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9"/>
  </p:notesMasterIdLst>
  <p:handoutMasterIdLst>
    <p:handoutMasterId r:id="rId10"/>
  </p:handoutMasterIdLst>
  <p:sldIdLst>
    <p:sldId id="317" r:id="rId2"/>
    <p:sldId id="285" r:id="rId3"/>
    <p:sldId id="291" r:id="rId4"/>
    <p:sldId id="325" r:id="rId5"/>
    <p:sldId id="286" r:id="rId6"/>
    <p:sldId id="324" r:id="rId7"/>
    <p:sldId id="292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125"/>
    <a:srgbClr val="FBEFEF"/>
    <a:srgbClr val="DE3539"/>
    <a:srgbClr val="D9D9D9"/>
    <a:srgbClr val="FFFFFF"/>
    <a:srgbClr val="9CD1E0"/>
    <a:srgbClr val="A7D6E3"/>
    <a:srgbClr val="B19FC5"/>
    <a:srgbClr val="B7CE88"/>
    <a:srgbClr val="CC7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5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01524-1F0B-8444-9324-D3AC463602BF}" type="doc">
      <dgm:prSet loTypeId="urn:microsoft.com/office/officeart/2005/8/layout/vList6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3A53EA-9E67-AF4F-9DD6-9BF5D73BF26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</a:t>
          </a:r>
          <a:r>
            <a: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PERSON </a:t>
          </a:r>
        </a:p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RESTRICTED NARRATIVE</a:t>
          </a:r>
        </a:p>
      </dgm:t>
    </dgm:pt>
    <dgm:pt modelId="{93874D19-88C3-D24F-A2B8-4B020BA27D16}" type="parTrans" cxnId="{FB0F30F3-D8DE-584F-9487-556F15136B8B}">
      <dgm:prSet/>
      <dgm:spPr/>
      <dgm:t>
        <a:bodyPr/>
        <a:lstStyle/>
        <a:p>
          <a:endParaRPr lang="en-US"/>
        </a:p>
      </dgm:t>
    </dgm:pt>
    <dgm:pt modelId="{9BBACEBC-C217-9B4F-AFE4-F76E98124EDB}" type="sibTrans" cxnId="{FB0F30F3-D8DE-584F-9487-556F15136B8B}">
      <dgm:prSet/>
      <dgm:spPr/>
      <dgm:t>
        <a:bodyPr/>
        <a:lstStyle/>
        <a:p>
          <a:endParaRPr lang="en-US"/>
        </a:p>
      </dgm:t>
    </dgm:pt>
    <dgm:pt modelId="{2791875E-581A-A849-8578-26BCA257A9BA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</a:t>
          </a:r>
          <a:r>
            <a: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RD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PERSON</a:t>
          </a:r>
        </a:p>
        <a:p>
          <a:pPr>
            <a:lnSpc>
              <a:spcPct val="100000"/>
            </a:lnSpc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OMNISCIENT NARRATIVE</a:t>
          </a:r>
        </a:p>
      </dgm:t>
    </dgm:pt>
    <dgm:pt modelId="{18681292-ABDE-944A-B8D5-C8B16634F080}" type="parTrans" cxnId="{5723BB88-9A94-FF43-A28B-CA53F4459749}">
      <dgm:prSet/>
      <dgm:spPr/>
      <dgm:t>
        <a:bodyPr/>
        <a:lstStyle/>
        <a:p>
          <a:endParaRPr lang="en-US"/>
        </a:p>
      </dgm:t>
    </dgm:pt>
    <dgm:pt modelId="{610ED3BE-353E-2E4D-A944-676FC2A5AC75}" type="sibTrans" cxnId="{5723BB88-9A94-FF43-A28B-CA53F4459749}">
      <dgm:prSet/>
      <dgm:spPr/>
      <dgm:t>
        <a:bodyPr/>
        <a:lstStyle/>
        <a:p>
          <a:endParaRPr lang="en-US"/>
        </a:p>
      </dgm:t>
    </dgm:pt>
    <dgm:pt modelId="{FDD9B92D-0435-2C4D-A1BE-21E23B8A02B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273050" indent="0">
            <a:lnSpc>
              <a:spcPct val="100000"/>
            </a:lnSpc>
            <a:buFont typeface="Arial" panose="020B0604020202020204" pitchFamily="34" charset="0"/>
            <a:buChar char="•"/>
            <a:tabLst/>
          </a:pPr>
          <a:r>
            <a:rPr kumimoji="0" lang="en-GB" b="1" u="none" strike="noStrike" cap="none" spc="0" normalizeH="0" baseline="0" dirty="0">
              <a:ln/>
              <a:effectLst/>
              <a:latin typeface="+mn-lt"/>
            </a:rPr>
            <a:t> Audiences are not ‘aligned’ to any one character</a:t>
          </a:r>
          <a:endParaRPr lang="en-US" b="1" dirty="0">
            <a:latin typeface="Calibri" pitchFamily="34" charset="0"/>
          </a:endParaRPr>
        </a:p>
      </dgm:t>
    </dgm:pt>
    <dgm:pt modelId="{672D5973-00A5-4F43-89DF-E0CCB5F5ED6A}" type="parTrans" cxnId="{C6B6617A-B78C-D94C-81DD-F90C754086FE}">
      <dgm:prSet/>
      <dgm:spPr/>
      <dgm:t>
        <a:bodyPr/>
        <a:lstStyle/>
        <a:p>
          <a:endParaRPr lang="en-US"/>
        </a:p>
      </dgm:t>
    </dgm:pt>
    <dgm:pt modelId="{120DB398-E0F6-044D-93D9-3E8AB5C16494}" type="sibTrans" cxnId="{C6B6617A-B78C-D94C-81DD-F90C754086FE}">
      <dgm:prSet/>
      <dgm:spPr/>
      <dgm:t>
        <a:bodyPr/>
        <a:lstStyle/>
        <a:p>
          <a:endParaRPr lang="en-US"/>
        </a:p>
      </dgm:t>
    </dgm:pt>
    <dgm:pt modelId="{C9C49C7B-65A9-9D46-A30B-223C73C2B41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indent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>
              <a:latin typeface="+mj-lt"/>
            </a:rPr>
            <a:t> The camera </a:t>
          </a:r>
          <a:r>
            <a:rPr lang="en-US" b="1" dirty="0" smtClean="0">
              <a:latin typeface="+mj-lt"/>
            </a:rPr>
            <a:t>and sound filters </a:t>
          </a:r>
          <a:r>
            <a:rPr lang="en-US" b="1" dirty="0">
              <a:latin typeface="+mj-lt"/>
            </a:rPr>
            <a:t>the narrative only </a:t>
          </a:r>
          <a:r>
            <a:rPr lang="en-US" b="1" dirty="0" smtClean="0">
              <a:latin typeface="+mj-lt"/>
            </a:rPr>
            <a:t>through </a:t>
          </a:r>
          <a:r>
            <a:rPr lang="en-US" b="1" dirty="0">
              <a:latin typeface="+mj-lt"/>
            </a:rPr>
            <a:t>1 character</a:t>
          </a:r>
        </a:p>
      </dgm:t>
    </dgm:pt>
    <dgm:pt modelId="{3A103E3C-232A-EE46-AE2C-490E87C33AD3}" type="parTrans" cxnId="{0DECE6AC-ADB9-2F4C-A7D0-CAB4E85EE2E3}">
      <dgm:prSet/>
      <dgm:spPr/>
      <dgm:t>
        <a:bodyPr/>
        <a:lstStyle/>
        <a:p>
          <a:endParaRPr lang="en-US"/>
        </a:p>
      </dgm:t>
    </dgm:pt>
    <dgm:pt modelId="{EC989FCD-80C0-C747-946E-79E7014D41A6}" type="sibTrans" cxnId="{0DECE6AC-ADB9-2F4C-A7D0-CAB4E85EE2E3}">
      <dgm:prSet/>
      <dgm:spPr/>
      <dgm:t>
        <a:bodyPr/>
        <a:lstStyle/>
        <a:p>
          <a:endParaRPr lang="en-US"/>
        </a:p>
      </dgm:t>
    </dgm:pt>
    <dgm:pt modelId="{EFB59FD9-EE10-CB4C-B479-6A90065976ED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87325" indent="34925">
            <a:lnSpc>
              <a:spcPct val="100000"/>
            </a:lnSpc>
            <a:buFont typeface="Arial" panose="020B0604020202020204" pitchFamily="34" charset="0"/>
            <a:buChar char="•"/>
            <a:tabLst/>
          </a:pPr>
          <a:r>
            <a:rPr kumimoji="0" lang="en-GB" b="1" u="none" strike="noStrike" cap="none" spc="0" normalizeH="0" baseline="0" dirty="0">
              <a:ln/>
              <a:effectLst/>
              <a:latin typeface="+mj-lt"/>
            </a:rPr>
            <a:t> The viewer experiences what the character does</a:t>
          </a:r>
          <a:endParaRPr lang="en-US" b="1" dirty="0">
            <a:latin typeface="+mj-lt"/>
          </a:endParaRPr>
        </a:p>
      </dgm:t>
    </dgm:pt>
    <dgm:pt modelId="{29847C8D-120D-1C48-BCD3-5B118009ED57}" type="parTrans" cxnId="{58FC617C-98CA-8B48-9063-FD221ADD9B6D}">
      <dgm:prSet/>
      <dgm:spPr/>
      <dgm:t>
        <a:bodyPr/>
        <a:lstStyle/>
        <a:p>
          <a:endParaRPr lang="en-US"/>
        </a:p>
      </dgm:t>
    </dgm:pt>
    <dgm:pt modelId="{C5B6B9C2-FC81-DD41-BEC8-CE6485F3F8B9}" type="sibTrans" cxnId="{58FC617C-98CA-8B48-9063-FD221ADD9B6D}">
      <dgm:prSet/>
      <dgm:spPr/>
      <dgm:t>
        <a:bodyPr/>
        <a:lstStyle/>
        <a:p>
          <a:endParaRPr lang="en-US"/>
        </a:p>
      </dgm:t>
    </dgm:pt>
    <dgm:pt modelId="{52EE6F1D-F111-FE4F-B88F-168B4FF1331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273050" indent="0">
            <a:lnSpc>
              <a:spcPct val="100000"/>
            </a:lnSpc>
            <a:buClrTx/>
            <a:buSzTx/>
            <a:buFont typeface="Arial" panose="020B0604020202020204" pitchFamily="34" charset="0"/>
            <a:buChar char="•"/>
            <a:tabLst/>
          </a:pPr>
          <a:r>
            <a:rPr kumimoji="0" lang="en-GB" b="1" u="none" strike="noStrike" cap="none" spc="0" normalizeH="0" baseline="0" dirty="0">
              <a:ln/>
              <a:effectLst/>
              <a:latin typeface="+mn-lt"/>
            </a:rPr>
            <a:t> The viewer knows more than the characters as they are ‘all seeing’  </a:t>
          </a:r>
          <a:endParaRPr lang="en-US" b="1" dirty="0">
            <a:latin typeface="Calibri" pitchFamily="34" charset="0"/>
          </a:endParaRPr>
        </a:p>
      </dgm:t>
    </dgm:pt>
    <dgm:pt modelId="{5F7D12FB-BA4C-1146-B258-5E9A3F173407}" type="parTrans" cxnId="{7F404466-EE44-FF41-9075-ED2C4FD2BB3E}">
      <dgm:prSet/>
      <dgm:spPr/>
      <dgm:t>
        <a:bodyPr/>
        <a:lstStyle/>
        <a:p>
          <a:endParaRPr lang="en-US"/>
        </a:p>
      </dgm:t>
    </dgm:pt>
    <dgm:pt modelId="{06DBCBD5-F0E3-5D4C-BF55-83AC1FC48B20}" type="sibTrans" cxnId="{7F404466-EE44-FF41-9075-ED2C4FD2BB3E}">
      <dgm:prSet/>
      <dgm:spPr/>
      <dgm:t>
        <a:bodyPr/>
        <a:lstStyle/>
        <a:p>
          <a:endParaRPr lang="en-US"/>
        </a:p>
      </dgm:t>
    </dgm:pt>
    <dgm:pt modelId="{BD3F16BE-FB95-0942-BEEA-0862AACCE8D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indent="0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1" dirty="0">
              <a:latin typeface="+mj-lt"/>
            </a:rPr>
            <a:t> The spectator is aligned to 1 character</a:t>
          </a:r>
        </a:p>
      </dgm:t>
    </dgm:pt>
    <dgm:pt modelId="{3DCA9674-A98E-9E44-993C-3DB606DC725D}" type="parTrans" cxnId="{59A72219-5013-3E49-94BD-E3F93045B70E}">
      <dgm:prSet/>
      <dgm:spPr/>
      <dgm:t>
        <a:bodyPr/>
        <a:lstStyle/>
        <a:p>
          <a:endParaRPr lang="en-US"/>
        </a:p>
      </dgm:t>
    </dgm:pt>
    <dgm:pt modelId="{4733A65C-558B-B142-8267-7310A552C7B2}" type="sibTrans" cxnId="{59A72219-5013-3E49-94BD-E3F93045B70E}">
      <dgm:prSet/>
      <dgm:spPr/>
      <dgm:t>
        <a:bodyPr/>
        <a:lstStyle/>
        <a:p>
          <a:endParaRPr lang="en-US"/>
        </a:p>
      </dgm:t>
    </dgm:pt>
    <dgm:pt modelId="{59CF9D54-91E5-784C-A0BB-3E5DC136155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273050" indent="0">
            <a:lnSpc>
              <a:spcPct val="100000"/>
            </a:lnSpc>
            <a:buFont typeface="Arial" panose="020B0604020202020204" pitchFamily="34" charset="0"/>
            <a:buNone/>
            <a:tabLst/>
          </a:pPr>
          <a:endParaRPr lang="en-US" b="1" dirty="0">
            <a:latin typeface="Calibri" pitchFamily="34" charset="0"/>
          </a:endParaRPr>
        </a:p>
      </dgm:t>
    </dgm:pt>
    <dgm:pt modelId="{24FA8888-65E7-D340-A508-7B68AD424413}" type="parTrans" cxnId="{6A8F326C-3101-8942-ACA4-AA3A9DCF97F3}">
      <dgm:prSet/>
      <dgm:spPr/>
      <dgm:t>
        <a:bodyPr/>
        <a:lstStyle/>
        <a:p>
          <a:endParaRPr lang="en-US"/>
        </a:p>
      </dgm:t>
    </dgm:pt>
    <dgm:pt modelId="{E36D8C37-9D82-0240-BA2F-CDFACF3BA48E}" type="sibTrans" cxnId="{6A8F326C-3101-8942-ACA4-AA3A9DCF97F3}">
      <dgm:prSet/>
      <dgm:spPr/>
      <dgm:t>
        <a:bodyPr/>
        <a:lstStyle/>
        <a:p>
          <a:endParaRPr lang="en-US"/>
        </a:p>
      </dgm:t>
    </dgm:pt>
    <dgm:pt modelId="{A3DDE355-3720-A747-85A1-E0E0CBE79C38}" type="pres">
      <dgm:prSet presAssocID="{BDA01524-1F0B-8444-9324-D3AC463602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6F487D-78D3-2842-918B-0A435AC3C2CB}" type="pres">
      <dgm:prSet presAssocID="{123A53EA-9E67-AF4F-9DD6-9BF5D73BF260}" presName="linNode" presStyleCnt="0"/>
      <dgm:spPr/>
    </dgm:pt>
    <dgm:pt modelId="{A820D008-579C-C041-B8EB-9CA458747728}" type="pres">
      <dgm:prSet presAssocID="{123A53EA-9E67-AF4F-9DD6-9BF5D73BF260}" presName="parentShp" presStyleLbl="node1" presStyleIdx="0" presStyleCnt="2" custScaleX="80625" custScaleY="854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2649E80-4CF6-DB43-8910-7B3E1590FEA8}" type="pres">
      <dgm:prSet presAssocID="{123A53EA-9E67-AF4F-9DD6-9BF5D73BF260}" presName="childShp" presStyleLbl="bgAccFollowNode1" presStyleIdx="0" presStyleCnt="2" custScaleY="85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7A4B8-A879-F247-9B78-D5B3FCF39D52}" type="pres">
      <dgm:prSet presAssocID="{9BBACEBC-C217-9B4F-AFE4-F76E98124EDB}" presName="spacing" presStyleCnt="0"/>
      <dgm:spPr/>
    </dgm:pt>
    <dgm:pt modelId="{54C45BB8-0BA1-BB42-8345-160C4CF661B4}" type="pres">
      <dgm:prSet presAssocID="{2791875E-581A-A849-8578-26BCA257A9BA}" presName="linNode" presStyleCnt="0"/>
      <dgm:spPr/>
    </dgm:pt>
    <dgm:pt modelId="{8344DE10-1A16-4545-9700-A0F294D62FF6}" type="pres">
      <dgm:prSet presAssocID="{2791875E-581A-A849-8578-26BCA257A9BA}" presName="parentShp" presStyleLbl="node1" presStyleIdx="1" presStyleCnt="2" custScaleX="81563" custScaleY="819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100416D-8B6A-964B-9BBD-EE34DD1402E5}" type="pres">
      <dgm:prSet presAssocID="{2791875E-581A-A849-8578-26BCA257A9BA}" presName="childShp" presStyleLbl="bgAccFollowNode1" presStyleIdx="1" presStyleCnt="2" custScaleY="87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3DB78-7DB1-EC45-9AB2-8FF0385A1FEE}" type="presOf" srcId="{EFB59FD9-EE10-CB4C-B479-6A90065976ED}" destId="{D2649E80-4CF6-DB43-8910-7B3E1590FEA8}" srcOrd="0" destOrd="0" presId="urn:microsoft.com/office/officeart/2005/8/layout/vList6"/>
    <dgm:cxn modelId="{7E19033C-4094-214B-B948-17AD8BD5644D}" type="presOf" srcId="{52EE6F1D-F111-FE4F-B88F-168B4FF13315}" destId="{E100416D-8B6A-964B-9BBD-EE34DD1402E5}" srcOrd="0" destOrd="2" presId="urn:microsoft.com/office/officeart/2005/8/layout/vList6"/>
    <dgm:cxn modelId="{5E03B707-14CE-1D4C-8A10-853BFE4C768F}" type="presOf" srcId="{123A53EA-9E67-AF4F-9DD6-9BF5D73BF260}" destId="{A820D008-579C-C041-B8EB-9CA458747728}" srcOrd="0" destOrd="0" presId="urn:microsoft.com/office/officeart/2005/8/layout/vList6"/>
    <dgm:cxn modelId="{98C1595F-B972-7447-88F9-33AE67CF9293}" type="presOf" srcId="{2791875E-581A-A849-8578-26BCA257A9BA}" destId="{8344DE10-1A16-4545-9700-A0F294D62FF6}" srcOrd="0" destOrd="0" presId="urn:microsoft.com/office/officeart/2005/8/layout/vList6"/>
    <dgm:cxn modelId="{FB0F30F3-D8DE-584F-9487-556F15136B8B}" srcId="{BDA01524-1F0B-8444-9324-D3AC463602BF}" destId="{123A53EA-9E67-AF4F-9DD6-9BF5D73BF260}" srcOrd="0" destOrd="0" parTransId="{93874D19-88C3-D24F-A2B8-4B020BA27D16}" sibTransId="{9BBACEBC-C217-9B4F-AFE4-F76E98124EDB}"/>
    <dgm:cxn modelId="{57673801-F2C1-304C-8FC8-45370D9DF16D}" type="presOf" srcId="{FDD9B92D-0435-2C4D-A1BE-21E23B8A02BD}" destId="{E100416D-8B6A-964B-9BBD-EE34DD1402E5}" srcOrd="0" destOrd="0" presId="urn:microsoft.com/office/officeart/2005/8/layout/vList6"/>
    <dgm:cxn modelId="{59A72219-5013-3E49-94BD-E3F93045B70E}" srcId="{123A53EA-9E67-AF4F-9DD6-9BF5D73BF260}" destId="{BD3F16BE-FB95-0942-BEEA-0862AACCE8D8}" srcOrd="1" destOrd="0" parTransId="{3DCA9674-A98E-9E44-993C-3DB606DC725D}" sibTransId="{4733A65C-558B-B142-8267-7310A552C7B2}"/>
    <dgm:cxn modelId="{07F25C36-68C3-AB48-B63B-C3F9696866FB}" type="presOf" srcId="{C9C49C7B-65A9-9D46-A30B-223C73C2B41F}" destId="{D2649E80-4CF6-DB43-8910-7B3E1590FEA8}" srcOrd="0" destOrd="2" presId="urn:microsoft.com/office/officeart/2005/8/layout/vList6"/>
    <dgm:cxn modelId="{6A8F326C-3101-8942-ACA4-AA3A9DCF97F3}" srcId="{2791875E-581A-A849-8578-26BCA257A9BA}" destId="{59CF9D54-91E5-784C-A0BB-3E5DC1361559}" srcOrd="1" destOrd="0" parTransId="{24FA8888-65E7-D340-A508-7B68AD424413}" sibTransId="{E36D8C37-9D82-0240-BA2F-CDFACF3BA48E}"/>
    <dgm:cxn modelId="{58FC617C-98CA-8B48-9063-FD221ADD9B6D}" srcId="{123A53EA-9E67-AF4F-9DD6-9BF5D73BF260}" destId="{EFB59FD9-EE10-CB4C-B479-6A90065976ED}" srcOrd="0" destOrd="0" parTransId="{29847C8D-120D-1C48-BCD3-5B118009ED57}" sibTransId="{C5B6B9C2-FC81-DD41-BEC8-CE6485F3F8B9}"/>
    <dgm:cxn modelId="{7F404466-EE44-FF41-9075-ED2C4FD2BB3E}" srcId="{2791875E-581A-A849-8578-26BCA257A9BA}" destId="{52EE6F1D-F111-FE4F-B88F-168B4FF13315}" srcOrd="2" destOrd="0" parTransId="{5F7D12FB-BA4C-1146-B258-5E9A3F173407}" sibTransId="{06DBCBD5-F0E3-5D4C-BF55-83AC1FC48B20}"/>
    <dgm:cxn modelId="{5723BB88-9A94-FF43-A28B-CA53F4459749}" srcId="{BDA01524-1F0B-8444-9324-D3AC463602BF}" destId="{2791875E-581A-A849-8578-26BCA257A9BA}" srcOrd="1" destOrd="0" parTransId="{18681292-ABDE-944A-B8D5-C8B16634F080}" sibTransId="{610ED3BE-353E-2E4D-A944-676FC2A5AC75}"/>
    <dgm:cxn modelId="{EDC28658-873A-3242-8406-2B4D6674D403}" type="presOf" srcId="{BD3F16BE-FB95-0942-BEEA-0862AACCE8D8}" destId="{D2649E80-4CF6-DB43-8910-7B3E1590FEA8}" srcOrd="0" destOrd="1" presId="urn:microsoft.com/office/officeart/2005/8/layout/vList6"/>
    <dgm:cxn modelId="{0DECE6AC-ADB9-2F4C-A7D0-CAB4E85EE2E3}" srcId="{123A53EA-9E67-AF4F-9DD6-9BF5D73BF260}" destId="{C9C49C7B-65A9-9D46-A30B-223C73C2B41F}" srcOrd="2" destOrd="0" parTransId="{3A103E3C-232A-EE46-AE2C-490E87C33AD3}" sibTransId="{EC989FCD-80C0-C747-946E-79E7014D41A6}"/>
    <dgm:cxn modelId="{E0B2083E-CB8E-1840-A702-557A8CB8E2A1}" type="presOf" srcId="{BDA01524-1F0B-8444-9324-D3AC463602BF}" destId="{A3DDE355-3720-A747-85A1-E0E0CBE79C38}" srcOrd="0" destOrd="0" presId="urn:microsoft.com/office/officeart/2005/8/layout/vList6"/>
    <dgm:cxn modelId="{CC6B2FAE-4CA9-7E4C-8CFB-D4F6DD69BFC5}" type="presOf" srcId="{59CF9D54-91E5-784C-A0BB-3E5DC1361559}" destId="{E100416D-8B6A-964B-9BBD-EE34DD1402E5}" srcOrd="0" destOrd="1" presId="urn:microsoft.com/office/officeart/2005/8/layout/vList6"/>
    <dgm:cxn modelId="{C6B6617A-B78C-D94C-81DD-F90C754086FE}" srcId="{2791875E-581A-A849-8578-26BCA257A9BA}" destId="{FDD9B92D-0435-2C4D-A1BE-21E23B8A02BD}" srcOrd="0" destOrd="0" parTransId="{672D5973-00A5-4F43-89DF-E0CCB5F5ED6A}" sibTransId="{120DB398-E0F6-044D-93D9-3E8AB5C16494}"/>
    <dgm:cxn modelId="{104D37DD-7CD6-B241-917C-3B7D5BF38FE0}" type="presParOf" srcId="{A3DDE355-3720-A747-85A1-E0E0CBE79C38}" destId="{196F487D-78D3-2842-918B-0A435AC3C2CB}" srcOrd="0" destOrd="0" presId="urn:microsoft.com/office/officeart/2005/8/layout/vList6"/>
    <dgm:cxn modelId="{E414AE34-9AD2-2A4C-BE3D-804033CA66E7}" type="presParOf" srcId="{196F487D-78D3-2842-918B-0A435AC3C2CB}" destId="{A820D008-579C-C041-B8EB-9CA458747728}" srcOrd="0" destOrd="0" presId="urn:microsoft.com/office/officeart/2005/8/layout/vList6"/>
    <dgm:cxn modelId="{C6ADFD4D-7249-824C-AC2B-88EDA079885C}" type="presParOf" srcId="{196F487D-78D3-2842-918B-0A435AC3C2CB}" destId="{D2649E80-4CF6-DB43-8910-7B3E1590FEA8}" srcOrd="1" destOrd="0" presId="urn:microsoft.com/office/officeart/2005/8/layout/vList6"/>
    <dgm:cxn modelId="{4B6B754E-8E1B-B044-BCCF-292974F5F993}" type="presParOf" srcId="{A3DDE355-3720-A747-85A1-E0E0CBE79C38}" destId="{C0C7A4B8-A879-F247-9B78-D5B3FCF39D52}" srcOrd="1" destOrd="0" presId="urn:microsoft.com/office/officeart/2005/8/layout/vList6"/>
    <dgm:cxn modelId="{8F9924EE-5255-5543-A67C-62A9E12FB54B}" type="presParOf" srcId="{A3DDE355-3720-A747-85A1-E0E0CBE79C38}" destId="{54C45BB8-0BA1-BB42-8345-160C4CF661B4}" srcOrd="2" destOrd="0" presId="urn:microsoft.com/office/officeart/2005/8/layout/vList6"/>
    <dgm:cxn modelId="{0B7A1AA8-CC7D-CA4F-AF11-8A173C1FE386}" type="presParOf" srcId="{54C45BB8-0BA1-BB42-8345-160C4CF661B4}" destId="{8344DE10-1A16-4545-9700-A0F294D62FF6}" srcOrd="0" destOrd="0" presId="urn:microsoft.com/office/officeart/2005/8/layout/vList6"/>
    <dgm:cxn modelId="{4D4C7116-EE6D-CD42-B653-1339285D5FAA}" type="presParOf" srcId="{54C45BB8-0BA1-BB42-8345-160C4CF661B4}" destId="{E100416D-8B6A-964B-9BBD-EE34DD1402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49E80-4CF6-DB43-8910-7B3E1590FEA8}">
      <dsp:nvSpPr>
        <dsp:cNvPr id="0" name=""/>
        <dsp:cNvSpPr/>
      </dsp:nvSpPr>
      <dsp:spPr>
        <a:xfrm>
          <a:off x="4132203" y="1821"/>
          <a:ext cx="6863175" cy="261225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74000"/>
                <a:satMod val="100000"/>
                <a:lumMod val="104000"/>
              </a:schemeClr>
            </a:gs>
            <a:gs pos="100000">
              <a:schemeClr val="accent1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187325" lvl="1" indent="34925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  <a:tabLst/>
          </a:pPr>
          <a:r>
            <a:rPr kumimoji="0" lang="en-GB" sz="2300" b="1" u="none" strike="noStrike" kern="1200" cap="none" spc="0" normalizeH="0" baseline="0" dirty="0">
              <a:ln/>
              <a:effectLst/>
              <a:latin typeface="+mj-lt"/>
            </a:rPr>
            <a:t> The viewer experiences what the character does</a:t>
          </a:r>
          <a:endParaRPr lang="en-US" sz="2300" b="1" kern="1200" dirty="0">
            <a:latin typeface="+mj-lt"/>
          </a:endParaRPr>
        </a:p>
        <a:p>
          <a:pPr marL="228600" lvl="1" indent="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300" b="1" kern="1200" dirty="0">
              <a:latin typeface="+mj-lt"/>
            </a:rPr>
            <a:t> The spectator is aligned to 1 character</a:t>
          </a:r>
        </a:p>
        <a:p>
          <a:pPr marL="228600" lvl="1" indent="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300" b="1" kern="1200" dirty="0">
              <a:latin typeface="+mj-lt"/>
            </a:rPr>
            <a:t> The camera </a:t>
          </a:r>
          <a:r>
            <a:rPr lang="en-US" sz="2300" b="1" kern="1200" dirty="0" smtClean="0">
              <a:latin typeface="+mj-lt"/>
            </a:rPr>
            <a:t>and sound filters </a:t>
          </a:r>
          <a:r>
            <a:rPr lang="en-US" sz="2300" b="1" kern="1200" dirty="0">
              <a:latin typeface="+mj-lt"/>
            </a:rPr>
            <a:t>the narrative only </a:t>
          </a:r>
          <a:r>
            <a:rPr lang="en-US" sz="2300" b="1" kern="1200" dirty="0" smtClean="0">
              <a:latin typeface="+mj-lt"/>
            </a:rPr>
            <a:t>through </a:t>
          </a:r>
          <a:r>
            <a:rPr lang="en-US" sz="2300" b="1" kern="1200" dirty="0">
              <a:latin typeface="+mj-lt"/>
            </a:rPr>
            <a:t>1 character</a:t>
          </a:r>
        </a:p>
      </dsp:txBody>
      <dsp:txXfrm>
        <a:off x="4132203" y="328352"/>
        <a:ext cx="5883581" cy="1959188"/>
      </dsp:txXfrm>
    </dsp:sp>
    <dsp:sp modelId="{A820D008-579C-C041-B8EB-9CA458747728}">
      <dsp:nvSpPr>
        <dsp:cNvPr id="0" name=""/>
        <dsp:cNvSpPr/>
      </dsp:nvSpPr>
      <dsp:spPr>
        <a:xfrm>
          <a:off x="443246" y="1821"/>
          <a:ext cx="3688956" cy="2612250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</a:t>
          </a:r>
          <a:r>
            <a:rPr lang="en-US" sz="39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ST</a:t>
          </a:r>
          <a:r>
            <a:rPr lang="en-US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PERSON </a:t>
          </a:r>
        </a:p>
        <a:p>
          <a:pPr lvl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RESTRICTED NARRATIVE</a:t>
          </a:r>
        </a:p>
      </dsp:txBody>
      <dsp:txXfrm>
        <a:off x="443246" y="1821"/>
        <a:ext cx="3688956" cy="2612250"/>
      </dsp:txXfrm>
    </dsp:sp>
    <dsp:sp modelId="{E100416D-8B6A-964B-9BBD-EE34DD1402E5}">
      <dsp:nvSpPr>
        <dsp:cNvPr id="0" name=""/>
        <dsp:cNvSpPr/>
      </dsp:nvSpPr>
      <dsp:spPr>
        <a:xfrm>
          <a:off x="4153662" y="2919776"/>
          <a:ext cx="6863175" cy="2668439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tint val="74000"/>
                <a:satMod val="100000"/>
                <a:lumMod val="104000"/>
              </a:schemeClr>
            </a:gs>
            <a:gs pos="100000">
              <a:schemeClr val="accent1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73050" lvl="1" indent="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  <a:tabLst/>
          </a:pPr>
          <a:r>
            <a:rPr kumimoji="0" lang="en-GB" sz="2300" b="1" u="none" strike="noStrike" kern="1200" cap="none" spc="0" normalizeH="0" baseline="0" dirty="0">
              <a:ln/>
              <a:effectLst/>
              <a:latin typeface="+mn-lt"/>
            </a:rPr>
            <a:t> Audiences are not ‘aligned’ to any one character</a:t>
          </a:r>
          <a:endParaRPr lang="en-US" sz="2300" b="1" kern="1200" dirty="0">
            <a:latin typeface="Calibri" pitchFamily="34" charset="0"/>
          </a:endParaRPr>
        </a:p>
        <a:p>
          <a:pPr marL="273050" lvl="1" indent="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  <a:tabLst/>
          </a:pPr>
          <a:endParaRPr lang="en-US" sz="2300" b="1" kern="1200" dirty="0">
            <a:latin typeface="Calibri" pitchFamily="34" charset="0"/>
          </a:endParaRPr>
        </a:p>
        <a:p>
          <a:pPr marL="273050" lvl="1" indent="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•"/>
            <a:tabLst/>
          </a:pPr>
          <a:r>
            <a:rPr kumimoji="0" lang="en-GB" sz="2300" b="1" u="none" strike="noStrike" kern="1200" cap="none" spc="0" normalizeH="0" baseline="0" dirty="0">
              <a:ln/>
              <a:effectLst/>
              <a:latin typeface="+mn-lt"/>
            </a:rPr>
            <a:t> The viewer knows more than the characters as they are ‘all seeing’  </a:t>
          </a:r>
          <a:endParaRPr lang="en-US" sz="2300" b="1" kern="1200" dirty="0">
            <a:latin typeface="Calibri" pitchFamily="34" charset="0"/>
          </a:endParaRPr>
        </a:p>
      </dsp:txBody>
      <dsp:txXfrm>
        <a:off x="4153662" y="3253331"/>
        <a:ext cx="5862510" cy="2001329"/>
      </dsp:txXfrm>
    </dsp:sp>
    <dsp:sp modelId="{8344DE10-1A16-4545-9700-A0F294D62FF6}">
      <dsp:nvSpPr>
        <dsp:cNvPr id="0" name=""/>
        <dsp:cNvSpPr/>
      </dsp:nvSpPr>
      <dsp:spPr>
        <a:xfrm>
          <a:off x="421787" y="3000773"/>
          <a:ext cx="3731874" cy="2506445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satMod val="100000"/>
                <a:lumMod val="104000"/>
              </a:schemeClr>
            </a:gs>
            <a:gs pos="78000">
              <a:schemeClr val="accent4"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3</a:t>
          </a:r>
          <a:r>
            <a:rPr lang="en-US" sz="3900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RD</a:t>
          </a:r>
          <a:r>
            <a:rPr lang="en-US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PERSON</a:t>
          </a:r>
        </a:p>
        <a:p>
          <a:pPr lvl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OMNISCIENT NARRATIVE</a:t>
          </a:r>
        </a:p>
      </dsp:txBody>
      <dsp:txXfrm>
        <a:off x="421787" y="3000773"/>
        <a:ext cx="3731874" cy="250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D6B26-8BC2-4E09-A5C0-6C53D93F3644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8D3C-1764-410E-BB61-9050A96EB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9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F16C9-A098-8942-93A3-10B08AABA71B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CAC0C-F019-5F46-B460-A10892F86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0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2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0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1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8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5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5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6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5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2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7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TDB%20Representation%2020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34A04-F882-BB43-ABC1-8EE254BDC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0" t="9200" r="6038" b="10330"/>
          <a:stretch/>
        </p:blipFill>
        <p:spPr>
          <a:xfrm>
            <a:off x="126607" y="110204"/>
            <a:ext cx="11980985" cy="6568663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5BE823-5538-044A-B140-44543236215D}"/>
              </a:ext>
            </a:extLst>
          </p:cNvPr>
          <p:cNvSpPr/>
          <p:nvPr/>
        </p:nvSpPr>
        <p:spPr>
          <a:xfrm>
            <a:off x="3229151" y="2019931"/>
            <a:ext cx="1596067" cy="638863"/>
          </a:xfrm>
          <a:prstGeom prst="roundRect">
            <a:avLst/>
          </a:prstGeom>
          <a:noFill/>
          <a:ln w="38100">
            <a:solidFill>
              <a:srgbClr val="BAD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F77483-58FB-B04F-B0C6-7559FB9B4E93}"/>
              </a:ext>
            </a:extLst>
          </p:cNvPr>
          <p:cNvSpPr/>
          <p:nvPr/>
        </p:nvSpPr>
        <p:spPr>
          <a:xfrm>
            <a:off x="5583037" y="3394536"/>
            <a:ext cx="1549283" cy="628824"/>
          </a:xfrm>
          <a:prstGeom prst="roundRect">
            <a:avLst/>
          </a:prstGeom>
          <a:noFill/>
          <a:ln w="38100">
            <a:solidFill>
              <a:srgbClr val="D92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A2EE63-19E6-F84A-83A7-D6B86FD0E138}"/>
              </a:ext>
            </a:extLst>
          </p:cNvPr>
          <p:cNvSpPr/>
          <p:nvPr/>
        </p:nvSpPr>
        <p:spPr>
          <a:xfrm>
            <a:off x="7874260" y="2019931"/>
            <a:ext cx="1621432" cy="638863"/>
          </a:xfrm>
          <a:prstGeom prst="roundRect">
            <a:avLst/>
          </a:prstGeom>
          <a:noFill/>
          <a:ln w="38100">
            <a:solidFill>
              <a:srgbClr val="006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4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C90F95-C1D8-814C-B04B-CE510E869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i="1" dirty="0"/>
              <a:t>The Diving Bell and The Butterfly </a:t>
            </a:r>
            <a:r>
              <a:rPr lang="en-GB" sz="4000" dirty="0"/>
              <a:t>(Schnabel. 2007 France</a:t>
            </a:r>
            <a:r>
              <a:rPr lang="en-GB" sz="4000" dirty="0" smtClean="0"/>
              <a:t>)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171C8E-6122-914A-80C0-50DB1683C6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REPRESENTATION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54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2102950"/>
              </p:ext>
            </p:extLst>
          </p:nvPr>
        </p:nvGraphicFramePr>
        <p:xfrm>
          <a:off x="241540" y="690113"/>
          <a:ext cx="11438626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620124" y="1785258"/>
            <a:ext cx="17852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96753" y="4751650"/>
            <a:ext cx="2068285" cy="7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7859"/>
            <a:ext cx="8610600" cy="1293028"/>
          </a:xfrm>
        </p:spPr>
        <p:txBody>
          <a:bodyPr/>
          <a:lstStyle/>
          <a:p>
            <a:r>
              <a:rPr lang="en-GB" dirty="0" smtClean="0"/>
              <a:t>Key areas to analyse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65811"/>
              </p:ext>
            </p:extLst>
          </p:nvPr>
        </p:nvGraphicFramePr>
        <p:xfrm>
          <a:off x="552450" y="1600201"/>
          <a:ext cx="10953750" cy="4783787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3651250">
                  <a:extLst>
                    <a:ext uri="{9D8B030D-6E8A-4147-A177-3AD203B41FA5}">
                      <a16:colId xmlns:a16="http://schemas.microsoft.com/office/drawing/2014/main" val="551074346"/>
                    </a:ext>
                  </a:extLst>
                </a:gridCol>
                <a:gridCol w="3651250">
                  <a:extLst>
                    <a:ext uri="{9D8B030D-6E8A-4147-A177-3AD203B41FA5}">
                      <a16:colId xmlns:a16="http://schemas.microsoft.com/office/drawing/2014/main" val="622647600"/>
                    </a:ext>
                  </a:extLst>
                </a:gridCol>
                <a:gridCol w="3651250">
                  <a:extLst>
                    <a:ext uri="{9D8B030D-6E8A-4147-A177-3AD203B41FA5}">
                      <a16:colId xmlns:a16="http://schemas.microsoft.com/office/drawing/2014/main" val="4037664740"/>
                    </a:ext>
                  </a:extLst>
                </a:gridCol>
              </a:tblGrid>
              <a:tr h="46066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Representation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21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Focus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21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Scenes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2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63919"/>
                  </a:ext>
                </a:extLst>
              </a:tr>
              <a:tr h="11693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Representation of Fathers</a:t>
                      </a:r>
                    </a:p>
                    <a:p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Relationship between Jean-Do and his father</a:t>
                      </a:r>
                    </a:p>
                    <a:p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The</a:t>
                      </a:r>
                      <a:r>
                        <a:rPr lang="en-GB" sz="2000" b="1" baseline="0" dirty="0" smtClean="0"/>
                        <a:t> Shave</a:t>
                      </a:r>
                    </a:p>
                    <a:p>
                      <a:r>
                        <a:rPr lang="en-GB" sz="2000" b="1" baseline="0" dirty="0" smtClean="0"/>
                        <a:t>Father and Son phone call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75044"/>
                  </a:ext>
                </a:extLst>
              </a:tr>
              <a:tr h="11693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Jean-Do as a father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/>
                        <a:t>Father’s 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/>
                        <a:t>Jean-Do and Theo</a:t>
                      </a:r>
                    </a:p>
                    <a:p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20194"/>
                  </a:ext>
                </a:extLst>
              </a:tr>
              <a:tr h="11693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Representation of Women</a:t>
                      </a:r>
                    </a:p>
                    <a:p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Jean-Do objectifying women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effectLst/>
                        </a:rPr>
                        <a:t>Meeting female therapists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Lourdes Flashback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64690"/>
                  </a:ext>
                </a:extLst>
              </a:tr>
              <a:tr h="815015"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Relationships </a:t>
                      </a:r>
                      <a:r>
                        <a:rPr lang="en-GB" sz="2000" b="1" dirty="0" smtClean="0"/>
                        <a:t>–</a:t>
                      </a:r>
                      <a:r>
                        <a:rPr lang="en-GB" sz="2000" b="1" baseline="0" dirty="0" smtClean="0"/>
                        <a:t> Mother of </a:t>
                      </a:r>
                      <a:r>
                        <a:rPr lang="en-GB" sz="2000" b="1" baseline="0" smtClean="0"/>
                        <a:t>his children </a:t>
                      </a:r>
                      <a:r>
                        <a:rPr lang="en-GB" sz="2000" b="1" smtClean="0"/>
                        <a:t>and </a:t>
                      </a:r>
                      <a:r>
                        <a:rPr lang="en-GB" sz="2000" b="1" dirty="0" smtClean="0"/>
                        <a:t>mistress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Celine and Ines</a:t>
                      </a:r>
                    </a:p>
                    <a:p>
                      <a:r>
                        <a:rPr lang="en-GB" sz="2000" b="1" dirty="0" smtClean="0"/>
                        <a:t>Celine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3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F957-C5AA-D94B-9622-539E4E01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7859"/>
            <a:ext cx="8610600" cy="1293028"/>
          </a:xfrm>
        </p:spPr>
        <p:txBody>
          <a:bodyPr/>
          <a:lstStyle/>
          <a:p>
            <a:r>
              <a:rPr lang="en-GB" b="1" dirty="0"/>
              <a:t>representation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799" y="1410887"/>
            <a:ext cx="6172201" cy="5068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E1228-2D24-FD4E-89AC-393E2693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7474"/>
            <a:ext cx="11042073" cy="530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Download </a:t>
            </a:r>
            <a:r>
              <a:rPr lang="en-GB" b="1" dirty="0" smtClean="0">
                <a:solidFill>
                  <a:schemeClr val="bg1"/>
                </a:solidFill>
                <a:hlinkClick r:id="rId2" action="ppaction://hlinkfile"/>
              </a:rPr>
              <a:t>TDB Representation KLF </a:t>
            </a:r>
            <a:r>
              <a:rPr lang="en-GB" b="1" dirty="0" smtClean="0">
                <a:solidFill>
                  <a:schemeClr val="bg1"/>
                </a:solidFill>
              </a:rPr>
              <a:t>from GoL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u="sng" dirty="0">
                <a:solidFill>
                  <a:schemeClr val="accent1"/>
                </a:solidFill>
              </a:rPr>
              <a:t>TASK 1 - THE RELATIONSHIP BETWEEN FATHERS AND SONS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b="1" dirty="0" smtClean="0"/>
              <a:t>Analyse the 4 scenes in terms of representation and how film form constructs them</a:t>
            </a:r>
          </a:p>
          <a:p>
            <a:endParaRPr lang="en-GB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u="sng" dirty="0">
                <a:solidFill>
                  <a:schemeClr val="accent1"/>
                </a:solidFill>
              </a:rPr>
              <a:t>TASK </a:t>
            </a:r>
            <a:r>
              <a:rPr lang="en-GB" b="1" u="sng" dirty="0" smtClean="0">
                <a:solidFill>
                  <a:schemeClr val="accent1"/>
                </a:solidFill>
              </a:rPr>
              <a:t>2 </a:t>
            </a:r>
            <a:r>
              <a:rPr lang="en-GB" b="1" u="sng" dirty="0">
                <a:solidFill>
                  <a:schemeClr val="accent1"/>
                </a:solidFill>
              </a:rPr>
              <a:t>- THE </a:t>
            </a:r>
            <a:r>
              <a:rPr lang="en-GB" b="1" u="sng" dirty="0" smtClean="0">
                <a:solidFill>
                  <a:schemeClr val="accent1"/>
                </a:solidFill>
              </a:rPr>
              <a:t>REPRESENTATION OF WOMEN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b="1" dirty="0"/>
              <a:t>Analyse the 4 scenes in terms of representation and how film form constructs them</a:t>
            </a:r>
          </a:p>
          <a:p>
            <a:pPr marL="0" indent="0"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u="sng" dirty="0">
                <a:solidFill>
                  <a:schemeClr val="accent1"/>
                </a:solidFill>
              </a:rPr>
              <a:t>TASK </a:t>
            </a:r>
            <a:r>
              <a:rPr lang="en-GB" b="1" u="sng" dirty="0" smtClean="0">
                <a:solidFill>
                  <a:schemeClr val="accent1"/>
                </a:solidFill>
              </a:rPr>
              <a:t>3 - CHARACTER PROFILES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b="1" dirty="0" smtClean="0"/>
              <a:t>We </a:t>
            </a:r>
            <a:r>
              <a:rPr lang="en-GB" b="1" dirty="0"/>
              <a:t>need to consider the characters and how they have been portrayed so complete the </a:t>
            </a:r>
            <a:r>
              <a:rPr lang="en-GB" b="1" dirty="0" smtClean="0"/>
              <a:t>table, </a:t>
            </a:r>
            <a:r>
              <a:rPr lang="en-GB" b="1" i="1" dirty="0" smtClean="0">
                <a:solidFill>
                  <a:schemeClr val="accent1"/>
                </a:solidFill>
              </a:rPr>
              <a:t>Finish for homework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334276"/>
            <a:ext cx="9448800" cy="1034591"/>
          </a:xfrm>
        </p:spPr>
        <p:txBody>
          <a:bodyPr>
            <a:normAutofit/>
          </a:bodyPr>
          <a:lstStyle/>
          <a:p>
            <a:r>
              <a:rPr lang="en-GB" sz="5400" dirty="0" smtClean="0"/>
              <a:t>homework</a:t>
            </a:r>
            <a:endParaRPr lang="en-GB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677886"/>
            <a:ext cx="9448800" cy="185471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All of the 3 representation tasks on the handout</a:t>
            </a:r>
          </a:p>
        </p:txBody>
      </p:sp>
    </p:spTree>
    <p:extLst>
      <p:ext uri="{BB962C8B-B14F-4D97-AF65-F5344CB8AC3E}">
        <p14:creationId xmlns:p14="http://schemas.microsoft.com/office/powerpoint/2010/main" val="3955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830A-2062-4D48-BB28-6B947A43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945EF-5217-E44D-8B3F-6BA0F309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How far do representations within your chosen film challenge stereotypes of either age or gender? </a:t>
            </a:r>
          </a:p>
          <a:p>
            <a:pPr marL="0" indent="0">
              <a:buNone/>
            </a:pPr>
            <a:r>
              <a:rPr lang="en-GB" b="1" dirty="0"/>
              <a:t>Illustrate your answer by close reference to at least one sequence from your chosen film.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In your answer, you may consider: </a:t>
            </a:r>
          </a:p>
          <a:p>
            <a:r>
              <a:rPr lang="en-GB" b="1" dirty="0"/>
              <a:t>Stereotypical/Atypical traits &amp; behaviours</a:t>
            </a:r>
          </a:p>
          <a:p>
            <a:r>
              <a:rPr lang="en-GB" b="1" dirty="0"/>
              <a:t>How film form represents characters</a:t>
            </a:r>
          </a:p>
          <a:p>
            <a:r>
              <a:rPr lang="en-GB" b="1" dirty="0"/>
              <a:t>Wider contexts surrounding the film </a:t>
            </a:r>
            <a:r>
              <a:rPr lang="en-GB" dirty="0"/>
              <a:t>						[20]</a:t>
            </a:r>
          </a:p>
        </p:txBody>
      </p:sp>
    </p:spTree>
    <p:extLst>
      <p:ext uri="{BB962C8B-B14F-4D97-AF65-F5344CB8AC3E}">
        <p14:creationId xmlns:p14="http://schemas.microsoft.com/office/powerpoint/2010/main" val="3225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Custom 55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E393B"/>
      </a:accent1>
      <a:accent2>
        <a:srgbClr val="9E1A1D"/>
      </a:accent2>
      <a:accent3>
        <a:srgbClr val="F4BEBF"/>
      </a:accent3>
      <a:accent4>
        <a:srgbClr val="7F7F7F"/>
      </a:accent4>
      <a:accent5>
        <a:srgbClr val="BFBFBF"/>
      </a:accent5>
      <a:accent6>
        <a:srgbClr val="DE393B"/>
      </a:accent6>
      <a:hlink>
        <a:srgbClr val="DE393B"/>
      </a:hlink>
      <a:folHlink>
        <a:srgbClr val="9E1A1D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1554</TotalTime>
  <Words>282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Vapor Trail</vt:lpstr>
      <vt:lpstr>PowerPoint Presentation</vt:lpstr>
      <vt:lpstr>The Diving Bell and The Butterfly (Schnabel. 2007 France) </vt:lpstr>
      <vt:lpstr>PowerPoint Presentation</vt:lpstr>
      <vt:lpstr>Key areas to analyse</vt:lpstr>
      <vt:lpstr>representation</vt:lpstr>
      <vt:lpstr>homework</vt:lpstr>
      <vt:lpstr>Exam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Scaphandre et le Papillon/  The Diving Bell and the Butterfly </dc:title>
  <dc:creator>Karina Free</dc:creator>
  <cp:lastModifiedBy>Karina L. Free</cp:lastModifiedBy>
  <cp:revision>109</cp:revision>
  <cp:lastPrinted>2019-02-28T09:17:45Z</cp:lastPrinted>
  <dcterms:created xsi:type="dcterms:W3CDTF">2019-02-21T10:07:00Z</dcterms:created>
  <dcterms:modified xsi:type="dcterms:W3CDTF">2020-03-05T15:57:23Z</dcterms:modified>
</cp:coreProperties>
</file>