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58" r:id="rId5"/>
    <p:sldId id="261" r:id="rId6"/>
    <p:sldId id="274" r:id="rId7"/>
    <p:sldId id="273" r:id="rId8"/>
    <p:sldId id="275" r:id="rId9"/>
    <p:sldId id="276" r:id="rId10"/>
    <p:sldId id="277" r:id="rId11"/>
    <p:sldId id="285" r:id="rId12"/>
    <p:sldId id="264" r:id="rId13"/>
    <p:sldId id="281" r:id="rId14"/>
    <p:sldId id="280" r:id="rId15"/>
    <p:sldId id="286" r:id="rId16"/>
    <p:sldId id="266" r:id="rId17"/>
    <p:sldId id="287" r:id="rId18"/>
    <p:sldId id="288" r:id="rId19"/>
    <p:sldId id="289" r:id="rId20"/>
    <p:sldId id="290"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6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07B1F1-0D8C-43DC-957A-77C4F5EA283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0A8E7BA1-0259-4F2C-BE0B-7F3034EF09EC}">
      <dgm:prSet phldrT="[Text]" custT="1"/>
      <dgm:spPr/>
      <dgm:t>
        <a:bodyPr/>
        <a:lstStyle/>
        <a:p>
          <a:r>
            <a:rPr lang="en-GB" sz="2000" b="1" u="sng" dirty="0"/>
            <a:t>SMPs (Shoreline Management Plans)</a:t>
          </a:r>
        </a:p>
        <a:p>
          <a:r>
            <a:rPr lang="en-GB" sz="2000" dirty="0"/>
            <a:t>Deal with the shoreline</a:t>
          </a:r>
        </a:p>
      </dgm:t>
    </dgm:pt>
    <dgm:pt modelId="{E5FB6EFD-9D19-4667-A7CB-193A15E4BCE8}" type="parTrans" cxnId="{513FCD87-29BA-456C-BAA3-06B2A5CEA5CB}">
      <dgm:prSet/>
      <dgm:spPr/>
      <dgm:t>
        <a:bodyPr/>
        <a:lstStyle/>
        <a:p>
          <a:endParaRPr lang="en-GB"/>
        </a:p>
      </dgm:t>
    </dgm:pt>
    <dgm:pt modelId="{3EB8A8AA-A02F-4B3E-875E-48425C758D05}" type="sibTrans" cxnId="{513FCD87-29BA-456C-BAA3-06B2A5CEA5CB}">
      <dgm:prSet/>
      <dgm:spPr/>
      <dgm:t>
        <a:bodyPr/>
        <a:lstStyle/>
        <a:p>
          <a:endParaRPr lang="en-GB"/>
        </a:p>
      </dgm:t>
    </dgm:pt>
    <dgm:pt modelId="{7F0CDC4D-2068-4B4B-82B0-16A092AF7175}">
      <dgm:prSet phldrT="[Text]" custT="1"/>
      <dgm:spPr/>
      <dgm:t>
        <a:bodyPr/>
        <a:lstStyle/>
        <a:p>
          <a:r>
            <a:rPr lang="en-GB" sz="2000" dirty="0"/>
            <a:t> </a:t>
          </a:r>
          <a:r>
            <a:rPr lang="en-GB" sz="2000" b="1" u="none" dirty="0"/>
            <a:t>ICZMs (Inter Coastal Zone Management) </a:t>
          </a:r>
        </a:p>
        <a:p>
          <a:r>
            <a:rPr lang="en-GB" sz="2000" b="1" u="none" dirty="0"/>
            <a:t>D</a:t>
          </a:r>
          <a:r>
            <a:rPr lang="en-GB" sz="2000" dirty="0"/>
            <a:t>eals with the management of the whole coastal zone including off shore water and inland</a:t>
          </a:r>
        </a:p>
        <a:p>
          <a:r>
            <a:rPr lang="en-GB" sz="2000" dirty="0"/>
            <a:t>e.g. </a:t>
          </a:r>
        </a:p>
        <a:p>
          <a:r>
            <a:rPr lang="en-GB" sz="2000" dirty="0"/>
            <a:t>Shipping</a:t>
          </a:r>
        </a:p>
        <a:p>
          <a:r>
            <a:rPr lang="en-GB" sz="2000" dirty="0"/>
            <a:t>Fisheries</a:t>
          </a:r>
        </a:p>
        <a:p>
          <a:r>
            <a:rPr lang="en-GB" sz="2000" dirty="0"/>
            <a:t>Agriculture</a:t>
          </a:r>
        </a:p>
        <a:p>
          <a:r>
            <a:rPr lang="en-GB" sz="2000" dirty="0"/>
            <a:t>Tourism</a:t>
          </a:r>
        </a:p>
        <a:p>
          <a:r>
            <a:rPr lang="en-GB" sz="2000" dirty="0"/>
            <a:t>Development of infrastructure</a:t>
          </a:r>
        </a:p>
        <a:p>
          <a:r>
            <a:rPr lang="en-GB" sz="2000" dirty="0"/>
            <a:t>Adaptation to climate change</a:t>
          </a:r>
        </a:p>
        <a:p>
          <a:endParaRPr lang="en-GB" sz="2000" dirty="0"/>
        </a:p>
        <a:p>
          <a:endParaRPr lang="en-GB" sz="1500" dirty="0"/>
        </a:p>
      </dgm:t>
    </dgm:pt>
    <dgm:pt modelId="{E3E1627C-6A74-4CE9-9BC3-ADCF31BCE7FA}" type="parTrans" cxnId="{DC87C895-4FB3-4E9A-AEAF-AC6FF543205E}">
      <dgm:prSet/>
      <dgm:spPr/>
      <dgm:t>
        <a:bodyPr/>
        <a:lstStyle/>
        <a:p>
          <a:endParaRPr lang="en-GB"/>
        </a:p>
      </dgm:t>
    </dgm:pt>
    <dgm:pt modelId="{DA0D1826-6A4B-4559-A776-AD815AE5402D}" type="sibTrans" cxnId="{DC87C895-4FB3-4E9A-AEAF-AC6FF543205E}">
      <dgm:prSet/>
      <dgm:spPr/>
      <dgm:t>
        <a:bodyPr/>
        <a:lstStyle/>
        <a:p>
          <a:endParaRPr lang="en-GB"/>
        </a:p>
      </dgm:t>
    </dgm:pt>
    <dgm:pt modelId="{8F732955-1440-48AD-9290-9E28D87529BF}" type="pres">
      <dgm:prSet presAssocID="{0507B1F1-0D8C-43DC-957A-77C4F5EA283A}" presName="diagram" presStyleCnt="0">
        <dgm:presLayoutVars>
          <dgm:dir/>
          <dgm:resizeHandles val="exact"/>
        </dgm:presLayoutVars>
      </dgm:prSet>
      <dgm:spPr/>
    </dgm:pt>
    <dgm:pt modelId="{C325EB69-5B89-4913-BAE0-48739ADF44B6}" type="pres">
      <dgm:prSet presAssocID="{0A8E7BA1-0259-4F2C-BE0B-7F3034EF09EC}" presName="node" presStyleLbl="node1" presStyleIdx="0" presStyleCnt="2" custScaleX="28835" custScaleY="24489" custLinFactNeighborX="-1076" custLinFactNeighborY="-10767">
        <dgm:presLayoutVars>
          <dgm:bulletEnabled val="1"/>
        </dgm:presLayoutVars>
      </dgm:prSet>
      <dgm:spPr/>
    </dgm:pt>
    <dgm:pt modelId="{A5B09AE5-2B00-4257-8F85-6D3D2A9ED16B}" type="pres">
      <dgm:prSet presAssocID="{3EB8A8AA-A02F-4B3E-875E-48425C758D05}" presName="sibTrans" presStyleCnt="0"/>
      <dgm:spPr/>
    </dgm:pt>
    <dgm:pt modelId="{084C2F18-E047-494E-BE73-103717D95429}" type="pres">
      <dgm:prSet presAssocID="{7F0CDC4D-2068-4B4B-82B0-16A092AF7175}" presName="node" presStyleLbl="node1" presStyleIdx="1" presStyleCnt="2" custScaleX="48495" custScaleY="71856" custLinFactNeighborX="7037" custLinFactNeighborY="-27324">
        <dgm:presLayoutVars>
          <dgm:bulletEnabled val="1"/>
        </dgm:presLayoutVars>
      </dgm:prSet>
      <dgm:spPr/>
    </dgm:pt>
  </dgm:ptLst>
  <dgm:cxnLst>
    <dgm:cxn modelId="{513FCD87-29BA-456C-BAA3-06B2A5CEA5CB}" srcId="{0507B1F1-0D8C-43DC-957A-77C4F5EA283A}" destId="{0A8E7BA1-0259-4F2C-BE0B-7F3034EF09EC}" srcOrd="0" destOrd="0" parTransId="{E5FB6EFD-9D19-4667-A7CB-193A15E4BCE8}" sibTransId="{3EB8A8AA-A02F-4B3E-875E-48425C758D05}"/>
    <dgm:cxn modelId="{DC87C895-4FB3-4E9A-AEAF-AC6FF543205E}" srcId="{0507B1F1-0D8C-43DC-957A-77C4F5EA283A}" destId="{7F0CDC4D-2068-4B4B-82B0-16A092AF7175}" srcOrd="1" destOrd="0" parTransId="{E3E1627C-6A74-4CE9-9BC3-ADCF31BCE7FA}" sibTransId="{DA0D1826-6A4B-4559-A776-AD815AE5402D}"/>
    <dgm:cxn modelId="{E8D732C7-D150-4C06-98DA-DFE31C04C01C}" type="presOf" srcId="{0A8E7BA1-0259-4F2C-BE0B-7F3034EF09EC}" destId="{C325EB69-5B89-4913-BAE0-48739ADF44B6}" srcOrd="0" destOrd="0" presId="urn:microsoft.com/office/officeart/2005/8/layout/default"/>
    <dgm:cxn modelId="{EAE5C7CE-8515-4623-BA24-65B67311E843}" type="presOf" srcId="{7F0CDC4D-2068-4B4B-82B0-16A092AF7175}" destId="{084C2F18-E047-494E-BE73-103717D95429}" srcOrd="0" destOrd="0" presId="urn:microsoft.com/office/officeart/2005/8/layout/default"/>
    <dgm:cxn modelId="{0F2D13E8-B148-4ACE-B167-7E8151CE5BBC}" type="presOf" srcId="{0507B1F1-0D8C-43DC-957A-77C4F5EA283A}" destId="{8F732955-1440-48AD-9290-9E28D87529BF}" srcOrd="0" destOrd="0" presId="urn:microsoft.com/office/officeart/2005/8/layout/default"/>
    <dgm:cxn modelId="{D61424B9-39B0-4A11-8CE0-95F361B7D4C8}" type="presParOf" srcId="{8F732955-1440-48AD-9290-9E28D87529BF}" destId="{C325EB69-5B89-4913-BAE0-48739ADF44B6}" srcOrd="0" destOrd="0" presId="urn:microsoft.com/office/officeart/2005/8/layout/default"/>
    <dgm:cxn modelId="{F4D3DAC1-9B52-4838-9620-9CF16697140A}" type="presParOf" srcId="{8F732955-1440-48AD-9290-9E28D87529BF}" destId="{A5B09AE5-2B00-4257-8F85-6D3D2A9ED16B}" srcOrd="1" destOrd="0" presId="urn:microsoft.com/office/officeart/2005/8/layout/default"/>
    <dgm:cxn modelId="{2CCFE981-342D-4764-ACF4-AD1AEE561075}" type="presParOf" srcId="{8F732955-1440-48AD-9290-9E28D87529BF}" destId="{084C2F18-E047-494E-BE73-103717D9542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3A5E1C-29E1-423C-8618-FC441BC0B06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46316AC2-93CB-4452-AB10-0A072FB3F5A4}">
      <dgm:prSet phldrT="[Text]"/>
      <dgm:spPr/>
      <dgm:t>
        <a:bodyPr/>
        <a:lstStyle/>
        <a:p>
          <a:r>
            <a:rPr lang="en-GB" dirty="0"/>
            <a:t>Planning</a:t>
          </a:r>
        </a:p>
      </dgm:t>
    </dgm:pt>
    <dgm:pt modelId="{60DE4184-4E05-4D31-BA41-567A660BFD88}" type="parTrans" cxnId="{00CA8EB6-3865-454C-BC3B-300A3902E299}">
      <dgm:prSet/>
      <dgm:spPr/>
      <dgm:t>
        <a:bodyPr/>
        <a:lstStyle/>
        <a:p>
          <a:endParaRPr lang="en-GB"/>
        </a:p>
      </dgm:t>
    </dgm:pt>
    <dgm:pt modelId="{CA8E85B8-A05C-4AFC-B49C-7FD61A911293}" type="sibTrans" cxnId="{00CA8EB6-3865-454C-BC3B-300A3902E299}">
      <dgm:prSet/>
      <dgm:spPr/>
      <dgm:t>
        <a:bodyPr/>
        <a:lstStyle/>
        <a:p>
          <a:endParaRPr lang="en-GB"/>
        </a:p>
      </dgm:t>
    </dgm:pt>
    <dgm:pt modelId="{9D55A303-DAE2-4889-B636-E575FA388E79}">
      <dgm:prSet phldrT="[Text]"/>
      <dgm:spPr/>
      <dgm:t>
        <a:bodyPr/>
        <a:lstStyle/>
        <a:p>
          <a:r>
            <a:rPr lang="en-GB" dirty="0"/>
            <a:t>Decision-making</a:t>
          </a:r>
        </a:p>
      </dgm:t>
    </dgm:pt>
    <dgm:pt modelId="{6A0D51D5-2EC7-460A-AF0A-C037FD4447E6}" type="parTrans" cxnId="{116644A9-C671-496C-B6B4-D53BC9CFFFDC}">
      <dgm:prSet/>
      <dgm:spPr/>
      <dgm:t>
        <a:bodyPr/>
        <a:lstStyle/>
        <a:p>
          <a:endParaRPr lang="en-GB"/>
        </a:p>
      </dgm:t>
    </dgm:pt>
    <dgm:pt modelId="{8AE5887A-B2EE-44DD-A94D-D36CA957A6D6}" type="sibTrans" cxnId="{116644A9-C671-496C-B6B4-D53BC9CFFFDC}">
      <dgm:prSet/>
      <dgm:spPr/>
      <dgm:t>
        <a:bodyPr/>
        <a:lstStyle/>
        <a:p>
          <a:endParaRPr lang="en-GB"/>
        </a:p>
      </dgm:t>
    </dgm:pt>
    <dgm:pt modelId="{3B690EA1-183B-4F7A-87B7-DC84F218D344}">
      <dgm:prSet phldrT="[Text]"/>
      <dgm:spPr/>
      <dgm:t>
        <a:bodyPr/>
        <a:lstStyle/>
        <a:p>
          <a:r>
            <a:rPr lang="en-GB" dirty="0"/>
            <a:t>Managing and monitoring of implementation</a:t>
          </a:r>
        </a:p>
      </dgm:t>
    </dgm:pt>
    <dgm:pt modelId="{AA2EF104-B4BB-4261-861F-F48E797A6CF3}" type="parTrans" cxnId="{4C3E47A5-835B-4C22-A97D-E0B95D8A77EC}">
      <dgm:prSet/>
      <dgm:spPr/>
      <dgm:t>
        <a:bodyPr/>
        <a:lstStyle/>
        <a:p>
          <a:endParaRPr lang="en-GB"/>
        </a:p>
      </dgm:t>
    </dgm:pt>
    <dgm:pt modelId="{B1B8D40E-037E-4716-9615-D920B2A648AF}" type="sibTrans" cxnId="{4C3E47A5-835B-4C22-A97D-E0B95D8A77EC}">
      <dgm:prSet/>
      <dgm:spPr/>
      <dgm:t>
        <a:bodyPr/>
        <a:lstStyle/>
        <a:p>
          <a:endParaRPr lang="en-GB"/>
        </a:p>
      </dgm:t>
    </dgm:pt>
    <dgm:pt modelId="{090A2FCE-35BA-41BC-9456-9228F7C1A5BE}">
      <dgm:prSet phldrT="[Text]"/>
      <dgm:spPr/>
      <dgm:t>
        <a:bodyPr/>
        <a:lstStyle/>
        <a:p>
          <a:r>
            <a:rPr lang="en-GB" dirty="0"/>
            <a:t>Information collection</a:t>
          </a:r>
        </a:p>
      </dgm:t>
    </dgm:pt>
    <dgm:pt modelId="{83C8EAF9-D3AB-4DAC-B830-D83E911FB348}" type="parTrans" cxnId="{38D33A95-1041-4815-B6F2-4903008A50EA}">
      <dgm:prSet/>
      <dgm:spPr/>
      <dgm:t>
        <a:bodyPr/>
        <a:lstStyle/>
        <a:p>
          <a:endParaRPr lang="en-GB"/>
        </a:p>
      </dgm:t>
    </dgm:pt>
    <dgm:pt modelId="{B47FD8AB-A0C5-416A-A37D-B68030AD088A}" type="sibTrans" cxnId="{38D33A95-1041-4815-B6F2-4903008A50EA}">
      <dgm:prSet/>
      <dgm:spPr/>
      <dgm:t>
        <a:bodyPr/>
        <a:lstStyle/>
        <a:p>
          <a:endParaRPr lang="en-GB"/>
        </a:p>
      </dgm:t>
    </dgm:pt>
    <dgm:pt modelId="{F5D7E11C-6E3B-4173-A361-49D55672A8F0}" type="pres">
      <dgm:prSet presAssocID="{143A5E1C-29E1-423C-8618-FC441BC0B06B}" presName="cycle" presStyleCnt="0">
        <dgm:presLayoutVars>
          <dgm:dir/>
          <dgm:resizeHandles val="exact"/>
        </dgm:presLayoutVars>
      </dgm:prSet>
      <dgm:spPr/>
    </dgm:pt>
    <dgm:pt modelId="{73E6D6FB-B22E-4646-A74C-C06A362A59D6}" type="pres">
      <dgm:prSet presAssocID="{46316AC2-93CB-4452-AB10-0A072FB3F5A4}" presName="node" presStyleLbl="node1" presStyleIdx="0" presStyleCnt="4">
        <dgm:presLayoutVars>
          <dgm:bulletEnabled val="1"/>
        </dgm:presLayoutVars>
      </dgm:prSet>
      <dgm:spPr/>
    </dgm:pt>
    <dgm:pt modelId="{8A6FC028-CE08-49FE-ACBC-DA09A5E7AD37}" type="pres">
      <dgm:prSet presAssocID="{CA8E85B8-A05C-4AFC-B49C-7FD61A911293}" presName="sibTrans" presStyleLbl="sibTrans2D1" presStyleIdx="0" presStyleCnt="4"/>
      <dgm:spPr/>
    </dgm:pt>
    <dgm:pt modelId="{F10945BF-A36E-4B34-A1A9-2F665F9B1B98}" type="pres">
      <dgm:prSet presAssocID="{CA8E85B8-A05C-4AFC-B49C-7FD61A911293}" presName="connectorText" presStyleLbl="sibTrans2D1" presStyleIdx="0" presStyleCnt="4"/>
      <dgm:spPr/>
    </dgm:pt>
    <dgm:pt modelId="{786C155A-9780-4289-A1B1-B7FB8BA5397C}" type="pres">
      <dgm:prSet presAssocID="{9D55A303-DAE2-4889-B636-E575FA388E79}" presName="node" presStyleLbl="node1" presStyleIdx="1" presStyleCnt="4">
        <dgm:presLayoutVars>
          <dgm:bulletEnabled val="1"/>
        </dgm:presLayoutVars>
      </dgm:prSet>
      <dgm:spPr/>
    </dgm:pt>
    <dgm:pt modelId="{105F40A9-6433-4133-BD3B-8F1EFE5E361F}" type="pres">
      <dgm:prSet presAssocID="{8AE5887A-B2EE-44DD-A94D-D36CA957A6D6}" presName="sibTrans" presStyleLbl="sibTrans2D1" presStyleIdx="1" presStyleCnt="4"/>
      <dgm:spPr/>
    </dgm:pt>
    <dgm:pt modelId="{9E332CFC-AB82-4B39-858F-8154E3836A4E}" type="pres">
      <dgm:prSet presAssocID="{8AE5887A-B2EE-44DD-A94D-D36CA957A6D6}" presName="connectorText" presStyleLbl="sibTrans2D1" presStyleIdx="1" presStyleCnt="4"/>
      <dgm:spPr/>
    </dgm:pt>
    <dgm:pt modelId="{B0E6816C-1319-403C-B082-D950151D7242}" type="pres">
      <dgm:prSet presAssocID="{3B690EA1-183B-4F7A-87B7-DC84F218D344}" presName="node" presStyleLbl="node1" presStyleIdx="2" presStyleCnt="4">
        <dgm:presLayoutVars>
          <dgm:bulletEnabled val="1"/>
        </dgm:presLayoutVars>
      </dgm:prSet>
      <dgm:spPr/>
    </dgm:pt>
    <dgm:pt modelId="{8D0B819B-A719-425D-B26B-138530D07E07}" type="pres">
      <dgm:prSet presAssocID="{B1B8D40E-037E-4716-9615-D920B2A648AF}" presName="sibTrans" presStyleLbl="sibTrans2D1" presStyleIdx="2" presStyleCnt="4"/>
      <dgm:spPr/>
    </dgm:pt>
    <dgm:pt modelId="{2C64AAEA-BAD8-4001-A2C6-29BF524D4A5B}" type="pres">
      <dgm:prSet presAssocID="{B1B8D40E-037E-4716-9615-D920B2A648AF}" presName="connectorText" presStyleLbl="sibTrans2D1" presStyleIdx="2" presStyleCnt="4"/>
      <dgm:spPr/>
    </dgm:pt>
    <dgm:pt modelId="{D6E492DD-5356-4C49-B219-B3E0EDFEDCDD}" type="pres">
      <dgm:prSet presAssocID="{090A2FCE-35BA-41BC-9456-9228F7C1A5BE}" presName="node" presStyleLbl="node1" presStyleIdx="3" presStyleCnt="4">
        <dgm:presLayoutVars>
          <dgm:bulletEnabled val="1"/>
        </dgm:presLayoutVars>
      </dgm:prSet>
      <dgm:spPr/>
    </dgm:pt>
    <dgm:pt modelId="{778E9BAE-22AC-4AD2-9AE3-2BEFE75D305A}" type="pres">
      <dgm:prSet presAssocID="{B47FD8AB-A0C5-416A-A37D-B68030AD088A}" presName="sibTrans" presStyleLbl="sibTrans2D1" presStyleIdx="3" presStyleCnt="4"/>
      <dgm:spPr/>
    </dgm:pt>
    <dgm:pt modelId="{4178F249-6D7E-4261-8FCA-4E39E5442977}" type="pres">
      <dgm:prSet presAssocID="{B47FD8AB-A0C5-416A-A37D-B68030AD088A}" presName="connectorText" presStyleLbl="sibTrans2D1" presStyleIdx="3" presStyleCnt="4"/>
      <dgm:spPr/>
    </dgm:pt>
  </dgm:ptLst>
  <dgm:cxnLst>
    <dgm:cxn modelId="{AA798F38-8844-493F-B5CE-F81B67A37A1F}" type="presOf" srcId="{B1B8D40E-037E-4716-9615-D920B2A648AF}" destId="{8D0B819B-A719-425D-B26B-138530D07E07}" srcOrd="0" destOrd="0" presId="urn:microsoft.com/office/officeart/2005/8/layout/cycle2"/>
    <dgm:cxn modelId="{7CE6843C-E99F-4421-B40C-D4C89E6CCD73}" type="presOf" srcId="{B1B8D40E-037E-4716-9615-D920B2A648AF}" destId="{2C64AAEA-BAD8-4001-A2C6-29BF524D4A5B}" srcOrd="1" destOrd="0" presId="urn:microsoft.com/office/officeart/2005/8/layout/cycle2"/>
    <dgm:cxn modelId="{1A4BA55D-CB9B-46F3-AE0E-B0255F38B1A7}" type="presOf" srcId="{3B690EA1-183B-4F7A-87B7-DC84F218D344}" destId="{B0E6816C-1319-403C-B082-D950151D7242}" srcOrd="0" destOrd="0" presId="urn:microsoft.com/office/officeart/2005/8/layout/cycle2"/>
    <dgm:cxn modelId="{B904AF6C-57DE-4717-847B-D76A246AA7CE}" type="presOf" srcId="{46316AC2-93CB-4452-AB10-0A072FB3F5A4}" destId="{73E6D6FB-B22E-4646-A74C-C06A362A59D6}" srcOrd="0" destOrd="0" presId="urn:microsoft.com/office/officeart/2005/8/layout/cycle2"/>
    <dgm:cxn modelId="{4532DA58-C8F2-4515-8120-C2CE02690EFD}" type="presOf" srcId="{143A5E1C-29E1-423C-8618-FC441BC0B06B}" destId="{F5D7E11C-6E3B-4173-A361-49D55672A8F0}" srcOrd="0" destOrd="0" presId="urn:microsoft.com/office/officeart/2005/8/layout/cycle2"/>
    <dgm:cxn modelId="{46E9F780-FD0D-44BD-942C-9096EA2EC8F8}" type="presOf" srcId="{090A2FCE-35BA-41BC-9456-9228F7C1A5BE}" destId="{D6E492DD-5356-4C49-B219-B3E0EDFEDCDD}" srcOrd="0" destOrd="0" presId="urn:microsoft.com/office/officeart/2005/8/layout/cycle2"/>
    <dgm:cxn modelId="{39936483-8EC9-4892-AA16-2A79DCEA601B}" type="presOf" srcId="{8AE5887A-B2EE-44DD-A94D-D36CA957A6D6}" destId="{105F40A9-6433-4133-BD3B-8F1EFE5E361F}" srcOrd="0" destOrd="0" presId="urn:microsoft.com/office/officeart/2005/8/layout/cycle2"/>
    <dgm:cxn modelId="{C9C7F889-9F36-4E7A-AEC3-53E3382741EC}" type="presOf" srcId="{9D55A303-DAE2-4889-B636-E575FA388E79}" destId="{786C155A-9780-4289-A1B1-B7FB8BA5397C}" srcOrd="0" destOrd="0" presId="urn:microsoft.com/office/officeart/2005/8/layout/cycle2"/>
    <dgm:cxn modelId="{38D33A95-1041-4815-B6F2-4903008A50EA}" srcId="{143A5E1C-29E1-423C-8618-FC441BC0B06B}" destId="{090A2FCE-35BA-41BC-9456-9228F7C1A5BE}" srcOrd="3" destOrd="0" parTransId="{83C8EAF9-D3AB-4DAC-B830-D83E911FB348}" sibTransId="{B47FD8AB-A0C5-416A-A37D-B68030AD088A}"/>
    <dgm:cxn modelId="{34219D98-74BE-455D-A7D8-75E347C2B66E}" type="presOf" srcId="{CA8E85B8-A05C-4AFC-B49C-7FD61A911293}" destId="{F10945BF-A36E-4B34-A1A9-2F665F9B1B98}" srcOrd="1" destOrd="0" presId="urn:microsoft.com/office/officeart/2005/8/layout/cycle2"/>
    <dgm:cxn modelId="{4C3E47A5-835B-4C22-A97D-E0B95D8A77EC}" srcId="{143A5E1C-29E1-423C-8618-FC441BC0B06B}" destId="{3B690EA1-183B-4F7A-87B7-DC84F218D344}" srcOrd="2" destOrd="0" parTransId="{AA2EF104-B4BB-4261-861F-F48E797A6CF3}" sibTransId="{B1B8D40E-037E-4716-9615-D920B2A648AF}"/>
    <dgm:cxn modelId="{116644A9-C671-496C-B6B4-D53BC9CFFFDC}" srcId="{143A5E1C-29E1-423C-8618-FC441BC0B06B}" destId="{9D55A303-DAE2-4889-B636-E575FA388E79}" srcOrd="1" destOrd="0" parTransId="{6A0D51D5-2EC7-460A-AF0A-C037FD4447E6}" sibTransId="{8AE5887A-B2EE-44DD-A94D-D36CA957A6D6}"/>
    <dgm:cxn modelId="{00CA8EB6-3865-454C-BC3B-300A3902E299}" srcId="{143A5E1C-29E1-423C-8618-FC441BC0B06B}" destId="{46316AC2-93CB-4452-AB10-0A072FB3F5A4}" srcOrd="0" destOrd="0" parTransId="{60DE4184-4E05-4D31-BA41-567A660BFD88}" sibTransId="{CA8E85B8-A05C-4AFC-B49C-7FD61A911293}"/>
    <dgm:cxn modelId="{665A25BB-907C-47EC-A1E6-7820573A2305}" type="presOf" srcId="{B47FD8AB-A0C5-416A-A37D-B68030AD088A}" destId="{4178F249-6D7E-4261-8FCA-4E39E5442977}" srcOrd="1" destOrd="0" presId="urn:microsoft.com/office/officeart/2005/8/layout/cycle2"/>
    <dgm:cxn modelId="{E64BE1C4-452D-4EC7-B7D9-1C7B3B8ECE06}" type="presOf" srcId="{B47FD8AB-A0C5-416A-A37D-B68030AD088A}" destId="{778E9BAE-22AC-4AD2-9AE3-2BEFE75D305A}" srcOrd="0" destOrd="0" presId="urn:microsoft.com/office/officeart/2005/8/layout/cycle2"/>
    <dgm:cxn modelId="{BC3072DC-04ED-4517-8FF9-9FDE0B822866}" type="presOf" srcId="{CA8E85B8-A05C-4AFC-B49C-7FD61A911293}" destId="{8A6FC028-CE08-49FE-ACBC-DA09A5E7AD37}" srcOrd="0" destOrd="0" presId="urn:microsoft.com/office/officeart/2005/8/layout/cycle2"/>
    <dgm:cxn modelId="{765E6AFA-A30B-4968-AA87-17EA1F55C998}" type="presOf" srcId="{8AE5887A-B2EE-44DD-A94D-D36CA957A6D6}" destId="{9E332CFC-AB82-4B39-858F-8154E3836A4E}" srcOrd="1" destOrd="0" presId="urn:microsoft.com/office/officeart/2005/8/layout/cycle2"/>
    <dgm:cxn modelId="{320C136A-90CF-4868-91BB-D38035B7D2B2}" type="presParOf" srcId="{F5D7E11C-6E3B-4173-A361-49D55672A8F0}" destId="{73E6D6FB-B22E-4646-A74C-C06A362A59D6}" srcOrd="0" destOrd="0" presId="urn:microsoft.com/office/officeart/2005/8/layout/cycle2"/>
    <dgm:cxn modelId="{040B3C1F-F724-42AE-8760-CE2753E85DAF}" type="presParOf" srcId="{F5D7E11C-6E3B-4173-A361-49D55672A8F0}" destId="{8A6FC028-CE08-49FE-ACBC-DA09A5E7AD37}" srcOrd="1" destOrd="0" presId="urn:microsoft.com/office/officeart/2005/8/layout/cycle2"/>
    <dgm:cxn modelId="{25A31F06-DFD1-4463-A9E4-F39FD49AD867}" type="presParOf" srcId="{8A6FC028-CE08-49FE-ACBC-DA09A5E7AD37}" destId="{F10945BF-A36E-4B34-A1A9-2F665F9B1B98}" srcOrd="0" destOrd="0" presId="urn:microsoft.com/office/officeart/2005/8/layout/cycle2"/>
    <dgm:cxn modelId="{C566FB03-F6C8-4917-9B4D-38AA788517BF}" type="presParOf" srcId="{F5D7E11C-6E3B-4173-A361-49D55672A8F0}" destId="{786C155A-9780-4289-A1B1-B7FB8BA5397C}" srcOrd="2" destOrd="0" presId="urn:microsoft.com/office/officeart/2005/8/layout/cycle2"/>
    <dgm:cxn modelId="{CAB0E0BE-42C9-4498-B69C-3C963A7E79B8}" type="presParOf" srcId="{F5D7E11C-6E3B-4173-A361-49D55672A8F0}" destId="{105F40A9-6433-4133-BD3B-8F1EFE5E361F}" srcOrd="3" destOrd="0" presId="urn:microsoft.com/office/officeart/2005/8/layout/cycle2"/>
    <dgm:cxn modelId="{93B264A6-46B3-4EEF-8E42-118782FCA696}" type="presParOf" srcId="{105F40A9-6433-4133-BD3B-8F1EFE5E361F}" destId="{9E332CFC-AB82-4B39-858F-8154E3836A4E}" srcOrd="0" destOrd="0" presId="urn:microsoft.com/office/officeart/2005/8/layout/cycle2"/>
    <dgm:cxn modelId="{3FCD21AC-2E8A-4BD0-A73C-55E15B8D3F4F}" type="presParOf" srcId="{F5D7E11C-6E3B-4173-A361-49D55672A8F0}" destId="{B0E6816C-1319-403C-B082-D950151D7242}" srcOrd="4" destOrd="0" presId="urn:microsoft.com/office/officeart/2005/8/layout/cycle2"/>
    <dgm:cxn modelId="{393AFC61-1553-474C-95F8-5F058723B88A}" type="presParOf" srcId="{F5D7E11C-6E3B-4173-A361-49D55672A8F0}" destId="{8D0B819B-A719-425D-B26B-138530D07E07}" srcOrd="5" destOrd="0" presId="urn:microsoft.com/office/officeart/2005/8/layout/cycle2"/>
    <dgm:cxn modelId="{603E43A6-3FC8-44EA-B052-0FA5CCBE4888}" type="presParOf" srcId="{8D0B819B-A719-425D-B26B-138530D07E07}" destId="{2C64AAEA-BAD8-4001-A2C6-29BF524D4A5B}" srcOrd="0" destOrd="0" presId="urn:microsoft.com/office/officeart/2005/8/layout/cycle2"/>
    <dgm:cxn modelId="{47454CDE-390B-4281-892C-67AA84F3EFCD}" type="presParOf" srcId="{F5D7E11C-6E3B-4173-A361-49D55672A8F0}" destId="{D6E492DD-5356-4C49-B219-B3E0EDFEDCDD}" srcOrd="6" destOrd="0" presId="urn:microsoft.com/office/officeart/2005/8/layout/cycle2"/>
    <dgm:cxn modelId="{54A3CD03-6557-4B20-A41F-D35F086D92D2}" type="presParOf" srcId="{F5D7E11C-6E3B-4173-A361-49D55672A8F0}" destId="{778E9BAE-22AC-4AD2-9AE3-2BEFE75D305A}" srcOrd="7" destOrd="0" presId="urn:microsoft.com/office/officeart/2005/8/layout/cycle2"/>
    <dgm:cxn modelId="{E18A3904-AC4F-43E2-9F91-85BD80B68E7A}" type="presParOf" srcId="{778E9BAE-22AC-4AD2-9AE3-2BEFE75D305A}" destId="{4178F249-6D7E-4261-8FCA-4E39E544297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5EB69-5B89-4913-BAE0-48739ADF44B6}">
      <dsp:nvSpPr>
        <dsp:cNvPr id="0" name=""/>
        <dsp:cNvSpPr/>
      </dsp:nvSpPr>
      <dsp:spPr>
        <a:xfrm>
          <a:off x="615390" y="906876"/>
          <a:ext cx="3374176" cy="1719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u="sng" kern="1200" dirty="0"/>
            <a:t>SMPs (Shoreline Management Plans)</a:t>
          </a:r>
        </a:p>
        <a:p>
          <a:pPr marL="0" lvl="0" indent="0" algn="ctr" defTabSz="889000">
            <a:lnSpc>
              <a:spcPct val="90000"/>
            </a:lnSpc>
            <a:spcBef>
              <a:spcPct val="0"/>
            </a:spcBef>
            <a:spcAft>
              <a:spcPct val="35000"/>
            </a:spcAft>
            <a:buNone/>
          </a:pPr>
          <a:r>
            <a:rPr lang="en-GB" sz="2000" kern="1200" dirty="0"/>
            <a:t>Deal with the shoreline</a:t>
          </a:r>
        </a:p>
      </dsp:txBody>
      <dsp:txXfrm>
        <a:off x="615390" y="906876"/>
        <a:ext cx="3374176" cy="1719373"/>
      </dsp:txXfrm>
    </dsp:sp>
    <dsp:sp modelId="{084C2F18-E047-494E-BE73-103717D95429}">
      <dsp:nvSpPr>
        <dsp:cNvPr id="0" name=""/>
        <dsp:cNvSpPr/>
      </dsp:nvSpPr>
      <dsp:spPr>
        <a:xfrm>
          <a:off x="6026945" y="0"/>
          <a:ext cx="5674724" cy="50450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 </a:t>
          </a:r>
          <a:r>
            <a:rPr lang="en-GB" sz="2000" b="1" u="none" kern="1200" dirty="0"/>
            <a:t>ICZMs (Inter Coastal Zone Management) </a:t>
          </a:r>
        </a:p>
        <a:p>
          <a:pPr marL="0" lvl="0" indent="0" algn="ctr" defTabSz="889000">
            <a:lnSpc>
              <a:spcPct val="90000"/>
            </a:lnSpc>
            <a:spcBef>
              <a:spcPct val="0"/>
            </a:spcBef>
            <a:spcAft>
              <a:spcPct val="35000"/>
            </a:spcAft>
            <a:buNone/>
          </a:pPr>
          <a:r>
            <a:rPr lang="en-GB" sz="2000" b="1" u="none" kern="1200" dirty="0"/>
            <a:t>D</a:t>
          </a:r>
          <a:r>
            <a:rPr lang="en-GB" sz="2000" kern="1200" dirty="0"/>
            <a:t>eals with the management of the whole coastal zone including off shore water and inland</a:t>
          </a:r>
        </a:p>
        <a:p>
          <a:pPr marL="0" lvl="0" indent="0" algn="ctr" defTabSz="889000">
            <a:lnSpc>
              <a:spcPct val="90000"/>
            </a:lnSpc>
            <a:spcBef>
              <a:spcPct val="0"/>
            </a:spcBef>
            <a:spcAft>
              <a:spcPct val="35000"/>
            </a:spcAft>
            <a:buNone/>
          </a:pPr>
          <a:r>
            <a:rPr lang="en-GB" sz="2000" kern="1200" dirty="0"/>
            <a:t>e.g. </a:t>
          </a:r>
        </a:p>
        <a:p>
          <a:pPr marL="0" lvl="0" indent="0" algn="ctr" defTabSz="889000">
            <a:lnSpc>
              <a:spcPct val="90000"/>
            </a:lnSpc>
            <a:spcBef>
              <a:spcPct val="0"/>
            </a:spcBef>
            <a:spcAft>
              <a:spcPct val="35000"/>
            </a:spcAft>
            <a:buNone/>
          </a:pPr>
          <a:r>
            <a:rPr lang="en-GB" sz="2000" kern="1200" dirty="0"/>
            <a:t>Shipping</a:t>
          </a:r>
        </a:p>
        <a:p>
          <a:pPr marL="0" lvl="0" indent="0" algn="ctr" defTabSz="889000">
            <a:lnSpc>
              <a:spcPct val="90000"/>
            </a:lnSpc>
            <a:spcBef>
              <a:spcPct val="0"/>
            </a:spcBef>
            <a:spcAft>
              <a:spcPct val="35000"/>
            </a:spcAft>
            <a:buNone/>
          </a:pPr>
          <a:r>
            <a:rPr lang="en-GB" sz="2000" kern="1200" dirty="0"/>
            <a:t>Fisheries</a:t>
          </a:r>
        </a:p>
        <a:p>
          <a:pPr marL="0" lvl="0" indent="0" algn="ctr" defTabSz="889000">
            <a:lnSpc>
              <a:spcPct val="90000"/>
            </a:lnSpc>
            <a:spcBef>
              <a:spcPct val="0"/>
            </a:spcBef>
            <a:spcAft>
              <a:spcPct val="35000"/>
            </a:spcAft>
            <a:buNone/>
          </a:pPr>
          <a:r>
            <a:rPr lang="en-GB" sz="2000" kern="1200" dirty="0"/>
            <a:t>Agriculture</a:t>
          </a:r>
        </a:p>
        <a:p>
          <a:pPr marL="0" lvl="0" indent="0" algn="ctr" defTabSz="889000">
            <a:lnSpc>
              <a:spcPct val="90000"/>
            </a:lnSpc>
            <a:spcBef>
              <a:spcPct val="0"/>
            </a:spcBef>
            <a:spcAft>
              <a:spcPct val="35000"/>
            </a:spcAft>
            <a:buNone/>
          </a:pPr>
          <a:r>
            <a:rPr lang="en-GB" sz="2000" kern="1200" dirty="0"/>
            <a:t>Tourism</a:t>
          </a:r>
        </a:p>
        <a:p>
          <a:pPr marL="0" lvl="0" indent="0" algn="ctr" defTabSz="889000">
            <a:lnSpc>
              <a:spcPct val="90000"/>
            </a:lnSpc>
            <a:spcBef>
              <a:spcPct val="0"/>
            </a:spcBef>
            <a:spcAft>
              <a:spcPct val="35000"/>
            </a:spcAft>
            <a:buNone/>
          </a:pPr>
          <a:r>
            <a:rPr lang="en-GB" sz="2000" kern="1200" dirty="0"/>
            <a:t>Development of infrastructure</a:t>
          </a:r>
        </a:p>
        <a:p>
          <a:pPr marL="0" lvl="0" indent="0" algn="ctr" defTabSz="889000">
            <a:lnSpc>
              <a:spcPct val="90000"/>
            </a:lnSpc>
            <a:spcBef>
              <a:spcPct val="0"/>
            </a:spcBef>
            <a:spcAft>
              <a:spcPct val="35000"/>
            </a:spcAft>
            <a:buNone/>
          </a:pPr>
          <a:r>
            <a:rPr lang="en-GB" sz="2000" kern="1200" dirty="0"/>
            <a:t>Adaptation to climate change</a:t>
          </a:r>
        </a:p>
        <a:p>
          <a:pPr marL="0" lvl="0" indent="0" algn="ctr" defTabSz="889000">
            <a:lnSpc>
              <a:spcPct val="90000"/>
            </a:lnSpc>
            <a:spcBef>
              <a:spcPct val="0"/>
            </a:spcBef>
            <a:spcAft>
              <a:spcPct val="35000"/>
            </a:spcAft>
            <a:buNone/>
          </a:pPr>
          <a:endParaRPr lang="en-GB" sz="2000" kern="1200" dirty="0"/>
        </a:p>
        <a:p>
          <a:pPr marL="0" lvl="0" indent="0" algn="ctr" defTabSz="889000">
            <a:lnSpc>
              <a:spcPct val="90000"/>
            </a:lnSpc>
            <a:spcBef>
              <a:spcPct val="0"/>
            </a:spcBef>
            <a:spcAft>
              <a:spcPct val="35000"/>
            </a:spcAft>
            <a:buNone/>
          </a:pPr>
          <a:endParaRPr lang="en-GB" sz="1500" kern="1200" dirty="0"/>
        </a:p>
      </dsp:txBody>
      <dsp:txXfrm>
        <a:off x="6026945" y="0"/>
        <a:ext cx="5674724" cy="5045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6D6FB-B22E-4646-A74C-C06A362A59D6}">
      <dsp:nvSpPr>
        <dsp:cNvPr id="0" name=""/>
        <dsp:cNvSpPr/>
      </dsp:nvSpPr>
      <dsp:spPr>
        <a:xfrm>
          <a:off x="4661641" y="1680"/>
          <a:ext cx="1553438" cy="15534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Planning</a:t>
          </a:r>
        </a:p>
      </dsp:txBody>
      <dsp:txXfrm>
        <a:off x="4889137" y="229176"/>
        <a:ext cx="1098446" cy="1098446"/>
      </dsp:txXfrm>
    </dsp:sp>
    <dsp:sp modelId="{8A6FC028-CE08-49FE-ACBC-DA09A5E7AD37}">
      <dsp:nvSpPr>
        <dsp:cNvPr id="0" name=""/>
        <dsp:cNvSpPr/>
      </dsp:nvSpPr>
      <dsp:spPr>
        <a:xfrm rot="2700000">
          <a:off x="6048200" y="1332176"/>
          <a:ext cx="412160" cy="5242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6066308" y="1393317"/>
        <a:ext cx="288512" cy="314571"/>
      </dsp:txXfrm>
    </dsp:sp>
    <dsp:sp modelId="{786C155A-9780-4289-A1B1-B7FB8BA5397C}">
      <dsp:nvSpPr>
        <dsp:cNvPr id="0" name=""/>
        <dsp:cNvSpPr/>
      </dsp:nvSpPr>
      <dsp:spPr>
        <a:xfrm>
          <a:off x="6309977" y="1650016"/>
          <a:ext cx="1553438" cy="15534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Decision-making</a:t>
          </a:r>
        </a:p>
      </dsp:txBody>
      <dsp:txXfrm>
        <a:off x="6537473" y="1877512"/>
        <a:ext cx="1098446" cy="1098446"/>
      </dsp:txXfrm>
    </dsp:sp>
    <dsp:sp modelId="{105F40A9-6433-4133-BD3B-8F1EFE5E361F}">
      <dsp:nvSpPr>
        <dsp:cNvPr id="0" name=""/>
        <dsp:cNvSpPr/>
      </dsp:nvSpPr>
      <dsp:spPr>
        <a:xfrm rot="8100000">
          <a:off x="6064697" y="2980512"/>
          <a:ext cx="412160" cy="5242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6170237" y="3041653"/>
        <a:ext cx="288512" cy="314571"/>
      </dsp:txXfrm>
    </dsp:sp>
    <dsp:sp modelId="{B0E6816C-1319-403C-B082-D950151D7242}">
      <dsp:nvSpPr>
        <dsp:cNvPr id="0" name=""/>
        <dsp:cNvSpPr/>
      </dsp:nvSpPr>
      <dsp:spPr>
        <a:xfrm>
          <a:off x="4661641" y="3298352"/>
          <a:ext cx="1553438" cy="15534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Managing and monitoring of implementation</a:t>
          </a:r>
        </a:p>
      </dsp:txBody>
      <dsp:txXfrm>
        <a:off x="4889137" y="3525848"/>
        <a:ext cx="1098446" cy="1098446"/>
      </dsp:txXfrm>
    </dsp:sp>
    <dsp:sp modelId="{8D0B819B-A719-425D-B26B-138530D07E07}">
      <dsp:nvSpPr>
        <dsp:cNvPr id="0" name=""/>
        <dsp:cNvSpPr/>
      </dsp:nvSpPr>
      <dsp:spPr>
        <a:xfrm rot="13500000">
          <a:off x="4416361" y="2997008"/>
          <a:ext cx="412160" cy="5242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4521901" y="3145581"/>
        <a:ext cx="288512" cy="314571"/>
      </dsp:txXfrm>
    </dsp:sp>
    <dsp:sp modelId="{D6E492DD-5356-4C49-B219-B3E0EDFEDCDD}">
      <dsp:nvSpPr>
        <dsp:cNvPr id="0" name=""/>
        <dsp:cNvSpPr/>
      </dsp:nvSpPr>
      <dsp:spPr>
        <a:xfrm>
          <a:off x="3013306" y="1650016"/>
          <a:ext cx="1553438" cy="15534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Information collection</a:t>
          </a:r>
        </a:p>
      </dsp:txBody>
      <dsp:txXfrm>
        <a:off x="3240802" y="1877512"/>
        <a:ext cx="1098446" cy="1098446"/>
      </dsp:txXfrm>
    </dsp:sp>
    <dsp:sp modelId="{778E9BAE-22AC-4AD2-9AE3-2BEFE75D305A}">
      <dsp:nvSpPr>
        <dsp:cNvPr id="0" name=""/>
        <dsp:cNvSpPr/>
      </dsp:nvSpPr>
      <dsp:spPr>
        <a:xfrm rot="18900000">
          <a:off x="4399864" y="1348673"/>
          <a:ext cx="412160" cy="5242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417972" y="1497246"/>
        <a:ext cx="288512" cy="3145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3CD1-6FA8-4D28-B71F-0F613C92A4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B5B2C8-4B46-4E14-888C-1A425D8638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91517F-5466-42AE-A03B-D7104379601B}"/>
              </a:ext>
            </a:extLst>
          </p:cNvPr>
          <p:cNvSpPr>
            <a:spLocks noGrp="1"/>
          </p:cNvSpPr>
          <p:nvPr>
            <p:ph type="dt" sz="half" idx="10"/>
          </p:nvPr>
        </p:nvSpPr>
        <p:spPr/>
        <p:txBody>
          <a:bodyPr/>
          <a:lstStyle/>
          <a:p>
            <a:fld id="{7A0295E2-3820-4A87-BE1B-89389019471D}" type="datetimeFigureOut">
              <a:rPr lang="en-GB" smtClean="0"/>
              <a:t>21/05/2020</a:t>
            </a:fld>
            <a:endParaRPr lang="en-GB"/>
          </a:p>
        </p:txBody>
      </p:sp>
      <p:sp>
        <p:nvSpPr>
          <p:cNvPr id="5" name="Footer Placeholder 4">
            <a:extLst>
              <a:ext uri="{FF2B5EF4-FFF2-40B4-BE49-F238E27FC236}">
                <a16:creationId xmlns:a16="http://schemas.microsoft.com/office/drawing/2014/main" id="{8953E404-7971-4CFB-89A1-D06534E0CF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0E7C22-796C-4013-8CA4-0A916F5A6363}"/>
              </a:ext>
            </a:extLst>
          </p:cNvPr>
          <p:cNvSpPr>
            <a:spLocks noGrp="1"/>
          </p:cNvSpPr>
          <p:nvPr>
            <p:ph type="sldNum" sz="quarter" idx="12"/>
          </p:nvPr>
        </p:nvSpPr>
        <p:spPr/>
        <p:txBody>
          <a:bodyPr/>
          <a:lstStyle/>
          <a:p>
            <a:fld id="{F2D9490B-1899-4CE6-AE3F-3214069F5E70}" type="slidenum">
              <a:rPr lang="en-GB" smtClean="0"/>
              <a:t>‹#›</a:t>
            </a:fld>
            <a:endParaRPr lang="en-GB"/>
          </a:p>
        </p:txBody>
      </p:sp>
    </p:spTree>
    <p:extLst>
      <p:ext uri="{BB962C8B-B14F-4D97-AF65-F5344CB8AC3E}">
        <p14:creationId xmlns:p14="http://schemas.microsoft.com/office/powerpoint/2010/main" val="403289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99D2-BD65-474B-A41A-16E4C6024E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4D6FE6-C68F-4C87-8248-007ED8D305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6D7F97-AC0D-4939-A650-905D1609D1D5}"/>
              </a:ext>
            </a:extLst>
          </p:cNvPr>
          <p:cNvSpPr>
            <a:spLocks noGrp="1"/>
          </p:cNvSpPr>
          <p:nvPr>
            <p:ph type="dt" sz="half" idx="10"/>
          </p:nvPr>
        </p:nvSpPr>
        <p:spPr/>
        <p:txBody>
          <a:bodyPr/>
          <a:lstStyle/>
          <a:p>
            <a:fld id="{7A0295E2-3820-4A87-BE1B-89389019471D}" type="datetimeFigureOut">
              <a:rPr lang="en-GB" smtClean="0"/>
              <a:t>21/05/2020</a:t>
            </a:fld>
            <a:endParaRPr lang="en-GB"/>
          </a:p>
        </p:txBody>
      </p:sp>
      <p:sp>
        <p:nvSpPr>
          <p:cNvPr id="5" name="Footer Placeholder 4">
            <a:extLst>
              <a:ext uri="{FF2B5EF4-FFF2-40B4-BE49-F238E27FC236}">
                <a16:creationId xmlns:a16="http://schemas.microsoft.com/office/drawing/2014/main" id="{86A42FF4-E134-463C-B4A2-75BF6F4F4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62519E-DEDE-4748-A8C2-F7845C2A0E70}"/>
              </a:ext>
            </a:extLst>
          </p:cNvPr>
          <p:cNvSpPr>
            <a:spLocks noGrp="1"/>
          </p:cNvSpPr>
          <p:nvPr>
            <p:ph type="sldNum" sz="quarter" idx="12"/>
          </p:nvPr>
        </p:nvSpPr>
        <p:spPr/>
        <p:txBody>
          <a:bodyPr/>
          <a:lstStyle/>
          <a:p>
            <a:fld id="{F2D9490B-1899-4CE6-AE3F-3214069F5E70}" type="slidenum">
              <a:rPr lang="en-GB" smtClean="0"/>
              <a:t>‹#›</a:t>
            </a:fld>
            <a:endParaRPr lang="en-GB"/>
          </a:p>
        </p:txBody>
      </p:sp>
    </p:spTree>
    <p:extLst>
      <p:ext uri="{BB962C8B-B14F-4D97-AF65-F5344CB8AC3E}">
        <p14:creationId xmlns:p14="http://schemas.microsoft.com/office/powerpoint/2010/main" val="799596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251230-96CE-437D-8716-0EF38F828A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B88300-A6AD-4EFC-8F65-73FF409984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84387A-0D6E-4199-9F6D-4BFDB5FC4C6A}"/>
              </a:ext>
            </a:extLst>
          </p:cNvPr>
          <p:cNvSpPr>
            <a:spLocks noGrp="1"/>
          </p:cNvSpPr>
          <p:nvPr>
            <p:ph type="dt" sz="half" idx="10"/>
          </p:nvPr>
        </p:nvSpPr>
        <p:spPr/>
        <p:txBody>
          <a:bodyPr/>
          <a:lstStyle/>
          <a:p>
            <a:fld id="{7A0295E2-3820-4A87-BE1B-89389019471D}" type="datetimeFigureOut">
              <a:rPr lang="en-GB" smtClean="0"/>
              <a:t>21/05/2020</a:t>
            </a:fld>
            <a:endParaRPr lang="en-GB"/>
          </a:p>
        </p:txBody>
      </p:sp>
      <p:sp>
        <p:nvSpPr>
          <p:cNvPr id="5" name="Footer Placeholder 4">
            <a:extLst>
              <a:ext uri="{FF2B5EF4-FFF2-40B4-BE49-F238E27FC236}">
                <a16:creationId xmlns:a16="http://schemas.microsoft.com/office/drawing/2014/main" id="{0396AE5F-0FF9-4023-9BEB-6FD57FF76E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5444A5-0F35-4BC3-ADB1-EB3F7DDCE422}"/>
              </a:ext>
            </a:extLst>
          </p:cNvPr>
          <p:cNvSpPr>
            <a:spLocks noGrp="1"/>
          </p:cNvSpPr>
          <p:nvPr>
            <p:ph type="sldNum" sz="quarter" idx="12"/>
          </p:nvPr>
        </p:nvSpPr>
        <p:spPr/>
        <p:txBody>
          <a:bodyPr/>
          <a:lstStyle/>
          <a:p>
            <a:fld id="{F2D9490B-1899-4CE6-AE3F-3214069F5E70}" type="slidenum">
              <a:rPr lang="en-GB" smtClean="0"/>
              <a:t>‹#›</a:t>
            </a:fld>
            <a:endParaRPr lang="en-GB"/>
          </a:p>
        </p:txBody>
      </p:sp>
    </p:spTree>
    <p:extLst>
      <p:ext uri="{BB962C8B-B14F-4D97-AF65-F5344CB8AC3E}">
        <p14:creationId xmlns:p14="http://schemas.microsoft.com/office/powerpoint/2010/main" val="121444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CCEE4-9D67-4663-B12E-DB8494BE8B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FE6F8E-08B1-4A11-A965-BB1AF68E4C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30A207-7025-46FD-8D63-E995281D6136}"/>
              </a:ext>
            </a:extLst>
          </p:cNvPr>
          <p:cNvSpPr>
            <a:spLocks noGrp="1"/>
          </p:cNvSpPr>
          <p:nvPr>
            <p:ph type="dt" sz="half" idx="10"/>
          </p:nvPr>
        </p:nvSpPr>
        <p:spPr/>
        <p:txBody>
          <a:bodyPr/>
          <a:lstStyle/>
          <a:p>
            <a:fld id="{7A0295E2-3820-4A87-BE1B-89389019471D}" type="datetimeFigureOut">
              <a:rPr lang="en-GB" smtClean="0"/>
              <a:t>21/05/2020</a:t>
            </a:fld>
            <a:endParaRPr lang="en-GB"/>
          </a:p>
        </p:txBody>
      </p:sp>
      <p:sp>
        <p:nvSpPr>
          <p:cNvPr id="5" name="Footer Placeholder 4">
            <a:extLst>
              <a:ext uri="{FF2B5EF4-FFF2-40B4-BE49-F238E27FC236}">
                <a16:creationId xmlns:a16="http://schemas.microsoft.com/office/drawing/2014/main" id="{3D8EEED8-86C7-485A-BEF3-485ABCC70E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B271D2-DA2B-4491-97D0-0D4861B9725C}"/>
              </a:ext>
            </a:extLst>
          </p:cNvPr>
          <p:cNvSpPr>
            <a:spLocks noGrp="1"/>
          </p:cNvSpPr>
          <p:nvPr>
            <p:ph type="sldNum" sz="quarter" idx="12"/>
          </p:nvPr>
        </p:nvSpPr>
        <p:spPr/>
        <p:txBody>
          <a:bodyPr/>
          <a:lstStyle/>
          <a:p>
            <a:fld id="{F2D9490B-1899-4CE6-AE3F-3214069F5E70}" type="slidenum">
              <a:rPr lang="en-GB" smtClean="0"/>
              <a:t>‹#›</a:t>
            </a:fld>
            <a:endParaRPr lang="en-GB"/>
          </a:p>
        </p:txBody>
      </p:sp>
    </p:spTree>
    <p:extLst>
      <p:ext uri="{BB962C8B-B14F-4D97-AF65-F5344CB8AC3E}">
        <p14:creationId xmlns:p14="http://schemas.microsoft.com/office/powerpoint/2010/main" val="123159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7D182-2455-47BB-95B9-4AEA4108F6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65513C-3D6A-4C1E-8328-E5BF44303B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060C2D-F17F-455C-BCE7-6BDF795ADAA3}"/>
              </a:ext>
            </a:extLst>
          </p:cNvPr>
          <p:cNvSpPr>
            <a:spLocks noGrp="1"/>
          </p:cNvSpPr>
          <p:nvPr>
            <p:ph type="dt" sz="half" idx="10"/>
          </p:nvPr>
        </p:nvSpPr>
        <p:spPr/>
        <p:txBody>
          <a:bodyPr/>
          <a:lstStyle/>
          <a:p>
            <a:fld id="{7A0295E2-3820-4A87-BE1B-89389019471D}" type="datetimeFigureOut">
              <a:rPr lang="en-GB" smtClean="0"/>
              <a:t>21/05/2020</a:t>
            </a:fld>
            <a:endParaRPr lang="en-GB"/>
          </a:p>
        </p:txBody>
      </p:sp>
      <p:sp>
        <p:nvSpPr>
          <p:cNvPr id="5" name="Footer Placeholder 4">
            <a:extLst>
              <a:ext uri="{FF2B5EF4-FFF2-40B4-BE49-F238E27FC236}">
                <a16:creationId xmlns:a16="http://schemas.microsoft.com/office/drawing/2014/main" id="{4B08811F-14A8-461D-91E6-FA24233424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E67E49-1E09-4C3C-AAB0-DFED74C9040B}"/>
              </a:ext>
            </a:extLst>
          </p:cNvPr>
          <p:cNvSpPr>
            <a:spLocks noGrp="1"/>
          </p:cNvSpPr>
          <p:nvPr>
            <p:ph type="sldNum" sz="quarter" idx="12"/>
          </p:nvPr>
        </p:nvSpPr>
        <p:spPr/>
        <p:txBody>
          <a:bodyPr/>
          <a:lstStyle/>
          <a:p>
            <a:fld id="{F2D9490B-1899-4CE6-AE3F-3214069F5E70}" type="slidenum">
              <a:rPr lang="en-GB" smtClean="0"/>
              <a:t>‹#›</a:t>
            </a:fld>
            <a:endParaRPr lang="en-GB"/>
          </a:p>
        </p:txBody>
      </p:sp>
    </p:spTree>
    <p:extLst>
      <p:ext uri="{BB962C8B-B14F-4D97-AF65-F5344CB8AC3E}">
        <p14:creationId xmlns:p14="http://schemas.microsoft.com/office/powerpoint/2010/main" val="1955722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7054-D2C8-414D-88F9-F1AB24AC09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6E72AC-215D-4E83-AB24-8BCF94C26D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A0B33D-DAB5-403F-9C9B-7841BF8782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016B32-ED72-4D18-A7DB-0CFE4236E13D}"/>
              </a:ext>
            </a:extLst>
          </p:cNvPr>
          <p:cNvSpPr>
            <a:spLocks noGrp="1"/>
          </p:cNvSpPr>
          <p:nvPr>
            <p:ph type="dt" sz="half" idx="10"/>
          </p:nvPr>
        </p:nvSpPr>
        <p:spPr/>
        <p:txBody>
          <a:bodyPr/>
          <a:lstStyle/>
          <a:p>
            <a:fld id="{7A0295E2-3820-4A87-BE1B-89389019471D}" type="datetimeFigureOut">
              <a:rPr lang="en-GB" smtClean="0"/>
              <a:t>21/05/2020</a:t>
            </a:fld>
            <a:endParaRPr lang="en-GB"/>
          </a:p>
        </p:txBody>
      </p:sp>
      <p:sp>
        <p:nvSpPr>
          <p:cNvPr id="6" name="Footer Placeholder 5">
            <a:extLst>
              <a:ext uri="{FF2B5EF4-FFF2-40B4-BE49-F238E27FC236}">
                <a16:creationId xmlns:a16="http://schemas.microsoft.com/office/drawing/2014/main" id="{0B5A0524-3077-4838-9C3B-C1353C4417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640243-5582-443E-93F3-93ECDE6D407F}"/>
              </a:ext>
            </a:extLst>
          </p:cNvPr>
          <p:cNvSpPr>
            <a:spLocks noGrp="1"/>
          </p:cNvSpPr>
          <p:nvPr>
            <p:ph type="sldNum" sz="quarter" idx="12"/>
          </p:nvPr>
        </p:nvSpPr>
        <p:spPr/>
        <p:txBody>
          <a:bodyPr/>
          <a:lstStyle/>
          <a:p>
            <a:fld id="{F2D9490B-1899-4CE6-AE3F-3214069F5E70}" type="slidenum">
              <a:rPr lang="en-GB" smtClean="0"/>
              <a:t>‹#›</a:t>
            </a:fld>
            <a:endParaRPr lang="en-GB"/>
          </a:p>
        </p:txBody>
      </p:sp>
    </p:spTree>
    <p:extLst>
      <p:ext uri="{BB962C8B-B14F-4D97-AF65-F5344CB8AC3E}">
        <p14:creationId xmlns:p14="http://schemas.microsoft.com/office/powerpoint/2010/main" val="173799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4B6F-1AC9-47DC-B5AD-EEB6D72E339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86DADC-211C-4EAA-8D37-0E0F45C153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E54EA5-6A62-4C2D-B0C1-8BA21D27F0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77BC30-E2DF-442C-A69C-E5919959E5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9646E5-BCB0-4469-BD37-C0D8FD76BC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F6467D9-2A36-4611-9C03-F87C0815E714}"/>
              </a:ext>
            </a:extLst>
          </p:cNvPr>
          <p:cNvSpPr>
            <a:spLocks noGrp="1"/>
          </p:cNvSpPr>
          <p:nvPr>
            <p:ph type="dt" sz="half" idx="10"/>
          </p:nvPr>
        </p:nvSpPr>
        <p:spPr/>
        <p:txBody>
          <a:bodyPr/>
          <a:lstStyle/>
          <a:p>
            <a:fld id="{7A0295E2-3820-4A87-BE1B-89389019471D}" type="datetimeFigureOut">
              <a:rPr lang="en-GB" smtClean="0"/>
              <a:t>21/05/2020</a:t>
            </a:fld>
            <a:endParaRPr lang="en-GB"/>
          </a:p>
        </p:txBody>
      </p:sp>
      <p:sp>
        <p:nvSpPr>
          <p:cNvPr id="8" name="Footer Placeholder 7">
            <a:extLst>
              <a:ext uri="{FF2B5EF4-FFF2-40B4-BE49-F238E27FC236}">
                <a16:creationId xmlns:a16="http://schemas.microsoft.com/office/drawing/2014/main" id="{B53904F4-B948-41DD-B21F-EF8C23C9E9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6A923D-50C0-4AC8-86A3-07AFB29F18D3}"/>
              </a:ext>
            </a:extLst>
          </p:cNvPr>
          <p:cNvSpPr>
            <a:spLocks noGrp="1"/>
          </p:cNvSpPr>
          <p:nvPr>
            <p:ph type="sldNum" sz="quarter" idx="12"/>
          </p:nvPr>
        </p:nvSpPr>
        <p:spPr/>
        <p:txBody>
          <a:bodyPr/>
          <a:lstStyle/>
          <a:p>
            <a:fld id="{F2D9490B-1899-4CE6-AE3F-3214069F5E70}" type="slidenum">
              <a:rPr lang="en-GB" smtClean="0"/>
              <a:t>‹#›</a:t>
            </a:fld>
            <a:endParaRPr lang="en-GB"/>
          </a:p>
        </p:txBody>
      </p:sp>
    </p:spTree>
    <p:extLst>
      <p:ext uri="{BB962C8B-B14F-4D97-AF65-F5344CB8AC3E}">
        <p14:creationId xmlns:p14="http://schemas.microsoft.com/office/powerpoint/2010/main" val="337000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5959E-0795-4469-AF1D-8C4375557E5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8CDBF2-5D31-4B00-A61B-C2E152AC3B8E}"/>
              </a:ext>
            </a:extLst>
          </p:cNvPr>
          <p:cNvSpPr>
            <a:spLocks noGrp="1"/>
          </p:cNvSpPr>
          <p:nvPr>
            <p:ph type="dt" sz="half" idx="10"/>
          </p:nvPr>
        </p:nvSpPr>
        <p:spPr/>
        <p:txBody>
          <a:bodyPr/>
          <a:lstStyle/>
          <a:p>
            <a:fld id="{7A0295E2-3820-4A87-BE1B-89389019471D}" type="datetimeFigureOut">
              <a:rPr lang="en-GB" smtClean="0"/>
              <a:t>21/05/2020</a:t>
            </a:fld>
            <a:endParaRPr lang="en-GB"/>
          </a:p>
        </p:txBody>
      </p:sp>
      <p:sp>
        <p:nvSpPr>
          <p:cNvPr id="4" name="Footer Placeholder 3">
            <a:extLst>
              <a:ext uri="{FF2B5EF4-FFF2-40B4-BE49-F238E27FC236}">
                <a16:creationId xmlns:a16="http://schemas.microsoft.com/office/drawing/2014/main" id="{C82B7722-7CB7-4563-BBA1-F0DC36CD8B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511523B-4F68-4D60-BB31-26B6C1178091}"/>
              </a:ext>
            </a:extLst>
          </p:cNvPr>
          <p:cNvSpPr>
            <a:spLocks noGrp="1"/>
          </p:cNvSpPr>
          <p:nvPr>
            <p:ph type="sldNum" sz="quarter" idx="12"/>
          </p:nvPr>
        </p:nvSpPr>
        <p:spPr/>
        <p:txBody>
          <a:bodyPr/>
          <a:lstStyle/>
          <a:p>
            <a:fld id="{F2D9490B-1899-4CE6-AE3F-3214069F5E70}" type="slidenum">
              <a:rPr lang="en-GB" smtClean="0"/>
              <a:t>‹#›</a:t>
            </a:fld>
            <a:endParaRPr lang="en-GB"/>
          </a:p>
        </p:txBody>
      </p:sp>
    </p:spTree>
    <p:extLst>
      <p:ext uri="{BB962C8B-B14F-4D97-AF65-F5344CB8AC3E}">
        <p14:creationId xmlns:p14="http://schemas.microsoft.com/office/powerpoint/2010/main" val="316776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31A7F9-FD62-41C7-B98E-9785AAE0F494}"/>
              </a:ext>
            </a:extLst>
          </p:cNvPr>
          <p:cNvSpPr>
            <a:spLocks noGrp="1"/>
          </p:cNvSpPr>
          <p:nvPr>
            <p:ph type="dt" sz="half" idx="10"/>
          </p:nvPr>
        </p:nvSpPr>
        <p:spPr/>
        <p:txBody>
          <a:bodyPr/>
          <a:lstStyle/>
          <a:p>
            <a:fld id="{7A0295E2-3820-4A87-BE1B-89389019471D}" type="datetimeFigureOut">
              <a:rPr lang="en-GB" smtClean="0"/>
              <a:t>21/05/2020</a:t>
            </a:fld>
            <a:endParaRPr lang="en-GB"/>
          </a:p>
        </p:txBody>
      </p:sp>
      <p:sp>
        <p:nvSpPr>
          <p:cNvPr id="3" name="Footer Placeholder 2">
            <a:extLst>
              <a:ext uri="{FF2B5EF4-FFF2-40B4-BE49-F238E27FC236}">
                <a16:creationId xmlns:a16="http://schemas.microsoft.com/office/drawing/2014/main" id="{F19A3FE0-69B4-40AC-91C2-697AC88574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76D029-DF02-410F-A18C-2D97BE8CEF95}"/>
              </a:ext>
            </a:extLst>
          </p:cNvPr>
          <p:cNvSpPr>
            <a:spLocks noGrp="1"/>
          </p:cNvSpPr>
          <p:nvPr>
            <p:ph type="sldNum" sz="quarter" idx="12"/>
          </p:nvPr>
        </p:nvSpPr>
        <p:spPr/>
        <p:txBody>
          <a:bodyPr/>
          <a:lstStyle/>
          <a:p>
            <a:fld id="{F2D9490B-1899-4CE6-AE3F-3214069F5E70}" type="slidenum">
              <a:rPr lang="en-GB" smtClean="0"/>
              <a:t>‹#›</a:t>
            </a:fld>
            <a:endParaRPr lang="en-GB"/>
          </a:p>
        </p:txBody>
      </p:sp>
    </p:spTree>
    <p:extLst>
      <p:ext uri="{BB962C8B-B14F-4D97-AF65-F5344CB8AC3E}">
        <p14:creationId xmlns:p14="http://schemas.microsoft.com/office/powerpoint/2010/main" val="150317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A253-60C6-4F4A-B271-C2E7C1749F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2D80EA-7430-4EEB-829C-D528265D8A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416021-4251-4E0F-ABA1-551C47A48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60E53F-146D-494C-909E-EF02C66204C7}"/>
              </a:ext>
            </a:extLst>
          </p:cNvPr>
          <p:cNvSpPr>
            <a:spLocks noGrp="1"/>
          </p:cNvSpPr>
          <p:nvPr>
            <p:ph type="dt" sz="half" idx="10"/>
          </p:nvPr>
        </p:nvSpPr>
        <p:spPr/>
        <p:txBody>
          <a:bodyPr/>
          <a:lstStyle/>
          <a:p>
            <a:fld id="{7A0295E2-3820-4A87-BE1B-89389019471D}" type="datetimeFigureOut">
              <a:rPr lang="en-GB" smtClean="0"/>
              <a:t>21/05/2020</a:t>
            </a:fld>
            <a:endParaRPr lang="en-GB"/>
          </a:p>
        </p:txBody>
      </p:sp>
      <p:sp>
        <p:nvSpPr>
          <p:cNvPr id="6" name="Footer Placeholder 5">
            <a:extLst>
              <a:ext uri="{FF2B5EF4-FFF2-40B4-BE49-F238E27FC236}">
                <a16:creationId xmlns:a16="http://schemas.microsoft.com/office/drawing/2014/main" id="{CF39BB70-33E2-4AD2-B705-4893BDDC78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703926-B11D-4EBE-8C1B-4704EB480592}"/>
              </a:ext>
            </a:extLst>
          </p:cNvPr>
          <p:cNvSpPr>
            <a:spLocks noGrp="1"/>
          </p:cNvSpPr>
          <p:nvPr>
            <p:ph type="sldNum" sz="quarter" idx="12"/>
          </p:nvPr>
        </p:nvSpPr>
        <p:spPr/>
        <p:txBody>
          <a:bodyPr/>
          <a:lstStyle/>
          <a:p>
            <a:fld id="{F2D9490B-1899-4CE6-AE3F-3214069F5E70}" type="slidenum">
              <a:rPr lang="en-GB" smtClean="0"/>
              <a:t>‹#›</a:t>
            </a:fld>
            <a:endParaRPr lang="en-GB"/>
          </a:p>
        </p:txBody>
      </p:sp>
    </p:spTree>
    <p:extLst>
      <p:ext uri="{BB962C8B-B14F-4D97-AF65-F5344CB8AC3E}">
        <p14:creationId xmlns:p14="http://schemas.microsoft.com/office/powerpoint/2010/main" val="353684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6CCB3-8C34-4E43-89D9-446403EAC5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64127D-7FA5-489C-BE97-F660EC87D1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575C55-26FC-438C-8C17-E96F2C67F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F252D5-95D1-4CF6-B0F2-AAA9A5D1CCE1}"/>
              </a:ext>
            </a:extLst>
          </p:cNvPr>
          <p:cNvSpPr>
            <a:spLocks noGrp="1"/>
          </p:cNvSpPr>
          <p:nvPr>
            <p:ph type="dt" sz="half" idx="10"/>
          </p:nvPr>
        </p:nvSpPr>
        <p:spPr/>
        <p:txBody>
          <a:bodyPr/>
          <a:lstStyle/>
          <a:p>
            <a:fld id="{7A0295E2-3820-4A87-BE1B-89389019471D}" type="datetimeFigureOut">
              <a:rPr lang="en-GB" smtClean="0"/>
              <a:t>21/05/2020</a:t>
            </a:fld>
            <a:endParaRPr lang="en-GB"/>
          </a:p>
        </p:txBody>
      </p:sp>
      <p:sp>
        <p:nvSpPr>
          <p:cNvPr id="6" name="Footer Placeholder 5">
            <a:extLst>
              <a:ext uri="{FF2B5EF4-FFF2-40B4-BE49-F238E27FC236}">
                <a16:creationId xmlns:a16="http://schemas.microsoft.com/office/drawing/2014/main" id="{0490EAFE-9C70-41E5-B6FE-0D27F5C35F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BD01F9-4E79-48B7-A3EF-8FEB40B98B97}"/>
              </a:ext>
            </a:extLst>
          </p:cNvPr>
          <p:cNvSpPr>
            <a:spLocks noGrp="1"/>
          </p:cNvSpPr>
          <p:nvPr>
            <p:ph type="sldNum" sz="quarter" idx="12"/>
          </p:nvPr>
        </p:nvSpPr>
        <p:spPr/>
        <p:txBody>
          <a:bodyPr/>
          <a:lstStyle/>
          <a:p>
            <a:fld id="{F2D9490B-1899-4CE6-AE3F-3214069F5E70}" type="slidenum">
              <a:rPr lang="en-GB" smtClean="0"/>
              <a:t>‹#›</a:t>
            </a:fld>
            <a:endParaRPr lang="en-GB"/>
          </a:p>
        </p:txBody>
      </p:sp>
    </p:spTree>
    <p:extLst>
      <p:ext uri="{BB962C8B-B14F-4D97-AF65-F5344CB8AC3E}">
        <p14:creationId xmlns:p14="http://schemas.microsoft.com/office/powerpoint/2010/main" val="937415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8F323-DCA1-45B8-A040-6BB6E8BBD6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DF3786-10EF-4A45-9F2E-8ED2387AF8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3E2007-4E0D-4BF3-A8D5-03AF8D649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295E2-3820-4A87-BE1B-89389019471D}" type="datetimeFigureOut">
              <a:rPr lang="en-GB" smtClean="0"/>
              <a:t>21/05/2020</a:t>
            </a:fld>
            <a:endParaRPr lang="en-GB"/>
          </a:p>
        </p:txBody>
      </p:sp>
      <p:sp>
        <p:nvSpPr>
          <p:cNvPr id="5" name="Footer Placeholder 4">
            <a:extLst>
              <a:ext uri="{FF2B5EF4-FFF2-40B4-BE49-F238E27FC236}">
                <a16:creationId xmlns:a16="http://schemas.microsoft.com/office/drawing/2014/main" id="{F89CB624-30BA-41DF-8C0F-C7043307B4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DFB4B14-16BB-465D-8A86-C5B73FB38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9490B-1899-4CE6-AE3F-3214069F5E70}" type="slidenum">
              <a:rPr lang="en-GB" smtClean="0"/>
              <a:t>‹#›</a:t>
            </a:fld>
            <a:endParaRPr lang="en-GB"/>
          </a:p>
        </p:txBody>
      </p:sp>
    </p:spTree>
    <p:extLst>
      <p:ext uri="{BB962C8B-B14F-4D97-AF65-F5344CB8AC3E}">
        <p14:creationId xmlns:p14="http://schemas.microsoft.com/office/powerpoint/2010/main" val="3239791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99F16-F1EA-4309-8BA4-20C8129B04E2}"/>
              </a:ext>
            </a:extLst>
          </p:cNvPr>
          <p:cNvSpPr>
            <a:spLocks noGrp="1"/>
          </p:cNvSpPr>
          <p:nvPr>
            <p:ph type="title"/>
          </p:nvPr>
        </p:nvSpPr>
        <p:spPr/>
        <p:txBody>
          <a:bodyPr/>
          <a:lstStyle/>
          <a:p>
            <a:r>
              <a:rPr lang="en-GB" dirty="0"/>
              <a:t>Holderness and Odisha Coastline Revision Notes</a:t>
            </a:r>
          </a:p>
        </p:txBody>
      </p:sp>
      <p:sp>
        <p:nvSpPr>
          <p:cNvPr id="5" name="Content Placeholder 4">
            <a:extLst>
              <a:ext uri="{FF2B5EF4-FFF2-40B4-BE49-F238E27FC236}">
                <a16:creationId xmlns:a16="http://schemas.microsoft.com/office/drawing/2014/main" id="{D6E7CA80-9DCD-443C-B5A1-E0847CF03DBC}"/>
              </a:ext>
            </a:extLst>
          </p:cNvPr>
          <p:cNvSpPr>
            <a:spLocks noGrp="1"/>
          </p:cNvSpPr>
          <p:nvPr>
            <p:ph idx="1"/>
          </p:nvPr>
        </p:nvSpPr>
        <p:spPr/>
        <p:txBody>
          <a:bodyPr/>
          <a:lstStyle/>
          <a:p>
            <a:pPr marL="0" indent="0">
              <a:buNone/>
            </a:pPr>
            <a:r>
              <a:rPr lang="en-GB" dirty="0"/>
              <a:t>This is to supplement your notes that you have made and not to replace them!</a:t>
            </a:r>
          </a:p>
        </p:txBody>
      </p:sp>
    </p:spTree>
    <p:extLst>
      <p:ext uri="{BB962C8B-B14F-4D97-AF65-F5344CB8AC3E}">
        <p14:creationId xmlns:p14="http://schemas.microsoft.com/office/powerpoint/2010/main" val="2747036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851D6F5-12E9-4508-80BC-9A4D03C7DC25}"/>
              </a:ext>
            </a:extLst>
          </p:cNvPr>
          <p:cNvGraphicFramePr>
            <a:graphicFrameLocks noGrp="1"/>
          </p:cNvGraphicFramePr>
          <p:nvPr>
            <p:extLst>
              <p:ext uri="{D42A27DB-BD31-4B8C-83A1-F6EECF244321}">
                <p14:modId xmlns:p14="http://schemas.microsoft.com/office/powerpoint/2010/main" val="2234375386"/>
              </p:ext>
            </p:extLst>
          </p:nvPr>
        </p:nvGraphicFramePr>
        <p:xfrm>
          <a:off x="132522" y="0"/>
          <a:ext cx="11198087" cy="6583680"/>
        </p:xfrm>
        <a:graphic>
          <a:graphicData uri="http://schemas.openxmlformats.org/drawingml/2006/table">
            <a:tbl>
              <a:tblPr firstRow="1" bandRow="1">
                <a:tableStyleId>{5C22544A-7EE6-4342-B048-85BDC9FD1C3A}</a:tableStyleId>
              </a:tblPr>
              <a:tblGrid>
                <a:gridCol w="9846365">
                  <a:extLst>
                    <a:ext uri="{9D8B030D-6E8A-4147-A177-3AD203B41FA5}">
                      <a16:colId xmlns:a16="http://schemas.microsoft.com/office/drawing/2014/main" val="3371933340"/>
                    </a:ext>
                  </a:extLst>
                </a:gridCol>
                <a:gridCol w="1351722">
                  <a:extLst>
                    <a:ext uri="{9D8B030D-6E8A-4147-A177-3AD203B41FA5}">
                      <a16:colId xmlns:a16="http://schemas.microsoft.com/office/drawing/2014/main" val="2345635219"/>
                    </a:ext>
                  </a:extLst>
                </a:gridCol>
              </a:tblGrid>
              <a:tr h="327994">
                <a:tc>
                  <a:txBody>
                    <a:bodyPr/>
                    <a:lstStyle/>
                    <a:p>
                      <a:r>
                        <a:rPr lang="en-GB" dirty="0"/>
                        <a:t>The Aims of the SMP along the Holderness Coast</a:t>
                      </a:r>
                    </a:p>
                  </a:txBody>
                  <a:tcPr/>
                </a:tc>
                <a:tc>
                  <a:txBody>
                    <a:bodyPr/>
                    <a:lstStyle/>
                    <a:p>
                      <a:r>
                        <a:rPr lang="en-GB" dirty="0"/>
                        <a:t>Importance score /5</a:t>
                      </a:r>
                    </a:p>
                  </a:txBody>
                  <a:tcPr/>
                </a:tc>
                <a:extLst>
                  <a:ext uri="{0D108BD9-81ED-4DB2-BD59-A6C34878D82A}">
                    <a16:rowId xmlns:a16="http://schemas.microsoft.com/office/drawing/2014/main" val="2487615995"/>
                  </a:ext>
                </a:extLst>
              </a:tr>
              <a:tr h="573990">
                <a:tc>
                  <a:txBody>
                    <a:bodyPr/>
                    <a:lstStyle/>
                    <a:p>
                      <a:r>
                        <a:rPr lang="en-GB" sz="1600" dirty="0"/>
                        <a:t>To balance flood and erosion risk management in a sustainable manner appropriate to the overall value of the features affected </a:t>
                      </a:r>
                      <a:r>
                        <a:rPr lang="en-GB" sz="1600" dirty="0">
                          <a:solidFill>
                            <a:srgbClr val="FF0000"/>
                          </a:solidFill>
                        </a:rPr>
                        <a:t>(Overall value – cost benefit analysis)</a:t>
                      </a:r>
                    </a:p>
                  </a:txBody>
                  <a:tcPr/>
                </a:tc>
                <a:tc>
                  <a:txBody>
                    <a:bodyPr/>
                    <a:lstStyle/>
                    <a:p>
                      <a:endParaRPr lang="en-GB"/>
                    </a:p>
                  </a:txBody>
                  <a:tcPr/>
                </a:tc>
                <a:extLst>
                  <a:ext uri="{0D108BD9-81ED-4DB2-BD59-A6C34878D82A}">
                    <a16:rowId xmlns:a16="http://schemas.microsoft.com/office/drawing/2014/main" val="2537894800"/>
                  </a:ext>
                </a:extLst>
              </a:tr>
              <a:tr h="914400">
                <a:tc>
                  <a:txBody>
                    <a:bodyPr/>
                    <a:lstStyle/>
                    <a:p>
                      <a:r>
                        <a:rPr lang="en-GB" sz="1600" dirty="0"/>
                        <a:t>To ensure that shoreline management policies encompass longer term adaptation options, and give time for communities and individuals to adapt to changing climate conditions and levels of risk. </a:t>
                      </a:r>
                      <a:r>
                        <a:rPr lang="en-GB" sz="1600" dirty="0">
                          <a:solidFill>
                            <a:srgbClr val="FF0000"/>
                          </a:solidFill>
                        </a:rPr>
                        <a:t>(In the short term they may protect the coastline in order for people to adapt to changes but they may choose not to over the long term)</a:t>
                      </a:r>
                    </a:p>
                  </a:txBody>
                  <a:tcPr/>
                </a:tc>
                <a:tc>
                  <a:txBody>
                    <a:bodyPr/>
                    <a:lstStyle/>
                    <a:p>
                      <a:endParaRPr lang="en-GB" dirty="0"/>
                    </a:p>
                  </a:txBody>
                  <a:tcPr/>
                </a:tc>
                <a:extLst>
                  <a:ext uri="{0D108BD9-81ED-4DB2-BD59-A6C34878D82A}">
                    <a16:rowId xmlns:a16="http://schemas.microsoft.com/office/drawing/2014/main" val="4272092103"/>
                  </a:ext>
                </a:extLst>
              </a:tr>
              <a:tr h="573990">
                <a:tc>
                  <a:txBody>
                    <a:bodyPr/>
                    <a:lstStyle/>
                    <a:p>
                      <a:r>
                        <a:rPr lang="en-GB" sz="1600" dirty="0"/>
                        <a:t>To develop policies for flood and erosion risk management that will inform spatial planning processes and provide a robust evidence base for Local Development Frameworks (spatial planning </a:t>
                      </a:r>
                      <a:r>
                        <a:rPr lang="en-GB" sz="1600" dirty="0">
                          <a:solidFill>
                            <a:srgbClr val="FF0000"/>
                          </a:solidFill>
                        </a:rPr>
                        <a:t>(e.g. whether to build new houses in a location)</a:t>
                      </a:r>
                    </a:p>
                  </a:txBody>
                  <a:tcPr/>
                </a:tc>
                <a:tc>
                  <a:txBody>
                    <a:bodyPr/>
                    <a:lstStyle/>
                    <a:p>
                      <a:endParaRPr lang="en-GB"/>
                    </a:p>
                  </a:txBody>
                  <a:tcPr/>
                </a:tc>
                <a:extLst>
                  <a:ext uri="{0D108BD9-81ED-4DB2-BD59-A6C34878D82A}">
                    <a16:rowId xmlns:a16="http://schemas.microsoft.com/office/drawing/2014/main" val="3612583046"/>
                  </a:ext>
                </a:extLst>
              </a:tr>
              <a:tr h="573990">
                <a:tc>
                  <a:txBody>
                    <a:bodyPr/>
                    <a:lstStyle/>
                    <a:p>
                      <a:r>
                        <a:rPr lang="en-GB" sz="1600" dirty="0"/>
                        <a:t>To support sustainable patterns of development and consider possible effects on communities and their welfare. </a:t>
                      </a:r>
                      <a:r>
                        <a:rPr lang="en-GB" sz="1600" dirty="0">
                          <a:solidFill>
                            <a:srgbClr val="FF0000"/>
                          </a:solidFill>
                        </a:rPr>
                        <a:t>(Will whole communities be lost e.g. at </a:t>
                      </a:r>
                      <a:r>
                        <a:rPr lang="en-GB" sz="1600" dirty="0" err="1">
                          <a:solidFill>
                            <a:srgbClr val="FF0000"/>
                          </a:solidFill>
                        </a:rPr>
                        <a:t>Kilnsea</a:t>
                      </a:r>
                      <a:r>
                        <a:rPr lang="en-GB" sz="1600" dirty="0">
                          <a:solidFill>
                            <a:srgbClr val="FF0000"/>
                          </a:solidFill>
                        </a:rPr>
                        <a:t>?)</a:t>
                      </a:r>
                      <a:endParaRPr lang="en-GB" sz="1600" dirty="0"/>
                    </a:p>
                  </a:txBody>
                  <a:tcPr/>
                </a:tc>
                <a:tc>
                  <a:txBody>
                    <a:bodyPr/>
                    <a:lstStyle/>
                    <a:p>
                      <a:endParaRPr lang="en-GB"/>
                    </a:p>
                  </a:txBody>
                  <a:tcPr/>
                </a:tc>
                <a:extLst>
                  <a:ext uri="{0D108BD9-81ED-4DB2-BD59-A6C34878D82A}">
                    <a16:rowId xmlns:a16="http://schemas.microsoft.com/office/drawing/2014/main" val="3766586381"/>
                  </a:ext>
                </a:extLst>
              </a:tr>
              <a:tr h="573990">
                <a:tc>
                  <a:txBody>
                    <a:bodyPr/>
                    <a:lstStyle/>
                    <a:p>
                      <a:r>
                        <a:rPr lang="en-GB" sz="1600" dirty="0"/>
                        <a:t>To support the nationally, regionally and locally important social and economic assets of the area in a sustainable manner. </a:t>
                      </a:r>
                      <a:r>
                        <a:rPr lang="en-GB" sz="1600" dirty="0">
                          <a:solidFill>
                            <a:srgbClr val="FF0000"/>
                          </a:solidFill>
                        </a:rPr>
                        <a:t>(Easington gas terminal, main roads and railway)</a:t>
                      </a:r>
                    </a:p>
                  </a:txBody>
                  <a:tcPr/>
                </a:tc>
                <a:tc>
                  <a:txBody>
                    <a:bodyPr/>
                    <a:lstStyle/>
                    <a:p>
                      <a:endParaRPr lang="en-GB"/>
                    </a:p>
                  </a:txBody>
                  <a:tcPr/>
                </a:tc>
                <a:extLst>
                  <a:ext uri="{0D108BD9-81ED-4DB2-BD59-A6C34878D82A}">
                    <a16:rowId xmlns:a16="http://schemas.microsoft.com/office/drawing/2014/main" val="156357358"/>
                  </a:ext>
                </a:extLst>
              </a:tr>
              <a:tr h="573990">
                <a:tc>
                  <a:txBody>
                    <a:bodyPr/>
                    <a:lstStyle/>
                    <a:p>
                      <a:r>
                        <a:rPr lang="en-GB" sz="1600" dirty="0"/>
                        <a:t>To consider the effects of coastal change on local industries, agriculture and employment and provide a secure environment for economic activity and development. </a:t>
                      </a:r>
                      <a:r>
                        <a:rPr lang="en-GB" sz="1600" dirty="0">
                          <a:solidFill>
                            <a:srgbClr val="FF0000"/>
                          </a:solidFill>
                        </a:rPr>
                        <a:t>(Protect jobs and the economy e.g. businesses at Bridlington)</a:t>
                      </a:r>
                    </a:p>
                  </a:txBody>
                  <a:tcPr/>
                </a:tc>
                <a:tc>
                  <a:txBody>
                    <a:bodyPr/>
                    <a:lstStyle/>
                    <a:p>
                      <a:endParaRPr lang="en-GB"/>
                    </a:p>
                  </a:txBody>
                  <a:tcPr/>
                </a:tc>
                <a:extLst>
                  <a:ext uri="{0D108BD9-81ED-4DB2-BD59-A6C34878D82A}">
                    <a16:rowId xmlns:a16="http://schemas.microsoft.com/office/drawing/2014/main" val="3353705417"/>
                  </a:ext>
                </a:extLst>
              </a:tr>
              <a:tr h="573990">
                <a:tc>
                  <a:txBody>
                    <a:bodyPr/>
                    <a:lstStyle/>
                    <a:p>
                      <a:r>
                        <a:rPr lang="en-GB" sz="1600" dirty="0"/>
                        <a:t>To ensure that local decisions do not have a disproportionately adverse affect on the natural balance of the coastline and shoreline management elsewhere. (</a:t>
                      </a:r>
                      <a:r>
                        <a:rPr lang="en-GB" sz="1600" dirty="0">
                          <a:solidFill>
                            <a:srgbClr val="FF0000"/>
                          </a:solidFill>
                        </a:rPr>
                        <a:t>Protection at </a:t>
                      </a:r>
                      <a:r>
                        <a:rPr lang="en-GB" sz="1600" dirty="0" err="1">
                          <a:solidFill>
                            <a:srgbClr val="FF0000"/>
                          </a:solidFill>
                        </a:rPr>
                        <a:t>Mappleton</a:t>
                      </a:r>
                      <a:r>
                        <a:rPr lang="en-GB" sz="1600" dirty="0">
                          <a:solidFill>
                            <a:srgbClr val="FF0000"/>
                          </a:solidFill>
                        </a:rPr>
                        <a:t> has speeded up erosion further south)</a:t>
                      </a:r>
                    </a:p>
                  </a:txBody>
                  <a:tcPr/>
                </a:tc>
                <a:tc>
                  <a:txBody>
                    <a:bodyPr/>
                    <a:lstStyle/>
                    <a:p>
                      <a:endParaRPr lang="en-GB" dirty="0"/>
                    </a:p>
                  </a:txBody>
                  <a:tcPr/>
                </a:tc>
                <a:extLst>
                  <a:ext uri="{0D108BD9-81ED-4DB2-BD59-A6C34878D82A}">
                    <a16:rowId xmlns:a16="http://schemas.microsoft.com/office/drawing/2014/main" val="3091727227"/>
                  </a:ext>
                </a:extLst>
              </a:tr>
              <a:tr h="573990">
                <a:tc>
                  <a:txBody>
                    <a:bodyPr/>
                    <a:lstStyle/>
                    <a:p>
                      <a:r>
                        <a:rPr lang="en-GB" sz="1600" dirty="0"/>
                        <a:t>To contribute to the positive management and enhancement of environmentally designated sites and protected species, subject to natural change</a:t>
                      </a:r>
                      <a:r>
                        <a:rPr lang="en-GB" sz="1600" dirty="0">
                          <a:solidFill>
                            <a:srgbClr val="FF0000"/>
                          </a:solidFill>
                        </a:rPr>
                        <a:t>. (e.g. Spurn Head nature reserve)</a:t>
                      </a:r>
                    </a:p>
                  </a:txBody>
                  <a:tcPr/>
                </a:tc>
                <a:tc>
                  <a:txBody>
                    <a:bodyPr/>
                    <a:lstStyle/>
                    <a:p>
                      <a:endParaRPr lang="en-GB" dirty="0"/>
                    </a:p>
                  </a:txBody>
                  <a:tcPr/>
                </a:tc>
                <a:extLst>
                  <a:ext uri="{0D108BD9-81ED-4DB2-BD59-A6C34878D82A}">
                    <a16:rowId xmlns:a16="http://schemas.microsoft.com/office/drawing/2014/main" val="2370041579"/>
                  </a:ext>
                </a:extLst>
              </a:tr>
              <a:tr h="327994">
                <a:tc>
                  <a:txBody>
                    <a:bodyPr/>
                    <a:lstStyle/>
                    <a:p>
                      <a:r>
                        <a:rPr lang="en-GB" sz="1600" dirty="0"/>
                        <a:t>To support the conservation and enhancement of biodiversity in the wider coastal zone. </a:t>
                      </a:r>
                    </a:p>
                  </a:txBody>
                  <a:tcPr/>
                </a:tc>
                <a:tc>
                  <a:txBody>
                    <a:bodyPr/>
                    <a:lstStyle/>
                    <a:p>
                      <a:endParaRPr lang="en-GB" dirty="0"/>
                    </a:p>
                  </a:txBody>
                  <a:tcPr/>
                </a:tc>
                <a:extLst>
                  <a:ext uri="{0D108BD9-81ED-4DB2-BD59-A6C34878D82A}">
                    <a16:rowId xmlns:a16="http://schemas.microsoft.com/office/drawing/2014/main" val="3631887278"/>
                  </a:ext>
                </a:extLst>
              </a:tr>
              <a:tr h="327994">
                <a:tc>
                  <a:txBody>
                    <a:bodyPr/>
                    <a:lstStyle/>
                    <a:p>
                      <a:r>
                        <a:rPr lang="en-GB" sz="1600" dirty="0"/>
                        <a:t>To support the preservation and enhancement of the historic environment </a:t>
                      </a:r>
                      <a:r>
                        <a:rPr lang="en-GB" sz="1600" dirty="0">
                          <a:solidFill>
                            <a:srgbClr val="FF0000"/>
                          </a:solidFill>
                        </a:rPr>
                        <a:t>(e.g. churches) </a:t>
                      </a:r>
                    </a:p>
                  </a:txBody>
                  <a:tcPr/>
                </a:tc>
                <a:tc>
                  <a:txBody>
                    <a:bodyPr/>
                    <a:lstStyle/>
                    <a:p>
                      <a:endParaRPr lang="en-GB" dirty="0"/>
                    </a:p>
                  </a:txBody>
                  <a:tcPr/>
                </a:tc>
                <a:extLst>
                  <a:ext uri="{0D108BD9-81ED-4DB2-BD59-A6C34878D82A}">
                    <a16:rowId xmlns:a16="http://schemas.microsoft.com/office/drawing/2014/main" val="4288749386"/>
                  </a:ext>
                </a:extLst>
              </a:tr>
            </a:tbl>
          </a:graphicData>
        </a:graphic>
      </p:graphicFrame>
      <p:sp>
        <p:nvSpPr>
          <p:cNvPr id="3" name="TextBox 2">
            <a:extLst>
              <a:ext uri="{FF2B5EF4-FFF2-40B4-BE49-F238E27FC236}">
                <a16:creationId xmlns:a16="http://schemas.microsoft.com/office/drawing/2014/main" id="{6677D90F-B837-455C-B252-3B8990959A65}"/>
              </a:ext>
            </a:extLst>
          </p:cNvPr>
          <p:cNvSpPr txBox="1"/>
          <p:nvPr/>
        </p:nvSpPr>
        <p:spPr>
          <a:xfrm>
            <a:off x="10177670" y="874643"/>
            <a:ext cx="1709530" cy="3139321"/>
          </a:xfrm>
          <a:prstGeom prst="rect">
            <a:avLst/>
          </a:prstGeom>
          <a:noFill/>
          <a:ln>
            <a:solidFill>
              <a:schemeClr val="tx1"/>
            </a:solidFill>
          </a:ln>
        </p:spPr>
        <p:txBody>
          <a:bodyPr wrap="square" rtlCol="0">
            <a:spAutoFit/>
          </a:bodyPr>
          <a:lstStyle/>
          <a:p>
            <a:r>
              <a:rPr lang="en-GB" dirty="0">
                <a:solidFill>
                  <a:srgbClr val="FF0000"/>
                </a:solidFill>
              </a:rPr>
              <a:t>Pick 5 of these aims to memorise for the exam. Make sure that they are a range of ideas, with some more important than others so that you can assess.</a:t>
            </a:r>
          </a:p>
        </p:txBody>
      </p:sp>
    </p:spTree>
    <p:extLst>
      <p:ext uri="{BB962C8B-B14F-4D97-AF65-F5344CB8AC3E}">
        <p14:creationId xmlns:p14="http://schemas.microsoft.com/office/powerpoint/2010/main" val="1696526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75052-6FA2-43B7-92EE-CD5B20224D57}"/>
              </a:ext>
            </a:extLst>
          </p:cNvPr>
          <p:cNvSpPr>
            <a:spLocks noGrp="1"/>
          </p:cNvSpPr>
          <p:nvPr>
            <p:ph type="title"/>
          </p:nvPr>
        </p:nvSpPr>
        <p:spPr/>
        <p:txBody>
          <a:bodyPr/>
          <a:lstStyle/>
          <a:p>
            <a:r>
              <a:rPr lang="en-GB" dirty="0"/>
              <a:t>What are the threats to the Holderness Coast?</a:t>
            </a:r>
          </a:p>
        </p:txBody>
      </p:sp>
      <p:sp>
        <p:nvSpPr>
          <p:cNvPr id="3" name="Content Placeholder 2">
            <a:extLst>
              <a:ext uri="{FF2B5EF4-FFF2-40B4-BE49-F238E27FC236}">
                <a16:creationId xmlns:a16="http://schemas.microsoft.com/office/drawing/2014/main" id="{F2B43397-DB90-45FC-BE7A-4E734F08A684}"/>
              </a:ext>
            </a:extLst>
          </p:cNvPr>
          <p:cNvSpPr>
            <a:spLocks noGrp="1"/>
          </p:cNvSpPr>
          <p:nvPr>
            <p:ph idx="1"/>
          </p:nvPr>
        </p:nvSpPr>
        <p:spPr/>
        <p:txBody>
          <a:bodyPr>
            <a:normAutofit fontScale="92500" lnSpcReduction="10000"/>
          </a:bodyPr>
          <a:lstStyle/>
          <a:p>
            <a:pPr marL="0" indent="0">
              <a:buNone/>
            </a:pPr>
            <a:r>
              <a:rPr lang="en-GB" dirty="0"/>
              <a:t>Flooding due to sea level change and the increased frequency and intensity of storms. The North Sea is subject to storm surges – events caused by intense low pressure weather systems (associated with storms) and the funnelling of water. </a:t>
            </a:r>
          </a:p>
          <a:p>
            <a:pPr marL="0" indent="0">
              <a:buNone/>
            </a:pPr>
            <a:r>
              <a:rPr lang="en-GB" dirty="0"/>
              <a:t>Low lying areas of the Humber Estuary and Spurn Head are particularly at threat with communities such as at </a:t>
            </a:r>
            <a:r>
              <a:rPr lang="en-GB" dirty="0" err="1"/>
              <a:t>Kilnsea</a:t>
            </a:r>
            <a:r>
              <a:rPr lang="en-GB" dirty="0"/>
              <a:t>.</a:t>
            </a:r>
          </a:p>
          <a:p>
            <a:pPr marL="0" indent="0">
              <a:buNone/>
            </a:pPr>
            <a:r>
              <a:rPr lang="en-GB" dirty="0"/>
              <a:t>Increased rates of erosion due to greater wave energy. The whole coastline is at threat but particularly vulnerable is the land underlain by soft and unconsolidated boulder clay. </a:t>
            </a:r>
          </a:p>
          <a:p>
            <a:pPr marL="0" indent="0">
              <a:buNone/>
            </a:pPr>
            <a:r>
              <a:rPr lang="en-GB" dirty="0"/>
              <a:t>Disruption to transport – roads and railways and gas supplies</a:t>
            </a:r>
          </a:p>
          <a:p>
            <a:pPr marL="0" indent="0">
              <a:buNone/>
            </a:pPr>
            <a:r>
              <a:rPr lang="en-GB" dirty="0"/>
              <a:t>Loss of businesses and jobs</a:t>
            </a:r>
          </a:p>
        </p:txBody>
      </p:sp>
    </p:spTree>
    <p:extLst>
      <p:ext uri="{BB962C8B-B14F-4D97-AF65-F5344CB8AC3E}">
        <p14:creationId xmlns:p14="http://schemas.microsoft.com/office/powerpoint/2010/main" val="115179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61480-E8CF-4C87-A779-1A33BABF8131}"/>
              </a:ext>
            </a:extLst>
          </p:cNvPr>
          <p:cNvSpPr>
            <a:spLocks noGrp="1"/>
          </p:cNvSpPr>
          <p:nvPr>
            <p:ph type="title"/>
          </p:nvPr>
        </p:nvSpPr>
        <p:spPr/>
        <p:txBody>
          <a:bodyPr/>
          <a:lstStyle/>
          <a:p>
            <a:r>
              <a:rPr lang="en-GB" dirty="0"/>
              <a:t>Sustainable coastal management</a:t>
            </a:r>
          </a:p>
        </p:txBody>
      </p:sp>
      <p:sp>
        <p:nvSpPr>
          <p:cNvPr id="3" name="Content Placeholder 2">
            <a:extLst>
              <a:ext uri="{FF2B5EF4-FFF2-40B4-BE49-F238E27FC236}">
                <a16:creationId xmlns:a16="http://schemas.microsoft.com/office/drawing/2014/main" id="{AF774DDB-5E36-4BBF-862E-7809376DA9D0}"/>
              </a:ext>
            </a:extLst>
          </p:cNvPr>
          <p:cNvSpPr>
            <a:spLocks noGrp="1"/>
          </p:cNvSpPr>
          <p:nvPr>
            <p:ph idx="1"/>
          </p:nvPr>
        </p:nvSpPr>
        <p:spPr>
          <a:xfrm>
            <a:off x="838200" y="4889500"/>
            <a:ext cx="10515600" cy="1603375"/>
          </a:xfrm>
        </p:spPr>
        <p:txBody>
          <a:bodyPr>
            <a:normAutofit/>
          </a:bodyPr>
          <a:lstStyle/>
          <a:p>
            <a:pPr marL="0" indent="0">
              <a:buNone/>
            </a:pPr>
            <a:endParaRPr lang="en-GB" dirty="0"/>
          </a:p>
          <a:p>
            <a:pPr marL="0" indent="0">
              <a:buNone/>
            </a:pPr>
            <a:endParaRPr lang="en-GB" dirty="0"/>
          </a:p>
        </p:txBody>
      </p:sp>
      <p:graphicFrame>
        <p:nvGraphicFramePr>
          <p:cNvPr id="4" name="Diagram 3">
            <a:extLst>
              <a:ext uri="{FF2B5EF4-FFF2-40B4-BE49-F238E27FC236}">
                <a16:creationId xmlns:a16="http://schemas.microsoft.com/office/drawing/2014/main" id="{1E9EA358-B70E-427E-B0F4-F8DB7406CA16}"/>
              </a:ext>
            </a:extLst>
          </p:cNvPr>
          <p:cNvGraphicFramePr/>
          <p:nvPr>
            <p:extLst>
              <p:ext uri="{D42A27DB-BD31-4B8C-83A1-F6EECF244321}">
                <p14:modId xmlns:p14="http://schemas.microsoft.com/office/powerpoint/2010/main" val="2538705037"/>
              </p:ext>
            </p:extLst>
          </p:nvPr>
        </p:nvGraphicFramePr>
        <p:xfrm>
          <a:off x="397565" y="1541301"/>
          <a:ext cx="11701670" cy="5045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9185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6EE7-8A08-4C40-BAF0-6A9571CC27CA}"/>
              </a:ext>
            </a:extLst>
          </p:cNvPr>
          <p:cNvSpPr>
            <a:spLocks noGrp="1"/>
          </p:cNvSpPr>
          <p:nvPr>
            <p:ph type="title"/>
          </p:nvPr>
        </p:nvSpPr>
        <p:spPr/>
        <p:txBody>
          <a:bodyPr>
            <a:normAutofit/>
          </a:bodyPr>
          <a:lstStyle/>
          <a:p>
            <a:r>
              <a:rPr lang="en-GB" sz="2600" b="1" dirty="0"/>
              <a:t>The ICZM states that it is important to </a:t>
            </a:r>
            <a:r>
              <a:rPr lang="en-GB" sz="2600" b="1" u="sng" dirty="0"/>
              <a:t>involve all stakeholders </a:t>
            </a:r>
            <a:r>
              <a:rPr lang="en-GB" sz="2600" b="1" dirty="0"/>
              <a:t>across the different sectors to ensure broad support for the implementation of management strategies.</a:t>
            </a:r>
          </a:p>
        </p:txBody>
      </p:sp>
      <p:sp>
        <p:nvSpPr>
          <p:cNvPr id="3" name="Content Placeholder 2">
            <a:extLst>
              <a:ext uri="{FF2B5EF4-FFF2-40B4-BE49-F238E27FC236}">
                <a16:creationId xmlns:a16="http://schemas.microsoft.com/office/drawing/2014/main" id="{63967E12-BCF0-44D8-8ED7-11AFF12A0F2C}"/>
              </a:ext>
            </a:extLst>
          </p:cNvPr>
          <p:cNvSpPr>
            <a:spLocks noGrp="1"/>
          </p:cNvSpPr>
          <p:nvPr>
            <p:ph idx="1"/>
          </p:nvPr>
        </p:nvSpPr>
        <p:spPr/>
        <p:txBody>
          <a:bodyPr/>
          <a:lstStyle/>
          <a:p>
            <a:pPr marL="0" indent="0">
              <a:buNone/>
            </a:pPr>
            <a:r>
              <a:rPr lang="en-GB" dirty="0"/>
              <a:t>Key stakeholders for Holderness involved in developing the SMP:-</a:t>
            </a:r>
          </a:p>
          <a:p>
            <a:r>
              <a:rPr lang="en-GB" dirty="0"/>
              <a:t>The East Riding of Yorkshire Council</a:t>
            </a:r>
          </a:p>
          <a:p>
            <a:r>
              <a:rPr lang="en-GB" dirty="0"/>
              <a:t>National government agencies – Environment Agency, Natural England</a:t>
            </a:r>
          </a:p>
          <a:p>
            <a:r>
              <a:rPr lang="en-GB" dirty="0"/>
              <a:t>Local government – Lincolnshire County Council, North East Lincolnshire Council, East Lindsey District Council</a:t>
            </a:r>
          </a:p>
          <a:p>
            <a:r>
              <a:rPr lang="en-GB" dirty="0"/>
              <a:t>Stakeholders in the economy – The National Farmers Union</a:t>
            </a:r>
          </a:p>
          <a:p>
            <a:r>
              <a:rPr lang="en-GB" dirty="0"/>
              <a:t>Environment stakeholders – English Heritage</a:t>
            </a:r>
          </a:p>
          <a:p>
            <a:endParaRPr lang="en-GB" dirty="0"/>
          </a:p>
        </p:txBody>
      </p:sp>
    </p:spTree>
    <p:extLst>
      <p:ext uri="{BB962C8B-B14F-4D97-AF65-F5344CB8AC3E}">
        <p14:creationId xmlns:p14="http://schemas.microsoft.com/office/powerpoint/2010/main" val="3617859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34CFF-3F81-48DB-8A0E-3F2D1D28E740}"/>
              </a:ext>
            </a:extLst>
          </p:cNvPr>
          <p:cNvSpPr>
            <a:spLocks noGrp="1"/>
          </p:cNvSpPr>
          <p:nvPr>
            <p:ph type="title"/>
          </p:nvPr>
        </p:nvSpPr>
        <p:spPr/>
        <p:txBody>
          <a:bodyPr>
            <a:normAutofit/>
          </a:bodyPr>
          <a:lstStyle/>
          <a:p>
            <a:r>
              <a:rPr lang="en-GB" sz="2700" dirty="0"/>
              <a:t>ICZM aims to contribute to sustainable development by employing an </a:t>
            </a:r>
            <a:r>
              <a:rPr lang="en-GB" sz="2700" u="sng" dirty="0"/>
              <a:t>‘ecosystem-based approach’ </a:t>
            </a:r>
            <a:r>
              <a:rPr lang="en-GB" sz="2700" dirty="0"/>
              <a:t>that operates within the limits of natural resources and ecosystems.</a:t>
            </a:r>
            <a:endParaRPr lang="en-GB" dirty="0"/>
          </a:p>
        </p:txBody>
      </p:sp>
      <p:graphicFrame>
        <p:nvGraphicFramePr>
          <p:cNvPr id="4" name="Content Placeholder 3">
            <a:extLst>
              <a:ext uri="{FF2B5EF4-FFF2-40B4-BE49-F238E27FC236}">
                <a16:creationId xmlns:a16="http://schemas.microsoft.com/office/drawing/2014/main" id="{3ADBCE04-CB03-4B7D-A78E-777BF0E191AE}"/>
              </a:ext>
            </a:extLst>
          </p:cNvPr>
          <p:cNvGraphicFramePr>
            <a:graphicFrameLocks noGrp="1"/>
          </p:cNvGraphicFramePr>
          <p:nvPr>
            <p:ph idx="1"/>
          </p:nvPr>
        </p:nvGraphicFramePr>
        <p:xfrm>
          <a:off x="477078" y="1825624"/>
          <a:ext cx="10876722" cy="4853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E07DF40-D22F-46D1-91B8-014D58008925}"/>
              </a:ext>
            </a:extLst>
          </p:cNvPr>
          <p:cNvSpPr txBox="1"/>
          <p:nvPr/>
        </p:nvSpPr>
        <p:spPr>
          <a:xfrm>
            <a:off x="8812696" y="2067339"/>
            <a:ext cx="2541104" cy="2677656"/>
          </a:xfrm>
          <a:prstGeom prst="rect">
            <a:avLst/>
          </a:prstGeom>
          <a:noFill/>
          <a:ln>
            <a:solidFill>
              <a:schemeClr val="tx1"/>
            </a:solidFill>
          </a:ln>
        </p:spPr>
        <p:txBody>
          <a:bodyPr wrap="square" rtlCol="0">
            <a:spAutoFit/>
          </a:bodyPr>
          <a:lstStyle/>
          <a:p>
            <a:r>
              <a:rPr lang="en-GB" sz="2400" dirty="0"/>
              <a:t>It should operate in a cycle with each stage generating feedback to be addressed by the following stage</a:t>
            </a:r>
          </a:p>
        </p:txBody>
      </p:sp>
      <p:sp>
        <p:nvSpPr>
          <p:cNvPr id="6" name="TextBox 5">
            <a:extLst>
              <a:ext uri="{FF2B5EF4-FFF2-40B4-BE49-F238E27FC236}">
                <a16:creationId xmlns:a16="http://schemas.microsoft.com/office/drawing/2014/main" id="{386C6AAC-F76D-4289-A235-755DD61444C9}"/>
              </a:ext>
            </a:extLst>
          </p:cNvPr>
          <p:cNvSpPr txBox="1"/>
          <p:nvPr/>
        </p:nvSpPr>
        <p:spPr>
          <a:xfrm>
            <a:off x="357808" y="3102052"/>
            <a:ext cx="2676939" cy="1477328"/>
          </a:xfrm>
          <a:prstGeom prst="rect">
            <a:avLst/>
          </a:prstGeom>
          <a:noFill/>
          <a:ln>
            <a:solidFill>
              <a:schemeClr val="tx1"/>
            </a:solidFill>
          </a:ln>
        </p:spPr>
        <p:txBody>
          <a:bodyPr wrap="square" rtlCol="0">
            <a:spAutoFit/>
          </a:bodyPr>
          <a:lstStyle/>
          <a:p>
            <a:r>
              <a:rPr lang="en-GB" dirty="0"/>
              <a:t>The ICZM was used to develop the Flamborough Point to Gibraltar Point Shoreline Management Plan (SMP) in 2011</a:t>
            </a:r>
          </a:p>
        </p:txBody>
      </p:sp>
    </p:spTree>
    <p:extLst>
      <p:ext uri="{BB962C8B-B14F-4D97-AF65-F5344CB8AC3E}">
        <p14:creationId xmlns:p14="http://schemas.microsoft.com/office/powerpoint/2010/main" val="116352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A11E3-11D5-4707-B58F-C90644937B81}"/>
              </a:ext>
            </a:extLst>
          </p:cNvPr>
          <p:cNvSpPr>
            <a:spLocks noGrp="1"/>
          </p:cNvSpPr>
          <p:nvPr>
            <p:ph type="title"/>
          </p:nvPr>
        </p:nvSpPr>
        <p:spPr/>
        <p:txBody>
          <a:bodyPr/>
          <a:lstStyle/>
          <a:p>
            <a:r>
              <a:rPr lang="en-GB" dirty="0"/>
              <a:t>Odisha – NE India</a:t>
            </a:r>
          </a:p>
        </p:txBody>
      </p:sp>
      <p:pic>
        <p:nvPicPr>
          <p:cNvPr id="4" name="Content Placeholder 3">
            <a:extLst>
              <a:ext uri="{FF2B5EF4-FFF2-40B4-BE49-F238E27FC236}">
                <a16:creationId xmlns:a16="http://schemas.microsoft.com/office/drawing/2014/main" id="{473468D9-A8B6-46C2-A84C-7B69A901B543}"/>
              </a:ext>
            </a:extLst>
          </p:cNvPr>
          <p:cNvPicPr>
            <a:picLocks noGrp="1" noChangeAspect="1"/>
          </p:cNvPicPr>
          <p:nvPr>
            <p:ph idx="1"/>
          </p:nvPr>
        </p:nvPicPr>
        <p:blipFill>
          <a:blip r:embed="rId2"/>
          <a:stretch>
            <a:fillRect/>
          </a:stretch>
        </p:blipFill>
        <p:spPr>
          <a:xfrm>
            <a:off x="1114571" y="1679185"/>
            <a:ext cx="4981429" cy="4351338"/>
          </a:xfrm>
          <a:prstGeom prst="rect">
            <a:avLst/>
          </a:prstGeom>
        </p:spPr>
      </p:pic>
      <p:sp>
        <p:nvSpPr>
          <p:cNvPr id="5" name="TextBox 4">
            <a:extLst>
              <a:ext uri="{FF2B5EF4-FFF2-40B4-BE49-F238E27FC236}">
                <a16:creationId xmlns:a16="http://schemas.microsoft.com/office/drawing/2014/main" id="{05866F6A-2EC0-469C-B9EE-FCEFE4780961}"/>
              </a:ext>
            </a:extLst>
          </p:cNvPr>
          <p:cNvSpPr txBox="1"/>
          <p:nvPr/>
        </p:nvSpPr>
        <p:spPr>
          <a:xfrm>
            <a:off x="6865034" y="1026942"/>
            <a:ext cx="4212395" cy="3600986"/>
          </a:xfrm>
          <a:prstGeom prst="rect">
            <a:avLst/>
          </a:prstGeom>
          <a:noFill/>
        </p:spPr>
        <p:txBody>
          <a:bodyPr wrap="square" rtlCol="0">
            <a:spAutoFit/>
          </a:bodyPr>
          <a:lstStyle/>
          <a:p>
            <a:r>
              <a:rPr lang="en-US" sz="2400" dirty="0"/>
              <a:t>Contains 3 important habitats – 6 major deltas (areas of net deposition formed by sediment from rivers), </a:t>
            </a:r>
            <a:r>
              <a:rPr lang="en-US" sz="2400" dirty="0" err="1"/>
              <a:t>Chilika</a:t>
            </a:r>
            <a:r>
              <a:rPr lang="en-US" sz="2400" dirty="0"/>
              <a:t> Lake and mangroves</a:t>
            </a:r>
          </a:p>
          <a:p>
            <a:endParaRPr lang="en-US" sz="2400" dirty="0"/>
          </a:p>
          <a:p>
            <a:r>
              <a:rPr lang="en-US" sz="2400" dirty="0"/>
              <a:t>The majority of the population live on the coastal plains</a:t>
            </a:r>
          </a:p>
          <a:p>
            <a:endParaRPr lang="en-GB" dirty="0"/>
          </a:p>
          <a:p>
            <a:endParaRPr lang="en-GB" dirty="0"/>
          </a:p>
        </p:txBody>
      </p:sp>
    </p:spTree>
    <p:extLst>
      <p:ext uri="{BB962C8B-B14F-4D97-AF65-F5344CB8AC3E}">
        <p14:creationId xmlns:p14="http://schemas.microsoft.com/office/powerpoint/2010/main" val="4053001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2212" y="235281"/>
            <a:ext cx="6008028" cy="33404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374" y="208270"/>
            <a:ext cx="5395415" cy="40465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654" y="3429000"/>
            <a:ext cx="4747573" cy="340515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26" y="3575713"/>
            <a:ext cx="4578118" cy="303899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9065" y="3575714"/>
            <a:ext cx="4148973" cy="3111730"/>
          </a:xfrm>
          <a:prstGeom prst="rect">
            <a:avLst/>
          </a:prstGeom>
        </p:spPr>
      </p:pic>
    </p:spTree>
    <p:extLst>
      <p:ext uri="{BB962C8B-B14F-4D97-AF65-F5344CB8AC3E}">
        <p14:creationId xmlns:p14="http://schemas.microsoft.com/office/powerpoint/2010/main" val="3655268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CA42C41-40F8-424C-8487-4165559014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3892" y="142598"/>
            <a:ext cx="8568956" cy="59768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A2264D8-59E6-4A53-B168-A8856CF8B6E0}"/>
              </a:ext>
            </a:extLst>
          </p:cNvPr>
          <p:cNvSpPr txBox="1"/>
          <p:nvPr/>
        </p:nvSpPr>
        <p:spPr>
          <a:xfrm>
            <a:off x="4797082" y="4961076"/>
            <a:ext cx="3967089" cy="1754326"/>
          </a:xfrm>
          <a:prstGeom prst="rect">
            <a:avLst/>
          </a:prstGeom>
          <a:noFill/>
        </p:spPr>
        <p:txBody>
          <a:bodyPr wrap="square" rtlCol="0">
            <a:spAutoFit/>
          </a:bodyPr>
          <a:lstStyle/>
          <a:p>
            <a:r>
              <a:rPr lang="en-GB" dirty="0"/>
              <a:t>The coast of Odisha is largely accreting (46.8%), with 36.8% eroding and 14.4% stable.</a:t>
            </a:r>
          </a:p>
          <a:p>
            <a:endParaRPr lang="en-GB" dirty="0"/>
          </a:p>
          <a:p>
            <a:r>
              <a:rPr lang="en-GB" dirty="0"/>
              <a:t>Pattern - accretion (net deposition) to the north and net erosion to the south.</a:t>
            </a:r>
          </a:p>
        </p:txBody>
      </p:sp>
      <p:sp>
        <p:nvSpPr>
          <p:cNvPr id="5" name="TextBox 4">
            <a:extLst>
              <a:ext uri="{FF2B5EF4-FFF2-40B4-BE49-F238E27FC236}">
                <a16:creationId xmlns:a16="http://schemas.microsoft.com/office/drawing/2014/main" id="{CACC665A-D2B6-45C6-A889-714091E55490}"/>
              </a:ext>
            </a:extLst>
          </p:cNvPr>
          <p:cNvSpPr txBox="1"/>
          <p:nvPr/>
        </p:nvSpPr>
        <p:spPr>
          <a:xfrm>
            <a:off x="9439422" y="900332"/>
            <a:ext cx="2752578" cy="1200329"/>
          </a:xfrm>
          <a:prstGeom prst="rect">
            <a:avLst/>
          </a:prstGeom>
          <a:noFill/>
        </p:spPr>
        <p:txBody>
          <a:bodyPr wrap="square" rtlCol="0">
            <a:spAutoFit/>
          </a:bodyPr>
          <a:lstStyle/>
          <a:p>
            <a:r>
              <a:rPr lang="en-GB" dirty="0"/>
              <a:t>Dense mangroves in the coastal northern districts  accretion 50% higher than the rest of the coast</a:t>
            </a:r>
          </a:p>
        </p:txBody>
      </p:sp>
      <p:cxnSp>
        <p:nvCxnSpPr>
          <p:cNvPr id="7" name="Straight Arrow Connector 6">
            <a:extLst>
              <a:ext uri="{FF2B5EF4-FFF2-40B4-BE49-F238E27FC236}">
                <a16:creationId xmlns:a16="http://schemas.microsoft.com/office/drawing/2014/main" id="{848CC49C-23C8-4E61-9819-D945E760D6A7}"/>
              </a:ext>
            </a:extLst>
          </p:cNvPr>
          <p:cNvCxnSpPr/>
          <p:nvPr/>
        </p:nvCxnSpPr>
        <p:spPr>
          <a:xfrm flipH="1">
            <a:off x="8145194" y="1420837"/>
            <a:ext cx="1294228" cy="8159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6736D9-A9AB-43DF-9A0D-E7ECC3BC6030}"/>
              </a:ext>
            </a:extLst>
          </p:cNvPr>
          <p:cNvSpPr txBox="1"/>
          <p:nvPr/>
        </p:nvSpPr>
        <p:spPr>
          <a:xfrm>
            <a:off x="9290574" y="3785224"/>
            <a:ext cx="2659813" cy="369332"/>
          </a:xfrm>
          <a:prstGeom prst="rect">
            <a:avLst/>
          </a:prstGeom>
          <a:noFill/>
        </p:spPr>
        <p:txBody>
          <a:bodyPr wrap="square" rtlCol="0">
            <a:spAutoFit/>
          </a:bodyPr>
          <a:lstStyle/>
          <a:p>
            <a:r>
              <a:rPr lang="en-GB" dirty="0"/>
              <a:t>The port of </a:t>
            </a:r>
            <a:r>
              <a:rPr lang="en-GB" dirty="0" err="1"/>
              <a:t>Paradip</a:t>
            </a:r>
            <a:endParaRPr lang="en-GB" dirty="0"/>
          </a:p>
        </p:txBody>
      </p:sp>
      <p:cxnSp>
        <p:nvCxnSpPr>
          <p:cNvPr id="10" name="Straight Arrow Connector 9">
            <a:extLst>
              <a:ext uri="{FF2B5EF4-FFF2-40B4-BE49-F238E27FC236}">
                <a16:creationId xmlns:a16="http://schemas.microsoft.com/office/drawing/2014/main" id="{FBA870D4-88C8-4691-9B09-5137C2F7DAB8}"/>
              </a:ext>
            </a:extLst>
          </p:cNvPr>
          <p:cNvCxnSpPr/>
          <p:nvPr/>
        </p:nvCxnSpPr>
        <p:spPr>
          <a:xfrm flipH="1">
            <a:off x="5618922" y="3988904"/>
            <a:ext cx="3525078" cy="3313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D974443-2891-4F2E-820B-7DFCFE77FDB2}"/>
              </a:ext>
            </a:extLst>
          </p:cNvPr>
          <p:cNvSpPr txBox="1"/>
          <p:nvPr/>
        </p:nvSpPr>
        <p:spPr>
          <a:xfrm>
            <a:off x="8309113" y="4320209"/>
            <a:ext cx="1762539" cy="369332"/>
          </a:xfrm>
          <a:prstGeom prst="rect">
            <a:avLst/>
          </a:prstGeom>
          <a:noFill/>
        </p:spPr>
        <p:txBody>
          <a:bodyPr wrap="square" rtlCol="0">
            <a:spAutoFit/>
          </a:bodyPr>
          <a:lstStyle/>
          <a:p>
            <a:r>
              <a:rPr lang="en-GB" dirty="0" err="1"/>
              <a:t>Chilika</a:t>
            </a:r>
            <a:r>
              <a:rPr lang="en-GB" dirty="0"/>
              <a:t> Lake</a:t>
            </a:r>
          </a:p>
        </p:txBody>
      </p:sp>
      <p:cxnSp>
        <p:nvCxnSpPr>
          <p:cNvPr id="13" name="Straight Arrow Connector 12">
            <a:extLst>
              <a:ext uri="{FF2B5EF4-FFF2-40B4-BE49-F238E27FC236}">
                <a16:creationId xmlns:a16="http://schemas.microsoft.com/office/drawing/2014/main" id="{E3EAB2B4-38DC-4362-A2BF-D2371D7D975D}"/>
              </a:ext>
            </a:extLst>
          </p:cNvPr>
          <p:cNvCxnSpPr/>
          <p:nvPr/>
        </p:nvCxnSpPr>
        <p:spPr>
          <a:xfrm flipH="1" flipV="1">
            <a:off x="5325759" y="4492487"/>
            <a:ext cx="2983354" cy="1287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384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8C968-4836-48F5-BD95-AF310716B446}"/>
              </a:ext>
            </a:extLst>
          </p:cNvPr>
          <p:cNvSpPr>
            <a:spLocks noGrp="1"/>
          </p:cNvSpPr>
          <p:nvPr>
            <p:ph type="title"/>
          </p:nvPr>
        </p:nvSpPr>
        <p:spPr/>
        <p:txBody>
          <a:bodyPr/>
          <a:lstStyle/>
          <a:p>
            <a:r>
              <a:rPr lang="en-GB" dirty="0"/>
              <a:t>Threats</a:t>
            </a:r>
          </a:p>
        </p:txBody>
      </p:sp>
      <p:sp>
        <p:nvSpPr>
          <p:cNvPr id="3" name="Content Placeholder 2">
            <a:extLst>
              <a:ext uri="{FF2B5EF4-FFF2-40B4-BE49-F238E27FC236}">
                <a16:creationId xmlns:a16="http://schemas.microsoft.com/office/drawing/2014/main" id="{B4FB4568-01E2-49AB-83CF-A74A9A59FD23}"/>
              </a:ext>
            </a:extLst>
          </p:cNvPr>
          <p:cNvSpPr>
            <a:spLocks noGrp="1"/>
          </p:cNvSpPr>
          <p:nvPr>
            <p:ph idx="1"/>
          </p:nvPr>
        </p:nvSpPr>
        <p:spPr/>
        <p:txBody>
          <a:bodyPr>
            <a:normAutofit fontScale="92500" lnSpcReduction="20000"/>
          </a:bodyPr>
          <a:lstStyle/>
          <a:p>
            <a:pPr marL="0" indent="0">
              <a:buNone/>
            </a:pPr>
            <a:r>
              <a:rPr lang="en-GB" dirty="0"/>
              <a:t>Sea level rise and increased frequency and severity of storms. The area is at risk of tropical cyclones and the associated storm surges. In 1999 10,000 people died. </a:t>
            </a:r>
          </a:p>
          <a:p>
            <a:pPr marL="0" indent="0">
              <a:buNone/>
            </a:pPr>
            <a:endParaRPr lang="en-GB" dirty="0"/>
          </a:p>
          <a:p>
            <a:pPr marL="0" indent="0">
              <a:buNone/>
            </a:pPr>
            <a:r>
              <a:rPr lang="en-GB" dirty="0"/>
              <a:t>A region lying 30km to the north of the </a:t>
            </a:r>
            <a:r>
              <a:rPr lang="en-GB" dirty="0" err="1"/>
              <a:t>Paradip</a:t>
            </a:r>
            <a:r>
              <a:rPr lang="en-GB" dirty="0"/>
              <a:t> Port is called the Seven Brothers as there were 7 villages – now only 2 are left. The area retreated 3km inland over the last 40 years. The building of the port in 1966 is thought to be responsible as it has stopped the normal flow of sediment which would have replenished the beaches. The government are planning 15 more ports along the coast!</a:t>
            </a:r>
          </a:p>
          <a:p>
            <a:pPr marL="0" indent="0">
              <a:buNone/>
            </a:pPr>
            <a:endParaRPr lang="en-GB" dirty="0"/>
          </a:p>
          <a:p>
            <a:pPr marL="0" indent="0">
              <a:buNone/>
            </a:pPr>
            <a:r>
              <a:rPr lang="en-GB" dirty="0"/>
              <a:t>Lost of agricultural land, communities, industries etc.</a:t>
            </a:r>
          </a:p>
        </p:txBody>
      </p:sp>
    </p:spTree>
    <p:extLst>
      <p:ext uri="{BB962C8B-B14F-4D97-AF65-F5344CB8AC3E}">
        <p14:creationId xmlns:p14="http://schemas.microsoft.com/office/powerpoint/2010/main" val="338685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D79C-A2E8-4BB0-9319-21A0F65CFA25}"/>
              </a:ext>
            </a:extLst>
          </p:cNvPr>
          <p:cNvSpPr>
            <a:spLocks noGrp="1"/>
          </p:cNvSpPr>
          <p:nvPr>
            <p:ph type="title"/>
          </p:nvPr>
        </p:nvSpPr>
        <p:spPr/>
        <p:txBody>
          <a:bodyPr/>
          <a:lstStyle/>
          <a:p>
            <a:r>
              <a:rPr lang="en-GB" dirty="0"/>
              <a:t>Opportunities </a:t>
            </a:r>
          </a:p>
        </p:txBody>
      </p:sp>
      <p:sp>
        <p:nvSpPr>
          <p:cNvPr id="3" name="Content Placeholder 2">
            <a:extLst>
              <a:ext uri="{FF2B5EF4-FFF2-40B4-BE49-F238E27FC236}">
                <a16:creationId xmlns:a16="http://schemas.microsoft.com/office/drawing/2014/main" id="{8493D399-AA4B-4AA1-A50A-7BA264310E31}"/>
              </a:ext>
            </a:extLst>
          </p:cNvPr>
          <p:cNvSpPr>
            <a:spLocks noGrp="1"/>
          </p:cNvSpPr>
          <p:nvPr>
            <p:ph idx="1"/>
          </p:nvPr>
        </p:nvSpPr>
        <p:spPr/>
        <p:txBody>
          <a:bodyPr/>
          <a:lstStyle/>
          <a:p>
            <a:r>
              <a:rPr lang="en-GB" dirty="0"/>
              <a:t>Large stocks of fish in the ocean – many people employed in fisheries</a:t>
            </a:r>
          </a:p>
          <a:p>
            <a:r>
              <a:rPr lang="en-GB" dirty="0"/>
              <a:t>Many people work in the ports</a:t>
            </a:r>
          </a:p>
          <a:p>
            <a:r>
              <a:rPr lang="en-GB" dirty="0"/>
              <a:t>Tourism – cultural heritage and beaches attract visitors</a:t>
            </a:r>
          </a:p>
          <a:p>
            <a:r>
              <a:rPr lang="en-GB" dirty="0"/>
              <a:t>Potential for offshore wind farms</a:t>
            </a:r>
          </a:p>
          <a:p>
            <a:r>
              <a:rPr lang="en-GB" dirty="0"/>
              <a:t>35% of the coastline rich in minerals including clay and limestone</a:t>
            </a:r>
          </a:p>
          <a:p>
            <a:r>
              <a:rPr lang="en-GB" dirty="0" err="1"/>
              <a:t>Chilika</a:t>
            </a:r>
            <a:r>
              <a:rPr lang="en-GB" dirty="0"/>
              <a:t> wildlife sanctuary – international importance for bird species</a:t>
            </a:r>
          </a:p>
          <a:p>
            <a:endParaRPr lang="en-GB" dirty="0"/>
          </a:p>
        </p:txBody>
      </p:sp>
    </p:spTree>
    <p:extLst>
      <p:ext uri="{BB962C8B-B14F-4D97-AF65-F5344CB8AC3E}">
        <p14:creationId xmlns:p14="http://schemas.microsoft.com/office/powerpoint/2010/main" val="46842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ee the source image">
            <a:extLst>
              <a:ext uri="{FF2B5EF4-FFF2-40B4-BE49-F238E27FC236}">
                <a16:creationId xmlns:a16="http://schemas.microsoft.com/office/drawing/2014/main" id="{7F2908C9-1DA6-4889-9C37-05F29FDF1F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817" b="11782"/>
          <a:stretch/>
        </p:blipFill>
        <p:spPr bwMode="auto">
          <a:xfrm>
            <a:off x="283027" y="856357"/>
            <a:ext cx="4053467" cy="39703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58DC69B-CB5D-43FF-B898-6B8F79CDA8DC}"/>
              </a:ext>
            </a:extLst>
          </p:cNvPr>
          <p:cNvSpPr txBox="1"/>
          <p:nvPr/>
        </p:nvSpPr>
        <p:spPr>
          <a:xfrm>
            <a:off x="4789714" y="0"/>
            <a:ext cx="7558768" cy="4247317"/>
          </a:xfrm>
          <a:prstGeom prst="rect">
            <a:avLst/>
          </a:prstGeom>
          <a:noFill/>
        </p:spPr>
        <p:txBody>
          <a:bodyPr wrap="square" rtlCol="0">
            <a:spAutoFit/>
          </a:bodyPr>
          <a:lstStyle/>
          <a:p>
            <a:r>
              <a:rPr lang="en-GB" b="1" u="sng" dirty="0"/>
              <a:t>Flamborough Head</a:t>
            </a:r>
          </a:p>
          <a:p>
            <a:r>
              <a:rPr lang="en-GB" dirty="0"/>
              <a:t>Geology: relatively hard chalk formed 75 million years ago</a:t>
            </a:r>
          </a:p>
          <a:p>
            <a:r>
              <a:rPr lang="en-GB" dirty="0"/>
              <a:t>Vertical cliffs 100m high with caves, arches, stacks and stumps, wave-cut notches and wave-cut platforms.</a:t>
            </a:r>
          </a:p>
          <a:p>
            <a:r>
              <a:rPr lang="en-GB" dirty="0"/>
              <a:t>Landward dip</a:t>
            </a:r>
          </a:p>
          <a:p>
            <a:r>
              <a:rPr lang="en-GB" dirty="0"/>
              <a:t>The chalk has been subjected to tectonic activity and so has many faults. These faults are areas of weakness for weathering and erosion to exploit. </a:t>
            </a:r>
          </a:p>
          <a:p>
            <a:r>
              <a:rPr lang="en-GB" dirty="0"/>
              <a:t>Dominant processes of weathering – carbonation (chemical) and wetting and drying (mechanical) although other weathering processes will also occur e.g. biological, freeze-thaw etc</a:t>
            </a:r>
          </a:p>
          <a:p>
            <a:r>
              <a:rPr lang="en-GB" dirty="0"/>
              <a:t>NE prevailing wind and large fetch create powerful waves, especially during the winter storms and so high energy. Wave refraction concentrates the waves energy on Flamborough Head.</a:t>
            </a:r>
          </a:p>
          <a:p>
            <a:r>
              <a:rPr lang="en-GB" dirty="0"/>
              <a:t>Mass movement - rockfalls</a:t>
            </a:r>
          </a:p>
          <a:p>
            <a:r>
              <a:rPr lang="en-GB" dirty="0"/>
              <a:t> </a:t>
            </a:r>
          </a:p>
        </p:txBody>
      </p:sp>
      <p:sp>
        <p:nvSpPr>
          <p:cNvPr id="6" name="TextBox 5">
            <a:extLst>
              <a:ext uri="{FF2B5EF4-FFF2-40B4-BE49-F238E27FC236}">
                <a16:creationId xmlns:a16="http://schemas.microsoft.com/office/drawing/2014/main" id="{C384B1C8-6B1D-447D-8D9A-A6AD1CBF31DD}"/>
              </a:ext>
            </a:extLst>
          </p:cNvPr>
          <p:cNvSpPr txBox="1"/>
          <p:nvPr/>
        </p:nvSpPr>
        <p:spPr>
          <a:xfrm>
            <a:off x="1132113" y="4790523"/>
            <a:ext cx="11059887" cy="2031325"/>
          </a:xfrm>
          <a:prstGeom prst="rect">
            <a:avLst/>
          </a:prstGeom>
          <a:noFill/>
        </p:spPr>
        <p:txBody>
          <a:bodyPr wrap="square" rtlCol="0">
            <a:spAutoFit/>
          </a:bodyPr>
          <a:lstStyle/>
          <a:p>
            <a:r>
              <a:rPr lang="en-GB" b="1" u="sng" dirty="0"/>
              <a:t>Bridlington Bay to Spurn Head</a:t>
            </a:r>
          </a:p>
          <a:p>
            <a:r>
              <a:rPr lang="en-GB" dirty="0"/>
              <a:t>Geology : weak, unconsolidated boulder clay deposited at the end of the last ice age approx. 10,000 years ago.</a:t>
            </a:r>
          </a:p>
          <a:p>
            <a:r>
              <a:rPr lang="en-GB" dirty="0"/>
              <a:t>It has retreated by 5km since Roman times with rates of erosion in excess of 1m per year and 10m in some places. This rate of erosion has increased due to climate change and, in some places, coastal management schemes.</a:t>
            </a:r>
          </a:p>
          <a:p>
            <a:r>
              <a:rPr lang="en-GB" dirty="0"/>
              <a:t>Dominant processes of weathering – wetting and drying leading to slumping (a type of mass movement)</a:t>
            </a:r>
          </a:p>
          <a:p>
            <a:r>
              <a:rPr lang="en-GB" dirty="0"/>
              <a:t>Much of the sediment produced is carried offshore but some is transported south by LSD providing a supply of sediment for the narrow beaches and Spurn Head.</a:t>
            </a:r>
          </a:p>
        </p:txBody>
      </p:sp>
      <p:sp>
        <p:nvSpPr>
          <p:cNvPr id="7" name="TextBox 6">
            <a:extLst>
              <a:ext uri="{FF2B5EF4-FFF2-40B4-BE49-F238E27FC236}">
                <a16:creationId xmlns:a16="http://schemas.microsoft.com/office/drawing/2014/main" id="{0B0C21AF-D01A-4DB4-8388-EA1326B5126C}"/>
              </a:ext>
            </a:extLst>
          </p:cNvPr>
          <p:cNvSpPr txBox="1"/>
          <p:nvPr/>
        </p:nvSpPr>
        <p:spPr>
          <a:xfrm>
            <a:off x="522514" y="0"/>
            <a:ext cx="3548743" cy="430887"/>
          </a:xfrm>
          <a:prstGeom prst="rect">
            <a:avLst/>
          </a:prstGeom>
          <a:noFill/>
        </p:spPr>
        <p:txBody>
          <a:bodyPr wrap="square" rtlCol="0">
            <a:spAutoFit/>
          </a:bodyPr>
          <a:lstStyle/>
          <a:p>
            <a:r>
              <a:rPr lang="en-GB" sz="2200" b="1" u="sng" dirty="0"/>
              <a:t>Physical processes</a:t>
            </a:r>
          </a:p>
        </p:txBody>
      </p:sp>
      <p:cxnSp>
        <p:nvCxnSpPr>
          <p:cNvPr id="9" name="Straight Arrow Connector 8">
            <a:extLst>
              <a:ext uri="{FF2B5EF4-FFF2-40B4-BE49-F238E27FC236}">
                <a16:creationId xmlns:a16="http://schemas.microsoft.com/office/drawing/2014/main" id="{5A7353F0-FF7E-420A-ACD5-3F8BED4CA3E0}"/>
              </a:ext>
            </a:extLst>
          </p:cNvPr>
          <p:cNvCxnSpPr/>
          <p:nvPr/>
        </p:nvCxnSpPr>
        <p:spPr>
          <a:xfrm flipH="1">
            <a:off x="3570514" y="1306286"/>
            <a:ext cx="1219200" cy="348343"/>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2DF002E-A53D-44AF-9B4F-BFF74B6D098F}"/>
              </a:ext>
            </a:extLst>
          </p:cNvPr>
          <p:cNvCxnSpPr/>
          <p:nvPr/>
        </p:nvCxnSpPr>
        <p:spPr>
          <a:xfrm flipV="1">
            <a:off x="2699657" y="3026229"/>
            <a:ext cx="631372" cy="18004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55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B5846-3EE1-418B-ACE9-9A0AF8DFD03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719227D-1D7D-4382-AFCB-8D19669DCCE2}"/>
              </a:ext>
            </a:extLst>
          </p:cNvPr>
          <p:cNvSpPr>
            <a:spLocks noGrp="1"/>
          </p:cNvSpPr>
          <p:nvPr>
            <p:ph idx="1"/>
          </p:nvPr>
        </p:nvSpPr>
        <p:spPr/>
        <p:txBody>
          <a:bodyPr/>
          <a:lstStyle/>
          <a:p>
            <a:pPr marL="0" indent="0">
              <a:buNone/>
            </a:pPr>
            <a:r>
              <a:rPr lang="en-GB" dirty="0"/>
              <a:t>The threat of sea level rise and a history of devastating tropical cyclones have meant that the population have needed to be </a:t>
            </a:r>
            <a:r>
              <a:rPr lang="en-GB" u="sng" dirty="0"/>
              <a:t>resilient </a:t>
            </a:r>
            <a:r>
              <a:rPr lang="en-GB" dirty="0"/>
              <a:t>(The psychological quality of strength of character, of being able to respond positively to adversity).</a:t>
            </a:r>
          </a:p>
          <a:p>
            <a:pPr marL="0" indent="0">
              <a:buNone/>
            </a:pPr>
            <a:r>
              <a:rPr lang="en-GB" dirty="0"/>
              <a:t>They have needed to </a:t>
            </a:r>
            <a:r>
              <a:rPr lang="en-GB" u="sng" dirty="0"/>
              <a:t>mitigate</a:t>
            </a:r>
            <a:r>
              <a:rPr lang="en-GB" dirty="0"/>
              <a:t> (Reducing or alleviating the impacts or severity of adverse conditions or events).</a:t>
            </a:r>
          </a:p>
          <a:p>
            <a:pPr marL="0" indent="0">
              <a:buNone/>
            </a:pPr>
            <a:r>
              <a:rPr lang="en-GB" dirty="0"/>
              <a:t>They have needed to </a:t>
            </a:r>
            <a:r>
              <a:rPr lang="en-GB" u="sng" dirty="0"/>
              <a:t>adapt</a:t>
            </a:r>
            <a:r>
              <a:rPr lang="en-GB" dirty="0"/>
              <a:t> (Fitting into the natural system and local way of life, which may involve changing behaviour).</a:t>
            </a:r>
          </a:p>
          <a:p>
            <a:pPr marL="0" indent="0">
              <a:buNone/>
            </a:pPr>
            <a:endParaRPr lang="en-GB" dirty="0"/>
          </a:p>
        </p:txBody>
      </p:sp>
    </p:spTree>
    <p:extLst>
      <p:ext uri="{BB962C8B-B14F-4D97-AF65-F5344CB8AC3E}">
        <p14:creationId xmlns:p14="http://schemas.microsoft.com/office/powerpoint/2010/main" val="339167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D02C4-F010-4ED1-87F2-AF4C2FC95938}"/>
              </a:ext>
            </a:extLst>
          </p:cNvPr>
          <p:cNvSpPr>
            <a:spLocks noGrp="1"/>
          </p:cNvSpPr>
          <p:nvPr>
            <p:ph type="title"/>
          </p:nvPr>
        </p:nvSpPr>
        <p:spPr>
          <a:xfrm>
            <a:off x="3543886" y="365125"/>
            <a:ext cx="7555523" cy="1325563"/>
          </a:xfrm>
        </p:spPr>
        <p:txBody>
          <a:bodyPr/>
          <a:lstStyle/>
          <a:p>
            <a:r>
              <a:rPr lang="en-GB" dirty="0"/>
              <a:t>ICZM in Odisha</a:t>
            </a:r>
          </a:p>
        </p:txBody>
      </p:sp>
      <p:pic>
        <p:nvPicPr>
          <p:cNvPr id="4" name="Content Placeholder 3">
            <a:extLst>
              <a:ext uri="{FF2B5EF4-FFF2-40B4-BE49-F238E27FC236}">
                <a16:creationId xmlns:a16="http://schemas.microsoft.com/office/drawing/2014/main" id="{240F3AED-6D7A-48E6-BB2A-6C5884F22DC1}"/>
              </a:ext>
            </a:extLst>
          </p:cNvPr>
          <p:cNvPicPr>
            <a:picLocks noGrp="1" noChangeAspect="1"/>
          </p:cNvPicPr>
          <p:nvPr>
            <p:ph idx="1"/>
          </p:nvPr>
        </p:nvPicPr>
        <p:blipFill>
          <a:blip r:embed="rId2"/>
          <a:stretch>
            <a:fillRect/>
          </a:stretch>
        </p:blipFill>
        <p:spPr>
          <a:xfrm>
            <a:off x="388546" y="203936"/>
            <a:ext cx="2656840" cy="2656840"/>
          </a:xfrm>
          <a:prstGeom prst="rect">
            <a:avLst/>
          </a:prstGeom>
        </p:spPr>
      </p:pic>
      <p:sp>
        <p:nvSpPr>
          <p:cNvPr id="5" name="TextBox 4">
            <a:extLst>
              <a:ext uri="{FF2B5EF4-FFF2-40B4-BE49-F238E27FC236}">
                <a16:creationId xmlns:a16="http://schemas.microsoft.com/office/drawing/2014/main" id="{42751D49-E5DA-4454-844D-BCD96265C28F}"/>
              </a:ext>
            </a:extLst>
          </p:cNvPr>
          <p:cNvSpPr txBox="1"/>
          <p:nvPr/>
        </p:nvSpPr>
        <p:spPr>
          <a:xfrm>
            <a:off x="3543886" y="1690688"/>
            <a:ext cx="7005711" cy="1477328"/>
          </a:xfrm>
          <a:prstGeom prst="rect">
            <a:avLst/>
          </a:prstGeom>
          <a:noFill/>
        </p:spPr>
        <p:txBody>
          <a:bodyPr wrap="square" rtlCol="0">
            <a:spAutoFit/>
          </a:bodyPr>
          <a:lstStyle/>
          <a:p>
            <a:r>
              <a:rPr lang="en-GB" dirty="0"/>
              <a:t>The localised management of the coastline was found to cause more long-term harm than good. An integrated approach was needed and implemented in 2011.</a:t>
            </a:r>
          </a:p>
          <a:p>
            <a:endParaRPr lang="en-GB" dirty="0"/>
          </a:p>
          <a:p>
            <a:endParaRPr lang="en-GB" dirty="0"/>
          </a:p>
        </p:txBody>
      </p:sp>
      <p:graphicFrame>
        <p:nvGraphicFramePr>
          <p:cNvPr id="6" name="Table 6">
            <a:extLst>
              <a:ext uri="{FF2B5EF4-FFF2-40B4-BE49-F238E27FC236}">
                <a16:creationId xmlns:a16="http://schemas.microsoft.com/office/drawing/2014/main" id="{A55ABFB9-96B9-4E39-9682-8884EC75ACE9}"/>
              </a:ext>
            </a:extLst>
          </p:cNvPr>
          <p:cNvGraphicFramePr>
            <a:graphicFrameLocks noGrp="1"/>
          </p:cNvGraphicFramePr>
          <p:nvPr>
            <p:extLst>
              <p:ext uri="{D42A27DB-BD31-4B8C-83A1-F6EECF244321}">
                <p14:modId xmlns:p14="http://schemas.microsoft.com/office/powerpoint/2010/main" val="1958104144"/>
              </p:ext>
            </p:extLst>
          </p:nvPr>
        </p:nvGraphicFramePr>
        <p:xfrm>
          <a:off x="568349" y="3035384"/>
          <a:ext cx="10531060" cy="3754120"/>
        </p:xfrm>
        <a:graphic>
          <a:graphicData uri="http://schemas.openxmlformats.org/drawingml/2006/table">
            <a:tbl>
              <a:tblPr firstRow="1" bandRow="1">
                <a:tableStyleId>{5C22544A-7EE6-4342-B048-85BDC9FD1C3A}</a:tableStyleId>
              </a:tblPr>
              <a:tblGrid>
                <a:gridCol w="5265530">
                  <a:extLst>
                    <a:ext uri="{9D8B030D-6E8A-4147-A177-3AD203B41FA5}">
                      <a16:colId xmlns:a16="http://schemas.microsoft.com/office/drawing/2014/main" val="811300999"/>
                    </a:ext>
                  </a:extLst>
                </a:gridCol>
                <a:gridCol w="5265530">
                  <a:extLst>
                    <a:ext uri="{9D8B030D-6E8A-4147-A177-3AD203B41FA5}">
                      <a16:colId xmlns:a16="http://schemas.microsoft.com/office/drawing/2014/main" val="1779890676"/>
                    </a:ext>
                  </a:extLst>
                </a:gridCol>
              </a:tblGrid>
              <a:tr h="370840">
                <a:tc>
                  <a:txBody>
                    <a:bodyPr/>
                    <a:lstStyle/>
                    <a:p>
                      <a:r>
                        <a:rPr lang="en-GB" dirty="0"/>
                        <a:t>Major issues identified</a:t>
                      </a:r>
                    </a:p>
                  </a:txBody>
                  <a:tcPr/>
                </a:tc>
                <a:tc>
                  <a:txBody>
                    <a:bodyPr/>
                    <a:lstStyle/>
                    <a:p>
                      <a:r>
                        <a:rPr lang="en-GB" dirty="0"/>
                        <a:t>Management solutions</a:t>
                      </a:r>
                    </a:p>
                  </a:txBody>
                  <a:tcPr/>
                </a:tc>
                <a:extLst>
                  <a:ext uri="{0D108BD9-81ED-4DB2-BD59-A6C34878D82A}">
                    <a16:rowId xmlns:a16="http://schemas.microsoft.com/office/drawing/2014/main" val="2337877940"/>
                  </a:ext>
                </a:extLst>
              </a:tr>
              <a:tr h="370840">
                <a:tc>
                  <a:txBody>
                    <a:bodyPr/>
                    <a:lstStyle/>
                    <a:p>
                      <a:r>
                        <a:rPr lang="en-GB" dirty="0"/>
                        <a:t>High and increasing rates of coastal erosion</a:t>
                      </a:r>
                    </a:p>
                    <a:p>
                      <a:r>
                        <a:rPr lang="en-GB" dirty="0"/>
                        <a:t>Increased vulnerability to tropical cyclones</a:t>
                      </a:r>
                    </a:p>
                    <a:p>
                      <a:r>
                        <a:rPr lang="en-GB" dirty="0"/>
                        <a:t>Threat to biodiversity (e.g. </a:t>
                      </a:r>
                      <a:r>
                        <a:rPr lang="en-GB" dirty="0" err="1"/>
                        <a:t>Chilika</a:t>
                      </a:r>
                      <a:r>
                        <a:rPr lang="en-GB" dirty="0"/>
                        <a:t> Lake)</a:t>
                      </a:r>
                    </a:p>
                    <a:p>
                      <a:r>
                        <a:rPr lang="en-GB" dirty="0"/>
                        <a:t>Threat to livelihoods e.g. fishing</a:t>
                      </a:r>
                    </a:p>
                    <a:p>
                      <a:r>
                        <a:rPr lang="en-GB" dirty="0"/>
                        <a:t>Pollution</a:t>
                      </a:r>
                    </a:p>
                    <a:p>
                      <a:r>
                        <a:rPr lang="en-GB" dirty="0"/>
                        <a:t>Conservation of cultural/archaeological sites</a:t>
                      </a:r>
                    </a:p>
                  </a:txBody>
                  <a:tcPr/>
                </a:tc>
                <a:tc>
                  <a:txBody>
                    <a:bodyPr/>
                    <a:lstStyle/>
                    <a:p>
                      <a:r>
                        <a:rPr lang="en-GB" dirty="0"/>
                        <a:t>Development of ecotourism (adaptation)</a:t>
                      </a:r>
                    </a:p>
                    <a:p>
                      <a:r>
                        <a:rPr lang="en-GB" dirty="0"/>
                        <a:t>Providing relief supplies ahead of approaching storms, broadcasting warnings and conducting staged evacuations (adaptation)</a:t>
                      </a:r>
                    </a:p>
                    <a:p>
                      <a:r>
                        <a:rPr lang="en-GB" dirty="0"/>
                        <a:t>Planting or replanting of mangroves to act as a coastal defence (mitigation)</a:t>
                      </a:r>
                    </a:p>
                    <a:p>
                      <a:r>
                        <a:rPr lang="en-GB" dirty="0"/>
                        <a:t>Building cyclone shelters (adaptation)</a:t>
                      </a:r>
                    </a:p>
                    <a:p>
                      <a:r>
                        <a:rPr lang="en-GB" dirty="0"/>
                        <a:t>Banning fishing during fish breeding season and developing dried fish industries to maintain incomes (adaptation)</a:t>
                      </a:r>
                    </a:p>
                    <a:p>
                      <a:r>
                        <a:rPr lang="en-GB" dirty="0"/>
                        <a:t>Development of craft industries e.g. weaving - local villagers  educated to become educators</a:t>
                      </a:r>
                    </a:p>
                  </a:txBody>
                  <a:tcPr/>
                </a:tc>
                <a:extLst>
                  <a:ext uri="{0D108BD9-81ED-4DB2-BD59-A6C34878D82A}">
                    <a16:rowId xmlns:a16="http://schemas.microsoft.com/office/drawing/2014/main" val="1281117774"/>
                  </a:ext>
                </a:extLst>
              </a:tr>
            </a:tbl>
          </a:graphicData>
        </a:graphic>
      </p:graphicFrame>
      <p:sp>
        <p:nvSpPr>
          <p:cNvPr id="8" name="TextBox 7">
            <a:extLst>
              <a:ext uri="{FF2B5EF4-FFF2-40B4-BE49-F238E27FC236}">
                <a16:creationId xmlns:a16="http://schemas.microsoft.com/office/drawing/2014/main" id="{B83286B0-EDC9-4040-90B1-2F2688D44313}"/>
              </a:ext>
            </a:extLst>
          </p:cNvPr>
          <p:cNvSpPr txBox="1"/>
          <p:nvPr/>
        </p:nvSpPr>
        <p:spPr>
          <a:xfrm>
            <a:off x="7576037" y="68496"/>
            <a:ext cx="4037680" cy="1477328"/>
          </a:xfrm>
          <a:prstGeom prst="rect">
            <a:avLst/>
          </a:prstGeom>
          <a:noFill/>
          <a:ln>
            <a:solidFill>
              <a:schemeClr val="tx1"/>
            </a:solidFill>
          </a:ln>
        </p:spPr>
        <p:txBody>
          <a:bodyPr wrap="square" rtlCol="0">
            <a:spAutoFit/>
          </a:bodyPr>
          <a:lstStyle/>
          <a:p>
            <a:r>
              <a:rPr lang="en-GB" dirty="0"/>
              <a:t>Involvement of: - local communities, Odisha Tourism Board, State Disaster Management Authority, Water Resource Department, Archaeology Department, wildlife organisations etc</a:t>
            </a:r>
          </a:p>
        </p:txBody>
      </p:sp>
    </p:spTree>
    <p:extLst>
      <p:ext uri="{BB962C8B-B14F-4D97-AF65-F5344CB8AC3E}">
        <p14:creationId xmlns:p14="http://schemas.microsoft.com/office/powerpoint/2010/main" val="425484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ee the source image">
            <a:extLst>
              <a:ext uri="{FF2B5EF4-FFF2-40B4-BE49-F238E27FC236}">
                <a16:creationId xmlns:a16="http://schemas.microsoft.com/office/drawing/2014/main" id="{7F2908C9-1DA6-4889-9C37-05F29FDF1F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817" b="11782"/>
          <a:stretch/>
        </p:blipFill>
        <p:spPr bwMode="auto">
          <a:xfrm>
            <a:off x="283027" y="856357"/>
            <a:ext cx="4053467" cy="39703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AFB5B34-9AD2-4942-AA15-723B5C971420}"/>
              </a:ext>
            </a:extLst>
          </p:cNvPr>
          <p:cNvSpPr txBox="1"/>
          <p:nvPr/>
        </p:nvSpPr>
        <p:spPr>
          <a:xfrm>
            <a:off x="5551714" y="856357"/>
            <a:ext cx="5442857" cy="4247317"/>
          </a:xfrm>
          <a:prstGeom prst="rect">
            <a:avLst/>
          </a:prstGeom>
          <a:noFill/>
        </p:spPr>
        <p:txBody>
          <a:bodyPr wrap="square" rtlCol="0">
            <a:spAutoFit/>
          </a:bodyPr>
          <a:lstStyle/>
          <a:p>
            <a:r>
              <a:rPr lang="en-GB" b="1" u="sng" dirty="0"/>
              <a:t>Spurn Head</a:t>
            </a:r>
          </a:p>
          <a:p>
            <a:r>
              <a:rPr lang="en-GB" dirty="0"/>
              <a:t>Spurn Head is a zone of net deposition (sediment sink) and a temporary store of sediment. It is believed to have a life cycle of 350 years of growth, breach and being washed away.</a:t>
            </a:r>
          </a:p>
          <a:p>
            <a:endParaRPr lang="en-GB" dirty="0"/>
          </a:p>
          <a:p>
            <a:r>
              <a:rPr lang="en-GB" dirty="0"/>
              <a:t>The Humber Estuary stops it extending southwards and becoming a bar. Behind the spit is an a low energy environment with salt marshes formed. The river and sea currents meet and result in sediment being deposited. </a:t>
            </a:r>
          </a:p>
          <a:p>
            <a:endParaRPr lang="en-GB" dirty="0"/>
          </a:p>
          <a:p>
            <a:endParaRPr lang="en-GB" b="1" u="sng" dirty="0"/>
          </a:p>
          <a:p>
            <a:endParaRPr lang="en-GB" b="1" u="sng" dirty="0"/>
          </a:p>
          <a:p>
            <a:endParaRPr lang="en-GB" b="1" u="sng" dirty="0"/>
          </a:p>
        </p:txBody>
      </p:sp>
      <p:cxnSp>
        <p:nvCxnSpPr>
          <p:cNvPr id="10" name="Straight Arrow Connector 9">
            <a:extLst>
              <a:ext uri="{FF2B5EF4-FFF2-40B4-BE49-F238E27FC236}">
                <a16:creationId xmlns:a16="http://schemas.microsoft.com/office/drawing/2014/main" id="{EBE83B05-6443-4266-ACE7-A56382CB4B13}"/>
              </a:ext>
            </a:extLst>
          </p:cNvPr>
          <p:cNvCxnSpPr>
            <a:stCxn id="3" idx="1"/>
          </p:cNvCxnSpPr>
          <p:nvPr/>
        </p:nvCxnSpPr>
        <p:spPr>
          <a:xfrm flipH="1">
            <a:off x="4336494" y="2980016"/>
            <a:ext cx="1215220" cy="16790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EF330A-283B-49EA-81AE-BFC8984DC3DB}"/>
              </a:ext>
            </a:extLst>
          </p:cNvPr>
          <p:cNvSpPr txBox="1"/>
          <p:nvPr/>
        </p:nvSpPr>
        <p:spPr>
          <a:xfrm>
            <a:off x="5138057" y="4463143"/>
            <a:ext cx="6770916" cy="1754326"/>
          </a:xfrm>
          <a:prstGeom prst="rect">
            <a:avLst/>
          </a:prstGeom>
          <a:noFill/>
          <a:ln>
            <a:solidFill>
              <a:schemeClr val="accent1"/>
            </a:solidFill>
          </a:ln>
        </p:spPr>
        <p:txBody>
          <a:bodyPr wrap="square" rtlCol="0">
            <a:spAutoFit/>
          </a:bodyPr>
          <a:lstStyle/>
          <a:p>
            <a:r>
              <a:rPr lang="en-GB" dirty="0"/>
              <a:t>The Holderness coastline can be used for examples of different landforms and processes.</a:t>
            </a:r>
          </a:p>
          <a:p>
            <a:endParaRPr lang="en-GB" dirty="0"/>
          </a:p>
          <a:p>
            <a:r>
              <a:rPr lang="en-GB" dirty="0"/>
              <a:t>The exam board specify that you need to know about temporal change on coastlines and so you can used the different timescales of formation and erosion for the Holderness Coast</a:t>
            </a:r>
          </a:p>
        </p:txBody>
      </p:sp>
    </p:spTree>
    <p:extLst>
      <p:ext uri="{BB962C8B-B14F-4D97-AF65-F5344CB8AC3E}">
        <p14:creationId xmlns:p14="http://schemas.microsoft.com/office/powerpoint/2010/main" val="28036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the source image">
            <a:extLst>
              <a:ext uri="{FF2B5EF4-FFF2-40B4-BE49-F238E27FC236}">
                <a16:creationId xmlns:a16="http://schemas.microsoft.com/office/drawing/2014/main" id="{19B70453-0B67-451A-85D4-791C829A7A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453" b="12227"/>
          <a:stretch/>
        </p:blipFill>
        <p:spPr bwMode="auto">
          <a:xfrm>
            <a:off x="278946" y="121104"/>
            <a:ext cx="5817054" cy="56265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977C6ED-8420-4321-B238-58352BCED415}"/>
              </a:ext>
            </a:extLst>
          </p:cNvPr>
          <p:cNvSpPr txBox="1"/>
          <p:nvPr/>
        </p:nvSpPr>
        <p:spPr>
          <a:xfrm>
            <a:off x="6589938" y="849358"/>
            <a:ext cx="5072743" cy="5909310"/>
          </a:xfrm>
          <a:prstGeom prst="rect">
            <a:avLst/>
          </a:prstGeom>
          <a:noFill/>
        </p:spPr>
        <p:txBody>
          <a:bodyPr wrap="square" rtlCol="0">
            <a:spAutoFit/>
          </a:bodyPr>
          <a:lstStyle/>
          <a:p>
            <a:r>
              <a:rPr lang="en-GB" dirty="0"/>
              <a:t>How do councils decide whether to build coastal defences?</a:t>
            </a:r>
          </a:p>
          <a:p>
            <a:r>
              <a:rPr lang="en-GB" dirty="0"/>
              <a:t> </a:t>
            </a:r>
          </a:p>
          <a:p>
            <a:r>
              <a:rPr lang="en-GB" dirty="0"/>
              <a:t>Why did they chose to protect Bridlington?</a:t>
            </a:r>
          </a:p>
          <a:p>
            <a:endParaRPr lang="en-GB" dirty="0"/>
          </a:p>
          <a:p>
            <a:r>
              <a:rPr lang="en-GB" dirty="0"/>
              <a:t>Why, despite having a small population have they protected </a:t>
            </a:r>
            <a:r>
              <a:rPr lang="en-GB" dirty="0" err="1"/>
              <a:t>Mappleton</a:t>
            </a:r>
            <a:r>
              <a:rPr lang="en-GB" dirty="0"/>
              <a:t>?</a:t>
            </a:r>
          </a:p>
          <a:p>
            <a:r>
              <a:rPr lang="en-GB" dirty="0"/>
              <a:t> </a:t>
            </a:r>
          </a:p>
          <a:p>
            <a:r>
              <a:rPr lang="en-GB" dirty="0"/>
              <a:t>What hard engineering approaches did they use at </a:t>
            </a:r>
            <a:r>
              <a:rPr lang="en-GB" dirty="0" err="1"/>
              <a:t>Mappleton</a:t>
            </a:r>
            <a:r>
              <a:rPr lang="en-GB" dirty="0"/>
              <a:t>?</a:t>
            </a:r>
          </a:p>
          <a:p>
            <a:r>
              <a:rPr lang="en-GB" dirty="0"/>
              <a:t> </a:t>
            </a:r>
          </a:p>
          <a:p>
            <a:r>
              <a:rPr lang="en-GB" dirty="0"/>
              <a:t>What additional benefits have there been as a result of the coastal defences having been built?</a:t>
            </a:r>
          </a:p>
          <a:p>
            <a:r>
              <a:rPr lang="en-GB" dirty="0"/>
              <a:t> </a:t>
            </a:r>
          </a:p>
          <a:p>
            <a:r>
              <a:rPr lang="en-GB" dirty="0"/>
              <a:t>What has happened to the land south of the groynes at </a:t>
            </a:r>
            <a:r>
              <a:rPr lang="en-GB" dirty="0" err="1"/>
              <a:t>Mappleton</a:t>
            </a:r>
            <a:r>
              <a:rPr lang="en-GB" dirty="0"/>
              <a:t>?</a:t>
            </a:r>
          </a:p>
          <a:p>
            <a:endParaRPr lang="en-GB" dirty="0"/>
          </a:p>
          <a:p>
            <a:r>
              <a:rPr lang="en-GB" dirty="0"/>
              <a:t>Why is it important to protect Easington?</a:t>
            </a:r>
          </a:p>
          <a:p>
            <a:endParaRPr lang="en-GB" dirty="0"/>
          </a:p>
          <a:p>
            <a:endParaRPr lang="en-GB" dirty="0"/>
          </a:p>
          <a:p>
            <a:endParaRPr lang="en-GB" dirty="0"/>
          </a:p>
        </p:txBody>
      </p:sp>
      <p:sp>
        <p:nvSpPr>
          <p:cNvPr id="5" name="Oval 4">
            <a:extLst>
              <a:ext uri="{FF2B5EF4-FFF2-40B4-BE49-F238E27FC236}">
                <a16:creationId xmlns:a16="http://schemas.microsoft.com/office/drawing/2014/main" id="{C077A280-E5AE-485A-B540-1B639C301BE3}"/>
              </a:ext>
            </a:extLst>
          </p:cNvPr>
          <p:cNvSpPr/>
          <p:nvPr/>
        </p:nvSpPr>
        <p:spPr>
          <a:xfrm>
            <a:off x="5333999" y="4615542"/>
            <a:ext cx="217715" cy="217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649E5BF-6595-489D-861A-4281B74D447A}"/>
              </a:ext>
            </a:extLst>
          </p:cNvPr>
          <p:cNvSpPr txBox="1"/>
          <p:nvPr/>
        </p:nvSpPr>
        <p:spPr>
          <a:xfrm>
            <a:off x="3526971" y="1110343"/>
            <a:ext cx="1915886" cy="430887"/>
          </a:xfrm>
          <a:prstGeom prst="rect">
            <a:avLst/>
          </a:prstGeom>
          <a:noFill/>
        </p:spPr>
        <p:txBody>
          <a:bodyPr wrap="square" rtlCol="0">
            <a:spAutoFit/>
          </a:bodyPr>
          <a:lstStyle/>
          <a:p>
            <a:r>
              <a:rPr lang="en-GB" sz="2200" b="1" dirty="0">
                <a:solidFill>
                  <a:schemeClr val="accent1">
                    <a:lumMod val="75000"/>
                  </a:schemeClr>
                </a:solidFill>
              </a:rPr>
              <a:t>Bridlington</a:t>
            </a:r>
          </a:p>
        </p:txBody>
      </p:sp>
      <p:sp>
        <p:nvSpPr>
          <p:cNvPr id="8" name="Oval 7">
            <a:extLst>
              <a:ext uri="{FF2B5EF4-FFF2-40B4-BE49-F238E27FC236}">
                <a16:creationId xmlns:a16="http://schemas.microsoft.com/office/drawing/2014/main" id="{4274BB89-0F57-4620-BA1A-0FF6163B64B0}"/>
              </a:ext>
            </a:extLst>
          </p:cNvPr>
          <p:cNvSpPr/>
          <p:nvPr/>
        </p:nvSpPr>
        <p:spPr>
          <a:xfrm>
            <a:off x="3309256" y="1432373"/>
            <a:ext cx="217715" cy="217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6F661EF-8259-43C3-ABE3-CEEBA0F328B3}"/>
              </a:ext>
            </a:extLst>
          </p:cNvPr>
          <p:cNvSpPr txBox="1"/>
          <p:nvPr/>
        </p:nvSpPr>
        <p:spPr>
          <a:xfrm>
            <a:off x="4855029" y="4833256"/>
            <a:ext cx="1734909" cy="430887"/>
          </a:xfrm>
          <a:prstGeom prst="rect">
            <a:avLst/>
          </a:prstGeom>
          <a:noFill/>
        </p:spPr>
        <p:txBody>
          <a:bodyPr wrap="square" rtlCol="0">
            <a:spAutoFit/>
          </a:bodyPr>
          <a:lstStyle/>
          <a:p>
            <a:r>
              <a:rPr lang="en-GB" sz="2200" b="1" dirty="0">
                <a:solidFill>
                  <a:schemeClr val="accent1">
                    <a:lumMod val="75000"/>
                  </a:schemeClr>
                </a:solidFill>
              </a:rPr>
              <a:t>Easington</a:t>
            </a:r>
          </a:p>
        </p:txBody>
      </p:sp>
      <p:sp>
        <p:nvSpPr>
          <p:cNvPr id="9" name="TextBox 8">
            <a:extLst>
              <a:ext uri="{FF2B5EF4-FFF2-40B4-BE49-F238E27FC236}">
                <a16:creationId xmlns:a16="http://schemas.microsoft.com/office/drawing/2014/main" id="{BBE0A789-1F1B-43B7-BA47-DDEB4639197A}"/>
              </a:ext>
            </a:extLst>
          </p:cNvPr>
          <p:cNvSpPr txBox="1"/>
          <p:nvPr/>
        </p:nvSpPr>
        <p:spPr>
          <a:xfrm>
            <a:off x="6589938" y="121104"/>
            <a:ext cx="4382862" cy="430887"/>
          </a:xfrm>
          <a:prstGeom prst="rect">
            <a:avLst/>
          </a:prstGeom>
          <a:noFill/>
        </p:spPr>
        <p:txBody>
          <a:bodyPr wrap="square" rtlCol="0">
            <a:spAutoFit/>
          </a:bodyPr>
          <a:lstStyle/>
          <a:p>
            <a:r>
              <a:rPr lang="en-GB" sz="2200" b="1" u="sng" dirty="0"/>
              <a:t>Human impacts</a:t>
            </a:r>
          </a:p>
        </p:txBody>
      </p:sp>
    </p:spTree>
    <p:extLst>
      <p:ext uri="{BB962C8B-B14F-4D97-AF65-F5344CB8AC3E}">
        <p14:creationId xmlns:p14="http://schemas.microsoft.com/office/powerpoint/2010/main" val="191775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the source image">
            <a:extLst>
              <a:ext uri="{FF2B5EF4-FFF2-40B4-BE49-F238E27FC236}">
                <a16:creationId xmlns:a16="http://schemas.microsoft.com/office/drawing/2014/main" id="{19B70453-0B67-451A-85D4-791C829A7A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453" b="12227"/>
          <a:stretch/>
        </p:blipFill>
        <p:spPr bwMode="auto">
          <a:xfrm>
            <a:off x="278946" y="121104"/>
            <a:ext cx="5817054" cy="56265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977C6ED-8420-4321-B238-58352BCED415}"/>
              </a:ext>
            </a:extLst>
          </p:cNvPr>
          <p:cNvSpPr txBox="1"/>
          <p:nvPr/>
        </p:nvSpPr>
        <p:spPr>
          <a:xfrm>
            <a:off x="6589938" y="121104"/>
            <a:ext cx="5072743" cy="5078313"/>
          </a:xfrm>
          <a:prstGeom prst="rect">
            <a:avLst/>
          </a:prstGeom>
          <a:noFill/>
        </p:spPr>
        <p:txBody>
          <a:bodyPr wrap="square" rtlCol="0">
            <a:spAutoFit/>
          </a:bodyPr>
          <a:lstStyle/>
          <a:p>
            <a:r>
              <a:rPr lang="en-GB" dirty="0"/>
              <a:t> </a:t>
            </a:r>
          </a:p>
          <a:p>
            <a:r>
              <a:rPr lang="en-GB" dirty="0"/>
              <a:t> Why is </a:t>
            </a:r>
            <a:r>
              <a:rPr lang="en-GB" dirty="0" err="1"/>
              <a:t>Kilnsea</a:t>
            </a:r>
            <a:r>
              <a:rPr lang="en-GB" dirty="0"/>
              <a:t> village under threat from two directions?</a:t>
            </a:r>
          </a:p>
          <a:p>
            <a:r>
              <a:rPr lang="en-GB" dirty="0"/>
              <a:t> </a:t>
            </a:r>
          </a:p>
          <a:p>
            <a:r>
              <a:rPr lang="en-GB" dirty="0"/>
              <a:t>Why have the Environment Agency refused to build coastal defences?</a:t>
            </a:r>
          </a:p>
          <a:p>
            <a:r>
              <a:rPr lang="en-GB" dirty="0"/>
              <a:t> </a:t>
            </a:r>
          </a:p>
          <a:p>
            <a:r>
              <a:rPr lang="en-GB" dirty="0"/>
              <a:t>What have the locals done and why is this not a long term solution?</a:t>
            </a:r>
          </a:p>
          <a:p>
            <a:r>
              <a:rPr lang="en-GB" dirty="0"/>
              <a:t> </a:t>
            </a:r>
          </a:p>
          <a:p>
            <a:r>
              <a:rPr lang="en-GB" dirty="0"/>
              <a:t>What is the roll back scheme that Sandy beaches caravan park qualify for?</a:t>
            </a:r>
          </a:p>
          <a:p>
            <a:r>
              <a:rPr lang="en-GB" dirty="0"/>
              <a:t> </a:t>
            </a:r>
          </a:p>
          <a:p>
            <a:r>
              <a:rPr lang="en-GB" dirty="0"/>
              <a:t>Other than to protect the Humber estuary from increased erosion, why is Spurn Head valuable? </a:t>
            </a:r>
          </a:p>
          <a:p>
            <a:r>
              <a:rPr lang="en-GB" dirty="0"/>
              <a:t> </a:t>
            </a:r>
          </a:p>
          <a:p>
            <a:r>
              <a:rPr lang="en-GB" dirty="0"/>
              <a:t>How is Spurn Head changing?</a:t>
            </a:r>
          </a:p>
          <a:p>
            <a:endParaRPr lang="en-GB" dirty="0"/>
          </a:p>
        </p:txBody>
      </p:sp>
      <p:sp>
        <p:nvSpPr>
          <p:cNvPr id="5" name="Oval 4">
            <a:extLst>
              <a:ext uri="{FF2B5EF4-FFF2-40B4-BE49-F238E27FC236}">
                <a16:creationId xmlns:a16="http://schemas.microsoft.com/office/drawing/2014/main" id="{C077A280-E5AE-485A-B540-1B639C301BE3}"/>
              </a:ext>
            </a:extLst>
          </p:cNvPr>
          <p:cNvSpPr/>
          <p:nvPr/>
        </p:nvSpPr>
        <p:spPr>
          <a:xfrm>
            <a:off x="5333999" y="4615542"/>
            <a:ext cx="217715" cy="217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649E5BF-6595-489D-861A-4281B74D447A}"/>
              </a:ext>
            </a:extLst>
          </p:cNvPr>
          <p:cNvSpPr txBox="1"/>
          <p:nvPr/>
        </p:nvSpPr>
        <p:spPr>
          <a:xfrm>
            <a:off x="3526971" y="1110343"/>
            <a:ext cx="1915886" cy="430887"/>
          </a:xfrm>
          <a:prstGeom prst="rect">
            <a:avLst/>
          </a:prstGeom>
          <a:noFill/>
        </p:spPr>
        <p:txBody>
          <a:bodyPr wrap="square" rtlCol="0">
            <a:spAutoFit/>
          </a:bodyPr>
          <a:lstStyle/>
          <a:p>
            <a:r>
              <a:rPr lang="en-GB" sz="2200" b="1" dirty="0">
                <a:solidFill>
                  <a:schemeClr val="accent1">
                    <a:lumMod val="75000"/>
                  </a:schemeClr>
                </a:solidFill>
              </a:rPr>
              <a:t>Bridlington</a:t>
            </a:r>
          </a:p>
        </p:txBody>
      </p:sp>
      <p:sp>
        <p:nvSpPr>
          <p:cNvPr id="8" name="Oval 7">
            <a:extLst>
              <a:ext uri="{FF2B5EF4-FFF2-40B4-BE49-F238E27FC236}">
                <a16:creationId xmlns:a16="http://schemas.microsoft.com/office/drawing/2014/main" id="{4274BB89-0F57-4620-BA1A-0FF6163B64B0}"/>
              </a:ext>
            </a:extLst>
          </p:cNvPr>
          <p:cNvSpPr/>
          <p:nvPr/>
        </p:nvSpPr>
        <p:spPr>
          <a:xfrm>
            <a:off x="3309256" y="1432373"/>
            <a:ext cx="217715" cy="217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6F661EF-8259-43C3-ABE3-CEEBA0F328B3}"/>
              </a:ext>
            </a:extLst>
          </p:cNvPr>
          <p:cNvSpPr txBox="1"/>
          <p:nvPr/>
        </p:nvSpPr>
        <p:spPr>
          <a:xfrm>
            <a:off x="4855029" y="4833256"/>
            <a:ext cx="1734909" cy="430887"/>
          </a:xfrm>
          <a:prstGeom prst="rect">
            <a:avLst/>
          </a:prstGeom>
          <a:noFill/>
        </p:spPr>
        <p:txBody>
          <a:bodyPr wrap="square" rtlCol="0">
            <a:spAutoFit/>
          </a:bodyPr>
          <a:lstStyle/>
          <a:p>
            <a:r>
              <a:rPr lang="en-GB" sz="2200" b="1" dirty="0">
                <a:solidFill>
                  <a:schemeClr val="accent1">
                    <a:lumMod val="75000"/>
                  </a:schemeClr>
                </a:solidFill>
              </a:rPr>
              <a:t>Easington</a:t>
            </a:r>
          </a:p>
        </p:txBody>
      </p:sp>
    </p:spTree>
    <p:extLst>
      <p:ext uri="{BB962C8B-B14F-4D97-AF65-F5344CB8AC3E}">
        <p14:creationId xmlns:p14="http://schemas.microsoft.com/office/powerpoint/2010/main" val="61642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DBA220-22D8-471F-A20C-A82BB077395E}"/>
              </a:ext>
            </a:extLst>
          </p:cNvPr>
          <p:cNvPicPr>
            <a:picLocks noChangeAspect="1"/>
          </p:cNvPicPr>
          <p:nvPr/>
        </p:nvPicPr>
        <p:blipFill rotWithShape="1">
          <a:blip r:embed="rId2"/>
          <a:srcRect l="34286" t="17550" r="34167" b="8340"/>
          <a:stretch/>
        </p:blipFill>
        <p:spPr>
          <a:xfrm>
            <a:off x="993913" y="-41083"/>
            <a:ext cx="5234609" cy="6913633"/>
          </a:xfrm>
          <a:prstGeom prst="rect">
            <a:avLst/>
          </a:prstGeom>
        </p:spPr>
      </p:pic>
      <p:sp>
        <p:nvSpPr>
          <p:cNvPr id="3" name="TextBox 2">
            <a:extLst>
              <a:ext uri="{FF2B5EF4-FFF2-40B4-BE49-F238E27FC236}">
                <a16:creationId xmlns:a16="http://schemas.microsoft.com/office/drawing/2014/main" id="{E97E86DF-F3F2-4CC0-B326-C8538B5CF26C}"/>
              </a:ext>
            </a:extLst>
          </p:cNvPr>
          <p:cNvSpPr txBox="1"/>
          <p:nvPr/>
        </p:nvSpPr>
        <p:spPr>
          <a:xfrm>
            <a:off x="6836229" y="218127"/>
            <a:ext cx="4494349" cy="2215991"/>
          </a:xfrm>
          <a:prstGeom prst="rect">
            <a:avLst/>
          </a:prstGeom>
          <a:noFill/>
        </p:spPr>
        <p:txBody>
          <a:bodyPr wrap="square" rtlCol="0">
            <a:spAutoFit/>
          </a:bodyPr>
          <a:lstStyle/>
          <a:p>
            <a:r>
              <a:rPr lang="en-GB" sz="2400" dirty="0"/>
              <a:t>The Holderness coast is part of SMP 3 - Flamborough Head to Gibraltar Point.</a:t>
            </a:r>
          </a:p>
          <a:p>
            <a:endParaRPr lang="en-GB" sz="2400" dirty="0"/>
          </a:p>
          <a:p>
            <a:endParaRPr lang="en-GB" sz="2400" dirty="0"/>
          </a:p>
          <a:p>
            <a:endParaRPr lang="en-GB" dirty="0"/>
          </a:p>
        </p:txBody>
      </p:sp>
    </p:spTree>
    <p:extLst>
      <p:ext uri="{BB962C8B-B14F-4D97-AF65-F5344CB8AC3E}">
        <p14:creationId xmlns:p14="http://schemas.microsoft.com/office/powerpoint/2010/main" val="28539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uardian article on Coastal">
            <a:extLst>
              <a:ext uri="{FF2B5EF4-FFF2-40B4-BE49-F238E27FC236}">
                <a16:creationId xmlns:a16="http://schemas.microsoft.com/office/drawing/2014/main" id="{864BD952-1FD4-4B54-9C78-AFFABB45928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677"/>
          <a:stretch/>
        </p:blipFill>
        <p:spPr bwMode="auto">
          <a:xfrm>
            <a:off x="638628" y="451556"/>
            <a:ext cx="5021943" cy="62621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5C54908-FD25-422A-99FA-9C99EFA5A80F}"/>
              </a:ext>
            </a:extLst>
          </p:cNvPr>
          <p:cNvSpPr txBox="1"/>
          <p:nvPr/>
        </p:nvSpPr>
        <p:spPr>
          <a:xfrm>
            <a:off x="6414683" y="2051961"/>
            <a:ext cx="5021943" cy="1200329"/>
          </a:xfrm>
          <a:prstGeom prst="rect">
            <a:avLst/>
          </a:prstGeom>
          <a:noFill/>
          <a:ln>
            <a:solidFill>
              <a:schemeClr val="tx1"/>
            </a:solidFill>
          </a:ln>
        </p:spPr>
        <p:txBody>
          <a:bodyPr wrap="square" rtlCol="0">
            <a:spAutoFit/>
          </a:bodyPr>
          <a:lstStyle/>
          <a:p>
            <a:r>
              <a:rPr lang="en-GB" b="1" dirty="0">
                <a:solidFill>
                  <a:srgbClr val="FF0000"/>
                </a:solidFill>
              </a:rPr>
              <a:t>The Holderness Coast is largely one where no intervention has been decided as a SMP. However, we also have areas of the coastline with hold the line and also a small area which is managed retreat</a:t>
            </a:r>
          </a:p>
        </p:txBody>
      </p:sp>
      <p:cxnSp>
        <p:nvCxnSpPr>
          <p:cNvPr id="3" name="Straight Arrow Connector 2">
            <a:extLst>
              <a:ext uri="{FF2B5EF4-FFF2-40B4-BE49-F238E27FC236}">
                <a16:creationId xmlns:a16="http://schemas.microsoft.com/office/drawing/2014/main" id="{2E7BD80B-288F-4837-9ECA-A7641283CE16}"/>
              </a:ext>
            </a:extLst>
          </p:cNvPr>
          <p:cNvCxnSpPr>
            <a:stCxn id="5" idx="1"/>
          </p:cNvCxnSpPr>
          <p:nvPr/>
        </p:nvCxnSpPr>
        <p:spPr>
          <a:xfrm flipH="1">
            <a:off x="4585252" y="2652126"/>
            <a:ext cx="1829431" cy="342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416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E2331A-229D-45D1-8943-6648C2C859B9}"/>
              </a:ext>
            </a:extLst>
          </p:cNvPr>
          <p:cNvPicPr>
            <a:picLocks noChangeAspect="1"/>
          </p:cNvPicPr>
          <p:nvPr/>
        </p:nvPicPr>
        <p:blipFill rotWithShape="1">
          <a:blip r:embed="rId2"/>
          <a:srcRect l="28690" t="14798" r="32262" b="4528"/>
          <a:stretch/>
        </p:blipFill>
        <p:spPr>
          <a:xfrm>
            <a:off x="-217715" y="-12434"/>
            <a:ext cx="5914705" cy="6870434"/>
          </a:xfrm>
          <a:prstGeom prst="rect">
            <a:avLst/>
          </a:prstGeom>
        </p:spPr>
      </p:pic>
      <p:pic>
        <p:nvPicPr>
          <p:cNvPr id="3" name="Picture 2">
            <a:extLst>
              <a:ext uri="{FF2B5EF4-FFF2-40B4-BE49-F238E27FC236}">
                <a16:creationId xmlns:a16="http://schemas.microsoft.com/office/drawing/2014/main" id="{49A9386D-EB31-4D94-A89D-4E7DEC3B1C72}"/>
              </a:ext>
            </a:extLst>
          </p:cNvPr>
          <p:cNvPicPr>
            <a:picLocks noChangeAspect="1"/>
          </p:cNvPicPr>
          <p:nvPr/>
        </p:nvPicPr>
        <p:blipFill rotWithShape="1">
          <a:blip r:embed="rId3"/>
          <a:srcRect l="32976" t="14586" r="32024" b="22527"/>
          <a:stretch/>
        </p:blipFill>
        <p:spPr>
          <a:xfrm>
            <a:off x="5442856" y="0"/>
            <a:ext cx="6633030" cy="6700713"/>
          </a:xfrm>
          <a:prstGeom prst="rect">
            <a:avLst/>
          </a:prstGeom>
        </p:spPr>
      </p:pic>
    </p:spTree>
    <p:extLst>
      <p:ext uri="{BB962C8B-B14F-4D97-AF65-F5344CB8AC3E}">
        <p14:creationId xmlns:p14="http://schemas.microsoft.com/office/powerpoint/2010/main" val="252212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FAFCE-E630-47DD-885B-7B52216FB624}"/>
              </a:ext>
            </a:extLst>
          </p:cNvPr>
          <p:cNvPicPr>
            <a:picLocks noChangeAspect="1"/>
          </p:cNvPicPr>
          <p:nvPr/>
        </p:nvPicPr>
        <p:blipFill rotWithShape="1">
          <a:blip r:embed="rId2"/>
          <a:srcRect l="33929" t="17974" r="33452" b="7069"/>
          <a:stretch/>
        </p:blipFill>
        <p:spPr>
          <a:xfrm>
            <a:off x="0" y="126711"/>
            <a:ext cx="5311204" cy="6861918"/>
          </a:xfrm>
          <a:prstGeom prst="rect">
            <a:avLst/>
          </a:prstGeom>
        </p:spPr>
      </p:pic>
      <p:pic>
        <p:nvPicPr>
          <p:cNvPr id="3" name="Picture 2">
            <a:extLst>
              <a:ext uri="{FF2B5EF4-FFF2-40B4-BE49-F238E27FC236}">
                <a16:creationId xmlns:a16="http://schemas.microsoft.com/office/drawing/2014/main" id="{3C314610-9DCD-4FB5-9354-CC270E553279}"/>
              </a:ext>
            </a:extLst>
          </p:cNvPr>
          <p:cNvPicPr>
            <a:picLocks noChangeAspect="1"/>
          </p:cNvPicPr>
          <p:nvPr/>
        </p:nvPicPr>
        <p:blipFill rotWithShape="1">
          <a:blip r:embed="rId3"/>
          <a:srcRect l="29881" t="9292" r="32738" b="6857"/>
          <a:stretch/>
        </p:blipFill>
        <p:spPr>
          <a:xfrm>
            <a:off x="5311204" y="126711"/>
            <a:ext cx="5429367" cy="6847228"/>
          </a:xfrm>
          <a:prstGeom prst="rect">
            <a:avLst/>
          </a:prstGeom>
        </p:spPr>
      </p:pic>
    </p:spTree>
    <p:extLst>
      <p:ext uri="{BB962C8B-B14F-4D97-AF65-F5344CB8AC3E}">
        <p14:creationId xmlns:p14="http://schemas.microsoft.com/office/powerpoint/2010/main" val="2674662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1832</Words>
  <Application>Microsoft Office PowerPoint</Application>
  <PresentationFormat>Widescreen</PresentationFormat>
  <Paragraphs>148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Holderness and Odisha Coastline Revision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threats to the Holderness Coast?</vt:lpstr>
      <vt:lpstr>Sustainable coastal management</vt:lpstr>
      <vt:lpstr>The ICZM states that it is important to involve all stakeholders across the different sectors to ensure broad support for the implementation of management strategies.</vt:lpstr>
      <vt:lpstr>ICZM aims to contribute to sustainable development by employing an ‘ecosystem-based approach’ that operates within the limits of natural resources and ecosystems.</vt:lpstr>
      <vt:lpstr>Odisha – NE India</vt:lpstr>
      <vt:lpstr>PowerPoint Presentation</vt:lpstr>
      <vt:lpstr>PowerPoint Presentation</vt:lpstr>
      <vt:lpstr>Threats</vt:lpstr>
      <vt:lpstr>Opportunities </vt:lpstr>
      <vt:lpstr>PowerPoint Presentation</vt:lpstr>
      <vt:lpstr>ICZM in Odisha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Horsham Study Centre</dc:creator>
  <cp:lastModifiedBy>Horsham Study Centre</cp:lastModifiedBy>
  <cp:revision>20</cp:revision>
  <dcterms:created xsi:type="dcterms:W3CDTF">2020-05-19T12:44:05Z</dcterms:created>
  <dcterms:modified xsi:type="dcterms:W3CDTF">2020-05-22T10:46:05Z</dcterms:modified>
</cp:coreProperties>
</file>