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84" r:id="rId5"/>
    <p:sldId id="257" r:id="rId6"/>
    <p:sldId id="270" r:id="rId7"/>
    <p:sldId id="259" r:id="rId8"/>
    <p:sldId id="271" r:id="rId9"/>
    <p:sldId id="273" r:id="rId10"/>
    <p:sldId id="274" r:id="rId11"/>
    <p:sldId id="282" r:id="rId12"/>
    <p:sldId id="275" r:id="rId13"/>
    <p:sldId id="276" r:id="rId14"/>
    <p:sldId id="281" r:id="rId15"/>
    <p:sldId id="277" r:id="rId16"/>
    <p:sldId id="279" r:id="rId17"/>
    <p:sldId id="278"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96" autoAdjust="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45492-657B-4CE3-97AD-3D638B60405C}" type="datetimeFigureOut">
              <a:rPr lang="en-GB" smtClean="0"/>
              <a:t>02/06/2020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D8C24-AFA3-45DA-A3E1-C67F1790727B}" type="slidenum">
              <a:rPr lang="en-GB" smtClean="0"/>
              <a:t>‹#›</a:t>
            </a:fld>
            <a:endParaRPr lang="en-GB"/>
          </a:p>
        </p:txBody>
      </p:sp>
    </p:spTree>
    <p:extLst>
      <p:ext uri="{BB962C8B-B14F-4D97-AF65-F5344CB8AC3E}">
        <p14:creationId xmlns:p14="http://schemas.microsoft.com/office/powerpoint/2010/main" val="30751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2</a:t>
            </a:fld>
            <a:endParaRPr lang="en-GB"/>
          </a:p>
        </p:txBody>
      </p:sp>
    </p:spTree>
    <p:extLst>
      <p:ext uri="{BB962C8B-B14F-4D97-AF65-F5344CB8AC3E}">
        <p14:creationId xmlns:p14="http://schemas.microsoft.com/office/powerpoint/2010/main" val="149145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3</a:t>
            </a:fld>
            <a:endParaRPr lang="en-GB"/>
          </a:p>
        </p:txBody>
      </p:sp>
    </p:spTree>
    <p:extLst>
      <p:ext uri="{BB962C8B-B14F-4D97-AF65-F5344CB8AC3E}">
        <p14:creationId xmlns:p14="http://schemas.microsoft.com/office/powerpoint/2010/main" val="74057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There can also be positive externalities such as job creation, improved skills. </a:t>
            </a:r>
            <a:r>
              <a:rPr lang="en-GB" b="1" baseline="0" dirty="0" smtClean="0"/>
              <a:t>SOCIAL BENEFITS </a:t>
            </a:r>
            <a:r>
              <a:rPr lang="en-GB" baseline="0" dirty="0" smtClean="0"/>
              <a:t>to society are the private benefits of to business plus positive externalities (the benefits to the rest of society)</a:t>
            </a:r>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7</a:t>
            </a:fld>
            <a:endParaRPr lang="en-GB"/>
          </a:p>
        </p:txBody>
      </p:sp>
    </p:spTree>
    <p:extLst>
      <p:ext uri="{BB962C8B-B14F-4D97-AF65-F5344CB8AC3E}">
        <p14:creationId xmlns:p14="http://schemas.microsoft.com/office/powerpoint/2010/main" val="53270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Click on pics to load,</a:t>
            </a:r>
            <a:endParaRPr lang="en-GB" dirty="0" smtClean="0"/>
          </a:p>
          <a:p>
            <a:r>
              <a:rPr lang="en-GB" dirty="0" err="1" smtClean="0"/>
              <a:t>Linfen</a:t>
            </a:r>
            <a:r>
              <a:rPr lang="en-GB" baseline="0" dirty="0" smtClean="0"/>
              <a:t> video:  https://www.youtube.com/watch?v=q4DtOhe2LfQ</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Apple article:</a:t>
            </a:r>
            <a:r>
              <a:rPr lang="en-GB" baseline="0" dirty="0" smtClean="0"/>
              <a:t> </a:t>
            </a:r>
            <a:r>
              <a:rPr lang="en-GB" dirty="0" smtClean="0"/>
              <a:t>http://www.huffingtonpost.ca/2015/10/21/apple-china-air-pollution_n_8353408.html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a:t>
            </a:r>
            <a:r>
              <a:rPr lang="en-GB" baseline="0" dirty="0" smtClean="0"/>
              <a:t> does this link to public vs </a:t>
            </a:r>
            <a:r>
              <a:rPr lang="en-GB" baseline="0" dirty="0" err="1" smtClean="0"/>
              <a:t>pivate</a:t>
            </a:r>
            <a:r>
              <a:rPr lang="en-GB" baseline="0" dirty="0" smtClean="0"/>
              <a:t> benefits and costs?</a:t>
            </a:r>
            <a:endParaRPr lang="en-GB" dirty="0" smtClean="0"/>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9</a:t>
            </a:fld>
            <a:endParaRPr lang="en-GB"/>
          </a:p>
        </p:txBody>
      </p:sp>
    </p:spTree>
    <p:extLst>
      <p:ext uri="{BB962C8B-B14F-4D97-AF65-F5344CB8AC3E}">
        <p14:creationId xmlns:p14="http://schemas.microsoft.com/office/powerpoint/2010/main" val="90012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10</a:t>
            </a:fld>
            <a:endParaRPr lang="en-GB"/>
          </a:p>
        </p:txBody>
      </p:sp>
    </p:spTree>
    <p:extLst>
      <p:ext uri="{BB962C8B-B14F-4D97-AF65-F5344CB8AC3E}">
        <p14:creationId xmlns:p14="http://schemas.microsoft.com/office/powerpoint/2010/main" val="7027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http://inrix.com/economic-environment-cost-congestion/</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11</a:t>
            </a:fld>
            <a:endParaRPr lang="en-GB"/>
          </a:p>
        </p:txBody>
      </p:sp>
    </p:spTree>
    <p:extLst>
      <p:ext uri="{BB962C8B-B14F-4D97-AF65-F5344CB8AC3E}">
        <p14:creationId xmlns:p14="http://schemas.microsoft.com/office/powerpoint/2010/main" val="317802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https://www.theguardian.com/business/2013/may/28/walmart-pleads-guilty-hazardous-waste</a:t>
            </a:r>
          </a:p>
          <a:p>
            <a:r>
              <a:rPr lang="en-GB" dirty="0" smtClean="0"/>
              <a:t>http://www.kentonline.co.uk/kent-business/county-news/ashford-firm-fined-fly-tipping-96392/</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12</a:t>
            </a:fld>
            <a:endParaRPr lang="en-GB"/>
          </a:p>
        </p:txBody>
      </p:sp>
    </p:spTree>
    <p:extLst>
      <p:ext uri="{BB962C8B-B14F-4D97-AF65-F5344CB8AC3E}">
        <p14:creationId xmlns:p14="http://schemas.microsoft.com/office/powerpoint/2010/main" val="312423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Articles taken from Greenpeace blog</a:t>
            </a:r>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13</a:t>
            </a:fld>
            <a:endParaRPr lang="en-GB"/>
          </a:p>
        </p:txBody>
      </p:sp>
    </p:spTree>
    <p:extLst>
      <p:ext uri="{BB962C8B-B14F-4D97-AF65-F5344CB8AC3E}">
        <p14:creationId xmlns:p14="http://schemas.microsoft.com/office/powerpoint/2010/main" val="208702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15</a:t>
            </a:fld>
            <a:endParaRPr lang="en-GB"/>
          </a:p>
        </p:txBody>
      </p:sp>
    </p:spTree>
    <p:extLst>
      <p:ext uri="{BB962C8B-B14F-4D97-AF65-F5344CB8AC3E}">
        <p14:creationId xmlns:p14="http://schemas.microsoft.com/office/powerpoint/2010/main" val="104693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85C3A06-04C1-4840-866F-1042609A320C}" type="datetimeFigureOut">
              <a:rPr lang="en-GB" smtClean="0"/>
              <a:t>02/06/2020</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672807D-90F4-4A7C-A520-51E52A7A5846}"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C3A06-04C1-4840-866F-1042609A320C}"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C3A06-04C1-4840-866F-1042609A320C}"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5C3A06-04C1-4840-866F-1042609A320C}"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C3A06-04C1-4840-866F-1042609A320C}"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85C3A06-04C1-4840-866F-1042609A320C}"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5C3A06-04C1-4840-866F-1042609A320C}" type="datetimeFigureOut">
              <a:rPr lang="en-GB" smtClean="0"/>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C3A06-04C1-4840-866F-1042609A320C}" type="datetimeFigureOut">
              <a:rPr lang="en-GB" smtClean="0"/>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C3A06-04C1-4840-866F-1042609A320C}" type="datetimeFigureOut">
              <a:rPr lang="en-GB" smtClean="0"/>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85C3A06-04C1-4840-866F-1042609A320C}" type="datetimeFigureOut">
              <a:rPr lang="en-GB" smtClean="0"/>
              <a:t>02/06/2020</a:t>
            </a:fld>
            <a:endParaRPr lang="en-GB"/>
          </a:p>
        </p:txBody>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C3A06-04C1-4840-866F-1042609A320C}" type="datetimeFigureOut">
              <a:rPr lang="en-GB" smtClean="0"/>
              <a:t>02/06/2020</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85C3A06-04C1-4840-866F-1042609A320C}" type="datetimeFigureOut">
              <a:rPr lang="en-GB" smtClean="0"/>
              <a:t>02/06/2020</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672807D-90F4-4A7C-A520-51E52A7A584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hyperlink" Target="https://www.google.co.uk/imgres?imgurl&amp;imgrefurl=http://guardianlv.com/2013/10/amazon-rainforest-sacred-science-online-screening-free-for-two-more-days/&amp;h=0&amp;w=0&amp;tbnid=4ZBciCN_MYmu7M&amp;zoom=1&amp;tbnh=185&amp;tbnw=273&amp;docid=S5LplIGZLZEPDM&amp;hl=en&amp;tbm=isch&amp;ei=6RCYU_abG8Px0gWyroBA&amp;ved=0CAgQsCUoAg" TargetMode="Externa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huffingtonpost.ca/2015/10/21/apple-china-air-pollution_n_8353408.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youtube.com/watch?v=q4DtOhe2LfQ"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 Factors</a:t>
            </a:r>
            <a:endParaRPr lang="en-GB" dirty="0"/>
          </a:p>
        </p:txBody>
      </p:sp>
      <p:sp>
        <p:nvSpPr>
          <p:cNvPr id="3" name="Content Placeholder 2"/>
          <p:cNvSpPr>
            <a:spLocks noGrp="1"/>
          </p:cNvSpPr>
          <p:nvPr>
            <p:ph idx="1"/>
          </p:nvPr>
        </p:nvSpPr>
        <p:spPr/>
        <p:txBody>
          <a:bodyPr>
            <a:normAutofit fontScale="92500" lnSpcReduction="10000"/>
          </a:bodyPr>
          <a:lstStyle/>
          <a:p>
            <a:pPr marL="68580" indent="0">
              <a:buNone/>
            </a:pPr>
            <a:r>
              <a:rPr lang="en-GB" dirty="0" smtClean="0"/>
              <a:t>The environmental, ethical and legal factors content is part of your year 2 COMP3 specification. </a:t>
            </a:r>
          </a:p>
          <a:p>
            <a:pPr marL="68580" indent="0">
              <a:buNone/>
            </a:pPr>
            <a:endParaRPr lang="en-GB" dirty="0"/>
          </a:p>
          <a:p>
            <a:pPr marL="68580" indent="0">
              <a:buNone/>
            </a:pPr>
            <a:r>
              <a:rPr lang="en-GB" dirty="0" smtClean="0"/>
              <a:t>The work we do on this now will form your notes for these topics for next year. </a:t>
            </a:r>
          </a:p>
          <a:p>
            <a:pPr marL="68580" indent="0">
              <a:buNone/>
            </a:pPr>
            <a:endParaRPr lang="en-GB" dirty="0"/>
          </a:p>
          <a:p>
            <a:pPr marL="68580" indent="0">
              <a:buNone/>
            </a:pPr>
            <a:r>
              <a:rPr lang="en-GB" dirty="0" smtClean="0"/>
              <a:t>In year 2, it is really important you have knowledge of lots of real world business examples</a:t>
            </a:r>
          </a:p>
        </p:txBody>
      </p:sp>
    </p:spTree>
    <p:extLst>
      <p:ext uri="{BB962C8B-B14F-4D97-AF65-F5344CB8AC3E}">
        <p14:creationId xmlns:p14="http://schemas.microsoft.com/office/powerpoint/2010/main" val="194602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116"/>
            <a:ext cx="7252622" cy="720080"/>
          </a:xfrm>
        </p:spPr>
        <p:txBody>
          <a:bodyPr>
            <a:normAutofit/>
          </a:bodyPr>
          <a:lstStyle/>
          <a:p>
            <a:r>
              <a:rPr lang="en-GB" sz="3600" dirty="0" smtClean="0"/>
              <a:t>Congestion and Noise</a:t>
            </a:r>
            <a:endParaRPr lang="en-GB" sz="3600" dirty="0"/>
          </a:p>
        </p:txBody>
      </p:sp>
      <p:sp>
        <p:nvSpPr>
          <p:cNvPr id="3" name="Content Placeholder 2"/>
          <p:cNvSpPr>
            <a:spLocks noGrp="1"/>
          </p:cNvSpPr>
          <p:nvPr>
            <p:ph idx="1"/>
          </p:nvPr>
        </p:nvSpPr>
        <p:spPr>
          <a:xfrm>
            <a:off x="827584" y="1556792"/>
            <a:ext cx="7704856" cy="3877119"/>
          </a:xfrm>
        </p:spPr>
        <p:txBody>
          <a:bodyPr>
            <a:normAutofit/>
          </a:bodyPr>
          <a:lstStyle/>
          <a:p>
            <a:r>
              <a:rPr lang="en-GB" sz="2000" dirty="0" smtClean="0"/>
              <a:t>More roads are becoming congested with traffic as a result of business activity (e.g. transportation of goods).</a:t>
            </a:r>
          </a:p>
          <a:p>
            <a:endParaRPr lang="en-GB" sz="2000" dirty="0"/>
          </a:p>
          <a:p>
            <a:r>
              <a:rPr lang="en-GB" sz="2000" dirty="0" smtClean="0"/>
              <a:t>Some business activity can also result in noise pollution for example the opening of a new runway at an airport or the noise of lorries making deliveries to a factory could disturb local residents.</a:t>
            </a:r>
          </a:p>
          <a:p>
            <a:endParaRPr lang="en-GB" sz="2000" dirty="0"/>
          </a:p>
          <a:p>
            <a:pPr marL="68580" indent="0">
              <a:buNone/>
            </a:pPr>
            <a:endParaRPr lang="en-GB" sz="2000" dirty="0"/>
          </a:p>
        </p:txBody>
      </p:sp>
      <p:pic>
        <p:nvPicPr>
          <p:cNvPr id="4" name="Picture 3"/>
          <p:cNvPicPr>
            <a:picLocks noChangeAspect="1"/>
          </p:cNvPicPr>
          <p:nvPr/>
        </p:nvPicPr>
        <p:blipFill>
          <a:blip r:embed="rId3"/>
          <a:stretch>
            <a:fillRect/>
          </a:stretch>
        </p:blipFill>
        <p:spPr>
          <a:xfrm>
            <a:off x="863317" y="4031745"/>
            <a:ext cx="3302546" cy="2161761"/>
          </a:xfrm>
          <a:prstGeom prst="rect">
            <a:avLst/>
          </a:prstGeom>
        </p:spPr>
      </p:pic>
      <p:pic>
        <p:nvPicPr>
          <p:cNvPr id="6" name="Picture 5"/>
          <p:cNvPicPr>
            <a:picLocks noChangeAspect="1"/>
          </p:cNvPicPr>
          <p:nvPr/>
        </p:nvPicPr>
        <p:blipFill>
          <a:blip r:embed="rId4"/>
          <a:stretch>
            <a:fillRect/>
          </a:stretch>
        </p:blipFill>
        <p:spPr>
          <a:xfrm>
            <a:off x="4582306" y="4031745"/>
            <a:ext cx="3960440" cy="2228543"/>
          </a:xfrm>
          <a:prstGeom prst="rect">
            <a:avLst/>
          </a:prstGeom>
        </p:spPr>
      </p:pic>
    </p:spTree>
    <p:extLst>
      <p:ext uri="{BB962C8B-B14F-4D97-AF65-F5344CB8AC3E}">
        <p14:creationId xmlns:p14="http://schemas.microsoft.com/office/powerpoint/2010/main" val="2138547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5656" y="260648"/>
            <a:ext cx="6264696" cy="6264696"/>
          </a:xfrm>
          <a:prstGeom prst="rect">
            <a:avLst/>
          </a:prstGeom>
        </p:spPr>
      </p:pic>
    </p:spTree>
    <p:extLst>
      <p:ext uri="{BB962C8B-B14F-4D97-AF65-F5344CB8AC3E}">
        <p14:creationId xmlns:p14="http://schemas.microsoft.com/office/powerpoint/2010/main" val="1321977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14908"/>
            <a:ext cx="7252622" cy="720080"/>
          </a:xfrm>
        </p:spPr>
        <p:txBody>
          <a:bodyPr>
            <a:normAutofit/>
          </a:bodyPr>
          <a:lstStyle/>
          <a:p>
            <a:r>
              <a:rPr lang="en-GB" sz="3600" dirty="0" smtClean="0"/>
              <a:t>Waste and Waster Disposal</a:t>
            </a:r>
            <a:endParaRPr lang="en-GB" sz="3600" dirty="0"/>
          </a:p>
        </p:txBody>
      </p:sp>
      <p:sp>
        <p:nvSpPr>
          <p:cNvPr id="3" name="Content Placeholder 2"/>
          <p:cNvSpPr>
            <a:spLocks noGrp="1"/>
          </p:cNvSpPr>
          <p:nvPr>
            <p:ph idx="1"/>
          </p:nvPr>
        </p:nvSpPr>
        <p:spPr>
          <a:xfrm>
            <a:off x="827584" y="1264063"/>
            <a:ext cx="7416824" cy="3877119"/>
          </a:xfrm>
        </p:spPr>
        <p:txBody>
          <a:bodyPr>
            <a:normAutofit/>
          </a:bodyPr>
          <a:lstStyle/>
          <a:p>
            <a:r>
              <a:rPr lang="en-GB" sz="2000" dirty="0" smtClean="0"/>
              <a:t>Many business operations result in waste products (chemicals, materials, packaging etc.)</a:t>
            </a:r>
            <a:endParaRPr lang="en-GB" sz="2000" dirty="0"/>
          </a:p>
          <a:p>
            <a:r>
              <a:rPr lang="en-GB" sz="2000" dirty="0" smtClean="0"/>
              <a:t>Not maintaining equipment can result in waste (e.g. if a company does not maintain its water pipes and leaks occur)</a:t>
            </a:r>
            <a:r>
              <a:rPr lang="en-GB" sz="2000" dirty="0"/>
              <a:t>	</a:t>
            </a:r>
          </a:p>
          <a:p>
            <a:pPr marL="68580" indent="0">
              <a:buNone/>
            </a:pPr>
            <a:endParaRPr lang="en-GB" sz="2000" dirty="0"/>
          </a:p>
        </p:txBody>
      </p:sp>
      <p:pic>
        <p:nvPicPr>
          <p:cNvPr id="7" name="Picture 6"/>
          <p:cNvPicPr>
            <a:picLocks noChangeAspect="1"/>
          </p:cNvPicPr>
          <p:nvPr/>
        </p:nvPicPr>
        <p:blipFill>
          <a:blip r:embed="rId3"/>
          <a:stretch>
            <a:fillRect/>
          </a:stretch>
        </p:blipFill>
        <p:spPr>
          <a:xfrm>
            <a:off x="269094" y="2996952"/>
            <a:ext cx="4708946" cy="2328761"/>
          </a:xfrm>
          <a:prstGeom prst="rect">
            <a:avLst/>
          </a:prstGeom>
        </p:spPr>
      </p:pic>
      <p:pic>
        <p:nvPicPr>
          <p:cNvPr id="8" name="Picture 7"/>
          <p:cNvPicPr>
            <a:picLocks noChangeAspect="1"/>
          </p:cNvPicPr>
          <p:nvPr/>
        </p:nvPicPr>
        <p:blipFill>
          <a:blip r:embed="rId4"/>
          <a:stretch>
            <a:fillRect/>
          </a:stretch>
        </p:blipFill>
        <p:spPr>
          <a:xfrm>
            <a:off x="3347864" y="4574684"/>
            <a:ext cx="5683760" cy="2258392"/>
          </a:xfrm>
          <a:prstGeom prst="rect">
            <a:avLst/>
          </a:prstGeom>
        </p:spPr>
      </p:pic>
    </p:spTree>
    <p:extLst>
      <p:ext uri="{BB962C8B-B14F-4D97-AF65-F5344CB8AC3E}">
        <p14:creationId xmlns:p14="http://schemas.microsoft.com/office/powerpoint/2010/main" val="3908192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252622" cy="720080"/>
          </a:xfrm>
        </p:spPr>
        <p:txBody>
          <a:bodyPr>
            <a:normAutofit/>
          </a:bodyPr>
          <a:lstStyle/>
          <a:p>
            <a:r>
              <a:rPr lang="en-GB" sz="3600" dirty="0" smtClean="0"/>
              <a:t>Destruction of the Environment</a:t>
            </a:r>
            <a:endParaRPr lang="en-GB" sz="3600" dirty="0"/>
          </a:p>
        </p:txBody>
      </p:sp>
      <p:sp>
        <p:nvSpPr>
          <p:cNvPr id="3" name="Content Placeholder 2"/>
          <p:cNvSpPr>
            <a:spLocks noGrp="1"/>
          </p:cNvSpPr>
          <p:nvPr>
            <p:ph idx="1"/>
          </p:nvPr>
        </p:nvSpPr>
        <p:spPr>
          <a:xfrm>
            <a:off x="827584" y="1556792"/>
            <a:ext cx="7416824" cy="3877119"/>
          </a:xfrm>
        </p:spPr>
        <p:txBody>
          <a:bodyPr>
            <a:normAutofit/>
          </a:bodyPr>
          <a:lstStyle/>
          <a:p>
            <a:pPr marL="68580" indent="0">
              <a:buNone/>
            </a:pPr>
            <a:r>
              <a:rPr lang="en-GB" sz="2000" dirty="0" smtClean="0"/>
              <a:t>Examples include:</a:t>
            </a:r>
          </a:p>
          <a:p>
            <a:pPr marL="892175" indent="-177800"/>
            <a:r>
              <a:rPr lang="en-GB" sz="2000" dirty="0"/>
              <a:t>	</a:t>
            </a:r>
            <a:r>
              <a:rPr lang="en-GB" sz="2000" dirty="0" smtClean="0"/>
              <a:t>Logging and associated industries</a:t>
            </a:r>
          </a:p>
          <a:p>
            <a:pPr marL="892175" indent="-177800"/>
            <a:r>
              <a:rPr lang="en-GB" sz="2000" dirty="0"/>
              <a:t>	</a:t>
            </a:r>
            <a:r>
              <a:rPr lang="en-GB" sz="2000" dirty="0" smtClean="0"/>
              <a:t>New buildings in rural areas</a:t>
            </a:r>
          </a:p>
          <a:p>
            <a:pPr marL="892175" indent="-177800"/>
            <a:r>
              <a:rPr lang="en-GB" sz="2000" dirty="0"/>
              <a:t>	</a:t>
            </a:r>
            <a:r>
              <a:rPr lang="en-GB" sz="2000" dirty="0" smtClean="0"/>
              <a:t>Unforeseen events (e.g. BP Deepwater Horizon Oil Spill)</a:t>
            </a:r>
          </a:p>
          <a:p>
            <a:pPr marL="68580" indent="0">
              <a:buNone/>
            </a:pPr>
            <a:r>
              <a:rPr lang="en-GB" sz="2000" dirty="0"/>
              <a:t>	</a:t>
            </a:r>
          </a:p>
          <a:p>
            <a:pPr marL="68580" indent="0">
              <a:buNone/>
            </a:pPr>
            <a:endParaRPr lang="en-GB" sz="2000" dirty="0"/>
          </a:p>
        </p:txBody>
      </p:sp>
      <p:pic>
        <p:nvPicPr>
          <p:cNvPr id="6" name="Picture 5"/>
          <p:cNvPicPr>
            <a:picLocks noChangeAspect="1"/>
          </p:cNvPicPr>
          <p:nvPr/>
        </p:nvPicPr>
        <p:blipFill>
          <a:blip r:embed="rId3"/>
          <a:stretch>
            <a:fillRect/>
          </a:stretch>
        </p:blipFill>
        <p:spPr>
          <a:xfrm>
            <a:off x="2771800" y="4024881"/>
            <a:ext cx="3261007" cy="1836812"/>
          </a:xfrm>
          <a:prstGeom prst="rect">
            <a:avLst/>
          </a:prstGeom>
        </p:spPr>
      </p:pic>
      <p:pic>
        <p:nvPicPr>
          <p:cNvPr id="5" name="Picture 4"/>
          <p:cNvPicPr>
            <a:picLocks noChangeAspect="1"/>
          </p:cNvPicPr>
          <p:nvPr/>
        </p:nvPicPr>
        <p:blipFill>
          <a:blip r:embed="rId4"/>
          <a:stretch>
            <a:fillRect/>
          </a:stretch>
        </p:blipFill>
        <p:spPr>
          <a:xfrm>
            <a:off x="323528" y="3353939"/>
            <a:ext cx="3198846" cy="3178696"/>
          </a:xfrm>
          <a:prstGeom prst="rect">
            <a:avLst/>
          </a:prstGeom>
        </p:spPr>
      </p:pic>
      <p:pic>
        <p:nvPicPr>
          <p:cNvPr id="4" name="Picture 3"/>
          <p:cNvPicPr>
            <a:picLocks noChangeAspect="1"/>
          </p:cNvPicPr>
          <p:nvPr/>
        </p:nvPicPr>
        <p:blipFill>
          <a:blip r:embed="rId5"/>
          <a:stretch>
            <a:fillRect/>
          </a:stretch>
        </p:blipFill>
        <p:spPr>
          <a:xfrm>
            <a:off x="5831632" y="3990354"/>
            <a:ext cx="3312368" cy="2830286"/>
          </a:xfrm>
          <a:prstGeom prst="rect">
            <a:avLst/>
          </a:prstGeom>
        </p:spPr>
      </p:pic>
    </p:spTree>
    <p:extLst>
      <p:ext uri="{BB962C8B-B14F-4D97-AF65-F5344CB8AC3E}">
        <p14:creationId xmlns:p14="http://schemas.microsoft.com/office/powerpoint/2010/main" val="2410582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704856" cy="864096"/>
          </a:xfrm>
        </p:spPr>
        <p:txBody>
          <a:bodyPr/>
          <a:lstStyle/>
          <a:p>
            <a:r>
              <a:rPr lang="en-GB" dirty="0" smtClean="0"/>
              <a:t>Activities</a:t>
            </a:r>
            <a:endParaRPr lang="en-GB" dirty="0"/>
          </a:p>
        </p:txBody>
      </p:sp>
      <p:sp>
        <p:nvSpPr>
          <p:cNvPr id="3" name="Content Placeholder 2"/>
          <p:cNvSpPr>
            <a:spLocks noGrp="1"/>
          </p:cNvSpPr>
          <p:nvPr>
            <p:ph idx="1"/>
          </p:nvPr>
        </p:nvSpPr>
        <p:spPr>
          <a:xfrm>
            <a:off x="570480" y="1556792"/>
            <a:ext cx="7787016" cy="4896544"/>
          </a:xfrm>
        </p:spPr>
        <p:txBody>
          <a:bodyPr>
            <a:normAutofit/>
          </a:bodyPr>
          <a:lstStyle/>
          <a:p>
            <a:pPr marL="68580" indent="0">
              <a:buNone/>
            </a:pPr>
            <a:r>
              <a:rPr lang="en-GB" dirty="0" smtClean="0"/>
              <a:t>Complete the L1‘Environmental Costs’ scrap book</a:t>
            </a:r>
          </a:p>
          <a:p>
            <a:pPr marL="68580" indent="0">
              <a:buNone/>
            </a:pPr>
            <a:endParaRPr lang="en-GB" dirty="0"/>
          </a:p>
          <a:p>
            <a:pPr marL="68580" indent="0">
              <a:buNone/>
            </a:pPr>
            <a:r>
              <a:rPr lang="en-GB" sz="2000" b="1" dirty="0" smtClean="0"/>
              <a:t>1.</a:t>
            </a:r>
            <a:r>
              <a:rPr lang="en-GB" sz="2000" dirty="0" smtClean="0"/>
              <a:t> Define/explain each of the environmental costs (see business text book page 734 – 735)</a:t>
            </a:r>
          </a:p>
          <a:p>
            <a:pPr lvl="1"/>
            <a:r>
              <a:rPr lang="en-GB" sz="1800" dirty="0" smtClean="0"/>
              <a:t>For each issue, carry out research to find an example of a business that has damaged the environment in that way. You should use your research to give a detailed explanation of HOW and WHY the business’ activity produces negative externalities.</a:t>
            </a:r>
          </a:p>
          <a:p>
            <a:pPr lvl="1"/>
            <a:endParaRPr lang="en-GB" sz="1800" dirty="0" smtClean="0"/>
          </a:p>
          <a:p>
            <a:pPr marL="68580" lvl="1" indent="0">
              <a:buNone/>
            </a:pPr>
            <a:r>
              <a:rPr lang="en-GB" sz="2000" b="1" dirty="0" smtClean="0"/>
              <a:t>2. </a:t>
            </a:r>
            <a:r>
              <a:rPr lang="en-GB" sz="2000" dirty="0" smtClean="0"/>
              <a:t>Complete the “In the news” tasks. Read and analyse the linked articles. </a:t>
            </a:r>
          </a:p>
          <a:p>
            <a:pPr marL="68580" indent="0">
              <a:buNone/>
            </a:pPr>
            <a:endParaRPr lang="en-GB" sz="2000" dirty="0"/>
          </a:p>
          <a:p>
            <a:pPr lvl="2"/>
            <a:endParaRPr lang="en-GB" dirty="0"/>
          </a:p>
        </p:txBody>
      </p:sp>
    </p:spTree>
    <p:extLst>
      <p:ext uri="{BB962C8B-B14F-4D97-AF65-F5344CB8AC3E}">
        <p14:creationId xmlns:p14="http://schemas.microsoft.com/office/powerpoint/2010/main" val="90644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Look back at the two examples you wrote down in the starter – which environmental issues have those businesses/industries contributed to?</a:t>
            </a:r>
          </a:p>
          <a:p>
            <a:endParaRPr lang="en-GB" dirty="0"/>
          </a:p>
          <a:p>
            <a:r>
              <a:rPr lang="en-GB" dirty="0" smtClean="0"/>
              <a:t>What are the private/public costs and </a:t>
            </a:r>
            <a:r>
              <a:rPr lang="en-GB" dirty="0" smtClean="0"/>
              <a:t>benefits of your examples?</a:t>
            </a:r>
            <a:endParaRPr lang="en-GB" dirty="0"/>
          </a:p>
        </p:txBody>
      </p:sp>
    </p:spTree>
    <p:extLst>
      <p:ext uri="{BB962C8B-B14F-4D97-AF65-F5344CB8AC3E}">
        <p14:creationId xmlns:p14="http://schemas.microsoft.com/office/powerpoint/2010/main" val="215324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851" y="2806042"/>
            <a:ext cx="1417897" cy="94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encrypted-tbn1.gstatic.com/images?q=tbn:ANd9GcSSvQHzxiJtpbTBnCfsurdGfB0gue8PFOYEG00weD0MVkl9EkE40NN4R_K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40" y="314586"/>
            <a:ext cx="2069023" cy="14020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441" y="1550291"/>
            <a:ext cx="1998909" cy="121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1" y="5201408"/>
            <a:ext cx="2256650" cy="126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4230040"/>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0294" y="2852934"/>
            <a:ext cx="1065928" cy="147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170" y="314586"/>
            <a:ext cx="2100656" cy="136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6256" y="239733"/>
            <a:ext cx="2029966" cy="134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6296" y="1517855"/>
            <a:ext cx="1681530" cy="119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1840" y="3806519"/>
            <a:ext cx="1924291" cy="128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1800" y="5173867"/>
            <a:ext cx="2160240" cy="161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12790" y="6007984"/>
            <a:ext cx="1116946" cy="80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146" y="3356992"/>
            <a:ext cx="2041551" cy="127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24747" y="317964"/>
            <a:ext cx="1899124" cy="106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20072" y="5301208"/>
            <a:ext cx="1572166" cy="136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45931" y="2677352"/>
            <a:ext cx="71511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Grp="1" noChangeAspect="1" noChangeArrowheads="1"/>
          </p:cNvPicPr>
          <p:nvPr>
            <p:ph idx="1"/>
          </p:nvPr>
        </p:nvPicPr>
        <p:blipFill>
          <a:blip r:embed="rId20">
            <a:extLst>
              <a:ext uri="{28A0092B-C50C-407E-A947-70E740481C1C}">
                <a14:useLocalDpi xmlns:a14="http://schemas.microsoft.com/office/drawing/2010/main" val="0"/>
              </a:ext>
            </a:extLst>
          </a:blip>
          <a:srcRect/>
          <a:stretch>
            <a:fillRect/>
          </a:stretch>
        </p:blipFill>
        <p:spPr bwMode="auto">
          <a:xfrm>
            <a:off x="3610834" y="1876353"/>
            <a:ext cx="1387586" cy="134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49737" y="1817224"/>
            <a:ext cx="1347345" cy="80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97975" y="2907464"/>
            <a:ext cx="952668" cy="89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20072" y="3896007"/>
            <a:ext cx="1395830" cy="130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2834" y="1851830"/>
            <a:ext cx="1822340" cy="132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117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411" y="620688"/>
            <a:ext cx="7024744" cy="1143000"/>
          </a:xfrm>
        </p:spPr>
        <p:txBody>
          <a:bodyPr>
            <a:normAutofit fontScale="90000"/>
          </a:bodyPr>
          <a:lstStyle/>
          <a:p>
            <a:r>
              <a:rPr lang="en-GB" dirty="0" smtClean="0"/>
              <a:t>Starter: Environmental Factors</a:t>
            </a:r>
            <a:endParaRPr lang="en-GB" dirty="0"/>
          </a:p>
        </p:txBody>
      </p:sp>
      <p:sp>
        <p:nvSpPr>
          <p:cNvPr id="3" name="Content Placeholder 2"/>
          <p:cNvSpPr>
            <a:spLocks noGrp="1"/>
          </p:cNvSpPr>
          <p:nvPr>
            <p:ph idx="1"/>
          </p:nvPr>
        </p:nvSpPr>
        <p:spPr/>
        <p:txBody>
          <a:bodyPr/>
          <a:lstStyle/>
          <a:p>
            <a:r>
              <a:rPr lang="en-GB" dirty="0" smtClean="0"/>
              <a:t>List 3 ways in which businesses contribute to environmental damage.</a:t>
            </a:r>
          </a:p>
          <a:p>
            <a:endParaRPr lang="en-GB" dirty="0"/>
          </a:p>
          <a:p>
            <a:r>
              <a:rPr lang="en-GB" dirty="0" smtClean="0"/>
              <a:t>Give two examples of businesses who HAVE caused environmental damage.</a:t>
            </a:r>
            <a:endParaRPr lang="en-GB" dirty="0"/>
          </a:p>
        </p:txBody>
      </p:sp>
    </p:spTree>
    <p:extLst>
      <p:ext uri="{BB962C8B-B14F-4D97-AF65-F5344CB8AC3E}">
        <p14:creationId xmlns:p14="http://schemas.microsoft.com/office/powerpoint/2010/main" val="65193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c\AppData\Local\Microsoft\Windows\Temporary Internet Files\Content.IE5\07U29R1Y\animated-globe[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2420888"/>
            <a:ext cx="2414662" cy="241466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83568" y="818401"/>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Emissions of gas though production processes</a:t>
            </a:r>
            <a:endParaRPr lang="en-GB" b="1" dirty="0"/>
          </a:p>
        </p:txBody>
      </p:sp>
      <p:sp>
        <p:nvSpPr>
          <p:cNvPr id="6" name="Rounded Rectangle 5"/>
          <p:cNvSpPr/>
          <p:nvPr/>
        </p:nvSpPr>
        <p:spPr>
          <a:xfrm>
            <a:off x="5760886" y="844781"/>
            <a:ext cx="280831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Pollution caused by transporting raw materials</a:t>
            </a:r>
            <a:endParaRPr lang="en-GB" b="1" dirty="0"/>
          </a:p>
        </p:txBody>
      </p:sp>
      <p:sp>
        <p:nvSpPr>
          <p:cNvPr id="7" name="Rounded Rectangle 6"/>
          <p:cNvSpPr/>
          <p:nvPr/>
        </p:nvSpPr>
        <p:spPr>
          <a:xfrm>
            <a:off x="796051" y="5301208"/>
            <a:ext cx="25922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Pollution of the sea by using it as a ‘free’ dumping ground</a:t>
            </a:r>
            <a:endParaRPr lang="en-GB" b="1" dirty="0"/>
          </a:p>
        </p:txBody>
      </p:sp>
      <p:sp>
        <p:nvSpPr>
          <p:cNvPr id="8" name="Rounded Rectangle 7"/>
          <p:cNvSpPr/>
          <p:nvPr/>
        </p:nvSpPr>
        <p:spPr>
          <a:xfrm>
            <a:off x="5976910" y="5381366"/>
            <a:ext cx="23762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Destruction of natural environment</a:t>
            </a:r>
            <a:endParaRPr lang="en-GB" b="1" dirty="0"/>
          </a:p>
        </p:txBody>
      </p:sp>
      <p:sp>
        <p:nvSpPr>
          <p:cNvPr id="10" name="Rounded Rectangle 9"/>
          <p:cNvSpPr/>
          <p:nvPr/>
        </p:nvSpPr>
        <p:spPr>
          <a:xfrm>
            <a:off x="1367644" y="2192445"/>
            <a:ext cx="2232248"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Global warming</a:t>
            </a:r>
            <a:endParaRPr lang="en-GB" dirty="0"/>
          </a:p>
        </p:txBody>
      </p:sp>
      <p:sp>
        <p:nvSpPr>
          <p:cNvPr id="13" name="Rounded Rectangle 12"/>
          <p:cNvSpPr/>
          <p:nvPr/>
        </p:nvSpPr>
        <p:spPr>
          <a:xfrm>
            <a:off x="5835855" y="2192445"/>
            <a:ext cx="2232248"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Energy consumption</a:t>
            </a:r>
            <a:endParaRPr lang="en-GB" dirty="0"/>
          </a:p>
        </p:txBody>
      </p:sp>
      <p:sp>
        <p:nvSpPr>
          <p:cNvPr id="14" name="Rounded Rectangle 13"/>
          <p:cNvSpPr/>
          <p:nvPr/>
        </p:nvSpPr>
        <p:spPr>
          <a:xfrm>
            <a:off x="1475656" y="2996952"/>
            <a:ext cx="1503784"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Recycling</a:t>
            </a:r>
            <a:endParaRPr lang="en-GB" dirty="0"/>
          </a:p>
        </p:txBody>
      </p:sp>
      <p:sp>
        <p:nvSpPr>
          <p:cNvPr id="15" name="Rounded Rectangle 14"/>
          <p:cNvSpPr/>
          <p:nvPr/>
        </p:nvSpPr>
        <p:spPr>
          <a:xfrm>
            <a:off x="6156176" y="3068960"/>
            <a:ext cx="1647800"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Congestion</a:t>
            </a:r>
            <a:endParaRPr lang="en-GB" dirty="0"/>
          </a:p>
        </p:txBody>
      </p:sp>
      <p:sp>
        <p:nvSpPr>
          <p:cNvPr id="16" name="Rounded Rectangle 15"/>
          <p:cNvSpPr/>
          <p:nvPr/>
        </p:nvSpPr>
        <p:spPr>
          <a:xfrm>
            <a:off x="1628056" y="4005064"/>
            <a:ext cx="1503784"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Waste disposal</a:t>
            </a:r>
            <a:endParaRPr lang="en-GB" dirty="0"/>
          </a:p>
        </p:txBody>
      </p:sp>
      <p:sp>
        <p:nvSpPr>
          <p:cNvPr id="17" name="Rounded Rectangle 16"/>
          <p:cNvSpPr/>
          <p:nvPr/>
        </p:nvSpPr>
        <p:spPr>
          <a:xfrm>
            <a:off x="6003776" y="4005064"/>
            <a:ext cx="1800200" cy="6575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Efficient use of resources</a:t>
            </a:r>
            <a:endParaRPr lang="en-GB" dirty="0"/>
          </a:p>
        </p:txBody>
      </p:sp>
      <p:sp>
        <p:nvSpPr>
          <p:cNvPr id="18" name="Rounded Rectangle 17"/>
          <p:cNvSpPr/>
          <p:nvPr/>
        </p:nvSpPr>
        <p:spPr>
          <a:xfrm>
            <a:off x="3923928" y="5085184"/>
            <a:ext cx="1503784" cy="93610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 of non renewable resources</a:t>
            </a:r>
            <a:endParaRPr lang="en-GB" dirty="0"/>
          </a:p>
        </p:txBody>
      </p:sp>
      <p:sp>
        <p:nvSpPr>
          <p:cNvPr id="19" name="Rounded Rectangle 18"/>
          <p:cNvSpPr/>
          <p:nvPr/>
        </p:nvSpPr>
        <p:spPr>
          <a:xfrm>
            <a:off x="3907738" y="1052736"/>
            <a:ext cx="1503784" cy="93610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Using less packaging</a:t>
            </a:r>
            <a:endParaRPr lang="en-GB" dirty="0"/>
          </a:p>
        </p:txBody>
      </p:sp>
    </p:spTree>
    <p:extLst>
      <p:ext uri="{BB962C8B-B14F-4D97-AF65-F5344CB8AC3E}">
        <p14:creationId xmlns:p14="http://schemas.microsoft.com/office/powerpoint/2010/main" val="926525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lstStyle/>
          <a:p>
            <a:r>
              <a:rPr lang="en-GB" dirty="0" smtClean="0"/>
              <a:t>Learning Objective</a:t>
            </a:r>
            <a:endParaRPr lang="en-GB" dirty="0"/>
          </a:p>
        </p:txBody>
      </p:sp>
      <p:sp>
        <p:nvSpPr>
          <p:cNvPr id="3" name="Content Placeholder 2"/>
          <p:cNvSpPr>
            <a:spLocks noGrp="1"/>
          </p:cNvSpPr>
          <p:nvPr>
            <p:ph idx="1"/>
          </p:nvPr>
        </p:nvSpPr>
        <p:spPr>
          <a:xfrm>
            <a:off x="1043608" y="1916832"/>
            <a:ext cx="7056784" cy="3672408"/>
          </a:xfrm>
        </p:spPr>
        <p:txBody>
          <a:bodyPr>
            <a:normAutofit/>
          </a:bodyPr>
          <a:lstStyle/>
          <a:p>
            <a:r>
              <a:rPr lang="en-GB" dirty="0" smtClean="0"/>
              <a:t>Explain the potential environment costs of business activity including:</a:t>
            </a:r>
          </a:p>
          <a:p>
            <a:pPr lvl="2"/>
            <a:r>
              <a:rPr lang="en-GB" dirty="0" smtClean="0"/>
              <a:t>Air, water and noise pollution</a:t>
            </a:r>
            <a:endParaRPr lang="en-GB" dirty="0"/>
          </a:p>
          <a:p>
            <a:pPr lvl="2"/>
            <a:r>
              <a:rPr lang="en-GB" dirty="0" smtClean="0"/>
              <a:t>Climate change</a:t>
            </a:r>
          </a:p>
          <a:p>
            <a:pPr lvl="2"/>
            <a:r>
              <a:rPr lang="en-GB" dirty="0" smtClean="0"/>
              <a:t>Congestion</a:t>
            </a:r>
          </a:p>
          <a:p>
            <a:pPr lvl="2"/>
            <a:r>
              <a:rPr lang="en-GB" dirty="0" smtClean="0"/>
              <a:t>Destruction of the environment</a:t>
            </a:r>
          </a:p>
          <a:p>
            <a:pPr lvl="2"/>
            <a:r>
              <a:rPr lang="en-GB" dirty="0" smtClean="0"/>
              <a:t>Waste disposal</a:t>
            </a:r>
          </a:p>
          <a:p>
            <a:pPr lvl="2"/>
            <a:endParaRPr lang="en-GB" dirty="0"/>
          </a:p>
        </p:txBody>
      </p:sp>
    </p:spTree>
    <p:extLst>
      <p:ext uri="{BB962C8B-B14F-4D97-AF65-F5344CB8AC3E}">
        <p14:creationId xmlns:p14="http://schemas.microsoft.com/office/powerpoint/2010/main" val="1060289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252622" cy="1008112"/>
          </a:xfrm>
        </p:spPr>
        <p:txBody>
          <a:bodyPr>
            <a:normAutofit fontScale="90000"/>
          </a:bodyPr>
          <a:lstStyle/>
          <a:p>
            <a:r>
              <a:rPr lang="en-GB" sz="3200" dirty="0" smtClean="0"/>
              <a:t>The </a:t>
            </a:r>
            <a:r>
              <a:rPr lang="en-GB" sz="3200" b="1" dirty="0" smtClean="0"/>
              <a:t>costs</a:t>
            </a:r>
            <a:r>
              <a:rPr lang="en-GB" sz="3200" dirty="0" smtClean="0"/>
              <a:t> and benefits of business activity</a:t>
            </a:r>
            <a:endParaRPr lang="en-GB" sz="3200" dirty="0"/>
          </a:p>
        </p:txBody>
      </p:sp>
      <p:sp>
        <p:nvSpPr>
          <p:cNvPr id="3" name="Content Placeholder 2"/>
          <p:cNvSpPr>
            <a:spLocks noGrp="1"/>
          </p:cNvSpPr>
          <p:nvPr>
            <p:ph idx="1"/>
          </p:nvPr>
        </p:nvSpPr>
        <p:spPr>
          <a:xfrm>
            <a:off x="1021059" y="2132856"/>
            <a:ext cx="7252622" cy="2808312"/>
          </a:xfrm>
        </p:spPr>
        <p:txBody>
          <a:bodyPr>
            <a:normAutofit/>
          </a:bodyPr>
          <a:lstStyle/>
          <a:p>
            <a:r>
              <a:rPr lang="en-GB" sz="2000" dirty="0" smtClean="0"/>
              <a:t>When businesses produce and sell products or services it is relatively easy for them to see the costs involved and the benefits they will gain.</a:t>
            </a:r>
          </a:p>
          <a:p>
            <a:endParaRPr lang="en-GB" sz="2000" dirty="0"/>
          </a:p>
          <a:p>
            <a:r>
              <a:rPr lang="en-GB" sz="2000" dirty="0" smtClean="0"/>
              <a:t>These are known as </a:t>
            </a:r>
            <a:r>
              <a:rPr lang="en-GB" sz="2000" b="1" dirty="0" smtClean="0">
                <a:solidFill>
                  <a:srgbClr val="92D050"/>
                </a:solidFill>
              </a:rPr>
              <a:t>PRIVATE COSTS </a:t>
            </a:r>
            <a:r>
              <a:rPr lang="en-GB" sz="2000" dirty="0" smtClean="0"/>
              <a:t>(e.g. wages paid to employees, costs of advertising) and </a:t>
            </a:r>
            <a:r>
              <a:rPr lang="en-GB" sz="2000" b="1" dirty="0" smtClean="0">
                <a:solidFill>
                  <a:srgbClr val="92D050"/>
                </a:solidFill>
              </a:rPr>
              <a:t>PRIVATE BENEFITS </a:t>
            </a:r>
            <a:r>
              <a:rPr lang="en-GB" sz="2000" dirty="0" smtClean="0"/>
              <a:t>(e.g.  </a:t>
            </a:r>
            <a:r>
              <a:rPr lang="en-GB" sz="2000" dirty="0"/>
              <a:t>total revenue earned from sales, any resulting profit and the dividends paid to shareholders</a:t>
            </a:r>
            <a:r>
              <a:rPr lang="en-GB" sz="2000" dirty="0" smtClean="0"/>
              <a:t>)</a:t>
            </a:r>
          </a:p>
          <a:p>
            <a:endParaRPr lang="en-GB" sz="2000" dirty="0"/>
          </a:p>
        </p:txBody>
      </p:sp>
    </p:spTree>
    <p:extLst>
      <p:ext uri="{BB962C8B-B14F-4D97-AF65-F5344CB8AC3E}">
        <p14:creationId xmlns:p14="http://schemas.microsoft.com/office/powerpoint/2010/main" val="2159167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252622" cy="1008112"/>
          </a:xfrm>
        </p:spPr>
        <p:txBody>
          <a:bodyPr>
            <a:normAutofit fontScale="90000"/>
          </a:bodyPr>
          <a:lstStyle/>
          <a:p>
            <a:r>
              <a:rPr lang="en-GB" sz="3200" dirty="0" smtClean="0"/>
              <a:t>The costs and benefits of business activity</a:t>
            </a:r>
            <a:endParaRPr lang="en-GB" sz="3200" dirty="0"/>
          </a:p>
        </p:txBody>
      </p:sp>
      <p:sp>
        <p:nvSpPr>
          <p:cNvPr id="3" name="Content Placeholder 2"/>
          <p:cNvSpPr>
            <a:spLocks noGrp="1"/>
          </p:cNvSpPr>
          <p:nvPr>
            <p:ph idx="1"/>
          </p:nvPr>
        </p:nvSpPr>
        <p:spPr>
          <a:xfrm>
            <a:off x="1043608" y="2132856"/>
            <a:ext cx="7252622" cy="3168352"/>
          </a:xfrm>
        </p:spPr>
        <p:txBody>
          <a:bodyPr>
            <a:normAutofit/>
          </a:bodyPr>
          <a:lstStyle/>
          <a:p>
            <a:r>
              <a:rPr lang="en-GB" sz="2000" dirty="0" smtClean="0"/>
              <a:t>However, businesses may also create </a:t>
            </a:r>
            <a:r>
              <a:rPr lang="en-GB" sz="2000" b="1" dirty="0" smtClean="0">
                <a:solidFill>
                  <a:srgbClr val="92D050"/>
                </a:solidFill>
              </a:rPr>
              <a:t>SOCIAL COSTS </a:t>
            </a:r>
            <a:r>
              <a:rPr lang="en-GB" sz="2000" dirty="0" smtClean="0"/>
              <a:t>due to </a:t>
            </a:r>
            <a:r>
              <a:rPr lang="en-GB" sz="2000" b="1" dirty="0" smtClean="0">
                <a:solidFill>
                  <a:srgbClr val="92D050"/>
                </a:solidFill>
              </a:rPr>
              <a:t>EXTERNALITIES</a:t>
            </a:r>
            <a:r>
              <a:rPr lang="en-GB" sz="2000" dirty="0" smtClean="0"/>
              <a:t>. Externalities occur when private costs are different to social costs and private benefits are different to social benefits.</a:t>
            </a:r>
          </a:p>
          <a:p>
            <a:pPr marL="68580" indent="0">
              <a:buNone/>
            </a:pPr>
            <a:endParaRPr lang="en-GB" sz="2000" dirty="0"/>
          </a:p>
          <a:p>
            <a:r>
              <a:rPr lang="en-GB" sz="2000" dirty="0" smtClean="0"/>
              <a:t> Social costs are made up of the private costs of the business plus </a:t>
            </a:r>
            <a:r>
              <a:rPr lang="en-GB" sz="2000" b="1" dirty="0" smtClean="0">
                <a:solidFill>
                  <a:srgbClr val="92D050"/>
                </a:solidFill>
              </a:rPr>
              <a:t>NEGATIVE EXTERNALITIES</a:t>
            </a:r>
            <a:r>
              <a:rPr lang="en-GB" sz="2000" dirty="0" smtClean="0">
                <a:solidFill>
                  <a:srgbClr val="92D050"/>
                </a:solidFill>
              </a:rPr>
              <a:t> </a:t>
            </a:r>
            <a:r>
              <a:rPr lang="en-GB" sz="2000" dirty="0" smtClean="0"/>
              <a:t>(the costs to the rest of society).</a:t>
            </a:r>
          </a:p>
          <a:p>
            <a:pPr marL="68580" indent="0">
              <a:buNone/>
            </a:pPr>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581128"/>
            <a:ext cx="2818284" cy="1871341"/>
          </a:xfrm>
          <a:prstGeom prst="rect">
            <a:avLst/>
          </a:prstGeom>
        </p:spPr>
      </p:pic>
      <p:sp>
        <p:nvSpPr>
          <p:cNvPr id="5" name="TextBox 4"/>
          <p:cNvSpPr txBox="1"/>
          <p:nvPr/>
        </p:nvSpPr>
        <p:spPr>
          <a:xfrm>
            <a:off x="1043608" y="5168805"/>
            <a:ext cx="4104456" cy="984885"/>
          </a:xfrm>
          <a:prstGeom prst="rect">
            <a:avLst/>
          </a:prstGeom>
          <a:noFill/>
        </p:spPr>
        <p:txBody>
          <a:bodyPr wrap="square" rtlCol="0">
            <a:spAutoFit/>
          </a:bodyPr>
          <a:lstStyle/>
          <a:p>
            <a:pPr marL="342900" indent="-274320">
              <a:spcBef>
                <a:spcPct val="20000"/>
              </a:spcBef>
              <a:buClr>
                <a:schemeClr val="accent1"/>
              </a:buClr>
              <a:buSzPct val="76000"/>
              <a:buFont typeface="Wingdings 2" pitchFamily="18" charset="2"/>
              <a:buChar char=""/>
            </a:pPr>
            <a:r>
              <a:rPr lang="en-GB" sz="2000" dirty="0">
                <a:solidFill>
                  <a:schemeClr val="tx2"/>
                </a:solidFill>
              </a:rPr>
              <a:t>Many externalities affect the environment.</a:t>
            </a:r>
          </a:p>
          <a:p>
            <a:endParaRPr lang="en-GB" dirty="0"/>
          </a:p>
        </p:txBody>
      </p:sp>
    </p:spTree>
    <p:extLst>
      <p:ext uri="{BB962C8B-B14F-4D97-AF65-F5344CB8AC3E}">
        <p14:creationId xmlns:p14="http://schemas.microsoft.com/office/powerpoint/2010/main" val="63650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vironment_Costs_1902.gif"/>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92696"/>
            <a:ext cx="5400600" cy="5764844"/>
          </a:xfrm>
          <a:prstGeom prst="rect">
            <a:avLst/>
          </a:prstGeom>
          <a:noFill/>
          <a:ln>
            <a:noFill/>
          </a:ln>
        </p:spPr>
      </p:pic>
    </p:spTree>
    <p:extLst>
      <p:ext uri="{BB962C8B-B14F-4D97-AF65-F5344CB8AC3E}">
        <p14:creationId xmlns:p14="http://schemas.microsoft.com/office/powerpoint/2010/main" val="1796436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0016"/>
            <a:ext cx="7252622" cy="720080"/>
          </a:xfrm>
        </p:spPr>
        <p:txBody>
          <a:bodyPr>
            <a:normAutofit/>
          </a:bodyPr>
          <a:lstStyle/>
          <a:p>
            <a:r>
              <a:rPr lang="en-GB" sz="3600" dirty="0" smtClean="0"/>
              <a:t>Air and Water Pollution</a:t>
            </a:r>
            <a:endParaRPr lang="en-GB" sz="3600" dirty="0"/>
          </a:p>
        </p:txBody>
      </p:sp>
      <p:sp>
        <p:nvSpPr>
          <p:cNvPr id="3" name="Content Placeholder 2"/>
          <p:cNvSpPr>
            <a:spLocks noGrp="1"/>
          </p:cNvSpPr>
          <p:nvPr>
            <p:ph idx="1"/>
          </p:nvPr>
        </p:nvSpPr>
        <p:spPr>
          <a:xfrm>
            <a:off x="539552" y="1412776"/>
            <a:ext cx="4248472" cy="5400600"/>
          </a:xfrm>
        </p:spPr>
        <p:txBody>
          <a:bodyPr>
            <a:normAutofit fontScale="92500" lnSpcReduction="10000"/>
          </a:bodyPr>
          <a:lstStyle/>
          <a:p>
            <a:r>
              <a:rPr lang="en-GB" sz="2000" dirty="0" smtClean="0"/>
              <a:t>The pollution from factories, machines or vehicles emitting poisonous gases into the atmosphere.</a:t>
            </a:r>
          </a:p>
          <a:p>
            <a:endParaRPr lang="en-GB" sz="2000" dirty="0" smtClean="0"/>
          </a:p>
          <a:p>
            <a:r>
              <a:rPr lang="en-GB" sz="2000" dirty="0" smtClean="0"/>
              <a:t>Many industries use water in their production and are therefore near rivers, making it fairly easy for them to dispose of waste into nearby water.</a:t>
            </a:r>
          </a:p>
          <a:p>
            <a:endParaRPr lang="en-GB" sz="2000" dirty="0"/>
          </a:p>
          <a:p>
            <a:r>
              <a:rPr lang="en-GB" sz="2000" dirty="0" smtClean="0"/>
              <a:t>Industries based near the coast have used the sea to dump waste. Cargo ships have also dumped their waste into the sea. The North Sea for example is one of the most polluted seas in the world!</a:t>
            </a:r>
          </a:p>
          <a:p>
            <a:endParaRPr lang="en-GB" sz="2000" dirty="0"/>
          </a:p>
          <a:p>
            <a:pPr marL="68580" indent="0">
              <a:buNone/>
            </a:pPr>
            <a:endParaRPr lang="en-GB" sz="2000" dirty="0"/>
          </a:p>
        </p:txBody>
      </p:sp>
      <p:pic>
        <p:nvPicPr>
          <p:cNvPr id="4" name="Picture 3">
            <a:hlinkClick r:id="rId3"/>
          </p:cNvPr>
          <p:cNvPicPr>
            <a:picLocks noChangeAspect="1"/>
          </p:cNvPicPr>
          <p:nvPr/>
        </p:nvPicPr>
        <p:blipFill rotWithShape="1">
          <a:blip r:embed="rId4"/>
          <a:srcRect r="2649"/>
          <a:stretch/>
        </p:blipFill>
        <p:spPr>
          <a:xfrm>
            <a:off x="4757876" y="4509120"/>
            <a:ext cx="4346230" cy="1353349"/>
          </a:xfrm>
          <a:prstGeom prst="rect">
            <a:avLst/>
          </a:prstGeom>
        </p:spPr>
      </p:pic>
      <p:pic>
        <p:nvPicPr>
          <p:cNvPr id="6" name="Picture 5">
            <a:hlinkClick r:id="rId5"/>
          </p:cNvPr>
          <p:cNvPicPr>
            <a:picLocks noChangeAspect="1"/>
          </p:cNvPicPr>
          <p:nvPr/>
        </p:nvPicPr>
        <p:blipFill>
          <a:blip r:embed="rId6"/>
          <a:stretch>
            <a:fillRect/>
          </a:stretch>
        </p:blipFill>
        <p:spPr>
          <a:xfrm>
            <a:off x="4788023" y="1820420"/>
            <a:ext cx="3764227" cy="2112636"/>
          </a:xfrm>
          <a:prstGeom prst="rect">
            <a:avLst/>
          </a:prstGeom>
        </p:spPr>
      </p:pic>
      <p:sp>
        <p:nvSpPr>
          <p:cNvPr id="5" name="Rectangle 4"/>
          <p:cNvSpPr/>
          <p:nvPr/>
        </p:nvSpPr>
        <p:spPr>
          <a:xfrm>
            <a:off x="7524328" y="3717032"/>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Watch</a:t>
            </a:r>
            <a:endParaRPr lang="en-GB" dirty="0"/>
          </a:p>
        </p:txBody>
      </p:sp>
    </p:spTree>
    <p:extLst>
      <p:ext uri="{BB962C8B-B14F-4D97-AF65-F5344CB8AC3E}">
        <p14:creationId xmlns:p14="http://schemas.microsoft.com/office/powerpoint/2010/main" val="34801909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50B47F-BB7C-4116-8E38-2A6CEFA7878C}">
  <ds:schemaRefs>
    <ds:schemaRef ds:uri="http://schemas.microsoft.com/sharepoint/v3/contenttype/forms"/>
  </ds:schemaRefs>
</ds:datastoreItem>
</file>

<file path=customXml/itemProps2.xml><?xml version="1.0" encoding="utf-8"?>
<ds:datastoreItem xmlns:ds="http://schemas.openxmlformats.org/officeDocument/2006/customXml" ds:itemID="{CEA62FBC-1DB2-42AC-854C-8218A1538036}">
  <ds:schemaRefs>
    <ds:schemaRef ds:uri="http://schemas.openxmlformats.org/package/2006/metadata/core-properties"/>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BA8F83E7-C46B-450A-AB28-38E6DEC3E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Austin</Template>
  <TotalTime>1570</TotalTime>
  <Words>734</Words>
  <Application>Microsoft Office PowerPoint</Application>
  <PresentationFormat>On-screen Show (4:3)</PresentationFormat>
  <Paragraphs>87</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Gothic</vt:lpstr>
      <vt:lpstr>Wingdings 2</vt:lpstr>
      <vt:lpstr>Austin</vt:lpstr>
      <vt:lpstr>ELE Factors</vt:lpstr>
      <vt:lpstr>PowerPoint Presentation</vt:lpstr>
      <vt:lpstr>Starter: Environmental Factors</vt:lpstr>
      <vt:lpstr>PowerPoint Presentation</vt:lpstr>
      <vt:lpstr>Learning Objective</vt:lpstr>
      <vt:lpstr>The costs and benefits of business activity</vt:lpstr>
      <vt:lpstr>The costs and benefits of business activity</vt:lpstr>
      <vt:lpstr>PowerPoint Presentation</vt:lpstr>
      <vt:lpstr>Air and Water Pollution</vt:lpstr>
      <vt:lpstr>Congestion and Noise</vt:lpstr>
      <vt:lpstr>PowerPoint Presentation</vt:lpstr>
      <vt:lpstr>Waste and Waster Disposal</vt:lpstr>
      <vt:lpstr>Destruction of the Environment</vt:lpstr>
      <vt:lpstr>Activities</vt:lpstr>
      <vt:lpstr>Plenary</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Crumpton</dc:creator>
  <cp:lastModifiedBy>LocalUser</cp:lastModifiedBy>
  <cp:revision>58</cp:revision>
  <dcterms:created xsi:type="dcterms:W3CDTF">2015-06-16T14:42:13Z</dcterms:created>
  <dcterms:modified xsi:type="dcterms:W3CDTF">2020-06-02T16:41:40Z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