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99" r:id="rId3"/>
    <p:sldId id="300" r:id="rId4"/>
    <p:sldId id="30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Piper" initials="M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7003" autoAdjust="0"/>
  </p:normalViewPr>
  <p:slideViewPr>
    <p:cSldViewPr>
      <p:cViewPr varScale="1">
        <p:scale>
          <a:sx n="70" d="100"/>
          <a:sy n="70" d="100"/>
        </p:scale>
        <p:origin x="22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6E4DF-57B3-44C5-BB92-E5A4AEDBB2B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B5523-C526-42C6-A186-5E5128726E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4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5523-C526-42C6-A186-5E5128726E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0301413-99D3-49AC-8BE6-7CB05CE5264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48D1AB9-1B27-40D0-80C9-C1FC5C2CC6B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9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WDZJPJV__bQ" TargetMode="External"/><Relationship Id="rId7" Type="http://schemas.openxmlformats.org/officeDocument/2006/relationships/hyperlink" Target="https://www.youtube.com/watch?v=QJD8mpcGyk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www.youtube.com/watch?v=Rbm6GXllBiw" TargetMode="Externa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tiff"/><Relationship Id="rId2" Type="http://schemas.openxmlformats.org/officeDocument/2006/relationships/hyperlink" Target="https://www.youtube.com/watch?v=My2FRPA3Gf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J_1HMAGb4k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0-EF60neg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0.tiff"/><Relationship Id="rId2" Type="http://schemas.openxmlformats.org/officeDocument/2006/relationships/hyperlink" Target="https://www.youtube.com/watch?v=MQOG5BkY2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EyWqVfY4vo" TargetMode="External"/><Relationship Id="rId5" Type="http://schemas.openxmlformats.org/officeDocument/2006/relationships/image" Target="../media/image9.tiff"/><Relationship Id="rId4" Type="http://schemas.openxmlformats.org/officeDocument/2006/relationships/hyperlink" Target="https://www.youtube.com/watch?v=6p-lDYPR2P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61" y="1253580"/>
            <a:ext cx="6270922" cy="2098226"/>
          </a:xfrm>
        </p:spPr>
        <p:txBody>
          <a:bodyPr/>
          <a:lstStyle/>
          <a:p>
            <a:r>
              <a:rPr lang="en-GB" sz="4400" dirty="0"/>
              <a:t>An introduction to music videos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4345678" cy="1069848"/>
          </a:xfrm>
        </p:spPr>
        <p:txBody>
          <a:bodyPr/>
          <a:lstStyle/>
          <a:p>
            <a:pPr algn="l"/>
            <a:r>
              <a:rPr lang="en-GB" sz="2000" dirty="0"/>
              <a:t>A Level Media Studies </a:t>
            </a:r>
          </a:p>
        </p:txBody>
      </p:sp>
      <p:pic>
        <p:nvPicPr>
          <p:cNvPr id="29698" name="Picture 2" descr="http://thestartofallthings.files.wordpress.com/2011/11/skrillex-first-of-the-year-equinox-vid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70" y="3543545"/>
            <a:ext cx="2975076" cy="182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216"/>
            <a:ext cx="7200900" cy="14859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Different types </a:t>
            </a:r>
            <a:r>
              <a:rPr lang="en-US" sz="3600" b="1" dirty="0"/>
              <a:t>of music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111" y="1288505"/>
            <a:ext cx="476743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i="1" dirty="0"/>
              <a:t>Narrative</a:t>
            </a:r>
            <a:r>
              <a:rPr lang="en-GB" sz="1900" i="1" dirty="0"/>
              <a:t> - </a:t>
            </a:r>
            <a:r>
              <a:rPr lang="en-GB" sz="1900" dirty="0"/>
              <a:t>These type of videos have a story or plot. It may have a strong connection to the lyrics or contain an unconnected story.  </a:t>
            </a:r>
          </a:p>
          <a:p>
            <a:pPr marL="0" indent="0">
              <a:buNone/>
            </a:pPr>
            <a:endParaRPr lang="en-GB" sz="1900" b="1" i="1" dirty="0"/>
          </a:p>
          <a:p>
            <a:pPr marL="0" indent="0">
              <a:buNone/>
            </a:pPr>
            <a:r>
              <a:rPr lang="en-GB" sz="1900" b="1" i="1" dirty="0"/>
              <a:t>Interpretive</a:t>
            </a:r>
            <a:r>
              <a:rPr lang="en-GB" sz="1900" dirty="0"/>
              <a:t>  - interpretive videos offer an interpretation of the songs lyrics. It can be a literal interpretation - i.e. it is very closely linked to the lyrics – or may be more of an ambiguous interpretation which requires the audience to create their own meaning. </a:t>
            </a:r>
            <a:endParaRPr lang="en-US" sz="1900" dirty="0"/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r>
              <a:rPr lang="en-US" sz="1900" b="1" i="1" dirty="0"/>
              <a:t>Live</a:t>
            </a:r>
            <a:r>
              <a:rPr lang="en-US" sz="1900" dirty="0"/>
              <a:t> - </a:t>
            </a:r>
            <a:r>
              <a:rPr lang="en-GB" sz="1900" dirty="0"/>
              <a:t>A live video of a band or artist will adhere to a number of codes and conventions (crowd reaction shots, cross-cutting between the lead singer and other band members) but is primarily designed to showcase them as strong live performers.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090" y="2995454"/>
            <a:ext cx="2550976" cy="1530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2090" y="2616418"/>
            <a:ext cx="283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Streets</a:t>
            </a:r>
            <a:r>
              <a:rPr lang="mr-IN" sz="1400" b="1" i="1" dirty="0"/>
              <a:t>–</a:t>
            </a:r>
            <a:r>
              <a:rPr lang="en-US" sz="1400" b="1" i="1" dirty="0"/>
              <a:t> Blinded by the lights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2090" y="4569973"/>
            <a:ext cx="255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Beyonce</a:t>
            </a:r>
            <a:r>
              <a:rPr lang="en-US" sz="1400" b="1" i="1" dirty="0"/>
              <a:t> - Formation </a:t>
            </a:r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12006" b="12006"/>
          <a:stretch/>
        </p:blipFill>
        <p:spPr>
          <a:xfrm>
            <a:off x="6156089" y="4941080"/>
            <a:ext cx="2552154" cy="14526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1268" y="6453336"/>
            <a:ext cx="256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Guns &amp; Roses </a:t>
            </a:r>
            <a:r>
              <a:rPr lang="mr-IN" sz="1400" b="1" i="1" dirty="0"/>
              <a:t>–</a:t>
            </a:r>
            <a:r>
              <a:rPr lang="en-US" sz="1400" b="1" i="1" dirty="0"/>
              <a:t> Paradise City</a:t>
            </a:r>
          </a:p>
        </p:txBody>
      </p:sp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12599" t="-1786" r="-3874" b="1786"/>
          <a:stretch/>
        </p:blipFill>
        <p:spPr>
          <a:xfrm>
            <a:off x="6140090" y="970166"/>
            <a:ext cx="2608144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745" y="692696"/>
            <a:ext cx="472787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/>
              <a:t>Surrealist</a:t>
            </a:r>
            <a:r>
              <a:rPr lang="en-GB" dirty="0"/>
              <a:t> - Music videos that have a </a:t>
            </a:r>
            <a:r>
              <a:rPr lang="en-GB" b="1" dirty="0"/>
              <a:t>surreal</a:t>
            </a:r>
            <a:r>
              <a:rPr lang="en-GB" dirty="0"/>
              <a:t> style are those influenced by the surrealist movement. Surreal music videos are designed to be </a:t>
            </a:r>
            <a:r>
              <a:rPr lang="en-GB" b="1" dirty="0"/>
              <a:t>unnerving</a:t>
            </a:r>
            <a:r>
              <a:rPr lang="en-GB" dirty="0"/>
              <a:t> and </a:t>
            </a:r>
            <a:r>
              <a:rPr lang="en-GB" b="1" dirty="0"/>
              <a:t>illogical</a:t>
            </a:r>
            <a:r>
              <a:rPr lang="en-GB" dirty="0"/>
              <a:t>, containing the element of surprise and unexpected juxtapositions. 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Homage</a:t>
            </a:r>
            <a:r>
              <a:rPr lang="en-GB" dirty="0"/>
              <a:t> - Homage and allusion is generally used to mean any public show of respect to someone to who you feel indebted. In this sense, a </a:t>
            </a:r>
            <a:r>
              <a:rPr lang="en-GB" b="1" dirty="0"/>
              <a:t>intertextual</a:t>
            </a:r>
            <a:r>
              <a:rPr lang="en-GB" dirty="0"/>
              <a:t> </a:t>
            </a:r>
            <a:r>
              <a:rPr lang="en-GB" b="1" dirty="0"/>
              <a:t>reference</a:t>
            </a:r>
            <a:r>
              <a:rPr lang="en-GB" dirty="0"/>
              <a:t> within a creative work to </a:t>
            </a:r>
            <a:r>
              <a:rPr lang="en-GB" b="1" dirty="0"/>
              <a:t>someone who greatly influenced the artist </a:t>
            </a:r>
            <a:r>
              <a:rPr lang="en-GB" dirty="0"/>
              <a:t>would be considered a homage. 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59" y="2668218"/>
            <a:ext cx="1682900" cy="13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12" y="2679439"/>
            <a:ext cx="1757719" cy="131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690" y="508831"/>
            <a:ext cx="2370903" cy="1477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4496" y="2031773"/>
            <a:ext cx="237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Vance Joy </a:t>
            </a:r>
            <a:r>
              <a:rPr lang="en-US" sz="1600" b="1" i="1" dirty="0"/>
              <a:t>- Riptide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3619" y="39977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Sinead O’Conner </a:t>
            </a:r>
            <a:r>
              <a:rPr lang="mr-IN" sz="1400" b="1" i="1" dirty="0"/>
              <a:t>–</a:t>
            </a:r>
            <a:r>
              <a:rPr lang="en-US" sz="1400" b="1" i="1" dirty="0"/>
              <a:t> Nothing Compares 2U </a:t>
            </a:r>
            <a:r>
              <a:rPr lang="en-US" sz="1400" b="1" dirty="0"/>
              <a:t>the inspiration for</a:t>
            </a:r>
            <a:r>
              <a:rPr lang="en-US" sz="1400" b="1" i="1" dirty="0"/>
              <a:t> </a:t>
            </a:r>
            <a:r>
              <a:rPr lang="en-US" sz="1400" b="1" dirty="0"/>
              <a:t>Miley Cyrus </a:t>
            </a:r>
            <a:r>
              <a:rPr lang="mr-IN" sz="1400" b="1" i="1" dirty="0"/>
              <a:t>–</a:t>
            </a:r>
            <a:r>
              <a:rPr lang="en-US" sz="1400" b="1" i="1" dirty="0"/>
              <a:t> Wrecking Ball</a:t>
            </a:r>
          </a:p>
        </p:txBody>
      </p:sp>
    </p:spTree>
    <p:extLst>
      <p:ext uri="{BB962C8B-B14F-4D97-AF65-F5344CB8AC3E}">
        <p14:creationId xmlns:p14="http://schemas.microsoft.com/office/powerpoint/2010/main" val="20785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2B8A2D-F46F-4DA5-8AFF-BC57461C28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title="Side bar">
            <a:extLst>
              <a:ext uri="{FF2B5EF4-FFF2-40B4-BE49-F238E27FC236}">
                <a16:creationId xmlns:a16="http://schemas.microsoft.com/office/drawing/2014/main" id="{292BAD85-00E4-4D0A-993C-8372E78E1A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67" y="740288"/>
            <a:ext cx="2797559" cy="1440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" y="32618"/>
            <a:ext cx="4715916" cy="1485900"/>
          </a:xfrm>
        </p:spPr>
        <p:txBody>
          <a:bodyPr>
            <a:normAutofit/>
          </a:bodyPr>
          <a:lstStyle/>
          <a:p>
            <a:r>
              <a:rPr lang="en-US" sz="3400" b="1" dirty="0"/>
              <a:t>Codes and Conventions of music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9" y="1143000"/>
            <a:ext cx="5247614" cy="4572000"/>
          </a:xfrm>
        </p:spPr>
        <p:txBody>
          <a:bodyPr>
            <a:noAutofit/>
          </a:bodyPr>
          <a:lstStyle/>
          <a:p>
            <a:r>
              <a:rPr lang="en-GB" sz="1700" b="1" i="1" dirty="0"/>
              <a:t>Cutting to beat </a:t>
            </a:r>
            <a:r>
              <a:rPr lang="mr-IN" sz="1700" i="1" dirty="0"/>
              <a:t>–</a:t>
            </a:r>
            <a:r>
              <a:rPr lang="en-US" sz="1700" i="1" dirty="0"/>
              <a:t> </a:t>
            </a:r>
            <a:r>
              <a:rPr lang="en-US" sz="1700" dirty="0"/>
              <a:t>the</a:t>
            </a:r>
            <a:r>
              <a:rPr lang="en-GB" sz="1700" i="1" dirty="0"/>
              <a:t> </a:t>
            </a:r>
            <a:r>
              <a:rPr lang="en-GB" sz="1700" dirty="0"/>
              <a:t>editing pattern will often follow the beat of the song, creating pace and rhythm</a:t>
            </a:r>
          </a:p>
          <a:p>
            <a:r>
              <a:rPr lang="en-GB" sz="1700" b="1" i="1" dirty="0"/>
              <a:t>Miming and lip sync </a:t>
            </a:r>
            <a:r>
              <a:rPr lang="mr-IN" sz="1700" i="1" dirty="0"/>
              <a:t>–</a:t>
            </a:r>
            <a:r>
              <a:rPr lang="en-GB" sz="1700" i="1" dirty="0"/>
              <a:t> </a:t>
            </a:r>
            <a:r>
              <a:rPr lang="en-GB" sz="1700" dirty="0"/>
              <a:t>the artist will often be required to mime or lip sync to the music, even in a ‘live’ performance video. </a:t>
            </a:r>
          </a:p>
          <a:p>
            <a:r>
              <a:rPr lang="en-GB" sz="1700" b="1" i="1" dirty="0"/>
              <a:t>Mise-en-scene and iconography </a:t>
            </a:r>
            <a:r>
              <a:rPr lang="mr-IN" sz="1700" i="1" dirty="0"/>
              <a:t>–</a:t>
            </a:r>
            <a:r>
              <a:rPr lang="en-GB" sz="1700" i="1" dirty="0"/>
              <a:t> </a:t>
            </a:r>
            <a:r>
              <a:rPr lang="en-GB" sz="1700" dirty="0"/>
              <a:t>often linked to the </a:t>
            </a:r>
            <a:r>
              <a:rPr lang="en-GB" sz="1700" b="1" dirty="0"/>
              <a:t>genre</a:t>
            </a:r>
            <a:r>
              <a:rPr lang="en-GB" sz="1700" dirty="0"/>
              <a:t> of music. For example, grime videos may contain urban locations, gangs/crews, sports clothing brands and mobile phones</a:t>
            </a:r>
          </a:p>
          <a:p>
            <a:r>
              <a:rPr lang="en-GB" sz="1700" b="1" i="1" dirty="0"/>
              <a:t>Camera movements and angles </a:t>
            </a:r>
            <a:r>
              <a:rPr lang="mr-IN" sz="1700" i="1" dirty="0"/>
              <a:t>–</a:t>
            </a:r>
            <a:r>
              <a:rPr lang="en-GB" sz="1700" i="1" dirty="0"/>
              <a:t> </a:t>
            </a:r>
            <a:r>
              <a:rPr lang="en-GB" sz="1700" dirty="0"/>
              <a:t>to help build a dynamic aesthetic, a range of camera angles and movements are used </a:t>
            </a:r>
            <a:r>
              <a:rPr lang="mr-IN" sz="1700" dirty="0"/>
              <a:t>–</a:t>
            </a:r>
            <a:r>
              <a:rPr lang="en-GB" sz="1700" dirty="0"/>
              <a:t> CUs of the lead singer/ performer, LS of the band etc. These technical elements will play a key role in the </a:t>
            </a:r>
            <a:r>
              <a:rPr lang="en-GB" sz="1700" b="1" dirty="0"/>
              <a:t>representation </a:t>
            </a:r>
            <a:r>
              <a:rPr lang="en-GB" sz="1700" dirty="0"/>
              <a:t>of the artist/band.</a:t>
            </a:r>
          </a:p>
          <a:p>
            <a:r>
              <a:rPr lang="en-GB" sz="1700" b="1" i="1" dirty="0"/>
              <a:t>Intertextual references </a:t>
            </a:r>
            <a:r>
              <a:rPr lang="mr-IN" sz="1700" i="1" dirty="0"/>
              <a:t>–</a:t>
            </a:r>
            <a:r>
              <a:rPr lang="en-GB" sz="1700" i="1" dirty="0"/>
              <a:t> </a:t>
            </a:r>
            <a:r>
              <a:rPr lang="en-GB" sz="1700" dirty="0"/>
              <a:t>music videos often feature a rich mix of references to other music videos, films, TV programmes, artists, historical figures etc</a:t>
            </a:r>
            <a:r>
              <a:rPr lang="en-GB" sz="1600" dirty="0"/>
              <a:t>.  </a:t>
            </a:r>
            <a:endParaRPr lang="en-GB" sz="1600" i="1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51456"/>
          <a:stretch/>
        </p:blipFill>
        <p:spPr>
          <a:xfrm>
            <a:off x="6306299" y="2527300"/>
            <a:ext cx="2188592" cy="180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4434" y="6008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r="51286"/>
          <a:stretch/>
        </p:blipFill>
        <p:spPr>
          <a:xfrm>
            <a:off x="6306299" y="4769225"/>
            <a:ext cx="2188592" cy="16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99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619</TotalTime>
  <Words>424</Words>
  <Application>Microsoft Macintosh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Franklin Gothic Book</vt:lpstr>
      <vt:lpstr>Crop</vt:lpstr>
      <vt:lpstr>An introduction to music videos</vt:lpstr>
      <vt:lpstr>Different types of music videos</vt:lpstr>
      <vt:lpstr>PowerPoint Presentation</vt:lpstr>
      <vt:lpstr>Codes and Conventions of music videos</vt:lpstr>
    </vt:vector>
  </TitlesOfParts>
  <Company>Godalming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Music Videos</dc:title>
  <dc:creator>mark piper</dc:creator>
  <cp:lastModifiedBy>Karina Free</cp:lastModifiedBy>
  <cp:revision>57</cp:revision>
  <dcterms:created xsi:type="dcterms:W3CDTF">2012-03-12T21:20:09Z</dcterms:created>
  <dcterms:modified xsi:type="dcterms:W3CDTF">2020-06-09T14:02:42Z</dcterms:modified>
</cp:coreProperties>
</file>