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81" r:id="rId5"/>
    <p:sldId id="282" r:id="rId6"/>
    <p:sldId id="272" r:id="rId7"/>
    <p:sldId id="270" r:id="rId8"/>
    <p:sldId id="273" r:id="rId9"/>
    <p:sldId id="274" r:id="rId10"/>
    <p:sldId id="277" r:id="rId11"/>
    <p:sldId id="275" r:id="rId12"/>
    <p:sldId id="276" r:id="rId13"/>
    <p:sldId id="263" r:id="rId14"/>
    <p:sldId id="267" r:id="rId15"/>
    <p:sldId id="264"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80" autoAdjust="0"/>
  </p:normalViewPr>
  <p:slideViewPr>
    <p:cSldViewPr>
      <p:cViewPr varScale="1">
        <p:scale>
          <a:sx n="68" d="100"/>
          <a:sy n="68" d="100"/>
        </p:scale>
        <p:origin x="59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745492-657B-4CE3-97AD-3D638B60405C}" type="datetimeFigureOut">
              <a:rPr lang="en-GB" smtClean="0"/>
              <a:t>19/06/2020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D8C24-AFA3-45DA-A3E1-C67F1790727B}" type="slidenum">
              <a:rPr lang="en-GB" smtClean="0"/>
              <a:t>‹#›</a:t>
            </a:fld>
            <a:endParaRPr lang="en-GB"/>
          </a:p>
        </p:txBody>
      </p:sp>
    </p:spTree>
    <p:extLst>
      <p:ext uri="{BB962C8B-B14F-4D97-AF65-F5344CB8AC3E}">
        <p14:creationId xmlns:p14="http://schemas.microsoft.com/office/powerpoint/2010/main" val="307512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3</a:t>
            </a:fld>
            <a:endParaRPr lang="en-GB"/>
          </a:p>
        </p:txBody>
      </p:sp>
    </p:spTree>
    <p:extLst>
      <p:ext uri="{BB962C8B-B14F-4D97-AF65-F5344CB8AC3E}">
        <p14:creationId xmlns:p14="http://schemas.microsoft.com/office/powerpoint/2010/main" val="664187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Taken from</a:t>
            </a:r>
            <a:r>
              <a:rPr lang="en-GB" baseline="0" dirty="0" smtClean="0"/>
              <a:t> http://www.businesszone.co.uk/community-voice/blogs/tcii/how-to-make-your-business-sustainable</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8</a:t>
            </a:fld>
            <a:endParaRPr lang="en-GB"/>
          </a:p>
        </p:txBody>
      </p:sp>
    </p:spTree>
    <p:extLst>
      <p:ext uri="{BB962C8B-B14F-4D97-AF65-F5344CB8AC3E}">
        <p14:creationId xmlns:p14="http://schemas.microsoft.com/office/powerpoint/2010/main" val="3138329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9</a:t>
            </a:fld>
            <a:endParaRPr lang="en-GB"/>
          </a:p>
        </p:txBody>
      </p:sp>
    </p:spTree>
    <p:extLst>
      <p:ext uri="{BB962C8B-B14F-4D97-AF65-F5344CB8AC3E}">
        <p14:creationId xmlns:p14="http://schemas.microsoft.com/office/powerpoint/2010/main" val="349819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10</a:t>
            </a:fld>
            <a:endParaRPr lang="en-GB"/>
          </a:p>
        </p:txBody>
      </p:sp>
    </p:spTree>
    <p:extLst>
      <p:ext uri="{BB962C8B-B14F-4D97-AF65-F5344CB8AC3E}">
        <p14:creationId xmlns:p14="http://schemas.microsoft.com/office/powerpoint/2010/main" val="832768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11</a:t>
            </a:fld>
            <a:endParaRPr lang="en-GB"/>
          </a:p>
        </p:txBody>
      </p:sp>
    </p:spTree>
    <p:extLst>
      <p:ext uri="{BB962C8B-B14F-4D97-AF65-F5344CB8AC3E}">
        <p14:creationId xmlns:p14="http://schemas.microsoft.com/office/powerpoint/2010/main" val="261769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12</a:t>
            </a:fld>
            <a:endParaRPr lang="en-GB"/>
          </a:p>
        </p:txBody>
      </p:sp>
    </p:spTree>
    <p:extLst>
      <p:ext uri="{BB962C8B-B14F-4D97-AF65-F5344CB8AC3E}">
        <p14:creationId xmlns:p14="http://schemas.microsoft.com/office/powerpoint/2010/main" val="1474452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13</a:t>
            </a:fld>
            <a:endParaRPr lang="en-GB"/>
          </a:p>
        </p:txBody>
      </p:sp>
    </p:spTree>
    <p:extLst>
      <p:ext uri="{BB962C8B-B14F-4D97-AF65-F5344CB8AC3E}">
        <p14:creationId xmlns:p14="http://schemas.microsoft.com/office/powerpoint/2010/main" val="343048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85C3A06-04C1-4840-866F-1042609A320C}" type="datetimeFigureOut">
              <a:rPr lang="en-GB" smtClean="0"/>
              <a:t>19/06/2020</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672807D-90F4-4A7C-A520-51E52A7A5846}"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C3A06-04C1-4840-866F-1042609A320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C3A06-04C1-4840-866F-1042609A320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5C3A06-04C1-4840-866F-1042609A320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5C3A06-04C1-4840-866F-1042609A320C}" type="datetimeFigureOut">
              <a:rPr lang="en-GB" smtClean="0"/>
              <a:t>19/06/2020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85C3A06-04C1-4840-866F-1042609A320C}" type="datetimeFigureOut">
              <a:rPr lang="en-GB" smtClean="0"/>
              <a:t>19/06/2020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5C3A06-04C1-4840-866F-1042609A320C}" type="datetimeFigureOut">
              <a:rPr lang="en-GB" smtClean="0"/>
              <a:t>19/06/2020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5C3A06-04C1-4840-866F-1042609A320C}" type="datetimeFigureOut">
              <a:rPr lang="en-GB" smtClean="0"/>
              <a:t>19/06/2020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C3A06-04C1-4840-866F-1042609A320C}" type="datetimeFigureOut">
              <a:rPr lang="en-GB" smtClean="0"/>
              <a:t>19/06/2020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85C3A06-04C1-4840-866F-1042609A320C}" type="datetimeFigureOut">
              <a:rPr lang="en-GB" smtClean="0"/>
              <a:t>19/06/2020</a:t>
            </a:fld>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C3A06-04C1-4840-866F-1042609A320C}" type="datetimeFigureOut">
              <a:rPr lang="en-GB" smtClean="0"/>
              <a:t>19/06/2020</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85C3A06-04C1-4840-866F-1042609A320C}" type="datetimeFigureOut">
              <a:rPr lang="en-GB" smtClean="0"/>
              <a:t>19/06/2020</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672807D-90F4-4A7C-A520-51E52A7A584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corporateknights.com/reports/2019-global-100/"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ELE – Environmental Factors</a:t>
            </a:r>
            <a:endParaRPr lang="en-GB" dirty="0"/>
          </a:p>
        </p:txBody>
      </p:sp>
      <p:sp>
        <p:nvSpPr>
          <p:cNvPr id="3" name="Subtitle 2"/>
          <p:cNvSpPr>
            <a:spLocks noGrp="1"/>
          </p:cNvSpPr>
          <p:nvPr>
            <p:ph type="subTitle" idx="1"/>
          </p:nvPr>
        </p:nvSpPr>
        <p:spPr/>
        <p:txBody>
          <a:bodyPr/>
          <a:lstStyle/>
          <a:p>
            <a:r>
              <a:rPr lang="en-GB" dirty="0" smtClean="0"/>
              <a:t>L3 </a:t>
            </a:r>
            <a:r>
              <a:rPr lang="en-GB" dirty="0"/>
              <a:t>How can businesses respond to environmental </a:t>
            </a:r>
            <a:r>
              <a:rPr lang="en-GB" dirty="0" smtClean="0"/>
              <a:t>issues?</a:t>
            </a:r>
            <a:endParaRPr lang="en-GB" dirty="0"/>
          </a:p>
        </p:txBody>
      </p:sp>
    </p:spTree>
    <p:extLst>
      <p:ext uri="{BB962C8B-B14F-4D97-AF65-F5344CB8AC3E}">
        <p14:creationId xmlns:p14="http://schemas.microsoft.com/office/powerpoint/2010/main" val="3370903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024744" cy="1143000"/>
          </a:xfrm>
        </p:spPr>
        <p:txBody>
          <a:bodyPr>
            <a:normAutofit fontScale="90000"/>
          </a:bodyPr>
          <a:lstStyle/>
          <a:p>
            <a:r>
              <a:rPr lang="en-GB" dirty="0" smtClean="0"/>
              <a:t>Benefits of being environmentally friendly</a:t>
            </a:r>
            <a:endParaRPr lang="en-GB" dirty="0"/>
          </a:p>
        </p:txBody>
      </p:sp>
      <p:sp>
        <p:nvSpPr>
          <p:cNvPr id="3" name="Content Placeholder 2"/>
          <p:cNvSpPr>
            <a:spLocks noGrp="1"/>
          </p:cNvSpPr>
          <p:nvPr>
            <p:ph idx="1"/>
          </p:nvPr>
        </p:nvSpPr>
        <p:spPr>
          <a:xfrm>
            <a:off x="1043608" y="2060848"/>
            <a:ext cx="7200800" cy="4176464"/>
          </a:xfrm>
        </p:spPr>
        <p:txBody>
          <a:bodyPr>
            <a:normAutofit fontScale="92500" lnSpcReduction="10000"/>
          </a:bodyPr>
          <a:lstStyle/>
          <a:p>
            <a:r>
              <a:rPr lang="en-GB" dirty="0" smtClean="0"/>
              <a:t>Attract consumers/employees/investors</a:t>
            </a:r>
          </a:p>
          <a:p>
            <a:pPr marL="68580" indent="0">
              <a:buNone/>
            </a:pPr>
            <a:endParaRPr lang="en-GB" dirty="0" smtClean="0"/>
          </a:p>
          <a:p>
            <a:r>
              <a:rPr lang="en-GB" dirty="0" smtClean="0"/>
              <a:t>May be able to use environmental policies in marketing activities</a:t>
            </a:r>
          </a:p>
          <a:p>
            <a:endParaRPr lang="en-GB" dirty="0"/>
          </a:p>
          <a:p>
            <a:r>
              <a:rPr lang="en-GB" dirty="0" smtClean="0"/>
              <a:t>May have lower costs (e.g. due to recycling).</a:t>
            </a:r>
          </a:p>
          <a:p>
            <a:endParaRPr lang="en-GB" dirty="0"/>
          </a:p>
          <a:p>
            <a:r>
              <a:rPr lang="en-GB" dirty="0" smtClean="0"/>
              <a:t>My have higher revenues (e.g. due to increased demand).</a:t>
            </a:r>
          </a:p>
          <a:p>
            <a:endParaRPr lang="en-GB" dirty="0"/>
          </a:p>
          <a:p>
            <a:r>
              <a:rPr lang="en-GB" dirty="0" smtClean="0"/>
              <a:t>Can provide market opportunities</a:t>
            </a:r>
          </a:p>
          <a:p>
            <a:endParaRPr lang="en-GB" dirty="0"/>
          </a:p>
          <a:p>
            <a:endParaRPr lang="en-GB" dirty="0" smtClean="0"/>
          </a:p>
          <a:p>
            <a:pPr marL="68580" indent="0">
              <a:buNone/>
            </a:pPr>
            <a:endParaRPr lang="en-GB" dirty="0"/>
          </a:p>
        </p:txBody>
      </p:sp>
    </p:spTree>
    <p:extLst>
      <p:ext uri="{BB962C8B-B14F-4D97-AF65-F5344CB8AC3E}">
        <p14:creationId xmlns:p14="http://schemas.microsoft.com/office/powerpoint/2010/main" val="392460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692696"/>
            <a:ext cx="7776864" cy="646331"/>
          </a:xfrm>
          <a:prstGeom prst="rect">
            <a:avLst/>
          </a:prstGeom>
          <a:noFill/>
        </p:spPr>
        <p:txBody>
          <a:bodyPr wrap="square" rtlCol="0">
            <a:spAutoFit/>
          </a:bodyPr>
          <a:lstStyle/>
          <a:p>
            <a:r>
              <a:rPr lang="en-GB" b="1" cap="all" dirty="0" smtClean="0"/>
              <a:t>Top 10 sustainable businesses 2020</a:t>
            </a:r>
            <a:endParaRPr lang="en-GB" cap="all" dirty="0"/>
          </a:p>
          <a:p>
            <a:endParaRPr lang="en-GB" dirty="0"/>
          </a:p>
        </p:txBody>
      </p:sp>
      <p:pic>
        <p:nvPicPr>
          <p:cNvPr id="3" name="Picture 2"/>
          <p:cNvPicPr>
            <a:picLocks noChangeAspect="1"/>
          </p:cNvPicPr>
          <p:nvPr/>
        </p:nvPicPr>
        <p:blipFill>
          <a:blip r:embed="rId3"/>
          <a:stretch>
            <a:fillRect/>
          </a:stretch>
        </p:blipFill>
        <p:spPr>
          <a:xfrm>
            <a:off x="948721" y="1339027"/>
            <a:ext cx="7102541" cy="3746157"/>
          </a:xfrm>
          <a:prstGeom prst="rect">
            <a:avLst/>
          </a:prstGeom>
        </p:spPr>
      </p:pic>
      <p:sp>
        <p:nvSpPr>
          <p:cNvPr id="6" name="TextBox 5"/>
          <p:cNvSpPr txBox="1"/>
          <p:nvPr/>
        </p:nvSpPr>
        <p:spPr>
          <a:xfrm>
            <a:off x="948721" y="5445224"/>
            <a:ext cx="7439703" cy="369332"/>
          </a:xfrm>
          <a:prstGeom prst="rect">
            <a:avLst/>
          </a:prstGeom>
          <a:noFill/>
        </p:spPr>
        <p:txBody>
          <a:bodyPr wrap="square" rtlCol="0">
            <a:spAutoFit/>
          </a:bodyPr>
          <a:lstStyle/>
          <a:p>
            <a:r>
              <a:rPr lang="en-GB" dirty="0">
                <a:hlinkClick r:id="rId4"/>
              </a:rPr>
              <a:t>https://www.corporateknights.com/reports/2019-global-100/</a:t>
            </a:r>
            <a:endParaRPr lang="en-GB" dirty="0"/>
          </a:p>
        </p:txBody>
      </p:sp>
    </p:spTree>
    <p:extLst>
      <p:ext uri="{BB962C8B-B14F-4D97-AF65-F5344CB8AC3E}">
        <p14:creationId xmlns:p14="http://schemas.microsoft.com/office/powerpoint/2010/main" val="2805561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Drawbacks of being environmentally friendly</a:t>
            </a:r>
            <a:endParaRPr lang="en-GB" dirty="0"/>
          </a:p>
        </p:txBody>
      </p:sp>
      <p:sp>
        <p:nvSpPr>
          <p:cNvPr id="3" name="Content Placeholder 2"/>
          <p:cNvSpPr>
            <a:spLocks noGrp="1"/>
          </p:cNvSpPr>
          <p:nvPr>
            <p:ph idx="1"/>
          </p:nvPr>
        </p:nvSpPr>
        <p:spPr/>
        <p:txBody>
          <a:bodyPr/>
          <a:lstStyle/>
          <a:p>
            <a:r>
              <a:rPr lang="en-GB" dirty="0" smtClean="0"/>
              <a:t>Can affect how goods and services are produced</a:t>
            </a:r>
          </a:p>
          <a:p>
            <a:endParaRPr lang="en-GB" dirty="0" smtClean="0"/>
          </a:p>
          <a:p>
            <a:r>
              <a:rPr lang="en-GB" dirty="0" smtClean="0"/>
              <a:t>Can affect what is produced</a:t>
            </a:r>
          </a:p>
          <a:p>
            <a:endParaRPr lang="en-GB" dirty="0" smtClean="0"/>
          </a:p>
          <a:p>
            <a:r>
              <a:rPr lang="en-GB" dirty="0" smtClean="0"/>
              <a:t>Can increase costs</a:t>
            </a:r>
          </a:p>
          <a:p>
            <a:endParaRPr lang="en-GB" dirty="0" smtClean="0"/>
          </a:p>
          <a:p>
            <a:r>
              <a:rPr lang="en-GB" dirty="0" smtClean="0"/>
              <a:t>Can restrict certain production processes</a:t>
            </a:r>
            <a:endParaRPr lang="en-GB" dirty="0"/>
          </a:p>
        </p:txBody>
      </p:sp>
    </p:spTree>
    <p:extLst>
      <p:ext uri="{BB962C8B-B14F-4D97-AF65-F5344CB8AC3E}">
        <p14:creationId xmlns:p14="http://schemas.microsoft.com/office/powerpoint/2010/main" val="44358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7" y="692696"/>
            <a:ext cx="7024744" cy="792088"/>
          </a:xfrm>
        </p:spPr>
        <p:txBody>
          <a:bodyPr/>
          <a:lstStyle/>
          <a:p>
            <a:r>
              <a:rPr lang="en-GB" dirty="0" smtClean="0"/>
              <a:t>Activities</a:t>
            </a:r>
            <a:endParaRPr lang="en-GB" dirty="0"/>
          </a:p>
        </p:txBody>
      </p:sp>
      <p:sp>
        <p:nvSpPr>
          <p:cNvPr id="3" name="Content Placeholder 2"/>
          <p:cNvSpPr>
            <a:spLocks noGrp="1"/>
          </p:cNvSpPr>
          <p:nvPr>
            <p:ph idx="1"/>
          </p:nvPr>
        </p:nvSpPr>
        <p:spPr>
          <a:xfrm>
            <a:off x="1043491" y="1628800"/>
            <a:ext cx="6777317" cy="4824536"/>
          </a:xfrm>
        </p:spPr>
        <p:txBody>
          <a:bodyPr>
            <a:normAutofit fontScale="85000" lnSpcReduction="20000"/>
          </a:bodyPr>
          <a:lstStyle/>
          <a:p>
            <a:r>
              <a:rPr lang="en-GB" dirty="0"/>
              <a:t>Complete the </a:t>
            </a:r>
            <a:r>
              <a:rPr lang="en-GB" dirty="0" smtClean="0"/>
              <a:t>L3 Business Response to Enviro Issues workbook</a:t>
            </a:r>
            <a:endParaRPr lang="en-GB" dirty="0"/>
          </a:p>
          <a:p>
            <a:endParaRPr lang="en-GB" dirty="0"/>
          </a:p>
          <a:p>
            <a:pPr marL="68580" indent="0">
              <a:buNone/>
            </a:pPr>
            <a:r>
              <a:rPr lang="en-GB" dirty="0"/>
              <a:t>You should use:</a:t>
            </a:r>
          </a:p>
          <a:p>
            <a:pPr>
              <a:buFontTx/>
              <a:buChar char="-"/>
            </a:pPr>
            <a:r>
              <a:rPr lang="en-GB" dirty="0"/>
              <a:t>The lesson slides. </a:t>
            </a:r>
            <a:endParaRPr lang="en-GB" dirty="0" smtClean="0"/>
          </a:p>
          <a:p>
            <a:pPr>
              <a:buFontTx/>
              <a:buChar char="-"/>
            </a:pPr>
            <a:r>
              <a:rPr lang="en-GB" dirty="0" smtClean="0"/>
              <a:t>Exam </a:t>
            </a:r>
            <a:r>
              <a:rPr lang="en-GB" dirty="0"/>
              <a:t>board notes</a:t>
            </a:r>
          </a:p>
          <a:p>
            <a:pPr>
              <a:buFontTx/>
              <a:buChar char="-"/>
            </a:pPr>
            <a:r>
              <a:rPr lang="en-GB" dirty="0"/>
              <a:t>Links in workbook</a:t>
            </a:r>
          </a:p>
          <a:p>
            <a:pPr>
              <a:buFontTx/>
              <a:buChar char="-"/>
            </a:pPr>
            <a:r>
              <a:rPr lang="en-GB" dirty="0"/>
              <a:t>Independent </a:t>
            </a:r>
            <a:r>
              <a:rPr lang="en-GB" dirty="0" smtClean="0"/>
              <a:t>research</a:t>
            </a:r>
          </a:p>
          <a:p>
            <a:pPr>
              <a:buFontTx/>
              <a:buChar char="-"/>
            </a:pPr>
            <a:r>
              <a:rPr lang="en-GB" dirty="0" smtClean="0"/>
              <a:t>Text book </a:t>
            </a:r>
            <a:r>
              <a:rPr lang="en-GB" sz="1900" dirty="0" smtClean="0"/>
              <a:t>(Chapter 126 from pg. 734)</a:t>
            </a:r>
            <a:endParaRPr lang="en-GB" sz="1900" dirty="0"/>
          </a:p>
          <a:p>
            <a:pPr marL="68580" indent="0">
              <a:buNone/>
            </a:pPr>
            <a:endParaRPr lang="en-GB" dirty="0"/>
          </a:p>
          <a:p>
            <a:pPr marL="68580" indent="0">
              <a:buNone/>
            </a:pPr>
            <a:r>
              <a:rPr lang="en-GB" dirty="0"/>
              <a:t>Upload your workbook by 4:15 pm the day before our next lesson</a:t>
            </a:r>
          </a:p>
          <a:p>
            <a:pPr marL="68580" indent="0">
              <a:buNone/>
            </a:pPr>
            <a:endParaRPr lang="en-GB" dirty="0"/>
          </a:p>
          <a:p>
            <a:pPr marL="68580" indent="0">
              <a:buNone/>
            </a:pPr>
            <a:r>
              <a:rPr lang="en-GB" dirty="0" smtClean="0"/>
              <a:t>Group D2</a:t>
            </a:r>
            <a:r>
              <a:rPr lang="en-GB" dirty="0"/>
              <a:t>: Tuesday </a:t>
            </a:r>
            <a:r>
              <a:rPr lang="en-GB" dirty="0" smtClean="0"/>
              <a:t>23</a:t>
            </a:r>
            <a:r>
              <a:rPr lang="en-GB" baseline="30000" dirty="0" smtClean="0"/>
              <a:t>rd</a:t>
            </a:r>
            <a:r>
              <a:rPr lang="en-GB" dirty="0" smtClean="0"/>
              <a:t> June</a:t>
            </a:r>
            <a:endParaRPr lang="en-GB" dirty="0"/>
          </a:p>
          <a:p>
            <a:pPr marL="68580" indent="0">
              <a:buNone/>
            </a:pPr>
            <a:r>
              <a:rPr lang="en-GB" dirty="0" smtClean="0"/>
              <a:t>Group E2</a:t>
            </a:r>
            <a:r>
              <a:rPr lang="en-GB" dirty="0"/>
              <a:t>: Thursday </a:t>
            </a:r>
            <a:r>
              <a:rPr lang="en-GB" dirty="0" smtClean="0"/>
              <a:t>25</a:t>
            </a:r>
            <a:r>
              <a:rPr lang="en-GB" baseline="30000" dirty="0" smtClean="0"/>
              <a:t>th</a:t>
            </a:r>
            <a:r>
              <a:rPr lang="en-GB" dirty="0" smtClean="0"/>
              <a:t> June</a:t>
            </a:r>
            <a:endParaRPr lang="en-GB" dirty="0"/>
          </a:p>
          <a:p>
            <a:pPr marL="68580" indent="0">
              <a:buNone/>
            </a:pPr>
            <a:endParaRPr lang="en-GB" dirty="0"/>
          </a:p>
        </p:txBody>
      </p:sp>
    </p:spTree>
    <p:extLst>
      <p:ext uri="{BB962C8B-B14F-4D97-AF65-F5344CB8AC3E}">
        <p14:creationId xmlns:p14="http://schemas.microsoft.com/office/powerpoint/2010/main" val="1478769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57808"/>
            <a:ext cx="7024744" cy="1143000"/>
          </a:xfrm>
        </p:spPr>
        <p:txBody>
          <a:bodyPr>
            <a:normAutofit/>
          </a:bodyPr>
          <a:lstStyle/>
          <a:p>
            <a:r>
              <a:rPr lang="en-GB" sz="2800" dirty="0" smtClean="0"/>
              <a:t>Environmental Costs of Business Activity &amp; Controlling Costs - Recap</a:t>
            </a:r>
            <a:endParaRPr lang="en-GB" sz="2800" dirty="0"/>
          </a:p>
        </p:txBody>
      </p:sp>
      <p:sp>
        <p:nvSpPr>
          <p:cNvPr id="3" name="Content Placeholder 2"/>
          <p:cNvSpPr>
            <a:spLocks noGrp="1"/>
          </p:cNvSpPr>
          <p:nvPr>
            <p:ph idx="1"/>
          </p:nvPr>
        </p:nvSpPr>
        <p:spPr>
          <a:xfrm>
            <a:off x="827584" y="1700808"/>
            <a:ext cx="7531534" cy="4761656"/>
          </a:xfrm>
        </p:spPr>
        <p:txBody>
          <a:bodyPr>
            <a:normAutofit fontScale="92500" lnSpcReduction="10000"/>
          </a:bodyPr>
          <a:lstStyle/>
          <a:p>
            <a:pPr marL="68580" indent="0">
              <a:buNone/>
            </a:pPr>
            <a:r>
              <a:rPr lang="en-GB" sz="1800" dirty="0" smtClean="0"/>
              <a:t>You have approx. 5 minutes to jot down answers to the questions below – I will then choose people to share their answers with the class on mic.</a:t>
            </a:r>
          </a:p>
          <a:p>
            <a:pPr marL="68580" indent="0">
              <a:buNone/>
            </a:pPr>
            <a:endParaRPr lang="en-GB" sz="1800" dirty="0"/>
          </a:p>
          <a:p>
            <a:pPr marL="411480" indent="-342900">
              <a:buAutoNum type="arabicPeriod"/>
            </a:pPr>
            <a:r>
              <a:rPr lang="en-GB" sz="1800" dirty="0" smtClean="0"/>
              <a:t>Explain what is meant by the term “negative externalities” – </a:t>
            </a:r>
            <a:r>
              <a:rPr lang="en-GB" sz="1800" dirty="0"/>
              <a:t>u</a:t>
            </a:r>
            <a:r>
              <a:rPr lang="en-GB" sz="1800" dirty="0" smtClean="0"/>
              <a:t>se examples to demonstrate</a:t>
            </a:r>
          </a:p>
          <a:p>
            <a:pPr marL="411480" indent="-342900">
              <a:buAutoNum type="arabicPeriod"/>
            </a:pPr>
            <a:endParaRPr lang="en-GB" sz="1800" dirty="0" smtClean="0"/>
          </a:p>
          <a:p>
            <a:pPr marL="411480" indent="-342900">
              <a:buAutoNum type="arabicPeriod"/>
            </a:pPr>
            <a:r>
              <a:rPr lang="en-GB" sz="1800" dirty="0" smtClean="0"/>
              <a:t>Give an example of a firm/industry that is contributing to destruction of the environment and outline how.</a:t>
            </a:r>
          </a:p>
          <a:p>
            <a:pPr marL="411480" indent="-342900">
              <a:buAutoNum type="arabicPeriod"/>
            </a:pPr>
            <a:endParaRPr lang="en-GB" sz="1800" dirty="0" smtClean="0"/>
          </a:p>
          <a:p>
            <a:pPr marL="411480" indent="-342900">
              <a:buAutoNum type="arabicPeriod"/>
            </a:pPr>
            <a:r>
              <a:rPr lang="en-GB" sz="1800" dirty="0" smtClean="0"/>
              <a:t>Identify one government intervention and briefly explain how that intervention helps to control the environmental costs of business activity.</a:t>
            </a:r>
          </a:p>
          <a:p>
            <a:pPr marL="411480" indent="-342900">
              <a:buAutoNum type="arabicPeriod"/>
            </a:pPr>
            <a:endParaRPr lang="en-GB" sz="1800" dirty="0"/>
          </a:p>
          <a:p>
            <a:pPr marL="411480" indent="-342900">
              <a:buAutoNum type="arabicPeriod"/>
            </a:pPr>
            <a:r>
              <a:rPr lang="en-GB" sz="1800" dirty="0" smtClean="0"/>
              <a:t>For one of the pressure groups that you researched: outline what type of group they are and what they exist to do and give an example of how they are working to control environmental costs of business activity</a:t>
            </a:r>
          </a:p>
          <a:p>
            <a:pPr marL="411480" indent="-342900">
              <a:buAutoNum type="arabicPeriod"/>
            </a:pPr>
            <a:endParaRPr lang="en-GB" sz="1800" dirty="0"/>
          </a:p>
          <a:p>
            <a:pPr marL="411480" indent="-342900">
              <a:buAutoNum type="arabicPeriod"/>
            </a:pPr>
            <a:endParaRPr lang="en-GB" sz="1800" dirty="0" smtClean="0"/>
          </a:p>
          <a:p>
            <a:pPr marL="411480" indent="-342900">
              <a:buAutoNum type="arabicPeriod"/>
            </a:pPr>
            <a:endParaRPr lang="en-GB" sz="1800" dirty="0"/>
          </a:p>
          <a:p>
            <a:pPr marL="68580" indent="0">
              <a:buNone/>
            </a:pPr>
            <a:endParaRPr lang="en-GB" sz="1800" dirty="0"/>
          </a:p>
          <a:p>
            <a:pPr marL="411480" indent="-342900">
              <a:buAutoNum type="arabicPeriod"/>
            </a:pPr>
            <a:endParaRPr lang="en-GB" sz="1800" dirty="0" smtClean="0"/>
          </a:p>
          <a:p>
            <a:pPr marL="411480" indent="-342900">
              <a:buAutoNum type="arabicPeriod"/>
            </a:pPr>
            <a:endParaRPr lang="en-GB" sz="1800" dirty="0"/>
          </a:p>
          <a:p>
            <a:pPr marL="411480" indent="-342900">
              <a:buAutoNum type="arabicPeriod"/>
            </a:pPr>
            <a:endParaRPr lang="en-GB" sz="1800" dirty="0"/>
          </a:p>
          <a:p>
            <a:pPr marL="411480" indent="-342900">
              <a:buAutoNum type="arabicPeriod"/>
            </a:pPr>
            <a:endParaRPr lang="en-GB" sz="1800" dirty="0"/>
          </a:p>
        </p:txBody>
      </p:sp>
    </p:spTree>
    <p:extLst>
      <p:ext uri="{BB962C8B-B14F-4D97-AF65-F5344CB8AC3E}">
        <p14:creationId xmlns:p14="http://schemas.microsoft.com/office/powerpoint/2010/main" val="3578955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024744" cy="864096"/>
          </a:xfrm>
        </p:spPr>
        <p:txBody>
          <a:bodyPr>
            <a:normAutofit fontScale="90000"/>
          </a:bodyPr>
          <a:lstStyle/>
          <a:p>
            <a:pPr algn="ctr"/>
            <a:r>
              <a:rPr lang="en-GB" dirty="0" smtClean="0"/>
              <a:t>Can you identify the business that issued this statement?</a:t>
            </a:r>
            <a:endParaRPr lang="en-GB" dirty="0"/>
          </a:p>
        </p:txBody>
      </p:sp>
      <p:sp>
        <p:nvSpPr>
          <p:cNvPr id="5" name="TextBox 4"/>
          <p:cNvSpPr txBox="1"/>
          <p:nvPr/>
        </p:nvSpPr>
        <p:spPr>
          <a:xfrm>
            <a:off x="827584" y="2420888"/>
            <a:ext cx="7776864" cy="3477875"/>
          </a:xfrm>
          <a:prstGeom prst="rect">
            <a:avLst/>
          </a:prstGeom>
          <a:noFill/>
        </p:spPr>
        <p:txBody>
          <a:bodyPr wrap="square" rtlCol="0">
            <a:spAutoFit/>
          </a:bodyPr>
          <a:lstStyle/>
          <a:p>
            <a:endParaRPr lang="en-GB" sz="2000" i="1" dirty="0" smtClean="0"/>
          </a:p>
          <a:p>
            <a:r>
              <a:rPr lang="en-GB" sz="2000" i="1" dirty="0" smtClean="0"/>
              <a:t>“We acted to take responsibility for the clean-up, working under the direction of the federal government to respond swiftly to compensate people affected by the impact of the accident, to look after the health, safety and welfare of the large number of residents and people who helped respond to the spill, and to support the economic recovery of the Gulf Coast’s tourism and seafood industries impacted by the spill. We have conducted studies with federal and state natural resource trustees to identify and define the injury to the natural resources in the Gulf of Mexico”.</a:t>
            </a:r>
            <a:endParaRPr lang="en-GB" sz="2000" i="1" dirty="0"/>
          </a:p>
        </p:txBody>
      </p:sp>
    </p:spTree>
    <p:extLst>
      <p:ext uri="{BB962C8B-B14F-4D97-AF65-F5344CB8AC3E}">
        <p14:creationId xmlns:p14="http://schemas.microsoft.com/office/powerpoint/2010/main" val="4172946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938" y="332656"/>
            <a:ext cx="7024744" cy="1143000"/>
          </a:xfrm>
        </p:spPr>
        <p:txBody>
          <a:bodyPr/>
          <a:lstStyle/>
          <a:p>
            <a:r>
              <a:rPr lang="en-GB" dirty="0" smtClean="0"/>
              <a:t>Learning Objectives</a:t>
            </a:r>
            <a:endParaRPr lang="en-GB" dirty="0"/>
          </a:p>
        </p:txBody>
      </p:sp>
      <p:sp>
        <p:nvSpPr>
          <p:cNvPr id="3" name="Content Placeholder 2"/>
          <p:cNvSpPr>
            <a:spLocks noGrp="1"/>
          </p:cNvSpPr>
          <p:nvPr>
            <p:ph idx="1"/>
          </p:nvPr>
        </p:nvSpPr>
        <p:spPr>
          <a:xfrm>
            <a:off x="1022737" y="1988840"/>
            <a:ext cx="6777317" cy="3508977"/>
          </a:xfrm>
        </p:spPr>
        <p:txBody>
          <a:bodyPr/>
          <a:lstStyle/>
          <a:p>
            <a:r>
              <a:rPr lang="en-GB" dirty="0" smtClean="0"/>
              <a:t>Explain </a:t>
            </a:r>
            <a:r>
              <a:rPr lang="en-GB" dirty="0"/>
              <a:t>how businesses can respond to environmental issues</a:t>
            </a:r>
            <a:r>
              <a:rPr lang="en-GB" dirty="0" smtClean="0"/>
              <a:t>.</a:t>
            </a:r>
          </a:p>
          <a:p>
            <a:endParaRPr lang="en-GB" dirty="0"/>
          </a:p>
          <a:p>
            <a:r>
              <a:rPr lang="en-GB" dirty="0"/>
              <a:t>Evaluate the impact on a business of implementing environmentally friendly policies</a:t>
            </a:r>
          </a:p>
        </p:txBody>
      </p:sp>
    </p:spTree>
    <p:extLst>
      <p:ext uri="{BB962C8B-B14F-4D97-AF65-F5344CB8AC3E}">
        <p14:creationId xmlns:p14="http://schemas.microsoft.com/office/powerpoint/2010/main" val="280599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8" y="692696"/>
            <a:ext cx="7024744" cy="1143000"/>
          </a:xfrm>
        </p:spPr>
        <p:txBody>
          <a:bodyPr>
            <a:normAutofit fontScale="90000"/>
          </a:bodyPr>
          <a:lstStyle/>
          <a:p>
            <a:r>
              <a:rPr lang="en-GB" dirty="0" smtClean="0"/>
              <a:t>How can businesses respond to environmental issues </a:t>
            </a:r>
            <a:endParaRPr lang="en-GB" dirty="0"/>
          </a:p>
        </p:txBody>
      </p:sp>
      <p:sp>
        <p:nvSpPr>
          <p:cNvPr id="3" name="Content Placeholder 2"/>
          <p:cNvSpPr>
            <a:spLocks noGrp="1"/>
          </p:cNvSpPr>
          <p:nvPr>
            <p:ph idx="1"/>
          </p:nvPr>
        </p:nvSpPr>
        <p:spPr>
          <a:xfrm>
            <a:off x="919778" y="2132856"/>
            <a:ext cx="7468646" cy="4104456"/>
          </a:xfrm>
        </p:spPr>
        <p:txBody>
          <a:bodyPr>
            <a:normAutofit fontScale="92500"/>
          </a:bodyPr>
          <a:lstStyle/>
          <a:p>
            <a:r>
              <a:rPr lang="en-GB" dirty="0" smtClean="0"/>
              <a:t>Environmental issues offer both </a:t>
            </a:r>
            <a:r>
              <a:rPr lang="en-GB" dirty="0" smtClean="0">
                <a:solidFill>
                  <a:schemeClr val="accent1"/>
                </a:solidFill>
              </a:rPr>
              <a:t>opportunities</a:t>
            </a:r>
            <a:r>
              <a:rPr lang="en-GB" dirty="0" smtClean="0"/>
              <a:t> and </a:t>
            </a:r>
            <a:r>
              <a:rPr lang="en-GB" dirty="0" smtClean="0">
                <a:solidFill>
                  <a:schemeClr val="accent1"/>
                </a:solidFill>
              </a:rPr>
              <a:t>threats</a:t>
            </a:r>
            <a:r>
              <a:rPr lang="en-GB" dirty="0" smtClean="0"/>
              <a:t> to businesses.</a:t>
            </a:r>
          </a:p>
          <a:p>
            <a:endParaRPr lang="en-GB" dirty="0"/>
          </a:p>
          <a:p>
            <a:r>
              <a:rPr lang="en-GB" dirty="0" smtClean="0"/>
              <a:t>Those which will gain the most are those selling pro environmental and anti-pollution products. </a:t>
            </a:r>
          </a:p>
          <a:p>
            <a:endParaRPr lang="en-GB" dirty="0"/>
          </a:p>
          <a:p>
            <a:r>
              <a:rPr lang="en-GB" dirty="0" smtClean="0"/>
              <a:t>Those which will lose the most are the high polluters who face competition from other businesses which don’t face similar problems </a:t>
            </a:r>
            <a:r>
              <a:rPr lang="en-GB" sz="1900" dirty="0" smtClean="0"/>
              <a:t>(e.g. A heavily regulated UK company may face competition from at Third World producer whose government places little restriction on its activity)</a:t>
            </a:r>
          </a:p>
          <a:p>
            <a:endParaRPr lang="en-GB" dirty="0"/>
          </a:p>
        </p:txBody>
      </p:sp>
    </p:spTree>
    <p:extLst>
      <p:ext uri="{BB962C8B-B14F-4D97-AF65-F5344CB8AC3E}">
        <p14:creationId xmlns:p14="http://schemas.microsoft.com/office/powerpoint/2010/main" val="2457503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879828" cy="1143000"/>
          </a:xfrm>
        </p:spPr>
        <p:txBody>
          <a:bodyPr>
            <a:normAutofit/>
          </a:bodyPr>
          <a:lstStyle/>
          <a:p>
            <a:r>
              <a:rPr lang="en-GB" sz="2800" dirty="0" smtClean="0"/>
              <a:t>How can businesses respond to environmental issues?</a:t>
            </a:r>
            <a:endParaRPr lang="en-GB" sz="2800" dirty="0"/>
          </a:p>
        </p:txBody>
      </p:sp>
      <p:sp>
        <p:nvSpPr>
          <p:cNvPr id="3" name="Content Placeholder 2"/>
          <p:cNvSpPr>
            <a:spLocks noGrp="1"/>
          </p:cNvSpPr>
          <p:nvPr>
            <p:ph idx="1"/>
          </p:nvPr>
        </p:nvSpPr>
        <p:spPr>
          <a:xfrm>
            <a:off x="796628" y="1844824"/>
            <a:ext cx="7560840" cy="4608512"/>
          </a:xfrm>
        </p:spPr>
        <p:txBody>
          <a:bodyPr>
            <a:normAutofit fontScale="77500" lnSpcReduction="20000"/>
          </a:bodyPr>
          <a:lstStyle/>
          <a:p>
            <a:pPr marL="68580" indent="0">
              <a:buNone/>
            </a:pPr>
            <a:r>
              <a:rPr lang="en-GB" sz="2000" b="1" dirty="0">
                <a:solidFill>
                  <a:schemeClr val="accent1"/>
                </a:solidFill>
              </a:rPr>
              <a:t>Marketing</a:t>
            </a:r>
          </a:p>
          <a:p>
            <a:pPr lvl="0"/>
            <a:r>
              <a:rPr lang="en-GB" sz="2000" dirty="0"/>
              <a:t>Companies use environmental policies as part of their marketing campaigns (e.g. Body Shop)</a:t>
            </a:r>
            <a:endParaRPr lang="en-GB" sz="2000" b="1" dirty="0"/>
          </a:p>
          <a:p>
            <a:pPr marL="68580" indent="0">
              <a:buNone/>
            </a:pPr>
            <a:r>
              <a:rPr lang="en-GB" sz="2000" dirty="0"/>
              <a:t> </a:t>
            </a:r>
            <a:endParaRPr lang="en-GB" sz="2000" b="1" dirty="0"/>
          </a:p>
          <a:p>
            <a:pPr marL="68580" indent="0">
              <a:buNone/>
            </a:pPr>
            <a:r>
              <a:rPr lang="en-GB" sz="2000" b="1" dirty="0">
                <a:solidFill>
                  <a:schemeClr val="accent1"/>
                </a:solidFill>
              </a:rPr>
              <a:t>Finance</a:t>
            </a:r>
          </a:p>
          <a:p>
            <a:pPr lvl="0"/>
            <a:r>
              <a:rPr lang="en-GB" sz="2000" dirty="0"/>
              <a:t>Being environmentally friendly can lead to cost savings (energy savings)</a:t>
            </a:r>
            <a:endParaRPr lang="en-GB" sz="2000" b="1" dirty="0"/>
          </a:p>
          <a:p>
            <a:pPr lvl="0"/>
            <a:r>
              <a:rPr lang="en-GB" sz="2000" dirty="0"/>
              <a:t>Could increase costs too: introducing new machinery would decrease CO2 production levels, but there are introduction costs.</a:t>
            </a:r>
            <a:endParaRPr lang="en-GB" sz="2000" b="1" dirty="0"/>
          </a:p>
          <a:p>
            <a:pPr marL="68580" indent="0">
              <a:buNone/>
            </a:pPr>
            <a:endParaRPr lang="en-GB" sz="2000" b="1" dirty="0"/>
          </a:p>
          <a:p>
            <a:pPr marL="68580" indent="0">
              <a:buNone/>
            </a:pPr>
            <a:r>
              <a:rPr lang="en-GB" sz="2000" b="1" dirty="0">
                <a:solidFill>
                  <a:schemeClr val="accent1"/>
                </a:solidFill>
              </a:rPr>
              <a:t>Operations Management</a:t>
            </a:r>
          </a:p>
          <a:p>
            <a:pPr lvl="0"/>
            <a:r>
              <a:rPr lang="en-GB" sz="2000" dirty="0"/>
              <a:t>Pollution controls will affect how a product is made </a:t>
            </a:r>
            <a:r>
              <a:rPr lang="en-GB" sz="2000" dirty="0" err="1"/>
              <a:t>eg</a:t>
            </a:r>
            <a:r>
              <a:rPr lang="en-GB" sz="2000" dirty="0"/>
              <a:t>. May change raw materials used, production methods and after-sales service</a:t>
            </a:r>
            <a:endParaRPr lang="en-GB" sz="2000" b="1" dirty="0"/>
          </a:p>
          <a:p>
            <a:pPr marL="68580" indent="0">
              <a:buNone/>
            </a:pPr>
            <a:r>
              <a:rPr lang="en-GB" sz="2000" dirty="0"/>
              <a:t> </a:t>
            </a:r>
            <a:endParaRPr lang="en-GB" sz="2000" b="1" dirty="0"/>
          </a:p>
          <a:p>
            <a:pPr marL="68580" indent="0">
              <a:buNone/>
            </a:pPr>
            <a:r>
              <a:rPr lang="en-GB" sz="2000" b="1" dirty="0">
                <a:solidFill>
                  <a:schemeClr val="accent1"/>
                </a:solidFill>
              </a:rPr>
              <a:t>HR</a:t>
            </a:r>
          </a:p>
          <a:p>
            <a:pPr lvl="0"/>
            <a:r>
              <a:rPr lang="en-GB" sz="2000" dirty="0"/>
              <a:t>Staff need to be recruited and trained to comply with environmental regulations.</a:t>
            </a:r>
            <a:endParaRPr lang="en-GB" sz="2000" b="1" dirty="0"/>
          </a:p>
          <a:p>
            <a:pPr lvl="0"/>
            <a:r>
              <a:rPr lang="en-GB" sz="2000" dirty="0"/>
              <a:t>Tensions between financial targets and meeting environmental targets may arise.</a:t>
            </a:r>
            <a:endParaRPr lang="en-GB" sz="2000" b="1" dirty="0"/>
          </a:p>
          <a:p>
            <a:pPr marL="68580" indent="0">
              <a:buNone/>
            </a:pPr>
            <a:endParaRPr lang="en-GB" sz="1900" dirty="0" smtClean="0"/>
          </a:p>
          <a:p>
            <a:endParaRPr lang="en-GB" dirty="0"/>
          </a:p>
        </p:txBody>
      </p:sp>
    </p:spTree>
    <p:extLst>
      <p:ext uri="{BB962C8B-B14F-4D97-AF65-F5344CB8AC3E}">
        <p14:creationId xmlns:p14="http://schemas.microsoft.com/office/powerpoint/2010/main" val="2811661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1143000"/>
          </a:xfrm>
        </p:spPr>
        <p:txBody>
          <a:bodyPr>
            <a:normAutofit/>
          </a:bodyPr>
          <a:lstStyle/>
          <a:p>
            <a:r>
              <a:rPr lang="en-GB" sz="2800" dirty="0" smtClean="0"/>
              <a:t>How can businesses respond to environmental issues?</a:t>
            </a:r>
            <a:endParaRPr lang="en-GB" sz="2800" dirty="0"/>
          </a:p>
        </p:txBody>
      </p:sp>
      <p:sp>
        <p:nvSpPr>
          <p:cNvPr id="3" name="Content Placeholder 2"/>
          <p:cNvSpPr>
            <a:spLocks noGrp="1"/>
          </p:cNvSpPr>
          <p:nvPr>
            <p:ph idx="1"/>
          </p:nvPr>
        </p:nvSpPr>
        <p:spPr>
          <a:xfrm>
            <a:off x="796628" y="1844824"/>
            <a:ext cx="7560840" cy="4608512"/>
          </a:xfrm>
        </p:spPr>
        <p:txBody>
          <a:bodyPr>
            <a:normAutofit/>
          </a:bodyPr>
          <a:lstStyle/>
          <a:p>
            <a:pPr marL="68580" indent="0">
              <a:buNone/>
            </a:pPr>
            <a:r>
              <a:rPr lang="en-GB" dirty="0" smtClean="0">
                <a:solidFill>
                  <a:schemeClr val="accent1"/>
                </a:solidFill>
              </a:rPr>
              <a:t>Become a sustainable business:</a:t>
            </a:r>
          </a:p>
          <a:p>
            <a:pPr marL="68580" indent="0">
              <a:buNone/>
            </a:pPr>
            <a:r>
              <a:rPr lang="en-GB" sz="1800" dirty="0"/>
              <a:t>What is sustainability?</a:t>
            </a:r>
          </a:p>
          <a:p>
            <a:r>
              <a:rPr lang="en-GB" sz="1800" dirty="0"/>
              <a:t>Everything that we need for our survival and well-being depends, either directly or indirectly, on our natural environment. </a:t>
            </a:r>
          </a:p>
          <a:p>
            <a:pPr marL="68580" indent="0">
              <a:buNone/>
            </a:pPr>
            <a:endParaRPr lang="en-GB" sz="1800" dirty="0"/>
          </a:p>
          <a:p>
            <a:r>
              <a:rPr lang="en-GB" sz="1800" dirty="0"/>
              <a:t>Sustainability creates and maintains the conditions under which humans and nature can exist in productive harmony, that permit fulfilling the social, economic and other requirements of present and future generations.</a:t>
            </a:r>
          </a:p>
          <a:p>
            <a:pPr marL="68580" indent="0">
              <a:buNone/>
            </a:pPr>
            <a:endParaRPr lang="en-GB" sz="1800" dirty="0"/>
          </a:p>
          <a:p>
            <a:r>
              <a:rPr lang="en-GB" sz="1800" dirty="0"/>
              <a:t>Sustainability is important to making sure that we have and will continue to have, the water, materials, and resources to protect human health and our environment.</a:t>
            </a:r>
          </a:p>
          <a:p>
            <a:pPr marL="68580" indent="0">
              <a:buNone/>
            </a:pPr>
            <a:endParaRPr lang="en-GB" sz="1900" dirty="0" smtClean="0"/>
          </a:p>
          <a:p>
            <a:endParaRPr lang="en-GB" dirty="0"/>
          </a:p>
        </p:txBody>
      </p:sp>
    </p:spTree>
    <p:extLst>
      <p:ext uri="{BB962C8B-B14F-4D97-AF65-F5344CB8AC3E}">
        <p14:creationId xmlns:p14="http://schemas.microsoft.com/office/powerpoint/2010/main" val="2405598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720080"/>
          </a:xfrm>
        </p:spPr>
        <p:txBody>
          <a:bodyPr>
            <a:normAutofit/>
          </a:bodyPr>
          <a:lstStyle/>
          <a:p>
            <a:r>
              <a:rPr lang="en-GB" sz="2800" dirty="0"/>
              <a:t>Become a sustainable business</a:t>
            </a:r>
          </a:p>
        </p:txBody>
      </p:sp>
      <p:sp>
        <p:nvSpPr>
          <p:cNvPr id="3" name="Content Placeholder 2"/>
          <p:cNvSpPr>
            <a:spLocks noGrp="1"/>
          </p:cNvSpPr>
          <p:nvPr>
            <p:ph idx="1"/>
          </p:nvPr>
        </p:nvSpPr>
        <p:spPr>
          <a:xfrm>
            <a:off x="796628" y="1412776"/>
            <a:ext cx="7567561" cy="4968552"/>
          </a:xfrm>
        </p:spPr>
        <p:txBody>
          <a:bodyPr>
            <a:normAutofit/>
          </a:bodyPr>
          <a:lstStyle/>
          <a:p>
            <a:pPr marL="68580" indent="0">
              <a:buNone/>
            </a:pPr>
            <a:r>
              <a:rPr lang="en-GB" sz="2200" dirty="0"/>
              <a:t>For many businesses, going 'green' is a lot more than a popular trend. It's part of a strategy to </a:t>
            </a:r>
            <a:r>
              <a:rPr lang="en-GB" sz="2200" b="1" dirty="0"/>
              <a:t>improve business sustainability. </a:t>
            </a:r>
          </a:p>
          <a:p>
            <a:pPr marL="68580" indent="0">
              <a:buNone/>
            </a:pPr>
            <a:endParaRPr lang="en-GB" sz="2200" dirty="0"/>
          </a:p>
          <a:p>
            <a:pPr marL="68580" indent="0">
              <a:buNone/>
            </a:pPr>
            <a:r>
              <a:rPr lang="en-GB" sz="2200" dirty="0"/>
              <a:t>Sustainable businesses seek to </a:t>
            </a:r>
            <a:r>
              <a:rPr lang="en-GB" sz="2200" b="1" dirty="0" smtClean="0"/>
              <a:t>minimise </a:t>
            </a:r>
            <a:r>
              <a:rPr lang="en-GB" sz="2200" b="1" dirty="0"/>
              <a:t>negative environmental and social impacts </a:t>
            </a:r>
            <a:r>
              <a:rPr lang="en-GB" sz="2200" dirty="0"/>
              <a:t>and ensure that future generations will have adequate resources to meet their needs.</a:t>
            </a:r>
          </a:p>
          <a:p>
            <a:pPr marL="68580" indent="0">
              <a:buNone/>
            </a:pPr>
            <a:endParaRPr lang="en-GB" sz="2200" dirty="0" smtClean="0"/>
          </a:p>
          <a:p>
            <a:pPr marL="68580" indent="0">
              <a:buNone/>
            </a:pPr>
            <a:r>
              <a:rPr lang="en-GB" sz="2200" dirty="0" smtClean="0"/>
              <a:t>Becoming </a:t>
            </a:r>
            <a:r>
              <a:rPr lang="en-GB" sz="2200" dirty="0"/>
              <a:t>a sustainable business is not only good for the environment but can also enhance the competitiveness and reputation of a business. </a:t>
            </a:r>
          </a:p>
          <a:p>
            <a:pPr marL="68580" indent="0">
              <a:buNone/>
            </a:pPr>
            <a:endParaRPr lang="en-GB" sz="2200" dirty="0"/>
          </a:p>
          <a:p>
            <a:pPr marL="68580" indent="0">
              <a:buNone/>
            </a:pPr>
            <a:endParaRPr lang="en-GB" sz="2200" dirty="0"/>
          </a:p>
          <a:p>
            <a:endParaRPr lang="en-GB" sz="2200" dirty="0"/>
          </a:p>
          <a:p>
            <a:endParaRPr lang="en-GB" sz="1900" dirty="0" smtClean="0"/>
          </a:p>
          <a:p>
            <a:endParaRPr lang="en-GB" dirty="0"/>
          </a:p>
        </p:txBody>
      </p:sp>
    </p:spTree>
    <p:extLst>
      <p:ext uri="{BB962C8B-B14F-4D97-AF65-F5344CB8AC3E}">
        <p14:creationId xmlns:p14="http://schemas.microsoft.com/office/powerpoint/2010/main" val="2922362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720080"/>
          </a:xfrm>
        </p:spPr>
        <p:txBody>
          <a:bodyPr>
            <a:normAutofit/>
          </a:bodyPr>
          <a:lstStyle/>
          <a:p>
            <a:r>
              <a:rPr lang="en-GB" sz="2800" dirty="0"/>
              <a:t>Become a sustainable business</a:t>
            </a:r>
          </a:p>
        </p:txBody>
      </p:sp>
      <p:sp>
        <p:nvSpPr>
          <p:cNvPr id="3" name="Content Placeholder 2"/>
          <p:cNvSpPr>
            <a:spLocks noGrp="1"/>
          </p:cNvSpPr>
          <p:nvPr>
            <p:ph idx="1"/>
          </p:nvPr>
        </p:nvSpPr>
        <p:spPr>
          <a:xfrm>
            <a:off x="789906" y="1412776"/>
            <a:ext cx="7670526" cy="4968552"/>
          </a:xfrm>
        </p:spPr>
        <p:txBody>
          <a:bodyPr>
            <a:normAutofit fontScale="92500" lnSpcReduction="10000"/>
          </a:bodyPr>
          <a:lstStyle/>
          <a:p>
            <a:pPr marL="68580" indent="0">
              <a:buNone/>
            </a:pPr>
            <a:r>
              <a:rPr lang="en-GB" sz="2200" dirty="0" smtClean="0"/>
              <a:t>Areas </a:t>
            </a:r>
            <a:r>
              <a:rPr lang="en-GB" sz="2200" dirty="0"/>
              <a:t>to consider:</a:t>
            </a:r>
          </a:p>
          <a:p>
            <a:r>
              <a:rPr lang="en-GB" sz="2200" dirty="0">
                <a:solidFill>
                  <a:schemeClr val="accent1"/>
                </a:solidFill>
              </a:rPr>
              <a:t>Supply chain</a:t>
            </a:r>
            <a:r>
              <a:rPr lang="en-GB" sz="2200" dirty="0"/>
              <a:t>: audit the distances involved in transportation of raw materials.</a:t>
            </a:r>
          </a:p>
          <a:p>
            <a:r>
              <a:rPr lang="en-GB" sz="2200" dirty="0">
                <a:solidFill>
                  <a:schemeClr val="accent1"/>
                </a:solidFill>
              </a:rPr>
              <a:t>Production</a:t>
            </a:r>
            <a:r>
              <a:rPr lang="en-GB" sz="2200" dirty="0"/>
              <a:t>: the amount of energy used, use efficient machinery, reduce waste, recycle.</a:t>
            </a:r>
          </a:p>
          <a:p>
            <a:r>
              <a:rPr lang="en-GB" sz="2200" dirty="0">
                <a:solidFill>
                  <a:schemeClr val="accent1"/>
                </a:solidFill>
              </a:rPr>
              <a:t>Packaging</a:t>
            </a:r>
            <a:r>
              <a:rPr lang="en-GB" sz="2200" dirty="0"/>
              <a:t>: is it possible to reduce it without compromising quality? Could more environmentally friendly packaging be used</a:t>
            </a:r>
            <a:r>
              <a:rPr lang="en-GB" sz="2200" dirty="0" smtClean="0"/>
              <a:t>?</a:t>
            </a:r>
            <a:endParaRPr lang="en-GB" sz="2200" dirty="0" smtClean="0">
              <a:solidFill>
                <a:schemeClr val="accent1"/>
              </a:solidFill>
            </a:endParaRPr>
          </a:p>
          <a:p>
            <a:r>
              <a:rPr lang="en-GB" sz="2200" dirty="0" smtClean="0">
                <a:solidFill>
                  <a:schemeClr val="accent1"/>
                </a:solidFill>
              </a:rPr>
              <a:t>Distribution: </a:t>
            </a:r>
            <a:r>
              <a:rPr lang="en-GB" sz="2200" dirty="0"/>
              <a:t>consider using greener vehicles. In some cases, subsides and allowances are available for green upgrades</a:t>
            </a:r>
            <a:r>
              <a:rPr lang="en-GB" sz="2200" dirty="0" smtClean="0"/>
              <a:t>.</a:t>
            </a:r>
          </a:p>
          <a:p>
            <a:r>
              <a:rPr lang="en-GB" sz="2200" dirty="0">
                <a:solidFill>
                  <a:schemeClr val="accent1"/>
                </a:solidFill>
              </a:rPr>
              <a:t>Administration</a:t>
            </a:r>
            <a:r>
              <a:rPr lang="en-GB" sz="2200" dirty="0" smtClean="0"/>
              <a:t>: use energy saving features on equipment, have a recycling and printing policy for the office. </a:t>
            </a:r>
          </a:p>
          <a:p>
            <a:r>
              <a:rPr lang="en-GB" sz="2200" dirty="0" smtClean="0">
                <a:solidFill>
                  <a:schemeClr val="accent1"/>
                </a:solidFill>
              </a:rPr>
              <a:t>Greening the businesses reputation</a:t>
            </a:r>
            <a:r>
              <a:rPr lang="en-GB" sz="2200" dirty="0" smtClean="0"/>
              <a:t>: if a business has taken steps to go green, they should ensure their customers and clients know about it! </a:t>
            </a:r>
            <a:endParaRPr lang="en-GB" sz="2200" dirty="0"/>
          </a:p>
          <a:p>
            <a:endParaRPr lang="en-GB" sz="1900" dirty="0" smtClean="0"/>
          </a:p>
          <a:p>
            <a:endParaRPr lang="en-GB" dirty="0"/>
          </a:p>
        </p:txBody>
      </p:sp>
    </p:spTree>
    <p:extLst>
      <p:ext uri="{BB962C8B-B14F-4D97-AF65-F5344CB8AC3E}">
        <p14:creationId xmlns:p14="http://schemas.microsoft.com/office/powerpoint/2010/main" val="1386029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50B47F-BB7C-4116-8E38-2A6CEFA7878C}">
  <ds:schemaRefs>
    <ds:schemaRef ds:uri="http://schemas.microsoft.com/sharepoint/v3/contenttype/forms"/>
  </ds:schemaRefs>
</ds:datastoreItem>
</file>

<file path=customXml/itemProps2.xml><?xml version="1.0" encoding="utf-8"?>
<ds:datastoreItem xmlns:ds="http://schemas.openxmlformats.org/officeDocument/2006/customXml" ds:itemID="{CEA62FBC-1DB2-42AC-854C-8218A1538036}">
  <ds:schemaRefs>
    <ds:schemaRef ds:uri="http://schemas.openxmlformats.org/package/2006/metadata/core-properties"/>
    <ds:schemaRef ds:uri="http://purl.org/dc/elements/1.1/"/>
    <ds:schemaRef ds:uri="http://schemas.microsoft.com/office/2006/documentManagement/types"/>
    <ds:schemaRef ds:uri="http://purl.org/dc/terms/"/>
    <ds:schemaRef ds:uri="http://www.w3.org/XML/1998/namespace"/>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BA8F83E7-C46B-450A-AB28-38E6DEC3E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Austin</Template>
  <TotalTime>1218</TotalTime>
  <Words>919</Words>
  <Application>Microsoft Office PowerPoint</Application>
  <PresentationFormat>On-screen Show (4:3)</PresentationFormat>
  <Paragraphs>113</Paragraphs>
  <Slides>13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Century Gothic</vt:lpstr>
      <vt:lpstr>Wingdings 2</vt:lpstr>
      <vt:lpstr>Austin</vt:lpstr>
      <vt:lpstr>ELE – Environmental Factors</vt:lpstr>
      <vt:lpstr>Environmental Costs of Business Activity &amp; Controlling Costs - Recap</vt:lpstr>
      <vt:lpstr>Can you identify the business that issued this statement?</vt:lpstr>
      <vt:lpstr>Learning Objectives</vt:lpstr>
      <vt:lpstr>How can businesses respond to environmental issues </vt:lpstr>
      <vt:lpstr>How can businesses respond to environmental issues?</vt:lpstr>
      <vt:lpstr>How can businesses respond to environmental issues?</vt:lpstr>
      <vt:lpstr>Become a sustainable business</vt:lpstr>
      <vt:lpstr>Become a sustainable business</vt:lpstr>
      <vt:lpstr>Benefits of being environmentally friendly</vt:lpstr>
      <vt:lpstr>PowerPoint Presentation</vt:lpstr>
      <vt:lpstr>Drawbacks of being environmentally friendly</vt:lpstr>
      <vt:lpstr>Activities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Crumpton</dc:creator>
  <cp:lastModifiedBy>Rebecca Crumpton</cp:lastModifiedBy>
  <cp:revision>58</cp:revision>
  <dcterms:created xsi:type="dcterms:W3CDTF">2015-06-16T14:42:13Z</dcterms:created>
  <dcterms:modified xsi:type="dcterms:W3CDTF">2020-06-19T10:01:25Z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