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59" r:id="rId7"/>
    <p:sldId id="267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5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05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1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3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5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2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68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6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78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3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1BC0F-61A1-4F8B-AE2B-0CB65C34FC2F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1A59-812D-4F0B-9C93-927CEEB53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3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Chromatography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01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Ion exchange Chromatography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Image result for ion exchange chromatograph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 b="9688"/>
          <a:stretch/>
        </p:blipFill>
        <p:spPr bwMode="auto">
          <a:xfrm>
            <a:off x="1399584" y="1371574"/>
            <a:ext cx="8882099" cy="545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08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Things to consider:</a:t>
            </a:r>
          </a:p>
          <a:p>
            <a:r>
              <a:rPr lang="en-GB" dirty="0" smtClean="0"/>
              <a:t>Correct solvent?</a:t>
            </a:r>
          </a:p>
          <a:p>
            <a:r>
              <a:rPr lang="en-GB" dirty="0" smtClean="0"/>
              <a:t>Small, and concentrated sample?</a:t>
            </a:r>
          </a:p>
          <a:p>
            <a:r>
              <a:rPr lang="en-GB" dirty="0" smtClean="0"/>
              <a:t>Did it separate/Why might it not separate?</a:t>
            </a:r>
          </a:p>
          <a:p>
            <a:r>
              <a:rPr lang="en-GB" dirty="0" smtClean="0"/>
              <a:t>Accurate with where the sample was put and where the solvent went to?</a:t>
            </a:r>
          </a:p>
          <a:p>
            <a:r>
              <a:rPr lang="en-GB" dirty="0" smtClean="0"/>
              <a:t>Did the paper touch the side?</a:t>
            </a:r>
          </a:p>
          <a:p>
            <a:r>
              <a:rPr lang="en-GB" dirty="0" smtClean="0"/>
              <a:t>Why might the </a:t>
            </a:r>
            <a:r>
              <a:rPr lang="en-GB" dirty="0" err="1" smtClean="0"/>
              <a:t>Rf</a:t>
            </a:r>
            <a:r>
              <a:rPr lang="en-GB" dirty="0" smtClean="0"/>
              <a:t> </a:t>
            </a:r>
            <a:r>
              <a:rPr lang="en-GB" smtClean="0"/>
              <a:t>values differ?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49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Separating pen 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39962" cy="4351338"/>
          </a:xfrm>
        </p:spPr>
        <p:txBody>
          <a:bodyPr/>
          <a:lstStyle/>
          <a:p>
            <a:r>
              <a:rPr lang="en-GB" dirty="0" smtClean="0"/>
              <a:t>Pencil line</a:t>
            </a:r>
          </a:p>
          <a:p>
            <a:r>
              <a:rPr lang="en-GB" dirty="0" smtClean="0"/>
              <a:t>Crosses on the line for where the spots start</a:t>
            </a:r>
          </a:p>
          <a:p>
            <a:r>
              <a:rPr lang="en-GB" dirty="0" smtClean="0"/>
              <a:t>Make sure the water (solvent is not above the line)</a:t>
            </a:r>
          </a:p>
          <a:p>
            <a:r>
              <a:rPr lang="en-GB" dirty="0" smtClean="0"/>
              <a:t>Put a pencil line at the top to show there the solvent got to</a:t>
            </a:r>
          </a:p>
        </p:txBody>
      </p:sp>
      <p:pic>
        <p:nvPicPr>
          <p:cNvPr id="1026" name="Picture 2" descr="Image result for paper chroma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669" y="1389020"/>
            <a:ext cx="61534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8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Rf</a:t>
            </a:r>
            <a:r>
              <a:rPr lang="en-GB" dirty="0" smtClean="0"/>
              <a:t>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Image result for working out rf va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518" y="1534304"/>
            <a:ext cx="5371585" cy="441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working out rf 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38697"/>
            <a:ext cx="4419600" cy="923925"/>
          </a:xfrm>
          <a:prstGeom prst="rect">
            <a:avLst/>
          </a:prstGeom>
          <a:ln w="571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69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 </a:t>
            </a:r>
            <a:r>
              <a:rPr lang="en-GB" dirty="0" err="1" smtClean="0"/>
              <a:t>Rf</a:t>
            </a:r>
            <a:r>
              <a:rPr lang="en-GB" dirty="0" smtClean="0"/>
              <a:t> values useful?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help you to compare different pigments – so you can see if there are similarities and differences</a:t>
            </a:r>
          </a:p>
          <a:p>
            <a:endParaRPr lang="en-GB" dirty="0" smtClean="0"/>
          </a:p>
          <a:p>
            <a:r>
              <a:rPr lang="en-GB" dirty="0" smtClean="0"/>
              <a:t>The more</a:t>
            </a:r>
            <a:r>
              <a:rPr lang="en-GB" dirty="0" smtClean="0">
                <a:solidFill>
                  <a:srgbClr val="C00000"/>
                </a:solidFill>
              </a:rPr>
              <a:t> polar </a:t>
            </a:r>
            <a:r>
              <a:rPr lang="en-GB" dirty="0" smtClean="0"/>
              <a:t>the pigment the more it moves up the paper with the </a:t>
            </a:r>
            <a:r>
              <a:rPr lang="en-GB" dirty="0" smtClean="0">
                <a:solidFill>
                  <a:srgbClr val="C00000"/>
                </a:solidFill>
              </a:rPr>
              <a:t>polar</a:t>
            </a:r>
            <a:r>
              <a:rPr lang="en-GB" dirty="0" smtClean="0"/>
              <a:t> water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35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Aim</a:t>
            </a:r>
          </a:p>
          <a:p>
            <a:r>
              <a:rPr lang="en-GB" dirty="0" smtClean="0"/>
              <a:t>Introduction</a:t>
            </a:r>
          </a:p>
          <a:p>
            <a:pPr lvl="1"/>
            <a:r>
              <a:rPr lang="en-GB" dirty="0" smtClean="0"/>
              <a:t>What is chromatography used for?</a:t>
            </a:r>
          </a:p>
          <a:p>
            <a:pPr lvl="1"/>
            <a:r>
              <a:rPr lang="en-GB" dirty="0" smtClean="0"/>
              <a:t>Explain how it works</a:t>
            </a:r>
          </a:p>
          <a:p>
            <a:pPr lvl="1"/>
            <a:r>
              <a:rPr lang="en-GB" dirty="0" smtClean="0"/>
              <a:t>Explain what the </a:t>
            </a:r>
            <a:r>
              <a:rPr lang="en-GB" dirty="0" err="1" smtClean="0"/>
              <a:t>Rf</a:t>
            </a:r>
            <a:r>
              <a:rPr lang="en-GB" dirty="0" smtClean="0"/>
              <a:t> values mean</a:t>
            </a:r>
          </a:p>
          <a:p>
            <a:r>
              <a:rPr lang="en-GB" dirty="0" smtClean="0"/>
              <a:t>Method for Amino acids on paper</a:t>
            </a:r>
          </a:p>
          <a:p>
            <a:pPr lvl="1"/>
            <a:r>
              <a:rPr lang="en-GB" dirty="0" smtClean="0"/>
              <a:t>Include how to be as accurate as possible</a:t>
            </a:r>
          </a:p>
          <a:p>
            <a:r>
              <a:rPr lang="en-GB" dirty="0" smtClean="0"/>
              <a:t>Safety</a:t>
            </a:r>
          </a:p>
          <a:p>
            <a:r>
              <a:rPr lang="en-GB" dirty="0" smtClean="0"/>
              <a:t>Results</a:t>
            </a:r>
          </a:p>
          <a:p>
            <a:pPr lvl="1"/>
            <a:r>
              <a:rPr lang="en-GB" dirty="0" smtClean="0"/>
              <a:t>Write down the </a:t>
            </a:r>
            <a:r>
              <a:rPr lang="en-GB" dirty="0" err="1" smtClean="0"/>
              <a:t>Rf</a:t>
            </a:r>
            <a:r>
              <a:rPr lang="en-GB" dirty="0" smtClean="0"/>
              <a:t> value you got and see if it corresponds to the actual ones </a:t>
            </a:r>
            <a:r>
              <a:rPr lang="en-GB" smtClean="0"/>
              <a:t>(google ‘Rf</a:t>
            </a:r>
            <a:r>
              <a:rPr lang="en-GB" dirty="0" smtClean="0"/>
              <a:t> values for amino acids’ and click on first hit)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96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chromatography of plant pigments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412816"/>
              </p:ext>
            </p:extLst>
          </p:nvPr>
        </p:nvGraphicFramePr>
        <p:xfrm>
          <a:off x="422045" y="1711978"/>
          <a:ext cx="5574717" cy="4561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8239"/>
                <a:gridCol w="1858239"/>
                <a:gridCol w="1858239"/>
              </a:tblGrid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effectLst/>
                        </a:rPr>
                        <a:t>Pigment name</a:t>
                      </a:r>
                      <a:endParaRPr lang="en-GB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>
                          <a:effectLst/>
                        </a:rPr>
                        <a:t>Visible color</a:t>
                      </a:r>
                      <a:endParaRPr lang="en-GB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Rf</a:t>
                      </a:r>
                      <a:endParaRPr lang="en-GB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Carotene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Yellow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0.98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Xanthophyll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Yellow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0.86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Xanthophyll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Red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0.80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Phaeophytin a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Dark grey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0.67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Phaeophytin b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Light grey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0.60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Xanthophyll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Yellow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0.50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Chlorophyll a1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Light blue-green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0.48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Chlorophyll a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Dark blue-green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0.46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Chlorophyll b1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Light yellow-green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0.30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Chlorophyll b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Dark yellow-green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0.25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Xanthophyll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Yellow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0.15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Image result for chromatography of plant pig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2" y="1574305"/>
            <a:ext cx="6087652" cy="339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Aim</a:t>
            </a:r>
          </a:p>
          <a:p>
            <a:r>
              <a:rPr lang="en-GB" dirty="0" smtClean="0"/>
              <a:t>Introduction</a:t>
            </a:r>
          </a:p>
          <a:p>
            <a:pPr lvl="1"/>
            <a:r>
              <a:rPr lang="en-GB" dirty="0" smtClean="0"/>
              <a:t>What is chromatography used for?</a:t>
            </a:r>
          </a:p>
          <a:p>
            <a:pPr lvl="1"/>
            <a:r>
              <a:rPr lang="en-GB" dirty="0" smtClean="0"/>
              <a:t>Explain how it works</a:t>
            </a:r>
          </a:p>
          <a:p>
            <a:pPr lvl="1"/>
            <a:r>
              <a:rPr lang="en-GB" dirty="0" smtClean="0"/>
              <a:t>Explain what the </a:t>
            </a:r>
            <a:r>
              <a:rPr lang="en-GB" dirty="0" err="1" smtClean="0"/>
              <a:t>Rf</a:t>
            </a:r>
            <a:r>
              <a:rPr lang="en-GB" dirty="0" smtClean="0"/>
              <a:t> values mean</a:t>
            </a:r>
          </a:p>
          <a:p>
            <a:r>
              <a:rPr lang="en-GB" dirty="0" smtClean="0"/>
              <a:t>Method and results for all 3 </a:t>
            </a:r>
            <a:r>
              <a:rPr lang="en-GB" dirty="0" err="1" smtClean="0"/>
              <a:t>chromatographies</a:t>
            </a:r>
            <a:r>
              <a:rPr lang="en-GB" dirty="0" smtClean="0"/>
              <a:t> (amino acids on paper, plant </a:t>
            </a:r>
            <a:r>
              <a:rPr lang="en-GB" dirty="0" err="1" smtClean="0"/>
              <a:t>pigement</a:t>
            </a:r>
            <a:r>
              <a:rPr lang="en-GB" dirty="0" smtClean="0"/>
              <a:t> on paper plant pigment on TLC)</a:t>
            </a:r>
            <a:endParaRPr lang="en-GB" dirty="0" smtClean="0"/>
          </a:p>
          <a:p>
            <a:pPr lvl="1"/>
            <a:r>
              <a:rPr lang="en-GB" dirty="0" smtClean="0"/>
              <a:t>Include how to be as accurate as possible</a:t>
            </a:r>
          </a:p>
          <a:p>
            <a:r>
              <a:rPr lang="en-GB" dirty="0" smtClean="0"/>
              <a:t>Safety</a:t>
            </a:r>
          </a:p>
          <a:p>
            <a:r>
              <a:rPr lang="en-GB" dirty="0" smtClean="0"/>
              <a:t>Results</a:t>
            </a:r>
          </a:p>
          <a:p>
            <a:pPr lvl="1"/>
            <a:r>
              <a:rPr lang="en-GB" dirty="0" smtClean="0"/>
              <a:t>Write down the </a:t>
            </a:r>
            <a:r>
              <a:rPr lang="en-GB" dirty="0" err="1" smtClean="0"/>
              <a:t>Rf</a:t>
            </a:r>
            <a:r>
              <a:rPr lang="en-GB" dirty="0" smtClean="0"/>
              <a:t> value you got and see if it corresponds to the actual ones (google ‘</a:t>
            </a:r>
            <a:r>
              <a:rPr lang="en-GB" dirty="0" err="1" smtClean="0"/>
              <a:t>Rf</a:t>
            </a:r>
            <a:r>
              <a:rPr lang="en-GB" dirty="0" smtClean="0"/>
              <a:t> values for amino acids’ and click on first hit</a:t>
            </a:r>
            <a:r>
              <a:rPr lang="en-GB" dirty="0" smtClean="0"/>
              <a:t>)</a:t>
            </a:r>
          </a:p>
          <a:p>
            <a:r>
              <a:rPr lang="en-GB" dirty="0" smtClean="0"/>
              <a:t>Evaluation</a:t>
            </a:r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8013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performance liquid chromatography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Image result for column chroma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572" y="1657243"/>
            <a:ext cx="8186700" cy="534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54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 Column Mass Spectrometry (GCMS)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Image result for GC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822" y="1863244"/>
            <a:ext cx="7117094" cy="462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7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354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Chromatography</vt:lpstr>
      <vt:lpstr>Separating pen inks</vt:lpstr>
      <vt:lpstr>Rf values</vt:lpstr>
      <vt:lpstr>Why are the Rf values useful?</vt:lpstr>
      <vt:lpstr>Writing up</vt:lpstr>
      <vt:lpstr>Paper chromatography of plant pigments</vt:lpstr>
      <vt:lpstr>Writing up</vt:lpstr>
      <vt:lpstr>High performance liquid chromatography</vt:lpstr>
      <vt:lpstr>Gas Column Mass Spectrometry (GCMS)</vt:lpstr>
      <vt:lpstr>Ion exchange Chromatography</vt:lpstr>
      <vt:lpstr>Evaluation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Chromatography</dc:title>
  <dc:creator>Harriet Broughton</dc:creator>
  <cp:lastModifiedBy>Harriet Broughton</cp:lastModifiedBy>
  <cp:revision>8</cp:revision>
  <dcterms:created xsi:type="dcterms:W3CDTF">2016-12-16T09:14:29Z</dcterms:created>
  <dcterms:modified xsi:type="dcterms:W3CDTF">2017-02-09T09:50:42Z</dcterms:modified>
</cp:coreProperties>
</file>