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handoutMasterIdLst>
    <p:handoutMasterId r:id="rId26"/>
  </p:handoutMasterIdLst>
  <p:sldIdLst>
    <p:sldId id="325" r:id="rId5"/>
    <p:sldId id="326" r:id="rId6"/>
    <p:sldId id="309" r:id="rId7"/>
    <p:sldId id="258" r:id="rId8"/>
    <p:sldId id="259" r:id="rId9"/>
    <p:sldId id="327" r:id="rId10"/>
    <p:sldId id="311" r:id="rId11"/>
    <p:sldId id="324" r:id="rId12"/>
    <p:sldId id="323" r:id="rId13"/>
    <p:sldId id="312" r:id="rId14"/>
    <p:sldId id="295" r:id="rId15"/>
    <p:sldId id="296" r:id="rId16"/>
    <p:sldId id="319" r:id="rId17"/>
    <p:sldId id="320" r:id="rId18"/>
    <p:sldId id="321" r:id="rId19"/>
    <p:sldId id="322" r:id="rId20"/>
    <p:sldId id="316" r:id="rId21"/>
    <p:sldId id="301" r:id="rId22"/>
    <p:sldId id="317" r:id="rId23"/>
    <p:sldId id="302" r:id="rId24"/>
    <p:sldId id="31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407" autoAdjust="0"/>
    <p:restoredTop sz="96433" autoAdjust="0"/>
  </p:normalViewPr>
  <p:slideViewPr>
    <p:cSldViewPr>
      <p:cViewPr>
        <p:scale>
          <a:sx n="50" d="100"/>
          <a:sy n="50" d="100"/>
        </p:scale>
        <p:origin x="-1464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i="1">
                <a:solidFill>
                  <a:srgbClr val="FF0066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i="1">
                <a:solidFill>
                  <a:srgbClr val="FF0066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i="1">
                <a:solidFill>
                  <a:srgbClr val="FF0066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i="1">
                <a:solidFill>
                  <a:srgbClr val="FF0066"/>
                </a:solidFill>
                <a:latin typeface="Times New Roman" panose="02020603050405020304" pitchFamily="18" charset="0"/>
              </a:defRPr>
            </a:lvl1pPr>
          </a:lstStyle>
          <a:p>
            <a:fld id="{2FB1716D-DC48-4973-9136-A32C531C292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836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35CA-635E-46C2-AF92-115AA068A0B4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770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6DCA-9051-494B-B2F1-B0F10D817A62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369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A4D7-0CBD-4B58-A0F6-25AB0EA70573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774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4BE2-B20F-41FD-8050-70CB91413742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427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DC9F-99C2-4C6C-8FB5-108FEB29B854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065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4995-8969-47AB-B3B5-F07DBAF0B97D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330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B3BA-C288-4B17-889F-E3036D1AD312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594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42EC-BD58-493B-99F4-F9E8BF18F7FF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931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1321-EC65-4EF0-AB2E-95A2F120015B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907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54B4-C4A6-4ECE-B8EA-91FF5CB749BC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121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4618-1D05-433F-85D5-E0DEF54E5533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426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2C357-0EB1-4630-8EC0-C92A0493E0C8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2070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15616" y="764704"/>
            <a:ext cx="6858000" cy="2387600"/>
          </a:xfrm>
        </p:spPr>
        <p:txBody>
          <a:bodyPr>
            <a:noAutofit/>
          </a:bodyPr>
          <a:lstStyle/>
          <a:p>
            <a:r>
              <a:rPr lang="en-GB" sz="8800" dirty="0" smtClean="0"/>
              <a:t>File Compression</a:t>
            </a:r>
            <a:endParaRPr lang="en-GB" sz="8800" dirty="0"/>
          </a:p>
        </p:txBody>
      </p:sp>
      <p:pic>
        <p:nvPicPr>
          <p:cNvPr id="132098" name="Picture 2" descr="Image result for pile of cloth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92429"/>
            <a:ext cx="4860031" cy="336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0" name="Picture 4" descr="Image result for folded pile of cloth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677" y="4581127"/>
            <a:ext cx="3042084" cy="202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277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Lossy compression methods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/>
              <a:t>Loss of information is acceptable in a picture of video.</a:t>
            </a:r>
          </a:p>
          <a:p>
            <a:pPr>
              <a:lnSpc>
                <a:spcPct val="90000"/>
              </a:lnSpc>
            </a:pPr>
            <a:r>
              <a:rPr lang="en-US" altLang="zh-TW"/>
              <a:t>The </a:t>
            </a:r>
            <a:r>
              <a:rPr lang="en-US" altLang="zh-TW">
                <a:solidFill>
                  <a:schemeClr val="folHlink"/>
                </a:solidFill>
              </a:rPr>
              <a:t>reason</a:t>
            </a:r>
            <a:r>
              <a:rPr lang="en-US" altLang="zh-TW"/>
              <a:t> is that our eyes and ears cannot distinguish subtle changes.</a:t>
            </a:r>
          </a:p>
          <a:p>
            <a:pPr>
              <a:lnSpc>
                <a:spcPct val="90000"/>
              </a:lnSpc>
            </a:pPr>
            <a:r>
              <a:rPr lang="en-US" altLang="zh-TW"/>
              <a:t>Loss of information is</a:t>
            </a:r>
            <a:r>
              <a:rPr lang="en-US" altLang="zh-TW">
                <a:solidFill>
                  <a:schemeClr val="folHlink"/>
                </a:solidFill>
              </a:rPr>
              <a:t> not </a:t>
            </a:r>
            <a:r>
              <a:rPr lang="en-US" altLang="zh-TW"/>
              <a:t>acceptable in a text file or a program file.</a:t>
            </a:r>
          </a:p>
          <a:p>
            <a:pPr>
              <a:lnSpc>
                <a:spcPct val="90000"/>
              </a:lnSpc>
            </a:pPr>
            <a:r>
              <a:rPr lang="en-US" altLang="zh-TW"/>
              <a:t>For examples:</a:t>
            </a:r>
          </a:p>
          <a:p>
            <a:pPr lvl="1">
              <a:lnSpc>
                <a:spcPct val="90000"/>
              </a:lnSpc>
            </a:pPr>
            <a:r>
              <a:rPr lang="en-US" altLang="zh-TW"/>
              <a:t>Joint photographic experts group (</a:t>
            </a:r>
            <a:r>
              <a:rPr lang="en-US" altLang="zh-TW">
                <a:solidFill>
                  <a:schemeClr val="folHlink"/>
                </a:solidFill>
              </a:rPr>
              <a:t>JPEG</a:t>
            </a:r>
            <a:r>
              <a:rPr lang="en-US" altLang="zh-TW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zh-TW"/>
              <a:t>Motion picture experts group (</a:t>
            </a:r>
            <a:r>
              <a:rPr lang="en-US" altLang="zh-TW">
                <a:solidFill>
                  <a:schemeClr val="folHlink"/>
                </a:solidFill>
              </a:rPr>
              <a:t>MPEG</a:t>
            </a:r>
            <a:r>
              <a:rPr lang="en-US" altLang="zh-TW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0325" y="0"/>
            <a:ext cx="1285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1600" b="1">
                <a:latin typeface="Times New Roman" panose="02020603050405020304" pitchFamily="18" charset="0"/>
              </a:rPr>
              <a:t>Figure 15-10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55650" y="1125538"/>
            <a:ext cx="7523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3200" b="1">
                <a:latin typeface="Times New Roman" panose="02020603050405020304" pitchFamily="18" charset="0"/>
              </a:rPr>
              <a:t>JPEG gray scale example, 640 x 480 pixels</a:t>
            </a:r>
          </a:p>
        </p:txBody>
      </p:sp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8428038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zh-TW"/>
              <a:t>Image compression: JPEG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059113" y="1700213"/>
            <a:ext cx="2613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3200" b="1" dirty="0">
                <a:latin typeface="Times New Roman" panose="02020603050405020304" pitchFamily="18" charset="0"/>
              </a:rPr>
              <a:t>JPEG process</a:t>
            </a:r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8637588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60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4365625"/>
            <a:ext cx="8229600" cy="1768475"/>
          </a:xfrm>
        </p:spPr>
        <p:txBody>
          <a:bodyPr/>
          <a:lstStyle/>
          <a:p>
            <a:r>
              <a:rPr lang="en-US" altLang="zh-TW" dirty="0"/>
              <a:t>DTC: discrete cosine transform</a:t>
            </a:r>
          </a:p>
          <a:p>
            <a:r>
              <a:rPr lang="en-US" altLang="zh-TW" dirty="0"/>
              <a:t>Quantization</a:t>
            </a:r>
          </a:p>
          <a:p>
            <a:r>
              <a:rPr lang="en-US" altLang="zh-TW" dirty="0"/>
              <a:t>Compression </a:t>
            </a: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57200" y="4365625"/>
            <a:ext cx="8229600" cy="17684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kumimoji="0" lang="en-US" altLang="zh-TW" sz="9600" dirty="0" smtClean="0"/>
              <a:t>Basically an </a:t>
            </a:r>
            <a:br>
              <a:rPr kumimoji="0" lang="en-US" altLang="zh-TW" sz="9600" dirty="0" smtClean="0"/>
            </a:br>
            <a:r>
              <a:rPr kumimoji="0" lang="en-US" altLang="zh-TW" sz="9600" dirty="0" smtClean="0"/>
              <a:t>average value</a:t>
            </a:r>
            <a:endParaRPr kumimoji="0" lang="en-US" altLang="zh-TW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768758"/>
              </p:ext>
            </p:extLst>
          </p:nvPr>
        </p:nvGraphicFramePr>
        <p:xfrm>
          <a:off x="611560" y="332656"/>
          <a:ext cx="76200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8" name="PhotoImpact" r:id="rId3" imgW="10158730" imgH="7619048" progId="PI3.Image">
                  <p:embed/>
                </p:oleObj>
              </mc:Choice>
              <mc:Fallback>
                <p:oleObj name="PhotoImpact" r:id="rId3" imgW="10158730" imgH="7619048" progId="PI3.Im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32656"/>
                        <a:ext cx="76200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4140200" y="6308725"/>
            <a:ext cx="1799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zh-TW" b="1" dirty="0"/>
              <a:t>Quality </a:t>
            </a:r>
            <a:r>
              <a:rPr lang="en-US" altLang="zh-TW" b="1" dirty="0" smtClean="0"/>
              <a:t>:</a:t>
            </a:r>
            <a:r>
              <a:rPr lang="en-US" altLang="zh-TW" b="1" dirty="0"/>
              <a:t>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195242"/>
              </p:ext>
            </p:extLst>
          </p:nvPr>
        </p:nvGraphicFramePr>
        <p:xfrm>
          <a:off x="467544" y="260648"/>
          <a:ext cx="76200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3" name="PhotoImpact" r:id="rId3" imgW="10158730" imgH="7619048" progId="PI3.Image">
                  <p:embed/>
                </p:oleObj>
              </mc:Choice>
              <mc:Fallback>
                <p:oleObj name="PhotoImpact" r:id="rId3" imgW="10158730" imgH="7619048" progId="PI3.Imag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60648"/>
                        <a:ext cx="76200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4140200" y="6308725"/>
            <a:ext cx="1799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zh-TW" b="1" dirty="0" smtClean="0"/>
              <a:t>Quality</a:t>
            </a:r>
            <a:r>
              <a:rPr lang="en-US" altLang="zh-TW" b="1" dirty="0" smtClean="0"/>
              <a:t>:50</a:t>
            </a:r>
            <a:r>
              <a:rPr lang="en-US" altLang="zh-TW" b="1" dirty="0"/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4140200" y="6308725"/>
            <a:ext cx="1655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zh-TW" b="1" dirty="0"/>
              <a:t>Quality </a:t>
            </a:r>
            <a:r>
              <a:rPr lang="en-US" altLang="zh-TW" b="1" dirty="0" smtClean="0"/>
              <a:t>:</a:t>
            </a:r>
            <a:r>
              <a:rPr lang="en-US" altLang="zh-TW" b="1" dirty="0"/>
              <a:t>10%</a:t>
            </a:r>
          </a:p>
        </p:txBody>
      </p:sp>
      <p:graphicFrame>
        <p:nvGraphicFramePr>
          <p:cNvPr id="130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690346"/>
              </p:ext>
            </p:extLst>
          </p:nvPr>
        </p:nvGraphicFramePr>
        <p:xfrm>
          <a:off x="467544" y="260648"/>
          <a:ext cx="76200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8" name="PhotoImpact" r:id="rId3" imgW="10158730" imgH="7619048" progId="PI3.Image">
                  <p:embed/>
                </p:oleObj>
              </mc:Choice>
              <mc:Fallback>
                <p:oleObj name="PhotoImpact" r:id="rId3" imgW="10158730" imgH="7619048" progId="PI3.Imag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60648"/>
                        <a:ext cx="76200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866079"/>
              </p:ext>
            </p:extLst>
          </p:nvPr>
        </p:nvGraphicFramePr>
        <p:xfrm>
          <a:off x="467544" y="260648"/>
          <a:ext cx="76200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1" name="PhotoImpact" r:id="rId3" imgW="10158730" imgH="7619048" progId="PI3.Image">
                  <p:embed/>
                </p:oleObj>
              </mc:Choice>
              <mc:Fallback>
                <p:oleObj name="PhotoImpact" r:id="rId3" imgW="10158730" imgH="7619048" progId="PI3.Im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60648"/>
                        <a:ext cx="76200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4140200" y="6308725"/>
            <a:ext cx="1655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zh-TW" b="1" dirty="0"/>
              <a:t>Quality </a:t>
            </a:r>
            <a:r>
              <a:rPr lang="en-US" altLang="zh-TW" b="1" dirty="0" smtClean="0"/>
              <a:t>:</a:t>
            </a:r>
            <a:r>
              <a:rPr lang="en-US" altLang="zh-TW" b="1" dirty="0"/>
              <a:t>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Video compression--MPEG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r>
              <a:rPr lang="en-US" altLang="zh-TW"/>
              <a:t>MPEG method</a:t>
            </a:r>
          </a:p>
          <a:p>
            <a:pPr lvl="1"/>
            <a:r>
              <a:rPr lang="en-US" altLang="zh-TW">
                <a:solidFill>
                  <a:schemeClr val="folHlink"/>
                </a:solidFill>
              </a:rPr>
              <a:t>Spatial compression</a:t>
            </a:r>
          </a:p>
          <a:p>
            <a:pPr lvl="2"/>
            <a:r>
              <a:rPr lang="en-US" altLang="zh-TW" sz="2800"/>
              <a:t>The spatial compression of each frame is done with </a:t>
            </a:r>
            <a:r>
              <a:rPr lang="en-US" altLang="zh-TW" sz="2800">
                <a:solidFill>
                  <a:schemeClr val="folHlink"/>
                </a:solidFill>
              </a:rPr>
              <a:t>JPEG</a:t>
            </a:r>
            <a:r>
              <a:rPr lang="en-US" altLang="zh-TW" sz="2800"/>
              <a:t>.</a:t>
            </a:r>
          </a:p>
          <a:p>
            <a:pPr lvl="1"/>
            <a:r>
              <a:rPr lang="en-US" altLang="zh-TW">
                <a:solidFill>
                  <a:schemeClr val="folHlink"/>
                </a:solidFill>
              </a:rPr>
              <a:t>Temporal compression</a:t>
            </a:r>
          </a:p>
          <a:p>
            <a:pPr lvl="2"/>
            <a:r>
              <a:rPr lang="en-US" altLang="zh-TW" sz="2800"/>
              <a:t>The temporal compression removes the redundant frames.</a:t>
            </a:r>
          </a:p>
          <a:p>
            <a:pPr lvl="2"/>
            <a:r>
              <a:rPr lang="en-US" altLang="zh-TW" sz="2800"/>
              <a:t>MPEG method first divides frames into three categories: </a:t>
            </a:r>
            <a:r>
              <a:rPr lang="en-US" altLang="zh-TW" sz="2800">
                <a:solidFill>
                  <a:schemeClr val="folHlink"/>
                </a:solidFill>
              </a:rPr>
              <a:t>I-frames, P-frames, B-frames</a:t>
            </a:r>
            <a:r>
              <a:rPr lang="en-US" altLang="zh-TW" sz="2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60325" y="0"/>
            <a:ext cx="1285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1600" b="1">
                <a:latin typeface="Times New Roman" panose="02020603050405020304" pitchFamily="18" charset="0"/>
              </a:rPr>
              <a:t>Figure 15-16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916238" y="476250"/>
            <a:ext cx="2701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3200" b="1">
                <a:latin typeface="Times New Roman" panose="02020603050405020304" pitchFamily="18" charset="0"/>
              </a:rPr>
              <a:t>MPEG frames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96975"/>
            <a:ext cx="4319587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8" name="Rectangle 6"/>
          <p:cNvSpPr>
            <a:spLocks noGrp="1" noChangeArrowheads="1"/>
          </p:cNvSpPr>
          <p:nvPr>
            <p:ph idx="1"/>
          </p:nvPr>
        </p:nvSpPr>
        <p:spPr>
          <a:xfrm>
            <a:off x="468313" y="3357563"/>
            <a:ext cx="8229600" cy="3240087"/>
          </a:xfrm>
        </p:spPr>
        <p:txBody>
          <a:bodyPr/>
          <a:lstStyle/>
          <a:p>
            <a:r>
              <a:rPr lang="en-US" altLang="zh-TW">
                <a:solidFill>
                  <a:schemeClr val="folHlink"/>
                </a:solidFill>
              </a:rPr>
              <a:t>I-frames</a:t>
            </a:r>
            <a:r>
              <a:rPr lang="en-US" altLang="zh-TW"/>
              <a:t>: (intra-coded frame)</a:t>
            </a:r>
          </a:p>
          <a:p>
            <a:pPr lvl="1"/>
            <a:r>
              <a:rPr lang="en-US" altLang="zh-TW"/>
              <a:t>It is an independent frame that is</a:t>
            </a:r>
            <a:r>
              <a:rPr lang="en-US" altLang="zh-TW">
                <a:solidFill>
                  <a:schemeClr val="folHlink"/>
                </a:solidFill>
              </a:rPr>
              <a:t> not </a:t>
            </a:r>
            <a:r>
              <a:rPr lang="en-US" altLang="zh-TW"/>
              <a:t>related to any other frame.</a:t>
            </a:r>
          </a:p>
          <a:p>
            <a:pPr lvl="1"/>
            <a:r>
              <a:rPr lang="en-US" altLang="zh-TW"/>
              <a:t>They are present at </a:t>
            </a:r>
            <a:r>
              <a:rPr lang="en-US" altLang="zh-TW">
                <a:solidFill>
                  <a:schemeClr val="folHlink"/>
                </a:solidFill>
              </a:rPr>
              <a:t>regular intervals</a:t>
            </a:r>
            <a:r>
              <a:rPr lang="en-US" altLang="zh-TW"/>
              <a:t>. </a:t>
            </a:r>
          </a:p>
          <a:p>
            <a:pPr lvl="1"/>
            <a:r>
              <a:rPr lang="en-US" altLang="zh-TW"/>
              <a:t>I-frames are independent of other frames and </a:t>
            </a:r>
            <a:r>
              <a:rPr lang="en-US" altLang="zh-TW">
                <a:solidFill>
                  <a:schemeClr val="folHlink"/>
                </a:solidFill>
              </a:rPr>
              <a:t>cannot</a:t>
            </a:r>
            <a:r>
              <a:rPr lang="en-US" altLang="zh-TW"/>
              <a:t> be constructed from other frames.</a:t>
            </a:r>
          </a:p>
          <a:p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60325" y="0"/>
            <a:ext cx="1285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1600" b="1">
                <a:latin typeface="Times New Roman" panose="02020603050405020304" pitchFamily="18" charset="0"/>
              </a:rPr>
              <a:t>Figure 15-16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2484438" y="404813"/>
            <a:ext cx="2701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3200" b="1">
                <a:latin typeface="Times New Roman" panose="02020603050405020304" pitchFamily="18" charset="0"/>
              </a:rPr>
              <a:t>MPEG frames</a:t>
            </a: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765175"/>
            <a:ext cx="28416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9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229600" cy="4752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2800">
                <a:solidFill>
                  <a:schemeClr val="folHlink"/>
                </a:solidFill>
              </a:rPr>
              <a:t>P-frames</a:t>
            </a:r>
            <a:r>
              <a:rPr lang="en-US" altLang="zh-TW" sz="2800"/>
              <a:t>: (predicted frame)</a:t>
            </a:r>
          </a:p>
          <a:p>
            <a:pPr lvl="1">
              <a:lnSpc>
                <a:spcPct val="90000"/>
              </a:lnSpc>
            </a:pPr>
            <a:r>
              <a:rPr lang="en-US" altLang="zh-TW" sz="2400"/>
              <a:t>It is related to the preceding I-frame or P-frame.</a:t>
            </a:r>
          </a:p>
          <a:p>
            <a:pPr lvl="1">
              <a:lnSpc>
                <a:spcPct val="90000"/>
              </a:lnSpc>
            </a:pPr>
            <a:r>
              <a:rPr lang="en-US" altLang="zh-TW" sz="2400"/>
              <a:t>Each P-frame contains only the </a:t>
            </a:r>
            <a:r>
              <a:rPr lang="en-US" altLang="zh-TW" sz="2400">
                <a:solidFill>
                  <a:schemeClr val="folHlink"/>
                </a:solidFill>
              </a:rPr>
              <a:t>changes</a:t>
            </a:r>
            <a:r>
              <a:rPr lang="en-US" altLang="zh-TW" sz="2400"/>
              <a:t> from the preceding frame.</a:t>
            </a:r>
          </a:p>
          <a:p>
            <a:pPr lvl="1">
              <a:lnSpc>
                <a:spcPct val="90000"/>
              </a:lnSpc>
            </a:pPr>
            <a:r>
              <a:rPr lang="en-US" altLang="zh-TW" sz="2400"/>
              <a:t>P-frames can be constructed </a:t>
            </a:r>
            <a:r>
              <a:rPr lang="en-US" altLang="zh-TW" sz="2400">
                <a:solidFill>
                  <a:schemeClr val="folHlink"/>
                </a:solidFill>
              </a:rPr>
              <a:t>only</a:t>
            </a:r>
            <a:r>
              <a:rPr lang="en-US" altLang="zh-TW" sz="2400"/>
              <a:t> from previous I- or P-frames.</a:t>
            </a:r>
          </a:p>
          <a:p>
            <a:pPr>
              <a:lnSpc>
                <a:spcPct val="90000"/>
              </a:lnSpc>
            </a:pPr>
            <a:r>
              <a:rPr lang="en-US" altLang="zh-TW" sz="2800">
                <a:solidFill>
                  <a:schemeClr val="folHlink"/>
                </a:solidFill>
              </a:rPr>
              <a:t>B-frames</a:t>
            </a:r>
            <a:r>
              <a:rPr lang="en-US" altLang="zh-TW" sz="2800"/>
              <a:t>: (bidirectional frame)</a:t>
            </a:r>
          </a:p>
          <a:p>
            <a:pPr lvl="1">
              <a:lnSpc>
                <a:spcPct val="90000"/>
              </a:lnSpc>
            </a:pPr>
            <a:r>
              <a:rPr lang="en-US" altLang="zh-TW" sz="2400"/>
              <a:t>It is relative to the preceding and following I-frame or P-frame.</a:t>
            </a:r>
          </a:p>
          <a:p>
            <a:pPr lvl="1">
              <a:lnSpc>
                <a:spcPct val="90000"/>
              </a:lnSpc>
            </a:pPr>
            <a:r>
              <a:rPr lang="en-US" altLang="zh-TW" sz="2400"/>
              <a:t>Each B-frame is relative to the past and the future.</a:t>
            </a:r>
          </a:p>
          <a:p>
            <a:pPr lvl="1">
              <a:lnSpc>
                <a:spcPct val="90000"/>
              </a:lnSpc>
            </a:pPr>
            <a:r>
              <a:rPr lang="en-US" altLang="zh-TW" sz="2400"/>
              <a:t>A B-frame is never related to another B-frame.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6" y="220644"/>
            <a:ext cx="8394588" cy="644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0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60325" y="0"/>
            <a:ext cx="1285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1600" b="1">
                <a:latin typeface="Times New Roman" panose="02020603050405020304" pitchFamily="18" charset="0"/>
              </a:rPr>
              <a:t>Figure 15-17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916238" y="1341438"/>
            <a:ext cx="48117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sz="3200" b="1">
                <a:latin typeface="Times New Roman" panose="02020603050405020304" pitchFamily="18" charset="0"/>
              </a:rPr>
              <a:t>MPEG frame construction</a:t>
            </a:r>
          </a:p>
        </p:txBody>
      </p:sp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05038"/>
            <a:ext cx="7156450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3" name="AutoShape 7"/>
          <p:cNvSpPr>
            <a:spLocks noChangeArrowheads="1"/>
          </p:cNvSpPr>
          <p:nvPr/>
        </p:nvSpPr>
        <p:spPr bwMode="auto">
          <a:xfrm rot="-2895722">
            <a:off x="179388" y="1412875"/>
            <a:ext cx="1873250" cy="431800"/>
          </a:xfrm>
          <a:prstGeom prst="wedgeRectCallout">
            <a:avLst>
              <a:gd name="adj1" fmla="val -20338"/>
              <a:gd name="adj2" fmla="val 163236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b="1"/>
              <a:t>Input sequence</a:t>
            </a:r>
          </a:p>
        </p:txBody>
      </p:sp>
      <p:sp>
        <p:nvSpPr>
          <p:cNvPr id="80904" name="AutoShape 8"/>
          <p:cNvSpPr>
            <a:spLocks noChangeArrowheads="1"/>
          </p:cNvSpPr>
          <p:nvPr/>
        </p:nvSpPr>
        <p:spPr bwMode="auto">
          <a:xfrm rot="-4087251">
            <a:off x="0" y="3860801"/>
            <a:ext cx="2124075" cy="431800"/>
          </a:xfrm>
          <a:prstGeom prst="wedgeRectCallout">
            <a:avLst>
              <a:gd name="adj1" fmla="val -25486"/>
              <a:gd name="adj2" fmla="val 156616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b="1"/>
              <a:t>MPEG sequence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zh-TW"/>
              <a:t>Key terms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125538"/>
            <a:ext cx="4038600" cy="53276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2400"/>
              <a:t>AC value</a:t>
            </a:r>
          </a:p>
          <a:p>
            <a:pPr>
              <a:lnSpc>
                <a:spcPct val="90000"/>
              </a:lnSpc>
            </a:pPr>
            <a:r>
              <a:rPr lang="en-US" altLang="zh-TW" sz="2400"/>
              <a:t>B-frame</a:t>
            </a:r>
          </a:p>
          <a:p>
            <a:pPr>
              <a:lnSpc>
                <a:spcPct val="90000"/>
              </a:lnSpc>
            </a:pPr>
            <a:r>
              <a:rPr lang="en-US" altLang="zh-TW" sz="2400"/>
              <a:t>Binary tree</a:t>
            </a:r>
          </a:p>
          <a:p>
            <a:pPr>
              <a:lnSpc>
                <a:spcPct val="90000"/>
              </a:lnSpc>
            </a:pPr>
            <a:r>
              <a:rPr lang="en-US" altLang="zh-TW" sz="2400"/>
              <a:t>Branch</a:t>
            </a:r>
          </a:p>
          <a:p>
            <a:pPr>
              <a:lnSpc>
                <a:spcPct val="90000"/>
              </a:lnSpc>
            </a:pPr>
            <a:r>
              <a:rPr lang="en-US" altLang="zh-TW" sz="2400"/>
              <a:t>Compression</a:t>
            </a:r>
          </a:p>
          <a:p>
            <a:pPr>
              <a:lnSpc>
                <a:spcPct val="90000"/>
              </a:lnSpc>
            </a:pPr>
            <a:r>
              <a:rPr lang="en-US" altLang="zh-TW" sz="2400"/>
              <a:t>Data compression</a:t>
            </a:r>
          </a:p>
          <a:p>
            <a:pPr>
              <a:lnSpc>
                <a:spcPct val="90000"/>
              </a:lnSpc>
            </a:pPr>
            <a:r>
              <a:rPr lang="en-US" altLang="zh-TW" sz="2400"/>
              <a:t>DC value</a:t>
            </a:r>
          </a:p>
          <a:p>
            <a:pPr>
              <a:lnSpc>
                <a:spcPct val="90000"/>
              </a:lnSpc>
            </a:pPr>
            <a:r>
              <a:rPr lang="en-US" altLang="zh-TW" sz="2400"/>
              <a:t>Decoding decompression</a:t>
            </a:r>
          </a:p>
          <a:p>
            <a:pPr>
              <a:lnSpc>
                <a:spcPct val="90000"/>
              </a:lnSpc>
            </a:pPr>
            <a:r>
              <a:rPr lang="en-US" altLang="zh-TW" sz="2400"/>
              <a:t>Dictionary-based encoding</a:t>
            </a:r>
          </a:p>
          <a:p>
            <a:pPr>
              <a:lnSpc>
                <a:spcPct val="90000"/>
              </a:lnSpc>
            </a:pPr>
            <a:r>
              <a:rPr lang="en-US" altLang="zh-TW" sz="2400"/>
              <a:t>DCT</a:t>
            </a:r>
          </a:p>
          <a:p>
            <a:pPr>
              <a:lnSpc>
                <a:spcPct val="90000"/>
              </a:lnSpc>
            </a:pPr>
            <a:r>
              <a:rPr lang="en-US" altLang="zh-TW" sz="2400"/>
              <a:t>Huffman coding</a:t>
            </a:r>
          </a:p>
          <a:p>
            <a:pPr>
              <a:lnSpc>
                <a:spcPct val="90000"/>
              </a:lnSpc>
            </a:pPr>
            <a:r>
              <a:rPr lang="en-US" altLang="zh-TW" sz="2400"/>
              <a:t>I-frame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196975"/>
            <a:ext cx="4038600" cy="52562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2400"/>
              <a:t>JPEG</a:t>
            </a:r>
          </a:p>
          <a:p>
            <a:pPr>
              <a:lnSpc>
                <a:spcPct val="90000"/>
              </a:lnSpc>
            </a:pPr>
            <a:r>
              <a:rPr lang="en-US" altLang="zh-TW" sz="2400"/>
              <a:t>LZ encoding</a:t>
            </a:r>
          </a:p>
          <a:p>
            <a:pPr>
              <a:lnSpc>
                <a:spcPct val="90000"/>
              </a:lnSpc>
            </a:pPr>
            <a:r>
              <a:rPr lang="en-US" altLang="zh-TW" sz="2400"/>
              <a:t>Lossless data compression</a:t>
            </a:r>
          </a:p>
          <a:p>
            <a:pPr>
              <a:lnSpc>
                <a:spcPct val="90000"/>
              </a:lnSpc>
            </a:pPr>
            <a:r>
              <a:rPr lang="en-US" altLang="zh-TW" sz="2400"/>
              <a:t>Lossy data compression</a:t>
            </a:r>
          </a:p>
          <a:p>
            <a:pPr>
              <a:lnSpc>
                <a:spcPct val="90000"/>
              </a:lnSpc>
            </a:pPr>
            <a:r>
              <a:rPr lang="en-US" altLang="zh-TW" sz="2400"/>
              <a:t>MPEG</a:t>
            </a:r>
          </a:p>
          <a:p>
            <a:pPr>
              <a:lnSpc>
                <a:spcPct val="90000"/>
              </a:lnSpc>
            </a:pPr>
            <a:r>
              <a:rPr lang="en-US" altLang="zh-TW" sz="2400"/>
              <a:t>Node </a:t>
            </a:r>
          </a:p>
          <a:p>
            <a:pPr>
              <a:lnSpc>
                <a:spcPct val="90000"/>
              </a:lnSpc>
            </a:pPr>
            <a:r>
              <a:rPr lang="en-US" altLang="zh-TW" sz="2400"/>
              <a:t>P-frame</a:t>
            </a:r>
          </a:p>
          <a:p>
            <a:pPr>
              <a:lnSpc>
                <a:spcPct val="90000"/>
              </a:lnSpc>
            </a:pPr>
            <a:r>
              <a:rPr lang="en-US" altLang="zh-TW" sz="2400"/>
              <a:t>Quantization</a:t>
            </a:r>
          </a:p>
          <a:p>
            <a:pPr>
              <a:lnSpc>
                <a:spcPct val="90000"/>
              </a:lnSpc>
            </a:pPr>
            <a:r>
              <a:rPr lang="en-US" altLang="zh-TW" sz="2400"/>
              <a:t>Run-length encoding</a:t>
            </a:r>
          </a:p>
          <a:p>
            <a:pPr>
              <a:lnSpc>
                <a:spcPct val="90000"/>
              </a:lnSpc>
            </a:pPr>
            <a:r>
              <a:rPr lang="en-US" altLang="zh-TW" sz="2400"/>
              <a:t>Spatial compression</a:t>
            </a:r>
          </a:p>
          <a:p>
            <a:pPr>
              <a:lnSpc>
                <a:spcPct val="90000"/>
              </a:lnSpc>
            </a:pPr>
            <a:r>
              <a:rPr lang="en-US" altLang="zh-TW" sz="2400"/>
              <a:t>Temporal compression</a:t>
            </a:r>
          </a:p>
          <a:p>
            <a:pPr>
              <a:lnSpc>
                <a:spcPct val="90000"/>
              </a:lnSpc>
            </a:pPr>
            <a:endParaRPr lang="en-US" altLang="zh-TW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Lossless compression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62950" cy="4924425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In lossless data compression, the integrity of the data is preserved.</a:t>
            </a:r>
          </a:p>
          <a:p>
            <a:r>
              <a:rPr lang="en-US" altLang="zh-TW" sz="2800" dirty="0"/>
              <a:t>The original data and the data after compression and decompression are </a:t>
            </a:r>
            <a:r>
              <a:rPr lang="en-US" altLang="zh-TW" sz="2800" dirty="0">
                <a:solidFill>
                  <a:schemeClr val="folHlink"/>
                </a:solidFill>
              </a:rPr>
              <a:t>exactly the same</a:t>
            </a:r>
            <a:r>
              <a:rPr lang="en-US" altLang="zh-TW" sz="2800" dirty="0"/>
              <a:t> because the compression and decompression algorithms are </a:t>
            </a:r>
            <a:r>
              <a:rPr lang="en-US" altLang="zh-TW" sz="2800" dirty="0">
                <a:solidFill>
                  <a:schemeClr val="folHlink"/>
                </a:solidFill>
              </a:rPr>
              <a:t>exactly the inverse of each other</a:t>
            </a:r>
            <a:r>
              <a:rPr lang="en-US" altLang="zh-TW" sz="2800" dirty="0"/>
              <a:t>.</a:t>
            </a:r>
          </a:p>
          <a:p>
            <a:r>
              <a:rPr lang="en-US" altLang="zh-TW" sz="2800" dirty="0"/>
              <a:t>Example:</a:t>
            </a:r>
          </a:p>
          <a:p>
            <a:pPr lvl="1"/>
            <a:r>
              <a:rPr lang="en-US" altLang="zh-TW" sz="2400" dirty="0"/>
              <a:t>Run-length encoding</a:t>
            </a:r>
          </a:p>
          <a:p>
            <a:pPr lvl="1"/>
            <a:r>
              <a:rPr lang="en-US" altLang="zh-TW" sz="2400" dirty="0" smtClean="0"/>
              <a:t>Lempel </a:t>
            </a:r>
            <a:r>
              <a:rPr lang="en-US" altLang="zh-TW" sz="2400" dirty="0" err="1"/>
              <a:t>Ziv</a:t>
            </a:r>
            <a:r>
              <a:rPr lang="en-US" altLang="zh-TW" sz="2400" dirty="0"/>
              <a:t> (L Z) encoding (dictionary-based encoding)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21163"/>
            <a:ext cx="7261225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Run-length encoding</a:t>
            </a:r>
          </a:p>
        </p:txBody>
      </p:sp>
      <p:sp>
        <p:nvSpPr>
          <p:cNvPr id="17421" name="Rectangle 1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3024188"/>
          </a:xfrm>
        </p:spPr>
        <p:txBody>
          <a:bodyPr/>
          <a:lstStyle/>
          <a:p>
            <a:r>
              <a:rPr lang="en-US" altLang="zh-TW"/>
              <a:t>It does </a:t>
            </a:r>
            <a:r>
              <a:rPr lang="en-US" altLang="zh-TW">
                <a:solidFill>
                  <a:schemeClr val="folHlink"/>
                </a:solidFill>
              </a:rPr>
              <a:t>not</a:t>
            </a:r>
            <a:r>
              <a:rPr lang="en-US" altLang="zh-TW"/>
              <a:t> need knowledge of the frequency of occurrence of symbols and can be very </a:t>
            </a:r>
            <a:r>
              <a:rPr lang="en-US" altLang="zh-TW">
                <a:solidFill>
                  <a:schemeClr val="folHlink"/>
                </a:solidFill>
              </a:rPr>
              <a:t>efficient</a:t>
            </a:r>
            <a:r>
              <a:rPr lang="en-US" altLang="zh-TW"/>
              <a:t> if data are represented as 0s and 1s.</a:t>
            </a:r>
          </a:p>
          <a:p>
            <a:r>
              <a:rPr lang="en-US" altLang="zh-TW"/>
              <a:t>For example: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13100"/>
            <a:ext cx="7488238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/>
              <a:t>Run-length encoding for two symbols</a:t>
            </a:r>
          </a:p>
        </p:txBody>
      </p:sp>
      <p:sp>
        <p:nvSpPr>
          <p:cNvPr id="18444" name="Rectangle 12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1728788"/>
          </a:xfrm>
        </p:spPr>
        <p:txBody>
          <a:bodyPr/>
          <a:lstStyle/>
          <a:p>
            <a:r>
              <a:rPr lang="en-US" altLang="zh-TW"/>
              <a:t>We can encode </a:t>
            </a:r>
            <a:r>
              <a:rPr lang="en-US" altLang="zh-TW">
                <a:solidFill>
                  <a:schemeClr val="folHlink"/>
                </a:solidFill>
              </a:rPr>
              <a:t>one symbol</a:t>
            </a:r>
            <a:r>
              <a:rPr lang="en-US" altLang="zh-TW"/>
              <a:t> which is more frequent than the other.</a:t>
            </a:r>
          </a:p>
          <a:p>
            <a:r>
              <a:rPr lang="en-US" altLang="zh-TW"/>
              <a:t>This example only encode 0’s between 1’s.</a:t>
            </a:r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5003800" y="5445125"/>
            <a:ext cx="3024188" cy="433388"/>
          </a:xfrm>
          <a:prstGeom prst="wedgeRectCallout">
            <a:avLst>
              <a:gd name="adj1" fmla="val -34778"/>
              <a:gd name="adj2" fmla="val -3804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/>
              <a:t>There is no 0 between 1’s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Dictionary Compression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Create an indexed dictionary and substitute the  value for the index.</a:t>
            </a:r>
          </a:p>
          <a:p>
            <a:r>
              <a:rPr lang="en-GB" dirty="0" smtClean="0"/>
              <a:t>Both the dictionary AND the compressed data need to be stored.</a:t>
            </a:r>
          </a:p>
          <a:p>
            <a:endParaRPr lang="en-GB" dirty="0"/>
          </a:p>
          <a:p>
            <a:r>
              <a:rPr lang="en-GB" dirty="0" err="1" smtClean="0"/>
              <a:t>Pitter</a:t>
            </a:r>
            <a:r>
              <a:rPr lang="en-GB" dirty="0" smtClean="0"/>
              <a:t> </a:t>
            </a:r>
            <a:r>
              <a:rPr lang="en-GB" smtClean="0"/>
              <a:t>Patter Example: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66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Lempel Ziv encoding</a:t>
            </a:r>
            <a:endParaRPr lang="zh-TW" alt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/>
              <a:t>LZ encoding is an example of a category of algorithms called </a:t>
            </a:r>
            <a:r>
              <a:rPr lang="en-US" altLang="zh-TW">
                <a:solidFill>
                  <a:schemeClr val="folHlink"/>
                </a:solidFill>
              </a:rPr>
              <a:t>dictionary-based</a:t>
            </a:r>
            <a:r>
              <a:rPr lang="en-US" altLang="zh-TW"/>
              <a:t> encoding.</a:t>
            </a:r>
          </a:p>
          <a:p>
            <a:pPr>
              <a:lnSpc>
                <a:spcPct val="90000"/>
              </a:lnSpc>
            </a:pPr>
            <a:r>
              <a:rPr lang="en-US" altLang="zh-TW"/>
              <a:t>The </a:t>
            </a:r>
            <a:r>
              <a:rPr lang="en-US" altLang="zh-TW">
                <a:solidFill>
                  <a:schemeClr val="folHlink"/>
                </a:solidFill>
              </a:rPr>
              <a:t>idea</a:t>
            </a:r>
            <a:r>
              <a:rPr lang="en-US" altLang="zh-TW"/>
              <a:t> is to create a dictionary (</a:t>
            </a:r>
            <a:r>
              <a:rPr lang="en-US" altLang="zh-TW">
                <a:solidFill>
                  <a:schemeClr val="folHlink"/>
                </a:solidFill>
              </a:rPr>
              <a:t>table</a:t>
            </a:r>
            <a:r>
              <a:rPr lang="en-US" altLang="zh-TW"/>
              <a:t>) of strings used during the communication session.</a:t>
            </a:r>
          </a:p>
          <a:p>
            <a:pPr>
              <a:lnSpc>
                <a:spcPct val="90000"/>
              </a:lnSpc>
            </a:pPr>
            <a:r>
              <a:rPr lang="en-US" altLang="zh-TW"/>
              <a:t>The compression algorithm extracts the </a:t>
            </a:r>
            <a:r>
              <a:rPr lang="en-US" altLang="zh-TW">
                <a:solidFill>
                  <a:schemeClr val="folHlink"/>
                </a:solidFill>
              </a:rPr>
              <a:t>smallest substring</a:t>
            </a:r>
            <a:r>
              <a:rPr lang="en-US" altLang="zh-TW"/>
              <a:t> that cannot be found in the dictionary from the remaining non-compressed string.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8650" y="1381187"/>
            <a:ext cx="75713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latin typeface="Courier New" panose="02070309020205020404" pitchFamily="49" charset="0"/>
              </a:rPr>
              <a:t>Compress </a:t>
            </a:r>
            <a:r>
              <a:rPr lang="en-GB" sz="4000" b="1" dirty="0" err="1" smtClean="0">
                <a:latin typeface="Courier New" panose="02070309020205020404" pitchFamily="49" charset="0"/>
              </a:rPr>
              <a:t>aacaacabcabaaac</a:t>
            </a:r>
            <a:endParaRPr lang="en-GB" sz="4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LZ77  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227" b="30056"/>
          <a:stretch/>
        </p:blipFill>
        <p:spPr>
          <a:xfrm>
            <a:off x="59099" y="1988840"/>
            <a:ext cx="9186153" cy="33843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47" y="1988840"/>
            <a:ext cx="9115953" cy="4869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LZ77 doesn’t have a separate dictionary:</a:t>
            </a:r>
          </a:p>
          <a:p>
            <a:pPr algn="ctr"/>
            <a:r>
              <a:rPr lang="en-GB" sz="3200" dirty="0" smtClean="0"/>
              <a:t>Instead it refers to data that has already been read. </a:t>
            </a:r>
            <a:r>
              <a:rPr lang="en-GB" sz="2400" dirty="0" smtClean="0"/>
              <a:t>*</a:t>
            </a:r>
          </a:p>
          <a:p>
            <a:pPr algn="ctr"/>
            <a:r>
              <a:rPr lang="en-GB" sz="3200" dirty="0" smtClean="0"/>
              <a:t>e.g.  From the * (6,4,y) = ready</a:t>
            </a:r>
          </a:p>
        </p:txBody>
      </p:sp>
    </p:spTree>
    <p:extLst>
      <p:ext uri="{BB962C8B-B14F-4D97-AF65-F5344CB8AC3E}">
        <p14:creationId xmlns:p14="http://schemas.microsoft.com/office/powerpoint/2010/main" val="9147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Lossy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55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EA90949D6391244A906844C304818D4E0076372CE003AEE346B5084217D5687701" ma:contentTypeVersion="1" ma:contentTypeDescription="Create a new PowerPoint document" ma:contentTypeScope="" ma:versionID="6d4126b191472ceb0f765dc26249084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363674-2C1B-49C8-8622-A03399E5E905}">
  <ds:schemaRefs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B8446DE-E967-4701-B6B8-AAC48C549D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8C59FCF-D8FD-44E1-ABDE-603C6A150D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</TotalTime>
  <Words>559</Words>
  <Application>Microsoft Office PowerPoint</Application>
  <PresentationFormat>On-screen Show (4:3)</PresentationFormat>
  <Paragraphs>99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PhotoImpact</vt:lpstr>
      <vt:lpstr>File Compression</vt:lpstr>
      <vt:lpstr>PowerPoint Presentation</vt:lpstr>
      <vt:lpstr>Lossless compression</vt:lpstr>
      <vt:lpstr>Run-length encoding</vt:lpstr>
      <vt:lpstr>Run-length encoding for two symbols</vt:lpstr>
      <vt:lpstr>Dictionary Compression</vt:lpstr>
      <vt:lpstr>Lempel Ziv encoding</vt:lpstr>
      <vt:lpstr>LZ77   </vt:lpstr>
      <vt:lpstr>Lossy</vt:lpstr>
      <vt:lpstr>Lossy compression methods</vt:lpstr>
      <vt:lpstr>Image compression: JPEG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 compression--MPEG</vt:lpstr>
      <vt:lpstr>PowerPoint Presentation</vt:lpstr>
      <vt:lpstr>PowerPoint Presentation</vt:lpstr>
      <vt:lpstr>PowerPoint Presentation</vt:lpstr>
      <vt:lpstr>Key terms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jmh(ish)</dc:creator>
  <cp:lastModifiedBy>Joe McCarthy-Holland</cp:lastModifiedBy>
  <cp:revision>115</cp:revision>
  <dcterms:created xsi:type="dcterms:W3CDTF">2000-01-15T04:50:39Z</dcterms:created>
  <dcterms:modified xsi:type="dcterms:W3CDTF">2017-01-10T00:09:46Z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0x010100EA90949D6391244A906844C304818D4E0076372CE003AEE346B5084217D5687701</vt:lpwstr>
  </property>
</Properties>
</file>