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3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7A8A-6812-4FB5-8673-252A05E0056A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A1DA-D252-42B0-A950-FA2575E65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62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7A8A-6812-4FB5-8673-252A05E0056A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A1DA-D252-42B0-A950-FA2575E65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44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7A8A-6812-4FB5-8673-252A05E0056A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A1DA-D252-42B0-A950-FA2575E65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74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7A8A-6812-4FB5-8673-252A05E0056A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A1DA-D252-42B0-A950-FA2575E65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54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7A8A-6812-4FB5-8673-252A05E0056A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A1DA-D252-42B0-A950-FA2575E65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32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7A8A-6812-4FB5-8673-252A05E0056A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A1DA-D252-42B0-A950-FA2575E65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18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7A8A-6812-4FB5-8673-252A05E0056A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A1DA-D252-42B0-A950-FA2575E65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2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7A8A-6812-4FB5-8673-252A05E0056A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A1DA-D252-42B0-A950-FA2575E65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11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7A8A-6812-4FB5-8673-252A05E0056A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A1DA-D252-42B0-A950-FA2575E65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618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7A8A-6812-4FB5-8673-252A05E0056A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A1DA-D252-42B0-A950-FA2575E65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14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7A8A-6812-4FB5-8673-252A05E0056A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EA1DA-D252-42B0-A950-FA2575E65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19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17A8A-6812-4FB5-8673-252A05E0056A}" type="datetimeFigureOut">
              <a:rPr lang="en-GB" smtClean="0"/>
              <a:t>11/12/2019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EA1DA-D252-42B0-A950-FA2575E65A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34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venir Next Condensed Regular"/>
                <a:cs typeface="Avenir Next Condensed Regular"/>
              </a:rPr>
              <a:t>- annotation/analysis</a:t>
            </a:r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FF0000"/>
                </a:solidFill>
              </a:rPr>
              <a:t>IS IMPORTANT !!!!!!!!!!!!!!!</a:t>
            </a:r>
            <a:endParaRPr lang="en-GB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825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5001" y="861786"/>
            <a:ext cx="2337969" cy="5869214"/>
          </a:xfrm>
        </p:spPr>
        <p:txBody>
          <a:bodyPr>
            <a:noAutofit/>
          </a:bodyPr>
          <a:lstStyle/>
          <a:p>
            <a:pPr algn="l"/>
            <a:r>
              <a:rPr lang="en-US" sz="1200" b="1" dirty="0">
                <a:solidFill>
                  <a:srgbClr val="000000"/>
                </a:solidFill>
                <a:latin typeface="Avenir Next Condensed Regular"/>
                <a:cs typeface="Avenir Next Condensed Regular"/>
              </a:rPr>
              <a:t>one - research</a:t>
            </a:r>
            <a:endParaRPr lang="en-GB" sz="1200" b="1" dirty="0">
              <a:solidFill>
                <a:srgbClr val="000000"/>
              </a:solidFill>
              <a:latin typeface="Avenir Next Condensed Regular"/>
              <a:cs typeface="Avenir Next Condensed Regular"/>
            </a:endParaRPr>
          </a:p>
          <a:p>
            <a:pPr algn="l"/>
            <a:r>
              <a:rPr lang="en-US" sz="1200" dirty="0">
                <a:solidFill>
                  <a:srgbClr val="000000"/>
                </a:solidFill>
                <a:latin typeface="Avenir Next Condensed Regular"/>
                <a:cs typeface="Avenir Next Condensed Regular"/>
              </a:rPr>
              <a:t>Develop ideas through sustained and focused investigations informed by contextual and other sources, demonstrating </a:t>
            </a:r>
            <a:r>
              <a:rPr lang="en-US" sz="1200" dirty="0">
                <a:solidFill>
                  <a:srgbClr val="FF0000"/>
                </a:solidFill>
                <a:latin typeface="Avenir Next Condensed Regular"/>
                <a:cs typeface="Avenir Next Condensed Regular"/>
              </a:rPr>
              <a:t>analytical </a:t>
            </a:r>
            <a:r>
              <a:rPr lang="en-US" sz="1200" dirty="0">
                <a:latin typeface="Avenir Next Condensed Regular"/>
                <a:cs typeface="Avenir Next Condensed Regular"/>
              </a:rPr>
              <a:t>and</a:t>
            </a:r>
            <a:r>
              <a:rPr lang="en-US" sz="1200" dirty="0">
                <a:solidFill>
                  <a:srgbClr val="FF0000"/>
                </a:solidFill>
                <a:latin typeface="Avenir Next Condensed Regular"/>
                <a:cs typeface="Avenir Next Condensed Regular"/>
              </a:rPr>
              <a:t> critical </a:t>
            </a:r>
            <a:r>
              <a:rPr lang="en-US" sz="1200" dirty="0">
                <a:solidFill>
                  <a:srgbClr val="000000"/>
                </a:solidFill>
                <a:latin typeface="Avenir Next Condensed Regular"/>
                <a:cs typeface="Avenir Next Condensed Regular"/>
              </a:rPr>
              <a:t>understanding.</a:t>
            </a:r>
            <a:endParaRPr lang="en-GB" sz="1200" dirty="0">
              <a:solidFill>
                <a:srgbClr val="000000"/>
              </a:solidFill>
              <a:latin typeface="Avenir Next Condensed Regular"/>
              <a:cs typeface="Avenir Next Condensed Regular"/>
            </a:endParaRPr>
          </a:p>
          <a:p>
            <a:pPr algn="l"/>
            <a:endParaRPr lang="en-US" sz="1200" dirty="0">
              <a:solidFill>
                <a:srgbClr val="000000"/>
              </a:solidFill>
              <a:latin typeface="Avenir Next Condensed Regular"/>
              <a:cs typeface="Avenir Next Condensed Regular"/>
            </a:endParaRPr>
          </a:p>
          <a:p>
            <a:pPr algn="l"/>
            <a:r>
              <a:rPr lang="en-US" sz="1200" b="1" dirty="0">
                <a:solidFill>
                  <a:srgbClr val="000000"/>
                </a:solidFill>
                <a:latin typeface="Avenir Next Condensed Regular"/>
                <a:cs typeface="Avenir Next Condensed Regular"/>
              </a:rPr>
              <a:t>two - experiment</a:t>
            </a:r>
            <a:endParaRPr lang="en-GB" sz="1200" b="1" dirty="0">
              <a:solidFill>
                <a:srgbClr val="000000"/>
              </a:solidFill>
              <a:latin typeface="Avenir Next Condensed Regular"/>
              <a:cs typeface="Avenir Next Condensed Regular"/>
            </a:endParaRPr>
          </a:p>
          <a:p>
            <a:pPr algn="l"/>
            <a:r>
              <a:rPr lang="en-US" sz="1200" dirty="0">
                <a:solidFill>
                  <a:srgbClr val="000000"/>
                </a:solidFill>
                <a:latin typeface="Avenir Next Condensed Regular"/>
                <a:cs typeface="Avenir Next Condensed Regular"/>
              </a:rPr>
              <a:t>Explore and select appropriate resources, media, materials, techniques and processes, </a:t>
            </a:r>
            <a:r>
              <a:rPr lang="en-US" sz="1200" dirty="0">
                <a:solidFill>
                  <a:srgbClr val="FF0000"/>
                </a:solidFill>
                <a:latin typeface="Avenir Next Condensed Regular"/>
                <a:cs typeface="Avenir Next Condensed Regular"/>
              </a:rPr>
              <a:t>reviewing</a:t>
            </a:r>
            <a:r>
              <a:rPr lang="en-US" sz="1200" dirty="0">
                <a:solidFill>
                  <a:srgbClr val="000000"/>
                </a:solidFill>
                <a:latin typeface="Avenir Next Condensed Regular"/>
                <a:cs typeface="Avenir Next Condensed Regular"/>
              </a:rPr>
              <a:t> and </a:t>
            </a:r>
            <a:r>
              <a:rPr lang="en-US" sz="1200" dirty="0">
                <a:solidFill>
                  <a:srgbClr val="FF0000"/>
                </a:solidFill>
                <a:latin typeface="Avenir Next Condensed Regular"/>
                <a:cs typeface="Avenir Next Condensed Regular"/>
              </a:rPr>
              <a:t>refining</a:t>
            </a:r>
            <a:r>
              <a:rPr lang="en-US" sz="1200" dirty="0">
                <a:solidFill>
                  <a:srgbClr val="000000"/>
                </a:solidFill>
                <a:latin typeface="Avenir Next Condensed Regular"/>
                <a:cs typeface="Avenir Next Condensed Regular"/>
              </a:rPr>
              <a:t> ideas as work develops.</a:t>
            </a:r>
            <a:endParaRPr lang="en-GB" sz="1200" dirty="0">
              <a:solidFill>
                <a:srgbClr val="000000"/>
              </a:solidFill>
              <a:latin typeface="Avenir Next Condensed Regular"/>
              <a:cs typeface="Avenir Next Condensed Regular"/>
            </a:endParaRPr>
          </a:p>
          <a:p>
            <a:pPr algn="l"/>
            <a:endParaRPr lang="en-US" sz="1200" dirty="0">
              <a:solidFill>
                <a:srgbClr val="000000"/>
              </a:solidFill>
              <a:latin typeface="Avenir Next Condensed Regular"/>
              <a:cs typeface="Avenir Next Condensed Regular"/>
            </a:endParaRPr>
          </a:p>
          <a:p>
            <a:pPr algn="l"/>
            <a:r>
              <a:rPr lang="en-US" sz="1200" b="1" dirty="0">
                <a:solidFill>
                  <a:srgbClr val="000000"/>
                </a:solidFill>
                <a:latin typeface="Avenir Next Condensed Regular"/>
                <a:cs typeface="Avenir Next Condensed Regular"/>
              </a:rPr>
              <a:t>three - develop</a:t>
            </a:r>
            <a:endParaRPr lang="en-GB" sz="1200" b="1" dirty="0">
              <a:solidFill>
                <a:srgbClr val="000000"/>
              </a:solidFill>
              <a:latin typeface="Avenir Next Condensed Regular"/>
              <a:cs typeface="Avenir Next Condensed Regular"/>
            </a:endParaRPr>
          </a:p>
          <a:p>
            <a:pPr algn="l"/>
            <a:r>
              <a:rPr lang="en-US" sz="1200" dirty="0">
                <a:solidFill>
                  <a:srgbClr val="000000"/>
                </a:solidFill>
                <a:latin typeface="Avenir Next Condensed Regular"/>
                <a:cs typeface="Avenir Next Condensed Regular"/>
              </a:rPr>
              <a:t>Record  ideas, observations and insights relevant to intentions, </a:t>
            </a:r>
            <a:r>
              <a:rPr lang="en-US" sz="1200" dirty="0">
                <a:solidFill>
                  <a:srgbClr val="FF0000"/>
                </a:solidFill>
                <a:latin typeface="Avenir Next Condensed Regular"/>
                <a:cs typeface="Avenir Next Condensed Regular"/>
              </a:rPr>
              <a:t>reflecting critically </a:t>
            </a:r>
            <a:r>
              <a:rPr lang="en-US" sz="1200" dirty="0">
                <a:solidFill>
                  <a:srgbClr val="000000"/>
                </a:solidFill>
                <a:latin typeface="Avenir Next Condensed Regular"/>
                <a:cs typeface="Avenir Next Condensed Regular"/>
              </a:rPr>
              <a:t>on work and progress.</a:t>
            </a:r>
            <a:endParaRPr lang="en-GB" sz="1200" dirty="0">
              <a:solidFill>
                <a:srgbClr val="000000"/>
              </a:solidFill>
              <a:latin typeface="Avenir Next Condensed Regular"/>
              <a:cs typeface="Avenir Next Condensed Regular"/>
            </a:endParaRPr>
          </a:p>
          <a:p>
            <a:pPr algn="l"/>
            <a:endParaRPr lang="en-US" sz="1200" dirty="0">
              <a:solidFill>
                <a:srgbClr val="000000"/>
              </a:solidFill>
              <a:latin typeface="Avenir Next Condensed Regular"/>
              <a:cs typeface="Avenir Next Condensed Regular"/>
            </a:endParaRPr>
          </a:p>
          <a:p>
            <a:pPr algn="l"/>
            <a:r>
              <a:rPr lang="en-US" sz="1200" b="1" dirty="0">
                <a:solidFill>
                  <a:srgbClr val="000000"/>
                </a:solidFill>
                <a:latin typeface="Avenir Next Condensed Regular"/>
                <a:cs typeface="Avenir Next Condensed Regular"/>
              </a:rPr>
              <a:t>four - present</a:t>
            </a:r>
            <a:endParaRPr lang="en-GB" sz="1200" b="1" dirty="0">
              <a:solidFill>
                <a:srgbClr val="000000"/>
              </a:solidFill>
              <a:latin typeface="Avenir Next Condensed Regular"/>
              <a:cs typeface="Avenir Next Condensed Regular"/>
            </a:endParaRPr>
          </a:p>
          <a:p>
            <a:pPr algn="l"/>
            <a:r>
              <a:rPr lang="en-US" sz="1200" dirty="0">
                <a:solidFill>
                  <a:srgbClr val="000000"/>
                </a:solidFill>
                <a:latin typeface="Avenir Next Condensed Regular"/>
                <a:cs typeface="Avenir Next Condensed Regular"/>
              </a:rPr>
              <a:t>Present a personal and meaningful response that </a:t>
            </a:r>
            <a:r>
              <a:rPr lang="en-US" sz="1200" dirty="0" err="1">
                <a:solidFill>
                  <a:srgbClr val="000000"/>
                </a:solidFill>
                <a:latin typeface="Avenir Next Condensed Regular"/>
                <a:cs typeface="Avenir Next Condensed Regular"/>
              </a:rPr>
              <a:t>realises</a:t>
            </a:r>
            <a:r>
              <a:rPr lang="en-US" sz="1200" dirty="0">
                <a:solidFill>
                  <a:srgbClr val="000000"/>
                </a:solidFill>
                <a:latin typeface="Avenir Next Condensed Regular"/>
                <a:cs typeface="Avenir Next Condensed Regular"/>
              </a:rPr>
              <a:t> intentions and, where appropriate, </a:t>
            </a:r>
            <a:r>
              <a:rPr lang="en-US" sz="1200" dirty="0">
                <a:solidFill>
                  <a:srgbClr val="FF0000"/>
                </a:solidFill>
                <a:latin typeface="Avenir Next Condensed Regular"/>
                <a:cs typeface="Avenir Next Condensed Regular"/>
              </a:rPr>
              <a:t>makes connections </a:t>
            </a:r>
            <a:r>
              <a:rPr lang="en-US" sz="1200" dirty="0">
                <a:solidFill>
                  <a:srgbClr val="000000"/>
                </a:solidFill>
                <a:latin typeface="Avenir Next Condensed Regular"/>
                <a:cs typeface="Avenir Next Condensed Regular"/>
              </a:rPr>
              <a:t>between visual and other elements.</a:t>
            </a:r>
            <a:endParaRPr lang="en-GB" sz="1200" dirty="0">
              <a:solidFill>
                <a:srgbClr val="000000"/>
              </a:solidFill>
              <a:latin typeface="Avenir Next Condensed Regular"/>
              <a:cs typeface="Avenir Next Condensed Regular"/>
            </a:endParaRPr>
          </a:p>
          <a:p>
            <a:pPr algn="l"/>
            <a:endParaRPr lang="en-US" sz="1800" dirty="0">
              <a:latin typeface="Avenir Next Condensed Regular"/>
              <a:cs typeface="Avenir Next Condensed Regular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96572" y="861787"/>
            <a:ext cx="2983145" cy="5860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2800" dirty="0">
              <a:solidFill>
                <a:schemeClr val="tx1"/>
              </a:solidFill>
              <a:latin typeface="Avenir Next Condensed Regular"/>
              <a:cs typeface="Avenir Next Condensed Regular"/>
            </a:endParaRPr>
          </a:p>
          <a:p>
            <a:pPr algn="l"/>
            <a:r>
              <a:rPr lang="en-US" sz="2800" dirty="0">
                <a:solidFill>
                  <a:schemeClr val="tx1"/>
                </a:solidFill>
                <a:latin typeface="Avenir Next Condensed Regular"/>
                <a:cs typeface="Avenir Next Condensed Regular"/>
              </a:rPr>
              <a:t> </a:t>
            </a:r>
            <a:endParaRPr lang="en-GB" sz="2800" dirty="0">
              <a:solidFill>
                <a:schemeClr val="tx1"/>
              </a:solidFill>
              <a:latin typeface="Avenir Next Condensed Regular"/>
              <a:cs typeface="Avenir Next Condensed Regular"/>
            </a:endParaRPr>
          </a:p>
          <a:p>
            <a:pPr algn="l"/>
            <a:r>
              <a:rPr lang="en-US" sz="2800" dirty="0">
                <a:solidFill>
                  <a:schemeClr val="tx1"/>
                </a:solidFill>
                <a:latin typeface="Avenir Next Condensed Regular"/>
                <a:cs typeface="Avenir Next Condensed Regular"/>
              </a:rPr>
              <a:t> </a:t>
            </a:r>
            <a:endParaRPr lang="en-GB" sz="2800" dirty="0">
              <a:solidFill>
                <a:schemeClr val="tx1"/>
              </a:solidFill>
              <a:latin typeface="Avenir Next Condensed Regular"/>
              <a:cs typeface="Avenir Next Condensed Regular"/>
            </a:endParaRPr>
          </a:p>
          <a:p>
            <a:pPr algn="l"/>
            <a:r>
              <a:rPr lang="en-US" sz="2800" dirty="0">
                <a:solidFill>
                  <a:schemeClr val="tx1"/>
                </a:solidFill>
                <a:latin typeface="Avenir Next Condensed Regular"/>
                <a:cs typeface="Avenir Next Condensed Regular"/>
              </a:rPr>
              <a:t> </a:t>
            </a:r>
            <a:endParaRPr lang="en-GB" sz="2800" dirty="0">
              <a:solidFill>
                <a:schemeClr val="tx1"/>
              </a:solidFill>
              <a:latin typeface="Avenir Next Condensed Regular"/>
              <a:cs typeface="Avenir Next Condensed Regular"/>
            </a:endParaRPr>
          </a:p>
          <a:p>
            <a:pPr algn="l"/>
            <a:endParaRPr lang="en-US" sz="2800" dirty="0">
              <a:solidFill>
                <a:schemeClr val="tx1"/>
              </a:solidFill>
              <a:latin typeface="Avenir Next Condensed Regular"/>
              <a:cs typeface="Avenir Next Condensed Regular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241542" y="861786"/>
            <a:ext cx="1" cy="5532368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32276" y="3691219"/>
            <a:ext cx="28774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Avenir Next Condensed Regular"/>
                <a:cs typeface="Avenir Next Condensed Regular"/>
              </a:rPr>
              <a:t>When writing about your own work, ask yourself the following questions:</a:t>
            </a:r>
          </a:p>
          <a:p>
            <a:endParaRPr lang="en-US" sz="1200" dirty="0">
              <a:latin typeface="Avenir Next Condensed Regular"/>
              <a:cs typeface="Avenir Next Condensed Regular"/>
            </a:endParaRP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have I done? 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How have I done it? Try to describe how you built up your work stage by stage. 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Why have I done it/ what have I learnt through doing it? About an designer? New process/technique? 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techniques or materials have I used? Digital……..Traditional….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have I done well? Try to list at least 3 points. 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could I improve or what would I change to develop my idea</a:t>
            </a:r>
          </a:p>
        </p:txBody>
      </p:sp>
      <p:sp>
        <p:nvSpPr>
          <p:cNvPr id="7" name="Rectangle 6"/>
          <p:cNvSpPr/>
          <p:nvPr/>
        </p:nvSpPr>
        <p:spPr>
          <a:xfrm>
            <a:off x="3296560" y="3598886"/>
            <a:ext cx="4309193" cy="32316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b="1" dirty="0">
              <a:latin typeface="Avenir Next Condensed Regular"/>
              <a:cs typeface="Avenir Next Condensed Regular"/>
            </a:endParaRPr>
          </a:p>
          <a:p>
            <a:r>
              <a:rPr lang="en-US" sz="1200" b="1" dirty="0">
                <a:latin typeface="Avenir Next Condensed Regular"/>
                <a:cs typeface="Avenir Next Condensed Regular"/>
              </a:rPr>
              <a:t>Possible ways to start your sentences:</a:t>
            </a:r>
          </a:p>
          <a:p>
            <a:endParaRPr lang="en-US" sz="1200" b="1" dirty="0">
              <a:latin typeface="Avenir Next Condensed Regular"/>
              <a:cs typeface="Avenir Next Condensed Regular"/>
            </a:endParaRPr>
          </a:p>
          <a:p>
            <a:endParaRPr lang="en-US" sz="1200" b="1" dirty="0">
              <a:latin typeface="Avenir Next Condensed Regular"/>
              <a:cs typeface="Avenir Next Condensed Regular"/>
            </a:endParaRP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In this section I have.........</a:t>
            </a:r>
            <a:br>
              <a:rPr lang="en-US" sz="1200" dirty="0">
                <a:latin typeface="Avenir Next Condensed Regular"/>
                <a:cs typeface="Avenir Next Condensed Regular"/>
              </a:rPr>
            </a:br>
            <a:r>
              <a:rPr lang="en-US" sz="1200" dirty="0">
                <a:latin typeface="Avenir Next Condensed Regular"/>
                <a:cs typeface="Avenir Next Condensed Regular"/>
              </a:rPr>
              <a:t>I have used the following techniques and processes.........</a:t>
            </a:r>
            <a:br>
              <a:rPr lang="en-US" sz="1200" dirty="0">
                <a:latin typeface="Avenir Next Condensed Regular"/>
                <a:cs typeface="Avenir Next Condensed Regular"/>
              </a:rPr>
            </a:br>
            <a:r>
              <a:rPr lang="en-US" sz="1200" dirty="0">
                <a:latin typeface="Avenir Next Condensed Regular"/>
                <a:cs typeface="Avenir Next Condensed Regular"/>
              </a:rPr>
              <a:t>Through working in this way I have learnt how to..............</a:t>
            </a:r>
            <a:br>
              <a:rPr lang="en-US" sz="1200" dirty="0">
                <a:latin typeface="Avenir Next Condensed Regular"/>
                <a:cs typeface="Avenir Next Condensed Regular"/>
              </a:rPr>
            </a:br>
            <a:r>
              <a:rPr lang="en-US" sz="1200" dirty="0">
                <a:latin typeface="Avenir Next Condensed Regular"/>
                <a:cs typeface="Avenir Next Condensed Regular"/>
              </a:rPr>
              <a:t>Here I have shown............ In the style of..................</a:t>
            </a:r>
            <a:br>
              <a:rPr lang="en-US" sz="1200" dirty="0">
                <a:latin typeface="Avenir Next Condensed Regular"/>
                <a:cs typeface="Avenir Next Condensed Regular"/>
              </a:rPr>
            </a:br>
            <a:r>
              <a:rPr lang="en-US" sz="1200" dirty="0">
                <a:latin typeface="Avenir Next Condensed Regular"/>
                <a:cs typeface="Avenir Next Condensed Regular"/>
              </a:rPr>
              <a:t>This design could have been improved by including...............</a:t>
            </a:r>
            <a:br>
              <a:rPr lang="en-US" sz="1200" dirty="0">
                <a:latin typeface="Avenir Next Condensed Regular"/>
                <a:cs typeface="Avenir Next Condensed Regular"/>
              </a:rPr>
            </a:br>
            <a:r>
              <a:rPr lang="en-US" sz="1200" dirty="0">
                <a:latin typeface="Avenir Next Condensed Regular"/>
                <a:cs typeface="Avenir Next Condensed Regular"/>
              </a:rPr>
              <a:t>I could have made greater use of..................</a:t>
            </a:r>
            <a:br>
              <a:rPr lang="en-US" sz="1200" dirty="0">
                <a:latin typeface="Avenir Next Condensed Regular"/>
                <a:cs typeface="Avenir Next Condensed Regular"/>
              </a:rPr>
            </a:br>
            <a:r>
              <a:rPr lang="en-US" sz="1200" dirty="0">
                <a:latin typeface="Avenir Next Condensed Regular"/>
                <a:cs typeface="Avenir Next Condensed Regular"/>
              </a:rPr>
              <a:t>In this design I have used too much/ not enough ...........</a:t>
            </a:r>
            <a:br>
              <a:rPr lang="en-US" sz="1200" dirty="0">
                <a:latin typeface="Avenir Next Condensed Regular"/>
                <a:cs typeface="Avenir Next Condensed Regular"/>
              </a:rPr>
            </a:br>
            <a:r>
              <a:rPr lang="en-US" sz="1200" dirty="0">
                <a:latin typeface="Avenir Next Condensed Regular"/>
                <a:cs typeface="Avenir Next Condensed Regular"/>
              </a:rPr>
              <a:t>The designer............ has influenced my design.</a:t>
            </a:r>
            <a:br>
              <a:rPr lang="en-US" sz="1200" dirty="0">
                <a:latin typeface="Avenir Next Condensed Regular"/>
                <a:cs typeface="Avenir Next Condensed Regular"/>
              </a:rPr>
            </a:br>
            <a:r>
              <a:rPr lang="en-US" sz="1200" dirty="0">
                <a:latin typeface="Avenir Next Condensed Regular"/>
                <a:cs typeface="Avenir Next Condensed Regular"/>
              </a:rPr>
              <a:t>I was inspired by ............... When creating this design.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To develop this design I will............ </a:t>
            </a:r>
          </a:p>
          <a:p>
            <a:endParaRPr lang="en-US" b="1" dirty="0">
              <a:latin typeface="Avenir Next Condensed Regular"/>
              <a:cs typeface="Avenir Next Condensed Regular"/>
            </a:endParaRPr>
          </a:p>
          <a:p>
            <a:r>
              <a:rPr lang="en-US" b="1" dirty="0">
                <a:latin typeface="Avenir Next Condensed Regular"/>
                <a:cs typeface="Avenir Next Condensed Regular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74812" y="238496"/>
            <a:ext cx="832221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b="1" dirty="0">
              <a:latin typeface="Avenir Next Condensed Regular"/>
              <a:cs typeface="Avenir Next Condensed Regular"/>
            </a:endParaRPr>
          </a:p>
          <a:p>
            <a:r>
              <a:rPr lang="en-US" sz="1200" b="1" dirty="0">
                <a:latin typeface="Avenir Next Condensed Regular"/>
                <a:cs typeface="Avenir Next Condensed Regular"/>
              </a:rPr>
              <a:t>Objectives </a:t>
            </a:r>
          </a:p>
          <a:p>
            <a:endParaRPr lang="en-US" sz="1200" b="1" dirty="0">
              <a:latin typeface="Avenir Next Condensed Regular"/>
              <a:cs typeface="Avenir Next Condensed Regular"/>
            </a:endParaRP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understand the value of annotation and analysis in your design portfolio’s</a:t>
            </a:r>
            <a:endParaRPr lang="en-US" sz="1200" b="1" dirty="0">
              <a:latin typeface="Avenir Next Condensed Regular"/>
              <a:cs typeface="Avenir Next Condensed Regular"/>
            </a:endParaRPr>
          </a:p>
          <a:p>
            <a:endParaRPr lang="en-GB" sz="1200" dirty="0">
              <a:latin typeface="Avenir Next Condensed Regular"/>
              <a:cs typeface="Avenir Next Condensed Regular"/>
            </a:endParaRPr>
          </a:p>
          <a:p>
            <a:endParaRPr lang="en-GB" sz="1200" dirty="0">
              <a:latin typeface="Avenir Next Condensed Regular"/>
              <a:cs typeface="Avenir Next Condensed Regular"/>
            </a:endParaRPr>
          </a:p>
          <a:p>
            <a:r>
              <a:rPr lang="en-GB" sz="1200" b="1" dirty="0">
                <a:latin typeface="Avenir Next Condensed Regular"/>
                <a:cs typeface="Avenir Next Condensed Regular"/>
              </a:rPr>
              <a:t>O</a:t>
            </a:r>
            <a:r>
              <a:rPr lang="en-US" sz="1200" b="1" dirty="0" err="1">
                <a:latin typeface="Avenir Next Condensed Regular"/>
                <a:cs typeface="Avenir Next Condensed Regular"/>
              </a:rPr>
              <a:t>utcomes</a:t>
            </a:r>
            <a:endParaRPr lang="en-US" sz="1200" b="1" dirty="0">
              <a:latin typeface="Avenir Next Condensed Regular"/>
              <a:cs typeface="Avenir Next Condensed Regular"/>
            </a:endParaRPr>
          </a:p>
          <a:p>
            <a:endParaRPr lang="en-US" sz="1200" b="1" dirty="0">
              <a:latin typeface="Avenir Next Condensed Regular"/>
              <a:cs typeface="Avenir Next Condensed Regular"/>
            </a:endParaRP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Use annotation and analysis to synthesize your journey from brief to outcome.</a:t>
            </a:r>
          </a:p>
          <a:p>
            <a:endParaRPr lang="en-US" sz="1200" dirty="0">
              <a:latin typeface="Avenir Next Condensed Regular"/>
              <a:cs typeface="Avenir Next Condensed Regular"/>
            </a:endParaRP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Help my self and the moderator, understand your thought process.</a:t>
            </a:r>
          </a:p>
          <a:p>
            <a:endParaRPr lang="en-US" sz="1200" dirty="0">
              <a:latin typeface="Avenir Next Condensed Regular"/>
              <a:cs typeface="Avenir Next Condensed Regular"/>
            </a:endParaRP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Demonstrate your understanding of the subject.</a:t>
            </a:r>
          </a:p>
          <a:p>
            <a:endParaRPr lang="en-US" sz="1200" dirty="0">
              <a:latin typeface="Avenir Next Condensed Regular"/>
              <a:cs typeface="Avenir Next Condensed Regular"/>
            </a:endParaRPr>
          </a:p>
          <a:p>
            <a:r>
              <a:rPr lang="en-US" sz="1200" b="1" dirty="0">
                <a:latin typeface="Avenir Next Condensed Regular"/>
                <a:cs typeface="Avenir Next Condensed Regular"/>
              </a:rPr>
              <a:t>Help you analyze your research</a:t>
            </a:r>
          </a:p>
          <a:p>
            <a:r>
              <a:rPr lang="en-US" sz="1200" b="1" dirty="0">
                <a:latin typeface="Avenir Next Condensed Regular"/>
                <a:cs typeface="Avenir Next Condensed Regular"/>
              </a:rPr>
              <a:t>Review techniques and process and help you refine your ideas.</a:t>
            </a:r>
          </a:p>
          <a:p>
            <a:r>
              <a:rPr lang="en-US" sz="1200" b="1" dirty="0">
                <a:latin typeface="Avenir Next Condensed Regular"/>
                <a:cs typeface="Avenir Next Condensed Regular"/>
              </a:rPr>
              <a:t>Reflect on your own work and progress</a:t>
            </a:r>
          </a:p>
          <a:p>
            <a:r>
              <a:rPr lang="en-US" sz="1200" b="1" dirty="0">
                <a:latin typeface="Avenir Next Condensed Regular"/>
                <a:cs typeface="Avenir Next Condensed Regular"/>
              </a:rPr>
              <a:t>Make connections between your own work and others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89073" y="27401"/>
            <a:ext cx="2300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venir Next Condensed Regular"/>
                <a:cs typeface="Avenir Next Condensed Regular"/>
              </a:rPr>
              <a:t>- annotation/analysis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68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41930" y="87343"/>
            <a:ext cx="387349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Avenir Next Condensed Regular"/>
                <a:cs typeface="Avenir Next Condensed Regular"/>
              </a:rPr>
              <a:t>Describe it…..</a:t>
            </a:r>
          </a:p>
          <a:p>
            <a:endParaRPr lang="en-US" sz="1200" dirty="0">
              <a:latin typeface="Avenir Next Condensed Regular"/>
              <a:cs typeface="Avenir Next Condensed Regular"/>
            </a:endParaRP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kinds of things do you see in this design? What else do you see?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words would you use to describe this design/building? What other words might we use?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How would you describe the lines in this design building? The shapes? 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Look at this design/building for a moment. What observations can you make about it?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How would you describe this design/building to a person who could not see it?</a:t>
            </a:r>
          </a:p>
          <a:p>
            <a:endParaRPr lang="en-US" sz="1200" dirty="0">
              <a:latin typeface="Avenir Next Condensed Regular"/>
              <a:cs typeface="Avenir Next Condensed Regula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69143" y="2493869"/>
            <a:ext cx="38462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Avenir Next Condensed Regular"/>
                <a:cs typeface="Avenir Next Condensed Regular"/>
              </a:rPr>
              <a:t>Relate it….</a:t>
            </a:r>
          </a:p>
          <a:p>
            <a:endParaRPr lang="en-US" sz="1200" dirty="0">
              <a:latin typeface="Avenir Next Condensed Regular"/>
              <a:cs typeface="Avenir Next Condensed Regular"/>
            </a:endParaRP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does this design/building  remind you of?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things do you recognize in design/building ? 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things seem new to you?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How is this design/building  like the one we just saw? What are some important differences?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do these two design/building  have in common?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interests you most about this work design/building </a:t>
            </a:r>
          </a:p>
        </p:txBody>
      </p:sp>
      <p:sp>
        <p:nvSpPr>
          <p:cNvPr id="6" name="Rectangle 5"/>
          <p:cNvSpPr/>
          <p:nvPr/>
        </p:nvSpPr>
        <p:spPr>
          <a:xfrm>
            <a:off x="1669143" y="456653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>
                <a:latin typeface="Avenir Next Condensed Regular"/>
                <a:cs typeface="Avenir Next Condensed Regular"/>
              </a:rPr>
              <a:t>Analyze it….</a:t>
            </a:r>
          </a:p>
          <a:p>
            <a:endParaRPr lang="en-US" sz="1200" dirty="0">
              <a:latin typeface="Avenir Next Condensed Regular"/>
              <a:cs typeface="Avenir Next Condensed Regular"/>
            </a:endParaRP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Which shapes seems closer to you? Further away?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can you tell me about the colors in this design/building 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color is used the most in this design/building 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makes this design/building look crowded?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How did you arrive at that idea?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do you think is the most important part of this design/building 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How do you think the designer made this work?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questions would you ask the designer about this work, if s/he were here? </a:t>
            </a:r>
          </a:p>
        </p:txBody>
      </p:sp>
      <p:sp>
        <p:nvSpPr>
          <p:cNvPr id="7" name="Rectangle 6"/>
          <p:cNvSpPr/>
          <p:nvPr/>
        </p:nvSpPr>
        <p:spPr>
          <a:xfrm>
            <a:off x="5975486" y="87394"/>
            <a:ext cx="4572000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>
                <a:latin typeface="Avenir Next Condensed Regular"/>
                <a:cs typeface="Avenir Next Condensed Regular"/>
              </a:rPr>
              <a:t>Interpret it…..</a:t>
            </a:r>
          </a:p>
          <a:p>
            <a:endParaRPr lang="en-US" sz="1200" b="1" dirty="0">
              <a:latin typeface="Avenir Next Condensed Regular"/>
              <a:cs typeface="Avenir Next Condensed Regular"/>
            </a:endParaRP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title would you give to design/building What made you decide on that title?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other titles could we give it?</a:t>
            </a:r>
          </a:p>
          <a:p>
            <a:endParaRPr lang="en-US" sz="1200" dirty="0">
              <a:latin typeface="Avenir Next Condensed Regular"/>
              <a:cs typeface="Avenir Next Condensed Regular"/>
            </a:endParaRP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do you think is going on in this design/building 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 How did you arrive at that idea?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do you think this design/building  is about? How did you come up that idea?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Pretend you are inside this design/building  What does it feel like?</a:t>
            </a:r>
          </a:p>
          <a:p>
            <a:endParaRPr lang="en-US" sz="1200" dirty="0">
              <a:latin typeface="Avenir Next Condensed Regular"/>
              <a:cs typeface="Avenir Next Condensed Regular"/>
            </a:endParaRP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Why do you suppose the artist made this design/building What makes you think that?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do you think it would be like to live in this design/building  What makes you think that? </a:t>
            </a:r>
          </a:p>
        </p:txBody>
      </p:sp>
      <p:sp>
        <p:nvSpPr>
          <p:cNvPr id="8" name="Rectangle 7"/>
          <p:cNvSpPr/>
          <p:nvPr/>
        </p:nvSpPr>
        <p:spPr>
          <a:xfrm>
            <a:off x="5975486" y="3166661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>
                <a:latin typeface="Avenir Next Condensed Regular"/>
                <a:cs typeface="Avenir Next Condensed Regular"/>
              </a:rPr>
              <a:t>Evaluate it…..</a:t>
            </a:r>
          </a:p>
          <a:p>
            <a:endParaRPr lang="en-US" sz="1200" b="1" dirty="0">
              <a:latin typeface="Avenir Next Condensed Regular"/>
              <a:cs typeface="Avenir Next Condensed Regular"/>
            </a:endParaRP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do you think is good about this Building? What is not so good?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Do you think the person who painted this do a good or bad job? What makes you think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so?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Why do you think other people should see this work of art?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do you think other people would say about this work? Why do you think that?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grade would you give the artist for this work? How did you arrive at that grade?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would you do with this work if you owned it?</a:t>
            </a:r>
          </a:p>
          <a:p>
            <a:r>
              <a:rPr lang="en-US" sz="1200" dirty="0">
                <a:latin typeface="Avenir Next Condensed Regular"/>
                <a:cs typeface="Avenir Next Condensed Regular"/>
              </a:rPr>
              <a:t>What do you think is worth remembering about this painting?</a:t>
            </a:r>
          </a:p>
        </p:txBody>
      </p:sp>
    </p:spTree>
    <p:extLst>
      <p:ext uri="{BB962C8B-B14F-4D97-AF65-F5344CB8AC3E}">
        <p14:creationId xmlns:p14="http://schemas.microsoft.com/office/powerpoint/2010/main" val="2832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736</Words>
  <Application>Microsoft Office PowerPoint</Application>
  <PresentationFormat>Widescreen</PresentationFormat>
  <Paragraphs>99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Avenir Next Condensed Regular</vt:lpstr>
      <vt:lpstr>Calibri</vt:lpstr>
      <vt:lpstr>Calibri Light</vt:lpstr>
      <vt:lpstr>Office Theme</vt:lpstr>
      <vt:lpstr>- annotation/analysis 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annotation/analysis </dc:title>
  <dc:creator>Ben Francis</dc:creator>
  <cp:lastModifiedBy>Ben Francis</cp:lastModifiedBy>
  <cp:revision>1</cp:revision>
  <dcterms:created xsi:type="dcterms:W3CDTF">2019-12-11T13:19:07Z</dcterms:created>
  <dcterms:modified xsi:type="dcterms:W3CDTF">2019-12-11T13:19:53Z</dcterms:modified>
</cp:coreProperties>
</file>