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2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1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7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8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5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3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0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F94E-A5AE-477D-8105-5D8CD73B8C4C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2855-DB54-4BDC-954D-9F6EEBA92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3294" y="2492897"/>
            <a:ext cx="4401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Part 1:</a:t>
            </a:r>
          </a:p>
          <a:p>
            <a:pPr algn="ctr"/>
            <a:r>
              <a:rPr lang="en-US" sz="3600" b="1" dirty="0" smtClean="0"/>
              <a:t>Architecture research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4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578" y="2492897"/>
            <a:ext cx="4763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Part 2: Analysis –</a:t>
            </a:r>
          </a:p>
          <a:p>
            <a:pPr algn="ctr"/>
            <a:r>
              <a:rPr lang="en-US" sz="3600" b="1" dirty="0" smtClean="0"/>
              <a:t>Compare and contrast</a:t>
            </a:r>
          </a:p>
          <a:p>
            <a:pPr algn="ctr"/>
            <a:r>
              <a:rPr lang="en-US" sz="2400" dirty="0" smtClean="0"/>
              <a:t>(see accompanying Word document)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71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3" y="620688"/>
            <a:ext cx="495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Zaha</a:t>
            </a:r>
            <a:r>
              <a:rPr lang="en-US" sz="3600" dirty="0"/>
              <a:t> </a:t>
            </a:r>
            <a:r>
              <a:rPr lang="en-US" sz="3600" dirty="0" err="1"/>
              <a:t>Hadid</a:t>
            </a:r>
            <a:r>
              <a:rPr lang="en-US" sz="3600" dirty="0"/>
              <a:t> - Architecture</a:t>
            </a:r>
          </a:p>
        </p:txBody>
      </p:sp>
      <p:pic>
        <p:nvPicPr>
          <p:cNvPr id="3" name="Picture 2" descr="Arch2O-London-Aquatics-Centr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12776"/>
            <a:ext cx="3995936" cy="1997968"/>
          </a:xfrm>
          <a:prstGeom prst="rect">
            <a:avLst/>
          </a:prstGeom>
        </p:spPr>
      </p:pic>
      <p:pic>
        <p:nvPicPr>
          <p:cNvPr id="4" name="Picture 3" descr="zaha-hadid-architecture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933056"/>
            <a:ext cx="3960440" cy="1980220"/>
          </a:xfrm>
          <a:prstGeom prst="rect">
            <a:avLst/>
          </a:prstGeom>
        </p:spPr>
      </p:pic>
      <p:pic>
        <p:nvPicPr>
          <p:cNvPr id="6" name="Picture 5" descr="zaha-hadid-beko-building-belgra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27687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ha-hadid-changed-architecture-forever-with-these-desig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3960440" cy="2084166"/>
          </a:xfrm>
          <a:prstGeom prst="rect">
            <a:avLst/>
          </a:prstGeom>
        </p:spPr>
      </p:pic>
      <p:pic>
        <p:nvPicPr>
          <p:cNvPr id="3" name="Picture 2" descr="zaha-hadid-key-architecture-projects-photography-hufton-crow_dezeen_1568_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645024"/>
            <a:ext cx="3960440" cy="2828886"/>
          </a:xfrm>
          <a:prstGeom prst="rect">
            <a:avLst/>
          </a:prstGeom>
        </p:spPr>
      </p:pic>
      <p:pic>
        <p:nvPicPr>
          <p:cNvPr id="4" name="Picture 3" descr="zaha-hadid-sunland-towers-brisba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88841"/>
            <a:ext cx="3851920" cy="316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3513" y="620688"/>
            <a:ext cx="495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Zaha</a:t>
            </a:r>
            <a:r>
              <a:rPr lang="en-US" sz="3600" dirty="0"/>
              <a:t> </a:t>
            </a:r>
            <a:r>
              <a:rPr lang="en-US" sz="3600" dirty="0" err="1"/>
              <a:t>Hadid</a:t>
            </a:r>
            <a:r>
              <a:rPr lang="en-US" sz="3600" dirty="0"/>
              <a:t> -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270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9" y="620688"/>
            <a:ext cx="685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Zaha</a:t>
            </a:r>
            <a:r>
              <a:rPr lang="en-US" sz="3600" dirty="0"/>
              <a:t> </a:t>
            </a:r>
            <a:r>
              <a:rPr lang="en-US" sz="3600" dirty="0" err="1"/>
              <a:t>Hadid</a:t>
            </a:r>
            <a:r>
              <a:rPr lang="en-US" sz="3600" dirty="0"/>
              <a:t> </a:t>
            </a:r>
            <a:r>
              <a:rPr lang="mr-IN" sz="3600" dirty="0"/>
              <a:t>–</a:t>
            </a:r>
            <a:r>
              <a:rPr lang="en-US" sz="3600" dirty="0"/>
              <a:t> Furniture and product</a:t>
            </a:r>
          </a:p>
        </p:txBody>
      </p:sp>
      <p:pic>
        <p:nvPicPr>
          <p:cNvPr id="7" name="Picture 6" descr="mesa_vitra_zha230408_ceduardopere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272015"/>
            <a:ext cx="2880320" cy="1955417"/>
          </a:xfrm>
          <a:prstGeom prst="rect">
            <a:avLst/>
          </a:prstGeom>
        </p:spPr>
      </p:pic>
      <p:pic>
        <p:nvPicPr>
          <p:cNvPr id="9" name="Picture 8" descr="zaha-hadid-superyacht-z151013-z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221088"/>
            <a:ext cx="3960440" cy="1980220"/>
          </a:xfrm>
          <a:prstGeom prst="rect">
            <a:avLst/>
          </a:prstGeom>
        </p:spPr>
      </p:pic>
      <p:pic>
        <p:nvPicPr>
          <p:cNvPr id="10" name="Picture 9" descr="dezeen_Nova-shoes-by-Zaha-Hadid-for-United-Nude_s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340768"/>
            <a:ext cx="3672408" cy="2504486"/>
          </a:xfrm>
          <a:prstGeom prst="rect">
            <a:avLst/>
          </a:prstGeom>
        </p:spPr>
      </p:pic>
      <p:pic>
        <p:nvPicPr>
          <p:cNvPr id="12" name="Picture 11" descr="alessi-zaha-hadid-forma-cheese-grater-designboom-01-818x6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227661"/>
            <a:ext cx="3888432" cy="30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529" y="692696"/>
            <a:ext cx="437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Zaha</a:t>
            </a:r>
            <a:r>
              <a:rPr lang="en-US" sz="3600" dirty="0"/>
              <a:t> </a:t>
            </a:r>
            <a:r>
              <a:rPr lang="en-US" sz="3600" dirty="0" err="1"/>
              <a:t>Hadid</a:t>
            </a:r>
            <a:r>
              <a:rPr lang="en-US" sz="3600" dirty="0"/>
              <a:t> - </a:t>
            </a:r>
            <a:r>
              <a:rPr lang="en-US" sz="3600" dirty="0" err="1"/>
              <a:t>Pavillions</a:t>
            </a:r>
            <a:endParaRPr lang="en-US" sz="3600" dirty="0"/>
          </a:p>
        </p:txBody>
      </p:sp>
      <p:pic>
        <p:nvPicPr>
          <p:cNvPr id="7" name="Picture 6" descr="zaha-hadid-volu-dining-pavilion-design-miami-art-week-revolution-patrik-schumacher-designboom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23" y="2132856"/>
            <a:ext cx="3890810" cy="2592288"/>
          </a:xfrm>
          <a:prstGeom prst="rect">
            <a:avLst/>
          </a:prstGeom>
        </p:spPr>
      </p:pic>
      <p:pic>
        <p:nvPicPr>
          <p:cNvPr id="8" name="Picture 7" descr="litvi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2132856"/>
            <a:ext cx="3528219" cy="25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520" y="620688"/>
            <a:ext cx="589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Daniel </a:t>
            </a:r>
            <a:r>
              <a:rPr lang="en-US" sz="3600" dirty="0" err="1"/>
              <a:t>Libeskind</a:t>
            </a:r>
            <a:r>
              <a:rPr lang="en-US" sz="3600" dirty="0"/>
              <a:t> - Architecture</a:t>
            </a:r>
          </a:p>
        </p:txBody>
      </p:sp>
      <p:pic>
        <p:nvPicPr>
          <p:cNvPr id="2" name="Picture 1" descr="d33e0db6b1ade153ca1e3354ce3f204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005065"/>
            <a:ext cx="3827548" cy="2303617"/>
          </a:xfrm>
          <a:prstGeom prst="rect">
            <a:avLst/>
          </a:prstGeom>
        </p:spPr>
      </p:pic>
      <p:pic>
        <p:nvPicPr>
          <p:cNvPr id="4" name="Picture 3" descr="Orion_Building_-Post_Graduate_Centre_of_London_Metropolitan_University-9June2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124745"/>
            <a:ext cx="3384376" cy="2486001"/>
          </a:xfrm>
          <a:prstGeom prst="rect">
            <a:avLst/>
          </a:prstGeom>
        </p:spPr>
      </p:pic>
      <p:pic>
        <p:nvPicPr>
          <p:cNvPr id="6" name="Picture 5" descr="villa-libeskind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4005065"/>
            <a:ext cx="3384377" cy="2258013"/>
          </a:xfrm>
          <a:prstGeom prst="rect">
            <a:avLst/>
          </a:prstGeom>
        </p:spPr>
      </p:pic>
      <p:pic>
        <p:nvPicPr>
          <p:cNvPr id="7" name="Picture 6" descr="maqueta-Casa-183654-Daniel-Libeskind-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03372"/>
            <a:ext cx="4032448" cy="1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515" y="1108364"/>
            <a:ext cx="305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Daniel </a:t>
            </a:r>
            <a:r>
              <a:rPr lang="en-US" dirty="0" err="1"/>
              <a:t>Libeskind</a:t>
            </a:r>
            <a:r>
              <a:rPr lang="en-US" dirty="0"/>
              <a:t> - Architecture</a:t>
            </a:r>
          </a:p>
        </p:txBody>
      </p:sp>
      <p:pic>
        <p:nvPicPr>
          <p:cNvPr id="3" name="Picture 2" descr="9-Rendering_of_CHAU_43_residential_project_in_Berlin_featuring_facades_clad_in_Libeskind_designed_Titanium_ceramic_porcelain_t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0728"/>
            <a:ext cx="3888433" cy="2579806"/>
          </a:xfrm>
          <a:prstGeom prst="rect">
            <a:avLst/>
          </a:prstGeom>
        </p:spPr>
      </p:pic>
      <p:pic>
        <p:nvPicPr>
          <p:cNvPr id="6" name="Picture 5" descr="r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980728"/>
            <a:ext cx="3254005" cy="2232248"/>
          </a:xfrm>
          <a:prstGeom prst="rect">
            <a:avLst/>
          </a:prstGeom>
        </p:spPr>
      </p:pic>
      <p:pic>
        <p:nvPicPr>
          <p:cNvPr id="8" name="Picture 7" descr="76e2961559364322261f83bed857af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501009"/>
            <a:ext cx="3243538" cy="3048109"/>
          </a:xfrm>
          <a:prstGeom prst="rect">
            <a:avLst/>
          </a:prstGeom>
        </p:spPr>
      </p:pic>
      <p:pic>
        <p:nvPicPr>
          <p:cNvPr id="9" name="Picture 8" descr="daniel-libeskind-the-crown-installation-casalgrande-padana-italy-designboom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33056"/>
            <a:ext cx="388843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1544" y="262390"/>
            <a:ext cx="779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Daniel </a:t>
            </a:r>
            <a:r>
              <a:rPr lang="en-US" sz="3600" dirty="0" err="1"/>
              <a:t>Libeskind</a:t>
            </a:r>
            <a:r>
              <a:rPr lang="en-US" sz="3600" dirty="0"/>
              <a:t> </a:t>
            </a:r>
            <a:r>
              <a:rPr lang="mr-IN" sz="3600" dirty="0"/>
              <a:t>–</a:t>
            </a:r>
            <a:r>
              <a:rPr lang="en-US" sz="3600" dirty="0"/>
              <a:t> Furniture and product</a:t>
            </a:r>
          </a:p>
        </p:txBody>
      </p:sp>
      <p:pic>
        <p:nvPicPr>
          <p:cNvPr id="2" name="Picture 1" descr="Picture 22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55909"/>
            <a:ext cx="2232248" cy="2033045"/>
          </a:xfrm>
          <a:prstGeom prst="rect">
            <a:avLst/>
          </a:prstGeom>
        </p:spPr>
      </p:pic>
      <p:pic>
        <p:nvPicPr>
          <p:cNvPr id="4" name="Picture 3" descr="5-Libeskind's Paragon lamp for Artem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4077073"/>
            <a:ext cx="3744179" cy="2489879"/>
          </a:xfrm>
          <a:prstGeom prst="rect">
            <a:avLst/>
          </a:prstGeom>
        </p:spPr>
      </p:pic>
      <p:pic>
        <p:nvPicPr>
          <p:cNvPr id="6" name="Picture 5" descr="6-ICE chandelier by Lasv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908721"/>
            <a:ext cx="3744416" cy="2914403"/>
          </a:xfrm>
          <a:prstGeom prst="rect">
            <a:avLst/>
          </a:prstGeom>
        </p:spPr>
      </p:pic>
      <p:pic>
        <p:nvPicPr>
          <p:cNvPr id="7" name="Picture 6" descr="0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573017"/>
            <a:ext cx="3971656" cy="2970183"/>
          </a:xfrm>
          <a:prstGeom prst="rect">
            <a:avLst/>
          </a:prstGeom>
        </p:spPr>
      </p:pic>
      <p:pic>
        <p:nvPicPr>
          <p:cNvPr id="8" name="Picture 7" descr="Tangram-Poltrona-Frau-Copi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84784"/>
            <a:ext cx="221894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520" y="548680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Daniel </a:t>
            </a:r>
            <a:r>
              <a:rPr lang="en-US" sz="3600" dirty="0" err="1"/>
              <a:t>Libeskind</a:t>
            </a:r>
            <a:r>
              <a:rPr lang="en-US" sz="3600" dirty="0"/>
              <a:t> - </a:t>
            </a:r>
            <a:r>
              <a:rPr lang="en-US" sz="3600" dirty="0" err="1"/>
              <a:t>Pavillions</a:t>
            </a:r>
            <a:endParaRPr lang="en-US" sz="3600" dirty="0"/>
          </a:p>
        </p:txBody>
      </p:sp>
      <p:pic>
        <p:nvPicPr>
          <p:cNvPr id="2" name="Picture 1" descr="the-recreation-pavilion-by-daniel-libeskind-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56" y="718097"/>
            <a:ext cx="3822882" cy="2370187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212976"/>
            <a:ext cx="6048672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254881"/>
            <a:ext cx="538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Jürgen Mayer - Architecture</a:t>
            </a:r>
          </a:p>
        </p:txBody>
      </p:sp>
      <p:pic>
        <p:nvPicPr>
          <p:cNvPr id="4" name="Picture 3" descr="string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980729"/>
            <a:ext cx="3816424" cy="2539657"/>
          </a:xfrm>
          <a:prstGeom prst="rect">
            <a:avLst/>
          </a:prstGeom>
        </p:spPr>
      </p:pic>
      <p:pic>
        <p:nvPicPr>
          <p:cNvPr id="6" name="Picture 5" descr="dezeen_OLS-House-by-J-Mayer-H_ss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17033"/>
            <a:ext cx="4067944" cy="2905675"/>
          </a:xfrm>
          <a:prstGeom prst="rect">
            <a:avLst/>
          </a:prstGeom>
        </p:spPr>
      </p:pic>
      <p:pic>
        <p:nvPicPr>
          <p:cNvPr id="7" name="Picture 6" descr="dezeen_Sarpi-Border-Checkpoint-by-J-Mayer-H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717032"/>
            <a:ext cx="2924944" cy="2924944"/>
          </a:xfrm>
          <a:prstGeom prst="rect">
            <a:avLst/>
          </a:prstGeom>
        </p:spPr>
      </p:pic>
      <p:pic>
        <p:nvPicPr>
          <p:cNvPr id="9" name="Picture 8" descr="b85315e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268760"/>
            <a:ext cx="3048557" cy="2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Research into the three following architecture themes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‘Modernism and Brutalism’</a:t>
            </a:r>
            <a:endParaRPr lang="en-GB" dirty="0"/>
          </a:p>
          <a:p>
            <a:r>
              <a:rPr lang="en-GB" b="1" dirty="0"/>
              <a:t>‘Angular and Faceted’</a:t>
            </a:r>
            <a:endParaRPr lang="en-GB" dirty="0"/>
          </a:p>
          <a:p>
            <a:r>
              <a:rPr lang="en-GB" b="1" dirty="0"/>
              <a:t>‘Fluid and </a:t>
            </a:r>
            <a:r>
              <a:rPr lang="en-GB" b="1" dirty="0" err="1"/>
              <a:t>Curvalinear</a:t>
            </a:r>
            <a:r>
              <a:rPr lang="en-GB" b="1" dirty="0"/>
              <a:t>’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</a:t>
            </a:r>
            <a:r>
              <a:rPr lang="en-GB" dirty="0"/>
              <a:t>can pick and mix from different architects or follow one as their style changes.</a:t>
            </a:r>
          </a:p>
          <a:p>
            <a:pPr marL="0" indent="0">
              <a:buNone/>
            </a:pPr>
            <a:r>
              <a:rPr lang="en-GB" dirty="0"/>
              <a:t>Collect examples of each styles making sure you </a:t>
            </a:r>
            <a:r>
              <a:rPr lang="en-GB" dirty="0" smtClean="0"/>
              <a:t>have Identified </a:t>
            </a:r>
            <a:r>
              <a:rPr lang="en-GB" dirty="0"/>
              <a:t>the building(s) and their function</a:t>
            </a:r>
          </a:p>
          <a:p>
            <a:pPr lvl="0"/>
            <a:r>
              <a:rPr lang="en-GB" dirty="0"/>
              <a:t>Name of architect</a:t>
            </a:r>
          </a:p>
          <a:p>
            <a:pPr lvl="0"/>
            <a:r>
              <a:rPr lang="en-GB" dirty="0"/>
              <a:t>Dates when built</a:t>
            </a:r>
          </a:p>
          <a:p>
            <a:pPr lvl="0"/>
            <a:r>
              <a:rPr lang="en-GB" dirty="0"/>
              <a:t>Main materials used in construction</a:t>
            </a:r>
          </a:p>
          <a:p>
            <a:pPr lvl="0"/>
            <a:r>
              <a:rPr lang="en-GB" dirty="0"/>
              <a:t>Images of both exterior(s) and interior(s) to help with your analysis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/>
              <a:t>Analysis </a:t>
            </a:r>
            <a:r>
              <a:rPr lang="en-GB" b="1" dirty="0"/>
              <a:t>and your thoughts</a:t>
            </a:r>
          </a:p>
          <a:p>
            <a:pPr marL="0" indent="0">
              <a:buNone/>
            </a:pPr>
            <a:r>
              <a:rPr lang="en-GB" dirty="0"/>
              <a:t>Analyse and comment on the following plus add any other comments of your own:</a:t>
            </a:r>
          </a:p>
          <a:p>
            <a:r>
              <a:rPr lang="en-GB" dirty="0"/>
              <a:t>- the overall aesthetic quality </a:t>
            </a:r>
          </a:p>
          <a:p>
            <a:r>
              <a:rPr lang="en-GB" dirty="0"/>
              <a:t>- the use of materials (how they contribute to the success of the building)</a:t>
            </a:r>
          </a:p>
          <a:p>
            <a:r>
              <a:rPr lang="en-GB" dirty="0"/>
              <a:t>- how the building stands in its context/surroundings</a:t>
            </a:r>
          </a:p>
          <a:p>
            <a:r>
              <a:rPr lang="en-GB" dirty="0"/>
              <a:t>- what it is like walking around inside</a:t>
            </a:r>
          </a:p>
          <a:p>
            <a:r>
              <a:rPr lang="en-GB" dirty="0"/>
              <a:t>- how the architect has played with the use of light and space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Prepare your three presentations and their layouts (keeping to the three distinct themes)</a:t>
            </a:r>
          </a:p>
          <a:p>
            <a:pPr marL="0" indent="0">
              <a:buNone/>
            </a:pPr>
            <a:r>
              <a:rPr lang="en-GB" dirty="0"/>
              <a:t>Your presentations should be multi-layered and reflect the style of each of the </a:t>
            </a:r>
            <a:r>
              <a:rPr lang="en-GB" dirty="0" smtClean="0"/>
              <a:t>movements.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26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028" y="414058"/>
            <a:ext cx="538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Jürgen Mayer - Architecture</a:t>
            </a:r>
          </a:p>
        </p:txBody>
      </p:sp>
      <p:pic>
        <p:nvPicPr>
          <p:cNvPr id="2" name="Picture 1" descr="Police-Station-Mestia-by-J.-Mayer-H_dezeen_ss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789040"/>
            <a:ext cx="3995936" cy="2854240"/>
          </a:xfrm>
          <a:prstGeom prst="rect">
            <a:avLst/>
          </a:prstGeom>
        </p:spPr>
      </p:pic>
      <p:pic>
        <p:nvPicPr>
          <p:cNvPr id="4" name="Picture 3" descr="p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74813"/>
            <a:ext cx="3960440" cy="2640294"/>
          </a:xfrm>
          <a:prstGeom prst="rect">
            <a:avLst/>
          </a:prstGeom>
        </p:spPr>
      </p:pic>
      <p:pic>
        <p:nvPicPr>
          <p:cNvPr id="6" name="Picture 5" descr="SOF-by-J-Mayer-H-Architects-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44824"/>
            <a:ext cx="279188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528" y="620689"/>
            <a:ext cx="728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Jürgen Mayer </a:t>
            </a:r>
            <a:r>
              <a:rPr lang="mr-IN" sz="3600" dirty="0"/>
              <a:t>–</a:t>
            </a:r>
            <a:r>
              <a:rPr lang="en-US" sz="3600" dirty="0"/>
              <a:t> Furniture and product</a:t>
            </a:r>
          </a:p>
        </p:txBody>
      </p:sp>
      <p:pic>
        <p:nvPicPr>
          <p:cNvPr id="4" name="Picture 3" descr="38318134b514a53affc8ea632a3b48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36" y="1267020"/>
            <a:ext cx="4665432" cy="5230940"/>
          </a:xfrm>
          <a:prstGeom prst="rect">
            <a:avLst/>
          </a:prstGeom>
        </p:spPr>
      </p:pic>
      <p:pic>
        <p:nvPicPr>
          <p:cNvPr id="6" name="Picture 5" descr="JMAYERH_TimesSquare_Streetvi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25" y="4062446"/>
            <a:ext cx="3472863" cy="2435514"/>
          </a:xfrm>
          <a:prstGeom prst="rect">
            <a:avLst/>
          </a:prstGeom>
        </p:spPr>
      </p:pic>
      <p:pic>
        <p:nvPicPr>
          <p:cNvPr id="7" name="Picture 6" descr="Pipapo-sculpture-made-from-artificial-stone-by-Juergen-Mayer-H-at-Art-Basel-Miami-Beach_dezeen_1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25" y="1267020"/>
            <a:ext cx="3472863" cy="27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9" y="692696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Jürgen Mayer </a:t>
            </a:r>
            <a:r>
              <a:rPr lang="mr-IN" sz="3600" dirty="0"/>
              <a:t>–</a:t>
            </a:r>
            <a:r>
              <a:rPr lang="en-US" sz="3600" dirty="0"/>
              <a:t> </a:t>
            </a:r>
            <a:r>
              <a:rPr lang="en-US" sz="3600" dirty="0" err="1"/>
              <a:t>Pavillions</a:t>
            </a:r>
            <a:endParaRPr lang="en-US" sz="3600" dirty="0"/>
          </a:p>
        </p:txBody>
      </p:sp>
      <p:pic>
        <p:nvPicPr>
          <p:cNvPr id="2" name="Picture 1" descr="dezeen_Metropol-Parasol-by-J.-Mayer-H.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00808"/>
            <a:ext cx="4104456" cy="4104456"/>
          </a:xfrm>
          <a:prstGeom prst="rect">
            <a:avLst/>
          </a:prstGeom>
        </p:spPr>
      </p:pic>
      <p:pic>
        <p:nvPicPr>
          <p:cNvPr id="6" name="Picture 5" descr="18481533415_4a6b7d4e12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700809"/>
            <a:ext cx="4427984" cy="4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Some suggested </a:t>
            </a:r>
            <a:r>
              <a:rPr lang="en-GB" dirty="0" smtClean="0"/>
              <a:t>architects: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‘</a:t>
            </a:r>
            <a:r>
              <a:rPr lang="en-GB" b="1" dirty="0"/>
              <a:t>Modernism and Brutalism</a:t>
            </a:r>
            <a:r>
              <a:rPr lang="en-GB" b="1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Frank Lloyd Wright</a:t>
            </a:r>
          </a:p>
          <a:p>
            <a:r>
              <a:rPr lang="fr-FR" dirty="0"/>
              <a:t>Walter Gropius</a:t>
            </a:r>
            <a:endParaRPr lang="en-GB" dirty="0"/>
          </a:p>
          <a:p>
            <a:r>
              <a:rPr lang="fr-FR" dirty="0"/>
              <a:t>Mies Van De </a:t>
            </a:r>
            <a:r>
              <a:rPr lang="fr-FR" dirty="0" err="1"/>
              <a:t>Rohe</a:t>
            </a:r>
            <a:endParaRPr lang="en-GB" dirty="0"/>
          </a:p>
          <a:p>
            <a:r>
              <a:rPr lang="fr-FR" dirty="0"/>
              <a:t>Sir Robert Matthew and Dr Leslie Martin</a:t>
            </a:r>
            <a:endParaRPr lang="en-GB" dirty="0"/>
          </a:p>
          <a:p>
            <a:r>
              <a:rPr lang="fr-FR" dirty="0"/>
              <a:t>Le Corbusier</a:t>
            </a:r>
            <a:endParaRPr lang="en-GB" dirty="0"/>
          </a:p>
          <a:p>
            <a:r>
              <a:rPr lang="en-GB" dirty="0"/>
              <a:t>Rem </a:t>
            </a:r>
            <a:r>
              <a:rPr lang="en-GB" dirty="0" err="1"/>
              <a:t>Koolhas</a:t>
            </a:r>
            <a:endParaRPr lang="en-GB" dirty="0"/>
          </a:p>
          <a:p>
            <a:r>
              <a:rPr lang="en-GB" dirty="0"/>
              <a:t>Louis Khan</a:t>
            </a: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‘Angular and Faceted</a:t>
            </a:r>
            <a:r>
              <a:rPr lang="en-GB" b="1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Daniel </a:t>
            </a:r>
            <a:r>
              <a:rPr lang="en-GB" dirty="0" err="1"/>
              <a:t>Libeskind</a:t>
            </a:r>
            <a:endParaRPr lang="en-GB" dirty="0"/>
          </a:p>
          <a:p>
            <a:r>
              <a:rPr lang="en-GB" dirty="0"/>
              <a:t>Renzo Piano</a:t>
            </a: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‘Fluid and </a:t>
            </a:r>
            <a:r>
              <a:rPr lang="en-GB" b="1" dirty="0" err="1"/>
              <a:t>Curvalinear</a:t>
            </a:r>
            <a:r>
              <a:rPr lang="en-GB" b="1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Jurgen</a:t>
            </a:r>
            <a:r>
              <a:rPr lang="en-GB" dirty="0"/>
              <a:t> Mayer</a:t>
            </a:r>
          </a:p>
          <a:p>
            <a:r>
              <a:rPr lang="en-GB" dirty="0" err="1"/>
              <a:t>Zaha</a:t>
            </a:r>
            <a:r>
              <a:rPr lang="en-GB" dirty="0"/>
              <a:t> </a:t>
            </a:r>
            <a:r>
              <a:rPr lang="en-GB" dirty="0" err="1"/>
              <a:t>Hadid</a:t>
            </a:r>
            <a:endParaRPr lang="en-GB" dirty="0"/>
          </a:p>
          <a:p>
            <a:r>
              <a:rPr lang="en-GB" dirty="0"/>
              <a:t>MAD Architects</a:t>
            </a:r>
          </a:p>
          <a:p>
            <a:r>
              <a:rPr lang="en-US" dirty="0"/>
              <a:t>Santiago </a:t>
            </a:r>
            <a:r>
              <a:rPr lang="en-US" dirty="0" err="1"/>
              <a:t>Calatrava</a:t>
            </a:r>
            <a:r>
              <a:rPr lang="en-US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5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627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Calibri" panose="020F0502020204030204" pitchFamily="34" charset="0"/>
              </a:rPr>
              <a:t>Modernist</a:t>
            </a:r>
            <a:r>
              <a:rPr lang="de-DE" sz="4000" dirty="0">
                <a:latin typeface="Calibri" panose="020F0502020204030204" pitchFamily="34" charset="0"/>
              </a:rPr>
              <a:t> – Frank Lloyd Wright, Walter Gropius, </a:t>
            </a:r>
            <a:r>
              <a:rPr lang="de-DE" sz="4000" dirty="0" smtClean="0">
                <a:latin typeface="Calibri" panose="020F0502020204030204" pitchFamily="34" charset="0"/>
              </a:rPr>
              <a:t/>
            </a:r>
            <a:br>
              <a:rPr lang="de-DE" sz="4000" dirty="0" smtClean="0">
                <a:latin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</a:rPr>
              <a:t>Mies </a:t>
            </a:r>
            <a:r>
              <a:rPr lang="de-DE" sz="4000" b="1" dirty="0">
                <a:latin typeface="Calibri" panose="020F0502020204030204" pitchFamily="34" charset="0"/>
              </a:rPr>
              <a:t>van der Rohe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23082"/>
            <a:ext cx="4097973" cy="300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1238"/>
            <a:ext cx="4097973" cy="2744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333500"/>
            <a:ext cx="565316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Angular/Faceted</a:t>
            </a:r>
            <a:r>
              <a:rPr lang="en-GB" sz="4000" dirty="0">
                <a:latin typeface="+mn-lt"/>
              </a:rPr>
              <a:t> – </a:t>
            </a:r>
            <a:r>
              <a:rPr lang="en-GB" sz="4000" b="1" dirty="0">
                <a:latin typeface="+mn-lt"/>
              </a:rPr>
              <a:t>Daniel </a:t>
            </a:r>
            <a:r>
              <a:rPr lang="en-GB" sz="4000" b="1" dirty="0" err="1">
                <a:latin typeface="+mn-lt"/>
              </a:rPr>
              <a:t>Libeskine</a:t>
            </a:r>
            <a:r>
              <a:rPr lang="en-GB" sz="4000" dirty="0">
                <a:latin typeface="+mn-lt"/>
              </a:rPr>
              <a:t>, Renzo Piano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90688"/>
            <a:ext cx="6356736" cy="4494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688126"/>
            <a:ext cx="2989648" cy="4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8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err="1">
                <a:latin typeface="+mn-lt"/>
              </a:rPr>
              <a:t>Curvalinear</a:t>
            </a:r>
            <a:r>
              <a:rPr lang="en-GB" sz="3600" dirty="0">
                <a:latin typeface="+mn-lt"/>
              </a:rPr>
              <a:t> – </a:t>
            </a:r>
            <a:r>
              <a:rPr lang="en-GB" sz="3600" b="1" dirty="0" err="1">
                <a:latin typeface="+mn-lt"/>
              </a:rPr>
              <a:t>Jurgen</a:t>
            </a:r>
            <a:r>
              <a:rPr lang="en-GB" sz="3600" b="1" dirty="0">
                <a:latin typeface="+mn-lt"/>
              </a:rPr>
              <a:t> Mayer</a:t>
            </a:r>
            <a:r>
              <a:rPr lang="en-GB" sz="3600" dirty="0">
                <a:latin typeface="+mn-lt"/>
              </a:rPr>
              <a:t>, Frank </a:t>
            </a:r>
            <a:r>
              <a:rPr lang="en-GB" sz="3600" dirty="0" err="1" smtClean="0">
                <a:latin typeface="+mn-lt"/>
              </a:rPr>
              <a:t>Gehry</a:t>
            </a:r>
            <a:r>
              <a:rPr lang="en-GB" sz="3600" dirty="0" smtClean="0">
                <a:latin typeface="+mn-lt"/>
              </a:rPr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86178" cy="4519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690688"/>
            <a:ext cx="6026149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latin typeface="+mn-lt"/>
              </a:rPr>
              <a:t>Fluid</a:t>
            </a:r>
            <a:r>
              <a:rPr lang="en-GB" sz="4000" dirty="0">
                <a:latin typeface="+mn-lt"/>
              </a:rPr>
              <a:t> – </a:t>
            </a:r>
            <a:r>
              <a:rPr lang="en-GB" sz="4000" b="1" dirty="0" err="1">
                <a:latin typeface="+mn-lt"/>
              </a:rPr>
              <a:t>Zaha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Hadid</a:t>
            </a:r>
            <a:r>
              <a:rPr lang="en-GB" sz="4000" dirty="0">
                <a:latin typeface="+mn-lt"/>
              </a:rPr>
              <a:t>, Santiago </a:t>
            </a:r>
            <a:r>
              <a:rPr lang="en-GB" sz="4000" dirty="0" err="1" smtClean="0">
                <a:latin typeface="+mn-lt"/>
              </a:rPr>
              <a:t>Calatrava</a:t>
            </a:r>
            <a:r>
              <a:rPr lang="en-GB" sz="4000" dirty="0" smtClean="0">
                <a:latin typeface="+mn-lt"/>
              </a:rPr>
              <a:t>, </a:t>
            </a:r>
            <a:r>
              <a:rPr lang="en-GB" sz="4000" dirty="0" err="1">
                <a:latin typeface="+mn-lt"/>
              </a:rPr>
              <a:t>Eero</a:t>
            </a:r>
            <a:r>
              <a:rPr lang="en-GB" sz="4000" dirty="0">
                <a:latin typeface="+mn-lt"/>
              </a:rPr>
              <a:t> Saarinen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7" y="1804316"/>
            <a:ext cx="6143116" cy="430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49" y="1344335"/>
            <a:ext cx="3489951" cy="2459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77" y="3956172"/>
            <a:ext cx="3505423" cy="24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2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Calibri" panose="020F0502020204030204" pitchFamily="34" charset="0"/>
              </a:rPr>
              <a:t>Brutalist</a:t>
            </a:r>
            <a:r>
              <a:rPr lang="de-DE" sz="3600" dirty="0">
                <a:latin typeface="Calibri" panose="020F0502020204030204" pitchFamily="34" charset="0"/>
              </a:rPr>
              <a:t> – </a:t>
            </a:r>
            <a:r>
              <a:rPr lang="de-DE" sz="3600" b="1" dirty="0">
                <a:latin typeface="Calibri" panose="020F0502020204030204" pitchFamily="34" charset="0"/>
              </a:rPr>
              <a:t>Le Corbusier</a:t>
            </a:r>
            <a:r>
              <a:rPr lang="de-DE" sz="3600" dirty="0">
                <a:latin typeface="Calibri" panose="020F0502020204030204" pitchFamily="34" charset="0"/>
              </a:rPr>
              <a:t>, Rem </a:t>
            </a:r>
            <a:r>
              <a:rPr lang="de-DE" sz="3600" dirty="0" smtClean="0">
                <a:latin typeface="Calibri" panose="020F0502020204030204" pitchFamily="34" charset="0"/>
              </a:rPr>
              <a:t>Koolhas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09701"/>
            <a:ext cx="3739643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4000"/>
            <a:ext cx="3739643" cy="2671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95" y="1789113"/>
            <a:ext cx="3501350" cy="421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789113"/>
            <a:ext cx="3048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latin typeface="+mn-lt"/>
              </a:rPr>
              <a:t>Other </a:t>
            </a:r>
            <a:r>
              <a:rPr lang="en-GB" sz="4000" b="1" dirty="0" smtClean="0">
                <a:latin typeface="+mn-lt"/>
              </a:rPr>
              <a:t>interesting architects you could </a:t>
            </a:r>
            <a:r>
              <a:rPr lang="en-GB" sz="4000" b="1" dirty="0">
                <a:latin typeface="+mn-lt"/>
              </a:rPr>
              <a:t>research </a:t>
            </a:r>
            <a:r>
              <a:rPr lang="en-GB" sz="4000" dirty="0">
                <a:latin typeface="+mn-lt"/>
              </a:rPr>
              <a:t>– Norman Foster, </a:t>
            </a:r>
            <a:r>
              <a:rPr lang="en-GB" sz="4000" dirty="0" smtClean="0">
                <a:latin typeface="+mn-lt"/>
              </a:rPr>
              <a:t>Oscar </a:t>
            </a:r>
            <a:r>
              <a:rPr lang="en-GB" sz="4000" dirty="0" err="1" smtClean="0">
                <a:latin typeface="+mn-lt"/>
              </a:rPr>
              <a:t>Neimeyer</a:t>
            </a:r>
            <a:r>
              <a:rPr lang="en-GB" sz="4000" dirty="0" smtClean="0">
                <a:latin typeface="+mn-lt"/>
              </a:rPr>
              <a:t>, </a:t>
            </a:r>
            <a:r>
              <a:rPr lang="en-GB" sz="4000" dirty="0">
                <a:latin typeface="+mn-lt"/>
              </a:rPr>
              <a:t>Thomas </a:t>
            </a:r>
            <a:r>
              <a:rPr lang="en-GB" sz="4000" dirty="0" err="1" smtClean="0">
                <a:latin typeface="+mn-lt"/>
              </a:rPr>
              <a:t>Heatherwick</a:t>
            </a:r>
            <a:r>
              <a:rPr lang="en-GB" sz="4000" dirty="0">
                <a:latin typeface="+mn-lt"/>
              </a:rPr>
              <a:t>.</a:t>
            </a:r>
            <a:r>
              <a:rPr lang="en-GB" sz="4000" dirty="0" smtClean="0">
                <a:latin typeface="+mn-lt"/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58" y="1690688"/>
            <a:ext cx="3627264" cy="2043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38" y="2183870"/>
            <a:ext cx="4915711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802076"/>
            <a:ext cx="2737441" cy="410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57" y="3853126"/>
            <a:ext cx="3627265" cy="27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9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240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Modernist – Frank Lloyd Wright, Walter Gropius,  Mies van der Rohe </vt:lpstr>
      <vt:lpstr>Angular/Faceted – Daniel Libeskine, Renzo Piano </vt:lpstr>
      <vt:lpstr>Curvalinear – Jurgen Mayer, Frank Gehry. </vt:lpstr>
      <vt:lpstr>Fluid – Zaha Hadid, Santiago Calatrava, Eero Saarinen </vt:lpstr>
      <vt:lpstr>Brutalist – Le Corbusier, Rem Koolhas  </vt:lpstr>
      <vt:lpstr>Other interesting architects you could research – Norman Foster, Oscar Neimeyer, Thomas Heatherwick.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Taylor</dc:creator>
  <cp:lastModifiedBy>Simon Taylor</cp:lastModifiedBy>
  <cp:revision>11</cp:revision>
  <dcterms:created xsi:type="dcterms:W3CDTF">2017-12-11T14:20:02Z</dcterms:created>
  <dcterms:modified xsi:type="dcterms:W3CDTF">2018-03-16T12:49:54Z</dcterms:modified>
</cp:coreProperties>
</file>