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1" r:id="rId3"/>
    <p:sldId id="284" r:id="rId4"/>
    <p:sldId id="282" r:id="rId5"/>
    <p:sldId id="286" r:id="rId6"/>
    <p:sldId id="285" r:id="rId7"/>
    <p:sldId id="264" r:id="rId8"/>
    <p:sldId id="287" r:id="rId9"/>
  </p:sldIdLst>
  <p:sldSz cx="9144000" cy="6858000" type="screen4x3"/>
  <p:notesSz cx="9926638" cy="143557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90" y="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ADE4-0886-45C9-B574-865BA501F1F2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1D02-E4AB-4B53-8F05-11B445E478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28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ADE4-0886-45C9-B574-865BA501F1F2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1D02-E4AB-4B53-8F05-11B445E478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05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ADE4-0886-45C9-B574-865BA501F1F2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1D02-E4AB-4B53-8F05-11B445E478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946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ADE4-0886-45C9-B574-865BA501F1F2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1D02-E4AB-4B53-8F05-11B445E478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408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ADE4-0886-45C9-B574-865BA501F1F2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1D02-E4AB-4B53-8F05-11B445E478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329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ADE4-0886-45C9-B574-865BA501F1F2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1D02-E4AB-4B53-8F05-11B445E478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868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ADE4-0886-45C9-B574-865BA501F1F2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1D02-E4AB-4B53-8F05-11B445E478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766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ADE4-0886-45C9-B574-865BA501F1F2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1D02-E4AB-4B53-8F05-11B445E478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400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ADE4-0886-45C9-B574-865BA501F1F2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1D02-E4AB-4B53-8F05-11B445E478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371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ADE4-0886-45C9-B574-865BA501F1F2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1D02-E4AB-4B53-8F05-11B445E478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657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ADE4-0886-45C9-B574-865BA501F1F2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1D02-E4AB-4B53-8F05-11B445E478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928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EADE4-0886-45C9-B574-865BA501F1F2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01D02-E4AB-4B53-8F05-11B445E478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59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86" r="17500"/>
          <a:stretch/>
        </p:blipFill>
        <p:spPr bwMode="auto">
          <a:xfrm rot="10800000">
            <a:off x="971600" y="3274746"/>
            <a:ext cx="1800200" cy="161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246127"/>
            <a:ext cx="7344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Collage approach to kick starting ideas</a:t>
            </a:r>
          </a:p>
          <a:p>
            <a:endParaRPr lang="en-GB" sz="2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You will:</a:t>
            </a:r>
            <a:endParaRPr lang="en-GB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Collage      Draw</a:t>
            </a:r>
            <a:r>
              <a:rPr lang="en-GB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    Make 3D</a:t>
            </a:r>
            <a:endParaRPr lang="en-GB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491880" y="3274746"/>
            <a:ext cx="2209443" cy="2923713"/>
            <a:chOff x="611557" y="-620253"/>
            <a:chExt cx="3721611" cy="5588009"/>
          </a:xfrm>
        </p:grpSpPr>
        <p:pic>
          <p:nvPicPr>
            <p:cNvPr id="5" name="Picture 4" descr="C:\Users\John\Downloads\single to wavy line013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30" r="47760" b="48247"/>
            <a:stretch/>
          </p:blipFill>
          <p:spPr bwMode="auto">
            <a:xfrm rot="5400000">
              <a:off x="-292206" y="283510"/>
              <a:ext cx="5529138" cy="3721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C:\Users\John\Downloads\single to wavy line01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70" t="11885" r="44848" b="71498"/>
            <a:stretch/>
          </p:blipFill>
          <p:spPr bwMode="auto">
            <a:xfrm rot="5400000">
              <a:off x="2912281" y="4100125"/>
              <a:ext cx="591872" cy="1143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2" descr="C:\Users\John\Downloads\thick n thin obliques01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7" t="6816" r="59279" b="55447"/>
          <a:stretch/>
        </p:blipFill>
        <p:spPr bwMode="auto">
          <a:xfrm>
            <a:off x="6516216" y="3033576"/>
            <a:ext cx="1872208" cy="168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John\Downloads\thick n thin obliques01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26" t="50000" r="12150"/>
          <a:stretch/>
        </p:blipFill>
        <p:spPr bwMode="auto">
          <a:xfrm rot="5400000">
            <a:off x="6581190" y="4767643"/>
            <a:ext cx="1845590" cy="185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John\Downloads\Task A 5 to 8018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87" t="62393" r="14512" b="8368"/>
          <a:stretch/>
        </p:blipFill>
        <p:spPr bwMode="auto">
          <a:xfrm rot="10800000">
            <a:off x="971600" y="5085184"/>
            <a:ext cx="1766548" cy="131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43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46127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Collage – </a:t>
            </a:r>
            <a:r>
              <a:rPr lang="en-GB" sz="2400" b="1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squares and straights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620688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Produce one ‘tiled collage’ for each of the following: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1064930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1.Vertical and Horizontal alignment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4037002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2.Same shape but altered scales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86" r="17500"/>
          <a:stretch/>
        </p:blipFill>
        <p:spPr bwMode="auto">
          <a:xfrm rot="10800000">
            <a:off x="3203848" y="1001376"/>
            <a:ext cx="3096344" cy="276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John\Downloads\Task A 1 to 401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4" t="6989" r="57001" b="55264"/>
          <a:stretch/>
        </p:blipFill>
        <p:spPr bwMode="auto">
          <a:xfrm rot="5400000">
            <a:off x="3388374" y="3818520"/>
            <a:ext cx="2769801" cy="313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44208" y="1217330"/>
            <a:ext cx="2520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Can be solid or open shapes, just make sure there are plenty of overlaps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44208" y="4154304"/>
            <a:ext cx="2520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Can be solid or open shapes just alter the size and scale, again overlapping </a:t>
            </a:r>
          </a:p>
        </p:txBody>
      </p:sp>
    </p:spTree>
    <p:extLst>
      <p:ext uri="{BB962C8B-B14F-4D97-AF65-F5344CB8AC3E}">
        <p14:creationId xmlns:p14="http://schemas.microsoft.com/office/powerpoint/2010/main" val="503922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46127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Collage – </a:t>
            </a:r>
            <a:r>
              <a:rPr lang="en-GB" sz="2400" b="1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squares and straights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1064930"/>
            <a:ext cx="25202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3.Detailed</a:t>
            </a:r>
          </a:p>
          <a:p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Vertical 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and Horizontal alignment</a:t>
            </a:r>
          </a:p>
          <a:p>
            <a:endParaRPr lang="en-GB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4037002"/>
            <a:ext cx="25202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4. 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Movement</a:t>
            </a:r>
          </a:p>
          <a:p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Vertical 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and Horizontal alignment</a:t>
            </a:r>
          </a:p>
          <a:p>
            <a:endParaRPr lang="en-GB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4208" y="1217330"/>
            <a:ext cx="25202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 shapes into shapes, add small details to the layers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44208" y="4154304"/>
            <a:ext cx="2520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Try to produce an arrangement that has a feeling of movement, a breakaway</a:t>
            </a:r>
          </a:p>
        </p:txBody>
      </p:sp>
      <p:pic>
        <p:nvPicPr>
          <p:cNvPr id="11" name="Picture 2" descr="C:\Users\John\Downloads\Task A 1 to 40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38" t="5030" r="16317" b="55582"/>
          <a:stretch/>
        </p:blipFill>
        <p:spPr bwMode="auto">
          <a:xfrm rot="5400000">
            <a:off x="3309811" y="3409878"/>
            <a:ext cx="2344324" cy="359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John\Downloads\Task A 1 to 40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3" t="5030" r="34734" b="55582"/>
          <a:stretch/>
        </p:blipFill>
        <p:spPr bwMode="auto">
          <a:xfrm rot="5400000">
            <a:off x="3124523" y="712208"/>
            <a:ext cx="2893131" cy="359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512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John\Downloads\Task A 5 to 801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92" t="4209" r="25026" b="51389"/>
          <a:stretch/>
        </p:blipFill>
        <p:spPr bwMode="auto">
          <a:xfrm rot="208418">
            <a:off x="3283335" y="3938780"/>
            <a:ext cx="2766553" cy="270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John\Downloads\Task A 5 to 80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14" b="48253"/>
          <a:stretch/>
        </p:blipFill>
        <p:spPr bwMode="auto">
          <a:xfrm rot="5400000">
            <a:off x="3296192" y="1073073"/>
            <a:ext cx="2623621" cy="28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246127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Collage – </a:t>
            </a:r>
            <a:r>
              <a:rPr lang="en-GB" sz="2400" b="1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squares and straights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620688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Produce one ‘tiled collage’ for each of the following: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1064930"/>
            <a:ext cx="2520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5. Use a design movement or designer’s approach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4037002"/>
            <a:ext cx="25202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6.Other geometric shapes aligned vertical and horizontal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44208" y="1217330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Here Mondrian has inspired a V&amp;H arrangement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44208" y="4154304"/>
            <a:ext cx="25202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Here circles and triangles have been used but you can use any regular shape e.g. pentagon, hexagon,</a:t>
            </a:r>
          </a:p>
        </p:txBody>
      </p:sp>
    </p:spTree>
    <p:extLst>
      <p:ext uri="{BB962C8B-B14F-4D97-AF65-F5344CB8AC3E}">
        <p14:creationId xmlns:p14="http://schemas.microsoft.com/office/powerpoint/2010/main" val="1954755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246127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Collage – </a:t>
            </a:r>
            <a:r>
              <a:rPr lang="en-GB" sz="2400" b="1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squares and straights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620688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Produce one ‘tiled collage’ for each of the following: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1064930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Torn using tiles 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1-6</a:t>
            </a:r>
            <a:endParaRPr lang="en-GB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6" name="Picture 15" descr="C:\Users\John\Downloads\Task A 5 to 801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87" t="62393" r="14512" b="8368"/>
          <a:stretch/>
        </p:blipFill>
        <p:spPr bwMode="auto">
          <a:xfrm rot="10800000">
            <a:off x="4788024" y="2067126"/>
            <a:ext cx="4032448" cy="299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John\Downloads\Task A 1 to 40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" t="6480" r="81117" b="56999"/>
          <a:stretch/>
        </p:blipFill>
        <p:spPr bwMode="auto">
          <a:xfrm rot="5400000">
            <a:off x="1226009" y="1694076"/>
            <a:ext cx="2677037" cy="390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043608" y="5009301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example a simple vertical and horizontal on the left becomes a ‘torn’ version on the right.</a:t>
            </a:r>
          </a:p>
        </p:txBody>
      </p:sp>
    </p:spTree>
    <p:extLst>
      <p:ext uri="{BB962C8B-B14F-4D97-AF65-F5344CB8AC3E}">
        <p14:creationId xmlns:p14="http://schemas.microsoft.com/office/powerpoint/2010/main" val="3296688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246127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Collage – </a:t>
            </a:r>
            <a:r>
              <a:rPr lang="en-GB" sz="2400" b="1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irregular shapes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620688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Produce one ‘tiled collage’ for each of the following: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1064930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Irregular geometric or random shapes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4037002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.Positive 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and negative</a:t>
            </a:r>
          </a:p>
          <a:p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GB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ve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&amp; -</a:t>
            </a:r>
            <a:r>
              <a:rPr lang="en-GB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ve</a:t>
            </a:r>
            <a:endParaRPr lang="en-GB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44208" y="1217330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Here Mondrian has inspired a V&amp;H arrangement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44208" y="4154304"/>
            <a:ext cx="25202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Here circles and triangles have been used but you can use any regular shape e.g. pentagon, hexagon,</a:t>
            </a:r>
          </a:p>
        </p:txBody>
      </p:sp>
      <p:pic>
        <p:nvPicPr>
          <p:cNvPr id="13" name="Picture 3" descr="C:\Users\John\Downloads\Task A 5 to 801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8" t="60467" r="44389" b="8367"/>
          <a:stretch/>
        </p:blipFill>
        <p:spPr bwMode="auto">
          <a:xfrm>
            <a:off x="2843808" y="4064997"/>
            <a:ext cx="3067050" cy="246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John\Downloads\Task A 5 to 801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4954" r="72705" b="8367"/>
          <a:stretch/>
        </p:blipFill>
        <p:spPr bwMode="auto">
          <a:xfrm>
            <a:off x="2843808" y="1020798"/>
            <a:ext cx="3047156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911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John\Downloads\Upper 6th art trace collage technique\Eg of Diagonal hw plus Megan and Theo as collage0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60" t="3979" r="23645" b="66992"/>
          <a:stretch/>
        </p:blipFill>
        <p:spPr bwMode="auto">
          <a:xfrm rot="21437754">
            <a:off x="6838789" y="4569786"/>
            <a:ext cx="1949272" cy="151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John\Downloads\Upper 6th art trace collage technique\Eg of Diagonal hw plus Megan and Theo as collage01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9" r="76036" b="67729"/>
          <a:stretch/>
        </p:blipFill>
        <p:spPr bwMode="auto">
          <a:xfrm rot="21434928">
            <a:off x="6060519" y="1937375"/>
            <a:ext cx="2708605" cy="229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2585653"/>
            <a:ext cx="45365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1. Using the supplied shapes, now produce collages on the ‘diagonal’ for tasks 2 – 9 i.e. various angles rather than vertical and horizontal.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446" y="108515"/>
            <a:ext cx="88600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Homework – a minimum of 10 ideas for each of the following:</a:t>
            </a:r>
          </a:p>
          <a:p>
            <a:pPr marL="457200" indent="-457200">
              <a:buFontTx/>
              <a:buChar char="-"/>
            </a:pPr>
            <a:r>
              <a:rPr lang="en-GB" sz="2400" b="1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Square,rectagonol,strip but on the </a:t>
            </a:r>
            <a:r>
              <a:rPr lang="en-GB" sz="2800" b="1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DIAGONAL</a:t>
            </a:r>
          </a:p>
          <a:p>
            <a:r>
              <a:rPr lang="en-GB" sz="2800" b="1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</a:t>
            </a:r>
            <a:r>
              <a:rPr lang="en-GB" sz="2400" b="1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Random</a:t>
            </a:r>
            <a:r>
              <a:rPr lang="en-GB" sz="2800" b="1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CURVED SHAPES</a:t>
            </a:r>
            <a:endParaRPr lang="en-GB" sz="2400" b="1" dirty="0" smtClean="0">
              <a:solidFill>
                <a:srgbClr val="FFC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124" y="2138825"/>
            <a:ext cx="2132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‘</a:t>
            </a:r>
            <a:r>
              <a:rPr lang="en-GB" b="1" dirty="0" smtClean="0">
                <a:solidFill>
                  <a:srgbClr val="FF0000"/>
                </a:solidFill>
              </a:rPr>
              <a:t>Same shape’ </a:t>
            </a:r>
            <a:r>
              <a:rPr lang="en-GB" b="1" dirty="0" smtClean="0">
                <a:solidFill>
                  <a:srgbClr val="FF0000"/>
                </a:solidFill>
              </a:rPr>
              <a:t>but this time on the diagonal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8" name="Picture 3" descr="C:\Users\John\Downloads\Upper 6th art trace collage technique\Eg of Diagonal hw plus Megan and Theo as collage01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5" t="3979" r="50140" b="66992"/>
          <a:stretch/>
        </p:blipFill>
        <p:spPr bwMode="auto">
          <a:xfrm>
            <a:off x="4294087" y="4623490"/>
            <a:ext cx="2061828" cy="159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7504" y="4821539"/>
            <a:ext cx="38344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Now use one of your recent 3D models to repeat the whole process again to develop more ideas….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20344" y="6037589"/>
            <a:ext cx="4602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Two examples of representing the 3D model as a collage, now ready for the drawing tasks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033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660" y="143744"/>
            <a:ext cx="90083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Stage 1 …the </a:t>
            </a:r>
            <a:r>
              <a:rPr lang="en-GB" sz="2800" b="1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collage (minimum of 30 tiles)</a:t>
            </a:r>
            <a:endParaRPr lang="en-GB" sz="2400" b="1" dirty="0" smtClean="0">
              <a:solidFill>
                <a:srgbClr val="FFC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1" y="938352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You should now have a series of tiles like 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this:</a:t>
            </a:r>
            <a:endParaRPr lang="en-GB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2" descr="C:\Users\John\Downloads\Task A 1 to 40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0" r="35831" b="55127"/>
          <a:stretch/>
        </p:blipFill>
        <p:spPr bwMode="auto">
          <a:xfrm rot="5400000">
            <a:off x="-965730" y="2976665"/>
            <a:ext cx="4798096" cy="216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John\Downloads\Task A 5 to 80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92" t="4209" r="25026" b="51389"/>
          <a:stretch/>
        </p:blipFill>
        <p:spPr bwMode="auto">
          <a:xfrm rot="208418">
            <a:off x="3056993" y="4957024"/>
            <a:ext cx="2027352" cy="198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John\Downloads\Task A 5 to 801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14" b="48253"/>
          <a:stretch/>
        </p:blipFill>
        <p:spPr bwMode="auto">
          <a:xfrm rot="5400000">
            <a:off x="2922400" y="2963885"/>
            <a:ext cx="1922610" cy="205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John\Downloads\Task A 1 to 401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82" t="4010" r="14766" b="55127"/>
          <a:stretch/>
        </p:blipFill>
        <p:spPr bwMode="auto">
          <a:xfrm rot="5400000">
            <a:off x="3172351" y="1202442"/>
            <a:ext cx="1488284" cy="212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John\Downloads\Task A 5 to 801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8" t="60467" r="44389" b="8367"/>
          <a:stretch/>
        </p:blipFill>
        <p:spPr bwMode="auto">
          <a:xfrm>
            <a:off x="5820410" y="3510300"/>
            <a:ext cx="1944216" cy="155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John\Downloads\Task A 5 to 801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4954" r="72705" b="8367"/>
          <a:stretch/>
        </p:blipFill>
        <p:spPr bwMode="auto">
          <a:xfrm>
            <a:off x="5801816" y="1540776"/>
            <a:ext cx="1931605" cy="183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John\Downloads\Task A 5 to 801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87" t="62393" r="14512" b="8368"/>
          <a:stretch/>
        </p:blipFill>
        <p:spPr bwMode="auto">
          <a:xfrm rot="10800000">
            <a:off x="5763460" y="5141176"/>
            <a:ext cx="2126588" cy="158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9511" y="1288631"/>
            <a:ext cx="2548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1 Vertical &amp; Horizontal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5660" y="2817313"/>
            <a:ext cx="2132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2 Same shape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472273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3 Detailed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71799" y="1268760"/>
            <a:ext cx="2592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4 Movement/break away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27949" y="2797442"/>
            <a:ext cx="2239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5  Designer Mondrian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71799" y="4702863"/>
            <a:ext cx="298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6 Other geometric shapes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52120" y="126876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7 Irregular shapes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13949" y="3254382"/>
            <a:ext cx="2119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8 Positive Negative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52120" y="484154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9 Torn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682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424</Words>
  <Application>Microsoft Office PowerPoint</Application>
  <PresentationFormat>On-screen Show (4:3)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John Foster</cp:lastModifiedBy>
  <cp:revision>75</cp:revision>
  <cp:lastPrinted>2017-11-07T14:09:05Z</cp:lastPrinted>
  <dcterms:created xsi:type="dcterms:W3CDTF">2017-11-05T10:26:58Z</dcterms:created>
  <dcterms:modified xsi:type="dcterms:W3CDTF">2018-01-23T17:57:19Z</dcterms:modified>
</cp:coreProperties>
</file>