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11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CADB541-1B7A-3540-860A-70F1C6DE9294}" type="datetimeFigureOut">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4E5E8-9524-C347-9472-58F17D9C1D60}" type="slidenum">
              <a:rPr lang="en-US" smtClean="0"/>
              <a:t>‹#›</a:t>
            </a:fld>
            <a:endParaRPr lang="en-US"/>
          </a:p>
        </p:txBody>
      </p:sp>
    </p:spTree>
    <p:extLst>
      <p:ext uri="{BB962C8B-B14F-4D97-AF65-F5344CB8AC3E}">
        <p14:creationId xmlns:p14="http://schemas.microsoft.com/office/powerpoint/2010/main" val="3842595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CADB541-1B7A-3540-860A-70F1C6DE9294}" type="datetimeFigureOut">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4E5E8-9524-C347-9472-58F17D9C1D60}" type="slidenum">
              <a:rPr lang="en-US" smtClean="0"/>
              <a:t>‹#›</a:t>
            </a:fld>
            <a:endParaRPr lang="en-US"/>
          </a:p>
        </p:txBody>
      </p:sp>
    </p:spTree>
    <p:extLst>
      <p:ext uri="{BB962C8B-B14F-4D97-AF65-F5344CB8AC3E}">
        <p14:creationId xmlns:p14="http://schemas.microsoft.com/office/powerpoint/2010/main" val="3499830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CADB541-1B7A-3540-860A-70F1C6DE9294}" type="datetimeFigureOut">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4E5E8-9524-C347-9472-58F17D9C1D60}" type="slidenum">
              <a:rPr lang="en-US" smtClean="0"/>
              <a:t>‹#›</a:t>
            </a:fld>
            <a:endParaRPr lang="en-US"/>
          </a:p>
        </p:txBody>
      </p:sp>
    </p:spTree>
    <p:extLst>
      <p:ext uri="{BB962C8B-B14F-4D97-AF65-F5344CB8AC3E}">
        <p14:creationId xmlns:p14="http://schemas.microsoft.com/office/powerpoint/2010/main" val="4198669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CADB541-1B7A-3540-860A-70F1C6DE9294}" type="datetimeFigureOut">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4E5E8-9524-C347-9472-58F17D9C1D60}" type="slidenum">
              <a:rPr lang="en-US" smtClean="0"/>
              <a:t>‹#›</a:t>
            </a:fld>
            <a:endParaRPr lang="en-US"/>
          </a:p>
        </p:txBody>
      </p:sp>
    </p:spTree>
    <p:extLst>
      <p:ext uri="{BB962C8B-B14F-4D97-AF65-F5344CB8AC3E}">
        <p14:creationId xmlns:p14="http://schemas.microsoft.com/office/powerpoint/2010/main" val="3557388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CADB541-1B7A-3540-860A-70F1C6DE9294}" type="datetimeFigureOut">
              <a:rPr lang="en-US" smtClean="0"/>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4E5E8-9524-C347-9472-58F17D9C1D60}" type="slidenum">
              <a:rPr lang="en-US" smtClean="0"/>
              <a:t>‹#›</a:t>
            </a:fld>
            <a:endParaRPr lang="en-US"/>
          </a:p>
        </p:txBody>
      </p:sp>
    </p:spTree>
    <p:extLst>
      <p:ext uri="{BB962C8B-B14F-4D97-AF65-F5344CB8AC3E}">
        <p14:creationId xmlns:p14="http://schemas.microsoft.com/office/powerpoint/2010/main" val="737165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CADB541-1B7A-3540-860A-70F1C6DE9294}" type="datetimeFigureOut">
              <a:rPr lang="en-US" smtClean="0"/>
              <a:t>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4E5E8-9524-C347-9472-58F17D9C1D60}" type="slidenum">
              <a:rPr lang="en-US" smtClean="0"/>
              <a:t>‹#›</a:t>
            </a:fld>
            <a:endParaRPr lang="en-US"/>
          </a:p>
        </p:txBody>
      </p:sp>
    </p:spTree>
    <p:extLst>
      <p:ext uri="{BB962C8B-B14F-4D97-AF65-F5344CB8AC3E}">
        <p14:creationId xmlns:p14="http://schemas.microsoft.com/office/powerpoint/2010/main" val="246727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CADB541-1B7A-3540-860A-70F1C6DE9294}" type="datetimeFigureOut">
              <a:rPr lang="en-US" smtClean="0"/>
              <a:t>2/27/2017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D4E5E8-9524-C347-9472-58F17D9C1D60}" type="slidenum">
              <a:rPr lang="en-US" smtClean="0"/>
              <a:t>‹#›</a:t>
            </a:fld>
            <a:endParaRPr lang="en-US"/>
          </a:p>
        </p:txBody>
      </p:sp>
    </p:spTree>
    <p:extLst>
      <p:ext uri="{BB962C8B-B14F-4D97-AF65-F5344CB8AC3E}">
        <p14:creationId xmlns:p14="http://schemas.microsoft.com/office/powerpoint/2010/main" val="838163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CADB541-1B7A-3540-860A-70F1C6DE9294}" type="datetimeFigureOut">
              <a:rPr lang="en-US" smtClean="0"/>
              <a:t>2/27/2017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D4E5E8-9524-C347-9472-58F17D9C1D60}" type="slidenum">
              <a:rPr lang="en-US" smtClean="0"/>
              <a:t>‹#›</a:t>
            </a:fld>
            <a:endParaRPr lang="en-US"/>
          </a:p>
        </p:txBody>
      </p:sp>
    </p:spTree>
    <p:extLst>
      <p:ext uri="{BB962C8B-B14F-4D97-AF65-F5344CB8AC3E}">
        <p14:creationId xmlns:p14="http://schemas.microsoft.com/office/powerpoint/2010/main" val="54824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ADB541-1B7A-3540-860A-70F1C6DE9294}" type="datetimeFigureOut">
              <a:rPr lang="en-US" smtClean="0"/>
              <a:t>2/27/2017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D4E5E8-9524-C347-9472-58F17D9C1D60}" type="slidenum">
              <a:rPr lang="en-US" smtClean="0"/>
              <a:t>‹#›</a:t>
            </a:fld>
            <a:endParaRPr lang="en-US"/>
          </a:p>
        </p:txBody>
      </p:sp>
    </p:spTree>
    <p:extLst>
      <p:ext uri="{BB962C8B-B14F-4D97-AF65-F5344CB8AC3E}">
        <p14:creationId xmlns:p14="http://schemas.microsoft.com/office/powerpoint/2010/main" val="805464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CADB541-1B7A-3540-860A-70F1C6DE9294}" type="datetimeFigureOut">
              <a:rPr lang="en-US" smtClean="0"/>
              <a:t>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4E5E8-9524-C347-9472-58F17D9C1D60}" type="slidenum">
              <a:rPr lang="en-US" smtClean="0"/>
              <a:t>‹#›</a:t>
            </a:fld>
            <a:endParaRPr lang="en-US"/>
          </a:p>
        </p:txBody>
      </p:sp>
    </p:spTree>
    <p:extLst>
      <p:ext uri="{BB962C8B-B14F-4D97-AF65-F5344CB8AC3E}">
        <p14:creationId xmlns:p14="http://schemas.microsoft.com/office/powerpoint/2010/main" val="910545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CADB541-1B7A-3540-860A-70F1C6DE9294}" type="datetimeFigureOut">
              <a:rPr lang="en-US" smtClean="0"/>
              <a:t>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4E5E8-9524-C347-9472-58F17D9C1D60}" type="slidenum">
              <a:rPr lang="en-US" smtClean="0"/>
              <a:t>‹#›</a:t>
            </a:fld>
            <a:endParaRPr lang="en-US"/>
          </a:p>
        </p:txBody>
      </p:sp>
    </p:spTree>
    <p:extLst>
      <p:ext uri="{BB962C8B-B14F-4D97-AF65-F5344CB8AC3E}">
        <p14:creationId xmlns:p14="http://schemas.microsoft.com/office/powerpoint/2010/main" val="4163468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ADB541-1B7A-3540-860A-70F1C6DE9294}" type="datetimeFigureOut">
              <a:rPr lang="en-US" smtClean="0"/>
              <a:t>2/27/2017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D4E5E8-9524-C347-9472-58F17D9C1D60}" type="slidenum">
              <a:rPr lang="en-US" smtClean="0"/>
              <a:t>‹#›</a:t>
            </a:fld>
            <a:endParaRPr lang="en-US"/>
          </a:p>
        </p:txBody>
      </p:sp>
    </p:spTree>
    <p:extLst>
      <p:ext uri="{BB962C8B-B14F-4D97-AF65-F5344CB8AC3E}">
        <p14:creationId xmlns:p14="http://schemas.microsoft.com/office/powerpoint/2010/main" val="1251520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Writing a Product Design Specification</a:t>
            </a:r>
            <a:r>
              <a:rPr lang="en-GB" dirty="0"/>
              <a:t/>
            </a:r>
            <a:br>
              <a:rPr lang="en-GB" dirty="0"/>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39538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Service life</a:t>
            </a:r>
            <a:r>
              <a:rPr lang="en-GB" dirty="0"/>
              <a:t/>
            </a:r>
            <a:br>
              <a:rPr lang="en-GB" dirty="0"/>
            </a:br>
            <a:endParaRPr lang="en-US" dirty="0"/>
          </a:p>
        </p:txBody>
      </p:sp>
      <p:sp>
        <p:nvSpPr>
          <p:cNvPr id="3" name="Content Placeholder 2"/>
          <p:cNvSpPr>
            <a:spLocks noGrp="1"/>
          </p:cNvSpPr>
          <p:nvPr>
            <p:ph idx="1"/>
          </p:nvPr>
        </p:nvSpPr>
        <p:spPr/>
        <p:txBody>
          <a:bodyPr/>
          <a:lstStyle/>
          <a:p>
            <a:pPr lvl="0"/>
            <a:r>
              <a:rPr lang="en-US" dirty="0"/>
              <a:t>How long do you intend the product to last?</a:t>
            </a:r>
            <a:endParaRPr lang="en-GB" dirty="0"/>
          </a:p>
          <a:p>
            <a:pPr lvl="0"/>
            <a:r>
              <a:rPr lang="en-US" dirty="0"/>
              <a:t>How often will it typically be used and at what rate will it operate?</a:t>
            </a:r>
            <a:endParaRPr lang="en-GB" dirty="0"/>
          </a:p>
          <a:p>
            <a:endParaRPr lang="en-US" dirty="0"/>
          </a:p>
        </p:txBody>
      </p:sp>
    </p:spTree>
    <p:extLst>
      <p:ext uri="{BB962C8B-B14F-4D97-AF65-F5344CB8AC3E}">
        <p14:creationId xmlns:p14="http://schemas.microsoft.com/office/powerpoint/2010/main" val="1975187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Environment</a:t>
            </a:r>
            <a:r>
              <a:rPr lang="en-GB" dirty="0"/>
              <a:t/>
            </a:r>
            <a:br>
              <a:rPr lang="en-GB" dirty="0"/>
            </a:br>
            <a:endParaRPr lang="en-US" dirty="0"/>
          </a:p>
        </p:txBody>
      </p:sp>
      <p:sp>
        <p:nvSpPr>
          <p:cNvPr id="3" name="Content Placeholder 2"/>
          <p:cNvSpPr>
            <a:spLocks noGrp="1"/>
          </p:cNvSpPr>
          <p:nvPr>
            <p:ph idx="1"/>
          </p:nvPr>
        </p:nvSpPr>
        <p:spPr/>
        <p:txBody>
          <a:bodyPr>
            <a:normAutofit/>
          </a:bodyPr>
          <a:lstStyle/>
          <a:p>
            <a:pPr lvl="0"/>
            <a:r>
              <a:rPr lang="en-US" dirty="0"/>
              <a:t> What type of environment will the product be subjected to?</a:t>
            </a:r>
            <a:endParaRPr lang="en-GB" dirty="0"/>
          </a:p>
          <a:p>
            <a:pPr lvl="0"/>
            <a:r>
              <a:rPr lang="en-US" dirty="0" smtClean="0"/>
              <a:t>Is </a:t>
            </a:r>
            <a:r>
              <a:rPr lang="en-US" dirty="0"/>
              <a:t>any vibration or noise expected?</a:t>
            </a:r>
            <a:endParaRPr lang="en-GB" dirty="0"/>
          </a:p>
          <a:p>
            <a:pPr lvl="0"/>
            <a:r>
              <a:rPr lang="en-US" dirty="0"/>
              <a:t>Wear and tear?</a:t>
            </a:r>
            <a:endParaRPr lang="en-GB" dirty="0"/>
          </a:p>
          <a:p>
            <a:pPr lvl="0"/>
            <a:r>
              <a:rPr lang="en-US" dirty="0"/>
              <a:t>What about storage and transit?</a:t>
            </a:r>
            <a:endParaRPr lang="en-GB" dirty="0"/>
          </a:p>
          <a:p>
            <a:endParaRPr lang="en-US" dirty="0"/>
          </a:p>
        </p:txBody>
      </p:sp>
    </p:spTree>
    <p:extLst>
      <p:ext uri="{BB962C8B-B14F-4D97-AF65-F5344CB8AC3E}">
        <p14:creationId xmlns:p14="http://schemas.microsoft.com/office/powerpoint/2010/main" val="1733713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Size</a:t>
            </a:r>
            <a:r>
              <a:rPr lang="en-GB" dirty="0" smtClean="0"/>
              <a:t> &amp; Weight</a:t>
            </a:r>
            <a:endParaRPr lang="en-US" dirty="0"/>
          </a:p>
        </p:txBody>
      </p:sp>
      <p:sp>
        <p:nvSpPr>
          <p:cNvPr id="3" name="Content Placeholder 2"/>
          <p:cNvSpPr>
            <a:spLocks noGrp="1"/>
          </p:cNvSpPr>
          <p:nvPr>
            <p:ph idx="1"/>
          </p:nvPr>
        </p:nvSpPr>
        <p:spPr/>
        <p:txBody>
          <a:bodyPr/>
          <a:lstStyle/>
          <a:p>
            <a:pPr lvl="0"/>
            <a:r>
              <a:rPr lang="en-US" dirty="0"/>
              <a:t> Maximum allowable size of the product?</a:t>
            </a:r>
            <a:endParaRPr lang="en-GB" dirty="0"/>
          </a:p>
          <a:p>
            <a:pPr lvl="0"/>
            <a:r>
              <a:rPr lang="en-US" dirty="0"/>
              <a:t> What is the allowable weight range of the product</a:t>
            </a:r>
            <a:r>
              <a:rPr lang="en-US" dirty="0" smtClean="0"/>
              <a:t>?</a:t>
            </a:r>
            <a:endParaRPr lang="en-GB" dirty="0"/>
          </a:p>
        </p:txBody>
      </p:sp>
    </p:spTree>
    <p:extLst>
      <p:ext uri="{BB962C8B-B14F-4D97-AF65-F5344CB8AC3E}">
        <p14:creationId xmlns:p14="http://schemas.microsoft.com/office/powerpoint/2010/main" val="2457661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Maintenance</a:t>
            </a:r>
            <a:r>
              <a:rPr lang="en-GB" dirty="0"/>
              <a:t/>
            </a:r>
            <a:br>
              <a:rPr lang="en-GB" dirty="0"/>
            </a:br>
            <a:endParaRPr lang="en-US" dirty="0"/>
          </a:p>
        </p:txBody>
      </p:sp>
      <p:sp>
        <p:nvSpPr>
          <p:cNvPr id="3" name="Content Placeholder 2"/>
          <p:cNvSpPr>
            <a:spLocks noGrp="1"/>
          </p:cNvSpPr>
          <p:nvPr>
            <p:ph idx="1"/>
          </p:nvPr>
        </p:nvSpPr>
        <p:spPr/>
        <p:txBody>
          <a:bodyPr/>
          <a:lstStyle/>
          <a:p>
            <a:pPr lvl="0"/>
            <a:r>
              <a:rPr lang="en-US" dirty="0"/>
              <a:t>Is there any maintenance required? If so, how much is the customer expected to be able to carry out?</a:t>
            </a:r>
            <a:endParaRPr lang="en-GB" dirty="0"/>
          </a:p>
          <a:p>
            <a:pPr lvl="0"/>
            <a:r>
              <a:rPr lang="en-US" dirty="0"/>
              <a:t>Parts that need maintenance will need to be easily accessible</a:t>
            </a:r>
            <a:endParaRPr lang="en-GB" dirty="0"/>
          </a:p>
          <a:p>
            <a:endParaRPr lang="en-US" dirty="0"/>
          </a:p>
        </p:txBody>
      </p:sp>
    </p:spTree>
    <p:extLst>
      <p:ext uri="{BB962C8B-B14F-4D97-AF65-F5344CB8AC3E}">
        <p14:creationId xmlns:p14="http://schemas.microsoft.com/office/powerpoint/2010/main" val="4080250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Material</a:t>
            </a:r>
            <a:r>
              <a:rPr lang="en-GB" dirty="0"/>
              <a:t/>
            </a:r>
            <a:br>
              <a:rPr lang="en-GB" dirty="0"/>
            </a:br>
            <a:endParaRPr lang="en-US" dirty="0"/>
          </a:p>
        </p:txBody>
      </p:sp>
      <p:sp>
        <p:nvSpPr>
          <p:cNvPr id="3" name="Content Placeholder 2"/>
          <p:cNvSpPr>
            <a:spLocks noGrp="1"/>
          </p:cNvSpPr>
          <p:nvPr>
            <p:ph idx="1"/>
          </p:nvPr>
        </p:nvSpPr>
        <p:spPr/>
        <p:txBody>
          <a:bodyPr/>
          <a:lstStyle/>
          <a:p>
            <a:pPr lvl="0"/>
            <a:r>
              <a:rPr lang="en-US" dirty="0"/>
              <a:t> Specify any special materials to be used, quoting any standards that must be adhered to?</a:t>
            </a:r>
            <a:endParaRPr lang="en-GB" dirty="0"/>
          </a:p>
          <a:p>
            <a:pPr lvl="0"/>
            <a:r>
              <a:rPr lang="en-US" dirty="0"/>
              <a:t>Specify material restrictions or those to avoid in the interest of </a:t>
            </a:r>
            <a:r>
              <a:rPr lang="en-US" dirty="0" smtClean="0"/>
              <a:t>safety</a:t>
            </a:r>
            <a:endParaRPr lang="en-US" dirty="0"/>
          </a:p>
        </p:txBody>
      </p:sp>
    </p:spTree>
    <p:extLst>
      <p:ext uri="{BB962C8B-B14F-4D97-AF65-F5344CB8AC3E}">
        <p14:creationId xmlns:p14="http://schemas.microsoft.com/office/powerpoint/2010/main" val="3629540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Ergonomics</a:t>
            </a:r>
            <a:r>
              <a:rPr lang="en-GB" dirty="0"/>
              <a:t/>
            </a:r>
            <a:br>
              <a:rPr lang="en-GB" dirty="0"/>
            </a:br>
            <a:endParaRPr lang="en-US" dirty="0"/>
          </a:p>
        </p:txBody>
      </p:sp>
      <p:sp>
        <p:nvSpPr>
          <p:cNvPr id="3" name="Content Placeholder 2"/>
          <p:cNvSpPr>
            <a:spLocks noGrp="1"/>
          </p:cNvSpPr>
          <p:nvPr>
            <p:ph idx="1"/>
          </p:nvPr>
        </p:nvSpPr>
        <p:spPr/>
        <p:txBody>
          <a:bodyPr/>
          <a:lstStyle/>
          <a:p>
            <a:pPr lvl="0"/>
            <a:r>
              <a:rPr lang="en-US" dirty="0"/>
              <a:t>The product must be easy to operate, handle , adjusted, maintained and so on</a:t>
            </a:r>
            <a:endParaRPr lang="en-GB" dirty="0"/>
          </a:p>
          <a:p>
            <a:pPr lvl="0"/>
            <a:r>
              <a:rPr lang="en-US" dirty="0"/>
              <a:t>The height, posture and strength are amongst the variables of the target user that must be considered</a:t>
            </a:r>
            <a:endParaRPr lang="en-GB" dirty="0"/>
          </a:p>
          <a:p>
            <a:endParaRPr lang="en-US" dirty="0"/>
          </a:p>
        </p:txBody>
      </p:sp>
    </p:spTree>
    <p:extLst>
      <p:ext uri="{BB962C8B-B14F-4D97-AF65-F5344CB8AC3E}">
        <p14:creationId xmlns:p14="http://schemas.microsoft.com/office/powerpoint/2010/main" val="4267657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Appearance / Aesthetics</a:t>
            </a:r>
            <a:r>
              <a:rPr lang="en-GB" dirty="0"/>
              <a:t/>
            </a:r>
            <a:br>
              <a:rPr lang="en-GB" dirty="0"/>
            </a:br>
            <a:endParaRPr lang="en-US" dirty="0"/>
          </a:p>
        </p:txBody>
      </p:sp>
      <p:sp>
        <p:nvSpPr>
          <p:cNvPr id="3" name="Content Placeholder 2"/>
          <p:cNvSpPr>
            <a:spLocks noGrp="1"/>
          </p:cNvSpPr>
          <p:nvPr>
            <p:ph idx="1"/>
          </p:nvPr>
        </p:nvSpPr>
        <p:spPr/>
        <p:txBody>
          <a:bodyPr/>
          <a:lstStyle/>
          <a:p>
            <a:pPr lvl="0"/>
            <a:r>
              <a:rPr lang="en-US" dirty="0"/>
              <a:t>The appearance of a product is one of the most important aspects in the customer buying process and can often make all the difference when compared to a similar product</a:t>
            </a:r>
            <a:endParaRPr lang="en-GB" dirty="0"/>
          </a:p>
          <a:p>
            <a:pPr lvl="0"/>
            <a:r>
              <a:rPr lang="en-US" dirty="0"/>
              <a:t>The product may need to be compact, easy to use and look robust</a:t>
            </a:r>
            <a:endParaRPr lang="en-GB" dirty="0"/>
          </a:p>
          <a:p>
            <a:endParaRPr lang="en-US" dirty="0"/>
          </a:p>
        </p:txBody>
      </p:sp>
    </p:spTree>
    <p:extLst>
      <p:ext uri="{BB962C8B-B14F-4D97-AF65-F5344CB8AC3E}">
        <p14:creationId xmlns:p14="http://schemas.microsoft.com/office/powerpoint/2010/main" val="1729025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Finish</a:t>
            </a:r>
            <a:r>
              <a:rPr lang="en-GB" dirty="0"/>
              <a:t/>
            </a:r>
            <a:br>
              <a:rPr lang="en-GB" dirty="0"/>
            </a:br>
            <a:endParaRPr lang="en-US" dirty="0"/>
          </a:p>
        </p:txBody>
      </p:sp>
      <p:sp>
        <p:nvSpPr>
          <p:cNvPr id="3" name="Content Placeholder 2"/>
          <p:cNvSpPr>
            <a:spLocks noGrp="1"/>
          </p:cNvSpPr>
          <p:nvPr>
            <p:ph idx="1"/>
          </p:nvPr>
        </p:nvSpPr>
        <p:spPr/>
        <p:txBody>
          <a:bodyPr/>
          <a:lstStyle/>
          <a:p>
            <a:pPr lvl="0"/>
            <a:r>
              <a:rPr lang="en-US" dirty="0"/>
              <a:t>Specify the </a:t>
            </a:r>
            <a:r>
              <a:rPr lang="en-US" dirty="0" err="1"/>
              <a:t>colour</a:t>
            </a:r>
            <a:r>
              <a:rPr lang="en-US" dirty="0"/>
              <a:t> options and surface finish required</a:t>
            </a:r>
            <a:endParaRPr lang="en-GB" dirty="0"/>
          </a:p>
          <a:p>
            <a:endParaRPr lang="en-US" dirty="0"/>
          </a:p>
        </p:txBody>
      </p:sp>
    </p:spTree>
    <p:extLst>
      <p:ext uri="{BB962C8B-B14F-4D97-AF65-F5344CB8AC3E}">
        <p14:creationId xmlns:p14="http://schemas.microsoft.com/office/powerpoint/2010/main" val="3285868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Quality and reliability</a:t>
            </a:r>
            <a:r>
              <a:rPr lang="en-GB" dirty="0"/>
              <a:t/>
            </a:r>
            <a:br>
              <a:rPr lang="en-GB" dirty="0"/>
            </a:br>
            <a:endParaRPr lang="en-US" dirty="0"/>
          </a:p>
        </p:txBody>
      </p:sp>
      <p:sp>
        <p:nvSpPr>
          <p:cNvPr id="3" name="Content Placeholder 2"/>
          <p:cNvSpPr>
            <a:spLocks noGrp="1"/>
          </p:cNvSpPr>
          <p:nvPr>
            <p:ph idx="1"/>
          </p:nvPr>
        </p:nvSpPr>
        <p:spPr/>
        <p:txBody>
          <a:bodyPr/>
          <a:lstStyle/>
          <a:p>
            <a:pPr lvl="0"/>
            <a:r>
              <a:rPr lang="en-US" dirty="0"/>
              <a:t>Quantify using statistical data from similar products</a:t>
            </a:r>
            <a:endParaRPr lang="en-GB" dirty="0"/>
          </a:p>
          <a:p>
            <a:endParaRPr lang="en-US" dirty="0"/>
          </a:p>
        </p:txBody>
      </p:sp>
    </p:spTree>
    <p:extLst>
      <p:ext uri="{BB962C8B-B14F-4D97-AF65-F5344CB8AC3E}">
        <p14:creationId xmlns:p14="http://schemas.microsoft.com/office/powerpoint/2010/main" val="1357352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Packaging</a:t>
            </a:r>
            <a:r>
              <a:rPr lang="en-GB" dirty="0"/>
              <a:t/>
            </a:r>
            <a:br>
              <a:rPr lang="en-GB" dirty="0"/>
            </a:br>
            <a:endParaRPr lang="en-US" dirty="0"/>
          </a:p>
        </p:txBody>
      </p:sp>
      <p:sp>
        <p:nvSpPr>
          <p:cNvPr id="3" name="Content Placeholder 2"/>
          <p:cNvSpPr>
            <a:spLocks noGrp="1"/>
          </p:cNvSpPr>
          <p:nvPr>
            <p:ph idx="1"/>
          </p:nvPr>
        </p:nvSpPr>
        <p:spPr/>
        <p:txBody>
          <a:bodyPr/>
          <a:lstStyle/>
          <a:p>
            <a:pPr lvl="0"/>
            <a:r>
              <a:rPr lang="en-US" dirty="0"/>
              <a:t>Will the product need any special or robust packaging solution taking into account transit?</a:t>
            </a:r>
            <a:endParaRPr lang="en-GB" dirty="0"/>
          </a:p>
          <a:p>
            <a:endParaRPr lang="en-US" dirty="0"/>
          </a:p>
        </p:txBody>
      </p:sp>
    </p:spTree>
    <p:extLst>
      <p:ext uri="{BB962C8B-B14F-4D97-AF65-F5344CB8AC3E}">
        <p14:creationId xmlns:p14="http://schemas.microsoft.com/office/powerpoint/2010/main" val="1809459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57160"/>
            <a:ext cx="8229600" cy="5469003"/>
          </a:xfrm>
        </p:spPr>
        <p:txBody>
          <a:bodyPr>
            <a:normAutofit fontScale="85000" lnSpcReduction="20000"/>
          </a:bodyPr>
          <a:lstStyle/>
          <a:p>
            <a:pPr marL="0" indent="0">
              <a:buNone/>
            </a:pPr>
            <a:r>
              <a:rPr lang="en-US" dirty="0"/>
              <a:t>Product design and development involves a number of processes in order to increase the chances of success once in the market. </a:t>
            </a:r>
            <a:endParaRPr lang="en-US" dirty="0" smtClean="0"/>
          </a:p>
          <a:p>
            <a:pPr marL="0" indent="0">
              <a:buNone/>
            </a:pPr>
            <a:r>
              <a:rPr lang="en-US" dirty="0" smtClean="0"/>
              <a:t>To </a:t>
            </a:r>
            <a:r>
              <a:rPr lang="en-US" dirty="0"/>
              <a:t>do this, the process of product design is initiated with the creation of a product design specification or PDS. </a:t>
            </a:r>
            <a:endParaRPr lang="en-US" dirty="0" smtClean="0"/>
          </a:p>
          <a:p>
            <a:pPr marL="0" indent="0">
              <a:buNone/>
            </a:pPr>
            <a:r>
              <a:rPr lang="en-US" dirty="0" smtClean="0"/>
              <a:t>The </a:t>
            </a:r>
            <a:r>
              <a:rPr lang="en-US" dirty="0"/>
              <a:t>PDS documents all of the necessary requirements and constraints the new design must adhere to. </a:t>
            </a:r>
            <a:endParaRPr lang="en-US" dirty="0" smtClean="0"/>
          </a:p>
          <a:p>
            <a:pPr marL="0" indent="0">
              <a:buNone/>
            </a:pPr>
            <a:r>
              <a:rPr lang="en-US" dirty="0" smtClean="0"/>
              <a:t>It </a:t>
            </a:r>
            <a:r>
              <a:rPr lang="en-US" dirty="0"/>
              <a:t>can also be said the PDS outlines what the market demands of the product and often involves detailed market research. </a:t>
            </a:r>
            <a:endParaRPr lang="en-US" dirty="0" smtClean="0"/>
          </a:p>
          <a:p>
            <a:pPr marL="0" indent="0">
              <a:buNone/>
            </a:pPr>
            <a:r>
              <a:rPr lang="en-US" dirty="0" smtClean="0"/>
              <a:t>Solutions </a:t>
            </a:r>
            <a:r>
              <a:rPr lang="en-US" dirty="0"/>
              <a:t>or concept designs should be generated with reference to the PDS.</a:t>
            </a:r>
            <a:endParaRPr lang="en-GB" dirty="0"/>
          </a:p>
          <a:p>
            <a:pPr marL="0" indent="0">
              <a:buNone/>
            </a:pPr>
            <a:r>
              <a:rPr lang="en-US" dirty="0"/>
              <a:t>The number of sections or areas of specification can vary from one design team to another; however </a:t>
            </a:r>
            <a:r>
              <a:rPr lang="en-US" dirty="0" smtClean="0"/>
              <a:t>here </a:t>
            </a:r>
            <a:r>
              <a:rPr lang="en-US" dirty="0"/>
              <a:t>are some recommended </a:t>
            </a:r>
            <a:r>
              <a:rPr lang="en-US" dirty="0" smtClean="0"/>
              <a:t>headings:</a:t>
            </a:r>
            <a:endParaRPr lang="en-GB" dirty="0"/>
          </a:p>
          <a:p>
            <a:endParaRPr lang="en-US" dirty="0"/>
          </a:p>
        </p:txBody>
      </p:sp>
    </p:spTree>
    <p:extLst>
      <p:ext uri="{BB962C8B-B14F-4D97-AF65-F5344CB8AC3E}">
        <p14:creationId xmlns:p14="http://schemas.microsoft.com/office/powerpoint/2010/main" val="6108546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Industry standards</a:t>
            </a:r>
            <a:r>
              <a:rPr lang="en-GB" dirty="0"/>
              <a:t/>
            </a:r>
            <a:br>
              <a:rPr lang="en-GB" dirty="0"/>
            </a:br>
            <a:endParaRPr lang="en-US" dirty="0"/>
          </a:p>
        </p:txBody>
      </p:sp>
      <p:sp>
        <p:nvSpPr>
          <p:cNvPr id="3" name="Content Placeholder 2"/>
          <p:cNvSpPr>
            <a:spLocks noGrp="1"/>
          </p:cNvSpPr>
          <p:nvPr>
            <p:ph idx="1"/>
          </p:nvPr>
        </p:nvSpPr>
        <p:spPr/>
        <p:txBody>
          <a:bodyPr/>
          <a:lstStyle/>
          <a:p>
            <a:pPr lvl="0"/>
            <a:r>
              <a:rPr lang="en-US" dirty="0"/>
              <a:t>Which countries / regions of the world is your product intended to be released?</a:t>
            </a:r>
            <a:endParaRPr lang="en-GB" dirty="0"/>
          </a:p>
          <a:p>
            <a:pPr lvl="0"/>
            <a:r>
              <a:rPr lang="en-US" dirty="0"/>
              <a:t>Specify the appropriate standards and regulations</a:t>
            </a:r>
            <a:endParaRPr lang="en-GB" dirty="0"/>
          </a:p>
          <a:p>
            <a:endParaRPr lang="en-US" dirty="0"/>
          </a:p>
        </p:txBody>
      </p:sp>
    </p:spTree>
    <p:extLst>
      <p:ext uri="{BB962C8B-B14F-4D97-AF65-F5344CB8AC3E}">
        <p14:creationId xmlns:p14="http://schemas.microsoft.com/office/powerpoint/2010/main" val="382737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Testing</a:t>
            </a:r>
            <a:r>
              <a:rPr lang="en-GB" dirty="0"/>
              <a:t/>
            </a:r>
            <a:br>
              <a:rPr lang="en-GB" dirty="0"/>
            </a:br>
            <a:endParaRPr lang="en-US" dirty="0"/>
          </a:p>
        </p:txBody>
      </p:sp>
      <p:sp>
        <p:nvSpPr>
          <p:cNvPr id="3" name="Content Placeholder 2"/>
          <p:cNvSpPr>
            <a:spLocks noGrp="1"/>
          </p:cNvSpPr>
          <p:nvPr>
            <p:ph idx="1"/>
          </p:nvPr>
        </p:nvSpPr>
        <p:spPr/>
        <p:txBody>
          <a:bodyPr/>
          <a:lstStyle/>
          <a:p>
            <a:pPr lvl="0"/>
            <a:r>
              <a:rPr lang="en-US" dirty="0"/>
              <a:t> Specify any planned tests that need to be carried out such as corrosion tests, accelerated life and fatigue testing</a:t>
            </a:r>
            <a:endParaRPr lang="en-GB" dirty="0"/>
          </a:p>
          <a:p>
            <a:pPr lvl="0"/>
            <a:r>
              <a:rPr lang="en-US" dirty="0"/>
              <a:t>How will the data be collected?</a:t>
            </a:r>
            <a:endParaRPr lang="en-GB" dirty="0"/>
          </a:p>
          <a:p>
            <a:pPr marL="0" indent="0">
              <a:buNone/>
            </a:pPr>
            <a:endParaRPr lang="en-US" dirty="0"/>
          </a:p>
        </p:txBody>
      </p:sp>
    </p:spTree>
    <p:extLst>
      <p:ext uri="{BB962C8B-B14F-4D97-AF65-F5344CB8AC3E}">
        <p14:creationId xmlns:p14="http://schemas.microsoft.com/office/powerpoint/2010/main" val="2964752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Safety</a:t>
            </a:r>
            <a:r>
              <a:rPr lang="en-GB" dirty="0"/>
              <a:t/>
            </a:r>
            <a:br>
              <a:rPr lang="en-GB" dirty="0"/>
            </a:br>
            <a:endParaRPr lang="en-US" dirty="0"/>
          </a:p>
        </p:txBody>
      </p:sp>
      <p:sp>
        <p:nvSpPr>
          <p:cNvPr id="3" name="Content Placeholder 2"/>
          <p:cNvSpPr>
            <a:spLocks noGrp="1"/>
          </p:cNvSpPr>
          <p:nvPr>
            <p:ph idx="1"/>
          </p:nvPr>
        </p:nvSpPr>
        <p:spPr/>
        <p:txBody>
          <a:bodyPr/>
          <a:lstStyle/>
          <a:p>
            <a:pPr lvl="0"/>
            <a:r>
              <a:rPr lang="en-US" dirty="0"/>
              <a:t> The product should be designed for safe operation</a:t>
            </a:r>
            <a:endParaRPr lang="en-GB" dirty="0"/>
          </a:p>
          <a:p>
            <a:pPr lvl="0"/>
            <a:r>
              <a:rPr lang="en-US" dirty="0"/>
              <a:t>Safe operating instructions should be mentioned clearly in any literature and/or on the product itself</a:t>
            </a:r>
            <a:endParaRPr lang="en-GB" dirty="0"/>
          </a:p>
          <a:p>
            <a:pPr lvl="0"/>
            <a:r>
              <a:rPr lang="en-US" dirty="0"/>
              <a:t>Any legal obligations must be observed</a:t>
            </a:r>
            <a:endParaRPr lang="en-GB" dirty="0"/>
          </a:p>
          <a:p>
            <a:endParaRPr lang="en-US" dirty="0"/>
          </a:p>
        </p:txBody>
      </p:sp>
    </p:spTree>
    <p:extLst>
      <p:ext uri="{BB962C8B-B14F-4D97-AF65-F5344CB8AC3E}">
        <p14:creationId xmlns:p14="http://schemas.microsoft.com/office/powerpoint/2010/main" val="636107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 time</a:t>
            </a:r>
            <a:r>
              <a:rPr lang="en-GB" dirty="0"/>
              <a:t/>
            </a:r>
            <a:br>
              <a:rPr lang="en-GB" dirty="0"/>
            </a:br>
            <a:endParaRPr lang="en-US" dirty="0"/>
          </a:p>
        </p:txBody>
      </p:sp>
      <p:sp>
        <p:nvSpPr>
          <p:cNvPr id="3" name="Content Placeholder 2"/>
          <p:cNvSpPr>
            <a:spLocks noGrp="1"/>
          </p:cNvSpPr>
          <p:nvPr>
            <p:ph idx="1"/>
          </p:nvPr>
        </p:nvSpPr>
        <p:spPr/>
        <p:txBody>
          <a:bodyPr>
            <a:normAutofit/>
          </a:bodyPr>
          <a:lstStyle/>
          <a:p>
            <a:pPr lvl="0"/>
            <a:r>
              <a:rPr lang="en-US" dirty="0"/>
              <a:t> Schedule enough time for the design phase of the product development process</a:t>
            </a:r>
            <a:endParaRPr lang="en-GB" dirty="0"/>
          </a:p>
          <a:p>
            <a:pPr lvl="0"/>
            <a:r>
              <a:rPr lang="en-US" dirty="0"/>
              <a:t>It is often costly to modify a design during or after production</a:t>
            </a:r>
            <a:endParaRPr lang="en-GB" dirty="0"/>
          </a:p>
          <a:p>
            <a:endParaRPr lang="en-US" dirty="0"/>
          </a:p>
        </p:txBody>
      </p:sp>
    </p:spTree>
    <p:extLst>
      <p:ext uri="{BB962C8B-B14F-4D97-AF65-F5344CB8AC3E}">
        <p14:creationId xmlns:p14="http://schemas.microsoft.com/office/powerpoint/2010/main" val="20990043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7066"/>
            <a:ext cx="8229600" cy="5359098"/>
          </a:xfrm>
        </p:spPr>
        <p:txBody>
          <a:bodyPr>
            <a:normAutofit/>
          </a:bodyPr>
          <a:lstStyle/>
          <a:p>
            <a:pPr marL="0" indent="0">
              <a:buNone/>
            </a:pPr>
            <a:r>
              <a:rPr lang="en-US" dirty="0" smtClean="0"/>
              <a:t>As you can see, there are important details to specify and most refer to the functional aspects of the product. The form or appearance is considered but often after the functions, since ultimately the product should ‘do’ what it is designed to do. There is no point in having an aesthetically-pleasing product that fails to perform its functions. The PDS is an integral document to the whole of the design process.</a:t>
            </a:r>
            <a:endParaRPr lang="en-GB" dirty="0" smtClean="0"/>
          </a:p>
          <a:p>
            <a:endParaRPr lang="en-US" dirty="0"/>
          </a:p>
        </p:txBody>
      </p:sp>
    </p:spTree>
    <p:extLst>
      <p:ext uri="{BB962C8B-B14F-4D97-AF65-F5344CB8AC3E}">
        <p14:creationId xmlns:p14="http://schemas.microsoft.com/office/powerpoint/2010/main" val="938948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a:t>
            </a:r>
            <a:r>
              <a:rPr lang="en-GB" dirty="0" smtClean="0">
                <a:effectLst/>
              </a:rPr>
              <a:t> </a:t>
            </a:r>
            <a:endParaRPr lang="en-US" dirty="0"/>
          </a:p>
        </p:txBody>
      </p:sp>
      <p:sp>
        <p:nvSpPr>
          <p:cNvPr id="3" name="Content Placeholder 2"/>
          <p:cNvSpPr>
            <a:spLocks noGrp="1"/>
          </p:cNvSpPr>
          <p:nvPr>
            <p:ph idx="1"/>
          </p:nvPr>
        </p:nvSpPr>
        <p:spPr/>
        <p:txBody>
          <a:bodyPr/>
          <a:lstStyle/>
          <a:p>
            <a:pPr lvl="0"/>
            <a:r>
              <a:rPr lang="en-US" dirty="0"/>
              <a:t>What does the product need to do</a:t>
            </a:r>
            <a:r>
              <a:rPr lang="en-US" dirty="0" smtClean="0"/>
              <a:t>?</a:t>
            </a:r>
          </a:p>
          <a:p>
            <a:pPr lvl="0"/>
            <a:endParaRPr lang="en-US" dirty="0"/>
          </a:p>
          <a:p>
            <a:pPr marL="0" lvl="0" indent="0">
              <a:buNone/>
            </a:pPr>
            <a:r>
              <a:rPr lang="en-US" dirty="0" smtClean="0"/>
              <a:t>Possible considerations:</a:t>
            </a:r>
            <a:endParaRPr lang="en-GB" dirty="0"/>
          </a:p>
          <a:p>
            <a:pPr lvl="0"/>
            <a:r>
              <a:rPr lang="en-US" dirty="0"/>
              <a:t>What speeds does it need to operate at?</a:t>
            </a:r>
            <a:endParaRPr lang="en-GB" dirty="0"/>
          </a:p>
          <a:p>
            <a:pPr lvl="0"/>
            <a:r>
              <a:rPr lang="en-US" dirty="0"/>
              <a:t>What loads will it experience?</a:t>
            </a:r>
            <a:endParaRPr lang="en-GB" dirty="0"/>
          </a:p>
          <a:p>
            <a:endParaRPr lang="en-US" dirty="0"/>
          </a:p>
        </p:txBody>
      </p:sp>
    </p:spTree>
    <p:extLst>
      <p:ext uri="{BB962C8B-B14F-4D97-AF65-F5344CB8AC3E}">
        <p14:creationId xmlns:p14="http://schemas.microsoft.com/office/powerpoint/2010/main" val="3257021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Economy</a:t>
            </a:r>
            <a:r>
              <a:rPr lang="en-GB" dirty="0"/>
              <a:t/>
            </a:r>
            <a:br>
              <a:rPr lang="en-GB" dirty="0"/>
            </a:br>
            <a:endParaRPr lang="en-US" dirty="0"/>
          </a:p>
        </p:txBody>
      </p:sp>
      <p:sp>
        <p:nvSpPr>
          <p:cNvPr id="3" name="Content Placeholder 2"/>
          <p:cNvSpPr>
            <a:spLocks noGrp="1"/>
          </p:cNvSpPr>
          <p:nvPr>
            <p:ph idx="1"/>
          </p:nvPr>
        </p:nvSpPr>
        <p:spPr/>
        <p:txBody>
          <a:bodyPr/>
          <a:lstStyle/>
          <a:p>
            <a:pPr lvl="0"/>
            <a:r>
              <a:rPr lang="en-US" dirty="0"/>
              <a:t>Can the performance required be </a:t>
            </a:r>
            <a:r>
              <a:rPr lang="en-US" dirty="0" err="1"/>
              <a:t>realised</a:t>
            </a:r>
            <a:r>
              <a:rPr lang="en-US" dirty="0"/>
              <a:t> at a reasonable, practical cost?</a:t>
            </a:r>
            <a:endParaRPr lang="en-GB" dirty="0"/>
          </a:p>
          <a:p>
            <a:pPr lvl="0"/>
            <a:r>
              <a:rPr lang="en-US" dirty="0"/>
              <a:t>Will making the performance specification more lenient help lower the cost?</a:t>
            </a:r>
            <a:endParaRPr lang="en-GB" dirty="0"/>
          </a:p>
          <a:p>
            <a:endParaRPr lang="en-US" dirty="0"/>
          </a:p>
        </p:txBody>
      </p:sp>
    </p:spTree>
    <p:extLst>
      <p:ext uri="{BB962C8B-B14F-4D97-AF65-F5344CB8AC3E}">
        <p14:creationId xmlns:p14="http://schemas.microsoft.com/office/powerpoint/2010/main" val="704699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Target production cost</a:t>
            </a:r>
            <a:r>
              <a:rPr lang="en-GB" dirty="0"/>
              <a:t/>
            </a:r>
            <a:br>
              <a:rPr lang="en-GB" dirty="0"/>
            </a:br>
            <a:endParaRPr lang="en-US" dirty="0"/>
          </a:p>
        </p:txBody>
      </p:sp>
      <p:sp>
        <p:nvSpPr>
          <p:cNvPr id="3" name="Content Placeholder 2"/>
          <p:cNvSpPr>
            <a:spLocks noGrp="1"/>
          </p:cNvSpPr>
          <p:nvPr>
            <p:ph idx="1"/>
          </p:nvPr>
        </p:nvSpPr>
        <p:spPr/>
        <p:txBody>
          <a:bodyPr/>
          <a:lstStyle/>
          <a:p>
            <a:pPr lvl="0"/>
            <a:r>
              <a:rPr lang="en-US" dirty="0"/>
              <a:t>Estimate the realistic cost of making your product, including materials, manufacturing processes and down-time</a:t>
            </a:r>
            <a:endParaRPr lang="en-GB" dirty="0"/>
          </a:p>
          <a:p>
            <a:pPr lvl="0"/>
            <a:r>
              <a:rPr lang="en-US" dirty="0" err="1"/>
              <a:t>Analyse</a:t>
            </a:r>
            <a:r>
              <a:rPr lang="en-US" dirty="0"/>
              <a:t> competing products currently on the market</a:t>
            </a:r>
            <a:endParaRPr lang="en-GB" dirty="0"/>
          </a:p>
          <a:p>
            <a:endParaRPr lang="en-US" dirty="0"/>
          </a:p>
        </p:txBody>
      </p:sp>
    </p:spTree>
    <p:extLst>
      <p:ext uri="{BB962C8B-B14F-4D97-AF65-F5344CB8AC3E}">
        <p14:creationId xmlns:p14="http://schemas.microsoft.com/office/powerpoint/2010/main" val="587033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Quantity</a:t>
            </a:r>
            <a:r>
              <a:rPr lang="en-GB" dirty="0"/>
              <a:t/>
            </a:r>
            <a:br>
              <a:rPr lang="en-GB" dirty="0"/>
            </a:br>
            <a:endParaRPr lang="en-US" dirty="0"/>
          </a:p>
        </p:txBody>
      </p:sp>
      <p:sp>
        <p:nvSpPr>
          <p:cNvPr id="3" name="Content Placeholder 2"/>
          <p:cNvSpPr>
            <a:spLocks noGrp="1"/>
          </p:cNvSpPr>
          <p:nvPr>
            <p:ph idx="1"/>
          </p:nvPr>
        </p:nvSpPr>
        <p:spPr/>
        <p:txBody>
          <a:bodyPr/>
          <a:lstStyle/>
          <a:p>
            <a:pPr lvl="0"/>
            <a:r>
              <a:rPr lang="en-US" dirty="0"/>
              <a:t>How many units are required to be produced?</a:t>
            </a:r>
            <a:endParaRPr lang="en-GB" dirty="0"/>
          </a:p>
          <a:p>
            <a:r>
              <a:rPr lang="en-US" dirty="0"/>
              <a:t>This affects production costs and can even mean alternative manufacturing processes need to be considered</a:t>
            </a:r>
            <a:endParaRPr lang="en-GB" dirty="0"/>
          </a:p>
          <a:p>
            <a:endParaRPr lang="en-US" dirty="0"/>
          </a:p>
        </p:txBody>
      </p:sp>
    </p:spTree>
    <p:extLst>
      <p:ext uri="{BB962C8B-B14F-4D97-AF65-F5344CB8AC3E}">
        <p14:creationId xmlns:p14="http://schemas.microsoft.com/office/powerpoint/2010/main" val="4078076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Product life span</a:t>
            </a:r>
            <a:r>
              <a:rPr lang="en-GB" dirty="0"/>
              <a:t/>
            </a:r>
            <a:br>
              <a:rPr lang="en-GB" dirty="0"/>
            </a:br>
            <a:endParaRPr lang="en-US" dirty="0"/>
          </a:p>
        </p:txBody>
      </p:sp>
      <p:sp>
        <p:nvSpPr>
          <p:cNvPr id="3" name="Content Placeholder 2"/>
          <p:cNvSpPr>
            <a:spLocks noGrp="1"/>
          </p:cNvSpPr>
          <p:nvPr>
            <p:ph idx="1"/>
          </p:nvPr>
        </p:nvSpPr>
        <p:spPr/>
        <p:txBody>
          <a:bodyPr/>
          <a:lstStyle/>
          <a:p>
            <a:pPr lvl="0"/>
            <a:r>
              <a:rPr lang="en-US" dirty="0"/>
              <a:t> Estimate how long the product is to stay on the market</a:t>
            </a:r>
            <a:endParaRPr lang="en-GB" dirty="0"/>
          </a:p>
          <a:p>
            <a:endParaRPr lang="en-US" dirty="0"/>
          </a:p>
        </p:txBody>
      </p:sp>
    </p:spTree>
    <p:extLst>
      <p:ext uri="{BB962C8B-B14F-4D97-AF65-F5344CB8AC3E}">
        <p14:creationId xmlns:p14="http://schemas.microsoft.com/office/powerpoint/2010/main" val="688645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Customers</a:t>
            </a:r>
            <a:r>
              <a:rPr lang="en-GB" dirty="0"/>
              <a:t/>
            </a:r>
            <a:br>
              <a:rPr lang="en-GB" dirty="0"/>
            </a:br>
            <a:endParaRPr lang="en-US" dirty="0"/>
          </a:p>
        </p:txBody>
      </p:sp>
      <p:sp>
        <p:nvSpPr>
          <p:cNvPr id="3" name="Content Placeholder 2"/>
          <p:cNvSpPr>
            <a:spLocks noGrp="1"/>
          </p:cNvSpPr>
          <p:nvPr>
            <p:ph idx="1"/>
          </p:nvPr>
        </p:nvSpPr>
        <p:spPr/>
        <p:txBody>
          <a:bodyPr/>
          <a:lstStyle/>
          <a:p>
            <a:pPr lvl="0"/>
            <a:r>
              <a:rPr lang="en-US" dirty="0"/>
              <a:t>Are there any customer demands?</a:t>
            </a:r>
            <a:endParaRPr lang="en-GB" dirty="0"/>
          </a:p>
          <a:p>
            <a:pPr lvl="0"/>
            <a:r>
              <a:rPr lang="en-US" dirty="0"/>
              <a:t>Focus groups or questionnaires are often used to find this information out and can mean greater success for the product</a:t>
            </a:r>
            <a:endParaRPr lang="en-GB" dirty="0"/>
          </a:p>
          <a:p>
            <a:endParaRPr lang="en-US" dirty="0"/>
          </a:p>
        </p:txBody>
      </p:sp>
    </p:spTree>
    <p:extLst>
      <p:ext uri="{BB962C8B-B14F-4D97-AF65-F5344CB8AC3E}">
        <p14:creationId xmlns:p14="http://schemas.microsoft.com/office/powerpoint/2010/main" val="3035465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Competition</a:t>
            </a:r>
            <a:r>
              <a:rPr lang="en-GB" dirty="0"/>
              <a:t/>
            </a:r>
            <a:br>
              <a:rPr lang="en-GB" dirty="0"/>
            </a:br>
            <a:endParaRPr lang="en-US" dirty="0"/>
          </a:p>
        </p:txBody>
      </p:sp>
      <p:sp>
        <p:nvSpPr>
          <p:cNvPr id="3" name="Content Placeholder 2"/>
          <p:cNvSpPr>
            <a:spLocks noGrp="1"/>
          </p:cNvSpPr>
          <p:nvPr>
            <p:ph idx="1"/>
          </p:nvPr>
        </p:nvSpPr>
        <p:spPr/>
        <p:txBody>
          <a:bodyPr/>
          <a:lstStyle/>
          <a:p>
            <a:pPr lvl="0"/>
            <a:r>
              <a:rPr lang="en-US" dirty="0"/>
              <a:t>Are there any similar products on the market?</a:t>
            </a:r>
            <a:endParaRPr lang="en-GB" dirty="0"/>
          </a:p>
          <a:p>
            <a:pPr lvl="0"/>
            <a:r>
              <a:rPr lang="en-US" dirty="0"/>
              <a:t>Are there patents that prevent or hinder your product from being developed?</a:t>
            </a:r>
            <a:endParaRPr lang="en-GB" dirty="0"/>
          </a:p>
          <a:p>
            <a:pPr lvl="0"/>
            <a:r>
              <a:rPr lang="en-US" dirty="0"/>
              <a:t>Ideas for your product can come directly from here and give an edge over other products</a:t>
            </a:r>
            <a:endParaRPr lang="en-GB" dirty="0"/>
          </a:p>
          <a:p>
            <a:endParaRPr lang="en-US" dirty="0"/>
          </a:p>
        </p:txBody>
      </p:sp>
    </p:spTree>
    <p:extLst>
      <p:ext uri="{BB962C8B-B14F-4D97-AF65-F5344CB8AC3E}">
        <p14:creationId xmlns:p14="http://schemas.microsoft.com/office/powerpoint/2010/main" val="34735934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TotalTime>
  <Words>586</Words>
  <Application>Microsoft Office PowerPoint</Application>
  <PresentationFormat>On-screen Show (4:3)</PresentationFormat>
  <Paragraphs>74</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Writing a Product Design Specification </vt:lpstr>
      <vt:lpstr>PowerPoint Presentation</vt:lpstr>
      <vt:lpstr>Performance </vt:lpstr>
      <vt:lpstr>Economy </vt:lpstr>
      <vt:lpstr>Target production cost </vt:lpstr>
      <vt:lpstr>Quantity </vt:lpstr>
      <vt:lpstr>Product life span </vt:lpstr>
      <vt:lpstr>Customers </vt:lpstr>
      <vt:lpstr>Competition </vt:lpstr>
      <vt:lpstr>Service life </vt:lpstr>
      <vt:lpstr>Environment </vt:lpstr>
      <vt:lpstr>Size &amp; Weight</vt:lpstr>
      <vt:lpstr>Maintenance </vt:lpstr>
      <vt:lpstr>Material </vt:lpstr>
      <vt:lpstr>Ergonomics </vt:lpstr>
      <vt:lpstr>Appearance / Aesthetics </vt:lpstr>
      <vt:lpstr>Finish </vt:lpstr>
      <vt:lpstr>Quality and reliability </vt:lpstr>
      <vt:lpstr>Packaging </vt:lpstr>
      <vt:lpstr>Industry standards </vt:lpstr>
      <vt:lpstr>Testing </vt:lpstr>
      <vt:lpstr>Safety </vt:lpstr>
      <vt:lpstr>Design time </vt:lpstr>
      <vt:lpstr>PowerPoint Presentation</vt:lpstr>
    </vt:vector>
  </TitlesOfParts>
  <Company>University of the Arts London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a Product Design Specification </dc:title>
  <dc:creator>Simon Taylor</dc:creator>
  <cp:lastModifiedBy>Simon Taylor</cp:lastModifiedBy>
  <cp:revision>2</cp:revision>
  <dcterms:created xsi:type="dcterms:W3CDTF">2017-02-21T21:30:14Z</dcterms:created>
  <dcterms:modified xsi:type="dcterms:W3CDTF">2017-02-27T08:38:44Z</dcterms:modified>
</cp:coreProperties>
</file>