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1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860FA5F-19BF-4319-9DC2-D9BA11DB678C}" type="datetimeFigureOut">
              <a:rPr lang="en-GB" smtClean="0"/>
              <a:t>29/10/2017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96E0AF-A8BC-426D-B3DF-119160E3CF97}" type="slidenum">
              <a:rPr lang="en-GB" smtClean="0"/>
              <a:t>‹#›</a:t>
            </a:fld>
            <a:endParaRPr lang="en-GB"/>
          </a:p>
        </p:txBody>
      </p:sp>
    </p:spTree>
    <p:extLst>
      <p:ext uri="{BB962C8B-B14F-4D97-AF65-F5344CB8AC3E}">
        <p14:creationId xmlns:p14="http://schemas.microsoft.com/office/powerpoint/2010/main" val="836720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60FA5F-19BF-4319-9DC2-D9BA11DB678C}" type="datetimeFigureOut">
              <a:rPr lang="en-GB" smtClean="0"/>
              <a:t>29/10/2017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96E0AF-A8BC-426D-B3DF-119160E3CF97}" type="slidenum">
              <a:rPr lang="en-GB" smtClean="0"/>
              <a:t>‹#›</a:t>
            </a:fld>
            <a:endParaRPr lang="en-GB"/>
          </a:p>
        </p:txBody>
      </p:sp>
    </p:spTree>
    <p:extLst>
      <p:ext uri="{BB962C8B-B14F-4D97-AF65-F5344CB8AC3E}">
        <p14:creationId xmlns:p14="http://schemas.microsoft.com/office/powerpoint/2010/main" val="1501720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60FA5F-19BF-4319-9DC2-D9BA11DB678C}" type="datetimeFigureOut">
              <a:rPr lang="en-GB" smtClean="0"/>
              <a:t>29/10/2017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96E0AF-A8BC-426D-B3DF-119160E3CF97}" type="slidenum">
              <a:rPr lang="en-GB" smtClean="0"/>
              <a:t>‹#›</a:t>
            </a:fld>
            <a:endParaRPr lang="en-GB"/>
          </a:p>
        </p:txBody>
      </p:sp>
    </p:spTree>
    <p:extLst>
      <p:ext uri="{BB962C8B-B14F-4D97-AF65-F5344CB8AC3E}">
        <p14:creationId xmlns:p14="http://schemas.microsoft.com/office/powerpoint/2010/main" val="1862810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60FA5F-19BF-4319-9DC2-D9BA11DB678C}" type="datetimeFigureOut">
              <a:rPr lang="en-GB" smtClean="0"/>
              <a:t>29/10/2017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96E0AF-A8BC-426D-B3DF-119160E3CF97}" type="slidenum">
              <a:rPr lang="en-GB" smtClean="0"/>
              <a:t>‹#›</a:t>
            </a:fld>
            <a:endParaRPr lang="en-GB"/>
          </a:p>
        </p:txBody>
      </p:sp>
    </p:spTree>
    <p:extLst>
      <p:ext uri="{BB962C8B-B14F-4D97-AF65-F5344CB8AC3E}">
        <p14:creationId xmlns:p14="http://schemas.microsoft.com/office/powerpoint/2010/main" val="2168596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0FA5F-19BF-4319-9DC2-D9BA11DB678C}" type="datetimeFigureOut">
              <a:rPr lang="en-GB" smtClean="0"/>
              <a:t>29/10/2017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96E0AF-A8BC-426D-B3DF-119160E3CF97}" type="slidenum">
              <a:rPr lang="en-GB" smtClean="0"/>
              <a:t>‹#›</a:t>
            </a:fld>
            <a:endParaRPr lang="en-GB"/>
          </a:p>
        </p:txBody>
      </p:sp>
    </p:spTree>
    <p:extLst>
      <p:ext uri="{BB962C8B-B14F-4D97-AF65-F5344CB8AC3E}">
        <p14:creationId xmlns:p14="http://schemas.microsoft.com/office/powerpoint/2010/main" val="1872974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860FA5F-19BF-4319-9DC2-D9BA11DB678C}" type="datetimeFigureOut">
              <a:rPr lang="en-GB" smtClean="0"/>
              <a:t>29/10/2017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96E0AF-A8BC-426D-B3DF-119160E3CF97}" type="slidenum">
              <a:rPr lang="en-GB" smtClean="0"/>
              <a:t>‹#›</a:t>
            </a:fld>
            <a:endParaRPr lang="en-GB"/>
          </a:p>
        </p:txBody>
      </p:sp>
    </p:spTree>
    <p:extLst>
      <p:ext uri="{BB962C8B-B14F-4D97-AF65-F5344CB8AC3E}">
        <p14:creationId xmlns:p14="http://schemas.microsoft.com/office/powerpoint/2010/main" val="407712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860FA5F-19BF-4319-9DC2-D9BA11DB678C}" type="datetimeFigureOut">
              <a:rPr lang="en-GB" smtClean="0"/>
              <a:t>29/10/2017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96E0AF-A8BC-426D-B3DF-119160E3CF97}" type="slidenum">
              <a:rPr lang="en-GB" smtClean="0"/>
              <a:t>‹#›</a:t>
            </a:fld>
            <a:endParaRPr lang="en-GB"/>
          </a:p>
        </p:txBody>
      </p:sp>
    </p:spTree>
    <p:extLst>
      <p:ext uri="{BB962C8B-B14F-4D97-AF65-F5344CB8AC3E}">
        <p14:creationId xmlns:p14="http://schemas.microsoft.com/office/powerpoint/2010/main" val="64134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860FA5F-19BF-4319-9DC2-D9BA11DB678C}" type="datetimeFigureOut">
              <a:rPr lang="en-GB" smtClean="0"/>
              <a:t>29/10/2017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96E0AF-A8BC-426D-B3DF-119160E3CF97}" type="slidenum">
              <a:rPr lang="en-GB" smtClean="0"/>
              <a:t>‹#›</a:t>
            </a:fld>
            <a:endParaRPr lang="en-GB"/>
          </a:p>
        </p:txBody>
      </p:sp>
    </p:spTree>
    <p:extLst>
      <p:ext uri="{BB962C8B-B14F-4D97-AF65-F5344CB8AC3E}">
        <p14:creationId xmlns:p14="http://schemas.microsoft.com/office/powerpoint/2010/main" val="2619233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60FA5F-19BF-4319-9DC2-D9BA11DB678C}" type="datetimeFigureOut">
              <a:rPr lang="en-GB" smtClean="0"/>
              <a:t>29/10/2017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96E0AF-A8BC-426D-B3DF-119160E3CF97}" type="slidenum">
              <a:rPr lang="en-GB" smtClean="0"/>
              <a:t>‹#›</a:t>
            </a:fld>
            <a:endParaRPr lang="en-GB"/>
          </a:p>
        </p:txBody>
      </p:sp>
    </p:spTree>
    <p:extLst>
      <p:ext uri="{BB962C8B-B14F-4D97-AF65-F5344CB8AC3E}">
        <p14:creationId xmlns:p14="http://schemas.microsoft.com/office/powerpoint/2010/main" val="1545777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60FA5F-19BF-4319-9DC2-D9BA11DB678C}" type="datetimeFigureOut">
              <a:rPr lang="en-GB" smtClean="0"/>
              <a:t>29/10/2017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96E0AF-A8BC-426D-B3DF-119160E3CF97}" type="slidenum">
              <a:rPr lang="en-GB" smtClean="0"/>
              <a:t>‹#›</a:t>
            </a:fld>
            <a:endParaRPr lang="en-GB"/>
          </a:p>
        </p:txBody>
      </p:sp>
    </p:spTree>
    <p:extLst>
      <p:ext uri="{BB962C8B-B14F-4D97-AF65-F5344CB8AC3E}">
        <p14:creationId xmlns:p14="http://schemas.microsoft.com/office/powerpoint/2010/main" val="3720478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60FA5F-19BF-4319-9DC2-D9BA11DB678C}" type="datetimeFigureOut">
              <a:rPr lang="en-GB" smtClean="0"/>
              <a:t>29/10/2017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96E0AF-A8BC-426D-B3DF-119160E3CF97}" type="slidenum">
              <a:rPr lang="en-GB" smtClean="0"/>
              <a:t>‹#›</a:t>
            </a:fld>
            <a:endParaRPr lang="en-GB"/>
          </a:p>
        </p:txBody>
      </p:sp>
    </p:spTree>
    <p:extLst>
      <p:ext uri="{BB962C8B-B14F-4D97-AF65-F5344CB8AC3E}">
        <p14:creationId xmlns:p14="http://schemas.microsoft.com/office/powerpoint/2010/main" val="2643473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60FA5F-19BF-4319-9DC2-D9BA11DB678C}" type="datetimeFigureOut">
              <a:rPr lang="en-GB" smtClean="0"/>
              <a:t>29/10/2017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96E0AF-A8BC-426D-B3DF-119160E3CF97}" type="slidenum">
              <a:rPr lang="en-GB" smtClean="0"/>
              <a:t>‹#›</a:t>
            </a:fld>
            <a:endParaRPr lang="en-GB"/>
          </a:p>
        </p:txBody>
      </p:sp>
    </p:spTree>
    <p:extLst>
      <p:ext uri="{BB962C8B-B14F-4D97-AF65-F5344CB8AC3E}">
        <p14:creationId xmlns:p14="http://schemas.microsoft.com/office/powerpoint/2010/main" val="1764992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116632"/>
            <a:ext cx="8568952" cy="923330"/>
          </a:xfrm>
          <a:prstGeom prst="rect">
            <a:avLst/>
          </a:prstGeom>
          <a:noFill/>
        </p:spPr>
        <p:txBody>
          <a:bodyPr wrap="square" rtlCol="0">
            <a:spAutoFit/>
          </a:bodyPr>
          <a:lstStyle/>
          <a:p>
            <a:r>
              <a:rPr lang="en-GB" sz="3600" b="1" dirty="0" smtClean="0">
                <a:solidFill>
                  <a:schemeClr val="accent6">
                    <a:lumMod val="75000"/>
                  </a:schemeClr>
                </a:solidFill>
              </a:rPr>
              <a:t>North – South – East – West  	</a:t>
            </a:r>
            <a:r>
              <a:rPr lang="en-GB" dirty="0" smtClean="0"/>
              <a:t>Your design compass to 							generating more ideas!</a:t>
            </a:r>
            <a:endParaRPr lang="en-GB" dirty="0"/>
          </a:p>
        </p:txBody>
      </p:sp>
      <p:grpSp>
        <p:nvGrpSpPr>
          <p:cNvPr id="20" name="Group 19"/>
          <p:cNvGrpSpPr/>
          <p:nvPr/>
        </p:nvGrpSpPr>
        <p:grpSpPr>
          <a:xfrm>
            <a:off x="3275856" y="1709735"/>
            <a:ext cx="5616624" cy="4671593"/>
            <a:chOff x="1691680" y="1397895"/>
            <a:chExt cx="5616624" cy="4671593"/>
          </a:xfrm>
        </p:grpSpPr>
        <p:sp>
          <p:nvSpPr>
            <p:cNvPr id="16" name="TextBox 15"/>
            <p:cNvSpPr txBox="1"/>
            <p:nvPr/>
          </p:nvSpPr>
          <p:spPr>
            <a:xfrm>
              <a:off x="5868144" y="3187715"/>
              <a:ext cx="1440160" cy="461665"/>
            </a:xfrm>
            <a:prstGeom prst="rect">
              <a:avLst/>
            </a:prstGeom>
            <a:noFill/>
          </p:spPr>
          <p:txBody>
            <a:bodyPr wrap="square" rtlCol="0">
              <a:spAutoFit/>
            </a:bodyPr>
            <a:lstStyle/>
            <a:p>
              <a:r>
                <a:rPr lang="en-GB" sz="2400" i="1" dirty="0" smtClean="0">
                  <a:solidFill>
                    <a:schemeClr val="accent6">
                      <a:lumMod val="75000"/>
                    </a:schemeClr>
                  </a:solidFill>
                </a:rPr>
                <a:t>Edges</a:t>
              </a:r>
              <a:endParaRPr lang="en-GB" sz="2400" i="1" dirty="0">
                <a:solidFill>
                  <a:schemeClr val="accent6">
                    <a:lumMod val="75000"/>
                  </a:schemeClr>
                </a:solidFill>
              </a:endParaRPr>
            </a:p>
          </p:txBody>
        </p:sp>
        <p:grpSp>
          <p:nvGrpSpPr>
            <p:cNvPr id="19" name="Group 18"/>
            <p:cNvGrpSpPr/>
            <p:nvPr/>
          </p:nvGrpSpPr>
          <p:grpSpPr>
            <a:xfrm>
              <a:off x="1691680" y="1397895"/>
              <a:ext cx="4500500" cy="4671593"/>
              <a:chOff x="1691680" y="1397895"/>
              <a:chExt cx="4500500" cy="4671593"/>
            </a:xfrm>
          </p:grpSpPr>
          <p:grpSp>
            <p:nvGrpSpPr>
              <p:cNvPr id="10" name="Group 9"/>
              <p:cNvGrpSpPr/>
              <p:nvPr/>
            </p:nvGrpSpPr>
            <p:grpSpPr>
              <a:xfrm>
                <a:off x="3563888" y="1844824"/>
                <a:ext cx="1656184" cy="3024336"/>
                <a:chOff x="3563888" y="1484784"/>
                <a:chExt cx="1656184" cy="3024336"/>
              </a:xfrm>
            </p:grpSpPr>
            <p:cxnSp>
              <p:nvCxnSpPr>
                <p:cNvPr id="6" name="Straight Connector 5"/>
                <p:cNvCxnSpPr/>
                <p:nvPr/>
              </p:nvCxnSpPr>
              <p:spPr>
                <a:xfrm>
                  <a:off x="4391980" y="1484784"/>
                  <a:ext cx="0" cy="3024336"/>
                </a:xfrm>
                <a:prstGeom prst="line">
                  <a:avLst/>
                </a:prstGeom>
                <a:ln w="57150"/>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3563888" y="2996952"/>
                  <a:ext cx="1656184" cy="0"/>
                </a:xfrm>
                <a:prstGeom prst="line">
                  <a:avLst/>
                </a:prstGeom>
                <a:ln w="57150"/>
              </p:spPr>
              <p:style>
                <a:lnRef idx="1">
                  <a:schemeClr val="dk1"/>
                </a:lnRef>
                <a:fillRef idx="0">
                  <a:schemeClr val="dk1"/>
                </a:fillRef>
                <a:effectRef idx="0">
                  <a:schemeClr val="dk1"/>
                </a:effectRef>
                <a:fontRef idx="minor">
                  <a:schemeClr val="tx1"/>
                </a:fontRef>
              </p:style>
            </p:cxnSp>
          </p:grpSp>
          <p:sp>
            <p:nvSpPr>
              <p:cNvPr id="11" name="TextBox 10"/>
              <p:cNvSpPr txBox="1"/>
              <p:nvPr/>
            </p:nvSpPr>
            <p:spPr>
              <a:xfrm>
                <a:off x="4031940" y="1397895"/>
                <a:ext cx="720080" cy="338554"/>
              </a:xfrm>
              <a:prstGeom prst="rect">
                <a:avLst/>
              </a:prstGeom>
              <a:noFill/>
            </p:spPr>
            <p:txBody>
              <a:bodyPr wrap="square" rtlCol="0">
                <a:spAutoFit/>
              </a:bodyPr>
              <a:lstStyle/>
              <a:p>
                <a:r>
                  <a:rPr lang="en-GB" sz="1600" dirty="0" smtClean="0"/>
                  <a:t>North</a:t>
                </a:r>
                <a:endParaRPr lang="en-GB" sz="1600" dirty="0"/>
              </a:p>
            </p:txBody>
          </p:sp>
          <p:sp>
            <p:nvSpPr>
              <p:cNvPr id="12" name="TextBox 11"/>
              <p:cNvSpPr txBox="1"/>
              <p:nvPr/>
            </p:nvSpPr>
            <p:spPr>
              <a:xfrm>
                <a:off x="4031940" y="4869160"/>
                <a:ext cx="720080" cy="338554"/>
              </a:xfrm>
              <a:prstGeom prst="rect">
                <a:avLst/>
              </a:prstGeom>
              <a:noFill/>
            </p:spPr>
            <p:txBody>
              <a:bodyPr wrap="square" rtlCol="0">
                <a:spAutoFit/>
              </a:bodyPr>
              <a:lstStyle/>
              <a:p>
                <a:r>
                  <a:rPr lang="en-GB" sz="1600" dirty="0" smtClean="0"/>
                  <a:t>South</a:t>
                </a:r>
                <a:endParaRPr lang="en-GB" sz="1600" dirty="0"/>
              </a:p>
            </p:txBody>
          </p:sp>
          <p:sp>
            <p:nvSpPr>
              <p:cNvPr id="13" name="TextBox 12"/>
              <p:cNvSpPr txBox="1"/>
              <p:nvPr/>
            </p:nvSpPr>
            <p:spPr>
              <a:xfrm>
                <a:off x="5265621" y="3187715"/>
                <a:ext cx="720080" cy="338554"/>
              </a:xfrm>
              <a:prstGeom prst="rect">
                <a:avLst/>
              </a:prstGeom>
              <a:noFill/>
            </p:spPr>
            <p:txBody>
              <a:bodyPr wrap="square" rtlCol="0">
                <a:spAutoFit/>
              </a:bodyPr>
              <a:lstStyle/>
              <a:p>
                <a:r>
                  <a:rPr lang="en-GB" sz="1600" dirty="0" smtClean="0"/>
                  <a:t>East</a:t>
                </a:r>
                <a:endParaRPr lang="en-GB" sz="1600" dirty="0"/>
              </a:p>
            </p:txBody>
          </p:sp>
          <p:sp>
            <p:nvSpPr>
              <p:cNvPr id="14" name="TextBox 13"/>
              <p:cNvSpPr txBox="1"/>
              <p:nvPr/>
            </p:nvSpPr>
            <p:spPr>
              <a:xfrm>
                <a:off x="2915816" y="3187715"/>
                <a:ext cx="720080" cy="338554"/>
              </a:xfrm>
              <a:prstGeom prst="rect">
                <a:avLst/>
              </a:prstGeom>
              <a:noFill/>
            </p:spPr>
            <p:txBody>
              <a:bodyPr wrap="square" rtlCol="0">
                <a:spAutoFit/>
              </a:bodyPr>
              <a:lstStyle/>
              <a:p>
                <a:r>
                  <a:rPr lang="en-GB" sz="1600" dirty="0" smtClean="0"/>
                  <a:t>West</a:t>
                </a:r>
                <a:endParaRPr lang="en-GB" sz="1600" dirty="0"/>
              </a:p>
            </p:txBody>
          </p:sp>
          <p:sp>
            <p:nvSpPr>
              <p:cNvPr id="15" name="TextBox 14"/>
              <p:cNvSpPr txBox="1"/>
              <p:nvPr/>
            </p:nvSpPr>
            <p:spPr>
              <a:xfrm>
                <a:off x="4752020" y="1397895"/>
                <a:ext cx="1440160" cy="461665"/>
              </a:xfrm>
              <a:prstGeom prst="rect">
                <a:avLst/>
              </a:prstGeom>
              <a:noFill/>
            </p:spPr>
            <p:txBody>
              <a:bodyPr wrap="square" rtlCol="0">
                <a:spAutoFit/>
              </a:bodyPr>
              <a:lstStyle/>
              <a:p>
                <a:r>
                  <a:rPr lang="en-GB" sz="2400" i="1" dirty="0" smtClean="0">
                    <a:solidFill>
                      <a:schemeClr val="accent6">
                        <a:lumMod val="75000"/>
                      </a:schemeClr>
                    </a:solidFill>
                  </a:rPr>
                  <a:t>Number</a:t>
                </a:r>
                <a:endParaRPr lang="en-GB" sz="2400" i="1" dirty="0">
                  <a:solidFill>
                    <a:schemeClr val="accent6">
                      <a:lumMod val="75000"/>
                    </a:schemeClr>
                  </a:solidFill>
                </a:endParaRPr>
              </a:p>
            </p:txBody>
          </p:sp>
          <p:sp>
            <p:nvSpPr>
              <p:cNvPr id="17" name="TextBox 16"/>
              <p:cNvSpPr txBox="1"/>
              <p:nvPr/>
            </p:nvSpPr>
            <p:spPr>
              <a:xfrm>
                <a:off x="4665712" y="4869159"/>
                <a:ext cx="1440160" cy="1200329"/>
              </a:xfrm>
              <a:prstGeom prst="rect">
                <a:avLst/>
              </a:prstGeom>
              <a:noFill/>
            </p:spPr>
            <p:txBody>
              <a:bodyPr wrap="square" rtlCol="0">
                <a:spAutoFit/>
              </a:bodyPr>
              <a:lstStyle/>
              <a:p>
                <a:r>
                  <a:rPr lang="en-GB" sz="2400" i="1" dirty="0" smtClean="0">
                    <a:solidFill>
                      <a:schemeClr val="accent6">
                        <a:lumMod val="75000"/>
                      </a:schemeClr>
                    </a:solidFill>
                  </a:rPr>
                  <a:t>Shape</a:t>
                </a:r>
              </a:p>
              <a:p>
                <a:r>
                  <a:rPr lang="en-GB" sz="2400" i="1" dirty="0" smtClean="0">
                    <a:solidFill>
                      <a:schemeClr val="accent6">
                        <a:lumMod val="75000"/>
                      </a:schemeClr>
                    </a:solidFill>
                  </a:rPr>
                  <a:t>Size</a:t>
                </a:r>
              </a:p>
              <a:p>
                <a:r>
                  <a:rPr lang="en-GB" sz="2400" i="1" dirty="0" smtClean="0">
                    <a:solidFill>
                      <a:schemeClr val="accent6">
                        <a:lumMod val="75000"/>
                      </a:schemeClr>
                    </a:solidFill>
                  </a:rPr>
                  <a:t>Surface</a:t>
                </a:r>
                <a:endParaRPr lang="en-GB" sz="2400" i="1" dirty="0">
                  <a:solidFill>
                    <a:schemeClr val="accent6">
                      <a:lumMod val="75000"/>
                    </a:schemeClr>
                  </a:solidFill>
                </a:endParaRPr>
              </a:p>
            </p:txBody>
          </p:sp>
          <p:sp>
            <p:nvSpPr>
              <p:cNvPr id="18" name="TextBox 17"/>
              <p:cNvSpPr txBox="1"/>
              <p:nvPr/>
            </p:nvSpPr>
            <p:spPr>
              <a:xfrm>
                <a:off x="1691680" y="3175029"/>
                <a:ext cx="1440160" cy="461665"/>
              </a:xfrm>
              <a:prstGeom prst="rect">
                <a:avLst/>
              </a:prstGeom>
              <a:noFill/>
            </p:spPr>
            <p:txBody>
              <a:bodyPr wrap="square" rtlCol="0">
                <a:spAutoFit/>
              </a:bodyPr>
              <a:lstStyle/>
              <a:p>
                <a:r>
                  <a:rPr lang="en-GB" sz="2400" i="1" dirty="0" smtClean="0">
                    <a:solidFill>
                      <a:schemeClr val="accent6">
                        <a:lumMod val="75000"/>
                      </a:schemeClr>
                    </a:solidFill>
                  </a:rPr>
                  <a:t>Wasting</a:t>
                </a:r>
                <a:endParaRPr lang="en-GB" sz="2400" i="1" dirty="0">
                  <a:solidFill>
                    <a:schemeClr val="accent6">
                      <a:lumMod val="75000"/>
                    </a:schemeClr>
                  </a:solidFill>
                </a:endParaRPr>
              </a:p>
            </p:txBody>
          </p:sp>
        </p:grpSp>
      </p:grpSp>
      <p:sp>
        <p:nvSpPr>
          <p:cNvPr id="21" name="TextBox 20"/>
          <p:cNvSpPr txBox="1"/>
          <p:nvPr/>
        </p:nvSpPr>
        <p:spPr>
          <a:xfrm>
            <a:off x="323528" y="1072913"/>
            <a:ext cx="2151856" cy="5355312"/>
          </a:xfrm>
          <a:prstGeom prst="rect">
            <a:avLst/>
          </a:prstGeom>
          <a:noFill/>
        </p:spPr>
        <p:txBody>
          <a:bodyPr wrap="square" rtlCol="0">
            <a:spAutoFit/>
          </a:bodyPr>
          <a:lstStyle/>
          <a:p>
            <a:pPr marL="342900" indent="-342900">
              <a:buAutoNum type="arabicPeriod"/>
            </a:pPr>
            <a:r>
              <a:rPr lang="en-GB" dirty="0" smtClean="0"/>
              <a:t>Start with your first drawn idea,</a:t>
            </a:r>
          </a:p>
          <a:p>
            <a:pPr marL="342900" indent="-342900">
              <a:buAutoNum type="arabicPeriod"/>
            </a:pPr>
            <a:endParaRPr lang="en-GB" dirty="0"/>
          </a:p>
          <a:p>
            <a:r>
              <a:rPr lang="en-GB" dirty="0"/>
              <a:t>t</a:t>
            </a:r>
            <a:r>
              <a:rPr lang="en-GB" dirty="0" smtClean="0"/>
              <a:t>hen,</a:t>
            </a:r>
          </a:p>
          <a:p>
            <a:endParaRPr lang="en-GB" dirty="0"/>
          </a:p>
          <a:p>
            <a:r>
              <a:rPr lang="en-GB" dirty="0" smtClean="0"/>
              <a:t>2. Take one of the words e.g. ‘number’ and either </a:t>
            </a:r>
            <a:r>
              <a:rPr lang="en-GB" dirty="0" err="1" smtClean="0"/>
              <a:t>increas</a:t>
            </a:r>
            <a:r>
              <a:rPr lang="en-GB" dirty="0" smtClean="0"/>
              <a:t> or decrease the number of say ‘sides’ or ‘holes’ or ‘legs’</a:t>
            </a:r>
          </a:p>
          <a:p>
            <a:endParaRPr lang="en-GB" dirty="0"/>
          </a:p>
          <a:p>
            <a:r>
              <a:rPr lang="en-GB" dirty="0"/>
              <a:t>t</a:t>
            </a:r>
            <a:r>
              <a:rPr lang="en-GB" dirty="0" smtClean="0"/>
              <a:t>hen,</a:t>
            </a:r>
          </a:p>
          <a:p>
            <a:endParaRPr lang="en-GB" dirty="0"/>
          </a:p>
          <a:p>
            <a:r>
              <a:rPr lang="en-GB" dirty="0" smtClean="0"/>
              <a:t>3. Continue to repeat making ONE change each time and draw the new versions each time</a:t>
            </a:r>
            <a:endParaRPr lang="en-GB" dirty="0"/>
          </a:p>
        </p:txBody>
      </p:sp>
    </p:spTree>
    <p:extLst>
      <p:ext uri="{BB962C8B-B14F-4D97-AF65-F5344CB8AC3E}">
        <p14:creationId xmlns:p14="http://schemas.microsoft.com/office/powerpoint/2010/main" val="2100595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 result for design sheets showing product design development of idea"/>
          <p:cNvPicPr/>
          <p:nvPr/>
        </p:nvPicPr>
        <p:blipFill rotWithShape="1">
          <a:blip r:embed="rId2">
            <a:extLst>
              <a:ext uri="{28A0092B-C50C-407E-A947-70E740481C1C}">
                <a14:useLocalDpi xmlns:a14="http://schemas.microsoft.com/office/drawing/2010/main" val="0"/>
              </a:ext>
            </a:extLst>
          </a:blip>
          <a:srcRect b="53198"/>
          <a:stretch/>
        </p:blipFill>
        <p:spPr bwMode="auto">
          <a:xfrm>
            <a:off x="5419618" y="476672"/>
            <a:ext cx="3724382" cy="1584176"/>
          </a:xfrm>
          <a:prstGeom prst="rect">
            <a:avLst/>
          </a:prstGeom>
          <a:noFill/>
          <a:ln>
            <a:noFill/>
          </a:ln>
        </p:spPr>
      </p:pic>
      <p:grpSp>
        <p:nvGrpSpPr>
          <p:cNvPr id="10" name="Group 9"/>
          <p:cNvGrpSpPr/>
          <p:nvPr/>
        </p:nvGrpSpPr>
        <p:grpSpPr>
          <a:xfrm>
            <a:off x="2201987" y="3630165"/>
            <a:ext cx="6834509" cy="2391123"/>
            <a:chOff x="2201987" y="3342133"/>
            <a:chExt cx="6834509" cy="2391123"/>
          </a:xfrm>
        </p:grpSpPr>
        <p:pic>
          <p:nvPicPr>
            <p:cNvPr id="6" name="Picture 5" descr="Related image"/>
            <p:cNvPicPr/>
            <p:nvPr/>
          </p:nvPicPr>
          <p:blipFill rotWithShape="1">
            <a:blip r:embed="rId3">
              <a:extLst>
                <a:ext uri="{28A0092B-C50C-407E-A947-70E740481C1C}">
                  <a14:useLocalDpi xmlns:a14="http://schemas.microsoft.com/office/drawing/2010/main" val="0"/>
                </a:ext>
              </a:extLst>
            </a:blip>
            <a:srcRect l="51758" t="69763" r="28684"/>
            <a:stretch/>
          </p:blipFill>
          <p:spPr bwMode="auto">
            <a:xfrm>
              <a:off x="3855468" y="3343801"/>
              <a:ext cx="1868660" cy="1839119"/>
            </a:xfrm>
            <a:prstGeom prst="rect">
              <a:avLst/>
            </a:prstGeom>
            <a:noFill/>
            <a:ln>
              <a:noFill/>
            </a:ln>
          </p:spPr>
        </p:pic>
        <p:pic>
          <p:nvPicPr>
            <p:cNvPr id="7" name="Picture 6" descr="Related image"/>
            <p:cNvPicPr/>
            <p:nvPr/>
          </p:nvPicPr>
          <p:blipFill rotWithShape="1">
            <a:blip r:embed="rId3">
              <a:extLst>
                <a:ext uri="{28A0092B-C50C-407E-A947-70E740481C1C}">
                  <a14:useLocalDpi xmlns:a14="http://schemas.microsoft.com/office/drawing/2010/main" val="0"/>
                </a:ext>
              </a:extLst>
            </a:blip>
            <a:srcRect l="17733" t="6497" r="39696" b="47166"/>
            <a:stretch/>
          </p:blipFill>
          <p:spPr bwMode="auto">
            <a:xfrm>
              <a:off x="5390528" y="3342133"/>
              <a:ext cx="3645968" cy="2391123"/>
            </a:xfrm>
            <a:prstGeom prst="rect">
              <a:avLst/>
            </a:prstGeom>
            <a:noFill/>
            <a:ln>
              <a:noFill/>
            </a:ln>
          </p:spPr>
        </p:pic>
        <p:pic>
          <p:nvPicPr>
            <p:cNvPr id="8" name="Picture 7" descr="Related image"/>
            <p:cNvPicPr/>
            <p:nvPr/>
          </p:nvPicPr>
          <p:blipFill rotWithShape="1">
            <a:blip r:embed="rId3">
              <a:extLst>
                <a:ext uri="{28A0092B-C50C-407E-A947-70E740481C1C}">
                  <a14:useLocalDpi xmlns:a14="http://schemas.microsoft.com/office/drawing/2010/main" val="0"/>
                </a:ext>
              </a:extLst>
            </a:blip>
            <a:srcRect l="37331" t="55432" r="41554" b="12702"/>
            <a:stretch/>
          </p:blipFill>
          <p:spPr bwMode="auto">
            <a:xfrm rot="1859636">
              <a:off x="2201987" y="3613021"/>
              <a:ext cx="1808381" cy="1644365"/>
            </a:xfrm>
            <a:prstGeom prst="rect">
              <a:avLst/>
            </a:prstGeom>
            <a:noFill/>
            <a:ln>
              <a:noFill/>
            </a:ln>
          </p:spPr>
        </p:pic>
      </p:grpSp>
      <p:sp>
        <p:nvSpPr>
          <p:cNvPr id="5" name="TextBox 4"/>
          <p:cNvSpPr txBox="1"/>
          <p:nvPr/>
        </p:nvSpPr>
        <p:spPr>
          <a:xfrm>
            <a:off x="323528" y="3356992"/>
            <a:ext cx="2151856" cy="2862322"/>
          </a:xfrm>
          <a:prstGeom prst="rect">
            <a:avLst/>
          </a:prstGeom>
          <a:noFill/>
        </p:spPr>
        <p:txBody>
          <a:bodyPr wrap="square" rtlCol="0">
            <a:spAutoFit/>
          </a:bodyPr>
          <a:lstStyle/>
          <a:p>
            <a:r>
              <a:rPr lang="en-GB" dirty="0" smtClean="0"/>
              <a:t>Here  ‘WASTING’ has been used for the first chair design (cutting the sides) and then again for the holes in the second idea, then ‘NUMBER’ and ‘SHAPE’ for the variations of holes.</a:t>
            </a:r>
          </a:p>
        </p:txBody>
      </p:sp>
      <p:pic>
        <p:nvPicPr>
          <p:cNvPr id="9" name="Picture 8" descr="Image result for design sheets showing product design development of idea"/>
          <p:cNvPicPr/>
          <p:nvPr/>
        </p:nvPicPr>
        <p:blipFill rotWithShape="1">
          <a:blip r:embed="rId2">
            <a:extLst>
              <a:ext uri="{28A0092B-C50C-407E-A947-70E740481C1C}">
                <a14:useLocalDpi xmlns:a14="http://schemas.microsoft.com/office/drawing/2010/main" val="0"/>
              </a:ext>
            </a:extLst>
          </a:blip>
          <a:srcRect l="11770" t="44162" r="4484"/>
          <a:stretch/>
        </p:blipFill>
        <p:spPr bwMode="auto">
          <a:xfrm>
            <a:off x="2523727" y="462771"/>
            <a:ext cx="3200401" cy="1872208"/>
          </a:xfrm>
          <a:prstGeom prst="rect">
            <a:avLst/>
          </a:prstGeom>
          <a:noFill/>
          <a:ln>
            <a:noFill/>
          </a:ln>
        </p:spPr>
      </p:pic>
      <p:sp>
        <p:nvSpPr>
          <p:cNvPr id="4" name="TextBox 3"/>
          <p:cNvSpPr txBox="1"/>
          <p:nvPr/>
        </p:nvSpPr>
        <p:spPr>
          <a:xfrm>
            <a:off x="323527" y="332656"/>
            <a:ext cx="2200199" cy="2585323"/>
          </a:xfrm>
          <a:prstGeom prst="rect">
            <a:avLst/>
          </a:prstGeom>
          <a:noFill/>
        </p:spPr>
        <p:txBody>
          <a:bodyPr wrap="square" rtlCol="0">
            <a:spAutoFit/>
          </a:bodyPr>
          <a:lstStyle/>
          <a:p>
            <a:r>
              <a:rPr lang="en-GB" dirty="0" smtClean="0"/>
              <a:t>Here  ‘SHAPE’ has been used for the earphones – note how the same side on view (‘front view’) has been used to keep the sketching consistent and let the ideas flow.</a:t>
            </a:r>
          </a:p>
        </p:txBody>
      </p:sp>
    </p:spTree>
    <p:extLst>
      <p:ext uri="{BB962C8B-B14F-4D97-AF65-F5344CB8AC3E}">
        <p14:creationId xmlns:p14="http://schemas.microsoft.com/office/powerpoint/2010/main" val="2572464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155</Words>
  <Application>Microsoft Office PowerPoint</Application>
  <PresentationFormat>On-screen Show (4:3)</PresentationFormat>
  <Paragraphs>22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John</cp:lastModifiedBy>
  <cp:revision>5</cp:revision>
  <dcterms:created xsi:type="dcterms:W3CDTF">2017-10-29T17:41:26Z</dcterms:created>
  <dcterms:modified xsi:type="dcterms:W3CDTF">2017-10-29T18:13:30Z</dcterms:modified>
</cp:coreProperties>
</file>