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A8D5-1FD1-014B-8844-A6CA3ACD9DD8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F0494-6F71-B84C-8BDF-687CC6547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10EA270-6426-2D47-874A-0F3D92478D9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2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1E7C615-86A5-3643-B423-693F499E6CD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5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332CF71-E624-1C44-839F-73FCE4A06F1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80BFF74-B6B7-3145-B244-7D752EBF3777}" type="slidenum">
              <a:rPr lang="en-GB" sz="1200"/>
              <a:pPr eaLnBrk="1" hangingPunct="1"/>
              <a:t>18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6366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1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3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6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50AB-BAC7-CF49-A7AB-9ED036C4F65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8462-E0E4-6F4F-8969-354A8984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Aggregate Supply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06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</a:t>
            </a:r>
            <a:r>
              <a:rPr lang="en-US" smtClean="0"/>
              <a:t>Fiscal Policy made up of?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‘Expansionary Fiscal Policy’?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Diagrams on mini-whiteboards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1117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2400" b="1" dirty="0">
                <a:latin typeface="Calibri" charset="0"/>
                <a:cs typeface="+mn-cs"/>
              </a:rPr>
              <a:t>Frictional Unemployment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2400" b="1" dirty="0">
              <a:latin typeface="Calibri" charset="0"/>
              <a:cs typeface="+mn-cs"/>
            </a:endParaRPr>
          </a:p>
          <a:p>
            <a:pPr marL="514350" indent="-457200" eaLnBrk="1" hangingPunct="1">
              <a:lnSpc>
                <a:spcPct val="90000"/>
              </a:lnSpc>
              <a:defRPr/>
            </a:pPr>
            <a:r>
              <a:rPr lang="en-GB" sz="2800" dirty="0">
                <a:latin typeface="Calibri" charset="0"/>
                <a:cs typeface="+mn-cs"/>
              </a:rPr>
              <a:t>U</a:t>
            </a:r>
            <a:r>
              <a:rPr lang="en-GB" sz="2800" dirty="0" smtClean="0">
                <a:latin typeface="Calibri" charset="0"/>
                <a:cs typeface="+mn-cs"/>
              </a:rPr>
              <a:t>nemployment </a:t>
            </a:r>
            <a:r>
              <a:rPr lang="en-GB" sz="2800" dirty="0">
                <a:latin typeface="Calibri" charset="0"/>
                <a:cs typeface="+mn-cs"/>
              </a:rPr>
              <a:t>in a dynamic economy where there are new jobs being created and old ones being lost all of the time</a:t>
            </a:r>
          </a:p>
          <a:p>
            <a:pPr marL="514350" indent="-457200"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alibri" charset="0"/>
                <a:cs typeface="+mn-cs"/>
              </a:rPr>
              <a:t>Includes </a:t>
            </a:r>
            <a:r>
              <a:rPr lang="en-GB" sz="2800" dirty="0">
                <a:latin typeface="Calibri" charset="0"/>
                <a:cs typeface="+mn-cs"/>
              </a:rPr>
              <a:t>new and returning entrants into the labour market e.g. after starting a family</a:t>
            </a:r>
          </a:p>
          <a:p>
            <a:pPr marL="514350" indent="-457200" eaLnBrk="1" hangingPunct="1">
              <a:lnSpc>
                <a:spcPct val="90000"/>
              </a:lnSpc>
              <a:defRPr/>
            </a:pPr>
            <a:r>
              <a:rPr lang="en-GB" sz="2800" dirty="0">
                <a:latin typeface="Calibri" charset="0"/>
                <a:cs typeface="+mn-cs"/>
              </a:rPr>
              <a:t>Imperfect information about available jobs can lengthen the period of job search</a:t>
            </a:r>
          </a:p>
          <a:p>
            <a:pPr marL="514350" indent="-457200" eaLnBrk="1" hangingPunct="1">
              <a:lnSpc>
                <a:spcPct val="90000"/>
              </a:lnSpc>
              <a:defRPr/>
            </a:pPr>
            <a:r>
              <a:rPr lang="en-GB" sz="2800" dirty="0" smtClean="0">
                <a:latin typeface="Calibri" charset="0"/>
                <a:cs typeface="+mn-cs"/>
              </a:rPr>
              <a:t>Some </a:t>
            </a:r>
            <a:r>
              <a:rPr lang="en-GB" sz="2800" dirty="0">
                <a:latin typeface="Calibri" charset="0"/>
                <a:cs typeface="+mn-cs"/>
              </a:rPr>
              <a:t>frictional unemployment is good for the economy – a pool of available workers, can help to keep wage inflation down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5875" y="260350"/>
            <a:ext cx="4032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Types of Unemployment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7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362950" cy="4895850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400" b="1" dirty="0">
                <a:latin typeface="Calibri" charset="0"/>
                <a:cs typeface="+mn-cs"/>
              </a:rPr>
              <a:t>Structural Unemployment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1800" dirty="0">
              <a:latin typeface="Calibri" charset="0"/>
              <a:cs typeface="+mn-cs"/>
            </a:endParaRPr>
          </a:p>
          <a:p>
            <a:pPr marL="57150" indent="0" eaLnBrk="1" hangingPunct="1">
              <a:buFont typeface="Arial" charset="0"/>
              <a:buNone/>
              <a:defRPr/>
            </a:pPr>
            <a:r>
              <a:rPr lang="en-GB" sz="2400" dirty="0">
                <a:latin typeface="Calibri" charset="0"/>
                <a:cs typeface="+mn-cs"/>
              </a:rPr>
              <a:t>Arises from the mismatch of skills and job opportunities as the pattern of labour demand in the economy changes over time</a:t>
            </a:r>
          </a:p>
          <a:p>
            <a:pPr marL="57150" indent="0" eaLnBrk="1" hangingPunct="1">
              <a:buFont typeface="Arial" charset="0"/>
              <a:buNone/>
              <a:defRPr/>
            </a:pPr>
            <a:endParaRPr lang="en-GB" sz="2400" dirty="0">
              <a:latin typeface="Calibri" charset="0"/>
              <a:cs typeface="+mn-cs"/>
            </a:endParaRPr>
          </a:p>
          <a:p>
            <a:pPr marL="400050" eaLnBrk="1" hangingPunct="1">
              <a:defRPr/>
            </a:pPr>
            <a:r>
              <a:rPr lang="en-GB" sz="2400" dirty="0">
                <a:latin typeface="Calibri" charset="0"/>
                <a:cs typeface="+mn-cs"/>
              </a:rPr>
              <a:t>Occupational immobility of labour is a major cause of structural unemployment – labour market failure</a:t>
            </a:r>
          </a:p>
          <a:p>
            <a:pPr marL="400050" eaLnBrk="1" hangingPunct="1">
              <a:defRPr/>
            </a:pPr>
            <a:r>
              <a:rPr lang="en-GB" sz="2400" dirty="0">
                <a:latin typeface="Calibri" charset="0"/>
                <a:cs typeface="+mn-cs"/>
              </a:rPr>
              <a:t>Often involves long-term unemployment</a:t>
            </a:r>
          </a:p>
          <a:p>
            <a:pPr marL="400050" eaLnBrk="1" hangingPunct="1">
              <a:defRPr/>
            </a:pPr>
            <a:r>
              <a:rPr lang="en-GB" sz="2400" dirty="0">
                <a:latin typeface="Calibri" charset="0"/>
                <a:cs typeface="+mn-cs"/>
              </a:rPr>
              <a:t>Prevalent in regions where industries go into long-term decline and have been major sources of </a:t>
            </a:r>
            <a:r>
              <a:rPr lang="en-GB" sz="2400" dirty="0" smtClean="0">
                <a:latin typeface="Calibri" charset="0"/>
                <a:cs typeface="+mn-cs"/>
              </a:rPr>
              <a:t>employment</a:t>
            </a:r>
            <a:endParaRPr lang="en-GB" sz="2400" dirty="0">
              <a:latin typeface="Calibri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875" y="260350"/>
            <a:ext cx="4032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Types of Unemployment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1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ea typeface="+mn-ea"/>
                <a:cs typeface="+mn-cs"/>
              </a:rPr>
              <a:t>Voluntary unemployment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>
                <a:ea typeface="+mn-ea"/>
                <a:cs typeface="+mn-cs"/>
              </a:rPr>
              <a:t>Voluntary unemployment exist where workers are not prepared to work at the prevailing wage rate.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875" y="260350"/>
            <a:ext cx="4032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Types of Unemployment</a:t>
            </a:r>
          </a:p>
        </p:txBody>
      </p:sp>
    </p:spTree>
    <p:extLst>
      <p:ext uri="{BB962C8B-B14F-4D97-AF65-F5344CB8AC3E}">
        <p14:creationId xmlns:p14="http://schemas.microsoft.com/office/powerpoint/2010/main" val="216931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Calibri" charset="0"/>
              </a:rPr>
              <a:t>Activity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>
                <a:cs typeface="+mn-cs"/>
              </a:rPr>
              <a:t>What are the costs of unemployment</a:t>
            </a:r>
            <a:r>
              <a:rPr lang="en-GB" dirty="0" smtClean="0">
                <a:cs typeface="+mn-cs"/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GB" dirty="0"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dirty="0" smtClean="0">
                <a:cs typeface="+mn-cs"/>
              </a:rPr>
              <a:t>Complete </a:t>
            </a:r>
            <a:r>
              <a:rPr lang="en-GB" dirty="0">
                <a:cs typeface="+mn-cs"/>
              </a:rPr>
              <a:t>the boxes below by explaining what the costs of unemployment might be to the following groups: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43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Calibri" charset="0"/>
              </a:rPr>
              <a:t>The cost of unemployment 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Cost to unemployed and their dependants </a:t>
            </a:r>
          </a:p>
          <a:p>
            <a:pPr eaLnBrk="1" hangingPunct="1"/>
            <a:r>
              <a:rPr lang="en-GB">
                <a:latin typeface="Calibri" charset="0"/>
              </a:rPr>
              <a:t>Cost to local communities – crime rates rise, shops go out of business, spiral of decline.</a:t>
            </a:r>
          </a:p>
          <a:p>
            <a:pPr eaLnBrk="1" hangingPunct="1"/>
            <a:r>
              <a:rPr lang="en-GB">
                <a:latin typeface="Calibri" charset="0"/>
              </a:rPr>
              <a:t>Cost to tax payers – Government loses out on Tax revenue and has to pay out benefits.</a:t>
            </a:r>
          </a:p>
          <a:p>
            <a:pPr eaLnBrk="1" hangingPunct="1">
              <a:buFont typeface="Arial" charset="0"/>
              <a:buNone/>
            </a:pPr>
            <a:r>
              <a:rPr lang="en-GB">
                <a:latin typeface="Calibri" charset="0"/>
              </a:rPr>
              <a:t>	(Income Tax, VAT returns = lower)</a:t>
            </a:r>
          </a:p>
          <a:p>
            <a:pPr eaLnBrk="1" hangingPunct="1">
              <a:buFont typeface="Arial" charset="0"/>
              <a:buNone/>
            </a:pPr>
            <a:r>
              <a:rPr lang="en-GB">
                <a:latin typeface="Calibri" charset="0"/>
              </a:rPr>
              <a:t>	(Job Seekers Allowance payouts = higher)</a:t>
            </a:r>
          </a:p>
        </p:txBody>
      </p:sp>
    </p:spTree>
    <p:extLst>
      <p:ext uri="{BB962C8B-B14F-4D97-AF65-F5344CB8AC3E}">
        <p14:creationId xmlns:p14="http://schemas.microsoft.com/office/powerpoint/2010/main" val="36938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85775"/>
            <a:ext cx="8362950" cy="1574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ea typeface="+mj-ea"/>
                <a:cs typeface="+mj-cs"/>
              </a:rPr>
              <a:t>Discuss: Are the types of unemployment below a consequence of Demand Side or Supply side factors</a:t>
            </a:r>
            <a:r>
              <a:rPr lang="en-GB" sz="3200" b="1" dirty="0">
                <a:ea typeface="+mj-ea"/>
                <a:cs typeface="+mj-cs"/>
              </a:rPr>
              <a:t>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022350" y="2278063"/>
            <a:ext cx="8229600" cy="30956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Frictional unemployment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Structural unemployment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Cyclical / Demand deficient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Voluntary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Seasonal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GB">
              <a:latin typeface="Calibri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3163" r="51381" b="21069"/>
          <a:stretch>
            <a:fillRect/>
          </a:stretch>
        </p:blipFill>
        <p:spPr bwMode="auto">
          <a:xfrm>
            <a:off x="7092950" y="5614988"/>
            <a:ext cx="205105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574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3600" b="1">
                <a:latin typeface="Calibri" charset="0"/>
              </a:rPr>
              <a:t>Discuss: For each of the types of unemployment below suggest what Governments could do to try to reduce it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243681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Frictional unemployment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Structural unemployment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Cyclical / Demand deficient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GB">
                <a:latin typeface="Calibri" charset="0"/>
              </a:rPr>
              <a:t>Voluntary 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GB">
              <a:latin typeface="Calibri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3163" r="51381" b="21069"/>
          <a:stretch>
            <a:fillRect/>
          </a:stretch>
        </p:blipFill>
        <p:spPr bwMode="auto">
          <a:xfrm>
            <a:off x="7092950" y="5614988"/>
            <a:ext cx="205105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1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Possible answers.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Frictional – job centres, relocation grants </a:t>
            </a:r>
          </a:p>
          <a:p>
            <a:pPr eaLnBrk="1" hangingPunct="1"/>
            <a:endParaRPr lang="en-GB">
              <a:latin typeface="Calibri" charset="0"/>
            </a:endParaRPr>
          </a:p>
          <a:p>
            <a:pPr eaLnBrk="1" hangingPunct="1"/>
            <a:r>
              <a:rPr lang="en-GB">
                <a:latin typeface="Calibri" charset="0"/>
              </a:rPr>
              <a:t>Structural – relocation grants, occupational retraining</a:t>
            </a:r>
          </a:p>
        </p:txBody>
      </p:sp>
    </p:spTree>
    <p:extLst>
      <p:ext uri="{BB962C8B-B14F-4D97-AF65-F5344CB8AC3E}">
        <p14:creationId xmlns:p14="http://schemas.microsoft.com/office/powerpoint/2010/main" val="6717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787"/>
          </a:xfrm>
        </p:spPr>
        <p:txBody>
          <a:bodyPr/>
          <a:lstStyle/>
          <a:p>
            <a:pPr eaLnBrk="1" hangingPunct="1"/>
            <a:r>
              <a:rPr lang="en-GB" b="1" u="sng">
                <a:latin typeface="Calibri" charset="0"/>
              </a:rPr>
              <a:t>Activity 4:</a:t>
            </a:r>
            <a:r>
              <a:rPr lang="en-GB">
                <a:latin typeface="Calibri" charset="0"/>
              </a:rPr>
              <a:t/>
            </a:r>
            <a:br>
              <a:rPr lang="en-GB">
                <a:latin typeface="Calibri" charset="0"/>
              </a:rPr>
            </a:br>
            <a:r>
              <a:rPr lang="en-GB">
                <a:latin typeface="Calibri" charset="0"/>
              </a:rPr>
              <a:t/>
            </a:r>
            <a:br>
              <a:rPr lang="en-GB">
                <a:latin typeface="Calibri" charset="0"/>
              </a:rPr>
            </a:br>
            <a:r>
              <a:rPr lang="en-GB">
                <a:latin typeface="Calibri" charset="0"/>
              </a:rPr>
              <a:t>Which type of unemployment?</a:t>
            </a:r>
          </a:p>
        </p:txBody>
      </p:sp>
    </p:spTree>
    <p:extLst>
      <p:ext uri="{BB962C8B-B14F-4D97-AF65-F5344CB8AC3E}">
        <p14:creationId xmlns:p14="http://schemas.microsoft.com/office/powerpoint/2010/main" val="21698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918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sz="4000" dirty="0" smtClean="0"/>
              <a:t>Use an AD/AS diagram to show the impact of the following…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32" y="1609253"/>
            <a:ext cx="8428776" cy="481870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Expansionary Fiscal Policy in the SHORT RUN</a:t>
            </a:r>
          </a:p>
          <a:p>
            <a:pPr marL="514350" indent="-514350">
              <a:buFont typeface="+mj-lt"/>
              <a:buAutoNum type="alphaLcParenR"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 rise in Money Wages in the SHORT RUN</a:t>
            </a:r>
          </a:p>
          <a:p>
            <a:pPr marL="514350" indent="-514350">
              <a:buFont typeface="+mj-lt"/>
              <a:buAutoNum type="alphaLcParenR"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 rise Investment in the LONG RUN</a:t>
            </a:r>
          </a:p>
          <a:p>
            <a:pPr marL="514350" indent="-514350">
              <a:buFont typeface="+mj-lt"/>
              <a:buAutoNum type="alphaLcParenR"/>
            </a:pP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Draw the ‘Classical Equilibrium’ – draw the impact of a fall in C during a recession – how does the economy correct itself?</a:t>
            </a:r>
          </a:p>
          <a:p>
            <a:pPr marL="514350" indent="-514350">
              <a:buFont typeface="+mj-lt"/>
              <a:buAutoNum type="alphaLcParenR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377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2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134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Classical Economists believe?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 they like my dad?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595" y="2913652"/>
            <a:ext cx="2926336" cy="3855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9174" y="2913653"/>
            <a:ext cx="5559293" cy="36301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John </a:t>
            </a:r>
            <a:r>
              <a:rPr lang="en-US" dirty="0" err="1" smtClean="0"/>
              <a:t>Meynard</a:t>
            </a:r>
            <a:r>
              <a:rPr lang="en-US" dirty="0" smtClean="0"/>
              <a:t> Keynes (1883-1946)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Argued that state intervention was necessary to moderate ‘boom’ and ‘bust’ cycles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Keynesian ideas adopted by almost all capitalist governments post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081" y="189972"/>
            <a:ext cx="5935133" cy="89658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Keynesian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1205973"/>
            <a:ext cx="8777111" cy="54855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Keynesian economists do not make the distinction between </a:t>
            </a:r>
            <a:r>
              <a:rPr lang="en-GB" dirty="0" smtClean="0"/>
              <a:t>LRAS </a:t>
            </a:r>
            <a:r>
              <a:rPr lang="en-GB" dirty="0"/>
              <a:t>and </a:t>
            </a:r>
            <a:r>
              <a:rPr lang="en-GB" dirty="0" smtClean="0"/>
              <a:t>SRAS curves </a:t>
            </a:r>
          </a:p>
          <a:p>
            <a:endParaRPr lang="en-GB" dirty="0"/>
          </a:p>
          <a:p>
            <a:r>
              <a:rPr lang="en-GB" dirty="0" smtClean="0"/>
              <a:t>Keynes </a:t>
            </a:r>
            <a:r>
              <a:rPr lang="en-GB" dirty="0"/>
              <a:t>famously said that “</a:t>
            </a:r>
            <a:r>
              <a:rPr lang="en-GB" u="sng" dirty="0"/>
              <a:t>in the long run, we’re all </a:t>
            </a:r>
            <a:r>
              <a:rPr lang="en-GB" u="sng" dirty="0" smtClean="0"/>
              <a:t>dead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r>
              <a:rPr lang="en-GB" dirty="0" smtClean="0"/>
              <a:t>Keynesians </a:t>
            </a:r>
            <a:r>
              <a:rPr lang="en-GB" u="sng" dirty="0"/>
              <a:t>do not believe that economies will automatically fix themselves</a:t>
            </a:r>
            <a:r>
              <a:rPr lang="en-GB" dirty="0"/>
              <a:t> when there is low economic growth and high unemployment. For </a:t>
            </a:r>
            <a:r>
              <a:rPr lang="en-GB" dirty="0" smtClean="0"/>
              <a:t>Keynesians, </a:t>
            </a:r>
            <a:r>
              <a:rPr lang="en-GB" u="sng" dirty="0"/>
              <a:t>Government must intervene</a:t>
            </a:r>
            <a:r>
              <a:rPr lang="en-GB" dirty="0"/>
              <a:t> in the economy to encourage </a:t>
            </a:r>
            <a:r>
              <a:rPr lang="en-GB" dirty="0" smtClean="0"/>
              <a:t>growth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5" y="173672"/>
            <a:ext cx="8809589" cy="66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36598"/>
            <a:ext cx="8229600" cy="1143000"/>
          </a:xfrm>
        </p:spPr>
        <p:txBody>
          <a:bodyPr/>
          <a:lstStyle/>
          <a:p>
            <a:r>
              <a:rPr lang="en-US" u="sng">
                <a:latin typeface="Calibri" charset="0"/>
              </a:rPr>
              <a:t>Unemployment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6216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GB" dirty="0">
                <a:latin typeface="Calibri" charset="0"/>
              </a:rPr>
              <a:t>Define ‘unemployment’ (3 marks)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GB" dirty="0">
                <a:latin typeface="Calibri" charset="0"/>
              </a:rPr>
              <a:t>What are the 2 methods of measuring unemployment?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GB" dirty="0">
                <a:latin typeface="Calibri" charset="0"/>
              </a:rPr>
              <a:t>Complete Activity 1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3163" r="51381" b="21069"/>
          <a:stretch>
            <a:fillRect/>
          </a:stretch>
        </p:blipFill>
        <p:spPr bwMode="auto">
          <a:xfrm>
            <a:off x="5724525" y="4811713"/>
            <a:ext cx="3419475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2520950" cy="7921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34995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490"/>
            <a:ext cx="8229600" cy="3743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u="sng" dirty="0" smtClean="0">
                <a:ea typeface="+mj-ea"/>
                <a:cs typeface="+mj-cs"/>
              </a:rPr>
              <a:t>Activity 2:</a:t>
            </a:r>
            <a:r>
              <a:rPr lang="en-GB" sz="4000" dirty="0" smtClean="0">
                <a:ea typeface="+mj-ea"/>
                <a:cs typeface="+mj-cs"/>
              </a:rPr>
              <a:t/>
            </a:r>
            <a:br>
              <a:rPr lang="en-GB" sz="4000" dirty="0" smtClean="0">
                <a:ea typeface="+mj-ea"/>
                <a:cs typeface="+mj-cs"/>
              </a:rPr>
            </a:br>
            <a:r>
              <a:rPr lang="en-GB" sz="4000" dirty="0">
                <a:ea typeface="+mj-ea"/>
                <a:cs typeface="+mj-cs"/>
              </a:rPr>
              <a:t/>
            </a:r>
            <a:br>
              <a:rPr lang="en-GB" sz="4000" dirty="0">
                <a:ea typeface="+mj-ea"/>
                <a:cs typeface="+mj-cs"/>
              </a:rPr>
            </a:br>
            <a:r>
              <a:rPr lang="en-GB" sz="4000" dirty="0" smtClean="0">
                <a:ea typeface="+mj-ea"/>
                <a:cs typeface="+mj-cs"/>
              </a:rPr>
              <a:t>Using the articles provided make a list of the main reasons for unemployment</a:t>
            </a:r>
            <a:endParaRPr lang="en-GB" sz="6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35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2370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sz="2400" b="1">
                <a:latin typeface="Calibri" charset="0"/>
              </a:rPr>
              <a:t>Seasonal Unemployment</a:t>
            </a:r>
          </a:p>
          <a:p>
            <a:pPr marL="0" indent="0" eaLnBrk="1" hangingPunct="1">
              <a:buFont typeface="Arial" charset="0"/>
              <a:buNone/>
            </a:pPr>
            <a:endParaRPr lang="en-GB" sz="2400" b="1">
              <a:latin typeface="Calibri" charset="0"/>
            </a:endParaRPr>
          </a:p>
          <a:p>
            <a:pPr lvl="1" eaLnBrk="1" hangingPunct="1"/>
            <a:r>
              <a:rPr lang="en-GB" sz="2400">
                <a:latin typeface="Calibri" charset="0"/>
              </a:rPr>
              <a:t>Regular seasonal changes in employment / labour demand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Unemployment data is usually given a seasonal adjustment to reflect this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Not a major concern for labour market economists</a:t>
            </a:r>
          </a:p>
          <a:p>
            <a:pPr lvl="1" eaLnBrk="1" hangingPunct="1"/>
            <a:r>
              <a:rPr lang="en-GB" sz="2400">
                <a:latin typeface="Calibri" charset="0"/>
              </a:rPr>
              <a:t>Affects certain industries more than others</a:t>
            </a:r>
          </a:p>
          <a:p>
            <a:pPr lvl="2" eaLnBrk="1" hangingPunct="1"/>
            <a:r>
              <a:rPr lang="en-GB">
                <a:latin typeface="Calibri" charset="0"/>
              </a:rPr>
              <a:t>Catering and leisure</a:t>
            </a:r>
          </a:p>
          <a:p>
            <a:pPr lvl="2" eaLnBrk="1" hangingPunct="1"/>
            <a:r>
              <a:rPr lang="en-GB">
                <a:latin typeface="Calibri" charset="0"/>
              </a:rPr>
              <a:t>Construction</a:t>
            </a:r>
          </a:p>
          <a:p>
            <a:pPr lvl="2" eaLnBrk="1" hangingPunct="1"/>
            <a:r>
              <a:rPr lang="en-GB">
                <a:latin typeface="Calibri" charset="0"/>
              </a:rPr>
              <a:t>Retailing</a:t>
            </a:r>
          </a:p>
          <a:p>
            <a:pPr lvl="2" eaLnBrk="1" hangingPunct="1"/>
            <a:r>
              <a:rPr lang="en-GB">
                <a:latin typeface="Calibri" charset="0"/>
              </a:rPr>
              <a:t>Tourism </a:t>
            </a:r>
          </a:p>
          <a:p>
            <a:pPr lvl="2" eaLnBrk="1" hangingPunct="1"/>
            <a:r>
              <a:rPr lang="en-GB">
                <a:latin typeface="Calibri" charset="0"/>
              </a:rPr>
              <a:t>Agriculture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3163" r="51381" b="21069"/>
          <a:stretch>
            <a:fillRect/>
          </a:stretch>
        </p:blipFill>
        <p:spPr bwMode="auto">
          <a:xfrm>
            <a:off x="7092950" y="5614988"/>
            <a:ext cx="205105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875" y="260350"/>
            <a:ext cx="4032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Types of Unemployment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8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135096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2800" b="1">
                <a:latin typeface="Calibri" charset="0"/>
              </a:rPr>
              <a:t>Cyclical unemployment (Demand deficient)</a:t>
            </a:r>
            <a:endParaRPr lang="en-GB" sz="280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sz="280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GB" sz="2800">
                <a:latin typeface="Calibri" charset="0"/>
              </a:rPr>
              <a:t>Changes in the level of Aggregate Demand in the economy cause movements in the economy we refer to as the economic cycle.</a:t>
            </a:r>
          </a:p>
          <a:p>
            <a:pPr marL="0" indent="0" eaLnBrk="1" hangingPunct="1">
              <a:buFont typeface="Arial" charset="0"/>
              <a:buNone/>
            </a:pPr>
            <a:endParaRPr lang="en-GB" sz="280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GB" sz="2800">
                <a:latin typeface="Calibri" charset="0"/>
              </a:rPr>
              <a:t>Where AD is not high enough to create sufficient demand for goods and services</a:t>
            </a:r>
          </a:p>
          <a:p>
            <a:pPr marL="0" indent="0" eaLnBrk="1" hangingPunct="1">
              <a:buFont typeface="Arial" charset="0"/>
              <a:buNone/>
            </a:pPr>
            <a:endParaRPr lang="en-GB" sz="2800">
              <a:latin typeface="Calibri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3163" r="51381" b="21069"/>
          <a:stretch>
            <a:fillRect/>
          </a:stretch>
        </p:blipFill>
        <p:spPr bwMode="auto">
          <a:xfrm>
            <a:off x="6456363" y="5227638"/>
            <a:ext cx="270668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875" y="260350"/>
            <a:ext cx="4032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Types of Unemployment</a:t>
            </a:r>
          </a:p>
        </p:txBody>
      </p:sp>
    </p:spTree>
    <p:extLst>
      <p:ext uri="{BB962C8B-B14F-4D97-AF65-F5344CB8AC3E}">
        <p14:creationId xmlns:p14="http://schemas.microsoft.com/office/powerpoint/2010/main" val="9794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1"/>
  <p:tag name="ARTICULATE_PLAYLIST_ID" val="-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849CFE02CD74F92A1769301D06646" ma:contentTypeVersion="1" ma:contentTypeDescription="Create a new document." ma:contentTypeScope="" ma:versionID="df869ed721f02c6d6cfac3424a27bc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6A4185-E340-4156-A7F7-F40C9014A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84159A-BB04-4CB5-B848-BA868AC5C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1387C2-B5FD-4123-A1B3-0EC38AC3769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616</Words>
  <Application>Microsoft Office PowerPoint</Application>
  <PresentationFormat>On-screen Show (4:3)</PresentationFormat>
  <Paragraphs>99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Office Theme</vt:lpstr>
      <vt:lpstr>Aggregate Supply </vt:lpstr>
      <vt:lpstr>Use an AD/AS diagram to show the impact of the following…</vt:lpstr>
      <vt:lpstr>2 Questions</vt:lpstr>
      <vt:lpstr>Keynesian Theory</vt:lpstr>
      <vt:lpstr>PowerPoint Presentation</vt:lpstr>
      <vt:lpstr>Unemployment</vt:lpstr>
      <vt:lpstr>Activity 2:  Using the articles provided make a list of the main reasons for unemployment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3</vt:lpstr>
      <vt:lpstr>The cost of unemployment  </vt:lpstr>
      <vt:lpstr>Discuss: Are the types of unemployment below a consequence of Demand Side or Supply side factors?</vt:lpstr>
      <vt:lpstr>Discuss: For each of the types of unemployment below suggest what Governments could do to try to reduce it </vt:lpstr>
      <vt:lpstr>Possible answers.</vt:lpstr>
      <vt:lpstr>Activity 4:  Which type of unemployment?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David Dyson</dc:creator>
  <cp:lastModifiedBy>David Dyson</cp:lastModifiedBy>
  <cp:revision>18</cp:revision>
  <dcterms:created xsi:type="dcterms:W3CDTF">2015-12-04T12:33:39Z</dcterms:created>
  <dcterms:modified xsi:type="dcterms:W3CDTF">2015-12-07T10:27:21Z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0x01010060F849CFE02CD74F92A1769301D06646</vt:lpwstr>
  </property>
</Properties>
</file>