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4" r:id="rId6"/>
    <p:sldId id="265" r:id="rId7"/>
    <p:sldId id="257" r:id="rId8"/>
    <p:sldId id="269" r:id="rId9"/>
    <p:sldId id="264" r:id="rId10"/>
    <p:sldId id="258" r:id="rId11"/>
    <p:sldId id="259" r:id="rId12"/>
    <p:sldId id="260" r:id="rId13"/>
    <p:sldId id="261" r:id="rId14"/>
    <p:sldId id="263" r:id="rId15"/>
    <p:sldId id="262" r:id="rId16"/>
    <p:sldId id="270" r:id="rId17"/>
    <p:sldId id="268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BD19-84BA-7843-B443-6DD50EB014F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E6DE-D48E-0243-B447-0500C592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BD19-84BA-7843-B443-6DD50EB014F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E6DE-D48E-0243-B447-0500C592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4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BD19-84BA-7843-B443-6DD50EB014F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E6DE-D48E-0243-B447-0500C592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4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BD19-84BA-7843-B443-6DD50EB014F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E6DE-D48E-0243-B447-0500C592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9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BD19-84BA-7843-B443-6DD50EB014F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E6DE-D48E-0243-B447-0500C592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5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BD19-84BA-7843-B443-6DD50EB014F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E6DE-D48E-0243-B447-0500C592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8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BD19-84BA-7843-B443-6DD50EB014F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E6DE-D48E-0243-B447-0500C592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1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BD19-84BA-7843-B443-6DD50EB014F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E6DE-D48E-0243-B447-0500C592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BD19-84BA-7843-B443-6DD50EB014F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E6DE-D48E-0243-B447-0500C592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BD19-84BA-7843-B443-6DD50EB014F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E6DE-D48E-0243-B447-0500C592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BD19-84BA-7843-B443-6DD50EB014F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E6DE-D48E-0243-B447-0500C592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8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5BD19-84BA-7843-B443-6DD50EB014F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E6DE-D48E-0243-B447-0500C592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scottish+independence&amp;source=images&amp;cd=&amp;cad=rja&amp;uact=8&amp;docid=bbAUZ5AVmGpwqM&amp;tbnid=an5SyUgYdhwHsM:&amp;ved=0CAUQjRw&amp;url=http://kingussiehigh.org.uk/scottish-independence-referendum-debate-supporting-the-senior-phase-curriculum/&amp;ei=obgFVNTwD4LWaubHgOAL&amp;bvm=bv.74115972,d.d2s&amp;psig=AFQjCNHV66vyobRKUA-pouMaY1ln2N-s7g&amp;ust=1409747481662696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8521"/>
            <a:ext cx="8229600" cy="1101009"/>
          </a:xfrm>
        </p:spPr>
        <p:txBody>
          <a:bodyPr>
            <a:normAutofit/>
          </a:bodyPr>
          <a:lstStyle/>
          <a:p>
            <a:r>
              <a:rPr lang="en-US" sz="6000" u="sng" dirty="0" smtClean="0"/>
              <a:t>Recap</a:t>
            </a:r>
            <a:endParaRPr lang="en-US" sz="60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6117" y="1468212"/>
            <a:ext cx="5162718" cy="4627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Explain the following: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Factors of Production (and their rewards)?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Basic Economic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Opportunity 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3 ‘Economic Agents’?</a:t>
            </a:r>
            <a:endParaRPr lang="en-US" dirty="0"/>
          </a:p>
        </p:txBody>
      </p:sp>
      <p:pic>
        <p:nvPicPr>
          <p:cNvPr id="2050" name="Picture 2" descr="http://awesomeaj.com/wp-content/uploads/2013/06/crossroad-path-in-lavender-meadow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 r="18805"/>
          <a:stretch/>
        </p:blipFill>
        <p:spPr bwMode="auto">
          <a:xfrm>
            <a:off x="5462125" y="3083066"/>
            <a:ext cx="3471483" cy="36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3/6 Positive or Normative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Scotland currently has 59 seats in Westminster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163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5/6 Positive or Normative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An independent Scotland would be best to adopt sterling as its currency 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3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4/6 Positive or Normative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If Scotland votes for independence the UK will lose 32% of its land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514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6/6 Positive or Normative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Economics graduates can expect to be earning £45,000 within five years of graduation, according to the salary benchmarking website </a:t>
            </a:r>
            <a:r>
              <a:rPr lang="en-GB" sz="3600" dirty="0" smtClean="0"/>
              <a:t>Emolument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51828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/>
          <a:stretch/>
        </p:blipFill>
        <p:spPr bwMode="auto">
          <a:xfrm>
            <a:off x="291313" y="1948174"/>
            <a:ext cx="8375257" cy="295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b="1" dirty="0" smtClean="0"/>
              <a:t>Tiebreaker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527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Economics is regarded as a social science because </a:t>
            </a:r>
            <a:r>
              <a:rPr lang="en-GB" dirty="0" smtClean="0"/>
              <a:t>it…</a:t>
            </a:r>
          </a:p>
          <a:p>
            <a:endParaRPr lang="en-GB" dirty="0"/>
          </a:p>
          <a:p>
            <a:r>
              <a:rPr lang="en-GB" dirty="0" smtClean="0"/>
              <a:t>… uses </a:t>
            </a:r>
            <a:r>
              <a:rPr lang="en-GB" dirty="0"/>
              <a:t>scientific methods to build theories that can help explain the behaviour of individuals, groups and organisations. 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Economics attempts to explain economic behaviour, which arises </a:t>
            </a:r>
            <a:r>
              <a:rPr lang="en-GB" dirty="0" smtClean="0"/>
              <a:t>when…</a:t>
            </a:r>
          </a:p>
          <a:p>
            <a:endParaRPr lang="en-GB" dirty="0"/>
          </a:p>
          <a:p>
            <a:r>
              <a:rPr lang="en-GB" dirty="0" smtClean="0"/>
              <a:t>… </a:t>
            </a:r>
            <a:r>
              <a:rPr lang="en-GB" u="sng" dirty="0" smtClean="0"/>
              <a:t>scarce </a:t>
            </a:r>
            <a:r>
              <a:rPr lang="en-GB" u="sng" dirty="0"/>
              <a:t>resources</a:t>
            </a:r>
            <a:r>
              <a:rPr lang="en-GB" dirty="0"/>
              <a:t> are exchanged.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525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One answer each</a:t>
            </a:r>
          </a:p>
          <a:p>
            <a:r>
              <a:rPr lang="en-US" dirty="0" smtClean="0"/>
              <a:t>Factors </a:t>
            </a:r>
            <a:r>
              <a:rPr lang="en-US" dirty="0"/>
              <a:t>of Production </a:t>
            </a:r>
            <a:r>
              <a:rPr lang="en-US" dirty="0" smtClean="0"/>
              <a:t>(examples, and </a:t>
            </a:r>
            <a:r>
              <a:rPr lang="en-US" dirty="0"/>
              <a:t>their rewards)</a:t>
            </a:r>
          </a:p>
          <a:p>
            <a:r>
              <a:rPr lang="en-US" dirty="0"/>
              <a:t>Basic Economic Problem</a:t>
            </a:r>
          </a:p>
          <a:p>
            <a:r>
              <a:rPr lang="en-US" dirty="0"/>
              <a:t>Opportunity </a:t>
            </a:r>
            <a:r>
              <a:rPr lang="en-US" dirty="0" smtClean="0"/>
              <a:t>cost (examples)</a:t>
            </a:r>
            <a:endParaRPr lang="en-US" dirty="0"/>
          </a:p>
          <a:p>
            <a:r>
              <a:rPr lang="en-US" smtClean="0"/>
              <a:t>Economic Agents</a:t>
            </a:r>
            <a:endParaRPr lang="en-US" dirty="0" smtClean="0"/>
          </a:p>
          <a:p>
            <a:r>
              <a:rPr lang="en-US" dirty="0" smtClean="0"/>
              <a:t>Positive/Normative (examples)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Economics as a Social Science</a:t>
            </a:r>
          </a:p>
          <a:p>
            <a:endParaRPr lang="en-US" sz="3600" dirty="0" smtClean="0"/>
          </a:p>
          <a:p>
            <a:r>
              <a:rPr lang="en-US" sz="3600" dirty="0" smtClean="0"/>
              <a:t>Positive and Normative Statements</a:t>
            </a:r>
          </a:p>
        </p:txBody>
      </p:sp>
    </p:spTree>
    <p:extLst>
      <p:ext uri="{BB962C8B-B14F-4D97-AF65-F5344CB8AC3E}">
        <p14:creationId xmlns:p14="http://schemas.microsoft.com/office/powerpoint/2010/main" val="283591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Economics is regarded as a social science because it uses scientific methods to build theories that can help explain the behaviour of individuals, groups and organisations.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Economics </a:t>
            </a:r>
            <a:r>
              <a:rPr lang="en-GB" dirty="0"/>
              <a:t>attempts to </a:t>
            </a:r>
            <a:r>
              <a:rPr lang="en-GB" dirty="0" smtClean="0"/>
              <a:t>explain economic</a:t>
            </a:r>
            <a:r>
              <a:rPr lang="en-GB" dirty="0"/>
              <a:t> behaviour, which arises when </a:t>
            </a:r>
            <a:r>
              <a:rPr lang="en-GB" u="sng" dirty="0"/>
              <a:t>scarce resources</a:t>
            </a:r>
            <a:r>
              <a:rPr lang="en-GB" dirty="0"/>
              <a:t> </a:t>
            </a:r>
            <a:r>
              <a:rPr lang="en-GB" dirty="0" smtClean="0"/>
              <a:t>are exchanged. </a:t>
            </a:r>
            <a:endParaRPr lang="en-GB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Economics as a Social Science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7710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7327"/>
            <a:ext cx="8229600" cy="886362"/>
          </a:xfrm>
        </p:spPr>
        <p:txBody>
          <a:bodyPr/>
          <a:lstStyle/>
          <a:p>
            <a:r>
              <a:rPr lang="en-US" u="sng" dirty="0" smtClean="0"/>
              <a:t>Positive &amp; Normative Statements</a:t>
            </a:r>
            <a:endParaRPr lang="en-US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57199" y="1344542"/>
            <a:ext cx="8229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600" u="sng" dirty="0" smtClean="0"/>
              <a:t>Positive statement</a:t>
            </a:r>
            <a:r>
              <a:rPr lang="en-GB" sz="3600" dirty="0" smtClean="0"/>
              <a:t>: </a:t>
            </a:r>
            <a:r>
              <a:rPr lang="en-GB" sz="3600" b="1" dirty="0"/>
              <a:t>objective statements</a:t>
            </a:r>
            <a:r>
              <a:rPr lang="en-GB" sz="3600" dirty="0"/>
              <a:t> that can be tested, amended or rejected by referring to the available </a:t>
            </a:r>
            <a:r>
              <a:rPr lang="en-GB" sz="3600" b="1" dirty="0" smtClean="0"/>
              <a:t>evidence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3600" b="1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600" u="sng" dirty="0" smtClean="0"/>
              <a:t>Normative statement</a:t>
            </a:r>
            <a:r>
              <a:rPr lang="en-GB" sz="3600" b="1" dirty="0" smtClean="0"/>
              <a:t>: </a:t>
            </a:r>
            <a:r>
              <a:rPr lang="en-GB" sz="3600" dirty="0"/>
              <a:t>A </a:t>
            </a:r>
            <a:r>
              <a:rPr lang="en-GB" sz="3600" b="1" dirty="0"/>
              <a:t>value judgement</a:t>
            </a:r>
            <a:r>
              <a:rPr lang="en-GB" sz="3600" dirty="0"/>
              <a:t> is a </a:t>
            </a:r>
            <a:r>
              <a:rPr lang="en-GB" sz="3600" b="1" dirty="0"/>
              <a:t>subjective statement</a:t>
            </a:r>
            <a:r>
              <a:rPr lang="en-GB" sz="3600" dirty="0"/>
              <a:t> of opinion rather than a fact </a:t>
            </a:r>
          </a:p>
        </p:txBody>
      </p:sp>
    </p:spTree>
    <p:extLst>
      <p:ext uri="{BB962C8B-B14F-4D97-AF65-F5344CB8AC3E}">
        <p14:creationId xmlns:p14="http://schemas.microsoft.com/office/powerpoint/2010/main" val="33803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3967"/>
          </a:xfrm>
        </p:spPr>
        <p:txBody>
          <a:bodyPr/>
          <a:lstStyle/>
          <a:p>
            <a:r>
              <a:rPr lang="en-GB" dirty="0" smtClean="0"/>
              <a:t>Positive or Normative?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44700"/>
            <a:ext cx="82296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GB" dirty="0"/>
              <a:t>A rise </a:t>
            </a:r>
            <a:r>
              <a:rPr lang="en-GB" dirty="0" smtClean="0"/>
              <a:t>in ‘real’ income of 5% </a:t>
            </a:r>
            <a:r>
              <a:rPr lang="en-GB" dirty="0"/>
              <a:t>will lead to a rise in the demand for </a:t>
            </a:r>
            <a:r>
              <a:rPr lang="en-GB" dirty="0" smtClean="0"/>
              <a:t>sports cars of £10%. </a:t>
            </a:r>
          </a:p>
          <a:p>
            <a:pPr marL="0" lvl="0" indent="0">
              <a:buNone/>
            </a:pPr>
            <a:endParaRPr lang="en-GB" dirty="0"/>
          </a:p>
          <a:p>
            <a:pPr marL="342900" lvl="0" indent="-342900">
              <a:buFont typeface="Arial"/>
              <a:buChar char="•"/>
            </a:pPr>
            <a:r>
              <a:rPr lang="en-GB" dirty="0" smtClean="0"/>
              <a:t>The </a:t>
            </a:r>
            <a:r>
              <a:rPr lang="en-GB" dirty="0"/>
              <a:t>level of duty on petrol is too unfair and unfairly penalizes motorists. </a:t>
            </a:r>
          </a:p>
        </p:txBody>
      </p:sp>
    </p:spTree>
    <p:extLst>
      <p:ext uri="{BB962C8B-B14F-4D97-AF65-F5344CB8AC3E}">
        <p14:creationId xmlns:p14="http://schemas.microsoft.com/office/powerpoint/2010/main" val="206708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85" y="1600200"/>
            <a:ext cx="8667733" cy="4525963"/>
          </a:xfrm>
        </p:spPr>
        <p:txBody>
          <a:bodyPr/>
          <a:lstStyle/>
          <a:p>
            <a:r>
              <a:rPr lang="en-US" sz="3600" dirty="0" smtClean="0"/>
              <a:t>Come up with one Positive and one Normative statement of your own (2 </a:t>
            </a:r>
            <a:r>
              <a:rPr lang="en-US" sz="3600" dirty="0" err="1" smtClean="0"/>
              <a:t>mins</a:t>
            </a:r>
            <a:r>
              <a:rPr lang="en-US" sz="3600" dirty="0" smtClean="0"/>
              <a:t>)</a:t>
            </a:r>
          </a:p>
          <a:p>
            <a:endParaRPr lang="en-US" sz="3600" dirty="0" smtClean="0"/>
          </a:p>
          <a:p>
            <a:r>
              <a:rPr lang="en-US" sz="3600" dirty="0" smtClean="0"/>
              <a:t>Test your partner! (2 </a:t>
            </a:r>
            <a:r>
              <a:rPr lang="en-US" sz="3600" dirty="0" err="1" smtClean="0"/>
              <a:t>mins</a:t>
            </a:r>
            <a:r>
              <a:rPr lang="en-US" sz="3600" dirty="0" smtClean="0"/>
              <a:t>)</a:t>
            </a:r>
          </a:p>
          <a:p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07327"/>
            <a:ext cx="8229600" cy="88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Positive &amp; Normative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145" y="4750121"/>
            <a:ext cx="8645237" cy="1707323"/>
          </a:xfrm>
        </p:spPr>
        <p:txBody>
          <a:bodyPr/>
          <a:lstStyle/>
          <a:p>
            <a:r>
              <a:rPr lang="en-GB" b="1" dirty="0" smtClean="0"/>
              <a:t>Scottish </a:t>
            </a:r>
            <a:r>
              <a:rPr lang="en-GB" b="1" dirty="0" smtClean="0"/>
              <a:t>Independence Quiz</a:t>
            </a:r>
            <a:br>
              <a:rPr lang="en-GB" b="1" dirty="0" smtClean="0"/>
            </a:br>
            <a:r>
              <a:rPr lang="en-GB" b="1" dirty="0" smtClean="0"/>
              <a:t>(4 groups of 5 people)</a:t>
            </a:r>
            <a:r>
              <a:rPr lang="en-GB" b="1" dirty="0" smtClean="0"/>
              <a:t> </a:t>
            </a:r>
            <a:endParaRPr lang="en-GB" b="1" dirty="0"/>
          </a:p>
        </p:txBody>
      </p:sp>
      <p:pic>
        <p:nvPicPr>
          <p:cNvPr id="1026" name="Picture 2" descr="http://t2.gstatic.com/images?q=tbn:ANd9GcTyGb6oMHnHL77kfj63paOfqN2X8A4bQMUcWMkqtyF6Diuj_w7chA:kingussiehigh.org.uk/wp-content/uploads/2014/08/Referendum-Flag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9" y="0"/>
            <a:ext cx="9144000" cy="474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1/6 Positive or Normative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The Scottish government, led by First Minister Alex </a:t>
            </a:r>
            <a:r>
              <a:rPr lang="en-GB" sz="4000" dirty="0" err="1" smtClean="0"/>
              <a:t>Salmond</a:t>
            </a:r>
            <a:r>
              <a:rPr lang="en-GB" sz="4000" dirty="0" smtClean="0"/>
              <a:t>, says the 300-year-old Union is no longer fit for purpose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214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2/6 Positive or Normative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Britain is one of the world's most successful social and political unions argues David Cameron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246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849CFE02CD74F92A1769301D06646" ma:contentTypeVersion="1" ma:contentTypeDescription="Create a new document." ma:contentTypeScope="" ma:versionID="df869ed721f02c6d6cfac3424a27bc3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E53CB3-4C34-4FE6-9F78-755604674C14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F124343-9C3E-4EF7-B720-2D6A10F6C4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66B866-CC38-4E24-96F7-E36007F800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366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Recap</vt:lpstr>
      <vt:lpstr>Today</vt:lpstr>
      <vt:lpstr>PowerPoint Presentation</vt:lpstr>
      <vt:lpstr>Positive &amp; Normative Statements</vt:lpstr>
      <vt:lpstr>Positive or Normative?</vt:lpstr>
      <vt:lpstr>PowerPoint Presentation</vt:lpstr>
      <vt:lpstr>Scottish Independence Quiz (4 groups of 5 people) </vt:lpstr>
      <vt:lpstr>1/6 Positive or Normative</vt:lpstr>
      <vt:lpstr>2/6 Positive or Normative</vt:lpstr>
      <vt:lpstr>3/6 Positive or Normative</vt:lpstr>
      <vt:lpstr>5/6 Positive or Normative</vt:lpstr>
      <vt:lpstr>4/6 Positive or Normative</vt:lpstr>
      <vt:lpstr>6/6 Positive or Normative</vt:lpstr>
      <vt:lpstr>Tiebreaker</vt:lpstr>
      <vt:lpstr>Plenary</vt:lpstr>
      <vt:lpstr>Plenary</vt:lpstr>
      <vt:lpstr>Plenary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as a Social Science</dc:title>
  <dc:creator>David Dyson</dc:creator>
  <cp:lastModifiedBy>David Dyson</cp:lastModifiedBy>
  <cp:revision>22</cp:revision>
  <dcterms:created xsi:type="dcterms:W3CDTF">2015-09-04T15:59:34Z</dcterms:created>
  <dcterms:modified xsi:type="dcterms:W3CDTF">2015-09-10T07:14:09Z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0x01010060F849CFE02CD74F92A1769301D06646</vt:lpwstr>
  </property>
</Properties>
</file>