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0" r:id="rId6"/>
    <p:sldId id="271" r:id="rId7"/>
    <p:sldId id="272" r:id="rId8"/>
    <p:sldId id="274" r:id="rId9"/>
    <p:sldId id="275" r:id="rId10"/>
    <p:sldId id="276" r:id="rId11"/>
    <p:sldId id="277" r:id="rId12"/>
    <p:sldId id="279" r:id="rId13"/>
    <p:sldId id="278" r:id="rId14"/>
    <p:sldId id="280" r:id="rId15"/>
    <p:sldId id="281" r:id="rId16"/>
    <p:sldId id="259" r:id="rId17"/>
    <p:sldId id="265" r:id="rId18"/>
    <p:sldId id="257" r:id="rId19"/>
    <p:sldId id="260" r:id="rId20"/>
    <p:sldId id="261" r:id="rId21"/>
    <p:sldId id="266" r:id="rId22"/>
    <p:sldId id="263" r:id="rId23"/>
    <p:sldId id="267" r:id="rId24"/>
    <p:sldId id="262" r:id="rId25"/>
    <p:sldId id="264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276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849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98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20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776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2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02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85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2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75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DFBD3-E416-488E-A793-C6FCC0D23428}" type="datetimeFigureOut">
              <a:rPr lang="en-GB" smtClean="0"/>
              <a:t>14/09/2015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E6327-C9C8-4CD2-8AFA-0315C37103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88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bc.co.uk/news/business-34175069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scottish+independence&amp;source=images&amp;cd=&amp;cad=rja&amp;uact=8&amp;docid=bbAUZ5AVmGpwqM&amp;tbnid=an5SyUgYdhwHsM:&amp;ved=0CAUQjRw&amp;url=http://kingussiehigh.org.uk/scottish-independence-referendum-debate-supporting-the-senior-phase-curriculum/&amp;ei=obgFVNTwD4LWaubHgOAL&amp;bvm=bv.74115972,d.d2s&amp;psig=AFQjCNHV66vyobRKUA-pouMaY1ln2N-s7g&amp;ust=1409747481662696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man?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828" y="6146223"/>
            <a:ext cx="8075240" cy="604664"/>
          </a:xfrm>
        </p:spPr>
        <p:txBody>
          <a:bodyPr>
            <a:normAutofit fontScale="92500"/>
          </a:bodyPr>
          <a:lstStyle/>
          <a:p>
            <a:r>
              <a:rPr lang="en-US" dirty="0">
                <a:hlinkClick r:id="rId2"/>
              </a:rPr>
              <a:t>http://www.bbc.co.uk/news/business-</a:t>
            </a:r>
            <a:r>
              <a:rPr lang="en-US" dirty="0" smtClean="0">
                <a:hlinkClick r:id="rId2"/>
              </a:rPr>
              <a:t>34175069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022" y="1340768"/>
            <a:ext cx="8346504" cy="467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58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5/6 Positive or Normative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An independent Scotland would be best to adopt sterling as its currency 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2347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6/6 Positive or Normative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Economics graduates can expect to be earning £45,000 within five years of graduation, according to the salary benchmarking website </a:t>
            </a:r>
            <a:r>
              <a:rPr lang="en-GB" sz="3600" dirty="0" smtClean="0"/>
              <a:t>Emolument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19054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98"/>
          <a:stretch/>
        </p:blipFill>
        <p:spPr bwMode="auto">
          <a:xfrm>
            <a:off x="291313" y="1948174"/>
            <a:ext cx="8375257" cy="295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b="1" dirty="0" smtClean="0"/>
              <a:t>Tiebreaker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8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289451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q"/>
            </a:pPr>
            <a:r>
              <a:rPr lang="en-GB" sz="4000" b="1" dirty="0" smtClean="0"/>
              <a:t>What is the Short Run?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en-GB" sz="4000" b="1" dirty="0" smtClean="0"/>
              <a:t>What is the Long Run?</a:t>
            </a:r>
          </a:p>
          <a:p>
            <a:pPr marL="0" indent="0" algn="ctr">
              <a:buNone/>
            </a:pPr>
            <a:r>
              <a:rPr lang="en-GB" sz="4000" dirty="0" smtClean="0"/>
              <a:t>Key words:</a:t>
            </a:r>
            <a:endParaRPr lang="en-GB" sz="4000" dirty="0"/>
          </a:p>
        </p:txBody>
      </p:sp>
      <p:sp>
        <p:nvSpPr>
          <p:cNvPr id="4" name="Rectangle 3"/>
          <p:cNvSpPr/>
          <p:nvPr/>
        </p:nvSpPr>
        <p:spPr>
          <a:xfrm>
            <a:off x="1115616" y="3573016"/>
            <a:ext cx="16925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Fixed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42164" y="3573016"/>
            <a:ext cx="25445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Variable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48056" y="5013176"/>
            <a:ext cx="63072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Factors of Production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89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en-GB" sz="3600" b="1" u="sng" dirty="0" smtClean="0"/>
              <a:t>SR</a:t>
            </a:r>
            <a:r>
              <a:rPr lang="en-GB" sz="3600" dirty="0" smtClean="0"/>
              <a:t>: Period of time when at least one </a:t>
            </a:r>
            <a:r>
              <a:rPr lang="en-GB" sz="3600" dirty="0" err="1" smtClean="0"/>
              <a:t>FoP</a:t>
            </a:r>
            <a:r>
              <a:rPr lang="en-GB" sz="3600" dirty="0" smtClean="0"/>
              <a:t> remains </a:t>
            </a:r>
            <a:r>
              <a:rPr lang="en-GB" sz="3600" u="sng" dirty="0" smtClean="0"/>
              <a:t>fixed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b="1" u="sng" dirty="0" smtClean="0"/>
              <a:t>LR</a:t>
            </a:r>
            <a:r>
              <a:rPr lang="en-GB" sz="3600" dirty="0" smtClean="0"/>
              <a:t>: Period of time when all </a:t>
            </a:r>
            <a:r>
              <a:rPr lang="en-GB" sz="3600" dirty="0" err="1" smtClean="0"/>
              <a:t>FoP</a:t>
            </a:r>
            <a:r>
              <a:rPr lang="en-GB" sz="3600" dirty="0" smtClean="0"/>
              <a:t> are </a:t>
            </a:r>
            <a:r>
              <a:rPr lang="en-GB" sz="3600" u="sng" dirty="0" smtClean="0"/>
              <a:t>variable</a:t>
            </a:r>
          </a:p>
          <a:p>
            <a:endParaRPr lang="en-GB" sz="3600" u="sng" dirty="0"/>
          </a:p>
          <a:p>
            <a:r>
              <a:rPr lang="en-GB" sz="3600" dirty="0"/>
              <a:t>A PPF shows all the </a:t>
            </a:r>
            <a:r>
              <a:rPr lang="en-GB" sz="3600" u="sng" dirty="0"/>
              <a:t>maximum combination</a:t>
            </a:r>
            <a:r>
              <a:rPr lang="en-GB" sz="3600" dirty="0"/>
              <a:t> of goods and services that can be produced in a </a:t>
            </a:r>
            <a:r>
              <a:rPr lang="en-GB" sz="3600" u="sng" dirty="0"/>
              <a:t>given period</a:t>
            </a:r>
            <a:r>
              <a:rPr lang="en-GB" sz="3600" dirty="0"/>
              <a:t> with available </a:t>
            </a:r>
            <a:r>
              <a:rPr lang="en-GB" sz="3600" u="sng" dirty="0"/>
              <a:t>resources being used efficiently</a:t>
            </a:r>
            <a:r>
              <a:rPr lang="en-GB" sz="3600" dirty="0"/>
              <a:t> </a:t>
            </a:r>
          </a:p>
          <a:p>
            <a:endParaRPr lang="en-GB" sz="3600" u="sng" dirty="0"/>
          </a:p>
        </p:txBody>
      </p:sp>
    </p:spTree>
    <p:extLst>
      <p:ext uri="{BB962C8B-B14F-4D97-AF65-F5344CB8AC3E}">
        <p14:creationId xmlns:p14="http://schemas.microsoft.com/office/powerpoint/2010/main" val="310966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7704856" cy="5832648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Where we’ve been</a:t>
            </a:r>
          </a:p>
          <a:p>
            <a:pPr lvl="1"/>
            <a:r>
              <a:rPr lang="en-GB" sz="3600" dirty="0" smtClean="0"/>
              <a:t>Economic problem, scarcity, opportunity cost</a:t>
            </a:r>
          </a:p>
          <a:p>
            <a:pPr lvl="1"/>
            <a:r>
              <a:rPr lang="en-GB" sz="3600" dirty="0" smtClean="0"/>
              <a:t>Economics as a social science</a:t>
            </a:r>
          </a:p>
          <a:p>
            <a:pPr lvl="1"/>
            <a:r>
              <a:rPr lang="en-GB" sz="3600" dirty="0" smtClean="0"/>
              <a:t>Positive and normative statements</a:t>
            </a:r>
          </a:p>
          <a:p>
            <a:pPr lvl="1"/>
            <a:endParaRPr lang="en-GB" sz="3600" dirty="0" smtClean="0"/>
          </a:p>
          <a:p>
            <a:r>
              <a:rPr lang="en-GB" sz="3600" b="1" dirty="0" smtClean="0"/>
              <a:t>Where we’re going</a:t>
            </a:r>
          </a:p>
          <a:p>
            <a:pPr lvl="1"/>
            <a:r>
              <a:rPr lang="en-GB" sz="3600" dirty="0" smtClean="0"/>
              <a:t>Production Possibility Frontiers (PPFs)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6192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Activity 1 (5 </a:t>
            </a:r>
            <a:r>
              <a:rPr lang="en-GB" sz="3600" dirty="0" err="1" smtClean="0"/>
              <a:t>mins</a:t>
            </a:r>
            <a:r>
              <a:rPr lang="en-GB" sz="3600" dirty="0" smtClean="0"/>
              <a:t>)</a:t>
            </a:r>
          </a:p>
          <a:p>
            <a:pPr marL="0" indent="0">
              <a:buNone/>
            </a:pPr>
            <a:endParaRPr lang="en-GB" sz="3600" dirty="0" smtClean="0"/>
          </a:p>
          <a:p>
            <a:r>
              <a:rPr lang="en-GB" sz="3600" u="sng" dirty="0" smtClean="0"/>
              <a:t>Extension:</a:t>
            </a:r>
            <a:r>
              <a:rPr lang="en-GB" sz="3600" dirty="0" smtClean="0"/>
              <a:t> why is the PPF curved and not straight?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327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http://www.istudypacks.co.uk/wp-content/uploads/PP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2742"/>
            <a:ext cx="7371060" cy="6405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12160" y="332656"/>
            <a:ext cx="2808312" cy="31700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/>
              <a:t>Opportunity Cost</a:t>
            </a:r>
          </a:p>
          <a:p>
            <a:pPr algn="ctr"/>
            <a:r>
              <a:rPr lang="en-GB" sz="4000" dirty="0" smtClean="0"/>
              <a:t>D to B?</a:t>
            </a:r>
          </a:p>
          <a:p>
            <a:pPr algn="ctr"/>
            <a:r>
              <a:rPr lang="en-GB" sz="4000" dirty="0" smtClean="0"/>
              <a:t>B to C?</a:t>
            </a:r>
          </a:p>
          <a:p>
            <a:pPr algn="ctr"/>
            <a:r>
              <a:rPr lang="en-GB" sz="4000" dirty="0" smtClean="0"/>
              <a:t>C to A?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5410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036" y="387648"/>
            <a:ext cx="8229600" cy="1143000"/>
          </a:xfrm>
        </p:spPr>
        <p:txBody>
          <a:bodyPr/>
          <a:lstStyle/>
          <a:p>
            <a:r>
              <a:rPr lang="en-GB" b="1" dirty="0" smtClean="0"/>
              <a:t>Turn over the page (PPF &amp; OC)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The example states that the OC of producing 3 more cows is 4 tonnes of wheat</a:t>
            </a:r>
          </a:p>
          <a:p>
            <a:r>
              <a:rPr lang="en-GB" sz="3600" dirty="0" smtClean="0"/>
              <a:t>Do you agree? Why/why not?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569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426170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Wingdings" panose="05000000000000000000" pitchFamily="2" charset="2"/>
              <a:buChar char="q"/>
            </a:pPr>
            <a:r>
              <a:rPr lang="en-GB" dirty="0" smtClean="0"/>
              <a:t>What is the </a:t>
            </a:r>
            <a:r>
              <a:rPr lang="en-GB" u="sng" dirty="0" smtClean="0"/>
              <a:t>Opportunity Cost</a:t>
            </a:r>
            <a:r>
              <a:rPr lang="en-GB" dirty="0" smtClean="0"/>
              <a:t> of moving from Point A to B?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(Assume at Point A the economy is producing 65 textbooks and 3 computers)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2800" dirty="0" smtClean="0"/>
              <a:t>Complete Activity 2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" t="6269" r="8489" b="6435"/>
          <a:stretch/>
        </p:blipFill>
        <p:spPr bwMode="auto">
          <a:xfrm>
            <a:off x="3995936" y="2666760"/>
            <a:ext cx="4817740" cy="3911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632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Economics is regarded as a social science because it uses scientific methods to build theories that can help explain the behaviour of individuals, groups and organisations. 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Economics </a:t>
            </a:r>
            <a:r>
              <a:rPr lang="en-GB" dirty="0"/>
              <a:t>attempts to </a:t>
            </a:r>
            <a:r>
              <a:rPr lang="en-GB" dirty="0" smtClean="0"/>
              <a:t>explain economic</a:t>
            </a:r>
            <a:r>
              <a:rPr lang="en-GB" dirty="0"/>
              <a:t> behaviour, which arises when </a:t>
            </a:r>
            <a:r>
              <a:rPr lang="en-GB" u="sng" dirty="0"/>
              <a:t>scarce resources</a:t>
            </a:r>
            <a:r>
              <a:rPr lang="en-GB" dirty="0"/>
              <a:t> </a:t>
            </a:r>
            <a:r>
              <a:rPr lang="en-GB" dirty="0" smtClean="0"/>
              <a:t>are exchanged. </a:t>
            </a:r>
            <a:endParaRPr lang="en-GB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Economics as a Social Science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36207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b-econ.wikispaces.com/file/view/PPF.png/190341722/PPF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083916"/>
            <a:ext cx="6035700" cy="5120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9036" y="387648"/>
            <a:ext cx="8229600" cy="1143000"/>
          </a:xfrm>
        </p:spPr>
        <p:txBody>
          <a:bodyPr/>
          <a:lstStyle/>
          <a:p>
            <a:r>
              <a:rPr lang="en-GB" b="1" dirty="0" smtClean="0"/>
              <a:t>Read PPFs and Econ Growth</a:t>
            </a:r>
            <a:endParaRPr lang="en-GB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Complete Activity 3</a:t>
            </a:r>
          </a:p>
          <a:p>
            <a:endParaRPr lang="en-GB" sz="3600" dirty="0" smtClean="0"/>
          </a:p>
          <a:p>
            <a:r>
              <a:rPr lang="en-GB" sz="3600" dirty="0"/>
              <a:t>5</a:t>
            </a:r>
            <a:r>
              <a:rPr lang="en-GB" sz="3600" dirty="0" smtClean="0"/>
              <a:t> groups of 4 people</a:t>
            </a:r>
          </a:p>
          <a:p>
            <a:r>
              <a:rPr lang="en-GB" sz="3600" dirty="0" smtClean="0"/>
              <a:t>Each group to analyse </a:t>
            </a:r>
          </a:p>
          <a:p>
            <a:pPr marL="400050" lvl="1" indent="0">
              <a:buNone/>
            </a:pPr>
            <a:r>
              <a:rPr lang="en-GB" sz="3600" dirty="0" smtClean="0"/>
              <a:t>impact on </a:t>
            </a:r>
            <a:r>
              <a:rPr lang="en-GB" sz="3600" dirty="0" err="1" smtClean="0"/>
              <a:t>FoP</a:t>
            </a:r>
            <a:endParaRPr lang="en-GB" sz="3600" dirty="0" smtClean="0"/>
          </a:p>
          <a:p>
            <a:r>
              <a:rPr lang="en-GB" sz="3600" dirty="0" smtClean="0"/>
              <a:t>Any downsides?</a:t>
            </a:r>
          </a:p>
        </p:txBody>
      </p:sp>
    </p:spTree>
    <p:extLst>
      <p:ext uri="{BB962C8B-B14F-4D97-AF65-F5344CB8AC3E}">
        <p14:creationId xmlns:p14="http://schemas.microsoft.com/office/powerpoint/2010/main" val="26408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rmAutofit/>
          </a:bodyPr>
          <a:lstStyle/>
          <a:p>
            <a:r>
              <a:rPr lang="en-GB" b="1" dirty="0" smtClean="0"/>
              <a:t>Pareto </a:t>
            </a:r>
            <a:r>
              <a:rPr lang="en-GB" b="1" dirty="0"/>
              <a:t>efficiency</a:t>
            </a:r>
            <a:r>
              <a:rPr lang="en-GB" dirty="0"/>
              <a:t> </a:t>
            </a:r>
            <a:r>
              <a:rPr lang="en-GB" dirty="0" smtClean="0"/>
              <a:t>is </a:t>
            </a:r>
            <a:r>
              <a:rPr lang="en-GB" dirty="0"/>
              <a:t>achieved in an economy when it is not possible to make anyone better off without making someone else worse off </a:t>
            </a:r>
            <a:r>
              <a:rPr lang="en-GB" b="1" u="sng" dirty="0"/>
              <a:t>OR</a:t>
            </a:r>
            <a:r>
              <a:rPr lang="en-GB" dirty="0"/>
              <a:t> you cannot produce more of one good without making less of another.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b="1" dirty="0"/>
              <a:t>Allocative efficiency</a:t>
            </a:r>
            <a:r>
              <a:rPr lang="en-GB" dirty="0"/>
              <a:t>: Is concerned with whether resources are being used to produce the goods and services that people want to buy.</a:t>
            </a:r>
          </a:p>
        </p:txBody>
      </p:sp>
    </p:spTree>
    <p:extLst>
      <p:ext uri="{BB962C8B-B14F-4D97-AF65-F5344CB8AC3E}">
        <p14:creationId xmlns:p14="http://schemas.microsoft.com/office/powerpoint/2010/main" val="331207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the board…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3140968"/>
            <a:ext cx="4464496" cy="27977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u="sng" dirty="0" smtClean="0"/>
              <a:t>Extension</a:t>
            </a:r>
            <a:r>
              <a:rPr lang="en-GB" dirty="0" smtClean="0"/>
              <a:t>: Show the impact of improvements in the production of computers on the PPF (ceteris paribus) 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9" t="6269" r="8489" b="6435"/>
          <a:stretch/>
        </p:blipFill>
        <p:spPr bwMode="auto">
          <a:xfrm>
            <a:off x="4812848" y="2996952"/>
            <a:ext cx="3967664" cy="3221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95536" y="1700809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3200" dirty="0"/>
              <a:t>How do you show Economic Growth on a PPF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How do you show Economic Decline?</a:t>
            </a:r>
          </a:p>
        </p:txBody>
      </p:sp>
    </p:spTree>
    <p:extLst>
      <p:ext uri="{BB962C8B-B14F-4D97-AF65-F5344CB8AC3E}">
        <p14:creationId xmlns:p14="http://schemas.microsoft.com/office/powerpoint/2010/main" val="379009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b="1" dirty="0" smtClean="0"/>
              <a:t>Consolidation Activity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332688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327"/>
            <a:ext cx="8229600" cy="886362"/>
          </a:xfrm>
        </p:spPr>
        <p:txBody>
          <a:bodyPr/>
          <a:lstStyle/>
          <a:p>
            <a:r>
              <a:rPr lang="en-US" u="sng" dirty="0" smtClean="0"/>
              <a:t>Positive &amp; Normative Statements</a:t>
            </a:r>
            <a:endParaRPr lang="en-US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457199" y="1344542"/>
            <a:ext cx="82295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600" u="sng" dirty="0" smtClean="0"/>
              <a:t>Positive statement</a:t>
            </a:r>
            <a:r>
              <a:rPr lang="en-GB" sz="3600" dirty="0" smtClean="0"/>
              <a:t>: </a:t>
            </a:r>
            <a:r>
              <a:rPr lang="en-GB" sz="3600" b="1" dirty="0"/>
              <a:t>objective statements</a:t>
            </a:r>
            <a:r>
              <a:rPr lang="en-GB" sz="3600" dirty="0"/>
              <a:t> that can be tested, amended or rejected by referring to the available </a:t>
            </a:r>
            <a:r>
              <a:rPr lang="en-GB" sz="3600" b="1" dirty="0" smtClean="0"/>
              <a:t>evidence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GB" sz="36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600" u="sng" dirty="0" smtClean="0"/>
              <a:t>Normative statement</a:t>
            </a:r>
            <a:r>
              <a:rPr lang="en-GB" sz="3600" b="1" dirty="0" smtClean="0"/>
              <a:t>: </a:t>
            </a:r>
            <a:r>
              <a:rPr lang="en-GB" sz="3600" dirty="0"/>
              <a:t>A </a:t>
            </a:r>
            <a:r>
              <a:rPr lang="en-GB" sz="3600" b="1" dirty="0"/>
              <a:t>value judgement</a:t>
            </a:r>
            <a:r>
              <a:rPr lang="en-GB" sz="3600" dirty="0"/>
              <a:t> is a </a:t>
            </a:r>
            <a:r>
              <a:rPr lang="en-GB" sz="3600" b="1" dirty="0"/>
              <a:t>subjective statement</a:t>
            </a:r>
            <a:r>
              <a:rPr lang="en-GB" sz="3600" dirty="0"/>
              <a:t> of opinion rather than a fact </a:t>
            </a:r>
          </a:p>
        </p:txBody>
      </p:sp>
    </p:spTree>
    <p:extLst>
      <p:ext uri="{BB962C8B-B14F-4D97-AF65-F5344CB8AC3E}">
        <p14:creationId xmlns:p14="http://schemas.microsoft.com/office/powerpoint/2010/main" val="376457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3967"/>
          </a:xfrm>
        </p:spPr>
        <p:txBody>
          <a:bodyPr/>
          <a:lstStyle/>
          <a:p>
            <a:r>
              <a:rPr lang="en-GB" dirty="0" smtClean="0"/>
              <a:t>Positive or Normative?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44700"/>
            <a:ext cx="8229600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/>
              <a:buChar char="•"/>
            </a:pPr>
            <a:r>
              <a:rPr lang="en-GB" dirty="0"/>
              <a:t>A rise </a:t>
            </a:r>
            <a:r>
              <a:rPr lang="en-GB" dirty="0" smtClean="0"/>
              <a:t>in ‘real’ income of 5% </a:t>
            </a:r>
            <a:r>
              <a:rPr lang="en-GB" dirty="0"/>
              <a:t>will lead to a rise in the demand for </a:t>
            </a:r>
            <a:r>
              <a:rPr lang="en-GB" dirty="0" smtClean="0"/>
              <a:t>sports cars of £10%. </a:t>
            </a:r>
          </a:p>
          <a:p>
            <a:pPr marL="0" lvl="0" indent="0">
              <a:buNone/>
            </a:pPr>
            <a:endParaRPr lang="en-GB" dirty="0"/>
          </a:p>
          <a:p>
            <a:pPr marL="342900" lvl="0" indent="-342900">
              <a:buFont typeface="Arial"/>
              <a:buChar char="•"/>
            </a:pPr>
            <a:r>
              <a:rPr lang="en-GB" dirty="0" smtClean="0"/>
              <a:t>The </a:t>
            </a:r>
            <a:r>
              <a:rPr lang="en-GB" dirty="0"/>
              <a:t>level of duty on petrol is too unfair and unfairly penalizes motorists. </a:t>
            </a:r>
          </a:p>
        </p:txBody>
      </p:sp>
    </p:spTree>
    <p:extLst>
      <p:ext uri="{BB962C8B-B14F-4D97-AF65-F5344CB8AC3E}">
        <p14:creationId xmlns:p14="http://schemas.microsoft.com/office/powerpoint/2010/main" val="31352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145" y="4750121"/>
            <a:ext cx="8645237" cy="1707323"/>
          </a:xfrm>
        </p:spPr>
        <p:txBody>
          <a:bodyPr/>
          <a:lstStyle/>
          <a:p>
            <a:r>
              <a:rPr lang="en-GB" b="1" dirty="0" smtClean="0"/>
              <a:t>Scottish Independence Quiz</a:t>
            </a:r>
            <a:br>
              <a:rPr lang="en-GB" b="1" dirty="0" smtClean="0"/>
            </a:br>
            <a:r>
              <a:rPr lang="en-GB" b="1" dirty="0" smtClean="0"/>
              <a:t>(4 groups of 5 people) </a:t>
            </a:r>
            <a:endParaRPr lang="en-GB" b="1" dirty="0"/>
          </a:p>
        </p:txBody>
      </p:sp>
      <p:pic>
        <p:nvPicPr>
          <p:cNvPr id="1026" name="Picture 2" descr="http://t2.gstatic.com/images?q=tbn:ANd9GcTyGb6oMHnHL77kfj63paOfqN2X8A4bQMUcWMkqtyF6Diuj_w7chA:kingussiehigh.org.uk/wp-content/uploads/2014/08/Referendum-Flags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39" y="0"/>
            <a:ext cx="9144000" cy="474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80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1/6 Positive or Normative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The Scottish government, led by First Minister Alex </a:t>
            </a:r>
            <a:r>
              <a:rPr lang="en-GB" sz="4000" dirty="0" err="1" smtClean="0"/>
              <a:t>Salmond</a:t>
            </a:r>
            <a:r>
              <a:rPr lang="en-GB" sz="4000" dirty="0" smtClean="0"/>
              <a:t>, says the 300-year-old Union is no longer fit for purpose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260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2/6 Positive or Normative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Britain is one of the world's most successful social and political unions argues David Cameron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090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3/6 Positive or Normative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Scotland currently has 59 seats in Westminster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59893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4/6 Positive or Normative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If Scotland votes for independence the UK will lose 32% of its land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5398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2ECE61AA679DFE4FA3F6167B42ED1C85" ma:contentTypeVersion="1" ma:contentTypeDescription="Create a new PowerPoint document" ma:contentTypeScope="" ma:versionID="d30ffb34457f816bfe9e042a54bf925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3B0DFB-FE74-479B-9C81-F8F4052DA2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5FA19C9-B168-488C-824D-A9F7286323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1AF921-1DF0-4468-9DDF-F594643856F5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560</Words>
  <Application>Microsoft Office PowerPoint</Application>
  <PresentationFormat>On-screen Show (4:3)</PresentationFormat>
  <Paragraphs>76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Who is this man?</vt:lpstr>
      <vt:lpstr>PowerPoint Presentation</vt:lpstr>
      <vt:lpstr>Positive &amp; Normative Statements</vt:lpstr>
      <vt:lpstr>Positive or Normative?</vt:lpstr>
      <vt:lpstr>Scottish Independence Quiz (4 groups of 5 people) </vt:lpstr>
      <vt:lpstr>1/6 Positive or Normative</vt:lpstr>
      <vt:lpstr>2/6 Positive or Normative</vt:lpstr>
      <vt:lpstr>3/6 Positive or Normative</vt:lpstr>
      <vt:lpstr>4/6 Positive or Normative</vt:lpstr>
      <vt:lpstr>5/6 Positive or Normative</vt:lpstr>
      <vt:lpstr>6/6 Positive or Normative</vt:lpstr>
      <vt:lpstr>Tiebreaker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Turn over the page (PPF &amp; OC)</vt:lpstr>
      <vt:lpstr>What is the Opportunity Cost of moving from Point A to B?</vt:lpstr>
      <vt:lpstr>Read PPFs and Econ Growth</vt:lpstr>
      <vt:lpstr>PowerPoint Presentation</vt:lpstr>
      <vt:lpstr>On the board…</vt:lpstr>
      <vt:lpstr>Consolidation Activity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Dyson</dc:creator>
  <cp:lastModifiedBy>David Dyson</cp:lastModifiedBy>
  <cp:revision>39</cp:revision>
  <dcterms:created xsi:type="dcterms:W3CDTF">2015-09-09T09:59:12Z</dcterms:created>
  <dcterms:modified xsi:type="dcterms:W3CDTF">2015-09-14T06:43:03Z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0x010100EA90949D6391244A906844C304818D4E002ECE61AA679DFE4FA3F6167B42ED1C85</vt:lpwstr>
  </property>
</Properties>
</file>