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89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4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9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7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9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8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2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5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4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43D85-7D96-3E4C-AEA1-9C93E3E325C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A81EA-CB44-6A47-83FF-399DB9A9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84150" y="204537"/>
            <a:ext cx="4464050" cy="6268451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GB" b="1" u="sng" dirty="0">
                <a:latin typeface="Calibri" charset="0"/>
              </a:rPr>
              <a:t>Advantages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latin typeface="Calibri" charset="0"/>
              </a:rPr>
              <a:t>Improved labour productivity. 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rgbClr val="FF0000"/>
                </a:solidFill>
                <a:latin typeface="Calibri" charset="0"/>
              </a:rPr>
              <a:t>Reduces the time needed for training </a:t>
            </a:r>
            <a:r>
              <a:rPr lang="en-GB" b="1" dirty="0" smtClean="0">
                <a:solidFill>
                  <a:srgbClr val="FF0000"/>
                </a:solidFill>
                <a:latin typeface="Calibri" charset="0"/>
              </a:rPr>
              <a:t>(tasks are simplified). </a:t>
            </a:r>
            <a:endParaRPr lang="en-GB" b="1" dirty="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latin typeface="Calibri" charset="0"/>
              </a:rPr>
              <a:t>Concentration on one </a:t>
            </a:r>
            <a:r>
              <a:rPr lang="en-GB" b="1" dirty="0" smtClean="0">
                <a:latin typeface="Calibri" charset="0"/>
              </a:rPr>
              <a:t>task </a:t>
            </a:r>
            <a:r>
              <a:rPr lang="en-GB" b="1" dirty="0">
                <a:latin typeface="Calibri" charset="0"/>
              </a:rPr>
              <a:t>makes workers more skilled </a:t>
            </a:r>
            <a:r>
              <a:rPr lang="en-GB" b="1" dirty="0" smtClean="0">
                <a:latin typeface="Calibri" charset="0"/>
              </a:rPr>
              <a:t>at </a:t>
            </a:r>
            <a:r>
              <a:rPr lang="en-GB" b="1" dirty="0">
                <a:latin typeface="Calibri" charset="0"/>
              </a:rPr>
              <a:t>that task. 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rgbClr val="FF0000"/>
                </a:solidFill>
                <a:latin typeface="Calibri" charset="0"/>
              </a:rPr>
              <a:t>Little time is spent moving between tasks so overall time wasted is reduced. 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latin typeface="Calibri" charset="0"/>
              </a:rPr>
              <a:t>The overall quality of the product will increase bringing welfare gains to the consumer 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46012" y="204537"/>
            <a:ext cx="4387850" cy="6172199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GB" b="1" u="sng" dirty="0">
                <a:latin typeface="Calibri" charset="0"/>
              </a:rPr>
              <a:t>Disadvantages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latin typeface="Calibri" charset="0"/>
              </a:rPr>
              <a:t>Lack of motivation: the quality of labour decreases while absenteeism may rise. 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rgbClr val="FF0000"/>
                </a:solidFill>
                <a:latin typeface="Calibri" charset="0"/>
              </a:rPr>
              <a:t>Growing dependency: a break in production may cause problems to the entire process. 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latin typeface="Calibri" charset="0"/>
              </a:rPr>
              <a:t>Higher start-up costs: high initial costs necessary to buy the specialist machinery lead to a higher break - even point. </a:t>
            </a:r>
          </a:p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rgbClr val="FF0000"/>
                </a:solidFill>
                <a:latin typeface="Calibri" charset="0"/>
              </a:rPr>
              <a:t>Repetitive nature of specialised tasks can cause injury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GB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5326"/>
            <a:ext cx="8229600" cy="5976742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3600" dirty="0" smtClean="0"/>
              <a:t>Group1</a:t>
            </a:r>
          </a:p>
          <a:p>
            <a:pPr>
              <a:buFont typeface="Wingdings" charset="2"/>
              <a:buChar char="Ø"/>
            </a:pPr>
            <a:r>
              <a:rPr lang="en-US" sz="3600" dirty="0" smtClean="0"/>
              <a:t>Group2</a:t>
            </a:r>
          </a:p>
          <a:p>
            <a:pPr>
              <a:buFont typeface="Wingdings" charset="2"/>
              <a:buChar char="Ø"/>
            </a:pPr>
            <a:r>
              <a:rPr lang="en-US" sz="3600" dirty="0" smtClean="0"/>
              <a:t>Group3</a:t>
            </a:r>
          </a:p>
          <a:p>
            <a:pPr>
              <a:buFont typeface="Wingdings" charset="2"/>
              <a:buChar char="Ø"/>
            </a:pPr>
            <a:r>
              <a:rPr lang="en-US" sz="3600" dirty="0" smtClean="0"/>
              <a:t>Group4</a:t>
            </a:r>
          </a:p>
          <a:p>
            <a:pPr>
              <a:buFont typeface="Wingdings" charset="2"/>
              <a:buChar char="Ø"/>
            </a:pPr>
            <a:endParaRPr lang="en-US" sz="3600" dirty="0" smtClean="0"/>
          </a:p>
          <a:p>
            <a:pPr>
              <a:buFont typeface="Wingdings" charset="2"/>
              <a:buChar char="Ø"/>
            </a:pPr>
            <a:r>
              <a:rPr lang="en-US" sz="3600" dirty="0" smtClean="0"/>
              <a:t>Teach each other</a:t>
            </a:r>
            <a:r>
              <a:rPr lang="en-US" sz="3600" dirty="0" smtClean="0"/>
              <a:t> </a:t>
            </a:r>
            <a:r>
              <a:rPr lang="en-US" sz="3600" dirty="0" smtClean="0"/>
              <a:t>about </a:t>
            </a:r>
            <a:r>
              <a:rPr lang="en-US" sz="3600" dirty="0" smtClean="0"/>
              <a:t>your</a:t>
            </a:r>
            <a:r>
              <a:rPr lang="en-US" sz="3600" dirty="0" smtClean="0"/>
              <a:t> objectives! (10 </a:t>
            </a:r>
            <a:r>
              <a:rPr lang="en-US" sz="3600" dirty="0" smtClean="0"/>
              <a:t>mins)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Ø"/>
            </a:pPr>
            <a:endParaRPr lang="en-US" dirty="0"/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4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dirty="0" smtClean="0"/>
              <a:t>Where we’ve been:</a:t>
            </a:r>
          </a:p>
          <a:p>
            <a:pPr marL="857250" lvl="1" indent="-457200"/>
            <a:r>
              <a:rPr lang="en-GB" sz="3600" dirty="0" smtClean="0"/>
              <a:t>Basic Economic Problem</a:t>
            </a:r>
          </a:p>
          <a:p>
            <a:pPr marL="857250" lvl="1" indent="-457200"/>
            <a:r>
              <a:rPr lang="en-GB" sz="3600" dirty="0" smtClean="0"/>
              <a:t>PPFs</a:t>
            </a:r>
          </a:p>
          <a:p>
            <a:pPr marL="857250" lvl="1" indent="-457200"/>
            <a:r>
              <a:rPr lang="en-GB" sz="3600" dirty="0" smtClean="0"/>
              <a:t>Division of Labour</a:t>
            </a:r>
          </a:p>
          <a:p>
            <a:pPr marL="857250" lvl="1" indent="-457200"/>
            <a:endParaRPr lang="en-GB" sz="3600" dirty="0"/>
          </a:p>
          <a:p>
            <a:pPr marL="0" indent="0">
              <a:buNone/>
            </a:pPr>
            <a:r>
              <a:rPr lang="en-GB" sz="4400" b="1" dirty="0" smtClean="0"/>
              <a:t>Where we’re going:</a:t>
            </a:r>
          </a:p>
          <a:p>
            <a:pPr marL="857250" lvl="1" indent="-457200"/>
            <a:r>
              <a:rPr lang="en-GB" sz="3600" u="sng" dirty="0" smtClean="0"/>
              <a:t>Macroeconomic Objectives</a:t>
            </a:r>
            <a:endParaRPr lang="en-GB" sz="3600" u="sng" dirty="0"/>
          </a:p>
        </p:txBody>
      </p:sp>
    </p:spTree>
    <p:extLst>
      <p:ext uri="{BB962C8B-B14F-4D97-AF65-F5344CB8AC3E}">
        <p14:creationId xmlns:p14="http://schemas.microsoft.com/office/powerpoint/2010/main" val="3925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0078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Macroeconomic Objectives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013" y="1419731"/>
            <a:ext cx="8433155" cy="4999373"/>
          </a:xfrm>
        </p:spPr>
        <p:txBody>
          <a:bodyPr>
            <a:normAutofit lnSpcReduction="1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US" dirty="0"/>
              <a:t>W</a:t>
            </a:r>
            <a:r>
              <a:rPr lang="en-US" dirty="0" smtClean="0"/>
              <a:t>hat do you think the Government’s top </a:t>
            </a:r>
            <a:r>
              <a:rPr lang="en-US" u="sng" dirty="0" smtClean="0"/>
              <a:t>Macro</a:t>
            </a:r>
            <a:r>
              <a:rPr lang="en-US" dirty="0" smtClean="0"/>
              <a:t>economic objective? Discuss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Why is achieving this objective desirable?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s the Government achieving this objective?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Remember… with Macro, we are interested in the performance of the Economy as a whole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Macroeconomic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99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 Rate of Economic Growth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 and Stable Inflation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Balanced Balance of Payments (Current Account)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 Unemployment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Any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2258"/>
            <a:ext cx="8229600" cy="622500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Ø"/>
            </a:pPr>
            <a:r>
              <a:rPr lang="en-US" dirty="0" smtClean="0"/>
              <a:t>In groups of 5</a:t>
            </a:r>
          </a:p>
          <a:p>
            <a:pPr>
              <a:buFont typeface="Wingdings" charset="2"/>
              <a:buChar char="Ø"/>
            </a:pPr>
            <a:r>
              <a:rPr lang="en-US" dirty="0"/>
              <a:t>O</a:t>
            </a:r>
            <a:r>
              <a:rPr lang="en-US" dirty="0" smtClean="0"/>
              <a:t>ne Macroeconomic Objective per group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Create an attractive poster to go on display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Apply ‘The Division of </a:t>
            </a:r>
            <a:r>
              <a:rPr lang="en-US" dirty="0" err="1" smtClean="0"/>
              <a:t>Labour</a:t>
            </a:r>
            <a:r>
              <a:rPr lang="en-US" dirty="0" smtClean="0"/>
              <a:t>’ within your group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2 people from each group may use computers </a:t>
            </a:r>
          </a:p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Titles 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 Text </a:t>
            </a:r>
            <a:r>
              <a:rPr lang="en-US" dirty="0" smtClean="0">
                <a:solidFill>
                  <a:srgbClr val="000000"/>
                </a:solidFill>
              </a:rPr>
              <a:t>–</a:t>
            </a:r>
            <a:r>
              <a:rPr lang="en-US" dirty="0" smtClean="0">
                <a:solidFill>
                  <a:srgbClr val="0000FF"/>
                </a:solidFill>
              </a:rPr>
              <a:t> Pictures </a:t>
            </a:r>
            <a:r>
              <a:rPr lang="en-US" dirty="0" smtClean="0">
                <a:solidFill>
                  <a:srgbClr val="000000"/>
                </a:solidFill>
              </a:rPr>
              <a:t>–</a:t>
            </a:r>
            <a:r>
              <a:rPr lang="en-US" dirty="0" smtClean="0">
                <a:solidFill>
                  <a:srgbClr val="0000FF"/>
                </a:solidFill>
              </a:rPr>
              <a:t> Graphs </a:t>
            </a:r>
            <a:r>
              <a:rPr lang="en-US" dirty="0" smtClean="0">
                <a:solidFill>
                  <a:srgbClr val="000000"/>
                </a:solidFill>
              </a:rPr>
              <a:t>–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Colours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u="sng" dirty="0"/>
              <a:t>3</a:t>
            </a:r>
            <a:r>
              <a:rPr lang="en-US" u="sng" dirty="0" smtClean="0"/>
              <a:t>0 mins</a:t>
            </a:r>
          </a:p>
          <a:p>
            <a:pPr marL="0" indent="0">
              <a:buNone/>
            </a:pP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/>
              <a:t>High Rate of Economic Growth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/>
              <a:t>Low and Stable Inflation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/>
              <a:t>Balanced Balance of Payments (Current Account)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/>
              <a:t>Low Unemployment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6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103"/>
            <a:ext cx="8229600" cy="1143000"/>
          </a:xfrm>
        </p:spPr>
        <p:txBody>
          <a:bodyPr/>
          <a:lstStyle/>
          <a:p>
            <a:r>
              <a:rPr lang="en-US" dirty="0" smtClean="0"/>
              <a:t>High Economic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5103"/>
            <a:ext cx="8229600" cy="518396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Economic Growth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UKs current rate of Economic Growth?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how it is measured (Real GDP)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value of UK GDP?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much does this represent of the world Economy?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does the Government aim for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how the fluctuations in Economic Growth over the past decade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there any drawbacks to the Government achieving their aim?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52"/>
            <a:ext cx="8229600" cy="1143000"/>
          </a:xfrm>
        </p:spPr>
        <p:txBody>
          <a:bodyPr/>
          <a:lstStyle/>
          <a:p>
            <a:r>
              <a:rPr lang="en-US" dirty="0" smtClean="0"/>
              <a:t>Low and Stable 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98653"/>
            <a:ext cx="8447753" cy="53126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Inflation (and Deflation)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is the UKs Inflation target? Who is it set by?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Explain how it is measured (CPI and RPI – what is the difference?)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is the current rate of Inflation in the UK?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Show the fluctuations in UK inflation over the past decade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has caused Deflation in the Eurozone?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does the Government aim for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Benefits/drawbacks of Deflation?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75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851"/>
            <a:ext cx="8229600" cy="1143000"/>
          </a:xfrm>
        </p:spPr>
        <p:txBody>
          <a:bodyPr/>
          <a:lstStyle/>
          <a:p>
            <a:r>
              <a:rPr lang="en-US" dirty="0" smtClean="0"/>
              <a:t> Balanced </a:t>
            </a:r>
            <a:r>
              <a:rPr lang="en-US" dirty="0" err="1" smtClean="0"/>
              <a:t>BoP</a:t>
            </a:r>
            <a:r>
              <a:rPr lang="en-US" dirty="0" smtClean="0"/>
              <a:t> (Current Account)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851"/>
            <a:ext cx="8229600" cy="529801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that the </a:t>
            </a:r>
            <a:r>
              <a:rPr lang="en-US" dirty="0" err="1" smtClean="0"/>
              <a:t>BoP</a:t>
            </a:r>
            <a:r>
              <a:rPr lang="en-US" dirty="0" smtClean="0"/>
              <a:t> is made up of the ‘Current Account’ ant the ‘Capital Account’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</a:t>
            </a:r>
            <a:r>
              <a:rPr lang="en-US" u="sng" dirty="0" smtClean="0"/>
              <a:t>Current Account</a:t>
            </a:r>
            <a:r>
              <a:rPr lang="en-US" dirty="0" smtClean="0"/>
              <a:t> (Capital Account comes next year)</a:t>
            </a:r>
            <a:endParaRPr lang="en-US" u="sng" dirty="0" smtClean="0"/>
          </a:p>
          <a:p>
            <a:pPr marL="914400" lvl="1" indent="-514350"/>
            <a:r>
              <a:rPr lang="en-US" dirty="0" smtClean="0"/>
              <a:t>Explain the 4 components that make up the Current Account</a:t>
            </a:r>
          </a:p>
          <a:p>
            <a:pPr marL="914400" lvl="1" indent="-514350"/>
            <a:r>
              <a:rPr lang="en-US" dirty="0" smtClean="0"/>
              <a:t>Provide an up to date summary of the UKs Current Account position  </a:t>
            </a:r>
          </a:p>
          <a:p>
            <a:pPr marL="914400" lvl="1" indent="-514350"/>
            <a:r>
              <a:rPr lang="en-US" dirty="0" smtClean="0"/>
              <a:t>Show the fluctuations in the Current Account over the past decade </a:t>
            </a:r>
          </a:p>
          <a:p>
            <a:pPr marL="914400" lvl="1" indent="-514350"/>
            <a:r>
              <a:rPr lang="en-US" dirty="0" smtClean="0"/>
              <a:t>Is the UK a net importer or goods? Why?</a:t>
            </a:r>
          </a:p>
          <a:p>
            <a:pPr marL="914400" lvl="1" indent="-514350"/>
            <a:r>
              <a:rPr lang="en-US" dirty="0" smtClean="0"/>
              <a:t>Is the UK a net importer of services? Why?</a:t>
            </a:r>
          </a:p>
          <a:p>
            <a:pPr marL="914400" lvl="1" indent="-514350"/>
            <a:r>
              <a:rPr lang="en-US" dirty="0" smtClean="0"/>
              <a:t>What does the Government aim for and why?</a:t>
            </a:r>
          </a:p>
          <a:p>
            <a:pPr marL="914400" lvl="1" indent="-514350"/>
            <a:r>
              <a:rPr lang="en-US" dirty="0" smtClean="0"/>
              <a:t>How can the UK improve its Current </a:t>
            </a:r>
            <a:r>
              <a:rPr lang="en-US" dirty="0"/>
              <a:t>A</a:t>
            </a:r>
            <a:r>
              <a:rPr lang="en-US" dirty="0" smtClean="0"/>
              <a:t>ccount position?</a:t>
            </a:r>
          </a:p>
          <a:p>
            <a:pPr marL="914400" lvl="1" indent="-514350"/>
            <a:endParaRPr lang="en-US" dirty="0" smtClean="0"/>
          </a:p>
          <a:p>
            <a:pPr marL="914400" lvl="1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1108"/>
          </a:xfrm>
        </p:spPr>
        <p:txBody>
          <a:bodyPr/>
          <a:lstStyle/>
          <a:p>
            <a:r>
              <a:rPr lang="en-US" dirty="0" smtClean="0"/>
              <a:t>Low Unemployment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130"/>
            <a:ext cx="8229600" cy="564991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Unemployment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how Unemployment is measured (Claimant Count and LFS)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current level of Unemployment in the UK?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what has happened to UK Unemployment since the financial crisis (2007)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a) Cyclical, b) </a:t>
            </a:r>
            <a:r>
              <a:rPr lang="en-US" dirty="0"/>
              <a:t>F</a:t>
            </a:r>
            <a:r>
              <a:rPr lang="en-US" dirty="0" smtClean="0"/>
              <a:t>rictional, c) Seasonal and d) Structural Unemployment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Show the fluctuations of UK Unemployment over the past decade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does the Government aim for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you show high Unemployment on a PPF?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Eurozone Unemployment and does it vary greatly between different countries in the Eurozone?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AF6F29-6751-4FC6-B1FD-DF495343CB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63410D-C44B-40C7-9692-887172AF26E1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AE36A55-AFA8-4479-95E6-999C1209F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647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Macroeconomic Objectives</vt:lpstr>
      <vt:lpstr>Macroeconomic Objectives</vt:lpstr>
      <vt:lpstr>PowerPoint Presentation</vt:lpstr>
      <vt:lpstr>High Economic Growth</vt:lpstr>
      <vt:lpstr>Low and Stable Inflation</vt:lpstr>
      <vt:lpstr> Balanced BoP (Current Account)</vt:lpstr>
      <vt:lpstr>Low Unemployment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Dyson</dc:creator>
  <cp:lastModifiedBy>David Dyson</cp:lastModifiedBy>
  <cp:revision>40</cp:revision>
  <cp:lastPrinted>2015-09-25T09:15:24Z</cp:lastPrinted>
  <dcterms:created xsi:type="dcterms:W3CDTF">2015-09-20T13:59:05Z</dcterms:created>
  <dcterms:modified xsi:type="dcterms:W3CDTF">2015-09-28T12:50:00Z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