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  <p:sldId id="262" r:id="rId8"/>
    <p:sldId id="263" r:id="rId9"/>
    <p:sldId id="259" r:id="rId10"/>
    <p:sldId id="264" r:id="rId11"/>
    <p:sldId id="260" r:id="rId12"/>
    <p:sldId id="266" r:id="rId13"/>
    <p:sldId id="268" r:id="rId14"/>
    <p:sldId id="267" r:id="rId15"/>
    <p:sldId id="265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02" y="-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ACF6-01F1-EB48-8119-06C5DB393CA1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99426-AD39-2246-BA6B-158BB0F08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58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ACF6-01F1-EB48-8119-06C5DB393CA1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99426-AD39-2246-BA6B-158BB0F08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012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ACF6-01F1-EB48-8119-06C5DB393CA1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99426-AD39-2246-BA6B-158BB0F08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06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ACF6-01F1-EB48-8119-06C5DB393CA1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99426-AD39-2246-BA6B-158BB0F08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9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ACF6-01F1-EB48-8119-06C5DB393CA1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99426-AD39-2246-BA6B-158BB0F08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135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ACF6-01F1-EB48-8119-06C5DB393CA1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99426-AD39-2246-BA6B-158BB0F08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08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ACF6-01F1-EB48-8119-06C5DB393CA1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99426-AD39-2246-BA6B-158BB0F08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390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ACF6-01F1-EB48-8119-06C5DB393CA1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99426-AD39-2246-BA6B-158BB0F08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7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ACF6-01F1-EB48-8119-06C5DB393CA1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99426-AD39-2246-BA6B-158BB0F08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35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ACF6-01F1-EB48-8119-06C5DB393CA1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99426-AD39-2246-BA6B-158BB0F08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971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ACF6-01F1-EB48-8119-06C5DB393CA1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99426-AD39-2246-BA6B-158BB0F08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760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FACF6-01F1-EB48-8119-06C5DB393CA1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99426-AD39-2246-BA6B-158BB0F08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Measuring Inflation</a:t>
            </a:r>
            <a:endParaRPr lang="en-US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1684" y="1600200"/>
            <a:ext cx="8709292" cy="4525963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Price surveys</a:t>
            </a:r>
            <a:r>
              <a:rPr lang="en-US" sz="4000" dirty="0" smtClean="0"/>
              <a:t>: </a:t>
            </a:r>
          </a:p>
          <a:p>
            <a:pPr lvl="1"/>
            <a:r>
              <a:rPr lang="en-US" sz="3600" dirty="0" smtClean="0"/>
              <a:t>Calculates how much goods cost in shops</a:t>
            </a:r>
          </a:p>
          <a:p>
            <a:pPr lvl="1"/>
            <a:r>
              <a:rPr lang="en-US" sz="3600" dirty="0" smtClean="0"/>
              <a:t>Allows average price to be found across the UK for each good and service</a:t>
            </a:r>
          </a:p>
          <a:p>
            <a:pPr lvl="1"/>
            <a:r>
              <a:rPr lang="en-US" sz="3600" dirty="0" smtClean="0"/>
              <a:t>180,000 prices are calculated on a monthly basis in 150 different areas of the UK</a:t>
            </a:r>
          </a:p>
        </p:txBody>
      </p:sp>
    </p:spTree>
    <p:extLst>
      <p:ext uri="{BB962C8B-B14F-4D97-AF65-F5344CB8AC3E}">
        <p14:creationId xmlns:p14="http://schemas.microsoft.com/office/powerpoint/2010/main" val="2407738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54" y="1223319"/>
            <a:ext cx="8767704" cy="412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361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27" y="481914"/>
            <a:ext cx="8852696" cy="6030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182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860" y="429699"/>
            <a:ext cx="8711454" cy="569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204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96" y="249708"/>
            <a:ext cx="8068962" cy="646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617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166"/>
            <a:ext cx="8229600" cy="844110"/>
          </a:xfrm>
        </p:spPr>
        <p:txBody>
          <a:bodyPr/>
          <a:lstStyle/>
          <a:p>
            <a:r>
              <a:rPr lang="en-US" u="sng" dirty="0"/>
              <a:t>M</a:t>
            </a:r>
            <a:r>
              <a:rPr lang="en-US" u="sng" dirty="0" smtClean="0"/>
              <a:t>easuring Inflation	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323" y="1164104"/>
            <a:ext cx="8815134" cy="523090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Family Expenditure Survey (FES)</a:t>
            </a:r>
          </a:p>
          <a:p>
            <a:pPr lvl="1"/>
            <a:r>
              <a:rPr lang="en-US" sz="3200" dirty="0" smtClean="0"/>
              <a:t>7,000 households – how much are households spending on each good/service?</a:t>
            </a:r>
          </a:p>
          <a:p>
            <a:pPr lvl="1"/>
            <a:r>
              <a:rPr lang="en-US" sz="3200" dirty="0" smtClean="0"/>
              <a:t>Data is used to give a weighting to each item (approx. 700 items) in terms of importance </a:t>
            </a:r>
          </a:p>
          <a:p>
            <a:pPr lvl="1"/>
            <a:r>
              <a:rPr lang="en-US" sz="3200" dirty="0" smtClean="0"/>
              <a:t>FES is done every year – weightings are updated so that only the most purchased goods are included</a:t>
            </a:r>
          </a:p>
          <a:p>
            <a:r>
              <a:rPr lang="en-US" sz="3600" dirty="0" smtClean="0"/>
              <a:t>Limitations with Inflation measurement?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7223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42" y="347720"/>
            <a:ext cx="8890735" cy="628917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Only an average</a:t>
            </a:r>
            <a:r>
              <a:rPr lang="en-US" dirty="0" smtClean="0"/>
              <a:t>: ‘Personal rate of inflation’ may be higher or lower than this (different income groups)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Weightings change over time</a:t>
            </a:r>
            <a:r>
              <a:rPr lang="en-US" dirty="0" smtClean="0"/>
              <a:t>: affects the ability to compare prices over time. Weightings are updated every year – fashion can change faster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The index does not indicate changes in quality</a:t>
            </a:r>
            <a:r>
              <a:rPr lang="en-US" dirty="0" smtClean="0"/>
              <a:t>: price rises may just reflect better quality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Sampling issues</a:t>
            </a:r>
            <a:r>
              <a:rPr lang="en-US" dirty="0" smtClean="0"/>
              <a:t>: quality of the inflation measure depends on the people surveyed and the accuracy of responses (about half respond)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76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5039" y="302364"/>
            <a:ext cx="8822881" cy="6274059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Index</a:t>
            </a:r>
            <a:r>
              <a:rPr lang="en-GB" sz="3600" dirty="0" smtClean="0"/>
              <a:t> </a:t>
            </a:r>
          </a:p>
          <a:p>
            <a:pPr marL="0" indent="0">
              <a:buNone/>
            </a:pPr>
            <a:r>
              <a:rPr lang="en-GB" sz="3600" dirty="0" smtClean="0"/>
              <a:t>= </a:t>
            </a:r>
            <a:r>
              <a:rPr lang="en-GB" sz="3600" u="sng" dirty="0"/>
              <a:t>current year </a:t>
            </a:r>
            <a:r>
              <a:rPr lang="en-GB" sz="3600" dirty="0" smtClean="0"/>
              <a:t>  x </a:t>
            </a:r>
            <a:r>
              <a:rPr lang="en-GB" sz="3600" dirty="0"/>
              <a:t>100</a:t>
            </a:r>
            <a:br>
              <a:rPr lang="en-GB" sz="3600" dirty="0"/>
            </a:br>
            <a:r>
              <a:rPr lang="en-GB" sz="3600" dirty="0"/>
              <a:t>   </a:t>
            </a:r>
            <a:r>
              <a:rPr lang="en-GB" sz="3600" dirty="0" smtClean="0"/>
              <a:t>   base year</a:t>
            </a:r>
          </a:p>
          <a:p>
            <a:pPr marL="0" indent="0">
              <a:buNone/>
            </a:pPr>
            <a:endParaRPr lang="en-GB" sz="3600" dirty="0" smtClean="0"/>
          </a:p>
          <a:p>
            <a:r>
              <a:rPr lang="en-GB" sz="3600" dirty="0" smtClean="0"/>
              <a:t>The price of a Snickers was 50 pence in 2010 (base year) and has risen to 60p by 2014</a:t>
            </a:r>
          </a:p>
          <a:p>
            <a:endParaRPr lang="en-GB" sz="3600" dirty="0"/>
          </a:p>
          <a:p>
            <a:r>
              <a:rPr lang="en-GB" sz="3600" u="sng" dirty="0" smtClean="0"/>
              <a:t>On rough paper</a:t>
            </a:r>
            <a:r>
              <a:rPr lang="en-GB" sz="3600" dirty="0" smtClean="0"/>
              <a:t>, calculate </a:t>
            </a:r>
            <a:r>
              <a:rPr lang="en-GB" sz="3600" dirty="0" smtClean="0"/>
              <a:t>the 2014 index:</a:t>
            </a:r>
          </a:p>
          <a:p>
            <a:pPr marL="457200" lvl="1" indent="0">
              <a:buNone/>
            </a:pPr>
            <a:r>
              <a:rPr lang="en-GB" sz="3600" dirty="0" smtClean="0"/>
              <a:t>a) </a:t>
            </a:r>
            <a:r>
              <a:rPr lang="en-GB" sz="3600" u="sng" dirty="0" smtClean="0"/>
              <a:t>60</a:t>
            </a:r>
            <a:r>
              <a:rPr lang="en-GB" sz="3600" dirty="0" smtClean="0"/>
              <a:t>    = 1.2                   b) 1.2 x 100 = 120          </a:t>
            </a:r>
            <a:endParaRPr lang="en-GB" sz="3600" u="sng" dirty="0" smtClean="0"/>
          </a:p>
          <a:p>
            <a:pPr marL="457200" lvl="1" indent="0">
              <a:buNone/>
            </a:pPr>
            <a:r>
              <a:rPr lang="en-GB" sz="3600" dirty="0"/>
              <a:t> </a:t>
            </a:r>
            <a:r>
              <a:rPr lang="en-GB" sz="3600" dirty="0" smtClean="0"/>
              <a:t>   50</a:t>
            </a:r>
          </a:p>
        </p:txBody>
      </p:sp>
    </p:spTree>
    <p:extLst>
      <p:ext uri="{BB962C8B-B14F-4D97-AF65-F5344CB8AC3E}">
        <p14:creationId xmlns:p14="http://schemas.microsoft.com/office/powerpoint/2010/main" val="179243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238" y="300033"/>
            <a:ext cx="8614978" cy="6557967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Percentage change = </a:t>
            </a:r>
            <a:r>
              <a:rPr lang="en-US" sz="3600" u="sng" dirty="0" smtClean="0"/>
              <a:t>Change </a:t>
            </a:r>
            <a:r>
              <a:rPr lang="en-US" sz="3600" dirty="0" smtClean="0"/>
              <a:t>     x 100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                                      Original</a:t>
            </a:r>
          </a:p>
          <a:p>
            <a:endParaRPr lang="en-US" sz="3600" dirty="0"/>
          </a:p>
          <a:p>
            <a:r>
              <a:rPr lang="en-US" sz="3600" dirty="0" smtClean="0"/>
              <a:t>In 2014 the index for Snickers is at 120</a:t>
            </a:r>
          </a:p>
          <a:p>
            <a:r>
              <a:rPr lang="en-US" sz="3600" dirty="0" smtClean="0"/>
              <a:t>In 2015 the index for Snickers rises to 133</a:t>
            </a:r>
          </a:p>
          <a:p>
            <a:r>
              <a:rPr lang="en-US" sz="3600" dirty="0" smtClean="0"/>
              <a:t>What was the percentage change between 2014 and 2015</a:t>
            </a:r>
            <a:r>
              <a:rPr lang="en-US" sz="3600" dirty="0" smtClean="0"/>
              <a:t>? </a:t>
            </a:r>
            <a:r>
              <a:rPr lang="en-US" sz="3600" u="sng" dirty="0" smtClean="0"/>
              <a:t>Show workings on rough paper</a:t>
            </a:r>
            <a:r>
              <a:rPr lang="en-US" sz="3600" dirty="0" smtClean="0"/>
              <a:t>:</a:t>
            </a:r>
            <a:endParaRPr lang="en-US" sz="3600" dirty="0" smtClean="0"/>
          </a:p>
          <a:p>
            <a:endParaRPr lang="en-US" sz="3600" dirty="0"/>
          </a:p>
          <a:p>
            <a:r>
              <a:rPr lang="en-US" sz="3600" dirty="0"/>
              <a:t>a</a:t>
            </a:r>
            <a:r>
              <a:rPr lang="en-US" sz="3600" dirty="0" smtClean="0"/>
              <a:t>)</a:t>
            </a:r>
            <a:r>
              <a:rPr lang="en-US" sz="3600" u="sng" dirty="0" smtClean="0"/>
              <a:t> 13  </a:t>
            </a:r>
            <a:r>
              <a:rPr lang="en-US" sz="3600" dirty="0" smtClean="0"/>
              <a:t>  = 0.11          b) 0.11 x 100 = 11%            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   120</a:t>
            </a:r>
          </a:p>
          <a:p>
            <a:endParaRPr lang="en-US" sz="3600" dirty="0"/>
          </a:p>
          <a:p>
            <a:endParaRPr lang="en-US" sz="3600" dirty="0" smtClean="0"/>
          </a:p>
          <a:p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3729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5292"/>
          </a:xfrm>
        </p:spPr>
        <p:txBody>
          <a:bodyPr>
            <a:normAutofit/>
          </a:bodyPr>
          <a:lstStyle/>
          <a:p>
            <a:r>
              <a:rPr lang="en-US" u="sng" dirty="0" smtClean="0"/>
              <a:t>Calculating Index Numbers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20" y="1436234"/>
            <a:ext cx="5757242" cy="4145677"/>
          </a:xfrm>
        </p:spPr>
        <p:txBody>
          <a:bodyPr>
            <a:normAutofit lnSpcReduction="10000"/>
          </a:bodyPr>
          <a:lstStyle/>
          <a:p>
            <a:r>
              <a:rPr lang="en-GB" b="1" dirty="0" smtClean="0"/>
              <a:t>Index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dirty="0" smtClean="0"/>
              <a:t>= </a:t>
            </a:r>
            <a:r>
              <a:rPr lang="en-GB" u="sng" dirty="0"/>
              <a:t>current year </a:t>
            </a:r>
            <a:r>
              <a:rPr lang="en-GB" dirty="0" smtClean="0"/>
              <a:t>  x </a:t>
            </a:r>
            <a:r>
              <a:rPr lang="en-GB" dirty="0"/>
              <a:t>100</a:t>
            </a:r>
            <a:br>
              <a:rPr lang="en-GB" dirty="0"/>
            </a:br>
            <a:r>
              <a:rPr lang="en-GB" dirty="0"/>
              <a:t>   </a:t>
            </a:r>
            <a:r>
              <a:rPr lang="en-GB" dirty="0" smtClean="0"/>
              <a:t>   base year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r>
              <a:rPr lang="en-GB" b="1" dirty="0" smtClean="0"/>
              <a:t>Average </a:t>
            </a:r>
            <a:r>
              <a:rPr lang="en-GB" b="1" dirty="0"/>
              <a:t>weighted </a:t>
            </a:r>
            <a:r>
              <a:rPr lang="en-GB" b="1" dirty="0" smtClean="0"/>
              <a:t>index</a:t>
            </a:r>
          </a:p>
          <a:p>
            <a:pPr marL="0" indent="0">
              <a:buNone/>
            </a:pPr>
            <a:r>
              <a:rPr lang="en-GB" dirty="0" smtClean="0"/>
              <a:t>= </a:t>
            </a:r>
            <a:r>
              <a:rPr lang="en-GB" u="sng" dirty="0" smtClean="0"/>
              <a:t>Sum </a:t>
            </a:r>
            <a:r>
              <a:rPr lang="en-GB" u="sng" dirty="0"/>
              <a:t>of weighted indices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           Total </a:t>
            </a:r>
            <a:r>
              <a:rPr lang="en-GB" dirty="0"/>
              <a:t>weights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46743" y="2777136"/>
            <a:ext cx="36591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</a:rPr>
              <a:t>Activity 1:</a:t>
            </a:r>
            <a:r>
              <a:rPr lang="en-US" sz="3200" dirty="0" smtClean="0">
                <a:solidFill>
                  <a:srgbClr val="FF0000"/>
                </a:solidFill>
              </a:rPr>
              <a:t> Calculating Inflation using Index Numbers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46743" y="5348444"/>
            <a:ext cx="36591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</a:rPr>
              <a:t>Activity 2: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Follow up questions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89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59" y="296562"/>
            <a:ext cx="8931750" cy="6215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279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576"/>
            <a:ext cx="8229600" cy="874678"/>
          </a:xfrm>
        </p:spPr>
        <p:txBody>
          <a:bodyPr>
            <a:normAutofit/>
          </a:bodyPr>
          <a:lstStyle/>
          <a:p>
            <a:r>
              <a:rPr lang="en-US" sz="4800" u="sng" dirty="0" smtClean="0"/>
              <a:t>Home Work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2458"/>
            <a:ext cx="8229600" cy="5161845"/>
          </a:xfrm>
        </p:spPr>
        <p:txBody>
          <a:bodyPr>
            <a:noAutofit/>
          </a:bodyPr>
          <a:lstStyle/>
          <a:p>
            <a:r>
              <a:rPr lang="en-US" sz="3600" dirty="0" smtClean="0"/>
              <a:t>Read and make notes on:</a:t>
            </a:r>
          </a:p>
          <a:p>
            <a:pPr lvl="1"/>
            <a:r>
              <a:rPr lang="en-US" sz="3200" dirty="0" smtClean="0"/>
              <a:t>Employment and Unemployment</a:t>
            </a:r>
          </a:p>
          <a:p>
            <a:pPr lvl="1"/>
            <a:r>
              <a:rPr lang="en-US" sz="3200" dirty="0" smtClean="0"/>
              <a:t>Measuring Unemployment</a:t>
            </a:r>
          </a:p>
          <a:p>
            <a:r>
              <a:rPr lang="en-US" sz="3600" dirty="0" smtClean="0"/>
              <a:t>Must not amount to more than 1 double sided page of </a:t>
            </a:r>
            <a:r>
              <a:rPr lang="en-US" sz="3600" dirty="0" smtClean="0"/>
              <a:t>A4</a:t>
            </a:r>
          </a:p>
          <a:p>
            <a:r>
              <a:rPr lang="en-US" sz="3600" dirty="0" smtClean="0"/>
              <a:t>Read over Macro notes</a:t>
            </a:r>
            <a:endParaRPr lang="en-US" sz="3600" dirty="0" smtClean="0"/>
          </a:p>
          <a:p>
            <a:r>
              <a:rPr lang="en-US" sz="3600" dirty="0" smtClean="0"/>
              <a:t>Macro Test next week</a:t>
            </a:r>
          </a:p>
          <a:p>
            <a:r>
              <a:rPr lang="en-US" sz="3600" u="sng" dirty="0" smtClean="0"/>
              <a:t>No lesson Thursday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97305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637" y="1429996"/>
            <a:ext cx="8702451" cy="3435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219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849CFE02CD74F92A1769301D06646" ma:contentTypeVersion="1" ma:contentTypeDescription="Create a new document." ma:contentTypeScope="" ma:versionID="df869ed721f02c6d6cfac3424a27bc39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B4E5D03-1193-40FB-8522-753EEB592D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89B631-DF32-47A3-A4F6-BE84F526D7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6EA403-F036-4EEA-BA4F-F29EF09A2518}">
  <ds:schemaRefs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2014</TotalTime>
  <Words>311</Words>
  <Application>Microsoft Office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Measuring Inflation</vt:lpstr>
      <vt:lpstr>Measuring Inflation </vt:lpstr>
      <vt:lpstr>PowerPoint Presentation</vt:lpstr>
      <vt:lpstr>PowerPoint Presentation</vt:lpstr>
      <vt:lpstr>PowerPoint Presentation</vt:lpstr>
      <vt:lpstr>Calculating Index Numbers</vt:lpstr>
      <vt:lpstr>PowerPoint Presentation</vt:lpstr>
      <vt:lpstr>Home Work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Inflation</dc:title>
  <dc:creator>David Dyson</dc:creator>
  <cp:lastModifiedBy>David Dyson</cp:lastModifiedBy>
  <cp:revision>20</cp:revision>
  <dcterms:created xsi:type="dcterms:W3CDTF">2015-09-26T08:23:07Z</dcterms:created>
  <dcterms:modified xsi:type="dcterms:W3CDTF">2015-09-28T07:18:09Z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0x01010060F849CFE02CD74F92A1769301D06646</vt:lpwstr>
  </property>
</Properties>
</file>