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309" r:id="rId5"/>
    <p:sldId id="307" r:id="rId6"/>
    <p:sldId id="306" r:id="rId7"/>
    <p:sldId id="308" r:id="rId8"/>
    <p:sldId id="311" r:id="rId9"/>
    <p:sldId id="304" r:id="rId10"/>
    <p:sldId id="261" r:id="rId11"/>
    <p:sldId id="262" r:id="rId12"/>
    <p:sldId id="305" r:id="rId13"/>
    <p:sldId id="270" r:id="rId14"/>
    <p:sldId id="268" r:id="rId15"/>
    <p:sldId id="273" r:id="rId16"/>
    <p:sldId id="301" r:id="rId17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450" y="6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0205C5A-E5C8-4D78-AF28-95D2CFE7B6D1}" type="datetimeFigureOut">
              <a:rPr lang="en-GB"/>
              <a:pPr>
                <a:defRPr/>
              </a:pPr>
              <a:t>07/10/2015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9EE1718-BA7B-44E4-923E-97CF4DA18A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3201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EE1718-BA7B-44E4-923E-97CF4DA18A6C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676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EE1718-BA7B-44E4-923E-97CF4DA18A6C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969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Hyperinflation; Causes:</a:t>
            </a:r>
          </a:p>
          <a:p>
            <a:r>
              <a:rPr lang="en-US" dirty="0" smtClean="0"/>
              <a:t>National debt - Printing money (quantitative easing) – devalued existing money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EE1718-BA7B-44E4-923E-97CF4DA18A6C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083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55167-EDA0-4D46-9734-24FB678FCE40}" type="datetimeFigureOut">
              <a:rPr lang="en-GB"/>
              <a:pPr>
                <a:defRPr/>
              </a:pPr>
              <a:t>07/10/2015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EC211-52FD-4133-A986-CC16725D0A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141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14071-8FA5-4845-89B8-35FAA22F6314}" type="datetimeFigureOut">
              <a:rPr lang="en-GB"/>
              <a:pPr>
                <a:defRPr/>
              </a:pPr>
              <a:t>07/10/2015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315CB-425F-4AF9-852A-3617903CB5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322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460BC-D281-419A-892C-0F80F6442F29}" type="datetimeFigureOut">
              <a:rPr lang="en-GB"/>
              <a:pPr>
                <a:defRPr/>
              </a:pPr>
              <a:t>07/10/2015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DB50F-E0FA-4B3A-9D54-1D0D4137F6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378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F840C-5FEE-4768-A8E7-AF8C741F46F4}" type="datetimeFigureOut">
              <a:rPr lang="en-GB"/>
              <a:pPr>
                <a:defRPr/>
              </a:pPr>
              <a:t>07/10/2015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ACF51-7424-45BA-9F51-BD2BBAEDDB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301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8F35E-85CF-4A3F-B06A-146D5BD13212}" type="datetimeFigureOut">
              <a:rPr lang="en-GB"/>
              <a:pPr>
                <a:defRPr/>
              </a:pPr>
              <a:t>07/10/2015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28047-3801-48EA-AD76-490157C3D8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500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5763A-3626-48B0-9C74-D52E9160A60A}" type="datetimeFigureOut">
              <a:rPr lang="en-GB"/>
              <a:pPr>
                <a:defRPr/>
              </a:pPr>
              <a:t>07/10/2015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2BCF6-B341-4348-B4AA-7D9BC0E388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897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2FA78-4673-425D-BCD2-6C69F8C9BB9E}" type="datetimeFigureOut">
              <a:rPr lang="en-GB"/>
              <a:pPr>
                <a:defRPr/>
              </a:pPr>
              <a:t>07/10/2015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4B223-E9DB-445E-BF2A-862761412E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686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048C5-F6F1-403D-A5E6-B189CCF397AB}" type="datetimeFigureOut">
              <a:rPr lang="en-GB"/>
              <a:pPr>
                <a:defRPr/>
              </a:pPr>
              <a:t>07/10/2015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AD698-C1BE-43D3-BBD6-30C8498217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095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48006-6E24-475E-AC78-470823E40D69}" type="datetimeFigureOut">
              <a:rPr lang="en-GB"/>
              <a:pPr>
                <a:defRPr/>
              </a:pPr>
              <a:t>07/10/2015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4DAE2-674A-4CDA-B13D-F10093EF5F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405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9306C-01B4-41B2-9BF6-699D7A2F06F1}" type="datetimeFigureOut">
              <a:rPr lang="en-GB"/>
              <a:pPr>
                <a:defRPr/>
              </a:pPr>
              <a:t>07/10/2015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4A9CC-1B41-4D4C-B5AA-D67FF5A00E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652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57246-4E7F-4B86-BA2B-BC641D53933B}" type="datetimeFigureOut">
              <a:rPr lang="en-GB"/>
              <a:pPr>
                <a:defRPr/>
              </a:pPr>
              <a:t>07/10/2015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74572-A039-41F7-96D3-12FE48A306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767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29906F-26D3-40A3-A604-CB0D931D405A}" type="datetimeFigureOut">
              <a:rPr lang="en-GB"/>
              <a:pPr>
                <a:defRPr/>
              </a:pPr>
              <a:t>07/10/2015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FA1DE4-FA3A-41D6-8F59-4BDED316B3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5946" b="5946"/>
          <a:stretch>
            <a:fillRect/>
          </a:stretch>
        </p:blipFill>
        <p:spPr>
          <a:xfrm>
            <a:off x="0" y="3709951"/>
            <a:ext cx="5724128" cy="31480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662" y="-2438"/>
            <a:ext cx="4649338" cy="37194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42839"/>
          <a:stretch/>
        </p:blipFill>
        <p:spPr>
          <a:xfrm>
            <a:off x="5687616" y="3229945"/>
            <a:ext cx="3456384" cy="36280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-1897" r="13242"/>
          <a:stretch/>
        </p:blipFill>
        <p:spPr>
          <a:xfrm>
            <a:off x="-92597" y="0"/>
            <a:ext cx="4940579" cy="371703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95536" y="2428260"/>
            <a:ext cx="838417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Who is Unemployed?</a:t>
            </a:r>
            <a:endParaRPr lang="en-GB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79400"/>
            <a:ext cx="9144000" cy="62782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61" y="0"/>
            <a:ext cx="91968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22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373616" cy="5040560"/>
          </a:xfrm>
        </p:spPr>
        <p:txBody>
          <a:bodyPr/>
          <a:lstStyle/>
          <a:p>
            <a:pPr marL="0" indent="0">
              <a:buNone/>
            </a:pPr>
            <a:r>
              <a:rPr lang="en-US" sz="3600" u="sng" dirty="0" smtClean="0"/>
              <a:t>Scenario 1 </a:t>
            </a:r>
            <a:endParaRPr lang="en-US" sz="3600" u="sng" dirty="0"/>
          </a:p>
          <a:p>
            <a:pPr marL="0" indent="0">
              <a:buNone/>
            </a:pPr>
            <a:r>
              <a:rPr lang="en-US" sz="3600" dirty="0" smtClean="0"/>
              <a:t>CPI Inflation was 2% in June 2014. Assuming that a loaf of bread in June 2013 cost £1.50, calculate the price of a loaf of bread in June 2014</a:t>
            </a:r>
          </a:p>
          <a:p>
            <a:pPr marL="0" indent="0">
              <a:buNone/>
            </a:pPr>
            <a:endParaRPr lang="en-US" sz="3600" dirty="0"/>
          </a:p>
          <a:p>
            <a:pPr marL="800100" lvl="2" indent="0">
              <a:buNone/>
            </a:pPr>
            <a:r>
              <a:rPr lang="en-US" sz="3600" u="sng" dirty="0" smtClean="0"/>
              <a:t>Extension</a:t>
            </a:r>
            <a:r>
              <a:rPr lang="en-US" sz="3600" dirty="0" smtClean="0"/>
              <a:t>: Why might this not be accurate?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 descr="http://www.luckyji.com/wp-content/uploads/2011/09/rising-interest-r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116632"/>
            <a:ext cx="1584176" cy="1156449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0"/>
            <a:ext cx="1691680" cy="47667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Activity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94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8488"/>
            <a:ext cx="8229600" cy="1143000"/>
          </a:xfrm>
        </p:spPr>
        <p:txBody>
          <a:bodyPr/>
          <a:lstStyle/>
          <a:p>
            <a:r>
              <a:rPr lang="en-GB" sz="3600" u="sng" dirty="0" smtClean="0"/>
              <a:t>The effects of Hyperinflation in Germany (Post WW1) </a:t>
            </a:r>
            <a:endParaRPr lang="en-GB" sz="3600" u="sng" dirty="0"/>
          </a:p>
        </p:txBody>
      </p:sp>
      <p:pic>
        <p:nvPicPr>
          <p:cNvPr id="27650" name="Picture 2" descr="https://thewisdomofgold.com/wp-content/uploads/2009/02/inflation-19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27303"/>
            <a:ext cx="2701804" cy="299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http://www.usagold.com/weimarplay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90642"/>
            <a:ext cx="230772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http://media.cnbc.com/i/CNBC/Sections/News_And_Analysis/_News/_SLIDESHOWS/WorstInflationSituations/SS_worst_inflation_germany_wallpap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93472"/>
            <a:ext cx="3181536" cy="212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918" y="4437112"/>
            <a:ext cx="3675650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 smtClean="0">
                <a:solidFill>
                  <a:schemeClr val="tx1"/>
                </a:solidFill>
              </a:rPr>
              <a:t>It was cheaper to use money as wallpaper than to buy new wallpaper 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96168" y="4329100"/>
            <a:ext cx="2315627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 smtClean="0">
                <a:solidFill>
                  <a:schemeClr val="tx1"/>
                </a:solidFill>
              </a:rPr>
              <a:t>Children used money as a toy to play with.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9249" y="4869160"/>
            <a:ext cx="2593503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 smtClean="0">
                <a:solidFill>
                  <a:schemeClr val="tx1"/>
                </a:solidFill>
              </a:rPr>
              <a:t>It was cheaper to use money as fuel for a fire than buy lighter fuel.</a:t>
            </a: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4" y="188640"/>
            <a:ext cx="9144000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94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/>
          <a:lstStyle/>
          <a:p>
            <a:pPr algn="l"/>
            <a:r>
              <a:rPr lang="en-GB" sz="3200" u="sng" dirty="0" smtClean="0"/>
              <a:t>What are the negative consequences of inflation ?</a:t>
            </a:r>
            <a:endParaRPr lang="en-GB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Pensioners on fixed incomes will suffer as the ‘purchasing power’ of their pension will fall. In the UK many pensioners have private pensions that are not adjusted for inflation.</a:t>
            </a:r>
          </a:p>
          <a:p>
            <a:endParaRPr lang="en-GB" sz="2800" dirty="0"/>
          </a:p>
          <a:p>
            <a:r>
              <a:rPr lang="en-GB" sz="2800" dirty="0" smtClean="0"/>
              <a:t>Any group of workers that fails to negotiate pay rises in line with inflation</a:t>
            </a:r>
          </a:p>
          <a:p>
            <a:endParaRPr lang="en-GB" sz="2800" dirty="0"/>
          </a:p>
          <a:p>
            <a:r>
              <a:rPr lang="en-GB" sz="2800" dirty="0" smtClean="0"/>
              <a:t>If </a:t>
            </a:r>
            <a:r>
              <a:rPr lang="en-GB" sz="2800" u="sng" dirty="0" smtClean="0"/>
              <a:t>real interest rates</a:t>
            </a:r>
            <a:r>
              <a:rPr lang="en-GB" sz="2800" dirty="0" smtClean="0"/>
              <a:t> fall as a result of inflation there will be a transfer of resources from Savers to borrowers.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763688" cy="5486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Copy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67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 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The CPI rate of inflation is 4.5% per annum and nominal interest rates are at 0.5%. What is the real interest rate ?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The inflation rate is 4% and the nominal growth in Nominal GDP is 4%. What is the real rate of GDP growth ?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2123728" cy="7647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activity</a:t>
            </a:r>
            <a:endParaRPr lang="en-GB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13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46134" y="148121"/>
            <a:ext cx="38325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Define Inflation</a:t>
            </a:r>
            <a:endParaRPr lang="en-GB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46" y="2246068"/>
            <a:ext cx="898768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Impact of inflation on the ‘purchasing </a:t>
            </a:r>
          </a:p>
          <a:p>
            <a:pPr algn="ctr"/>
            <a:r>
              <a:rPr lang="en-GB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</a:t>
            </a:r>
            <a:r>
              <a:rPr lang="en-GB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ower’ of money?</a:t>
            </a:r>
            <a:endParaRPr lang="en-GB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3462" y="5267376"/>
            <a:ext cx="868185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400" b="1" u="sng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Extension:</a:t>
            </a:r>
            <a:r>
              <a:rPr lang="en-GB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Difference between REAL</a:t>
            </a:r>
          </a:p>
          <a:p>
            <a:pPr algn="ctr"/>
            <a:r>
              <a:rPr lang="en-GB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and NOMINAL values?</a:t>
            </a:r>
            <a:endParaRPr lang="en-GB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886003"/>
          </a:xfrm>
        </p:spPr>
        <p:txBody>
          <a:bodyPr/>
          <a:lstStyle/>
          <a:p>
            <a:pPr marL="0" indent="0" algn="ctr">
              <a:buFont typeface="Arial" pitchFamily="34" charset="0"/>
              <a:buNone/>
            </a:pPr>
            <a:r>
              <a:rPr lang="en-GB" sz="4000" dirty="0" smtClean="0"/>
              <a:t>Inflation is a general and persistent rise in the price level.</a:t>
            </a:r>
          </a:p>
          <a:p>
            <a:pPr marL="0" indent="0" algn="ctr">
              <a:buFont typeface="Arial" pitchFamily="34" charset="0"/>
              <a:buNone/>
            </a:pPr>
            <a:endParaRPr lang="en-GB" sz="4000" dirty="0" smtClean="0"/>
          </a:p>
          <a:p>
            <a:pPr marL="0" indent="0" algn="ctr">
              <a:buFont typeface="Arial" pitchFamily="34" charset="0"/>
              <a:buNone/>
            </a:pPr>
            <a:endParaRPr lang="en-GB" sz="4000" dirty="0" smtClean="0"/>
          </a:p>
          <a:p>
            <a:pPr marL="0" indent="0" algn="ctr">
              <a:buFont typeface="Arial" pitchFamily="34" charset="0"/>
              <a:buNone/>
            </a:pPr>
            <a:r>
              <a:rPr lang="en-GB" sz="4000" dirty="0" smtClean="0"/>
              <a:t>Inflation represents a fall in the ‘purchasing power’ of money</a:t>
            </a:r>
          </a:p>
          <a:p>
            <a:pPr marL="0" indent="0" algn="ctr">
              <a:buFont typeface="Arial" pitchFamily="34" charset="0"/>
              <a:buNone/>
            </a:pPr>
            <a:endParaRPr lang="en-GB" sz="4000" dirty="0" smtClean="0"/>
          </a:p>
        </p:txBody>
      </p:sp>
    </p:spTree>
    <p:extLst>
      <p:ext uri="{BB962C8B-B14F-4D97-AF65-F5344CB8AC3E}">
        <p14:creationId xmlns:p14="http://schemas.microsoft.com/office/powerpoint/2010/main" val="137502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b="1" dirty="0" smtClean="0"/>
              <a:t>Nominal v Real Values - difference?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8229600" cy="4210050"/>
          </a:xfrm>
        </p:spPr>
        <p:txBody>
          <a:bodyPr/>
          <a:lstStyle/>
          <a:p>
            <a:pPr eaLnBrk="1" hangingPunct="1"/>
            <a:r>
              <a:rPr lang="en-GB" dirty="0" smtClean="0"/>
              <a:t>Values unadjusted for inflation are called NOMINAL VALUES. These prices are expressed at CURRENT PRICES.</a:t>
            </a:r>
          </a:p>
          <a:p>
            <a:pPr eaLnBrk="1" hangingPunct="1"/>
            <a:r>
              <a:rPr lang="en-GB" dirty="0" smtClean="0"/>
              <a:t>If data are adjusted for inflation this is at REAL VALUES. </a:t>
            </a:r>
            <a:r>
              <a:rPr lang="en-GB" dirty="0" smtClean="0">
                <a:solidFill>
                  <a:srgbClr val="FF0000"/>
                </a:solidFill>
              </a:rPr>
              <a:t>Data is adjusted assuming that prices were the same throughout the period</a:t>
            </a:r>
            <a:r>
              <a:rPr lang="en-GB" dirty="0" smtClean="0"/>
              <a:t>.</a:t>
            </a:r>
          </a:p>
          <a:p>
            <a:r>
              <a:rPr lang="en-US" dirty="0"/>
              <a:t>To convert a nominal value into a real value</a:t>
            </a:r>
          </a:p>
          <a:p>
            <a:pPr marL="400050" lvl="1" indent="0">
              <a:buNone/>
            </a:pPr>
            <a:r>
              <a:rPr lang="en-US" sz="3200" dirty="0"/>
              <a:t>simply deduct the rate of inflation from the</a:t>
            </a:r>
          </a:p>
          <a:p>
            <a:pPr marL="400050" lvl="1" indent="0">
              <a:buNone/>
            </a:pPr>
            <a:r>
              <a:rPr lang="en-US" sz="3200" dirty="0"/>
              <a:t>variable you are looking at.</a:t>
            </a:r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43241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r>
              <a:rPr lang="en-US" sz="4000" dirty="0" smtClean="0"/>
              <a:t>Nominal GDP has increased by 5% during a period where the rate of inflation has been 2%</a:t>
            </a:r>
          </a:p>
          <a:p>
            <a:endParaRPr lang="en-US" sz="4000" dirty="0"/>
          </a:p>
          <a:p>
            <a:r>
              <a:rPr lang="en-US" sz="4000" dirty="0" smtClean="0"/>
              <a:t>What is the impact of Real GDP?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9767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196" y="651129"/>
            <a:ext cx="8229600" cy="5361459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dirty="0" smtClean="0"/>
              <a:t>Between 2009 and 2012 percentage change in CPI increased from 1% to 5.2%. How might the following have been affected by the change?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2800" dirty="0"/>
          </a:p>
          <a:p>
            <a:pPr fontAlgn="auto">
              <a:spcAft>
                <a:spcPts val="0"/>
              </a:spcAft>
              <a:buFont typeface="Arial" pitchFamily="34" charset="0"/>
              <a:buAutoNum type="alphaLcParenBoth"/>
              <a:defRPr/>
            </a:pPr>
            <a:r>
              <a:rPr lang="en-GB" sz="2800" dirty="0" smtClean="0"/>
              <a:t>A pensioner on a fixed income</a:t>
            </a:r>
          </a:p>
          <a:p>
            <a:pPr fontAlgn="auto">
              <a:spcAft>
                <a:spcPts val="0"/>
              </a:spcAft>
              <a:buFont typeface="Arial" pitchFamily="34" charset="0"/>
              <a:buAutoNum type="alphaLcParenBoth"/>
              <a:defRPr/>
            </a:pPr>
            <a:r>
              <a:rPr lang="en-GB" sz="2800" dirty="0" smtClean="0"/>
              <a:t>A saver (assuming that the best rate of interest offered by banks was 2% throughout this period)</a:t>
            </a:r>
          </a:p>
          <a:p>
            <a:pPr fontAlgn="auto">
              <a:spcAft>
                <a:spcPts val="0"/>
              </a:spcAft>
              <a:buFont typeface="Arial" pitchFamily="34" charset="0"/>
              <a:buAutoNum type="alphaLcParenBoth"/>
              <a:defRPr/>
            </a:pPr>
            <a:r>
              <a:rPr lang="en-GB" sz="2800" dirty="0" smtClean="0"/>
              <a:t>Business executives who receive a 10% pay rise per annum 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GB" sz="2800" dirty="0" smtClean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GB" sz="28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GB" sz="2800" dirty="0" smtClean="0"/>
          </a:p>
          <a:p>
            <a:pPr fontAlgn="auto">
              <a:spcAft>
                <a:spcPts val="0"/>
              </a:spcAft>
              <a:buFont typeface="Arial" pitchFamily="34" charset="0"/>
              <a:buAutoNum type="alphaLcParenBoth"/>
              <a:defRPr/>
            </a:pPr>
            <a:endParaRPr lang="en-GB" sz="2800" dirty="0"/>
          </a:p>
        </p:txBody>
      </p:sp>
      <p:sp>
        <p:nvSpPr>
          <p:cNvPr id="2" name="Rectangle 1"/>
          <p:cNvSpPr/>
          <p:nvPr/>
        </p:nvSpPr>
        <p:spPr>
          <a:xfrm>
            <a:off x="0" y="5544"/>
            <a:ext cx="1403648" cy="6206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Activity 1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313" y="5029048"/>
            <a:ext cx="27567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Real Income?</a:t>
            </a:r>
            <a:endParaRPr lang="en-GB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51204" y="5354585"/>
            <a:ext cx="40132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Disposable Income?</a:t>
            </a:r>
            <a:endParaRPr lang="en-GB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0962" y="6127129"/>
            <a:ext cx="38279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Purchasing Power?</a:t>
            </a:r>
            <a:endParaRPr lang="en-GB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013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6" t="8170" r="26119" b="17636"/>
          <a:stretch/>
        </p:blipFill>
        <p:spPr bwMode="auto">
          <a:xfrm>
            <a:off x="337800" y="539628"/>
            <a:ext cx="8316416" cy="6024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2267744" cy="6926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starter</a:t>
            </a:r>
            <a:endParaRPr lang="en-GB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51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GB" u="sng" dirty="0" smtClean="0"/>
              <a:t>How is inflation measured?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373616" cy="4525963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b="1" dirty="0" smtClean="0"/>
              <a:t>Retail Price Index (RPI)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2800" dirty="0"/>
              <a:t>M</a:t>
            </a:r>
            <a:r>
              <a:rPr lang="en-GB" sz="2800" dirty="0" smtClean="0"/>
              <a:t>easures the average price of a ‘typical basket’ of goods bought by the average household.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28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b="1" dirty="0" smtClean="0"/>
              <a:t>Consumer price index (CPI)</a:t>
            </a:r>
            <a:endParaRPr lang="en-GB" sz="2800" b="1" dirty="0"/>
          </a:p>
          <a:p>
            <a:pPr fontAlgn="auto">
              <a:spcAft>
                <a:spcPts val="0"/>
              </a:spcAft>
              <a:defRPr/>
            </a:pPr>
            <a:r>
              <a:rPr lang="en-GB" sz="2800" dirty="0" smtClean="0"/>
              <a:t> CPI is a standard measure developed by the European Union.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2800" dirty="0"/>
              <a:t> </a:t>
            </a:r>
            <a:r>
              <a:rPr lang="en-GB" sz="2800" dirty="0" smtClean="0"/>
              <a:t>It has been used in the UK since 1996 but became the official measure of inflation in 2003.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28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b="1" dirty="0" smtClean="0"/>
              <a:t>CPI v RPI: Similarities and Differences?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61408"/>
            <a:ext cx="8229600" cy="706090"/>
          </a:xfrm>
        </p:spPr>
        <p:txBody>
          <a:bodyPr/>
          <a:lstStyle/>
          <a:p>
            <a:r>
              <a:rPr lang="en-GB" u="sng" dirty="0" smtClean="0"/>
              <a:t>Data collection CPI and RPI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564" y="1295910"/>
            <a:ext cx="8784976" cy="45259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2800" dirty="0" smtClean="0"/>
              <a:t>‘Price Survey’ carried out every month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2800" dirty="0" smtClean="0"/>
              <a:t>Prices are recorded in 150 areas of the UK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2800" dirty="0" smtClean="0"/>
              <a:t>110,000 prices are collected per month.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2800" dirty="0" smtClean="0"/>
              <a:t>Around 700 items are included in a typical basket of goods.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2800" dirty="0" smtClean="0"/>
              <a:t>The RPI and CPI are weighted to reflect the importance of certain goods or services (e.g. the price of gas is weighted more than the price of fruit)</a:t>
            </a:r>
          </a:p>
          <a:p>
            <a:pPr fontAlgn="auto">
              <a:spcAft>
                <a:spcPts val="0"/>
              </a:spcAft>
              <a:defRPr/>
            </a:pPr>
            <a:endParaRPr lang="en-GB" sz="28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b="1" dirty="0" smtClean="0"/>
              <a:t>What goes into the basket of goods is determined by the annual Family Expenditure Survey (FES).</a:t>
            </a:r>
          </a:p>
          <a:p>
            <a:pPr fontAlgn="auto">
              <a:spcAft>
                <a:spcPts val="0"/>
              </a:spcAft>
              <a:defRPr/>
            </a:pPr>
            <a:endParaRPr lang="en-GB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148121"/>
            <a:ext cx="8477701" cy="11265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is the target rate of inflation?</a:t>
            </a:r>
            <a:endParaRPr lang="en-GB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0186" y="1823660"/>
            <a:ext cx="7324392" cy="21178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Who is in charge of controlling</a:t>
            </a:r>
          </a:p>
          <a:p>
            <a:pPr algn="ctr"/>
            <a:r>
              <a:rPr lang="en-GB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</a:t>
            </a:r>
            <a:r>
              <a:rPr lang="en-GB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rate of inflation?</a:t>
            </a:r>
            <a:endParaRPr lang="en-GB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3512" y="4515885"/>
            <a:ext cx="6647172" cy="14994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How is</a:t>
            </a:r>
            <a:r>
              <a:rPr lang="en-GB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inflation controlled?</a:t>
            </a:r>
            <a:endParaRPr lang="en-GB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7472" y="945735"/>
            <a:ext cx="4786787" cy="1036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2% (plus or minus 1%)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2732116" y="3341087"/>
            <a:ext cx="3534942" cy="1036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Bank of England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827584" y="5286464"/>
            <a:ext cx="7560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Use of interest rates (set by the</a:t>
            </a:r>
          </a:p>
          <a:p>
            <a:pPr algn="ctr"/>
            <a:r>
              <a:rPr lang="en-US" sz="4000" dirty="0" smtClean="0"/>
              <a:t>Monetary Policy Committee)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2579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Lesson 1 Infl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F849CFE02CD74F92A1769301D06646" ma:contentTypeVersion="1" ma:contentTypeDescription="Create a new document." ma:contentTypeScope="" ma:versionID="df869ed721f02c6d6cfac3424a27bc3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E8C2E0D-4CD4-4EC0-938A-5CA3B4A000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30977F5-2B91-4DA0-BF00-56DCB0F462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CB77C03-06AA-4618-AC1E-345F8D90589F}">
  <ds:schemaRefs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Lesson 1 Inflation</Template>
  <TotalTime>3184</TotalTime>
  <Words>682</Words>
  <Application>Microsoft Office PowerPoint</Application>
  <PresentationFormat>On-screen Show (4:3)</PresentationFormat>
  <Paragraphs>82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Lesson 1 Inflation</vt:lpstr>
      <vt:lpstr>PowerPoint Presentation</vt:lpstr>
      <vt:lpstr>PowerPoint Presentation</vt:lpstr>
      <vt:lpstr>Nominal v Real Values - difference?</vt:lpstr>
      <vt:lpstr>PowerPoint Presentation</vt:lpstr>
      <vt:lpstr>PowerPoint Presentation</vt:lpstr>
      <vt:lpstr>PowerPoint Presentation</vt:lpstr>
      <vt:lpstr>How is inflation measured?</vt:lpstr>
      <vt:lpstr>Data collection CPI and RPI </vt:lpstr>
      <vt:lpstr>PowerPoint Presentation</vt:lpstr>
      <vt:lpstr>PowerPoint Presentation</vt:lpstr>
      <vt:lpstr>The effects of Hyperinflation in Germany (Post WW1) </vt:lpstr>
      <vt:lpstr>What are the negative consequences of inflation ?</vt:lpstr>
      <vt:lpstr> </vt:lpstr>
    </vt:vector>
  </TitlesOfParts>
  <Company>BHASVIC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inflation</dc:title>
  <dc:creator>USER</dc:creator>
  <cp:lastModifiedBy>David Dyson</cp:lastModifiedBy>
  <cp:revision>47</cp:revision>
  <dcterms:created xsi:type="dcterms:W3CDTF">2012-10-11T14:26:25Z</dcterms:created>
  <dcterms:modified xsi:type="dcterms:W3CDTF">2015-10-07T06:36:57Z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0x01010060F849CFE02CD74F92A1769301D06646</vt:lpwstr>
  </property>
</Properties>
</file>