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7" r:id="rId5"/>
    <p:sldId id="279" r:id="rId6"/>
    <p:sldId id="278" r:id="rId7"/>
    <p:sldId id="262" r:id="rId8"/>
    <p:sldId id="260" r:id="rId9"/>
    <p:sldId id="263" r:id="rId10"/>
    <p:sldId id="277" r:id="rId11"/>
    <p:sldId id="264" r:id="rId12"/>
    <p:sldId id="269" r:id="rId13"/>
    <p:sldId id="267" r:id="rId14"/>
    <p:sldId id="268" r:id="rId15"/>
    <p:sldId id="273" r:id="rId16"/>
    <p:sldId id="270" r:id="rId17"/>
    <p:sldId id="271" r:id="rId18"/>
    <p:sldId id="261" r:id="rId19"/>
    <p:sldId id="276" r:id="rId20"/>
    <p:sldId id="274" r:id="rId21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7C0E1-7648-4DF3-BC7F-BCA02E976B00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25D9D-3D29-45F4-8B39-D107FE036C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491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1A793-BE0A-524D-AD27-AE354A7325D1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9F50F-BA10-8D49-96CC-A9879F549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5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36B6B68-48D8-154D-BA4A-03A9B21051F5}" type="slidenum">
              <a:rPr lang="en-GB" sz="1200"/>
              <a:pPr/>
              <a:t>6</a:t>
            </a:fld>
            <a:endParaRPr lang="en-GB" sz="12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89212" y="4715839"/>
            <a:ext cx="4890665" cy="44659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2075" tIns="46038" rIns="92075" bIns="46038"/>
          <a:lstStyle/>
          <a:p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2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6650" cy="37099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Income = Output = Expenditure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9F50F-BA10-8D49-96CC-A9879F54947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42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EA3E-968A-4719-B6EB-BAC79E7128F0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1AD72-CAD3-4F13-9B8F-756B6851E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38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EA3E-968A-4719-B6EB-BAC79E7128F0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1AD72-CAD3-4F13-9B8F-756B6851E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980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EA3E-968A-4719-B6EB-BAC79E7128F0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1AD72-CAD3-4F13-9B8F-756B6851E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6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EA3E-968A-4719-B6EB-BAC79E7128F0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1AD72-CAD3-4F13-9B8F-756B6851E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86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EA3E-968A-4719-B6EB-BAC79E7128F0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1AD72-CAD3-4F13-9B8F-756B6851E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869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EA3E-968A-4719-B6EB-BAC79E7128F0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1AD72-CAD3-4F13-9B8F-756B6851E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87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EA3E-968A-4719-B6EB-BAC79E7128F0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1AD72-CAD3-4F13-9B8F-756B6851E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41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EA3E-968A-4719-B6EB-BAC79E7128F0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1AD72-CAD3-4F13-9B8F-756B6851E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53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EA3E-968A-4719-B6EB-BAC79E7128F0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1AD72-CAD3-4F13-9B8F-756B6851E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60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EA3E-968A-4719-B6EB-BAC79E7128F0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1AD72-CAD3-4F13-9B8F-756B6851E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3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EA3E-968A-4719-B6EB-BAC79E7128F0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1AD72-CAD3-4F13-9B8F-756B6851E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27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7EA3E-968A-4719-B6EB-BAC79E7128F0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1AD72-CAD3-4F13-9B8F-756B6851E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59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aEY-p-21F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4624"/>
            <a:ext cx="5482952" cy="1143000"/>
          </a:xfrm>
        </p:spPr>
        <p:txBody>
          <a:bodyPr>
            <a:normAutofit/>
          </a:bodyPr>
          <a:lstStyle/>
          <a:p>
            <a:r>
              <a:rPr lang="en-GB" sz="4800" b="1" u="sng" dirty="0" smtClean="0"/>
              <a:t>Welcome back!</a:t>
            </a:r>
            <a:endParaRPr lang="en-GB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88404"/>
            <a:ext cx="8928992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600" dirty="0" smtClean="0"/>
              <a:t>Home work out</a:t>
            </a:r>
          </a:p>
          <a:p>
            <a:pPr marL="514350" indent="-514350">
              <a:buFont typeface="+mj-lt"/>
              <a:buAutoNum type="arabicPeriod"/>
            </a:pPr>
            <a:endParaRPr lang="en-GB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3600" dirty="0" smtClean="0"/>
              <a:t>On rough paper, write down the 4 Macroeconomic Objectives and how they are measured </a:t>
            </a:r>
            <a:r>
              <a:rPr lang="en-GB" sz="3600" b="1" dirty="0" smtClean="0"/>
              <a:t>(3 mins)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3600" u="sng" dirty="0" smtClean="0"/>
              <a:t>Extension:</a:t>
            </a:r>
            <a:r>
              <a:rPr lang="en-GB" sz="3600" dirty="0" smtClean="0"/>
              <a:t> What do you think is the most important Macroeconomic Objective and why?</a:t>
            </a:r>
            <a:endParaRPr lang="en-GB" sz="3600" dirty="0"/>
          </a:p>
        </p:txBody>
      </p:sp>
      <p:pic>
        <p:nvPicPr>
          <p:cNvPr id="1026" name="Picture 2" descr="http://tse1.mm.bing.net/th?&amp;id=OIP.Me602c9c2dd74437f15d4e3e9731d31f1o0&amp;w=300&amp;h=300&amp;c=0&amp;pid=1.9&amp;rs=0&amp;p=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23"/>
          <a:stretch/>
        </p:blipFill>
        <p:spPr bwMode="auto">
          <a:xfrm>
            <a:off x="5508104" y="-14981"/>
            <a:ext cx="3635896" cy="238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323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30016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Outside Activity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74356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5544616"/>
          </a:xfrm>
        </p:spPr>
        <p:txBody>
          <a:bodyPr>
            <a:normAutofit/>
          </a:bodyPr>
          <a:lstStyle/>
          <a:p>
            <a:r>
              <a:rPr lang="en-US" b="1" dirty="0" smtClean="0"/>
              <a:t>1.</a:t>
            </a:r>
            <a:r>
              <a:rPr lang="en-US" dirty="0" smtClean="0"/>
              <a:t> Complete Activity 1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2.</a:t>
            </a:r>
            <a:r>
              <a:rPr lang="en-US" dirty="0" smtClean="0"/>
              <a:t> Complete ‘55. The Circular Flow’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Ext:</a:t>
            </a:r>
            <a:r>
              <a:rPr lang="en-US" dirty="0" smtClean="0"/>
              <a:t> What is the multiplier effect?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85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001"/>
            <a:ext cx="9144000" cy="6852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74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5568"/>
            <a:ext cx="8229600" cy="512178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Income is 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flow </a:t>
            </a:r>
            <a:r>
              <a:rPr lang="en-US" dirty="0"/>
              <a:t>of money going to factors of production: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Wages </a:t>
            </a:r>
            <a:r>
              <a:rPr lang="en-US" sz="3200" dirty="0"/>
              <a:t>and salaries paid to people from their jobs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Money </a:t>
            </a:r>
            <a:r>
              <a:rPr lang="en-US" sz="3200" dirty="0"/>
              <a:t>paid to people receiving welfare </a:t>
            </a:r>
            <a:r>
              <a:rPr lang="en-US" sz="3200" dirty="0" smtClean="0"/>
              <a:t>benefits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Profits </a:t>
            </a:r>
            <a:r>
              <a:rPr lang="en-US" sz="3200" dirty="0"/>
              <a:t>flowing to businesses and dividends distributed to shareholders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Interest </a:t>
            </a:r>
            <a:r>
              <a:rPr lang="en-US" sz="3200" dirty="0"/>
              <a:t>paid to those who hold money in deposit </a:t>
            </a:r>
            <a:r>
              <a:rPr lang="en-US" sz="3200" dirty="0" smtClean="0"/>
              <a:t>accounts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124583" y="501346"/>
            <a:ext cx="2924075" cy="86177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000" dirty="0" smtClean="0"/>
              <a:t>Income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76416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5244" y="274638"/>
            <a:ext cx="4287703" cy="114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Wealth is a</a:t>
            </a:r>
            <a:r>
              <a:rPr lang="en-US" sz="3600" dirty="0">
                <a:solidFill>
                  <a:srgbClr val="E46C0A"/>
                </a:solidFill>
              </a:rPr>
              <a:t> stock </a:t>
            </a:r>
            <a:r>
              <a:rPr lang="en-US" sz="3600" dirty="0"/>
              <a:t>concept – it is a large amount of money or valuable possessions and can be held in different ways: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600" dirty="0" smtClean="0"/>
              <a:t>Savings </a:t>
            </a:r>
            <a:r>
              <a:rPr lang="en-US" sz="3600" dirty="0"/>
              <a:t>held in bank deposit accounts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600" dirty="0" smtClean="0"/>
              <a:t>Ownership </a:t>
            </a:r>
            <a:r>
              <a:rPr lang="en-US" sz="3600" dirty="0"/>
              <a:t>of shares issued by listed companies </a:t>
            </a:r>
            <a:endParaRPr lang="en-US" sz="36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ownership of </a:t>
            </a:r>
            <a:r>
              <a:rPr lang="en-US" sz="3600" dirty="0" smtClean="0"/>
              <a:t>property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0293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>
            <a:noAutofit/>
          </a:bodyPr>
          <a:lstStyle/>
          <a:p>
            <a:r>
              <a:rPr lang="en-GB" b="1" dirty="0" smtClean="0"/>
              <a:t>What does a bath and the economy have in</a:t>
            </a:r>
            <a:r>
              <a:rPr lang="en-GB" b="1" dirty="0"/>
              <a:t> </a:t>
            </a:r>
            <a:r>
              <a:rPr lang="en-GB" b="1" dirty="0" smtClean="0"/>
              <a:t>common?</a:t>
            </a:r>
            <a:endParaRPr lang="en-GB" b="1" dirty="0"/>
          </a:p>
        </p:txBody>
      </p:sp>
      <p:pic>
        <p:nvPicPr>
          <p:cNvPr id="3074" name="Picture 2" descr="http://tse2.mm.bing.net/th?id=OIP.M84d25bc709843af6af116833a79cfc91o0&amp;pid=15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0"/>
            <a:ext cx="7488832" cy="519225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68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u="sng" dirty="0" smtClean="0"/>
              <a:t>Learning Objectives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500141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400" dirty="0" smtClean="0">
                <a:solidFill>
                  <a:srgbClr val="008000"/>
                </a:solidFill>
              </a:rPr>
              <a:t>Understand what is meant by the ‘Circular Flow of Income’</a:t>
            </a:r>
          </a:p>
          <a:p>
            <a:pPr marL="514350" indent="-514350">
              <a:buFont typeface="+mj-lt"/>
              <a:buAutoNum type="arabicPeriod"/>
            </a:pPr>
            <a:endParaRPr lang="en-US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400" dirty="0" err="1" smtClean="0">
                <a:solidFill>
                  <a:schemeClr val="accent6">
                    <a:lumMod val="75000"/>
                  </a:schemeClr>
                </a:solidFill>
              </a:rPr>
              <a:t>Analyse</a:t>
            </a: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 leakages and injections in the Circular Flow</a:t>
            </a:r>
          </a:p>
          <a:p>
            <a:pPr marL="514350" indent="-514350">
              <a:buFont typeface="+mj-lt"/>
              <a:buAutoNum type="arabicPeriod"/>
            </a:pPr>
            <a:endParaRPr lang="en-US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400" dirty="0" smtClean="0">
                <a:solidFill>
                  <a:srgbClr val="FF0000"/>
                </a:solidFill>
              </a:rPr>
              <a:t>Explain the difference between between flow concepts and stock concepts</a:t>
            </a:r>
          </a:p>
          <a:p>
            <a:pPr marL="514350" indent="-514350">
              <a:buFont typeface="+mj-lt"/>
              <a:buAutoNum type="arabicPeriod"/>
            </a:pP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86002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85821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In the circular flow of income model, which one of the following equations is correct?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060848"/>
            <a:ext cx="750952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600" dirty="0" smtClean="0"/>
              <a:t>Income = Output = Expenditure</a:t>
            </a:r>
          </a:p>
          <a:p>
            <a:pPr marL="514350" indent="-514350">
              <a:buFont typeface="+mj-lt"/>
              <a:buAutoNum type="alphaUcPeriod"/>
            </a:pPr>
            <a:endParaRPr lang="en-US" sz="3600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3600" dirty="0" smtClean="0"/>
              <a:t>Income = Output = Injections</a:t>
            </a:r>
          </a:p>
          <a:p>
            <a:pPr marL="514350" indent="-514350">
              <a:buFont typeface="+mj-lt"/>
              <a:buAutoNum type="alphaUcPeriod"/>
            </a:pPr>
            <a:endParaRPr lang="en-US" sz="3600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3600" dirty="0" smtClean="0"/>
              <a:t>Output = Expenditure = Withdrawals</a:t>
            </a:r>
          </a:p>
          <a:p>
            <a:pPr marL="514350" indent="-514350">
              <a:buFont typeface="+mj-lt"/>
              <a:buAutoNum type="alphaUcPeriod"/>
            </a:pPr>
            <a:endParaRPr lang="en-US" sz="3600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3600" dirty="0" smtClean="0"/>
              <a:t>Expenditure = Income = Injections = Withdrawals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9119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5556"/>
            <a:ext cx="8229600" cy="3760607"/>
          </a:xfrm>
        </p:spPr>
        <p:txBody>
          <a:bodyPr>
            <a:normAutofit lnSpcReduction="10000"/>
          </a:bodyPr>
          <a:lstStyle/>
          <a:p>
            <a:r>
              <a:rPr lang="en-GB" sz="3600" smtClean="0"/>
              <a:t>Home work out</a:t>
            </a:r>
          </a:p>
          <a:p>
            <a:endParaRPr lang="en-GB" sz="3600" dirty="0" smtClean="0"/>
          </a:p>
          <a:p>
            <a:r>
              <a:rPr lang="en-GB" sz="3600" dirty="0" smtClean="0"/>
              <a:t>Complete the ‘Economic Cycle’ diagram</a:t>
            </a:r>
          </a:p>
          <a:p>
            <a:endParaRPr lang="en-GB" sz="3600" dirty="0"/>
          </a:p>
          <a:p>
            <a:r>
              <a:rPr lang="en-GB" sz="3600" dirty="0" smtClean="0"/>
              <a:t>Extension: How do you show a ‘negative output gap’ on a PPF?</a:t>
            </a:r>
            <a:endParaRPr lang="en-GB" sz="3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9552" y="44624"/>
            <a:ext cx="5482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u="sng" smtClean="0"/>
              <a:t>Welcome back!</a:t>
            </a:r>
            <a:endParaRPr lang="en-GB" sz="4800" b="1" u="sng" dirty="0"/>
          </a:p>
        </p:txBody>
      </p:sp>
      <p:pic>
        <p:nvPicPr>
          <p:cNvPr id="5" name="Picture 2" descr="http://tse1.mm.bing.net/th?&amp;id=OIP.Me602c9c2dd74437f15d4e3e9731d31f1o0&amp;w=300&amp;h=300&amp;c=0&amp;pid=1.9&amp;rs=0&amp;p=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23"/>
          <a:stretch/>
        </p:blipFill>
        <p:spPr bwMode="auto">
          <a:xfrm>
            <a:off x="5508104" y="-14981"/>
            <a:ext cx="3635896" cy="238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03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Home Work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err="1" smtClean="0"/>
              <a:t>Lararde</a:t>
            </a:r>
            <a:r>
              <a:rPr lang="en-GB" sz="3600" dirty="0" smtClean="0"/>
              <a:t>: China’s economy is not all doom and gloom</a:t>
            </a:r>
          </a:p>
          <a:p>
            <a:endParaRPr lang="en-GB" sz="3600" dirty="0" smtClean="0"/>
          </a:p>
          <a:p>
            <a:r>
              <a:rPr lang="en-GB" sz="3600" dirty="0" smtClean="0"/>
              <a:t>Read article and answer questions</a:t>
            </a:r>
          </a:p>
          <a:p>
            <a:endParaRPr lang="en-GB" sz="3600" dirty="0" smtClean="0"/>
          </a:p>
          <a:p>
            <a:r>
              <a:rPr lang="en-GB" sz="3600" dirty="0" smtClean="0"/>
              <a:t>Due in next Monday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5951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Where we’ve been:</a:t>
            </a:r>
          </a:p>
          <a:p>
            <a:pPr lvl="1"/>
            <a:r>
              <a:rPr lang="en-US" sz="3200" dirty="0" smtClean="0"/>
              <a:t>Basic Economic </a:t>
            </a:r>
            <a:r>
              <a:rPr lang="en-US" sz="3200" dirty="0"/>
              <a:t>P</a:t>
            </a:r>
            <a:r>
              <a:rPr lang="en-US" sz="3200" dirty="0" smtClean="0"/>
              <a:t>roblem</a:t>
            </a:r>
          </a:p>
          <a:p>
            <a:pPr lvl="1"/>
            <a:r>
              <a:rPr lang="en-US" sz="3200" dirty="0" smtClean="0"/>
              <a:t>Division of </a:t>
            </a:r>
            <a:r>
              <a:rPr lang="en-US" sz="3200" dirty="0" err="1" smtClean="0"/>
              <a:t>Labour</a:t>
            </a:r>
            <a:endParaRPr lang="en-US" sz="3200" dirty="0" smtClean="0"/>
          </a:p>
          <a:p>
            <a:pPr lvl="1"/>
            <a:r>
              <a:rPr lang="en-US" sz="3200" dirty="0" smtClean="0"/>
              <a:t>Positive and Normative statements</a:t>
            </a:r>
          </a:p>
          <a:p>
            <a:pPr lvl="1"/>
            <a:r>
              <a:rPr lang="en-US" sz="3200" dirty="0" smtClean="0"/>
              <a:t>Measuring Inflation and Unemployment</a:t>
            </a:r>
          </a:p>
          <a:p>
            <a:pPr lvl="1"/>
            <a:r>
              <a:rPr lang="en-US" sz="3200" dirty="0" smtClean="0"/>
              <a:t>Economic Growth and the Economic Cycle</a:t>
            </a:r>
          </a:p>
          <a:p>
            <a:pPr lvl="1"/>
            <a:endParaRPr lang="en-US" sz="3200" dirty="0"/>
          </a:p>
          <a:p>
            <a:pPr marL="0" indent="0">
              <a:buNone/>
            </a:pPr>
            <a:r>
              <a:rPr lang="en-US" sz="3600" b="1" dirty="0" smtClean="0"/>
              <a:t>Where we’re going:</a:t>
            </a:r>
          </a:p>
          <a:p>
            <a:pPr marL="857250" lvl="1" indent="-457200"/>
            <a:r>
              <a:rPr lang="en-US" sz="3200" b="1" u="sng" dirty="0" smtClean="0"/>
              <a:t>Circular Flow of Income</a:t>
            </a:r>
          </a:p>
          <a:p>
            <a:pPr marL="857250" lvl="1" indent="-457200"/>
            <a:r>
              <a:rPr lang="en-US" sz="3200" dirty="0" smtClean="0"/>
              <a:t>Balance of Payments</a:t>
            </a:r>
          </a:p>
          <a:p>
            <a:pPr marL="857250" lvl="1" indent="-457200"/>
            <a:r>
              <a:rPr lang="en-US" sz="3200" dirty="0" smtClean="0"/>
              <a:t>Aggregate Demand &amp; Aggregate Supply</a:t>
            </a:r>
          </a:p>
        </p:txBody>
      </p:sp>
    </p:spTree>
    <p:extLst>
      <p:ext uri="{BB962C8B-B14F-4D97-AF65-F5344CB8AC3E}">
        <p14:creationId xmlns:p14="http://schemas.microsoft.com/office/powerpoint/2010/main" val="286893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>
            <a:noAutofit/>
          </a:bodyPr>
          <a:lstStyle/>
          <a:p>
            <a:r>
              <a:rPr lang="en-GB" b="1" dirty="0" smtClean="0"/>
              <a:t>What does a bath and the economy have in</a:t>
            </a:r>
            <a:r>
              <a:rPr lang="en-GB" b="1" dirty="0"/>
              <a:t> </a:t>
            </a:r>
            <a:r>
              <a:rPr lang="en-GB" b="1" dirty="0" smtClean="0"/>
              <a:t>common?</a:t>
            </a:r>
            <a:endParaRPr lang="en-GB" b="1" dirty="0"/>
          </a:p>
        </p:txBody>
      </p:sp>
      <p:pic>
        <p:nvPicPr>
          <p:cNvPr id="3074" name="Picture 2" descr="http://tse2.mm.bing.net/th?id=OIP.M84d25bc709843af6af116833a79cfc91o0&amp;pid=15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56792"/>
            <a:ext cx="6120680" cy="424367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71600" y="6383069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hlinkClick r:id="rId3"/>
              </a:rPr>
              <a:t>https://www.youtube.com/watch?v=gaEY-p-21F8</a:t>
            </a:r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5445224"/>
            <a:ext cx="8229600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>Lets ask </a:t>
            </a:r>
            <a:r>
              <a:rPr lang="en-GB" b="1" dirty="0" err="1" smtClean="0"/>
              <a:t>Paj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421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057742" y="2187379"/>
            <a:ext cx="5892714" cy="138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defTabSz="762000"/>
            <a:r>
              <a:rPr lang="en-GB" sz="2800" b="1" u="sng" dirty="0">
                <a:latin typeface="Arial" charset="0"/>
              </a:rPr>
              <a:t>FIRMS</a:t>
            </a:r>
          </a:p>
          <a:p>
            <a:pPr algn="ctr" defTabSz="762000"/>
            <a:r>
              <a:rPr lang="en-GB" sz="2800" b="1" dirty="0">
                <a:latin typeface="Arial" charset="0"/>
              </a:rPr>
              <a:t>(suppliers of goods and services,</a:t>
            </a:r>
          </a:p>
          <a:p>
            <a:pPr algn="ctr" defTabSz="762000"/>
            <a:r>
              <a:rPr lang="en-GB" sz="2800" b="1" dirty="0">
                <a:latin typeface="Arial" charset="0"/>
              </a:rPr>
              <a:t>demanders of factor services)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915816" y="4437112"/>
            <a:ext cx="6212162" cy="138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defTabSz="762000"/>
            <a:r>
              <a:rPr lang="en-GB" sz="2800" b="1" u="sng" dirty="0">
                <a:solidFill>
                  <a:schemeClr val="accent2"/>
                </a:solidFill>
                <a:latin typeface="Arial" charset="0"/>
              </a:rPr>
              <a:t>HOUSEHOLDS</a:t>
            </a:r>
          </a:p>
          <a:p>
            <a:pPr algn="ctr" defTabSz="762000"/>
            <a:r>
              <a:rPr lang="en-GB" sz="2800" b="1" dirty="0">
                <a:solidFill>
                  <a:schemeClr val="accent2"/>
                </a:solidFill>
                <a:latin typeface="Arial" charset="0"/>
              </a:rPr>
              <a:t>(demanders of goods and services,</a:t>
            </a:r>
          </a:p>
          <a:p>
            <a:pPr algn="ctr" defTabSz="762000"/>
            <a:r>
              <a:rPr lang="en-GB" sz="2800" b="1" dirty="0">
                <a:solidFill>
                  <a:schemeClr val="accent2"/>
                </a:solidFill>
                <a:latin typeface="Arial" charset="0"/>
              </a:rPr>
              <a:t>suppliers of factor services)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538956"/>
            <a:ext cx="9144000" cy="585788"/>
          </a:xfrm>
        </p:spPr>
        <p:txBody>
          <a:bodyPr lIns="92075" tIns="46038" rIns="92075" bIns="46038">
            <a:noAutofit/>
          </a:bodyPr>
          <a:lstStyle/>
          <a:p>
            <a:pPr defTabSz="762000"/>
            <a:r>
              <a:rPr lang="en-GB" b="1" u="sng" dirty="0">
                <a:latin typeface="Calibri" charset="0"/>
              </a:rPr>
              <a:t>The interdependence of goods and factor markets</a:t>
            </a:r>
          </a:p>
        </p:txBody>
      </p:sp>
      <p:graphicFrame>
        <p:nvGraphicFramePr>
          <p:cNvPr id="41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120277"/>
              </p:ext>
            </p:extLst>
          </p:nvPr>
        </p:nvGraphicFramePr>
        <p:xfrm>
          <a:off x="224265" y="1628800"/>
          <a:ext cx="2836807" cy="216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Clip" r:id="rId4" imgW="5905500" imgH="3697288" progId="MS_ClipArt_Gallery.2">
                  <p:embed/>
                </p:oleObj>
              </mc:Choice>
              <mc:Fallback>
                <p:oleObj name="Clip" r:id="rId4" imgW="5905500" imgH="3697288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265" y="1628800"/>
                        <a:ext cx="2836807" cy="21602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041475"/>
              </p:ext>
            </p:extLst>
          </p:nvPr>
        </p:nvGraphicFramePr>
        <p:xfrm>
          <a:off x="395536" y="4077072"/>
          <a:ext cx="2667392" cy="2336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Clip" r:id="rId6" imgW="1108253" imgH="1632204" progId="MS_ClipArt_Gallery.2">
                  <p:embed/>
                </p:oleObj>
              </mc:Choice>
              <mc:Fallback>
                <p:oleObj name="Clip" r:id="rId6" imgW="1108253" imgH="1632204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7588" r="3009" b="17120"/>
                      <a:stretch>
                        <a:fillRect/>
                      </a:stretch>
                    </p:blipFill>
                    <p:spPr bwMode="auto">
                      <a:xfrm>
                        <a:off x="395536" y="4077072"/>
                        <a:ext cx="2667392" cy="23366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4176413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539552" y="1772816"/>
            <a:ext cx="806489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/>
              <a:t>Circular Flow in equilibrium:</a:t>
            </a:r>
          </a:p>
          <a:p>
            <a:pPr algn="ctr"/>
            <a:endParaRPr lang="en-US" sz="4400" dirty="0" smtClean="0"/>
          </a:p>
          <a:p>
            <a:pPr algn="ctr"/>
            <a:r>
              <a:rPr lang="en-US" sz="4400" b="1" dirty="0" smtClean="0"/>
              <a:t>Income </a:t>
            </a:r>
            <a:r>
              <a:rPr lang="en-US" sz="4400" b="1" dirty="0"/>
              <a:t>= Output = </a:t>
            </a:r>
            <a:r>
              <a:rPr lang="en-US" sz="4400" b="1" dirty="0" smtClean="0"/>
              <a:t>Expenditure</a:t>
            </a:r>
          </a:p>
        </p:txBody>
      </p:sp>
    </p:spTree>
    <p:extLst>
      <p:ext uri="{BB962C8B-B14F-4D97-AF65-F5344CB8AC3E}">
        <p14:creationId xmlns:p14="http://schemas.microsoft.com/office/powerpoint/2010/main" val="184973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07504" y="1124744"/>
            <a:ext cx="8928992" cy="58326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algn="ctr">
              <a:buFont typeface="Arial" panose="020B0604020202020204" pitchFamily="34" charset="0"/>
              <a:buAutoNum type="arabicPeriod"/>
            </a:pPr>
            <a:r>
              <a:rPr lang="en-US" sz="3600" dirty="0" smtClean="0"/>
              <a:t>Draw a diagram to show the circular flow of income for a simple closed economy</a:t>
            </a:r>
          </a:p>
          <a:p>
            <a:pPr marL="742950" indent="-742950" algn="ctr">
              <a:buFont typeface="Arial" panose="020B0604020202020204" pitchFamily="34" charset="0"/>
              <a:buAutoNum type="arabicPeriod"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 smtClean="0"/>
          </a:p>
          <a:p>
            <a:pPr marL="742950" indent="-742950" algn="ctr">
              <a:buFont typeface="Arial" panose="020B0604020202020204" pitchFamily="34" charset="0"/>
              <a:buAutoNum type="arabicPeriod"/>
            </a:pPr>
            <a:r>
              <a:rPr lang="en-US" sz="3600" dirty="0" err="1" smtClean="0"/>
              <a:t>Summarise</a:t>
            </a:r>
            <a:r>
              <a:rPr lang="en-US" sz="3600" dirty="0" smtClean="0"/>
              <a:t> what is happening in the diagram in the box below</a:t>
            </a:r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600" u="sng" dirty="0" smtClean="0"/>
              <a:t>Ext</a:t>
            </a:r>
            <a:r>
              <a:rPr lang="en-US" sz="3600" dirty="0" smtClean="0"/>
              <a:t>: Would the diagram look different in an ‘open economy’? How/why? </a:t>
            </a:r>
          </a:p>
          <a:p>
            <a:pPr marL="514350" indent="-514350" algn="ctr">
              <a:buFont typeface="Arial" panose="020B0604020202020204" pitchFamily="34" charset="0"/>
              <a:buAutoNum type="arabicPeriod"/>
            </a:pPr>
            <a:endParaRPr lang="en-US" sz="32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65312" y="44624"/>
            <a:ext cx="6131024" cy="1143000"/>
          </a:xfrm>
        </p:spPr>
        <p:txBody>
          <a:bodyPr>
            <a:normAutofit fontScale="90000"/>
          </a:bodyPr>
          <a:lstStyle/>
          <a:p>
            <a:r>
              <a:rPr lang="en-GB" sz="4800" b="1" u="sng" dirty="0" smtClean="0"/>
              <a:t>Circular Flow Worksheet</a:t>
            </a:r>
            <a:endParaRPr lang="en-GB" sz="4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2987824" y="2564904"/>
            <a:ext cx="30337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 minutes</a:t>
            </a:r>
            <a:endParaRPr lang="en-GB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671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440" y="294346"/>
            <a:ext cx="8254631" cy="6190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0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849CFE02CD74F92A1769301D06646" ma:contentTypeVersion="1" ma:contentTypeDescription="Create a new document." ma:contentTypeScope="" ma:versionID="df869ed721f02c6d6cfac3424a27bc3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6E336C-19C7-49FF-8AF9-40FAC385E724}">
  <ds:schemaRefs>
    <ds:schemaRef ds:uri="http://schemas.microsoft.com/sharepoint/v3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4091F7C-FB5A-460C-80A3-417307A517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D4E144-5872-40AB-B994-A0E5D1451E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422</Words>
  <Application>Microsoft Office PowerPoint</Application>
  <PresentationFormat>On-screen Show (4:3)</PresentationFormat>
  <Paragraphs>82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Clip</vt:lpstr>
      <vt:lpstr>Welcome back!</vt:lpstr>
      <vt:lpstr>PowerPoint Presentation</vt:lpstr>
      <vt:lpstr>Home Work</vt:lpstr>
      <vt:lpstr>PowerPoint Presentation</vt:lpstr>
      <vt:lpstr>What does a bath and the economy have in common?</vt:lpstr>
      <vt:lpstr>The interdependence of goods and factor markets</vt:lpstr>
      <vt:lpstr>PowerPoint Presentation</vt:lpstr>
      <vt:lpstr>Circular Flow Worksheet</vt:lpstr>
      <vt:lpstr>PowerPoint Presentation</vt:lpstr>
      <vt:lpstr>Outside Activity</vt:lpstr>
      <vt:lpstr>1. Complete Activity 1  2. Complete ‘55. The Circular Flow’  Ext: What is the multiplier effect?</vt:lpstr>
      <vt:lpstr>PowerPoint Presentation</vt:lpstr>
      <vt:lpstr> </vt:lpstr>
      <vt:lpstr>Wealth</vt:lpstr>
      <vt:lpstr>What does a bath and the economy have in common?</vt:lpstr>
      <vt:lpstr>Learning Objectives</vt:lpstr>
      <vt:lpstr>In the circular flow of income model, which one of the following equations is correct? 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back!</dc:title>
  <dc:creator>David Dyson</dc:creator>
  <cp:lastModifiedBy>David Dyson</cp:lastModifiedBy>
  <cp:revision>31</cp:revision>
  <cp:lastPrinted>2015-10-12T06:34:13Z</cp:lastPrinted>
  <dcterms:created xsi:type="dcterms:W3CDTF">2015-10-08T11:29:00Z</dcterms:created>
  <dcterms:modified xsi:type="dcterms:W3CDTF">2015-10-12T11:12:31Z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0x01010060F849CFE02CD74F92A1769301D06646</vt:lpwstr>
  </property>
</Properties>
</file>