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3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0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2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0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31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7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7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3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53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25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0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CA2F-9120-47E7-B77F-61BECAADD336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CCB7-64A3-49E0-896D-50850CD94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79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stream.godalming.ac.uk/view2.aspx?id=7299~4B~doa3P9m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5153" y="0"/>
            <a:ext cx="10515600" cy="1325563"/>
          </a:xfrm>
        </p:spPr>
        <p:txBody>
          <a:bodyPr/>
          <a:lstStyle/>
          <a:p>
            <a:r>
              <a:rPr lang="en-GB" b="1" dirty="0" smtClean="0"/>
              <a:t>MACRO HOMEWORK (3 hours)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5153" y="1506072"/>
            <a:ext cx="11860306" cy="5177116"/>
          </a:xfrm>
        </p:spPr>
        <p:txBody>
          <a:bodyPr>
            <a:normAutofit fontScale="70000" lnSpcReduction="20000"/>
          </a:bodyPr>
          <a:lstStyle/>
          <a:p>
            <a:r>
              <a:rPr lang="en-GB" sz="3500" b="1" u="sng" dirty="0" smtClean="0">
                <a:solidFill>
                  <a:srgbClr val="FF0000"/>
                </a:solidFill>
              </a:rPr>
              <a:t>(1hour 30mins) Types and Measures of Unemployment</a:t>
            </a:r>
          </a:p>
          <a:p>
            <a:pPr marL="350838" indent="0">
              <a:buNone/>
            </a:pPr>
            <a:r>
              <a:rPr lang="en-GB" b="1" dirty="0" smtClean="0"/>
              <a:t>Draw a mind map (1 side of A4) with the following two categories (TYPES and MEASURES) and take notes based on the guidance below</a:t>
            </a:r>
          </a:p>
          <a:p>
            <a:pPr marL="1169988" lvl="2" indent="-255588">
              <a:buFont typeface="+mj-lt"/>
              <a:buAutoNum type="arabicPeriod"/>
            </a:pPr>
            <a:r>
              <a:rPr lang="en-GB" b="1" dirty="0" smtClean="0"/>
              <a:t>TYPES: Using your textbook </a:t>
            </a:r>
            <a:r>
              <a:rPr lang="en-GB" b="1" dirty="0" smtClean="0"/>
              <a:t>pp 199-204 </a:t>
            </a:r>
            <a:r>
              <a:rPr lang="en-GB" b="1" dirty="0" smtClean="0"/>
              <a:t>and internet sources define the following types of unemployment:</a:t>
            </a:r>
          </a:p>
          <a:p>
            <a:pPr lvl="3"/>
            <a:r>
              <a:rPr lang="en-GB" dirty="0" smtClean="0"/>
              <a:t>Frictional Unemployment</a:t>
            </a:r>
          </a:p>
          <a:p>
            <a:pPr lvl="3"/>
            <a:r>
              <a:rPr lang="en-GB" dirty="0" smtClean="0"/>
              <a:t>Seasonal Unemployment</a:t>
            </a:r>
          </a:p>
          <a:p>
            <a:pPr lvl="3"/>
            <a:r>
              <a:rPr lang="en-GB" dirty="0" smtClean="0"/>
              <a:t>Cyclical or Demand Deficient Unemployment</a:t>
            </a:r>
          </a:p>
          <a:p>
            <a:pPr lvl="3"/>
            <a:r>
              <a:rPr lang="en-GB" dirty="0" smtClean="0"/>
              <a:t>Real Wage Unemployment</a:t>
            </a:r>
          </a:p>
          <a:p>
            <a:pPr marL="1169988" lvl="2" indent="-255588">
              <a:buFont typeface="+mj-lt"/>
              <a:buAutoNum type="arabicPeriod"/>
            </a:pPr>
            <a:r>
              <a:rPr lang="en-GB" b="1" dirty="0" smtClean="0"/>
              <a:t>MEASURES: Measuring Unemployment</a:t>
            </a:r>
          </a:p>
          <a:p>
            <a:pPr lvl="3"/>
            <a:r>
              <a:rPr lang="en-GB" dirty="0" smtClean="0"/>
              <a:t>Using the article (see GOL) on measuring unemployment (Pp227-228 of </a:t>
            </a:r>
            <a:r>
              <a:rPr lang="en-GB" dirty="0" err="1" smtClean="0"/>
              <a:t>Anderton</a:t>
            </a:r>
            <a:r>
              <a:rPr lang="en-GB" dirty="0" smtClean="0"/>
              <a:t>).  Read and summarise this article onto the other half of the mind map</a:t>
            </a:r>
          </a:p>
          <a:p>
            <a:r>
              <a:rPr lang="en-GB" sz="3300" b="1" u="sng" dirty="0" smtClean="0">
                <a:solidFill>
                  <a:srgbClr val="FF0000"/>
                </a:solidFill>
              </a:rPr>
              <a:t>(1hour 30mins) Effects of Unemployment</a:t>
            </a:r>
          </a:p>
          <a:p>
            <a:pPr lvl="1"/>
            <a:r>
              <a:rPr lang="en-GB" sz="2900" b="1" dirty="0" smtClean="0"/>
              <a:t>Watch this video on </a:t>
            </a:r>
            <a:r>
              <a:rPr lang="en-GB" sz="2900" b="1" dirty="0" err="1" smtClean="0"/>
              <a:t>estream</a:t>
            </a:r>
            <a:r>
              <a:rPr lang="en-GB" sz="2900" b="1" dirty="0" smtClean="0"/>
              <a:t> (30 minutes) : </a:t>
            </a:r>
            <a:r>
              <a:rPr lang="en-GB" sz="2600" i="1" u="sng" dirty="0" smtClean="0">
                <a:solidFill>
                  <a:srgbClr val="0070C0"/>
                </a:solidFill>
              </a:rPr>
              <a:t>A Job to Get </a:t>
            </a:r>
            <a:r>
              <a:rPr lang="en-GB" sz="2600" i="1" u="sng" dirty="0">
                <a:solidFill>
                  <a:srgbClr val="0070C0"/>
                </a:solidFill>
              </a:rPr>
              <a:t>to Work </a:t>
            </a:r>
            <a:endParaRPr lang="en-GB" sz="2600" i="1" u="sng" dirty="0" smtClean="0">
              <a:solidFill>
                <a:srgbClr val="0070C0"/>
              </a:solidFill>
            </a:endParaRPr>
          </a:p>
          <a:p>
            <a:pPr marL="901700" lvl="1" indent="-444500">
              <a:buNone/>
            </a:pPr>
            <a:r>
              <a:rPr lang="en-GB" sz="2600" dirty="0" smtClean="0">
                <a:solidFill>
                  <a:srgbClr val="0070C0"/>
                </a:solidFill>
              </a:rPr>
              <a:t>	</a:t>
            </a:r>
            <a:r>
              <a:rPr lang="en-GB" sz="2600" dirty="0" smtClean="0">
                <a:solidFill>
                  <a:srgbClr val="00B050"/>
                </a:solidFill>
              </a:rPr>
              <a:t>LINK: </a:t>
            </a:r>
            <a:r>
              <a:rPr lang="en-GB" sz="1900" b="1" dirty="0" smtClean="0">
                <a:hlinkClick r:id="rId2"/>
              </a:rPr>
              <a:t>http</a:t>
            </a:r>
            <a:r>
              <a:rPr lang="en-GB" sz="1900" b="1" dirty="0">
                <a:hlinkClick r:id="rId2"/>
              </a:rPr>
              <a:t>://</a:t>
            </a:r>
            <a:r>
              <a:rPr lang="en-GB" sz="1900" b="1" dirty="0" smtClean="0">
                <a:hlinkClick r:id="rId2"/>
              </a:rPr>
              <a:t>estream.godalming.ac.uk/view2.aspx?id=7299~4B~doa3P9mc</a:t>
            </a:r>
            <a:r>
              <a:rPr lang="en-GB" sz="1900" b="1" dirty="0"/>
              <a:t> </a:t>
            </a:r>
            <a:r>
              <a:rPr lang="en-GB" sz="1900" b="1" dirty="0" smtClean="0"/>
              <a:t> (this link will only work on a College computer).  If you are watching at home, you must </a:t>
            </a:r>
            <a:r>
              <a:rPr lang="en-GB" sz="1900" b="1" dirty="0" err="1" smtClean="0"/>
              <a:t>goto</a:t>
            </a:r>
            <a:r>
              <a:rPr lang="en-GB" sz="1900" b="1" dirty="0" smtClean="0"/>
              <a:t> GOL and click on ‘</a:t>
            </a:r>
            <a:r>
              <a:rPr lang="en-GB" sz="1900" b="1" dirty="0" err="1" smtClean="0"/>
              <a:t>estream</a:t>
            </a:r>
            <a:r>
              <a:rPr lang="en-GB" sz="1900" b="1" dirty="0" smtClean="0"/>
              <a:t>’ and type in ‘A Job to Get to Work’</a:t>
            </a:r>
            <a:endParaRPr lang="en-GB" sz="1900" b="1" dirty="0" smtClean="0"/>
          </a:p>
          <a:p>
            <a:pPr lvl="1"/>
            <a:r>
              <a:rPr lang="en-GB" sz="2900" b="1" dirty="0" smtClean="0"/>
              <a:t>What might the costs be of unemployment for individuals and the economy? Draw a mind map on the other side of the A4 page demonstrating all the costs you can think of, using the </a:t>
            </a:r>
            <a:r>
              <a:rPr lang="en-GB" sz="2900" b="1" dirty="0" smtClean="0"/>
              <a:t>(1) video, (2) page 205-206 (‘Consequences of Unemployment) in your textbook and (3) any other internet sources you feel area appropriate</a:t>
            </a:r>
            <a:endParaRPr lang="en-GB" sz="2900" b="1" dirty="0" smtClean="0"/>
          </a:p>
          <a:p>
            <a:pPr marL="0" indent="0">
              <a:buNone/>
            </a:pPr>
            <a:endParaRPr lang="en-GB" sz="2200" i="1" dirty="0"/>
          </a:p>
          <a:p>
            <a:pPr marL="0" indent="0">
              <a:buNone/>
            </a:pPr>
            <a:r>
              <a:rPr lang="en-GB" sz="2200" i="1" dirty="0" smtClean="0"/>
              <a:t>PLEASE NOTE: These mind maps can be hand written.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86936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Your Mind Map might look like this….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0989" y="1990165"/>
            <a:ext cx="5351930" cy="398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57366" y="1990165"/>
            <a:ext cx="5351930" cy="398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32544" y="3841827"/>
            <a:ext cx="1308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UNEMPLOYMENT</a:t>
            </a:r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8921" y="3749495"/>
            <a:ext cx="1308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/>
              <a:t>COSTS OF </a:t>
            </a:r>
          </a:p>
          <a:p>
            <a:pPr algn="ctr"/>
            <a:r>
              <a:rPr lang="en-GB" sz="1200" b="1" dirty="0" smtClean="0"/>
              <a:t>UNEMPLOYMENT</a:t>
            </a:r>
            <a:endParaRPr lang="en-GB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28138" y="2833688"/>
            <a:ext cx="60131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Types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636066" y="4870016"/>
            <a:ext cx="90043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Measures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568632" y="1506022"/>
            <a:ext cx="1393202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side of A4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278921" y="1506022"/>
            <a:ext cx="1495922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side of A4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543037" y="2862362"/>
            <a:ext cx="90120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Individual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506601" y="4936938"/>
            <a:ext cx="84907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Economy</a:t>
            </a:r>
            <a:endParaRPr lang="en-GB" sz="1400" dirty="0"/>
          </a:p>
        </p:txBody>
      </p:sp>
      <p:cxnSp>
        <p:nvCxnSpPr>
          <p:cNvPr id="15" name="Straight Connector 14"/>
          <p:cNvCxnSpPr>
            <a:stCxn id="6" idx="0"/>
          </p:cNvCxnSpPr>
          <p:nvPr/>
        </p:nvCxnSpPr>
        <p:spPr>
          <a:xfrm flipH="1" flipV="1">
            <a:off x="3106271" y="3170139"/>
            <a:ext cx="80683" cy="67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3088455" y="4141304"/>
            <a:ext cx="80683" cy="67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930350" y="4232737"/>
            <a:ext cx="80683" cy="67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8867712" y="3239720"/>
            <a:ext cx="102979" cy="507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85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151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MACRO HOMEWORK (3 hours)</vt:lpstr>
      <vt:lpstr>Your Mind Map might look like this….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HOMEWORK (1 hours)</dc:title>
  <dc:creator>Oliver Stevens</dc:creator>
  <cp:lastModifiedBy>Oliver Stevens</cp:lastModifiedBy>
  <cp:revision>9</cp:revision>
  <dcterms:created xsi:type="dcterms:W3CDTF">2016-09-23T15:36:25Z</dcterms:created>
  <dcterms:modified xsi:type="dcterms:W3CDTF">2016-09-26T10:48:05Z</dcterms:modified>
</cp:coreProperties>
</file>