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2" r:id="rId3"/>
    <p:sldId id="260" r:id="rId4"/>
    <p:sldId id="275" r:id="rId5"/>
    <p:sldId id="276" r:id="rId6"/>
    <p:sldId id="274" r:id="rId7"/>
    <p:sldId id="265" r:id="rId8"/>
    <p:sldId id="264" r:id="rId9"/>
    <p:sldId id="267" r:id="rId10"/>
    <p:sldId id="268" r:id="rId11"/>
    <p:sldId id="269" r:id="rId12"/>
    <p:sldId id="279" r:id="rId13"/>
    <p:sldId id="282" r:id="rId14"/>
    <p:sldId id="258" r:id="rId15"/>
    <p:sldId id="280" r:id="rId16"/>
    <p:sldId id="285" r:id="rId17"/>
    <p:sldId id="290" r:id="rId18"/>
    <p:sldId id="284" r:id="rId19"/>
    <p:sldId id="286" r:id="rId20"/>
    <p:sldId id="283" r:id="rId21"/>
    <p:sldId id="289" r:id="rId22"/>
    <p:sldId id="287"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89" autoAdjust="0"/>
    <p:restoredTop sz="95441" autoAdjust="0"/>
  </p:normalViewPr>
  <p:slideViewPr>
    <p:cSldViewPr snapToGrid="0">
      <p:cViewPr varScale="1">
        <p:scale>
          <a:sx n="108" d="100"/>
          <a:sy n="108" d="100"/>
        </p:scale>
        <p:origin x="28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3680B-2782-48F0-B97A-59223101690C}" type="datetimeFigureOut">
              <a:rPr lang="en-GB" smtClean="0"/>
              <a:t>07/10/2016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A0CF2-93A1-4135-AEFA-0967C28A133B}" type="slidenum">
              <a:rPr lang="en-GB" smtClean="0"/>
              <a:t>‹#›</a:t>
            </a:fld>
            <a:endParaRPr lang="en-GB"/>
          </a:p>
        </p:txBody>
      </p:sp>
    </p:spTree>
    <p:extLst>
      <p:ext uri="{BB962C8B-B14F-4D97-AF65-F5344CB8AC3E}">
        <p14:creationId xmlns:p14="http://schemas.microsoft.com/office/powerpoint/2010/main" val="122094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Unemployment (slack capacity or natural rate?)</a:t>
            </a:r>
          </a:p>
          <a:p>
            <a:r>
              <a:rPr lang="en-US" dirty="0" smtClean="0"/>
              <a:t>Empty shops/buildings</a:t>
            </a:r>
          </a:p>
          <a:p>
            <a:r>
              <a:rPr lang="en-US" dirty="0" smtClean="0"/>
              <a:t>Increase in crime</a:t>
            </a:r>
          </a:p>
          <a:p>
            <a:r>
              <a:rPr lang="en-US" dirty="0" smtClean="0"/>
              <a:t>Reduction in consumption of normal goods and increase in inferior goods</a:t>
            </a:r>
          </a:p>
          <a:p>
            <a:endParaRPr lang="en-GB" dirty="0"/>
          </a:p>
        </p:txBody>
      </p:sp>
      <p:sp>
        <p:nvSpPr>
          <p:cNvPr id="4" name="Slide Number Placeholder 3"/>
          <p:cNvSpPr>
            <a:spLocks noGrp="1"/>
          </p:cNvSpPr>
          <p:nvPr>
            <p:ph type="sldNum" sz="quarter" idx="10"/>
          </p:nvPr>
        </p:nvSpPr>
        <p:spPr/>
        <p:txBody>
          <a:bodyPr/>
          <a:lstStyle/>
          <a:p>
            <a:fld id="{0EDA0CF2-93A1-4135-AEFA-0967C28A133B}" type="slidenum">
              <a:rPr lang="en-GB" smtClean="0"/>
              <a:t>4</a:t>
            </a:fld>
            <a:endParaRPr lang="en-GB"/>
          </a:p>
        </p:txBody>
      </p:sp>
    </p:spTree>
    <p:extLst>
      <p:ext uri="{BB962C8B-B14F-4D97-AF65-F5344CB8AC3E}">
        <p14:creationId xmlns:p14="http://schemas.microsoft.com/office/powerpoint/2010/main" val="361883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Read the article “The UK Economic Picture over the Past 15 Years” and write down reasons as to why the UK economy experience strong economic growth, with low inflation and low unemployment – i.e. not too hot or cold…a Goldilocks economy (without the bears and wolf)</a:t>
            </a:r>
          </a:p>
          <a:p>
            <a:endParaRPr lang="en-GB" dirty="0"/>
          </a:p>
        </p:txBody>
      </p:sp>
      <p:sp>
        <p:nvSpPr>
          <p:cNvPr id="4" name="Slide Number Placeholder 3"/>
          <p:cNvSpPr>
            <a:spLocks noGrp="1"/>
          </p:cNvSpPr>
          <p:nvPr>
            <p:ph type="sldNum" sz="quarter" idx="10"/>
          </p:nvPr>
        </p:nvSpPr>
        <p:spPr/>
        <p:txBody>
          <a:bodyPr/>
          <a:lstStyle/>
          <a:p>
            <a:fld id="{0EDA0CF2-93A1-4135-AEFA-0967C28A133B}" type="slidenum">
              <a:rPr lang="en-GB" smtClean="0"/>
              <a:t>9</a:t>
            </a:fld>
            <a:endParaRPr lang="en-GB"/>
          </a:p>
        </p:txBody>
      </p:sp>
    </p:spTree>
    <p:extLst>
      <p:ext uri="{BB962C8B-B14F-4D97-AF65-F5344CB8AC3E}">
        <p14:creationId xmlns:p14="http://schemas.microsoft.com/office/powerpoint/2010/main" val="288909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Trend growth rate is an after thought</a:t>
            </a:r>
            <a:r>
              <a:rPr lang="en-GB" baseline="0" dirty="0" smtClean="0"/>
              <a:t> - focus on actual growth rate for the moment.</a:t>
            </a:r>
            <a:endParaRPr lang="en-GB" dirty="0"/>
          </a:p>
        </p:txBody>
      </p:sp>
      <p:sp>
        <p:nvSpPr>
          <p:cNvPr id="4" name="Slide Number Placeholder 3"/>
          <p:cNvSpPr>
            <a:spLocks noGrp="1"/>
          </p:cNvSpPr>
          <p:nvPr>
            <p:ph type="sldNum" sz="quarter" idx="10"/>
          </p:nvPr>
        </p:nvSpPr>
        <p:spPr/>
        <p:txBody>
          <a:bodyPr/>
          <a:lstStyle/>
          <a:p>
            <a:fld id="{0EDA0CF2-93A1-4135-AEFA-0967C28A133B}" type="slidenum">
              <a:rPr lang="en-GB" smtClean="0"/>
              <a:t>20</a:t>
            </a:fld>
            <a:endParaRPr lang="en-GB"/>
          </a:p>
        </p:txBody>
      </p:sp>
    </p:spTree>
    <p:extLst>
      <p:ext uri="{BB962C8B-B14F-4D97-AF65-F5344CB8AC3E}">
        <p14:creationId xmlns:p14="http://schemas.microsoft.com/office/powerpoint/2010/main" val="98527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FF7FFE-751F-4D38-A26D-FEEC875D5063}"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362323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FF7FFE-751F-4D38-A26D-FEEC875D5063}"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97245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FF7FFE-751F-4D38-A26D-FEEC875D5063}"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131137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FF7FFE-751F-4D38-A26D-FEEC875D5063}"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194841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FF7FFE-751F-4D38-A26D-FEEC875D5063}"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300041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FF7FFE-751F-4D38-A26D-FEEC875D5063}"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255692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FF7FFE-751F-4D38-A26D-FEEC875D5063}" type="datetimeFigureOut">
              <a:rPr lang="en-GB" smtClean="0"/>
              <a:t>07/10/2016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92465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FF7FFE-751F-4D38-A26D-FEEC875D5063}" type="datetimeFigureOut">
              <a:rPr lang="en-GB" smtClean="0"/>
              <a:t>07/10/2016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327765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F7FFE-751F-4D38-A26D-FEEC875D5063}" type="datetimeFigureOut">
              <a:rPr lang="en-GB" smtClean="0"/>
              <a:t>07/10/2016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24357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F7FFE-751F-4D38-A26D-FEEC875D5063}"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198829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F7FFE-751F-4D38-A26D-FEEC875D5063}"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77E3B5-DD62-4695-9EFB-F2B3FF3EBC05}" type="slidenum">
              <a:rPr lang="en-GB" smtClean="0"/>
              <a:t>‹#›</a:t>
            </a:fld>
            <a:endParaRPr lang="en-GB"/>
          </a:p>
        </p:txBody>
      </p:sp>
    </p:spTree>
    <p:extLst>
      <p:ext uri="{BB962C8B-B14F-4D97-AF65-F5344CB8AC3E}">
        <p14:creationId xmlns:p14="http://schemas.microsoft.com/office/powerpoint/2010/main" val="126462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F7FFE-751F-4D38-A26D-FEEC875D5063}" type="datetimeFigureOut">
              <a:rPr lang="en-GB" smtClean="0"/>
              <a:t>07/10/2016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7E3B5-DD62-4695-9EFB-F2B3FF3EBC05}" type="slidenum">
              <a:rPr lang="en-GB" smtClean="0"/>
              <a:t>‹#›</a:t>
            </a:fld>
            <a:endParaRPr lang="en-GB"/>
          </a:p>
        </p:txBody>
      </p:sp>
    </p:spTree>
    <p:extLst>
      <p:ext uri="{BB962C8B-B14F-4D97-AF65-F5344CB8AC3E}">
        <p14:creationId xmlns:p14="http://schemas.microsoft.com/office/powerpoint/2010/main" val="15789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heguardian.com/politics/2015/jan/16/imf-chief-hails-uk-economic-recovery"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bbc.co.uk/news/uk-1483896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WEEK 1</a:t>
            </a:r>
            <a:endParaRPr lang="en-GB" sz="19900" b="1" dirty="0"/>
          </a:p>
        </p:txBody>
      </p:sp>
    </p:spTree>
    <p:extLst>
      <p:ext uri="{BB962C8B-B14F-4D97-AF65-F5344CB8AC3E}">
        <p14:creationId xmlns:p14="http://schemas.microsoft.com/office/powerpoint/2010/main" val="418407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p>
            <a:r>
              <a:rPr lang="en-GB" b="1" dirty="0" smtClean="0"/>
              <a:t>(7) Financial Crisis….2007 to 2009</a:t>
            </a:r>
            <a:endParaRPr lang="en-GB"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360" y="1196752"/>
            <a:ext cx="7370365" cy="54470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8039100" y="1285876"/>
            <a:ext cx="3819488" cy="2152650"/>
          </a:xfrm>
          <a:prstGeom prst="rect">
            <a:avLst/>
          </a:prstGeom>
        </p:spPr>
      </p:pic>
      <p:pic>
        <p:nvPicPr>
          <p:cNvPr id="4" name="Picture 3"/>
          <p:cNvPicPr>
            <a:picLocks noChangeAspect="1"/>
          </p:cNvPicPr>
          <p:nvPr/>
        </p:nvPicPr>
        <p:blipFill>
          <a:blip r:embed="rId4"/>
          <a:stretch>
            <a:fillRect/>
          </a:stretch>
        </p:blipFill>
        <p:spPr>
          <a:xfrm>
            <a:off x="8039100" y="3733799"/>
            <a:ext cx="3819488" cy="2808447"/>
          </a:xfrm>
          <a:prstGeom prst="rect">
            <a:avLst/>
          </a:prstGeom>
        </p:spPr>
      </p:pic>
    </p:spTree>
    <p:extLst>
      <p:ext uri="{BB962C8B-B14F-4D97-AF65-F5344CB8AC3E}">
        <p14:creationId xmlns:p14="http://schemas.microsoft.com/office/powerpoint/2010/main" val="1188104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1143000"/>
          </a:xfrm>
        </p:spPr>
        <p:txBody>
          <a:bodyPr/>
          <a:lstStyle/>
          <a:p>
            <a:r>
              <a:rPr lang="en-GB" b="1" dirty="0" smtClean="0"/>
              <a:t>(8) Recovery? 2009 to 2015</a:t>
            </a:r>
            <a:endParaRPr lang="en-GB" b="1" dirty="0"/>
          </a:p>
        </p:txBody>
      </p:sp>
      <p:pic>
        <p:nvPicPr>
          <p:cNvPr id="5122"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1371" y="1268760"/>
            <a:ext cx="4502579" cy="51298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5329237" y="1268760"/>
            <a:ext cx="6377381" cy="3124200"/>
          </a:xfrm>
          <a:prstGeom prst="rect">
            <a:avLst/>
          </a:prstGeom>
        </p:spPr>
      </p:pic>
      <p:pic>
        <p:nvPicPr>
          <p:cNvPr id="4" name="Picture 3"/>
          <p:cNvPicPr>
            <a:picLocks noChangeAspect="1"/>
          </p:cNvPicPr>
          <p:nvPr/>
        </p:nvPicPr>
        <p:blipFill>
          <a:blip r:embed="rId5"/>
          <a:stretch>
            <a:fillRect/>
          </a:stretch>
        </p:blipFill>
        <p:spPr>
          <a:xfrm>
            <a:off x="5329237" y="4590877"/>
            <a:ext cx="2505075" cy="2028997"/>
          </a:xfrm>
          <a:prstGeom prst="rect">
            <a:avLst/>
          </a:prstGeom>
        </p:spPr>
      </p:pic>
      <p:pic>
        <p:nvPicPr>
          <p:cNvPr id="5" name="Picture 4"/>
          <p:cNvPicPr>
            <a:picLocks noChangeAspect="1"/>
          </p:cNvPicPr>
          <p:nvPr/>
        </p:nvPicPr>
        <p:blipFill>
          <a:blip r:embed="rId6"/>
          <a:stretch>
            <a:fillRect/>
          </a:stretch>
        </p:blipFill>
        <p:spPr>
          <a:xfrm>
            <a:off x="8410968" y="4602443"/>
            <a:ext cx="3295650" cy="2017431"/>
          </a:xfrm>
          <a:prstGeom prst="rect">
            <a:avLst/>
          </a:prstGeom>
        </p:spPr>
      </p:pic>
    </p:spTree>
    <p:extLst>
      <p:ext uri="{BB962C8B-B14F-4D97-AF65-F5344CB8AC3E}">
        <p14:creationId xmlns:p14="http://schemas.microsoft.com/office/powerpoint/2010/main" val="3970585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1143000"/>
          </a:xfrm>
        </p:spPr>
        <p:txBody>
          <a:bodyPr/>
          <a:lstStyle/>
          <a:p>
            <a:r>
              <a:rPr lang="en-GB" b="1" dirty="0" smtClean="0"/>
              <a:t>(9) BREXIT? 2015-16</a:t>
            </a:r>
            <a:endParaRPr lang="en-GB" b="1" dirty="0"/>
          </a:p>
        </p:txBody>
      </p:sp>
      <p:pic>
        <p:nvPicPr>
          <p:cNvPr id="4" name="Picture 3"/>
          <p:cNvPicPr>
            <a:picLocks noChangeAspect="1"/>
          </p:cNvPicPr>
          <p:nvPr/>
        </p:nvPicPr>
        <p:blipFill>
          <a:blip r:embed="rId2"/>
          <a:stretch>
            <a:fillRect/>
          </a:stretch>
        </p:blipFill>
        <p:spPr>
          <a:xfrm>
            <a:off x="1777251" y="1764366"/>
            <a:ext cx="9195547" cy="4623604"/>
          </a:xfrm>
          <a:prstGeom prst="rect">
            <a:avLst/>
          </a:prstGeom>
        </p:spPr>
      </p:pic>
    </p:spTree>
    <p:extLst>
      <p:ext uri="{BB962C8B-B14F-4D97-AF65-F5344CB8AC3E}">
        <p14:creationId xmlns:p14="http://schemas.microsoft.com/office/powerpoint/2010/main" val="4149749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21733"/>
            <a:ext cx="11362267" cy="62484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700" b="1" dirty="0" smtClean="0"/>
              <a:t>10</a:t>
            </a:r>
          </a:p>
        </p:txBody>
      </p:sp>
    </p:spTree>
    <p:extLst>
      <p:ext uri="{BB962C8B-B14F-4D97-AF65-F5344CB8AC3E}">
        <p14:creationId xmlns:p14="http://schemas.microsoft.com/office/powerpoint/2010/main" val="2114771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WEEK 2</a:t>
            </a:r>
            <a:endParaRPr lang="en-GB" sz="19900" b="1" dirty="0"/>
          </a:p>
        </p:txBody>
      </p:sp>
    </p:spTree>
    <p:extLst>
      <p:ext uri="{BB962C8B-B14F-4D97-AF65-F5344CB8AC3E}">
        <p14:creationId xmlns:p14="http://schemas.microsoft.com/office/powerpoint/2010/main" val="172752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21733"/>
            <a:ext cx="11362267" cy="62484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700" b="1" dirty="0" smtClean="0"/>
              <a:t>20</a:t>
            </a:r>
          </a:p>
        </p:txBody>
      </p:sp>
    </p:spTree>
    <p:extLst>
      <p:ext uri="{BB962C8B-B14F-4D97-AF65-F5344CB8AC3E}">
        <p14:creationId xmlns:p14="http://schemas.microsoft.com/office/powerpoint/2010/main" val="269095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STARTER EXERCISE (5 minutes)</a:t>
            </a:r>
            <a:endParaRPr lang="en-GB" b="1" dirty="0">
              <a:latin typeface="+mn-lt"/>
            </a:endParaRPr>
          </a:p>
        </p:txBody>
      </p:sp>
      <p:sp>
        <p:nvSpPr>
          <p:cNvPr id="3" name="Content Placeholder 2"/>
          <p:cNvSpPr>
            <a:spLocks noGrp="1"/>
          </p:cNvSpPr>
          <p:nvPr>
            <p:ph idx="1"/>
          </p:nvPr>
        </p:nvSpPr>
        <p:spPr>
          <a:xfrm>
            <a:off x="444908" y="1922825"/>
            <a:ext cx="5326627" cy="4684451"/>
          </a:xfrm>
          <a:solidFill>
            <a:schemeClr val="bg1"/>
          </a:solidFill>
        </p:spPr>
        <p:txBody>
          <a:bodyPr>
            <a:normAutofit fontScale="85000" lnSpcReduction="20000"/>
          </a:bodyPr>
          <a:lstStyle/>
          <a:p>
            <a:pPr marL="914400" indent="-914400">
              <a:buFont typeface="+mj-lt"/>
              <a:buAutoNum type="arabicPeriod"/>
            </a:pPr>
            <a:r>
              <a:rPr lang="en-GB" sz="4800" dirty="0" smtClean="0"/>
              <a:t>Finish off the unemployment worksheet, ready for further discussion as you arrive</a:t>
            </a:r>
          </a:p>
          <a:p>
            <a:pPr marL="914400" indent="-914400">
              <a:buFont typeface="+mj-lt"/>
              <a:buAutoNum type="arabicPeriod"/>
            </a:pPr>
            <a:r>
              <a:rPr lang="en-GB" sz="4800" dirty="0" smtClean="0"/>
              <a:t>Remember to discuss the last question at the bottom</a:t>
            </a:r>
            <a:endParaRPr lang="en-GB" sz="4800" dirty="0"/>
          </a:p>
        </p:txBody>
      </p:sp>
      <p:graphicFrame>
        <p:nvGraphicFramePr>
          <p:cNvPr id="4" name="Object 3"/>
          <p:cNvGraphicFramePr>
            <a:graphicFrameLocks noChangeAspect="1"/>
          </p:cNvGraphicFramePr>
          <p:nvPr>
            <p:extLst>
              <p:ext uri="{D42A27DB-BD31-4B8C-83A1-F6EECF244321}">
                <p14:modId xmlns:p14="http://schemas.microsoft.com/office/powerpoint/2010/main" val="366596668"/>
              </p:ext>
            </p:extLst>
          </p:nvPr>
        </p:nvGraphicFramePr>
        <p:xfrm>
          <a:off x="6160279" y="1488149"/>
          <a:ext cx="4927601" cy="5220692"/>
        </p:xfrm>
        <a:graphic>
          <a:graphicData uri="http://schemas.openxmlformats.org/presentationml/2006/ole">
            <mc:AlternateContent xmlns:mc="http://schemas.openxmlformats.org/markup-compatibility/2006">
              <mc:Choice xmlns:v="urn:schemas-microsoft-com:vml" Requires="v">
                <p:oleObj spid="_x0000_s1040" name="Document" r:id="rId4" imgW="6985000" imgH="8064500" progId="Word.Document.12">
                  <p:embed/>
                </p:oleObj>
              </mc:Choice>
              <mc:Fallback>
                <p:oleObj name="Document" r:id="rId4" imgW="6985000" imgH="8064500" progId="Word.Document.12">
                  <p:embed/>
                  <p:pic>
                    <p:nvPicPr>
                      <p:cNvPr id="0" name=""/>
                      <p:cNvPicPr/>
                      <p:nvPr/>
                    </p:nvPicPr>
                    <p:blipFill>
                      <a:blip r:embed="rId5"/>
                      <a:stretch>
                        <a:fillRect/>
                      </a:stretch>
                    </p:blipFill>
                    <p:spPr>
                      <a:xfrm>
                        <a:off x="6160279" y="1488149"/>
                        <a:ext cx="4927601" cy="5220692"/>
                      </a:xfrm>
                      <a:prstGeom prst="rect">
                        <a:avLst/>
                      </a:prstGeom>
                    </p:spPr>
                  </p:pic>
                </p:oleObj>
              </mc:Fallback>
            </mc:AlternateContent>
          </a:graphicData>
        </a:graphic>
      </p:graphicFrame>
    </p:spTree>
    <p:extLst>
      <p:ext uri="{BB962C8B-B14F-4D97-AF65-F5344CB8AC3E}">
        <p14:creationId xmlns:p14="http://schemas.microsoft.com/office/powerpoint/2010/main" val="1471507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0" y="97760"/>
            <a:ext cx="10515600" cy="1325563"/>
          </a:xfrm>
        </p:spPr>
        <p:txBody>
          <a:bodyPr/>
          <a:lstStyle/>
          <a:p>
            <a:r>
              <a:rPr lang="en-GB" b="1" dirty="0" smtClean="0">
                <a:latin typeface="+mn-lt"/>
              </a:rPr>
              <a:t>Defining and Causes of Unemployment	</a:t>
            </a:r>
            <a:endParaRPr lang="en-GB"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996419357"/>
              </p:ext>
            </p:extLst>
          </p:nvPr>
        </p:nvGraphicFramePr>
        <p:xfrm>
          <a:off x="297357" y="2052084"/>
          <a:ext cx="6918960" cy="3725641"/>
        </p:xfrm>
        <a:graphic>
          <a:graphicData uri="http://schemas.openxmlformats.org/drawingml/2006/table">
            <a:tbl>
              <a:tblPr firstRow="1" firstCol="1" lastRow="1" lastCol="1" bandRow="1" bandCol="1">
                <a:tableStyleId>{2D5ABB26-0587-4C30-8999-92F81FD0307C}</a:tableStyleId>
              </a:tblPr>
              <a:tblGrid>
                <a:gridCol w="3345180"/>
                <a:gridCol w="3573780"/>
              </a:tblGrid>
              <a:tr h="3725641">
                <a:tc>
                  <a:txBody>
                    <a:bodyPr/>
                    <a:lstStyle/>
                    <a:p>
                      <a:pPr>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2049" name="Picture 1" descr="Unempployment Frame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719" y="1423323"/>
            <a:ext cx="4748875" cy="52197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32203" y="1433954"/>
            <a:ext cx="6305109" cy="5062924"/>
          </a:xfrm>
          <a:prstGeom prst="rect">
            <a:avLst/>
          </a:prstGeom>
          <a:solidFill>
            <a:schemeClr val="bg1"/>
          </a:solidFill>
        </p:spPr>
        <p:txBody>
          <a:bodyPr wrap="square">
            <a:spAutoFit/>
          </a:bodyPr>
          <a:lstStyle/>
          <a:p>
            <a:pPr marL="285750" indent="-285750">
              <a:spcAft>
                <a:spcPts val="0"/>
              </a:spcAft>
              <a:buFont typeface="Arial" panose="020B0604020202020204" pitchFamily="34" charset="0"/>
              <a:buChar char="•"/>
            </a:pPr>
            <a:r>
              <a:rPr lang="en-GB" sz="1700" b="1" dirty="0"/>
              <a:t>LABOUR FORCE – </a:t>
            </a:r>
            <a:r>
              <a:rPr lang="en-GB" sz="1700" dirty="0"/>
              <a:t>the amount of people who are willing to work – sometimes called the workforce or economically </a:t>
            </a:r>
            <a:r>
              <a:rPr lang="en-GB" sz="1700" dirty="0" smtClean="0"/>
              <a:t>active</a:t>
            </a:r>
            <a:endParaRPr lang="en-GB" sz="1700" dirty="0"/>
          </a:p>
          <a:p>
            <a:pPr marL="285750" indent="-285750">
              <a:spcAft>
                <a:spcPts val="0"/>
              </a:spcAft>
              <a:buFont typeface="Arial" panose="020B0604020202020204" pitchFamily="34" charset="0"/>
              <a:buChar char="•"/>
            </a:pPr>
            <a:r>
              <a:rPr lang="en-GB" sz="1700" b="1" dirty="0"/>
              <a:t>EMPLOYED – </a:t>
            </a:r>
            <a:r>
              <a:rPr lang="en-GB" sz="1700" dirty="0"/>
              <a:t>members of the workforce who have a job – it could be a part-time or full time </a:t>
            </a:r>
            <a:r>
              <a:rPr lang="en-GB" sz="1700" dirty="0" smtClean="0"/>
              <a:t>job</a:t>
            </a:r>
            <a:endParaRPr lang="en-GB" sz="1700" dirty="0"/>
          </a:p>
          <a:p>
            <a:pPr marL="285750" indent="-285750">
              <a:spcAft>
                <a:spcPts val="0"/>
              </a:spcAft>
              <a:buFont typeface="Arial" panose="020B0604020202020204" pitchFamily="34" charset="0"/>
              <a:buChar char="•"/>
            </a:pPr>
            <a:r>
              <a:rPr lang="en-GB" sz="1700" b="1" dirty="0"/>
              <a:t>UNEMPLOYED – </a:t>
            </a:r>
            <a:r>
              <a:rPr lang="en-GB" sz="1700" dirty="0"/>
              <a:t>members of the workforce who have no job but are seeking work.  They may be unemployed for a number of reasons – they may be looking for a better job, they may no longer have useful skills, there may not be enough work for them or they are refusing to accept the going wage rate but still want to work</a:t>
            </a:r>
            <a:r>
              <a:rPr lang="en-GB" sz="1700" dirty="0" smtClean="0"/>
              <a:t>.</a:t>
            </a:r>
            <a:endParaRPr lang="en-GB" sz="1700" dirty="0"/>
          </a:p>
          <a:p>
            <a:pPr marL="285750" indent="-285750">
              <a:spcAft>
                <a:spcPts val="0"/>
              </a:spcAft>
              <a:buFont typeface="Arial" panose="020B0604020202020204" pitchFamily="34" charset="0"/>
              <a:buChar char="•"/>
            </a:pPr>
            <a:r>
              <a:rPr lang="en-GB" sz="1700" b="1" dirty="0"/>
              <a:t>ECONOMICALLY INACTIVE – </a:t>
            </a:r>
            <a:r>
              <a:rPr lang="en-GB" sz="1700" dirty="0"/>
              <a:t>these are members of society who are considered to be out of the workforce.  This may be because they have health issues, they may look after relatives, children, friends etc., they may be students</a:t>
            </a:r>
            <a:r>
              <a:rPr lang="en-GB" sz="1700" dirty="0" smtClean="0"/>
              <a:t>.</a:t>
            </a:r>
            <a:endParaRPr lang="en-GB" sz="1700" dirty="0"/>
          </a:p>
          <a:p>
            <a:pPr marL="285750" indent="-285750">
              <a:spcAft>
                <a:spcPts val="0"/>
              </a:spcAft>
              <a:buFont typeface="Arial" panose="020B0604020202020204" pitchFamily="34" charset="0"/>
              <a:buChar char="•"/>
            </a:pPr>
            <a:r>
              <a:rPr lang="en-GB" sz="1700" b="1" dirty="0"/>
              <a:t>VOLUNTARY UNEMPLOYED – </a:t>
            </a:r>
            <a:r>
              <a:rPr lang="en-GB" sz="1700" dirty="0"/>
              <a:t>these are a group of the unemployed who are considered to be actively choosing not to work because they are refusing to obtain new skills, are not willing to work at the going wage rate etc</a:t>
            </a:r>
            <a:r>
              <a:rPr lang="en-GB" sz="1700" dirty="0" smtClean="0"/>
              <a:t>.</a:t>
            </a:r>
            <a:endParaRPr lang="en-GB" sz="1700" dirty="0"/>
          </a:p>
          <a:p>
            <a:pPr marL="285750" indent="-285750">
              <a:spcAft>
                <a:spcPts val="0"/>
              </a:spcAft>
              <a:buFont typeface="Arial" panose="020B0604020202020204" pitchFamily="34" charset="0"/>
              <a:buChar char="•"/>
            </a:pPr>
            <a:r>
              <a:rPr lang="en-GB" sz="1700" b="1" dirty="0"/>
              <a:t>INVOLUNTARY UNEMPLOYED – </a:t>
            </a:r>
            <a:r>
              <a:rPr lang="en-GB" sz="1700" dirty="0"/>
              <a:t>these are the group of unemployed where there lack of a job is out of there control.</a:t>
            </a:r>
            <a:endParaRPr lang="en-GB" sz="17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729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21733"/>
            <a:ext cx="11362267" cy="62484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700" b="1" dirty="0" smtClean="0"/>
              <a:t>25</a:t>
            </a:r>
          </a:p>
        </p:txBody>
      </p:sp>
    </p:spTree>
    <p:extLst>
      <p:ext uri="{BB962C8B-B14F-4D97-AF65-F5344CB8AC3E}">
        <p14:creationId xmlns:p14="http://schemas.microsoft.com/office/powerpoint/2010/main" val="2346739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85750" y="14287"/>
            <a:ext cx="11620500" cy="6829425"/>
          </a:xfrm>
          <a:prstGeom prst="rect">
            <a:avLst/>
          </a:prstGeom>
        </p:spPr>
      </p:pic>
      <p:sp>
        <p:nvSpPr>
          <p:cNvPr id="5" name="TextBox 4"/>
          <p:cNvSpPr txBox="1"/>
          <p:nvPr/>
        </p:nvSpPr>
        <p:spPr>
          <a:xfrm>
            <a:off x="3392184" y="365125"/>
            <a:ext cx="5860194" cy="461665"/>
          </a:xfrm>
          <a:prstGeom prst="rect">
            <a:avLst/>
          </a:prstGeom>
          <a:noFill/>
        </p:spPr>
        <p:txBody>
          <a:bodyPr wrap="none" rtlCol="0">
            <a:spAutoFit/>
          </a:bodyPr>
          <a:lstStyle/>
          <a:p>
            <a:r>
              <a:rPr lang="en-GB" sz="2400" b="1" dirty="0" smtClean="0"/>
              <a:t>Economic Cycles - Causes of Economic Cycles</a:t>
            </a:r>
            <a:endParaRPr lang="en-GB" sz="2400" b="1" dirty="0"/>
          </a:p>
        </p:txBody>
      </p:sp>
    </p:spTree>
    <p:extLst>
      <p:ext uri="{BB962C8B-B14F-4D97-AF65-F5344CB8AC3E}">
        <p14:creationId xmlns:p14="http://schemas.microsoft.com/office/powerpoint/2010/main" val="267027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21733"/>
            <a:ext cx="11362267" cy="62484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700" b="1" smtClean="0"/>
              <a:t>35</a:t>
            </a:r>
            <a:endParaRPr lang="en-US" sz="28700" b="1" dirty="0" smtClean="0"/>
          </a:p>
        </p:txBody>
      </p:sp>
    </p:spTree>
    <p:extLst>
      <p:ext uri="{BB962C8B-B14F-4D97-AF65-F5344CB8AC3E}">
        <p14:creationId xmlns:p14="http://schemas.microsoft.com/office/powerpoint/2010/main" val="403003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6" y="148607"/>
            <a:ext cx="11588272" cy="1143000"/>
          </a:xfrm>
        </p:spPr>
        <p:txBody>
          <a:bodyPr>
            <a:normAutofit fontScale="90000"/>
          </a:bodyPr>
          <a:lstStyle/>
          <a:p>
            <a:pPr algn="ctr"/>
            <a:r>
              <a:rPr lang="en-US" sz="6000" b="1" dirty="0" smtClean="0">
                <a:latin typeface="+mn-lt"/>
              </a:rPr>
              <a:t>CAUSES OF ECONOMIC CYCLES</a:t>
            </a:r>
            <a:br>
              <a:rPr lang="en-US" sz="6000" b="1" dirty="0" smtClean="0">
                <a:latin typeface="+mn-lt"/>
              </a:rPr>
            </a:br>
            <a:r>
              <a:rPr lang="en-US" sz="3600" b="1" dirty="0" smtClean="0">
                <a:solidFill>
                  <a:srgbClr val="FF0000"/>
                </a:solidFill>
                <a:latin typeface="+mn-lt"/>
              </a:rPr>
              <a:t>Demand Side or Supply Side / Exogenous or Endogenous?</a:t>
            </a:r>
            <a:endParaRPr lang="en-US" sz="3600" b="1" dirty="0">
              <a:solidFill>
                <a:srgbClr val="FF0000"/>
              </a:solidFill>
              <a:latin typeface="+mn-lt"/>
            </a:endParaRPr>
          </a:p>
        </p:txBody>
      </p:sp>
      <p:sp>
        <p:nvSpPr>
          <p:cNvPr id="3" name="Content Placeholder 2"/>
          <p:cNvSpPr>
            <a:spLocks noGrp="1"/>
          </p:cNvSpPr>
          <p:nvPr>
            <p:ph idx="1"/>
          </p:nvPr>
        </p:nvSpPr>
        <p:spPr>
          <a:xfrm>
            <a:off x="256969" y="1483336"/>
            <a:ext cx="3160761" cy="5158354"/>
          </a:xfrm>
        </p:spPr>
        <p:txBody>
          <a:bodyPr>
            <a:normAutofit fontScale="85000" lnSpcReduction="10000"/>
          </a:bodyPr>
          <a:lstStyle/>
          <a:p>
            <a:pPr marL="0" indent="0">
              <a:buNone/>
            </a:pPr>
            <a:r>
              <a:rPr lang="en-US" sz="2400" b="1" dirty="0">
                <a:solidFill>
                  <a:schemeClr val="accent4">
                    <a:lumMod val="50000"/>
                  </a:schemeClr>
                </a:solidFill>
              </a:rPr>
              <a:t>Actual Growth Rate (Demand or Supply?)</a:t>
            </a:r>
          </a:p>
          <a:p>
            <a:pPr marL="452438" lvl="1" indent="-260350">
              <a:buFont typeface="+mj-lt"/>
              <a:buAutoNum type="arabicPeriod"/>
            </a:pPr>
            <a:r>
              <a:rPr lang="en-US" sz="2000" u="sng" dirty="0">
                <a:solidFill>
                  <a:schemeClr val="accent4">
                    <a:lumMod val="50000"/>
                  </a:schemeClr>
                </a:solidFill>
              </a:rPr>
              <a:t>Demand or Supply </a:t>
            </a:r>
            <a:r>
              <a:rPr lang="en-US" sz="2000" u="sng" dirty="0" smtClean="0">
                <a:solidFill>
                  <a:schemeClr val="accent4">
                    <a:lumMod val="50000"/>
                  </a:schemeClr>
                </a:solidFill>
              </a:rPr>
              <a:t>Shocks to the Economy?</a:t>
            </a:r>
          </a:p>
          <a:p>
            <a:pPr marL="717550" lvl="2">
              <a:buFont typeface="Wingdings" panose="05000000000000000000" pitchFamily="2" charset="2"/>
              <a:buChar char="§"/>
            </a:pPr>
            <a:r>
              <a:rPr lang="en-US" sz="1800" dirty="0" smtClean="0">
                <a:solidFill>
                  <a:schemeClr val="accent4">
                    <a:lumMod val="50000"/>
                  </a:schemeClr>
                </a:solidFill>
              </a:rPr>
              <a:t>Exogenous - factors outside of the economy</a:t>
            </a:r>
          </a:p>
          <a:p>
            <a:pPr marL="717550" lvl="2">
              <a:buFont typeface="Wingdings" panose="05000000000000000000" pitchFamily="2" charset="2"/>
              <a:buChar char="§"/>
            </a:pPr>
            <a:r>
              <a:rPr lang="en-US" sz="1800" dirty="0" smtClean="0">
                <a:solidFill>
                  <a:schemeClr val="accent4">
                    <a:lumMod val="50000"/>
                  </a:schemeClr>
                </a:solidFill>
              </a:rPr>
              <a:t>Endogenous - factors within the economy</a:t>
            </a:r>
            <a:endParaRPr lang="en-US" sz="1800" dirty="0">
              <a:solidFill>
                <a:schemeClr val="accent4">
                  <a:lumMod val="50000"/>
                </a:schemeClr>
              </a:solidFill>
            </a:endParaRPr>
          </a:p>
          <a:p>
            <a:pPr marL="452438" lvl="1" indent="-260350">
              <a:buFont typeface="+mj-lt"/>
              <a:buAutoNum type="arabicPeriod"/>
            </a:pPr>
            <a:r>
              <a:rPr lang="en-US" sz="2000" u="sng" dirty="0">
                <a:solidFill>
                  <a:schemeClr val="accent4">
                    <a:lumMod val="50000"/>
                  </a:schemeClr>
                </a:solidFill>
              </a:rPr>
              <a:t>Short term Government policy (endogenous</a:t>
            </a:r>
            <a:r>
              <a:rPr lang="en-US" sz="2000" u="sng" dirty="0" smtClean="0">
                <a:solidFill>
                  <a:schemeClr val="accent4">
                    <a:lumMod val="50000"/>
                  </a:schemeClr>
                </a:solidFill>
              </a:rPr>
              <a:t>)?</a:t>
            </a:r>
            <a:endParaRPr lang="en-US" sz="2400" b="1" u="sng" dirty="0" smtClean="0">
              <a:solidFill>
                <a:schemeClr val="accent4">
                  <a:lumMod val="50000"/>
                </a:schemeClr>
              </a:solidFill>
            </a:endParaRPr>
          </a:p>
          <a:p>
            <a:pPr marL="0" indent="0">
              <a:buNone/>
            </a:pPr>
            <a:r>
              <a:rPr lang="en-US" sz="2400" b="1" dirty="0" smtClean="0"/>
              <a:t>Long Term Trend Growth Rate (Supply Side)</a:t>
            </a:r>
          </a:p>
          <a:p>
            <a:pPr marL="452438" lvl="1">
              <a:buFont typeface="+mj-lt"/>
              <a:buAutoNum type="arabicPeriod"/>
            </a:pPr>
            <a:r>
              <a:rPr lang="en-US" sz="2000" u="sng" dirty="0" smtClean="0"/>
              <a:t>Quality: </a:t>
            </a:r>
          </a:p>
          <a:p>
            <a:pPr marL="717550" lvl="2">
              <a:buFont typeface="Wingdings" panose="05000000000000000000" pitchFamily="2" charset="2"/>
              <a:buChar char="§"/>
            </a:pPr>
            <a:r>
              <a:rPr lang="en-US" sz="1800" dirty="0" err="1" smtClean="0"/>
              <a:t>Labour</a:t>
            </a:r>
            <a:r>
              <a:rPr lang="en-US" sz="1800" dirty="0" smtClean="0"/>
              <a:t> (Education)</a:t>
            </a:r>
            <a:endParaRPr lang="en-US" sz="1800" dirty="0"/>
          </a:p>
          <a:p>
            <a:pPr marL="717550" lvl="2">
              <a:buFont typeface="Wingdings" panose="05000000000000000000" pitchFamily="2" charset="2"/>
              <a:buChar char="§"/>
            </a:pPr>
            <a:r>
              <a:rPr lang="en-US" sz="1800" dirty="0" smtClean="0"/>
              <a:t>Capital (Technology)</a:t>
            </a:r>
          </a:p>
          <a:p>
            <a:pPr marL="452438" lvl="1" indent="-260350">
              <a:buFont typeface="+mj-lt"/>
              <a:buAutoNum type="arabicPeriod"/>
            </a:pPr>
            <a:r>
              <a:rPr lang="en-US" sz="2000" u="sng" dirty="0" smtClean="0"/>
              <a:t>Quantity</a:t>
            </a:r>
          </a:p>
          <a:p>
            <a:pPr marL="717550" lvl="2">
              <a:buFont typeface="Wingdings" panose="05000000000000000000" pitchFamily="2" charset="2"/>
              <a:buChar char="§"/>
            </a:pPr>
            <a:r>
              <a:rPr lang="en-US" sz="1800" dirty="0" err="1" smtClean="0"/>
              <a:t>Labour</a:t>
            </a:r>
            <a:r>
              <a:rPr lang="en-US" sz="1800" dirty="0" smtClean="0"/>
              <a:t> (Greater population - birth rates, death rates, immigration etc.)</a:t>
            </a:r>
          </a:p>
          <a:p>
            <a:pPr marL="717550" lvl="2">
              <a:buFont typeface="Wingdings" panose="05000000000000000000" pitchFamily="2" charset="2"/>
              <a:buChar char="§"/>
            </a:pPr>
            <a:r>
              <a:rPr lang="en-US" sz="1800" dirty="0" smtClean="0"/>
              <a:t>Capital (Greater long term investment etc.)</a:t>
            </a:r>
            <a:endParaRPr lang="en-US" sz="1800" dirty="0"/>
          </a:p>
        </p:txBody>
      </p:sp>
      <p:pic>
        <p:nvPicPr>
          <p:cNvPr id="5" name="Picture 4"/>
          <p:cNvPicPr>
            <a:picLocks noChangeAspect="1"/>
          </p:cNvPicPr>
          <p:nvPr/>
        </p:nvPicPr>
        <p:blipFill>
          <a:blip r:embed="rId3"/>
          <a:stretch>
            <a:fillRect/>
          </a:stretch>
        </p:blipFill>
        <p:spPr>
          <a:xfrm>
            <a:off x="3870251" y="1387643"/>
            <a:ext cx="7804298" cy="3953605"/>
          </a:xfrm>
          <a:prstGeom prst="rect">
            <a:avLst/>
          </a:prstGeom>
        </p:spPr>
      </p:pic>
      <p:sp>
        <p:nvSpPr>
          <p:cNvPr id="4" name="TextBox 3"/>
          <p:cNvSpPr txBox="1"/>
          <p:nvPr/>
        </p:nvSpPr>
        <p:spPr>
          <a:xfrm>
            <a:off x="3870251" y="5341248"/>
            <a:ext cx="8298197" cy="1477328"/>
          </a:xfrm>
          <a:prstGeom prst="rect">
            <a:avLst/>
          </a:prstGeom>
          <a:solidFill>
            <a:schemeClr val="tx1"/>
          </a:solidFill>
        </p:spPr>
        <p:txBody>
          <a:bodyPr wrap="square" rtlCol="0">
            <a:spAutoFit/>
          </a:bodyPr>
          <a:lstStyle/>
          <a:p>
            <a:r>
              <a:rPr lang="en-GB" b="1" dirty="0" smtClean="0">
                <a:solidFill>
                  <a:schemeClr val="bg1"/>
                </a:solidFill>
              </a:rPr>
              <a:t>TASK: Using your A3 sheet for economic cycles, for each number, state whether:</a:t>
            </a:r>
          </a:p>
          <a:p>
            <a:pPr marL="342900" indent="-342900">
              <a:buAutoNum type="arabicParenBoth"/>
            </a:pPr>
            <a:r>
              <a:rPr lang="en-GB" dirty="0" smtClean="0">
                <a:solidFill>
                  <a:schemeClr val="bg1"/>
                </a:solidFill>
              </a:rPr>
              <a:t>It was caused by demand (D) and/or supply (S) factors</a:t>
            </a:r>
          </a:p>
          <a:p>
            <a:pPr marL="342900" indent="-342900">
              <a:buAutoNum type="arabicParenBoth"/>
            </a:pPr>
            <a:r>
              <a:rPr lang="en-GB" dirty="0" smtClean="0">
                <a:solidFill>
                  <a:schemeClr val="bg1"/>
                </a:solidFill>
              </a:rPr>
              <a:t>Whether the events were exogenous (EX) and/or endogenous (EN) shocks</a:t>
            </a:r>
          </a:p>
          <a:p>
            <a:pPr marL="342900" indent="-342900">
              <a:buAutoNum type="arabicParenBoth"/>
            </a:pPr>
            <a:r>
              <a:rPr lang="en-GB" dirty="0" smtClean="0">
                <a:solidFill>
                  <a:schemeClr val="bg1"/>
                </a:solidFill>
              </a:rPr>
              <a:t>Whether the factors were shocks (SH) and/or short-term Government Policy (GP) in your view. </a:t>
            </a:r>
            <a:endParaRPr lang="en-GB" dirty="0">
              <a:solidFill>
                <a:schemeClr val="bg1"/>
              </a:solidFill>
            </a:endParaRPr>
          </a:p>
        </p:txBody>
      </p:sp>
    </p:spTree>
    <p:extLst>
      <p:ext uri="{BB962C8B-B14F-4D97-AF65-F5344CB8AC3E}">
        <p14:creationId xmlns:p14="http://schemas.microsoft.com/office/powerpoint/2010/main" val="13622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21733"/>
            <a:ext cx="11362267" cy="62484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700" b="1" dirty="0" smtClean="0"/>
              <a:t>45</a:t>
            </a:r>
          </a:p>
        </p:txBody>
      </p:sp>
    </p:spTree>
    <p:extLst>
      <p:ext uri="{BB962C8B-B14F-4D97-AF65-F5344CB8AC3E}">
        <p14:creationId xmlns:p14="http://schemas.microsoft.com/office/powerpoint/2010/main" val="3564987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6" y="148607"/>
            <a:ext cx="11588272" cy="1143000"/>
          </a:xfrm>
        </p:spPr>
        <p:txBody>
          <a:bodyPr>
            <a:normAutofit fontScale="90000"/>
          </a:bodyPr>
          <a:lstStyle/>
          <a:p>
            <a:pPr algn="ctr"/>
            <a:r>
              <a:rPr lang="en-US" sz="6000" b="1" dirty="0" smtClean="0">
                <a:latin typeface="+mn-lt"/>
              </a:rPr>
              <a:t>EFFECTS OF ECONOMIC CYCLES</a:t>
            </a:r>
            <a:br>
              <a:rPr lang="en-US" sz="6000" b="1" dirty="0" smtClean="0">
                <a:latin typeface="+mn-lt"/>
              </a:rPr>
            </a:br>
            <a:r>
              <a:rPr lang="en-US" sz="3600" b="1" dirty="0" smtClean="0">
                <a:solidFill>
                  <a:srgbClr val="FF0000"/>
                </a:solidFill>
                <a:latin typeface="+mn-lt"/>
              </a:rPr>
              <a:t>Measuring Unemployment…</a:t>
            </a:r>
            <a:endParaRPr lang="en-US" sz="3600" b="1" dirty="0">
              <a:solidFill>
                <a:srgbClr val="FF0000"/>
              </a:solidFill>
              <a:latin typeface="+mn-lt"/>
            </a:endParaRPr>
          </a:p>
        </p:txBody>
      </p:sp>
      <p:sp>
        <p:nvSpPr>
          <p:cNvPr id="3" name="Content Placeholder 2"/>
          <p:cNvSpPr>
            <a:spLocks noGrp="1"/>
          </p:cNvSpPr>
          <p:nvPr>
            <p:ph idx="1"/>
          </p:nvPr>
        </p:nvSpPr>
        <p:spPr>
          <a:xfrm>
            <a:off x="256969" y="1483336"/>
            <a:ext cx="3160761" cy="5158354"/>
          </a:xfrm>
        </p:spPr>
        <p:txBody>
          <a:bodyPr>
            <a:normAutofit/>
          </a:bodyPr>
          <a:lstStyle/>
          <a:p>
            <a:pPr marL="0" indent="0">
              <a:buNone/>
            </a:pPr>
            <a:r>
              <a:rPr lang="en-US" sz="2400" b="1" dirty="0" smtClean="0"/>
              <a:t>QUESTIONS:</a:t>
            </a:r>
          </a:p>
          <a:p>
            <a:pPr marL="457200" indent="-457200">
              <a:buFont typeface="+mj-lt"/>
              <a:buAutoNum type="arabicPeriod"/>
            </a:pPr>
            <a:r>
              <a:rPr lang="en-US" sz="2400" dirty="0" smtClean="0"/>
              <a:t>Describe </a:t>
            </a:r>
            <a:r>
              <a:rPr lang="en-US" sz="2400" dirty="0"/>
              <a:t>two significant points of the </a:t>
            </a:r>
            <a:r>
              <a:rPr lang="en-US" sz="2400" dirty="0" smtClean="0"/>
              <a:t>data </a:t>
            </a:r>
            <a:r>
              <a:rPr lang="en-US" sz="2400" b="1" dirty="0" smtClean="0"/>
              <a:t>(4 marks)</a:t>
            </a:r>
            <a:endParaRPr lang="en-US" sz="2400" b="1" dirty="0"/>
          </a:p>
          <a:p>
            <a:pPr marL="457200" indent="-457200">
              <a:buFont typeface="+mj-lt"/>
              <a:buAutoNum type="arabicPeriod"/>
            </a:pPr>
            <a:r>
              <a:rPr lang="en-US" sz="2400" dirty="0"/>
              <a:t>Circle the 9 areas ‘of interest</a:t>
            </a:r>
            <a:r>
              <a:rPr lang="en-US" sz="2400" dirty="0" smtClean="0"/>
              <a:t>’ from the economic cycle</a:t>
            </a:r>
            <a:endParaRPr lang="en-US" sz="2400" dirty="0"/>
          </a:p>
          <a:p>
            <a:pPr marL="457200" indent="-457200">
              <a:buFont typeface="+mj-lt"/>
              <a:buAutoNum type="arabicPeriod"/>
            </a:pPr>
            <a:r>
              <a:rPr lang="en-US" sz="2400" dirty="0" smtClean="0"/>
              <a:t>Is there a pattern between the economic cycle and the levels of unemployment?</a:t>
            </a:r>
            <a:endParaRPr lang="en-US" sz="2400" dirty="0"/>
          </a:p>
        </p:txBody>
      </p:sp>
      <p:pic>
        <p:nvPicPr>
          <p:cNvPr id="4" name="Picture 3"/>
          <p:cNvPicPr>
            <a:picLocks noChangeAspect="1"/>
          </p:cNvPicPr>
          <p:nvPr/>
        </p:nvPicPr>
        <p:blipFill>
          <a:blip r:embed="rId2"/>
          <a:stretch>
            <a:fillRect/>
          </a:stretch>
        </p:blipFill>
        <p:spPr>
          <a:xfrm>
            <a:off x="3757642" y="1637413"/>
            <a:ext cx="8180194" cy="4859080"/>
          </a:xfrm>
          <a:prstGeom prst="rect">
            <a:avLst/>
          </a:prstGeom>
        </p:spPr>
      </p:pic>
    </p:spTree>
    <p:extLst>
      <p:ext uri="{BB962C8B-B14F-4D97-AF65-F5344CB8AC3E}">
        <p14:creationId xmlns:p14="http://schemas.microsoft.com/office/powerpoint/2010/main" val="1590013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6" y="148607"/>
            <a:ext cx="11588272" cy="1143000"/>
          </a:xfrm>
        </p:spPr>
        <p:txBody>
          <a:bodyPr>
            <a:normAutofit fontScale="90000"/>
          </a:bodyPr>
          <a:lstStyle/>
          <a:p>
            <a:pPr algn="ctr"/>
            <a:r>
              <a:rPr lang="en-US" sz="6000" b="1" dirty="0" smtClean="0">
                <a:latin typeface="+mn-lt"/>
              </a:rPr>
              <a:t>EFFECTS OF ECONOMIC CYCLES</a:t>
            </a:r>
            <a:br>
              <a:rPr lang="en-US" sz="6000" b="1" dirty="0" smtClean="0">
                <a:latin typeface="+mn-lt"/>
              </a:rPr>
            </a:br>
            <a:r>
              <a:rPr lang="en-US" sz="3600" b="1" dirty="0" smtClean="0">
                <a:solidFill>
                  <a:srgbClr val="FF0000"/>
                </a:solidFill>
                <a:latin typeface="+mn-lt"/>
              </a:rPr>
              <a:t>Greater Unemployment - What are the Costs?</a:t>
            </a:r>
            <a:endParaRPr lang="en-US" sz="3600" b="1" dirty="0">
              <a:solidFill>
                <a:srgbClr val="FF0000"/>
              </a:solidFill>
              <a:latin typeface="+mn-lt"/>
            </a:endParaRPr>
          </a:p>
        </p:txBody>
      </p:sp>
      <p:sp>
        <p:nvSpPr>
          <p:cNvPr id="3" name="Content Placeholder 2"/>
          <p:cNvSpPr>
            <a:spLocks noGrp="1"/>
          </p:cNvSpPr>
          <p:nvPr>
            <p:ph idx="1"/>
          </p:nvPr>
        </p:nvSpPr>
        <p:spPr>
          <a:xfrm>
            <a:off x="256969" y="1483336"/>
            <a:ext cx="5123414" cy="5158354"/>
          </a:xfrm>
        </p:spPr>
        <p:txBody>
          <a:bodyPr>
            <a:noAutofit/>
          </a:bodyPr>
          <a:lstStyle/>
          <a:p>
            <a:pPr marL="0" indent="0">
              <a:lnSpc>
                <a:spcPct val="100000"/>
              </a:lnSpc>
              <a:spcBef>
                <a:spcPts val="0"/>
              </a:spcBef>
              <a:buNone/>
            </a:pPr>
            <a:r>
              <a:rPr lang="en-US" sz="1200" b="1" dirty="0" smtClean="0"/>
              <a:t>INDIVIDUAL</a:t>
            </a:r>
          </a:p>
          <a:p>
            <a:pPr>
              <a:lnSpc>
                <a:spcPct val="100000"/>
              </a:lnSpc>
              <a:spcBef>
                <a:spcPts val="0"/>
              </a:spcBef>
            </a:pPr>
            <a:r>
              <a:rPr lang="en-GB" sz="1200" u="sng" dirty="0"/>
              <a:t>Loss of earnings </a:t>
            </a:r>
            <a:r>
              <a:rPr lang="en-GB" sz="1200" dirty="0"/>
              <a:t>to the unemployed. Unemployment is the biggest causes of poverty in the </a:t>
            </a:r>
            <a:r>
              <a:rPr lang="en-GB" sz="1200" dirty="0" smtClean="0"/>
              <a:t>UK.</a:t>
            </a:r>
            <a:endParaRPr lang="en-GB" sz="1200" dirty="0"/>
          </a:p>
          <a:p>
            <a:pPr>
              <a:lnSpc>
                <a:spcPct val="100000"/>
              </a:lnSpc>
              <a:spcBef>
                <a:spcPts val="0"/>
              </a:spcBef>
            </a:pPr>
            <a:r>
              <a:rPr lang="en-GB" sz="1200" u="sng" dirty="0"/>
              <a:t>Potential </a:t>
            </a:r>
            <a:r>
              <a:rPr lang="en-GB" sz="1200" u="sng" dirty="0" smtClean="0"/>
              <a:t>homelessness . </a:t>
            </a:r>
            <a:r>
              <a:rPr lang="en-GB" sz="1200" dirty="0"/>
              <a:t>Loss of income  can leave people without sufficient income to meet housing costs. Rises in unemployment often exacerbate the rates of homelessness. (</a:t>
            </a:r>
            <a:r>
              <a:rPr lang="en-GB" sz="1200" dirty="0">
                <a:hlinkClick r:id="rId2"/>
              </a:rPr>
              <a:t>BBC</a:t>
            </a:r>
            <a:r>
              <a:rPr lang="en-GB" sz="1200" dirty="0"/>
              <a:t>)</a:t>
            </a:r>
          </a:p>
          <a:p>
            <a:pPr>
              <a:lnSpc>
                <a:spcPct val="100000"/>
              </a:lnSpc>
              <a:spcBef>
                <a:spcPts val="0"/>
              </a:spcBef>
            </a:pPr>
            <a:r>
              <a:rPr lang="en-GB" sz="1200" u="sng" dirty="0" err="1" smtClean="0"/>
              <a:t>Hysterisis</a:t>
            </a:r>
            <a:r>
              <a:rPr lang="en-GB" sz="1200" u="sng" dirty="0" smtClean="0"/>
              <a:t> </a:t>
            </a:r>
            <a:r>
              <a:rPr lang="en-GB" sz="1200" dirty="0" smtClean="0"/>
              <a:t>- Those </a:t>
            </a:r>
            <a:r>
              <a:rPr lang="en-GB" sz="1200" dirty="0"/>
              <a:t>who are unemployed will find it more difficult to get work in the </a:t>
            </a:r>
            <a:r>
              <a:rPr lang="en-GB" sz="1200" dirty="0" smtClean="0"/>
              <a:t>future</a:t>
            </a:r>
          </a:p>
          <a:p>
            <a:pPr>
              <a:lnSpc>
                <a:spcPct val="100000"/>
              </a:lnSpc>
              <a:spcBef>
                <a:spcPts val="0"/>
              </a:spcBef>
            </a:pPr>
            <a:r>
              <a:rPr lang="en-GB" sz="1200" u="sng" dirty="0" smtClean="0"/>
              <a:t>Stress </a:t>
            </a:r>
            <a:r>
              <a:rPr lang="en-GB" sz="1200" u="sng" dirty="0"/>
              <a:t>and health problems </a:t>
            </a:r>
            <a:r>
              <a:rPr lang="en-GB" sz="1200" dirty="0"/>
              <a:t>of being unemployed. Amongst studies of unemployed men, signs of depression, mental anxiety and health problems are noticeably </a:t>
            </a:r>
            <a:r>
              <a:rPr lang="en-GB" sz="1200" dirty="0" smtClean="0"/>
              <a:t>higher.</a:t>
            </a:r>
            <a:endParaRPr lang="en-GB" sz="1200" dirty="0"/>
          </a:p>
          <a:p>
            <a:pPr marL="0" indent="0">
              <a:lnSpc>
                <a:spcPct val="100000"/>
              </a:lnSpc>
              <a:spcBef>
                <a:spcPts val="0"/>
              </a:spcBef>
              <a:buNone/>
            </a:pPr>
            <a:endParaRPr lang="en-US" sz="1200" b="1" dirty="0"/>
          </a:p>
          <a:p>
            <a:pPr marL="0" indent="0">
              <a:lnSpc>
                <a:spcPct val="100000"/>
              </a:lnSpc>
              <a:spcBef>
                <a:spcPts val="0"/>
              </a:spcBef>
              <a:buNone/>
            </a:pPr>
            <a:r>
              <a:rPr lang="en-US" sz="1200" b="1" dirty="0" smtClean="0"/>
              <a:t>ECONOMY</a:t>
            </a:r>
          </a:p>
          <a:p>
            <a:pPr>
              <a:lnSpc>
                <a:spcPct val="100000"/>
              </a:lnSpc>
              <a:spcBef>
                <a:spcPts val="0"/>
              </a:spcBef>
            </a:pPr>
            <a:r>
              <a:rPr lang="en-GB" sz="1200" u="sng" dirty="0"/>
              <a:t>Increased government borrowing. </a:t>
            </a:r>
            <a:r>
              <a:rPr lang="en-GB" sz="1200" dirty="0"/>
              <a:t>Higher unemployment will cause a fall in tax revenue because there is less people paying income tax and also spending less (hence lower VAT). Also the government will have to spend more on unemployment and related benefits. The government doesn’t just pay unemployment benefit, but a family who has unemployment will be more likely to receive housing benefit and income support. One study shows that the cost to the exchequer for one person being unemployed is £6,243 a year in benefits and lost tax revenue. </a:t>
            </a:r>
          </a:p>
          <a:p>
            <a:pPr>
              <a:lnSpc>
                <a:spcPct val="100000"/>
              </a:lnSpc>
              <a:spcBef>
                <a:spcPts val="0"/>
              </a:spcBef>
            </a:pPr>
            <a:r>
              <a:rPr lang="en-GB" sz="1200" u="sng" dirty="0" smtClean="0"/>
              <a:t>Lower </a:t>
            </a:r>
            <a:r>
              <a:rPr lang="en-GB" sz="1200" u="sng" dirty="0"/>
              <a:t>GDP for the economy. </a:t>
            </a:r>
            <a:r>
              <a:rPr lang="en-GB" sz="1200" dirty="0"/>
              <a:t>High unemployment indicates the economy is operating below full capacity and is inefficient. This will lead to lower output and incomes</a:t>
            </a:r>
            <a:r>
              <a:rPr lang="en-GB" sz="1200" dirty="0" smtClean="0"/>
              <a:t>.  Might indicate a downturn or recession?</a:t>
            </a:r>
            <a:endParaRPr lang="en-GB" sz="1200" dirty="0"/>
          </a:p>
          <a:p>
            <a:pPr>
              <a:lnSpc>
                <a:spcPct val="100000"/>
              </a:lnSpc>
              <a:spcBef>
                <a:spcPts val="0"/>
              </a:spcBef>
            </a:pPr>
            <a:r>
              <a:rPr lang="en-GB" sz="1200" u="sng" dirty="0"/>
              <a:t>Increase in social problems. </a:t>
            </a:r>
            <a:r>
              <a:rPr lang="en-GB" sz="1200" dirty="0"/>
              <a:t>Areas of high unemployment (especially youth unemployment) tend to have more crime and vandalism. It can lead to alienation and difficulties in integrating young unemployed people into society.</a:t>
            </a:r>
          </a:p>
          <a:p>
            <a:pPr marL="0" indent="0">
              <a:lnSpc>
                <a:spcPct val="100000"/>
              </a:lnSpc>
              <a:spcBef>
                <a:spcPts val="0"/>
              </a:spcBef>
              <a:buNone/>
            </a:pPr>
            <a:endParaRPr lang="en-US" sz="1200" dirty="0"/>
          </a:p>
        </p:txBody>
      </p:sp>
      <p:pic>
        <p:nvPicPr>
          <p:cNvPr id="4" name="Picture 3"/>
          <p:cNvPicPr>
            <a:picLocks noChangeAspect="1"/>
          </p:cNvPicPr>
          <p:nvPr/>
        </p:nvPicPr>
        <p:blipFill>
          <a:blip r:embed="rId3"/>
          <a:stretch>
            <a:fillRect/>
          </a:stretch>
        </p:blipFill>
        <p:spPr>
          <a:xfrm>
            <a:off x="5594433" y="1643270"/>
            <a:ext cx="6441053" cy="4638260"/>
          </a:xfrm>
          <a:prstGeom prst="rect">
            <a:avLst/>
          </a:prstGeom>
        </p:spPr>
      </p:pic>
    </p:spTree>
    <p:extLst>
      <p:ext uri="{BB962C8B-B14F-4D97-AF65-F5344CB8AC3E}">
        <p14:creationId xmlns:p14="http://schemas.microsoft.com/office/powerpoint/2010/main" val="17334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1955" y="163512"/>
            <a:ext cx="10515600" cy="1325563"/>
          </a:xfrm>
        </p:spPr>
        <p:txBody>
          <a:bodyPr>
            <a:normAutofit/>
          </a:bodyPr>
          <a:lstStyle/>
          <a:p>
            <a:pPr eaLnBrk="1" hangingPunct="1"/>
            <a:r>
              <a:rPr lang="en-GB" sz="4000" b="1" dirty="0" smtClean="0">
                <a:latin typeface="Calibri" pitchFamily="34" charset="0"/>
              </a:rPr>
              <a:t>STARTER ACTIVITY: Please complete this worksheet in the first 10 minutes of the lesson</a:t>
            </a:r>
          </a:p>
        </p:txBody>
      </p:sp>
      <p:sp>
        <p:nvSpPr>
          <p:cNvPr id="15364" name="Text Box 4"/>
          <p:cNvSpPr txBox="1">
            <a:spLocks noChangeArrowheads="1"/>
          </p:cNvSpPr>
          <p:nvPr/>
        </p:nvSpPr>
        <p:spPr bwMode="auto">
          <a:xfrm>
            <a:off x="334434" y="1773238"/>
            <a:ext cx="3456517" cy="3139321"/>
          </a:xfrm>
          <a:prstGeom prst="rect">
            <a:avLst/>
          </a:prstGeom>
          <a:solidFill>
            <a:schemeClr val="bg1"/>
          </a:solidFill>
          <a:ln w="9525">
            <a:noFill/>
            <a:miter lim="800000"/>
            <a:headEnd/>
            <a:tailEnd/>
          </a:ln>
        </p:spPr>
        <p:txBody>
          <a:bodyPr>
            <a:spAutoFit/>
          </a:bodyPr>
          <a:lstStyle/>
          <a:p>
            <a:pPr marL="342900" indent="-342900"/>
            <a:r>
              <a:rPr lang="en-GB" sz="1800" b="1" dirty="0" smtClean="0"/>
              <a:t>KEY TERMS</a:t>
            </a:r>
            <a:endParaRPr lang="en-GB" b="1" dirty="0"/>
          </a:p>
          <a:p>
            <a:pPr marL="342900" indent="-342900">
              <a:buFont typeface="Arial" panose="020B0604020202020204" pitchFamily="34" charset="0"/>
              <a:buChar char="•"/>
            </a:pPr>
            <a:r>
              <a:rPr lang="en-GB" sz="1200" b="1" dirty="0" smtClean="0"/>
              <a:t>Boom - </a:t>
            </a:r>
            <a:r>
              <a:rPr lang="en-GB" sz="1200" dirty="0" smtClean="0"/>
              <a:t>the level of growth is higher than the trend</a:t>
            </a:r>
          </a:p>
          <a:p>
            <a:pPr marL="342900" indent="-342900">
              <a:buFont typeface="Arial" panose="020B0604020202020204" pitchFamily="34" charset="0"/>
              <a:buChar char="•"/>
            </a:pPr>
            <a:r>
              <a:rPr lang="en-GB" sz="1200" b="1" dirty="0" smtClean="0"/>
              <a:t>Downturn - </a:t>
            </a:r>
            <a:r>
              <a:rPr lang="en-GB" sz="1200" dirty="0" smtClean="0"/>
              <a:t>where economic growth decreases </a:t>
            </a:r>
          </a:p>
          <a:p>
            <a:pPr marL="342900" indent="-342900">
              <a:buFont typeface="Arial" panose="020B0604020202020204" pitchFamily="34" charset="0"/>
              <a:buChar char="•"/>
            </a:pPr>
            <a:r>
              <a:rPr lang="en-GB" sz="1200" b="1" dirty="0" smtClean="0"/>
              <a:t>Recovery - </a:t>
            </a:r>
            <a:r>
              <a:rPr lang="en-GB" sz="1200" dirty="0" smtClean="0"/>
              <a:t>economic growth rises after a recession</a:t>
            </a:r>
          </a:p>
          <a:p>
            <a:pPr marL="342900" indent="-342900">
              <a:buFont typeface="Arial" panose="020B0604020202020204" pitchFamily="34" charset="0"/>
              <a:buChar char="•"/>
            </a:pPr>
            <a:r>
              <a:rPr lang="en-GB" sz="1200" b="1" dirty="0" smtClean="0"/>
              <a:t>Recession - </a:t>
            </a:r>
            <a:r>
              <a:rPr lang="en-GB" sz="1200" dirty="0" smtClean="0"/>
              <a:t>when economic growth becomes negative in two successive quarters of time</a:t>
            </a:r>
          </a:p>
          <a:p>
            <a:pPr marL="342900" indent="-342900">
              <a:buFont typeface="Arial" panose="020B0604020202020204" pitchFamily="34" charset="0"/>
              <a:buChar char="•"/>
            </a:pPr>
            <a:r>
              <a:rPr lang="en-GB" sz="1200" b="1" dirty="0" smtClean="0"/>
              <a:t>Positive Output Gap - </a:t>
            </a:r>
            <a:r>
              <a:rPr lang="en-GB" sz="1200" dirty="0" smtClean="0"/>
              <a:t>where the actual growth rate is higher than the trend growth rate</a:t>
            </a:r>
          </a:p>
          <a:p>
            <a:pPr marL="342900" indent="-342900">
              <a:buFont typeface="Arial" panose="020B0604020202020204" pitchFamily="34" charset="0"/>
              <a:buChar char="•"/>
            </a:pPr>
            <a:r>
              <a:rPr lang="en-GB" sz="1200" b="1" dirty="0" smtClean="0"/>
              <a:t>Negative Output Gap - </a:t>
            </a:r>
            <a:r>
              <a:rPr lang="en-GB" sz="1200" dirty="0" smtClean="0"/>
              <a:t>where the actual growth rate is lower than the trend growth rate</a:t>
            </a:r>
          </a:p>
          <a:p>
            <a:pPr marL="342900" indent="-342900">
              <a:buFont typeface="Arial" panose="020B0604020202020204" pitchFamily="34" charset="0"/>
              <a:buChar char="•"/>
            </a:pPr>
            <a:r>
              <a:rPr lang="en-GB" sz="1200" b="1" dirty="0" smtClean="0"/>
              <a:t>Sustainable Growth - </a:t>
            </a:r>
            <a:r>
              <a:rPr lang="en-GB" sz="1200" dirty="0" smtClean="0"/>
              <a:t>where we are able to grow today and grow tomorrow (or in the future)</a:t>
            </a:r>
          </a:p>
          <a:p>
            <a:pPr marL="342900" indent="-342900">
              <a:buFont typeface="Arial" panose="020B0604020202020204" pitchFamily="34" charset="0"/>
              <a:buChar char="•"/>
            </a:pPr>
            <a:r>
              <a:rPr lang="en-GB" sz="1200" b="1" dirty="0" smtClean="0"/>
              <a:t>Depression - </a:t>
            </a:r>
            <a:r>
              <a:rPr lang="en-GB" sz="1200" dirty="0" smtClean="0"/>
              <a:t>a prolonged period of recession</a:t>
            </a:r>
          </a:p>
        </p:txBody>
      </p:sp>
      <p:sp>
        <p:nvSpPr>
          <p:cNvPr id="26" name="Text Box 5"/>
          <p:cNvSpPr txBox="1">
            <a:spLocks noChangeArrowheads="1"/>
          </p:cNvSpPr>
          <p:nvPr/>
        </p:nvSpPr>
        <p:spPr bwMode="auto">
          <a:xfrm>
            <a:off x="8650968" y="5659357"/>
            <a:ext cx="1029048" cy="584776"/>
          </a:xfrm>
          <a:prstGeom prst="rect">
            <a:avLst/>
          </a:prstGeom>
          <a:noFill/>
          <a:ln w="9525">
            <a:noFill/>
            <a:miter lim="800000"/>
            <a:headEnd/>
            <a:tailEnd/>
          </a:ln>
        </p:spPr>
        <p:txBody>
          <a:bodyPr wrap="none">
            <a:spAutoFit/>
          </a:bodyPr>
          <a:lstStyle/>
          <a:p>
            <a:r>
              <a:rPr lang="en-US" sz="3200" b="1" dirty="0"/>
              <a:t>Time</a:t>
            </a:r>
          </a:p>
        </p:txBody>
      </p:sp>
      <p:sp>
        <p:nvSpPr>
          <p:cNvPr id="27" name="Line 6"/>
          <p:cNvSpPr>
            <a:spLocks noChangeShapeType="1"/>
          </p:cNvSpPr>
          <p:nvPr/>
        </p:nvSpPr>
        <p:spPr bwMode="auto">
          <a:xfrm>
            <a:off x="5651500" y="2330450"/>
            <a:ext cx="0" cy="3333750"/>
          </a:xfrm>
          <a:prstGeom prst="line">
            <a:avLst/>
          </a:prstGeom>
          <a:noFill/>
          <a:ln w="63500">
            <a:solidFill>
              <a:schemeClr val="tx1"/>
            </a:solidFill>
            <a:round/>
            <a:headEnd/>
            <a:tailEnd/>
          </a:ln>
        </p:spPr>
        <p:txBody>
          <a:bodyPr/>
          <a:lstStyle/>
          <a:p>
            <a:endParaRPr lang="en-GB"/>
          </a:p>
        </p:txBody>
      </p:sp>
      <p:sp>
        <p:nvSpPr>
          <p:cNvPr id="28" name="Line 7"/>
          <p:cNvSpPr>
            <a:spLocks noChangeShapeType="1"/>
          </p:cNvSpPr>
          <p:nvPr/>
        </p:nvSpPr>
        <p:spPr bwMode="auto">
          <a:xfrm>
            <a:off x="5651501" y="5664200"/>
            <a:ext cx="3890433" cy="1588"/>
          </a:xfrm>
          <a:prstGeom prst="line">
            <a:avLst/>
          </a:prstGeom>
          <a:noFill/>
          <a:ln w="63500">
            <a:solidFill>
              <a:schemeClr val="tx1"/>
            </a:solidFill>
            <a:round/>
            <a:headEnd/>
            <a:tailEnd/>
          </a:ln>
        </p:spPr>
        <p:txBody>
          <a:bodyPr/>
          <a:lstStyle/>
          <a:p>
            <a:endParaRPr lang="en-GB"/>
          </a:p>
        </p:txBody>
      </p:sp>
      <p:sp>
        <p:nvSpPr>
          <p:cNvPr id="29" name="Line 8"/>
          <p:cNvSpPr>
            <a:spLocks noChangeShapeType="1"/>
          </p:cNvSpPr>
          <p:nvPr/>
        </p:nvSpPr>
        <p:spPr bwMode="auto">
          <a:xfrm flipV="1">
            <a:off x="5634566" y="4733529"/>
            <a:ext cx="3890433" cy="1587"/>
          </a:xfrm>
          <a:prstGeom prst="line">
            <a:avLst/>
          </a:prstGeom>
          <a:noFill/>
          <a:ln w="50800">
            <a:solidFill>
              <a:srgbClr val="FF0000"/>
            </a:solidFill>
            <a:round/>
            <a:headEnd/>
            <a:tailEnd/>
          </a:ln>
        </p:spPr>
        <p:txBody>
          <a:bodyPr/>
          <a:lstStyle/>
          <a:p>
            <a:endParaRPr lang="en-GB"/>
          </a:p>
        </p:txBody>
      </p:sp>
      <p:sp>
        <p:nvSpPr>
          <p:cNvPr id="31" name="Text Box 10"/>
          <p:cNvSpPr txBox="1">
            <a:spLocks noChangeArrowheads="1"/>
          </p:cNvSpPr>
          <p:nvPr/>
        </p:nvSpPr>
        <p:spPr bwMode="auto">
          <a:xfrm>
            <a:off x="9518651" y="4551759"/>
            <a:ext cx="2305047" cy="1046440"/>
          </a:xfrm>
          <a:prstGeom prst="rect">
            <a:avLst/>
          </a:prstGeom>
          <a:noFill/>
          <a:ln w="9525">
            <a:noFill/>
            <a:miter lim="800000"/>
            <a:headEnd/>
            <a:tailEnd/>
          </a:ln>
        </p:spPr>
        <p:txBody>
          <a:bodyPr wrap="square">
            <a:spAutoFit/>
          </a:bodyPr>
          <a:lstStyle/>
          <a:p>
            <a:r>
              <a:rPr lang="en-US" sz="1800" b="1" dirty="0"/>
              <a:t>TREND </a:t>
            </a:r>
            <a:r>
              <a:rPr lang="en-US" sz="1800" b="1" dirty="0" smtClean="0"/>
              <a:t>growth</a:t>
            </a:r>
          </a:p>
          <a:p>
            <a:r>
              <a:rPr lang="en-GB" sz="1100" dirty="0" smtClean="0"/>
              <a:t>What </a:t>
            </a:r>
            <a:r>
              <a:rPr lang="en-GB" sz="1100" dirty="0"/>
              <a:t>the economy SHOULD grow at (or is capable of growing at) year on </a:t>
            </a:r>
            <a:r>
              <a:rPr lang="en-GB" sz="1100" dirty="0" smtClean="0"/>
              <a:t>year. In the UK it has historically (on average been 2.5% per year)</a:t>
            </a:r>
            <a:endParaRPr lang="en-GB" sz="1100" dirty="0"/>
          </a:p>
        </p:txBody>
      </p:sp>
      <p:sp>
        <p:nvSpPr>
          <p:cNvPr id="32" name="Text Box 11"/>
          <p:cNvSpPr txBox="1">
            <a:spLocks noChangeArrowheads="1"/>
          </p:cNvSpPr>
          <p:nvPr/>
        </p:nvSpPr>
        <p:spPr bwMode="auto">
          <a:xfrm>
            <a:off x="9446684" y="3625056"/>
            <a:ext cx="2377014" cy="984885"/>
          </a:xfrm>
          <a:prstGeom prst="rect">
            <a:avLst/>
          </a:prstGeom>
          <a:noFill/>
          <a:ln w="9525">
            <a:noFill/>
            <a:miter lim="800000"/>
            <a:headEnd/>
            <a:tailEnd/>
          </a:ln>
        </p:spPr>
        <p:txBody>
          <a:bodyPr wrap="square">
            <a:spAutoFit/>
          </a:bodyPr>
          <a:lstStyle/>
          <a:p>
            <a:r>
              <a:rPr lang="en-US" sz="1800" b="1" dirty="0"/>
              <a:t>ACTUAL </a:t>
            </a:r>
            <a:r>
              <a:rPr lang="en-US" sz="1800" b="1" dirty="0" smtClean="0"/>
              <a:t>growth</a:t>
            </a:r>
          </a:p>
          <a:p>
            <a:r>
              <a:rPr lang="en-GB" sz="1100" dirty="0" smtClean="0"/>
              <a:t>The </a:t>
            </a:r>
            <a:r>
              <a:rPr lang="en-GB" sz="1100" dirty="0"/>
              <a:t>level of real output produced in an economy year on year.</a:t>
            </a:r>
          </a:p>
          <a:p>
            <a:endParaRPr lang="en-US" sz="1800" b="1" dirty="0"/>
          </a:p>
        </p:txBody>
      </p:sp>
      <p:sp>
        <p:nvSpPr>
          <p:cNvPr id="33" name="Text Box 12"/>
          <p:cNvSpPr txBox="1">
            <a:spLocks noChangeArrowheads="1"/>
          </p:cNvSpPr>
          <p:nvPr/>
        </p:nvSpPr>
        <p:spPr bwMode="auto">
          <a:xfrm rot="16200000">
            <a:off x="4438185" y="2388716"/>
            <a:ext cx="1903411" cy="523220"/>
          </a:xfrm>
          <a:prstGeom prst="rect">
            <a:avLst/>
          </a:prstGeom>
          <a:noFill/>
          <a:ln w="9525">
            <a:noFill/>
            <a:miter lim="800000"/>
            <a:headEnd/>
            <a:tailEnd/>
          </a:ln>
        </p:spPr>
        <p:txBody>
          <a:bodyPr wrap="none">
            <a:spAutoFit/>
          </a:bodyPr>
          <a:lstStyle/>
          <a:p>
            <a:r>
              <a:rPr lang="en-US" sz="2800" b="1" dirty="0"/>
              <a:t>Real GDP </a:t>
            </a:r>
            <a:r>
              <a:rPr lang="en-US" sz="2800" b="1" dirty="0" smtClean="0"/>
              <a:t>%</a:t>
            </a:r>
            <a:endParaRPr lang="en-US" sz="2800" b="1" dirty="0"/>
          </a:p>
        </p:txBody>
      </p:sp>
      <p:sp>
        <p:nvSpPr>
          <p:cNvPr id="34" name="Line 13"/>
          <p:cNvSpPr>
            <a:spLocks noChangeShapeType="1"/>
          </p:cNvSpPr>
          <p:nvPr/>
        </p:nvSpPr>
        <p:spPr bwMode="auto">
          <a:xfrm flipH="1">
            <a:off x="7315200" y="4768208"/>
            <a:ext cx="7433" cy="1378624"/>
          </a:xfrm>
          <a:prstGeom prst="line">
            <a:avLst/>
          </a:prstGeom>
          <a:noFill/>
          <a:ln w="9525">
            <a:solidFill>
              <a:srgbClr val="00B050"/>
            </a:solidFill>
            <a:round/>
            <a:headEnd type="triangle" w="med" len="med"/>
            <a:tailEnd type="triangle" w="med" len="med"/>
          </a:ln>
        </p:spPr>
        <p:txBody>
          <a:bodyPr/>
          <a:lstStyle/>
          <a:p>
            <a:endParaRPr lang="en-GB"/>
          </a:p>
        </p:txBody>
      </p:sp>
      <p:sp>
        <p:nvSpPr>
          <p:cNvPr id="35" name="Line 14"/>
          <p:cNvSpPr>
            <a:spLocks noChangeShapeType="1"/>
          </p:cNvSpPr>
          <p:nvPr/>
        </p:nvSpPr>
        <p:spPr bwMode="auto">
          <a:xfrm flipV="1">
            <a:off x="8092017" y="4461513"/>
            <a:ext cx="0" cy="269237"/>
          </a:xfrm>
          <a:prstGeom prst="line">
            <a:avLst/>
          </a:prstGeom>
          <a:noFill/>
          <a:ln w="9525">
            <a:solidFill>
              <a:srgbClr val="00B050"/>
            </a:solidFill>
            <a:round/>
            <a:headEnd type="triangle" w="med" len="med"/>
            <a:tailEnd type="triangle" w="med" len="med"/>
          </a:ln>
        </p:spPr>
        <p:txBody>
          <a:bodyPr/>
          <a:lstStyle/>
          <a:p>
            <a:endParaRPr lang="en-GB"/>
          </a:p>
        </p:txBody>
      </p:sp>
      <p:sp>
        <p:nvSpPr>
          <p:cNvPr id="36" name="Text Box 15"/>
          <p:cNvSpPr txBox="1">
            <a:spLocks noChangeArrowheads="1"/>
          </p:cNvSpPr>
          <p:nvPr/>
        </p:nvSpPr>
        <p:spPr bwMode="auto">
          <a:xfrm>
            <a:off x="6823463" y="3815207"/>
            <a:ext cx="373820" cy="461665"/>
          </a:xfrm>
          <a:prstGeom prst="rect">
            <a:avLst/>
          </a:prstGeom>
          <a:noFill/>
          <a:ln w="9525">
            <a:noFill/>
            <a:miter lim="800000"/>
            <a:headEnd/>
            <a:tailEnd/>
          </a:ln>
        </p:spPr>
        <p:txBody>
          <a:bodyPr wrap="none">
            <a:spAutoFit/>
          </a:bodyPr>
          <a:lstStyle/>
          <a:p>
            <a:r>
              <a:rPr lang="en-US" sz="2400" dirty="0"/>
              <a:t>D</a:t>
            </a:r>
          </a:p>
        </p:txBody>
      </p:sp>
      <p:sp>
        <p:nvSpPr>
          <p:cNvPr id="37" name="Text Box 16"/>
          <p:cNvSpPr txBox="1">
            <a:spLocks noChangeArrowheads="1"/>
          </p:cNvSpPr>
          <p:nvPr/>
        </p:nvSpPr>
        <p:spPr bwMode="auto">
          <a:xfrm>
            <a:off x="6099718" y="5743507"/>
            <a:ext cx="352080" cy="461665"/>
          </a:xfrm>
          <a:prstGeom prst="rect">
            <a:avLst/>
          </a:prstGeom>
          <a:noFill/>
          <a:ln w="9525">
            <a:noFill/>
            <a:miter lim="800000"/>
            <a:headEnd/>
            <a:tailEnd/>
          </a:ln>
        </p:spPr>
        <p:txBody>
          <a:bodyPr wrap="none">
            <a:spAutoFit/>
          </a:bodyPr>
          <a:lstStyle/>
          <a:p>
            <a:r>
              <a:rPr lang="en-US" sz="2400" dirty="0"/>
              <a:t>B</a:t>
            </a:r>
          </a:p>
        </p:txBody>
      </p:sp>
      <p:sp>
        <p:nvSpPr>
          <p:cNvPr id="38" name="Line 17"/>
          <p:cNvSpPr>
            <a:spLocks noChangeShapeType="1"/>
          </p:cNvSpPr>
          <p:nvPr/>
        </p:nvSpPr>
        <p:spPr bwMode="auto">
          <a:xfrm flipH="1">
            <a:off x="6174057" y="3172618"/>
            <a:ext cx="1562361" cy="832483"/>
          </a:xfrm>
          <a:prstGeom prst="line">
            <a:avLst/>
          </a:prstGeom>
          <a:noFill/>
          <a:ln w="9525">
            <a:solidFill>
              <a:schemeClr val="tx1"/>
            </a:solidFill>
            <a:round/>
            <a:headEnd/>
            <a:tailEnd type="triangle" w="med" len="med"/>
          </a:ln>
        </p:spPr>
        <p:txBody>
          <a:bodyPr/>
          <a:lstStyle/>
          <a:p>
            <a:endParaRPr lang="en-GB"/>
          </a:p>
        </p:txBody>
      </p:sp>
      <p:sp>
        <p:nvSpPr>
          <p:cNvPr id="39" name="Text Box 18"/>
          <p:cNvSpPr txBox="1">
            <a:spLocks noChangeArrowheads="1"/>
          </p:cNvSpPr>
          <p:nvPr/>
        </p:nvSpPr>
        <p:spPr bwMode="auto">
          <a:xfrm>
            <a:off x="7719485" y="2815431"/>
            <a:ext cx="373820" cy="461665"/>
          </a:xfrm>
          <a:prstGeom prst="rect">
            <a:avLst/>
          </a:prstGeom>
          <a:noFill/>
          <a:ln w="9525">
            <a:noFill/>
            <a:miter lim="800000"/>
            <a:headEnd/>
            <a:tailEnd/>
          </a:ln>
        </p:spPr>
        <p:txBody>
          <a:bodyPr wrap="none">
            <a:spAutoFit/>
          </a:bodyPr>
          <a:lstStyle/>
          <a:p>
            <a:r>
              <a:rPr lang="en-US" sz="2400" dirty="0" smtClean="0"/>
              <a:t>A</a:t>
            </a:r>
            <a:endParaRPr lang="en-US" sz="2400" dirty="0"/>
          </a:p>
        </p:txBody>
      </p:sp>
      <p:sp>
        <p:nvSpPr>
          <p:cNvPr id="40" name="Line 19"/>
          <p:cNvSpPr>
            <a:spLocks noChangeShapeType="1"/>
          </p:cNvSpPr>
          <p:nvPr/>
        </p:nvSpPr>
        <p:spPr bwMode="auto">
          <a:xfrm flipH="1" flipV="1">
            <a:off x="7329293" y="5259449"/>
            <a:ext cx="809638" cy="199729"/>
          </a:xfrm>
          <a:prstGeom prst="line">
            <a:avLst/>
          </a:prstGeom>
          <a:noFill/>
          <a:ln w="9525">
            <a:solidFill>
              <a:schemeClr val="tx1"/>
            </a:solidFill>
            <a:round/>
            <a:headEnd/>
            <a:tailEnd type="triangle" w="med" len="med"/>
          </a:ln>
        </p:spPr>
        <p:txBody>
          <a:bodyPr/>
          <a:lstStyle/>
          <a:p>
            <a:endParaRPr lang="en-GB"/>
          </a:p>
        </p:txBody>
      </p:sp>
      <p:sp>
        <p:nvSpPr>
          <p:cNvPr id="41" name="Rectangle 20"/>
          <p:cNvSpPr>
            <a:spLocks noChangeArrowheads="1"/>
          </p:cNvSpPr>
          <p:nvPr/>
        </p:nvSpPr>
        <p:spPr bwMode="auto">
          <a:xfrm>
            <a:off x="4368800" y="1628775"/>
            <a:ext cx="7518400" cy="4800600"/>
          </a:xfrm>
          <a:prstGeom prst="rect">
            <a:avLst/>
          </a:prstGeom>
          <a:noFill/>
          <a:ln w="50800">
            <a:solidFill>
              <a:schemeClr val="tx1"/>
            </a:solidFill>
            <a:miter lim="800000"/>
            <a:headEnd/>
            <a:tailEnd/>
          </a:ln>
        </p:spPr>
        <p:txBody>
          <a:bodyPr wrap="none" anchor="ctr"/>
          <a:lstStyle/>
          <a:p>
            <a:endParaRPr lang="en-US"/>
          </a:p>
        </p:txBody>
      </p:sp>
      <p:sp>
        <p:nvSpPr>
          <p:cNvPr id="42" name="Text Box 21"/>
          <p:cNvSpPr txBox="1">
            <a:spLocks noChangeArrowheads="1"/>
          </p:cNvSpPr>
          <p:nvPr/>
        </p:nvSpPr>
        <p:spPr bwMode="auto">
          <a:xfrm>
            <a:off x="8077469" y="5218510"/>
            <a:ext cx="348773" cy="461665"/>
          </a:xfrm>
          <a:prstGeom prst="rect">
            <a:avLst/>
          </a:prstGeom>
          <a:noFill/>
          <a:ln w="9525">
            <a:noFill/>
            <a:miter lim="800000"/>
            <a:headEnd/>
            <a:tailEnd/>
          </a:ln>
        </p:spPr>
        <p:txBody>
          <a:bodyPr wrap="none">
            <a:spAutoFit/>
          </a:bodyPr>
          <a:lstStyle/>
          <a:p>
            <a:r>
              <a:rPr lang="en-US" sz="2400" dirty="0"/>
              <a:t>C</a:t>
            </a:r>
          </a:p>
        </p:txBody>
      </p:sp>
      <p:sp>
        <p:nvSpPr>
          <p:cNvPr id="43" name="TextBox 42"/>
          <p:cNvSpPr txBox="1"/>
          <p:nvPr/>
        </p:nvSpPr>
        <p:spPr>
          <a:xfrm>
            <a:off x="5327915" y="5789614"/>
            <a:ext cx="301660" cy="369332"/>
          </a:xfrm>
          <a:prstGeom prst="rect">
            <a:avLst/>
          </a:prstGeom>
          <a:noFill/>
        </p:spPr>
        <p:txBody>
          <a:bodyPr wrap="none" rtlCol="0">
            <a:spAutoFit/>
          </a:bodyPr>
          <a:lstStyle/>
          <a:p>
            <a:r>
              <a:rPr lang="en-GB" b="1" dirty="0" smtClean="0"/>
              <a:t>0</a:t>
            </a:r>
            <a:endParaRPr lang="en-GB" b="1" dirty="0"/>
          </a:p>
        </p:txBody>
      </p:sp>
      <p:sp>
        <p:nvSpPr>
          <p:cNvPr id="44" name="Text Box 21"/>
          <p:cNvSpPr txBox="1">
            <a:spLocks noChangeArrowheads="1"/>
          </p:cNvSpPr>
          <p:nvPr/>
        </p:nvSpPr>
        <p:spPr bwMode="auto">
          <a:xfrm>
            <a:off x="8650235" y="4146188"/>
            <a:ext cx="335348" cy="461665"/>
          </a:xfrm>
          <a:prstGeom prst="rect">
            <a:avLst/>
          </a:prstGeom>
          <a:noFill/>
          <a:ln w="9525">
            <a:noFill/>
            <a:miter lim="800000"/>
            <a:headEnd/>
            <a:tailEnd/>
          </a:ln>
        </p:spPr>
        <p:txBody>
          <a:bodyPr wrap="none">
            <a:spAutoFit/>
          </a:bodyPr>
          <a:lstStyle/>
          <a:p>
            <a:r>
              <a:rPr lang="en-US" sz="2400" dirty="0" smtClean="0"/>
              <a:t>E</a:t>
            </a:r>
            <a:endParaRPr lang="en-US" sz="2400" dirty="0"/>
          </a:p>
        </p:txBody>
      </p:sp>
      <p:sp>
        <p:nvSpPr>
          <p:cNvPr id="45" name="Line 19"/>
          <p:cNvSpPr>
            <a:spLocks noChangeShapeType="1"/>
          </p:cNvSpPr>
          <p:nvPr/>
        </p:nvSpPr>
        <p:spPr bwMode="auto">
          <a:xfrm flipH="1">
            <a:off x="8138932" y="4414861"/>
            <a:ext cx="527414" cy="172025"/>
          </a:xfrm>
          <a:prstGeom prst="line">
            <a:avLst/>
          </a:prstGeom>
          <a:noFill/>
          <a:ln w="9525">
            <a:solidFill>
              <a:schemeClr val="tx1"/>
            </a:solidFill>
            <a:round/>
            <a:headEnd/>
            <a:tailEnd type="triangle" w="med" len="med"/>
          </a:ln>
        </p:spPr>
        <p:txBody>
          <a:bodyPr/>
          <a:lstStyle/>
          <a:p>
            <a:endParaRPr lang="en-GB"/>
          </a:p>
        </p:txBody>
      </p:sp>
      <p:sp>
        <p:nvSpPr>
          <p:cNvPr id="2" name="Rectangle 1"/>
          <p:cNvSpPr/>
          <p:nvPr/>
        </p:nvSpPr>
        <p:spPr>
          <a:xfrm>
            <a:off x="6241145" y="1800583"/>
            <a:ext cx="3519553" cy="584775"/>
          </a:xfrm>
          <a:prstGeom prst="rect">
            <a:avLst/>
          </a:prstGeom>
        </p:spPr>
        <p:txBody>
          <a:bodyPr wrap="none">
            <a:spAutoFit/>
          </a:bodyPr>
          <a:lstStyle/>
          <a:p>
            <a:r>
              <a:rPr lang="en-GB" sz="3200" b="1" u="sng" dirty="0">
                <a:latin typeface="Calibri" pitchFamily="34" charset="0"/>
              </a:rPr>
              <a:t>The Economic Cycle</a:t>
            </a:r>
            <a:endParaRPr lang="en-GB" sz="3200" u="sng" dirty="0"/>
          </a:p>
        </p:txBody>
      </p:sp>
      <p:sp>
        <p:nvSpPr>
          <p:cNvPr id="3" name="TextBox 2"/>
          <p:cNvSpPr txBox="1"/>
          <p:nvPr/>
        </p:nvSpPr>
        <p:spPr>
          <a:xfrm>
            <a:off x="191074" y="5074979"/>
            <a:ext cx="3888802" cy="1477328"/>
          </a:xfrm>
          <a:prstGeom prst="rect">
            <a:avLst/>
          </a:prstGeom>
          <a:solidFill>
            <a:schemeClr val="bg1">
              <a:lumMod val="85000"/>
            </a:schemeClr>
          </a:solidFill>
        </p:spPr>
        <p:txBody>
          <a:bodyPr wrap="square" rtlCol="0">
            <a:spAutoFit/>
          </a:bodyPr>
          <a:lstStyle/>
          <a:p>
            <a:r>
              <a:rPr lang="en-GB" b="1" dirty="0" smtClean="0"/>
              <a:t>INSTRUCTIONS: </a:t>
            </a:r>
            <a:r>
              <a:rPr lang="en-GB" dirty="0" smtClean="0"/>
              <a:t>Using the key terms above, label the points.  </a:t>
            </a:r>
          </a:p>
          <a:p>
            <a:r>
              <a:rPr lang="en-GB" b="1" dirty="0" smtClean="0"/>
              <a:t>RULES: </a:t>
            </a:r>
            <a:r>
              <a:rPr lang="en-GB" dirty="0" smtClean="0"/>
              <a:t>You are only allowed to use one key term per letter AND you may not be able to use all the key terms</a:t>
            </a:r>
            <a:endParaRPr lang="en-GB" dirty="0"/>
          </a:p>
        </p:txBody>
      </p:sp>
      <p:sp>
        <p:nvSpPr>
          <p:cNvPr id="4" name="Freeform 3"/>
          <p:cNvSpPr/>
          <p:nvPr/>
        </p:nvSpPr>
        <p:spPr>
          <a:xfrm>
            <a:off x="5832088" y="3479180"/>
            <a:ext cx="3679902" cy="2667652"/>
          </a:xfrm>
          <a:custGeom>
            <a:avLst/>
            <a:gdLst>
              <a:gd name="connsiteX0" fmla="*/ 0 w 3679902"/>
              <a:gd name="connsiteY0" fmla="*/ 2029522 h 2667652"/>
              <a:gd name="connsiteX1" fmla="*/ 379141 w 3679902"/>
              <a:gd name="connsiteY1" fmla="*/ 546410 h 2667652"/>
              <a:gd name="connsiteX2" fmla="*/ 1471961 w 3679902"/>
              <a:gd name="connsiteY2" fmla="*/ 2665142 h 2667652"/>
              <a:gd name="connsiteX3" fmla="*/ 2219092 w 3679902"/>
              <a:gd name="connsiteY3" fmla="*/ 992459 h 2667652"/>
              <a:gd name="connsiteX4" fmla="*/ 2888166 w 3679902"/>
              <a:gd name="connsiteY4" fmla="*/ 1784196 h 2667652"/>
              <a:gd name="connsiteX5" fmla="*/ 3679902 w 3679902"/>
              <a:gd name="connsiteY5" fmla="*/ 0 h 26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9902" h="2667652">
                <a:moveTo>
                  <a:pt x="0" y="2029522"/>
                </a:moveTo>
                <a:cubicBezTo>
                  <a:pt x="66907" y="1234997"/>
                  <a:pt x="133814" y="440473"/>
                  <a:pt x="379141" y="546410"/>
                </a:cubicBezTo>
                <a:cubicBezTo>
                  <a:pt x="624468" y="652347"/>
                  <a:pt x="1165303" y="2590801"/>
                  <a:pt x="1471961" y="2665142"/>
                </a:cubicBezTo>
                <a:cubicBezTo>
                  <a:pt x="1778619" y="2739483"/>
                  <a:pt x="1983058" y="1139283"/>
                  <a:pt x="2219092" y="992459"/>
                </a:cubicBezTo>
                <a:cubicBezTo>
                  <a:pt x="2455126" y="845635"/>
                  <a:pt x="2644698" y="1949606"/>
                  <a:pt x="2888166" y="1784196"/>
                </a:cubicBezTo>
                <a:cubicBezTo>
                  <a:pt x="3131634" y="1618786"/>
                  <a:pt x="3405768" y="809393"/>
                  <a:pt x="367990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7049154" y="4192087"/>
            <a:ext cx="675058" cy="960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7" idx="3"/>
            <a:endCxn id="4" idx="2"/>
          </p:cNvCxnSpPr>
          <p:nvPr/>
        </p:nvCxnSpPr>
        <p:spPr>
          <a:xfrm>
            <a:off x="6451798" y="5974340"/>
            <a:ext cx="852251" cy="169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15"/>
          <p:cNvSpPr txBox="1">
            <a:spLocks noChangeArrowheads="1"/>
          </p:cNvSpPr>
          <p:nvPr/>
        </p:nvSpPr>
        <p:spPr bwMode="auto">
          <a:xfrm>
            <a:off x="6585041" y="4168707"/>
            <a:ext cx="325730" cy="461665"/>
          </a:xfrm>
          <a:prstGeom prst="rect">
            <a:avLst/>
          </a:prstGeom>
          <a:noFill/>
          <a:ln w="9525">
            <a:noFill/>
            <a:miter lim="800000"/>
            <a:headEnd/>
            <a:tailEnd/>
          </a:ln>
        </p:spPr>
        <p:txBody>
          <a:bodyPr wrap="none">
            <a:spAutoFit/>
          </a:bodyPr>
          <a:lstStyle/>
          <a:p>
            <a:r>
              <a:rPr lang="en-US" sz="2400" dirty="0" smtClean="0"/>
              <a:t>F</a:t>
            </a:r>
            <a:endParaRPr lang="en-US" sz="2400" dirty="0"/>
          </a:p>
        </p:txBody>
      </p:sp>
      <p:cxnSp>
        <p:nvCxnSpPr>
          <p:cNvPr id="63" name="Straight Arrow Connector 62"/>
          <p:cNvCxnSpPr>
            <a:stCxn id="62" idx="2"/>
          </p:cNvCxnSpPr>
          <p:nvPr/>
        </p:nvCxnSpPr>
        <p:spPr>
          <a:xfrm>
            <a:off x="6747906" y="4630372"/>
            <a:ext cx="98646" cy="681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847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51" y="168764"/>
            <a:ext cx="10515600" cy="1325563"/>
          </a:xfrm>
        </p:spPr>
        <p:txBody>
          <a:bodyPr/>
          <a:lstStyle/>
          <a:p>
            <a:r>
              <a:rPr lang="en-GB" b="1" dirty="0" smtClean="0">
                <a:latin typeface="+mn-lt"/>
              </a:rPr>
              <a:t>TODAY: Paper 2 - MACROECONOMICS</a:t>
            </a:r>
            <a:r>
              <a:rPr lang="en-GB" dirty="0" smtClean="0">
                <a:latin typeface="+mn-lt"/>
              </a:rPr>
              <a:t/>
            </a:r>
            <a:br>
              <a:rPr lang="en-GB" dirty="0" smtClean="0">
                <a:latin typeface="+mn-lt"/>
              </a:rPr>
            </a:br>
            <a:r>
              <a:rPr lang="en-GB" dirty="0" smtClean="0">
                <a:solidFill>
                  <a:srgbClr val="FF0000"/>
                </a:solidFill>
                <a:latin typeface="+mn-lt"/>
              </a:rPr>
              <a:t>Economic Cycles</a:t>
            </a:r>
            <a:endParaRPr lang="en-GB" dirty="0">
              <a:solidFill>
                <a:srgbClr val="FF0000"/>
              </a:solidFill>
              <a:latin typeface="+mn-lt"/>
            </a:endParaRPr>
          </a:p>
        </p:txBody>
      </p:sp>
      <p:sp>
        <p:nvSpPr>
          <p:cNvPr id="3" name="Content Placeholder 2"/>
          <p:cNvSpPr>
            <a:spLocks noGrp="1"/>
          </p:cNvSpPr>
          <p:nvPr>
            <p:ph idx="1"/>
          </p:nvPr>
        </p:nvSpPr>
        <p:spPr>
          <a:xfrm>
            <a:off x="393840" y="1922846"/>
            <a:ext cx="3202858" cy="4582133"/>
          </a:xfrm>
        </p:spPr>
        <p:txBody>
          <a:bodyPr>
            <a:normAutofit lnSpcReduction="10000"/>
          </a:bodyPr>
          <a:lstStyle/>
          <a:p>
            <a:r>
              <a:rPr lang="en-GB" dirty="0" smtClean="0"/>
              <a:t>Introduction to Economic Cycles and Key Terms</a:t>
            </a:r>
          </a:p>
          <a:p>
            <a:r>
              <a:rPr lang="en-GB" dirty="0" smtClean="0"/>
              <a:t>Evaluating Economic Growth RECAP (from Paper 3 lesson)</a:t>
            </a:r>
          </a:p>
          <a:p>
            <a:r>
              <a:rPr lang="en-GB" dirty="0" smtClean="0"/>
              <a:t>Causes of Economic Growth (briefly)</a:t>
            </a:r>
          </a:p>
          <a:p>
            <a:r>
              <a:rPr lang="en-GB" dirty="0" smtClean="0"/>
              <a:t>The UK Economic Cycle 1970-2016</a:t>
            </a:r>
          </a:p>
          <a:p>
            <a:endParaRPr lang="en-GB" dirty="0"/>
          </a:p>
        </p:txBody>
      </p:sp>
      <p:sp>
        <p:nvSpPr>
          <p:cNvPr id="4" name="Freeform 6"/>
          <p:cNvSpPr>
            <a:spLocks/>
          </p:cNvSpPr>
          <p:nvPr/>
        </p:nvSpPr>
        <p:spPr bwMode="auto">
          <a:xfrm>
            <a:off x="4559302" y="1926022"/>
            <a:ext cx="7632698" cy="3455987"/>
          </a:xfrm>
          <a:custGeom>
            <a:avLst/>
            <a:gdLst>
              <a:gd name="T0" fmla="*/ 0 w 5126"/>
              <a:gd name="T1" fmla="*/ 2124 h 2177"/>
              <a:gd name="T2" fmla="*/ 998 w 5126"/>
              <a:gd name="T3" fmla="*/ 264 h 2177"/>
              <a:gd name="T4" fmla="*/ 2450 w 5126"/>
              <a:gd name="T5" fmla="*/ 2170 h 2177"/>
              <a:gd name="T6" fmla="*/ 3810 w 5126"/>
              <a:gd name="T7" fmla="*/ 219 h 2177"/>
              <a:gd name="T8" fmla="*/ 4854 w 5126"/>
              <a:gd name="T9" fmla="*/ 854 h 2177"/>
              <a:gd name="T10" fmla="*/ 5080 w 5126"/>
              <a:gd name="T11" fmla="*/ 1081 h 2177"/>
              <a:gd name="T12" fmla="*/ 5126 w 5126"/>
              <a:gd name="T13" fmla="*/ 1126 h 2177"/>
              <a:gd name="T14" fmla="*/ 0 60000 65536"/>
              <a:gd name="T15" fmla="*/ 0 60000 65536"/>
              <a:gd name="T16" fmla="*/ 0 60000 65536"/>
              <a:gd name="T17" fmla="*/ 0 60000 65536"/>
              <a:gd name="T18" fmla="*/ 0 60000 65536"/>
              <a:gd name="T19" fmla="*/ 0 60000 65536"/>
              <a:gd name="T20" fmla="*/ 0 60000 65536"/>
              <a:gd name="T21" fmla="*/ 0 w 5126"/>
              <a:gd name="T22" fmla="*/ 0 h 2177"/>
              <a:gd name="T23" fmla="*/ 5126 w 5126"/>
              <a:gd name="T24" fmla="*/ 2177 h 2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6" h="2177">
                <a:moveTo>
                  <a:pt x="0" y="2124"/>
                </a:moveTo>
                <a:cubicBezTo>
                  <a:pt x="295" y="1190"/>
                  <a:pt x="590" y="256"/>
                  <a:pt x="998" y="264"/>
                </a:cubicBezTo>
                <a:cubicBezTo>
                  <a:pt x="1406" y="272"/>
                  <a:pt x="1981" y="2177"/>
                  <a:pt x="2450" y="2170"/>
                </a:cubicBezTo>
                <a:cubicBezTo>
                  <a:pt x="2919" y="2163"/>
                  <a:pt x="3409" y="438"/>
                  <a:pt x="3810" y="219"/>
                </a:cubicBezTo>
                <a:cubicBezTo>
                  <a:pt x="4211" y="0"/>
                  <a:pt x="4642" y="710"/>
                  <a:pt x="4854" y="854"/>
                </a:cubicBezTo>
                <a:cubicBezTo>
                  <a:pt x="5066" y="998"/>
                  <a:pt x="5035" y="1036"/>
                  <a:pt x="5080" y="1081"/>
                </a:cubicBezTo>
                <a:cubicBezTo>
                  <a:pt x="5125" y="1126"/>
                  <a:pt x="5125" y="1126"/>
                  <a:pt x="5126" y="1126"/>
                </a:cubicBezTo>
              </a:path>
            </a:pathLst>
          </a:custGeom>
          <a:noFill/>
          <a:ln w="152400">
            <a:solidFill>
              <a:srgbClr val="FF0000"/>
            </a:solidFill>
            <a:round/>
            <a:headEnd/>
            <a:tailEnd/>
          </a:ln>
        </p:spPr>
        <p:txBody>
          <a:bodyPr/>
          <a:lstStyle/>
          <a:p>
            <a:endParaRPr lang="en-GB"/>
          </a:p>
        </p:txBody>
      </p:sp>
      <p:pic>
        <p:nvPicPr>
          <p:cNvPr id="5" name="Picture 14"/>
          <p:cNvPicPr>
            <a:picLocks noChangeAspect="1" noChangeArrowheads="1"/>
          </p:cNvPicPr>
          <p:nvPr/>
        </p:nvPicPr>
        <p:blipFill>
          <a:blip r:embed="rId3" cstate="print"/>
          <a:srcRect/>
          <a:stretch>
            <a:fillRect/>
          </a:stretch>
        </p:blipFill>
        <p:spPr bwMode="auto">
          <a:xfrm>
            <a:off x="9803172" y="1258094"/>
            <a:ext cx="1206500" cy="865188"/>
          </a:xfrm>
          <a:prstGeom prst="rect">
            <a:avLst/>
          </a:prstGeom>
          <a:noFill/>
          <a:ln w="9525">
            <a:noFill/>
            <a:miter lim="800000"/>
            <a:headEnd/>
            <a:tailEnd/>
          </a:ln>
        </p:spPr>
      </p:pic>
      <p:pic>
        <p:nvPicPr>
          <p:cNvPr id="6" name="Picture 11" descr="happyface"/>
          <p:cNvPicPr>
            <a:picLocks noChangeAspect="1" noChangeArrowheads="1"/>
          </p:cNvPicPr>
          <p:nvPr/>
        </p:nvPicPr>
        <p:blipFill>
          <a:blip r:embed="rId4" cstate="print"/>
          <a:srcRect/>
          <a:stretch>
            <a:fillRect/>
          </a:stretch>
        </p:blipFill>
        <p:spPr bwMode="auto">
          <a:xfrm rot="6618850">
            <a:off x="6488418" y="3025691"/>
            <a:ext cx="1182687" cy="1553633"/>
          </a:xfrm>
          <a:prstGeom prst="rect">
            <a:avLst/>
          </a:prstGeom>
          <a:noFill/>
          <a:ln w="9525">
            <a:noFill/>
            <a:miter lim="800000"/>
            <a:headEnd/>
            <a:tailEnd/>
          </a:ln>
        </p:spPr>
      </p:pic>
      <p:pic>
        <p:nvPicPr>
          <p:cNvPr id="7" name="Picture 9" descr="Smiley%20Face%20(flat)"/>
          <p:cNvPicPr>
            <a:picLocks noChangeAspect="1" noChangeArrowheads="1"/>
          </p:cNvPicPr>
          <p:nvPr/>
        </p:nvPicPr>
        <p:blipFill>
          <a:blip r:embed="rId5" cstate="print"/>
          <a:srcRect/>
          <a:stretch>
            <a:fillRect/>
          </a:stretch>
        </p:blipFill>
        <p:spPr bwMode="auto">
          <a:xfrm>
            <a:off x="9041350" y="3125350"/>
            <a:ext cx="1352549" cy="1014412"/>
          </a:xfrm>
          <a:prstGeom prst="rect">
            <a:avLst/>
          </a:prstGeom>
          <a:noFill/>
          <a:ln w="9525">
            <a:noFill/>
            <a:miter lim="800000"/>
            <a:headEnd/>
            <a:tailEnd/>
          </a:ln>
        </p:spPr>
      </p:pic>
      <p:pic>
        <p:nvPicPr>
          <p:cNvPr id="8" name="Picture 13" descr="SadFace"/>
          <p:cNvPicPr>
            <a:picLocks noChangeAspect="1" noChangeArrowheads="1"/>
          </p:cNvPicPr>
          <p:nvPr/>
        </p:nvPicPr>
        <p:blipFill>
          <a:blip r:embed="rId6" cstate="print"/>
          <a:srcRect/>
          <a:stretch>
            <a:fillRect/>
          </a:stretch>
        </p:blipFill>
        <p:spPr bwMode="auto">
          <a:xfrm>
            <a:off x="7370205" y="5464538"/>
            <a:ext cx="1543051" cy="1096963"/>
          </a:xfrm>
          <a:prstGeom prst="rect">
            <a:avLst/>
          </a:prstGeom>
          <a:noFill/>
          <a:ln w="9525">
            <a:noFill/>
            <a:miter lim="800000"/>
            <a:headEnd/>
            <a:tailEnd/>
          </a:ln>
        </p:spPr>
      </p:pic>
      <p:pic>
        <p:nvPicPr>
          <p:cNvPr id="9" name="Picture 14"/>
          <p:cNvPicPr>
            <a:picLocks noChangeAspect="1" noChangeArrowheads="1"/>
          </p:cNvPicPr>
          <p:nvPr/>
        </p:nvPicPr>
        <p:blipFill>
          <a:blip r:embed="rId3" cstate="print"/>
          <a:srcRect/>
          <a:stretch>
            <a:fillRect/>
          </a:stretch>
        </p:blipFill>
        <p:spPr bwMode="auto">
          <a:xfrm>
            <a:off x="5394799" y="1393031"/>
            <a:ext cx="1206500" cy="865188"/>
          </a:xfrm>
          <a:prstGeom prst="rect">
            <a:avLst/>
          </a:prstGeom>
          <a:noFill/>
          <a:ln w="9525">
            <a:noFill/>
            <a:miter lim="800000"/>
            <a:headEnd/>
            <a:tailEnd/>
          </a:ln>
        </p:spPr>
      </p:pic>
      <p:pic>
        <p:nvPicPr>
          <p:cNvPr id="10" name="Picture 11" descr="happyface"/>
          <p:cNvPicPr>
            <a:picLocks noChangeAspect="1" noChangeArrowheads="1"/>
          </p:cNvPicPr>
          <p:nvPr/>
        </p:nvPicPr>
        <p:blipFill>
          <a:blip r:embed="rId4" cstate="print"/>
          <a:srcRect/>
          <a:stretch>
            <a:fillRect/>
          </a:stretch>
        </p:blipFill>
        <p:spPr bwMode="auto">
          <a:xfrm rot="6618850">
            <a:off x="11067576" y="2552200"/>
            <a:ext cx="871343" cy="1146300"/>
          </a:xfrm>
          <a:prstGeom prst="rect">
            <a:avLst/>
          </a:prstGeom>
          <a:noFill/>
          <a:ln w="9525">
            <a:noFill/>
            <a:miter lim="800000"/>
            <a:headEnd/>
            <a:tailEnd/>
          </a:ln>
        </p:spPr>
      </p:pic>
      <p:sp>
        <p:nvSpPr>
          <p:cNvPr id="11" name="TextBox 10"/>
          <p:cNvSpPr txBox="1"/>
          <p:nvPr/>
        </p:nvSpPr>
        <p:spPr>
          <a:xfrm>
            <a:off x="6236368" y="4390319"/>
            <a:ext cx="1133837" cy="369332"/>
          </a:xfrm>
          <a:prstGeom prst="rect">
            <a:avLst/>
          </a:prstGeom>
          <a:noFill/>
        </p:spPr>
        <p:txBody>
          <a:bodyPr wrap="none" rtlCol="0">
            <a:spAutoFit/>
          </a:bodyPr>
          <a:lstStyle/>
          <a:p>
            <a:r>
              <a:rPr lang="en-GB" dirty="0" smtClean="0"/>
              <a:t>Downturn</a:t>
            </a:r>
            <a:endParaRPr lang="en-GB" dirty="0"/>
          </a:p>
        </p:txBody>
      </p:sp>
      <p:sp>
        <p:nvSpPr>
          <p:cNvPr id="12" name="TextBox 11"/>
          <p:cNvSpPr txBox="1"/>
          <p:nvPr/>
        </p:nvSpPr>
        <p:spPr>
          <a:xfrm>
            <a:off x="5546197" y="6504980"/>
            <a:ext cx="5242654" cy="369332"/>
          </a:xfrm>
          <a:prstGeom prst="rect">
            <a:avLst/>
          </a:prstGeom>
          <a:noFill/>
        </p:spPr>
        <p:txBody>
          <a:bodyPr wrap="none" rtlCol="0">
            <a:spAutoFit/>
          </a:bodyPr>
          <a:lstStyle/>
          <a:p>
            <a:r>
              <a:rPr lang="en-GB" dirty="0" smtClean="0"/>
              <a:t>Recession (or longer recession is called a depression?)</a:t>
            </a:r>
            <a:endParaRPr lang="en-GB" dirty="0"/>
          </a:p>
        </p:txBody>
      </p:sp>
      <p:sp>
        <p:nvSpPr>
          <p:cNvPr id="13" name="TextBox 12"/>
          <p:cNvSpPr txBox="1"/>
          <p:nvPr/>
        </p:nvSpPr>
        <p:spPr>
          <a:xfrm>
            <a:off x="9062173" y="4139762"/>
            <a:ext cx="1040606" cy="369332"/>
          </a:xfrm>
          <a:prstGeom prst="rect">
            <a:avLst/>
          </a:prstGeom>
          <a:noFill/>
        </p:spPr>
        <p:txBody>
          <a:bodyPr wrap="none" rtlCol="0">
            <a:spAutoFit/>
          </a:bodyPr>
          <a:lstStyle/>
          <a:p>
            <a:r>
              <a:rPr lang="en-GB" dirty="0" smtClean="0"/>
              <a:t>Recovery</a:t>
            </a:r>
            <a:endParaRPr lang="en-GB" dirty="0"/>
          </a:p>
        </p:txBody>
      </p:sp>
      <p:sp>
        <p:nvSpPr>
          <p:cNvPr id="14" name="TextBox 13"/>
          <p:cNvSpPr txBox="1"/>
          <p:nvPr/>
        </p:nvSpPr>
        <p:spPr>
          <a:xfrm>
            <a:off x="9770574" y="892401"/>
            <a:ext cx="1271695" cy="369332"/>
          </a:xfrm>
          <a:prstGeom prst="rect">
            <a:avLst/>
          </a:prstGeom>
          <a:noFill/>
        </p:spPr>
        <p:txBody>
          <a:bodyPr wrap="none" rtlCol="0">
            <a:spAutoFit/>
          </a:bodyPr>
          <a:lstStyle/>
          <a:p>
            <a:r>
              <a:rPr lang="en-GB" dirty="0" smtClean="0"/>
              <a:t>Boom/Peak</a:t>
            </a:r>
            <a:endParaRPr lang="en-GB" dirty="0"/>
          </a:p>
        </p:txBody>
      </p:sp>
      <p:sp>
        <p:nvSpPr>
          <p:cNvPr id="15" name="TextBox 14"/>
          <p:cNvSpPr txBox="1"/>
          <p:nvPr/>
        </p:nvSpPr>
        <p:spPr>
          <a:xfrm>
            <a:off x="5329604" y="995205"/>
            <a:ext cx="1271695" cy="369332"/>
          </a:xfrm>
          <a:prstGeom prst="rect">
            <a:avLst/>
          </a:prstGeom>
          <a:noFill/>
        </p:spPr>
        <p:txBody>
          <a:bodyPr wrap="none" rtlCol="0">
            <a:spAutoFit/>
          </a:bodyPr>
          <a:lstStyle/>
          <a:p>
            <a:r>
              <a:rPr lang="en-GB" dirty="0" smtClean="0"/>
              <a:t>Boom/Peak</a:t>
            </a:r>
            <a:endParaRPr lang="en-GB" dirty="0"/>
          </a:p>
        </p:txBody>
      </p:sp>
      <p:sp>
        <p:nvSpPr>
          <p:cNvPr id="16" name="TextBox 15"/>
          <p:cNvSpPr txBox="1"/>
          <p:nvPr/>
        </p:nvSpPr>
        <p:spPr>
          <a:xfrm>
            <a:off x="11077333" y="2291194"/>
            <a:ext cx="1133837" cy="369332"/>
          </a:xfrm>
          <a:prstGeom prst="rect">
            <a:avLst/>
          </a:prstGeom>
          <a:noFill/>
        </p:spPr>
        <p:txBody>
          <a:bodyPr wrap="none" rtlCol="0">
            <a:spAutoFit/>
          </a:bodyPr>
          <a:lstStyle/>
          <a:p>
            <a:r>
              <a:rPr lang="en-GB" dirty="0" smtClean="0"/>
              <a:t>Downturn</a:t>
            </a:r>
            <a:endParaRPr lang="en-GB" dirty="0"/>
          </a:p>
        </p:txBody>
      </p:sp>
    </p:spTree>
    <p:extLst>
      <p:ext uri="{BB962C8B-B14F-4D97-AF65-F5344CB8AC3E}">
        <p14:creationId xmlns:p14="http://schemas.microsoft.com/office/powerpoint/2010/main" val="98992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34" y="190176"/>
            <a:ext cx="10515600" cy="1325563"/>
          </a:xfrm>
        </p:spPr>
        <p:txBody>
          <a:bodyPr/>
          <a:lstStyle/>
          <a:p>
            <a:r>
              <a:rPr lang="en-GB" b="1" dirty="0" smtClean="0">
                <a:latin typeface="+mn-lt"/>
              </a:rPr>
              <a:t>Economic Cycles continued</a:t>
            </a:r>
            <a:r>
              <a:rPr lang="en-GB" dirty="0" smtClean="0"/>
              <a:t/>
            </a:r>
            <a:br>
              <a:rPr lang="en-GB" dirty="0" smtClean="0"/>
            </a:br>
            <a:r>
              <a:rPr lang="en-GB" sz="3600" dirty="0" smtClean="0"/>
              <a:t>Economic Cycles and PPF’s</a:t>
            </a:r>
            <a:endParaRPr lang="en-GB" sz="3600" dirty="0"/>
          </a:p>
        </p:txBody>
      </p:sp>
      <p:grpSp>
        <p:nvGrpSpPr>
          <p:cNvPr id="8" name="Group 7"/>
          <p:cNvGrpSpPr/>
          <p:nvPr/>
        </p:nvGrpSpPr>
        <p:grpSpPr>
          <a:xfrm>
            <a:off x="5887832" y="1895320"/>
            <a:ext cx="5709316" cy="4752065"/>
            <a:chOff x="5887832" y="1895320"/>
            <a:chExt cx="5709316" cy="4752065"/>
          </a:xfrm>
        </p:grpSpPr>
        <p:pic>
          <p:nvPicPr>
            <p:cNvPr id="3" name="Picture 2"/>
            <p:cNvPicPr>
              <a:picLocks noChangeAspect="1"/>
            </p:cNvPicPr>
            <p:nvPr/>
          </p:nvPicPr>
          <p:blipFill>
            <a:blip r:embed="rId2"/>
            <a:stretch>
              <a:fillRect/>
            </a:stretch>
          </p:blipFill>
          <p:spPr>
            <a:xfrm>
              <a:off x="5887832" y="1895320"/>
              <a:ext cx="5709316" cy="4752065"/>
            </a:xfrm>
            <a:prstGeom prst="rect">
              <a:avLst/>
            </a:prstGeom>
          </p:spPr>
        </p:pic>
        <p:sp>
          <p:nvSpPr>
            <p:cNvPr id="6" name="Rectangle 5"/>
            <p:cNvSpPr/>
            <p:nvPr/>
          </p:nvSpPr>
          <p:spPr>
            <a:xfrm>
              <a:off x="10894142" y="5968181"/>
              <a:ext cx="550606" cy="373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10923638" y="6379289"/>
            <a:ext cx="1042220" cy="38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0000"/>
                </a:solidFill>
              </a:rPr>
              <a:t>Services</a:t>
            </a:r>
          </a:p>
        </p:txBody>
      </p:sp>
      <p:sp>
        <p:nvSpPr>
          <p:cNvPr id="9" name="Rectangle 8"/>
          <p:cNvSpPr/>
          <p:nvPr/>
        </p:nvSpPr>
        <p:spPr>
          <a:xfrm>
            <a:off x="5519122" y="1841243"/>
            <a:ext cx="1042220" cy="38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0000"/>
                </a:solidFill>
              </a:rPr>
              <a:t>Goods</a:t>
            </a:r>
          </a:p>
        </p:txBody>
      </p:sp>
      <p:sp>
        <p:nvSpPr>
          <p:cNvPr id="10" name="Text Box 4"/>
          <p:cNvSpPr txBox="1">
            <a:spLocks noChangeArrowheads="1"/>
          </p:cNvSpPr>
          <p:nvPr/>
        </p:nvSpPr>
        <p:spPr bwMode="auto">
          <a:xfrm>
            <a:off x="334434" y="1773238"/>
            <a:ext cx="4689850" cy="2585323"/>
          </a:xfrm>
          <a:prstGeom prst="rect">
            <a:avLst/>
          </a:prstGeom>
          <a:solidFill>
            <a:schemeClr val="bg1"/>
          </a:solidFill>
          <a:ln w="9525">
            <a:noFill/>
            <a:miter lim="800000"/>
            <a:headEnd/>
            <a:tailEnd/>
          </a:ln>
        </p:spPr>
        <p:txBody>
          <a:bodyPr wrap="square">
            <a:spAutoFit/>
          </a:bodyPr>
          <a:lstStyle/>
          <a:p>
            <a:pPr marL="342900" indent="-342900"/>
            <a:r>
              <a:rPr lang="en-GB" sz="1800" b="1" dirty="0" smtClean="0"/>
              <a:t>KEY TERMS</a:t>
            </a:r>
            <a:endParaRPr lang="en-GB" b="1" dirty="0"/>
          </a:p>
          <a:p>
            <a:pPr marL="342900" indent="-342900">
              <a:buFont typeface="+mj-lt"/>
              <a:buAutoNum type="alphaUcPeriod"/>
            </a:pPr>
            <a:r>
              <a:rPr lang="en-GB" sz="1200" b="1" dirty="0" smtClean="0"/>
              <a:t>Boom - </a:t>
            </a:r>
            <a:r>
              <a:rPr lang="en-GB" sz="1200" dirty="0" smtClean="0"/>
              <a:t>the level of growth is higher than the trend</a:t>
            </a:r>
          </a:p>
          <a:p>
            <a:pPr marL="342900" indent="-342900">
              <a:buFont typeface="+mj-lt"/>
              <a:buAutoNum type="alphaUcPeriod"/>
            </a:pPr>
            <a:r>
              <a:rPr lang="en-GB" sz="1200" b="1" dirty="0" smtClean="0"/>
              <a:t>Downturn - </a:t>
            </a:r>
            <a:r>
              <a:rPr lang="en-GB" sz="1200" dirty="0" smtClean="0"/>
              <a:t>where economic growth decreases </a:t>
            </a:r>
          </a:p>
          <a:p>
            <a:pPr marL="342900" indent="-342900">
              <a:buFont typeface="+mj-lt"/>
              <a:buAutoNum type="alphaUcPeriod"/>
            </a:pPr>
            <a:r>
              <a:rPr lang="en-GB" sz="1200" b="1" dirty="0" smtClean="0"/>
              <a:t>Recovery - </a:t>
            </a:r>
            <a:r>
              <a:rPr lang="en-GB" sz="1200" dirty="0" smtClean="0"/>
              <a:t>economic growth rises after a recession</a:t>
            </a:r>
          </a:p>
          <a:p>
            <a:pPr marL="342900" indent="-342900">
              <a:buFont typeface="+mj-lt"/>
              <a:buAutoNum type="alphaUcPeriod"/>
            </a:pPr>
            <a:r>
              <a:rPr lang="en-GB" sz="1200" b="1" dirty="0" smtClean="0"/>
              <a:t>Recession - </a:t>
            </a:r>
            <a:r>
              <a:rPr lang="en-GB" sz="1200" dirty="0" smtClean="0"/>
              <a:t>when economic growth becomes negative in two successive quarters of time</a:t>
            </a:r>
          </a:p>
          <a:p>
            <a:pPr marL="342900" indent="-342900">
              <a:buFont typeface="+mj-lt"/>
              <a:buAutoNum type="alphaUcPeriod"/>
            </a:pPr>
            <a:r>
              <a:rPr lang="en-GB" sz="1200" b="1" dirty="0" smtClean="0"/>
              <a:t>Positive Output Gap - </a:t>
            </a:r>
            <a:r>
              <a:rPr lang="en-GB" sz="1200" dirty="0" smtClean="0"/>
              <a:t>where the actual growth rate is higher than the trend growth rate</a:t>
            </a:r>
          </a:p>
          <a:p>
            <a:pPr marL="342900" indent="-342900">
              <a:buFont typeface="+mj-lt"/>
              <a:buAutoNum type="alphaUcPeriod"/>
            </a:pPr>
            <a:r>
              <a:rPr lang="en-GB" sz="1200" b="1" dirty="0" smtClean="0"/>
              <a:t>Negative Output Gap - </a:t>
            </a:r>
            <a:r>
              <a:rPr lang="en-GB" sz="1200" dirty="0" smtClean="0"/>
              <a:t>where the actual growth rate is lower than the trend growth rate</a:t>
            </a:r>
          </a:p>
          <a:p>
            <a:pPr marL="342900" indent="-342900">
              <a:buFont typeface="+mj-lt"/>
              <a:buAutoNum type="alphaUcPeriod"/>
            </a:pPr>
            <a:r>
              <a:rPr lang="en-GB" sz="1200" b="1" dirty="0" smtClean="0"/>
              <a:t>Sustainable Growth - </a:t>
            </a:r>
            <a:r>
              <a:rPr lang="en-GB" sz="1200" dirty="0" smtClean="0"/>
              <a:t>where we are able to grow today and grow tomorrow (or in the future)</a:t>
            </a:r>
          </a:p>
          <a:p>
            <a:pPr marL="342900" indent="-342900">
              <a:buFont typeface="+mj-lt"/>
              <a:buAutoNum type="alphaUcPeriod"/>
            </a:pPr>
            <a:r>
              <a:rPr lang="en-GB" sz="1200" b="1" dirty="0" smtClean="0"/>
              <a:t>Depression - </a:t>
            </a:r>
            <a:r>
              <a:rPr lang="en-GB" sz="1200" dirty="0" smtClean="0"/>
              <a:t>a prolonged period of recession</a:t>
            </a:r>
          </a:p>
        </p:txBody>
      </p:sp>
      <p:sp>
        <p:nvSpPr>
          <p:cNvPr id="11" name="TextBox 10"/>
          <p:cNvSpPr txBox="1"/>
          <p:nvPr/>
        </p:nvSpPr>
        <p:spPr>
          <a:xfrm>
            <a:off x="191074" y="4616060"/>
            <a:ext cx="5328048" cy="2031325"/>
          </a:xfrm>
          <a:prstGeom prst="rect">
            <a:avLst/>
          </a:prstGeom>
          <a:solidFill>
            <a:schemeClr val="bg1">
              <a:lumMod val="85000"/>
            </a:schemeClr>
          </a:solidFill>
        </p:spPr>
        <p:txBody>
          <a:bodyPr wrap="square" rtlCol="0">
            <a:spAutoFit/>
          </a:bodyPr>
          <a:lstStyle/>
          <a:p>
            <a:r>
              <a:rPr lang="en-GB" b="1" dirty="0" smtClean="0"/>
              <a:t>INSTRUCTIONS: </a:t>
            </a:r>
            <a:r>
              <a:rPr lang="en-GB" dirty="0" smtClean="0"/>
              <a:t>Using the key terms above, try to model as many of these terms on the PPF to your right.  </a:t>
            </a:r>
            <a:r>
              <a:rPr lang="en-GB" b="1" dirty="0" smtClean="0"/>
              <a:t>RULES: </a:t>
            </a:r>
            <a:r>
              <a:rPr lang="en-GB" dirty="0" smtClean="0"/>
              <a:t>You are allowed to manipulate the PPF in any way you would like.  Use the labels (A,B,C etc.) next to the key terms above to highlight them on your PPF.  Remember that you will not be able to show all the terms on a PPF.</a:t>
            </a:r>
            <a:endParaRPr lang="en-GB" dirty="0"/>
          </a:p>
        </p:txBody>
      </p:sp>
    </p:spTree>
    <p:extLst>
      <p:ext uri="{BB962C8B-B14F-4D97-AF65-F5344CB8AC3E}">
        <p14:creationId xmlns:p14="http://schemas.microsoft.com/office/powerpoint/2010/main" val="3023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ox(i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ox(i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ox(i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ox(in)">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ox(in)">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ox(in)">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box(in)">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box(in)">
                                      <p:cBhvr>
                                        <p:cTn id="4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21733"/>
            <a:ext cx="11362267" cy="62484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700" b="1" dirty="0" smtClean="0"/>
              <a:t>35</a:t>
            </a:r>
          </a:p>
        </p:txBody>
      </p:sp>
    </p:spTree>
    <p:extLst>
      <p:ext uri="{BB962C8B-B14F-4D97-AF65-F5344CB8AC3E}">
        <p14:creationId xmlns:p14="http://schemas.microsoft.com/office/powerpoint/2010/main" val="489108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0458" y="714356"/>
            <a:ext cx="6144683" cy="3313112"/>
          </a:xfrm>
          <a:prstGeom prst="rect">
            <a:avLst/>
          </a:prstGeom>
          <a:noFill/>
          <a:ln w="9525">
            <a:noFill/>
            <a:miter lim="800000"/>
            <a:headEnd/>
            <a:tailEnd/>
          </a:ln>
        </p:spPr>
      </p:pic>
      <p:sp>
        <p:nvSpPr>
          <p:cNvPr id="9219" name="Text Box 3"/>
          <p:cNvSpPr txBox="1">
            <a:spLocks noChangeArrowheads="1"/>
          </p:cNvSpPr>
          <p:nvPr/>
        </p:nvSpPr>
        <p:spPr bwMode="auto">
          <a:xfrm>
            <a:off x="2290164" y="188913"/>
            <a:ext cx="7412706" cy="707886"/>
          </a:xfrm>
          <a:prstGeom prst="rect">
            <a:avLst/>
          </a:prstGeom>
          <a:noFill/>
          <a:ln w="9525">
            <a:noFill/>
            <a:miter lim="800000"/>
            <a:headEnd/>
            <a:tailEnd/>
          </a:ln>
        </p:spPr>
        <p:txBody>
          <a:bodyPr wrap="none">
            <a:spAutoFit/>
          </a:bodyPr>
          <a:lstStyle/>
          <a:p>
            <a:pPr algn="ctr"/>
            <a:r>
              <a:rPr lang="en-GB" sz="4000" b="1" dirty="0"/>
              <a:t>History of the UK Cycle </a:t>
            </a:r>
            <a:r>
              <a:rPr lang="en-GB" sz="4000" b="1" dirty="0" smtClean="0"/>
              <a:t>1970-1997</a:t>
            </a:r>
            <a:endParaRPr lang="en-GB" sz="4000" b="1" dirty="0"/>
          </a:p>
        </p:txBody>
      </p:sp>
      <p:sp>
        <p:nvSpPr>
          <p:cNvPr id="9220" name="Rectangle 6"/>
          <p:cNvSpPr>
            <a:spLocks noChangeArrowheads="1"/>
          </p:cNvSpPr>
          <p:nvPr/>
        </p:nvSpPr>
        <p:spPr bwMode="auto">
          <a:xfrm>
            <a:off x="6858005" y="2143117"/>
            <a:ext cx="4800600" cy="4105275"/>
          </a:xfrm>
          <a:prstGeom prst="rect">
            <a:avLst/>
          </a:prstGeom>
          <a:noFill/>
          <a:ln w="9525">
            <a:noFill/>
            <a:miter lim="800000"/>
            <a:headEnd/>
            <a:tailEnd/>
          </a:ln>
        </p:spPr>
        <p:txBody>
          <a:bodyPr/>
          <a:lstStyle/>
          <a:p>
            <a:pPr marL="609600" indent="-609600">
              <a:lnSpc>
                <a:spcPct val="80000"/>
              </a:lnSpc>
              <a:spcBef>
                <a:spcPct val="20000"/>
              </a:spcBef>
              <a:buFontTx/>
              <a:buAutoNum type="arabicPeriod"/>
            </a:pPr>
            <a:r>
              <a:rPr lang="en-GB" sz="2000" b="1" dirty="0" smtClean="0"/>
              <a:t>What happened during this period</a:t>
            </a:r>
          </a:p>
          <a:p>
            <a:pPr marL="609600" indent="-609600">
              <a:lnSpc>
                <a:spcPct val="80000"/>
              </a:lnSpc>
              <a:spcBef>
                <a:spcPct val="20000"/>
              </a:spcBef>
              <a:buFontTx/>
              <a:buAutoNum type="arabicPeriod"/>
            </a:pPr>
            <a:endParaRPr lang="en-GB" sz="2000" b="1" dirty="0" smtClean="0"/>
          </a:p>
          <a:p>
            <a:pPr marL="609600" indent="-609600">
              <a:lnSpc>
                <a:spcPct val="80000"/>
              </a:lnSpc>
              <a:spcBef>
                <a:spcPct val="20000"/>
              </a:spcBef>
              <a:buFontTx/>
              <a:buAutoNum type="arabicPeriod"/>
            </a:pPr>
            <a:r>
              <a:rPr lang="en-GB" sz="2000" b="1" dirty="0" smtClean="0"/>
              <a:t>List the reason or reasons </a:t>
            </a:r>
            <a:r>
              <a:rPr lang="en-GB" sz="2000" b="1" dirty="0"/>
              <a:t>for why this particular episode happened</a:t>
            </a:r>
          </a:p>
          <a:p>
            <a:pPr marL="609600" indent="-609600">
              <a:lnSpc>
                <a:spcPct val="80000"/>
              </a:lnSpc>
              <a:spcBef>
                <a:spcPct val="20000"/>
              </a:spcBef>
              <a:buFontTx/>
              <a:buAutoNum type="arabicPeriod"/>
            </a:pPr>
            <a:endParaRPr lang="en-GB" sz="2000" b="1" dirty="0"/>
          </a:p>
          <a:p>
            <a:pPr marL="609600" indent="-609600">
              <a:lnSpc>
                <a:spcPct val="80000"/>
              </a:lnSpc>
              <a:spcBef>
                <a:spcPct val="20000"/>
              </a:spcBef>
              <a:buFontTx/>
              <a:buAutoNum type="arabicPeriod"/>
            </a:pPr>
            <a:r>
              <a:rPr lang="en-GB" sz="2000" b="1" dirty="0"/>
              <a:t>In brackets write whether each point was a demand or supply side factor</a:t>
            </a:r>
          </a:p>
          <a:p>
            <a:pPr marL="609600" indent="-609600">
              <a:lnSpc>
                <a:spcPct val="80000"/>
              </a:lnSpc>
              <a:spcBef>
                <a:spcPct val="20000"/>
              </a:spcBef>
              <a:buFontTx/>
              <a:buAutoNum type="arabicPeriod"/>
            </a:pPr>
            <a:endParaRPr lang="en-GB" sz="2000" b="1" dirty="0"/>
          </a:p>
          <a:p>
            <a:pPr marL="609600" indent="-609600">
              <a:lnSpc>
                <a:spcPct val="80000"/>
              </a:lnSpc>
              <a:spcBef>
                <a:spcPct val="20000"/>
              </a:spcBef>
              <a:buFontTx/>
              <a:buAutoNum type="arabicPeriod"/>
            </a:pPr>
            <a:r>
              <a:rPr lang="en-GB" sz="2000" b="1" dirty="0"/>
              <a:t>Was your point an economic shock or was the Government responsible</a:t>
            </a:r>
            <a:r>
              <a:rPr lang="en-GB" sz="2000" b="1" dirty="0" smtClean="0"/>
              <a:t>?</a:t>
            </a:r>
            <a:endParaRPr lang="en-GB" sz="2000" b="1" dirty="0"/>
          </a:p>
        </p:txBody>
      </p:sp>
      <p:sp>
        <p:nvSpPr>
          <p:cNvPr id="9221" name="Oval 7"/>
          <p:cNvSpPr>
            <a:spLocks noChangeArrowheads="1"/>
          </p:cNvSpPr>
          <p:nvPr/>
        </p:nvSpPr>
        <p:spPr bwMode="auto">
          <a:xfrm>
            <a:off x="670942" y="1074719"/>
            <a:ext cx="575733" cy="576263"/>
          </a:xfrm>
          <a:prstGeom prst="ellipse">
            <a:avLst/>
          </a:prstGeom>
          <a:noFill/>
          <a:ln w="25400">
            <a:solidFill>
              <a:srgbClr val="FF0000"/>
            </a:solidFill>
            <a:round/>
            <a:headEnd/>
            <a:tailEnd/>
          </a:ln>
        </p:spPr>
        <p:txBody>
          <a:bodyPr wrap="none" anchor="ctr"/>
          <a:lstStyle/>
          <a:p>
            <a:endParaRPr lang="en-US"/>
          </a:p>
        </p:txBody>
      </p:sp>
      <p:sp>
        <p:nvSpPr>
          <p:cNvPr id="9222" name="Oval 8"/>
          <p:cNvSpPr>
            <a:spLocks noChangeArrowheads="1"/>
          </p:cNvSpPr>
          <p:nvPr/>
        </p:nvSpPr>
        <p:spPr bwMode="auto">
          <a:xfrm>
            <a:off x="766192" y="2874944"/>
            <a:ext cx="575733" cy="576263"/>
          </a:xfrm>
          <a:prstGeom prst="ellipse">
            <a:avLst/>
          </a:prstGeom>
          <a:noFill/>
          <a:ln w="25400">
            <a:solidFill>
              <a:srgbClr val="FF0000"/>
            </a:solidFill>
            <a:round/>
            <a:headEnd/>
            <a:tailEnd/>
          </a:ln>
        </p:spPr>
        <p:txBody>
          <a:bodyPr wrap="none" anchor="ctr"/>
          <a:lstStyle/>
          <a:p>
            <a:endParaRPr lang="en-US"/>
          </a:p>
        </p:txBody>
      </p:sp>
      <p:sp>
        <p:nvSpPr>
          <p:cNvPr id="9223" name="Oval 9"/>
          <p:cNvSpPr>
            <a:spLocks noChangeArrowheads="1"/>
          </p:cNvSpPr>
          <p:nvPr/>
        </p:nvSpPr>
        <p:spPr bwMode="auto">
          <a:xfrm>
            <a:off x="1822408" y="3090844"/>
            <a:ext cx="575733" cy="576263"/>
          </a:xfrm>
          <a:prstGeom prst="ellipse">
            <a:avLst/>
          </a:prstGeom>
          <a:noFill/>
          <a:ln w="25400">
            <a:solidFill>
              <a:srgbClr val="FF0000"/>
            </a:solidFill>
            <a:round/>
            <a:headEnd/>
            <a:tailEnd/>
          </a:ln>
        </p:spPr>
        <p:txBody>
          <a:bodyPr wrap="none" anchor="ctr"/>
          <a:lstStyle/>
          <a:p>
            <a:endParaRPr lang="en-US"/>
          </a:p>
        </p:txBody>
      </p:sp>
      <p:sp>
        <p:nvSpPr>
          <p:cNvPr id="9224" name="Oval 10"/>
          <p:cNvSpPr>
            <a:spLocks noChangeArrowheads="1"/>
          </p:cNvSpPr>
          <p:nvPr/>
        </p:nvSpPr>
        <p:spPr bwMode="auto">
          <a:xfrm>
            <a:off x="2878626" y="1579544"/>
            <a:ext cx="575733" cy="576263"/>
          </a:xfrm>
          <a:prstGeom prst="ellipse">
            <a:avLst/>
          </a:prstGeom>
          <a:noFill/>
          <a:ln w="25400">
            <a:solidFill>
              <a:srgbClr val="FF0000"/>
            </a:solidFill>
            <a:round/>
            <a:headEnd/>
            <a:tailEnd/>
          </a:ln>
        </p:spPr>
        <p:txBody>
          <a:bodyPr wrap="none" anchor="ctr"/>
          <a:lstStyle/>
          <a:p>
            <a:endParaRPr lang="en-US"/>
          </a:p>
        </p:txBody>
      </p:sp>
      <p:sp>
        <p:nvSpPr>
          <p:cNvPr id="9225" name="Oval 11"/>
          <p:cNvSpPr>
            <a:spLocks noChangeArrowheads="1"/>
          </p:cNvSpPr>
          <p:nvPr/>
        </p:nvSpPr>
        <p:spPr bwMode="auto">
          <a:xfrm>
            <a:off x="3359108" y="2874944"/>
            <a:ext cx="575733" cy="576263"/>
          </a:xfrm>
          <a:prstGeom prst="ellipse">
            <a:avLst/>
          </a:prstGeom>
          <a:noFill/>
          <a:ln w="25400">
            <a:solidFill>
              <a:srgbClr val="FF0000"/>
            </a:solidFill>
            <a:round/>
            <a:headEnd/>
            <a:tailEnd/>
          </a:ln>
        </p:spPr>
        <p:txBody>
          <a:bodyPr wrap="none" anchor="ctr"/>
          <a:lstStyle/>
          <a:p>
            <a:endParaRPr lang="en-US"/>
          </a:p>
        </p:txBody>
      </p:sp>
      <p:sp>
        <p:nvSpPr>
          <p:cNvPr id="9226" name="Oval 12"/>
          <p:cNvSpPr>
            <a:spLocks noChangeArrowheads="1"/>
          </p:cNvSpPr>
          <p:nvPr/>
        </p:nvSpPr>
        <p:spPr bwMode="auto">
          <a:xfrm>
            <a:off x="3934842" y="2011344"/>
            <a:ext cx="2112433" cy="576263"/>
          </a:xfrm>
          <a:prstGeom prst="ellipse">
            <a:avLst/>
          </a:prstGeom>
          <a:noFill/>
          <a:ln w="25400">
            <a:solidFill>
              <a:srgbClr val="FF0000"/>
            </a:solidFill>
            <a:round/>
            <a:headEnd/>
            <a:tailEnd/>
          </a:ln>
        </p:spPr>
        <p:txBody>
          <a:bodyPr wrap="none" anchor="ctr"/>
          <a:lstStyle/>
          <a:p>
            <a:endParaRPr lang="en-US"/>
          </a:p>
        </p:txBody>
      </p:sp>
      <p:sp>
        <p:nvSpPr>
          <p:cNvPr id="9227" name="Oval 13"/>
          <p:cNvSpPr>
            <a:spLocks noChangeArrowheads="1"/>
          </p:cNvSpPr>
          <p:nvPr/>
        </p:nvSpPr>
        <p:spPr bwMode="auto">
          <a:xfrm>
            <a:off x="5854659" y="2587606"/>
            <a:ext cx="575733" cy="576262"/>
          </a:xfrm>
          <a:prstGeom prst="ellipse">
            <a:avLst/>
          </a:prstGeom>
          <a:noFill/>
          <a:ln w="25400">
            <a:solidFill>
              <a:srgbClr val="FF0000"/>
            </a:solidFill>
            <a:round/>
            <a:headEnd/>
            <a:tailEnd/>
          </a:ln>
        </p:spPr>
        <p:txBody>
          <a:bodyPr wrap="none" anchor="ctr"/>
          <a:lstStyle/>
          <a:p>
            <a:endParaRPr lang="en-US"/>
          </a:p>
        </p:txBody>
      </p:sp>
      <p:sp>
        <p:nvSpPr>
          <p:cNvPr id="9230" name="Rectangle 17"/>
          <p:cNvSpPr>
            <a:spLocks noChangeArrowheads="1"/>
          </p:cNvSpPr>
          <p:nvPr/>
        </p:nvSpPr>
        <p:spPr bwMode="auto">
          <a:xfrm>
            <a:off x="6815624" y="1028624"/>
            <a:ext cx="5185833" cy="1101840"/>
          </a:xfrm>
          <a:prstGeom prst="rect">
            <a:avLst/>
          </a:prstGeom>
          <a:noFill/>
          <a:ln w="9525">
            <a:noFill/>
            <a:miter lim="800000"/>
            <a:headEnd/>
            <a:tailEnd/>
          </a:ln>
        </p:spPr>
        <p:txBody>
          <a:bodyPr>
            <a:spAutoFit/>
          </a:bodyPr>
          <a:lstStyle/>
          <a:p>
            <a:pPr>
              <a:lnSpc>
                <a:spcPct val="80000"/>
              </a:lnSpc>
              <a:spcBef>
                <a:spcPct val="20000"/>
              </a:spcBef>
            </a:pPr>
            <a:r>
              <a:rPr lang="en-GB" b="1" dirty="0" smtClean="0">
                <a:solidFill>
                  <a:schemeClr val="accent2"/>
                </a:solidFill>
              </a:rPr>
              <a:t>Make notes on your economic cycles sheet</a:t>
            </a:r>
          </a:p>
          <a:p>
            <a:pPr>
              <a:lnSpc>
                <a:spcPct val="80000"/>
              </a:lnSpc>
              <a:spcBef>
                <a:spcPct val="20000"/>
              </a:spcBef>
            </a:pPr>
            <a:endParaRPr lang="en-GB" b="1" dirty="0" smtClean="0">
              <a:solidFill>
                <a:schemeClr val="accent2"/>
              </a:solidFill>
            </a:endParaRPr>
          </a:p>
          <a:p>
            <a:pPr>
              <a:lnSpc>
                <a:spcPct val="80000"/>
              </a:lnSpc>
              <a:spcBef>
                <a:spcPct val="20000"/>
              </a:spcBef>
            </a:pPr>
            <a:r>
              <a:rPr lang="en-GB" b="1" dirty="0" smtClean="0">
                <a:solidFill>
                  <a:schemeClr val="accent2"/>
                </a:solidFill>
              </a:rPr>
              <a:t>Using </a:t>
            </a:r>
            <a:r>
              <a:rPr lang="en-GB" sz="1800" b="1" dirty="0" err="1">
                <a:solidFill>
                  <a:schemeClr val="accent2"/>
                </a:solidFill>
              </a:rPr>
              <a:t>Anderton</a:t>
            </a:r>
            <a:r>
              <a:rPr lang="en-GB" sz="1800" b="1" dirty="0">
                <a:solidFill>
                  <a:schemeClr val="accent2"/>
                </a:solidFill>
              </a:rPr>
              <a:t> 5th Ed – </a:t>
            </a:r>
            <a:r>
              <a:rPr lang="en-GB" sz="1800" b="1" dirty="0" smtClean="0">
                <a:solidFill>
                  <a:schemeClr val="accent2"/>
                </a:solidFill>
              </a:rPr>
              <a:t>pp467 to 468</a:t>
            </a:r>
            <a:r>
              <a:rPr lang="en-GB" b="1" dirty="0" smtClean="0">
                <a:solidFill>
                  <a:schemeClr val="accent2"/>
                </a:solidFill>
              </a:rPr>
              <a:t>, </a:t>
            </a:r>
            <a:r>
              <a:rPr lang="en-GB" b="1" dirty="0">
                <a:solidFill>
                  <a:schemeClr val="accent2"/>
                </a:solidFill>
              </a:rPr>
              <a:t>For each section of history (apart from the last circle):</a:t>
            </a:r>
          </a:p>
        </p:txBody>
      </p:sp>
      <p:sp>
        <p:nvSpPr>
          <p:cNvPr id="15" name="TextBox 14"/>
          <p:cNvSpPr txBox="1"/>
          <p:nvPr/>
        </p:nvSpPr>
        <p:spPr>
          <a:xfrm>
            <a:off x="285709" y="3964901"/>
            <a:ext cx="6667547" cy="3139321"/>
          </a:xfrm>
          <a:prstGeom prst="rect">
            <a:avLst/>
          </a:prstGeom>
          <a:noFill/>
        </p:spPr>
        <p:txBody>
          <a:bodyPr wrap="square" rtlCol="0">
            <a:spAutoFit/>
          </a:bodyPr>
          <a:lstStyle/>
          <a:p>
            <a:r>
              <a:rPr lang="en-GB" sz="1600" b="1" dirty="0" smtClean="0"/>
              <a:t>1950 – 1970: “Golden Era”</a:t>
            </a:r>
          </a:p>
          <a:p>
            <a:pPr marL="342900" indent="-342900">
              <a:buFont typeface="+mj-lt"/>
              <a:buAutoNum type="arabicPeriod"/>
            </a:pPr>
            <a:r>
              <a:rPr lang="en-GB" sz="1600" dirty="0" smtClean="0"/>
              <a:t>Associated with low unemployment (full!?) and steady economic growth</a:t>
            </a:r>
          </a:p>
          <a:p>
            <a:pPr marL="342900" indent="-342900">
              <a:buFont typeface="+mj-lt"/>
              <a:buAutoNum type="arabicPeriod"/>
            </a:pPr>
            <a:r>
              <a:rPr lang="en-GB" sz="1600" dirty="0" smtClean="0"/>
              <a:t>Keynesian demand management – i.e. fiscal policy</a:t>
            </a:r>
          </a:p>
          <a:p>
            <a:pPr marL="342900" indent="-342900">
              <a:buFont typeface="+mj-lt"/>
              <a:buAutoNum type="arabicPeriod"/>
            </a:pPr>
            <a:r>
              <a:rPr lang="en-GB" sz="1600" dirty="0" smtClean="0"/>
              <a:t>Demand in the short run but longer term supply factors</a:t>
            </a:r>
          </a:p>
          <a:p>
            <a:pPr marL="342900" indent="-342900">
              <a:buFont typeface="+mj-lt"/>
              <a:buAutoNum type="arabicPeriod"/>
            </a:pPr>
            <a:r>
              <a:rPr lang="en-GB" sz="1600" dirty="0" smtClean="0"/>
              <a:t>Government responsible</a:t>
            </a:r>
          </a:p>
          <a:p>
            <a:endParaRPr lang="en-GB" sz="1600" dirty="0" smtClean="0"/>
          </a:p>
          <a:p>
            <a:r>
              <a:rPr lang="en-GB" sz="1600" b="1" dirty="0" smtClean="0"/>
              <a:t>(1) Early 70’s: The Barber Boom</a:t>
            </a:r>
          </a:p>
          <a:p>
            <a:pPr marL="342900" indent="-342900">
              <a:buFont typeface="+mj-lt"/>
              <a:buAutoNum type="arabicPeriod"/>
            </a:pPr>
            <a:r>
              <a:rPr lang="en-GB" sz="1600" dirty="0" smtClean="0"/>
              <a:t>High growth and inflation (up to 25%)</a:t>
            </a:r>
          </a:p>
          <a:p>
            <a:pPr marL="342900" indent="-342900">
              <a:buFont typeface="+mj-lt"/>
              <a:buAutoNum type="arabicPeriod"/>
            </a:pPr>
            <a:r>
              <a:rPr lang="en-GB" sz="1600" dirty="0" smtClean="0"/>
              <a:t>Loosening of monetary policy and fiscal expansion leading to a boom</a:t>
            </a:r>
          </a:p>
          <a:p>
            <a:pPr marL="342900" indent="-342900">
              <a:buFont typeface="+mj-lt"/>
              <a:buAutoNum type="arabicPeriod"/>
            </a:pPr>
            <a:r>
              <a:rPr lang="en-GB" sz="1600" dirty="0" smtClean="0"/>
              <a:t>Demand side factor</a:t>
            </a:r>
          </a:p>
          <a:p>
            <a:pPr marL="342900" indent="-342900">
              <a:buFont typeface="+mj-lt"/>
              <a:buAutoNum type="arabicPeriod"/>
            </a:pPr>
            <a:r>
              <a:rPr lang="en-GB" sz="1600" dirty="0" smtClean="0"/>
              <a:t>Government responsible</a:t>
            </a:r>
          </a:p>
          <a:p>
            <a:endParaRPr lang="en-GB" sz="1600" dirty="0"/>
          </a:p>
        </p:txBody>
      </p:sp>
    </p:spTree>
    <p:extLst>
      <p:ext uri="{BB962C8B-B14F-4D97-AF65-F5344CB8AC3E}">
        <p14:creationId xmlns:p14="http://schemas.microsoft.com/office/powerpoint/2010/main" val="2069909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85750" y="14287"/>
            <a:ext cx="11620500" cy="6829425"/>
          </a:xfrm>
          <a:prstGeom prst="rect">
            <a:avLst/>
          </a:prstGeom>
        </p:spPr>
      </p:pic>
    </p:spTree>
    <p:extLst>
      <p:ext uri="{BB962C8B-B14F-4D97-AF65-F5344CB8AC3E}">
        <p14:creationId xmlns:p14="http://schemas.microsoft.com/office/powerpoint/2010/main" val="4147500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12" y="0"/>
            <a:ext cx="10972800" cy="1143000"/>
          </a:xfrm>
        </p:spPr>
        <p:txBody>
          <a:bodyPr/>
          <a:lstStyle/>
          <a:p>
            <a:r>
              <a:rPr lang="en-GB" sz="4000" b="1" dirty="0" smtClean="0"/>
              <a:t>(6) Economic Paradigm: 1997-2007 </a:t>
            </a:r>
            <a:r>
              <a:rPr lang="en-GB" sz="3600" b="1" dirty="0" smtClean="0"/>
              <a:t/>
            </a:r>
            <a:br>
              <a:rPr lang="en-GB" sz="3600" b="1" dirty="0" smtClean="0"/>
            </a:br>
            <a:r>
              <a:rPr lang="en-GB" sz="2400" b="1" dirty="0" smtClean="0">
                <a:solidFill>
                  <a:srgbClr val="FF0000"/>
                </a:solidFill>
              </a:rPr>
              <a:t>“The Goldilocks Economy”</a:t>
            </a:r>
            <a:endParaRPr lang="en-GB" sz="2400" b="1" dirty="0">
              <a:solidFill>
                <a:srgbClr val="FF0000"/>
              </a:solidFill>
            </a:endParaRPr>
          </a:p>
        </p:txBody>
      </p:sp>
      <p:sp>
        <p:nvSpPr>
          <p:cNvPr id="3" name="Content Placeholder 2"/>
          <p:cNvSpPr>
            <a:spLocks noGrp="1"/>
          </p:cNvSpPr>
          <p:nvPr>
            <p:ph idx="1"/>
          </p:nvPr>
        </p:nvSpPr>
        <p:spPr>
          <a:xfrm>
            <a:off x="181550" y="1351924"/>
            <a:ext cx="6152268" cy="5391776"/>
          </a:xfrm>
        </p:spPr>
        <p:txBody>
          <a:bodyPr>
            <a:noAutofit/>
          </a:bodyPr>
          <a:lstStyle/>
          <a:p>
            <a:r>
              <a:rPr lang="en-GB" sz="2400" b="1" dirty="0" smtClean="0"/>
              <a:t>Economic growth is strong (above trend) and unemployment is low</a:t>
            </a:r>
          </a:p>
          <a:p>
            <a:pPr lvl="1"/>
            <a:r>
              <a:rPr lang="en-GB" sz="1600" dirty="0" smtClean="0"/>
              <a:t>Consumer Boom</a:t>
            </a:r>
          </a:p>
          <a:p>
            <a:pPr lvl="1"/>
            <a:r>
              <a:rPr lang="en-GB" sz="1600" dirty="0" smtClean="0"/>
              <a:t>Increases in Government Spending</a:t>
            </a:r>
          </a:p>
          <a:p>
            <a:pPr lvl="1"/>
            <a:r>
              <a:rPr lang="en-GB" sz="1600" dirty="0" smtClean="0"/>
              <a:t>Unemployment is low</a:t>
            </a:r>
          </a:p>
          <a:p>
            <a:pPr lvl="1"/>
            <a:r>
              <a:rPr lang="en-GB" sz="1600" dirty="0" smtClean="0"/>
              <a:t>Immigration increases</a:t>
            </a:r>
          </a:p>
          <a:p>
            <a:r>
              <a:rPr lang="en-GB" sz="2400" b="1" dirty="0" smtClean="0"/>
              <a:t>Inflation stable</a:t>
            </a:r>
          </a:p>
          <a:p>
            <a:pPr lvl="1"/>
            <a:r>
              <a:rPr lang="en-GB" sz="1600" dirty="0" smtClean="0"/>
              <a:t>Bank of England Independence</a:t>
            </a:r>
          </a:p>
          <a:p>
            <a:pPr lvl="1"/>
            <a:r>
              <a:rPr lang="en-GB" sz="1600" dirty="0" smtClean="0"/>
              <a:t>Globalisation = cheap imports from China</a:t>
            </a:r>
          </a:p>
          <a:p>
            <a:pPr lvl="1"/>
            <a:r>
              <a:rPr lang="en-GB" sz="1600" dirty="0" smtClean="0"/>
              <a:t>Strong Pound = export earnings reduced</a:t>
            </a:r>
            <a:endParaRPr lang="en-GB" sz="2000" dirty="0" smtClean="0"/>
          </a:p>
          <a:p>
            <a:r>
              <a:rPr lang="en-GB" sz="2000" b="1" dirty="0" smtClean="0"/>
              <a:t>HOWEVER</a:t>
            </a:r>
          </a:p>
          <a:p>
            <a:pPr lvl="1"/>
            <a:r>
              <a:rPr lang="en-GB" sz="1600" dirty="0" smtClean="0"/>
              <a:t>Unsustainable consumer boom = rising debt problem?</a:t>
            </a:r>
          </a:p>
          <a:p>
            <a:pPr lvl="1"/>
            <a:r>
              <a:rPr lang="en-GB" sz="1600" dirty="0" smtClean="0"/>
              <a:t>Lack of investment and export earnings (large trade deficit)</a:t>
            </a:r>
          </a:p>
          <a:p>
            <a:pPr lvl="1"/>
            <a:r>
              <a:rPr lang="en-GB" sz="1600" dirty="0" smtClean="0"/>
              <a:t>Rise in Government debt?</a:t>
            </a:r>
          </a:p>
          <a:p>
            <a:pPr lvl="1"/>
            <a:r>
              <a:rPr lang="en-GB" sz="1600" dirty="0" smtClean="0"/>
              <a:t>Downward pressure on unskilled workers wages and job prospects?</a:t>
            </a:r>
          </a:p>
          <a:p>
            <a:pPr lvl="1"/>
            <a:r>
              <a:rPr lang="en-GB" sz="1600" dirty="0" smtClean="0"/>
              <a:t>Volatile oil prices</a:t>
            </a:r>
          </a:p>
        </p:txBody>
      </p:sp>
      <p:pic>
        <p:nvPicPr>
          <p:cNvPr id="1026" name="Picture 2" descr="http://www.trovarsinrete.org/1circolo/english%20corner/goldilocks/e-bk-easy-readers-04goldilocks-pic3-anim.gif"/>
          <p:cNvPicPr>
            <a:picLocks noChangeAspect="1" noChangeArrowheads="1" noCrop="1"/>
          </p:cNvPicPr>
          <p:nvPr/>
        </p:nvPicPr>
        <p:blipFill>
          <a:blip r:embed="rId3" cstate="print"/>
          <a:srcRect/>
          <a:stretch>
            <a:fillRect/>
          </a:stretch>
        </p:blipFill>
        <p:spPr bwMode="auto">
          <a:xfrm>
            <a:off x="6477003" y="2214554"/>
            <a:ext cx="5334037" cy="4244038"/>
          </a:xfrm>
          <a:prstGeom prst="rect">
            <a:avLst/>
          </a:prstGeom>
          <a:noFill/>
        </p:spPr>
      </p:pic>
    </p:spTree>
    <p:extLst>
      <p:ext uri="{BB962C8B-B14F-4D97-AF65-F5344CB8AC3E}">
        <p14:creationId xmlns:p14="http://schemas.microsoft.com/office/powerpoint/2010/main" val="182903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ox(i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ox(i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ox(in)">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1274</Words>
  <Application>Microsoft Office PowerPoint</Application>
  <PresentationFormat>Widescreen</PresentationFormat>
  <Paragraphs>152</Paragraphs>
  <Slides>23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Times New Roman</vt:lpstr>
      <vt:lpstr>Wingdings</vt:lpstr>
      <vt:lpstr>Office Theme</vt:lpstr>
      <vt:lpstr>Document</vt:lpstr>
      <vt:lpstr>PowerPoint Presentation</vt:lpstr>
      <vt:lpstr>PowerPoint Presentation</vt:lpstr>
      <vt:lpstr>STARTER ACTIVITY: Please complete this worksheet in the first 10 minutes of the lesson</vt:lpstr>
      <vt:lpstr>TODAY: Paper 2 - MACROECONOMICS Economic Cycles</vt:lpstr>
      <vt:lpstr>Economic Cycles continued Economic Cycles and PPF’s</vt:lpstr>
      <vt:lpstr>PowerPoint Presentation</vt:lpstr>
      <vt:lpstr>PowerPoint Presentation</vt:lpstr>
      <vt:lpstr>PowerPoint Presentation</vt:lpstr>
      <vt:lpstr>(6) Economic Paradigm: 1997-2007  “The Goldilocks Economy”</vt:lpstr>
      <vt:lpstr>(7) Financial Crisis….2007 to 2009</vt:lpstr>
      <vt:lpstr>(8) Recovery? 2009 to 2015</vt:lpstr>
      <vt:lpstr>(9) BREXIT? 2015-16</vt:lpstr>
      <vt:lpstr>PowerPoint Presentation</vt:lpstr>
      <vt:lpstr>PowerPoint Presentation</vt:lpstr>
      <vt:lpstr>PowerPoint Presentation</vt:lpstr>
      <vt:lpstr>STARTER EXERCISE (5 minutes)</vt:lpstr>
      <vt:lpstr>Defining and Causes of Unemployment </vt:lpstr>
      <vt:lpstr>PowerPoint Presentation</vt:lpstr>
      <vt:lpstr>PowerPoint Presentation</vt:lpstr>
      <vt:lpstr>CAUSES OF ECONOMIC CYCLES Demand Side or Supply Side / Exogenous or Endogenous?</vt:lpstr>
      <vt:lpstr>PowerPoint Presentation</vt:lpstr>
      <vt:lpstr>EFFECTS OF ECONOMIC CYCLES Measuring Unemployment…</vt:lpstr>
      <vt:lpstr>EFFECTS OF ECONOMIC CYCLES Greater Unemployment - What are the Costs?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39</cp:revision>
  <dcterms:created xsi:type="dcterms:W3CDTF">2016-09-23T14:28:36Z</dcterms:created>
  <dcterms:modified xsi:type="dcterms:W3CDTF">2016-10-07T07:44:55Z</dcterms:modified>
</cp:coreProperties>
</file>