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6" r:id="rId3"/>
    <p:sldId id="258" r:id="rId4"/>
    <p:sldId id="257" r:id="rId5"/>
    <p:sldId id="277" r:id="rId6"/>
    <p:sldId id="267" r:id="rId7"/>
    <p:sldId id="269" r:id="rId8"/>
    <p:sldId id="274" r:id="rId9"/>
    <p:sldId id="275" r:id="rId10"/>
    <p:sldId id="259" r:id="rId11"/>
    <p:sldId id="270" r:id="rId12"/>
    <p:sldId id="278" r:id="rId13"/>
    <p:sldId id="268" r:id="rId14"/>
    <p:sldId id="260" r:id="rId15"/>
    <p:sldId id="284" r:id="rId16"/>
    <p:sldId id="266" r:id="rId17"/>
    <p:sldId id="262" r:id="rId18"/>
    <p:sldId id="283" r:id="rId19"/>
    <p:sldId id="263" r:id="rId20"/>
    <p:sldId id="280" r:id="rId21"/>
    <p:sldId id="279" r:id="rId22"/>
    <p:sldId id="281" r:id="rId23"/>
    <p:sldId id="272"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8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7916E-9F89-4143-918D-95A109E329B7}" type="datetimeFigureOut">
              <a:rPr lang="en-GB" smtClean="0"/>
              <a:t>04/10/2016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E64FB-CF61-4B01-8CF3-23634C785D25}" type="slidenum">
              <a:rPr lang="en-GB" smtClean="0"/>
              <a:t>‹#›</a:t>
            </a:fld>
            <a:endParaRPr lang="en-GB"/>
          </a:p>
        </p:txBody>
      </p:sp>
    </p:spTree>
    <p:extLst>
      <p:ext uri="{BB962C8B-B14F-4D97-AF65-F5344CB8AC3E}">
        <p14:creationId xmlns:p14="http://schemas.microsoft.com/office/powerpoint/2010/main" val="204810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EA5F4B6-0CA8-4E10-8C4D-9F23AD6BBBDB}" type="slidenum">
              <a:rPr lang="en-GB" altLang="en-US" sz="1200" smtClean="0">
                <a:solidFill>
                  <a:srgbClr val="000000"/>
                </a:solidFill>
                <a:latin typeface="Calibri" panose="020F0502020204030204" pitchFamily="34" charset="0"/>
              </a:rPr>
              <a:pPr/>
              <a:t>6</a:t>
            </a:fld>
            <a:endParaRPr lang="en-GB" altLang="en-US" sz="120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3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889574-1EBC-47AB-8FAF-A1D6997EF804}" type="datetimeFigureOut">
              <a:rPr lang="en-GB" smtClean="0"/>
              <a:t>04/10/2016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1442251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889574-1EBC-47AB-8FAF-A1D6997EF804}" type="datetimeFigureOut">
              <a:rPr lang="en-GB" smtClean="0"/>
              <a:t>04/10/2016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374439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889574-1EBC-47AB-8FAF-A1D6997EF804}" type="datetimeFigureOut">
              <a:rPr lang="en-GB" smtClean="0"/>
              <a:t>04/10/2016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115442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889574-1EBC-47AB-8FAF-A1D6997EF804}" type="datetimeFigureOut">
              <a:rPr lang="en-GB" smtClean="0"/>
              <a:t>04/10/2016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62523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889574-1EBC-47AB-8FAF-A1D6997EF804}" type="datetimeFigureOut">
              <a:rPr lang="en-GB" smtClean="0"/>
              <a:t>04/10/2016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131269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889574-1EBC-47AB-8FAF-A1D6997EF804}" type="datetimeFigureOut">
              <a:rPr lang="en-GB" smtClean="0"/>
              <a:t>04/10/2016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423453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889574-1EBC-47AB-8FAF-A1D6997EF804}" type="datetimeFigureOut">
              <a:rPr lang="en-GB" smtClean="0"/>
              <a:t>04/10/2016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303785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889574-1EBC-47AB-8FAF-A1D6997EF804}" type="datetimeFigureOut">
              <a:rPr lang="en-GB" smtClean="0"/>
              <a:t>04/10/2016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3574314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89574-1EBC-47AB-8FAF-A1D6997EF804}" type="datetimeFigureOut">
              <a:rPr lang="en-GB" smtClean="0"/>
              <a:t>04/10/2016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2083827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89574-1EBC-47AB-8FAF-A1D6997EF804}" type="datetimeFigureOut">
              <a:rPr lang="en-GB" smtClean="0"/>
              <a:t>04/10/2016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626091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89574-1EBC-47AB-8FAF-A1D6997EF804}" type="datetimeFigureOut">
              <a:rPr lang="en-GB" smtClean="0"/>
              <a:t>04/10/2016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223070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89574-1EBC-47AB-8FAF-A1D6997EF804}" type="datetimeFigureOut">
              <a:rPr lang="en-GB" smtClean="0"/>
              <a:t>04/10/2016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1F93E-BBC8-44BE-A74E-099F9392386C}" type="slidenum">
              <a:rPr lang="en-GB" smtClean="0"/>
              <a:t>‹#›</a:t>
            </a:fld>
            <a:endParaRPr lang="en-GB"/>
          </a:p>
        </p:txBody>
      </p:sp>
    </p:spTree>
    <p:extLst>
      <p:ext uri="{BB962C8B-B14F-4D97-AF65-F5344CB8AC3E}">
        <p14:creationId xmlns:p14="http://schemas.microsoft.com/office/powerpoint/2010/main" val="3729049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package" Target="../embeddings/Microsoft_Word_Document1.docx"/></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254000"/>
            <a:ext cx="11557000" cy="6286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00" b="1" dirty="0" smtClean="0"/>
              <a:t>WEEK 1</a:t>
            </a:r>
            <a:endParaRPr lang="en-GB" sz="19900" b="1" dirty="0"/>
          </a:p>
        </p:txBody>
      </p:sp>
    </p:spTree>
    <p:extLst>
      <p:ext uri="{BB962C8B-B14F-4D97-AF65-F5344CB8AC3E}">
        <p14:creationId xmlns:p14="http://schemas.microsoft.com/office/powerpoint/2010/main" val="1506893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MICRO: The Law of Price and Demand</a:t>
            </a:r>
            <a:endParaRPr lang="en-GB" sz="4000" b="1" dirty="0"/>
          </a:p>
        </p:txBody>
      </p:sp>
      <p:sp>
        <p:nvSpPr>
          <p:cNvPr id="4" name="Content Placeholder 2"/>
          <p:cNvSpPr txBox="1">
            <a:spLocks/>
          </p:cNvSpPr>
          <p:nvPr/>
        </p:nvSpPr>
        <p:spPr>
          <a:xfrm>
            <a:off x="359542" y="1664401"/>
            <a:ext cx="5359400" cy="47507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50" b="1" dirty="0" smtClean="0"/>
              <a:t>Households/Consumers Definition</a:t>
            </a:r>
          </a:p>
          <a:p>
            <a:r>
              <a:rPr lang="en-GB" sz="1850" b="1" dirty="0" smtClean="0"/>
              <a:t>Law of Demand: </a:t>
            </a:r>
            <a:r>
              <a:rPr lang="en-GB" sz="1850" dirty="0" smtClean="0"/>
              <a:t>The demand for a good is often determined by the price of that good</a:t>
            </a:r>
          </a:p>
          <a:p>
            <a:r>
              <a:rPr lang="en-GB" sz="1850" b="1" dirty="0" smtClean="0"/>
              <a:t>‘You are Consumers’ Exercise - </a:t>
            </a:r>
            <a:r>
              <a:rPr lang="en-GB" sz="1850" dirty="0" smtClean="0"/>
              <a:t>how many drinks would you buy in one week at the following prices:</a:t>
            </a:r>
          </a:p>
          <a:p>
            <a:pPr lvl="1"/>
            <a:r>
              <a:rPr lang="en-GB" sz="1850" dirty="0" smtClean="0"/>
              <a:t>£4.00</a:t>
            </a:r>
          </a:p>
          <a:p>
            <a:pPr lvl="1"/>
            <a:r>
              <a:rPr lang="en-GB" sz="1850" dirty="0" smtClean="0"/>
              <a:t>£2.00</a:t>
            </a:r>
          </a:p>
          <a:p>
            <a:pPr lvl="1"/>
            <a:r>
              <a:rPr lang="en-GB" sz="1850" dirty="0" smtClean="0"/>
              <a:t>£1.50</a:t>
            </a:r>
          </a:p>
          <a:p>
            <a:pPr lvl="1"/>
            <a:r>
              <a:rPr lang="en-GB" sz="1850" dirty="0" smtClean="0"/>
              <a:t>£1.00</a:t>
            </a:r>
          </a:p>
          <a:p>
            <a:pPr lvl="1"/>
            <a:r>
              <a:rPr lang="en-GB" sz="1850" dirty="0" smtClean="0"/>
              <a:t>£0.50</a:t>
            </a:r>
          </a:p>
          <a:p>
            <a:pPr lvl="1"/>
            <a:r>
              <a:rPr lang="en-GB" sz="1850" dirty="0" smtClean="0"/>
              <a:t>£0.25</a:t>
            </a:r>
          </a:p>
          <a:p>
            <a:r>
              <a:rPr lang="en-GB" sz="1850" b="1" dirty="0" smtClean="0"/>
              <a:t>Diagrams in Economics</a:t>
            </a:r>
          </a:p>
          <a:p>
            <a:pPr lvl="1"/>
            <a:r>
              <a:rPr lang="en-GB" sz="1850" dirty="0" smtClean="0"/>
              <a:t>The importance of the axis (price and quantity)</a:t>
            </a:r>
          </a:p>
          <a:p>
            <a:pPr lvl="1"/>
            <a:r>
              <a:rPr lang="en-GB" sz="1850" dirty="0" smtClean="0"/>
              <a:t>Labelling</a:t>
            </a:r>
          </a:p>
          <a:p>
            <a:pPr lvl="1"/>
            <a:r>
              <a:rPr lang="en-GB" sz="1850" dirty="0" smtClean="0"/>
              <a:t>A title</a:t>
            </a:r>
            <a:endParaRPr lang="en-GB" sz="1850" dirty="0"/>
          </a:p>
        </p:txBody>
      </p:sp>
      <p:sp>
        <p:nvSpPr>
          <p:cNvPr id="5" name="Content Placeholder 2"/>
          <p:cNvSpPr txBox="1">
            <a:spLocks/>
          </p:cNvSpPr>
          <p:nvPr/>
        </p:nvSpPr>
        <p:spPr>
          <a:xfrm>
            <a:off x="5947144" y="1488263"/>
            <a:ext cx="6066685" cy="5103037"/>
          </a:xfrm>
          <a:prstGeom prst="rect">
            <a:avLst/>
          </a:prstGeom>
          <a:solidFill>
            <a:schemeClr val="bg1"/>
          </a:solidFill>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4300" b="1" u="sng" dirty="0">
                <a:latin typeface="Segoe Print" panose="02000600000000000000" pitchFamily="2" charset="0"/>
              </a:rPr>
              <a:t>GROUP EXERCISE TO SKETCH DEMAND CURVES AND DEMONSTRATE THE LAW OF DEMAND:</a:t>
            </a:r>
          </a:p>
          <a:p>
            <a:pPr marL="0" indent="0">
              <a:buNone/>
            </a:pPr>
            <a:r>
              <a:rPr lang="en-GB" sz="4300" dirty="0">
                <a:latin typeface="Segoe Print" panose="02000600000000000000" pitchFamily="2" charset="0"/>
              </a:rPr>
              <a:t>Stagecoach is a bus company.  It charges different prices to different passengers for the same journey.  Draw a demand curve for each scenario below and use the demand curve to explain what happens when:</a:t>
            </a:r>
          </a:p>
          <a:p>
            <a:r>
              <a:rPr lang="en-GB" sz="4300" dirty="0">
                <a:latin typeface="Segoe Print" panose="02000600000000000000" pitchFamily="2" charset="0"/>
              </a:rPr>
              <a:t>Children are charged half price for a bus journey instead of being charged full price</a:t>
            </a:r>
          </a:p>
          <a:p>
            <a:r>
              <a:rPr lang="en-GB" sz="4300" dirty="0">
                <a:latin typeface="Segoe Print" panose="02000600000000000000" pitchFamily="2" charset="0"/>
              </a:rPr>
              <a:t>Senior citizens are given a free bus pass paid for by the local authority rather than having to pay the full fare</a:t>
            </a:r>
          </a:p>
          <a:p>
            <a:r>
              <a:rPr lang="en-GB" sz="4300" dirty="0">
                <a:latin typeface="Segoe Print" panose="02000600000000000000" pitchFamily="2" charset="0"/>
              </a:rPr>
              <a:t>Stagecoach increases its prices on a route by 5%</a:t>
            </a:r>
          </a:p>
          <a:p>
            <a:r>
              <a:rPr lang="en-GB" sz="4300" dirty="0">
                <a:latin typeface="Segoe Print" panose="02000600000000000000" pitchFamily="2" charset="0"/>
              </a:rPr>
              <a:t>Passengers can get a 60% reduction by buying a day return if they travel after 10.30 compared to having to pay the full </a:t>
            </a:r>
            <a:r>
              <a:rPr lang="en-GB" sz="4300" dirty="0" smtClean="0">
                <a:latin typeface="Segoe Print" panose="02000600000000000000" pitchFamily="2" charset="0"/>
              </a:rPr>
              <a:t>fare</a:t>
            </a:r>
            <a:endParaRPr lang="en-GB" dirty="0">
              <a:latin typeface="Segoe Print" panose="02000600000000000000" pitchFamily="2" charset="0"/>
            </a:endParaRPr>
          </a:p>
          <a:p>
            <a:endParaRPr lang="en-GB" dirty="0">
              <a:latin typeface="Segoe Print" panose="02000600000000000000" pitchFamily="2" charset="0"/>
            </a:endParaRPr>
          </a:p>
        </p:txBody>
      </p:sp>
    </p:spTree>
    <p:extLst>
      <p:ext uri="{BB962C8B-B14F-4D97-AF65-F5344CB8AC3E}">
        <p14:creationId xmlns:p14="http://schemas.microsoft.com/office/powerpoint/2010/main" val="145688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03388" y="178981"/>
            <a:ext cx="8815756" cy="873532"/>
          </a:xfrm>
        </p:spPr>
        <p:txBody>
          <a:bodyPr>
            <a:normAutofit fontScale="90000"/>
          </a:bodyPr>
          <a:lstStyle/>
          <a:p>
            <a:pPr eaLnBrk="1" hangingPunct="1"/>
            <a:r>
              <a:rPr lang="en-GB" altLang="en-US" sz="3600" b="1" dirty="0"/>
              <a:t>The Law of Demand, Price and the Demand Curve</a:t>
            </a:r>
            <a:br>
              <a:rPr lang="en-GB" altLang="en-US" sz="3600" b="1" dirty="0"/>
            </a:br>
            <a:r>
              <a:rPr lang="en-GB" altLang="en-US" sz="2400" b="1" dirty="0">
                <a:solidFill>
                  <a:srgbClr val="FF0000"/>
                </a:solidFill>
              </a:rPr>
              <a:t>EXERCISE: Which point (P1, P2 or P3) represents an increase in demand?</a:t>
            </a:r>
            <a:endParaRPr lang="en-US" altLang="en-US" sz="2400" b="1" dirty="0">
              <a:solidFill>
                <a:srgbClr val="FF0000"/>
              </a:solidFill>
            </a:endParaRPr>
          </a:p>
        </p:txBody>
      </p:sp>
      <p:graphicFrame>
        <p:nvGraphicFramePr>
          <p:cNvPr id="5123" name="Object 3"/>
          <p:cNvGraphicFramePr>
            <a:graphicFrameLocks noChangeAspect="1"/>
          </p:cNvGraphicFramePr>
          <p:nvPr/>
        </p:nvGraphicFramePr>
        <p:xfrm>
          <a:off x="1703388" y="1143001"/>
          <a:ext cx="8350250" cy="4805363"/>
        </p:xfrm>
        <a:graphic>
          <a:graphicData uri="http://schemas.openxmlformats.org/presentationml/2006/ole">
            <mc:AlternateContent xmlns:mc="http://schemas.openxmlformats.org/markup-compatibility/2006">
              <mc:Choice xmlns:v="urn:schemas-microsoft-com:vml" Requires="v">
                <p:oleObj spid="_x0000_s1057" name="Chart" r:id="rId3" imgW="5876925" imgH="3381375" progId="MSGraph.Chart.8">
                  <p:embed/>
                </p:oleObj>
              </mc:Choice>
              <mc:Fallback>
                <p:oleObj name="Chart" r:id="rId3" imgW="5876925" imgH="3381375"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1143001"/>
                        <a:ext cx="8350250" cy="480536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9050">
                            <a:solidFill>
                              <a:schemeClr val="accent2"/>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Line 4"/>
          <p:cNvSpPr>
            <a:spLocks noChangeShapeType="1"/>
          </p:cNvSpPr>
          <p:nvPr/>
        </p:nvSpPr>
        <p:spPr bwMode="auto">
          <a:xfrm>
            <a:off x="4705351" y="1773238"/>
            <a:ext cx="2619375" cy="2487612"/>
          </a:xfrm>
          <a:prstGeom prst="line">
            <a:avLst/>
          </a:prstGeom>
          <a:noFill/>
          <a:ln w="38100">
            <a:solidFill>
              <a:srgbClr val="00008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5125" name="Text Box 5"/>
          <p:cNvSpPr txBox="1">
            <a:spLocks noChangeArrowheads="1"/>
          </p:cNvSpPr>
          <p:nvPr/>
        </p:nvSpPr>
        <p:spPr bwMode="auto">
          <a:xfrm>
            <a:off x="2279650" y="1052514"/>
            <a:ext cx="514350" cy="250825"/>
          </a:xfrm>
          <a:prstGeom prst="rect">
            <a:avLst/>
          </a:prstGeom>
          <a:solidFill>
            <a:srgbClr val="FFFF99"/>
          </a:solidFill>
          <a:ln w="63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000" b="1">
                <a:solidFill>
                  <a:schemeClr val="accent2"/>
                </a:solidFill>
                <a:latin typeface="Calibri" pitchFamily="34" charset="0"/>
              </a:rPr>
              <a:t>Price</a:t>
            </a:r>
          </a:p>
        </p:txBody>
      </p:sp>
      <p:sp>
        <p:nvSpPr>
          <p:cNvPr id="5126" name="Text Box 6"/>
          <p:cNvSpPr txBox="1">
            <a:spLocks noChangeArrowheads="1"/>
          </p:cNvSpPr>
          <p:nvPr/>
        </p:nvSpPr>
        <p:spPr bwMode="auto">
          <a:xfrm>
            <a:off x="8112125" y="5516564"/>
            <a:ext cx="1727200" cy="250825"/>
          </a:xfrm>
          <a:prstGeom prst="rect">
            <a:avLst/>
          </a:prstGeom>
          <a:solidFill>
            <a:srgbClr val="FFFF99"/>
          </a:solidFill>
          <a:ln w="63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en-US" sz="1000" b="1">
                <a:solidFill>
                  <a:schemeClr val="accent2"/>
                </a:solidFill>
                <a:latin typeface="Calibri" pitchFamily="34" charset="0"/>
              </a:rPr>
              <a:t>Quantity Demanded (Qd)</a:t>
            </a:r>
            <a:endParaRPr lang="en-US" altLang="en-US" sz="1000" b="1">
              <a:solidFill>
                <a:schemeClr val="accent2"/>
              </a:solidFill>
              <a:latin typeface="Calibri" pitchFamily="34" charset="0"/>
            </a:endParaRPr>
          </a:p>
        </p:txBody>
      </p:sp>
      <p:sp>
        <p:nvSpPr>
          <p:cNvPr id="5127" name="Text Box 7"/>
          <p:cNvSpPr txBox="1">
            <a:spLocks noChangeArrowheads="1"/>
          </p:cNvSpPr>
          <p:nvPr/>
        </p:nvSpPr>
        <p:spPr bwMode="auto">
          <a:xfrm>
            <a:off x="7464425" y="4292601"/>
            <a:ext cx="914400" cy="250825"/>
          </a:xfrm>
          <a:prstGeom prst="rect">
            <a:avLst/>
          </a:prstGeom>
          <a:solidFill>
            <a:srgbClr val="FFFF99"/>
          </a:solidFill>
          <a:ln w="63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000" b="1">
                <a:solidFill>
                  <a:schemeClr val="accent2"/>
                </a:solidFill>
                <a:latin typeface="Calibri" pitchFamily="34" charset="0"/>
              </a:rPr>
              <a:t>Demand (D)</a:t>
            </a:r>
          </a:p>
        </p:txBody>
      </p:sp>
      <p:sp>
        <p:nvSpPr>
          <p:cNvPr id="5128" name="Line 8"/>
          <p:cNvSpPr>
            <a:spLocks noChangeShapeType="1"/>
          </p:cNvSpPr>
          <p:nvPr/>
        </p:nvSpPr>
        <p:spPr bwMode="auto">
          <a:xfrm>
            <a:off x="2566988" y="2565400"/>
            <a:ext cx="2952750" cy="0"/>
          </a:xfrm>
          <a:prstGeom prst="line">
            <a:avLst/>
          </a:prstGeom>
          <a:noFill/>
          <a:ln w="38100">
            <a:solidFill>
              <a:srgbClr val="FF0000"/>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5129" name="Line 9"/>
          <p:cNvSpPr>
            <a:spLocks noChangeShapeType="1"/>
          </p:cNvSpPr>
          <p:nvPr/>
        </p:nvSpPr>
        <p:spPr bwMode="auto">
          <a:xfrm flipH="1">
            <a:off x="5519738" y="2565401"/>
            <a:ext cx="6350" cy="2447925"/>
          </a:xfrm>
          <a:prstGeom prst="line">
            <a:avLst/>
          </a:prstGeom>
          <a:noFill/>
          <a:ln w="38100">
            <a:solidFill>
              <a:srgbClr val="FF0000"/>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5130" name="Text Box 10"/>
          <p:cNvSpPr txBox="1">
            <a:spLocks noChangeArrowheads="1"/>
          </p:cNvSpPr>
          <p:nvPr/>
        </p:nvSpPr>
        <p:spPr bwMode="auto">
          <a:xfrm>
            <a:off x="5629276" y="2349501"/>
            <a:ext cx="322263" cy="220663"/>
          </a:xfrm>
          <a:prstGeom prst="rect">
            <a:avLst/>
          </a:prstGeom>
          <a:solidFill>
            <a:srgbClr val="FFFF99"/>
          </a:solidFill>
          <a:ln w="63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800" b="1">
                <a:solidFill>
                  <a:schemeClr val="accent2"/>
                </a:solidFill>
                <a:latin typeface="Calibri" pitchFamily="34" charset="0"/>
              </a:rPr>
              <a:t>P1</a:t>
            </a:r>
          </a:p>
        </p:txBody>
      </p:sp>
      <p:sp>
        <p:nvSpPr>
          <p:cNvPr id="5131" name="Line 11"/>
          <p:cNvSpPr>
            <a:spLocks noChangeShapeType="1"/>
          </p:cNvSpPr>
          <p:nvPr/>
        </p:nvSpPr>
        <p:spPr bwMode="auto">
          <a:xfrm>
            <a:off x="2495550" y="3933825"/>
            <a:ext cx="4464050" cy="0"/>
          </a:xfrm>
          <a:prstGeom prst="line">
            <a:avLst/>
          </a:prstGeom>
          <a:noFill/>
          <a:ln w="38100">
            <a:solidFill>
              <a:srgbClr val="FF0000"/>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5132" name="Line 12"/>
          <p:cNvSpPr>
            <a:spLocks noChangeShapeType="1"/>
          </p:cNvSpPr>
          <p:nvPr/>
        </p:nvSpPr>
        <p:spPr bwMode="auto">
          <a:xfrm>
            <a:off x="6959600" y="3933825"/>
            <a:ext cx="1588" cy="1068388"/>
          </a:xfrm>
          <a:prstGeom prst="line">
            <a:avLst/>
          </a:prstGeom>
          <a:noFill/>
          <a:ln w="38100">
            <a:solidFill>
              <a:srgbClr val="FF0000"/>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5133" name="Line 13"/>
          <p:cNvSpPr>
            <a:spLocks noChangeShapeType="1"/>
          </p:cNvSpPr>
          <p:nvPr/>
        </p:nvSpPr>
        <p:spPr bwMode="auto">
          <a:xfrm>
            <a:off x="2495551" y="1844675"/>
            <a:ext cx="2232025" cy="0"/>
          </a:xfrm>
          <a:prstGeom prst="line">
            <a:avLst/>
          </a:prstGeom>
          <a:noFill/>
          <a:ln w="38100">
            <a:solidFill>
              <a:srgbClr val="FF0000"/>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5134" name="Line 14"/>
          <p:cNvSpPr>
            <a:spLocks noChangeShapeType="1"/>
          </p:cNvSpPr>
          <p:nvPr/>
        </p:nvSpPr>
        <p:spPr bwMode="auto">
          <a:xfrm>
            <a:off x="4727575" y="1844675"/>
            <a:ext cx="0" cy="3168650"/>
          </a:xfrm>
          <a:prstGeom prst="line">
            <a:avLst/>
          </a:prstGeom>
          <a:noFill/>
          <a:ln w="38100">
            <a:solidFill>
              <a:srgbClr val="FF0000"/>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5135" name="Text Box 15"/>
          <p:cNvSpPr txBox="1">
            <a:spLocks noChangeArrowheads="1"/>
          </p:cNvSpPr>
          <p:nvPr/>
        </p:nvSpPr>
        <p:spPr bwMode="auto">
          <a:xfrm>
            <a:off x="4872038" y="1628776"/>
            <a:ext cx="322262" cy="220663"/>
          </a:xfrm>
          <a:prstGeom prst="rect">
            <a:avLst/>
          </a:prstGeom>
          <a:solidFill>
            <a:srgbClr val="FFFF99"/>
          </a:solidFill>
          <a:ln w="63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800" b="1">
                <a:solidFill>
                  <a:schemeClr val="accent2"/>
                </a:solidFill>
                <a:latin typeface="Calibri" pitchFamily="34" charset="0"/>
              </a:rPr>
              <a:t>P2</a:t>
            </a:r>
          </a:p>
        </p:txBody>
      </p:sp>
      <p:sp>
        <p:nvSpPr>
          <p:cNvPr id="5136" name="Text Box 16"/>
          <p:cNvSpPr txBox="1">
            <a:spLocks noChangeArrowheads="1"/>
          </p:cNvSpPr>
          <p:nvPr/>
        </p:nvSpPr>
        <p:spPr bwMode="auto">
          <a:xfrm>
            <a:off x="7032626" y="3716338"/>
            <a:ext cx="322263" cy="220662"/>
          </a:xfrm>
          <a:prstGeom prst="rect">
            <a:avLst/>
          </a:prstGeom>
          <a:solidFill>
            <a:srgbClr val="FFFF99"/>
          </a:solidFill>
          <a:ln w="63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800" b="1">
                <a:solidFill>
                  <a:schemeClr val="accent2"/>
                </a:solidFill>
                <a:latin typeface="Calibri" pitchFamily="34" charset="0"/>
              </a:rPr>
              <a:t>P3</a:t>
            </a:r>
          </a:p>
        </p:txBody>
      </p:sp>
    </p:spTree>
    <p:extLst>
      <p:ext uri="{BB962C8B-B14F-4D97-AF65-F5344CB8AC3E}">
        <p14:creationId xmlns:p14="http://schemas.microsoft.com/office/powerpoint/2010/main" val="3073768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254000"/>
            <a:ext cx="11557000" cy="62865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00" b="1" dirty="0" smtClean="0"/>
              <a:t>30</a:t>
            </a:r>
            <a:endParaRPr lang="en-GB" sz="19900" b="1" dirty="0"/>
          </a:p>
        </p:txBody>
      </p:sp>
    </p:spTree>
    <p:extLst>
      <p:ext uri="{BB962C8B-B14F-4D97-AF65-F5344CB8AC3E}">
        <p14:creationId xmlns:p14="http://schemas.microsoft.com/office/powerpoint/2010/main" val="3162247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2468563" y="2349500"/>
            <a:ext cx="1130300" cy="4143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1050" b="1">
                <a:solidFill>
                  <a:srgbClr val="FF3300"/>
                </a:solidFill>
              </a:rPr>
              <a:t>DEMAND SIDE POLICIES</a:t>
            </a:r>
          </a:p>
        </p:txBody>
      </p:sp>
      <p:sp>
        <p:nvSpPr>
          <p:cNvPr id="4099" name="Text Box 4"/>
          <p:cNvSpPr txBox="1">
            <a:spLocks noChangeArrowheads="1"/>
          </p:cNvSpPr>
          <p:nvPr/>
        </p:nvSpPr>
        <p:spPr bwMode="auto">
          <a:xfrm>
            <a:off x="2468563" y="4618039"/>
            <a:ext cx="1130300" cy="414337"/>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1050" b="1">
                <a:solidFill>
                  <a:srgbClr val="FF3300"/>
                </a:solidFill>
              </a:rPr>
              <a:t>SUPPLY SIDE POLICIES</a:t>
            </a:r>
          </a:p>
        </p:txBody>
      </p:sp>
      <p:sp>
        <p:nvSpPr>
          <p:cNvPr id="4100" name="Text Box 5"/>
          <p:cNvSpPr txBox="1">
            <a:spLocks noChangeArrowheads="1"/>
          </p:cNvSpPr>
          <p:nvPr/>
        </p:nvSpPr>
        <p:spPr bwMode="auto">
          <a:xfrm>
            <a:off x="5218114" y="3429000"/>
            <a:ext cx="1755775" cy="57785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1050" b="1">
                <a:solidFill>
                  <a:srgbClr val="FF3300"/>
                </a:solidFill>
              </a:rPr>
              <a:t>AGGREGATE </a:t>
            </a:r>
          </a:p>
          <a:p>
            <a:pPr algn="ctr">
              <a:spcBef>
                <a:spcPct val="0"/>
              </a:spcBef>
              <a:buNone/>
              <a:defRPr/>
            </a:pPr>
            <a:r>
              <a:rPr lang="en-GB" altLang="en-US" sz="1050" b="1">
                <a:solidFill>
                  <a:srgbClr val="FF3300"/>
                </a:solidFill>
              </a:rPr>
              <a:t>DEMAND AND SUPPLY </a:t>
            </a:r>
          </a:p>
          <a:p>
            <a:pPr algn="ctr">
              <a:spcBef>
                <a:spcPct val="0"/>
              </a:spcBef>
              <a:buNone/>
              <a:defRPr/>
            </a:pPr>
            <a:r>
              <a:rPr lang="en-GB" altLang="en-US" sz="1050" b="1">
                <a:solidFill>
                  <a:srgbClr val="FF3300"/>
                </a:solidFill>
              </a:rPr>
              <a:t>ANALYSIS</a:t>
            </a:r>
          </a:p>
        </p:txBody>
      </p:sp>
      <p:sp>
        <p:nvSpPr>
          <p:cNvPr id="4101" name="Text Box 6"/>
          <p:cNvSpPr txBox="1">
            <a:spLocks noChangeArrowheads="1"/>
          </p:cNvSpPr>
          <p:nvPr/>
        </p:nvSpPr>
        <p:spPr bwMode="auto">
          <a:xfrm>
            <a:off x="7969250" y="1701800"/>
            <a:ext cx="1697038" cy="9350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1050" b="1">
                <a:solidFill>
                  <a:srgbClr val="FF3300"/>
                </a:solidFill>
              </a:rPr>
              <a:t>ECONOMIC</a:t>
            </a:r>
          </a:p>
          <a:p>
            <a:pPr algn="ctr">
              <a:spcBef>
                <a:spcPct val="0"/>
              </a:spcBef>
              <a:buNone/>
              <a:defRPr/>
            </a:pPr>
            <a:r>
              <a:rPr lang="en-GB" altLang="en-US" sz="1050" b="1">
                <a:solidFill>
                  <a:srgbClr val="FF3300"/>
                </a:solidFill>
              </a:rPr>
              <a:t>GROWTH</a:t>
            </a:r>
          </a:p>
          <a:p>
            <a:pPr algn="ctr">
              <a:spcBef>
                <a:spcPct val="0"/>
              </a:spcBef>
              <a:buNone/>
              <a:defRPr/>
            </a:pPr>
            <a:r>
              <a:rPr lang="en-GB" altLang="en-US" sz="675" b="1">
                <a:solidFill>
                  <a:prstClr val="black"/>
                </a:solidFill>
              </a:rPr>
              <a:t>(increase in GDP?  GDP represents the total output that an economy is making.  The higher the GDP, the more output and the better the standard of living in that country)</a:t>
            </a:r>
          </a:p>
        </p:txBody>
      </p:sp>
      <p:sp>
        <p:nvSpPr>
          <p:cNvPr id="26630" name="Text Box 7"/>
          <p:cNvSpPr txBox="1">
            <a:spLocks noChangeArrowheads="1"/>
          </p:cNvSpPr>
          <p:nvPr/>
        </p:nvSpPr>
        <p:spPr bwMode="auto">
          <a:xfrm>
            <a:off x="7969250" y="4887914"/>
            <a:ext cx="1697038" cy="800219"/>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1000" b="1">
                <a:solidFill>
                  <a:srgbClr val="FF3300"/>
                </a:solidFill>
                <a:latin typeface="Calibri" panose="020F0502020204030204" pitchFamily="34" charset="0"/>
              </a:rPr>
              <a:t>BALANCE OF PAYMENTS</a:t>
            </a:r>
          </a:p>
          <a:p>
            <a:pPr algn="ctr" eaLnBrk="1" hangingPunct="1"/>
            <a:r>
              <a:rPr lang="en-GB" altLang="en-US" sz="600" b="1">
                <a:solidFill>
                  <a:srgbClr val="000000"/>
                </a:solidFill>
                <a:latin typeface="Calibri" panose="020F0502020204030204" pitchFamily="34" charset="0"/>
              </a:rPr>
              <a:t>(the balance of payments measures all the flows of money into and out of the economy.  At AS the current account is all you need to know about – it measures the money flowing in terms of trade and income from foreign assets)</a:t>
            </a:r>
          </a:p>
        </p:txBody>
      </p:sp>
      <p:sp>
        <p:nvSpPr>
          <p:cNvPr id="26631" name="Text Box 8"/>
          <p:cNvSpPr txBox="1">
            <a:spLocks noChangeArrowheads="1"/>
          </p:cNvSpPr>
          <p:nvPr/>
        </p:nvSpPr>
        <p:spPr bwMode="auto">
          <a:xfrm>
            <a:off x="7969250" y="3860800"/>
            <a:ext cx="1697038" cy="707886"/>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1000" b="1" dirty="0">
                <a:solidFill>
                  <a:srgbClr val="FF3300"/>
                </a:solidFill>
                <a:latin typeface="Calibri" panose="020F0502020204030204" pitchFamily="34" charset="0"/>
              </a:rPr>
              <a:t>PRICE LEVEL</a:t>
            </a:r>
          </a:p>
          <a:p>
            <a:pPr algn="ctr" eaLnBrk="1" hangingPunct="1"/>
            <a:r>
              <a:rPr lang="en-GB" altLang="en-US" sz="600" b="1" dirty="0">
                <a:solidFill>
                  <a:srgbClr val="000000"/>
                </a:solidFill>
                <a:latin typeface="Calibri" panose="020F0502020204030204" pitchFamily="34" charset="0"/>
              </a:rPr>
              <a:t>Inflation or Deflation (prices rising or falling? – we want to keep that stable – measured using the CPI.  If price rise by too much, then people lose their ability to purchase goods and their standard of living will fall)</a:t>
            </a:r>
          </a:p>
        </p:txBody>
      </p:sp>
      <p:sp>
        <p:nvSpPr>
          <p:cNvPr id="26632" name="Text Box 9"/>
          <p:cNvSpPr txBox="1">
            <a:spLocks noChangeArrowheads="1"/>
          </p:cNvSpPr>
          <p:nvPr/>
        </p:nvSpPr>
        <p:spPr bwMode="auto">
          <a:xfrm>
            <a:off x="7969250" y="2781300"/>
            <a:ext cx="1697038" cy="707886"/>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1000" b="1" dirty="0">
                <a:solidFill>
                  <a:srgbClr val="FF3300"/>
                </a:solidFill>
                <a:latin typeface="Calibri" panose="020F0502020204030204" pitchFamily="34" charset="0"/>
              </a:rPr>
              <a:t>UNEMPLOYMENT</a:t>
            </a:r>
          </a:p>
          <a:p>
            <a:pPr algn="ctr" eaLnBrk="1" hangingPunct="1"/>
            <a:r>
              <a:rPr lang="en-GB" altLang="en-US" sz="600" b="1" dirty="0">
                <a:solidFill>
                  <a:srgbClr val="000000"/>
                </a:solidFill>
                <a:latin typeface="Calibri" panose="020F0502020204030204" pitchFamily="34" charset="0"/>
              </a:rPr>
              <a:t>(number of people out of work – measured by the JSA number or through the ILO survey.  There are different types of unemployment – structural, frictional etc. which you need to know about)</a:t>
            </a:r>
          </a:p>
        </p:txBody>
      </p:sp>
      <p:sp>
        <p:nvSpPr>
          <p:cNvPr id="26633" name="Line 10"/>
          <p:cNvSpPr>
            <a:spLocks noChangeShapeType="1"/>
          </p:cNvSpPr>
          <p:nvPr/>
        </p:nvSpPr>
        <p:spPr bwMode="auto">
          <a:xfrm>
            <a:off x="4691063" y="857250"/>
            <a:ext cx="0" cy="514350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34" name="Line 11"/>
          <p:cNvSpPr>
            <a:spLocks noChangeShapeType="1"/>
          </p:cNvSpPr>
          <p:nvPr/>
        </p:nvSpPr>
        <p:spPr bwMode="auto">
          <a:xfrm>
            <a:off x="7500938" y="857250"/>
            <a:ext cx="0" cy="514350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35" name="Line 12"/>
          <p:cNvSpPr>
            <a:spLocks noChangeShapeType="1"/>
          </p:cNvSpPr>
          <p:nvPr/>
        </p:nvSpPr>
        <p:spPr bwMode="auto">
          <a:xfrm flipH="1">
            <a:off x="2381250" y="1538288"/>
            <a:ext cx="7429500" cy="0"/>
          </a:xfrm>
          <a:prstGeom prst="line">
            <a:avLst/>
          </a:prstGeom>
          <a:noFill/>
          <a:ln w="1270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36" name="Text Box 13"/>
          <p:cNvSpPr txBox="1">
            <a:spLocks noChangeArrowheads="1"/>
          </p:cNvSpPr>
          <p:nvPr/>
        </p:nvSpPr>
        <p:spPr bwMode="auto">
          <a:xfrm>
            <a:off x="2381251" y="857251"/>
            <a:ext cx="2252663" cy="569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1000" b="1">
                <a:solidFill>
                  <a:srgbClr val="000000"/>
                </a:solidFill>
                <a:latin typeface="Calibri" panose="020F0502020204030204" pitchFamily="34" charset="0"/>
              </a:rPr>
              <a:t>Government Policies</a:t>
            </a:r>
          </a:p>
          <a:p>
            <a:pPr algn="ctr" eaLnBrk="1" hangingPunct="1"/>
            <a:r>
              <a:rPr lang="en-GB" altLang="en-US" sz="700" b="1">
                <a:solidFill>
                  <a:srgbClr val="000000"/>
                </a:solidFill>
                <a:latin typeface="Calibri" panose="020F0502020204030204" pitchFamily="34" charset="0"/>
              </a:rPr>
              <a:t>(policies available to the Government to influence the economy – demand side tend to be short run strategies and supply side, long run)</a:t>
            </a:r>
          </a:p>
        </p:txBody>
      </p:sp>
      <p:sp>
        <p:nvSpPr>
          <p:cNvPr id="4109" name="Text Box 14"/>
          <p:cNvSpPr txBox="1">
            <a:spLocks noChangeArrowheads="1"/>
          </p:cNvSpPr>
          <p:nvPr/>
        </p:nvSpPr>
        <p:spPr bwMode="auto">
          <a:xfrm>
            <a:off x="4751388" y="857251"/>
            <a:ext cx="2690812" cy="60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1050" b="1">
                <a:solidFill>
                  <a:prstClr val="black"/>
                </a:solidFill>
              </a:rPr>
              <a:t>Economic Analysis</a:t>
            </a:r>
          </a:p>
          <a:p>
            <a:pPr algn="ctr">
              <a:spcBef>
                <a:spcPct val="0"/>
              </a:spcBef>
              <a:buNone/>
              <a:defRPr/>
            </a:pPr>
            <a:r>
              <a:rPr lang="en-GB" altLang="en-US" sz="750" b="1">
                <a:solidFill>
                  <a:prstClr val="black"/>
                </a:solidFill>
              </a:rPr>
              <a:t>(the economic theory to explain how government policy might affect the macroeconomic performance of the UK.  Remember to label your axis on the graphs correctly)</a:t>
            </a:r>
          </a:p>
        </p:txBody>
      </p:sp>
      <p:sp>
        <p:nvSpPr>
          <p:cNvPr id="4110" name="Text Box 15"/>
          <p:cNvSpPr txBox="1">
            <a:spLocks noChangeArrowheads="1"/>
          </p:cNvSpPr>
          <p:nvPr/>
        </p:nvSpPr>
        <p:spPr bwMode="auto">
          <a:xfrm>
            <a:off x="7442200" y="857250"/>
            <a:ext cx="236855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1050" b="1">
                <a:solidFill>
                  <a:prstClr val="black"/>
                </a:solidFill>
              </a:rPr>
              <a:t>UK Macroeconomic Performance</a:t>
            </a:r>
          </a:p>
          <a:p>
            <a:pPr algn="ctr">
              <a:spcBef>
                <a:spcPct val="0"/>
              </a:spcBef>
              <a:buNone/>
              <a:defRPr/>
            </a:pPr>
            <a:r>
              <a:rPr lang="en-GB" altLang="en-US" sz="750" b="1">
                <a:solidFill>
                  <a:prstClr val="black"/>
                </a:solidFill>
              </a:rPr>
              <a:t>(how we judge how well an economy is doing)</a:t>
            </a:r>
          </a:p>
        </p:txBody>
      </p:sp>
      <p:sp>
        <p:nvSpPr>
          <p:cNvPr id="26639" name="Text Box 16"/>
          <p:cNvSpPr txBox="1">
            <a:spLocks noChangeArrowheads="1"/>
          </p:cNvSpPr>
          <p:nvPr/>
        </p:nvSpPr>
        <p:spPr bwMode="auto">
          <a:xfrm>
            <a:off x="2703513" y="1646238"/>
            <a:ext cx="1871662" cy="508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900" b="1">
                <a:solidFill>
                  <a:srgbClr val="000000"/>
                </a:solidFill>
                <a:latin typeface="Calibri" panose="020F0502020204030204" pitchFamily="34" charset="0"/>
              </a:rPr>
              <a:t>Fiscal Policy</a:t>
            </a:r>
          </a:p>
          <a:p>
            <a:pPr algn="ctr" eaLnBrk="1" hangingPunct="1"/>
            <a:r>
              <a:rPr lang="en-GB" altLang="en-US" sz="600" b="1">
                <a:solidFill>
                  <a:srgbClr val="000000"/>
                </a:solidFill>
                <a:latin typeface="Calibri" panose="020F0502020204030204" pitchFamily="34" charset="0"/>
              </a:rPr>
              <a:t>(changes in taxes and spending – the budget balance.  The Government borrows money by issuing Government bonds</a:t>
            </a:r>
          </a:p>
        </p:txBody>
      </p:sp>
      <p:sp>
        <p:nvSpPr>
          <p:cNvPr id="26640" name="Text Box 17"/>
          <p:cNvSpPr txBox="1">
            <a:spLocks noChangeArrowheads="1"/>
          </p:cNvSpPr>
          <p:nvPr/>
        </p:nvSpPr>
        <p:spPr bwMode="auto">
          <a:xfrm>
            <a:off x="2762250" y="5265738"/>
            <a:ext cx="1695450" cy="50641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900" b="1">
                <a:solidFill>
                  <a:srgbClr val="000000"/>
                </a:solidFill>
                <a:latin typeface="Calibri" panose="020F0502020204030204" pitchFamily="34" charset="0"/>
              </a:rPr>
              <a:t>Interventionist Method</a:t>
            </a:r>
          </a:p>
          <a:p>
            <a:pPr algn="ctr" eaLnBrk="1" hangingPunct="1"/>
            <a:r>
              <a:rPr lang="en-GB" altLang="en-US" sz="600" b="1">
                <a:solidFill>
                  <a:srgbClr val="000000"/>
                </a:solidFill>
                <a:latin typeface="Calibri" panose="020F0502020204030204" pitchFamily="34" charset="0"/>
              </a:rPr>
              <a:t>(increasing Government intervention into the economy – e.g. education and training, subsidies for research and development etc.)</a:t>
            </a:r>
          </a:p>
        </p:txBody>
      </p:sp>
      <p:sp>
        <p:nvSpPr>
          <p:cNvPr id="26641" name="Text Box 18"/>
          <p:cNvSpPr txBox="1">
            <a:spLocks noChangeArrowheads="1"/>
          </p:cNvSpPr>
          <p:nvPr/>
        </p:nvSpPr>
        <p:spPr bwMode="auto">
          <a:xfrm>
            <a:off x="2703513" y="2997201"/>
            <a:ext cx="1871662" cy="600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900" b="1">
                <a:solidFill>
                  <a:srgbClr val="000000"/>
                </a:solidFill>
                <a:latin typeface="Calibri" panose="020F0502020204030204" pitchFamily="34" charset="0"/>
              </a:rPr>
              <a:t>Monetary Policy</a:t>
            </a:r>
          </a:p>
          <a:p>
            <a:pPr algn="ctr" eaLnBrk="1" hangingPunct="1"/>
            <a:r>
              <a:rPr lang="en-GB" altLang="en-US" sz="600" b="1">
                <a:solidFill>
                  <a:srgbClr val="000000"/>
                </a:solidFill>
                <a:latin typeface="Calibri" panose="020F0502020204030204" pitchFamily="34" charset="0"/>
              </a:rPr>
              <a:t>(mainly changes in interest rates – but also changes in money supply and exchange rates. Today the Bank of England has independence from the Government in setting interest rates)</a:t>
            </a:r>
          </a:p>
        </p:txBody>
      </p:sp>
      <p:sp>
        <p:nvSpPr>
          <p:cNvPr id="26642" name="Text Box 19"/>
          <p:cNvSpPr txBox="1">
            <a:spLocks noChangeArrowheads="1"/>
          </p:cNvSpPr>
          <p:nvPr/>
        </p:nvSpPr>
        <p:spPr bwMode="auto">
          <a:xfrm>
            <a:off x="2703513" y="3860801"/>
            <a:ext cx="1871662" cy="600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900" b="1">
                <a:solidFill>
                  <a:srgbClr val="000000"/>
                </a:solidFill>
                <a:latin typeface="Calibri" panose="020F0502020204030204" pitchFamily="34" charset="0"/>
              </a:rPr>
              <a:t>Free Market Method</a:t>
            </a:r>
          </a:p>
          <a:p>
            <a:pPr algn="ctr" eaLnBrk="1" hangingPunct="1"/>
            <a:r>
              <a:rPr lang="en-GB" altLang="en-US" sz="600" b="1">
                <a:solidFill>
                  <a:srgbClr val="000000"/>
                </a:solidFill>
                <a:latin typeface="Calibri" panose="020F0502020204030204" pitchFamily="34" charset="0"/>
              </a:rPr>
              <a:t>(removing Government intervention from the economy – e.g. reducing direct taxes and benefits to provide a greater incentive to enter work; privatisation to make markets more efficient etc.)</a:t>
            </a:r>
          </a:p>
        </p:txBody>
      </p:sp>
      <p:sp>
        <p:nvSpPr>
          <p:cNvPr id="26643" name="Text Box 20"/>
          <p:cNvSpPr txBox="1">
            <a:spLocks noChangeArrowheads="1"/>
          </p:cNvSpPr>
          <p:nvPr/>
        </p:nvSpPr>
        <p:spPr bwMode="auto">
          <a:xfrm>
            <a:off x="5451475" y="2673350"/>
            <a:ext cx="1289050" cy="55403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900" b="1">
                <a:solidFill>
                  <a:srgbClr val="000000"/>
                </a:solidFill>
                <a:latin typeface="Calibri" panose="020F0502020204030204" pitchFamily="34" charset="0"/>
              </a:rPr>
              <a:t>Aggregate Demand</a:t>
            </a:r>
          </a:p>
          <a:p>
            <a:pPr algn="ctr" eaLnBrk="1" hangingPunct="1"/>
            <a:r>
              <a:rPr lang="en-GB" altLang="en-US" sz="900" b="1">
                <a:solidFill>
                  <a:srgbClr val="000000"/>
                </a:solidFill>
                <a:latin typeface="Calibri" panose="020F0502020204030204" pitchFamily="34" charset="0"/>
              </a:rPr>
              <a:t>AD</a:t>
            </a:r>
          </a:p>
          <a:p>
            <a:pPr algn="ctr" eaLnBrk="1" hangingPunct="1"/>
            <a:r>
              <a:rPr lang="en-GB" altLang="en-US" sz="600" b="1">
                <a:solidFill>
                  <a:srgbClr val="000000"/>
                </a:solidFill>
                <a:latin typeface="Calibri" panose="020F0502020204030204" pitchFamily="34" charset="0"/>
              </a:rPr>
              <a:t>The total amount of demand for resources in the economy</a:t>
            </a:r>
          </a:p>
        </p:txBody>
      </p:sp>
      <p:sp>
        <p:nvSpPr>
          <p:cNvPr id="26644" name="Text Box 21"/>
          <p:cNvSpPr txBox="1">
            <a:spLocks noChangeArrowheads="1"/>
          </p:cNvSpPr>
          <p:nvPr/>
        </p:nvSpPr>
        <p:spPr bwMode="auto">
          <a:xfrm>
            <a:off x="5451475" y="4346575"/>
            <a:ext cx="1238250" cy="55403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900" b="1">
                <a:solidFill>
                  <a:srgbClr val="000000"/>
                </a:solidFill>
                <a:latin typeface="Calibri" panose="020F0502020204030204" pitchFamily="34" charset="0"/>
              </a:rPr>
              <a:t>Aggregate Supply</a:t>
            </a:r>
          </a:p>
          <a:p>
            <a:pPr algn="ctr" eaLnBrk="1" hangingPunct="1"/>
            <a:r>
              <a:rPr lang="en-GB" altLang="en-US" sz="900" b="1">
                <a:solidFill>
                  <a:srgbClr val="000000"/>
                </a:solidFill>
                <a:latin typeface="Calibri" panose="020F0502020204030204" pitchFamily="34" charset="0"/>
              </a:rPr>
              <a:t>AS</a:t>
            </a:r>
          </a:p>
          <a:p>
            <a:pPr algn="ctr" eaLnBrk="1" hangingPunct="1"/>
            <a:r>
              <a:rPr lang="en-GB" altLang="en-US" sz="600" b="1">
                <a:solidFill>
                  <a:srgbClr val="000000"/>
                </a:solidFill>
                <a:latin typeface="Calibri" panose="020F0502020204030204" pitchFamily="34" charset="0"/>
              </a:rPr>
              <a:t>The total amount of resources in the economy</a:t>
            </a:r>
          </a:p>
        </p:txBody>
      </p:sp>
      <p:sp>
        <p:nvSpPr>
          <p:cNvPr id="26645" name="Line 22"/>
          <p:cNvSpPr>
            <a:spLocks noChangeShapeType="1"/>
          </p:cNvSpPr>
          <p:nvPr/>
        </p:nvSpPr>
        <p:spPr bwMode="auto">
          <a:xfrm>
            <a:off x="6973888" y="3698875"/>
            <a:ext cx="760412" cy="0"/>
          </a:xfrm>
          <a:prstGeom prst="line">
            <a:avLst/>
          </a:prstGeom>
          <a:noFill/>
          <a:ln w="1270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46" name="Line 23"/>
          <p:cNvSpPr>
            <a:spLocks noChangeShapeType="1"/>
          </p:cNvSpPr>
          <p:nvPr/>
        </p:nvSpPr>
        <p:spPr bwMode="auto">
          <a:xfrm>
            <a:off x="4106863" y="3698875"/>
            <a:ext cx="1111250" cy="0"/>
          </a:xfrm>
          <a:prstGeom prst="line">
            <a:avLst/>
          </a:prstGeom>
          <a:noFill/>
          <a:ln w="1270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26647" name="AutoShape 24"/>
          <p:cNvCxnSpPr>
            <a:cxnSpLocks noChangeShapeType="1"/>
            <a:stCxn id="4098" idx="0"/>
            <a:endCxn id="26639" idx="2"/>
          </p:cNvCxnSpPr>
          <p:nvPr/>
        </p:nvCxnSpPr>
        <p:spPr bwMode="auto">
          <a:xfrm flipV="1">
            <a:off x="3033714" y="2154238"/>
            <a:ext cx="604837" cy="195262"/>
          </a:xfrm>
          <a:prstGeom prst="straightConnector1">
            <a:avLst/>
          </a:prstGeom>
          <a:noFill/>
          <a:ln w="9525">
            <a:solidFill>
              <a:schemeClr val="tx1"/>
            </a:solidFill>
            <a:round/>
            <a:headEnd/>
            <a:tailEnd type="oval" w="med" len="med"/>
          </a:ln>
          <a:extLst>
            <a:ext uri="{909E8E84-426E-40dd-AFC4-6F175D3DCCD1}">
              <a14:hiddenFill xmlns="" xmlns:a14="http://schemas.microsoft.com/office/drawing/2010/main">
                <a:noFill/>
              </a14:hiddenFill>
            </a:ext>
          </a:extLst>
        </p:spPr>
      </p:cxnSp>
      <p:cxnSp>
        <p:nvCxnSpPr>
          <p:cNvPr id="26648" name="AutoShape 25"/>
          <p:cNvCxnSpPr>
            <a:cxnSpLocks noChangeShapeType="1"/>
            <a:stCxn id="4098" idx="2"/>
            <a:endCxn id="26641" idx="0"/>
          </p:cNvCxnSpPr>
          <p:nvPr/>
        </p:nvCxnSpPr>
        <p:spPr bwMode="auto">
          <a:xfrm>
            <a:off x="3033714" y="2763838"/>
            <a:ext cx="604837" cy="233362"/>
          </a:xfrm>
          <a:prstGeom prst="straightConnector1">
            <a:avLst/>
          </a:prstGeom>
          <a:noFill/>
          <a:ln w="9525">
            <a:solidFill>
              <a:schemeClr val="tx1"/>
            </a:solidFill>
            <a:round/>
            <a:headEnd/>
            <a:tailEnd type="oval" w="med" len="med"/>
          </a:ln>
          <a:extLst>
            <a:ext uri="{909E8E84-426E-40dd-AFC4-6F175D3DCCD1}">
              <a14:hiddenFill xmlns="" xmlns:a14="http://schemas.microsoft.com/office/drawing/2010/main">
                <a:noFill/>
              </a14:hiddenFill>
            </a:ext>
          </a:extLst>
        </p:spPr>
      </p:cxnSp>
      <p:cxnSp>
        <p:nvCxnSpPr>
          <p:cNvPr id="26649" name="AutoShape 26"/>
          <p:cNvCxnSpPr>
            <a:cxnSpLocks noChangeShapeType="1"/>
            <a:stCxn id="4099" idx="0"/>
            <a:endCxn id="26642" idx="2"/>
          </p:cNvCxnSpPr>
          <p:nvPr/>
        </p:nvCxnSpPr>
        <p:spPr bwMode="auto">
          <a:xfrm flipV="1">
            <a:off x="3033714" y="4460876"/>
            <a:ext cx="604837" cy="157163"/>
          </a:xfrm>
          <a:prstGeom prst="straightConnector1">
            <a:avLst/>
          </a:prstGeom>
          <a:noFill/>
          <a:ln w="9525">
            <a:solidFill>
              <a:schemeClr val="tx1"/>
            </a:solidFill>
            <a:round/>
            <a:headEnd/>
            <a:tailEnd type="oval" w="med" len="med"/>
          </a:ln>
          <a:extLst>
            <a:ext uri="{909E8E84-426E-40dd-AFC4-6F175D3DCCD1}">
              <a14:hiddenFill xmlns="" xmlns:a14="http://schemas.microsoft.com/office/drawing/2010/main">
                <a:noFill/>
              </a14:hiddenFill>
            </a:ext>
          </a:extLst>
        </p:spPr>
      </p:cxnSp>
      <p:cxnSp>
        <p:nvCxnSpPr>
          <p:cNvPr id="26650" name="AutoShape 27"/>
          <p:cNvCxnSpPr>
            <a:cxnSpLocks noChangeShapeType="1"/>
            <a:stCxn id="4099" idx="2"/>
            <a:endCxn id="26640" idx="0"/>
          </p:cNvCxnSpPr>
          <p:nvPr/>
        </p:nvCxnSpPr>
        <p:spPr bwMode="auto">
          <a:xfrm>
            <a:off x="3033713" y="5032376"/>
            <a:ext cx="576262" cy="233363"/>
          </a:xfrm>
          <a:prstGeom prst="straightConnector1">
            <a:avLst/>
          </a:prstGeom>
          <a:noFill/>
          <a:ln w="9525">
            <a:solidFill>
              <a:schemeClr val="tx1"/>
            </a:solidFill>
            <a:round/>
            <a:headEnd/>
            <a:tailEnd type="oval" w="med" len="med"/>
          </a:ln>
          <a:extLst>
            <a:ext uri="{909E8E84-426E-40dd-AFC4-6F175D3DCCD1}">
              <a14:hiddenFill xmlns="" xmlns:a14="http://schemas.microsoft.com/office/drawing/2010/main">
                <a:noFill/>
              </a14:hiddenFill>
            </a:ext>
          </a:extLst>
        </p:spPr>
      </p:cxnSp>
      <p:cxnSp>
        <p:nvCxnSpPr>
          <p:cNvPr id="26651" name="AutoShape 28"/>
          <p:cNvCxnSpPr>
            <a:cxnSpLocks noChangeShapeType="1"/>
            <a:stCxn id="26643" idx="2"/>
            <a:endCxn id="4100" idx="0"/>
          </p:cNvCxnSpPr>
          <p:nvPr/>
        </p:nvCxnSpPr>
        <p:spPr bwMode="auto">
          <a:xfrm>
            <a:off x="6096000" y="3227388"/>
            <a:ext cx="0" cy="20161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652" name="AutoShape 30"/>
          <p:cNvCxnSpPr>
            <a:cxnSpLocks noChangeShapeType="1"/>
            <a:stCxn id="26645" idx="1"/>
            <a:endCxn id="4101" idx="1"/>
          </p:cNvCxnSpPr>
          <p:nvPr/>
        </p:nvCxnSpPr>
        <p:spPr bwMode="auto">
          <a:xfrm flipV="1">
            <a:off x="7734300" y="2168525"/>
            <a:ext cx="234950" cy="1530350"/>
          </a:xfrm>
          <a:prstGeom prst="straightConnector1">
            <a:avLst/>
          </a:prstGeom>
          <a:noFill/>
          <a:ln w="9525">
            <a:solidFill>
              <a:schemeClr val="tx1"/>
            </a:solidFill>
            <a:round/>
            <a:headEnd type="oval" w="med" len="med"/>
            <a:tailEnd type="triangle" w="med" len="med"/>
          </a:ln>
          <a:extLst>
            <a:ext uri="{909E8E84-426E-40dd-AFC4-6F175D3DCCD1}">
              <a14:hiddenFill xmlns="" xmlns:a14="http://schemas.microsoft.com/office/drawing/2010/main">
                <a:noFill/>
              </a14:hiddenFill>
            </a:ext>
          </a:extLst>
        </p:spPr>
      </p:cxnSp>
      <p:cxnSp>
        <p:nvCxnSpPr>
          <p:cNvPr id="26653" name="AutoShape 31"/>
          <p:cNvCxnSpPr>
            <a:cxnSpLocks noChangeShapeType="1"/>
            <a:stCxn id="26645" idx="1"/>
            <a:endCxn id="26632" idx="1"/>
          </p:cNvCxnSpPr>
          <p:nvPr/>
        </p:nvCxnSpPr>
        <p:spPr bwMode="auto">
          <a:xfrm flipV="1">
            <a:off x="7734300" y="3135244"/>
            <a:ext cx="234950" cy="563633"/>
          </a:xfrm>
          <a:prstGeom prst="straightConnector1">
            <a:avLst/>
          </a:prstGeom>
          <a:noFill/>
          <a:ln w="9525">
            <a:solidFill>
              <a:schemeClr val="tx1"/>
            </a:solidFill>
            <a:round/>
            <a:headEnd type="oval" w="med" len="med"/>
            <a:tailEnd type="triangle" w="med" len="med"/>
          </a:ln>
          <a:extLst>
            <a:ext uri="{909E8E84-426E-40dd-AFC4-6F175D3DCCD1}">
              <a14:hiddenFill xmlns="" xmlns:a14="http://schemas.microsoft.com/office/drawing/2010/main">
                <a:noFill/>
              </a14:hiddenFill>
            </a:ext>
          </a:extLst>
        </p:spPr>
      </p:cxnSp>
      <p:cxnSp>
        <p:nvCxnSpPr>
          <p:cNvPr id="26654" name="AutoShape 32"/>
          <p:cNvCxnSpPr>
            <a:cxnSpLocks noChangeShapeType="1"/>
            <a:stCxn id="26645" idx="1"/>
            <a:endCxn id="26631" idx="1"/>
          </p:cNvCxnSpPr>
          <p:nvPr/>
        </p:nvCxnSpPr>
        <p:spPr bwMode="auto">
          <a:xfrm>
            <a:off x="7734300" y="3698877"/>
            <a:ext cx="234950" cy="515867"/>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655" name="AutoShape 33"/>
          <p:cNvCxnSpPr>
            <a:cxnSpLocks noChangeShapeType="1"/>
            <a:stCxn id="26645" idx="1"/>
            <a:endCxn id="26630" idx="1"/>
          </p:cNvCxnSpPr>
          <p:nvPr/>
        </p:nvCxnSpPr>
        <p:spPr bwMode="auto">
          <a:xfrm>
            <a:off x="7734300" y="3698877"/>
            <a:ext cx="234950" cy="1589147"/>
          </a:xfrm>
          <a:prstGeom prst="straightConnector1">
            <a:avLst/>
          </a:prstGeom>
          <a:noFill/>
          <a:ln w="9525">
            <a:solidFill>
              <a:schemeClr val="tx1"/>
            </a:solidFill>
            <a:round/>
            <a:headEnd type="oval" w="med" len="med"/>
            <a:tailEnd type="triangle" w="med" len="med"/>
          </a:ln>
          <a:extLst>
            <a:ext uri="{909E8E84-426E-40dd-AFC4-6F175D3DCCD1}">
              <a14:hiddenFill xmlns="" xmlns:a14="http://schemas.microsoft.com/office/drawing/2010/main">
                <a:noFill/>
              </a14:hiddenFill>
            </a:ext>
          </a:extLst>
        </p:spPr>
      </p:cxnSp>
      <p:cxnSp>
        <p:nvCxnSpPr>
          <p:cNvPr id="26656" name="AutoShape 34"/>
          <p:cNvCxnSpPr>
            <a:cxnSpLocks noChangeShapeType="1"/>
            <a:stCxn id="4099" idx="3"/>
            <a:endCxn id="26644" idx="1"/>
          </p:cNvCxnSpPr>
          <p:nvPr/>
        </p:nvCxnSpPr>
        <p:spPr bwMode="auto">
          <a:xfrm flipV="1">
            <a:off x="3598863" y="4624389"/>
            <a:ext cx="1852612" cy="200025"/>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26657" name="AutoShape 35"/>
          <p:cNvCxnSpPr>
            <a:cxnSpLocks noChangeShapeType="1"/>
            <a:stCxn id="4098" idx="3"/>
            <a:endCxn id="26643" idx="1"/>
          </p:cNvCxnSpPr>
          <p:nvPr/>
        </p:nvCxnSpPr>
        <p:spPr bwMode="auto">
          <a:xfrm>
            <a:off x="3598863" y="2557463"/>
            <a:ext cx="1852612" cy="392112"/>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4130" name="Text Box 36"/>
          <p:cNvSpPr txBox="1">
            <a:spLocks noChangeArrowheads="1"/>
          </p:cNvSpPr>
          <p:nvPr/>
        </p:nvSpPr>
        <p:spPr bwMode="auto">
          <a:xfrm>
            <a:off x="4691063" y="1701801"/>
            <a:ext cx="760412" cy="60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750" b="1">
                <a:solidFill>
                  <a:prstClr val="black"/>
                </a:solidFill>
              </a:rPr>
              <a:t>Consumption</a:t>
            </a:r>
          </a:p>
          <a:p>
            <a:pPr algn="ctr">
              <a:spcBef>
                <a:spcPct val="0"/>
              </a:spcBef>
              <a:buNone/>
              <a:defRPr/>
            </a:pPr>
            <a:r>
              <a:rPr lang="en-GB" altLang="en-US" sz="750" b="1">
                <a:solidFill>
                  <a:prstClr val="black"/>
                </a:solidFill>
              </a:rPr>
              <a:t>(C)</a:t>
            </a:r>
          </a:p>
          <a:p>
            <a:pPr algn="ctr">
              <a:spcBef>
                <a:spcPct val="0"/>
              </a:spcBef>
              <a:buNone/>
              <a:defRPr/>
            </a:pPr>
            <a:r>
              <a:rPr lang="en-GB" altLang="en-US" sz="600" b="1">
                <a:solidFill>
                  <a:prstClr val="black"/>
                </a:solidFill>
              </a:rPr>
              <a:t>Spending by households in the economy</a:t>
            </a:r>
          </a:p>
        </p:txBody>
      </p:sp>
      <p:sp>
        <p:nvSpPr>
          <p:cNvPr id="4131" name="Text Box 37"/>
          <p:cNvSpPr txBox="1">
            <a:spLocks noChangeArrowheads="1"/>
          </p:cNvSpPr>
          <p:nvPr/>
        </p:nvSpPr>
        <p:spPr bwMode="auto">
          <a:xfrm>
            <a:off x="5394325" y="1701801"/>
            <a:ext cx="725488" cy="60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750" b="1">
                <a:solidFill>
                  <a:prstClr val="black"/>
                </a:solidFill>
              </a:rPr>
              <a:t>Investment</a:t>
            </a:r>
          </a:p>
          <a:p>
            <a:pPr algn="ctr">
              <a:spcBef>
                <a:spcPct val="0"/>
              </a:spcBef>
              <a:buNone/>
              <a:defRPr/>
            </a:pPr>
            <a:r>
              <a:rPr lang="en-GB" altLang="en-US" sz="750" b="1">
                <a:solidFill>
                  <a:prstClr val="black"/>
                </a:solidFill>
              </a:rPr>
              <a:t>(I)</a:t>
            </a:r>
          </a:p>
          <a:p>
            <a:pPr algn="ctr">
              <a:spcBef>
                <a:spcPct val="0"/>
              </a:spcBef>
              <a:buNone/>
              <a:defRPr/>
            </a:pPr>
            <a:r>
              <a:rPr lang="en-GB" altLang="en-US" sz="600" b="1">
                <a:solidFill>
                  <a:prstClr val="black"/>
                </a:solidFill>
              </a:rPr>
              <a:t>Spending by firms in the economy</a:t>
            </a:r>
          </a:p>
        </p:txBody>
      </p:sp>
      <p:sp>
        <p:nvSpPr>
          <p:cNvPr id="4132" name="Text Box 38"/>
          <p:cNvSpPr txBox="1">
            <a:spLocks noChangeArrowheads="1"/>
          </p:cNvSpPr>
          <p:nvPr/>
        </p:nvSpPr>
        <p:spPr bwMode="auto">
          <a:xfrm>
            <a:off x="6037263" y="1646238"/>
            <a:ext cx="762000" cy="715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750" b="1">
                <a:solidFill>
                  <a:prstClr val="black"/>
                </a:solidFill>
              </a:rPr>
              <a:t>Government</a:t>
            </a:r>
          </a:p>
          <a:p>
            <a:pPr algn="ctr">
              <a:spcBef>
                <a:spcPct val="0"/>
              </a:spcBef>
              <a:buNone/>
              <a:defRPr/>
            </a:pPr>
            <a:r>
              <a:rPr lang="en-GB" altLang="en-US" sz="750" b="1">
                <a:solidFill>
                  <a:prstClr val="black"/>
                </a:solidFill>
              </a:rPr>
              <a:t>Spending</a:t>
            </a:r>
          </a:p>
          <a:p>
            <a:pPr algn="ctr">
              <a:spcBef>
                <a:spcPct val="0"/>
              </a:spcBef>
              <a:buNone/>
              <a:defRPr/>
            </a:pPr>
            <a:r>
              <a:rPr lang="en-GB" altLang="en-US" sz="750" b="1">
                <a:solidFill>
                  <a:prstClr val="black"/>
                </a:solidFill>
              </a:rPr>
              <a:t>(G)</a:t>
            </a:r>
          </a:p>
          <a:p>
            <a:pPr algn="ctr">
              <a:spcBef>
                <a:spcPct val="0"/>
              </a:spcBef>
              <a:buNone/>
              <a:defRPr/>
            </a:pPr>
            <a:r>
              <a:rPr lang="en-GB" altLang="en-US" sz="600" b="1">
                <a:solidFill>
                  <a:prstClr val="black"/>
                </a:solidFill>
              </a:rPr>
              <a:t>Spending by the Government in the economy</a:t>
            </a:r>
          </a:p>
        </p:txBody>
      </p:sp>
      <p:sp>
        <p:nvSpPr>
          <p:cNvPr id="26661" name="Text Box 39"/>
          <p:cNvSpPr txBox="1">
            <a:spLocks noChangeArrowheads="1"/>
          </p:cNvSpPr>
          <p:nvPr/>
        </p:nvSpPr>
        <p:spPr bwMode="auto">
          <a:xfrm>
            <a:off x="6681788" y="1701801"/>
            <a:ext cx="819150" cy="784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700" b="1">
                <a:solidFill>
                  <a:srgbClr val="000000"/>
                </a:solidFill>
                <a:latin typeface="Calibri" panose="020F0502020204030204" pitchFamily="34" charset="0"/>
              </a:rPr>
              <a:t>Trade Balance</a:t>
            </a:r>
          </a:p>
          <a:p>
            <a:pPr algn="ctr" eaLnBrk="1" hangingPunct="1"/>
            <a:r>
              <a:rPr lang="en-GB" altLang="en-US" sz="700" b="1">
                <a:solidFill>
                  <a:srgbClr val="000000"/>
                </a:solidFill>
                <a:latin typeface="Calibri" panose="020F0502020204030204" pitchFamily="34" charset="0"/>
              </a:rPr>
              <a:t>(X-M)</a:t>
            </a:r>
          </a:p>
          <a:p>
            <a:pPr algn="ctr" eaLnBrk="1" hangingPunct="1"/>
            <a:r>
              <a:rPr lang="en-GB" altLang="en-US" sz="600" b="1">
                <a:solidFill>
                  <a:srgbClr val="000000"/>
                </a:solidFill>
                <a:latin typeface="Calibri" panose="020F0502020204030204" pitchFamily="34" charset="0"/>
              </a:rPr>
              <a:t>Spending by “foreigners” in the economy compared to us spending in “foreign” countries</a:t>
            </a:r>
          </a:p>
        </p:txBody>
      </p:sp>
      <p:cxnSp>
        <p:nvCxnSpPr>
          <p:cNvPr id="26662" name="AutoShape 40"/>
          <p:cNvCxnSpPr>
            <a:cxnSpLocks noChangeShapeType="1"/>
            <a:stCxn id="4130" idx="2"/>
            <a:endCxn id="26643" idx="0"/>
          </p:cNvCxnSpPr>
          <p:nvPr/>
        </p:nvCxnSpPr>
        <p:spPr bwMode="auto">
          <a:xfrm>
            <a:off x="5072064" y="2301876"/>
            <a:ext cx="1023937" cy="371475"/>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26663" name="AutoShape 41"/>
          <p:cNvCxnSpPr>
            <a:cxnSpLocks noChangeShapeType="1"/>
            <a:stCxn id="4131" idx="2"/>
            <a:endCxn id="26643" idx="0"/>
          </p:cNvCxnSpPr>
          <p:nvPr/>
        </p:nvCxnSpPr>
        <p:spPr bwMode="auto">
          <a:xfrm>
            <a:off x="5757864" y="2301876"/>
            <a:ext cx="338137" cy="371475"/>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26664" name="AutoShape 42"/>
          <p:cNvCxnSpPr>
            <a:cxnSpLocks noChangeShapeType="1"/>
            <a:stCxn id="26643" idx="0"/>
            <a:endCxn id="4132" idx="2"/>
          </p:cNvCxnSpPr>
          <p:nvPr/>
        </p:nvCxnSpPr>
        <p:spPr bwMode="auto">
          <a:xfrm flipV="1">
            <a:off x="6096001" y="2362200"/>
            <a:ext cx="322263" cy="31115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26665" name="Text Box 44"/>
          <p:cNvSpPr txBox="1">
            <a:spLocks noChangeArrowheads="1"/>
          </p:cNvSpPr>
          <p:nvPr/>
        </p:nvSpPr>
        <p:spPr bwMode="auto">
          <a:xfrm>
            <a:off x="4808538" y="5211764"/>
            <a:ext cx="1287462"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600" b="1">
                <a:solidFill>
                  <a:srgbClr val="ED7D31"/>
                </a:solidFill>
                <a:latin typeface="Calibri" panose="020F0502020204030204" pitchFamily="34" charset="0"/>
              </a:rPr>
              <a:t>Short Run </a:t>
            </a:r>
          </a:p>
          <a:p>
            <a:pPr algn="ctr" eaLnBrk="1" hangingPunct="1"/>
            <a:r>
              <a:rPr lang="en-GB" altLang="en-US" sz="600" b="1">
                <a:solidFill>
                  <a:srgbClr val="ED7D31"/>
                </a:solidFill>
                <a:latin typeface="Calibri" panose="020F0502020204030204" pitchFamily="34" charset="0"/>
              </a:rPr>
              <a:t>Aggregate Supply</a:t>
            </a:r>
          </a:p>
          <a:p>
            <a:pPr algn="ctr" eaLnBrk="1" hangingPunct="1"/>
            <a:r>
              <a:rPr lang="en-GB" altLang="en-US" sz="600" b="1">
                <a:solidFill>
                  <a:srgbClr val="ED7D31"/>
                </a:solidFill>
                <a:latin typeface="Calibri" panose="020F0502020204030204" pitchFamily="34" charset="0"/>
              </a:rPr>
              <a:t>(SRAS)</a:t>
            </a:r>
          </a:p>
          <a:p>
            <a:pPr algn="ctr" eaLnBrk="1" hangingPunct="1"/>
            <a:r>
              <a:rPr lang="en-GB" altLang="en-US" sz="600" b="1">
                <a:solidFill>
                  <a:srgbClr val="000000"/>
                </a:solidFill>
                <a:latin typeface="Calibri" panose="020F0502020204030204" pitchFamily="34" charset="0"/>
              </a:rPr>
              <a:t>(short run changes in costs of production – e.g. higher import prices etc.)</a:t>
            </a:r>
          </a:p>
        </p:txBody>
      </p:sp>
      <p:sp>
        <p:nvSpPr>
          <p:cNvPr id="4138" name="Text Box 45"/>
          <p:cNvSpPr txBox="1">
            <a:spLocks noChangeArrowheads="1"/>
          </p:cNvSpPr>
          <p:nvPr/>
        </p:nvSpPr>
        <p:spPr bwMode="auto">
          <a:xfrm>
            <a:off x="6096001" y="5211763"/>
            <a:ext cx="1203325" cy="588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675" b="1">
                <a:solidFill>
                  <a:srgbClr val="ED7D31"/>
                </a:solidFill>
              </a:rPr>
              <a:t>Long Run </a:t>
            </a:r>
          </a:p>
          <a:p>
            <a:pPr algn="ctr">
              <a:spcBef>
                <a:spcPct val="0"/>
              </a:spcBef>
              <a:buNone/>
              <a:defRPr/>
            </a:pPr>
            <a:r>
              <a:rPr lang="en-GB" altLang="en-US" sz="675" b="1">
                <a:solidFill>
                  <a:srgbClr val="ED7D31"/>
                </a:solidFill>
              </a:rPr>
              <a:t>Aggregate Supply</a:t>
            </a:r>
          </a:p>
          <a:p>
            <a:pPr algn="ctr">
              <a:spcBef>
                <a:spcPct val="0"/>
              </a:spcBef>
              <a:buNone/>
              <a:defRPr/>
            </a:pPr>
            <a:r>
              <a:rPr lang="en-GB" altLang="en-US" sz="675" b="1">
                <a:solidFill>
                  <a:srgbClr val="ED7D31"/>
                </a:solidFill>
              </a:rPr>
              <a:t>(LRAS)</a:t>
            </a:r>
          </a:p>
          <a:p>
            <a:pPr algn="ctr">
              <a:spcBef>
                <a:spcPct val="0"/>
              </a:spcBef>
              <a:buNone/>
              <a:defRPr/>
            </a:pPr>
            <a:r>
              <a:rPr lang="en-GB" altLang="en-US" sz="600" b="1">
                <a:solidFill>
                  <a:prstClr val="black"/>
                </a:solidFill>
              </a:rPr>
              <a:t>(quality and quantity of </a:t>
            </a:r>
          </a:p>
          <a:p>
            <a:pPr algn="ctr">
              <a:spcBef>
                <a:spcPct val="0"/>
              </a:spcBef>
              <a:buNone/>
              <a:defRPr/>
            </a:pPr>
            <a:r>
              <a:rPr lang="en-GB" altLang="en-US" sz="600" b="1">
                <a:solidFill>
                  <a:prstClr val="black"/>
                </a:solidFill>
              </a:rPr>
              <a:t>labour and capital)</a:t>
            </a:r>
          </a:p>
        </p:txBody>
      </p:sp>
      <p:cxnSp>
        <p:nvCxnSpPr>
          <p:cNvPr id="26667" name="AutoShape 46"/>
          <p:cNvCxnSpPr>
            <a:cxnSpLocks noChangeShapeType="1"/>
            <a:stCxn id="26665" idx="0"/>
            <a:endCxn id="26644" idx="2"/>
          </p:cNvCxnSpPr>
          <p:nvPr/>
        </p:nvCxnSpPr>
        <p:spPr bwMode="auto">
          <a:xfrm flipV="1">
            <a:off x="5452270" y="4900613"/>
            <a:ext cx="618331" cy="31115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26668" name="AutoShape 47"/>
          <p:cNvCxnSpPr>
            <a:cxnSpLocks noChangeShapeType="1"/>
            <a:stCxn id="4138" idx="0"/>
            <a:endCxn id="26644" idx="2"/>
          </p:cNvCxnSpPr>
          <p:nvPr/>
        </p:nvCxnSpPr>
        <p:spPr bwMode="auto">
          <a:xfrm flipH="1" flipV="1">
            <a:off x="6070601" y="4900613"/>
            <a:ext cx="627063" cy="31115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4141" name="Oval 52"/>
          <p:cNvSpPr>
            <a:spLocks noChangeArrowheads="1"/>
          </p:cNvSpPr>
          <p:nvPr/>
        </p:nvSpPr>
        <p:spPr bwMode="auto">
          <a:xfrm>
            <a:off x="7675563" y="3590925"/>
            <a:ext cx="176212" cy="21748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None/>
              <a:defRPr/>
            </a:pPr>
            <a:endParaRPr lang="en-US" altLang="en-US" sz="1050">
              <a:solidFill>
                <a:prstClr val="black"/>
              </a:solidFill>
            </a:endParaRPr>
          </a:p>
        </p:txBody>
      </p:sp>
      <p:sp>
        <p:nvSpPr>
          <p:cNvPr id="26670" name="Line 55"/>
          <p:cNvSpPr>
            <a:spLocks noChangeShapeType="1"/>
          </p:cNvSpPr>
          <p:nvPr/>
        </p:nvSpPr>
        <p:spPr bwMode="auto">
          <a:xfrm>
            <a:off x="2525713" y="3698875"/>
            <a:ext cx="158115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71" name="Line 56"/>
          <p:cNvSpPr>
            <a:spLocks noChangeShapeType="1"/>
          </p:cNvSpPr>
          <p:nvPr/>
        </p:nvSpPr>
        <p:spPr bwMode="auto">
          <a:xfrm flipV="1">
            <a:off x="2584450" y="2725738"/>
            <a:ext cx="0" cy="18923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44" name="Oval 60"/>
          <p:cNvSpPr>
            <a:spLocks noChangeArrowheads="1"/>
          </p:cNvSpPr>
          <p:nvPr/>
        </p:nvSpPr>
        <p:spPr bwMode="auto">
          <a:xfrm>
            <a:off x="2527301" y="3644900"/>
            <a:ext cx="117475" cy="107950"/>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None/>
              <a:defRPr/>
            </a:pPr>
            <a:endParaRPr lang="en-US" altLang="en-US" sz="1050">
              <a:solidFill>
                <a:prstClr val="black"/>
              </a:solidFill>
            </a:endParaRPr>
          </a:p>
        </p:txBody>
      </p:sp>
      <p:sp>
        <p:nvSpPr>
          <p:cNvPr id="26673" name="Line 61"/>
          <p:cNvSpPr>
            <a:spLocks noChangeShapeType="1"/>
          </p:cNvSpPr>
          <p:nvPr/>
        </p:nvSpPr>
        <p:spPr bwMode="auto">
          <a:xfrm flipV="1">
            <a:off x="6096000" y="3970339"/>
            <a:ext cx="0" cy="376237"/>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74" name="Line 62"/>
          <p:cNvSpPr>
            <a:spLocks noChangeShapeType="1"/>
          </p:cNvSpPr>
          <p:nvPr/>
        </p:nvSpPr>
        <p:spPr bwMode="auto">
          <a:xfrm flipV="1">
            <a:off x="6096001" y="2457450"/>
            <a:ext cx="644525" cy="2159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032190804"/>
      </p:ext>
    </p:extLst>
  </p:cSld>
  <p:clrMapOvr>
    <a:masterClrMapping/>
  </p:clrMapOvr>
  <p:transition advTm="115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MACRO: </a:t>
            </a:r>
            <a:r>
              <a:rPr lang="en-GB" b="1" smtClean="0"/>
              <a:t>Evaluating Economic Growth</a:t>
            </a:r>
            <a:endParaRPr lang="en-GB" b="1" dirty="0"/>
          </a:p>
        </p:txBody>
      </p:sp>
      <p:sp>
        <p:nvSpPr>
          <p:cNvPr id="3" name="Content Placeholder 2"/>
          <p:cNvSpPr>
            <a:spLocks noGrp="1"/>
          </p:cNvSpPr>
          <p:nvPr>
            <p:ph idx="1"/>
          </p:nvPr>
        </p:nvSpPr>
        <p:spPr>
          <a:xfrm>
            <a:off x="838200" y="1910292"/>
            <a:ext cx="10515600" cy="4351338"/>
          </a:xfrm>
        </p:spPr>
        <p:txBody>
          <a:bodyPr>
            <a:normAutofit fontScale="85000" lnSpcReduction="20000"/>
          </a:bodyPr>
          <a:lstStyle/>
          <a:p>
            <a:pPr marL="0" indent="0">
              <a:buNone/>
            </a:pPr>
            <a:r>
              <a:rPr lang="en-US" b="1" dirty="0"/>
              <a:t>Key TERMS:</a:t>
            </a:r>
            <a:endParaRPr lang="en-GB" dirty="0"/>
          </a:p>
          <a:p>
            <a:pPr lvl="0"/>
            <a:r>
              <a:rPr lang="en-US" sz="2600" b="1" i="1" dirty="0">
                <a:solidFill>
                  <a:srgbClr val="FF0000"/>
                </a:solidFill>
              </a:rPr>
              <a:t>Economic Growth </a:t>
            </a:r>
            <a:r>
              <a:rPr lang="en-US" dirty="0"/>
              <a:t>– an increase in output per year, measured via GDP.</a:t>
            </a:r>
            <a:endParaRPr lang="en-GB" dirty="0"/>
          </a:p>
          <a:p>
            <a:pPr lvl="0"/>
            <a:r>
              <a:rPr lang="en-US" sz="2600" b="1" i="1" dirty="0">
                <a:solidFill>
                  <a:srgbClr val="FF0000"/>
                </a:solidFill>
              </a:rPr>
              <a:t>Economic Development </a:t>
            </a:r>
            <a:r>
              <a:rPr lang="en-US" dirty="0"/>
              <a:t>– an improvement in living standards</a:t>
            </a:r>
            <a:endParaRPr lang="en-GB" dirty="0"/>
          </a:p>
          <a:p>
            <a:pPr lvl="0"/>
            <a:r>
              <a:rPr lang="en-US" sz="2600" b="1" i="1" dirty="0">
                <a:solidFill>
                  <a:srgbClr val="FF0000"/>
                </a:solidFill>
              </a:rPr>
              <a:t>Boom</a:t>
            </a:r>
            <a:r>
              <a:rPr lang="en-US" dirty="0"/>
              <a:t> – growing more than expected</a:t>
            </a:r>
            <a:endParaRPr lang="en-GB" dirty="0"/>
          </a:p>
          <a:p>
            <a:pPr lvl="0"/>
            <a:r>
              <a:rPr lang="en-US" sz="2600" b="1" i="1" dirty="0">
                <a:solidFill>
                  <a:srgbClr val="FF0000"/>
                </a:solidFill>
              </a:rPr>
              <a:t>Recession</a:t>
            </a:r>
            <a:r>
              <a:rPr lang="en-US" sz="2600" dirty="0"/>
              <a:t> </a:t>
            </a:r>
            <a:r>
              <a:rPr lang="en-US" dirty="0"/>
              <a:t>– two consecutive quarters of negative growth</a:t>
            </a:r>
            <a:endParaRPr lang="en-GB" dirty="0"/>
          </a:p>
          <a:p>
            <a:pPr lvl="0"/>
            <a:r>
              <a:rPr lang="en-US" sz="2600" b="1" i="1" dirty="0">
                <a:solidFill>
                  <a:srgbClr val="FF0000"/>
                </a:solidFill>
              </a:rPr>
              <a:t>Economic Sustainability </a:t>
            </a:r>
            <a:r>
              <a:rPr lang="en-US" dirty="0"/>
              <a:t>– growing today and making sure there are enough factor inputs to produce and grow in the future.  We are unsustainable if we are using up the majority of our finite resources today which means </a:t>
            </a:r>
            <a:r>
              <a:rPr lang="en-US" dirty="0" smtClean="0"/>
              <a:t>less for economic growth in the future.</a:t>
            </a:r>
            <a:endParaRPr lang="en-GB" dirty="0"/>
          </a:p>
          <a:p>
            <a:pPr lvl="0"/>
            <a:r>
              <a:rPr lang="en-US" sz="2600" b="1" i="1" dirty="0">
                <a:solidFill>
                  <a:srgbClr val="FF0000"/>
                </a:solidFill>
              </a:rPr>
              <a:t>Absolute Poverty </a:t>
            </a:r>
            <a:r>
              <a:rPr lang="en-US" dirty="0"/>
              <a:t>– people living with an inability to meet their basic needs (water, food, shelter etc.)</a:t>
            </a:r>
            <a:endParaRPr lang="en-GB" dirty="0"/>
          </a:p>
          <a:p>
            <a:pPr lvl="0"/>
            <a:r>
              <a:rPr lang="en-US" sz="2600" b="1" i="1" dirty="0">
                <a:solidFill>
                  <a:srgbClr val="FF0000"/>
                </a:solidFill>
              </a:rPr>
              <a:t>Relative Poverty </a:t>
            </a:r>
            <a:r>
              <a:rPr lang="en-US" dirty="0"/>
              <a:t>– people living in a society where they are unable to meet their needs compared to others in society</a:t>
            </a:r>
            <a:endParaRPr lang="en-GB" dirty="0"/>
          </a:p>
          <a:p>
            <a:pPr marL="0" indent="0">
              <a:buNone/>
            </a:pPr>
            <a:endParaRPr lang="en-GB" dirty="0"/>
          </a:p>
        </p:txBody>
      </p:sp>
    </p:spTree>
    <p:extLst>
      <p:ext uri="{BB962C8B-B14F-4D97-AF65-F5344CB8AC3E}">
        <p14:creationId xmlns:p14="http://schemas.microsoft.com/office/powerpoint/2010/main" val="2324425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900" b="1" dirty="0" smtClean="0">
                <a:latin typeface="+mn-lt"/>
              </a:rPr>
              <a:t>Evaluating Economic Growth</a:t>
            </a:r>
            <a:r>
              <a:rPr lang="en-GB" b="1" dirty="0" smtClean="0">
                <a:solidFill>
                  <a:schemeClr val="accent2"/>
                </a:solidFill>
              </a:rPr>
              <a:t/>
            </a:r>
            <a:br>
              <a:rPr lang="en-GB" b="1" dirty="0" smtClean="0">
                <a:solidFill>
                  <a:schemeClr val="accent2"/>
                </a:solidFill>
              </a:rPr>
            </a:br>
            <a:r>
              <a:rPr lang="en-GB" b="1" dirty="0" smtClean="0">
                <a:solidFill>
                  <a:srgbClr val="0070C0"/>
                </a:solidFill>
              </a:rPr>
              <a:t>Sustainable Growth Case Study? </a:t>
            </a:r>
            <a:r>
              <a:rPr lang="en-GB" dirty="0" smtClean="0"/>
              <a:t/>
            </a:r>
            <a:br>
              <a:rPr lang="en-GB" dirty="0" smtClean="0"/>
            </a:br>
            <a:r>
              <a:rPr lang="en-GB" sz="2400" b="1" dirty="0" smtClean="0">
                <a:solidFill>
                  <a:srgbClr val="FF0000"/>
                </a:solidFill>
              </a:rPr>
              <a:t>The Baby Boomers in the UK</a:t>
            </a:r>
            <a:endParaRPr lang="en-GB" b="1" dirty="0">
              <a:solidFill>
                <a:srgbClr val="FF0000"/>
              </a:solidFill>
            </a:endParaRPr>
          </a:p>
        </p:txBody>
      </p:sp>
      <p:sp>
        <p:nvSpPr>
          <p:cNvPr id="3" name="Content Placeholder 2"/>
          <p:cNvSpPr>
            <a:spLocks noGrp="1"/>
          </p:cNvSpPr>
          <p:nvPr>
            <p:ph idx="1"/>
          </p:nvPr>
        </p:nvSpPr>
        <p:spPr>
          <a:xfrm>
            <a:off x="527381" y="2060848"/>
            <a:ext cx="5472608" cy="4392488"/>
          </a:xfrm>
        </p:spPr>
        <p:txBody>
          <a:bodyPr/>
          <a:lstStyle/>
          <a:p>
            <a:r>
              <a:rPr lang="en-GB" dirty="0" smtClean="0"/>
              <a:t>Born in late 1940’s</a:t>
            </a:r>
          </a:p>
          <a:p>
            <a:r>
              <a:rPr lang="en-GB" dirty="0" smtClean="0"/>
              <a:t>Welfare state from 1947</a:t>
            </a:r>
          </a:p>
          <a:p>
            <a:r>
              <a:rPr lang="en-GB" dirty="0" smtClean="0"/>
              <a:t>Housing market bubble</a:t>
            </a:r>
          </a:p>
          <a:p>
            <a:r>
              <a:rPr lang="en-GB" dirty="0" smtClean="0"/>
              <a:t>Living longer</a:t>
            </a:r>
          </a:p>
          <a:p>
            <a:r>
              <a:rPr lang="en-GB" dirty="0" smtClean="0"/>
              <a:t>Pensions</a:t>
            </a:r>
          </a:p>
          <a:p>
            <a:r>
              <a:rPr lang="en-GB" dirty="0" smtClean="0"/>
              <a:t>Climate change</a:t>
            </a:r>
            <a:endParaRPr lang="en-GB" dirty="0"/>
          </a:p>
        </p:txBody>
      </p:sp>
      <p:pic>
        <p:nvPicPr>
          <p:cNvPr id="46082" name="Picture 2" descr="http://www.liveincostarica.com/blog/wp-content/uploads/2008/09/boomers_jogging.jpg"/>
          <p:cNvPicPr>
            <a:picLocks noChangeAspect="1" noChangeArrowheads="1"/>
          </p:cNvPicPr>
          <p:nvPr/>
        </p:nvPicPr>
        <p:blipFill>
          <a:blip r:embed="rId2" cstate="print"/>
          <a:srcRect/>
          <a:stretch>
            <a:fillRect/>
          </a:stretch>
        </p:blipFill>
        <p:spPr bwMode="auto">
          <a:xfrm>
            <a:off x="5807968" y="1844824"/>
            <a:ext cx="5856651" cy="4886879"/>
          </a:xfrm>
          <a:prstGeom prst="rect">
            <a:avLst/>
          </a:prstGeom>
          <a:noFill/>
        </p:spPr>
      </p:pic>
    </p:spTree>
    <p:extLst>
      <p:ext uri="{BB962C8B-B14F-4D97-AF65-F5344CB8AC3E}">
        <p14:creationId xmlns:p14="http://schemas.microsoft.com/office/powerpoint/2010/main" val="253058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254000"/>
            <a:ext cx="11557000" cy="6286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00" b="1" dirty="0" smtClean="0"/>
              <a:t>WEEK 2</a:t>
            </a:r>
            <a:endParaRPr lang="en-GB" sz="19900" b="1" dirty="0"/>
          </a:p>
        </p:txBody>
      </p:sp>
    </p:spTree>
    <p:extLst>
      <p:ext uri="{BB962C8B-B14F-4D97-AF65-F5344CB8AC3E}">
        <p14:creationId xmlns:p14="http://schemas.microsoft.com/office/powerpoint/2010/main" val="3339895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49225"/>
            <a:ext cx="10515600" cy="1325563"/>
          </a:xfrm>
        </p:spPr>
        <p:txBody>
          <a:bodyPr>
            <a:normAutofit/>
          </a:bodyPr>
          <a:lstStyle/>
          <a:p>
            <a:r>
              <a:rPr lang="en-GB" sz="5400" b="1" dirty="0" smtClean="0"/>
              <a:t>Economics in the News this Week….</a:t>
            </a:r>
            <a:endParaRPr lang="en-GB" sz="5400" b="1" dirty="0"/>
          </a:p>
        </p:txBody>
      </p:sp>
      <p:sp>
        <p:nvSpPr>
          <p:cNvPr id="3" name="Content Placeholder 2"/>
          <p:cNvSpPr>
            <a:spLocks noGrp="1"/>
          </p:cNvSpPr>
          <p:nvPr>
            <p:ph idx="1"/>
          </p:nvPr>
        </p:nvSpPr>
        <p:spPr>
          <a:xfrm>
            <a:off x="266700" y="1690688"/>
            <a:ext cx="3060700" cy="4926012"/>
          </a:xfrm>
          <a:solidFill>
            <a:schemeClr val="bg1"/>
          </a:solidFill>
        </p:spPr>
        <p:txBody>
          <a:bodyPr>
            <a:normAutofit fontScale="85000" lnSpcReduction="20000"/>
          </a:bodyPr>
          <a:lstStyle/>
          <a:p>
            <a:pPr marL="0" indent="0">
              <a:buNone/>
            </a:pPr>
            <a:r>
              <a:rPr lang="en-GB" b="1" dirty="0" smtClean="0"/>
              <a:t>TASKS (10 minutes)</a:t>
            </a:r>
          </a:p>
          <a:p>
            <a:pPr marL="514350" indent="-514350">
              <a:buFont typeface="+mj-lt"/>
              <a:buAutoNum type="arabicPeriod"/>
            </a:pPr>
            <a:r>
              <a:rPr lang="en-GB" dirty="0" smtClean="0"/>
              <a:t>Have your homework out for INSPECTION</a:t>
            </a:r>
          </a:p>
          <a:p>
            <a:pPr marL="514350" indent="-514350">
              <a:buFont typeface="+mj-lt"/>
              <a:buAutoNum type="arabicPeriod"/>
            </a:pPr>
            <a:r>
              <a:rPr lang="en-GB" dirty="0" smtClean="0"/>
              <a:t>What economics news story do these pictures relate to?</a:t>
            </a:r>
          </a:p>
          <a:p>
            <a:pPr marL="514350" indent="-514350">
              <a:buFont typeface="+mj-lt"/>
              <a:buAutoNum type="arabicPeriod"/>
            </a:pPr>
            <a:r>
              <a:rPr lang="en-GB" dirty="0" smtClean="0"/>
              <a:t>Which is the micro story and which is the macro story?</a:t>
            </a:r>
          </a:p>
          <a:p>
            <a:pPr marL="514350" indent="-514350">
              <a:buFont typeface="+mj-lt"/>
              <a:buAutoNum type="arabicPeriod"/>
            </a:pPr>
            <a:r>
              <a:rPr lang="en-GB" dirty="0" smtClean="0"/>
              <a:t>Have an opinion on the news stories, if asked/picked on!</a:t>
            </a:r>
            <a:endParaRPr lang="en-GB" dirty="0"/>
          </a:p>
        </p:txBody>
      </p:sp>
      <p:grpSp>
        <p:nvGrpSpPr>
          <p:cNvPr id="9" name="Group 8"/>
          <p:cNvGrpSpPr/>
          <p:nvPr/>
        </p:nvGrpSpPr>
        <p:grpSpPr>
          <a:xfrm>
            <a:off x="3670814" y="4153694"/>
            <a:ext cx="4554644" cy="2575250"/>
            <a:chOff x="7295234" y="4153694"/>
            <a:chExt cx="4554644" cy="2575250"/>
          </a:xfrm>
        </p:grpSpPr>
        <p:pic>
          <p:nvPicPr>
            <p:cNvPr id="5" name="Picture 4"/>
            <p:cNvPicPr>
              <a:picLocks noChangeAspect="1"/>
            </p:cNvPicPr>
            <p:nvPr/>
          </p:nvPicPr>
          <p:blipFill>
            <a:blip r:embed="rId2"/>
            <a:stretch>
              <a:fillRect/>
            </a:stretch>
          </p:blipFill>
          <p:spPr>
            <a:xfrm>
              <a:off x="7295234" y="4153694"/>
              <a:ext cx="4554644" cy="2575250"/>
            </a:xfrm>
            <a:prstGeom prst="rect">
              <a:avLst/>
            </a:prstGeom>
          </p:spPr>
        </p:pic>
        <p:sp>
          <p:nvSpPr>
            <p:cNvPr id="6" name="TextBox 5"/>
            <p:cNvSpPr txBox="1"/>
            <p:nvPr/>
          </p:nvSpPr>
          <p:spPr>
            <a:xfrm>
              <a:off x="7295234" y="4153694"/>
              <a:ext cx="2286523" cy="369332"/>
            </a:xfrm>
            <a:prstGeom prst="rect">
              <a:avLst/>
            </a:prstGeom>
            <a:solidFill>
              <a:schemeClr val="bg1"/>
            </a:solidFill>
          </p:spPr>
          <p:txBody>
            <a:bodyPr wrap="none" rtlCol="0">
              <a:spAutoFit/>
            </a:bodyPr>
            <a:lstStyle/>
            <a:p>
              <a:r>
                <a:rPr lang="en-GB" dirty="0" smtClean="0"/>
                <a:t>BORN IN THE 1980’s??</a:t>
              </a:r>
              <a:endParaRPr lang="en-GB" dirty="0"/>
            </a:p>
          </p:txBody>
        </p:sp>
      </p:grpSp>
      <p:grpSp>
        <p:nvGrpSpPr>
          <p:cNvPr id="8" name="Group 7"/>
          <p:cNvGrpSpPr/>
          <p:nvPr/>
        </p:nvGrpSpPr>
        <p:grpSpPr>
          <a:xfrm>
            <a:off x="3709403" y="1342226"/>
            <a:ext cx="4516055" cy="2707261"/>
            <a:chOff x="3709403" y="1342226"/>
            <a:chExt cx="4516055" cy="2707261"/>
          </a:xfrm>
        </p:grpSpPr>
        <p:pic>
          <p:nvPicPr>
            <p:cNvPr id="4" name="Picture 3"/>
            <p:cNvPicPr>
              <a:picLocks noChangeAspect="1"/>
            </p:cNvPicPr>
            <p:nvPr/>
          </p:nvPicPr>
          <p:blipFill>
            <a:blip r:embed="rId3"/>
            <a:stretch>
              <a:fillRect/>
            </a:stretch>
          </p:blipFill>
          <p:spPr>
            <a:xfrm>
              <a:off x="3709403" y="1345845"/>
              <a:ext cx="4516055" cy="2703642"/>
            </a:xfrm>
            <a:prstGeom prst="rect">
              <a:avLst/>
            </a:prstGeom>
          </p:spPr>
        </p:pic>
        <p:sp>
          <p:nvSpPr>
            <p:cNvPr id="7" name="TextBox 6"/>
            <p:cNvSpPr txBox="1"/>
            <p:nvPr/>
          </p:nvSpPr>
          <p:spPr>
            <a:xfrm>
              <a:off x="3709404" y="1342226"/>
              <a:ext cx="1329128" cy="646331"/>
            </a:xfrm>
            <a:prstGeom prst="rect">
              <a:avLst/>
            </a:prstGeom>
            <a:solidFill>
              <a:schemeClr val="bg1"/>
            </a:solidFill>
          </p:spPr>
          <p:txBody>
            <a:bodyPr wrap="square" rtlCol="0">
              <a:spAutoFit/>
            </a:bodyPr>
            <a:lstStyle/>
            <a:p>
              <a:r>
                <a:rPr lang="en-GB" dirty="0" smtClean="0"/>
                <a:t>BRITISH</a:t>
              </a:r>
            </a:p>
            <a:p>
              <a:r>
                <a:rPr lang="en-GB" dirty="0" smtClean="0"/>
                <a:t>AIRWAYS</a:t>
              </a:r>
              <a:endParaRPr lang="en-GB" dirty="0"/>
            </a:p>
          </p:txBody>
        </p:sp>
      </p:grpSp>
      <p:grpSp>
        <p:nvGrpSpPr>
          <p:cNvPr id="13" name="Group 12"/>
          <p:cNvGrpSpPr/>
          <p:nvPr/>
        </p:nvGrpSpPr>
        <p:grpSpPr>
          <a:xfrm>
            <a:off x="8671461" y="1342226"/>
            <a:ext cx="3244900" cy="5386718"/>
            <a:chOff x="8671461" y="812006"/>
            <a:chExt cx="3244900" cy="5572894"/>
          </a:xfrm>
        </p:grpSpPr>
        <p:pic>
          <p:nvPicPr>
            <p:cNvPr id="11" name="Picture 10"/>
            <p:cNvPicPr>
              <a:picLocks noChangeAspect="1"/>
            </p:cNvPicPr>
            <p:nvPr/>
          </p:nvPicPr>
          <p:blipFill>
            <a:blip r:embed="rId4"/>
            <a:stretch>
              <a:fillRect/>
            </a:stretch>
          </p:blipFill>
          <p:spPr>
            <a:xfrm>
              <a:off x="8671461" y="812006"/>
              <a:ext cx="3244900" cy="4926563"/>
            </a:xfrm>
            <a:prstGeom prst="rect">
              <a:avLst/>
            </a:prstGeom>
          </p:spPr>
        </p:pic>
        <p:sp>
          <p:nvSpPr>
            <p:cNvPr id="12" name="TextBox 11"/>
            <p:cNvSpPr txBox="1"/>
            <p:nvPr/>
          </p:nvSpPr>
          <p:spPr>
            <a:xfrm>
              <a:off x="8671461" y="5738569"/>
              <a:ext cx="3244900" cy="646331"/>
            </a:xfrm>
            <a:prstGeom prst="rect">
              <a:avLst/>
            </a:prstGeom>
            <a:solidFill>
              <a:schemeClr val="bg1"/>
            </a:solidFill>
          </p:spPr>
          <p:txBody>
            <a:bodyPr wrap="square" rtlCol="0">
              <a:spAutoFit/>
            </a:bodyPr>
            <a:lstStyle/>
            <a:p>
              <a:r>
                <a:rPr lang="en-GB" dirty="0" smtClean="0"/>
                <a:t>Why is this man in the news MONDAY MORNING (3</a:t>
              </a:r>
              <a:r>
                <a:rPr lang="en-GB" baseline="30000" dirty="0" smtClean="0"/>
                <a:t>rd</a:t>
              </a:r>
              <a:r>
                <a:rPr lang="en-GB" dirty="0" smtClean="0"/>
                <a:t> Oct!?)</a:t>
              </a:r>
              <a:endParaRPr lang="en-GB" dirty="0"/>
            </a:p>
          </p:txBody>
        </p:sp>
      </p:grpSp>
    </p:spTree>
    <p:extLst>
      <p:ext uri="{BB962C8B-B14F-4D97-AF65-F5344CB8AC3E}">
        <p14:creationId xmlns:p14="http://schemas.microsoft.com/office/powerpoint/2010/main" val="2824833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 Idea</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Tues</a:t>
            </a:r>
          </a:p>
          <a:p>
            <a:pPr lvl="1"/>
            <a:r>
              <a:rPr lang="en-US" dirty="0" smtClean="0"/>
              <a:t>30: RWS and ADMIN</a:t>
            </a:r>
          </a:p>
          <a:p>
            <a:pPr lvl="1"/>
            <a:r>
              <a:rPr lang="en-US" dirty="0" smtClean="0"/>
              <a:t>60: MICRO – Price </a:t>
            </a:r>
            <a:r>
              <a:rPr lang="en-US" dirty="0" err="1" smtClean="0"/>
              <a:t>Eqm</a:t>
            </a:r>
            <a:r>
              <a:rPr lang="en-US" dirty="0" smtClean="0"/>
              <a:t> Intro and Practice</a:t>
            </a:r>
          </a:p>
          <a:p>
            <a:r>
              <a:rPr lang="en-US" dirty="0" smtClean="0"/>
              <a:t>Wed</a:t>
            </a:r>
          </a:p>
          <a:p>
            <a:pPr lvl="1"/>
            <a:r>
              <a:rPr lang="en-US" dirty="0" smtClean="0"/>
              <a:t>60: MICRO – Price Equilibrium Practice</a:t>
            </a:r>
          </a:p>
          <a:p>
            <a:pPr lvl="1"/>
            <a:r>
              <a:rPr lang="en-US" dirty="0" smtClean="0"/>
              <a:t>30: MACRO - Unemployment Worksheet</a:t>
            </a:r>
          </a:p>
          <a:p>
            <a:r>
              <a:rPr lang="en-US" dirty="0" smtClean="0"/>
              <a:t>Fri</a:t>
            </a:r>
          </a:p>
          <a:p>
            <a:pPr lvl="1"/>
            <a:r>
              <a:rPr lang="en-US" dirty="0" smtClean="0"/>
              <a:t>30: MICRO – Price Equilibrium RECAP</a:t>
            </a:r>
          </a:p>
          <a:p>
            <a:pPr lvl="1"/>
            <a:r>
              <a:rPr lang="en-US" dirty="0" smtClean="0"/>
              <a:t>15: MACRO – Unemployment worksheet RECAP</a:t>
            </a:r>
          </a:p>
          <a:p>
            <a:pPr lvl="1"/>
            <a:r>
              <a:rPr lang="en-US" dirty="0" smtClean="0"/>
              <a:t>45: Unemployment and economic cycles </a:t>
            </a:r>
            <a:endParaRPr lang="en-US" dirty="0"/>
          </a:p>
        </p:txBody>
      </p:sp>
    </p:spTree>
    <p:extLst>
      <p:ext uri="{BB962C8B-B14F-4D97-AF65-F5344CB8AC3E}">
        <p14:creationId xmlns:p14="http://schemas.microsoft.com/office/powerpoint/2010/main" val="3177148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PAPER 3 (Micro and Macro): TODAY</a:t>
            </a:r>
            <a:endParaRPr lang="en-GB" b="1" dirty="0">
              <a:latin typeface="+mn-lt"/>
            </a:endParaRPr>
          </a:p>
        </p:txBody>
      </p:sp>
      <p:sp>
        <p:nvSpPr>
          <p:cNvPr id="3" name="Content Placeholder 2"/>
          <p:cNvSpPr>
            <a:spLocks noGrp="1"/>
          </p:cNvSpPr>
          <p:nvPr>
            <p:ph idx="1"/>
          </p:nvPr>
        </p:nvSpPr>
        <p:spPr>
          <a:xfrm>
            <a:off x="838200" y="1825625"/>
            <a:ext cx="10147300" cy="4351338"/>
          </a:xfrm>
        </p:spPr>
        <p:txBody>
          <a:bodyPr>
            <a:normAutofit/>
          </a:bodyPr>
          <a:lstStyle/>
          <a:p>
            <a:r>
              <a:rPr lang="en-GB" u="sng" dirty="0" smtClean="0"/>
              <a:t>ADMIN</a:t>
            </a:r>
          </a:p>
          <a:p>
            <a:pPr lvl="1"/>
            <a:r>
              <a:rPr lang="en-GB" dirty="0" smtClean="0"/>
              <a:t>Economics in the News</a:t>
            </a:r>
          </a:p>
          <a:p>
            <a:pPr lvl="1"/>
            <a:r>
              <a:rPr lang="en-GB" dirty="0" smtClean="0"/>
              <a:t>Homework Collection</a:t>
            </a:r>
          </a:p>
          <a:p>
            <a:pPr lvl="1"/>
            <a:r>
              <a:rPr lang="en-GB" dirty="0" smtClean="0"/>
              <a:t>Revision worksheets back - review of grading</a:t>
            </a:r>
          </a:p>
          <a:p>
            <a:r>
              <a:rPr lang="en-GB" u="sng" dirty="0" smtClean="0"/>
              <a:t>MICRO: PREP Assessment - Interrelationships in Markets</a:t>
            </a:r>
          </a:p>
          <a:p>
            <a:pPr lvl="1"/>
            <a:r>
              <a:rPr lang="en-GB" dirty="0" smtClean="0"/>
              <a:t>Testing your knowledge</a:t>
            </a:r>
          </a:p>
          <a:p>
            <a:r>
              <a:rPr lang="en-GB" u="sng" dirty="0" smtClean="0"/>
              <a:t>MACRO: PREP Assessment - Defining, Measuring and Effects of Unemployment</a:t>
            </a:r>
          </a:p>
          <a:p>
            <a:pPr lvl="1"/>
            <a:r>
              <a:rPr lang="en-GB" dirty="0" smtClean="0"/>
              <a:t>Type of unemployment case studies</a:t>
            </a:r>
          </a:p>
        </p:txBody>
      </p:sp>
    </p:spTree>
    <p:extLst>
      <p:ext uri="{BB962C8B-B14F-4D97-AF65-F5344CB8AC3E}">
        <p14:creationId xmlns:p14="http://schemas.microsoft.com/office/powerpoint/2010/main" val="1633451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254000"/>
            <a:ext cx="11557000" cy="62865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00" b="1" dirty="0" smtClean="0"/>
              <a:t>30</a:t>
            </a:r>
            <a:endParaRPr lang="en-GB" sz="19900" b="1" dirty="0"/>
          </a:p>
        </p:txBody>
      </p:sp>
    </p:spTree>
    <p:extLst>
      <p:ext uri="{BB962C8B-B14F-4D97-AF65-F5344CB8AC3E}">
        <p14:creationId xmlns:p14="http://schemas.microsoft.com/office/powerpoint/2010/main" val="2810639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33188" cy="1082351"/>
          </a:xfrm>
        </p:spPr>
        <p:txBody>
          <a:bodyPr>
            <a:normAutofit/>
          </a:bodyPr>
          <a:lstStyle/>
          <a:p>
            <a:r>
              <a:rPr lang="en-GB" sz="4000" b="1" dirty="0" smtClean="0"/>
              <a:t>Revision Worksheets Back</a:t>
            </a:r>
            <a:endParaRPr lang="en-GB" sz="4000" b="1" dirty="0"/>
          </a:p>
        </p:txBody>
      </p:sp>
      <p:sp>
        <p:nvSpPr>
          <p:cNvPr id="3" name="Content Placeholder 2"/>
          <p:cNvSpPr>
            <a:spLocks noGrp="1"/>
          </p:cNvSpPr>
          <p:nvPr>
            <p:ph idx="1"/>
          </p:nvPr>
        </p:nvSpPr>
        <p:spPr>
          <a:xfrm>
            <a:off x="157063" y="908096"/>
            <a:ext cx="6986687" cy="5759403"/>
          </a:xfrm>
        </p:spPr>
        <p:txBody>
          <a:bodyPr>
            <a:noAutofit/>
          </a:bodyPr>
          <a:lstStyle/>
          <a:p>
            <a:pPr marL="0" indent="0">
              <a:lnSpc>
                <a:spcPct val="100000"/>
              </a:lnSpc>
              <a:spcBef>
                <a:spcPts val="0"/>
              </a:spcBef>
              <a:buNone/>
            </a:pPr>
            <a:r>
              <a:rPr lang="en-GB" sz="1600" b="1" dirty="0" smtClean="0"/>
              <a:t>TASK: Please use the key below to write your own comments about how to improve.  If you are unsure, check within your group to see if they can work it out.  If you are still unsure, move onto the next bit and wait for me to come around to talk to you.</a:t>
            </a:r>
          </a:p>
          <a:p>
            <a:pPr marL="0" indent="0">
              <a:lnSpc>
                <a:spcPct val="100000"/>
              </a:lnSpc>
              <a:spcBef>
                <a:spcPts val="0"/>
              </a:spcBef>
              <a:buNone/>
            </a:pPr>
            <a:endParaRPr lang="en-GB" sz="1200" dirty="0"/>
          </a:p>
          <a:p>
            <a:pPr marL="0" indent="0">
              <a:lnSpc>
                <a:spcPct val="100000"/>
              </a:lnSpc>
              <a:spcBef>
                <a:spcPts val="0"/>
              </a:spcBef>
              <a:buNone/>
            </a:pPr>
            <a:r>
              <a:rPr lang="en-GB" sz="1600" dirty="0" smtClean="0"/>
              <a:t>If you have finished, then…..help others in your group and suggest ways they can improve their revision worksheets.</a:t>
            </a:r>
          </a:p>
          <a:p>
            <a:pPr marL="0" indent="0">
              <a:lnSpc>
                <a:spcPct val="100000"/>
              </a:lnSpc>
              <a:spcBef>
                <a:spcPts val="0"/>
              </a:spcBef>
              <a:buNone/>
            </a:pPr>
            <a:endParaRPr lang="en-GB" sz="1600" dirty="0"/>
          </a:p>
          <a:p>
            <a:pPr marL="0" indent="0">
              <a:lnSpc>
                <a:spcPct val="100000"/>
              </a:lnSpc>
              <a:spcBef>
                <a:spcPts val="0"/>
              </a:spcBef>
              <a:buNone/>
            </a:pPr>
            <a:r>
              <a:rPr lang="en-GB" sz="1600" b="1" dirty="0" smtClean="0"/>
              <a:t>KEY TO OLLY’s MARKING</a:t>
            </a:r>
          </a:p>
          <a:p>
            <a:pPr marL="0" indent="0">
              <a:lnSpc>
                <a:spcPct val="100000"/>
              </a:lnSpc>
              <a:spcBef>
                <a:spcPts val="0"/>
              </a:spcBef>
              <a:buNone/>
            </a:pPr>
            <a:r>
              <a:rPr lang="en-GB" sz="1600" b="1" dirty="0" smtClean="0"/>
              <a:t>A = </a:t>
            </a:r>
            <a:r>
              <a:rPr lang="en-GB" sz="1600" dirty="0" smtClean="0"/>
              <a:t>Headings - could you have more headings to break up your writing?</a:t>
            </a:r>
          </a:p>
          <a:p>
            <a:pPr marL="0" indent="0">
              <a:lnSpc>
                <a:spcPct val="100000"/>
              </a:lnSpc>
              <a:spcBef>
                <a:spcPts val="0"/>
              </a:spcBef>
              <a:buNone/>
            </a:pPr>
            <a:r>
              <a:rPr lang="en-GB" sz="1600" b="1" dirty="0" smtClean="0"/>
              <a:t>B = </a:t>
            </a:r>
            <a:r>
              <a:rPr lang="en-GB" sz="1600" dirty="0" smtClean="0"/>
              <a:t>it looks like this has been copied and pasted from another source.  Please do not do this.</a:t>
            </a:r>
          </a:p>
          <a:p>
            <a:pPr marL="0" indent="0">
              <a:lnSpc>
                <a:spcPct val="100000"/>
              </a:lnSpc>
              <a:spcBef>
                <a:spcPts val="0"/>
              </a:spcBef>
              <a:buNone/>
            </a:pPr>
            <a:r>
              <a:rPr lang="en-GB" sz="1600" b="1" dirty="0" smtClean="0"/>
              <a:t>C = </a:t>
            </a:r>
            <a:r>
              <a:rPr lang="en-GB" sz="1600" dirty="0" smtClean="0"/>
              <a:t>You are missing work from the original instructions - what is it?</a:t>
            </a:r>
          </a:p>
          <a:p>
            <a:pPr marL="0" indent="0">
              <a:lnSpc>
                <a:spcPct val="100000"/>
              </a:lnSpc>
              <a:spcBef>
                <a:spcPts val="0"/>
              </a:spcBef>
              <a:buNone/>
            </a:pPr>
            <a:r>
              <a:rPr lang="en-GB" sz="1600" b="1" dirty="0" smtClean="0"/>
              <a:t>D = </a:t>
            </a:r>
            <a:r>
              <a:rPr lang="en-GB" sz="1600" dirty="0" smtClean="0"/>
              <a:t>You need to draw on your PPF and label letters to illustrate your points on the diagram (this was especially true for opportunity cost demonstrations for a lot of you).</a:t>
            </a:r>
          </a:p>
          <a:p>
            <a:pPr marL="0" indent="0">
              <a:lnSpc>
                <a:spcPct val="100000"/>
              </a:lnSpc>
              <a:spcBef>
                <a:spcPts val="0"/>
              </a:spcBef>
              <a:buNone/>
            </a:pPr>
            <a:r>
              <a:rPr lang="en-GB" sz="1600" b="1" dirty="0" smtClean="0"/>
              <a:t>E or ‘</a:t>
            </a:r>
            <a:r>
              <a:rPr lang="en-GB" sz="1600" b="1" dirty="0" err="1" smtClean="0"/>
              <a:t>Conc</a:t>
            </a:r>
            <a:r>
              <a:rPr lang="en-GB" sz="1600" b="1" dirty="0" smtClean="0"/>
              <a:t>’ = </a:t>
            </a:r>
            <a:r>
              <a:rPr lang="en-GB" sz="1600" dirty="0" smtClean="0"/>
              <a:t>Conclusion is lacking?</a:t>
            </a:r>
          </a:p>
          <a:p>
            <a:pPr marL="0" indent="0">
              <a:lnSpc>
                <a:spcPct val="100000"/>
              </a:lnSpc>
              <a:spcBef>
                <a:spcPts val="0"/>
              </a:spcBef>
              <a:buNone/>
            </a:pPr>
            <a:r>
              <a:rPr lang="en-GB" sz="1600" b="1" dirty="0" smtClean="0"/>
              <a:t>F = </a:t>
            </a:r>
            <a:r>
              <a:rPr lang="en-GB" sz="1600" dirty="0" smtClean="0"/>
              <a:t>Poor presentation - can you </a:t>
            </a:r>
            <a:r>
              <a:rPr lang="en-GB" sz="1600" dirty="0"/>
              <a:t>use bullet points, sub-headings, emphasise key words</a:t>
            </a:r>
            <a:r>
              <a:rPr lang="en-GB" sz="1600" dirty="0" smtClean="0"/>
              <a:t>?</a:t>
            </a:r>
          </a:p>
          <a:p>
            <a:pPr marL="0" indent="0">
              <a:lnSpc>
                <a:spcPct val="100000"/>
              </a:lnSpc>
              <a:spcBef>
                <a:spcPts val="0"/>
              </a:spcBef>
              <a:buNone/>
            </a:pPr>
            <a:r>
              <a:rPr lang="en-GB" sz="1600" b="1" dirty="0" smtClean="0"/>
              <a:t>e.g. = </a:t>
            </a:r>
            <a:r>
              <a:rPr lang="en-GB" sz="1600" dirty="0" smtClean="0"/>
              <a:t>you need an example to illustrate your point</a:t>
            </a:r>
          </a:p>
          <a:p>
            <a:pPr marL="0" indent="0">
              <a:lnSpc>
                <a:spcPct val="100000"/>
              </a:lnSpc>
              <a:spcBef>
                <a:spcPts val="0"/>
              </a:spcBef>
              <a:buNone/>
            </a:pPr>
            <a:r>
              <a:rPr lang="en-GB" sz="1600" b="1" dirty="0" smtClean="0"/>
              <a:t>X? = </a:t>
            </a:r>
            <a:r>
              <a:rPr lang="en-GB" sz="1600" dirty="0" smtClean="0"/>
              <a:t>this is wrong but why?</a:t>
            </a:r>
          </a:p>
          <a:p>
            <a:pPr marL="0" indent="0">
              <a:lnSpc>
                <a:spcPct val="100000"/>
              </a:lnSpc>
              <a:spcBef>
                <a:spcPts val="0"/>
              </a:spcBef>
              <a:buNone/>
            </a:pPr>
            <a:r>
              <a:rPr lang="en-GB" sz="1600" b="1" dirty="0" smtClean="0"/>
              <a:t>- = </a:t>
            </a:r>
            <a:r>
              <a:rPr lang="en-GB" sz="1600" dirty="0" smtClean="0"/>
              <a:t>nearly down to </a:t>
            </a:r>
          </a:p>
          <a:p>
            <a:pPr marL="0" indent="0">
              <a:lnSpc>
                <a:spcPct val="100000"/>
              </a:lnSpc>
              <a:spcBef>
                <a:spcPts val="0"/>
              </a:spcBef>
              <a:buNone/>
            </a:pPr>
            <a:r>
              <a:rPr lang="en-GB" sz="1600" b="1" dirty="0" smtClean="0"/>
              <a:t>+ = </a:t>
            </a:r>
            <a:r>
              <a:rPr lang="en-GB" sz="1600" dirty="0" smtClean="0"/>
              <a:t>nearly up to </a:t>
            </a:r>
          </a:p>
          <a:p>
            <a:pPr marL="0" indent="0">
              <a:lnSpc>
                <a:spcPct val="100000"/>
              </a:lnSpc>
              <a:spcBef>
                <a:spcPts val="0"/>
              </a:spcBef>
              <a:buNone/>
            </a:pPr>
            <a:r>
              <a:rPr lang="en-GB" sz="1600" b="1" dirty="0" smtClean="0"/>
              <a:t>S? = </a:t>
            </a:r>
            <a:r>
              <a:rPr lang="en-GB" sz="1600" dirty="0" smtClean="0"/>
              <a:t>White space</a:t>
            </a:r>
          </a:p>
          <a:p>
            <a:pPr marL="0" indent="0">
              <a:lnSpc>
                <a:spcPct val="100000"/>
              </a:lnSpc>
              <a:spcBef>
                <a:spcPts val="0"/>
              </a:spcBef>
              <a:buNone/>
            </a:pPr>
            <a:endParaRPr lang="en-GB" sz="1600" dirty="0" smtClean="0"/>
          </a:p>
          <a:p>
            <a:pPr marL="0" indent="0">
              <a:lnSpc>
                <a:spcPct val="100000"/>
              </a:lnSpc>
              <a:spcBef>
                <a:spcPts val="0"/>
              </a:spcBef>
              <a:buNone/>
            </a:pPr>
            <a:endParaRPr lang="en-GB" sz="1200" dirty="0"/>
          </a:p>
          <a:p>
            <a:pPr marL="0" indent="0">
              <a:lnSpc>
                <a:spcPct val="100000"/>
              </a:lnSpc>
              <a:spcBef>
                <a:spcPts val="0"/>
              </a:spcBef>
              <a:buNone/>
            </a:pPr>
            <a:endParaRPr lang="en-GB" sz="1200" dirty="0"/>
          </a:p>
        </p:txBody>
      </p:sp>
      <p:pic>
        <p:nvPicPr>
          <p:cNvPr id="4" name="Picture 3"/>
          <p:cNvPicPr>
            <a:picLocks noChangeAspect="1"/>
          </p:cNvPicPr>
          <p:nvPr/>
        </p:nvPicPr>
        <p:blipFill>
          <a:blip r:embed="rId2"/>
          <a:stretch>
            <a:fillRect/>
          </a:stretch>
        </p:blipFill>
        <p:spPr>
          <a:xfrm>
            <a:off x="7362824" y="190500"/>
            <a:ext cx="4682217" cy="6477000"/>
          </a:xfrm>
          <a:prstGeom prst="rect">
            <a:avLst/>
          </a:prstGeom>
        </p:spPr>
      </p:pic>
      <p:sp>
        <p:nvSpPr>
          <p:cNvPr id="5" name="Rectangle 4"/>
          <p:cNvSpPr/>
          <p:nvPr/>
        </p:nvSpPr>
        <p:spPr>
          <a:xfrm>
            <a:off x="4325623" y="5997059"/>
            <a:ext cx="2707921" cy="369332"/>
          </a:xfrm>
          <a:prstGeom prst="rect">
            <a:avLst/>
          </a:prstGeom>
          <a:solidFill>
            <a:schemeClr val="bg1"/>
          </a:solidFill>
        </p:spPr>
        <p:txBody>
          <a:bodyPr wrap="none">
            <a:spAutoFit/>
          </a:bodyPr>
          <a:lstStyle/>
          <a:p>
            <a:r>
              <a:rPr lang="en-GB" b="1" dirty="0"/>
              <a:t>NOTE ABOUT PLAGARISM </a:t>
            </a:r>
          </a:p>
        </p:txBody>
      </p:sp>
    </p:spTree>
    <p:extLst>
      <p:ext uri="{BB962C8B-B14F-4D97-AF65-F5344CB8AC3E}">
        <p14:creationId xmlns:p14="http://schemas.microsoft.com/office/powerpoint/2010/main" val="3804673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defRPr/>
            </a:pPr>
            <a:r>
              <a:rPr lang="en-GB" sz="3600" b="1" dirty="0" smtClean="0">
                <a:latin typeface="+mn-lt"/>
              </a:rPr>
              <a:t>Interrelationships </a:t>
            </a:r>
            <a:r>
              <a:rPr lang="en-GB" sz="3600" b="1" dirty="0">
                <a:latin typeface="+mn-lt"/>
              </a:rPr>
              <a:t>between </a:t>
            </a:r>
            <a:r>
              <a:rPr lang="en-GB" sz="3600" b="1" dirty="0" smtClean="0">
                <a:latin typeface="+mn-lt"/>
              </a:rPr>
              <a:t>markets</a:t>
            </a:r>
            <a:br>
              <a:rPr lang="en-GB" sz="3600" b="1" dirty="0" smtClean="0">
                <a:latin typeface="+mn-lt"/>
              </a:rPr>
            </a:br>
            <a:r>
              <a:rPr lang="en-GB" sz="3200" b="1" dirty="0" smtClean="0">
                <a:solidFill>
                  <a:srgbClr val="FF0000"/>
                </a:solidFill>
                <a:latin typeface="+mn-lt"/>
              </a:rPr>
              <a:t>Price of other goods…(POG)</a:t>
            </a:r>
            <a:endParaRPr lang="en-GB" sz="3200" b="1" dirty="0">
              <a:solidFill>
                <a:srgbClr val="FF0000"/>
              </a:solidFill>
              <a:latin typeface="+mn-lt"/>
            </a:endParaRPr>
          </a:p>
        </p:txBody>
      </p:sp>
      <p:sp>
        <p:nvSpPr>
          <p:cNvPr id="3" name="Content Placeholder 2"/>
          <p:cNvSpPr>
            <a:spLocks noGrp="1"/>
          </p:cNvSpPr>
          <p:nvPr>
            <p:ph idx="1"/>
          </p:nvPr>
        </p:nvSpPr>
        <p:spPr>
          <a:xfrm>
            <a:off x="908050" y="1340115"/>
            <a:ext cx="11036300" cy="5257800"/>
          </a:xfrm>
        </p:spPr>
        <p:txBody>
          <a:bodyPr/>
          <a:lstStyle/>
          <a:p>
            <a:pPr>
              <a:defRPr/>
            </a:pPr>
            <a:r>
              <a:rPr lang="en-GB" sz="1600" b="1" dirty="0">
                <a:latin typeface="Reprise Stamp" panose="02000000000000000000" pitchFamily="2" charset="0"/>
              </a:rPr>
              <a:t>Joint Demand </a:t>
            </a:r>
            <a:r>
              <a:rPr lang="en-GB" sz="1600" b="1" dirty="0"/>
              <a:t>= Complements - two goods which we demand together</a:t>
            </a:r>
          </a:p>
          <a:p>
            <a:pPr lvl="1">
              <a:defRPr/>
            </a:pPr>
            <a:r>
              <a:rPr lang="en-GB" sz="1400" b="1" i="1" dirty="0">
                <a:solidFill>
                  <a:schemeClr val="accent2"/>
                </a:solidFill>
              </a:rPr>
              <a:t>EXERCISE: Draw a 2 supply and demand diagrams for breakfast cereals and milk.  What would happen in these markets if there was an increase in supply of breakfast cereals for a complementary good like milk</a:t>
            </a:r>
          </a:p>
          <a:p>
            <a:pPr>
              <a:defRPr/>
            </a:pPr>
            <a:r>
              <a:rPr lang="en-GB" sz="1600" b="1" dirty="0">
                <a:latin typeface="Reprise Stamp" panose="02000000000000000000" pitchFamily="2" charset="0"/>
              </a:rPr>
              <a:t>Competitive Demand </a:t>
            </a:r>
            <a:r>
              <a:rPr lang="en-GB" sz="1600" b="1" dirty="0"/>
              <a:t>= Substitutes - two goods in which we demand either one or the other</a:t>
            </a:r>
          </a:p>
          <a:p>
            <a:pPr lvl="1">
              <a:defRPr/>
            </a:pPr>
            <a:r>
              <a:rPr lang="en-GB" sz="1400" b="1" i="1" dirty="0">
                <a:solidFill>
                  <a:schemeClr val="accent2"/>
                </a:solidFill>
              </a:rPr>
              <a:t>EXERCISE: Draw 2 supply and demand diagrams for beef and pork.  What would happen in these in markets if the supply of beef suddenly fell and what impact this would have on the market for Pork.</a:t>
            </a:r>
          </a:p>
          <a:p>
            <a:pPr>
              <a:defRPr/>
            </a:pPr>
            <a:r>
              <a:rPr lang="en-GB" sz="1600" b="1" dirty="0">
                <a:latin typeface="Reprise Stamp" panose="02000000000000000000" pitchFamily="2" charset="0"/>
              </a:rPr>
              <a:t>Derived Demand </a:t>
            </a:r>
            <a:r>
              <a:rPr lang="en-GB" sz="1600" b="1" dirty="0"/>
              <a:t>= One good is demanded because it is needed for the production of another</a:t>
            </a:r>
          </a:p>
          <a:p>
            <a:pPr lvl="1">
              <a:defRPr/>
            </a:pPr>
            <a:r>
              <a:rPr lang="en-GB" sz="1400" b="1" i="1" dirty="0">
                <a:solidFill>
                  <a:schemeClr val="accent2"/>
                </a:solidFill>
              </a:rPr>
              <a:t>EXERCISE: Draw 2 supply and demand diagrams for cars and steel.  What would happen in these markets if peoples wanted to drive less cars due to the pollution they caused?</a:t>
            </a:r>
          </a:p>
          <a:p>
            <a:pPr>
              <a:defRPr/>
            </a:pPr>
            <a:endParaRPr lang="en-GB" sz="1600" b="1" dirty="0" smtClean="0">
              <a:latin typeface="Reprise Stamp" panose="02000000000000000000" pitchFamily="2" charset="0"/>
            </a:endParaRPr>
          </a:p>
          <a:p>
            <a:pPr>
              <a:defRPr/>
            </a:pPr>
            <a:endParaRPr lang="en-GB" sz="1600" b="1" dirty="0">
              <a:latin typeface="Reprise Stamp" panose="02000000000000000000" pitchFamily="2" charset="0"/>
            </a:endParaRPr>
          </a:p>
          <a:p>
            <a:pPr>
              <a:defRPr/>
            </a:pPr>
            <a:r>
              <a:rPr lang="en-GB" sz="1600" b="1" dirty="0">
                <a:latin typeface="Reprise Stamp" panose="02000000000000000000" pitchFamily="2" charset="0"/>
              </a:rPr>
              <a:t>Composite Demand </a:t>
            </a:r>
            <a:r>
              <a:rPr lang="en-GB" sz="1600" b="1" dirty="0"/>
              <a:t>= a good is demanded for two or more distinct uses.  Economic theory says that an increase in demand for one composite good will lead to a fall in the supply for another</a:t>
            </a:r>
          </a:p>
          <a:p>
            <a:pPr lvl="1">
              <a:defRPr/>
            </a:pPr>
            <a:r>
              <a:rPr lang="en-GB" sz="1400" b="1" i="1" dirty="0">
                <a:solidFill>
                  <a:schemeClr val="accent2"/>
                </a:solidFill>
              </a:rPr>
              <a:t>EXERCISE: Draw 2 supply and demand diagrams for ‘Oil for Plastics’ and ‘Oil for Petrol’.  What would happen in these markets if there was an increase in the demand for plastics?</a:t>
            </a:r>
          </a:p>
          <a:p>
            <a:pPr>
              <a:defRPr/>
            </a:pPr>
            <a:r>
              <a:rPr lang="en-GB" sz="1600" b="1" dirty="0">
                <a:latin typeface="Reprise Stamp" panose="02000000000000000000" pitchFamily="2" charset="0"/>
              </a:rPr>
              <a:t>Joint Supply </a:t>
            </a:r>
            <a:r>
              <a:rPr lang="en-GB" sz="1600" b="1" dirty="0"/>
              <a:t>= a good is in joint supply with another good when one good is supplied for two different purposes.</a:t>
            </a:r>
          </a:p>
          <a:p>
            <a:pPr lvl="1">
              <a:defRPr/>
            </a:pPr>
            <a:r>
              <a:rPr lang="en-GB" sz="1400" b="1" i="1" dirty="0">
                <a:solidFill>
                  <a:schemeClr val="accent2"/>
                </a:solidFill>
              </a:rPr>
              <a:t>EXERCISE: Draw 2 supply and demand diagrams for ‘Steaks’ and ‘Leather’.  What would happen in these markets if there was an increase in the demand for steaks?</a:t>
            </a:r>
          </a:p>
          <a:p>
            <a:pPr marL="0" lvl="1" indent="0">
              <a:defRPr/>
            </a:pPr>
            <a:endParaRPr lang="en-GB" sz="1400" b="1" i="1" dirty="0">
              <a:solidFill>
                <a:schemeClr val="accent2"/>
              </a:solidFill>
            </a:endParaRPr>
          </a:p>
        </p:txBody>
      </p:sp>
      <p:cxnSp>
        <p:nvCxnSpPr>
          <p:cNvPr id="5" name="Straight Connector 4"/>
          <p:cNvCxnSpPr/>
          <p:nvPr/>
        </p:nvCxnSpPr>
        <p:spPr>
          <a:xfrm flipV="1">
            <a:off x="0" y="3969015"/>
            <a:ext cx="12192000" cy="12948"/>
          </a:xfrm>
          <a:prstGeom prst="line">
            <a:avLst/>
          </a:prstGeom>
          <a:ln w="76200">
            <a:solidFill>
              <a:srgbClr val="002060"/>
            </a:solidFill>
            <a:prstDash val="lgDash"/>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rot="16200000">
            <a:off x="-807784" y="2081730"/>
            <a:ext cx="2518639" cy="646331"/>
          </a:xfrm>
          <a:prstGeom prst="rect">
            <a:avLst/>
          </a:prstGeom>
          <a:solidFill>
            <a:schemeClr val="bg1"/>
          </a:solidFill>
        </p:spPr>
        <p:txBody>
          <a:bodyPr wrap="none" rtlCol="0">
            <a:spAutoFit/>
          </a:bodyPr>
          <a:lstStyle/>
          <a:p>
            <a:pPr algn="ctr"/>
            <a:r>
              <a:rPr lang="en-GB" sz="2000" b="1" dirty="0" smtClean="0"/>
              <a:t>Demand</a:t>
            </a:r>
          </a:p>
          <a:p>
            <a:pPr algn="ctr"/>
            <a:r>
              <a:rPr lang="en-GB" sz="1600" b="1" dirty="0" smtClean="0"/>
              <a:t>Price of Other Goods (POG)</a:t>
            </a:r>
            <a:endParaRPr lang="en-GB" sz="1600" b="1" dirty="0"/>
          </a:p>
        </p:txBody>
      </p:sp>
      <p:sp>
        <p:nvSpPr>
          <p:cNvPr id="7" name="TextBox 6"/>
          <p:cNvSpPr txBox="1"/>
          <p:nvPr/>
        </p:nvSpPr>
        <p:spPr>
          <a:xfrm rot="16200000">
            <a:off x="-741110" y="5139087"/>
            <a:ext cx="2518639" cy="646331"/>
          </a:xfrm>
          <a:prstGeom prst="rect">
            <a:avLst/>
          </a:prstGeom>
          <a:solidFill>
            <a:schemeClr val="bg1"/>
          </a:solidFill>
        </p:spPr>
        <p:txBody>
          <a:bodyPr wrap="none" rtlCol="0">
            <a:spAutoFit/>
          </a:bodyPr>
          <a:lstStyle/>
          <a:p>
            <a:pPr algn="ctr"/>
            <a:r>
              <a:rPr lang="en-GB" sz="2000" b="1" dirty="0" smtClean="0"/>
              <a:t>Supply</a:t>
            </a:r>
          </a:p>
          <a:p>
            <a:pPr algn="ctr"/>
            <a:r>
              <a:rPr lang="en-GB" sz="1600" b="1" dirty="0" smtClean="0"/>
              <a:t>Price of Other Goods (POG)</a:t>
            </a:r>
            <a:endParaRPr lang="en-GB" sz="1600" b="1" dirty="0"/>
          </a:p>
        </p:txBody>
      </p:sp>
    </p:spTree>
    <p:extLst>
      <p:ext uri="{BB962C8B-B14F-4D97-AF65-F5344CB8AC3E}">
        <p14:creationId xmlns:p14="http://schemas.microsoft.com/office/powerpoint/2010/main" val="1319626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MICRO (Paper 1)</a:t>
            </a:r>
            <a:r>
              <a:rPr lang="en-US" dirty="0" smtClean="0"/>
              <a:t/>
            </a:r>
            <a:br>
              <a:rPr lang="en-US" dirty="0" smtClean="0"/>
            </a:br>
            <a:r>
              <a:rPr lang="en-US" sz="4000" b="1" dirty="0">
                <a:solidFill>
                  <a:srgbClr val="FF0000"/>
                </a:solidFill>
              </a:rPr>
              <a:t>Interrelationships between markets</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TASK: For each scenario below, answer by drawing a demand OR supply curve shifting to the left or right</a:t>
            </a:r>
          </a:p>
          <a:p>
            <a:pPr marL="514350" indent="-514350">
              <a:buFont typeface="+mj-lt"/>
              <a:buAutoNum type="arabicPeriod"/>
            </a:pPr>
            <a:r>
              <a:rPr lang="en-US" dirty="0" smtClean="0"/>
              <a:t>What would happen to the demand for steel if the demand for cars increases?</a:t>
            </a:r>
          </a:p>
          <a:p>
            <a:pPr marL="514350" indent="-514350">
              <a:buFont typeface="+mj-lt"/>
              <a:buAutoNum type="arabicPeriod"/>
            </a:pPr>
            <a:r>
              <a:rPr lang="en-US" dirty="0" smtClean="0"/>
              <a:t>What would happen to the demand for </a:t>
            </a:r>
            <a:r>
              <a:rPr lang="en-US" dirty="0" err="1" smtClean="0"/>
              <a:t>Orangina</a:t>
            </a:r>
            <a:r>
              <a:rPr lang="en-US" dirty="0" smtClean="0"/>
              <a:t> if the price of Fanta decreased?</a:t>
            </a:r>
          </a:p>
          <a:p>
            <a:pPr marL="514350" indent="-514350">
              <a:buFont typeface="+mj-lt"/>
              <a:buAutoNum type="arabicPeriod"/>
            </a:pPr>
            <a:r>
              <a:rPr lang="en-US" dirty="0" smtClean="0"/>
              <a:t>What would happen the supply of leather if steak prices increased?</a:t>
            </a:r>
          </a:p>
          <a:p>
            <a:pPr marL="514350" indent="-514350">
              <a:buFont typeface="+mj-lt"/>
              <a:buAutoNum type="arabicPeriod"/>
            </a:pPr>
            <a:r>
              <a:rPr lang="en-US" dirty="0" smtClean="0"/>
              <a:t>What would happen to the supply of wheat which is used for food) if the price of wheat for bio fuel increased?</a:t>
            </a:r>
          </a:p>
          <a:p>
            <a:pPr marL="514350" indent="-514350">
              <a:buFont typeface="+mj-lt"/>
              <a:buAutoNum type="arabicPeriod"/>
            </a:pPr>
            <a:r>
              <a:rPr lang="en-US" dirty="0" smtClean="0"/>
              <a:t>What would happen to the demand for lighters if the price of cigarettes rose?</a:t>
            </a:r>
          </a:p>
          <a:p>
            <a:pPr marL="514350" indent="-514350">
              <a:buFont typeface="+mj-lt"/>
              <a:buAutoNum type="arabicPeriod"/>
            </a:pPr>
            <a:r>
              <a:rPr lang="en-US" dirty="0" smtClean="0"/>
              <a:t>What would happen to the supply of wool if the price of lamb fell?</a:t>
            </a:r>
          </a:p>
          <a:p>
            <a:pPr marL="514350" indent="-514350">
              <a:buFont typeface="+mj-lt"/>
              <a:buAutoNum type="arabicPeriod"/>
            </a:pPr>
            <a:r>
              <a:rPr lang="en-US" dirty="0" smtClean="0"/>
              <a:t>What would happen to the supply of plastic if the price of petrol increased?</a:t>
            </a:r>
          </a:p>
          <a:p>
            <a:pPr marL="514350" indent="-514350">
              <a:buFont typeface="+mj-lt"/>
              <a:buAutoNum type="arabicPeriod"/>
            </a:pPr>
            <a:r>
              <a:rPr lang="en-US" dirty="0" smtClean="0"/>
              <a:t>What would happen to the demand for </a:t>
            </a:r>
            <a:r>
              <a:rPr lang="en-US" dirty="0" err="1" smtClean="0"/>
              <a:t>playstations</a:t>
            </a:r>
            <a:r>
              <a:rPr lang="en-US" dirty="0" smtClean="0"/>
              <a:t> if demand for Xbox’s increased suddenly?</a:t>
            </a:r>
          </a:p>
          <a:p>
            <a:endParaRPr lang="en-US" dirty="0" smtClean="0"/>
          </a:p>
          <a:p>
            <a:endParaRPr lang="en-US" dirty="0" smtClean="0"/>
          </a:p>
          <a:p>
            <a:endParaRPr lang="en-US" dirty="0"/>
          </a:p>
        </p:txBody>
      </p:sp>
    </p:spTree>
    <p:extLst>
      <p:ext uri="{BB962C8B-B14F-4D97-AF65-F5344CB8AC3E}">
        <p14:creationId xmlns:p14="http://schemas.microsoft.com/office/powerpoint/2010/main" val="2402472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defRPr/>
            </a:pPr>
            <a:r>
              <a:rPr lang="en-GB" b="1" dirty="0" smtClean="0">
                <a:latin typeface="Reprise Stamp" panose="02000000000000000000" pitchFamily="2" charset="0"/>
              </a:rPr>
              <a:t>e.g. Joint Demand</a:t>
            </a:r>
            <a:r>
              <a:rPr lang="en-GB" dirty="0" smtClean="0"/>
              <a:t/>
            </a:r>
            <a:br>
              <a:rPr lang="en-GB" dirty="0" smtClean="0"/>
            </a:br>
            <a:r>
              <a:rPr lang="en-GB" sz="1400" b="1" i="1" dirty="0">
                <a:solidFill>
                  <a:schemeClr val="accent2"/>
                </a:solidFill>
              </a:rPr>
              <a:t>EXERCISE: Draw a 2 supply and demand diagrams for breakfast cereals and milk.  What would happen in these markets if there was an increase in supply of breakfast cereals for a complementary good like milk</a:t>
            </a:r>
            <a:endParaRPr lang="en-GB" dirty="0"/>
          </a:p>
        </p:txBody>
      </p:sp>
      <p:cxnSp>
        <p:nvCxnSpPr>
          <p:cNvPr id="4" name="Straight Connector 3"/>
          <p:cNvCxnSpPr>
            <a:cxnSpLocks noChangeShapeType="1"/>
          </p:cNvCxnSpPr>
          <p:nvPr/>
        </p:nvCxnSpPr>
        <p:spPr bwMode="auto">
          <a:xfrm>
            <a:off x="2681288" y="2178050"/>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cxnSp>
        <p:nvCxnSpPr>
          <p:cNvPr id="5" name="Straight Connector 4"/>
          <p:cNvCxnSpPr>
            <a:cxnSpLocks noChangeShapeType="1"/>
          </p:cNvCxnSpPr>
          <p:nvPr/>
        </p:nvCxnSpPr>
        <p:spPr bwMode="auto">
          <a:xfrm>
            <a:off x="2681289" y="4737100"/>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sp>
        <p:nvSpPr>
          <p:cNvPr id="56325" name="TextBox 101"/>
          <p:cNvSpPr txBox="1">
            <a:spLocks noChangeArrowheads="1"/>
          </p:cNvSpPr>
          <p:nvPr/>
        </p:nvSpPr>
        <p:spPr bwMode="auto">
          <a:xfrm rot="-5400000">
            <a:off x="2220120" y="2309020"/>
            <a:ext cx="536575" cy="2778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56326" name="TextBox 102"/>
          <p:cNvSpPr txBox="1">
            <a:spLocks noChangeArrowheads="1"/>
          </p:cNvSpPr>
          <p:nvPr/>
        </p:nvSpPr>
        <p:spPr bwMode="auto">
          <a:xfrm>
            <a:off x="4691063" y="4773614"/>
            <a:ext cx="825500" cy="2762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8" name="Straight Connector 7"/>
          <p:cNvCxnSpPr>
            <a:cxnSpLocks noChangeShapeType="1"/>
          </p:cNvCxnSpPr>
          <p:nvPr/>
        </p:nvCxnSpPr>
        <p:spPr bwMode="auto">
          <a:xfrm>
            <a:off x="3113088" y="2576513"/>
            <a:ext cx="1441450" cy="18716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cxnSp>
        <p:nvCxnSpPr>
          <p:cNvPr id="9" name="Straight Connector 8"/>
          <p:cNvCxnSpPr>
            <a:cxnSpLocks noChangeShapeType="1"/>
            <a:endCxn id="56329" idx="1"/>
          </p:cNvCxnSpPr>
          <p:nvPr/>
        </p:nvCxnSpPr>
        <p:spPr bwMode="auto">
          <a:xfrm flipV="1">
            <a:off x="2970214" y="2706689"/>
            <a:ext cx="1584325" cy="1741487"/>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sp>
        <p:nvSpPr>
          <p:cNvPr id="56329" name="TextBox 105"/>
          <p:cNvSpPr txBox="1">
            <a:spLocks noChangeArrowheads="1"/>
          </p:cNvSpPr>
          <p:nvPr/>
        </p:nvSpPr>
        <p:spPr bwMode="auto">
          <a:xfrm>
            <a:off x="4554538" y="2568576"/>
            <a:ext cx="3365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S1</a:t>
            </a:r>
          </a:p>
        </p:txBody>
      </p:sp>
      <p:sp>
        <p:nvSpPr>
          <p:cNvPr id="56330" name="TextBox 106"/>
          <p:cNvSpPr txBox="1">
            <a:spLocks noChangeArrowheads="1"/>
          </p:cNvSpPr>
          <p:nvPr/>
        </p:nvSpPr>
        <p:spPr bwMode="auto">
          <a:xfrm>
            <a:off x="4532313" y="4310063"/>
            <a:ext cx="292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a:t>
            </a:r>
          </a:p>
        </p:txBody>
      </p:sp>
      <p:cxnSp>
        <p:nvCxnSpPr>
          <p:cNvPr id="12" name="Straight Connector 11"/>
          <p:cNvCxnSpPr/>
          <p:nvPr/>
        </p:nvCxnSpPr>
        <p:spPr>
          <a:xfrm>
            <a:off x="2681289" y="3513138"/>
            <a:ext cx="115252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3833813" y="3578226"/>
            <a:ext cx="0" cy="11588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 name="Oval 13"/>
          <p:cNvSpPr/>
          <p:nvPr/>
        </p:nvSpPr>
        <p:spPr>
          <a:xfrm>
            <a:off x="3762376" y="3440113"/>
            <a:ext cx="142875"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A</a:t>
            </a:r>
          </a:p>
        </p:txBody>
      </p:sp>
      <p:sp>
        <p:nvSpPr>
          <p:cNvPr id="56334" name="TextBox 110"/>
          <p:cNvSpPr txBox="1">
            <a:spLocks noChangeArrowheads="1"/>
          </p:cNvSpPr>
          <p:nvPr/>
        </p:nvSpPr>
        <p:spPr bwMode="auto">
          <a:xfrm>
            <a:off x="2366963" y="3373438"/>
            <a:ext cx="41275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56335" name="TextBox 111"/>
          <p:cNvSpPr txBox="1">
            <a:spLocks noChangeArrowheads="1"/>
          </p:cNvSpPr>
          <p:nvPr/>
        </p:nvSpPr>
        <p:spPr bwMode="auto">
          <a:xfrm>
            <a:off x="3627438" y="4737101"/>
            <a:ext cx="4127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17" name="Straight Connector 16"/>
          <p:cNvCxnSpPr>
            <a:cxnSpLocks noChangeShapeType="1"/>
          </p:cNvCxnSpPr>
          <p:nvPr/>
        </p:nvCxnSpPr>
        <p:spPr bwMode="auto">
          <a:xfrm flipH="1">
            <a:off x="3762376" y="3111501"/>
            <a:ext cx="1304925" cy="1336675"/>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sp>
        <p:nvSpPr>
          <p:cNvPr id="56337" name="TextBox 113"/>
          <p:cNvSpPr txBox="1">
            <a:spLocks noChangeArrowheads="1"/>
          </p:cNvSpPr>
          <p:nvPr/>
        </p:nvSpPr>
        <p:spPr bwMode="auto">
          <a:xfrm>
            <a:off x="5033964" y="2990851"/>
            <a:ext cx="3381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S2</a:t>
            </a:r>
          </a:p>
        </p:txBody>
      </p:sp>
      <p:sp>
        <p:nvSpPr>
          <p:cNvPr id="19" name="Oval 18"/>
          <p:cNvSpPr/>
          <p:nvPr/>
        </p:nvSpPr>
        <p:spPr>
          <a:xfrm>
            <a:off x="4132264" y="3911601"/>
            <a:ext cx="142875"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B</a:t>
            </a:r>
          </a:p>
        </p:txBody>
      </p:sp>
      <p:cxnSp>
        <p:nvCxnSpPr>
          <p:cNvPr id="20" name="Straight Connector 19"/>
          <p:cNvCxnSpPr/>
          <p:nvPr/>
        </p:nvCxnSpPr>
        <p:spPr>
          <a:xfrm>
            <a:off x="2724150" y="3983038"/>
            <a:ext cx="144938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6340" name="TextBox 116"/>
          <p:cNvSpPr txBox="1">
            <a:spLocks noChangeArrowheads="1"/>
          </p:cNvSpPr>
          <p:nvPr/>
        </p:nvSpPr>
        <p:spPr bwMode="auto">
          <a:xfrm>
            <a:off x="2381250" y="3783014"/>
            <a:ext cx="4127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22" name="Straight Connector 21"/>
          <p:cNvCxnSpPr>
            <a:endCxn id="19" idx="4"/>
          </p:cNvCxnSpPr>
          <p:nvPr/>
        </p:nvCxnSpPr>
        <p:spPr>
          <a:xfrm flipV="1">
            <a:off x="4194176" y="4056064"/>
            <a:ext cx="9525" cy="68103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6342" name="TextBox 118"/>
          <p:cNvSpPr txBox="1">
            <a:spLocks noChangeArrowheads="1"/>
          </p:cNvSpPr>
          <p:nvPr/>
        </p:nvSpPr>
        <p:spPr bwMode="auto">
          <a:xfrm>
            <a:off x="4002088" y="4732339"/>
            <a:ext cx="4127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24" name="Straight Arrow Connector 23"/>
          <p:cNvCxnSpPr>
            <a:cxnSpLocks noChangeShapeType="1"/>
          </p:cNvCxnSpPr>
          <p:nvPr/>
        </p:nvCxnSpPr>
        <p:spPr bwMode="auto">
          <a:xfrm>
            <a:off x="4281488" y="3249613"/>
            <a:ext cx="444500"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56344" name="TextBox 47"/>
          <p:cNvSpPr txBox="1">
            <a:spLocks noChangeArrowheads="1"/>
          </p:cNvSpPr>
          <p:nvPr/>
        </p:nvSpPr>
        <p:spPr bwMode="auto">
          <a:xfrm>
            <a:off x="3016250" y="1831975"/>
            <a:ext cx="2133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a:latin typeface="Arial" panose="020B0604020202020204" pitchFamily="34" charset="0"/>
              </a:rPr>
              <a:t>Breakfast Cereals</a:t>
            </a:r>
          </a:p>
        </p:txBody>
      </p:sp>
      <p:sp>
        <p:nvSpPr>
          <p:cNvPr id="56345" name="TextBox 48"/>
          <p:cNvSpPr txBox="1">
            <a:spLocks noChangeArrowheads="1"/>
          </p:cNvSpPr>
          <p:nvPr/>
        </p:nvSpPr>
        <p:spPr bwMode="auto">
          <a:xfrm>
            <a:off x="7608888" y="1808164"/>
            <a:ext cx="6334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a:latin typeface="Arial" panose="020B0604020202020204" pitchFamily="34" charset="0"/>
              </a:rPr>
              <a:t>Milk</a:t>
            </a:r>
          </a:p>
        </p:txBody>
      </p:sp>
      <p:cxnSp>
        <p:nvCxnSpPr>
          <p:cNvPr id="51" name="Straight Connector 50"/>
          <p:cNvCxnSpPr>
            <a:cxnSpLocks noChangeShapeType="1"/>
          </p:cNvCxnSpPr>
          <p:nvPr/>
        </p:nvCxnSpPr>
        <p:spPr bwMode="auto">
          <a:xfrm>
            <a:off x="6680200" y="2125663"/>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cxnSp>
        <p:nvCxnSpPr>
          <p:cNvPr id="52" name="Straight Connector 51"/>
          <p:cNvCxnSpPr>
            <a:cxnSpLocks noChangeShapeType="1"/>
          </p:cNvCxnSpPr>
          <p:nvPr/>
        </p:nvCxnSpPr>
        <p:spPr bwMode="auto">
          <a:xfrm>
            <a:off x="6680200" y="4684713"/>
            <a:ext cx="2693988"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sp>
        <p:nvSpPr>
          <p:cNvPr id="56348" name="TextBox 7"/>
          <p:cNvSpPr txBox="1">
            <a:spLocks noChangeArrowheads="1"/>
          </p:cNvSpPr>
          <p:nvPr/>
        </p:nvSpPr>
        <p:spPr bwMode="auto">
          <a:xfrm rot="-5400000">
            <a:off x="6217445" y="2256632"/>
            <a:ext cx="536575" cy="2778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56349" name="TextBox 8"/>
          <p:cNvSpPr txBox="1">
            <a:spLocks noChangeArrowheads="1"/>
          </p:cNvSpPr>
          <p:nvPr/>
        </p:nvSpPr>
        <p:spPr bwMode="auto">
          <a:xfrm>
            <a:off x="8688388" y="4719638"/>
            <a:ext cx="825500" cy="27781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55" name="Straight Connector 54"/>
          <p:cNvCxnSpPr>
            <a:cxnSpLocks noChangeShapeType="1"/>
          </p:cNvCxnSpPr>
          <p:nvPr/>
        </p:nvCxnSpPr>
        <p:spPr bwMode="auto">
          <a:xfrm>
            <a:off x="7112001" y="2524126"/>
            <a:ext cx="1439863" cy="1871663"/>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cxnSp>
        <p:nvCxnSpPr>
          <p:cNvPr id="56" name="Straight Connector 55"/>
          <p:cNvCxnSpPr>
            <a:cxnSpLocks noChangeShapeType="1"/>
            <a:endCxn id="56352" idx="1"/>
          </p:cNvCxnSpPr>
          <p:nvPr/>
        </p:nvCxnSpPr>
        <p:spPr bwMode="auto">
          <a:xfrm flipV="1">
            <a:off x="6967539" y="2654300"/>
            <a:ext cx="1584325" cy="1741488"/>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sp>
        <p:nvSpPr>
          <p:cNvPr id="56352" name="TextBox 13"/>
          <p:cNvSpPr txBox="1">
            <a:spLocks noChangeArrowheads="1"/>
          </p:cNvSpPr>
          <p:nvPr/>
        </p:nvSpPr>
        <p:spPr bwMode="auto">
          <a:xfrm>
            <a:off x="8551863" y="2516189"/>
            <a:ext cx="2730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a:t>
            </a:r>
          </a:p>
        </p:txBody>
      </p:sp>
      <p:sp>
        <p:nvSpPr>
          <p:cNvPr id="56353" name="TextBox 14"/>
          <p:cNvSpPr txBox="1">
            <a:spLocks noChangeArrowheads="1"/>
          </p:cNvSpPr>
          <p:nvPr/>
        </p:nvSpPr>
        <p:spPr bwMode="auto">
          <a:xfrm>
            <a:off x="8531225" y="4257676"/>
            <a:ext cx="3556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D1</a:t>
            </a:r>
          </a:p>
        </p:txBody>
      </p:sp>
      <p:cxnSp>
        <p:nvCxnSpPr>
          <p:cNvPr id="59" name="Straight Connector 58"/>
          <p:cNvCxnSpPr/>
          <p:nvPr/>
        </p:nvCxnSpPr>
        <p:spPr>
          <a:xfrm>
            <a:off x="6680200" y="3460750"/>
            <a:ext cx="115093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V="1">
            <a:off x="7831138" y="3525839"/>
            <a:ext cx="0" cy="11588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1" name="Oval 60"/>
          <p:cNvSpPr/>
          <p:nvPr/>
        </p:nvSpPr>
        <p:spPr>
          <a:xfrm>
            <a:off x="7759701" y="3387726"/>
            <a:ext cx="144463"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A</a:t>
            </a:r>
          </a:p>
        </p:txBody>
      </p:sp>
      <p:sp>
        <p:nvSpPr>
          <p:cNvPr id="56357" name="TextBox 27"/>
          <p:cNvSpPr txBox="1">
            <a:spLocks noChangeArrowheads="1"/>
          </p:cNvSpPr>
          <p:nvPr/>
        </p:nvSpPr>
        <p:spPr bwMode="auto">
          <a:xfrm>
            <a:off x="6364288" y="3321051"/>
            <a:ext cx="41275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56358" name="TextBox 28"/>
          <p:cNvSpPr txBox="1">
            <a:spLocks noChangeArrowheads="1"/>
          </p:cNvSpPr>
          <p:nvPr/>
        </p:nvSpPr>
        <p:spPr bwMode="auto">
          <a:xfrm>
            <a:off x="7624763" y="4684714"/>
            <a:ext cx="4127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64" name="Straight Connector 63"/>
          <p:cNvCxnSpPr>
            <a:cxnSpLocks noChangeShapeType="1"/>
          </p:cNvCxnSpPr>
          <p:nvPr/>
        </p:nvCxnSpPr>
        <p:spPr bwMode="auto">
          <a:xfrm>
            <a:off x="7472363" y="2125663"/>
            <a:ext cx="1439862" cy="18716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sp>
        <p:nvSpPr>
          <p:cNvPr id="56360" name="TextBox 69"/>
          <p:cNvSpPr txBox="1">
            <a:spLocks noChangeArrowheads="1"/>
          </p:cNvSpPr>
          <p:nvPr/>
        </p:nvSpPr>
        <p:spPr bwMode="auto">
          <a:xfrm>
            <a:off x="8886825" y="3859214"/>
            <a:ext cx="355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D2</a:t>
            </a:r>
          </a:p>
        </p:txBody>
      </p:sp>
      <p:sp>
        <p:nvSpPr>
          <p:cNvPr id="66" name="Oval 65"/>
          <p:cNvSpPr/>
          <p:nvPr/>
        </p:nvSpPr>
        <p:spPr>
          <a:xfrm>
            <a:off x="8120063" y="2989263"/>
            <a:ext cx="144462"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B</a:t>
            </a:r>
          </a:p>
        </p:txBody>
      </p:sp>
      <p:cxnSp>
        <p:nvCxnSpPr>
          <p:cNvPr id="67" name="Straight Connector 66"/>
          <p:cNvCxnSpPr/>
          <p:nvPr/>
        </p:nvCxnSpPr>
        <p:spPr>
          <a:xfrm>
            <a:off x="6680200" y="3065463"/>
            <a:ext cx="144938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6363" name="TextBox 73"/>
          <p:cNvSpPr txBox="1">
            <a:spLocks noChangeArrowheads="1"/>
          </p:cNvSpPr>
          <p:nvPr/>
        </p:nvSpPr>
        <p:spPr bwMode="auto">
          <a:xfrm>
            <a:off x="6346825" y="2919413"/>
            <a:ext cx="41433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69" name="Straight Connector 68"/>
          <p:cNvCxnSpPr/>
          <p:nvPr/>
        </p:nvCxnSpPr>
        <p:spPr>
          <a:xfrm flipV="1">
            <a:off x="8191500" y="3133725"/>
            <a:ext cx="0" cy="155098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6365" name="TextBox 76"/>
          <p:cNvSpPr txBox="1">
            <a:spLocks noChangeArrowheads="1"/>
          </p:cNvSpPr>
          <p:nvPr/>
        </p:nvSpPr>
        <p:spPr bwMode="auto">
          <a:xfrm>
            <a:off x="7999414" y="4679951"/>
            <a:ext cx="4143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71" name="Straight Arrow Connector 70"/>
          <p:cNvCxnSpPr>
            <a:cxnSpLocks noChangeShapeType="1"/>
          </p:cNvCxnSpPr>
          <p:nvPr/>
        </p:nvCxnSpPr>
        <p:spPr bwMode="auto">
          <a:xfrm>
            <a:off x="7443788" y="2792413"/>
            <a:ext cx="444500"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56367" name="TextBox 71"/>
          <p:cNvSpPr txBox="1">
            <a:spLocks noChangeArrowheads="1"/>
          </p:cNvSpPr>
          <p:nvPr/>
        </p:nvSpPr>
        <p:spPr bwMode="auto">
          <a:xfrm>
            <a:off x="2174875" y="5372100"/>
            <a:ext cx="3460750" cy="95408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400" b="1"/>
              <a:t>Explanation: </a:t>
            </a:r>
            <a:r>
              <a:rPr lang="en-GB" altLang="en-US" sz="1400"/>
              <a:t>The increase in supply would lead to a fall in price and therefore an increase in demand for Cereals along the line because they are now cheaper.</a:t>
            </a:r>
          </a:p>
        </p:txBody>
      </p:sp>
      <p:sp>
        <p:nvSpPr>
          <p:cNvPr id="56368" name="TextBox 72"/>
          <p:cNvSpPr txBox="1">
            <a:spLocks noChangeArrowheads="1"/>
          </p:cNvSpPr>
          <p:nvPr/>
        </p:nvSpPr>
        <p:spPr bwMode="auto">
          <a:xfrm>
            <a:off x="6364288" y="5157788"/>
            <a:ext cx="4195762" cy="13843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400" b="1"/>
              <a:t>Explanation: </a:t>
            </a:r>
            <a:r>
              <a:rPr lang="en-GB" altLang="en-US" sz="1400"/>
              <a:t>The increase in demand for breakfast cereals will mean an increase in demand for milk as they are complementary goods.  Consequently, the demand curve will shift to the right, causing the price to rise which gives an incentive for milk suppliers to supply more to the market.</a:t>
            </a:r>
          </a:p>
        </p:txBody>
      </p:sp>
      <p:sp>
        <p:nvSpPr>
          <p:cNvPr id="74" name="Right Arrow 73"/>
          <p:cNvSpPr/>
          <p:nvPr/>
        </p:nvSpPr>
        <p:spPr>
          <a:xfrm>
            <a:off x="5635626" y="3065464"/>
            <a:ext cx="676275" cy="71437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5" name="Right Arrow 74"/>
          <p:cNvSpPr/>
          <p:nvPr/>
        </p:nvSpPr>
        <p:spPr>
          <a:xfrm>
            <a:off x="5670551" y="5492751"/>
            <a:ext cx="676275" cy="71437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370272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2" y="113199"/>
            <a:ext cx="10515600" cy="1325563"/>
          </a:xfrm>
        </p:spPr>
        <p:txBody>
          <a:bodyPr>
            <a:normAutofit/>
          </a:bodyPr>
          <a:lstStyle/>
          <a:p>
            <a:r>
              <a:rPr lang="en-US" b="1" dirty="0" smtClean="0"/>
              <a:t>MACRO (Paper 2) L1</a:t>
            </a:r>
            <a:br>
              <a:rPr lang="en-US" b="1" dirty="0" smtClean="0"/>
            </a:br>
            <a:r>
              <a:rPr lang="en-US" b="1" dirty="0" smtClean="0"/>
              <a:t> </a:t>
            </a:r>
            <a:r>
              <a:rPr lang="en-US" sz="4000" b="1" dirty="0">
                <a:solidFill>
                  <a:srgbClr val="FF0000"/>
                </a:solidFill>
              </a:rPr>
              <a:t>Types (and Causes) of Unemployment</a:t>
            </a:r>
          </a:p>
        </p:txBody>
      </p:sp>
      <p:sp>
        <p:nvSpPr>
          <p:cNvPr id="3" name="Content Placeholder 2"/>
          <p:cNvSpPr>
            <a:spLocks noGrp="1"/>
          </p:cNvSpPr>
          <p:nvPr>
            <p:ph idx="1"/>
          </p:nvPr>
        </p:nvSpPr>
        <p:spPr>
          <a:xfrm>
            <a:off x="152402" y="1637308"/>
            <a:ext cx="4707465" cy="5071533"/>
          </a:xfrm>
        </p:spPr>
        <p:txBody>
          <a:bodyPr>
            <a:normAutofit fontScale="92500" lnSpcReduction="20000"/>
          </a:bodyPr>
          <a:lstStyle/>
          <a:p>
            <a:pPr marL="271463" indent="-271463">
              <a:buFont typeface="+mj-lt"/>
              <a:buAutoNum type="arabicPeriod"/>
            </a:pPr>
            <a:r>
              <a:rPr lang="en-US" b="1" u="sng" dirty="0" smtClean="0"/>
              <a:t>Specific Definitions of Unemployment?</a:t>
            </a:r>
          </a:p>
          <a:p>
            <a:pPr lvl="1">
              <a:buFont typeface="Wingdings" charset="2"/>
              <a:buChar char="§"/>
            </a:pPr>
            <a:r>
              <a:rPr lang="en-US" dirty="0" smtClean="0"/>
              <a:t>FRICTIONAL UNEMPLOYMENT </a:t>
            </a:r>
          </a:p>
          <a:p>
            <a:pPr lvl="1">
              <a:buFont typeface="Wingdings" charset="2"/>
              <a:buChar char="§"/>
            </a:pPr>
            <a:r>
              <a:rPr lang="en-US" dirty="0" smtClean="0"/>
              <a:t>STRUCTURAL UNEMPLOYMENT</a:t>
            </a:r>
          </a:p>
          <a:p>
            <a:pPr lvl="1">
              <a:buFont typeface="Wingdings" charset="2"/>
              <a:buChar char="§"/>
            </a:pPr>
            <a:r>
              <a:rPr lang="en-US" dirty="0" smtClean="0"/>
              <a:t>CYCLICAL UNEMPLOYMENT</a:t>
            </a:r>
          </a:p>
          <a:p>
            <a:pPr lvl="1">
              <a:buFont typeface="Wingdings" charset="2"/>
              <a:buChar char="§"/>
            </a:pPr>
            <a:r>
              <a:rPr lang="en-US" dirty="0" smtClean="0"/>
              <a:t>REAL WAGE (or CLASSICAL) UNEMPLOYMENT</a:t>
            </a:r>
          </a:p>
          <a:p>
            <a:pPr marL="271463" indent="-271463">
              <a:buFont typeface="+mj-lt"/>
              <a:buAutoNum type="arabicPeriod"/>
            </a:pPr>
            <a:r>
              <a:rPr lang="en-US" b="1" u="sng" dirty="0" smtClean="0"/>
              <a:t>Voluntary or Involuntary Unemployment?</a:t>
            </a:r>
          </a:p>
          <a:p>
            <a:pPr lvl="1">
              <a:buFont typeface="Wingdings" charset="2"/>
              <a:buChar char="§"/>
            </a:pPr>
            <a:r>
              <a:rPr lang="en-US" dirty="0" smtClean="0"/>
              <a:t>VOLUNTARY UNEMPLOYMENT</a:t>
            </a:r>
          </a:p>
          <a:p>
            <a:pPr lvl="1">
              <a:buFont typeface="Wingdings" charset="2"/>
              <a:buChar char="§"/>
            </a:pPr>
            <a:r>
              <a:rPr lang="en-US" dirty="0" smtClean="0"/>
              <a:t>INVOLUNTARY UNEMPLOYMENT</a:t>
            </a:r>
          </a:p>
          <a:p>
            <a:pPr marL="271463" indent="-271463">
              <a:buFont typeface="+mj-lt"/>
              <a:buAutoNum type="arabicPeriod"/>
            </a:pPr>
            <a:r>
              <a:rPr lang="en-US" b="1" u="sng" dirty="0" smtClean="0"/>
              <a:t>Demand or Supply Side Unemployment?</a:t>
            </a:r>
          </a:p>
          <a:p>
            <a:pPr lvl="1">
              <a:buFont typeface="Wingdings" charset="2"/>
              <a:buChar char="§"/>
            </a:pPr>
            <a:r>
              <a:rPr lang="en-US" dirty="0" smtClean="0"/>
              <a:t>DEMAND SIDE OF THE ECONOMY</a:t>
            </a:r>
          </a:p>
          <a:p>
            <a:pPr lvl="1">
              <a:buFont typeface="Wingdings" charset="2"/>
              <a:buChar char="§"/>
            </a:pPr>
            <a:r>
              <a:rPr lang="en-US" dirty="0" smtClean="0"/>
              <a:t>SUPPLY SIDE OF THE ECONOMY</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39636336"/>
              </p:ext>
            </p:extLst>
          </p:nvPr>
        </p:nvGraphicFramePr>
        <p:xfrm>
          <a:off x="6160279" y="1488149"/>
          <a:ext cx="4927601" cy="5220692"/>
        </p:xfrm>
        <a:graphic>
          <a:graphicData uri="http://schemas.openxmlformats.org/presentationml/2006/ole">
            <mc:AlternateContent xmlns:mc="http://schemas.openxmlformats.org/markup-compatibility/2006">
              <mc:Choice xmlns:v="urn:schemas-microsoft-com:vml" Requires="v">
                <p:oleObj spid="_x0000_s2056" name="Document" r:id="rId4" imgW="6985000" imgH="8064500" progId="Word.Document.12">
                  <p:embed/>
                </p:oleObj>
              </mc:Choice>
              <mc:Fallback>
                <p:oleObj name="Document" r:id="rId4" imgW="6985000" imgH="8064500" progId="Word.Document.12">
                  <p:embed/>
                  <p:pic>
                    <p:nvPicPr>
                      <p:cNvPr id="0" name=""/>
                      <p:cNvPicPr/>
                      <p:nvPr/>
                    </p:nvPicPr>
                    <p:blipFill>
                      <a:blip r:embed="rId5"/>
                      <a:stretch>
                        <a:fillRect/>
                      </a:stretch>
                    </p:blipFill>
                    <p:spPr>
                      <a:xfrm>
                        <a:off x="6160279" y="1488149"/>
                        <a:ext cx="4927601" cy="5220692"/>
                      </a:xfrm>
                      <a:prstGeom prst="rect">
                        <a:avLst/>
                      </a:prstGeom>
                    </p:spPr>
                  </p:pic>
                </p:oleObj>
              </mc:Fallback>
            </mc:AlternateContent>
          </a:graphicData>
        </a:graphic>
      </p:graphicFrame>
    </p:spTree>
    <p:extLst>
      <p:ext uri="{BB962C8B-B14F-4D97-AF65-F5344CB8AC3E}">
        <p14:creationId xmlns:p14="http://schemas.microsoft.com/office/powerpoint/2010/main" val="1428348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30" y="0"/>
            <a:ext cx="10515600" cy="960527"/>
          </a:xfrm>
        </p:spPr>
        <p:txBody>
          <a:bodyPr>
            <a:normAutofit/>
          </a:bodyPr>
          <a:lstStyle/>
          <a:p>
            <a:r>
              <a:rPr lang="en-GB" sz="4800" b="1" dirty="0" smtClean="0"/>
              <a:t>Economics in the News….Paper 3 Lesson</a:t>
            </a:r>
            <a:endParaRPr lang="en-GB" sz="4800" b="1" dirty="0"/>
          </a:p>
        </p:txBody>
      </p:sp>
      <p:sp>
        <p:nvSpPr>
          <p:cNvPr id="3" name="Content Placeholder 2"/>
          <p:cNvSpPr>
            <a:spLocks noGrp="1"/>
          </p:cNvSpPr>
          <p:nvPr>
            <p:ph idx="1"/>
          </p:nvPr>
        </p:nvSpPr>
        <p:spPr>
          <a:xfrm>
            <a:off x="149470" y="1005623"/>
            <a:ext cx="3283024" cy="5641362"/>
          </a:xfrm>
          <a:solidFill>
            <a:schemeClr val="bg1"/>
          </a:solidFill>
        </p:spPr>
        <p:txBody>
          <a:bodyPr>
            <a:normAutofit fontScale="92500" lnSpcReduction="20000"/>
          </a:bodyPr>
          <a:lstStyle/>
          <a:p>
            <a:pPr marL="0" indent="0">
              <a:buNone/>
            </a:pPr>
            <a:r>
              <a:rPr lang="en-GB" b="1" dirty="0" smtClean="0"/>
              <a:t>TASKS (10 minutes)</a:t>
            </a:r>
          </a:p>
          <a:p>
            <a:pPr marL="514350" indent="-514350">
              <a:buFont typeface="+mj-lt"/>
              <a:buAutoNum type="arabicPeriod"/>
            </a:pPr>
            <a:r>
              <a:rPr lang="en-GB" dirty="0" smtClean="0"/>
              <a:t>Have your homework out for collection (make sure your name is on the work)</a:t>
            </a:r>
          </a:p>
          <a:p>
            <a:pPr marL="514350" indent="-514350">
              <a:buFont typeface="+mj-lt"/>
              <a:buAutoNum type="arabicPeriod"/>
            </a:pPr>
            <a:r>
              <a:rPr lang="en-GB" dirty="0" smtClean="0"/>
              <a:t>What economics news story do these pictures relate to?</a:t>
            </a:r>
          </a:p>
          <a:p>
            <a:pPr marL="514350" indent="-514350">
              <a:buFont typeface="+mj-lt"/>
              <a:buAutoNum type="arabicPeriod"/>
            </a:pPr>
            <a:r>
              <a:rPr lang="en-GB" dirty="0" smtClean="0"/>
              <a:t>Have an opinion on the news stories, if asked/picked on!</a:t>
            </a:r>
          </a:p>
          <a:p>
            <a:pPr marL="514350" indent="-514350">
              <a:buFont typeface="+mj-lt"/>
              <a:buAutoNum type="arabicPeriod"/>
            </a:pPr>
            <a:r>
              <a:rPr lang="en-GB" dirty="0" smtClean="0"/>
              <a:t>Are there any other stories in the news you have come across?</a:t>
            </a:r>
            <a:endParaRPr lang="en-GB" dirty="0"/>
          </a:p>
        </p:txBody>
      </p:sp>
      <p:grpSp>
        <p:nvGrpSpPr>
          <p:cNvPr id="6" name="Group 5"/>
          <p:cNvGrpSpPr/>
          <p:nvPr/>
        </p:nvGrpSpPr>
        <p:grpSpPr>
          <a:xfrm>
            <a:off x="4196254" y="960527"/>
            <a:ext cx="6103421" cy="2718780"/>
            <a:chOff x="3761405" y="1383810"/>
            <a:chExt cx="6103421" cy="2718780"/>
          </a:xfrm>
        </p:grpSpPr>
        <p:pic>
          <p:nvPicPr>
            <p:cNvPr id="4" name="Picture 3"/>
            <p:cNvPicPr>
              <a:picLocks noChangeAspect="1"/>
            </p:cNvPicPr>
            <p:nvPr/>
          </p:nvPicPr>
          <p:blipFill>
            <a:blip r:embed="rId2"/>
            <a:stretch>
              <a:fillRect/>
            </a:stretch>
          </p:blipFill>
          <p:spPr>
            <a:xfrm>
              <a:off x="3761405" y="1396346"/>
              <a:ext cx="4087068" cy="2680694"/>
            </a:xfrm>
            <a:prstGeom prst="rect">
              <a:avLst/>
            </a:prstGeom>
          </p:spPr>
        </p:pic>
        <p:pic>
          <p:nvPicPr>
            <p:cNvPr id="5" name="Picture 4"/>
            <p:cNvPicPr>
              <a:picLocks noChangeAspect="1"/>
            </p:cNvPicPr>
            <p:nvPr/>
          </p:nvPicPr>
          <p:blipFill>
            <a:blip r:embed="rId3"/>
            <a:stretch>
              <a:fillRect/>
            </a:stretch>
          </p:blipFill>
          <p:spPr>
            <a:xfrm>
              <a:off x="7739094" y="1383810"/>
              <a:ext cx="2125732" cy="2718780"/>
            </a:xfrm>
            <a:prstGeom prst="rect">
              <a:avLst/>
            </a:prstGeom>
          </p:spPr>
        </p:pic>
      </p:grpSp>
      <p:pic>
        <p:nvPicPr>
          <p:cNvPr id="8" name="Picture 7"/>
          <p:cNvPicPr>
            <a:picLocks noChangeAspect="1"/>
          </p:cNvPicPr>
          <p:nvPr/>
        </p:nvPicPr>
        <p:blipFill>
          <a:blip r:embed="rId4"/>
          <a:stretch>
            <a:fillRect/>
          </a:stretch>
        </p:blipFill>
        <p:spPr>
          <a:xfrm>
            <a:off x="7247965" y="3838200"/>
            <a:ext cx="4443412" cy="2930904"/>
          </a:xfrm>
          <a:prstGeom prst="rect">
            <a:avLst/>
          </a:prstGeom>
        </p:spPr>
      </p:pic>
    </p:spTree>
    <p:extLst>
      <p:ext uri="{BB962C8B-B14F-4D97-AF65-F5344CB8AC3E}">
        <p14:creationId xmlns:p14="http://schemas.microsoft.com/office/powerpoint/2010/main" val="347508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PAPER 3 (Micro and Macro): TODAY</a:t>
            </a:r>
            <a:endParaRPr lang="en-GB" b="1" dirty="0">
              <a:latin typeface="+mn-lt"/>
            </a:endParaRPr>
          </a:p>
        </p:txBody>
      </p:sp>
      <p:sp>
        <p:nvSpPr>
          <p:cNvPr id="3" name="Content Placeholder 2"/>
          <p:cNvSpPr>
            <a:spLocks noGrp="1"/>
          </p:cNvSpPr>
          <p:nvPr>
            <p:ph idx="1"/>
          </p:nvPr>
        </p:nvSpPr>
        <p:spPr>
          <a:xfrm>
            <a:off x="838200" y="1825625"/>
            <a:ext cx="10147300" cy="4351338"/>
          </a:xfrm>
        </p:spPr>
        <p:txBody>
          <a:bodyPr>
            <a:normAutofit fontScale="92500"/>
          </a:bodyPr>
          <a:lstStyle/>
          <a:p>
            <a:r>
              <a:rPr lang="en-GB" u="sng" dirty="0" smtClean="0"/>
              <a:t>ADMIN</a:t>
            </a:r>
          </a:p>
          <a:p>
            <a:pPr lvl="1"/>
            <a:r>
              <a:rPr lang="en-GB" dirty="0" smtClean="0"/>
              <a:t>Economics in the News</a:t>
            </a:r>
          </a:p>
          <a:p>
            <a:pPr lvl="1"/>
            <a:r>
              <a:rPr lang="en-GB" dirty="0" smtClean="0"/>
              <a:t>Homework Collection</a:t>
            </a:r>
          </a:p>
          <a:p>
            <a:pPr lvl="1"/>
            <a:r>
              <a:rPr lang="en-GB" dirty="0" smtClean="0"/>
              <a:t>Homework PREP for first lesson next week</a:t>
            </a:r>
          </a:p>
          <a:p>
            <a:r>
              <a:rPr lang="en-GB" u="sng" dirty="0" smtClean="0"/>
              <a:t>MICRO: Introduction to demand, supply and the law of price</a:t>
            </a:r>
          </a:p>
          <a:p>
            <a:pPr lvl="1"/>
            <a:r>
              <a:rPr lang="en-GB" dirty="0" smtClean="0"/>
              <a:t>Concepts of demand and supply</a:t>
            </a:r>
          </a:p>
          <a:p>
            <a:pPr lvl="1"/>
            <a:r>
              <a:rPr lang="en-GB" dirty="0" smtClean="0"/>
              <a:t>The law of price</a:t>
            </a:r>
          </a:p>
          <a:p>
            <a:r>
              <a:rPr lang="en-GB" u="sng" dirty="0" smtClean="0"/>
              <a:t>MACRO: Evaluating Economic Growth</a:t>
            </a:r>
          </a:p>
          <a:p>
            <a:pPr lvl="1"/>
            <a:r>
              <a:rPr lang="en-GB" dirty="0" smtClean="0"/>
              <a:t>Economic growth, booms and recessions</a:t>
            </a:r>
          </a:p>
          <a:p>
            <a:pPr lvl="1"/>
            <a:r>
              <a:rPr lang="en-GB" dirty="0" smtClean="0"/>
              <a:t>Economic growth: The case of China and the UK</a:t>
            </a:r>
          </a:p>
          <a:p>
            <a:pPr lvl="1"/>
            <a:r>
              <a:rPr lang="en-GB" dirty="0" smtClean="0"/>
              <a:t>What is sustainability and why do we want it as an objective of economic growth?</a:t>
            </a:r>
            <a:endParaRPr lang="en-GB" dirty="0"/>
          </a:p>
        </p:txBody>
      </p:sp>
    </p:spTree>
    <p:extLst>
      <p:ext uri="{BB962C8B-B14F-4D97-AF65-F5344CB8AC3E}">
        <p14:creationId xmlns:p14="http://schemas.microsoft.com/office/powerpoint/2010/main" val="241285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254000"/>
            <a:ext cx="11557000" cy="62865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00" b="1" dirty="0" smtClean="0"/>
              <a:t>30</a:t>
            </a:r>
            <a:endParaRPr lang="en-GB" sz="19900" b="1" dirty="0"/>
          </a:p>
        </p:txBody>
      </p:sp>
    </p:spTree>
    <p:extLst>
      <p:ext uri="{BB962C8B-B14F-4D97-AF65-F5344CB8AC3E}">
        <p14:creationId xmlns:p14="http://schemas.microsoft.com/office/powerpoint/2010/main" val="3245822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32214" y="4762500"/>
            <a:ext cx="1354137" cy="508000"/>
          </a:xfrm>
          <a:prstGeom prst="rect">
            <a:avLst/>
          </a:prstGeom>
          <a:solidFill>
            <a:schemeClr val="tx1"/>
          </a:solidFill>
        </p:spPr>
        <p:txBody>
          <a:bodyPr>
            <a:spAutoFit/>
          </a:bodyPr>
          <a:lstStyle/>
          <a:p>
            <a:pPr algn="ctr">
              <a:defRPr/>
            </a:pPr>
            <a:r>
              <a:rPr lang="en-US" sz="1350" b="1" dirty="0">
                <a:solidFill>
                  <a:prstClr val="white"/>
                </a:solidFill>
                <a:latin typeface="Calibri" panose="020F0502020204030204"/>
              </a:rPr>
              <a:t>GOVERNMENT FAILURE</a:t>
            </a:r>
          </a:p>
        </p:txBody>
      </p:sp>
      <p:cxnSp>
        <p:nvCxnSpPr>
          <p:cNvPr id="17" name="Straight Connector 16"/>
          <p:cNvCxnSpPr/>
          <p:nvPr/>
        </p:nvCxnSpPr>
        <p:spPr>
          <a:xfrm>
            <a:off x="2627313" y="3962401"/>
            <a:ext cx="6858000" cy="23813"/>
          </a:xfrm>
          <a:prstGeom prst="line">
            <a:avLst/>
          </a:prstGeom>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6030913" y="857250"/>
            <a:ext cx="0" cy="5143500"/>
          </a:xfrm>
          <a:prstGeom prst="line">
            <a:avLst/>
          </a:prstGeom>
          <a:ln/>
        </p:spPr>
        <p:style>
          <a:lnRef idx="3">
            <a:schemeClr val="dk1"/>
          </a:lnRef>
          <a:fillRef idx="0">
            <a:schemeClr val="dk1"/>
          </a:fillRef>
          <a:effectRef idx="2">
            <a:schemeClr val="dk1"/>
          </a:effectRef>
          <a:fontRef idx="minor">
            <a:schemeClr val="tx1"/>
          </a:fontRef>
        </p:style>
      </p:cxnSp>
      <p:sp>
        <p:nvSpPr>
          <p:cNvPr id="24581" name="TextBox 3"/>
          <p:cNvSpPr txBox="1">
            <a:spLocks noChangeArrowheads="1"/>
          </p:cNvSpPr>
          <p:nvPr/>
        </p:nvSpPr>
        <p:spPr bwMode="auto">
          <a:xfrm>
            <a:off x="4603750" y="958850"/>
            <a:ext cx="3136900" cy="1000274"/>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1800" b="1" u="sng">
                <a:solidFill>
                  <a:srgbClr val="FFFF00"/>
                </a:solidFill>
                <a:latin typeface="Calibri" panose="020F0502020204030204" pitchFamily="34" charset="0"/>
              </a:rPr>
              <a:t>MICROECONOMICS OVERVIEW</a:t>
            </a:r>
          </a:p>
          <a:p>
            <a:pPr algn="ctr" eaLnBrk="1" hangingPunct="1"/>
            <a:r>
              <a:rPr lang="en-US" altLang="en-US" sz="1300" b="1">
                <a:solidFill>
                  <a:srgbClr val="FFFFFF"/>
                </a:solidFill>
                <a:latin typeface="Calibri" panose="020F0502020204030204" pitchFamily="34" charset="0"/>
              </a:rPr>
              <a:t>THE BASIC ECONOMIC PROBLEM</a:t>
            </a:r>
          </a:p>
          <a:p>
            <a:pPr algn="ctr" eaLnBrk="1" hangingPunct="1"/>
            <a:r>
              <a:rPr lang="en-US" altLang="en-US" sz="700" b="1">
                <a:solidFill>
                  <a:srgbClr val="FFFFFF"/>
                </a:solidFill>
                <a:latin typeface="Calibri" panose="020F0502020204030204" pitchFamily="34" charset="0"/>
              </a:rPr>
              <a:t>Scarcity (resources), unlimited wants forces a choice which involves an opportunity cost. There is not enough for everyone so how best to distribute our scarce resources to meet everyones wants.</a:t>
            </a:r>
          </a:p>
          <a:p>
            <a:pPr algn="ctr" eaLnBrk="1" hangingPunct="1"/>
            <a:r>
              <a:rPr lang="en-US" altLang="en-US" sz="700" b="1">
                <a:solidFill>
                  <a:srgbClr val="FFFFFF"/>
                </a:solidFill>
                <a:latin typeface="Calibri" panose="020F0502020204030204" pitchFamily="34" charset="0"/>
              </a:rPr>
              <a:t>PPF Diagrams….</a:t>
            </a:r>
          </a:p>
        </p:txBody>
      </p:sp>
      <p:sp>
        <p:nvSpPr>
          <p:cNvPr id="25" name="TextBox 24"/>
          <p:cNvSpPr txBox="1"/>
          <p:nvPr/>
        </p:nvSpPr>
        <p:spPr>
          <a:xfrm>
            <a:off x="2481264" y="4089400"/>
            <a:ext cx="1190625" cy="820738"/>
          </a:xfrm>
          <a:prstGeom prst="rect">
            <a:avLst/>
          </a:prstGeom>
          <a:solidFill>
            <a:schemeClr val="bg1">
              <a:lumMod val="85000"/>
            </a:schemeClr>
          </a:solidFill>
        </p:spPr>
        <p:txBody>
          <a:bodyPr>
            <a:spAutoFit/>
          </a:bodyPr>
          <a:lstStyle/>
          <a:p>
            <a:pPr>
              <a:defRPr/>
            </a:pPr>
            <a:r>
              <a:rPr lang="en-US" sz="788" b="1" dirty="0">
                <a:solidFill>
                  <a:prstClr val="black"/>
                </a:solidFill>
                <a:latin typeface="Calibri" panose="020F0502020204030204"/>
              </a:rPr>
              <a:t>Unintended effects</a:t>
            </a:r>
          </a:p>
          <a:p>
            <a:pPr marL="128588" indent="-128588">
              <a:buFont typeface="Arial"/>
              <a:buChar char="•"/>
              <a:defRPr/>
            </a:pPr>
            <a:r>
              <a:rPr lang="en-US" sz="788" dirty="0">
                <a:solidFill>
                  <a:prstClr val="black"/>
                </a:solidFill>
                <a:latin typeface="Calibri" panose="020F0502020204030204"/>
              </a:rPr>
              <a:t>Moral Hazard or Dependency</a:t>
            </a:r>
          </a:p>
          <a:p>
            <a:pPr marL="128588" indent="-128588">
              <a:buFont typeface="Arial"/>
              <a:buChar char="•"/>
              <a:defRPr/>
            </a:pPr>
            <a:r>
              <a:rPr lang="en-US" sz="788" dirty="0">
                <a:solidFill>
                  <a:prstClr val="black"/>
                </a:solidFill>
                <a:latin typeface="Calibri" panose="020F0502020204030204"/>
              </a:rPr>
              <a:t>Disincentive effects</a:t>
            </a:r>
          </a:p>
          <a:p>
            <a:pPr marL="128588" indent="-128588">
              <a:buFont typeface="Arial"/>
              <a:buChar char="•"/>
              <a:defRPr/>
            </a:pPr>
            <a:r>
              <a:rPr lang="en-US" sz="788" dirty="0">
                <a:solidFill>
                  <a:prstClr val="black"/>
                </a:solidFill>
                <a:latin typeface="Calibri" panose="020F0502020204030204"/>
              </a:rPr>
              <a:t>Shortages/surpluses</a:t>
            </a:r>
          </a:p>
          <a:p>
            <a:pPr marL="128588" indent="-128588">
              <a:buFont typeface="Arial"/>
              <a:buChar char="•"/>
              <a:defRPr/>
            </a:pPr>
            <a:r>
              <a:rPr lang="en-US" sz="788" dirty="0">
                <a:solidFill>
                  <a:prstClr val="black"/>
                </a:solidFill>
                <a:latin typeface="Calibri" panose="020F0502020204030204"/>
              </a:rPr>
              <a:t>Inefficiency</a:t>
            </a:r>
          </a:p>
        </p:txBody>
      </p:sp>
      <p:sp>
        <p:nvSpPr>
          <p:cNvPr id="26" name="TextBox 25"/>
          <p:cNvSpPr txBox="1"/>
          <p:nvPr/>
        </p:nvSpPr>
        <p:spPr>
          <a:xfrm>
            <a:off x="4603750" y="4164013"/>
            <a:ext cx="1066800" cy="457200"/>
          </a:xfrm>
          <a:prstGeom prst="rect">
            <a:avLst/>
          </a:prstGeom>
          <a:solidFill>
            <a:schemeClr val="bg1">
              <a:lumMod val="85000"/>
            </a:schemeClr>
          </a:solidFill>
        </p:spPr>
        <p:txBody>
          <a:bodyPr wrap="none">
            <a:spAutoFit/>
          </a:bodyPr>
          <a:lstStyle/>
          <a:p>
            <a:pPr>
              <a:defRPr/>
            </a:pPr>
            <a:r>
              <a:rPr lang="en-US" sz="788" b="1" dirty="0">
                <a:solidFill>
                  <a:prstClr val="black"/>
                </a:solidFill>
                <a:latin typeface="Calibri" panose="020F0502020204030204"/>
              </a:rPr>
              <a:t>Political Conflicts</a:t>
            </a:r>
          </a:p>
          <a:p>
            <a:pPr marL="128588" indent="-128588">
              <a:buFont typeface="Arial"/>
              <a:buChar char="•"/>
              <a:defRPr/>
            </a:pPr>
            <a:r>
              <a:rPr lang="en-US" sz="788" dirty="0">
                <a:solidFill>
                  <a:prstClr val="black"/>
                </a:solidFill>
                <a:latin typeface="Calibri" panose="020F0502020204030204"/>
              </a:rPr>
              <a:t>Minority influence</a:t>
            </a:r>
          </a:p>
          <a:p>
            <a:pPr marL="128588" indent="-128588">
              <a:buFont typeface="Arial"/>
              <a:buChar char="•"/>
              <a:defRPr/>
            </a:pPr>
            <a:r>
              <a:rPr lang="en-US" sz="788" dirty="0">
                <a:solidFill>
                  <a:prstClr val="black"/>
                </a:solidFill>
                <a:latin typeface="Calibri" panose="020F0502020204030204"/>
              </a:rPr>
              <a:t>Corruption</a:t>
            </a:r>
          </a:p>
        </p:txBody>
      </p:sp>
      <p:sp>
        <p:nvSpPr>
          <p:cNvPr id="27" name="TextBox 26"/>
          <p:cNvSpPr txBox="1"/>
          <p:nvPr/>
        </p:nvSpPr>
        <p:spPr>
          <a:xfrm>
            <a:off x="4646613" y="5365750"/>
            <a:ext cx="1219200" cy="523220"/>
          </a:xfrm>
          <a:prstGeom prst="rect">
            <a:avLst/>
          </a:prstGeom>
          <a:solidFill>
            <a:schemeClr val="bg1">
              <a:lumMod val="85000"/>
            </a:schemeClr>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altLang="en-US" sz="700" b="1">
                <a:solidFill>
                  <a:srgbClr val="000000"/>
                </a:solidFill>
                <a:latin typeface="Calibri" panose="020F0502020204030204" pitchFamily="34" charset="0"/>
              </a:rPr>
              <a:t>Admin Errors/Costs</a:t>
            </a:r>
          </a:p>
          <a:p>
            <a:pPr eaLnBrk="1" hangingPunct="1">
              <a:buFont typeface="Arial" panose="020B0604020202020204" pitchFamily="34" charset="0"/>
              <a:buChar char="•"/>
              <a:defRPr/>
            </a:pPr>
            <a:r>
              <a:rPr lang="en-US" altLang="en-US" sz="700">
                <a:solidFill>
                  <a:srgbClr val="000000"/>
                </a:solidFill>
                <a:latin typeface="Calibri" panose="020F0502020204030204" pitchFamily="34" charset="0"/>
              </a:rPr>
              <a:t>Bureaucractic costs of say taxation,  subsidy’s and regulation?</a:t>
            </a:r>
          </a:p>
        </p:txBody>
      </p:sp>
      <p:cxnSp>
        <p:nvCxnSpPr>
          <p:cNvPr id="29" name="Elbow Connector 28"/>
          <p:cNvCxnSpPr>
            <a:stCxn id="24581" idx="1"/>
            <a:endCxn id="28" idx="0"/>
          </p:cNvCxnSpPr>
          <p:nvPr/>
        </p:nvCxnSpPr>
        <p:spPr>
          <a:xfrm rot="10800000" flipV="1">
            <a:off x="4477544" y="1458987"/>
            <a:ext cx="126206" cy="1165151"/>
          </a:xfrm>
          <a:prstGeom prst="bentConnector2">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3" name="TextBox 32"/>
          <p:cNvSpPr txBox="1"/>
          <p:nvPr/>
        </p:nvSpPr>
        <p:spPr>
          <a:xfrm rot="16200000">
            <a:off x="3948907" y="1894682"/>
            <a:ext cx="801687" cy="254000"/>
          </a:xfrm>
          <a:prstGeom prst="rect">
            <a:avLst/>
          </a:prstGeom>
          <a:solidFill>
            <a:srgbClr val="FF0000"/>
          </a:solidFill>
          <a:ln>
            <a:solidFill>
              <a:srgbClr val="FF0000"/>
            </a:solidFill>
          </a:ln>
        </p:spPr>
        <p:txBody>
          <a:bodyPr wrap="none">
            <a:spAutoFit/>
          </a:bodyPr>
          <a:lstStyle/>
          <a:p>
            <a:pPr>
              <a:defRPr/>
            </a:pPr>
            <a:r>
              <a:rPr lang="en-US" sz="1050" b="1" dirty="0">
                <a:solidFill>
                  <a:prstClr val="white"/>
                </a:solidFill>
                <a:latin typeface="Calibri" panose="020F0502020204030204"/>
              </a:rPr>
              <a:t>SOCIALISM</a:t>
            </a:r>
          </a:p>
        </p:txBody>
      </p:sp>
      <p:sp>
        <p:nvSpPr>
          <p:cNvPr id="28" name="TextBox 27"/>
          <p:cNvSpPr txBox="1"/>
          <p:nvPr/>
        </p:nvSpPr>
        <p:spPr>
          <a:xfrm>
            <a:off x="3795713" y="2624138"/>
            <a:ext cx="1363662" cy="508000"/>
          </a:xfrm>
          <a:prstGeom prst="rect">
            <a:avLst/>
          </a:prstGeom>
          <a:solidFill>
            <a:schemeClr val="tx1"/>
          </a:solidFill>
        </p:spPr>
        <p:txBody>
          <a:bodyPr>
            <a:spAutoFit/>
          </a:bodyPr>
          <a:lstStyle/>
          <a:p>
            <a:pPr algn="ctr">
              <a:defRPr/>
            </a:pPr>
            <a:r>
              <a:rPr lang="en-US" sz="1350" b="1" dirty="0">
                <a:solidFill>
                  <a:prstClr val="white"/>
                </a:solidFill>
                <a:latin typeface="Calibri" panose="020F0502020204030204"/>
              </a:rPr>
              <a:t>GOVERNMENT INTERVENTION</a:t>
            </a:r>
          </a:p>
        </p:txBody>
      </p:sp>
      <p:sp>
        <p:nvSpPr>
          <p:cNvPr id="31" name="TextBox 30"/>
          <p:cNvSpPr txBox="1"/>
          <p:nvPr/>
        </p:nvSpPr>
        <p:spPr>
          <a:xfrm>
            <a:off x="2841625" y="2733675"/>
            <a:ext cx="723900" cy="698500"/>
          </a:xfrm>
          <a:prstGeom prst="rect">
            <a:avLst/>
          </a:prstGeom>
          <a:solidFill>
            <a:schemeClr val="bg1">
              <a:lumMod val="85000"/>
            </a:schemeClr>
          </a:solidFill>
        </p:spPr>
        <p:txBody>
          <a:bodyPr>
            <a:spAutoFit/>
          </a:bodyPr>
          <a:lstStyle/>
          <a:p>
            <a:pPr>
              <a:defRPr/>
            </a:pPr>
            <a:r>
              <a:rPr lang="en-US" sz="788" b="1" dirty="0">
                <a:solidFill>
                  <a:prstClr val="black"/>
                </a:solidFill>
                <a:latin typeface="Calibri" panose="020F0502020204030204"/>
              </a:rPr>
              <a:t>Price Mechanism</a:t>
            </a:r>
          </a:p>
          <a:p>
            <a:pPr marL="128588" indent="-128588">
              <a:buFont typeface="Arial"/>
              <a:buChar char="•"/>
              <a:defRPr/>
            </a:pPr>
            <a:r>
              <a:rPr lang="en-US" sz="788" dirty="0">
                <a:solidFill>
                  <a:prstClr val="black"/>
                </a:solidFill>
                <a:latin typeface="Calibri" panose="020F0502020204030204"/>
              </a:rPr>
              <a:t>Indirect taxation</a:t>
            </a:r>
          </a:p>
          <a:p>
            <a:pPr marL="128588" indent="-128588">
              <a:buFont typeface="Arial"/>
              <a:buChar char="•"/>
              <a:defRPr/>
            </a:pPr>
            <a:r>
              <a:rPr lang="en-US" sz="788" dirty="0">
                <a:solidFill>
                  <a:prstClr val="black"/>
                </a:solidFill>
                <a:latin typeface="Calibri" panose="020F0502020204030204"/>
              </a:rPr>
              <a:t>Subsidies</a:t>
            </a:r>
          </a:p>
        </p:txBody>
      </p:sp>
      <p:sp>
        <p:nvSpPr>
          <p:cNvPr id="35" name="TextBox 34"/>
          <p:cNvSpPr txBox="1"/>
          <p:nvPr/>
        </p:nvSpPr>
        <p:spPr>
          <a:xfrm>
            <a:off x="2879726" y="1503364"/>
            <a:ext cx="1101725" cy="1062037"/>
          </a:xfrm>
          <a:prstGeom prst="rect">
            <a:avLst/>
          </a:prstGeom>
          <a:solidFill>
            <a:schemeClr val="bg1">
              <a:lumMod val="85000"/>
            </a:schemeClr>
          </a:solidFill>
        </p:spPr>
        <p:txBody>
          <a:bodyPr>
            <a:spAutoFit/>
          </a:bodyPr>
          <a:lstStyle/>
          <a:p>
            <a:pPr>
              <a:defRPr/>
            </a:pPr>
            <a:r>
              <a:rPr lang="en-US" sz="788" b="1" dirty="0">
                <a:solidFill>
                  <a:prstClr val="black"/>
                </a:solidFill>
                <a:latin typeface="Calibri" panose="020F0502020204030204"/>
              </a:rPr>
              <a:t>Direct Controls</a:t>
            </a:r>
          </a:p>
          <a:p>
            <a:pPr marL="128588" indent="-128588">
              <a:buFont typeface="Arial"/>
              <a:buChar char="•"/>
              <a:defRPr/>
            </a:pPr>
            <a:r>
              <a:rPr lang="en-US" sz="788" dirty="0">
                <a:solidFill>
                  <a:prstClr val="black"/>
                </a:solidFill>
                <a:latin typeface="Calibri" panose="020F0502020204030204"/>
              </a:rPr>
              <a:t>Legislation and regulation </a:t>
            </a:r>
          </a:p>
          <a:p>
            <a:pPr marL="128588" indent="-128588">
              <a:buFont typeface="Arial"/>
              <a:buChar char="•"/>
              <a:defRPr/>
            </a:pPr>
            <a:r>
              <a:rPr lang="en-US" sz="788" dirty="0">
                <a:solidFill>
                  <a:prstClr val="black"/>
                </a:solidFill>
                <a:latin typeface="Calibri" panose="020F0502020204030204"/>
              </a:rPr>
              <a:t>Price controls - max and min prices and buffer stocks</a:t>
            </a:r>
          </a:p>
          <a:p>
            <a:pPr marL="128588" indent="-128588">
              <a:buFont typeface="Arial"/>
              <a:buChar char="•"/>
              <a:defRPr/>
            </a:pPr>
            <a:r>
              <a:rPr lang="en-US" sz="788" dirty="0">
                <a:solidFill>
                  <a:prstClr val="black"/>
                </a:solidFill>
                <a:latin typeface="Calibri" panose="020F0502020204030204"/>
              </a:rPr>
              <a:t>Government provision</a:t>
            </a:r>
          </a:p>
        </p:txBody>
      </p:sp>
      <p:sp>
        <p:nvSpPr>
          <p:cNvPr id="36" name="TextBox 35"/>
          <p:cNvSpPr txBox="1"/>
          <p:nvPr/>
        </p:nvSpPr>
        <p:spPr>
          <a:xfrm>
            <a:off x="3995738" y="3287713"/>
            <a:ext cx="1339850" cy="455612"/>
          </a:xfrm>
          <a:prstGeom prst="rect">
            <a:avLst/>
          </a:prstGeom>
          <a:solidFill>
            <a:schemeClr val="bg1">
              <a:lumMod val="85000"/>
            </a:schemeClr>
          </a:solidFill>
        </p:spPr>
        <p:txBody>
          <a:bodyPr>
            <a:spAutoFit/>
          </a:bodyPr>
          <a:lstStyle/>
          <a:p>
            <a:pPr>
              <a:defRPr/>
            </a:pPr>
            <a:r>
              <a:rPr lang="en-US" sz="788" b="1" dirty="0">
                <a:solidFill>
                  <a:prstClr val="black"/>
                </a:solidFill>
                <a:latin typeface="Calibri" panose="020F0502020204030204"/>
              </a:rPr>
              <a:t>Persuasion</a:t>
            </a:r>
          </a:p>
          <a:p>
            <a:pPr marL="128588" indent="-128588">
              <a:buFont typeface="Arial"/>
              <a:buChar char="•"/>
              <a:defRPr/>
            </a:pPr>
            <a:r>
              <a:rPr lang="en-US" sz="788" dirty="0">
                <a:solidFill>
                  <a:prstClr val="black"/>
                </a:solidFill>
                <a:latin typeface="Calibri" panose="020F0502020204030204"/>
              </a:rPr>
              <a:t>Guidance</a:t>
            </a:r>
          </a:p>
          <a:p>
            <a:pPr marL="128588" indent="-128588">
              <a:buFont typeface="Arial"/>
              <a:buChar char="•"/>
              <a:defRPr/>
            </a:pPr>
            <a:r>
              <a:rPr lang="en-US" sz="788" dirty="0">
                <a:solidFill>
                  <a:prstClr val="black"/>
                </a:solidFill>
                <a:latin typeface="Calibri" panose="020F0502020204030204"/>
              </a:rPr>
              <a:t>Nudge Theory</a:t>
            </a:r>
          </a:p>
        </p:txBody>
      </p:sp>
      <p:sp>
        <p:nvSpPr>
          <p:cNvPr id="38" name="TextBox 37"/>
          <p:cNvSpPr txBox="1"/>
          <p:nvPr/>
        </p:nvSpPr>
        <p:spPr>
          <a:xfrm>
            <a:off x="7400925" y="2616200"/>
            <a:ext cx="971550" cy="508000"/>
          </a:xfrm>
          <a:prstGeom prst="rect">
            <a:avLst/>
          </a:prstGeom>
          <a:solidFill>
            <a:schemeClr val="tx1"/>
          </a:solidFill>
        </p:spPr>
        <p:txBody>
          <a:bodyPr>
            <a:spAutoFit/>
          </a:bodyPr>
          <a:lstStyle/>
          <a:p>
            <a:pPr algn="ctr">
              <a:defRPr/>
            </a:pPr>
            <a:r>
              <a:rPr lang="en-US" sz="1350" b="1" dirty="0">
                <a:solidFill>
                  <a:prstClr val="white"/>
                </a:solidFill>
                <a:latin typeface="Calibri" panose="020F0502020204030204"/>
              </a:rPr>
              <a:t>MARKET SUCCESS</a:t>
            </a:r>
          </a:p>
        </p:txBody>
      </p:sp>
      <p:sp>
        <p:nvSpPr>
          <p:cNvPr id="39" name="TextBox 38"/>
          <p:cNvSpPr txBox="1"/>
          <p:nvPr/>
        </p:nvSpPr>
        <p:spPr>
          <a:xfrm>
            <a:off x="7523163" y="4762500"/>
            <a:ext cx="971550" cy="508000"/>
          </a:xfrm>
          <a:prstGeom prst="rect">
            <a:avLst/>
          </a:prstGeom>
          <a:solidFill>
            <a:schemeClr val="tx1"/>
          </a:solidFill>
        </p:spPr>
        <p:txBody>
          <a:bodyPr>
            <a:spAutoFit/>
          </a:bodyPr>
          <a:lstStyle/>
          <a:p>
            <a:pPr algn="ctr">
              <a:defRPr/>
            </a:pPr>
            <a:r>
              <a:rPr lang="en-US" sz="1350" b="1" dirty="0">
                <a:solidFill>
                  <a:prstClr val="white"/>
                </a:solidFill>
                <a:latin typeface="Calibri" panose="020F0502020204030204"/>
              </a:rPr>
              <a:t>MARKET FAILURE</a:t>
            </a:r>
          </a:p>
        </p:txBody>
      </p:sp>
      <p:sp>
        <p:nvSpPr>
          <p:cNvPr id="40" name="TextBox 39"/>
          <p:cNvSpPr txBox="1"/>
          <p:nvPr/>
        </p:nvSpPr>
        <p:spPr>
          <a:xfrm>
            <a:off x="7845425" y="3346451"/>
            <a:ext cx="755650" cy="455613"/>
          </a:xfrm>
          <a:prstGeom prst="rect">
            <a:avLst/>
          </a:prstGeom>
          <a:solidFill>
            <a:schemeClr val="bg1">
              <a:lumMod val="85000"/>
            </a:schemeClr>
          </a:solidFill>
        </p:spPr>
        <p:txBody>
          <a:bodyPr wrap="none">
            <a:spAutoFit/>
          </a:bodyPr>
          <a:lstStyle/>
          <a:p>
            <a:pPr>
              <a:defRPr/>
            </a:pPr>
            <a:r>
              <a:rPr lang="en-US" sz="788" b="1" dirty="0">
                <a:solidFill>
                  <a:prstClr val="black"/>
                </a:solidFill>
                <a:latin typeface="Calibri" panose="020F0502020204030204"/>
              </a:rPr>
              <a:t>Efficiency</a:t>
            </a:r>
          </a:p>
          <a:p>
            <a:pPr marL="128588" indent="-128588">
              <a:buFont typeface="Arial"/>
              <a:buChar char="•"/>
              <a:defRPr/>
            </a:pPr>
            <a:r>
              <a:rPr lang="en-US" sz="788" dirty="0">
                <a:solidFill>
                  <a:prstClr val="black"/>
                </a:solidFill>
                <a:latin typeface="Calibri" panose="020F0502020204030204"/>
              </a:rPr>
              <a:t>Productive</a:t>
            </a:r>
          </a:p>
          <a:p>
            <a:pPr marL="128588" indent="-128588">
              <a:buFont typeface="Arial"/>
              <a:buChar char="•"/>
              <a:defRPr/>
            </a:pPr>
            <a:r>
              <a:rPr lang="en-US" sz="788" dirty="0">
                <a:solidFill>
                  <a:prstClr val="black"/>
                </a:solidFill>
                <a:latin typeface="Calibri" panose="020F0502020204030204"/>
              </a:rPr>
              <a:t>Allocative</a:t>
            </a:r>
          </a:p>
        </p:txBody>
      </p:sp>
      <p:sp>
        <p:nvSpPr>
          <p:cNvPr id="41" name="TextBox 40"/>
          <p:cNvSpPr txBox="1"/>
          <p:nvPr/>
        </p:nvSpPr>
        <p:spPr>
          <a:xfrm>
            <a:off x="6265863" y="2219326"/>
            <a:ext cx="963612" cy="1668463"/>
          </a:xfrm>
          <a:prstGeom prst="rect">
            <a:avLst/>
          </a:prstGeom>
          <a:solidFill>
            <a:schemeClr val="bg1">
              <a:lumMod val="85000"/>
            </a:schemeClr>
          </a:solidFill>
        </p:spPr>
        <p:txBody>
          <a:bodyPr>
            <a:spAutoFit/>
          </a:bodyPr>
          <a:lstStyle/>
          <a:p>
            <a:pPr>
              <a:defRPr/>
            </a:pPr>
            <a:r>
              <a:rPr lang="en-US" sz="788" b="1" dirty="0">
                <a:solidFill>
                  <a:prstClr val="black"/>
                </a:solidFill>
                <a:latin typeface="Calibri" panose="020F0502020204030204"/>
              </a:rPr>
              <a:t>Price determination</a:t>
            </a:r>
          </a:p>
          <a:p>
            <a:pPr marL="128588" indent="-128588">
              <a:buFont typeface="Arial"/>
              <a:buChar char="•"/>
              <a:defRPr/>
            </a:pPr>
            <a:r>
              <a:rPr lang="en-US" sz="788" dirty="0">
                <a:solidFill>
                  <a:prstClr val="black"/>
                </a:solidFill>
                <a:latin typeface="Calibri" panose="020F0502020204030204"/>
              </a:rPr>
              <a:t>Equilibrium and disequilibrium</a:t>
            </a:r>
          </a:p>
          <a:p>
            <a:pPr marL="128588" indent="-128588">
              <a:buFont typeface="Arial"/>
              <a:buChar char="•"/>
              <a:defRPr/>
            </a:pPr>
            <a:r>
              <a:rPr lang="en-US" sz="788" dirty="0">
                <a:solidFill>
                  <a:prstClr val="black"/>
                </a:solidFill>
                <a:latin typeface="Calibri" panose="020F0502020204030204"/>
              </a:rPr>
              <a:t>Demand &amp; Supply Curve shifts</a:t>
            </a:r>
          </a:p>
          <a:p>
            <a:pPr marL="128588" indent="-128588">
              <a:buFont typeface="Arial"/>
              <a:buChar char="•"/>
              <a:defRPr/>
            </a:pPr>
            <a:r>
              <a:rPr lang="en-US" sz="788" dirty="0">
                <a:solidFill>
                  <a:prstClr val="black"/>
                </a:solidFill>
                <a:latin typeface="Calibri" panose="020F0502020204030204"/>
              </a:rPr>
              <a:t>Elasticity - PED, XED, YED, PES</a:t>
            </a:r>
          </a:p>
          <a:p>
            <a:pPr marL="128588" indent="-128588">
              <a:buFont typeface="Arial"/>
              <a:buChar char="•"/>
              <a:defRPr/>
            </a:pPr>
            <a:r>
              <a:rPr lang="en-US" sz="788" dirty="0">
                <a:solidFill>
                  <a:prstClr val="black"/>
                </a:solidFill>
                <a:latin typeface="Calibri" panose="020F0502020204030204"/>
              </a:rPr>
              <a:t>Roles of Prices - signaling, rationing and incentives</a:t>
            </a:r>
          </a:p>
        </p:txBody>
      </p:sp>
      <p:sp>
        <p:nvSpPr>
          <p:cNvPr id="42" name="TextBox 41"/>
          <p:cNvSpPr txBox="1"/>
          <p:nvPr/>
        </p:nvSpPr>
        <p:spPr>
          <a:xfrm>
            <a:off x="8642350" y="1849439"/>
            <a:ext cx="1047750" cy="1384995"/>
          </a:xfrm>
          <a:prstGeom prst="rect">
            <a:avLst/>
          </a:prstGeom>
          <a:solidFill>
            <a:schemeClr val="bg1">
              <a:lumMod val="85000"/>
            </a:schemeClr>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altLang="en-US" sz="700" b="1">
                <a:solidFill>
                  <a:srgbClr val="000000"/>
                </a:solidFill>
                <a:latin typeface="Calibri" panose="020F0502020204030204" pitchFamily="34" charset="0"/>
              </a:rPr>
              <a:t>Theory of the Firm</a:t>
            </a:r>
          </a:p>
          <a:p>
            <a:pPr eaLnBrk="1" hangingPunct="1">
              <a:buFont typeface="Arial" panose="020B0604020202020204" pitchFamily="34" charset="0"/>
              <a:buChar char="•"/>
              <a:defRPr/>
            </a:pPr>
            <a:r>
              <a:rPr lang="en-US" altLang="en-US" sz="700">
                <a:solidFill>
                  <a:srgbClr val="000000"/>
                </a:solidFill>
                <a:latin typeface="Calibri" panose="020F0502020204030204" pitchFamily="34" charset="0"/>
              </a:rPr>
              <a:t>Basics of the firm – types of firm and objectives of firms</a:t>
            </a:r>
          </a:p>
          <a:p>
            <a:pPr eaLnBrk="1" hangingPunct="1">
              <a:buFont typeface="Arial" panose="020B0604020202020204" pitchFamily="34" charset="0"/>
              <a:buChar char="•"/>
              <a:defRPr/>
            </a:pPr>
            <a:r>
              <a:rPr lang="en-US" altLang="en-US" sz="700">
                <a:solidFill>
                  <a:srgbClr val="000000"/>
                </a:solidFill>
                <a:latin typeface="Calibri" panose="020F0502020204030204" pitchFamily="34" charset="0"/>
              </a:rPr>
              <a:t>Specialisation, division of labour and economies of scale</a:t>
            </a:r>
          </a:p>
          <a:p>
            <a:pPr eaLnBrk="1" hangingPunct="1">
              <a:buFont typeface="Arial" panose="020B0604020202020204" pitchFamily="34" charset="0"/>
              <a:buChar char="•"/>
              <a:defRPr/>
            </a:pPr>
            <a:r>
              <a:rPr lang="en-US" altLang="en-US" sz="700">
                <a:solidFill>
                  <a:srgbClr val="000000"/>
                </a:solidFill>
                <a:latin typeface="Calibri" panose="020F0502020204030204" pitchFamily="34" charset="0"/>
              </a:rPr>
              <a:t>Total, Average and Marginal Costs, Revenue and Profit (you need to calculate as well as define)</a:t>
            </a:r>
          </a:p>
        </p:txBody>
      </p:sp>
      <p:sp>
        <p:nvSpPr>
          <p:cNvPr id="43" name="TextBox 42"/>
          <p:cNvSpPr txBox="1"/>
          <p:nvPr/>
        </p:nvSpPr>
        <p:spPr>
          <a:xfrm>
            <a:off x="7608888" y="4130676"/>
            <a:ext cx="1338262" cy="455613"/>
          </a:xfrm>
          <a:prstGeom prst="rect">
            <a:avLst/>
          </a:prstGeom>
          <a:solidFill>
            <a:schemeClr val="bg1">
              <a:lumMod val="85000"/>
            </a:schemeClr>
          </a:solidFill>
        </p:spPr>
        <p:txBody>
          <a:bodyPr>
            <a:spAutoFit/>
          </a:bodyPr>
          <a:lstStyle/>
          <a:p>
            <a:pPr>
              <a:defRPr/>
            </a:pPr>
            <a:r>
              <a:rPr lang="en-US" sz="788" b="1" dirty="0">
                <a:solidFill>
                  <a:prstClr val="black"/>
                </a:solidFill>
                <a:latin typeface="Calibri" panose="020F0502020204030204"/>
              </a:rPr>
              <a:t>Imperfect Competition </a:t>
            </a:r>
          </a:p>
          <a:p>
            <a:pPr marL="128588" indent="-128588">
              <a:buFont typeface="Arial" panose="020B0604020202020204" pitchFamily="34" charset="0"/>
              <a:buChar char="•"/>
              <a:defRPr/>
            </a:pPr>
            <a:r>
              <a:rPr lang="en-US" sz="788" dirty="0">
                <a:solidFill>
                  <a:prstClr val="black"/>
                </a:solidFill>
                <a:latin typeface="Calibri" panose="020F0502020204030204"/>
              </a:rPr>
              <a:t>Natural Monopoly &amp; Monopoly Power</a:t>
            </a:r>
          </a:p>
        </p:txBody>
      </p:sp>
      <p:sp>
        <p:nvSpPr>
          <p:cNvPr id="44" name="TextBox 43"/>
          <p:cNvSpPr txBox="1"/>
          <p:nvPr/>
        </p:nvSpPr>
        <p:spPr>
          <a:xfrm>
            <a:off x="6196014" y="4194175"/>
            <a:ext cx="1208087" cy="1270000"/>
          </a:xfrm>
          <a:prstGeom prst="rect">
            <a:avLst/>
          </a:prstGeom>
          <a:solidFill>
            <a:schemeClr val="bg1">
              <a:lumMod val="85000"/>
            </a:schemeClr>
          </a:solidFill>
        </p:spPr>
        <p:txBody>
          <a:bodyPr>
            <a:spAutoFit/>
          </a:bodyPr>
          <a:lstStyle/>
          <a:p>
            <a:pPr>
              <a:defRPr/>
            </a:pPr>
            <a:r>
              <a:rPr lang="en-US" sz="788" b="1" dirty="0">
                <a:solidFill>
                  <a:prstClr val="black"/>
                </a:solidFill>
                <a:latin typeface="Calibri" panose="020F0502020204030204"/>
              </a:rPr>
              <a:t>Externalities (positive and negative)</a:t>
            </a:r>
          </a:p>
          <a:p>
            <a:pPr marL="128588" indent="-128588">
              <a:buFont typeface="Arial"/>
              <a:buChar char="•"/>
              <a:defRPr/>
            </a:pPr>
            <a:r>
              <a:rPr lang="en-US" sz="788" u="sng" dirty="0">
                <a:solidFill>
                  <a:prstClr val="black"/>
                </a:solidFill>
                <a:latin typeface="Calibri" panose="020F0502020204030204"/>
              </a:rPr>
              <a:t>Production externalities</a:t>
            </a:r>
          </a:p>
          <a:p>
            <a:pPr marL="128588" indent="-128588">
              <a:buFont typeface="Arial"/>
              <a:buChar char="•"/>
              <a:defRPr/>
            </a:pPr>
            <a:r>
              <a:rPr lang="en-US" sz="788" u="sng" dirty="0">
                <a:solidFill>
                  <a:prstClr val="black"/>
                </a:solidFill>
                <a:latin typeface="Calibri" panose="020F0502020204030204"/>
              </a:rPr>
              <a:t>Consumption externalities</a:t>
            </a:r>
            <a:endParaRPr lang="en-US" sz="788" i="1" u="sng" dirty="0">
              <a:solidFill>
                <a:srgbClr val="008000"/>
              </a:solidFill>
              <a:latin typeface="Calibri" panose="020F0502020204030204"/>
            </a:endParaRPr>
          </a:p>
          <a:p>
            <a:pPr marL="332185" lvl="1" indent="-128588">
              <a:buFont typeface="Wingdings" charset="2"/>
              <a:buChar char="v"/>
              <a:defRPr/>
            </a:pPr>
            <a:r>
              <a:rPr lang="en-US" sz="788" dirty="0">
                <a:solidFill>
                  <a:prstClr val="black"/>
                </a:solidFill>
                <a:latin typeface="Calibri" panose="020F0502020204030204"/>
              </a:rPr>
              <a:t>Merit Goods </a:t>
            </a:r>
            <a:r>
              <a:rPr lang="en-US" sz="675" dirty="0">
                <a:solidFill>
                  <a:prstClr val="black"/>
                </a:solidFill>
                <a:latin typeface="Calibri" panose="020F0502020204030204"/>
              </a:rPr>
              <a:t>(underproduction)</a:t>
            </a:r>
          </a:p>
          <a:p>
            <a:pPr marL="332185" lvl="1" indent="-128588">
              <a:buFont typeface="Wingdings" charset="2"/>
              <a:buChar char="v"/>
              <a:defRPr/>
            </a:pPr>
            <a:r>
              <a:rPr lang="en-US" sz="788" dirty="0">
                <a:solidFill>
                  <a:prstClr val="black"/>
                </a:solidFill>
                <a:latin typeface="Calibri" panose="020F0502020204030204"/>
              </a:rPr>
              <a:t>Demerit Goods </a:t>
            </a:r>
            <a:r>
              <a:rPr lang="en-US" sz="675" dirty="0">
                <a:solidFill>
                  <a:prstClr val="black"/>
                </a:solidFill>
                <a:latin typeface="Calibri" panose="020F0502020204030204"/>
              </a:rPr>
              <a:t>(overproduction)</a:t>
            </a:r>
          </a:p>
        </p:txBody>
      </p:sp>
      <p:cxnSp>
        <p:nvCxnSpPr>
          <p:cNvPr id="47" name="Elbow Connector 46"/>
          <p:cNvCxnSpPr>
            <a:stCxn id="24581" idx="3"/>
            <a:endCxn id="38" idx="0"/>
          </p:cNvCxnSpPr>
          <p:nvPr/>
        </p:nvCxnSpPr>
        <p:spPr>
          <a:xfrm>
            <a:off x="7740650" y="1458988"/>
            <a:ext cx="146050" cy="1157213"/>
          </a:xfrm>
          <a:prstGeom prst="bentConnector2">
            <a:avLst/>
          </a:prstGeom>
          <a:ln>
            <a:solidFill>
              <a:srgbClr val="0000FF"/>
            </a:solidFill>
          </a:ln>
        </p:spPr>
        <p:style>
          <a:lnRef idx="3">
            <a:schemeClr val="accent2"/>
          </a:lnRef>
          <a:fillRef idx="0">
            <a:schemeClr val="accent2"/>
          </a:fillRef>
          <a:effectRef idx="2">
            <a:schemeClr val="accent2"/>
          </a:effectRef>
          <a:fontRef idx="minor">
            <a:schemeClr val="tx1"/>
          </a:fontRef>
        </p:style>
      </p:cxnSp>
      <p:sp>
        <p:nvSpPr>
          <p:cNvPr id="48" name="TextBox 47"/>
          <p:cNvSpPr txBox="1"/>
          <p:nvPr/>
        </p:nvSpPr>
        <p:spPr>
          <a:xfrm rot="5400000">
            <a:off x="7569201" y="1889126"/>
            <a:ext cx="866775" cy="254000"/>
          </a:xfrm>
          <a:prstGeom prst="rect">
            <a:avLst/>
          </a:prstGeom>
          <a:solidFill>
            <a:srgbClr val="0000FF"/>
          </a:solidFill>
        </p:spPr>
        <p:txBody>
          <a:bodyPr wrap="none">
            <a:spAutoFit/>
          </a:bodyPr>
          <a:lstStyle/>
          <a:p>
            <a:pPr>
              <a:defRPr/>
            </a:pPr>
            <a:r>
              <a:rPr lang="en-US" sz="1050" b="1" dirty="0">
                <a:solidFill>
                  <a:prstClr val="white"/>
                </a:solidFill>
                <a:latin typeface="Calibri" panose="020F0502020204030204"/>
              </a:rPr>
              <a:t>CAPITALISM</a:t>
            </a:r>
          </a:p>
        </p:txBody>
      </p:sp>
      <p:sp>
        <p:nvSpPr>
          <p:cNvPr id="62" name="TextBox 61"/>
          <p:cNvSpPr txBox="1"/>
          <p:nvPr/>
        </p:nvSpPr>
        <p:spPr>
          <a:xfrm>
            <a:off x="8985251" y="4524376"/>
            <a:ext cx="1192213" cy="1425575"/>
          </a:xfrm>
          <a:prstGeom prst="rect">
            <a:avLst/>
          </a:prstGeom>
          <a:solidFill>
            <a:schemeClr val="bg1">
              <a:lumMod val="85000"/>
            </a:schemeClr>
          </a:solidFill>
        </p:spPr>
        <p:txBody>
          <a:bodyPr>
            <a:spAutoFit/>
          </a:bodyPr>
          <a:lstStyle/>
          <a:p>
            <a:pPr>
              <a:defRPr/>
            </a:pPr>
            <a:r>
              <a:rPr lang="en-US" sz="788" b="1" dirty="0" err="1">
                <a:solidFill>
                  <a:prstClr val="black"/>
                </a:solidFill>
                <a:latin typeface="Calibri" panose="020F0502020204030204"/>
              </a:rPr>
              <a:t>Labour</a:t>
            </a:r>
            <a:r>
              <a:rPr lang="en-US" sz="788" b="1" dirty="0">
                <a:solidFill>
                  <a:prstClr val="black"/>
                </a:solidFill>
                <a:latin typeface="Calibri" panose="020F0502020204030204"/>
              </a:rPr>
              <a:t> Market Failure: </a:t>
            </a:r>
          </a:p>
          <a:p>
            <a:pPr marL="93663" indent="-93663">
              <a:buFont typeface="Arial" panose="020B0604020202020204" pitchFamily="34" charset="0"/>
              <a:buChar char="•"/>
              <a:defRPr/>
            </a:pPr>
            <a:r>
              <a:rPr lang="en-US" sz="788" u="sng" dirty="0">
                <a:solidFill>
                  <a:prstClr val="black"/>
                </a:solidFill>
                <a:latin typeface="Calibri" panose="020F0502020204030204"/>
              </a:rPr>
              <a:t>Immobility of Factors of Production </a:t>
            </a:r>
            <a:r>
              <a:rPr lang="en-US" sz="788" b="1" dirty="0">
                <a:solidFill>
                  <a:prstClr val="black"/>
                </a:solidFill>
                <a:latin typeface="Calibri" panose="020F0502020204030204"/>
              </a:rPr>
              <a:t>(</a:t>
            </a:r>
            <a:r>
              <a:rPr lang="en-US" sz="788" dirty="0">
                <a:solidFill>
                  <a:prstClr val="black"/>
                </a:solidFill>
                <a:latin typeface="Calibri" panose="020F0502020204030204"/>
              </a:rPr>
              <a:t>Geographical and Occupational)</a:t>
            </a:r>
          </a:p>
          <a:p>
            <a:pPr marL="93663" indent="-93663">
              <a:buFont typeface="Arial" panose="020B0604020202020204" pitchFamily="34" charset="0"/>
              <a:buChar char="•"/>
              <a:defRPr/>
            </a:pPr>
            <a:r>
              <a:rPr lang="en-US" sz="788" u="sng" dirty="0">
                <a:solidFill>
                  <a:prstClr val="black"/>
                </a:solidFill>
                <a:latin typeface="Calibri" panose="020F0502020204030204"/>
              </a:rPr>
              <a:t>Poverty and Inequality </a:t>
            </a:r>
            <a:r>
              <a:rPr lang="en-US" sz="788" b="1" dirty="0">
                <a:solidFill>
                  <a:prstClr val="black"/>
                </a:solidFill>
                <a:latin typeface="Calibri" panose="020F0502020204030204"/>
              </a:rPr>
              <a:t>(</a:t>
            </a:r>
            <a:r>
              <a:rPr lang="en-US" sz="788" dirty="0">
                <a:solidFill>
                  <a:prstClr val="black"/>
                </a:solidFill>
                <a:latin typeface="Calibri" panose="020F0502020204030204"/>
              </a:rPr>
              <a:t>Absolute and Relative Poverty and Inequality issues - inequity of opportunity etc.)</a:t>
            </a:r>
          </a:p>
          <a:p>
            <a:pPr marL="128588" indent="-128588">
              <a:buFont typeface="Arial"/>
              <a:buChar char="•"/>
              <a:defRPr/>
            </a:pPr>
            <a:endParaRPr lang="en-US" sz="788" dirty="0">
              <a:solidFill>
                <a:prstClr val="black"/>
              </a:solidFill>
              <a:latin typeface="Calibri" panose="020F0502020204030204"/>
            </a:endParaRPr>
          </a:p>
        </p:txBody>
      </p:sp>
      <p:sp>
        <p:nvSpPr>
          <p:cNvPr id="30" name="TextBox 29"/>
          <p:cNvSpPr txBox="1"/>
          <p:nvPr/>
        </p:nvSpPr>
        <p:spPr>
          <a:xfrm>
            <a:off x="3109913" y="5399088"/>
            <a:ext cx="1219200" cy="457200"/>
          </a:xfrm>
          <a:prstGeom prst="rect">
            <a:avLst/>
          </a:prstGeom>
          <a:solidFill>
            <a:schemeClr val="bg1">
              <a:lumMod val="85000"/>
            </a:schemeClr>
          </a:solidFill>
        </p:spPr>
        <p:txBody>
          <a:bodyPr>
            <a:spAutoFit/>
          </a:bodyPr>
          <a:lstStyle/>
          <a:p>
            <a:pPr>
              <a:defRPr/>
            </a:pPr>
            <a:r>
              <a:rPr lang="en-US" sz="788" b="1" dirty="0">
                <a:solidFill>
                  <a:prstClr val="black"/>
                </a:solidFill>
                <a:latin typeface="Calibri" panose="020F0502020204030204"/>
              </a:rPr>
              <a:t>Imperfect information</a:t>
            </a:r>
            <a:endParaRPr lang="en-US" sz="788" dirty="0">
              <a:solidFill>
                <a:prstClr val="black"/>
              </a:solidFill>
              <a:latin typeface="Calibri" panose="020F0502020204030204"/>
            </a:endParaRPr>
          </a:p>
          <a:p>
            <a:pPr marL="128588" indent="-128588">
              <a:buFont typeface="Arial"/>
              <a:buChar char="•"/>
              <a:defRPr/>
            </a:pPr>
            <a:r>
              <a:rPr lang="en-US" sz="788" dirty="0">
                <a:solidFill>
                  <a:prstClr val="black"/>
                </a:solidFill>
                <a:latin typeface="Calibri" panose="020F0502020204030204"/>
              </a:rPr>
              <a:t>Unable to put a value on costs or benefits</a:t>
            </a:r>
          </a:p>
        </p:txBody>
      </p:sp>
      <p:sp>
        <p:nvSpPr>
          <p:cNvPr id="32" name="TextBox 31"/>
          <p:cNvSpPr txBox="1"/>
          <p:nvPr/>
        </p:nvSpPr>
        <p:spPr>
          <a:xfrm>
            <a:off x="7064376" y="5624513"/>
            <a:ext cx="1497013" cy="523220"/>
          </a:xfrm>
          <a:prstGeom prst="rect">
            <a:avLst/>
          </a:prstGeom>
          <a:solidFill>
            <a:schemeClr val="bg1">
              <a:lumMod val="85000"/>
            </a:schemeClr>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altLang="en-US" sz="700" b="1">
                <a:solidFill>
                  <a:srgbClr val="000000"/>
                </a:solidFill>
                <a:latin typeface="Calibri" panose="020F0502020204030204" pitchFamily="34" charset="0"/>
              </a:rPr>
              <a:t>Missing Markets</a:t>
            </a:r>
          </a:p>
          <a:p>
            <a:pPr eaLnBrk="1" hangingPunct="1">
              <a:buFont typeface="Arial" panose="020B0604020202020204" pitchFamily="34" charset="0"/>
              <a:buChar char="•"/>
              <a:defRPr/>
            </a:pPr>
            <a:r>
              <a:rPr lang="en-US" altLang="en-US" sz="700">
                <a:solidFill>
                  <a:srgbClr val="000000"/>
                </a:solidFill>
                <a:latin typeface="Calibri" panose="020F0502020204030204" pitchFamily="34" charset="0"/>
              </a:rPr>
              <a:t>Public Goods and the ‘Free Rider’ Problem</a:t>
            </a:r>
          </a:p>
          <a:p>
            <a:pPr eaLnBrk="1" hangingPunct="1">
              <a:buFont typeface="Arial" panose="020B0604020202020204" pitchFamily="34" charset="0"/>
              <a:buChar char="•"/>
              <a:defRPr/>
            </a:pPr>
            <a:r>
              <a:rPr lang="en-US" altLang="en-US" sz="700">
                <a:solidFill>
                  <a:srgbClr val="000000"/>
                </a:solidFill>
                <a:latin typeface="Calibri" panose="020F0502020204030204" pitchFamily="34" charset="0"/>
              </a:rPr>
              <a:t>Quasi Public Goods</a:t>
            </a:r>
          </a:p>
        </p:txBody>
      </p:sp>
    </p:spTree>
    <p:extLst>
      <p:ext uri="{BB962C8B-B14F-4D97-AF65-F5344CB8AC3E}">
        <p14:creationId xmlns:p14="http://schemas.microsoft.com/office/powerpoint/2010/main" val="174698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MICRO: The Law of Price and Supply</a:t>
            </a:r>
            <a:endParaRPr lang="en-GB" sz="4000" b="1" dirty="0"/>
          </a:p>
        </p:txBody>
      </p:sp>
      <p:grpSp>
        <p:nvGrpSpPr>
          <p:cNvPr id="6" name="Group 10"/>
          <p:cNvGrpSpPr>
            <a:grpSpLocks/>
          </p:cNvGrpSpPr>
          <p:nvPr/>
        </p:nvGrpSpPr>
        <p:grpSpPr bwMode="auto">
          <a:xfrm>
            <a:off x="2057401" y="1871663"/>
            <a:ext cx="5216525" cy="3908425"/>
            <a:chOff x="1066" y="994"/>
            <a:chExt cx="3286" cy="2462"/>
          </a:xfrm>
        </p:grpSpPr>
        <p:sp>
          <p:nvSpPr>
            <p:cNvPr id="7" name="Line 4"/>
            <p:cNvSpPr>
              <a:spLocks noChangeShapeType="1"/>
            </p:cNvSpPr>
            <p:nvPr/>
          </p:nvSpPr>
          <p:spPr bwMode="auto">
            <a:xfrm>
              <a:off x="1429" y="1298"/>
              <a:ext cx="0" cy="1951"/>
            </a:xfrm>
            <a:prstGeom prst="line">
              <a:avLst/>
            </a:prstGeom>
            <a:noFill/>
            <a:ln w="76200">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Line 5"/>
            <p:cNvSpPr>
              <a:spLocks noChangeShapeType="1"/>
            </p:cNvSpPr>
            <p:nvPr/>
          </p:nvSpPr>
          <p:spPr bwMode="auto">
            <a:xfrm>
              <a:off x="1429" y="3249"/>
              <a:ext cx="2041" cy="0"/>
            </a:xfrm>
            <a:prstGeom prst="line">
              <a:avLst/>
            </a:prstGeom>
            <a:noFill/>
            <a:ln w="76200">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Text Box 6"/>
            <p:cNvSpPr txBox="1">
              <a:spLocks noChangeArrowheads="1"/>
            </p:cNvSpPr>
            <p:nvPr/>
          </p:nvSpPr>
          <p:spPr bwMode="auto">
            <a:xfrm>
              <a:off x="1066" y="1026"/>
              <a:ext cx="224" cy="291"/>
            </a:xfrm>
            <a:prstGeom prst="rect">
              <a:avLst/>
            </a:prstGeom>
            <a:noFill/>
            <a:ln w="76200">
              <a:solidFill>
                <a:srgbClr val="FFFF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eaLnBrk="1" hangingPunct="1"/>
              <a:r>
                <a:rPr lang="en-GB" altLang="en-US" sz="2400" dirty="0">
                  <a:latin typeface="Times New Roman" pitchFamily="18" charset="0"/>
                </a:rPr>
                <a:t>P</a:t>
              </a:r>
            </a:p>
          </p:txBody>
        </p:sp>
        <p:sp>
          <p:nvSpPr>
            <p:cNvPr id="10" name="Text Box 7"/>
            <p:cNvSpPr txBox="1">
              <a:spLocks noChangeArrowheads="1"/>
            </p:cNvSpPr>
            <p:nvPr/>
          </p:nvSpPr>
          <p:spPr bwMode="auto">
            <a:xfrm>
              <a:off x="3515" y="3126"/>
              <a:ext cx="380" cy="330"/>
            </a:xfrm>
            <a:prstGeom prst="rect">
              <a:avLst/>
            </a:prstGeom>
            <a:noFill/>
            <a:ln w="76200">
              <a:solidFill>
                <a:srgbClr val="FFFF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eaLnBrk="1" hangingPunct="1"/>
              <a:r>
                <a:rPr lang="en-GB" altLang="en-US" sz="2800" b="1" dirty="0">
                  <a:solidFill>
                    <a:schemeClr val="tx2"/>
                  </a:solidFill>
                  <a:latin typeface="Times New Roman" pitchFamily="18" charset="0"/>
                </a:rPr>
                <a:t>Qs</a:t>
              </a:r>
            </a:p>
          </p:txBody>
        </p:sp>
        <p:sp>
          <p:nvSpPr>
            <p:cNvPr id="11" name="Line 8"/>
            <p:cNvSpPr>
              <a:spLocks noChangeShapeType="1"/>
            </p:cNvSpPr>
            <p:nvPr/>
          </p:nvSpPr>
          <p:spPr bwMode="auto">
            <a:xfrm flipV="1">
              <a:off x="1610" y="1298"/>
              <a:ext cx="1769" cy="1769"/>
            </a:xfrm>
            <a:prstGeom prst="line">
              <a:avLst/>
            </a:prstGeom>
            <a:noFill/>
            <a:ln w="508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 Box 9"/>
            <p:cNvSpPr txBox="1">
              <a:spLocks noChangeArrowheads="1"/>
            </p:cNvSpPr>
            <p:nvPr/>
          </p:nvSpPr>
          <p:spPr bwMode="auto">
            <a:xfrm>
              <a:off x="3424" y="994"/>
              <a:ext cx="928" cy="213"/>
            </a:xfrm>
            <a:prstGeom prst="rect">
              <a:avLst/>
            </a:prstGeom>
            <a:noFill/>
            <a:ln w="76200">
              <a:solidFill>
                <a:srgbClr val="FFFF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eaLnBrk="1" hangingPunct="1"/>
              <a:r>
                <a:rPr lang="en-GB" altLang="en-US" sz="1600" b="1">
                  <a:latin typeface="Arial Narrow" pitchFamily="34" charset="0"/>
                </a:rPr>
                <a:t>SUPPLY CURVE</a:t>
              </a:r>
            </a:p>
          </p:txBody>
        </p:sp>
      </p:grpSp>
      <p:sp>
        <p:nvSpPr>
          <p:cNvPr id="13" name="Line 12"/>
          <p:cNvSpPr>
            <a:spLocks noChangeShapeType="1"/>
          </p:cNvSpPr>
          <p:nvPr/>
        </p:nvSpPr>
        <p:spPr bwMode="auto">
          <a:xfrm>
            <a:off x="2200275" y="2446337"/>
            <a:ext cx="0" cy="3168650"/>
          </a:xfrm>
          <a:prstGeom prst="line">
            <a:avLst/>
          </a:prstGeom>
          <a:noFill/>
          <a:ln w="508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13"/>
          <p:cNvSpPr>
            <a:spLocks noChangeShapeType="1"/>
          </p:cNvSpPr>
          <p:nvPr/>
        </p:nvSpPr>
        <p:spPr bwMode="auto">
          <a:xfrm>
            <a:off x="2200276" y="5614987"/>
            <a:ext cx="3673475" cy="0"/>
          </a:xfrm>
          <a:prstGeom prst="line">
            <a:avLst/>
          </a:prstGeom>
          <a:noFill/>
          <a:ln w="508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TextBox 14"/>
          <p:cNvSpPr txBox="1"/>
          <p:nvPr/>
        </p:nvSpPr>
        <p:spPr>
          <a:xfrm>
            <a:off x="7797210" y="1856728"/>
            <a:ext cx="4074224" cy="4524315"/>
          </a:xfrm>
          <a:prstGeom prst="rect">
            <a:avLst/>
          </a:prstGeom>
          <a:solidFill>
            <a:schemeClr val="bg1"/>
          </a:solidFill>
        </p:spPr>
        <p:txBody>
          <a:bodyPr wrap="square" rtlCol="0">
            <a:spAutoFit/>
          </a:bodyPr>
          <a:lstStyle/>
          <a:p>
            <a:r>
              <a:rPr lang="en-GB" b="1" dirty="0"/>
              <a:t>Quick Exercise:  </a:t>
            </a:r>
            <a:endParaRPr lang="en-GB" b="1" dirty="0" smtClean="0"/>
          </a:p>
          <a:p>
            <a:endParaRPr lang="en-GB" b="1" dirty="0" smtClean="0"/>
          </a:p>
          <a:p>
            <a:r>
              <a:rPr lang="en-GB" dirty="0" smtClean="0"/>
              <a:t>(1) Why does the supply curve slope upwards?</a:t>
            </a:r>
          </a:p>
          <a:p>
            <a:endParaRPr lang="en-GB" dirty="0" smtClean="0"/>
          </a:p>
          <a:p>
            <a:r>
              <a:rPr lang="en-GB" dirty="0" smtClean="0"/>
              <a:t>(2) What do you think would happen to the </a:t>
            </a:r>
            <a:r>
              <a:rPr lang="en-GB" dirty="0"/>
              <a:t>supply </a:t>
            </a:r>
            <a:r>
              <a:rPr lang="en-GB" dirty="0" smtClean="0"/>
              <a:t>of paint if the price of paint increases?</a:t>
            </a:r>
          </a:p>
          <a:p>
            <a:endParaRPr lang="en-GB" dirty="0"/>
          </a:p>
          <a:p>
            <a:r>
              <a:rPr lang="en-GB" dirty="0" smtClean="0"/>
              <a:t>EXTENSION (harder question): Volkswagen </a:t>
            </a:r>
            <a:r>
              <a:rPr lang="en-GB" dirty="0"/>
              <a:t>cars are thought of as dirty polluters and as a result demand falls </a:t>
            </a:r>
            <a:r>
              <a:rPr lang="en-GB" dirty="0" smtClean="0"/>
              <a:t>for </a:t>
            </a:r>
            <a:r>
              <a:rPr lang="en-GB" dirty="0"/>
              <a:t>this </a:t>
            </a:r>
            <a:r>
              <a:rPr lang="en-GB" dirty="0" smtClean="0"/>
              <a:t>product.  What would happen to the supply of Volkswagen cars?  Draw a supply diagram to demonstrate the effect on quantity supplied of VW Cars</a:t>
            </a:r>
            <a:endParaRPr lang="en-GB" dirty="0"/>
          </a:p>
        </p:txBody>
      </p:sp>
    </p:spTree>
    <p:extLst>
      <p:ext uri="{BB962C8B-B14F-4D97-AF65-F5344CB8AC3E}">
        <p14:creationId xmlns:p14="http://schemas.microsoft.com/office/powerpoint/2010/main" val="4189162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3216276" y="198439"/>
            <a:ext cx="5719763" cy="70167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eaLnBrk="1" hangingPunct="1"/>
            <a:r>
              <a:rPr lang="en-GB" altLang="en-US" sz="4000" b="1">
                <a:latin typeface="Century Gothic" pitchFamily="34" charset="0"/>
              </a:rPr>
              <a:t>PEDRO CABBAGE INC.</a:t>
            </a:r>
          </a:p>
        </p:txBody>
      </p:sp>
      <p:pic>
        <p:nvPicPr>
          <p:cNvPr id="38915" name="Picture 5" descr="cabb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75" y="1341439"/>
            <a:ext cx="3994150" cy="417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6" name="Picture 6" descr="ped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188913"/>
            <a:ext cx="16129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7" name="Picture 7" descr="ped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4288" y="188913"/>
            <a:ext cx="16129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8" name="Picture 8" descr="ped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4724400"/>
            <a:ext cx="16129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9" name="Picture 9" descr="ped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4288" y="4797425"/>
            <a:ext cx="16129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732741" y="2881581"/>
            <a:ext cx="2735568" cy="830997"/>
          </a:xfrm>
          <a:prstGeom prst="rect">
            <a:avLst/>
          </a:prstGeom>
          <a:solidFill>
            <a:schemeClr val="bg1"/>
          </a:solidFill>
        </p:spPr>
        <p:txBody>
          <a:bodyPr wrap="square" rtlCol="0">
            <a:spAutoFit/>
          </a:bodyPr>
          <a:lstStyle/>
          <a:p>
            <a:pPr algn="ctr"/>
            <a:r>
              <a:rPr lang="en-US" sz="2400" b="1" dirty="0" smtClean="0"/>
              <a:t>Pedro’s Farm and the town of POG</a:t>
            </a:r>
            <a:endParaRPr lang="en-US" sz="2400" b="1" dirty="0"/>
          </a:p>
        </p:txBody>
      </p:sp>
    </p:spTree>
    <p:extLst>
      <p:ext uri="{BB962C8B-B14F-4D97-AF65-F5344CB8AC3E}">
        <p14:creationId xmlns:p14="http://schemas.microsoft.com/office/powerpoint/2010/main" val="3899896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ped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88913"/>
            <a:ext cx="16129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39" name="Picture 5" descr="ped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4288" y="188913"/>
            <a:ext cx="16129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0" name="Picture 6" descr="ped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4724400"/>
            <a:ext cx="16129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1" name="Picture 7" descr="ped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4288" y="4797425"/>
            <a:ext cx="16129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2" name="Text Box 2"/>
          <p:cNvSpPr txBox="1">
            <a:spLocks noChangeArrowheads="1"/>
          </p:cNvSpPr>
          <p:nvPr/>
        </p:nvSpPr>
        <p:spPr bwMode="auto">
          <a:xfrm>
            <a:off x="3071813" y="188913"/>
            <a:ext cx="5961062" cy="711200"/>
          </a:xfrm>
          <a:prstGeom prst="rect">
            <a:avLst/>
          </a:prstGeom>
          <a:solidFill>
            <a:srgbClr val="FFFFFF"/>
          </a:solidFill>
          <a:ln w="9525">
            <a:solidFill>
              <a:srgbClr val="FFFF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eaLnBrk="1" hangingPunct="1"/>
            <a:r>
              <a:rPr lang="en-GB" altLang="en-US" sz="4000" b="1">
                <a:latin typeface="Century Gothic" pitchFamily="34" charset="0"/>
              </a:rPr>
              <a:t>PEDRO COW FARM INC.</a:t>
            </a:r>
          </a:p>
        </p:txBody>
      </p:sp>
      <p:pic>
        <p:nvPicPr>
          <p:cNvPr id="39943" name="Picture 8" descr="cow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975" y="1773238"/>
            <a:ext cx="4679950" cy="3509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444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2409</Words>
  <Application>Microsoft Office PowerPoint</Application>
  <PresentationFormat>Widescreen</PresentationFormat>
  <Paragraphs>310</Paragraphs>
  <Slides>24</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8" baseType="lpstr">
      <vt:lpstr>MS PGothic</vt:lpstr>
      <vt:lpstr>MS PGothic</vt:lpstr>
      <vt:lpstr>Aharoni</vt:lpstr>
      <vt:lpstr>Arial</vt:lpstr>
      <vt:lpstr>Arial Narrow</vt:lpstr>
      <vt:lpstr>Calibri</vt:lpstr>
      <vt:lpstr>Century Gothic</vt:lpstr>
      <vt:lpstr>Reprise Stamp</vt:lpstr>
      <vt:lpstr>Segoe Print</vt:lpstr>
      <vt:lpstr>Times New Roman</vt:lpstr>
      <vt:lpstr>Wingdings</vt:lpstr>
      <vt:lpstr>Office Theme</vt:lpstr>
      <vt:lpstr>Chart</vt:lpstr>
      <vt:lpstr>Document</vt:lpstr>
      <vt:lpstr>PowerPoint Presentation</vt:lpstr>
      <vt:lpstr>PowerPoint Presentation</vt:lpstr>
      <vt:lpstr>Economics in the News….Paper 3 Lesson</vt:lpstr>
      <vt:lpstr>PAPER 3 (Micro and Macro): TODAY</vt:lpstr>
      <vt:lpstr>PowerPoint Presentation</vt:lpstr>
      <vt:lpstr>PowerPoint Presentation</vt:lpstr>
      <vt:lpstr>MICRO: The Law of Price and Supply</vt:lpstr>
      <vt:lpstr>PowerPoint Presentation</vt:lpstr>
      <vt:lpstr>PowerPoint Presentation</vt:lpstr>
      <vt:lpstr>MICRO: The Law of Price and Demand</vt:lpstr>
      <vt:lpstr>The Law of Demand, Price and the Demand Curve EXERCISE: Which point (P1, P2 or P3) represents an increase in demand?</vt:lpstr>
      <vt:lpstr>PowerPoint Presentation</vt:lpstr>
      <vt:lpstr>PowerPoint Presentation</vt:lpstr>
      <vt:lpstr>MACRO: Evaluating Economic Growth</vt:lpstr>
      <vt:lpstr>Evaluating Economic Growth Sustainable Growth Case Study?  The Baby Boomers in the UK</vt:lpstr>
      <vt:lpstr>PowerPoint Presentation</vt:lpstr>
      <vt:lpstr>Economics in the News this Week….</vt:lpstr>
      <vt:lpstr>Lesson Plan Idea</vt:lpstr>
      <vt:lpstr>PAPER 3 (Micro and Macro): TODAY</vt:lpstr>
      <vt:lpstr>Revision Worksheets Back</vt:lpstr>
      <vt:lpstr>Interrelationships between markets Price of other goods…(POG)</vt:lpstr>
      <vt:lpstr>MICRO (Paper 1) Interrelationships between markets</vt:lpstr>
      <vt:lpstr>e.g. Joint Demand EXERCISE: Draw a 2 supply and demand diagrams for breakfast cereals and milk.  What would happen in these markets if there was an increase in supply of breakfast cereals for a complementary good like milk</vt:lpstr>
      <vt:lpstr>MACRO (Paper 2) L1  Types (and Causes) of Unemployment</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34</cp:revision>
  <dcterms:created xsi:type="dcterms:W3CDTF">2016-09-23T14:29:36Z</dcterms:created>
  <dcterms:modified xsi:type="dcterms:W3CDTF">2016-10-04T10:25:06Z</dcterms:modified>
</cp:coreProperties>
</file>