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86" r:id="rId3"/>
    <p:sldId id="369" r:id="rId4"/>
    <p:sldId id="371" r:id="rId5"/>
    <p:sldId id="368" r:id="rId6"/>
    <p:sldId id="372" r:id="rId7"/>
    <p:sldId id="340" r:id="rId8"/>
    <p:sldId id="392" r:id="rId9"/>
    <p:sldId id="397" r:id="rId10"/>
    <p:sldId id="398" r:id="rId11"/>
    <p:sldId id="380" r:id="rId12"/>
    <p:sldId id="382" r:id="rId13"/>
    <p:sldId id="379" r:id="rId14"/>
    <p:sldId id="374" r:id="rId15"/>
    <p:sldId id="383" r:id="rId16"/>
    <p:sldId id="396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77" r:id="rId25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2D38D80-3E6B-4C7F-B099-82B4DA00E834}" type="datetimeFigureOut">
              <a:rPr lang="en-GB" altLang="en-US"/>
              <a:pPr>
                <a:defRPr/>
              </a:pPr>
              <a:t>17/09/2018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98BDE26-63E1-46FE-8A82-185BB40152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1958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5: Intro - slides 3 and 4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62B8844-0738-45EA-A602-7A00E25D2B38}" type="slidenum">
              <a:rPr lang="en-GB" altLang="en-US" sz="1200" smtClean="0">
                <a:latin typeface="Calibri" panose="020F0502020204030204" pitchFamily="34" charset="0"/>
              </a:rPr>
              <a:pPr/>
              <a:t>6</a:t>
            </a:fld>
            <a:endParaRPr lang="en-GB" altLang="en-US" sz="120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2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DBC3-1124-1648-87ED-18DAE4B5AD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b="1" i="1" dirty="0" smtClean="0"/>
              <a:t>Do they work?</a:t>
            </a:r>
          </a:p>
          <a:p>
            <a:pPr lvl="1"/>
            <a:r>
              <a:rPr lang="en-GB" altLang="en-US" sz="1600" dirty="0" smtClean="0"/>
              <a:t>YES! A*-B rate shot up from 55% to 80% in one year</a:t>
            </a:r>
          </a:p>
          <a:p>
            <a:pPr lvl="1"/>
            <a:r>
              <a:rPr lang="en-GB" altLang="en-US" sz="1600" dirty="0" smtClean="0"/>
              <a:t>You do all the revision throughout the year, so that when the exams loom you can concentrate on answering past questions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629E2-1B27-49D4-BFF8-0450EF62B4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8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931E-2827-407A-8236-F2A3288D50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8949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979B-D7DF-4E2A-AD36-6841C052E7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016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F8C5-60B2-47FE-A1E6-3F48CE57EF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256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1CB769-82B3-446A-A8DE-40D6C947FDCF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AD2F0DE-92C8-4915-AEFD-47A710AA74EE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81778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AD8845-2A3B-4275-8E27-DFBDBA69C08F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BC56DC-8739-4B15-9B14-0583AF5C185E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9182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5ABD90-64D3-4A2A-8D1A-91BFBEAB9724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AA0A96-5B79-4048-ABEE-8D6C58E917E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887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7F43F0-25BF-4B3C-848E-1360D0CD2971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C091A0-20D3-4A44-A7EE-8851391F1EB3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5029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29D910-283F-4FA5-86C1-461C54BFE7BB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C3F229-CC17-443D-93F1-EAC167D78E28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976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E299C22-A68B-4F29-8E80-6361572ED5F6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E210647-701C-47DD-8160-78BCD5F2B946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8815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699C58-D271-4749-94FF-713738AB0F33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2302B9-065C-45AA-9D57-ABE3B1C30062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4983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4B1C360-D3E6-4C9F-9212-82F8FE1B0709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572324-DDE3-4428-AA3A-435C1F4F512F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493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56166-B19B-4112-BC5B-EE3C585418F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1564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4F0638-6AE7-4023-A5CA-E34EF031BFF2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2BF7E6-F07F-4F9F-BD29-BBE7DE0E33B5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9189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DA8CE8-0452-427B-9BC9-F184C51CFCAA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934AF2-045C-4092-9582-CE462711E01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1908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137B05-CF34-4E54-87AC-9A18151DB059}" type="datetimeFigureOut">
              <a:rPr lang="en-GB" altLang="en-US" smtClean="0"/>
              <a:pPr>
                <a:defRPr/>
              </a:pPr>
              <a:t>17/09/2018</a:t>
            </a:fld>
            <a:endParaRPr lang="en-GB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D08573C-EFCD-4E8B-BE91-4E350125B170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2934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BB48D-301C-489A-87DB-6CC7717F99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951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DD87C-C3B6-4B59-9FF9-94B5CF1903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30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F65F-E982-4B04-ACA7-FC25E9A992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90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CF9DC-5CBE-4C21-93B8-6404687CFF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873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BED97-32CD-4C41-9035-8B4C349953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392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4A149-17D2-4835-8D81-843384BADB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918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3EA81-81B0-41AD-8A61-6A7D2D1717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787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473F680-2CCD-4FB9-8007-561F9DEFE6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0DB08167-1E3F-427B-8C5B-EA5016B7660B}" type="datetimeFigureOut">
              <a:rPr lang="en-GB" altLang="en-US"/>
              <a:pPr>
                <a:defRPr/>
              </a:pPr>
              <a:t>17/09/2018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76FC61D-770F-4E4F-9555-E00DA9E0A8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23850" y="549275"/>
            <a:ext cx="8640763" cy="57388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0" b="1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 b="1">
                <a:solidFill>
                  <a:schemeClr val="bg1"/>
                </a:solidFill>
              </a:rPr>
              <a:t>WEEK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45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0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159368"/>
            <a:ext cx="7772400" cy="1143000"/>
          </a:xfrm>
        </p:spPr>
        <p:txBody>
          <a:bodyPr/>
          <a:lstStyle/>
          <a:p>
            <a:r>
              <a:rPr lang="en-GB" altLang="en-US" b="1" dirty="0" smtClean="0"/>
              <a:t>MICRO PREP - Assessment</a:t>
            </a:r>
            <a:br>
              <a:rPr lang="en-GB" altLang="en-US" b="1" dirty="0" smtClean="0"/>
            </a:br>
            <a:r>
              <a:rPr lang="en-GB" altLang="en-US" sz="2400" b="1" dirty="0" smtClean="0">
                <a:solidFill>
                  <a:srgbClr val="FF0000"/>
                </a:solidFill>
              </a:rPr>
              <a:t>What is the best way to solve the Economic Problem?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854" y="1769060"/>
            <a:ext cx="2880320" cy="2571750"/>
          </a:xfrm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84250"/>
            <a:ext cx="2520280" cy="256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7" y="1772817"/>
            <a:ext cx="263704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18" y="4340810"/>
            <a:ext cx="676875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EXERCISE IN THREES: </a:t>
            </a: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“Capitalism is an effective way to allocate resources and solve the economic problem”.  To what extent do you agree with this statement?  Write a conclusion as a group.  Remember to: </a:t>
            </a:r>
          </a:p>
          <a:p>
            <a:pPr marL="457200" indent="-457200">
              <a:buAutoNum type="arabicParenBoth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your position (1 sentence)</a:t>
            </a:r>
          </a:p>
          <a:p>
            <a:pPr marL="457200" indent="-457200">
              <a:buAutoNum type="arabicParenBoth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Justify your position (2-5 sentences)</a:t>
            </a:r>
          </a:p>
          <a:p>
            <a:pPr marL="457200" indent="-457200">
              <a:buAutoNum type="arabicParenBoth"/>
            </a:pPr>
            <a:r>
              <a:rPr lang="en-GB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 why opposition to your position is wrong (2-5 sentences)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80312" y="4941168"/>
            <a:ext cx="14013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Roles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Scribe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Talker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MACRO PREP - Assessment</a:t>
            </a:r>
            <a:br>
              <a:rPr lang="en-GB" b="1" dirty="0" smtClean="0"/>
            </a:br>
            <a:r>
              <a:rPr lang="en-GB" sz="3200" b="1" dirty="0" smtClean="0">
                <a:solidFill>
                  <a:srgbClr val="FF0000"/>
                </a:solidFill>
              </a:rPr>
              <a:t>How do we measure an economy’s success using economic Indicators?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DEFINITIONS: </a:t>
            </a:r>
            <a:r>
              <a:rPr lang="en-US" sz="2800" dirty="0">
                <a:solidFill>
                  <a:srgbClr val="000000"/>
                </a:solidFill>
              </a:rPr>
              <a:t>Check your definitions in your group and make sure you understand the basics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The UK or USA? </a:t>
            </a:r>
            <a:r>
              <a:rPr lang="en-US" sz="2800" dirty="0" smtClean="0"/>
              <a:t>Agree as a group which is the better economy and justify your groups position (remember you might have to compromise!).  Use the statistics to reinforce your position.</a:t>
            </a:r>
            <a:endParaRPr lang="en-US" sz="2800" b="1" u="sng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FF0000"/>
                </a:solidFill>
              </a:rPr>
              <a:t>WORST COUNTRY (if time): </a:t>
            </a:r>
            <a:r>
              <a:rPr lang="en-US" sz="2800" dirty="0">
                <a:solidFill>
                  <a:srgbClr val="000000"/>
                </a:solidFill>
              </a:rPr>
              <a:t>Pick the worst country you have found and explain why it is the worst country using the statistics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39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90</a:t>
            </a:r>
            <a:endParaRPr lang="en-GB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altLang="en-US" b="1" dirty="0" smtClean="0"/>
              <a:t>MICROECONOMICS - STARTER ACTIVITY</a:t>
            </a:r>
            <a:br>
              <a:rPr lang="en-GB" altLang="en-US" b="1" dirty="0" smtClean="0"/>
            </a:br>
            <a:r>
              <a:rPr lang="en-GB" altLang="en-US" sz="2400" b="1" dirty="0" smtClean="0"/>
              <a:t>As you arrive, read the info below and complete the two questions</a:t>
            </a:r>
            <a:endParaRPr lang="en-GB" altLang="en-US" b="1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700213"/>
          <a:ext cx="1725612" cy="4471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7326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TV Sets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Radio Sets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0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28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1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24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20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3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16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4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12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5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8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6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4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84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7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0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8" marB="4224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00338" y="2084388"/>
            <a:ext cx="5905500" cy="38472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 smtClean="0">
                <a:latin typeface="Segoe Print" panose="02000600000000000000" pitchFamily="2" charset="0"/>
              </a:rPr>
              <a:t>SCENARIO: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 smtClean="0">
                <a:latin typeface="Segoe Print" panose="02000600000000000000" pitchFamily="2" charset="0"/>
              </a:rPr>
              <a:t>A small electrical manufacturer can produce either TV sets or radio sets using all of its available resources.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600" dirty="0" smtClean="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600" dirty="0" smtClean="0">
                <a:latin typeface="Segoe Print" panose="02000600000000000000" pitchFamily="2" charset="0"/>
              </a:rPr>
              <a:t>The table to the left shows all the possible combinations of production that the firm can produce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600" dirty="0" smtClean="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b="1" dirty="0" smtClean="0">
                <a:latin typeface="Segoe Print" panose="02000600000000000000" pitchFamily="2" charset="0"/>
              </a:rPr>
              <a:t>QUESTION: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Both"/>
              <a:defRPr/>
            </a:pPr>
            <a:r>
              <a:rPr lang="en-GB" altLang="en-US" sz="1600" dirty="0" smtClean="0">
                <a:latin typeface="Segoe Print" panose="02000600000000000000" pitchFamily="2" charset="0"/>
              </a:rPr>
              <a:t>Draw a graph with TV sets on ‘x-axis’ and radio sets on the ‘y-axis’ and plot the numbers.  What does the graph look like? 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Both"/>
              <a:defRPr/>
            </a:pPr>
            <a:r>
              <a:rPr lang="en-GB" altLang="en-US" sz="1600" dirty="0" smtClean="0">
                <a:latin typeface="Segoe Print" panose="02000600000000000000" pitchFamily="2" charset="0"/>
              </a:rPr>
              <a:t>Assume this firm is making 1 TV set and 24 Radio sets.  What would the opportunity cost be of increasing production to 2 TV sets?  Draw this on your graph above.</a:t>
            </a:r>
          </a:p>
        </p:txBody>
      </p:sp>
    </p:spTree>
    <p:extLst>
      <p:ext uri="{BB962C8B-B14F-4D97-AF65-F5344CB8AC3E}">
        <p14:creationId xmlns:p14="http://schemas.microsoft.com/office/powerpoint/2010/main" val="9801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944" cy="2160240"/>
          </a:xfrm>
        </p:spPr>
        <p:txBody>
          <a:bodyPr/>
          <a:lstStyle/>
          <a:p>
            <a:pPr algn="l"/>
            <a:r>
              <a:rPr lang="en-GB" b="1" dirty="0" smtClean="0"/>
              <a:t>TODAY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/>
              <a:t>RWS1: Intro to </a:t>
            </a:r>
            <a:r>
              <a:rPr lang="en-GB" sz="3200" dirty="0"/>
              <a:t>Microeconomics</a:t>
            </a:r>
            <a:br>
              <a:rPr lang="en-GB" sz="3200" dirty="0"/>
            </a:br>
            <a:r>
              <a:rPr lang="en-GB" sz="2400" dirty="0">
                <a:solidFill>
                  <a:srgbClr val="FF0000"/>
                </a:solidFill>
              </a:rPr>
              <a:t>SUB-TOPIC: Opportunity Cost and the Production Possibility Frontier Model: Modelling the Economic Problem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2204864"/>
            <a:ext cx="4392488" cy="442368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400" dirty="0" smtClean="0">
                <a:ea typeface="MS PGothic" panose="020B0600070205080204" pitchFamily="34" charset="-128"/>
              </a:rPr>
              <a:t>Be able to…</a:t>
            </a:r>
          </a:p>
          <a:p>
            <a:pPr>
              <a:defRPr/>
            </a:pPr>
            <a:r>
              <a:rPr lang="en-GB" sz="2400" dirty="0" smtClean="0">
                <a:ea typeface="MS PGothic" panose="020B0600070205080204" pitchFamily="34" charset="-128"/>
              </a:rPr>
              <a:t>Explain Opportunity Cost (with examples)</a:t>
            </a:r>
          </a:p>
          <a:p>
            <a:pPr>
              <a:defRPr/>
            </a:pPr>
            <a:r>
              <a:rPr lang="en-GB" sz="2400" dirty="0" smtClean="0">
                <a:ea typeface="MS PGothic" panose="020B0600070205080204" pitchFamily="34" charset="-128"/>
              </a:rPr>
              <a:t>Draw a Production Possibility Frontier and be able to:</a:t>
            </a:r>
          </a:p>
          <a:p>
            <a:pPr lvl="1">
              <a:defRPr/>
            </a:pPr>
            <a:r>
              <a:rPr lang="en-GB" sz="1800" dirty="0" smtClean="0">
                <a:ea typeface="MS PGothic" panose="020B0600070205080204" pitchFamily="34" charset="-128"/>
              </a:rPr>
              <a:t>Define and Identify productive efficiency (and inefficiency) on a PPF</a:t>
            </a:r>
          </a:p>
          <a:p>
            <a:pPr lvl="1">
              <a:defRPr/>
            </a:pPr>
            <a:r>
              <a:rPr lang="en-GB" sz="1800" dirty="0" smtClean="0">
                <a:ea typeface="MS PGothic" panose="020B0600070205080204" pitchFamily="34" charset="-128"/>
              </a:rPr>
              <a:t>Total production</a:t>
            </a:r>
          </a:p>
          <a:p>
            <a:pPr lvl="1">
              <a:defRPr/>
            </a:pPr>
            <a:r>
              <a:rPr lang="en-GB" sz="1800" dirty="0" smtClean="0">
                <a:ea typeface="MS PGothic" panose="020B0600070205080204" pitchFamily="34" charset="-128"/>
              </a:rPr>
              <a:t>Opportunity cost</a:t>
            </a:r>
          </a:p>
          <a:p>
            <a:pPr lvl="1">
              <a:defRPr/>
            </a:pPr>
            <a:r>
              <a:rPr lang="en-GB" sz="1800" dirty="0" smtClean="0">
                <a:ea typeface="MS PGothic" panose="020B0600070205080204" pitchFamily="34" charset="-128"/>
              </a:rPr>
              <a:t>Growth in production</a:t>
            </a:r>
          </a:p>
          <a:p>
            <a:pPr lvl="1">
              <a:defRPr/>
            </a:pPr>
            <a:r>
              <a:rPr lang="en-GB" sz="1800" dirty="0" smtClean="0">
                <a:ea typeface="MS PGothic" panose="020B0600070205080204" pitchFamily="34" charset="-128"/>
              </a:rPr>
              <a:t>Changes to productivity</a:t>
            </a:r>
          </a:p>
          <a:p>
            <a:pPr lvl="1">
              <a:defRPr/>
            </a:pPr>
            <a:r>
              <a:rPr lang="en-GB" sz="1800" dirty="0" smtClean="0">
                <a:ea typeface="MS PGothic" panose="020B0600070205080204" pitchFamily="34" charset="-128"/>
              </a:rPr>
              <a:t>Define allocative efficiency</a:t>
            </a:r>
            <a:endParaRPr lang="en-GB" dirty="0">
              <a:ea typeface="MS PGothic" panose="020B0600070205080204" pitchFamily="34" charset="-128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52" y="2454101"/>
            <a:ext cx="3609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143000"/>
          </a:xfrm>
        </p:spPr>
        <p:txBody>
          <a:bodyPr/>
          <a:lstStyle/>
          <a:p>
            <a:r>
              <a:rPr lang="en-GB" altLang="en-US" b="1" dirty="0" smtClean="0"/>
              <a:t>YOUR FIRST ECONOMIC MODEL!</a:t>
            </a:r>
            <a:br>
              <a:rPr lang="en-GB" altLang="en-US" b="1" dirty="0" smtClean="0"/>
            </a:br>
            <a:r>
              <a:rPr lang="en-GB" altLang="en-US" sz="3200" b="1" dirty="0" smtClean="0">
                <a:solidFill>
                  <a:srgbClr val="FF0000"/>
                </a:solidFill>
              </a:rPr>
              <a:t>Using PPF Diagrams to illustrate opportunity cost in Microeconomics for PRODUCTION</a:t>
            </a:r>
            <a:endParaRPr lang="en-GB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50825" y="1916113"/>
            <a:ext cx="4321175" cy="1296987"/>
          </a:xfrm>
        </p:spPr>
        <p:txBody>
          <a:bodyPr/>
          <a:lstStyle/>
          <a:p>
            <a:r>
              <a:rPr lang="en-GB" altLang="en-US" sz="2800" b="1" smtClean="0"/>
              <a:t>Olly example….for firm (using TV sets and Radio example) and example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1890713"/>
            <a:ext cx="22574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644900"/>
            <a:ext cx="321945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738" y="4033838"/>
            <a:ext cx="4897437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Calibri" panose="020F0502020204030204" pitchFamily="34" charset="0"/>
                <a:ea typeface="MS PGothic" panose="020B0600070205080204" pitchFamily="34" charset="-128"/>
              </a:rPr>
              <a:t>On your graph, how would you demonstrate the following?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dirty="0">
                <a:latin typeface="Calibri" panose="020F0502020204030204" pitchFamily="34" charset="0"/>
                <a:ea typeface="MS PGothic" panose="020B0600070205080204" pitchFamily="34" charset="-128"/>
              </a:rPr>
              <a:t>If you were under producing - i.e. not using up all your resources in production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1800" dirty="0">
                <a:latin typeface="Calibri" panose="020F0502020204030204" pitchFamily="34" charset="0"/>
                <a:ea typeface="MS PGothic" panose="020B0600070205080204" pitchFamily="34" charset="-128"/>
              </a:rPr>
              <a:t>An sudden increase in inputs for the firm occurs (i.e. there are suddenly more resources available to produce both products)</a:t>
            </a:r>
          </a:p>
        </p:txBody>
      </p:sp>
    </p:spTree>
    <p:extLst>
      <p:ext uri="{BB962C8B-B14F-4D97-AF65-F5344CB8AC3E}">
        <p14:creationId xmlns:p14="http://schemas.microsoft.com/office/powerpoint/2010/main" val="11654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/>
              <a:t>Using PPF’s for CONSUMPTION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1" smtClean="0"/>
              <a:t>I want you to draw a PPF (Production Possibility Frontier) to represent yourself for two goods: </a:t>
            </a:r>
            <a:r>
              <a:rPr lang="ja-JP" altLang="en-GB" sz="2000" b="1" smtClean="0"/>
              <a:t>“</a:t>
            </a:r>
            <a:r>
              <a:rPr lang="en-GB" altLang="ja-JP" sz="2000" b="1" smtClean="0"/>
              <a:t>Watching Netflix</a:t>
            </a:r>
            <a:r>
              <a:rPr lang="ja-JP" altLang="en-GB" sz="2000" b="1" smtClean="0"/>
              <a:t>”</a:t>
            </a:r>
            <a:r>
              <a:rPr lang="en-GB" altLang="ja-JP" sz="2000" b="1" smtClean="0"/>
              <a:t> and </a:t>
            </a:r>
            <a:r>
              <a:rPr lang="ja-JP" altLang="en-GB" sz="2000" b="1" smtClean="0"/>
              <a:t>“</a:t>
            </a:r>
            <a:r>
              <a:rPr lang="en-GB" altLang="ja-JP" sz="2000" b="1" smtClean="0"/>
              <a:t>Playing on the Playstation</a:t>
            </a:r>
            <a:r>
              <a:rPr lang="ja-JP" altLang="en-GB" sz="2000" b="1" smtClean="0"/>
              <a:t>”</a:t>
            </a:r>
            <a:endParaRPr lang="en-GB" altLang="ja-JP" sz="2000" b="1" smtClean="0"/>
          </a:p>
          <a:p>
            <a:pPr lvl="1"/>
            <a:r>
              <a:rPr lang="en-GB" altLang="en-US" sz="1600" smtClean="0"/>
              <a:t>What is the </a:t>
            </a:r>
            <a:r>
              <a:rPr lang="ja-JP" altLang="en-GB" sz="1600" smtClean="0"/>
              <a:t>‘</a:t>
            </a:r>
            <a:r>
              <a:rPr lang="en-GB" altLang="ja-JP" sz="1600" smtClean="0"/>
              <a:t>scarce resource</a:t>
            </a:r>
            <a:r>
              <a:rPr lang="ja-JP" altLang="en-GB" sz="1600" smtClean="0"/>
              <a:t>’</a:t>
            </a:r>
            <a:r>
              <a:rPr lang="en-GB" altLang="ja-JP" sz="1600" smtClean="0"/>
              <a:t> in this context?	</a:t>
            </a:r>
          </a:p>
          <a:p>
            <a:pPr lvl="1"/>
            <a:r>
              <a:rPr lang="en-GB" altLang="en-US" sz="1600" smtClean="0"/>
              <a:t>Where is the most </a:t>
            </a:r>
            <a:r>
              <a:rPr lang="ja-JP" altLang="en-GB" sz="1600" smtClean="0"/>
              <a:t>‘</a:t>
            </a:r>
            <a:r>
              <a:rPr lang="en-GB" altLang="ja-JP" sz="1600" smtClean="0"/>
              <a:t>efficient</a:t>
            </a:r>
            <a:r>
              <a:rPr lang="ja-JP" altLang="en-GB" sz="1600" smtClean="0"/>
              <a:t>’</a:t>
            </a:r>
            <a:r>
              <a:rPr lang="en-GB" altLang="ja-JP" sz="1600" smtClean="0"/>
              <a:t> allocation of resources in your view?						</a:t>
            </a:r>
          </a:p>
          <a:p>
            <a:r>
              <a:rPr lang="en-GB" altLang="en-US" sz="2000" b="1" smtClean="0"/>
              <a:t>Label on your PPF</a:t>
            </a:r>
            <a:endParaRPr lang="en-GB" altLang="en-US" sz="2000" smtClean="0"/>
          </a:p>
          <a:p>
            <a:pPr lvl="1">
              <a:buFont typeface="Times New Roman" panose="02020603050405020304" pitchFamily="18" charset="0"/>
              <a:buAutoNum type="alphaUcPeriod"/>
            </a:pPr>
            <a:r>
              <a:rPr lang="en-GB" altLang="en-US" sz="1800" smtClean="0"/>
              <a:t>A point at where all your scarce resources are used up</a:t>
            </a:r>
          </a:p>
          <a:p>
            <a:pPr lvl="1">
              <a:buFont typeface="Times New Roman" panose="02020603050405020304" pitchFamily="18" charset="0"/>
              <a:buAutoNum type="alphaUcPeriod"/>
            </a:pPr>
            <a:r>
              <a:rPr lang="en-GB" altLang="en-US" sz="1800" smtClean="0"/>
              <a:t>A point on the PPF where it is impossible to be 	</a:t>
            </a:r>
          </a:p>
          <a:p>
            <a:pPr lvl="1">
              <a:buFont typeface="Times New Roman" panose="02020603050405020304" pitchFamily="18" charset="0"/>
              <a:buAutoNum type="alphaUcPeriod"/>
            </a:pPr>
            <a:r>
              <a:rPr lang="en-GB" altLang="en-US" sz="1800" smtClean="0"/>
              <a:t>A point at where your wants are not fully satisfied, given the resources available to you 	</a:t>
            </a:r>
          </a:p>
          <a:p>
            <a:pPr lvl="1">
              <a:buFont typeface="Times New Roman" panose="02020603050405020304" pitchFamily="18" charset="0"/>
              <a:buAutoNum type="alphaUcPeriod"/>
            </a:pPr>
            <a:r>
              <a:rPr lang="en-GB" altLang="en-US" sz="1800" smtClean="0"/>
              <a:t>The opportunity cost of consuming more </a:t>
            </a:r>
            <a:r>
              <a:rPr lang="ja-JP" altLang="en-GB" sz="1800" smtClean="0"/>
              <a:t>“</a:t>
            </a:r>
            <a:r>
              <a:rPr lang="en-GB" altLang="ja-JP" sz="1800" smtClean="0"/>
              <a:t>Watching TV</a:t>
            </a:r>
            <a:r>
              <a:rPr lang="ja-JP" altLang="en-GB" sz="1800" smtClean="0"/>
              <a:t>”</a:t>
            </a:r>
            <a:r>
              <a:rPr lang="en-GB" altLang="ja-JP" sz="1800" smtClean="0"/>
              <a:t>					</a:t>
            </a:r>
            <a:endParaRPr lang="en-GB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28550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altLang="en-US" b="1" dirty="0" smtClean="0"/>
              <a:t>Opportunity Cost Exercise - Firm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589088"/>
          <a:ext cx="1725612" cy="4479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8911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TV Sets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Radio Sets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0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30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1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29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27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3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24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4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20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5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15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6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9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627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7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 smtClean="0">
                          <a:latin typeface="BrowalliaUPC" panose="020B0604020202020204" pitchFamily="34" charset="-34"/>
                          <a:cs typeface="BrowalliaUPC" panose="020B0604020202020204" pitchFamily="34" charset="-34"/>
                        </a:rPr>
                        <a:t>0</a:t>
                      </a:r>
                      <a:endParaRPr lang="en-GB" sz="2200" b="1" dirty="0">
                        <a:latin typeface="BrowalliaUPC" panose="020B0604020202020204" pitchFamily="34" charset="-34"/>
                        <a:cs typeface="BrowalliaUPC" panose="020B0604020202020204" pitchFamily="34" charset="-34"/>
                      </a:endParaRPr>
                    </a:p>
                  </a:txBody>
                  <a:tcPr marL="91422" marR="91422" marT="42242" marB="4224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3213" y="1700213"/>
            <a:ext cx="5905500" cy="4586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 smtClean="0">
                <a:latin typeface="Segoe Print" panose="02000600000000000000" pitchFamily="2" charset="0"/>
              </a:rPr>
              <a:t>SCENARIO: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latin typeface="Segoe Print" panose="02000600000000000000" pitchFamily="2" charset="0"/>
              </a:rPr>
              <a:t>A small electrical manufacturer can produce either TV sets or radio sets using all of its available resources.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 smtClean="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latin typeface="Segoe Print" panose="02000600000000000000" pitchFamily="2" charset="0"/>
              </a:rPr>
              <a:t>The table to the left shows all the possible combinations of production that the firm can produce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GB" altLang="en-US" sz="1800" dirty="0" smtClean="0">
              <a:latin typeface="Segoe Print" panose="02000600000000000000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000" b="1" dirty="0" smtClean="0">
                <a:latin typeface="Segoe Print" panose="02000600000000000000" pitchFamily="2" charset="0"/>
              </a:rPr>
              <a:t>QUESTION: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Both"/>
              <a:defRPr/>
            </a:pPr>
            <a:r>
              <a:rPr lang="en-GB" altLang="en-US" sz="1800" dirty="0" smtClean="0">
                <a:latin typeface="Segoe Print" panose="02000600000000000000" pitchFamily="2" charset="0"/>
              </a:rPr>
              <a:t>What happens to the opportunity cost of TV sets in terms of radio’s as TV set production starts to increase from zero to seven sets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Both"/>
              <a:defRPr/>
            </a:pPr>
            <a:r>
              <a:rPr lang="en-GB" altLang="en-US" sz="1800" dirty="0" smtClean="0">
                <a:latin typeface="Segoe Print" panose="02000600000000000000" pitchFamily="2" charset="0"/>
              </a:rPr>
              <a:t>Why would this PPF look different to the one you drew before?</a:t>
            </a:r>
          </a:p>
          <a:p>
            <a:pPr marL="342900" indent="-342900" eaLnBrk="1" hangingPunct="1">
              <a:spcBef>
                <a:spcPct val="0"/>
              </a:spcBef>
              <a:buFontTx/>
              <a:buAutoNum type="arabicParenBoth"/>
              <a:defRPr/>
            </a:pPr>
            <a:r>
              <a:rPr lang="en-GB" altLang="en-US" sz="1800" dirty="0" smtClean="0">
                <a:latin typeface="Segoe Print" panose="02000600000000000000" pitchFamily="2" charset="0"/>
              </a:rPr>
              <a:t>Why do you think this might happen?</a:t>
            </a:r>
          </a:p>
        </p:txBody>
      </p:sp>
    </p:spTree>
    <p:extLst>
      <p:ext uri="{BB962C8B-B14F-4D97-AF65-F5344CB8AC3E}">
        <p14:creationId xmlns:p14="http://schemas.microsoft.com/office/powerpoint/2010/main" val="22956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84213" y="0"/>
            <a:ext cx="7772400" cy="884238"/>
          </a:xfrm>
        </p:spPr>
        <p:txBody>
          <a:bodyPr/>
          <a:lstStyle/>
          <a:p>
            <a:r>
              <a:rPr lang="en-GB" altLang="en-US" sz="4000" b="1" smtClean="0"/>
              <a:t>PPF’s….and Firms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61925" y="930275"/>
            <a:ext cx="5562600" cy="3219450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altLang="en-US" sz="1500" dirty="0" smtClean="0">
                <a:latin typeface="Segoe Print" panose="02000600000000000000" pitchFamily="2" charset="0"/>
                <a:ea typeface="MS PGothic" panose="020B0600070205080204" pitchFamily="34" charset="-128"/>
              </a:rPr>
              <a:t>All the PPF</a:t>
            </a:r>
            <a:r>
              <a:rPr lang="ja-JP" altLang="en-GB" sz="1500" dirty="0" smtClean="0">
                <a:latin typeface="Segoe Print" panose="02000600000000000000" pitchFamily="2" charset="0"/>
                <a:ea typeface="MS PGothic" panose="020B0600070205080204" pitchFamily="34" charset="-128"/>
              </a:rPr>
              <a:t>’</a:t>
            </a:r>
            <a:r>
              <a:rPr lang="en-GB" altLang="ja-JP" sz="1500" dirty="0" smtClean="0">
                <a:latin typeface="Segoe Print" panose="02000600000000000000" pitchFamily="2" charset="0"/>
                <a:ea typeface="MS PGothic" panose="020B0600070205080204" pitchFamily="34" charset="-128"/>
              </a:rPr>
              <a:t>s in this exercise demonstrate a firm producing laptops and/or mobile phones.</a:t>
            </a:r>
          </a:p>
          <a:p>
            <a:pPr marL="354013" indent="-354013">
              <a:buFont typeface="Times New Roman" panose="02020603050405020304" pitchFamily="18" charset="0"/>
              <a:buAutoNum type="arabicPeriod"/>
              <a:defRPr/>
            </a:pPr>
            <a:r>
              <a:rPr lang="en-GB" altLang="en-US" sz="1400" dirty="0" smtClean="0">
                <a:latin typeface="Segoe Print" panose="02000600000000000000" pitchFamily="2" charset="0"/>
                <a:ea typeface="MS PGothic" panose="020B0600070205080204" pitchFamily="34" charset="-128"/>
              </a:rPr>
              <a:t>Draw a PPF (sketch) and draw an X on the curve somewhere. Now, demonstrate on the diagram, the opportunity cost for this firm of devoting more resources to the production of laptops than mobile phones.</a:t>
            </a:r>
          </a:p>
          <a:p>
            <a:pPr marL="354013" indent="-354013">
              <a:buFont typeface="Times New Roman" panose="02020603050405020304" pitchFamily="18" charset="0"/>
              <a:buAutoNum type="arabicPeriod"/>
              <a:defRPr/>
            </a:pPr>
            <a:r>
              <a:rPr lang="en-GB" altLang="en-US" sz="1400" dirty="0" smtClean="0">
                <a:latin typeface="Segoe Print" panose="02000600000000000000" pitchFamily="2" charset="0"/>
                <a:ea typeface="MS PGothic" panose="020B0600070205080204" pitchFamily="34" charset="-128"/>
              </a:rPr>
              <a:t>Draw a PPF diagram showing productive inefficiency in the production of mobile phones and laptops for an individual firm</a:t>
            </a:r>
          </a:p>
          <a:p>
            <a:pPr marL="354013" indent="-354013">
              <a:buFont typeface="Times New Roman" panose="02020603050405020304" pitchFamily="18" charset="0"/>
              <a:buAutoNum type="arabicPeriod"/>
              <a:defRPr/>
            </a:pPr>
            <a:r>
              <a:rPr lang="en-GB" altLang="en-US" sz="1400" dirty="0" smtClean="0">
                <a:latin typeface="Segoe Print" panose="02000600000000000000" pitchFamily="2" charset="0"/>
                <a:ea typeface="MS PGothic" panose="020B0600070205080204" pitchFamily="34" charset="-128"/>
              </a:rPr>
              <a:t>Draw a PPF and show how it might change for a firm which finds new technology which enables it to produce laptops more efficiently but the productivity for mobile phones stays constant.</a:t>
            </a:r>
          </a:p>
        </p:txBody>
      </p:sp>
      <p:grpSp>
        <p:nvGrpSpPr>
          <p:cNvPr id="52228" name="Group 1"/>
          <p:cNvGrpSpPr>
            <a:grpSpLocks/>
          </p:cNvGrpSpPr>
          <p:nvPr/>
        </p:nvGrpSpPr>
        <p:grpSpPr bwMode="auto">
          <a:xfrm>
            <a:off x="4213225" y="1019175"/>
            <a:ext cx="4667250" cy="4865688"/>
            <a:chOff x="3887788" y="2024063"/>
            <a:chExt cx="4667250" cy="486568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867401" y="2276476"/>
              <a:ext cx="0" cy="273684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867401" y="5013325"/>
              <a:ext cx="2449512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>
              <a:off x="3887788" y="3136901"/>
              <a:ext cx="3960813" cy="3752849"/>
            </a:xfrm>
            <a:prstGeom prst="arc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52233" name="TextBox 8"/>
            <p:cNvSpPr txBox="1">
              <a:spLocks noChangeArrowheads="1"/>
            </p:cNvSpPr>
            <p:nvPr/>
          </p:nvSpPr>
          <p:spPr bwMode="auto">
            <a:xfrm rot="-5400000">
              <a:off x="4617244" y="2813844"/>
              <a:ext cx="203993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/>
                <a:t>Mobile Phones</a:t>
              </a:r>
            </a:p>
          </p:txBody>
        </p:sp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7380288" y="5053013"/>
              <a:ext cx="1174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/>
                <a:t>Laptops</a:t>
              </a:r>
            </a:p>
          </p:txBody>
        </p:sp>
      </p:grp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61925" y="4597400"/>
            <a:ext cx="8856663" cy="21224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>
                <a:latin typeface="Tekton Pro" panose="020F0603020208020904" pitchFamily="34" charset="0"/>
              </a:rPr>
              <a:t>EXTENSION: </a:t>
            </a:r>
            <a:r>
              <a:rPr lang="en-GB" altLang="en-US" sz="1600" b="1">
                <a:latin typeface="Tekton Pro" panose="020F0603020208020904" pitchFamily="34" charset="0"/>
              </a:rPr>
              <a:t>Draw a PPF for one firm producing guns and butter.  Explain how PPF’s can be used to demonstrate the following concepts: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>
                <a:latin typeface="Tekton Pro" panose="020F0603020208020904" pitchFamily="34" charset="0"/>
              </a:rPr>
              <a:t>Scarcity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>
                <a:latin typeface="Tekton Pro" panose="020F0603020208020904" pitchFamily="34" charset="0"/>
              </a:rPr>
              <a:t>Choices ‘agents’ have made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>
                <a:latin typeface="Tekton Pro" panose="020F0603020208020904" pitchFamily="34" charset="0"/>
              </a:rPr>
              <a:t>Opportunity cost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>
                <a:latin typeface="Tekton Pro" panose="020F0603020208020904" pitchFamily="34" charset="0"/>
              </a:rPr>
              <a:t>Productive efficiency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>
                <a:latin typeface="Tekton Pro" panose="020F0603020208020904" pitchFamily="34" charset="0"/>
              </a:rPr>
              <a:t>(A harder one!): Changes in productivity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>
                <a:latin typeface="Tekton Pro" panose="020F0603020208020904" pitchFamily="34" charset="0"/>
              </a:rPr>
              <a:t>(An even harder one!): Why the opportunity cost is not constant</a:t>
            </a:r>
          </a:p>
        </p:txBody>
      </p:sp>
    </p:spTree>
    <p:extLst>
      <p:ext uri="{BB962C8B-B14F-4D97-AF65-F5344CB8AC3E}">
        <p14:creationId xmlns:p14="http://schemas.microsoft.com/office/powerpoint/2010/main" val="4522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90+45</a:t>
            </a:r>
            <a:endParaRPr lang="en-GB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en-GB" altLang="en-US" b="1" smtClean="0"/>
              <a:t>PPF’s and Efficiency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3814763" cy="4114800"/>
          </a:xfrm>
        </p:spPr>
        <p:txBody>
          <a:bodyPr/>
          <a:lstStyle/>
          <a:p>
            <a:r>
              <a:rPr lang="en-GB" altLang="en-US" dirty="0" smtClean="0"/>
              <a:t>Allocative Efficiency</a:t>
            </a:r>
          </a:p>
          <a:p>
            <a:r>
              <a:rPr lang="en-GB" altLang="en-US" dirty="0" smtClean="0"/>
              <a:t>Productive Efficiency</a:t>
            </a:r>
          </a:p>
          <a:p>
            <a:r>
              <a:rPr lang="en-GB" altLang="en-US" dirty="0" smtClean="0"/>
              <a:t>Productivity changes?</a:t>
            </a:r>
          </a:p>
          <a:p>
            <a:r>
              <a:rPr lang="en-GB" altLang="en-US" dirty="0" smtClean="0"/>
              <a:t>Production changes overall?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029991"/>
            <a:ext cx="36099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5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888"/>
            <a:ext cx="8018462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8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8712968" cy="64807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7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END</a:t>
            </a:r>
            <a:endParaRPr lang="en-GB" sz="287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0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 Enrolment Intro PP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Basic Skills and Enrolment Pack</a:t>
            </a:r>
          </a:p>
          <a:p>
            <a:r>
              <a:rPr lang="en-GB" dirty="0" smtClean="0"/>
              <a:t>Scarce Resources, Unlimited Wants and the Cost of Choices (Opportunity Cost)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53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23850" y="549275"/>
            <a:ext cx="8640763" cy="57388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 b="1" dirty="0">
                <a:solidFill>
                  <a:schemeClr val="bg1"/>
                </a:solidFill>
              </a:rPr>
              <a:t>WEEK </a:t>
            </a:r>
            <a:r>
              <a:rPr lang="en-GB" altLang="en-US" sz="19900" b="1" dirty="0" smtClean="0">
                <a:solidFill>
                  <a:schemeClr val="bg1"/>
                </a:solidFill>
              </a:rPr>
              <a:t>2</a:t>
            </a:r>
            <a:endParaRPr lang="en-GB" altLang="en-US" sz="199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88640"/>
            <a:ext cx="8712968" cy="64807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90</a:t>
            </a:r>
            <a:endParaRPr lang="en-GB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80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050" b="1" dirty="0">
                <a:ea typeface="+mj-ea"/>
              </a:rPr>
              <a:t>What is Economics?</a:t>
            </a:r>
            <a:br>
              <a:rPr lang="en-GB" sz="4050" b="1" dirty="0">
                <a:ea typeface="+mj-ea"/>
              </a:rPr>
            </a:br>
            <a:r>
              <a:rPr lang="en-GB" altLang="en-US" sz="2700" dirty="0" smtClean="0">
                <a:solidFill>
                  <a:srgbClr val="FF0000"/>
                </a:solidFill>
                <a:ea typeface="+mj-ea"/>
              </a:rPr>
              <a:t>How much do you remember from last week?</a:t>
            </a:r>
            <a:endParaRPr lang="en-GB" sz="4050" b="1" dirty="0">
              <a:ea typeface="+mj-ea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idx="1"/>
          </p:nvPr>
        </p:nvSpPr>
        <p:spPr>
          <a:xfrm>
            <a:off x="251520" y="1412776"/>
            <a:ext cx="5832648" cy="5040312"/>
          </a:xfrm>
          <a:solidFill>
            <a:schemeClr val="bg1"/>
          </a:solidFill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1800" b="1" dirty="0" smtClean="0"/>
              <a:t>STARTER ACTIVITY: Last Week</a:t>
            </a:r>
          </a:p>
          <a:p>
            <a:pPr marL="0" indent="0">
              <a:buFontTx/>
              <a:buNone/>
            </a:pPr>
            <a:r>
              <a:rPr lang="en-GB" altLang="en-US" sz="1800" dirty="0" smtClean="0"/>
              <a:t>As you arrive, in pairs answer the following questions.  Make sure you have an answer as you may get picked upon!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What is the difference between micro and macro economics?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What are the four key “roles” to success in economics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What is the difference between the natural and social sciences?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Why do economists get ‘physics envy’?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/>
              <a:t>What are the three key assumptions </a:t>
            </a:r>
            <a:r>
              <a:rPr lang="en-GB" altLang="en-US" sz="1800" dirty="0" smtClean="0"/>
              <a:t>economists make?</a:t>
            </a:r>
            <a:endParaRPr lang="en-GB" altLang="en-US" sz="1800" dirty="0"/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What is the economic problem?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What is the ‘opportunity cost’?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What is specialisation?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r>
              <a:rPr lang="en-GB" altLang="en-US" sz="1800" dirty="0" smtClean="0"/>
              <a:t>Current affairs news in Economics?  What has happened this week?  Micro or macro?</a:t>
            </a:r>
          </a:p>
          <a:p>
            <a:pPr marL="0" indent="0">
              <a:buFont typeface="Times New Roman" panose="02020603050405020304" pitchFamily="18" charset="0"/>
              <a:buAutoNum type="arabicPeriod"/>
            </a:pPr>
            <a:endParaRPr lang="en-GB" altLang="en-US" sz="1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259474" y="4760317"/>
            <a:ext cx="2716185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Homework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Capitalism .v.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Socialism debate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Judging Economies…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59474" y="1811877"/>
            <a:ext cx="2684895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Stencil Std" panose="04020904080802020404" pitchFamily="82" charset="0"/>
              </a:rPr>
              <a:t>Please can you get out your PREP homework into 4 piles at the front of your desk </a:t>
            </a:r>
            <a:endParaRPr lang="en-GB" b="1" dirty="0">
              <a:solidFill>
                <a:schemeClr val="bg1"/>
              </a:solidFill>
              <a:latin typeface="Stencil Std" panose="04020904080802020404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15: Homework</a:t>
            </a:r>
            <a:br>
              <a:rPr lang="en-US" b="1" dirty="0" smtClean="0"/>
            </a:br>
            <a:r>
              <a:rPr lang="en-US" sz="2325" b="1" dirty="0">
                <a:solidFill>
                  <a:srgbClr val="FF0000"/>
                </a:solidFill>
              </a:rPr>
              <a:t>How was it?!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3672408" cy="46805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GROUP DISCUSSION</a:t>
            </a:r>
          </a:p>
          <a:p>
            <a:r>
              <a:rPr lang="en-US" dirty="0" smtClean="0"/>
              <a:t>Problems you encountered with your PREP work (and how you overcame them)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HOMEWORK FOR NEXT WEEK</a:t>
            </a:r>
          </a:p>
          <a:p>
            <a:r>
              <a:rPr lang="en-US" dirty="0" smtClean="0"/>
              <a:t>NEXT HOMEWORK: Revision worksheets on GOL: Monday 24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</a:p>
          <a:p>
            <a:pPr lvl="1"/>
            <a:r>
              <a:rPr lang="en-US" dirty="0" smtClean="0"/>
              <a:t>Introduction to Microeconomics (2.25 hours)</a:t>
            </a:r>
          </a:p>
          <a:p>
            <a:pPr lvl="1"/>
            <a:r>
              <a:rPr lang="en-US" dirty="0" smtClean="0"/>
              <a:t>Introduction to Macroeconomics (2.25 hours)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790" y="1952795"/>
            <a:ext cx="3943350" cy="30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8857" y="476672"/>
            <a:ext cx="5412251" cy="857250"/>
          </a:xfrm>
        </p:spPr>
        <p:txBody>
          <a:bodyPr/>
          <a:lstStyle/>
          <a:p>
            <a:r>
              <a:rPr lang="en-GB" altLang="en-US" b="1" dirty="0" smtClean="0"/>
              <a:t>Revision Worksheets</a:t>
            </a:r>
            <a:br>
              <a:rPr lang="en-GB" altLang="en-US" b="1" dirty="0" smtClean="0"/>
            </a:br>
            <a:r>
              <a:rPr lang="en-GB" altLang="en-US" sz="2400" b="1" dirty="0" smtClean="0">
                <a:solidFill>
                  <a:schemeClr val="accent2"/>
                </a:solidFill>
              </a:rPr>
              <a:t>‘Avoid Cramming and Revise as you go’</a:t>
            </a:r>
          </a:p>
        </p:txBody>
      </p:sp>
      <p:sp>
        <p:nvSpPr>
          <p:cNvPr id="22532" name="Content Placeholder 3"/>
          <p:cNvSpPr>
            <a:spLocks noGrp="1"/>
          </p:cNvSpPr>
          <p:nvPr>
            <p:ph sz="half" idx="2"/>
          </p:nvPr>
        </p:nvSpPr>
        <p:spPr>
          <a:xfrm>
            <a:off x="6156176" y="188640"/>
            <a:ext cx="2826663" cy="648072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000" b="1" i="1" dirty="0"/>
              <a:t>How are they marked?</a:t>
            </a:r>
          </a:p>
          <a:p>
            <a:pPr marL="267891" lvl="1"/>
            <a:r>
              <a:rPr lang="en-GB" altLang="en-US" sz="2000" b="1" dirty="0">
                <a:solidFill>
                  <a:srgbClr val="FF0000"/>
                </a:solidFill>
              </a:rPr>
              <a:t>Excellent = 1 </a:t>
            </a:r>
            <a:r>
              <a:rPr lang="en-GB" altLang="en-US" sz="2000" dirty="0"/>
              <a:t>(pulling out all the stops/extra reading/great presentation etc.)</a:t>
            </a:r>
          </a:p>
          <a:p>
            <a:pPr marL="267891" lvl="1"/>
            <a:r>
              <a:rPr lang="en-GB" altLang="en-US" sz="2000" b="1" dirty="0">
                <a:solidFill>
                  <a:srgbClr val="FF0000"/>
                </a:solidFill>
              </a:rPr>
              <a:t>Good = 2 </a:t>
            </a:r>
            <a:r>
              <a:rPr lang="en-GB" altLang="en-US" sz="2000" dirty="0"/>
              <a:t>(good effort but maybe some more reading and fuller notes would be useful for you</a:t>
            </a:r>
          </a:p>
          <a:p>
            <a:pPr marL="267891" lvl="1"/>
            <a:r>
              <a:rPr lang="en-GB" altLang="en-US" sz="2000" b="1" dirty="0" smtClean="0">
                <a:solidFill>
                  <a:srgbClr val="FF0000"/>
                </a:solidFill>
              </a:rPr>
              <a:t>Requires Significant Improvement </a:t>
            </a:r>
            <a:r>
              <a:rPr lang="en-GB" altLang="en-US" sz="2000" b="1" dirty="0">
                <a:solidFill>
                  <a:srgbClr val="FF0000"/>
                </a:solidFill>
              </a:rPr>
              <a:t>= 3 </a:t>
            </a:r>
            <a:r>
              <a:rPr lang="en-GB" altLang="en-US" sz="2000" dirty="0"/>
              <a:t>(bare minimum…at this rate, probably will not hit target grade)</a:t>
            </a:r>
          </a:p>
          <a:p>
            <a:pPr marL="267891" lvl="1"/>
            <a:r>
              <a:rPr lang="en-GB" altLang="en-US" sz="2000" b="1" dirty="0">
                <a:solidFill>
                  <a:srgbClr val="FF0000"/>
                </a:solidFill>
              </a:rPr>
              <a:t>Cause for Concern = 4 </a:t>
            </a:r>
            <a:r>
              <a:rPr lang="en-GB" altLang="en-US" sz="2000" dirty="0"/>
              <a:t>(unacceptable work that is not at </a:t>
            </a:r>
            <a:r>
              <a:rPr lang="en-GB" altLang="en-US" sz="2000" dirty="0" smtClean="0"/>
              <a:t>an A-level standard</a:t>
            </a:r>
            <a:r>
              <a:rPr lang="en-GB" altLang="en-US" sz="2000" dirty="0"/>
              <a:t>….please redo)</a:t>
            </a:r>
          </a:p>
          <a:p>
            <a:endParaRPr lang="en-GB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81" y="2996952"/>
            <a:ext cx="2660096" cy="37753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359220" y="3555569"/>
            <a:ext cx="3773289" cy="2660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628800"/>
            <a:ext cx="5408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Consolidation Exercise for the past 2 weeks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Instructions and resources are on GOL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Structure of teaching reminder?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approach a RWS</a:t>
            </a:r>
          </a:p>
        </p:txBody>
      </p:sp>
    </p:spTree>
    <p:extLst>
      <p:ext uri="{BB962C8B-B14F-4D97-AF65-F5344CB8AC3E}">
        <p14:creationId xmlns:p14="http://schemas.microsoft.com/office/powerpoint/2010/main" val="17165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5343"/>
            <a:ext cx="8745828" cy="994172"/>
          </a:xfrm>
        </p:spPr>
        <p:txBody>
          <a:bodyPr>
            <a:normAutofit/>
          </a:bodyPr>
          <a:lstStyle/>
          <a:p>
            <a:r>
              <a:rPr lang="en-GB" sz="3600" b="1" dirty="0"/>
              <a:t>Resources to help 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988840"/>
            <a:ext cx="3221224" cy="4253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96695" y="1342509"/>
            <a:ext cx="363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£24.99 from Amazon, library or free online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340768"/>
            <a:ext cx="3888432" cy="5016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3200" b="1" dirty="0">
                <a:latin typeface="Calibri" panose="020F0502020204030204" pitchFamily="34" charset="0"/>
              </a:rPr>
              <a:t>ONLINE??</a:t>
            </a:r>
          </a:p>
          <a:p>
            <a:pPr marL="971550" lvl="1" indent="-352425">
              <a:buFont typeface="+mj-lt"/>
              <a:buAutoNum type="alphaUcPeriod"/>
            </a:pPr>
            <a:r>
              <a:rPr lang="en-GB" sz="3200" u="sng" dirty="0" smtClean="0">
                <a:latin typeface="Calibri" panose="020F0502020204030204" pitchFamily="34" charset="0"/>
              </a:rPr>
              <a:t>Google</a:t>
            </a:r>
            <a:r>
              <a:rPr lang="en-GB" sz="3200" u="sng" dirty="0">
                <a:latin typeface="Calibri" panose="020F0502020204030204" pitchFamily="34" charset="0"/>
              </a:rPr>
              <a:t>:</a:t>
            </a:r>
          </a:p>
          <a:p>
            <a:pPr marL="971550" lvl="1" indent="-352425">
              <a:buFont typeface="+mj-lt"/>
              <a:buAutoNum type="alphaUcPeriod"/>
            </a:pPr>
            <a:r>
              <a:rPr lang="en-GB" sz="3200" dirty="0">
                <a:latin typeface="Calibri" panose="020F0502020204030204" pitchFamily="34" charset="0"/>
              </a:rPr>
              <a:t>Economics Help</a:t>
            </a:r>
          </a:p>
          <a:p>
            <a:pPr marL="971550" lvl="1" indent="-352425">
              <a:buFont typeface="+mj-lt"/>
              <a:buAutoNum type="alphaUcPeriod"/>
            </a:pPr>
            <a:r>
              <a:rPr lang="en-GB" sz="3200" dirty="0" smtClean="0">
                <a:latin typeface="Calibri" panose="020F0502020204030204" pitchFamily="34" charset="0"/>
              </a:rPr>
              <a:t>Tutor2u</a:t>
            </a:r>
            <a:endParaRPr lang="en-GB" sz="3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 smtClean="0">
                <a:latin typeface="Calibri" panose="020F0502020204030204" pitchFamily="34" charset="0"/>
              </a:rPr>
              <a:t>USE EACH OTHER!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200" b="1" dirty="0" smtClean="0">
                <a:latin typeface="Calibri" panose="020F0502020204030204" pitchFamily="34" charset="0"/>
              </a:rPr>
              <a:t>VISIT A DEPARTMENT WORKSHOP FOR A DROP IN 1-2-1</a:t>
            </a:r>
            <a:endParaRPr lang="en-GB" sz="32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3200" b="1" dirty="0" smtClean="0">
                <a:latin typeface="Calibri" panose="020F0502020204030204" pitchFamily="34" charset="0"/>
              </a:rPr>
              <a:t>EMAIL ME!</a:t>
            </a:r>
            <a:endParaRPr lang="en-GB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1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1155</Words>
  <Application>Microsoft Office PowerPoint</Application>
  <PresentationFormat>On-screen Show (4:3)</PresentationFormat>
  <Paragraphs>175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ＭＳ Ｐゴシック</vt:lpstr>
      <vt:lpstr>Arial</vt:lpstr>
      <vt:lpstr>BrowalliaUPC</vt:lpstr>
      <vt:lpstr>Calibri</vt:lpstr>
      <vt:lpstr>Segoe Print</vt:lpstr>
      <vt:lpstr>Stencil Std</vt:lpstr>
      <vt:lpstr>Tekton Pro</vt:lpstr>
      <vt:lpstr>Times New Roman</vt:lpstr>
      <vt:lpstr>Default Design</vt:lpstr>
      <vt:lpstr>Office Theme</vt:lpstr>
      <vt:lpstr>PowerPoint Presentation</vt:lpstr>
      <vt:lpstr>PowerPoint Presentation</vt:lpstr>
      <vt:lpstr>See Enrolment Intro PP</vt:lpstr>
      <vt:lpstr>PowerPoint Presentation</vt:lpstr>
      <vt:lpstr>PowerPoint Presentation</vt:lpstr>
      <vt:lpstr>What is Economics? How much do you remember from last week?</vt:lpstr>
      <vt:lpstr>15: Homework How was it?!</vt:lpstr>
      <vt:lpstr>Revision Worksheets ‘Avoid Cramming and Revise as you go’</vt:lpstr>
      <vt:lpstr>Resources to help you</vt:lpstr>
      <vt:lpstr>PowerPoint Presentation</vt:lpstr>
      <vt:lpstr>MICRO PREP - Assessment What is the best way to solve the Economic Problem?</vt:lpstr>
      <vt:lpstr>MACRO PREP - Assessment How do we measure an economy’s success using economic Indicators?</vt:lpstr>
      <vt:lpstr>PowerPoint Presentation</vt:lpstr>
      <vt:lpstr>MICROECONOMICS - STARTER ACTIVITY As you arrive, read the info below and complete the two questions</vt:lpstr>
      <vt:lpstr>TODAY RWS1: Intro to Microeconomics SUB-TOPIC: Opportunity Cost and the Production Possibility Frontier Model: Modelling the Economic Problem </vt:lpstr>
      <vt:lpstr>YOUR FIRST ECONOMIC MODEL! Using PPF Diagrams to illustrate opportunity cost in Microeconomics for PRODUCTION</vt:lpstr>
      <vt:lpstr>Using PPF’s for CONSUMPTION</vt:lpstr>
      <vt:lpstr>Opportunity Cost Exercise - Firm</vt:lpstr>
      <vt:lpstr>PPF’s….and Firms</vt:lpstr>
      <vt:lpstr>PPF’s and Efficiency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I.T User</dc:creator>
  <cp:lastModifiedBy>Oliver Stevens</cp:lastModifiedBy>
  <cp:revision>134</cp:revision>
  <cp:lastPrinted>2016-09-12T16:33:52Z</cp:lastPrinted>
  <dcterms:created xsi:type="dcterms:W3CDTF">2004-09-13T08:32:03Z</dcterms:created>
  <dcterms:modified xsi:type="dcterms:W3CDTF">2018-09-17T09:27:16Z</dcterms:modified>
</cp:coreProperties>
</file>