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5"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A43CA2F-9120-47E7-B77F-61BECAADD336}"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367343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43CA2F-9120-47E7-B77F-61BECAADD336}"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3915703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43CA2F-9120-47E7-B77F-61BECAADD336}"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8412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43CA2F-9120-47E7-B77F-61BECAADD336}"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13410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43CA2F-9120-47E7-B77F-61BECAADD336}" type="datetimeFigureOut">
              <a:rPr lang="en-GB" smtClean="0"/>
              <a:t>03/10/2019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2353319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A43CA2F-9120-47E7-B77F-61BECAADD336}" type="datetimeFigureOut">
              <a:rPr lang="en-GB" smtClean="0"/>
              <a:t>03/10/2019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2814473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A43CA2F-9120-47E7-B77F-61BECAADD336}" type="datetimeFigureOut">
              <a:rPr lang="en-GB" smtClean="0"/>
              <a:t>03/10/2019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245767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A43CA2F-9120-47E7-B77F-61BECAADD336}" type="datetimeFigureOut">
              <a:rPr lang="en-GB" smtClean="0"/>
              <a:t>03/10/2019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67353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3CA2F-9120-47E7-B77F-61BECAADD336}" type="datetimeFigureOut">
              <a:rPr lang="en-GB" smtClean="0"/>
              <a:t>03/10/2019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85053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43CA2F-9120-47E7-B77F-61BECAADD336}" type="datetimeFigureOut">
              <a:rPr lang="en-GB" smtClean="0"/>
              <a:t>03/10/2019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1093250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43CA2F-9120-47E7-B77F-61BECAADD336}" type="datetimeFigureOut">
              <a:rPr lang="en-GB" smtClean="0"/>
              <a:t>03/10/2019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DAACCB7-64A3-49E0-896D-50850CD94BFB}" type="slidenum">
              <a:rPr lang="en-GB" smtClean="0"/>
              <a:t>‹#›</a:t>
            </a:fld>
            <a:endParaRPr lang="en-GB"/>
          </a:p>
        </p:txBody>
      </p:sp>
    </p:spTree>
    <p:extLst>
      <p:ext uri="{BB962C8B-B14F-4D97-AF65-F5344CB8AC3E}">
        <p14:creationId xmlns:p14="http://schemas.microsoft.com/office/powerpoint/2010/main" val="2732503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3CA2F-9120-47E7-B77F-61BECAADD336}" type="datetimeFigureOut">
              <a:rPr lang="en-GB" smtClean="0"/>
              <a:t>03/10/2019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ACCB7-64A3-49E0-896D-50850CD94BFB}" type="slidenum">
              <a:rPr lang="en-GB" smtClean="0"/>
              <a:t>‹#›</a:t>
            </a:fld>
            <a:endParaRPr lang="en-GB"/>
          </a:p>
        </p:txBody>
      </p:sp>
    </p:spTree>
    <p:extLst>
      <p:ext uri="{BB962C8B-B14F-4D97-AF65-F5344CB8AC3E}">
        <p14:creationId xmlns:p14="http://schemas.microsoft.com/office/powerpoint/2010/main" val="3268795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a:t>MICRO HOMEWORK (45 Minutes)</a:t>
            </a:r>
          </a:p>
        </p:txBody>
      </p:sp>
      <p:sp>
        <p:nvSpPr>
          <p:cNvPr id="7" name="Content Placeholder 6"/>
          <p:cNvSpPr>
            <a:spLocks noGrp="1"/>
          </p:cNvSpPr>
          <p:nvPr>
            <p:ph idx="1"/>
          </p:nvPr>
        </p:nvSpPr>
        <p:spPr/>
        <p:txBody>
          <a:bodyPr>
            <a:normAutofit fontScale="92500" lnSpcReduction="10000"/>
          </a:bodyPr>
          <a:lstStyle/>
          <a:p>
            <a:r>
              <a:rPr lang="en-GB" dirty="0"/>
              <a:t>Using the textbook pages 43-45 (ignore any graphs for the moment) read about the “inter-relationships between markets” or “inter-related markets”</a:t>
            </a:r>
          </a:p>
          <a:p>
            <a:r>
              <a:rPr lang="en-GB" dirty="0"/>
              <a:t>Using the textbook </a:t>
            </a:r>
            <a:r>
              <a:rPr lang="en-GB" b="1" dirty="0">
                <a:solidFill>
                  <a:srgbClr val="FF0000"/>
                </a:solidFill>
              </a:rPr>
              <a:t>and further internet research</a:t>
            </a:r>
            <a:r>
              <a:rPr lang="en-GB" dirty="0"/>
              <a:t>, find two examples for each of the inter-relationships on the worksheet on slide2 of this </a:t>
            </a:r>
            <a:r>
              <a:rPr lang="en-GB" dirty="0" err="1"/>
              <a:t>powerpoint</a:t>
            </a:r>
            <a:r>
              <a:rPr lang="en-GB" dirty="0"/>
              <a:t>.  Good websites to check are ‘</a:t>
            </a:r>
            <a:r>
              <a:rPr lang="en-GB" dirty="0" err="1"/>
              <a:t>EconomicsHelp</a:t>
            </a:r>
            <a:r>
              <a:rPr lang="en-GB" dirty="0"/>
              <a:t>’ and ‘Tutor2u’ PLUS ‘</a:t>
            </a:r>
            <a:r>
              <a:rPr lang="en-GB" dirty="0" err="1"/>
              <a:t>Econplusdahl</a:t>
            </a:r>
            <a:r>
              <a:rPr lang="en-GB" dirty="0"/>
              <a:t>’ on U-tube.</a:t>
            </a:r>
          </a:p>
          <a:p>
            <a:r>
              <a:rPr lang="en-GB" dirty="0"/>
              <a:t>Make sure you are at least able to explain why your examples represent the different relationships…or write down the explanations if you think you will forget.  For example for ‘JOINT DEMAND’ (COMPLEMENTS’) your examples might be strawberries and cream. The EXPLANATION therefore might be: </a:t>
            </a:r>
            <a:r>
              <a:rPr lang="en-GB" sz="2200" i="1" dirty="0"/>
              <a:t>“So when the demand for strawberries increase, the demand for cream will increase as well because consumers like to eat strawberries and cream together”.  PLEASE DO NOT USE </a:t>
            </a:r>
            <a:r>
              <a:rPr lang="en-GB" sz="2200" i="1"/>
              <a:t>THE EXAMPLE </a:t>
            </a:r>
            <a:r>
              <a:rPr lang="en-GB" sz="2200" i="1" dirty="0"/>
              <a:t>ABOVE </a:t>
            </a:r>
            <a:r>
              <a:rPr lang="en-GB" sz="2200" i="1"/>
              <a:t>AS ONE OF YOUR </a:t>
            </a:r>
            <a:r>
              <a:rPr lang="en-GB" sz="2200" i="1" dirty="0"/>
              <a:t>EXAMPLES </a:t>
            </a:r>
            <a:r>
              <a:rPr lang="en-GB" sz="2200" i="1" dirty="0">
                <a:sym typeface="Wingdings" panose="05000000000000000000" pitchFamily="2" charset="2"/>
              </a:rPr>
              <a:t></a:t>
            </a:r>
            <a:endParaRPr lang="en-GB" sz="2200" i="1" dirty="0"/>
          </a:p>
        </p:txBody>
      </p:sp>
    </p:spTree>
    <p:extLst>
      <p:ext uri="{BB962C8B-B14F-4D97-AF65-F5344CB8AC3E}">
        <p14:creationId xmlns:p14="http://schemas.microsoft.com/office/powerpoint/2010/main" val="869360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8789"/>
            <a:ext cx="12000786" cy="1325563"/>
          </a:xfrm>
        </p:spPr>
        <p:txBody>
          <a:bodyPr>
            <a:normAutofit fontScale="90000"/>
          </a:bodyPr>
          <a:lstStyle/>
          <a:p>
            <a:pPr algn="ctr">
              <a:defRPr/>
            </a:pPr>
            <a:r>
              <a:rPr lang="en-GB" sz="3600" b="1">
                <a:latin typeface="+mn-lt"/>
              </a:rPr>
              <a:t>“The </a:t>
            </a:r>
            <a:r>
              <a:rPr lang="en-GB" sz="3600" b="1" dirty="0">
                <a:latin typeface="+mn-lt"/>
              </a:rPr>
              <a:t>Inter-relationships </a:t>
            </a:r>
            <a:r>
              <a:rPr lang="en-GB" sz="3600" b="1">
                <a:latin typeface="+mn-lt"/>
              </a:rPr>
              <a:t>between markets” </a:t>
            </a:r>
            <a:r>
              <a:rPr lang="en-GB" sz="3600" b="1" dirty="0">
                <a:latin typeface="+mn-lt"/>
              </a:rPr>
              <a:t>worksheet (to </a:t>
            </a:r>
            <a:r>
              <a:rPr lang="en-GB" sz="3600" b="1">
                <a:latin typeface="+mn-lt"/>
              </a:rPr>
              <a:t>be printed)</a:t>
            </a:r>
            <a:br>
              <a:rPr lang="en-GB" sz="3600" b="1" dirty="0">
                <a:latin typeface="+mn-lt"/>
              </a:rPr>
            </a:br>
            <a:r>
              <a:rPr lang="en-GB" sz="3200" b="1" dirty="0">
                <a:solidFill>
                  <a:srgbClr val="FF0000"/>
                </a:solidFill>
                <a:latin typeface="+mn-lt"/>
              </a:rPr>
              <a:t>Price of other goods…(POG)</a:t>
            </a:r>
          </a:p>
        </p:txBody>
      </p:sp>
      <p:sp>
        <p:nvSpPr>
          <p:cNvPr id="3" name="Content Placeholder 2"/>
          <p:cNvSpPr>
            <a:spLocks noGrp="1"/>
          </p:cNvSpPr>
          <p:nvPr>
            <p:ph idx="1"/>
          </p:nvPr>
        </p:nvSpPr>
        <p:spPr>
          <a:xfrm>
            <a:off x="964486" y="1145576"/>
            <a:ext cx="11036300" cy="5257800"/>
          </a:xfrm>
        </p:spPr>
        <p:txBody>
          <a:bodyPr>
            <a:normAutofit/>
          </a:bodyPr>
          <a:lstStyle/>
          <a:p>
            <a:pPr>
              <a:lnSpc>
                <a:spcPct val="100000"/>
              </a:lnSpc>
              <a:spcBef>
                <a:spcPts val="0"/>
              </a:spcBef>
              <a:defRPr/>
            </a:pPr>
            <a:r>
              <a:rPr lang="en-GB" sz="1200" b="1" dirty="0">
                <a:latin typeface="Reprise Stamp" panose="02000000000000000000" pitchFamily="2" charset="0"/>
              </a:rPr>
              <a:t>Joint Demand </a:t>
            </a:r>
            <a:r>
              <a:rPr lang="en-GB" sz="1200" b="1" dirty="0"/>
              <a:t>= Complements - two goods which we demand together</a:t>
            </a:r>
          </a:p>
          <a:p>
            <a:pPr marL="0" indent="0">
              <a:lnSpc>
                <a:spcPct val="100000"/>
              </a:lnSpc>
              <a:spcBef>
                <a:spcPts val="0"/>
              </a:spcBef>
              <a:buNone/>
              <a:defRPr/>
            </a:pPr>
            <a:endParaRPr lang="en-GB" sz="1100" b="1" i="1" dirty="0">
              <a:solidFill>
                <a:schemeClr val="accent2"/>
              </a:solidFill>
            </a:endParaRPr>
          </a:p>
          <a:p>
            <a:pPr marL="0" indent="0">
              <a:lnSpc>
                <a:spcPct val="100000"/>
              </a:lnSpc>
              <a:spcBef>
                <a:spcPts val="0"/>
              </a:spcBef>
              <a:buNone/>
              <a:defRPr/>
            </a:pPr>
            <a:endParaRPr lang="en-GB" sz="1100" b="1" i="1" dirty="0">
              <a:solidFill>
                <a:schemeClr val="accent2"/>
              </a:solidFill>
            </a:endParaRPr>
          </a:p>
          <a:p>
            <a:pPr marL="0" indent="0">
              <a:lnSpc>
                <a:spcPct val="100000"/>
              </a:lnSpc>
              <a:spcBef>
                <a:spcPts val="0"/>
              </a:spcBef>
              <a:buNone/>
              <a:defRPr/>
            </a:pPr>
            <a:endParaRPr lang="en-GB" sz="1100" b="1" i="1" dirty="0">
              <a:solidFill>
                <a:schemeClr val="accent2"/>
              </a:solidFill>
            </a:endParaRPr>
          </a:p>
          <a:p>
            <a:pPr marL="0" indent="0">
              <a:lnSpc>
                <a:spcPct val="100000"/>
              </a:lnSpc>
              <a:spcBef>
                <a:spcPts val="0"/>
              </a:spcBef>
              <a:buNone/>
              <a:defRPr/>
            </a:pPr>
            <a:endParaRPr lang="en-GB" sz="1100" b="1" i="1" dirty="0">
              <a:solidFill>
                <a:schemeClr val="accent2"/>
              </a:solidFill>
            </a:endParaRPr>
          </a:p>
          <a:p>
            <a:pPr marL="0" indent="0">
              <a:lnSpc>
                <a:spcPct val="100000"/>
              </a:lnSpc>
              <a:spcBef>
                <a:spcPts val="0"/>
              </a:spcBef>
              <a:buNone/>
              <a:defRPr/>
            </a:pPr>
            <a:endParaRPr lang="en-GB" sz="1100" b="1" i="1" dirty="0">
              <a:solidFill>
                <a:schemeClr val="accent2"/>
              </a:solidFill>
            </a:endParaRPr>
          </a:p>
          <a:p>
            <a:pPr>
              <a:lnSpc>
                <a:spcPct val="100000"/>
              </a:lnSpc>
              <a:spcBef>
                <a:spcPts val="0"/>
              </a:spcBef>
              <a:defRPr/>
            </a:pPr>
            <a:r>
              <a:rPr lang="en-GB" sz="1200" b="1" dirty="0">
                <a:latin typeface="Reprise Stamp" panose="02000000000000000000" pitchFamily="2" charset="0"/>
              </a:rPr>
              <a:t>Competitive Demand </a:t>
            </a:r>
            <a:r>
              <a:rPr lang="en-GB" sz="1200" b="1" dirty="0"/>
              <a:t>= Substitutes - two goods in which we demand either one or the other</a:t>
            </a:r>
          </a:p>
          <a:p>
            <a:pPr>
              <a:lnSpc>
                <a:spcPct val="100000"/>
              </a:lnSpc>
              <a:spcBef>
                <a:spcPts val="0"/>
              </a:spcBef>
              <a:defRPr/>
            </a:pPr>
            <a:endParaRPr lang="en-GB" sz="1200" b="1" dirty="0"/>
          </a:p>
          <a:p>
            <a:pPr>
              <a:lnSpc>
                <a:spcPct val="100000"/>
              </a:lnSpc>
              <a:spcBef>
                <a:spcPts val="0"/>
              </a:spcBef>
              <a:defRPr/>
            </a:pPr>
            <a:endParaRPr lang="en-GB" sz="1200" b="1" dirty="0"/>
          </a:p>
          <a:p>
            <a:pPr>
              <a:lnSpc>
                <a:spcPct val="100000"/>
              </a:lnSpc>
              <a:spcBef>
                <a:spcPts val="0"/>
              </a:spcBef>
              <a:defRPr/>
            </a:pPr>
            <a:endParaRPr lang="en-GB" sz="1200" b="1" dirty="0"/>
          </a:p>
          <a:p>
            <a:pPr>
              <a:lnSpc>
                <a:spcPct val="100000"/>
              </a:lnSpc>
              <a:spcBef>
                <a:spcPts val="0"/>
              </a:spcBef>
              <a:defRPr/>
            </a:pPr>
            <a:endParaRPr lang="en-GB" sz="1200" b="1" dirty="0"/>
          </a:p>
          <a:p>
            <a:pPr>
              <a:lnSpc>
                <a:spcPct val="100000"/>
              </a:lnSpc>
              <a:spcBef>
                <a:spcPts val="0"/>
              </a:spcBef>
              <a:defRPr/>
            </a:pPr>
            <a:endParaRPr lang="en-GB" sz="1200" b="1" dirty="0"/>
          </a:p>
          <a:p>
            <a:pPr>
              <a:lnSpc>
                <a:spcPct val="100000"/>
              </a:lnSpc>
              <a:spcBef>
                <a:spcPts val="0"/>
              </a:spcBef>
              <a:defRPr/>
            </a:pPr>
            <a:r>
              <a:rPr lang="en-GB" sz="1200" b="1" dirty="0">
                <a:latin typeface="Reprise Stamp" panose="02000000000000000000" pitchFamily="2" charset="0"/>
              </a:rPr>
              <a:t>Derived Demand </a:t>
            </a:r>
            <a:r>
              <a:rPr lang="en-GB" sz="1200" b="1" dirty="0"/>
              <a:t>= One good is demanded because it is needed for the production of another</a:t>
            </a:r>
          </a:p>
          <a:p>
            <a:pPr>
              <a:lnSpc>
                <a:spcPct val="100000"/>
              </a:lnSpc>
              <a:spcBef>
                <a:spcPts val="0"/>
              </a:spcBef>
              <a:defRPr/>
            </a:pPr>
            <a:endParaRPr lang="en-GB" sz="1200" b="1" dirty="0">
              <a:latin typeface="Reprise Stamp" panose="02000000000000000000" pitchFamily="2" charset="0"/>
            </a:endParaRPr>
          </a:p>
          <a:p>
            <a:pPr>
              <a:lnSpc>
                <a:spcPct val="100000"/>
              </a:lnSpc>
              <a:spcBef>
                <a:spcPts val="0"/>
              </a:spcBef>
              <a:defRPr/>
            </a:pPr>
            <a:endParaRPr lang="en-GB" sz="1200" b="1" dirty="0">
              <a:latin typeface="Reprise Stamp" panose="02000000000000000000" pitchFamily="2" charset="0"/>
            </a:endParaRPr>
          </a:p>
          <a:p>
            <a:pPr>
              <a:lnSpc>
                <a:spcPct val="100000"/>
              </a:lnSpc>
              <a:spcBef>
                <a:spcPts val="0"/>
              </a:spcBef>
              <a:defRPr/>
            </a:pPr>
            <a:endParaRPr lang="en-GB" sz="1200" b="1" dirty="0">
              <a:latin typeface="Reprise Stamp" panose="02000000000000000000" pitchFamily="2" charset="0"/>
            </a:endParaRPr>
          </a:p>
          <a:p>
            <a:pPr>
              <a:lnSpc>
                <a:spcPct val="100000"/>
              </a:lnSpc>
              <a:spcBef>
                <a:spcPts val="0"/>
              </a:spcBef>
              <a:defRPr/>
            </a:pPr>
            <a:endParaRPr lang="en-GB" sz="1200" b="1" dirty="0">
              <a:latin typeface="Reprise Stamp" panose="02000000000000000000" pitchFamily="2" charset="0"/>
            </a:endParaRPr>
          </a:p>
          <a:p>
            <a:pPr>
              <a:lnSpc>
                <a:spcPct val="100000"/>
              </a:lnSpc>
              <a:spcBef>
                <a:spcPts val="0"/>
              </a:spcBef>
              <a:defRPr/>
            </a:pPr>
            <a:endParaRPr lang="en-GB" sz="1200" b="1" dirty="0">
              <a:latin typeface="Reprise Stamp" panose="02000000000000000000" pitchFamily="2" charset="0"/>
            </a:endParaRPr>
          </a:p>
          <a:p>
            <a:pPr>
              <a:lnSpc>
                <a:spcPct val="100000"/>
              </a:lnSpc>
              <a:spcBef>
                <a:spcPts val="0"/>
              </a:spcBef>
              <a:defRPr/>
            </a:pPr>
            <a:endParaRPr lang="en-GB" sz="1200" b="1" dirty="0">
              <a:latin typeface="Reprise Stamp" panose="02000000000000000000" pitchFamily="2" charset="0"/>
            </a:endParaRPr>
          </a:p>
          <a:p>
            <a:pPr>
              <a:lnSpc>
                <a:spcPct val="100000"/>
              </a:lnSpc>
              <a:spcBef>
                <a:spcPts val="0"/>
              </a:spcBef>
              <a:defRPr/>
            </a:pPr>
            <a:r>
              <a:rPr lang="en-GB" sz="1200" b="1" dirty="0">
                <a:latin typeface="Reprise Stamp" panose="02000000000000000000" pitchFamily="2" charset="0"/>
              </a:rPr>
              <a:t>Composite Demand </a:t>
            </a:r>
            <a:r>
              <a:rPr lang="en-GB" sz="1200" b="1" dirty="0"/>
              <a:t>= a good is demanded for two or more distinct uses.  Economic theory says that an increase in demand for one composite good will lead to a fall in the supply for another</a:t>
            </a:r>
          </a:p>
          <a:p>
            <a:pPr marL="457200" lvl="1" indent="0">
              <a:lnSpc>
                <a:spcPct val="100000"/>
              </a:lnSpc>
              <a:spcBef>
                <a:spcPts val="0"/>
              </a:spcBef>
              <a:buNone/>
              <a:defRPr/>
            </a:pPr>
            <a:endParaRPr lang="en-GB" sz="1100" b="1" i="1" dirty="0">
              <a:solidFill>
                <a:schemeClr val="accent2"/>
              </a:solidFill>
            </a:endParaRPr>
          </a:p>
          <a:p>
            <a:pPr marL="457200" lvl="1" indent="0">
              <a:lnSpc>
                <a:spcPct val="100000"/>
              </a:lnSpc>
              <a:spcBef>
                <a:spcPts val="0"/>
              </a:spcBef>
              <a:buNone/>
              <a:defRPr/>
            </a:pPr>
            <a:endParaRPr lang="en-GB" sz="1100" b="1" i="1" dirty="0">
              <a:solidFill>
                <a:schemeClr val="accent2"/>
              </a:solidFill>
            </a:endParaRPr>
          </a:p>
          <a:p>
            <a:pPr marL="457200" lvl="1" indent="0">
              <a:lnSpc>
                <a:spcPct val="100000"/>
              </a:lnSpc>
              <a:spcBef>
                <a:spcPts val="0"/>
              </a:spcBef>
              <a:buNone/>
              <a:defRPr/>
            </a:pPr>
            <a:endParaRPr lang="en-GB" sz="1100" b="1" i="1" dirty="0">
              <a:solidFill>
                <a:schemeClr val="accent2"/>
              </a:solidFill>
            </a:endParaRPr>
          </a:p>
          <a:p>
            <a:pPr marL="457200" lvl="1" indent="0">
              <a:lnSpc>
                <a:spcPct val="100000"/>
              </a:lnSpc>
              <a:spcBef>
                <a:spcPts val="0"/>
              </a:spcBef>
              <a:buNone/>
              <a:defRPr/>
            </a:pPr>
            <a:endParaRPr lang="en-GB" sz="1100" b="1" i="1" dirty="0">
              <a:solidFill>
                <a:schemeClr val="accent2"/>
              </a:solidFill>
            </a:endParaRPr>
          </a:p>
          <a:p>
            <a:pPr marL="457200" lvl="1" indent="0">
              <a:lnSpc>
                <a:spcPct val="100000"/>
              </a:lnSpc>
              <a:spcBef>
                <a:spcPts val="0"/>
              </a:spcBef>
              <a:buNone/>
              <a:defRPr/>
            </a:pPr>
            <a:endParaRPr lang="en-GB" sz="1100" b="1" i="1" dirty="0">
              <a:solidFill>
                <a:schemeClr val="accent2"/>
              </a:solidFill>
            </a:endParaRPr>
          </a:p>
          <a:p>
            <a:pPr>
              <a:lnSpc>
                <a:spcPct val="100000"/>
              </a:lnSpc>
              <a:spcBef>
                <a:spcPts val="0"/>
              </a:spcBef>
              <a:defRPr/>
            </a:pPr>
            <a:r>
              <a:rPr lang="en-GB" sz="1200" b="1" dirty="0">
                <a:latin typeface="Reprise Stamp" panose="02000000000000000000" pitchFamily="2" charset="0"/>
              </a:rPr>
              <a:t>Joint Supply </a:t>
            </a:r>
            <a:r>
              <a:rPr lang="en-GB" sz="1200" b="1" dirty="0"/>
              <a:t>= a good is in joint supply with another good when one good is supplied for two different purposes.</a:t>
            </a:r>
          </a:p>
          <a:p>
            <a:pPr lvl="1">
              <a:lnSpc>
                <a:spcPct val="100000"/>
              </a:lnSpc>
              <a:spcBef>
                <a:spcPts val="0"/>
              </a:spcBef>
              <a:defRPr/>
            </a:pPr>
            <a:endParaRPr lang="en-GB" sz="1100" b="1" i="1" dirty="0">
              <a:solidFill>
                <a:schemeClr val="accent2"/>
              </a:solidFill>
            </a:endParaRPr>
          </a:p>
          <a:p>
            <a:pPr marL="0" lvl="1" indent="0">
              <a:lnSpc>
                <a:spcPct val="100000"/>
              </a:lnSpc>
              <a:spcBef>
                <a:spcPts val="0"/>
              </a:spcBef>
              <a:defRPr/>
            </a:pPr>
            <a:endParaRPr lang="en-GB" sz="1100" b="1" i="1" dirty="0">
              <a:solidFill>
                <a:schemeClr val="accent2"/>
              </a:solidFill>
            </a:endParaRPr>
          </a:p>
        </p:txBody>
      </p:sp>
      <p:cxnSp>
        <p:nvCxnSpPr>
          <p:cNvPr id="5" name="Straight Connector 4"/>
          <p:cNvCxnSpPr/>
          <p:nvPr/>
        </p:nvCxnSpPr>
        <p:spPr>
          <a:xfrm flipV="1">
            <a:off x="0" y="4349611"/>
            <a:ext cx="12192000" cy="12948"/>
          </a:xfrm>
          <a:prstGeom prst="line">
            <a:avLst/>
          </a:prstGeom>
          <a:ln w="76200">
            <a:solidFill>
              <a:srgbClr val="002060"/>
            </a:solidFill>
            <a:prstDash val="lgDash"/>
          </a:ln>
        </p:spPr>
        <p:style>
          <a:lnRef idx="3">
            <a:schemeClr val="accent2"/>
          </a:lnRef>
          <a:fillRef idx="0">
            <a:schemeClr val="accent2"/>
          </a:fillRef>
          <a:effectRef idx="2">
            <a:schemeClr val="accent2"/>
          </a:effectRef>
          <a:fontRef idx="minor">
            <a:schemeClr val="tx1"/>
          </a:fontRef>
        </p:style>
      </p:cxnSp>
      <p:sp>
        <p:nvSpPr>
          <p:cNvPr id="6" name="TextBox 5"/>
          <p:cNvSpPr txBox="1"/>
          <p:nvPr/>
        </p:nvSpPr>
        <p:spPr>
          <a:xfrm rot="16200000">
            <a:off x="-807784" y="2081730"/>
            <a:ext cx="2518639" cy="646331"/>
          </a:xfrm>
          <a:prstGeom prst="rect">
            <a:avLst/>
          </a:prstGeom>
          <a:solidFill>
            <a:schemeClr val="bg1"/>
          </a:solidFill>
        </p:spPr>
        <p:txBody>
          <a:bodyPr wrap="none" rtlCol="0">
            <a:spAutoFit/>
          </a:bodyPr>
          <a:lstStyle/>
          <a:p>
            <a:pPr algn="ctr"/>
            <a:r>
              <a:rPr lang="en-GB" sz="2000" b="1" dirty="0"/>
              <a:t>Demand</a:t>
            </a:r>
          </a:p>
          <a:p>
            <a:pPr algn="ctr"/>
            <a:r>
              <a:rPr lang="en-GB" sz="1600" b="1" dirty="0"/>
              <a:t>Price of Other Goods (POG)</a:t>
            </a:r>
          </a:p>
        </p:txBody>
      </p:sp>
      <p:sp>
        <p:nvSpPr>
          <p:cNvPr id="7" name="TextBox 6"/>
          <p:cNvSpPr txBox="1"/>
          <p:nvPr/>
        </p:nvSpPr>
        <p:spPr>
          <a:xfrm rot="16200000">
            <a:off x="-462447" y="5294639"/>
            <a:ext cx="1961313" cy="892552"/>
          </a:xfrm>
          <a:prstGeom prst="rect">
            <a:avLst/>
          </a:prstGeom>
          <a:solidFill>
            <a:schemeClr val="bg1"/>
          </a:solidFill>
        </p:spPr>
        <p:txBody>
          <a:bodyPr wrap="square" rtlCol="0">
            <a:spAutoFit/>
          </a:bodyPr>
          <a:lstStyle/>
          <a:p>
            <a:pPr algn="ctr"/>
            <a:r>
              <a:rPr lang="en-GB" sz="2000" b="1" dirty="0"/>
              <a:t>Supply</a:t>
            </a:r>
          </a:p>
          <a:p>
            <a:pPr algn="ctr"/>
            <a:r>
              <a:rPr lang="en-GB" sz="1600" b="1" dirty="0"/>
              <a:t>Price of Other Goods (POG)</a:t>
            </a:r>
          </a:p>
        </p:txBody>
      </p:sp>
      <p:sp>
        <p:nvSpPr>
          <p:cNvPr id="9" name="Rectangle 8"/>
          <p:cNvSpPr/>
          <p:nvPr/>
        </p:nvSpPr>
        <p:spPr>
          <a:xfrm>
            <a:off x="1324261" y="1427621"/>
            <a:ext cx="9793505" cy="50637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dirty="0">
                <a:solidFill>
                  <a:schemeClr val="tx1"/>
                </a:solidFill>
              </a:rPr>
              <a:t>Provide at least 2 examples</a:t>
            </a:r>
          </a:p>
        </p:txBody>
      </p:sp>
      <p:sp>
        <p:nvSpPr>
          <p:cNvPr id="10" name="Rectangle 9"/>
          <p:cNvSpPr/>
          <p:nvPr/>
        </p:nvSpPr>
        <p:spPr>
          <a:xfrm>
            <a:off x="1324261" y="2505005"/>
            <a:ext cx="9793505" cy="50637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dirty="0">
                <a:solidFill>
                  <a:schemeClr val="tx1"/>
                </a:solidFill>
              </a:rPr>
              <a:t>Provide at least 2 examples</a:t>
            </a:r>
          </a:p>
        </p:txBody>
      </p:sp>
      <p:sp>
        <p:nvSpPr>
          <p:cNvPr id="11" name="Rectangle 10"/>
          <p:cNvSpPr/>
          <p:nvPr/>
        </p:nvSpPr>
        <p:spPr>
          <a:xfrm>
            <a:off x="1324260" y="3664215"/>
            <a:ext cx="9793505" cy="50637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dirty="0">
                <a:solidFill>
                  <a:schemeClr val="tx1"/>
                </a:solidFill>
              </a:rPr>
              <a:t>Provide at least 2 examples</a:t>
            </a:r>
          </a:p>
        </p:txBody>
      </p:sp>
      <p:sp>
        <p:nvSpPr>
          <p:cNvPr id="12" name="Rectangle 11"/>
          <p:cNvSpPr/>
          <p:nvPr/>
        </p:nvSpPr>
        <p:spPr>
          <a:xfrm>
            <a:off x="1324260" y="5116832"/>
            <a:ext cx="9793505" cy="50637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dirty="0">
                <a:solidFill>
                  <a:schemeClr val="tx1"/>
                </a:solidFill>
              </a:rPr>
              <a:t>Provide at least 2 examples</a:t>
            </a:r>
          </a:p>
        </p:txBody>
      </p:sp>
      <p:sp>
        <p:nvSpPr>
          <p:cNvPr id="13" name="Rectangle 12"/>
          <p:cNvSpPr/>
          <p:nvPr/>
        </p:nvSpPr>
        <p:spPr>
          <a:xfrm>
            <a:off x="1324259" y="6124292"/>
            <a:ext cx="9793505" cy="50637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800" dirty="0">
                <a:solidFill>
                  <a:schemeClr val="tx1"/>
                </a:solidFill>
              </a:rPr>
              <a:t>Provide at least 2 examples</a:t>
            </a:r>
          </a:p>
        </p:txBody>
      </p:sp>
    </p:spTree>
    <p:extLst>
      <p:ext uri="{BB962C8B-B14F-4D97-AF65-F5344CB8AC3E}">
        <p14:creationId xmlns:p14="http://schemas.microsoft.com/office/powerpoint/2010/main" val="4025199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5" end="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Reprise Stamp</vt:lpstr>
      <vt:lpstr>Arial</vt:lpstr>
      <vt:lpstr>Calibri</vt:lpstr>
      <vt:lpstr>Calibri Light</vt:lpstr>
      <vt:lpstr>Office Theme</vt:lpstr>
      <vt:lpstr>MICRO HOMEWORK (45 Minutes)</vt:lpstr>
      <vt:lpstr>“The Inter-relationships between markets” worksheet (to be printed) Price of other goods…(POG)</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HOMEWORK (1 hours)</dc:title>
  <dc:creator>Oliver Stevens</dc:creator>
  <cp:lastModifiedBy>Olly Stevens</cp:lastModifiedBy>
  <cp:revision>6</cp:revision>
  <dcterms:created xsi:type="dcterms:W3CDTF">2016-09-23T15:36:25Z</dcterms:created>
  <dcterms:modified xsi:type="dcterms:W3CDTF">2019-10-03T18:59:49Z</dcterms:modified>
</cp:coreProperties>
</file>