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76" r:id="rId3"/>
    <p:sldId id="258" r:id="rId4"/>
    <p:sldId id="285" r:id="rId5"/>
    <p:sldId id="324" r:id="rId6"/>
    <p:sldId id="277" r:id="rId7"/>
    <p:sldId id="274" r:id="rId8"/>
    <p:sldId id="275" r:id="rId9"/>
    <p:sldId id="269" r:id="rId10"/>
    <p:sldId id="259" r:id="rId11"/>
    <p:sldId id="270" r:id="rId12"/>
    <p:sldId id="278" r:id="rId13"/>
    <p:sldId id="288" r:id="rId14"/>
    <p:sldId id="286"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266" r:id="rId34"/>
    <p:sldId id="287" r:id="rId35"/>
    <p:sldId id="262" r:id="rId36"/>
    <p:sldId id="280" r:id="rId37"/>
    <p:sldId id="328" r:id="rId38"/>
    <p:sldId id="326" r:id="rId39"/>
    <p:sldId id="279" r:id="rId40"/>
    <p:sldId id="281" r:id="rId41"/>
    <p:sldId id="272" r:id="rId42"/>
    <p:sldId id="290" r:id="rId43"/>
    <p:sldId id="310" r:id="rId44"/>
    <p:sldId id="311" r:id="rId45"/>
    <p:sldId id="312" r:id="rId46"/>
    <p:sldId id="313" r:id="rId47"/>
    <p:sldId id="314" r:id="rId48"/>
    <p:sldId id="315" r:id="rId49"/>
    <p:sldId id="316" r:id="rId50"/>
    <p:sldId id="317" r:id="rId51"/>
    <p:sldId id="318" r:id="rId52"/>
    <p:sldId id="323" r:id="rId53"/>
    <p:sldId id="319" r:id="rId54"/>
    <p:sldId id="320" r:id="rId55"/>
    <p:sldId id="321" r:id="rId56"/>
    <p:sldId id="322" r:id="rId57"/>
    <p:sldId id="327" r:id="rId5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2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587916E-9F89-4143-918D-95A109E329B7}" type="datetimeFigureOut">
              <a:rPr lang="en-GB" smtClean="0"/>
              <a:t>04/10/2018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73E64FB-CF61-4B01-8CF3-23634C785D25}" type="slidenum">
              <a:rPr lang="en-GB" smtClean="0"/>
              <a:t>‹#›</a:t>
            </a:fld>
            <a:endParaRPr lang="en-GB"/>
          </a:p>
        </p:txBody>
      </p:sp>
    </p:spTree>
    <p:extLst>
      <p:ext uri="{BB962C8B-B14F-4D97-AF65-F5344CB8AC3E}">
        <p14:creationId xmlns:p14="http://schemas.microsoft.com/office/powerpoint/2010/main" val="204810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889574-1EBC-47AB-8FAF-A1D6997EF804}"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144225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889574-1EBC-47AB-8FAF-A1D6997EF804}"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374439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889574-1EBC-47AB-8FAF-A1D6997EF804}"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115442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889574-1EBC-47AB-8FAF-A1D6997EF804}"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62523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89574-1EBC-47AB-8FAF-A1D6997EF804}"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131269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889574-1EBC-47AB-8FAF-A1D6997EF804}" type="datetimeFigureOut">
              <a:rPr lang="en-GB" smtClean="0"/>
              <a:t>04/10/2018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423453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889574-1EBC-47AB-8FAF-A1D6997EF804}" type="datetimeFigureOut">
              <a:rPr lang="en-GB" smtClean="0"/>
              <a:t>04/10/2018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303785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889574-1EBC-47AB-8FAF-A1D6997EF804}" type="datetimeFigureOut">
              <a:rPr lang="en-GB" smtClean="0"/>
              <a:t>04/10/2018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3574314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89574-1EBC-47AB-8FAF-A1D6997EF804}" type="datetimeFigureOut">
              <a:rPr lang="en-GB" smtClean="0"/>
              <a:t>04/10/2018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208382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89574-1EBC-47AB-8FAF-A1D6997EF804}" type="datetimeFigureOut">
              <a:rPr lang="en-GB" smtClean="0"/>
              <a:t>04/10/2018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62609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89574-1EBC-47AB-8FAF-A1D6997EF804}" type="datetimeFigureOut">
              <a:rPr lang="en-GB" smtClean="0"/>
              <a:t>04/10/2018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21F93E-BBC8-44BE-A74E-099F9392386C}" type="slidenum">
              <a:rPr lang="en-GB" smtClean="0"/>
              <a:t>‹#›</a:t>
            </a:fld>
            <a:endParaRPr lang="en-GB"/>
          </a:p>
        </p:txBody>
      </p:sp>
    </p:spTree>
    <p:extLst>
      <p:ext uri="{BB962C8B-B14F-4D97-AF65-F5344CB8AC3E}">
        <p14:creationId xmlns:p14="http://schemas.microsoft.com/office/powerpoint/2010/main" val="223070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89574-1EBC-47AB-8FAF-A1D6997EF804}" type="datetimeFigureOut">
              <a:rPr lang="en-GB" smtClean="0"/>
              <a:t>04/10/2018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1F93E-BBC8-44BE-A74E-099F9392386C}" type="slidenum">
              <a:rPr lang="en-GB" smtClean="0"/>
              <a:t>‹#›</a:t>
            </a:fld>
            <a:endParaRPr lang="en-GB"/>
          </a:p>
        </p:txBody>
      </p:sp>
    </p:spTree>
    <p:extLst>
      <p:ext uri="{BB962C8B-B14F-4D97-AF65-F5344CB8AC3E}">
        <p14:creationId xmlns:p14="http://schemas.microsoft.com/office/powerpoint/2010/main" val="3729049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6.jpeg"/><Relationship Id="rId7"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t>WEEK 1</a:t>
            </a:r>
            <a:endParaRPr lang="en-GB" sz="19900" b="1" dirty="0"/>
          </a:p>
        </p:txBody>
      </p:sp>
    </p:spTree>
    <p:extLst>
      <p:ext uri="{BB962C8B-B14F-4D97-AF65-F5344CB8AC3E}">
        <p14:creationId xmlns:p14="http://schemas.microsoft.com/office/powerpoint/2010/main" val="1506893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42" y="162700"/>
            <a:ext cx="10515600" cy="1325563"/>
          </a:xfrm>
        </p:spPr>
        <p:txBody>
          <a:bodyPr>
            <a:normAutofit/>
          </a:bodyPr>
          <a:lstStyle/>
          <a:p>
            <a:r>
              <a:rPr lang="en-GB" sz="4000" b="1" dirty="0" smtClean="0"/>
              <a:t>MICRO: The Law of Price and Demand</a:t>
            </a:r>
            <a:endParaRPr lang="en-GB" sz="4000" b="1" dirty="0"/>
          </a:p>
        </p:txBody>
      </p:sp>
      <p:sp>
        <p:nvSpPr>
          <p:cNvPr id="4" name="Content Placeholder 2"/>
          <p:cNvSpPr txBox="1">
            <a:spLocks/>
          </p:cNvSpPr>
          <p:nvPr/>
        </p:nvSpPr>
        <p:spPr>
          <a:xfrm>
            <a:off x="161579" y="1309946"/>
            <a:ext cx="4862907" cy="5289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50" b="1" dirty="0" smtClean="0"/>
              <a:t>Households/Consumers Definition</a:t>
            </a:r>
          </a:p>
          <a:p>
            <a:r>
              <a:rPr lang="en-GB" sz="1850" b="1" dirty="0" smtClean="0"/>
              <a:t>Law of Demand: </a:t>
            </a:r>
            <a:r>
              <a:rPr lang="en-GB" sz="1850" dirty="0" smtClean="0"/>
              <a:t>The demand for a good is often determined by the price of that good</a:t>
            </a:r>
          </a:p>
          <a:p>
            <a:r>
              <a:rPr lang="en-GB" sz="1850" b="1" dirty="0" smtClean="0"/>
              <a:t>‘You are Consumers’ Exercise - </a:t>
            </a:r>
            <a:r>
              <a:rPr lang="en-GB" sz="1850" dirty="0" smtClean="0"/>
              <a:t>how many drinks would you buy in one week at the following prices:</a:t>
            </a:r>
          </a:p>
          <a:p>
            <a:pPr lvl="1"/>
            <a:r>
              <a:rPr lang="en-GB" sz="1850" dirty="0" smtClean="0"/>
              <a:t>£4.00</a:t>
            </a:r>
          </a:p>
          <a:p>
            <a:pPr lvl="1"/>
            <a:r>
              <a:rPr lang="en-GB" sz="1850" dirty="0" smtClean="0"/>
              <a:t>£2.00</a:t>
            </a:r>
          </a:p>
          <a:p>
            <a:pPr lvl="1"/>
            <a:r>
              <a:rPr lang="en-GB" sz="1850" dirty="0" smtClean="0"/>
              <a:t>£1.50</a:t>
            </a:r>
          </a:p>
          <a:p>
            <a:pPr lvl="1"/>
            <a:r>
              <a:rPr lang="en-GB" sz="1850" dirty="0" smtClean="0"/>
              <a:t>£1.00</a:t>
            </a:r>
          </a:p>
          <a:p>
            <a:pPr lvl="1"/>
            <a:r>
              <a:rPr lang="en-GB" sz="1850" dirty="0" smtClean="0"/>
              <a:t>£0.50</a:t>
            </a:r>
          </a:p>
          <a:p>
            <a:pPr lvl="1"/>
            <a:r>
              <a:rPr lang="en-GB" sz="1850" dirty="0" smtClean="0"/>
              <a:t>£0.25</a:t>
            </a:r>
          </a:p>
          <a:p>
            <a:r>
              <a:rPr lang="en-GB" sz="1850" b="1" dirty="0" smtClean="0"/>
              <a:t>Diagrams in Economics</a:t>
            </a:r>
          </a:p>
          <a:p>
            <a:pPr lvl="1"/>
            <a:r>
              <a:rPr lang="en-GB" sz="1850" dirty="0" smtClean="0"/>
              <a:t>The importance of the axis (price and quantity)</a:t>
            </a:r>
          </a:p>
          <a:p>
            <a:pPr lvl="1"/>
            <a:r>
              <a:rPr lang="en-GB" sz="1850" dirty="0" smtClean="0"/>
              <a:t>Labelling</a:t>
            </a:r>
          </a:p>
          <a:p>
            <a:pPr lvl="1"/>
            <a:r>
              <a:rPr lang="en-GB" sz="1850" dirty="0" smtClean="0"/>
              <a:t>A title</a:t>
            </a:r>
            <a:endParaRPr lang="en-GB" sz="1850" dirty="0"/>
          </a:p>
        </p:txBody>
      </p:sp>
      <p:sp>
        <p:nvSpPr>
          <p:cNvPr id="5" name="Content Placeholder 2"/>
          <p:cNvSpPr txBox="1">
            <a:spLocks/>
          </p:cNvSpPr>
          <p:nvPr/>
        </p:nvSpPr>
        <p:spPr>
          <a:xfrm>
            <a:off x="5520981" y="1403231"/>
            <a:ext cx="6455142" cy="5103037"/>
          </a:xfrm>
          <a:prstGeom prst="rect">
            <a:avLst/>
          </a:prstGeom>
          <a:solidFill>
            <a:schemeClr val="bg1"/>
          </a:solidFill>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4300" b="1" u="sng" dirty="0">
                <a:latin typeface="Segoe Print" panose="02000600000000000000" pitchFamily="2" charset="0"/>
              </a:rPr>
              <a:t>GROUP EXERCISE TO SKETCH DEMAND CURVES AND DEMONSTRATE THE LAW OF DEMAND:</a:t>
            </a:r>
          </a:p>
          <a:p>
            <a:pPr marL="0" indent="0">
              <a:buNone/>
            </a:pPr>
            <a:r>
              <a:rPr lang="en-GB" sz="4300" dirty="0">
                <a:latin typeface="Segoe Print" panose="02000600000000000000" pitchFamily="2" charset="0"/>
              </a:rPr>
              <a:t>Stagecoach is a bus company.  It charges different prices to different passengers for the same journey.  Draw a </a:t>
            </a:r>
            <a:r>
              <a:rPr lang="en-GB" sz="4300" dirty="0" smtClean="0">
                <a:latin typeface="Segoe Print" panose="02000600000000000000" pitchFamily="2" charset="0"/>
              </a:rPr>
              <a:t>separate demand </a:t>
            </a:r>
            <a:r>
              <a:rPr lang="en-GB" sz="4300" dirty="0">
                <a:latin typeface="Segoe Print" panose="02000600000000000000" pitchFamily="2" charset="0"/>
              </a:rPr>
              <a:t>curve for each scenario below and use the demand curve to explain what happens when:</a:t>
            </a:r>
          </a:p>
          <a:p>
            <a:r>
              <a:rPr lang="en-GB" sz="4300" dirty="0">
                <a:latin typeface="Segoe Print" panose="02000600000000000000" pitchFamily="2" charset="0"/>
              </a:rPr>
              <a:t>Stagecoach increases its prices on a route by 5%</a:t>
            </a:r>
          </a:p>
          <a:p>
            <a:r>
              <a:rPr lang="en-GB" sz="4300" dirty="0" smtClean="0">
                <a:latin typeface="Segoe Print" panose="02000600000000000000" pitchFamily="2" charset="0"/>
              </a:rPr>
              <a:t>Children </a:t>
            </a:r>
            <a:r>
              <a:rPr lang="en-GB" sz="4300" dirty="0">
                <a:latin typeface="Segoe Print" panose="02000600000000000000" pitchFamily="2" charset="0"/>
              </a:rPr>
              <a:t>are charged half price for a bus journey instead of being charged full price</a:t>
            </a:r>
          </a:p>
          <a:p>
            <a:r>
              <a:rPr lang="en-GB" sz="4300" dirty="0">
                <a:latin typeface="Segoe Print" panose="02000600000000000000" pitchFamily="2" charset="0"/>
              </a:rPr>
              <a:t>Senior citizens are given a free bus pass paid for by the local authority rather than having to pay the full fare</a:t>
            </a:r>
          </a:p>
          <a:p>
            <a:r>
              <a:rPr lang="en-GB" sz="4300" dirty="0" smtClean="0">
                <a:latin typeface="Segoe Print" panose="02000600000000000000" pitchFamily="2" charset="0"/>
              </a:rPr>
              <a:t>Passengers </a:t>
            </a:r>
            <a:r>
              <a:rPr lang="en-GB" sz="4300" dirty="0">
                <a:latin typeface="Segoe Print" panose="02000600000000000000" pitchFamily="2" charset="0"/>
              </a:rPr>
              <a:t>can get a 60% reduction by buying a day return if they travel after 10.30 compared to having to pay the full </a:t>
            </a:r>
            <a:r>
              <a:rPr lang="en-GB" sz="4300" dirty="0" smtClean="0">
                <a:latin typeface="Segoe Print" panose="02000600000000000000" pitchFamily="2" charset="0"/>
              </a:rPr>
              <a:t>fare</a:t>
            </a:r>
            <a:endParaRPr lang="en-GB" dirty="0">
              <a:latin typeface="Segoe Print" panose="02000600000000000000" pitchFamily="2" charset="0"/>
            </a:endParaRPr>
          </a:p>
          <a:p>
            <a:endParaRPr lang="en-GB" dirty="0">
              <a:latin typeface="Segoe Print" panose="02000600000000000000" pitchFamily="2" charset="0"/>
            </a:endParaRPr>
          </a:p>
        </p:txBody>
      </p:sp>
    </p:spTree>
    <p:extLst>
      <p:ext uri="{BB962C8B-B14F-4D97-AF65-F5344CB8AC3E}">
        <p14:creationId xmlns:p14="http://schemas.microsoft.com/office/powerpoint/2010/main" val="145688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03388" y="178981"/>
            <a:ext cx="8815756" cy="873532"/>
          </a:xfrm>
        </p:spPr>
        <p:txBody>
          <a:bodyPr>
            <a:normAutofit fontScale="90000"/>
          </a:bodyPr>
          <a:lstStyle/>
          <a:p>
            <a:pPr eaLnBrk="1" hangingPunct="1"/>
            <a:r>
              <a:rPr lang="en-GB" altLang="en-US" sz="3600" b="1" dirty="0"/>
              <a:t>The Law of Demand, Price and the Demand Curve</a:t>
            </a:r>
            <a:br>
              <a:rPr lang="en-GB" altLang="en-US" sz="3600" b="1" dirty="0"/>
            </a:br>
            <a:r>
              <a:rPr lang="en-GB" altLang="en-US" sz="2400" b="1" dirty="0">
                <a:solidFill>
                  <a:srgbClr val="FF0000"/>
                </a:solidFill>
              </a:rPr>
              <a:t>EXERCISE: Which point (P1, P2 or P3) represents an increase in demand?</a:t>
            </a:r>
            <a:endParaRPr lang="en-US" altLang="en-US" sz="2400" b="1" dirty="0">
              <a:solidFill>
                <a:srgbClr val="FF0000"/>
              </a:solidFill>
            </a:endParaRPr>
          </a:p>
        </p:txBody>
      </p:sp>
      <p:graphicFrame>
        <p:nvGraphicFramePr>
          <p:cNvPr id="5123" name="Object 3"/>
          <p:cNvGraphicFramePr>
            <a:graphicFrameLocks noChangeAspect="1"/>
          </p:cNvGraphicFramePr>
          <p:nvPr/>
        </p:nvGraphicFramePr>
        <p:xfrm>
          <a:off x="1703388" y="1143001"/>
          <a:ext cx="8350250" cy="4805363"/>
        </p:xfrm>
        <a:graphic>
          <a:graphicData uri="http://schemas.openxmlformats.org/presentationml/2006/ole">
            <mc:AlternateContent xmlns:mc="http://schemas.openxmlformats.org/markup-compatibility/2006">
              <mc:Choice xmlns:v="urn:schemas-microsoft-com:vml" Requires="v">
                <p:oleObj spid="_x0000_s1085" name="Chart" r:id="rId3" imgW="5876925" imgH="3381375" progId="MSGraph.Chart.8">
                  <p:embed/>
                </p:oleObj>
              </mc:Choice>
              <mc:Fallback>
                <p:oleObj name="Chart" r:id="rId3" imgW="5876925" imgH="3381375"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1143001"/>
                        <a:ext cx="8350250" cy="480536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9050">
                            <a:solidFill>
                              <a:schemeClr val="accent2"/>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Line 4"/>
          <p:cNvSpPr>
            <a:spLocks noChangeShapeType="1"/>
          </p:cNvSpPr>
          <p:nvPr/>
        </p:nvSpPr>
        <p:spPr bwMode="auto">
          <a:xfrm>
            <a:off x="4705351" y="1773238"/>
            <a:ext cx="2619375" cy="2487612"/>
          </a:xfrm>
          <a:prstGeom prst="line">
            <a:avLst/>
          </a:prstGeom>
          <a:noFill/>
          <a:ln w="38100">
            <a:solidFill>
              <a:srgbClr val="00008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125" name="Text Box 5"/>
          <p:cNvSpPr txBox="1">
            <a:spLocks noChangeArrowheads="1"/>
          </p:cNvSpPr>
          <p:nvPr/>
        </p:nvSpPr>
        <p:spPr bwMode="auto">
          <a:xfrm>
            <a:off x="2279650" y="1052514"/>
            <a:ext cx="514350" cy="250825"/>
          </a:xfrm>
          <a:prstGeom prst="rect">
            <a:avLst/>
          </a:prstGeom>
          <a:solidFill>
            <a:srgbClr val="FFFF99"/>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000" b="1">
                <a:solidFill>
                  <a:schemeClr val="accent2"/>
                </a:solidFill>
                <a:latin typeface="Calibri" pitchFamily="34" charset="0"/>
              </a:rPr>
              <a:t>Price</a:t>
            </a:r>
          </a:p>
        </p:txBody>
      </p:sp>
      <p:sp>
        <p:nvSpPr>
          <p:cNvPr id="5126" name="Text Box 6"/>
          <p:cNvSpPr txBox="1">
            <a:spLocks noChangeArrowheads="1"/>
          </p:cNvSpPr>
          <p:nvPr/>
        </p:nvSpPr>
        <p:spPr bwMode="auto">
          <a:xfrm>
            <a:off x="8112125" y="5516564"/>
            <a:ext cx="1727200" cy="250825"/>
          </a:xfrm>
          <a:prstGeom prst="rect">
            <a:avLst/>
          </a:prstGeom>
          <a:solidFill>
            <a:srgbClr val="FFFF99"/>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en-US" sz="1000" b="1">
                <a:solidFill>
                  <a:schemeClr val="accent2"/>
                </a:solidFill>
                <a:latin typeface="Calibri" pitchFamily="34" charset="0"/>
              </a:rPr>
              <a:t>Quantity Demanded (Qd)</a:t>
            </a:r>
            <a:endParaRPr lang="en-US" altLang="en-US" sz="1000" b="1">
              <a:solidFill>
                <a:schemeClr val="accent2"/>
              </a:solidFill>
              <a:latin typeface="Calibri" pitchFamily="34" charset="0"/>
            </a:endParaRPr>
          </a:p>
        </p:txBody>
      </p:sp>
      <p:sp>
        <p:nvSpPr>
          <p:cNvPr id="5127" name="Text Box 7"/>
          <p:cNvSpPr txBox="1">
            <a:spLocks noChangeArrowheads="1"/>
          </p:cNvSpPr>
          <p:nvPr/>
        </p:nvSpPr>
        <p:spPr bwMode="auto">
          <a:xfrm>
            <a:off x="7464425" y="4292601"/>
            <a:ext cx="914400" cy="250825"/>
          </a:xfrm>
          <a:prstGeom prst="rect">
            <a:avLst/>
          </a:prstGeom>
          <a:solidFill>
            <a:srgbClr val="FFFF99"/>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000" b="1">
                <a:solidFill>
                  <a:schemeClr val="accent2"/>
                </a:solidFill>
                <a:latin typeface="Calibri" pitchFamily="34" charset="0"/>
              </a:rPr>
              <a:t>Demand (D)</a:t>
            </a:r>
          </a:p>
        </p:txBody>
      </p:sp>
      <p:sp>
        <p:nvSpPr>
          <p:cNvPr id="5128" name="Line 8"/>
          <p:cNvSpPr>
            <a:spLocks noChangeShapeType="1"/>
          </p:cNvSpPr>
          <p:nvPr/>
        </p:nvSpPr>
        <p:spPr bwMode="auto">
          <a:xfrm>
            <a:off x="2566988" y="2565400"/>
            <a:ext cx="2952750" cy="0"/>
          </a:xfrm>
          <a:prstGeom prst="line">
            <a:avLst/>
          </a:prstGeom>
          <a:noFill/>
          <a:ln w="38100">
            <a:solidFill>
              <a:srgbClr val="FF0000"/>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129" name="Line 9"/>
          <p:cNvSpPr>
            <a:spLocks noChangeShapeType="1"/>
          </p:cNvSpPr>
          <p:nvPr/>
        </p:nvSpPr>
        <p:spPr bwMode="auto">
          <a:xfrm flipH="1">
            <a:off x="5519738" y="2565401"/>
            <a:ext cx="6350" cy="2447925"/>
          </a:xfrm>
          <a:prstGeom prst="line">
            <a:avLst/>
          </a:prstGeom>
          <a:noFill/>
          <a:ln w="38100">
            <a:solidFill>
              <a:srgbClr val="FF0000"/>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130" name="Text Box 10"/>
          <p:cNvSpPr txBox="1">
            <a:spLocks noChangeArrowheads="1"/>
          </p:cNvSpPr>
          <p:nvPr/>
        </p:nvSpPr>
        <p:spPr bwMode="auto">
          <a:xfrm>
            <a:off x="5629276" y="2349501"/>
            <a:ext cx="322263" cy="220663"/>
          </a:xfrm>
          <a:prstGeom prst="rect">
            <a:avLst/>
          </a:prstGeom>
          <a:solidFill>
            <a:srgbClr val="FFFF99"/>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800" b="1">
                <a:solidFill>
                  <a:schemeClr val="accent2"/>
                </a:solidFill>
                <a:latin typeface="Calibri" pitchFamily="34" charset="0"/>
              </a:rPr>
              <a:t>P1</a:t>
            </a:r>
          </a:p>
        </p:txBody>
      </p:sp>
      <p:sp>
        <p:nvSpPr>
          <p:cNvPr id="5131" name="Line 11"/>
          <p:cNvSpPr>
            <a:spLocks noChangeShapeType="1"/>
          </p:cNvSpPr>
          <p:nvPr/>
        </p:nvSpPr>
        <p:spPr bwMode="auto">
          <a:xfrm>
            <a:off x="2495550" y="3933825"/>
            <a:ext cx="4464050" cy="0"/>
          </a:xfrm>
          <a:prstGeom prst="line">
            <a:avLst/>
          </a:prstGeom>
          <a:noFill/>
          <a:ln w="38100">
            <a:solidFill>
              <a:srgbClr val="FF0000"/>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132" name="Line 12"/>
          <p:cNvSpPr>
            <a:spLocks noChangeShapeType="1"/>
          </p:cNvSpPr>
          <p:nvPr/>
        </p:nvSpPr>
        <p:spPr bwMode="auto">
          <a:xfrm>
            <a:off x="6959600" y="3933825"/>
            <a:ext cx="1588" cy="1068388"/>
          </a:xfrm>
          <a:prstGeom prst="line">
            <a:avLst/>
          </a:prstGeom>
          <a:noFill/>
          <a:ln w="38100">
            <a:solidFill>
              <a:srgbClr val="FF0000"/>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133" name="Line 13"/>
          <p:cNvSpPr>
            <a:spLocks noChangeShapeType="1"/>
          </p:cNvSpPr>
          <p:nvPr/>
        </p:nvSpPr>
        <p:spPr bwMode="auto">
          <a:xfrm>
            <a:off x="2495551" y="1844675"/>
            <a:ext cx="2232025" cy="0"/>
          </a:xfrm>
          <a:prstGeom prst="line">
            <a:avLst/>
          </a:prstGeom>
          <a:noFill/>
          <a:ln w="38100">
            <a:solidFill>
              <a:srgbClr val="FF0000"/>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134" name="Line 14"/>
          <p:cNvSpPr>
            <a:spLocks noChangeShapeType="1"/>
          </p:cNvSpPr>
          <p:nvPr/>
        </p:nvSpPr>
        <p:spPr bwMode="auto">
          <a:xfrm>
            <a:off x="4727575" y="1844675"/>
            <a:ext cx="0" cy="3168650"/>
          </a:xfrm>
          <a:prstGeom prst="line">
            <a:avLst/>
          </a:prstGeom>
          <a:noFill/>
          <a:ln w="38100">
            <a:solidFill>
              <a:srgbClr val="FF0000"/>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135" name="Text Box 15"/>
          <p:cNvSpPr txBox="1">
            <a:spLocks noChangeArrowheads="1"/>
          </p:cNvSpPr>
          <p:nvPr/>
        </p:nvSpPr>
        <p:spPr bwMode="auto">
          <a:xfrm>
            <a:off x="4872038" y="1628776"/>
            <a:ext cx="322262" cy="220663"/>
          </a:xfrm>
          <a:prstGeom prst="rect">
            <a:avLst/>
          </a:prstGeom>
          <a:solidFill>
            <a:srgbClr val="FFFF99"/>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800" b="1">
                <a:solidFill>
                  <a:schemeClr val="accent2"/>
                </a:solidFill>
                <a:latin typeface="Calibri" pitchFamily="34" charset="0"/>
              </a:rPr>
              <a:t>P2</a:t>
            </a:r>
          </a:p>
        </p:txBody>
      </p:sp>
      <p:sp>
        <p:nvSpPr>
          <p:cNvPr id="5136" name="Text Box 16"/>
          <p:cNvSpPr txBox="1">
            <a:spLocks noChangeArrowheads="1"/>
          </p:cNvSpPr>
          <p:nvPr/>
        </p:nvSpPr>
        <p:spPr bwMode="auto">
          <a:xfrm>
            <a:off x="7032626" y="3716338"/>
            <a:ext cx="322263" cy="220662"/>
          </a:xfrm>
          <a:prstGeom prst="rect">
            <a:avLst/>
          </a:prstGeom>
          <a:solidFill>
            <a:srgbClr val="FFFF99"/>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800" b="1">
                <a:solidFill>
                  <a:schemeClr val="accent2"/>
                </a:solidFill>
                <a:latin typeface="Calibri" pitchFamily="34" charset="0"/>
              </a:rPr>
              <a:t>P3</a:t>
            </a:r>
          </a:p>
        </p:txBody>
      </p:sp>
    </p:spTree>
    <p:extLst>
      <p:ext uri="{BB962C8B-B14F-4D97-AF65-F5344CB8AC3E}">
        <p14:creationId xmlns:p14="http://schemas.microsoft.com/office/powerpoint/2010/main" val="3073768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44574"/>
            <a:ext cx="11557000" cy="62865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t>30</a:t>
            </a:r>
            <a:endParaRPr lang="en-GB" sz="4000" b="1" dirty="0"/>
          </a:p>
        </p:txBody>
      </p:sp>
    </p:spTree>
    <p:extLst>
      <p:ext uri="{BB962C8B-B14F-4D97-AF65-F5344CB8AC3E}">
        <p14:creationId xmlns:p14="http://schemas.microsoft.com/office/powerpoint/2010/main" val="3162247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See RWS 2 MACRO</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58449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b="1" dirty="0" smtClean="0"/>
              <a:t>90</a:t>
            </a:r>
          </a:p>
          <a:p>
            <a:pPr algn="ctr"/>
            <a:r>
              <a:rPr lang="en-GB" sz="11500" b="1" dirty="0" smtClean="0"/>
              <a:t>Tuesday</a:t>
            </a:r>
            <a:endParaRPr lang="en-GB" sz="11500" b="1" dirty="0"/>
          </a:p>
        </p:txBody>
      </p:sp>
    </p:spTree>
    <p:extLst>
      <p:ext uri="{BB962C8B-B14F-4D97-AF65-F5344CB8AC3E}">
        <p14:creationId xmlns:p14="http://schemas.microsoft.com/office/powerpoint/2010/main" val="1745945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t>40</a:t>
            </a:r>
            <a:endParaRPr lang="en-GB" sz="19900" b="1" dirty="0"/>
          </a:p>
        </p:txBody>
      </p:sp>
    </p:spTree>
    <p:extLst>
      <p:ext uri="{BB962C8B-B14F-4D97-AF65-F5344CB8AC3E}">
        <p14:creationId xmlns:p14="http://schemas.microsoft.com/office/powerpoint/2010/main" val="604440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8"/>
          <p:cNvSpPr txBox="1">
            <a:spLocks noChangeArrowheads="1"/>
          </p:cNvSpPr>
          <p:nvPr/>
        </p:nvSpPr>
        <p:spPr bwMode="auto">
          <a:xfrm>
            <a:off x="335345" y="1551360"/>
            <a:ext cx="4788851" cy="5170646"/>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sz="2200" b="1" dirty="0" smtClean="0">
                <a:solidFill>
                  <a:schemeClr val="tx2"/>
                </a:solidFill>
                <a:latin typeface="Calibri" pitchFamily="34" charset="0"/>
              </a:rPr>
              <a:t>In the last lesson we established that a rise in price would reduce demand and a fall in price would increase demand.</a:t>
            </a:r>
          </a:p>
          <a:p>
            <a:pPr eaLnBrk="1" hangingPunct="1"/>
            <a:endParaRPr lang="en-GB" altLang="en-US" sz="2200" b="1" dirty="0" smtClean="0">
              <a:solidFill>
                <a:schemeClr val="tx2"/>
              </a:solidFill>
              <a:latin typeface="Calibri" pitchFamily="34" charset="0"/>
            </a:endParaRPr>
          </a:p>
          <a:p>
            <a:pPr eaLnBrk="1" hangingPunct="1"/>
            <a:r>
              <a:rPr lang="en-GB" altLang="en-US" sz="2200" b="1" dirty="0" smtClean="0">
                <a:solidFill>
                  <a:schemeClr val="tx2"/>
                </a:solidFill>
                <a:latin typeface="Calibri" pitchFamily="34" charset="0"/>
              </a:rPr>
              <a:t>But what else effects demand?  Please complete the following exercises in groups.</a:t>
            </a:r>
          </a:p>
          <a:p>
            <a:pPr eaLnBrk="1" hangingPunct="1"/>
            <a:endParaRPr lang="en-GB" altLang="en-US" sz="2200" b="1" dirty="0" smtClean="0">
              <a:solidFill>
                <a:schemeClr val="tx2"/>
              </a:solidFill>
              <a:latin typeface="Calibri" pitchFamily="34" charset="0"/>
            </a:endParaRPr>
          </a:p>
          <a:p>
            <a:pPr marL="457200" indent="-457200" eaLnBrk="1" hangingPunct="1">
              <a:buFont typeface="+mj-lt"/>
              <a:buAutoNum type="arabicPeriod"/>
            </a:pPr>
            <a:r>
              <a:rPr lang="en-GB" altLang="en-US" sz="2200" b="1" dirty="0" smtClean="0">
                <a:latin typeface="Calibri" pitchFamily="34" charset="0"/>
              </a:rPr>
              <a:t>“</a:t>
            </a:r>
            <a:r>
              <a:rPr lang="en-GB" altLang="en-US" sz="2200" b="1" dirty="0">
                <a:latin typeface="Calibri" pitchFamily="34" charset="0"/>
              </a:rPr>
              <a:t>What factors apart from price encourage you to buy a drink</a:t>
            </a:r>
            <a:r>
              <a:rPr lang="en-GB" altLang="en-US" sz="2200" b="1" dirty="0" smtClean="0">
                <a:latin typeface="Calibri" pitchFamily="34" charset="0"/>
              </a:rPr>
              <a:t>?”</a:t>
            </a:r>
            <a:r>
              <a:rPr lang="en-GB" altLang="en-US" sz="2200" b="1" dirty="0">
                <a:latin typeface="Calibri" pitchFamily="34" charset="0"/>
              </a:rPr>
              <a:t> </a:t>
            </a:r>
            <a:r>
              <a:rPr lang="en-GB" altLang="en-US" sz="2200" b="1" dirty="0" smtClean="0">
                <a:latin typeface="Calibri" pitchFamily="34" charset="0"/>
              </a:rPr>
              <a:t> </a:t>
            </a:r>
            <a:r>
              <a:rPr lang="en-GB" altLang="en-US" sz="2200" b="1" i="1" dirty="0" smtClean="0">
                <a:latin typeface="Calibri" pitchFamily="34" charset="0"/>
              </a:rPr>
              <a:t>Make </a:t>
            </a:r>
            <a:r>
              <a:rPr lang="en-GB" altLang="en-US" sz="2200" b="1" i="1" dirty="0">
                <a:latin typeface="Calibri" pitchFamily="34" charset="0"/>
              </a:rPr>
              <a:t>a list of all the things (apart from price) that affect how many drinks you will buy in one </a:t>
            </a:r>
            <a:r>
              <a:rPr lang="en-GB" altLang="en-US" sz="2200" b="1" i="1" dirty="0" smtClean="0">
                <a:latin typeface="Calibri" pitchFamily="34" charset="0"/>
              </a:rPr>
              <a:t>week.</a:t>
            </a:r>
          </a:p>
          <a:p>
            <a:pPr marL="457200" indent="-457200" eaLnBrk="1" hangingPunct="1">
              <a:buFont typeface="+mj-lt"/>
              <a:buAutoNum type="arabicPeriod"/>
            </a:pPr>
            <a:r>
              <a:rPr lang="en-GB" altLang="en-US" sz="2200" b="1" i="1" dirty="0" smtClean="0">
                <a:latin typeface="Calibri" pitchFamily="34" charset="0"/>
              </a:rPr>
              <a:t>Can you classify your reasons into 4 areas?</a:t>
            </a:r>
            <a:endParaRPr lang="en-GB" altLang="en-US" sz="2200" b="1" dirty="0">
              <a:latin typeface="Calibri" pitchFamily="34" charset="0"/>
            </a:endParaRPr>
          </a:p>
        </p:txBody>
      </p:sp>
      <p:sp>
        <p:nvSpPr>
          <p:cNvPr id="7171" name="Text Box 20"/>
          <p:cNvSpPr txBox="1">
            <a:spLocks noChangeArrowheads="1"/>
          </p:cNvSpPr>
          <p:nvPr/>
        </p:nvSpPr>
        <p:spPr bwMode="auto">
          <a:xfrm>
            <a:off x="235672" y="227921"/>
            <a:ext cx="1161535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en-US" sz="4400" b="1" dirty="0" smtClean="0">
                <a:solidFill>
                  <a:schemeClr val="tx2"/>
                </a:solidFill>
                <a:latin typeface="Calibri" pitchFamily="34" charset="0"/>
              </a:rPr>
              <a:t>STARTER: First 10 Minutes </a:t>
            </a:r>
          </a:p>
          <a:p>
            <a:pPr algn="ctr" eaLnBrk="1" hangingPunct="1"/>
            <a:r>
              <a:rPr lang="en-GB" altLang="en-US" sz="3600" b="1" dirty="0" smtClean="0">
                <a:solidFill>
                  <a:schemeClr val="tx2"/>
                </a:solidFill>
                <a:latin typeface="Calibri" pitchFamily="34" charset="0"/>
              </a:rPr>
              <a:t>What </a:t>
            </a:r>
            <a:r>
              <a:rPr lang="en-GB" altLang="en-US" sz="3600" b="1" dirty="0">
                <a:solidFill>
                  <a:schemeClr val="tx2"/>
                </a:solidFill>
                <a:latin typeface="Calibri" pitchFamily="34" charset="0"/>
              </a:rPr>
              <a:t>else effects </a:t>
            </a:r>
            <a:r>
              <a:rPr lang="en-GB" altLang="en-US" sz="3600" b="1" dirty="0" smtClean="0">
                <a:solidFill>
                  <a:schemeClr val="tx2"/>
                </a:solidFill>
                <a:latin typeface="Calibri" pitchFamily="34" charset="0"/>
              </a:rPr>
              <a:t>Demand</a:t>
            </a:r>
            <a:r>
              <a:rPr lang="en-GB" altLang="en-US" sz="3600" b="1" dirty="0">
                <a:solidFill>
                  <a:schemeClr val="tx2"/>
                </a:solidFill>
                <a:latin typeface="Calibri" pitchFamily="34" charset="0"/>
              </a:rPr>
              <a:t> </a:t>
            </a:r>
            <a:r>
              <a:rPr lang="en-GB" altLang="en-US" sz="3600" b="1" dirty="0" smtClean="0">
                <a:solidFill>
                  <a:schemeClr val="tx2"/>
                </a:solidFill>
                <a:latin typeface="Calibri" pitchFamily="34" charset="0"/>
              </a:rPr>
              <a:t>other than price?</a:t>
            </a:r>
            <a:endParaRPr lang="en-GB" altLang="en-US" dirty="0">
              <a:solidFill>
                <a:schemeClr val="tx2"/>
              </a:solidFill>
              <a:latin typeface="Calibri" pitchFamily="34" charset="0"/>
            </a:endParaRPr>
          </a:p>
        </p:txBody>
      </p:sp>
      <p:pic>
        <p:nvPicPr>
          <p:cNvPr id="2" name="Picture 1"/>
          <p:cNvPicPr>
            <a:picLocks noChangeAspect="1"/>
          </p:cNvPicPr>
          <p:nvPr/>
        </p:nvPicPr>
        <p:blipFill>
          <a:blip r:embed="rId2"/>
          <a:stretch>
            <a:fillRect/>
          </a:stretch>
        </p:blipFill>
        <p:spPr>
          <a:xfrm>
            <a:off x="5611812" y="1716460"/>
            <a:ext cx="6239215" cy="4468440"/>
          </a:xfrm>
          <a:prstGeom prst="rect">
            <a:avLst/>
          </a:prstGeom>
        </p:spPr>
      </p:pic>
    </p:spTree>
    <p:extLst>
      <p:ext uri="{BB962C8B-B14F-4D97-AF65-F5344CB8AC3E}">
        <p14:creationId xmlns:p14="http://schemas.microsoft.com/office/powerpoint/2010/main" val="2416060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3287713" y="240794"/>
            <a:ext cx="60186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sz="3600" b="1" dirty="0" smtClean="0"/>
              <a:t>FACTORS </a:t>
            </a:r>
            <a:r>
              <a:rPr lang="en-GB" altLang="en-US" sz="3600" b="1" dirty="0"/>
              <a:t>AFFECTING </a:t>
            </a:r>
            <a:r>
              <a:rPr lang="en-GB" altLang="en-US" sz="3600" b="1" dirty="0" smtClean="0"/>
              <a:t>DEMAND</a:t>
            </a:r>
            <a:endParaRPr lang="en-GB" altLang="en-US" sz="3600" b="1" dirty="0"/>
          </a:p>
        </p:txBody>
      </p:sp>
      <p:sp>
        <p:nvSpPr>
          <p:cNvPr id="40963" name="Text Box 5"/>
          <p:cNvSpPr txBox="1">
            <a:spLocks noChangeArrowheads="1"/>
          </p:cNvSpPr>
          <p:nvPr/>
        </p:nvSpPr>
        <p:spPr bwMode="auto">
          <a:xfrm>
            <a:off x="443708" y="1412875"/>
            <a:ext cx="1152525"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b="1" dirty="0"/>
              <a:t>PRICE</a:t>
            </a:r>
          </a:p>
          <a:p>
            <a:pPr algn="ctr" eaLnBrk="1" hangingPunct="1"/>
            <a:r>
              <a:rPr lang="en-GB" altLang="en-US" b="1" dirty="0"/>
              <a:t>(movement along)</a:t>
            </a:r>
          </a:p>
        </p:txBody>
      </p:sp>
      <p:sp>
        <p:nvSpPr>
          <p:cNvPr id="17414" name="Text Box 6"/>
          <p:cNvSpPr txBox="1">
            <a:spLocks noChangeArrowheads="1"/>
          </p:cNvSpPr>
          <p:nvPr/>
        </p:nvSpPr>
        <p:spPr bwMode="auto">
          <a:xfrm>
            <a:off x="2675732" y="1412875"/>
            <a:ext cx="1223962"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b="1" dirty="0" smtClean="0"/>
              <a:t>INCOME</a:t>
            </a:r>
            <a:endParaRPr lang="en-GB" altLang="en-US" b="1" dirty="0"/>
          </a:p>
          <a:p>
            <a:pPr algn="ctr" eaLnBrk="1" hangingPunct="1"/>
            <a:r>
              <a:rPr lang="en-GB" altLang="en-US" b="1" dirty="0"/>
              <a:t>(shift)</a:t>
            </a:r>
          </a:p>
        </p:txBody>
      </p:sp>
      <p:sp>
        <p:nvSpPr>
          <p:cNvPr id="17415" name="Text Box 7"/>
          <p:cNvSpPr txBox="1">
            <a:spLocks noChangeArrowheads="1"/>
          </p:cNvSpPr>
          <p:nvPr/>
        </p:nvSpPr>
        <p:spPr bwMode="auto">
          <a:xfrm>
            <a:off x="7727694" y="1341438"/>
            <a:ext cx="1223963"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sz="1800" b="1" u="sng" dirty="0">
                <a:solidFill>
                  <a:srgbClr val="FF0000"/>
                </a:solidFill>
              </a:rPr>
              <a:t>OTHER FACTORS</a:t>
            </a:r>
          </a:p>
          <a:p>
            <a:pPr algn="ctr" eaLnBrk="1" hangingPunct="1"/>
            <a:r>
              <a:rPr lang="en-GB" altLang="en-US" b="1" dirty="0"/>
              <a:t>(shift)</a:t>
            </a:r>
          </a:p>
        </p:txBody>
      </p:sp>
      <p:sp>
        <p:nvSpPr>
          <p:cNvPr id="17416" name="Text Box 8"/>
          <p:cNvSpPr txBox="1">
            <a:spLocks noChangeArrowheads="1"/>
          </p:cNvSpPr>
          <p:nvPr/>
        </p:nvSpPr>
        <p:spPr bwMode="auto">
          <a:xfrm>
            <a:off x="9964960" y="1289765"/>
            <a:ext cx="1735958"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sz="1800" b="1" u="sng" dirty="0">
                <a:solidFill>
                  <a:srgbClr val="FF0000"/>
                </a:solidFill>
              </a:rPr>
              <a:t>PRICE OF OTHER GOODS</a:t>
            </a:r>
          </a:p>
          <a:p>
            <a:pPr algn="ctr" eaLnBrk="1" hangingPunct="1"/>
            <a:r>
              <a:rPr lang="en-GB" altLang="en-US" b="1" dirty="0"/>
              <a:t>(shift)</a:t>
            </a:r>
          </a:p>
        </p:txBody>
      </p:sp>
      <p:sp>
        <p:nvSpPr>
          <p:cNvPr id="17417" name="Line 9"/>
          <p:cNvSpPr>
            <a:spLocks noChangeShapeType="1"/>
          </p:cNvSpPr>
          <p:nvPr/>
        </p:nvSpPr>
        <p:spPr bwMode="auto">
          <a:xfrm>
            <a:off x="4402932" y="1412876"/>
            <a:ext cx="0" cy="544512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8" name="Line 10"/>
          <p:cNvSpPr>
            <a:spLocks noChangeShapeType="1"/>
          </p:cNvSpPr>
          <p:nvPr/>
        </p:nvSpPr>
        <p:spPr bwMode="auto">
          <a:xfrm>
            <a:off x="2170907" y="1341438"/>
            <a:ext cx="0" cy="5516562"/>
          </a:xfrm>
          <a:prstGeom prst="line">
            <a:avLst/>
          </a:prstGeom>
          <a:noFill/>
          <a:ln w="139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9" name="Line 11"/>
          <p:cNvSpPr>
            <a:spLocks noChangeShapeType="1"/>
          </p:cNvSpPr>
          <p:nvPr/>
        </p:nvSpPr>
        <p:spPr bwMode="auto">
          <a:xfrm>
            <a:off x="9528269" y="1412876"/>
            <a:ext cx="0" cy="544512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0970" name="Picture 13" descr="pound%20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9" y="2565400"/>
            <a:ext cx="17287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7" descr="istockphoto_1321447_lots_of_c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031" y="2565401"/>
            <a:ext cx="17287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5" descr="13153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94" y="2205038"/>
            <a:ext cx="7921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27" descr="womens_leather_jack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257" y="220503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6" name="Text Box 28"/>
          <p:cNvSpPr txBox="1">
            <a:spLocks noChangeArrowheads="1"/>
          </p:cNvSpPr>
          <p:nvPr/>
        </p:nvSpPr>
        <p:spPr bwMode="auto">
          <a:xfrm>
            <a:off x="9672731" y="3076937"/>
            <a:ext cx="238110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b="1" dirty="0" smtClean="0"/>
              <a:t>SUBSTITUTES (Competitive Demand):</a:t>
            </a:r>
            <a:endParaRPr lang="en-GB" altLang="en-US" b="1" dirty="0"/>
          </a:p>
          <a:p>
            <a:pPr eaLnBrk="1" hangingPunct="1"/>
            <a:r>
              <a:rPr lang="en-GB" altLang="en-US" sz="1200" dirty="0" smtClean="0"/>
              <a:t>Goods which can be substituted for one another? So if the price of Coke increases, the demand for Pepsi will be affected.</a:t>
            </a:r>
            <a:endParaRPr lang="en-GB" altLang="en-US" sz="1200" dirty="0"/>
          </a:p>
        </p:txBody>
      </p:sp>
      <p:sp>
        <p:nvSpPr>
          <p:cNvPr id="17437" name="Text Box 29"/>
          <p:cNvSpPr txBox="1">
            <a:spLocks noChangeArrowheads="1"/>
          </p:cNvSpPr>
          <p:nvPr/>
        </p:nvSpPr>
        <p:spPr bwMode="auto">
          <a:xfrm>
            <a:off x="9660030" y="4418558"/>
            <a:ext cx="2393809"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b="1" dirty="0" smtClean="0"/>
              <a:t>COMPLEMENTS (Joint Demand):</a:t>
            </a:r>
            <a:endParaRPr lang="en-GB" altLang="en-US" b="1" dirty="0"/>
          </a:p>
          <a:p>
            <a:pPr eaLnBrk="1" hangingPunct="1"/>
            <a:r>
              <a:rPr lang="en-GB" altLang="en-US" sz="1200" dirty="0" smtClean="0"/>
              <a:t>Goods which tend to be bought together.  If the price of strawberries increased, this </a:t>
            </a:r>
            <a:r>
              <a:rPr lang="en-GB" altLang="en-US" sz="1200" dirty="0" err="1" smtClean="0"/>
              <a:t>woulde</a:t>
            </a:r>
            <a:r>
              <a:rPr lang="en-GB" altLang="en-US" sz="1200" dirty="0" smtClean="0"/>
              <a:t> affect the demand for cream.</a:t>
            </a:r>
            <a:endParaRPr lang="en-GB" altLang="en-US" sz="1200" dirty="0"/>
          </a:p>
        </p:txBody>
      </p:sp>
      <p:sp>
        <p:nvSpPr>
          <p:cNvPr id="20" name="Line 9"/>
          <p:cNvSpPr>
            <a:spLocks noChangeShapeType="1"/>
          </p:cNvSpPr>
          <p:nvPr/>
        </p:nvSpPr>
        <p:spPr bwMode="auto">
          <a:xfrm>
            <a:off x="7002697" y="1412875"/>
            <a:ext cx="0" cy="544512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 name="Text Box 6"/>
          <p:cNvSpPr txBox="1">
            <a:spLocks noChangeArrowheads="1"/>
          </p:cNvSpPr>
          <p:nvPr/>
        </p:nvSpPr>
        <p:spPr bwMode="auto">
          <a:xfrm>
            <a:off x="5127931" y="1412875"/>
            <a:ext cx="1223962" cy="5847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sz="1800" b="1" u="sng" dirty="0" smtClean="0">
                <a:solidFill>
                  <a:srgbClr val="FF0000"/>
                </a:solidFill>
              </a:rPr>
              <a:t>TASTES</a:t>
            </a:r>
            <a:endParaRPr lang="en-GB" altLang="en-US" sz="1800" b="1" u="sng" dirty="0">
              <a:solidFill>
                <a:srgbClr val="FF0000"/>
              </a:solidFill>
            </a:endParaRPr>
          </a:p>
          <a:p>
            <a:pPr algn="ctr" eaLnBrk="1" hangingPunct="1"/>
            <a:r>
              <a:rPr lang="en-GB" altLang="en-US" b="1" dirty="0"/>
              <a:t>(shift)</a:t>
            </a:r>
          </a:p>
        </p:txBody>
      </p:sp>
      <p:sp>
        <p:nvSpPr>
          <p:cNvPr id="22" name="Text Box 29"/>
          <p:cNvSpPr txBox="1">
            <a:spLocks noChangeArrowheads="1"/>
          </p:cNvSpPr>
          <p:nvPr/>
        </p:nvSpPr>
        <p:spPr bwMode="auto">
          <a:xfrm>
            <a:off x="9672730" y="5652513"/>
            <a:ext cx="2381109"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b="1" dirty="0" smtClean="0"/>
              <a:t>Derived Demand:</a:t>
            </a:r>
            <a:endParaRPr lang="en-GB" altLang="en-US" b="1" dirty="0"/>
          </a:p>
          <a:p>
            <a:pPr eaLnBrk="1" hangingPunct="1"/>
            <a:r>
              <a:rPr lang="en-GB" altLang="en-US" sz="1200" dirty="0" smtClean="0"/>
              <a:t>Goods which are demanded to make other goods.  If the price of ships increases, this will have an impact on the demand for steel.</a:t>
            </a:r>
            <a:endParaRPr lang="en-GB" altLang="en-US" sz="1200" dirty="0"/>
          </a:p>
        </p:txBody>
      </p:sp>
      <p:pic>
        <p:nvPicPr>
          <p:cNvPr id="2" name="Picture 1"/>
          <p:cNvPicPr>
            <a:picLocks noChangeAspect="1"/>
          </p:cNvPicPr>
          <p:nvPr/>
        </p:nvPicPr>
        <p:blipFill>
          <a:blip r:embed="rId6"/>
          <a:stretch>
            <a:fillRect/>
          </a:stretch>
        </p:blipFill>
        <p:spPr>
          <a:xfrm>
            <a:off x="2439500" y="4699358"/>
            <a:ext cx="1728320" cy="1647654"/>
          </a:xfrm>
          <a:prstGeom prst="rect">
            <a:avLst/>
          </a:prstGeom>
        </p:spPr>
      </p:pic>
      <p:pic>
        <p:nvPicPr>
          <p:cNvPr id="3" name="Picture 2"/>
          <p:cNvPicPr>
            <a:picLocks noChangeAspect="1"/>
          </p:cNvPicPr>
          <p:nvPr/>
        </p:nvPicPr>
        <p:blipFill>
          <a:blip r:embed="rId7"/>
          <a:stretch>
            <a:fillRect/>
          </a:stretch>
        </p:blipFill>
        <p:spPr>
          <a:xfrm>
            <a:off x="4818623" y="2565400"/>
            <a:ext cx="1751546" cy="2388084"/>
          </a:xfrm>
          <a:prstGeom prst="rect">
            <a:avLst/>
          </a:prstGeom>
        </p:spPr>
      </p:pic>
      <p:pic>
        <p:nvPicPr>
          <p:cNvPr id="4" name="Picture 3"/>
          <p:cNvPicPr>
            <a:picLocks noChangeAspect="1"/>
          </p:cNvPicPr>
          <p:nvPr/>
        </p:nvPicPr>
        <p:blipFill>
          <a:blip r:embed="rId8"/>
          <a:stretch>
            <a:fillRect/>
          </a:stretch>
        </p:blipFill>
        <p:spPr>
          <a:xfrm>
            <a:off x="4834616" y="5246344"/>
            <a:ext cx="1735554" cy="1466850"/>
          </a:xfrm>
          <a:prstGeom prst="rect">
            <a:avLst/>
          </a:prstGeom>
        </p:spPr>
      </p:pic>
      <p:pic>
        <p:nvPicPr>
          <p:cNvPr id="5" name="Picture 4"/>
          <p:cNvPicPr>
            <a:picLocks noChangeAspect="1"/>
          </p:cNvPicPr>
          <p:nvPr/>
        </p:nvPicPr>
        <p:blipFill>
          <a:blip r:embed="rId9"/>
          <a:stretch>
            <a:fillRect/>
          </a:stretch>
        </p:blipFill>
        <p:spPr>
          <a:xfrm>
            <a:off x="262517" y="4574119"/>
            <a:ext cx="1678136" cy="2124834"/>
          </a:xfrm>
          <a:prstGeom prst="rect">
            <a:avLst/>
          </a:prstGeom>
        </p:spPr>
      </p:pic>
      <p:pic>
        <p:nvPicPr>
          <p:cNvPr id="6" name="Picture 5"/>
          <p:cNvPicPr>
            <a:picLocks noChangeAspect="1"/>
          </p:cNvPicPr>
          <p:nvPr/>
        </p:nvPicPr>
        <p:blipFill>
          <a:blip r:embed="rId10"/>
          <a:stretch>
            <a:fillRect/>
          </a:stretch>
        </p:blipFill>
        <p:spPr>
          <a:xfrm>
            <a:off x="7270360" y="2591601"/>
            <a:ext cx="2108958" cy="1052551"/>
          </a:xfrm>
          <a:prstGeom prst="rect">
            <a:avLst/>
          </a:prstGeom>
        </p:spPr>
      </p:pic>
      <p:pic>
        <p:nvPicPr>
          <p:cNvPr id="28" name="Picture 27"/>
          <p:cNvPicPr>
            <a:picLocks noChangeAspect="1"/>
          </p:cNvPicPr>
          <p:nvPr/>
        </p:nvPicPr>
        <p:blipFill>
          <a:blip r:embed="rId10"/>
          <a:stretch>
            <a:fillRect/>
          </a:stretch>
        </p:blipFill>
        <p:spPr>
          <a:xfrm>
            <a:off x="7270360" y="3996949"/>
            <a:ext cx="2108958" cy="1052551"/>
          </a:xfrm>
          <a:prstGeom prst="rect">
            <a:avLst/>
          </a:prstGeom>
        </p:spPr>
      </p:pic>
      <p:pic>
        <p:nvPicPr>
          <p:cNvPr id="29" name="Picture 28"/>
          <p:cNvPicPr>
            <a:picLocks noChangeAspect="1"/>
          </p:cNvPicPr>
          <p:nvPr/>
        </p:nvPicPr>
        <p:blipFill>
          <a:blip r:embed="rId10"/>
          <a:stretch>
            <a:fillRect/>
          </a:stretch>
        </p:blipFill>
        <p:spPr>
          <a:xfrm>
            <a:off x="7270360" y="5402297"/>
            <a:ext cx="2108958" cy="1052551"/>
          </a:xfrm>
          <a:prstGeom prst="rect">
            <a:avLst/>
          </a:prstGeom>
        </p:spPr>
      </p:pic>
      <p:sp>
        <p:nvSpPr>
          <p:cNvPr id="26" name="Text Box 5"/>
          <p:cNvSpPr txBox="1">
            <a:spLocks noChangeArrowheads="1"/>
          </p:cNvSpPr>
          <p:nvPr/>
        </p:nvSpPr>
        <p:spPr bwMode="auto">
          <a:xfrm>
            <a:off x="441467" y="1398953"/>
            <a:ext cx="1152525" cy="8002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sz="1800" b="1" u="sng" dirty="0">
                <a:solidFill>
                  <a:srgbClr val="FF0000"/>
                </a:solidFill>
              </a:rPr>
              <a:t>PRICE</a:t>
            </a:r>
          </a:p>
          <a:p>
            <a:pPr algn="ctr" eaLnBrk="1" hangingPunct="1"/>
            <a:r>
              <a:rPr lang="en-GB" altLang="en-US" b="1" dirty="0"/>
              <a:t>(movement along)</a:t>
            </a:r>
          </a:p>
        </p:txBody>
      </p:sp>
      <p:sp>
        <p:nvSpPr>
          <p:cNvPr id="27" name="Text Box 6"/>
          <p:cNvSpPr txBox="1">
            <a:spLocks noChangeArrowheads="1"/>
          </p:cNvSpPr>
          <p:nvPr/>
        </p:nvSpPr>
        <p:spPr bwMode="auto">
          <a:xfrm>
            <a:off x="2673491" y="1398953"/>
            <a:ext cx="1223962" cy="5847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sz="1800" b="1" u="sng" dirty="0" smtClean="0">
                <a:solidFill>
                  <a:srgbClr val="FF0000"/>
                </a:solidFill>
              </a:rPr>
              <a:t>INCOME</a:t>
            </a:r>
            <a:endParaRPr lang="en-GB" altLang="en-US" sz="1800" b="1" u="sng" dirty="0">
              <a:solidFill>
                <a:srgbClr val="FF0000"/>
              </a:solidFill>
            </a:endParaRPr>
          </a:p>
          <a:p>
            <a:pPr algn="ctr" eaLnBrk="1" hangingPunct="1"/>
            <a:r>
              <a:rPr lang="en-GB" altLang="en-US" b="1" dirty="0"/>
              <a:t>(shift)</a:t>
            </a:r>
          </a:p>
        </p:txBody>
      </p:sp>
    </p:spTree>
    <p:extLst>
      <p:ext uri="{BB962C8B-B14F-4D97-AF65-F5344CB8AC3E}">
        <p14:creationId xmlns:p14="http://schemas.microsoft.com/office/powerpoint/2010/main" val="3880523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ox(in)">
                                      <p:cBhvr>
                                        <p:cTn id="7" dur="500"/>
                                        <p:tgtEl>
                                          <p:spTgt spid="174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418"/>
                                        </p:tgtEl>
                                        <p:attrNameLst>
                                          <p:attrName>style.visibility</p:attrName>
                                        </p:attrNameLst>
                                      </p:cBhvr>
                                      <p:to>
                                        <p:strVal val="visible"/>
                                      </p:to>
                                    </p:set>
                                    <p:animEffect transition="in" filter="box(in)">
                                      <p:cBhvr>
                                        <p:cTn id="10" dur="500"/>
                                        <p:tgtEl>
                                          <p:spTgt spid="174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7415"/>
                                        </p:tgtEl>
                                        <p:attrNameLst>
                                          <p:attrName>style.visibility</p:attrName>
                                        </p:attrNameLst>
                                      </p:cBhvr>
                                      <p:to>
                                        <p:strVal val="visible"/>
                                      </p:to>
                                    </p:set>
                                    <p:animEffect transition="in" filter="box(in)">
                                      <p:cBhvr>
                                        <p:cTn id="15" dur="500"/>
                                        <p:tgtEl>
                                          <p:spTgt spid="174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7417"/>
                                        </p:tgtEl>
                                        <p:attrNameLst>
                                          <p:attrName>style.visibility</p:attrName>
                                        </p:attrNameLst>
                                      </p:cBhvr>
                                      <p:to>
                                        <p:strVal val="visible"/>
                                      </p:to>
                                    </p:set>
                                    <p:animEffect transition="in" filter="box(in)">
                                      <p:cBhvr>
                                        <p:cTn id="18" dur="500"/>
                                        <p:tgtEl>
                                          <p:spTgt spid="174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7416"/>
                                        </p:tgtEl>
                                        <p:attrNameLst>
                                          <p:attrName>style.visibility</p:attrName>
                                        </p:attrNameLst>
                                      </p:cBhvr>
                                      <p:to>
                                        <p:strVal val="visible"/>
                                      </p:to>
                                    </p:set>
                                    <p:animEffect transition="in" filter="box(in)">
                                      <p:cBhvr>
                                        <p:cTn id="23" dur="500"/>
                                        <p:tgtEl>
                                          <p:spTgt spid="1741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7419"/>
                                        </p:tgtEl>
                                        <p:attrNameLst>
                                          <p:attrName>style.visibility</p:attrName>
                                        </p:attrNameLst>
                                      </p:cBhvr>
                                      <p:to>
                                        <p:strVal val="visible"/>
                                      </p:to>
                                    </p:set>
                                    <p:animEffect transition="in" filter="box(in)">
                                      <p:cBhvr>
                                        <p:cTn id="26" dur="500"/>
                                        <p:tgtEl>
                                          <p:spTgt spid="17419"/>
                                        </p:tgtEl>
                                      </p:cBhvr>
                                    </p:animEffect>
                                  </p:childTnLst>
                                </p:cTn>
                              </p:par>
                              <p:par>
                                <p:cTn id="27" presetID="4" presetClass="entr" presetSubtype="16" fill="hold" nodeType="withEffect">
                                  <p:stCondLst>
                                    <p:cond delay="0"/>
                                  </p:stCondLst>
                                  <p:childTnLst>
                                    <p:set>
                                      <p:cBhvr>
                                        <p:cTn id="28" dur="1" fill="hold">
                                          <p:stCondLst>
                                            <p:cond delay="0"/>
                                          </p:stCondLst>
                                        </p:cTn>
                                        <p:tgtEl>
                                          <p:spTgt spid="17433"/>
                                        </p:tgtEl>
                                        <p:attrNameLst>
                                          <p:attrName>style.visibility</p:attrName>
                                        </p:attrNameLst>
                                      </p:cBhvr>
                                      <p:to>
                                        <p:strVal val="visible"/>
                                      </p:to>
                                    </p:set>
                                    <p:animEffect transition="in" filter="box(in)">
                                      <p:cBhvr>
                                        <p:cTn id="29" dur="500"/>
                                        <p:tgtEl>
                                          <p:spTgt spid="17433"/>
                                        </p:tgtEl>
                                      </p:cBhvr>
                                    </p:animEffect>
                                  </p:childTnLst>
                                </p:cTn>
                              </p:par>
                              <p:par>
                                <p:cTn id="30" presetID="4" presetClass="entr" presetSubtype="16" fill="hold" nodeType="withEffect">
                                  <p:stCondLst>
                                    <p:cond delay="0"/>
                                  </p:stCondLst>
                                  <p:childTnLst>
                                    <p:set>
                                      <p:cBhvr>
                                        <p:cTn id="31" dur="1" fill="hold">
                                          <p:stCondLst>
                                            <p:cond delay="0"/>
                                          </p:stCondLst>
                                        </p:cTn>
                                        <p:tgtEl>
                                          <p:spTgt spid="17435"/>
                                        </p:tgtEl>
                                        <p:attrNameLst>
                                          <p:attrName>style.visibility</p:attrName>
                                        </p:attrNameLst>
                                      </p:cBhvr>
                                      <p:to>
                                        <p:strVal val="visible"/>
                                      </p:to>
                                    </p:set>
                                    <p:animEffect transition="in" filter="box(in)">
                                      <p:cBhvr>
                                        <p:cTn id="32" dur="500"/>
                                        <p:tgtEl>
                                          <p:spTgt spid="1743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7436"/>
                                        </p:tgtEl>
                                        <p:attrNameLst>
                                          <p:attrName>style.visibility</p:attrName>
                                        </p:attrNameLst>
                                      </p:cBhvr>
                                      <p:to>
                                        <p:strVal val="visible"/>
                                      </p:to>
                                    </p:set>
                                    <p:animEffect transition="in" filter="box(in)">
                                      <p:cBhvr>
                                        <p:cTn id="35" dur="500"/>
                                        <p:tgtEl>
                                          <p:spTgt spid="1743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7437"/>
                                        </p:tgtEl>
                                        <p:attrNameLst>
                                          <p:attrName>style.visibility</p:attrName>
                                        </p:attrNameLst>
                                      </p:cBhvr>
                                      <p:to>
                                        <p:strVal val="visible"/>
                                      </p:to>
                                    </p:set>
                                    <p:animEffect transition="in" filter="box(in)">
                                      <p:cBhvr>
                                        <p:cTn id="38" dur="500"/>
                                        <p:tgtEl>
                                          <p:spTgt spid="17437"/>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ox(in)">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ox(in)">
                                      <p:cBhvr>
                                        <p:cTn id="46" dur="500"/>
                                        <p:tgtEl>
                                          <p:spTgt spid="21"/>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ox(i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ox(in)">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5" grpId="0" animBg="1"/>
      <p:bldP spid="17416" grpId="0" animBg="1"/>
      <p:bldP spid="17417" grpId="0" animBg="1"/>
      <p:bldP spid="17418" grpId="0" animBg="1"/>
      <p:bldP spid="17419" grpId="0" animBg="1"/>
      <p:bldP spid="17436" grpId="0"/>
      <p:bldP spid="17437" grpId="0"/>
      <p:bldP spid="20" grpId="0" animBg="1"/>
      <p:bldP spid="21" grpId="0" animBg="1"/>
      <p:bldP spid="22"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919289" y="188913"/>
            <a:ext cx="85693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en-US" sz="3600" b="1" dirty="0">
                <a:solidFill>
                  <a:schemeClr val="tx2"/>
                </a:solidFill>
                <a:latin typeface="Calibri" pitchFamily="34" charset="0"/>
              </a:rPr>
              <a:t>What other factors affect Demand when price stays the same?</a:t>
            </a:r>
            <a:br>
              <a:rPr lang="en-GB" altLang="en-US" sz="3600" b="1" dirty="0">
                <a:solidFill>
                  <a:schemeClr val="tx2"/>
                </a:solidFill>
                <a:latin typeface="Calibri" pitchFamily="34" charset="0"/>
              </a:rPr>
            </a:br>
            <a:r>
              <a:rPr lang="en-GB" altLang="en-US" dirty="0">
                <a:solidFill>
                  <a:srgbClr val="FF0000"/>
                </a:solidFill>
                <a:latin typeface="Calibri" pitchFamily="34" charset="0"/>
              </a:rPr>
              <a:t>(Income, Tastes and </a:t>
            </a:r>
            <a:r>
              <a:rPr lang="en-GB" altLang="en-US" dirty="0" smtClean="0">
                <a:solidFill>
                  <a:srgbClr val="FF0000"/>
                </a:solidFill>
                <a:latin typeface="Calibri" pitchFamily="34" charset="0"/>
              </a:rPr>
              <a:t>Other Factors)</a:t>
            </a:r>
            <a:endParaRPr lang="en-GB" altLang="en-US" dirty="0">
              <a:solidFill>
                <a:srgbClr val="FF0000"/>
              </a:solidFill>
              <a:latin typeface="Calibri" pitchFamily="34" charset="0"/>
            </a:endParaRPr>
          </a:p>
        </p:txBody>
      </p:sp>
      <p:sp>
        <p:nvSpPr>
          <p:cNvPr id="8195" name="Text Box 5"/>
          <p:cNvSpPr txBox="1">
            <a:spLocks noChangeArrowheads="1"/>
          </p:cNvSpPr>
          <p:nvPr/>
        </p:nvSpPr>
        <p:spPr bwMode="auto">
          <a:xfrm>
            <a:off x="1703389" y="1989139"/>
            <a:ext cx="8569325" cy="402907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dirty="0" smtClean="0">
                <a:solidFill>
                  <a:schemeClr val="tx2"/>
                </a:solidFill>
                <a:latin typeface="Calibri" pitchFamily="34" charset="0"/>
              </a:rPr>
              <a:t>Individually</a:t>
            </a:r>
            <a:r>
              <a:rPr lang="en-GB" altLang="en-US" dirty="0">
                <a:solidFill>
                  <a:schemeClr val="tx2"/>
                </a:solidFill>
                <a:latin typeface="Calibri" pitchFamily="34" charset="0"/>
              </a:rPr>
              <a:t>, using a demand curve diagram </a:t>
            </a:r>
          </a:p>
          <a:p>
            <a:pPr eaLnBrk="1" hangingPunct="1"/>
            <a:r>
              <a:rPr lang="en-GB" altLang="en-US" sz="1600" b="1" dirty="0">
                <a:solidFill>
                  <a:schemeClr val="tx2"/>
                </a:solidFill>
                <a:latin typeface="Calibri" pitchFamily="34" charset="0"/>
              </a:rPr>
              <a:t>(Y-axis=P and the X-axis=</a:t>
            </a:r>
            <a:r>
              <a:rPr lang="en-GB" altLang="en-US" sz="1600" b="1" dirty="0" err="1">
                <a:solidFill>
                  <a:schemeClr val="tx2"/>
                </a:solidFill>
                <a:latin typeface="Calibri" pitchFamily="34" charset="0"/>
              </a:rPr>
              <a:t>Qd</a:t>
            </a:r>
            <a:r>
              <a:rPr lang="en-GB" altLang="en-US" sz="1600" b="1" dirty="0">
                <a:solidFill>
                  <a:schemeClr val="tx2"/>
                </a:solidFill>
                <a:latin typeface="Calibri" pitchFamily="34" charset="0"/>
              </a:rPr>
              <a:t>):</a:t>
            </a:r>
            <a:r>
              <a:rPr lang="en-GB" altLang="en-US" dirty="0">
                <a:solidFill>
                  <a:schemeClr val="tx2"/>
                </a:solidFill>
                <a:latin typeface="Calibri" pitchFamily="34" charset="0"/>
              </a:rPr>
              <a:t/>
            </a:r>
            <a:br>
              <a:rPr lang="en-GB" altLang="en-US" dirty="0">
                <a:solidFill>
                  <a:schemeClr val="tx2"/>
                </a:solidFill>
                <a:latin typeface="Calibri" pitchFamily="34" charset="0"/>
              </a:rPr>
            </a:br>
            <a:r>
              <a:rPr lang="en-GB" altLang="en-US" sz="1000" dirty="0">
                <a:solidFill>
                  <a:schemeClr val="tx2"/>
                </a:solidFill>
                <a:latin typeface="Calibri" pitchFamily="34" charset="0"/>
              </a:rPr>
              <a:t/>
            </a:r>
            <a:br>
              <a:rPr lang="en-GB" altLang="en-US" sz="1000" dirty="0">
                <a:solidFill>
                  <a:schemeClr val="tx2"/>
                </a:solidFill>
                <a:latin typeface="Calibri" pitchFamily="34" charset="0"/>
              </a:rPr>
            </a:br>
            <a:r>
              <a:rPr lang="en-GB" altLang="en-US" b="1" dirty="0">
                <a:solidFill>
                  <a:schemeClr val="tx2"/>
                </a:solidFill>
                <a:latin typeface="Calibri" pitchFamily="34" charset="0"/>
              </a:rPr>
              <a:t>(i) Sketch a demand curve for a drink and demonstrate on the graph what will happen to the amount of drinks you demand when your income increases.  </a:t>
            </a:r>
          </a:p>
          <a:p>
            <a:pPr eaLnBrk="1" hangingPunct="1"/>
            <a:r>
              <a:rPr lang="en-GB" altLang="en-US" sz="2000" b="1" dirty="0">
                <a:solidFill>
                  <a:schemeClr val="tx2"/>
                </a:solidFill>
                <a:latin typeface="Calibri" pitchFamily="34" charset="0"/>
              </a:rPr>
              <a:t>(REMEMBER THE PRICE STAYS THE SAME, IT IS JUST THE INCOME INCREASING)</a:t>
            </a:r>
          </a:p>
          <a:p>
            <a:pPr eaLnBrk="1" hangingPunct="1"/>
            <a:endParaRPr lang="en-GB" altLang="en-US" b="1" dirty="0">
              <a:solidFill>
                <a:schemeClr val="tx2"/>
              </a:solidFill>
              <a:latin typeface="Calibri" pitchFamily="34" charset="0"/>
            </a:endParaRPr>
          </a:p>
          <a:p>
            <a:pPr eaLnBrk="1" hangingPunct="1"/>
            <a:r>
              <a:rPr lang="en-GB" altLang="en-US" b="1" dirty="0">
                <a:solidFill>
                  <a:schemeClr val="tx2"/>
                </a:solidFill>
                <a:latin typeface="Calibri" pitchFamily="34" charset="0"/>
              </a:rPr>
              <a:t>(ii) Now sketch a demand curve for sandals and demonstrate on the graph what will happen to the amount of sandals you demand if they go out of fashion.</a:t>
            </a:r>
          </a:p>
          <a:p>
            <a:pPr eaLnBrk="1" hangingPunct="1"/>
            <a:r>
              <a:rPr lang="en-GB" altLang="en-US" sz="2000" b="1" dirty="0">
                <a:solidFill>
                  <a:schemeClr val="tx2"/>
                </a:solidFill>
                <a:latin typeface="Calibri" pitchFamily="34" charset="0"/>
              </a:rPr>
              <a:t>(REMEMBER THE PRICE STAYS THE SAME, IT IS JUST THE INCOME INCREASING)</a:t>
            </a:r>
          </a:p>
        </p:txBody>
      </p:sp>
      <p:sp>
        <p:nvSpPr>
          <p:cNvPr id="8196" name="Line 6"/>
          <p:cNvSpPr>
            <a:spLocks noChangeShapeType="1"/>
          </p:cNvSpPr>
          <p:nvPr/>
        </p:nvSpPr>
        <p:spPr bwMode="auto">
          <a:xfrm>
            <a:off x="1992313" y="26035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7" name="Line 7"/>
          <p:cNvSpPr>
            <a:spLocks noChangeShapeType="1"/>
          </p:cNvSpPr>
          <p:nvPr/>
        </p:nvSpPr>
        <p:spPr bwMode="auto">
          <a:xfrm>
            <a:off x="1992314" y="1773238"/>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8" name="Text Box 8"/>
          <p:cNvSpPr txBox="1">
            <a:spLocks noChangeArrowheads="1"/>
          </p:cNvSpPr>
          <p:nvPr/>
        </p:nvSpPr>
        <p:spPr bwMode="auto">
          <a:xfrm>
            <a:off x="1631951" y="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dirty="0">
                <a:latin typeface="Calibri" pitchFamily="34" charset="0"/>
              </a:rPr>
              <a:t>P</a:t>
            </a:r>
          </a:p>
        </p:txBody>
      </p:sp>
      <p:sp>
        <p:nvSpPr>
          <p:cNvPr id="8199" name="Text Box 9"/>
          <p:cNvSpPr txBox="1">
            <a:spLocks noChangeArrowheads="1"/>
          </p:cNvSpPr>
          <p:nvPr/>
        </p:nvSpPr>
        <p:spPr bwMode="auto">
          <a:xfrm>
            <a:off x="3287713" y="1557338"/>
            <a:ext cx="55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a:latin typeface="Calibri" pitchFamily="34" charset="0"/>
              </a:rPr>
              <a:t>Qd</a:t>
            </a:r>
          </a:p>
        </p:txBody>
      </p:sp>
    </p:spTree>
    <p:extLst>
      <p:ext uri="{BB962C8B-B14F-4D97-AF65-F5344CB8AC3E}">
        <p14:creationId xmlns:p14="http://schemas.microsoft.com/office/powerpoint/2010/main" val="3712543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14800" y="304800"/>
            <a:ext cx="3886200" cy="762000"/>
          </a:xfrm>
        </p:spPr>
        <p:txBody>
          <a:bodyPr/>
          <a:lstStyle/>
          <a:p>
            <a:pPr eaLnBrk="1" hangingPunct="1"/>
            <a:r>
              <a:rPr lang="en-GB" altLang="en-US" sz="2400" b="1"/>
              <a:t>Shifts in Demand</a:t>
            </a:r>
            <a:endParaRPr lang="en-US" altLang="en-US" sz="2400" b="1"/>
          </a:p>
        </p:txBody>
      </p:sp>
      <p:grpSp>
        <p:nvGrpSpPr>
          <p:cNvPr id="9219" name="Group 3"/>
          <p:cNvGrpSpPr>
            <a:grpSpLocks noChangeAspect="1"/>
          </p:cNvGrpSpPr>
          <p:nvPr/>
        </p:nvGrpSpPr>
        <p:grpSpPr bwMode="auto">
          <a:xfrm>
            <a:off x="2362200" y="990601"/>
            <a:ext cx="7170738" cy="5229225"/>
            <a:chOff x="1237" y="7777"/>
            <a:chExt cx="9435" cy="6880"/>
          </a:xfrm>
        </p:grpSpPr>
        <p:sp>
          <p:nvSpPr>
            <p:cNvPr id="9220" name="AutoShape 4"/>
            <p:cNvSpPr>
              <a:spLocks noChangeAspect="1" noChangeArrowheads="1"/>
            </p:cNvSpPr>
            <p:nvPr/>
          </p:nvSpPr>
          <p:spPr bwMode="auto">
            <a:xfrm>
              <a:off x="1237" y="7777"/>
              <a:ext cx="9435" cy="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latin typeface="Calibri" pitchFamily="34" charset="0"/>
              </a:endParaRPr>
            </a:p>
          </p:txBody>
        </p:sp>
        <p:sp>
          <p:nvSpPr>
            <p:cNvPr id="9221" name="Line 5"/>
            <p:cNvSpPr>
              <a:spLocks noChangeShapeType="1"/>
            </p:cNvSpPr>
            <p:nvPr/>
          </p:nvSpPr>
          <p:spPr bwMode="auto">
            <a:xfrm>
              <a:off x="1957" y="8497"/>
              <a:ext cx="0" cy="540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2" name="Line 6"/>
            <p:cNvSpPr>
              <a:spLocks noChangeShapeType="1"/>
            </p:cNvSpPr>
            <p:nvPr/>
          </p:nvSpPr>
          <p:spPr bwMode="auto">
            <a:xfrm>
              <a:off x="1957" y="13898"/>
              <a:ext cx="856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3" name="Text Box 7"/>
            <p:cNvSpPr txBox="1">
              <a:spLocks noChangeArrowheads="1"/>
            </p:cNvSpPr>
            <p:nvPr/>
          </p:nvSpPr>
          <p:spPr bwMode="auto">
            <a:xfrm>
              <a:off x="8648" y="13826"/>
              <a:ext cx="2024" cy="6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altLang="en-US" sz="1400" b="1">
                  <a:solidFill>
                    <a:srgbClr val="000099"/>
                  </a:solidFill>
                  <a:latin typeface="Calibri" pitchFamily="34" charset="0"/>
                </a:rPr>
                <a:t>Quantity Demanded </a:t>
              </a:r>
              <a:endParaRPr lang="en-US" altLang="en-US" sz="2800">
                <a:latin typeface="Calibri" pitchFamily="34" charset="0"/>
              </a:endParaRPr>
            </a:p>
          </p:txBody>
        </p:sp>
        <p:sp>
          <p:nvSpPr>
            <p:cNvPr id="9224" name="Line 8"/>
            <p:cNvSpPr>
              <a:spLocks noChangeShapeType="1"/>
            </p:cNvSpPr>
            <p:nvPr/>
          </p:nvSpPr>
          <p:spPr bwMode="auto">
            <a:xfrm>
              <a:off x="3637" y="8616"/>
              <a:ext cx="4315" cy="4317"/>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5" name="Text Box 9"/>
            <p:cNvSpPr txBox="1">
              <a:spLocks noChangeArrowheads="1"/>
            </p:cNvSpPr>
            <p:nvPr/>
          </p:nvSpPr>
          <p:spPr bwMode="auto">
            <a:xfrm>
              <a:off x="7718" y="12984"/>
              <a:ext cx="719" cy="40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b="1">
                  <a:solidFill>
                    <a:srgbClr val="000099"/>
                  </a:solidFill>
                  <a:latin typeface="Calibri" pitchFamily="34" charset="0"/>
                </a:rPr>
                <a:t>D1</a:t>
              </a:r>
              <a:endParaRPr lang="en-US" altLang="en-US" sz="2800">
                <a:latin typeface="Calibri" pitchFamily="34" charset="0"/>
              </a:endParaRPr>
            </a:p>
          </p:txBody>
        </p:sp>
        <p:sp>
          <p:nvSpPr>
            <p:cNvPr id="9226" name="Line 10"/>
            <p:cNvSpPr>
              <a:spLocks noChangeShapeType="1"/>
            </p:cNvSpPr>
            <p:nvPr/>
          </p:nvSpPr>
          <p:spPr bwMode="auto">
            <a:xfrm>
              <a:off x="1957" y="11017"/>
              <a:ext cx="5640" cy="0"/>
            </a:xfrm>
            <a:prstGeom prst="line">
              <a:avLst/>
            </a:prstGeom>
            <a:noFill/>
            <a:ln w="2540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27" name="Line 11"/>
            <p:cNvSpPr>
              <a:spLocks noChangeShapeType="1"/>
            </p:cNvSpPr>
            <p:nvPr/>
          </p:nvSpPr>
          <p:spPr bwMode="auto">
            <a:xfrm>
              <a:off x="7597" y="11017"/>
              <a:ext cx="0" cy="2881"/>
            </a:xfrm>
            <a:prstGeom prst="line">
              <a:avLst/>
            </a:prstGeom>
            <a:noFill/>
            <a:ln w="2540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28" name="Line 12"/>
            <p:cNvSpPr>
              <a:spLocks noChangeShapeType="1"/>
            </p:cNvSpPr>
            <p:nvPr/>
          </p:nvSpPr>
          <p:spPr bwMode="auto">
            <a:xfrm>
              <a:off x="6037" y="11017"/>
              <a:ext cx="0" cy="2881"/>
            </a:xfrm>
            <a:prstGeom prst="line">
              <a:avLst/>
            </a:prstGeom>
            <a:noFill/>
            <a:ln w="2540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29" name="Text Box 13"/>
            <p:cNvSpPr txBox="1">
              <a:spLocks noChangeArrowheads="1"/>
            </p:cNvSpPr>
            <p:nvPr/>
          </p:nvSpPr>
          <p:spPr bwMode="auto">
            <a:xfrm>
              <a:off x="1402" y="10735"/>
              <a:ext cx="599" cy="40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altLang="en-US" sz="1400" b="1">
                  <a:solidFill>
                    <a:srgbClr val="000099"/>
                  </a:solidFill>
                  <a:latin typeface="Calibri" pitchFamily="34" charset="0"/>
                </a:rPr>
                <a:t>P1</a:t>
              </a:r>
              <a:endParaRPr lang="en-US" altLang="en-US" sz="2800">
                <a:latin typeface="Calibri" pitchFamily="34" charset="0"/>
              </a:endParaRPr>
            </a:p>
          </p:txBody>
        </p:sp>
        <p:sp>
          <p:nvSpPr>
            <p:cNvPr id="9230" name="Text Box 14"/>
            <p:cNvSpPr txBox="1">
              <a:spLocks noChangeArrowheads="1"/>
            </p:cNvSpPr>
            <p:nvPr/>
          </p:nvSpPr>
          <p:spPr bwMode="auto">
            <a:xfrm>
              <a:off x="5588" y="13840"/>
              <a:ext cx="721" cy="40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altLang="en-US" sz="1400" b="1">
                  <a:solidFill>
                    <a:srgbClr val="000099"/>
                  </a:solidFill>
                  <a:latin typeface="Calibri" pitchFamily="34" charset="0"/>
                </a:rPr>
                <a:t>Q1</a:t>
              </a:r>
              <a:endParaRPr lang="en-US" altLang="en-US" sz="2800">
                <a:latin typeface="Calibri" pitchFamily="34" charset="0"/>
              </a:endParaRPr>
            </a:p>
          </p:txBody>
        </p:sp>
        <p:sp>
          <p:nvSpPr>
            <p:cNvPr id="9231" name="Text Box 15"/>
            <p:cNvSpPr txBox="1">
              <a:spLocks noChangeArrowheads="1"/>
            </p:cNvSpPr>
            <p:nvPr/>
          </p:nvSpPr>
          <p:spPr bwMode="auto">
            <a:xfrm>
              <a:off x="7146" y="13840"/>
              <a:ext cx="721" cy="40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altLang="en-US" sz="1400" b="1">
                  <a:solidFill>
                    <a:srgbClr val="000099"/>
                  </a:solidFill>
                  <a:latin typeface="Calibri" pitchFamily="34" charset="0"/>
                </a:rPr>
                <a:t>Q2</a:t>
              </a:r>
              <a:endParaRPr lang="en-US" altLang="en-US" sz="2800">
                <a:latin typeface="Calibri" pitchFamily="34" charset="0"/>
              </a:endParaRPr>
            </a:p>
          </p:txBody>
        </p:sp>
        <p:sp>
          <p:nvSpPr>
            <p:cNvPr id="9232" name="Text Box 16"/>
            <p:cNvSpPr txBox="1">
              <a:spLocks noChangeArrowheads="1"/>
            </p:cNvSpPr>
            <p:nvPr/>
          </p:nvSpPr>
          <p:spPr bwMode="auto">
            <a:xfrm>
              <a:off x="4147" y="13840"/>
              <a:ext cx="720" cy="40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altLang="en-US" sz="1400" b="1">
                  <a:solidFill>
                    <a:srgbClr val="000099"/>
                  </a:solidFill>
                  <a:latin typeface="Calibri" pitchFamily="34" charset="0"/>
                </a:rPr>
                <a:t>Q3</a:t>
              </a:r>
              <a:endParaRPr lang="en-US" altLang="en-US" sz="2800">
                <a:latin typeface="Calibri" pitchFamily="34" charset="0"/>
              </a:endParaRPr>
            </a:p>
          </p:txBody>
        </p:sp>
        <p:sp>
          <p:nvSpPr>
            <p:cNvPr id="9233" name="Line 17"/>
            <p:cNvSpPr>
              <a:spLocks noChangeShapeType="1"/>
            </p:cNvSpPr>
            <p:nvPr/>
          </p:nvSpPr>
          <p:spPr bwMode="auto">
            <a:xfrm>
              <a:off x="5197" y="8616"/>
              <a:ext cx="4195" cy="4196"/>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34" name="Text Box 18"/>
            <p:cNvSpPr txBox="1">
              <a:spLocks noChangeArrowheads="1"/>
            </p:cNvSpPr>
            <p:nvPr/>
          </p:nvSpPr>
          <p:spPr bwMode="auto">
            <a:xfrm>
              <a:off x="9036" y="12819"/>
              <a:ext cx="719" cy="40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b="1">
                  <a:solidFill>
                    <a:srgbClr val="000099"/>
                  </a:solidFill>
                  <a:latin typeface="Calibri" pitchFamily="34" charset="0"/>
                </a:rPr>
                <a:t>D2</a:t>
              </a:r>
              <a:endParaRPr lang="en-US" altLang="en-US" sz="2800">
                <a:latin typeface="Calibri" pitchFamily="34" charset="0"/>
              </a:endParaRPr>
            </a:p>
          </p:txBody>
        </p:sp>
        <p:sp>
          <p:nvSpPr>
            <p:cNvPr id="9235" name="Line 19"/>
            <p:cNvSpPr>
              <a:spLocks noChangeShapeType="1"/>
            </p:cNvSpPr>
            <p:nvPr/>
          </p:nvSpPr>
          <p:spPr bwMode="auto">
            <a:xfrm>
              <a:off x="2436" y="8857"/>
              <a:ext cx="4316" cy="4315"/>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36" name="Text Box 20"/>
            <p:cNvSpPr txBox="1">
              <a:spLocks noChangeArrowheads="1"/>
            </p:cNvSpPr>
            <p:nvPr/>
          </p:nvSpPr>
          <p:spPr bwMode="auto">
            <a:xfrm>
              <a:off x="6398" y="13178"/>
              <a:ext cx="719" cy="40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b="1">
                  <a:solidFill>
                    <a:srgbClr val="000099"/>
                  </a:solidFill>
                  <a:latin typeface="Calibri" pitchFamily="34" charset="0"/>
                </a:rPr>
                <a:t>D3</a:t>
              </a:r>
              <a:endParaRPr lang="en-US" altLang="en-US" sz="2800">
                <a:latin typeface="Calibri" pitchFamily="34" charset="0"/>
              </a:endParaRPr>
            </a:p>
          </p:txBody>
        </p:sp>
        <p:sp>
          <p:nvSpPr>
            <p:cNvPr id="9237" name="Line 21"/>
            <p:cNvSpPr>
              <a:spLocks noChangeShapeType="1"/>
            </p:cNvSpPr>
            <p:nvPr/>
          </p:nvSpPr>
          <p:spPr bwMode="auto">
            <a:xfrm>
              <a:off x="4597" y="11017"/>
              <a:ext cx="0" cy="2881"/>
            </a:xfrm>
            <a:prstGeom prst="line">
              <a:avLst/>
            </a:prstGeom>
            <a:noFill/>
            <a:ln w="2540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38" name="Line 22"/>
            <p:cNvSpPr>
              <a:spLocks noChangeShapeType="1"/>
            </p:cNvSpPr>
            <p:nvPr/>
          </p:nvSpPr>
          <p:spPr bwMode="auto">
            <a:xfrm>
              <a:off x="4116" y="8737"/>
              <a:ext cx="962" cy="0"/>
            </a:xfrm>
            <a:prstGeom prst="line">
              <a:avLst/>
            </a:prstGeom>
            <a:noFill/>
            <a:ln w="381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39" name="Line 23"/>
            <p:cNvSpPr>
              <a:spLocks noChangeShapeType="1"/>
            </p:cNvSpPr>
            <p:nvPr/>
          </p:nvSpPr>
          <p:spPr bwMode="auto">
            <a:xfrm flipH="1">
              <a:off x="2436" y="8737"/>
              <a:ext cx="1201" cy="0"/>
            </a:xfrm>
            <a:prstGeom prst="line">
              <a:avLst/>
            </a:prstGeom>
            <a:noFill/>
            <a:ln w="381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40" name="Text Box 24"/>
            <p:cNvSpPr txBox="1">
              <a:spLocks noChangeArrowheads="1"/>
            </p:cNvSpPr>
            <p:nvPr/>
          </p:nvSpPr>
          <p:spPr bwMode="auto">
            <a:xfrm>
              <a:off x="3652" y="8017"/>
              <a:ext cx="1679" cy="6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b="1">
                  <a:solidFill>
                    <a:srgbClr val="000099"/>
                  </a:solidFill>
                  <a:latin typeface="Calibri" pitchFamily="34" charset="0"/>
                </a:rPr>
                <a:t>Expansion in Demand</a:t>
              </a:r>
              <a:endParaRPr lang="en-US" altLang="en-US" sz="2800">
                <a:latin typeface="Calibri" pitchFamily="34" charset="0"/>
              </a:endParaRPr>
            </a:p>
          </p:txBody>
        </p:sp>
        <p:sp>
          <p:nvSpPr>
            <p:cNvPr id="9241" name="Text Box 25"/>
            <p:cNvSpPr txBox="1">
              <a:spLocks noChangeArrowheads="1"/>
            </p:cNvSpPr>
            <p:nvPr/>
          </p:nvSpPr>
          <p:spPr bwMode="auto">
            <a:xfrm>
              <a:off x="2091" y="8017"/>
              <a:ext cx="1680" cy="6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b="1">
                  <a:solidFill>
                    <a:srgbClr val="000099"/>
                  </a:solidFill>
                  <a:latin typeface="Calibri" pitchFamily="34" charset="0"/>
                </a:rPr>
                <a:t>Contraction in Demand</a:t>
              </a:r>
              <a:endParaRPr lang="en-US" altLang="en-US" sz="2800">
                <a:latin typeface="Calibri" pitchFamily="34" charset="0"/>
              </a:endParaRPr>
            </a:p>
          </p:txBody>
        </p:sp>
      </p:grpSp>
    </p:spTree>
    <p:extLst>
      <p:ext uri="{BB962C8B-B14F-4D97-AF65-F5344CB8AC3E}">
        <p14:creationId xmlns:p14="http://schemas.microsoft.com/office/powerpoint/2010/main" val="3837082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b="1" dirty="0" smtClean="0"/>
              <a:t>90</a:t>
            </a:r>
          </a:p>
          <a:p>
            <a:pPr algn="ctr"/>
            <a:r>
              <a:rPr lang="en-GB" sz="11500" b="1" dirty="0" smtClean="0"/>
              <a:t>Monday</a:t>
            </a:r>
            <a:endParaRPr lang="en-GB" sz="11500" b="1" dirty="0"/>
          </a:p>
        </p:txBody>
      </p:sp>
    </p:spTree>
    <p:extLst>
      <p:ext uri="{BB962C8B-B14F-4D97-AF65-F5344CB8AC3E}">
        <p14:creationId xmlns:p14="http://schemas.microsoft.com/office/powerpoint/2010/main" val="2810639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62400" y="304800"/>
            <a:ext cx="4572000" cy="838200"/>
          </a:xfrm>
        </p:spPr>
        <p:txBody>
          <a:bodyPr/>
          <a:lstStyle/>
          <a:p>
            <a:pPr eaLnBrk="1" hangingPunct="1"/>
            <a:r>
              <a:rPr lang="en-GB" altLang="en-US" sz="2400" b="1"/>
              <a:t>An Rightward Shift of Demand</a:t>
            </a:r>
            <a:endParaRPr lang="en-US" altLang="en-US" sz="2400" b="1"/>
          </a:p>
        </p:txBody>
      </p:sp>
      <p:graphicFrame>
        <p:nvGraphicFramePr>
          <p:cNvPr id="10243" name="Object 3"/>
          <p:cNvGraphicFramePr>
            <a:graphicFrameLocks noChangeAspect="1"/>
          </p:cNvGraphicFramePr>
          <p:nvPr/>
        </p:nvGraphicFramePr>
        <p:xfrm>
          <a:off x="1828800" y="1143001"/>
          <a:ext cx="8224838" cy="4733925"/>
        </p:xfrm>
        <a:graphic>
          <a:graphicData uri="http://schemas.openxmlformats.org/presentationml/2006/ole">
            <mc:AlternateContent xmlns:mc="http://schemas.openxmlformats.org/markup-compatibility/2006">
              <mc:Choice xmlns:v="urn:schemas-microsoft-com:vml" Requires="v">
                <p:oleObj spid="_x0000_s3095" name="Chart" r:id="rId3" imgW="5876925" imgH="3381375" progId="MSGraph.Chart.8">
                  <p:embed/>
                </p:oleObj>
              </mc:Choice>
              <mc:Fallback>
                <p:oleObj name="Chart" r:id="rId3" imgW="5876925" imgH="3381375" progId="MSGraph.Chart.8">
                  <p:embed/>
                  <p:pic>
                    <p:nvPicPr>
                      <p:cNvPr id="1024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143001"/>
                        <a:ext cx="8224838" cy="4733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4" name="Line 4"/>
          <p:cNvSpPr>
            <a:spLocks noChangeShapeType="1"/>
          </p:cNvSpPr>
          <p:nvPr/>
        </p:nvSpPr>
        <p:spPr bwMode="auto">
          <a:xfrm>
            <a:off x="4800601" y="1773239"/>
            <a:ext cx="2524125" cy="2282825"/>
          </a:xfrm>
          <a:prstGeom prst="line">
            <a:avLst/>
          </a:prstGeom>
          <a:noFill/>
          <a:ln w="381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0245" name="Text Box 5"/>
          <p:cNvSpPr txBox="1">
            <a:spLocks noChangeArrowheads="1"/>
          </p:cNvSpPr>
          <p:nvPr/>
        </p:nvSpPr>
        <p:spPr bwMode="auto">
          <a:xfrm>
            <a:off x="2290764" y="1412876"/>
            <a:ext cx="447675" cy="246063"/>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000" b="1">
                <a:solidFill>
                  <a:schemeClr val="accent2"/>
                </a:solidFill>
                <a:latin typeface="Calibri" pitchFamily="34" charset="0"/>
              </a:rPr>
              <a:t>Price</a:t>
            </a:r>
          </a:p>
        </p:txBody>
      </p:sp>
      <p:sp>
        <p:nvSpPr>
          <p:cNvPr id="10246" name="Text Box 6"/>
          <p:cNvSpPr txBox="1">
            <a:spLocks noChangeArrowheads="1"/>
          </p:cNvSpPr>
          <p:nvPr/>
        </p:nvSpPr>
        <p:spPr bwMode="auto">
          <a:xfrm>
            <a:off x="8266114" y="5045076"/>
            <a:ext cx="1533525" cy="246063"/>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en-US" sz="1000" b="1">
                <a:solidFill>
                  <a:schemeClr val="accent2"/>
                </a:solidFill>
                <a:latin typeface="Calibri" pitchFamily="34" charset="0"/>
              </a:rPr>
              <a:t>Quantity Demanded (Qd)</a:t>
            </a:r>
            <a:endParaRPr lang="en-US" altLang="en-US" sz="1000" b="1">
              <a:solidFill>
                <a:schemeClr val="accent2"/>
              </a:solidFill>
              <a:latin typeface="Calibri" pitchFamily="34" charset="0"/>
            </a:endParaRPr>
          </a:p>
        </p:txBody>
      </p:sp>
      <p:sp>
        <p:nvSpPr>
          <p:cNvPr id="10247" name="Text Box 7"/>
          <p:cNvSpPr txBox="1">
            <a:spLocks noChangeArrowheads="1"/>
          </p:cNvSpPr>
          <p:nvPr/>
        </p:nvSpPr>
        <p:spPr bwMode="auto">
          <a:xfrm>
            <a:off x="7318376" y="4084638"/>
            <a:ext cx="823913" cy="246062"/>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000" b="1">
                <a:solidFill>
                  <a:schemeClr val="accent2"/>
                </a:solidFill>
                <a:latin typeface="Calibri" pitchFamily="34" charset="0"/>
              </a:rPr>
              <a:t>Demand (D)</a:t>
            </a:r>
          </a:p>
        </p:txBody>
      </p:sp>
      <p:sp>
        <p:nvSpPr>
          <p:cNvPr id="10248" name="Line 8"/>
          <p:cNvSpPr>
            <a:spLocks noChangeShapeType="1"/>
          </p:cNvSpPr>
          <p:nvPr/>
        </p:nvSpPr>
        <p:spPr bwMode="auto">
          <a:xfrm>
            <a:off x="3122613" y="2751138"/>
            <a:ext cx="3651250" cy="0"/>
          </a:xfrm>
          <a:prstGeom prst="line">
            <a:avLst/>
          </a:prstGeom>
          <a:noFill/>
          <a:ln w="38100">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0249" name="Line 9"/>
          <p:cNvSpPr>
            <a:spLocks noChangeShapeType="1"/>
          </p:cNvSpPr>
          <p:nvPr/>
        </p:nvSpPr>
        <p:spPr bwMode="auto">
          <a:xfrm flipH="1">
            <a:off x="5848350" y="2749550"/>
            <a:ext cx="6350" cy="1957388"/>
          </a:xfrm>
          <a:prstGeom prst="line">
            <a:avLst/>
          </a:prstGeom>
          <a:noFill/>
          <a:ln w="38100">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0250" name="Text Box 10"/>
          <p:cNvSpPr txBox="1">
            <a:spLocks noChangeArrowheads="1"/>
          </p:cNvSpPr>
          <p:nvPr/>
        </p:nvSpPr>
        <p:spPr bwMode="auto">
          <a:xfrm>
            <a:off x="2535239" y="2600325"/>
            <a:ext cx="288925" cy="215900"/>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800" b="1">
                <a:solidFill>
                  <a:schemeClr val="accent2"/>
                </a:solidFill>
                <a:latin typeface="Calibri" pitchFamily="34" charset="0"/>
              </a:rPr>
              <a:t>P1</a:t>
            </a:r>
          </a:p>
        </p:txBody>
      </p:sp>
      <p:sp>
        <p:nvSpPr>
          <p:cNvPr id="10251" name="Text Box 11"/>
          <p:cNvSpPr txBox="1">
            <a:spLocks noChangeArrowheads="1"/>
          </p:cNvSpPr>
          <p:nvPr/>
        </p:nvSpPr>
        <p:spPr bwMode="auto">
          <a:xfrm>
            <a:off x="7513638" y="1485901"/>
            <a:ext cx="2697162" cy="949325"/>
          </a:xfrm>
          <a:prstGeom prst="rect">
            <a:avLst/>
          </a:prstGeom>
          <a:solidFill>
            <a:schemeClr val="bg1"/>
          </a:solidFill>
          <a:ln w="6350">
            <a:solidFill>
              <a:schemeClr val="tx1"/>
            </a:solidFill>
            <a:miter lim="800000"/>
            <a:headEnd/>
            <a:tailEnd/>
          </a:ln>
          <a:effectLs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dirty="0">
                <a:solidFill>
                  <a:schemeClr val="accent2"/>
                </a:solidFill>
                <a:latin typeface="Calibri" pitchFamily="34" charset="0"/>
              </a:rPr>
              <a:t>An expansion (right shift) in the demand curve shows that more of the product is being demanded at each price. </a:t>
            </a:r>
          </a:p>
        </p:txBody>
      </p:sp>
      <p:sp>
        <p:nvSpPr>
          <p:cNvPr id="10252" name="Line 12"/>
          <p:cNvSpPr>
            <a:spLocks noChangeShapeType="1"/>
          </p:cNvSpPr>
          <p:nvPr/>
        </p:nvSpPr>
        <p:spPr bwMode="auto">
          <a:xfrm>
            <a:off x="5676901" y="1776414"/>
            <a:ext cx="2524125" cy="2282825"/>
          </a:xfrm>
          <a:prstGeom prst="line">
            <a:avLst/>
          </a:prstGeom>
          <a:noFill/>
          <a:ln w="381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0253" name="Text Box 13"/>
          <p:cNvSpPr txBox="1">
            <a:spLocks noChangeArrowheads="1"/>
          </p:cNvSpPr>
          <p:nvPr/>
        </p:nvSpPr>
        <p:spPr bwMode="auto">
          <a:xfrm>
            <a:off x="8281988" y="4089401"/>
            <a:ext cx="330200" cy="246063"/>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000" b="1">
                <a:solidFill>
                  <a:schemeClr val="accent2"/>
                </a:solidFill>
                <a:latin typeface="Calibri" pitchFamily="34" charset="0"/>
              </a:rPr>
              <a:t>D2</a:t>
            </a:r>
          </a:p>
        </p:txBody>
      </p:sp>
      <p:sp>
        <p:nvSpPr>
          <p:cNvPr id="10254" name="Line 14"/>
          <p:cNvSpPr>
            <a:spLocks noChangeShapeType="1"/>
          </p:cNvSpPr>
          <p:nvPr/>
        </p:nvSpPr>
        <p:spPr bwMode="auto">
          <a:xfrm flipH="1">
            <a:off x="6756400" y="2749550"/>
            <a:ext cx="6350" cy="1957388"/>
          </a:xfrm>
          <a:prstGeom prst="line">
            <a:avLst/>
          </a:prstGeom>
          <a:noFill/>
          <a:ln w="38100">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extLst>
      <p:ext uri="{BB962C8B-B14F-4D97-AF65-F5344CB8AC3E}">
        <p14:creationId xmlns:p14="http://schemas.microsoft.com/office/powerpoint/2010/main" val="1328331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352800" y="381000"/>
            <a:ext cx="5181600" cy="685800"/>
          </a:xfrm>
        </p:spPr>
        <p:txBody>
          <a:bodyPr/>
          <a:lstStyle/>
          <a:p>
            <a:pPr eaLnBrk="1" hangingPunct="1"/>
            <a:r>
              <a:rPr lang="en-GB" altLang="en-US" sz="2400" b="1"/>
              <a:t>A Leftward Shift of Demand</a:t>
            </a:r>
            <a:endParaRPr lang="en-US" altLang="en-US" sz="2400" b="1"/>
          </a:p>
        </p:txBody>
      </p:sp>
      <p:graphicFrame>
        <p:nvGraphicFramePr>
          <p:cNvPr id="11267" name="Object 3"/>
          <p:cNvGraphicFramePr>
            <a:graphicFrameLocks noChangeAspect="1"/>
          </p:cNvGraphicFramePr>
          <p:nvPr/>
        </p:nvGraphicFramePr>
        <p:xfrm>
          <a:off x="2393950" y="1143000"/>
          <a:ext cx="7659688" cy="4408488"/>
        </p:xfrm>
        <a:graphic>
          <a:graphicData uri="http://schemas.openxmlformats.org/presentationml/2006/ole">
            <mc:AlternateContent xmlns:mc="http://schemas.openxmlformats.org/markup-compatibility/2006">
              <mc:Choice xmlns:v="urn:schemas-microsoft-com:vml" Requires="v">
                <p:oleObj spid="_x0000_s4119" name="Chart" r:id="rId3" imgW="5877163" imgH="3381613" progId="MSGraph.Chart.8">
                  <p:embed/>
                </p:oleObj>
              </mc:Choice>
              <mc:Fallback>
                <p:oleObj name="Chart" r:id="rId3" imgW="5877163" imgH="3381613" progId="MSGraph.Chart.8">
                  <p:embed/>
                  <p:pic>
                    <p:nvPicPr>
                      <p:cNvPr id="1126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950" y="1143000"/>
                        <a:ext cx="7659688" cy="4408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Line 4"/>
          <p:cNvSpPr>
            <a:spLocks noChangeShapeType="1"/>
          </p:cNvSpPr>
          <p:nvPr/>
        </p:nvSpPr>
        <p:spPr bwMode="auto">
          <a:xfrm>
            <a:off x="4800601" y="1773239"/>
            <a:ext cx="2524125" cy="2282825"/>
          </a:xfrm>
          <a:prstGeom prst="line">
            <a:avLst/>
          </a:prstGeom>
          <a:noFill/>
          <a:ln w="381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269" name="Text Box 5"/>
          <p:cNvSpPr txBox="1">
            <a:spLocks noChangeArrowheads="1"/>
          </p:cNvSpPr>
          <p:nvPr/>
        </p:nvSpPr>
        <p:spPr bwMode="auto">
          <a:xfrm>
            <a:off x="2290764" y="1412876"/>
            <a:ext cx="447675" cy="246063"/>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000" b="1">
                <a:solidFill>
                  <a:schemeClr val="accent2"/>
                </a:solidFill>
                <a:latin typeface="Calibri" pitchFamily="34" charset="0"/>
              </a:rPr>
              <a:t>Price</a:t>
            </a:r>
          </a:p>
        </p:txBody>
      </p:sp>
      <p:sp>
        <p:nvSpPr>
          <p:cNvPr id="11270" name="Text Box 6"/>
          <p:cNvSpPr txBox="1">
            <a:spLocks noChangeArrowheads="1"/>
          </p:cNvSpPr>
          <p:nvPr/>
        </p:nvSpPr>
        <p:spPr bwMode="auto">
          <a:xfrm>
            <a:off x="8266114" y="5045076"/>
            <a:ext cx="1533525" cy="246063"/>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en-US" sz="1000" b="1">
                <a:solidFill>
                  <a:schemeClr val="accent2"/>
                </a:solidFill>
                <a:latin typeface="Calibri" pitchFamily="34" charset="0"/>
              </a:rPr>
              <a:t>Quantity Demanded (Qd)</a:t>
            </a:r>
            <a:endParaRPr lang="en-US" altLang="en-US" sz="1000" b="1">
              <a:solidFill>
                <a:schemeClr val="accent2"/>
              </a:solidFill>
              <a:latin typeface="Calibri" pitchFamily="34" charset="0"/>
            </a:endParaRPr>
          </a:p>
        </p:txBody>
      </p:sp>
      <p:sp>
        <p:nvSpPr>
          <p:cNvPr id="11271" name="Text Box 7"/>
          <p:cNvSpPr txBox="1">
            <a:spLocks noChangeArrowheads="1"/>
          </p:cNvSpPr>
          <p:nvPr/>
        </p:nvSpPr>
        <p:spPr bwMode="auto">
          <a:xfrm>
            <a:off x="7318376" y="4084638"/>
            <a:ext cx="823913" cy="246062"/>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000" b="1">
                <a:solidFill>
                  <a:schemeClr val="accent2"/>
                </a:solidFill>
                <a:latin typeface="Calibri" pitchFamily="34" charset="0"/>
              </a:rPr>
              <a:t>Demand (D)</a:t>
            </a:r>
          </a:p>
        </p:txBody>
      </p:sp>
      <p:sp>
        <p:nvSpPr>
          <p:cNvPr id="11272" name="Line 8"/>
          <p:cNvSpPr>
            <a:spLocks noChangeShapeType="1"/>
          </p:cNvSpPr>
          <p:nvPr/>
        </p:nvSpPr>
        <p:spPr bwMode="auto">
          <a:xfrm>
            <a:off x="3122613" y="2751138"/>
            <a:ext cx="2722562" cy="0"/>
          </a:xfrm>
          <a:prstGeom prst="line">
            <a:avLst/>
          </a:prstGeom>
          <a:noFill/>
          <a:ln w="38100">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273" name="Line 9"/>
          <p:cNvSpPr>
            <a:spLocks noChangeShapeType="1"/>
          </p:cNvSpPr>
          <p:nvPr/>
        </p:nvSpPr>
        <p:spPr bwMode="auto">
          <a:xfrm flipH="1">
            <a:off x="5848350" y="2749550"/>
            <a:ext cx="6350" cy="1957388"/>
          </a:xfrm>
          <a:prstGeom prst="line">
            <a:avLst/>
          </a:prstGeom>
          <a:noFill/>
          <a:ln w="38100">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274" name="Text Box 10"/>
          <p:cNvSpPr txBox="1">
            <a:spLocks noChangeArrowheads="1"/>
          </p:cNvSpPr>
          <p:nvPr/>
        </p:nvSpPr>
        <p:spPr bwMode="auto">
          <a:xfrm>
            <a:off x="2535239" y="2600325"/>
            <a:ext cx="288925" cy="215900"/>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800" b="1">
                <a:solidFill>
                  <a:schemeClr val="accent2"/>
                </a:solidFill>
                <a:latin typeface="Calibri" pitchFamily="34" charset="0"/>
              </a:rPr>
              <a:t>P1</a:t>
            </a:r>
          </a:p>
        </p:txBody>
      </p:sp>
      <p:sp>
        <p:nvSpPr>
          <p:cNvPr id="11275" name="Text Box 11"/>
          <p:cNvSpPr txBox="1">
            <a:spLocks noChangeArrowheads="1"/>
          </p:cNvSpPr>
          <p:nvPr/>
        </p:nvSpPr>
        <p:spPr bwMode="auto">
          <a:xfrm>
            <a:off x="7386639" y="1485900"/>
            <a:ext cx="2327275" cy="1816100"/>
          </a:xfrm>
          <a:prstGeom prst="rect">
            <a:avLst/>
          </a:prstGeom>
          <a:solidFill>
            <a:schemeClr val="bg1"/>
          </a:solidFill>
          <a:ln w="6350">
            <a:solidFill>
              <a:schemeClr val="tx1"/>
            </a:solidFill>
            <a:miter lim="800000"/>
            <a:headEnd/>
            <a:tailEnd/>
          </a:ln>
          <a:effectLs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dirty="0">
                <a:solidFill>
                  <a:schemeClr val="accent2"/>
                </a:solidFill>
                <a:latin typeface="Calibri" pitchFamily="34" charset="0"/>
              </a:rPr>
              <a:t>A contraction (left shift) in the demand curve means that less is bought at each price level. There has been a reduction in the quantity that consumers are willing and able to see at each and every price</a:t>
            </a:r>
          </a:p>
        </p:txBody>
      </p:sp>
      <p:sp>
        <p:nvSpPr>
          <p:cNvPr id="11276" name="Line 12"/>
          <p:cNvSpPr>
            <a:spLocks noChangeShapeType="1"/>
          </p:cNvSpPr>
          <p:nvPr/>
        </p:nvSpPr>
        <p:spPr bwMode="auto">
          <a:xfrm>
            <a:off x="3897314" y="1706564"/>
            <a:ext cx="2524125" cy="2282825"/>
          </a:xfrm>
          <a:prstGeom prst="line">
            <a:avLst/>
          </a:prstGeom>
          <a:noFill/>
          <a:ln w="381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277" name="Text Box 13"/>
          <p:cNvSpPr txBox="1">
            <a:spLocks noChangeArrowheads="1"/>
          </p:cNvSpPr>
          <p:nvPr/>
        </p:nvSpPr>
        <p:spPr bwMode="auto">
          <a:xfrm>
            <a:off x="6346825" y="4068763"/>
            <a:ext cx="330200" cy="246062"/>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000" b="1">
                <a:solidFill>
                  <a:schemeClr val="accent2"/>
                </a:solidFill>
                <a:latin typeface="Calibri" pitchFamily="34" charset="0"/>
              </a:rPr>
              <a:t>D3</a:t>
            </a:r>
          </a:p>
        </p:txBody>
      </p:sp>
      <p:sp>
        <p:nvSpPr>
          <p:cNvPr id="11278" name="Line 14"/>
          <p:cNvSpPr>
            <a:spLocks noChangeShapeType="1"/>
          </p:cNvSpPr>
          <p:nvPr/>
        </p:nvSpPr>
        <p:spPr bwMode="auto">
          <a:xfrm flipH="1">
            <a:off x="5040313" y="2757489"/>
            <a:ext cx="6350" cy="1957387"/>
          </a:xfrm>
          <a:prstGeom prst="line">
            <a:avLst/>
          </a:prstGeom>
          <a:noFill/>
          <a:ln w="38100">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extLst>
      <p:ext uri="{BB962C8B-B14F-4D97-AF65-F5344CB8AC3E}">
        <p14:creationId xmlns:p14="http://schemas.microsoft.com/office/powerpoint/2010/main" val="1562218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08213" y="188913"/>
            <a:ext cx="7772400" cy="1411287"/>
          </a:xfrm>
        </p:spPr>
        <p:txBody>
          <a:bodyPr>
            <a:normAutofit fontScale="90000"/>
          </a:bodyPr>
          <a:lstStyle/>
          <a:p>
            <a:pPr eaLnBrk="1" hangingPunct="1"/>
            <a:r>
              <a:rPr lang="en-GB" altLang="en-US" b="1" dirty="0" smtClean="0"/>
              <a:t>FINAL EXERCISE: Factors affecting Demand (and Demand Curves)</a:t>
            </a:r>
            <a:br>
              <a:rPr lang="en-GB" altLang="en-US" b="1" dirty="0" smtClean="0"/>
            </a:br>
            <a:r>
              <a:rPr lang="en-GB" altLang="en-US" sz="2200" b="1" dirty="0">
                <a:solidFill>
                  <a:srgbClr val="FF0000"/>
                </a:solidFill>
              </a:rPr>
              <a:t>Price, Other Goods (Prices), Tastes (&amp; Population) and Income</a:t>
            </a:r>
            <a:endParaRPr lang="en-GB" altLang="en-US" sz="2400" dirty="0">
              <a:solidFill>
                <a:srgbClr val="FF0000"/>
              </a:solidFill>
            </a:endParaRPr>
          </a:p>
        </p:txBody>
      </p:sp>
      <p:sp>
        <p:nvSpPr>
          <p:cNvPr id="14339" name="Rectangle 3"/>
          <p:cNvSpPr>
            <a:spLocks noGrp="1" noChangeArrowheads="1"/>
          </p:cNvSpPr>
          <p:nvPr>
            <p:ph type="body" idx="1"/>
          </p:nvPr>
        </p:nvSpPr>
        <p:spPr>
          <a:xfrm>
            <a:off x="531813" y="1860062"/>
            <a:ext cx="9192768" cy="4687042"/>
          </a:xfrm>
        </p:spPr>
        <p:txBody>
          <a:bodyPr>
            <a:normAutofit fontScale="92500"/>
          </a:bodyPr>
          <a:lstStyle/>
          <a:p>
            <a:pPr marL="0" indent="0">
              <a:buNone/>
            </a:pPr>
            <a:r>
              <a:rPr lang="en-GB" altLang="en-US" sz="1600" b="1" i="1" dirty="0"/>
              <a:t>INSTRUCTIONS FOR EACH MARKET, </a:t>
            </a:r>
            <a:r>
              <a:rPr lang="en-GB" altLang="en-US" sz="1600" b="1" i="1" dirty="0">
                <a:solidFill>
                  <a:schemeClr val="tx2"/>
                </a:solidFill>
              </a:rPr>
              <a:t>draw a demand diagram </a:t>
            </a:r>
            <a:r>
              <a:rPr lang="en-GB" altLang="en-US" sz="1600" b="1" i="1" dirty="0"/>
              <a:t>and explain how the demand curve would be affected within that market.</a:t>
            </a:r>
          </a:p>
          <a:p>
            <a:pPr marL="265113" indent="-265113">
              <a:buFontTx/>
              <a:buAutoNum type="arabicParenBoth"/>
            </a:pPr>
            <a:r>
              <a:rPr lang="en-GB" altLang="en-US" sz="1600" dirty="0"/>
              <a:t>MARKET for COFFEE - The UK population has grown </a:t>
            </a:r>
            <a:r>
              <a:rPr lang="en-GB" altLang="en-US" sz="1600" dirty="0" smtClean="0"/>
              <a:t>since </a:t>
            </a:r>
            <a:r>
              <a:rPr lang="en-GB" altLang="en-US" sz="1600" dirty="0"/>
              <a:t>2000.</a:t>
            </a:r>
          </a:p>
          <a:p>
            <a:pPr marL="265113" indent="-265113">
              <a:buFontTx/>
              <a:buAutoNum type="arabicParenBoth"/>
            </a:pPr>
            <a:r>
              <a:rPr lang="en-GB" altLang="en-US" sz="1600" dirty="0" smtClean="0"/>
              <a:t>MARKET for CARS - What would happen between the period of 2007 and 2012 when the UK Economy faced a downturn and a recession of economic growth with many people having lower incomes?</a:t>
            </a:r>
          </a:p>
          <a:p>
            <a:pPr marL="265113" indent="-265113">
              <a:buFontTx/>
              <a:buAutoNum type="arabicParenBoth"/>
            </a:pPr>
            <a:r>
              <a:rPr lang="en-GB" altLang="en-US" sz="1600" dirty="0" smtClean="0"/>
              <a:t>MARKET </a:t>
            </a:r>
            <a:r>
              <a:rPr lang="en-GB" altLang="en-US" sz="1600" dirty="0"/>
              <a:t>for </a:t>
            </a:r>
            <a:r>
              <a:rPr lang="en-GB" altLang="en-US" sz="1600" dirty="0" smtClean="0"/>
              <a:t>PAINT - </a:t>
            </a:r>
            <a:r>
              <a:rPr lang="en-GB" altLang="en-US" sz="1600" dirty="0"/>
              <a:t>the price of </a:t>
            </a:r>
            <a:r>
              <a:rPr lang="en-GB" altLang="en-US" sz="1600" dirty="0" smtClean="0"/>
              <a:t>paint rises</a:t>
            </a:r>
            <a:endParaRPr lang="en-GB" altLang="en-US" sz="1600" dirty="0"/>
          </a:p>
          <a:p>
            <a:pPr marL="265113" indent="-265113">
              <a:buFontTx/>
              <a:buAutoNum type="arabicParenBoth"/>
            </a:pPr>
            <a:r>
              <a:rPr lang="en-GB" altLang="en-US" sz="1600" dirty="0"/>
              <a:t>MARKET for EGGS - Jamie Oliver claims that eggs have amazing health properties</a:t>
            </a:r>
          </a:p>
          <a:p>
            <a:pPr marL="265113" indent="-265113">
              <a:buFontTx/>
              <a:buAutoNum type="arabicParenBoth"/>
            </a:pPr>
            <a:r>
              <a:rPr lang="en-GB" altLang="en-US" sz="1600" dirty="0" smtClean="0"/>
              <a:t>MARKET </a:t>
            </a:r>
            <a:r>
              <a:rPr lang="en-GB" altLang="en-US" sz="1600" dirty="0"/>
              <a:t>FOR PETROL - Since January, petrol prices have been falling.</a:t>
            </a:r>
          </a:p>
          <a:p>
            <a:pPr marL="265113" indent="-265113">
              <a:buFontTx/>
              <a:buAutoNum type="arabicParenBoth"/>
            </a:pPr>
            <a:r>
              <a:rPr lang="en-GB" altLang="en-US" sz="1600" dirty="0" smtClean="0"/>
              <a:t>MARKET </a:t>
            </a:r>
            <a:r>
              <a:rPr lang="en-GB" altLang="en-US" sz="1600" dirty="0"/>
              <a:t>FOR CHICKEN </a:t>
            </a:r>
            <a:r>
              <a:rPr lang="en-GB" altLang="en-US" sz="1600" dirty="0" smtClean="0"/>
              <a:t>- a new strain of bird flu is discovered on a farm in the UK which can be passed to humans</a:t>
            </a:r>
            <a:endParaRPr lang="en-GB" altLang="en-US" sz="1600" dirty="0"/>
          </a:p>
          <a:p>
            <a:pPr marL="265113" indent="-265113">
              <a:buFontTx/>
              <a:buAutoNum type="arabicParenBoth"/>
            </a:pPr>
            <a:r>
              <a:rPr lang="en-GB" altLang="en-US" sz="1600" dirty="0" smtClean="0"/>
              <a:t>MARKET </a:t>
            </a:r>
            <a:r>
              <a:rPr lang="en-GB" altLang="en-US" sz="1600" dirty="0"/>
              <a:t>FOR SOCKS AND SANDELS - Kim </a:t>
            </a:r>
            <a:r>
              <a:rPr lang="en-GB" altLang="en-US" sz="1600" dirty="0" smtClean="0"/>
              <a:t>Kardashian</a:t>
            </a:r>
            <a:r>
              <a:rPr lang="en-GB" altLang="en-US" sz="1600" dirty="0"/>
              <a:t>, Justin Bieber and Brooklyn Beckham all start wearing white socks pulled up to their mid calf, whilst wearing sandals.</a:t>
            </a:r>
          </a:p>
          <a:p>
            <a:pPr marL="0" indent="0">
              <a:buNone/>
            </a:pPr>
            <a:endParaRPr lang="en-GB" altLang="en-US" sz="1600" b="1" u="sng" dirty="0" smtClean="0"/>
          </a:p>
          <a:p>
            <a:pPr marL="0" indent="0">
              <a:buNone/>
            </a:pPr>
            <a:r>
              <a:rPr lang="en-GB" altLang="en-US" sz="1600" b="1" u="sng" dirty="0" smtClean="0"/>
              <a:t>Harder Questions…you shouldn’t be able to answer these until next week!</a:t>
            </a:r>
          </a:p>
          <a:p>
            <a:pPr marL="268288" indent="-268288">
              <a:buFontTx/>
              <a:buAutoNum type="arabicParenBoth"/>
            </a:pPr>
            <a:r>
              <a:rPr lang="en-GB" altLang="en-US" sz="1600" dirty="0" smtClean="0"/>
              <a:t>MARKET </a:t>
            </a:r>
            <a:r>
              <a:rPr lang="en-GB" altLang="en-US" sz="1600" dirty="0"/>
              <a:t>for LIGHTERS – what would happen to the demand for lighters if the price of cigarettes increased.</a:t>
            </a:r>
          </a:p>
          <a:p>
            <a:pPr marL="268288" indent="-268288">
              <a:buFontTx/>
              <a:buAutoNum type="arabicParenBoth"/>
            </a:pPr>
            <a:r>
              <a:rPr lang="en-GB" altLang="en-US" sz="1600" dirty="0"/>
              <a:t>MARKET FOR MILK – what would happen to demand for milk if the price of cookies doubled.</a:t>
            </a:r>
          </a:p>
          <a:p>
            <a:pPr marL="609600" indent="-609600">
              <a:buFontTx/>
              <a:buAutoNum type="arabicParenBoth"/>
            </a:pPr>
            <a:endParaRPr lang="en-GB" altLang="en-US" sz="1600" dirty="0"/>
          </a:p>
          <a:p>
            <a:pPr marL="609600" indent="-609600">
              <a:buFontTx/>
              <a:buAutoNum type="arabicParenBoth"/>
            </a:pPr>
            <a:endParaRPr lang="en-GB" altLang="en-US" sz="1600" dirty="0"/>
          </a:p>
        </p:txBody>
      </p:sp>
    </p:spTree>
    <p:extLst>
      <p:ext uri="{BB962C8B-B14F-4D97-AF65-F5344CB8AC3E}">
        <p14:creationId xmlns:p14="http://schemas.microsoft.com/office/powerpoint/2010/main" val="2294181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t>40</a:t>
            </a:r>
            <a:endParaRPr lang="en-GB" sz="19900" b="1" dirty="0"/>
          </a:p>
        </p:txBody>
      </p:sp>
    </p:spTree>
    <p:extLst>
      <p:ext uri="{BB962C8B-B14F-4D97-AF65-F5344CB8AC3E}">
        <p14:creationId xmlns:p14="http://schemas.microsoft.com/office/powerpoint/2010/main" val="523561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057400" y="346075"/>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endParaRPr lang="en-US" altLang="en-US" sz="2400">
              <a:latin typeface="Times New Roman" pitchFamily="18" charset="0"/>
            </a:endParaRPr>
          </a:p>
        </p:txBody>
      </p:sp>
      <p:sp>
        <p:nvSpPr>
          <p:cNvPr id="35843" name="Text Box 3"/>
          <p:cNvSpPr txBox="1">
            <a:spLocks noChangeArrowheads="1"/>
          </p:cNvSpPr>
          <p:nvPr/>
        </p:nvSpPr>
        <p:spPr bwMode="auto">
          <a:xfrm>
            <a:off x="1992314" y="188913"/>
            <a:ext cx="7488237" cy="1107996"/>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1400">
                <a:solidFill>
                  <a:schemeClr val="tx1"/>
                </a:solidFill>
                <a:latin typeface="Calibri" pitchFamily="34" charset="0"/>
              </a:defRPr>
            </a:lvl1pPr>
            <a:lvl2pPr marL="914400" indent="-457200" eaLnBrk="0" hangingPunct="0">
              <a:defRPr sz="1400">
                <a:solidFill>
                  <a:schemeClr val="tx1"/>
                </a:solidFill>
                <a:latin typeface="Calibri" pitchFamily="34" charset="0"/>
              </a:defRPr>
            </a:lvl2pPr>
            <a:lvl3pPr marL="1371600" indent="-457200" eaLnBrk="0" hangingPunct="0">
              <a:defRPr sz="1400">
                <a:solidFill>
                  <a:schemeClr val="tx1"/>
                </a:solidFill>
                <a:latin typeface="Calibri" pitchFamily="34" charset="0"/>
              </a:defRPr>
            </a:lvl3pPr>
            <a:lvl4pPr marL="1828800" indent="-457200" eaLnBrk="0" hangingPunct="0">
              <a:defRPr sz="1400">
                <a:solidFill>
                  <a:schemeClr val="tx1"/>
                </a:solidFill>
                <a:latin typeface="Calibri" pitchFamily="34" charset="0"/>
              </a:defRPr>
            </a:lvl4pPr>
            <a:lvl5pPr marL="2286000" indent="-457200" eaLnBrk="0" hangingPunct="0">
              <a:defRPr sz="1400">
                <a:solidFill>
                  <a:schemeClr val="tx1"/>
                </a:solidFill>
                <a:latin typeface="Calibri" pitchFamily="34" charset="0"/>
              </a:defRPr>
            </a:lvl5pPr>
            <a:lvl6pPr marL="2743200" indent="-457200" eaLnBrk="0" fontAlgn="base" hangingPunct="0">
              <a:spcBef>
                <a:spcPct val="0"/>
              </a:spcBef>
              <a:spcAft>
                <a:spcPct val="0"/>
              </a:spcAft>
              <a:defRPr sz="1400">
                <a:solidFill>
                  <a:schemeClr val="tx1"/>
                </a:solidFill>
                <a:latin typeface="Calibri" pitchFamily="34" charset="0"/>
              </a:defRPr>
            </a:lvl6pPr>
            <a:lvl7pPr marL="3200400" indent="-457200" eaLnBrk="0" fontAlgn="base" hangingPunct="0">
              <a:spcBef>
                <a:spcPct val="0"/>
              </a:spcBef>
              <a:spcAft>
                <a:spcPct val="0"/>
              </a:spcAft>
              <a:defRPr sz="1400">
                <a:solidFill>
                  <a:schemeClr val="tx1"/>
                </a:solidFill>
                <a:latin typeface="Calibri" pitchFamily="34" charset="0"/>
              </a:defRPr>
            </a:lvl7pPr>
            <a:lvl8pPr marL="3657600" indent="-457200" eaLnBrk="0" fontAlgn="base" hangingPunct="0">
              <a:spcBef>
                <a:spcPct val="0"/>
              </a:spcBef>
              <a:spcAft>
                <a:spcPct val="0"/>
              </a:spcAft>
              <a:defRPr sz="1400">
                <a:solidFill>
                  <a:schemeClr val="tx1"/>
                </a:solidFill>
                <a:latin typeface="Calibri" pitchFamily="34" charset="0"/>
              </a:defRPr>
            </a:lvl8pPr>
            <a:lvl9pPr marL="4114800" indent="-457200" eaLnBrk="0" fontAlgn="base" hangingPunct="0">
              <a:spcBef>
                <a:spcPct val="0"/>
              </a:spcBef>
              <a:spcAft>
                <a:spcPct val="0"/>
              </a:spcAft>
              <a:defRPr sz="1400">
                <a:solidFill>
                  <a:schemeClr val="tx1"/>
                </a:solidFill>
                <a:latin typeface="Calibri" pitchFamily="34" charset="0"/>
              </a:defRPr>
            </a:lvl9pPr>
          </a:lstStyle>
          <a:p>
            <a:pPr algn="ctr" eaLnBrk="1" hangingPunct="1">
              <a:spcBef>
                <a:spcPct val="50000"/>
              </a:spcBef>
            </a:pPr>
            <a:r>
              <a:rPr lang="en-GB" altLang="en-US" sz="3600" b="1" dirty="0">
                <a:latin typeface="Century Gothic" pitchFamily="34" charset="0"/>
              </a:rPr>
              <a:t>SUPPLY CURVE</a:t>
            </a:r>
          </a:p>
          <a:p>
            <a:pPr algn="ctr" eaLnBrk="1" hangingPunct="1">
              <a:spcBef>
                <a:spcPct val="50000"/>
              </a:spcBef>
            </a:pPr>
            <a:r>
              <a:rPr lang="en-GB" altLang="en-US" sz="2000" dirty="0">
                <a:latin typeface="Century Gothic" pitchFamily="34" charset="0"/>
              </a:rPr>
              <a:t>Why does the supply curve slope upwards?</a:t>
            </a:r>
          </a:p>
        </p:txBody>
      </p:sp>
      <p:grpSp>
        <p:nvGrpSpPr>
          <p:cNvPr id="35844" name="Group 10"/>
          <p:cNvGrpSpPr>
            <a:grpSpLocks/>
          </p:cNvGrpSpPr>
          <p:nvPr/>
        </p:nvGrpSpPr>
        <p:grpSpPr bwMode="auto">
          <a:xfrm>
            <a:off x="2057401" y="1871663"/>
            <a:ext cx="5216525" cy="3908425"/>
            <a:chOff x="1066" y="994"/>
            <a:chExt cx="3286" cy="2462"/>
          </a:xfrm>
        </p:grpSpPr>
        <p:sp>
          <p:nvSpPr>
            <p:cNvPr id="35847" name="Line 4"/>
            <p:cNvSpPr>
              <a:spLocks noChangeShapeType="1"/>
            </p:cNvSpPr>
            <p:nvPr/>
          </p:nvSpPr>
          <p:spPr bwMode="auto">
            <a:xfrm>
              <a:off x="1429" y="1298"/>
              <a:ext cx="0" cy="1951"/>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48" name="Line 5"/>
            <p:cNvSpPr>
              <a:spLocks noChangeShapeType="1"/>
            </p:cNvSpPr>
            <p:nvPr/>
          </p:nvSpPr>
          <p:spPr bwMode="auto">
            <a:xfrm>
              <a:off x="1429" y="3249"/>
              <a:ext cx="2041"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49" name="Text Box 6"/>
            <p:cNvSpPr txBox="1">
              <a:spLocks noChangeArrowheads="1"/>
            </p:cNvSpPr>
            <p:nvPr/>
          </p:nvSpPr>
          <p:spPr bwMode="auto">
            <a:xfrm>
              <a:off x="1066" y="1026"/>
              <a:ext cx="224" cy="291"/>
            </a:xfrm>
            <a:prstGeom prst="rect">
              <a:avLst/>
            </a:prstGeom>
            <a:noFill/>
            <a:ln w="762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sz="2400" dirty="0">
                  <a:latin typeface="Times New Roman" pitchFamily="18" charset="0"/>
                </a:rPr>
                <a:t>P</a:t>
              </a:r>
            </a:p>
          </p:txBody>
        </p:sp>
        <p:sp>
          <p:nvSpPr>
            <p:cNvPr id="35850" name="Text Box 7"/>
            <p:cNvSpPr txBox="1">
              <a:spLocks noChangeArrowheads="1"/>
            </p:cNvSpPr>
            <p:nvPr/>
          </p:nvSpPr>
          <p:spPr bwMode="auto">
            <a:xfrm>
              <a:off x="3515" y="3126"/>
              <a:ext cx="380" cy="330"/>
            </a:xfrm>
            <a:prstGeom prst="rect">
              <a:avLst/>
            </a:prstGeom>
            <a:noFill/>
            <a:ln w="762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sz="2800" b="1" dirty="0">
                  <a:solidFill>
                    <a:schemeClr val="tx2"/>
                  </a:solidFill>
                  <a:latin typeface="Times New Roman" pitchFamily="18" charset="0"/>
                </a:rPr>
                <a:t>Qs</a:t>
              </a:r>
            </a:p>
          </p:txBody>
        </p:sp>
        <p:sp>
          <p:nvSpPr>
            <p:cNvPr id="35851" name="Line 8"/>
            <p:cNvSpPr>
              <a:spLocks noChangeShapeType="1"/>
            </p:cNvSpPr>
            <p:nvPr/>
          </p:nvSpPr>
          <p:spPr bwMode="auto">
            <a:xfrm flipV="1">
              <a:off x="1610" y="1298"/>
              <a:ext cx="1769" cy="1769"/>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52" name="Text Box 9"/>
            <p:cNvSpPr txBox="1">
              <a:spLocks noChangeArrowheads="1"/>
            </p:cNvSpPr>
            <p:nvPr/>
          </p:nvSpPr>
          <p:spPr bwMode="auto">
            <a:xfrm>
              <a:off x="3424" y="994"/>
              <a:ext cx="928" cy="213"/>
            </a:xfrm>
            <a:prstGeom prst="rect">
              <a:avLst/>
            </a:prstGeom>
            <a:noFill/>
            <a:ln w="762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sz="1600" b="1">
                  <a:latin typeface="Arial Narrow" pitchFamily="34" charset="0"/>
                </a:rPr>
                <a:t>SUPPLY CURVE</a:t>
              </a:r>
            </a:p>
          </p:txBody>
        </p:sp>
      </p:grpSp>
      <p:sp>
        <p:nvSpPr>
          <p:cNvPr id="35845" name="Line 12"/>
          <p:cNvSpPr>
            <a:spLocks noChangeShapeType="1"/>
          </p:cNvSpPr>
          <p:nvPr/>
        </p:nvSpPr>
        <p:spPr bwMode="auto">
          <a:xfrm>
            <a:off x="2200275" y="2446337"/>
            <a:ext cx="0" cy="31686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46" name="Line 13"/>
          <p:cNvSpPr>
            <a:spLocks noChangeShapeType="1"/>
          </p:cNvSpPr>
          <p:nvPr/>
        </p:nvSpPr>
        <p:spPr bwMode="auto">
          <a:xfrm>
            <a:off x="2200276" y="5614987"/>
            <a:ext cx="3673475"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63662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PEDRO’s FIRM	</a:t>
            </a:r>
            <a:endParaRPr lang="en-GB" b="1" dirty="0"/>
          </a:p>
        </p:txBody>
      </p:sp>
      <p:sp>
        <p:nvSpPr>
          <p:cNvPr id="3" name="Content Placeholder 2"/>
          <p:cNvSpPr>
            <a:spLocks noGrp="1"/>
          </p:cNvSpPr>
          <p:nvPr>
            <p:ph idx="1"/>
          </p:nvPr>
        </p:nvSpPr>
        <p:spPr>
          <a:xfrm>
            <a:off x="596900" y="1889125"/>
            <a:ext cx="3619500" cy="4351338"/>
          </a:xfrm>
          <a:solidFill>
            <a:schemeClr val="bg1"/>
          </a:solidFill>
        </p:spPr>
        <p:txBody>
          <a:bodyPr/>
          <a:lstStyle/>
          <a:p>
            <a:pPr marL="0" indent="0">
              <a:buNone/>
            </a:pPr>
            <a:r>
              <a:rPr lang="en-GB" b="1" dirty="0" smtClean="0"/>
              <a:t>EXERCISE:</a:t>
            </a:r>
          </a:p>
          <a:p>
            <a:r>
              <a:rPr lang="en-GB" dirty="0" smtClean="0"/>
              <a:t>What factors OTHER than the price of the product he is selling might affect his supply?  Make a list.</a:t>
            </a:r>
          </a:p>
          <a:p>
            <a:r>
              <a:rPr lang="en-GB" dirty="0" smtClean="0"/>
              <a:t>See if you can classify your list into 3 key areas?</a:t>
            </a:r>
          </a:p>
        </p:txBody>
      </p:sp>
      <p:pic>
        <p:nvPicPr>
          <p:cNvPr id="4" name="Picture 4" descr="p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2105024"/>
            <a:ext cx="2959672"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w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648" y="3852860"/>
            <a:ext cx="3464986" cy="259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bb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648" y="658001"/>
            <a:ext cx="3464986" cy="289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395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3353944" y="371147"/>
            <a:ext cx="56269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sz="3600" b="1" dirty="0" smtClean="0"/>
              <a:t>FACTORS </a:t>
            </a:r>
            <a:r>
              <a:rPr lang="en-GB" altLang="en-US" sz="3600" b="1" dirty="0"/>
              <a:t>AFFECTING SUPPLY</a:t>
            </a:r>
          </a:p>
        </p:txBody>
      </p:sp>
      <p:sp>
        <p:nvSpPr>
          <p:cNvPr id="40963" name="Text Box 5"/>
          <p:cNvSpPr txBox="1">
            <a:spLocks noChangeArrowheads="1"/>
          </p:cNvSpPr>
          <p:nvPr/>
        </p:nvSpPr>
        <p:spPr bwMode="auto">
          <a:xfrm>
            <a:off x="1992314" y="1412875"/>
            <a:ext cx="1152525" cy="8002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sz="1800" b="1" u="sng" dirty="0">
                <a:solidFill>
                  <a:srgbClr val="FF0000"/>
                </a:solidFill>
              </a:rPr>
              <a:t>PRICE</a:t>
            </a:r>
          </a:p>
          <a:p>
            <a:pPr algn="ctr" eaLnBrk="1" hangingPunct="1"/>
            <a:r>
              <a:rPr lang="en-GB" altLang="en-US" b="1" dirty="0"/>
              <a:t>(movement along)</a:t>
            </a:r>
          </a:p>
        </p:txBody>
      </p:sp>
      <p:sp>
        <p:nvSpPr>
          <p:cNvPr id="17414" name="Text Box 6"/>
          <p:cNvSpPr txBox="1">
            <a:spLocks noChangeArrowheads="1"/>
          </p:cNvSpPr>
          <p:nvPr/>
        </p:nvSpPr>
        <p:spPr bwMode="auto">
          <a:xfrm>
            <a:off x="4117976" y="1369646"/>
            <a:ext cx="1582738"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sz="1800" b="1" u="sng" dirty="0">
                <a:solidFill>
                  <a:srgbClr val="FF0000"/>
                </a:solidFill>
              </a:rPr>
              <a:t>COSTS OF PRODUCTION</a:t>
            </a:r>
          </a:p>
          <a:p>
            <a:pPr algn="ctr" eaLnBrk="1" hangingPunct="1"/>
            <a:r>
              <a:rPr lang="en-GB" altLang="en-US" b="1" dirty="0"/>
              <a:t>(shift)</a:t>
            </a:r>
          </a:p>
        </p:txBody>
      </p:sp>
      <p:sp>
        <p:nvSpPr>
          <p:cNvPr id="17415" name="Text Box 7"/>
          <p:cNvSpPr txBox="1">
            <a:spLocks noChangeArrowheads="1"/>
          </p:cNvSpPr>
          <p:nvPr/>
        </p:nvSpPr>
        <p:spPr bwMode="auto">
          <a:xfrm>
            <a:off x="6454776" y="1369646"/>
            <a:ext cx="1223963"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sz="1800" b="1" u="sng" dirty="0">
                <a:solidFill>
                  <a:srgbClr val="FF0000"/>
                </a:solidFill>
              </a:rPr>
              <a:t>OTHER FACTORS</a:t>
            </a:r>
          </a:p>
          <a:p>
            <a:pPr algn="ctr" eaLnBrk="1" hangingPunct="1"/>
            <a:r>
              <a:rPr lang="en-GB" altLang="en-US" b="1" dirty="0"/>
              <a:t>(shift)</a:t>
            </a:r>
          </a:p>
        </p:txBody>
      </p:sp>
      <p:sp>
        <p:nvSpPr>
          <p:cNvPr id="17416" name="Text Box 8"/>
          <p:cNvSpPr txBox="1">
            <a:spLocks noChangeArrowheads="1"/>
          </p:cNvSpPr>
          <p:nvPr/>
        </p:nvSpPr>
        <p:spPr bwMode="auto">
          <a:xfrm>
            <a:off x="8688387" y="1382097"/>
            <a:ext cx="1850700"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sz="1800" b="1" u="sng" dirty="0">
                <a:solidFill>
                  <a:srgbClr val="FF0000"/>
                </a:solidFill>
              </a:rPr>
              <a:t>PRICE OF OTHER GOODS</a:t>
            </a:r>
          </a:p>
          <a:p>
            <a:pPr algn="ctr" eaLnBrk="1" hangingPunct="1"/>
            <a:r>
              <a:rPr lang="en-GB" altLang="en-US" b="1" dirty="0"/>
              <a:t>(shift)</a:t>
            </a:r>
          </a:p>
        </p:txBody>
      </p:sp>
      <p:sp>
        <p:nvSpPr>
          <p:cNvPr id="17417" name="Line 9"/>
          <p:cNvSpPr>
            <a:spLocks noChangeShapeType="1"/>
          </p:cNvSpPr>
          <p:nvPr/>
        </p:nvSpPr>
        <p:spPr bwMode="auto">
          <a:xfrm>
            <a:off x="5951538" y="1412876"/>
            <a:ext cx="0" cy="544512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9" name="Line 11"/>
          <p:cNvSpPr>
            <a:spLocks noChangeShapeType="1"/>
          </p:cNvSpPr>
          <p:nvPr/>
        </p:nvSpPr>
        <p:spPr bwMode="auto">
          <a:xfrm>
            <a:off x="8183563" y="1412876"/>
            <a:ext cx="0" cy="544512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0970" name="Picture 13" descr="pound%20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2565400"/>
            <a:ext cx="17287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5" descr="tractor_254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4" y="4437064"/>
            <a:ext cx="1774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wor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438" y="2565400"/>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1" descr="central_tx_tornado_na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439" y="2492376"/>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23" descr="locu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1" y="4437063"/>
            <a:ext cx="18716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5" descr="13153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8387" y="2371764"/>
            <a:ext cx="7921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27" descr="womens_leather_jack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23425" y="2371764"/>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6" name="Text Box 28"/>
          <p:cNvSpPr txBox="1">
            <a:spLocks noChangeArrowheads="1"/>
          </p:cNvSpPr>
          <p:nvPr/>
        </p:nvSpPr>
        <p:spPr bwMode="auto">
          <a:xfrm>
            <a:off x="8328024" y="3429001"/>
            <a:ext cx="335746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b="1" dirty="0" smtClean="0"/>
              <a:t>Composite Demand</a:t>
            </a:r>
            <a:endParaRPr lang="en-GB" altLang="en-US" b="1" dirty="0"/>
          </a:p>
          <a:p>
            <a:pPr eaLnBrk="1" hangingPunct="1"/>
            <a:r>
              <a:rPr lang="en-GB" altLang="en-US" dirty="0"/>
              <a:t>Goods which have similar production techniques.  e.g. cow farming and pig </a:t>
            </a:r>
            <a:r>
              <a:rPr lang="en-GB" altLang="en-US" dirty="0" smtClean="0"/>
              <a:t>farming.  The supply of pig farming might be affected if demand for cow farming changes.</a:t>
            </a:r>
            <a:endParaRPr lang="en-GB" altLang="en-US" dirty="0"/>
          </a:p>
        </p:txBody>
      </p:sp>
      <p:sp>
        <p:nvSpPr>
          <p:cNvPr id="17437" name="Text Box 29"/>
          <p:cNvSpPr txBox="1">
            <a:spLocks noChangeArrowheads="1"/>
          </p:cNvSpPr>
          <p:nvPr/>
        </p:nvSpPr>
        <p:spPr bwMode="auto">
          <a:xfrm>
            <a:off x="8328025" y="4941889"/>
            <a:ext cx="308852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b="1" dirty="0" smtClean="0"/>
              <a:t>Joint Supply:</a:t>
            </a:r>
            <a:endParaRPr lang="en-GB" altLang="en-US" b="1" dirty="0"/>
          </a:p>
          <a:p>
            <a:pPr eaLnBrk="1" hangingPunct="1"/>
            <a:r>
              <a:rPr lang="en-GB" altLang="en-US" dirty="0"/>
              <a:t>Goods which can be made together – they are in “joint supply”.</a:t>
            </a:r>
          </a:p>
          <a:p>
            <a:pPr eaLnBrk="1" hangingPunct="1"/>
            <a:r>
              <a:rPr lang="en-GB" altLang="en-US" dirty="0"/>
              <a:t>e.g. </a:t>
            </a:r>
            <a:r>
              <a:rPr lang="en-GB" altLang="en-US" dirty="0" smtClean="0"/>
              <a:t>if more cow </a:t>
            </a:r>
            <a:r>
              <a:rPr lang="en-GB" altLang="en-US" dirty="0"/>
              <a:t>meat </a:t>
            </a:r>
            <a:r>
              <a:rPr lang="en-GB" altLang="en-US" dirty="0" smtClean="0"/>
              <a:t>is supplied, this means there is more leather available</a:t>
            </a:r>
            <a:endParaRPr lang="en-GB" altLang="en-US" dirty="0"/>
          </a:p>
        </p:txBody>
      </p:sp>
      <p:sp>
        <p:nvSpPr>
          <p:cNvPr id="20" name="Line 10"/>
          <p:cNvSpPr>
            <a:spLocks noChangeShapeType="1"/>
          </p:cNvSpPr>
          <p:nvPr/>
        </p:nvSpPr>
        <p:spPr bwMode="auto">
          <a:xfrm>
            <a:off x="3757660" y="1341438"/>
            <a:ext cx="0" cy="5516562"/>
          </a:xfrm>
          <a:prstGeom prst="line">
            <a:avLst/>
          </a:prstGeom>
          <a:noFill/>
          <a:ln w="139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1" name="Picture 20"/>
          <p:cNvPicPr>
            <a:picLocks noChangeAspect="1"/>
          </p:cNvPicPr>
          <p:nvPr/>
        </p:nvPicPr>
        <p:blipFill>
          <a:blip r:embed="rId9"/>
          <a:stretch>
            <a:fillRect/>
          </a:stretch>
        </p:blipFill>
        <p:spPr>
          <a:xfrm>
            <a:off x="1752454" y="4574119"/>
            <a:ext cx="1678136" cy="2124834"/>
          </a:xfrm>
          <a:prstGeom prst="rect">
            <a:avLst/>
          </a:prstGeom>
        </p:spPr>
      </p:pic>
    </p:spTree>
    <p:extLst>
      <p:ext uri="{BB962C8B-B14F-4D97-AF65-F5344CB8AC3E}">
        <p14:creationId xmlns:p14="http://schemas.microsoft.com/office/powerpoint/2010/main" val="2263058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ox(in)">
                                      <p:cBhvr>
                                        <p:cTn id="7" dur="500"/>
                                        <p:tgtEl>
                                          <p:spTgt spid="17414"/>
                                        </p:tgtEl>
                                      </p:cBhvr>
                                    </p:animEffect>
                                  </p:childTnLst>
                                </p:cTn>
                              </p:par>
                              <p:par>
                                <p:cTn id="8" presetID="4" presetClass="entr" presetSubtype="16" fill="hold" nodeType="withEffect">
                                  <p:stCondLst>
                                    <p:cond delay="0"/>
                                  </p:stCondLst>
                                  <p:childTnLst>
                                    <p:set>
                                      <p:cBhvr>
                                        <p:cTn id="9" dur="1" fill="hold">
                                          <p:stCondLst>
                                            <p:cond delay="0"/>
                                          </p:stCondLst>
                                        </p:cTn>
                                        <p:tgtEl>
                                          <p:spTgt spid="17423"/>
                                        </p:tgtEl>
                                        <p:attrNameLst>
                                          <p:attrName>style.visibility</p:attrName>
                                        </p:attrNameLst>
                                      </p:cBhvr>
                                      <p:to>
                                        <p:strVal val="visible"/>
                                      </p:to>
                                    </p:set>
                                    <p:animEffect transition="in" filter="box(in)">
                                      <p:cBhvr>
                                        <p:cTn id="10" dur="500"/>
                                        <p:tgtEl>
                                          <p:spTgt spid="17423"/>
                                        </p:tgtEl>
                                      </p:cBhvr>
                                    </p:animEffect>
                                  </p:childTnLst>
                                </p:cTn>
                              </p:par>
                              <p:par>
                                <p:cTn id="11" presetID="4" presetClass="entr" presetSubtype="16" fill="hold" nodeType="withEffect">
                                  <p:stCondLst>
                                    <p:cond delay="0"/>
                                  </p:stCondLst>
                                  <p:childTnLst>
                                    <p:set>
                                      <p:cBhvr>
                                        <p:cTn id="12" dur="1" fill="hold">
                                          <p:stCondLst>
                                            <p:cond delay="0"/>
                                          </p:stCondLst>
                                        </p:cTn>
                                        <p:tgtEl>
                                          <p:spTgt spid="17427"/>
                                        </p:tgtEl>
                                        <p:attrNameLst>
                                          <p:attrName>style.visibility</p:attrName>
                                        </p:attrNameLst>
                                      </p:cBhvr>
                                      <p:to>
                                        <p:strVal val="visible"/>
                                      </p:to>
                                    </p:set>
                                    <p:animEffect transition="in" filter="box(in)">
                                      <p:cBhvr>
                                        <p:cTn id="13" dur="500"/>
                                        <p:tgtEl>
                                          <p:spTgt spid="174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7415"/>
                                        </p:tgtEl>
                                        <p:attrNameLst>
                                          <p:attrName>style.visibility</p:attrName>
                                        </p:attrNameLst>
                                      </p:cBhvr>
                                      <p:to>
                                        <p:strVal val="visible"/>
                                      </p:to>
                                    </p:set>
                                    <p:animEffect transition="in" filter="box(in)">
                                      <p:cBhvr>
                                        <p:cTn id="18" dur="500"/>
                                        <p:tgtEl>
                                          <p:spTgt spid="1741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7417"/>
                                        </p:tgtEl>
                                        <p:attrNameLst>
                                          <p:attrName>style.visibility</p:attrName>
                                        </p:attrNameLst>
                                      </p:cBhvr>
                                      <p:to>
                                        <p:strVal val="visible"/>
                                      </p:to>
                                    </p:set>
                                    <p:animEffect transition="in" filter="box(in)">
                                      <p:cBhvr>
                                        <p:cTn id="21" dur="500"/>
                                        <p:tgtEl>
                                          <p:spTgt spid="17417"/>
                                        </p:tgtEl>
                                      </p:cBhvr>
                                    </p:animEffect>
                                  </p:childTnLst>
                                </p:cTn>
                              </p:par>
                              <p:par>
                                <p:cTn id="22" presetID="4" presetClass="entr" presetSubtype="16" fill="hold" nodeType="withEffect">
                                  <p:stCondLst>
                                    <p:cond delay="0"/>
                                  </p:stCondLst>
                                  <p:childTnLst>
                                    <p:set>
                                      <p:cBhvr>
                                        <p:cTn id="23" dur="1" fill="hold">
                                          <p:stCondLst>
                                            <p:cond delay="0"/>
                                          </p:stCondLst>
                                        </p:cTn>
                                        <p:tgtEl>
                                          <p:spTgt spid="17429"/>
                                        </p:tgtEl>
                                        <p:attrNameLst>
                                          <p:attrName>style.visibility</p:attrName>
                                        </p:attrNameLst>
                                      </p:cBhvr>
                                      <p:to>
                                        <p:strVal val="visible"/>
                                      </p:to>
                                    </p:set>
                                    <p:animEffect transition="in" filter="box(in)">
                                      <p:cBhvr>
                                        <p:cTn id="24" dur="500"/>
                                        <p:tgtEl>
                                          <p:spTgt spid="17429"/>
                                        </p:tgtEl>
                                      </p:cBhvr>
                                    </p:animEffect>
                                  </p:childTnLst>
                                </p:cTn>
                              </p:par>
                              <p:par>
                                <p:cTn id="25" presetID="4" presetClass="entr" presetSubtype="16" fill="hold" nodeType="withEffect">
                                  <p:stCondLst>
                                    <p:cond delay="0"/>
                                  </p:stCondLst>
                                  <p:childTnLst>
                                    <p:set>
                                      <p:cBhvr>
                                        <p:cTn id="26" dur="1" fill="hold">
                                          <p:stCondLst>
                                            <p:cond delay="0"/>
                                          </p:stCondLst>
                                        </p:cTn>
                                        <p:tgtEl>
                                          <p:spTgt spid="17431"/>
                                        </p:tgtEl>
                                        <p:attrNameLst>
                                          <p:attrName>style.visibility</p:attrName>
                                        </p:attrNameLst>
                                      </p:cBhvr>
                                      <p:to>
                                        <p:strVal val="visible"/>
                                      </p:to>
                                    </p:set>
                                    <p:animEffect transition="in" filter="box(in)">
                                      <p:cBhvr>
                                        <p:cTn id="27" dur="500"/>
                                        <p:tgtEl>
                                          <p:spTgt spid="174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416"/>
                                        </p:tgtEl>
                                        <p:attrNameLst>
                                          <p:attrName>style.visibility</p:attrName>
                                        </p:attrNameLst>
                                      </p:cBhvr>
                                      <p:to>
                                        <p:strVal val="visible"/>
                                      </p:to>
                                    </p:set>
                                    <p:animEffect transition="in" filter="box(in)">
                                      <p:cBhvr>
                                        <p:cTn id="32" dur="500"/>
                                        <p:tgtEl>
                                          <p:spTgt spid="1741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7419"/>
                                        </p:tgtEl>
                                        <p:attrNameLst>
                                          <p:attrName>style.visibility</p:attrName>
                                        </p:attrNameLst>
                                      </p:cBhvr>
                                      <p:to>
                                        <p:strVal val="visible"/>
                                      </p:to>
                                    </p:set>
                                    <p:animEffect transition="in" filter="box(in)">
                                      <p:cBhvr>
                                        <p:cTn id="35" dur="500"/>
                                        <p:tgtEl>
                                          <p:spTgt spid="17419"/>
                                        </p:tgtEl>
                                      </p:cBhvr>
                                    </p:animEffect>
                                  </p:childTnLst>
                                </p:cTn>
                              </p:par>
                              <p:par>
                                <p:cTn id="36" presetID="4" presetClass="entr" presetSubtype="16" fill="hold" nodeType="withEffect">
                                  <p:stCondLst>
                                    <p:cond delay="0"/>
                                  </p:stCondLst>
                                  <p:childTnLst>
                                    <p:set>
                                      <p:cBhvr>
                                        <p:cTn id="37" dur="1" fill="hold">
                                          <p:stCondLst>
                                            <p:cond delay="0"/>
                                          </p:stCondLst>
                                        </p:cTn>
                                        <p:tgtEl>
                                          <p:spTgt spid="17433"/>
                                        </p:tgtEl>
                                        <p:attrNameLst>
                                          <p:attrName>style.visibility</p:attrName>
                                        </p:attrNameLst>
                                      </p:cBhvr>
                                      <p:to>
                                        <p:strVal val="visible"/>
                                      </p:to>
                                    </p:set>
                                    <p:animEffect transition="in" filter="box(in)">
                                      <p:cBhvr>
                                        <p:cTn id="38" dur="500"/>
                                        <p:tgtEl>
                                          <p:spTgt spid="17433"/>
                                        </p:tgtEl>
                                      </p:cBhvr>
                                    </p:animEffect>
                                  </p:childTnLst>
                                </p:cTn>
                              </p:par>
                              <p:par>
                                <p:cTn id="39" presetID="4" presetClass="entr" presetSubtype="16" fill="hold" nodeType="withEffect">
                                  <p:stCondLst>
                                    <p:cond delay="0"/>
                                  </p:stCondLst>
                                  <p:childTnLst>
                                    <p:set>
                                      <p:cBhvr>
                                        <p:cTn id="40" dur="1" fill="hold">
                                          <p:stCondLst>
                                            <p:cond delay="0"/>
                                          </p:stCondLst>
                                        </p:cTn>
                                        <p:tgtEl>
                                          <p:spTgt spid="17435"/>
                                        </p:tgtEl>
                                        <p:attrNameLst>
                                          <p:attrName>style.visibility</p:attrName>
                                        </p:attrNameLst>
                                      </p:cBhvr>
                                      <p:to>
                                        <p:strVal val="visible"/>
                                      </p:to>
                                    </p:set>
                                    <p:animEffect transition="in" filter="box(in)">
                                      <p:cBhvr>
                                        <p:cTn id="41" dur="500"/>
                                        <p:tgtEl>
                                          <p:spTgt spid="17435"/>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7436"/>
                                        </p:tgtEl>
                                        <p:attrNameLst>
                                          <p:attrName>style.visibility</p:attrName>
                                        </p:attrNameLst>
                                      </p:cBhvr>
                                      <p:to>
                                        <p:strVal val="visible"/>
                                      </p:to>
                                    </p:set>
                                    <p:animEffect transition="in" filter="box(in)">
                                      <p:cBhvr>
                                        <p:cTn id="44" dur="500"/>
                                        <p:tgtEl>
                                          <p:spTgt spid="17436"/>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7437"/>
                                        </p:tgtEl>
                                        <p:attrNameLst>
                                          <p:attrName>style.visibility</p:attrName>
                                        </p:attrNameLst>
                                      </p:cBhvr>
                                      <p:to>
                                        <p:strVal val="visible"/>
                                      </p:to>
                                    </p:set>
                                    <p:animEffect transition="in" filter="box(in)">
                                      <p:cBhvr>
                                        <p:cTn id="47" dur="500"/>
                                        <p:tgtEl>
                                          <p:spTgt spid="17437"/>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ox(in)">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5" grpId="0" animBg="1"/>
      <p:bldP spid="17416" grpId="0" animBg="1"/>
      <p:bldP spid="17417" grpId="0" animBg="1"/>
      <p:bldP spid="17419" grpId="0" animBg="1"/>
      <p:bldP spid="17436" grpId="0"/>
      <p:bldP spid="17437"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135188" y="188913"/>
            <a:ext cx="7772400" cy="1143000"/>
          </a:xfrm>
        </p:spPr>
        <p:txBody>
          <a:bodyPr/>
          <a:lstStyle/>
          <a:p>
            <a:pPr eaLnBrk="1" hangingPunct="1"/>
            <a:r>
              <a:rPr lang="en-GB" altLang="en-US" sz="3200" b="1">
                <a:latin typeface="Century Gothic" pitchFamily="34" charset="0"/>
              </a:rPr>
              <a:t>A Rightward Shift in the Supply Curve</a:t>
            </a:r>
          </a:p>
        </p:txBody>
      </p:sp>
      <p:graphicFrame>
        <p:nvGraphicFramePr>
          <p:cNvPr id="41987" name="Object 3"/>
          <p:cNvGraphicFramePr>
            <a:graphicFrameLocks noChangeAspect="1"/>
          </p:cNvGraphicFramePr>
          <p:nvPr/>
        </p:nvGraphicFramePr>
        <p:xfrm>
          <a:off x="2419350" y="1143000"/>
          <a:ext cx="7659688" cy="4408488"/>
        </p:xfrm>
        <a:graphic>
          <a:graphicData uri="http://schemas.openxmlformats.org/presentationml/2006/ole">
            <mc:AlternateContent xmlns:mc="http://schemas.openxmlformats.org/markup-compatibility/2006">
              <mc:Choice xmlns:v="urn:schemas-microsoft-com:vml" Requires="v">
                <p:oleObj spid="_x0000_s5143" name="Chart" r:id="rId3" imgW="5876925" imgH="3381375" progId="MSGraph.Chart.8">
                  <p:embed/>
                </p:oleObj>
              </mc:Choice>
              <mc:Fallback>
                <p:oleObj name="Chart" r:id="rId3" imgW="5876925" imgH="3381375" progId="MSGraph.Chart.8">
                  <p:embed/>
                  <p:pic>
                    <p:nvPicPr>
                      <p:cNvPr id="419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1143000"/>
                        <a:ext cx="7659688" cy="4408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8" name="Text Box 4"/>
          <p:cNvSpPr txBox="1">
            <a:spLocks noChangeArrowheads="1"/>
          </p:cNvSpPr>
          <p:nvPr/>
        </p:nvSpPr>
        <p:spPr bwMode="auto">
          <a:xfrm>
            <a:off x="2292350" y="1412876"/>
            <a:ext cx="495300" cy="250825"/>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a:r>
              <a:rPr lang="en-US" altLang="en-US" sz="1000" b="1">
                <a:solidFill>
                  <a:schemeClr val="accent2"/>
                </a:solidFill>
                <a:latin typeface="Trebuchet MS" pitchFamily="34" charset="0"/>
              </a:rPr>
              <a:t>Price</a:t>
            </a:r>
          </a:p>
        </p:txBody>
      </p:sp>
      <p:sp>
        <p:nvSpPr>
          <p:cNvPr id="41989" name="Text Box 5"/>
          <p:cNvSpPr txBox="1">
            <a:spLocks noChangeArrowheads="1"/>
          </p:cNvSpPr>
          <p:nvPr/>
        </p:nvSpPr>
        <p:spPr bwMode="auto">
          <a:xfrm>
            <a:off x="8293100" y="5045076"/>
            <a:ext cx="1530350" cy="250825"/>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a:r>
              <a:rPr lang="en-GB" altLang="en-US" sz="1000" b="1">
                <a:solidFill>
                  <a:schemeClr val="accent2"/>
                </a:solidFill>
                <a:latin typeface="Trebuchet MS" pitchFamily="34" charset="0"/>
              </a:rPr>
              <a:t>Quantity </a:t>
            </a:r>
            <a:r>
              <a:rPr lang="en-US" altLang="en-US" sz="1000" b="1">
                <a:solidFill>
                  <a:schemeClr val="accent2"/>
                </a:solidFill>
                <a:latin typeface="Trebuchet MS" pitchFamily="34" charset="0"/>
              </a:rPr>
              <a:t>Supplied</a:t>
            </a:r>
            <a:r>
              <a:rPr lang="en-GB" altLang="en-US" sz="1000" b="1">
                <a:solidFill>
                  <a:schemeClr val="accent2"/>
                </a:solidFill>
                <a:latin typeface="Trebuchet MS" pitchFamily="34" charset="0"/>
              </a:rPr>
              <a:t> (Q</a:t>
            </a:r>
            <a:r>
              <a:rPr lang="en-US" altLang="en-US" sz="1000" b="1">
                <a:solidFill>
                  <a:schemeClr val="accent2"/>
                </a:solidFill>
                <a:latin typeface="Trebuchet MS" pitchFamily="34" charset="0"/>
              </a:rPr>
              <a:t>s</a:t>
            </a:r>
            <a:r>
              <a:rPr lang="en-GB" altLang="en-US" sz="1000" b="1">
                <a:solidFill>
                  <a:schemeClr val="accent2"/>
                </a:solidFill>
                <a:latin typeface="Trebuchet MS" pitchFamily="34" charset="0"/>
              </a:rPr>
              <a:t>)</a:t>
            </a:r>
            <a:endParaRPr lang="en-US" altLang="en-US" sz="1000" b="1">
              <a:solidFill>
                <a:schemeClr val="accent2"/>
              </a:solidFill>
              <a:latin typeface="Trebuchet MS" pitchFamily="34" charset="0"/>
            </a:endParaRPr>
          </a:p>
        </p:txBody>
      </p:sp>
      <p:sp>
        <p:nvSpPr>
          <p:cNvPr id="41990" name="Text Box 6"/>
          <p:cNvSpPr txBox="1">
            <a:spLocks noChangeArrowheads="1"/>
          </p:cNvSpPr>
          <p:nvPr/>
        </p:nvSpPr>
        <p:spPr bwMode="auto">
          <a:xfrm>
            <a:off x="7016750" y="2341564"/>
            <a:ext cx="330200" cy="250825"/>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a:r>
              <a:rPr lang="en-GB" altLang="en-US" sz="1000" b="1">
                <a:solidFill>
                  <a:schemeClr val="accent2"/>
                </a:solidFill>
                <a:latin typeface="Trebuchet MS" pitchFamily="34" charset="0"/>
              </a:rPr>
              <a:t>S1</a:t>
            </a:r>
            <a:endParaRPr lang="en-US" altLang="en-US" sz="1000" b="1">
              <a:solidFill>
                <a:schemeClr val="accent2"/>
              </a:solidFill>
              <a:latin typeface="Trebuchet MS" pitchFamily="34" charset="0"/>
            </a:endParaRPr>
          </a:p>
        </p:txBody>
      </p:sp>
      <p:sp>
        <p:nvSpPr>
          <p:cNvPr id="41991" name="Line 7"/>
          <p:cNvSpPr>
            <a:spLocks noChangeShapeType="1"/>
          </p:cNvSpPr>
          <p:nvPr/>
        </p:nvSpPr>
        <p:spPr bwMode="auto">
          <a:xfrm flipV="1">
            <a:off x="3154364" y="2995614"/>
            <a:ext cx="4664075" cy="15875"/>
          </a:xfrm>
          <a:prstGeom prst="line">
            <a:avLst/>
          </a:prstGeom>
          <a:noFill/>
          <a:ln w="38100">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41992" name="Line 8"/>
          <p:cNvSpPr>
            <a:spLocks noChangeShapeType="1"/>
          </p:cNvSpPr>
          <p:nvPr/>
        </p:nvSpPr>
        <p:spPr bwMode="auto">
          <a:xfrm flipH="1">
            <a:off x="5873750" y="2998788"/>
            <a:ext cx="6350" cy="1708150"/>
          </a:xfrm>
          <a:prstGeom prst="line">
            <a:avLst/>
          </a:prstGeom>
          <a:noFill/>
          <a:ln w="38100">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41993" name="Text Box 9"/>
          <p:cNvSpPr txBox="1">
            <a:spLocks noChangeArrowheads="1"/>
          </p:cNvSpPr>
          <p:nvPr/>
        </p:nvSpPr>
        <p:spPr bwMode="auto">
          <a:xfrm>
            <a:off x="5703888" y="2736851"/>
            <a:ext cx="311150" cy="220663"/>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a:r>
              <a:rPr lang="en-US" altLang="en-US" sz="800" b="1">
                <a:solidFill>
                  <a:schemeClr val="accent2"/>
                </a:solidFill>
                <a:latin typeface="Trebuchet MS" pitchFamily="34" charset="0"/>
              </a:rPr>
              <a:t>P1</a:t>
            </a:r>
          </a:p>
        </p:txBody>
      </p:sp>
      <p:sp>
        <p:nvSpPr>
          <p:cNvPr id="41994" name="Text Box 10"/>
          <p:cNvSpPr txBox="1">
            <a:spLocks noChangeArrowheads="1"/>
          </p:cNvSpPr>
          <p:nvPr/>
        </p:nvSpPr>
        <p:spPr bwMode="auto">
          <a:xfrm>
            <a:off x="2424113" y="5373689"/>
            <a:ext cx="3097212" cy="1076325"/>
          </a:xfrm>
          <a:prstGeom prst="rect">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a:r>
              <a:rPr lang="en-GB" altLang="en-US" sz="1600">
                <a:solidFill>
                  <a:schemeClr val="accent2"/>
                </a:solidFill>
                <a:latin typeface="Trebuchet MS" pitchFamily="34" charset="0"/>
              </a:rPr>
              <a:t>Shif</a:t>
            </a:r>
            <a:r>
              <a:rPr lang="en-US" altLang="en-US" sz="1600">
                <a:solidFill>
                  <a:schemeClr val="accent2"/>
                </a:solidFill>
                <a:latin typeface="Trebuchet MS" pitchFamily="34" charset="0"/>
              </a:rPr>
              <a:t>ts in the supply curve mean that more or less will be supplied onto the market at each price level</a:t>
            </a:r>
          </a:p>
        </p:txBody>
      </p:sp>
      <p:sp>
        <p:nvSpPr>
          <p:cNvPr id="41995" name="Line 11"/>
          <p:cNvSpPr>
            <a:spLocks noChangeShapeType="1"/>
          </p:cNvSpPr>
          <p:nvPr/>
        </p:nvSpPr>
        <p:spPr bwMode="auto">
          <a:xfrm flipV="1">
            <a:off x="3463926" y="2628901"/>
            <a:ext cx="3770313" cy="1084263"/>
          </a:xfrm>
          <a:prstGeom prst="line">
            <a:avLst/>
          </a:prstGeom>
          <a:noFill/>
          <a:ln w="381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41996" name="Line 12"/>
          <p:cNvSpPr>
            <a:spLocks noChangeShapeType="1"/>
          </p:cNvSpPr>
          <p:nvPr/>
        </p:nvSpPr>
        <p:spPr bwMode="auto">
          <a:xfrm flipV="1">
            <a:off x="4899026" y="2746376"/>
            <a:ext cx="3770313" cy="1084263"/>
          </a:xfrm>
          <a:prstGeom prst="line">
            <a:avLst/>
          </a:prstGeom>
          <a:noFill/>
          <a:ln w="381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41997" name="Text Box 13"/>
          <p:cNvSpPr txBox="1">
            <a:spLocks noChangeArrowheads="1"/>
          </p:cNvSpPr>
          <p:nvPr/>
        </p:nvSpPr>
        <p:spPr bwMode="auto">
          <a:xfrm>
            <a:off x="8459788" y="2459039"/>
            <a:ext cx="330200" cy="250825"/>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a:r>
              <a:rPr lang="en-GB" altLang="en-US" sz="1000" b="1">
                <a:solidFill>
                  <a:schemeClr val="accent2"/>
                </a:solidFill>
                <a:latin typeface="Trebuchet MS" pitchFamily="34" charset="0"/>
              </a:rPr>
              <a:t>S</a:t>
            </a:r>
            <a:r>
              <a:rPr lang="en-US" altLang="en-US" sz="1000" b="1">
                <a:solidFill>
                  <a:schemeClr val="accent2"/>
                </a:solidFill>
                <a:latin typeface="Trebuchet MS" pitchFamily="34" charset="0"/>
              </a:rPr>
              <a:t>2</a:t>
            </a:r>
          </a:p>
        </p:txBody>
      </p:sp>
      <p:sp>
        <p:nvSpPr>
          <p:cNvPr id="41998" name="Line 14"/>
          <p:cNvSpPr>
            <a:spLocks noChangeShapeType="1"/>
          </p:cNvSpPr>
          <p:nvPr/>
        </p:nvSpPr>
        <p:spPr bwMode="auto">
          <a:xfrm flipH="1">
            <a:off x="7766050" y="2998788"/>
            <a:ext cx="6350" cy="1708150"/>
          </a:xfrm>
          <a:prstGeom prst="line">
            <a:avLst/>
          </a:prstGeom>
          <a:noFill/>
          <a:ln w="38100">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extLst>
      <p:ext uri="{BB962C8B-B14F-4D97-AF65-F5344CB8AC3E}">
        <p14:creationId xmlns:p14="http://schemas.microsoft.com/office/powerpoint/2010/main" val="2333834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135188" y="0"/>
            <a:ext cx="7772400" cy="1143000"/>
          </a:xfrm>
        </p:spPr>
        <p:txBody>
          <a:bodyPr/>
          <a:lstStyle/>
          <a:p>
            <a:pPr eaLnBrk="1" hangingPunct="1"/>
            <a:r>
              <a:rPr lang="en-GB" altLang="en-US" sz="3200" b="1">
                <a:latin typeface="Century Gothic" pitchFamily="34" charset="0"/>
              </a:rPr>
              <a:t>A Leftward Shift in the Supply Curve</a:t>
            </a:r>
          </a:p>
        </p:txBody>
      </p:sp>
      <p:graphicFrame>
        <p:nvGraphicFramePr>
          <p:cNvPr id="43011" name="Object 3"/>
          <p:cNvGraphicFramePr>
            <a:graphicFrameLocks noChangeAspect="1"/>
          </p:cNvGraphicFramePr>
          <p:nvPr/>
        </p:nvGraphicFramePr>
        <p:xfrm>
          <a:off x="2424114" y="1557339"/>
          <a:ext cx="7659687" cy="4408487"/>
        </p:xfrm>
        <a:graphic>
          <a:graphicData uri="http://schemas.openxmlformats.org/presentationml/2006/ole">
            <mc:AlternateContent xmlns:mc="http://schemas.openxmlformats.org/markup-compatibility/2006">
              <mc:Choice xmlns:v="urn:schemas-microsoft-com:vml" Requires="v">
                <p:oleObj spid="_x0000_s6167" name="Chart" r:id="rId3" imgW="5876925" imgH="3381375" progId="MSGraph.Chart.8">
                  <p:embed/>
                </p:oleObj>
              </mc:Choice>
              <mc:Fallback>
                <p:oleObj name="Chart" r:id="rId3" imgW="5876925" imgH="3381375" progId="MSGraph.Chart.8">
                  <p:embed/>
                  <p:pic>
                    <p:nvPicPr>
                      <p:cNvPr id="43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4" y="1557339"/>
                        <a:ext cx="7659687" cy="44084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2" name="Text Box 4"/>
          <p:cNvSpPr txBox="1">
            <a:spLocks noChangeArrowheads="1"/>
          </p:cNvSpPr>
          <p:nvPr/>
        </p:nvSpPr>
        <p:spPr bwMode="auto">
          <a:xfrm>
            <a:off x="2292350" y="1412876"/>
            <a:ext cx="495300" cy="250825"/>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a:r>
              <a:rPr lang="en-US" altLang="en-US" sz="1000" b="1">
                <a:solidFill>
                  <a:schemeClr val="accent2"/>
                </a:solidFill>
                <a:latin typeface="Trebuchet MS" pitchFamily="34" charset="0"/>
              </a:rPr>
              <a:t>Price</a:t>
            </a:r>
          </a:p>
        </p:txBody>
      </p:sp>
      <p:sp>
        <p:nvSpPr>
          <p:cNvPr id="43013" name="Text Box 5"/>
          <p:cNvSpPr txBox="1">
            <a:spLocks noChangeArrowheads="1"/>
          </p:cNvSpPr>
          <p:nvPr/>
        </p:nvSpPr>
        <p:spPr bwMode="auto">
          <a:xfrm>
            <a:off x="8293100" y="5045076"/>
            <a:ext cx="1530350" cy="250825"/>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a:r>
              <a:rPr lang="en-GB" altLang="en-US" sz="1000" b="1">
                <a:solidFill>
                  <a:schemeClr val="accent2"/>
                </a:solidFill>
                <a:latin typeface="Trebuchet MS" pitchFamily="34" charset="0"/>
              </a:rPr>
              <a:t>Quantity </a:t>
            </a:r>
            <a:r>
              <a:rPr lang="en-US" altLang="en-US" sz="1000" b="1">
                <a:solidFill>
                  <a:schemeClr val="accent2"/>
                </a:solidFill>
                <a:latin typeface="Trebuchet MS" pitchFamily="34" charset="0"/>
              </a:rPr>
              <a:t>Supplied</a:t>
            </a:r>
            <a:r>
              <a:rPr lang="en-GB" altLang="en-US" sz="1000" b="1">
                <a:solidFill>
                  <a:schemeClr val="accent2"/>
                </a:solidFill>
                <a:latin typeface="Trebuchet MS" pitchFamily="34" charset="0"/>
              </a:rPr>
              <a:t> (Q</a:t>
            </a:r>
            <a:r>
              <a:rPr lang="en-US" altLang="en-US" sz="1000" b="1">
                <a:solidFill>
                  <a:schemeClr val="accent2"/>
                </a:solidFill>
                <a:latin typeface="Trebuchet MS" pitchFamily="34" charset="0"/>
              </a:rPr>
              <a:t>s</a:t>
            </a:r>
            <a:r>
              <a:rPr lang="en-GB" altLang="en-US" sz="1000" b="1">
                <a:solidFill>
                  <a:schemeClr val="accent2"/>
                </a:solidFill>
                <a:latin typeface="Trebuchet MS" pitchFamily="34" charset="0"/>
              </a:rPr>
              <a:t>)</a:t>
            </a:r>
            <a:endParaRPr lang="en-US" altLang="en-US" sz="1000" b="1">
              <a:solidFill>
                <a:schemeClr val="accent2"/>
              </a:solidFill>
              <a:latin typeface="Trebuchet MS" pitchFamily="34" charset="0"/>
            </a:endParaRPr>
          </a:p>
        </p:txBody>
      </p:sp>
      <p:sp>
        <p:nvSpPr>
          <p:cNvPr id="43014" name="Text Box 6"/>
          <p:cNvSpPr txBox="1">
            <a:spLocks noChangeArrowheads="1"/>
          </p:cNvSpPr>
          <p:nvPr/>
        </p:nvSpPr>
        <p:spPr bwMode="auto">
          <a:xfrm>
            <a:off x="7016750" y="2341564"/>
            <a:ext cx="330200" cy="250825"/>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a:r>
              <a:rPr lang="en-GB" altLang="en-US" sz="1000" b="1">
                <a:solidFill>
                  <a:schemeClr val="accent2"/>
                </a:solidFill>
                <a:latin typeface="Trebuchet MS" pitchFamily="34" charset="0"/>
              </a:rPr>
              <a:t>S1</a:t>
            </a:r>
            <a:endParaRPr lang="en-US" altLang="en-US" sz="1000" b="1">
              <a:solidFill>
                <a:schemeClr val="accent2"/>
              </a:solidFill>
              <a:latin typeface="Trebuchet MS" pitchFamily="34" charset="0"/>
            </a:endParaRPr>
          </a:p>
        </p:txBody>
      </p:sp>
      <p:sp>
        <p:nvSpPr>
          <p:cNvPr id="43015" name="Line 7"/>
          <p:cNvSpPr>
            <a:spLocks noChangeShapeType="1"/>
          </p:cNvSpPr>
          <p:nvPr/>
        </p:nvSpPr>
        <p:spPr bwMode="auto">
          <a:xfrm>
            <a:off x="3154363" y="3011488"/>
            <a:ext cx="2728912" cy="6350"/>
          </a:xfrm>
          <a:prstGeom prst="line">
            <a:avLst/>
          </a:prstGeom>
          <a:noFill/>
          <a:ln w="38100">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43016" name="Line 8"/>
          <p:cNvSpPr>
            <a:spLocks noChangeShapeType="1"/>
          </p:cNvSpPr>
          <p:nvPr/>
        </p:nvSpPr>
        <p:spPr bwMode="auto">
          <a:xfrm flipH="1">
            <a:off x="5873750" y="2998788"/>
            <a:ext cx="6350" cy="1708150"/>
          </a:xfrm>
          <a:prstGeom prst="line">
            <a:avLst/>
          </a:prstGeom>
          <a:noFill/>
          <a:ln w="38100">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43017" name="Text Box 9"/>
          <p:cNvSpPr txBox="1">
            <a:spLocks noChangeArrowheads="1"/>
          </p:cNvSpPr>
          <p:nvPr/>
        </p:nvSpPr>
        <p:spPr bwMode="auto">
          <a:xfrm>
            <a:off x="5703888" y="2736851"/>
            <a:ext cx="311150" cy="220663"/>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a:r>
              <a:rPr lang="en-US" altLang="en-US" sz="800" b="1">
                <a:solidFill>
                  <a:schemeClr val="accent2"/>
                </a:solidFill>
                <a:latin typeface="Trebuchet MS" pitchFamily="34" charset="0"/>
              </a:rPr>
              <a:t>P1</a:t>
            </a:r>
          </a:p>
        </p:txBody>
      </p:sp>
      <p:sp>
        <p:nvSpPr>
          <p:cNvPr id="43018" name="Text Box 10"/>
          <p:cNvSpPr txBox="1">
            <a:spLocks noChangeArrowheads="1"/>
          </p:cNvSpPr>
          <p:nvPr/>
        </p:nvSpPr>
        <p:spPr bwMode="auto">
          <a:xfrm>
            <a:off x="7680325" y="1916113"/>
            <a:ext cx="1957388" cy="1320800"/>
          </a:xfrm>
          <a:prstGeom prst="rect">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a:r>
              <a:rPr lang="en-GB" altLang="en-US" sz="1600">
                <a:solidFill>
                  <a:schemeClr val="accent2"/>
                </a:solidFill>
                <a:latin typeface="Trebuchet MS" pitchFamily="34" charset="0"/>
              </a:rPr>
              <a:t>A fall in supply means that less is supplied onto the market at each price</a:t>
            </a:r>
            <a:endParaRPr lang="en-US" altLang="en-US" sz="1600">
              <a:solidFill>
                <a:schemeClr val="accent2"/>
              </a:solidFill>
              <a:latin typeface="Trebuchet MS" pitchFamily="34" charset="0"/>
            </a:endParaRPr>
          </a:p>
        </p:txBody>
      </p:sp>
      <p:sp>
        <p:nvSpPr>
          <p:cNvPr id="43019" name="Line 11"/>
          <p:cNvSpPr>
            <a:spLocks noChangeShapeType="1"/>
          </p:cNvSpPr>
          <p:nvPr/>
        </p:nvSpPr>
        <p:spPr bwMode="auto">
          <a:xfrm flipV="1">
            <a:off x="3463926" y="2628901"/>
            <a:ext cx="3770313" cy="1084263"/>
          </a:xfrm>
          <a:prstGeom prst="line">
            <a:avLst/>
          </a:prstGeom>
          <a:noFill/>
          <a:ln w="381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43020" name="Text Box 12"/>
          <p:cNvSpPr txBox="1">
            <a:spLocks noChangeArrowheads="1"/>
          </p:cNvSpPr>
          <p:nvPr/>
        </p:nvSpPr>
        <p:spPr bwMode="auto">
          <a:xfrm>
            <a:off x="7007225" y="1806576"/>
            <a:ext cx="330200" cy="250825"/>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a:r>
              <a:rPr lang="en-GB" altLang="en-US" sz="1000" b="1">
                <a:solidFill>
                  <a:schemeClr val="accent2"/>
                </a:solidFill>
                <a:latin typeface="Trebuchet MS" pitchFamily="34" charset="0"/>
              </a:rPr>
              <a:t>S</a:t>
            </a:r>
            <a:r>
              <a:rPr lang="en-US" altLang="en-US" sz="1000" b="1">
                <a:solidFill>
                  <a:schemeClr val="accent2"/>
                </a:solidFill>
                <a:latin typeface="Trebuchet MS" pitchFamily="34" charset="0"/>
              </a:rPr>
              <a:t>3</a:t>
            </a:r>
          </a:p>
        </p:txBody>
      </p:sp>
      <p:sp>
        <p:nvSpPr>
          <p:cNvPr id="43021" name="Line 13"/>
          <p:cNvSpPr>
            <a:spLocks noChangeShapeType="1"/>
          </p:cNvSpPr>
          <p:nvPr/>
        </p:nvSpPr>
        <p:spPr bwMode="auto">
          <a:xfrm flipH="1">
            <a:off x="4010025" y="3000375"/>
            <a:ext cx="6350" cy="1708150"/>
          </a:xfrm>
          <a:prstGeom prst="line">
            <a:avLst/>
          </a:prstGeom>
          <a:noFill/>
          <a:ln w="38100">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43022" name="Line 14"/>
          <p:cNvSpPr>
            <a:spLocks noChangeShapeType="1"/>
          </p:cNvSpPr>
          <p:nvPr/>
        </p:nvSpPr>
        <p:spPr bwMode="auto">
          <a:xfrm flipV="1">
            <a:off x="3311526" y="2127251"/>
            <a:ext cx="3770313" cy="1084263"/>
          </a:xfrm>
          <a:prstGeom prst="line">
            <a:avLst/>
          </a:prstGeom>
          <a:noFill/>
          <a:ln w="381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extLst>
      <p:ext uri="{BB962C8B-B14F-4D97-AF65-F5344CB8AC3E}">
        <p14:creationId xmlns:p14="http://schemas.microsoft.com/office/powerpoint/2010/main" val="2411841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057400" y="346075"/>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endParaRPr lang="en-US" altLang="en-US" sz="2400">
              <a:latin typeface="Times New Roman" pitchFamily="18" charset="0"/>
            </a:endParaRPr>
          </a:p>
        </p:txBody>
      </p:sp>
      <p:sp>
        <p:nvSpPr>
          <p:cNvPr id="45059" name="Rectangle 4"/>
          <p:cNvSpPr>
            <a:spLocks noChangeArrowheads="1"/>
          </p:cNvSpPr>
          <p:nvPr/>
        </p:nvSpPr>
        <p:spPr bwMode="auto">
          <a:xfrm>
            <a:off x="1754188" y="765175"/>
            <a:ext cx="8655051"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9875" indent="-269875" eaLnBrk="0" hangingPunct="0">
              <a:defRPr sz="1400">
                <a:solidFill>
                  <a:schemeClr val="tx1"/>
                </a:solidFill>
                <a:latin typeface="Calibri" pitchFamily="34" charset="0"/>
              </a:defRPr>
            </a:lvl1pPr>
            <a:lvl2pPr marL="1084263" indent="-457200" eaLnBrk="0" hangingPunct="0">
              <a:defRPr sz="1400">
                <a:solidFill>
                  <a:schemeClr val="tx1"/>
                </a:solidFill>
                <a:latin typeface="Calibri" pitchFamily="34" charset="0"/>
              </a:defRPr>
            </a:lvl2pPr>
            <a:lvl3pPr marL="1720850" indent="-457200" eaLnBrk="0" hangingPunct="0">
              <a:defRPr sz="1400">
                <a:solidFill>
                  <a:schemeClr val="tx1"/>
                </a:solidFill>
                <a:latin typeface="Calibri" pitchFamily="34" charset="0"/>
              </a:defRPr>
            </a:lvl3pPr>
            <a:lvl4pPr marL="2357438" indent="-457200" eaLnBrk="0" hangingPunct="0">
              <a:defRPr sz="1400">
                <a:solidFill>
                  <a:schemeClr val="tx1"/>
                </a:solidFill>
                <a:latin typeface="Calibri" pitchFamily="34" charset="0"/>
              </a:defRPr>
            </a:lvl4pPr>
            <a:lvl5pPr marL="2994025" indent="-457200" eaLnBrk="0" hangingPunct="0">
              <a:defRPr sz="1400">
                <a:solidFill>
                  <a:schemeClr val="tx1"/>
                </a:solidFill>
                <a:latin typeface="Calibri" pitchFamily="34" charset="0"/>
              </a:defRPr>
            </a:lvl5pPr>
            <a:lvl6pPr marL="3451225" indent="-457200" eaLnBrk="0" fontAlgn="base" hangingPunct="0">
              <a:spcBef>
                <a:spcPct val="0"/>
              </a:spcBef>
              <a:spcAft>
                <a:spcPct val="0"/>
              </a:spcAft>
              <a:defRPr sz="1400">
                <a:solidFill>
                  <a:schemeClr val="tx1"/>
                </a:solidFill>
                <a:latin typeface="Calibri" pitchFamily="34" charset="0"/>
              </a:defRPr>
            </a:lvl6pPr>
            <a:lvl7pPr marL="3908425" indent="-457200" eaLnBrk="0" fontAlgn="base" hangingPunct="0">
              <a:spcBef>
                <a:spcPct val="0"/>
              </a:spcBef>
              <a:spcAft>
                <a:spcPct val="0"/>
              </a:spcAft>
              <a:defRPr sz="1400">
                <a:solidFill>
                  <a:schemeClr val="tx1"/>
                </a:solidFill>
                <a:latin typeface="Calibri" pitchFamily="34" charset="0"/>
              </a:defRPr>
            </a:lvl7pPr>
            <a:lvl8pPr marL="4365625" indent="-457200" eaLnBrk="0" fontAlgn="base" hangingPunct="0">
              <a:spcBef>
                <a:spcPct val="0"/>
              </a:spcBef>
              <a:spcAft>
                <a:spcPct val="0"/>
              </a:spcAft>
              <a:defRPr sz="1400">
                <a:solidFill>
                  <a:schemeClr val="tx1"/>
                </a:solidFill>
                <a:latin typeface="Calibri" pitchFamily="34" charset="0"/>
              </a:defRPr>
            </a:lvl8pPr>
            <a:lvl9pPr marL="4822825" indent="-4572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sz="2400" b="1" dirty="0"/>
              <a:t>INTRODUCTORY QUESTIONS:</a:t>
            </a:r>
            <a:r>
              <a:rPr lang="en-GB" altLang="en-US" sz="1800" dirty="0"/>
              <a:t> </a:t>
            </a:r>
          </a:p>
          <a:p>
            <a:pPr marL="0" indent="0" eaLnBrk="1" hangingPunct="1"/>
            <a:r>
              <a:rPr lang="en-GB" altLang="en-US" sz="2000" dirty="0">
                <a:solidFill>
                  <a:srgbClr val="FF0000"/>
                </a:solidFill>
              </a:rPr>
              <a:t>Demonstrate what happens to the supply of </a:t>
            </a:r>
            <a:r>
              <a:rPr lang="en-GB" altLang="en-US" sz="2000" dirty="0" smtClean="0">
                <a:solidFill>
                  <a:srgbClr val="FF0000"/>
                </a:solidFill>
              </a:rPr>
              <a:t>PEDRO’s CABBAGES on </a:t>
            </a:r>
            <a:r>
              <a:rPr lang="en-GB" altLang="en-US" sz="2000" dirty="0">
                <a:solidFill>
                  <a:srgbClr val="FF0000"/>
                </a:solidFill>
              </a:rPr>
              <a:t>a diagram when:</a:t>
            </a:r>
          </a:p>
          <a:p>
            <a:pPr marL="342900" indent="-342900" eaLnBrk="1" hangingPunct="1">
              <a:buFont typeface="+mj-lt"/>
              <a:buAutoNum type="arabicPeriod"/>
            </a:pPr>
            <a:r>
              <a:rPr lang="en-GB" altLang="en-US" sz="1800" dirty="0" smtClean="0"/>
              <a:t>Cabbages </a:t>
            </a:r>
            <a:r>
              <a:rPr lang="en-GB" altLang="en-US" sz="1800" dirty="0"/>
              <a:t>are attacked by a plague of locusts one year</a:t>
            </a:r>
          </a:p>
          <a:p>
            <a:pPr marL="342900" indent="-342900" eaLnBrk="1" hangingPunct="1">
              <a:buFont typeface="+mj-lt"/>
              <a:buAutoNum type="arabicPeriod"/>
            </a:pPr>
            <a:r>
              <a:rPr lang="en-GB" altLang="en-US" sz="1800" dirty="0" smtClean="0"/>
              <a:t>New </a:t>
            </a:r>
            <a:r>
              <a:rPr lang="en-GB" altLang="en-US" sz="1800" dirty="0"/>
              <a:t>‘cabbage making’ technology is introduced which improves Pedro’s productivity by 50%.</a:t>
            </a:r>
          </a:p>
          <a:p>
            <a:pPr marL="342900" indent="-342900" eaLnBrk="1" hangingPunct="1">
              <a:buFont typeface="+mj-lt"/>
              <a:buAutoNum type="arabicPeriod"/>
            </a:pPr>
            <a:r>
              <a:rPr lang="en-GB" altLang="en-US" sz="1800" dirty="0" smtClean="0"/>
              <a:t>The </a:t>
            </a:r>
            <a:r>
              <a:rPr lang="en-GB" altLang="en-US" sz="1800" dirty="0"/>
              <a:t>price of cabbages increases by </a:t>
            </a:r>
            <a:r>
              <a:rPr lang="en-GB" altLang="en-US" sz="1800" dirty="0" smtClean="0"/>
              <a:t>50%</a:t>
            </a:r>
          </a:p>
          <a:p>
            <a:pPr marL="342900" indent="-342900" eaLnBrk="1" hangingPunct="1">
              <a:buFont typeface="+mj-lt"/>
              <a:buAutoNum type="arabicPeriod"/>
            </a:pPr>
            <a:r>
              <a:rPr lang="en-GB" altLang="en-US" sz="1800" dirty="0" smtClean="0"/>
              <a:t>The </a:t>
            </a:r>
            <a:r>
              <a:rPr lang="en-GB" altLang="en-US" sz="1800" dirty="0"/>
              <a:t>oil market is suddenly hit by the news that a Hurricane to rival Katrina will wipe out most of the oil rigs in the Mexican </a:t>
            </a:r>
            <a:r>
              <a:rPr lang="en-GB" altLang="en-US" sz="1800" dirty="0" smtClean="0"/>
              <a:t>Sea</a:t>
            </a:r>
            <a:endParaRPr lang="en-GB" altLang="en-US" sz="1800" dirty="0"/>
          </a:p>
          <a:p>
            <a:pPr marL="342900" indent="-342900" eaLnBrk="1" hangingPunct="1">
              <a:buFont typeface="+mj-lt"/>
              <a:buAutoNum type="arabicPeriod"/>
            </a:pPr>
            <a:r>
              <a:rPr lang="en-GB" altLang="en-US" sz="1800" dirty="0" smtClean="0"/>
              <a:t>New </a:t>
            </a:r>
            <a:r>
              <a:rPr lang="en-GB" altLang="en-US" sz="1800" dirty="0"/>
              <a:t>laws are put in place to guarantee a ‘living wage’ for Pedro’s ‘cabbage workers’ which is much higher than Pedro is paying them currently</a:t>
            </a:r>
          </a:p>
          <a:p>
            <a:pPr marL="342900" indent="-342900" eaLnBrk="1" hangingPunct="1">
              <a:buFont typeface="+mj-lt"/>
              <a:buAutoNum type="arabicPeriod"/>
            </a:pPr>
            <a:r>
              <a:rPr lang="en-GB" altLang="en-US" sz="1800" b="1" dirty="0" smtClean="0"/>
              <a:t>Harder Question: </a:t>
            </a:r>
            <a:r>
              <a:rPr lang="en-GB" altLang="en-US" sz="1800" dirty="0" smtClean="0"/>
              <a:t>Nobody </a:t>
            </a:r>
            <a:r>
              <a:rPr lang="en-GB" altLang="en-US" sz="1800" dirty="0"/>
              <a:t>wants cabbages </a:t>
            </a:r>
            <a:r>
              <a:rPr lang="en-GB" altLang="en-US" sz="1800" dirty="0" smtClean="0"/>
              <a:t>anymore…because they give really bad wind…</a:t>
            </a:r>
            <a:endParaRPr lang="en-GB" altLang="en-US" sz="1800" dirty="0"/>
          </a:p>
          <a:p>
            <a:pPr eaLnBrk="1" hangingPunct="1"/>
            <a:endParaRPr lang="en-GB" altLang="en-US" sz="1800" dirty="0"/>
          </a:p>
          <a:p>
            <a:pPr eaLnBrk="1" hangingPunct="1"/>
            <a:endParaRPr lang="en-GB" altLang="en-US" sz="1800" dirty="0"/>
          </a:p>
          <a:p>
            <a:pPr eaLnBrk="1" hangingPunct="1"/>
            <a:r>
              <a:rPr lang="en-GB" altLang="en-US" sz="1800" b="1" dirty="0"/>
              <a:t>FURTHER </a:t>
            </a:r>
            <a:r>
              <a:rPr lang="en-GB" altLang="en-US" sz="1800" b="1" dirty="0" smtClean="0"/>
              <a:t>QUESTIONS - that you shouldn’t be able to answer until next week</a:t>
            </a:r>
            <a:endParaRPr lang="en-GB" altLang="en-US" sz="1800" b="1" dirty="0"/>
          </a:p>
          <a:p>
            <a:pPr marL="342900" indent="-342900" eaLnBrk="1" hangingPunct="1">
              <a:buFont typeface="+mj-lt"/>
              <a:buAutoNum type="arabicPeriod"/>
            </a:pPr>
            <a:r>
              <a:rPr lang="en-GB" altLang="en-US" sz="1800" dirty="0"/>
              <a:t>What happens to the supply of cabbages if the price of carrots increases by 70%! </a:t>
            </a:r>
          </a:p>
          <a:p>
            <a:pPr marL="342900" indent="-342900" eaLnBrk="1" hangingPunct="1">
              <a:buFont typeface="+mj-lt"/>
              <a:buAutoNum type="arabicPeriod"/>
            </a:pPr>
            <a:r>
              <a:rPr lang="en-GB" altLang="en-US" sz="1800" dirty="0" smtClean="0"/>
              <a:t>The </a:t>
            </a:r>
            <a:r>
              <a:rPr lang="en-GB" altLang="en-US" sz="1800" dirty="0"/>
              <a:t>price of steaks increases. What would happen to the supply of leather?</a:t>
            </a:r>
          </a:p>
          <a:p>
            <a:pPr marL="342900" indent="-342900" eaLnBrk="1" hangingPunct="1">
              <a:buFont typeface="+mj-lt"/>
              <a:buAutoNum type="arabicPeriod"/>
            </a:pPr>
            <a:r>
              <a:rPr lang="en-GB" altLang="en-US" sz="1800" dirty="0" smtClean="0"/>
              <a:t>The </a:t>
            </a:r>
            <a:r>
              <a:rPr lang="en-GB" altLang="en-US" sz="1800" dirty="0"/>
              <a:t>crude oil price has increased to $80 a barrel recently for some reason.  Draw diagrams (for each question) explaining the effect on the supply of:</a:t>
            </a:r>
          </a:p>
          <a:p>
            <a:pPr marL="271463" lvl="1" indent="0" eaLnBrk="1" hangingPunct="1"/>
            <a:r>
              <a:rPr lang="en-GB" altLang="en-US" sz="1800" b="1" dirty="0"/>
              <a:t>	(a)</a:t>
            </a:r>
            <a:r>
              <a:rPr lang="en-GB" altLang="en-US" sz="1800" dirty="0"/>
              <a:t> Crude Oil 	</a:t>
            </a:r>
            <a:r>
              <a:rPr lang="en-GB" altLang="en-US" sz="1800" b="1" dirty="0"/>
              <a:t>(b)</a:t>
            </a:r>
            <a:r>
              <a:rPr lang="en-GB" altLang="en-US" sz="1800" dirty="0"/>
              <a:t> Petrol</a:t>
            </a:r>
          </a:p>
          <a:p>
            <a:pPr marL="342900" indent="-342900" eaLnBrk="1" hangingPunct="1">
              <a:buFont typeface="+mj-lt"/>
              <a:buAutoNum type="arabicPeriod"/>
            </a:pPr>
            <a:endParaRPr lang="en-GB" altLang="en-US" sz="1800" dirty="0"/>
          </a:p>
        </p:txBody>
      </p:sp>
      <p:sp>
        <p:nvSpPr>
          <p:cNvPr id="45060" name="Text Box 5"/>
          <p:cNvSpPr txBox="1">
            <a:spLocks noChangeArrowheads="1"/>
          </p:cNvSpPr>
          <p:nvPr/>
        </p:nvSpPr>
        <p:spPr bwMode="auto">
          <a:xfrm>
            <a:off x="1631950" y="0"/>
            <a:ext cx="87772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sz="3600" b="1"/>
              <a:t>HOW MUCH DO YOU KNOW ABOUT SUPPLY?</a:t>
            </a:r>
          </a:p>
        </p:txBody>
      </p:sp>
    </p:spTree>
    <p:extLst>
      <p:ext uri="{BB962C8B-B14F-4D97-AF65-F5344CB8AC3E}">
        <p14:creationId xmlns:p14="http://schemas.microsoft.com/office/powerpoint/2010/main" val="1784792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30" y="0"/>
            <a:ext cx="10515600" cy="960527"/>
          </a:xfrm>
        </p:spPr>
        <p:txBody>
          <a:bodyPr>
            <a:normAutofit/>
          </a:bodyPr>
          <a:lstStyle/>
          <a:p>
            <a:r>
              <a:rPr lang="en-GB" sz="4800" b="1" dirty="0" smtClean="0"/>
              <a:t>Economics in the News….Paper 3 Lesson</a:t>
            </a:r>
            <a:endParaRPr lang="en-GB" sz="4800" b="1" dirty="0"/>
          </a:p>
        </p:txBody>
      </p:sp>
      <p:sp>
        <p:nvSpPr>
          <p:cNvPr id="3" name="Content Placeholder 2"/>
          <p:cNvSpPr>
            <a:spLocks noGrp="1"/>
          </p:cNvSpPr>
          <p:nvPr>
            <p:ph idx="1"/>
          </p:nvPr>
        </p:nvSpPr>
        <p:spPr>
          <a:xfrm>
            <a:off x="111762" y="1184732"/>
            <a:ext cx="2725705" cy="5272030"/>
          </a:xfrm>
          <a:solidFill>
            <a:schemeClr val="bg1"/>
          </a:solidFill>
        </p:spPr>
        <p:txBody>
          <a:bodyPr>
            <a:noAutofit/>
          </a:bodyPr>
          <a:lstStyle/>
          <a:p>
            <a:pPr marL="0" indent="0">
              <a:buNone/>
            </a:pPr>
            <a:r>
              <a:rPr lang="en-GB" sz="2000" b="1" dirty="0" smtClean="0"/>
              <a:t>TASKS (First 10 minutes)</a:t>
            </a:r>
          </a:p>
          <a:p>
            <a:pPr marL="514350" indent="-514350">
              <a:buFont typeface="+mj-lt"/>
              <a:buAutoNum type="arabicPeriod"/>
            </a:pPr>
            <a:r>
              <a:rPr lang="en-GB" sz="2000" dirty="0" smtClean="0"/>
              <a:t>Have your homework out for collection (make sure your name is on the work)</a:t>
            </a:r>
          </a:p>
          <a:p>
            <a:pPr marL="514350" indent="-514350">
              <a:buFont typeface="+mj-lt"/>
              <a:buAutoNum type="arabicPeriod"/>
            </a:pPr>
            <a:r>
              <a:rPr lang="en-GB" sz="2000" dirty="0" smtClean="0"/>
              <a:t>What economics news story do these pictures relate to?</a:t>
            </a:r>
          </a:p>
          <a:p>
            <a:pPr marL="514350" indent="-514350">
              <a:buFont typeface="+mj-lt"/>
              <a:buAutoNum type="arabicPeriod"/>
            </a:pPr>
            <a:r>
              <a:rPr lang="en-GB" sz="2000" dirty="0" smtClean="0"/>
              <a:t>Have an opinion on the news stories, if asked/picked on!</a:t>
            </a:r>
          </a:p>
          <a:p>
            <a:pPr marL="514350" indent="-514350">
              <a:buFont typeface="+mj-lt"/>
              <a:buAutoNum type="arabicPeriod"/>
            </a:pPr>
            <a:r>
              <a:rPr lang="en-GB" sz="2000" dirty="0" smtClean="0"/>
              <a:t>Are there any other stories in the news you have come across?</a:t>
            </a:r>
            <a:endParaRPr lang="en-GB" sz="2000" dirty="0"/>
          </a:p>
        </p:txBody>
      </p:sp>
      <p:sp>
        <p:nvSpPr>
          <p:cNvPr id="7" name="Rectangle 6"/>
          <p:cNvSpPr/>
          <p:nvPr/>
        </p:nvSpPr>
        <p:spPr>
          <a:xfrm>
            <a:off x="8550110" y="1014674"/>
            <a:ext cx="3469065" cy="5509200"/>
          </a:xfrm>
          <a:prstGeom prst="rect">
            <a:avLst/>
          </a:prstGeom>
          <a:ln>
            <a:solidFill>
              <a:schemeClr val="tx1"/>
            </a:solidFill>
          </a:ln>
        </p:spPr>
        <p:txBody>
          <a:bodyPr wrap="square">
            <a:spAutoFit/>
          </a:bodyPr>
          <a:lstStyle/>
          <a:p>
            <a:r>
              <a:rPr lang="en-GB" sz="1600" b="1" dirty="0"/>
              <a:t>PAPER 3 (Micro and Macro): </a:t>
            </a:r>
            <a:r>
              <a:rPr lang="en-GB" sz="1600" b="1" dirty="0" smtClean="0"/>
              <a:t>TODAY</a:t>
            </a:r>
          </a:p>
          <a:p>
            <a:endParaRPr lang="en-GB" sz="1600" u="sng" dirty="0"/>
          </a:p>
          <a:p>
            <a:r>
              <a:rPr lang="en-GB" sz="1600" b="1" u="sng" dirty="0"/>
              <a:t>ADMIN</a:t>
            </a:r>
          </a:p>
          <a:p>
            <a:pPr marL="285750" indent="-285750">
              <a:buFont typeface="Arial" panose="020B0604020202020204" pitchFamily="34" charset="0"/>
              <a:buChar char="•"/>
            </a:pPr>
            <a:r>
              <a:rPr lang="en-GB" sz="1600" dirty="0"/>
              <a:t>Economics in the News</a:t>
            </a:r>
          </a:p>
          <a:p>
            <a:pPr marL="285750" indent="-285750">
              <a:buFont typeface="Arial" panose="020B0604020202020204" pitchFamily="34" charset="0"/>
              <a:buChar char="•"/>
            </a:pPr>
            <a:r>
              <a:rPr lang="en-GB" sz="1600" dirty="0"/>
              <a:t>Homework Collection</a:t>
            </a:r>
          </a:p>
          <a:p>
            <a:pPr marL="285750" indent="-285750">
              <a:buFont typeface="Arial" panose="020B0604020202020204" pitchFamily="34" charset="0"/>
              <a:buChar char="•"/>
            </a:pPr>
            <a:r>
              <a:rPr lang="en-GB" sz="1600" dirty="0"/>
              <a:t>Homework PREP for first lesson next </a:t>
            </a:r>
            <a:r>
              <a:rPr lang="en-GB" sz="1600" dirty="0" smtClean="0"/>
              <a:t>week</a:t>
            </a:r>
          </a:p>
          <a:p>
            <a:pPr marL="285750" indent="-285750">
              <a:buFont typeface="Arial" panose="020B0604020202020204" pitchFamily="34" charset="0"/>
              <a:buChar char="•"/>
            </a:pPr>
            <a:r>
              <a:rPr lang="en-GB" sz="1600" dirty="0" smtClean="0"/>
              <a:t>Reading a book!!</a:t>
            </a:r>
            <a:endParaRPr lang="en-GB" sz="1600" dirty="0"/>
          </a:p>
          <a:p>
            <a:endParaRPr lang="en-GB" sz="1600" u="sng" dirty="0" smtClean="0"/>
          </a:p>
          <a:p>
            <a:r>
              <a:rPr lang="en-GB" sz="1600" b="1" u="sng" dirty="0" smtClean="0"/>
              <a:t>MICRO</a:t>
            </a:r>
            <a:r>
              <a:rPr lang="en-GB" sz="1600" b="1" u="sng" dirty="0"/>
              <a:t>: Introduction to demand, supply and the law of price</a:t>
            </a:r>
          </a:p>
          <a:p>
            <a:pPr marL="285750" indent="-285750">
              <a:buFont typeface="Arial" panose="020B0604020202020204" pitchFamily="34" charset="0"/>
              <a:buChar char="•"/>
            </a:pPr>
            <a:r>
              <a:rPr lang="en-GB" sz="1600" dirty="0"/>
              <a:t>Concepts of demand and supply</a:t>
            </a:r>
          </a:p>
          <a:p>
            <a:pPr marL="285750" indent="-285750">
              <a:buFont typeface="Arial" panose="020B0604020202020204" pitchFamily="34" charset="0"/>
              <a:buChar char="•"/>
            </a:pPr>
            <a:r>
              <a:rPr lang="en-GB" sz="1600" dirty="0"/>
              <a:t>The law of price</a:t>
            </a:r>
          </a:p>
          <a:p>
            <a:endParaRPr lang="en-GB" sz="1600" u="sng" dirty="0" smtClean="0"/>
          </a:p>
          <a:p>
            <a:r>
              <a:rPr lang="en-GB" sz="1600" b="1" u="sng" dirty="0" smtClean="0"/>
              <a:t>MACRO</a:t>
            </a:r>
            <a:r>
              <a:rPr lang="en-GB" sz="1600" b="1" u="sng" dirty="0"/>
              <a:t>: Evaluating Economic Growth</a:t>
            </a:r>
          </a:p>
          <a:p>
            <a:pPr marL="285750" indent="-285750">
              <a:buFont typeface="Arial" panose="020B0604020202020204" pitchFamily="34" charset="0"/>
              <a:buChar char="•"/>
            </a:pPr>
            <a:r>
              <a:rPr lang="en-GB" sz="1600" dirty="0"/>
              <a:t>Economic growth, booms and recessions</a:t>
            </a:r>
          </a:p>
          <a:p>
            <a:pPr marL="285750" indent="-285750">
              <a:buFont typeface="Arial" panose="020B0604020202020204" pitchFamily="34" charset="0"/>
              <a:buChar char="•"/>
            </a:pPr>
            <a:r>
              <a:rPr lang="en-GB" sz="1600" dirty="0"/>
              <a:t>Economic growth: The case of China and the UK</a:t>
            </a:r>
          </a:p>
          <a:p>
            <a:pPr marL="285750" indent="-285750">
              <a:buFont typeface="Arial" panose="020B0604020202020204" pitchFamily="34" charset="0"/>
              <a:buChar char="•"/>
            </a:pPr>
            <a:r>
              <a:rPr lang="en-GB" sz="1600" dirty="0"/>
              <a:t>What is sustainability and why do we want it as an objective of economic growth?</a:t>
            </a:r>
          </a:p>
        </p:txBody>
      </p:sp>
    </p:spTree>
    <p:extLst>
      <p:ext uri="{BB962C8B-B14F-4D97-AF65-F5344CB8AC3E}">
        <p14:creationId xmlns:p14="http://schemas.microsoft.com/office/powerpoint/2010/main" val="347508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t>10</a:t>
            </a:r>
            <a:endParaRPr lang="en-GB" sz="19900" b="1" dirty="0"/>
          </a:p>
        </p:txBody>
      </p:sp>
    </p:spTree>
    <p:extLst>
      <p:ext uri="{BB962C8B-B14F-4D97-AF65-F5344CB8AC3E}">
        <p14:creationId xmlns:p14="http://schemas.microsoft.com/office/powerpoint/2010/main" val="2114696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261"/>
            <a:ext cx="10515600" cy="2000085"/>
          </a:xfrm>
        </p:spPr>
        <p:txBody>
          <a:bodyPr>
            <a:normAutofit/>
          </a:bodyPr>
          <a:lstStyle/>
          <a:p>
            <a:r>
              <a:rPr lang="en-GB" b="1" dirty="0" smtClean="0"/>
              <a:t>Factors Affecting Demand and Supply???</a:t>
            </a:r>
            <a:br>
              <a:rPr lang="en-GB" b="1" dirty="0" smtClean="0"/>
            </a:br>
            <a:r>
              <a:rPr lang="en-GB" sz="3600" b="1" dirty="0" smtClean="0"/>
              <a:t>How do we remember all of this?</a:t>
            </a:r>
            <a:br>
              <a:rPr lang="en-GB" sz="3600" b="1" dirty="0" smtClean="0"/>
            </a:br>
            <a:r>
              <a:rPr lang="en-GB" sz="3600" b="1" u="sng" dirty="0" smtClean="0">
                <a:solidFill>
                  <a:srgbClr val="FF0000"/>
                </a:solidFill>
              </a:rPr>
              <a:t>Answer: Pedro and the Town of POG</a:t>
            </a:r>
            <a:endParaRPr lang="en-GB" sz="3600" b="1" u="sng" dirty="0">
              <a:solidFill>
                <a:srgbClr val="FF0000"/>
              </a:solidFill>
            </a:endParaRPr>
          </a:p>
        </p:txBody>
      </p:sp>
      <p:pic>
        <p:nvPicPr>
          <p:cNvPr id="4" name="Picture 4" descr="p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7687" y="262383"/>
            <a:ext cx="2460719" cy="290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6368995" y="3511364"/>
            <a:ext cx="5674994" cy="3060046"/>
          </a:xfrm>
          <a:prstGeom prst="rect">
            <a:avLst/>
          </a:prstGeom>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283" y="4387667"/>
            <a:ext cx="1128797" cy="231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32" y="4387667"/>
            <a:ext cx="1036454" cy="231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486" y="4387667"/>
            <a:ext cx="1128797" cy="231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080" y="4387667"/>
            <a:ext cx="1128797" cy="231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887" y="4387667"/>
            <a:ext cx="1128797" cy="231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76" y="2071414"/>
            <a:ext cx="1622507" cy="219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4176" y="2071413"/>
            <a:ext cx="1622507" cy="219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96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9132" y="3478795"/>
            <a:ext cx="10394253" cy="3254907"/>
            <a:chOff x="254397" y="3429099"/>
            <a:chExt cx="10394253" cy="3254907"/>
          </a:xfrm>
        </p:grpSpPr>
        <p:sp>
          <p:nvSpPr>
            <p:cNvPr id="15365" name="TextBox 8"/>
            <p:cNvSpPr txBox="1">
              <a:spLocks noChangeArrowheads="1"/>
            </p:cNvSpPr>
            <p:nvPr/>
          </p:nvSpPr>
          <p:spPr bwMode="auto">
            <a:xfrm>
              <a:off x="4712986" y="4032882"/>
              <a:ext cx="814387"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t>Change in</a:t>
              </a:r>
            </a:p>
            <a:p>
              <a:pPr eaLnBrk="1" hangingPunct="1">
                <a:spcBef>
                  <a:spcPct val="0"/>
                </a:spcBef>
                <a:buFontTx/>
                <a:buNone/>
              </a:pPr>
              <a:r>
                <a:rPr lang="en-GB" altLang="en-US" sz="8800" b="1"/>
                <a:t>S</a:t>
              </a:r>
            </a:p>
          </p:txBody>
        </p:sp>
        <p:sp>
          <p:nvSpPr>
            <p:cNvPr id="15366" name="TextBox 9"/>
            <p:cNvSpPr txBox="1">
              <a:spLocks noChangeArrowheads="1"/>
            </p:cNvSpPr>
            <p:nvPr/>
          </p:nvSpPr>
          <p:spPr bwMode="auto">
            <a:xfrm>
              <a:off x="7219647" y="4032882"/>
              <a:ext cx="814388"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t>Change in</a:t>
              </a:r>
            </a:p>
            <a:p>
              <a:pPr eaLnBrk="1" hangingPunct="1">
                <a:spcBef>
                  <a:spcPct val="0"/>
                </a:spcBef>
                <a:buFontTx/>
                <a:buNone/>
              </a:pPr>
              <a:r>
                <a:rPr lang="en-GB" altLang="en-US" sz="8800" b="1">
                  <a:solidFill>
                    <a:srgbClr val="FF0000"/>
                  </a:solidFill>
                </a:rPr>
                <a:t>P</a:t>
              </a:r>
            </a:p>
          </p:txBody>
        </p:sp>
        <p:sp>
          <p:nvSpPr>
            <p:cNvPr id="15367" name="TextBox 10"/>
            <p:cNvSpPr txBox="1">
              <a:spLocks noChangeArrowheads="1"/>
            </p:cNvSpPr>
            <p:nvPr/>
          </p:nvSpPr>
          <p:spPr bwMode="auto">
            <a:xfrm>
              <a:off x="9494536" y="4021770"/>
              <a:ext cx="911225"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a:t>Change in</a:t>
              </a:r>
            </a:p>
            <a:p>
              <a:pPr eaLnBrk="1" hangingPunct="1">
                <a:spcBef>
                  <a:spcPct val="0"/>
                </a:spcBef>
                <a:buFontTx/>
                <a:buNone/>
              </a:pPr>
              <a:r>
                <a:rPr lang="en-GB" altLang="en-US" sz="8800" b="1" dirty="0"/>
                <a:t>D</a:t>
              </a:r>
            </a:p>
          </p:txBody>
        </p:sp>
        <p:cxnSp>
          <p:nvCxnSpPr>
            <p:cNvPr id="19" name="Straight Arrow Connector 18"/>
            <p:cNvCxnSpPr>
              <a:cxnSpLocks noChangeShapeType="1"/>
            </p:cNvCxnSpPr>
            <p:nvPr/>
          </p:nvCxnSpPr>
          <p:spPr bwMode="auto">
            <a:xfrm>
              <a:off x="8205486" y="4848857"/>
              <a:ext cx="1152525" cy="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5875036" y="4848857"/>
              <a:ext cx="1150937" cy="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1" name="Left Brace 20"/>
            <p:cNvSpPr/>
            <p:nvPr/>
          </p:nvSpPr>
          <p:spPr>
            <a:xfrm rot="16200000">
              <a:off x="5977828" y="4461904"/>
              <a:ext cx="319880" cy="2919414"/>
            </a:xfrm>
            <a:prstGeom prst="leftBrace">
              <a:avLst>
                <a:gd name="adj1" fmla="val 8333"/>
                <a:gd name="adj2" fmla="val 50301"/>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latin typeface="Calibri" panose="020F0502020204030204" pitchFamily="34" charset="0"/>
              </a:endParaRPr>
            </a:p>
          </p:txBody>
        </p:sp>
        <p:sp>
          <p:nvSpPr>
            <p:cNvPr id="15374" name="TextBox 22"/>
            <p:cNvSpPr txBox="1">
              <a:spLocks noChangeArrowheads="1"/>
            </p:cNvSpPr>
            <p:nvPr/>
          </p:nvSpPr>
          <p:spPr bwMode="auto">
            <a:xfrm>
              <a:off x="5405928" y="6315706"/>
              <a:ext cx="1465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t>Shift in Curve</a:t>
              </a:r>
            </a:p>
          </p:txBody>
        </p:sp>
        <p:sp>
          <p:nvSpPr>
            <p:cNvPr id="15375" name="TextBox 23"/>
            <p:cNvSpPr txBox="1">
              <a:spLocks noChangeArrowheads="1"/>
            </p:cNvSpPr>
            <p:nvPr/>
          </p:nvSpPr>
          <p:spPr bwMode="auto">
            <a:xfrm>
              <a:off x="8034035" y="6304594"/>
              <a:ext cx="2419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t>Movement along Curve</a:t>
              </a:r>
            </a:p>
          </p:txBody>
        </p:sp>
        <p:sp>
          <p:nvSpPr>
            <p:cNvPr id="15383" name="TextBox 32"/>
            <p:cNvSpPr txBox="1">
              <a:spLocks noChangeArrowheads="1"/>
            </p:cNvSpPr>
            <p:nvPr/>
          </p:nvSpPr>
          <p:spPr bwMode="auto">
            <a:xfrm>
              <a:off x="381783" y="4055107"/>
              <a:ext cx="3603812"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solidFill>
                    <a:srgbClr val="00B050"/>
                  </a:solidFill>
                </a:rPr>
                <a:t>C</a:t>
              </a:r>
              <a:r>
                <a:rPr lang="en-GB" altLang="en-US" sz="1800" b="1" dirty="0"/>
                <a:t>osts </a:t>
              </a:r>
              <a:r>
                <a:rPr lang="en-GB" altLang="en-US" sz="1800" b="1" dirty="0">
                  <a:solidFill>
                    <a:srgbClr val="00B050"/>
                  </a:solidFill>
                </a:rPr>
                <a:t>O</a:t>
              </a:r>
              <a:r>
                <a:rPr lang="en-GB" altLang="en-US" sz="1800" b="1" dirty="0"/>
                <a:t>f </a:t>
              </a:r>
              <a:r>
                <a:rPr lang="en-GB" altLang="en-US" sz="1800" b="1" dirty="0" smtClean="0">
                  <a:solidFill>
                    <a:srgbClr val="00B050"/>
                  </a:solidFill>
                </a:rPr>
                <a:t>P</a:t>
              </a:r>
              <a:r>
                <a:rPr lang="en-GB" altLang="en-US" sz="1800" b="1" dirty="0" smtClean="0"/>
                <a:t>roduction</a:t>
              </a:r>
            </a:p>
            <a:p>
              <a:pPr lvl="0" eaLnBrk="1" hangingPunct="1">
                <a:spcBef>
                  <a:spcPct val="0"/>
                </a:spcBef>
                <a:buNone/>
              </a:pPr>
              <a:r>
                <a:rPr lang="en-GB" altLang="en-US" sz="900" dirty="0">
                  <a:solidFill>
                    <a:prstClr val="black"/>
                  </a:solidFill>
                  <a:latin typeface="Calibri" panose="020F0502020204030204"/>
                  <a:ea typeface="+mn-ea"/>
                </a:rPr>
                <a:t>Any factor which might affect supply or production? Natural disasters, weather etc</a:t>
              </a:r>
              <a:r>
                <a:rPr lang="en-GB" altLang="en-US" sz="900" dirty="0" smtClean="0">
                  <a:solidFill>
                    <a:prstClr val="black"/>
                  </a:solidFill>
                  <a:latin typeface="Calibri" panose="020F0502020204030204"/>
                  <a:ea typeface="+mn-ea"/>
                </a:rPr>
                <a:t>.</a:t>
              </a:r>
              <a:endParaRPr lang="en-GB" altLang="en-US" sz="900" dirty="0">
                <a:solidFill>
                  <a:prstClr val="black"/>
                </a:solidFill>
                <a:latin typeface="Calibri" panose="020F0502020204030204"/>
                <a:ea typeface="+mn-ea"/>
              </a:endParaRPr>
            </a:p>
          </p:txBody>
        </p:sp>
        <p:sp>
          <p:nvSpPr>
            <p:cNvPr id="15384" name="TextBox 33"/>
            <p:cNvSpPr txBox="1">
              <a:spLocks noChangeArrowheads="1"/>
            </p:cNvSpPr>
            <p:nvPr/>
          </p:nvSpPr>
          <p:spPr bwMode="auto">
            <a:xfrm>
              <a:off x="390991" y="4867071"/>
              <a:ext cx="322954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solidFill>
                    <a:srgbClr val="00B050"/>
                  </a:solidFill>
                </a:rPr>
                <a:t>O</a:t>
              </a:r>
              <a:r>
                <a:rPr lang="en-GB" altLang="en-US" sz="1800" b="1" dirty="0"/>
                <a:t>ther </a:t>
              </a:r>
              <a:r>
                <a:rPr lang="en-GB" altLang="en-US" sz="1800" b="1" dirty="0">
                  <a:solidFill>
                    <a:srgbClr val="00B050"/>
                  </a:solidFill>
                </a:rPr>
                <a:t>F</a:t>
              </a:r>
              <a:r>
                <a:rPr lang="en-GB" altLang="en-US" sz="1800" b="1" dirty="0"/>
                <a:t>actors</a:t>
              </a:r>
            </a:p>
            <a:p>
              <a:pPr eaLnBrk="1" hangingPunct="1">
                <a:spcBef>
                  <a:spcPct val="0"/>
                </a:spcBef>
                <a:buFontTx/>
                <a:buNone/>
              </a:pPr>
              <a:r>
                <a:rPr lang="en-GB" altLang="en-US" sz="900" dirty="0"/>
                <a:t>Any factor </a:t>
              </a:r>
              <a:r>
                <a:rPr lang="en-GB" altLang="en-US" sz="900" dirty="0" smtClean="0"/>
                <a:t>which might affect supply or production? Natural disasters, weather etc.</a:t>
              </a:r>
              <a:endParaRPr lang="en-GB" altLang="en-US" sz="900" dirty="0"/>
            </a:p>
          </p:txBody>
        </p:sp>
        <p:sp>
          <p:nvSpPr>
            <p:cNvPr id="15385" name="TextBox 34"/>
            <p:cNvSpPr txBox="1">
              <a:spLocks noChangeArrowheads="1"/>
            </p:cNvSpPr>
            <p:nvPr/>
          </p:nvSpPr>
          <p:spPr bwMode="auto">
            <a:xfrm>
              <a:off x="381783" y="5708981"/>
              <a:ext cx="3603811" cy="7848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solidFill>
                    <a:srgbClr val="00B050"/>
                  </a:solidFill>
                </a:rPr>
                <a:t>P</a:t>
              </a:r>
              <a:r>
                <a:rPr lang="en-GB" altLang="en-US" sz="1800" b="1" dirty="0"/>
                <a:t>rice of </a:t>
              </a:r>
              <a:r>
                <a:rPr lang="en-GB" altLang="en-US" sz="1800" b="1" dirty="0">
                  <a:solidFill>
                    <a:srgbClr val="00B050"/>
                  </a:solidFill>
                </a:rPr>
                <a:t>O</a:t>
              </a:r>
              <a:r>
                <a:rPr lang="en-GB" altLang="en-US" sz="1800" b="1" dirty="0"/>
                <a:t>ther </a:t>
              </a:r>
              <a:r>
                <a:rPr lang="en-GB" altLang="en-US" sz="1800" b="1" dirty="0" smtClean="0">
                  <a:solidFill>
                    <a:srgbClr val="00B050"/>
                  </a:solidFill>
                </a:rPr>
                <a:t>G</a:t>
              </a:r>
              <a:r>
                <a:rPr lang="en-GB" altLang="en-US" sz="1800" b="1" dirty="0" smtClean="0"/>
                <a:t>oods</a:t>
              </a:r>
            </a:p>
            <a:p>
              <a:pPr eaLnBrk="1" hangingPunct="1">
                <a:spcBef>
                  <a:spcPct val="0"/>
                </a:spcBef>
                <a:buFontTx/>
                <a:buNone/>
              </a:pPr>
              <a:r>
                <a:rPr lang="en-GB" altLang="en-US" sz="900" dirty="0">
                  <a:solidFill>
                    <a:prstClr val="black"/>
                  </a:solidFill>
                  <a:latin typeface="Calibri" panose="020F0502020204030204"/>
                  <a:ea typeface="+mn-ea"/>
                </a:rPr>
                <a:t>Price of </a:t>
              </a:r>
              <a:r>
                <a:rPr lang="en-GB" altLang="en-US" sz="900" dirty="0" smtClean="0">
                  <a:solidFill>
                    <a:prstClr val="black"/>
                  </a:solidFill>
                  <a:latin typeface="Calibri" panose="020F0502020204030204"/>
                  <a:ea typeface="+mn-ea"/>
                </a:rPr>
                <a:t>goods in ‘composite demand’ (i.e. the good can be used by the supplier for different uses) and ‘joint supply’ (i.e. the production of one good has multiple outputs).</a:t>
              </a:r>
              <a:endParaRPr lang="en-GB" altLang="en-US" sz="1800" b="1" dirty="0"/>
            </a:p>
          </p:txBody>
        </p:sp>
        <p:sp>
          <p:nvSpPr>
            <p:cNvPr id="15387" name="TextBox 37"/>
            <p:cNvSpPr txBox="1">
              <a:spLocks noChangeArrowheads="1"/>
            </p:cNvSpPr>
            <p:nvPr/>
          </p:nvSpPr>
          <p:spPr bwMode="auto">
            <a:xfrm>
              <a:off x="254397" y="3429099"/>
              <a:ext cx="714226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u="sng" dirty="0"/>
                <a:t>Causes of supply </a:t>
              </a:r>
              <a:r>
                <a:rPr lang="en-GB" altLang="en-US" sz="2400" b="1" u="sng" dirty="0" smtClean="0"/>
                <a:t>change: P COP OF POG </a:t>
              </a:r>
              <a:endParaRPr lang="en-GB" altLang="en-US" sz="2400" b="1" u="sng" dirty="0"/>
            </a:p>
          </p:txBody>
        </p:sp>
        <p:cxnSp>
          <p:nvCxnSpPr>
            <p:cNvPr id="41" name="Straight Arrow Connector 40"/>
            <p:cNvCxnSpPr>
              <a:cxnSpLocks noChangeShapeType="1"/>
              <a:stCxn id="15383" idx="3"/>
            </p:cNvCxnSpPr>
            <p:nvPr/>
          </p:nvCxnSpPr>
          <p:spPr bwMode="auto">
            <a:xfrm>
              <a:off x="3985595" y="4378273"/>
              <a:ext cx="636904" cy="373748"/>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a:stCxn id="15384" idx="3"/>
            </p:cNvCxnSpPr>
            <p:nvPr/>
          </p:nvCxnSpPr>
          <p:spPr bwMode="auto">
            <a:xfrm flipV="1">
              <a:off x="3620531" y="5084781"/>
              <a:ext cx="1070560" cy="105456"/>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6" name="Straight Arrow Connector 45"/>
            <p:cNvCxnSpPr>
              <a:cxnSpLocks noChangeShapeType="1"/>
              <a:stCxn id="15385" idx="3"/>
            </p:cNvCxnSpPr>
            <p:nvPr/>
          </p:nvCxnSpPr>
          <p:spPr bwMode="auto">
            <a:xfrm flipV="1">
              <a:off x="3985594" y="5280360"/>
              <a:ext cx="636904" cy="821036"/>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5" name="Left Brace 44"/>
            <p:cNvSpPr/>
            <p:nvPr/>
          </p:nvSpPr>
          <p:spPr>
            <a:xfrm rot="16200000">
              <a:off x="9029003" y="4481748"/>
              <a:ext cx="319880" cy="2919414"/>
            </a:xfrm>
            <a:prstGeom prst="leftBrace">
              <a:avLst>
                <a:gd name="adj1" fmla="val 8333"/>
                <a:gd name="adj2" fmla="val 50301"/>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latin typeface="Calibri" panose="020F0502020204030204" pitchFamily="34" charset="0"/>
              </a:endParaRPr>
            </a:p>
          </p:txBody>
        </p:sp>
      </p:grpSp>
      <p:grpSp>
        <p:nvGrpSpPr>
          <p:cNvPr id="14" name="Group 13"/>
          <p:cNvGrpSpPr/>
          <p:nvPr/>
        </p:nvGrpSpPr>
        <p:grpSpPr>
          <a:xfrm>
            <a:off x="249132" y="-70136"/>
            <a:ext cx="10647467" cy="3342984"/>
            <a:chOff x="254397" y="33860"/>
            <a:chExt cx="10647467" cy="3342984"/>
          </a:xfrm>
        </p:grpSpPr>
        <p:sp>
          <p:nvSpPr>
            <p:cNvPr id="15362" name="TextBox 5"/>
            <p:cNvSpPr txBox="1">
              <a:spLocks noChangeArrowheads="1"/>
            </p:cNvSpPr>
            <p:nvPr/>
          </p:nvSpPr>
          <p:spPr bwMode="auto">
            <a:xfrm>
              <a:off x="4694239" y="760413"/>
              <a:ext cx="911225"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t>Change in</a:t>
              </a:r>
            </a:p>
            <a:p>
              <a:pPr eaLnBrk="1" hangingPunct="1">
                <a:spcBef>
                  <a:spcPct val="0"/>
                </a:spcBef>
                <a:buFontTx/>
                <a:buNone/>
              </a:pPr>
              <a:r>
                <a:rPr lang="en-GB" altLang="en-US" sz="8800" b="1"/>
                <a:t>D</a:t>
              </a:r>
            </a:p>
          </p:txBody>
        </p:sp>
        <p:sp>
          <p:nvSpPr>
            <p:cNvPr id="15363" name="TextBox 6"/>
            <p:cNvSpPr txBox="1">
              <a:spLocks noChangeArrowheads="1"/>
            </p:cNvSpPr>
            <p:nvPr/>
          </p:nvSpPr>
          <p:spPr bwMode="auto">
            <a:xfrm>
              <a:off x="7145338" y="750888"/>
              <a:ext cx="984250" cy="163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1200" b="1"/>
                <a:t>Change in</a:t>
              </a:r>
            </a:p>
            <a:p>
              <a:pPr eaLnBrk="1" hangingPunct="1">
                <a:spcBef>
                  <a:spcPct val="0"/>
                </a:spcBef>
                <a:buFontTx/>
                <a:buNone/>
              </a:pPr>
              <a:r>
                <a:rPr lang="en-GB" altLang="en-US" sz="8800" b="1">
                  <a:solidFill>
                    <a:srgbClr val="FF0000"/>
                  </a:solidFill>
                </a:rPr>
                <a:t>P</a:t>
              </a:r>
            </a:p>
          </p:txBody>
        </p:sp>
        <p:sp>
          <p:nvSpPr>
            <p:cNvPr id="15364" name="TextBox 7"/>
            <p:cNvSpPr txBox="1">
              <a:spLocks noChangeArrowheads="1"/>
            </p:cNvSpPr>
            <p:nvPr/>
          </p:nvSpPr>
          <p:spPr bwMode="auto">
            <a:xfrm>
              <a:off x="9593264" y="746125"/>
              <a:ext cx="814387"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t>Change in</a:t>
              </a:r>
            </a:p>
            <a:p>
              <a:pPr eaLnBrk="1" hangingPunct="1">
                <a:spcBef>
                  <a:spcPct val="0"/>
                </a:spcBef>
                <a:buFontTx/>
                <a:buNone/>
              </a:pPr>
              <a:r>
                <a:rPr lang="en-GB" altLang="en-US" sz="8800" b="1"/>
                <a:t>S</a:t>
              </a:r>
            </a:p>
          </p:txBody>
        </p:sp>
        <p:cxnSp>
          <p:nvCxnSpPr>
            <p:cNvPr id="13" name="Straight Arrow Connector 12"/>
            <p:cNvCxnSpPr>
              <a:cxnSpLocks noChangeShapeType="1"/>
            </p:cNvCxnSpPr>
            <p:nvPr/>
          </p:nvCxnSpPr>
          <p:spPr bwMode="auto">
            <a:xfrm>
              <a:off x="5859464" y="1563688"/>
              <a:ext cx="1152525" cy="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8307389" y="1562100"/>
              <a:ext cx="1152525" cy="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5378" name="TextBox 26"/>
            <p:cNvSpPr txBox="1">
              <a:spLocks noChangeArrowheads="1"/>
            </p:cNvSpPr>
            <p:nvPr/>
          </p:nvSpPr>
          <p:spPr bwMode="auto">
            <a:xfrm>
              <a:off x="5605464" y="2999913"/>
              <a:ext cx="1463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t>Shift in </a:t>
              </a:r>
              <a:r>
                <a:rPr lang="en-GB" altLang="en-US" sz="1800" b="1" dirty="0" smtClean="0"/>
                <a:t>Curve</a:t>
              </a:r>
              <a:endParaRPr lang="en-GB" altLang="en-US" sz="1800" b="1" dirty="0"/>
            </a:p>
          </p:txBody>
        </p:sp>
        <p:sp>
          <p:nvSpPr>
            <p:cNvPr id="15379" name="TextBox 27"/>
            <p:cNvSpPr txBox="1">
              <a:spLocks noChangeArrowheads="1"/>
            </p:cNvSpPr>
            <p:nvPr/>
          </p:nvSpPr>
          <p:spPr bwMode="auto">
            <a:xfrm>
              <a:off x="8205486" y="3006957"/>
              <a:ext cx="2419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t>Movement along Curve</a:t>
              </a:r>
            </a:p>
          </p:txBody>
        </p:sp>
        <p:sp>
          <p:nvSpPr>
            <p:cNvPr id="15380" name="TextBox 28"/>
            <p:cNvSpPr txBox="1">
              <a:spLocks noChangeArrowheads="1"/>
            </p:cNvSpPr>
            <p:nvPr/>
          </p:nvSpPr>
          <p:spPr bwMode="auto">
            <a:xfrm>
              <a:off x="1056185" y="644338"/>
              <a:ext cx="89058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a:solidFill>
                    <a:srgbClr val="00B050"/>
                  </a:solidFill>
                </a:rPr>
                <a:t>I</a:t>
              </a:r>
              <a:r>
                <a:rPr lang="en-GB" altLang="en-US" sz="1800" b="1"/>
                <a:t>ncome</a:t>
              </a:r>
            </a:p>
          </p:txBody>
        </p:sp>
        <p:sp>
          <p:nvSpPr>
            <p:cNvPr id="15381" name="TextBox 29"/>
            <p:cNvSpPr txBox="1">
              <a:spLocks noChangeArrowheads="1"/>
            </p:cNvSpPr>
            <p:nvPr/>
          </p:nvSpPr>
          <p:spPr bwMode="auto">
            <a:xfrm>
              <a:off x="1084068" y="1156701"/>
              <a:ext cx="891379"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smtClean="0">
                  <a:solidFill>
                    <a:srgbClr val="00B050"/>
                  </a:solidFill>
                </a:rPr>
                <a:t>T</a:t>
              </a:r>
              <a:r>
                <a:rPr lang="en-GB" altLang="en-US" sz="1800" b="1" dirty="0" smtClean="0"/>
                <a:t>astes</a:t>
              </a:r>
              <a:endParaRPr lang="en-GB" altLang="en-US" sz="1800" b="1" dirty="0"/>
            </a:p>
          </p:txBody>
        </p:sp>
        <p:sp>
          <p:nvSpPr>
            <p:cNvPr id="15382" name="TextBox 31"/>
            <p:cNvSpPr txBox="1">
              <a:spLocks noChangeArrowheads="1"/>
            </p:cNvSpPr>
            <p:nvPr/>
          </p:nvSpPr>
          <p:spPr bwMode="auto">
            <a:xfrm>
              <a:off x="1084068" y="1700384"/>
              <a:ext cx="1757362"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solidFill>
                    <a:srgbClr val="00B050"/>
                  </a:solidFill>
                </a:rPr>
                <a:t>O</a:t>
              </a:r>
              <a:r>
                <a:rPr lang="en-GB" altLang="en-US" sz="1800" b="1" dirty="0"/>
                <a:t>ther </a:t>
              </a:r>
              <a:r>
                <a:rPr lang="en-GB" altLang="en-US" sz="1800" b="1" dirty="0" smtClean="0">
                  <a:solidFill>
                    <a:srgbClr val="00B050"/>
                  </a:solidFill>
                </a:rPr>
                <a:t>F</a:t>
              </a:r>
              <a:r>
                <a:rPr lang="en-GB" altLang="en-US" sz="1800" b="1" dirty="0" smtClean="0"/>
                <a:t>actors</a:t>
              </a:r>
              <a:endParaRPr lang="en-GB" altLang="en-US" sz="1800" b="1" dirty="0"/>
            </a:p>
            <a:p>
              <a:pPr eaLnBrk="1" hangingPunct="1">
                <a:spcBef>
                  <a:spcPct val="0"/>
                </a:spcBef>
                <a:buFontTx/>
                <a:buNone/>
              </a:pPr>
              <a:r>
                <a:rPr lang="en-GB" altLang="en-US" sz="900" dirty="0" smtClean="0"/>
                <a:t>Population? </a:t>
              </a:r>
              <a:endParaRPr lang="en-GB" altLang="en-US" sz="900" dirty="0"/>
            </a:p>
          </p:txBody>
        </p:sp>
        <p:sp>
          <p:nvSpPr>
            <p:cNvPr id="16410" name="TextBox 36"/>
            <p:cNvSpPr txBox="1">
              <a:spLocks noChangeArrowheads="1"/>
            </p:cNvSpPr>
            <p:nvPr/>
          </p:nvSpPr>
          <p:spPr bwMode="auto">
            <a:xfrm>
              <a:off x="254397" y="33860"/>
              <a:ext cx="10647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u="sng" dirty="0"/>
                <a:t>Causes of demand </a:t>
              </a:r>
              <a:r>
                <a:rPr lang="en-GB" altLang="en-US" sz="2400" b="1" u="sng" dirty="0" smtClean="0"/>
                <a:t>change: P IT OF POG </a:t>
              </a:r>
              <a:endParaRPr lang="en-GB" altLang="en-US" sz="2400" b="1" u="sng" dirty="0"/>
            </a:p>
          </p:txBody>
        </p:sp>
        <p:cxnSp>
          <p:nvCxnSpPr>
            <p:cNvPr id="3" name="Straight Arrow Connector 2"/>
            <p:cNvCxnSpPr>
              <a:cxnSpLocks noChangeShapeType="1"/>
              <a:stCxn id="15382" idx="3"/>
            </p:cNvCxnSpPr>
            <p:nvPr/>
          </p:nvCxnSpPr>
          <p:spPr bwMode="auto">
            <a:xfrm flipV="1">
              <a:off x="2841430" y="1815561"/>
              <a:ext cx="1849661" cy="138739"/>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Arrow Connector 35"/>
            <p:cNvCxnSpPr>
              <a:cxnSpLocks noChangeShapeType="1"/>
              <a:stCxn id="15381" idx="3"/>
              <a:endCxn id="15362" idx="1"/>
            </p:cNvCxnSpPr>
            <p:nvPr/>
          </p:nvCxnSpPr>
          <p:spPr bwMode="auto">
            <a:xfrm>
              <a:off x="1975447" y="1341367"/>
              <a:ext cx="2718792" cy="235021"/>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stCxn id="15380" idx="3"/>
            </p:cNvCxnSpPr>
            <p:nvPr/>
          </p:nvCxnSpPr>
          <p:spPr bwMode="auto">
            <a:xfrm>
              <a:off x="1946772" y="829282"/>
              <a:ext cx="2731289" cy="333784"/>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9" name="TextBox 31"/>
            <p:cNvSpPr txBox="1">
              <a:spLocks noChangeArrowheads="1"/>
            </p:cNvSpPr>
            <p:nvPr/>
          </p:nvSpPr>
          <p:spPr bwMode="auto">
            <a:xfrm>
              <a:off x="1084068" y="2312606"/>
              <a:ext cx="2486025"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smtClean="0">
                  <a:solidFill>
                    <a:srgbClr val="00B050"/>
                  </a:solidFill>
                </a:rPr>
                <a:t>P</a:t>
              </a:r>
              <a:r>
                <a:rPr lang="en-GB" altLang="en-US" sz="1800" b="1" dirty="0" smtClean="0"/>
                <a:t>rice of </a:t>
              </a:r>
              <a:r>
                <a:rPr lang="en-GB" altLang="en-US" sz="1800" b="1" dirty="0" smtClean="0">
                  <a:solidFill>
                    <a:srgbClr val="00B050"/>
                  </a:solidFill>
                </a:rPr>
                <a:t>O</a:t>
              </a:r>
              <a:r>
                <a:rPr lang="en-GB" altLang="en-US" sz="1800" b="1" dirty="0" smtClean="0"/>
                <a:t>ther </a:t>
              </a:r>
              <a:r>
                <a:rPr lang="en-GB" altLang="en-US" sz="1800" b="1" dirty="0" smtClean="0">
                  <a:solidFill>
                    <a:srgbClr val="00B050"/>
                  </a:solidFill>
                </a:rPr>
                <a:t>G</a:t>
              </a:r>
              <a:r>
                <a:rPr lang="en-GB" altLang="en-US" sz="1800" b="1" dirty="0" smtClean="0"/>
                <a:t>oods</a:t>
              </a:r>
              <a:endParaRPr lang="en-GB" altLang="en-US" sz="1800" b="1" dirty="0"/>
            </a:p>
            <a:p>
              <a:pPr eaLnBrk="1" hangingPunct="1">
                <a:spcBef>
                  <a:spcPct val="0"/>
                </a:spcBef>
                <a:buFontTx/>
                <a:buNone/>
              </a:pPr>
              <a:r>
                <a:rPr lang="en-GB" altLang="en-US" sz="900" dirty="0"/>
                <a:t>Price of </a:t>
              </a:r>
              <a:r>
                <a:rPr lang="en-GB" altLang="en-US" sz="900" dirty="0" smtClean="0"/>
                <a:t>substitutes (competitive demand), complements (joint demand), derived demand.</a:t>
              </a:r>
              <a:endParaRPr lang="en-GB" altLang="en-US" sz="900" dirty="0"/>
            </a:p>
          </p:txBody>
        </p:sp>
        <p:cxnSp>
          <p:nvCxnSpPr>
            <p:cNvPr id="42" name="Straight Arrow Connector 41"/>
            <p:cNvCxnSpPr>
              <a:cxnSpLocks noChangeShapeType="1"/>
              <a:stCxn id="39" idx="3"/>
            </p:cNvCxnSpPr>
            <p:nvPr/>
          </p:nvCxnSpPr>
          <p:spPr bwMode="auto">
            <a:xfrm flipV="1">
              <a:off x="3570093" y="2124163"/>
              <a:ext cx="1107968" cy="511609"/>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 name="Left Brace 46"/>
            <p:cNvSpPr/>
            <p:nvPr/>
          </p:nvSpPr>
          <p:spPr>
            <a:xfrm rot="16200000">
              <a:off x="6087062" y="1184112"/>
              <a:ext cx="319880" cy="2919414"/>
            </a:xfrm>
            <a:prstGeom prst="leftBrace">
              <a:avLst>
                <a:gd name="adj1" fmla="val 8333"/>
                <a:gd name="adj2" fmla="val 50301"/>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latin typeface="Calibri" panose="020F0502020204030204" pitchFamily="34" charset="0"/>
              </a:endParaRPr>
            </a:p>
          </p:txBody>
        </p:sp>
        <p:sp>
          <p:nvSpPr>
            <p:cNvPr id="48" name="Left Brace 47"/>
            <p:cNvSpPr/>
            <p:nvPr/>
          </p:nvSpPr>
          <p:spPr>
            <a:xfrm rot="16200000">
              <a:off x="9191230" y="1184112"/>
              <a:ext cx="319880" cy="2919414"/>
            </a:xfrm>
            <a:prstGeom prst="leftBrace">
              <a:avLst>
                <a:gd name="adj1" fmla="val 8333"/>
                <a:gd name="adj2" fmla="val 50301"/>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latin typeface="Calibri" panose="020F0502020204030204" pitchFamily="34" charset="0"/>
              </a:endParaRPr>
            </a:p>
          </p:txBody>
        </p:sp>
      </p:grpSp>
      <p:cxnSp>
        <p:nvCxnSpPr>
          <p:cNvPr id="16" name="Straight Connector 15"/>
          <p:cNvCxnSpPr/>
          <p:nvPr/>
        </p:nvCxnSpPr>
        <p:spPr>
          <a:xfrm>
            <a:off x="36503" y="3367304"/>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513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t>WEEK 2</a:t>
            </a:r>
            <a:endParaRPr lang="en-GB" sz="19900" b="1" dirty="0"/>
          </a:p>
        </p:txBody>
      </p:sp>
    </p:spTree>
    <p:extLst>
      <p:ext uri="{BB962C8B-B14F-4D97-AF65-F5344CB8AC3E}">
        <p14:creationId xmlns:p14="http://schemas.microsoft.com/office/powerpoint/2010/main" val="3339895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b="1" dirty="0" smtClean="0"/>
              <a:t>90</a:t>
            </a:r>
          </a:p>
          <a:p>
            <a:pPr algn="ctr"/>
            <a:r>
              <a:rPr lang="en-GB" sz="11500" b="1" dirty="0" smtClean="0"/>
              <a:t>Monday</a:t>
            </a:r>
            <a:endParaRPr lang="en-GB" sz="11500" b="1" dirty="0"/>
          </a:p>
        </p:txBody>
      </p:sp>
    </p:spTree>
    <p:extLst>
      <p:ext uri="{BB962C8B-B14F-4D97-AF65-F5344CB8AC3E}">
        <p14:creationId xmlns:p14="http://schemas.microsoft.com/office/powerpoint/2010/main" val="990087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9225"/>
            <a:ext cx="10515600" cy="1325563"/>
          </a:xfrm>
        </p:spPr>
        <p:txBody>
          <a:bodyPr>
            <a:normAutofit/>
          </a:bodyPr>
          <a:lstStyle/>
          <a:p>
            <a:r>
              <a:rPr lang="en-GB" sz="5400" b="1" dirty="0" smtClean="0"/>
              <a:t>Economics in the News this Week….</a:t>
            </a:r>
            <a:endParaRPr lang="en-GB" sz="5400" b="1" dirty="0"/>
          </a:p>
        </p:txBody>
      </p:sp>
      <p:sp>
        <p:nvSpPr>
          <p:cNvPr id="3" name="Content Placeholder 2"/>
          <p:cNvSpPr>
            <a:spLocks noGrp="1"/>
          </p:cNvSpPr>
          <p:nvPr>
            <p:ph idx="1"/>
          </p:nvPr>
        </p:nvSpPr>
        <p:spPr>
          <a:xfrm>
            <a:off x="266700" y="1690688"/>
            <a:ext cx="3060700" cy="4926012"/>
          </a:xfrm>
          <a:solidFill>
            <a:schemeClr val="bg1"/>
          </a:solidFill>
        </p:spPr>
        <p:txBody>
          <a:bodyPr>
            <a:normAutofit fontScale="85000" lnSpcReduction="20000"/>
          </a:bodyPr>
          <a:lstStyle/>
          <a:p>
            <a:pPr marL="0" indent="0">
              <a:buNone/>
            </a:pPr>
            <a:r>
              <a:rPr lang="en-GB" b="1" dirty="0" smtClean="0"/>
              <a:t>TASKS (10 minutes)</a:t>
            </a:r>
          </a:p>
          <a:p>
            <a:pPr marL="514350" indent="-514350">
              <a:buFont typeface="+mj-lt"/>
              <a:buAutoNum type="arabicPeriod"/>
            </a:pPr>
            <a:r>
              <a:rPr lang="en-GB" dirty="0" smtClean="0"/>
              <a:t>Have your homework out for INSPECTION</a:t>
            </a:r>
          </a:p>
          <a:p>
            <a:pPr marL="514350" indent="-514350">
              <a:buFont typeface="+mj-lt"/>
              <a:buAutoNum type="arabicPeriod"/>
            </a:pPr>
            <a:r>
              <a:rPr lang="en-GB" dirty="0" smtClean="0"/>
              <a:t>What economics news story do these pictures relate to?</a:t>
            </a:r>
          </a:p>
          <a:p>
            <a:pPr marL="514350" indent="-514350">
              <a:buFont typeface="+mj-lt"/>
              <a:buAutoNum type="arabicPeriod"/>
            </a:pPr>
            <a:r>
              <a:rPr lang="en-GB" dirty="0" smtClean="0"/>
              <a:t>Which is the micro story and which is the macro story?</a:t>
            </a:r>
          </a:p>
          <a:p>
            <a:pPr marL="514350" indent="-514350">
              <a:buFont typeface="+mj-lt"/>
              <a:buAutoNum type="arabicPeriod"/>
            </a:pPr>
            <a:r>
              <a:rPr lang="en-GB" dirty="0" smtClean="0"/>
              <a:t>Have an opinion on the news stories, if asked/picked on!</a:t>
            </a:r>
          </a:p>
        </p:txBody>
      </p:sp>
      <p:sp>
        <p:nvSpPr>
          <p:cNvPr id="14" name="Content Placeholder 2"/>
          <p:cNvSpPr txBox="1">
            <a:spLocks/>
          </p:cNvSpPr>
          <p:nvPr/>
        </p:nvSpPr>
        <p:spPr>
          <a:xfrm>
            <a:off x="7654566" y="1778491"/>
            <a:ext cx="3839982"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u="sng" dirty="0" smtClean="0"/>
              <a:t>TODAYS LESSON</a:t>
            </a:r>
          </a:p>
          <a:p>
            <a:endParaRPr lang="en-GB" u="sng" dirty="0"/>
          </a:p>
          <a:p>
            <a:r>
              <a:rPr lang="en-GB" u="sng" dirty="0" smtClean="0"/>
              <a:t>ADMIN</a:t>
            </a:r>
          </a:p>
          <a:p>
            <a:pPr lvl="1"/>
            <a:r>
              <a:rPr lang="en-GB" dirty="0" smtClean="0"/>
              <a:t>Economics in the News</a:t>
            </a:r>
          </a:p>
          <a:p>
            <a:pPr lvl="1"/>
            <a:r>
              <a:rPr lang="en-GB" dirty="0" smtClean="0"/>
              <a:t>Homework Collection</a:t>
            </a:r>
          </a:p>
          <a:p>
            <a:pPr lvl="1"/>
            <a:r>
              <a:rPr lang="en-GB" dirty="0" smtClean="0"/>
              <a:t>Revision worksheets back - review of grading</a:t>
            </a:r>
          </a:p>
          <a:p>
            <a:r>
              <a:rPr lang="en-GB" u="sng" dirty="0" smtClean="0"/>
              <a:t>MICRO: PREP Assessment - Interrelationships in Markets</a:t>
            </a:r>
          </a:p>
          <a:p>
            <a:pPr lvl="1"/>
            <a:r>
              <a:rPr lang="en-GB" dirty="0" smtClean="0"/>
              <a:t>Testing your knowledge</a:t>
            </a:r>
          </a:p>
          <a:p>
            <a:r>
              <a:rPr lang="en-GB" u="sng" dirty="0" smtClean="0"/>
              <a:t>MACRO: PREP Assessment - Defining, Measuring and Effects of Unemployment</a:t>
            </a:r>
          </a:p>
          <a:p>
            <a:pPr lvl="1"/>
            <a:r>
              <a:rPr lang="en-GB" dirty="0" smtClean="0"/>
              <a:t>Type of unemployment case studies</a:t>
            </a:r>
          </a:p>
        </p:txBody>
      </p:sp>
      <p:pic>
        <p:nvPicPr>
          <p:cNvPr id="4" name="Picture 3"/>
          <p:cNvPicPr>
            <a:picLocks noChangeAspect="1"/>
          </p:cNvPicPr>
          <p:nvPr/>
        </p:nvPicPr>
        <p:blipFill>
          <a:blip r:embed="rId2"/>
          <a:stretch>
            <a:fillRect/>
          </a:stretch>
        </p:blipFill>
        <p:spPr>
          <a:xfrm>
            <a:off x="4281758" y="1474788"/>
            <a:ext cx="2485484" cy="2352135"/>
          </a:xfrm>
          <a:prstGeom prst="rect">
            <a:avLst/>
          </a:prstGeom>
        </p:spPr>
      </p:pic>
      <p:pic>
        <p:nvPicPr>
          <p:cNvPr id="5" name="Picture 4"/>
          <p:cNvPicPr>
            <a:picLocks noChangeAspect="1"/>
          </p:cNvPicPr>
          <p:nvPr/>
        </p:nvPicPr>
        <p:blipFill>
          <a:blip r:embed="rId3"/>
          <a:stretch>
            <a:fillRect/>
          </a:stretch>
        </p:blipFill>
        <p:spPr>
          <a:xfrm>
            <a:off x="4281758" y="4025058"/>
            <a:ext cx="2485484" cy="2600882"/>
          </a:xfrm>
          <a:prstGeom prst="rect">
            <a:avLst/>
          </a:prstGeom>
        </p:spPr>
      </p:pic>
    </p:spTree>
    <p:extLst>
      <p:ext uri="{BB962C8B-B14F-4D97-AF65-F5344CB8AC3E}">
        <p14:creationId xmlns:p14="http://schemas.microsoft.com/office/powerpoint/2010/main" val="28248337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33188" cy="1082351"/>
          </a:xfrm>
        </p:spPr>
        <p:txBody>
          <a:bodyPr>
            <a:normAutofit/>
          </a:bodyPr>
          <a:lstStyle/>
          <a:p>
            <a:r>
              <a:rPr lang="en-GB" sz="4000" b="1" dirty="0" smtClean="0"/>
              <a:t>Revision Worksheets Back</a:t>
            </a:r>
            <a:endParaRPr lang="en-GB" sz="4000" b="1" dirty="0"/>
          </a:p>
        </p:txBody>
      </p:sp>
      <p:sp>
        <p:nvSpPr>
          <p:cNvPr id="3" name="Content Placeholder 2"/>
          <p:cNvSpPr>
            <a:spLocks noGrp="1"/>
          </p:cNvSpPr>
          <p:nvPr>
            <p:ph idx="1"/>
          </p:nvPr>
        </p:nvSpPr>
        <p:spPr>
          <a:xfrm>
            <a:off x="157063" y="908096"/>
            <a:ext cx="6986687" cy="5759403"/>
          </a:xfrm>
        </p:spPr>
        <p:txBody>
          <a:bodyPr>
            <a:noAutofit/>
          </a:bodyPr>
          <a:lstStyle/>
          <a:p>
            <a:pPr marL="0" indent="0">
              <a:lnSpc>
                <a:spcPct val="100000"/>
              </a:lnSpc>
              <a:spcBef>
                <a:spcPts val="0"/>
              </a:spcBef>
              <a:buNone/>
            </a:pPr>
            <a:r>
              <a:rPr lang="en-GB" sz="1600" b="1" dirty="0" smtClean="0"/>
              <a:t>TASK: Please use the key below to write your own comments about how to improve.  If you are unsure, check within your group to see if they can work it out.  If you are still unsure, move onto the next bit and wait for me to come around to talk to you.</a:t>
            </a:r>
          </a:p>
          <a:p>
            <a:pPr marL="0" indent="0">
              <a:lnSpc>
                <a:spcPct val="100000"/>
              </a:lnSpc>
              <a:spcBef>
                <a:spcPts val="0"/>
              </a:spcBef>
              <a:buNone/>
            </a:pPr>
            <a:endParaRPr lang="en-GB" sz="1200" dirty="0"/>
          </a:p>
          <a:p>
            <a:pPr marL="0" indent="0">
              <a:lnSpc>
                <a:spcPct val="100000"/>
              </a:lnSpc>
              <a:spcBef>
                <a:spcPts val="0"/>
              </a:spcBef>
              <a:buNone/>
            </a:pPr>
            <a:r>
              <a:rPr lang="en-GB" sz="1600" dirty="0" smtClean="0"/>
              <a:t>If you have finished, then…..help others in your group and suggest ways they can improve their revision worksheets.</a:t>
            </a:r>
          </a:p>
          <a:p>
            <a:pPr marL="0" indent="0">
              <a:lnSpc>
                <a:spcPct val="100000"/>
              </a:lnSpc>
              <a:spcBef>
                <a:spcPts val="0"/>
              </a:spcBef>
              <a:buNone/>
            </a:pPr>
            <a:endParaRPr lang="en-GB" sz="1600" dirty="0"/>
          </a:p>
          <a:p>
            <a:pPr marL="0" indent="0">
              <a:lnSpc>
                <a:spcPct val="100000"/>
              </a:lnSpc>
              <a:spcBef>
                <a:spcPts val="0"/>
              </a:spcBef>
              <a:buNone/>
            </a:pPr>
            <a:r>
              <a:rPr lang="en-GB" sz="1600" b="1" dirty="0" smtClean="0"/>
              <a:t>KEY TO OLLY’s MARKING</a:t>
            </a:r>
          </a:p>
          <a:p>
            <a:pPr marL="0" indent="0">
              <a:lnSpc>
                <a:spcPct val="100000"/>
              </a:lnSpc>
              <a:spcBef>
                <a:spcPts val="0"/>
              </a:spcBef>
              <a:buNone/>
            </a:pPr>
            <a:r>
              <a:rPr lang="en-GB" sz="1600" b="1" dirty="0" smtClean="0"/>
              <a:t>H = </a:t>
            </a:r>
            <a:r>
              <a:rPr lang="en-GB" sz="1600" dirty="0" smtClean="0"/>
              <a:t>Headings - could you have more headings to break up your writing?</a:t>
            </a:r>
          </a:p>
          <a:p>
            <a:pPr marL="0" indent="0">
              <a:lnSpc>
                <a:spcPct val="100000"/>
              </a:lnSpc>
              <a:spcBef>
                <a:spcPts val="0"/>
              </a:spcBef>
              <a:buNone/>
            </a:pPr>
            <a:r>
              <a:rPr lang="en-GB" sz="1600" b="1" dirty="0" smtClean="0"/>
              <a:t>C+P? = </a:t>
            </a:r>
            <a:r>
              <a:rPr lang="en-GB" sz="1600" dirty="0" smtClean="0"/>
              <a:t>it looks like this has been copied and pasted from another source.  Please do not do this.</a:t>
            </a:r>
          </a:p>
          <a:p>
            <a:pPr marL="0" indent="0">
              <a:lnSpc>
                <a:spcPct val="100000"/>
              </a:lnSpc>
              <a:spcBef>
                <a:spcPts val="0"/>
              </a:spcBef>
              <a:buNone/>
            </a:pPr>
            <a:r>
              <a:rPr lang="en-GB" sz="1600" b="1" dirty="0" smtClean="0"/>
              <a:t>M? = </a:t>
            </a:r>
            <a:r>
              <a:rPr lang="en-GB" sz="1600" dirty="0" smtClean="0"/>
              <a:t>You are missing work from the original instructions - what is it?</a:t>
            </a:r>
          </a:p>
          <a:p>
            <a:pPr marL="0" indent="0">
              <a:lnSpc>
                <a:spcPct val="100000"/>
              </a:lnSpc>
              <a:spcBef>
                <a:spcPts val="0"/>
              </a:spcBef>
              <a:buNone/>
            </a:pPr>
            <a:r>
              <a:rPr lang="en-GB" sz="1600" b="1" dirty="0" smtClean="0"/>
              <a:t>D? = </a:t>
            </a:r>
            <a:r>
              <a:rPr lang="en-GB" sz="1600" dirty="0" smtClean="0"/>
              <a:t>You need to draw on your PPF and label letters to illustrate your points on the diagram (this was especially true for opportunity cost demonstrations for a lot of you).</a:t>
            </a:r>
          </a:p>
          <a:p>
            <a:pPr marL="0" indent="0">
              <a:lnSpc>
                <a:spcPct val="100000"/>
              </a:lnSpc>
              <a:spcBef>
                <a:spcPts val="0"/>
              </a:spcBef>
              <a:buNone/>
            </a:pPr>
            <a:r>
              <a:rPr lang="en-GB" sz="1600" b="1" dirty="0" smtClean="0"/>
              <a:t>E? </a:t>
            </a:r>
            <a:r>
              <a:rPr lang="en-GB" sz="1600" dirty="0" smtClean="0"/>
              <a:t>= Lack of explanation</a:t>
            </a:r>
          </a:p>
          <a:p>
            <a:pPr marL="0" indent="0">
              <a:lnSpc>
                <a:spcPct val="100000"/>
              </a:lnSpc>
              <a:spcBef>
                <a:spcPts val="0"/>
              </a:spcBef>
              <a:buNone/>
            </a:pPr>
            <a:r>
              <a:rPr lang="en-GB" sz="1600" b="1" dirty="0" smtClean="0"/>
              <a:t>‘</a:t>
            </a:r>
            <a:r>
              <a:rPr lang="en-GB" sz="1600" b="1" dirty="0" err="1" smtClean="0"/>
              <a:t>Conc</a:t>
            </a:r>
            <a:r>
              <a:rPr lang="en-GB" sz="1600" b="1" dirty="0" smtClean="0"/>
              <a:t>’? = </a:t>
            </a:r>
            <a:r>
              <a:rPr lang="en-GB" sz="1600" dirty="0" smtClean="0"/>
              <a:t>Conclusion is lacking?</a:t>
            </a:r>
          </a:p>
          <a:p>
            <a:pPr marL="0" indent="0">
              <a:lnSpc>
                <a:spcPct val="100000"/>
              </a:lnSpc>
              <a:spcBef>
                <a:spcPts val="0"/>
              </a:spcBef>
              <a:buNone/>
            </a:pPr>
            <a:r>
              <a:rPr lang="en-GB" sz="1600" b="1" dirty="0" smtClean="0"/>
              <a:t>PP? = </a:t>
            </a:r>
            <a:r>
              <a:rPr lang="en-GB" sz="1600" dirty="0" smtClean="0"/>
              <a:t>Poor presentation - can you </a:t>
            </a:r>
            <a:r>
              <a:rPr lang="en-GB" sz="1600" dirty="0"/>
              <a:t>use bullet points, sub-headings, emphasise key words</a:t>
            </a:r>
            <a:r>
              <a:rPr lang="en-GB" sz="1600" dirty="0" smtClean="0"/>
              <a:t>?</a:t>
            </a:r>
          </a:p>
          <a:p>
            <a:pPr marL="0" indent="0">
              <a:lnSpc>
                <a:spcPct val="100000"/>
              </a:lnSpc>
              <a:spcBef>
                <a:spcPts val="0"/>
              </a:spcBef>
              <a:buNone/>
            </a:pPr>
            <a:r>
              <a:rPr lang="en-GB" sz="1600" b="1" dirty="0" smtClean="0"/>
              <a:t>e.g.? = </a:t>
            </a:r>
            <a:r>
              <a:rPr lang="en-GB" sz="1600" dirty="0" smtClean="0"/>
              <a:t>you need an example to illustrate your point</a:t>
            </a:r>
          </a:p>
          <a:p>
            <a:pPr marL="0" indent="0">
              <a:lnSpc>
                <a:spcPct val="100000"/>
              </a:lnSpc>
              <a:spcBef>
                <a:spcPts val="0"/>
              </a:spcBef>
              <a:buNone/>
            </a:pPr>
            <a:r>
              <a:rPr lang="en-GB" sz="1600" b="1" dirty="0" smtClean="0"/>
              <a:t>X? = </a:t>
            </a:r>
            <a:r>
              <a:rPr lang="en-GB" sz="1600" dirty="0" smtClean="0"/>
              <a:t>this is wrong but why?</a:t>
            </a:r>
          </a:p>
          <a:p>
            <a:pPr marL="0" indent="0">
              <a:lnSpc>
                <a:spcPct val="100000"/>
              </a:lnSpc>
              <a:spcBef>
                <a:spcPts val="0"/>
              </a:spcBef>
              <a:buNone/>
            </a:pPr>
            <a:r>
              <a:rPr lang="en-GB" sz="1600" b="1" dirty="0" smtClean="0"/>
              <a:t>S? = </a:t>
            </a:r>
            <a:r>
              <a:rPr lang="en-GB" sz="1600" dirty="0" smtClean="0"/>
              <a:t>White space – please use the full 2 sides</a:t>
            </a:r>
          </a:p>
          <a:p>
            <a:pPr marL="0" indent="0">
              <a:lnSpc>
                <a:spcPct val="100000"/>
              </a:lnSpc>
              <a:spcBef>
                <a:spcPts val="0"/>
              </a:spcBef>
              <a:buNone/>
            </a:pPr>
            <a:endParaRPr lang="en-GB" sz="1600" dirty="0" smtClean="0"/>
          </a:p>
          <a:p>
            <a:pPr marL="0" indent="0">
              <a:lnSpc>
                <a:spcPct val="100000"/>
              </a:lnSpc>
              <a:spcBef>
                <a:spcPts val="0"/>
              </a:spcBef>
              <a:buNone/>
            </a:pPr>
            <a:endParaRPr lang="en-GB" sz="1200" dirty="0"/>
          </a:p>
          <a:p>
            <a:pPr marL="0" indent="0">
              <a:lnSpc>
                <a:spcPct val="100000"/>
              </a:lnSpc>
              <a:spcBef>
                <a:spcPts val="0"/>
              </a:spcBef>
              <a:buNone/>
            </a:pPr>
            <a:endParaRPr lang="en-GB" sz="1200" dirty="0"/>
          </a:p>
        </p:txBody>
      </p:sp>
      <p:sp>
        <p:nvSpPr>
          <p:cNvPr id="5" name="Rectangle 4"/>
          <p:cNvSpPr/>
          <p:nvPr/>
        </p:nvSpPr>
        <p:spPr>
          <a:xfrm>
            <a:off x="4231354" y="6298167"/>
            <a:ext cx="2707921" cy="369332"/>
          </a:xfrm>
          <a:prstGeom prst="rect">
            <a:avLst/>
          </a:prstGeom>
          <a:solidFill>
            <a:schemeClr val="bg1"/>
          </a:solidFill>
        </p:spPr>
        <p:txBody>
          <a:bodyPr wrap="none">
            <a:spAutoFit/>
          </a:bodyPr>
          <a:lstStyle/>
          <a:p>
            <a:r>
              <a:rPr lang="en-GB" b="1" dirty="0"/>
              <a:t>NOTE ABOUT PLAGARISM </a:t>
            </a:r>
          </a:p>
        </p:txBody>
      </p:sp>
      <p:pic>
        <p:nvPicPr>
          <p:cNvPr id="6" name="Picture 5"/>
          <p:cNvPicPr>
            <a:picLocks noChangeAspect="1"/>
          </p:cNvPicPr>
          <p:nvPr/>
        </p:nvPicPr>
        <p:blipFill>
          <a:blip r:embed="rId2"/>
          <a:stretch>
            <a:fillRect/>
          </a:stretch>
        </p:blipFill>
        <p:spPr>
          <a:xfrm>
            <a:off x="7019305" y="58467"/>
            <a:ext cx="5172695" cy="6424366"/>
          </a:xfrm>
          <a:prstGeom prst="rect">
            <a:avLst/>
          </a:prstGeom>
        </p:spPr>
      </p:pic>
    </p:spTree>
    <p:extLst>
      <p:ext uri="{BB962C8B-B14F-4D97-AF65-F5344CB8AC3E}">
        <p14:creationId xmlns:p14="http://schemas.microsoft.com/office/powerpoint/2010/main" val="3804673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 (4.5 Hours)</a:t>
            </a:r>
            <a:br>
              <a:rPr lang="en-GB" dirty="0" smtClean="0"/>
            </a:br>
            <a:r>
              <a:rPr lang="en-GB" sz="3200" dirty="0" smtClean="0">
                <a:solidFill>
                  <a:srgbClr val="FF0000"/>
                </a:solidFill>
              </a:rPr>
              <a:t>Monday 8</a:t>
            </a:r>
            <a:r>
              <a:rPr lang="en-GB" sz="3200" baseline="30000" dirty="0" smtClean="0">
                <a:solidFill>
                  <a:srgbClr val="FF0000"/>
                </a:solidFill>
              </a:rPr>
              <a:t>th</a:t>
            </a:r>
            <a:r>
              <a:rPr lang="en-GB" sz="3200" dirty="0" smtClean="0">
                <a:solidFill>
                  <a:srgbClr val="FF0000"/>
                </a:solidFill>
              </a:rPr>
              <a:t> November 2018</a:t>
            </a:r>
            <a:endParaRPr lang="en-GB" dirty="0">
              <a:solidFill>
                <a:srgbClr val="FF0000"/>
              </a:solidFill>
            </a:endParaRPr>
          </a:p>
        </p:txBody>
      </p:sp>
      <p:sp>
        <p:nvSpPr>
          <p:cNvPr id="3" name="Content Placeholder 2"/>
          <p:cNvSpPr>
            <a:spLocks noGrp="1"/>
          </p:cNvSpPr>
          <p:nvPr>
            <p:ph idx="1"/>
          </p:nvPr>
        </p:nvSpPr>
        <p:spPr/>
        <p:txBody>
          <a:bodyPr/>
          <a:lstStyle/>
          <a:p>
            <a:pPr marL="0" indent="0">
              <a:buNone/>
            </a:pPr>
            <a:r>
              <a:rPr lang="en-GB" dirty="0" smtClean="0"/>
              <a:t>Complete 2x Revision Worksheets on:</a:t>
            </a:r>
          </a:p>
          <a:p>
            <a:r>
              <a:rPr lang="en-GB" dirty="0" smtClean="0"/>
              <a:t>MICRO: RWS2 – Demand and Supply Curves</a:t>
            </a:r>
          </a:p>
          <a:p>
            <a:r>
              <a:rPr lang="en-GB" dirty="0" smtClean="0"/>
              <a:t>MACRO: RWS2 – Economic Growth and Unemployment</a:t>
            </a:r>
          </a:p>
          <a:p>
            <a:endParaRPr lang="en-GB" dirty="0"/>
          </a:p>
          <a:p>
            <a:pPr marL="0" indent="0">
              <a:buNone/>
            </a:pPr>
            <a:r>
              <a:rPr lang="en-GB" dirty="0" smtClean="0"/>
              <a:t>ALL RESOURCES ARE ON GOL</a:t>
            </a:r>
          </a:p>
        </p:txBody>
      </p:sp>
    </p:spTree>
    <p:extLst>
      <p:ext uri="{BB962C8B-B14F-4D97-AF65-F5344CB8AC3E}">
        <p14:creationId xmlns:p14="http://schemas.microsoft.com/office/powerpoint/2010/main" val="3257489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77736" y="1370243"/>
            <a:ext cx="5642517" cy="5204940"/>
          </a:xfrm>
          <a:prstGeom prst="rect">
            <a:avLst/>
          </a:prstGeom>
        </p:spPr>
      </p:pic>
      <p:sp>
        <p:nvSpPr>
          <p:cNvPr id="7" name="Title 6"/>
          <p:cNvSpPr>
            <a:spLocks noGrp="1"/>
          </p:cNvSpPr>
          <p:nvPr>
            <p:ph type="title"/>
          </p:nvPr>
        </p:nvSpPr>
        <p:spPr>
          <a:xfrm>
            <a:off x="838200" y="-15312"/>
            <a:ext cx="10515600" cy="1325563"/>
          </a:xfrm>
        </p:spPr>
        <p:txBody>
          <a:bodyPr>
            <a:normAutofit fontScale="90000"/>
          </a:bodyPr>
          <a:lstStyle/>
          <a:p>
            <a:pPr algn="ctr"/>
            <a:r>
              <a:rPr lang="en-GB" sz="4000" b="1" dirty="0" smtClean="0"/>
              <a:t>Factors affecting Demand and Supply of a Product </a:t>
            </a:r>
            <a:r>
              <a:rPr lang="en-GB" dirty="0" smtClean="0"/>
              <a:t/>
            </a:r>
            <a:br>
              <a:rPr lang="en-GB" dirty="0" smtClean="0"/>
            </a:br>
            <a:r>
              <a:rPr lang="en-GB" sz="3100" b="1" dirty="0" smtClean="0">
                <a:solidFill>
                  <a:srgbClr val="FF0000"/>
                </a:solidFill>
              </a:rPr>
              <a:t>Represented on Graphs</a:t>
            </a:r>
            <a:endParaRPr lang="en-GB" sz="3100" b="1" dirty="0">
              <a:solidFill>
                <a:srgbClr val="FF0000"/>
              </a:solidFill>
            </a:endParaRPr>
          </a:p>
        </p:txBody>
      </p:sp>
      <p:sp>
        <p:nvSpPr>
          <p:cNvPr id="8" name="TextBox 7"/>
          <p:cNvSpPr txBox="1"/>
          <p:nvPr/>
        </p:nvSpPr>
        <p:spPr>
          <a:xfrm>
            <a:off x="0" y="1528362"/>
            <a:ext cx="2564779" cy="5047536"/>
          </a:xfrm>
          <a:prstGeom prst="rect">
            <a:avLst/>
          </a:prstGeom>
          <a:noFill/>
        </p:spPr>
        <p:txBody>
          <a:bodyPr wrap="square" rtlCol="0">
            <a:spAutoFit/>
          </a:bodyPr>
          <a:lstStyle/>
          <a:p>
            <a:r>
              <a:rPr lang="en-GB" sz="2000" b="1" u="sng" dirty="0" smtClean="0"/>
              <a:t>Movement Along the Curve</a:t>
            </a:r>
          </a:p>
          <a:p>
            <a:pPr marL="285750" indent="-285750">
              <a:buFont typeface="Arial" panose="020B0604020202020204" pitchFamily="34" charset="0"/>
              <a:buChar char="•"/>
            </a:pPr>
            <a:r>
              <a:rPr lang="en-GB" sz="2000" b="1" dirty="0" smtClean="0">
                <a:solidFill>
                  <a:srgbClr val="FF0000"/>
                </a:solidFill>
              </a:rPr>
              <a:t>P</a:t>
            </a:r>
            <a:r>
              <a:rPr lang="en-GB" dirty="0" smtClean="0"/>
              <a:t> = Price</a:t>
            </a:r>
          </a:p>
          <a:p>
            <a:endParaRPr lang="en-GB" dirty="0"/>
          </a:p>
          <a:p>
            <a:endParaRPr lang="en-GB" dirty="0" smtClean="0"/>
          </a:p>
          <a:p>
            <a:endParaRPr lang="en-GB" dirty="0"/>
          </a:p>
          <a:p>
            <a:endParaRPr lang="en-GB" dirty="0" smtClean="0"/>
          </a:p>
          <a:p>
            <a:endParaRPr lang="en-GB" dirty="0"/>
          </a:p>
          <a:p>
            <a:r>
              <a:rPr lang="en-GB" sz="2000" b="1" u="sng" dirty="0" smtClean="0"/>
              <a:t>Shifts in the Curve</a:t>
            </a:r>
          </a:p>
          <a:p>
            <a:pPr marL="342900" indent="-342900">
              <a:buFont typeface="Arial" panose="020B0604020202020204" pitchFamily="34" charset="0"/>
              <a:buChar char="•"/>
            </a:pPr>
            <a:r>
              <a:rPr lang="en-GB" sz="2000" b="1" dirty="0" smtClean="0">
                <a:solidFill>
                  <a:srgbClr val="FF0000"/>
                </a:solidFill>
              </a:rPr>
              <a:t>I</a:t>
            </a:r>
            <a:r>
              <a:rPr lang="en-GB" dirty="0" smtClean="0"/>
              <a:t>=Income</a:t>
            </a:r>
          </a:p>
          <a:p>
            <a:pPr marL="342900" indent="-342900">
              <a:buFont typeface="Arial" panose="020B0604020202020204" pitchFamily="34" charset="0"/>
              <a:buChar char="•"/>
            </a:pPr>
            <a:r>
              <a:rPr lang="en-GB" sz="2000" b="1" dirty="0" smtClean="0">
                <a:solidFill>
                  <a:srgbClr val="FF0000"/>
                </a:solidFill>
              </a:rPr>
              <a:t>T</a:t>
            </a:r>
            <a:r>
              <a:rPr lang="en-GB" dirty="0" smtClean="0"/>
              <a:t>=Tastes</a:t>
            </a:r>
          </a:p>
          <a:p>
            <a:pPr marL="342900" indent="-342900">
              <a:buFont typeface="Arial" panose="020B0604020202020204" pitchFamily="34" charset="0"/>
              <a:buChar char="•"/>
            </a:pPr>
            <a:r>
              <a:rPr lang="en-GB" sz="2000" b="1" dirty="0" smtClean="0">
                <a:solidFill>
                  <a:srgbClr val="FF0000"/>
                </a:solidFill>
              </a:rPr>
              <a:t>OF</a:t>
            </a:r>
            <a:r>
              <a:rPr lang="en-GB" dirty="0" smtClean="0"/>
              <a:t> = Other Factors (Population etc.)</a:t>
            </a:r>
          </a:p>
          <a:p>
            <a:pPr marL="342900" indent="-342900">
              <a:buFont typeface="Arial" panose="020B0604020202020204" pitchFamily="34" charset="0"/>
              <a:buChar char="•"/>
            </a:pPr>
            <a:r>
              <a:rPr lang="en-GB" sz="2000" b="1" dirty="0" smtClean="0">
                <a:solidFill>
                  <a:srgbClr val="FF0000"/>
                </a:solidFill>
              </a:rPr>
              <a:t>POG</a:t>
            </a:r>
            <a:r>
              <a:rPr lang="en-GB" dirty="0" smtClean="0"/>
              <a:t> = Price of Other Goods (Joint demand, competitive demand and derived demand)</a:t>
            </a:r>
          </a:p>
        </p:txBody>
      </p:sp>
      <p:sp>
        <p:nvSpPr>
          <p:cNvPr id="9" name="Right Brace 8"/>
          <p:cNvSpPr/>
          <p:nvPr/>
        </p:nvSpPr>
        <p:spPr>
          <a:xfrm>
            <a:off x="2486720" y="1408378"/>
            <a:ext cx="401445" cy="2383681"/>
          </a:xfrm>
          <a:prstGeom prst="rightBrace">
            <a:avLst>
              <a:gd name="adj1" fmla="val 8333"/>
              <a:gd name="adj2" fmla="val 5042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ight Brace 9"/>
          <p:cNvSpPr/>
          <p:nvPr/>
        </p:nvSpPr>
        <p:spPr>
          <a:xfrm>
            <a:off x="2486719" y="4185092"/>
            <a:ext cx="401445" cy="2255627"/>
          </a:xfrm>
          <a:prstGeom prst="rightBrace">
            <a:avLst>
              <a:gd name="adj1" fmla="val 8333"/>
              <a:gd name="adj2" fmla="val 5042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9233210" y="1528362"/>
            <a:ext cx="2958790" cy="5047536"/>
          </a:xfrm>
          <a:prstGeom prst="rect">
            <a:avLst/>
          </a:prstGeom>
          <a:noFill/>
        </p:spPr>
        <p:txBody>
          <a:bodyPr wrap="square" rtlCol="0">
            <a:spAutoFit/>
          </a:bodyPr>
          <a:lstStyle/>
          <a:p>
            <a:r>
              <a:rPr lang="en-GB" sz="2000" b="1" u="sng" dirty="0" smtClean="0"/>
              <a:t>Movement Along the Curve</a:t>
            </a:r>
          </a:p>
          <a:p>
            <a:pPr marL="285750" indent="-285750">
              <a:buFont typeface="Arial" panose="020B0604020202020204" pitchFamily="34" charset="0"/>
              <a:buChar char="•"/>
            </a:pPr>
            <a:r>
              <a:rPr lang="en-GB" sz="2000" b="1" dirty="0" smtClean="0">
                <a:solidFill>
                  <a:srgbClr val="FF0000"/>
                </a:solidFill>
              </a:rPr>
              <a:t>P</a:t>
            </a:r>
            <a:r>
              <a:rPr lang="en-GB" dirty="0" smtClean="0"/>
              <a:t> = Price</a:t>
            </a:r>
          </a:p>
          <a:p>
            <a:endParaRPr lang="en-GB" dirty="0"/>
          </a:p>
          <a:p>
            <a:endParaRPr lang="en-GB" dirty="0" smtClean="0"/>
          </a:p>
          <a:p>
            <a:endParaRPr lang="en-GB" dirty="0"/>
          </a:p>
          <a:p>
            <a:endParaRPr lang="en-GB" dirty="0"/>
          </a:p>
          <a:p>
            <a:endParaRPr lang="en-GB" dirty="0" smtClean="0"/>
          </a:p>
          <a:p>
            <a:endParaRPr lang="en-GB" sz="800" b="1" u="sng" dirty="0" smtClean="0"/>
          </a:p>
          <a:p>
            <a:r>
              <a:rPr lang="en-GB" sz="2000" b="1" u="sng" dirty="0" smtClean="0"/>
              <a:t>Shifts in the Curve</a:t>
            </a:r>
          </a:p>
          <a:p>
            <a:pPr marL="342900" indent="-342900">
              <a:buFont typeface="Arial" panose="020B0604020202020204" pitchFamily="34" charset="0"/>
              <a:buChar char="•"/>
            </a:pPr>
            <a:r>
              <a:rPr lang="en-GB" sz="2000" b="1" dirty="0" smtClean="0">
                <a:solidFill>
                  <a:srgbClr val="FF0000"/>
                </a:solidFill>
              </a:rPr>
              <a:t>COP</a:t>
            </a:r>
            <a:r>
              <a:rPr lang="en-GB" dirty="0" smtClean="0"/>
              <a:t>=Costs of Production</a:t>
            </a:r>
          </a:p>
          <a:p>
            <a:pPr marL="342900" indent="-342900">
              <a:buFont typeface="Arial" panose="020B0604020202020204" pitchFamily="34" charset="0"/>
              <a:buChar char="•"/>
            </a:pPr>
            <a:r>
              <a:rPr lang="en-GB" sz="2000" b="1" dirty="0" smtClean="0">
                <a:solidFill>
                  <a:srgbClr val="FF0000"/>
                </a:solidFill>
              </a:rPr>
              <a:t>OF</a:t>
            </a:r>
            <a:r>
              <a:rPr lang="en-GB" dirty="0" smtClean="0"/>
              <a:t>=Other Factors (Climate, environment etc.)</a:t>
            </a:r>
          </a:p>
          <a:p>
            <a:pPr marL="342900" indent="-342900">
              <a:buFont typeface="Arial" panose="020B0604020202020204" pitchFamily="34" charset="0"/>
              <a:buChar char="•"/>
            </a:pPr>
            <a:r>
              <a:rPr lang="en-GB" sz="2000" b="1" dirty="0" smtClean="0">
                <a:solidFill>
                  <a:srgbClr val="FF0000"/>
                </a:solidFill>
              </a:rPr>
              <a:t>POG</a:t>
            </a:r>
            <a:r>
              <a:rPr lang="en-GB" dirty="0" smtClean="0"/>
              <a:t> = Price of Other Goods (composite demand and joint supply)</a:t>
            </a:r>
          </a:p>
        </p:txBody>
      </p:sp>
      <p:sp>
        <p:nvSpPr>
          <p:cNvPr id="12" name="Right Brace 11"/>
          <p:cNvSpPr/>
          <p:nvPr/>
        </p:nvSpPr>
        <p:spPr>
          <a:xfrm rot="10800000">
            <a:off x="8854067" y="3980984"/>
            <a:ext cx="401445" cy="2459733"/>
          </a:xfrm>
          <a:prstGeom prst="rightBrace">
            <a:avLst>
              <a:gd name="adj1" fmla="val 8333"/>
              <a:gd name="adj2" fmla="val 5042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Right Brace 12"/>
          <p:cNvSpPr/>
          <p:nvPr/>
        </p:nvSpPr>
        <p:spPr>
          <a:xfrm rot="10800000">
            <a:off x="8831765" y="1472404"/>
            <a:ext cx="401445" cy="2255627"/>
          </a:xfrm>
          <a:prstGeom prst="rightBrace">
            <a:avLst>
              <a:gd name="adj1" fmla="val 8333"/>
              <a:gd name="adj2" fmla="val 5042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626847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defRPr/>
            </a:pPr>
            <a:r>
              <a:rPr lang="en-GB" sz="3600" b="1" dirty="0" smtClean="0">
                <a:latin typeface="+mn-lt"/>
              </a:rPr>
              <a:t>Interrelationships </a:t>
            </a:r>
            <a:r>
              <a:rPr lang="en-GB" sz="3600" b="1" dirty="0">
                <a:latin typeface="+mn-lt"/>
              </a:rPr>
              <a:t>between </a:t>
            </a:r>
            <a:r>
              <a:rPr lang="en-GB" sz="3600" b="1" dirty="0" smtClean="0">
                <a:latin typeface="+mn-lt"/>
              </a:rPr>
              <a:t>markets</a:t>
            </a:r>
            <a:br>
              <a:rPr lang="en-GB" sz="3600" b="1" dirty="0" smtClean="0">
                <a:latin typeface="+mn-lt"/>
              </a:rPr>
            </a:br>
            <a:r>
              <a:rPr lang="en-GB" sz="3200" b="1" dirty="0" smtClean="0">
                <a:solidFill>
                  <a:srgbClr val="FF0000"/>
                </a:solidFill>
                <a:latin typeface="+mn-lt"/>
              </a:rPr>
              <a:t>Price of other goods…(POG)</a:t>
            </a:r>
            <a:endParaRPr lang="en-GB" sz="3200" b="1" dirty="0">
              <a:solidFill>
                <a:srgbClr val="FF0000"/>
              </a:solidFill>
              <a:latin typeface="+mn-lt"/>
            </a:endParaRPr>
          </a:p>
        </p:txBody>
      </p:sp>
      <p:sp>
        <p:nvSpPr>
          <p:cNvPr id="3" name="Content Placeholder 2"/>
          <p:cNvSpPr>
            <a:spLocks noGrp="1"/>
          </p:cNvSpPr>
          <p:nvPr>
            <p:ph idx="1"/>
          </p:nvPr>
        </p:nvSpPr>
        <p:spPr>
          <a:xfrm>
            <a:off x="908050" y="1340115"/>
            <a:ext cx="11036300" cy="5257800"/>
          </a:xfrm>
        </p:spPr>
        <p:txBody>
          <a:bodyPr/>
          <a:lstStyle/>
          <a:p>
            <a:pPr>
              <a:defRPr/>
            </a:pPr>
            <a:r>
              <a:rPr lang="en-GB" sz="1600" b="1" dirty="0">
                <a:latin typeface="Reprise Stamp" panose="02000000000000000000" pitchFamily="2" charset="0"/>
              </a:rPr>
              <a:t>Joint Demand </a:t>
            </a:r>
            <a:r>
              <a:rPr lang="en-GB" sz="1600" b="1" dirty="0"/>
              <a:t>= Complements - two goods which we demand together</a:t>
            </a:r>
          </a:p>
          <a:p>
            <a:pPr lvl="1">
              <a:defRPr/>
            </a:pPr>
            <a:r>
              <a:rPr lang="en-GB" sz="1400" b="1" i="1" dirty="0">
                <a:solidFill>
                  <a:srgbClr val="FF0000"/>
                </a:solidFill>
              </a:rPr>
              <a:t>EXERCISE: Draw a 2 supply and demand diagrams for breakfast cereals and milk.  What would happen in these markets if there was an increase in supply of breakfast cereals for a complementary good like milk</a:t>
            </a:r>
          </a:p>
          <a:p>
            <a:pPr>
              <a:defRPr/>
            </a:pPr>
            <a:r>
              <a:rPr lang="en-GB" sz="1600" b="1" dirty="0">
                <a:latin typeface="Reprise Stamp" panose="02000000000000000000" pitchFamily="2" charset="0"/>
              </a:rPr>
              <a:t>Competitive Demand </a:t>
            </a:r>
            <a:r>
              <a:rPr lang="en-GB" sz="1600" b="1" dirty="0"/>
              <a:t>= Substitutes - two goods in which we demand either one or the other</a:t>
            </a:r>
          </a:p>
          <a:p>
            <a:pPr lvl="1">
              <a:defRPr/>
            </a:pPr>
            <a:r>
              <a:rPr lang="en-GB" sz="1400" b="1" i="1" dirty="0">
                <a:solidFill>
                  <a:srgbClr val="FF0000"/>
                </a:solidFill>
              </a:rPr>
              <a:t>EXERCISE: Draw 2 supply and demand diagrams for beef and pork.  What would happen in these in markets if the supply of beef suddenly fell and what impact this would have on the market for Pork.</a:t>
            </a:r>
          </a:p>
          <a:p>
            <a:pPr>
              <a:defRPr/>
            </a:pPr>
            <a:r>
              <a:rPr lang="en-GB" sz="1600" b="1" dirty="0">
                <a:latin typeface="Reprise Stamp" panose="02000000000000000000" pitchFamily="2" charset="0"/>
              </a:rPr>
              <a:t>Derived Demand </a:t>
            </a:r>
            <a:r>
              <a:rPr lang="en-GB" sz="1600" b="1" dirty="0"/>
              <a:t>= One good is demanded because it is needed for the production of another</a:t>
            </a:r>
          </a:p>
          <a:p>
            <a:pPr lvl="1">
              <a:defRPr/>
            </a:pPr>
            <a:r>
              <a:rPr lang="en-GB" sz="1400" b="1" i="1" dirty="0">
                <a:solidFill>
                  <a:srgbClr val="FF0000"/>
                </a:solidFill>
              </a:rPr>
              <a:t>EXERCISE: Draw 2 supply and demand diagrams for cars and steel.  What would happen in these markets if peoples wanted to drive less cars due to the pollution they caused?</a:t>
            </a:r>
          </a:p>
          <a:p>
            <a:pPr>
              <a:defRPr/>
            </a:pPr>
            <a:endParaRPr lang="en-GB" sz="1600" b="1" dirty="0" smtClean="0">
              <a:latin typeface="Reprise Stamp" panose="02000000000000000000" pitchFamily="2" charset="0"/>
            </a:endParaRPr>
          </a:p>
          <a:p>
            <a:pPr>
              <a:defRPr/>
            </a:pPr>
            <a:endParaRPr lang="en-GB" sz="1600" b="1" dirty="0">
              <a:latin typeface="Reprise Stamp" panose="02000000000000000000" pitchFamily="2" charset="0"/>
            </a:endParaRPr>
          </a:p>
          <a:p>
            <a:pPr>
              <a:defRPr/>
            </a:pPr>
            <a:r>
              <a:rPr lang="en-GB" sz="1600" b="1" dirty="0">
                <a:latin typeface="Reprise Stamp" panose="02000000000000000000" pitchFamily="2" charset="0"/>
              </a:rPr>
              <a:t>Composite Demand </a:t>
            </a:r>
            <a:r>
              <a:rPr lang="en-GB" sz="1600" b="1" dirty="0"/>
              <a:t>= a good is demanded for two or more distinct uses.  Economic theory says that an increase in demand for one composite good will lead to a fall in the supply for another</a:t>
            </a:r>
          </a:p>
          <a:p>
            <a:pPr lvl="1">
              <a:defRPr/>
            </a:pPr>
            <a:r>
              <a:rPr lang="en-GB" sz="1400" b="1" i="1" dirty="0">
                <a:solidFill>
                  <a:srgbClr val="FF0000"/>
                </a:solidFill>
              </a:rPr>
              <a:t>EXERCISE: Draw 2 supply and demand diagrams for ‘Oil for Plastics’ and ‘Oil for Petrol’.  What would happen in these markets if there was an increase in the demand for plastics?</a:t>
            </a:r>
          </a:p>
          <a:p>
            <a:pPr>
              <a:defRPr/>
            </a:pPr>
            <a:r>
              <a:rPr lang="en-GB" sz="1600" b="1" dirty="0">
                <a:latin typeface="Reprise Stamp" panose="02000000000000000000" pitchFamily="2" charset="0"/>
              </a:rPr>
              <a:t>Joint Supply </a:t>
            </a:r>
            <a:r>
              <a:rPr lang="en-GB" sz="1600" b="1" dirty="0"/>
              <a:t>= a good is in joint supply with another good when one good is supplied for two different purposes.</a:t>
            </a:r>
          </a:p>
          <a:p>
            <a:pPr lvl="1">
              <a:defRPr/>
            </a:pPr>
            <a:r>
              <a:rPr lang="en-GB" sz="1400" b="1" i="1" dirty="0">
                <a:solidFill>
                  <a:srgbClr val="FF0000"/>
                </a:solidFill>
              </a:rPr>
              <a:t>EXERCISE: Draw 2 supply and demand diagrams for ‘Steaks’ and ‘Leather’.  What would happen in these markets if there was an increase in the demand for steaks?</a:t>
            </a:r>
          </a:p>
          <a:p>
            <a:pPr marL="0" lvl="1" indent="0">
              <a:defRPr/>
            </a:pPr>
            <a:endParaRPr lang="en-GB" sz="1400" b="1" i="1" dirty="0">
              <a:solidFill>
                <a:schemeClr val="accent2"/>
              </a:solidFill>
            </a:endParaRPr>
          </a:p>
        </p:txBody>
      </p:sp>
      <p:cxnSp>
        <p:nvCxnSpPr>
          <p:cNvPr id="5" name="Straight Connector 4"/>
          <p:cNvCxnSpPr/>
          <p:nvPr/>
        </p:nvCxnSpPr>
        <p:spPr>
          <a:xfrm flipV="1">
            <a:off x="0" y="3969015"/>
            <a:ext cx="12192000" cy="12948"/>
          </a:xfrm>
          <a:prstGeom prst="line">
            <a:avLst/>
          </a:prstGeom>
          <a:ln w="76200">
            <a:solidFill>
              <a:srgbClr val="002060"/>
            </a:solidFill>
            <a:prstDash val="lgDash"/>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rot="16200000">
            <a:off x="-807784" y="2081730"/>
            <a:ext cx="2518639" cy="646331"/>
          </a:xfrm>
          <a:prstGeom prst="rect">
            <a:avLst/>
          </a:prstGeom>
          <a:solidFill>
            <a:schemeClr val="bg1"/>
          </a:solidFill>
        </p:spPr>
        <p:txBody>
          <a:bodyPr wrap="none" rtlCol="0">
            <a:spAutoFit/>
          </a:bodyPr>
          <a:lstStyle/>
          <a:p>
            <a:pPr algn="ctr"/>
            <a:r>
              <a:rPr lang="en-GB" sz="2000" b="1" dirty="0" smtClean="0"/>
              <a:t>Demand</a:t>
            </a:r>
          </a:p>
          <a:p>
            <a:pPr algn="ctr"/>
            <a:r>
              <a:rPr lang="en-GB" sz="1600" b="1" dirty="0" smtClean="0"/>
              <a:t>Price of Other Goods (POG)</a:t>
            </a:r>
            <a:endParaRPr lang="en-GB" sz="1600" b="1" dirty="0"/>
          </a:p>
        </p:txBody>
      </p:sp>
      <p:sp>
        <p:nvSpPr>
          <p:cNvPr id="7" name="TextBox 6"/>
          <p:cNvSpPr txBox="1"/>
          <p:nvPr/>
        </p:nvSpPr>
        <p:spPr>
          <a:xfrm rot="16200000">
            <a:off x="-741110" y="5139087"/>
            <a:ext cx="2518639" cy="646331"/>
          </a:xfrm>
          <a:prstGeom prst="rect">
            <a:avLst/>
          </a:prstGeom>
          <a:solidFill>
            <a:schemeClr val="bg1"/>
          </a:solidFill>
        </p:spPr>
        <p:txBody>
          <a:bodyPr wrap="none" rtlCol="0">
            <a:spAutoFit/>
          </a:bodyPr>
          <a:lstStyle/>
          <a:p>
            <a:pPr algn="ctr"/>
            <a:r>
              <a:rPr lang="en-GB" sz="2000" b="1" dirty="0" smtClean="0"/>
              <a:t>Supply</a:t>
            </a:r>
          </a:p>
          <a:p>
            <a:pPr algn="ctr"/>
            <a:r>
              <a:rPr lang="en-GB" sz="1600" b="1" dirty="0" smtClean="0"/>
              <a:t>Price of Other Goods (POG)</a:t>
            </a:r>
            <a:endParaRPr lang="en-GB" sz="1600" b="1" dirty="0"/>
          </a:p>
        </p:txBody>
      </p:sp>
    </p:spTree>
    <p:extLst>
      <p:ext uri="{BB962C8B-B14F-4D97-AF65-F5344CB8AC3E}">
        <p14:creationId xmlns:p14="http://schemas.microsoft.com/office/powerpoint/2010/main" val="1319626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PREP HOMEWORK (</a:t>
            </a:r>
            <a:r>
              <a:rPr lang="en-GB" b="1" dirty="0"/>
              <a:t>4.5 Hours TOTAL)</a:t>
            </a:r>
            <a:r>
              <a:rPr lang="en-GB" dirty="0" smtClean="0"/>
              <a:t/>
            </a:r>
            <a:br>
              <a:rPr lang="en-GB" dirty="0" smtClean="0"/>
            </a:br>
            <a:r>
              <a:rPr lang="en-GB" sz="3200" b="1" dirty="0" smtClean="0">
                <a:solidFill>
                  <a:srgbClr val="FF0000"/>
                </a:solidFill>
              </a:rPr>
              <a:t>Due w/b 1</a:t>
            </a:r>
            <a:r>
              <a:rPr lang="en-GB" sz="3200" b="1" baseline="30000" dirty="0" smtClean="0">
                <a:solidFill>
                  <a:srgbClr val="FF0000"/>
                </a:solidFill>
              </a:rPr>
              <a:t>st</a:t>
            </a:r>
            <a:r>
              <a:rPr lang="en-GB" sz="3200" b="1" dirty="0" smtClean="0">
                <a:solidFill>
                  <a:srgbClr val="FF0000"/>
                </a:solidFill>
              </a:rPr>
              <a:t> October</a:t>
            </a:r>
            <a:endParaRPr lang="en-GB" sz="3200" b="1" dirty="0">
              <a:solidFill>
                <a:srgbClr val="FF0000"/>
              </a:solidFill>
            </a:endParaRPr>
          </a:p>
        </p:txBody>
      </p:sp>
      <p:sp>
        <p:nvSpPr>
          <p:cNvPr id="4" name="Content Placeholder 3"/>
          <p:cNvSpPr>
            <a:spLocks noGrp="1"/>
          </p:cNvSpPr>
          <p:nvPr>
            <p:ph sz="half" idx="1"/>
          </p:nvPr>
        </p:nvSpPr>
        <p:spPr>
          <a:xfrm>
            <a:off x="314093" y="1825625"/>
            <a:ext cx="5181600" cy="4351338"/>
          </a:xfrm>
          <a:solidFill>
            <a:schemeClr val="bg1"/>
          </a:solidFill>
        </p:spPr>
        <p:txBody>
          <a:bodyPr>
            <a:normAutofit fontScale="92500" lnSpcReduction="10000"/>
          </a:bodyPr>
          <a:lstStyle/>
          <a:p>
            <a:pPr marL="0" indent="0" algn="ctr">
              <a:buNone/>
            </a:pPr>
            <a:r>
              <a:rPr lang="en-GB" sz="3000" b="1" u="sng" dirty="0" smtClean="0"/>
              <a:t>MICROECONOMICS RWS2: Demand and Supply Curves</a:t>
            </a:r>
          </a:p>
          <a:p>
            <a:pPr marL="0" indent="0" algn="ctr">
              <a:buNone/>
            </a:pPr>
            <a:r>
              <a:rPr lang="en-GB" dirty="0" smtClean="0"/>
              <a:t>[1.5 Hours]</a:t>
            </a:r>
          </a:p>
          <a:p>
            <a:pPr marL="0" indent="0">
              <a:buNone/>
            </a:pPr>
            <a:endParaRPr lang="en-GB" dirty="0" smtClean="0"/>
          </a:p>
          <a:p>
            <a:pPr marL="0" indent="0" algn="ctr">
              <a:buNone/>
            </a:pPr>
            <a:r>
              <a:rPr lang="en-GB" b="1" dirty="0" smtClean="0">
                <a:solidFill>
                  <a:srgbClr val="0070C0"/>
                </a:solidFill>
              </a:rPr>
              <a:t>Inter-relations between markets</a:t>
            </a:r>
          </a:p>
          <a:p>
            <a:pPr marL="0" indent="0">
              <a:buNone/>
            </a:pPr>
            <a:endParaRPr lang="en-GB" dirty="0"/>
          </a:p>
          <a:p>
            <a:pPr marL="0" indent="0">
              <a:buNone/>
            </a:pPr>
            <a:r>
              <a:rPr lang="en-GB" dirty="0" smtClean="0"/>
              <a:t>See GOL for instructions; Involves reading the textbook and researching on the internet to answer a worksheet</a:t>
            </a:r>
          </a:p>
          <a:p>
            <a:pPr marL="0" indent="0">
              <a:buNone/>
            </a:pPr>
            <a:endParaRPr lang="en-GB" dirty="0"/>
          </a:p>
        </p:txBody>
      </p:sp>
      <p:sp>
        <p:nvSpPr>
          <p:cNvPr id="5" name="Content Placeholder 4"/>
          <p:cNvSpPr>
            <a:spLocks noGrp="1"/>
          </p:cNvSpPr>
          <p:nvPr>
            <p:ph sz="half" idx="2"/>
          </p:nvPr>
        </p:nvSpPr>
        <p:spPr>
          <a:xfrm>
            <a:off x="6172200" y="1825625"/>
            <a:ext cx="5770756" cy="4351338"/>
          </a:xfrm>
          <a:solidFill>
            <a:schemeClr val="bg1"/>
          </a:solidFill>
        </p:spPr>
        <p:txBody>
          <a:bodyPr>
            <a:normAutofit fontScale="92500" lnSpcReduction="10000"/>
          </a:bodyPr>
          <a:lstStyle/>
          <a:p>
            <a:pPr marL="0" indent="0" algn="ctr">
              <a:buNone/>
            </a:pPr>
            <a:r>
              <a:rPr lang="en-GB" sz="3000" b="1" u="sng" dirty="0" smtClean="0"/>
              <a:t>MACROECONOMICS RWS2: Economic Growth and Unemployment</a:t>
            </a:r>
          </a:p>
          <a:p>
            <a:pPr marL="0" indent="0" algn="ctr">
              <a:buNone/>
            </a:pPr>
            <a:r>
              <a:rPr lang="en-GB" dirty="0" smtClean="0"/>
              <a:t>[3 Hours]</a:t>
            </a:r>
          </a:p>
          <a:p>
            <a:pPr marL="0" indent="0">
              <a:buNone/>
            </a:pPr>
            <a:endParaRPr lang="en-GB" dirty="0"/>
          </a:p>
          <a:p>
            <a:pPr marL="0" indent="0" algn="ctr">
              <a:buNone/>
            </a:pPr>
            <a:r>
              <a:rPr lang="en-GB" b="1" dirty="0" smtClean="0">
                <a:solidFill>
                  <a:srgbClr val="0070C0"/>
                </a:solidFill>
              </a:rPr>
              <a:t>Types, Effects and Measures of Unemployment</a:t>
            </a:r>
          </a:p>
          <a:p>
            <a:pPr marL="0" indent="0">
              <a:buNone/>
            </a:pPr>
            <a:endParaRPr lang="en-GB" dirty="0"/>
          </a:p>
          <a:p>
            <a:pPr marL="0" indent="0">
              <a:buNone/>
            </a:pPr>
            <a:r>
              <a:rPr lang="en-GB" dirty="0" smtClean="0"/>
              <a:t>See GOL for instructions; involves reading textbook, researching on internet, watching a documentary, creating mind maps of notes and filling in a worksheet</a:t>
            </a:r>
            <a:endParaRPr lang="en-GB" dirty="0"/>
          </a:p>
        </p:txBody>
      </p:sp>
    </p:spTree>
    <p:extLst>
      <p:ext uri="{BB962C8B-B14F-4D97-AF65-F5344CB8AC3E}">
        <p14:creationId xmlns:p14="http://schemas.microsoft.com/office/powerpoint/2010/main" val="202013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MICRO (Paper 1)</a:t>
            </a:r>
            <a:r>
              <a:rPr lang="en-US" dirty="0" smtClean="0"/>
              <a:t/>
            </a:r>
            <a:br>
              <a:rPr lang="en-US" dirty="0" smtClean="0"/>
            </a:br>
            <a:r>
              <a:rPr lang="en-US" sz="4000" b="1" dirty="0">
                <a:solidFill>
                  <a:srgbClr val="FF0000"/>
                </a:solidFill>
              </a:rPr>
              <a:t>Interrelationships between markets</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TASK: For each scenario below, answer by using a demand or supply diagram depending on what you think is appropriate.  Make sure </a:t>
            </a:r>
            <a:r>
              <a:rPr lang="en-US" b="1" smtClean="0"/>
              <a:t>you show on </a:t>
            </a:r>
            <a:r>
              <a:rPr lang="en-US" b="1" dirty="0" smtClean="0"/>
              <a:t>the graph whether there has been an increase or decrease in demand/supply.</a:t>
            </a:r>
          </a:p>
          <a:p>
            <a:pPr marL="514350" indent="-514350">
              <a:buFont typeface="+mj-lt"/>
              <a:buAutoNum type="arabicPeriod"/>
            </a:pPr>
            <a:r>
              <a:rPr lang="en-US" dirty="0" smtClean="0"/>
              <a:t>What would happen to the demand for steel if the demand for cars increases?</a:t>
            </a:r>
          </a:p>
          <a:p>
            <a:pPr marL="514350" indent="-514350">
              <a:buFont typeface="+mj-lt"/>
              <a:buAutoNum type="arabicPeriod"/>
            </a:pPr>
            <a:r>
              <a:rPr lang="en-US" dirty="0" smtClean="0"/>
              <a:t>What would happen to the demand for </a:t>
            </a:r>
            <a:r>
              <a:rPr lang="en-US" dirty="0" err="1" smtClean="0"/>
              <a:t>Orangina</a:t>
            </a:r>
            <a:r>
              <a:rPr lang="en-US" dirty="0" smtClean="0"/>
              <a:t> if the price of Fanta decreased?</a:t>
            </a:r>
          </a:p>
          <a:p>
            <a:pPr marL="514350" indent="-514350">
              <a:buFont typeface="+mj-lt"/>
              <a:buAutoNum type="arabicPeriod"/>
            </a:pPr>
            <a:r>
              <a:rPr lang="en-US" dirty="0" smtClean="0"/>
              <a:t>What would happen the supply of leather if steak prices increased?</a:t>
            </a:r>
          </a:p>
          <a:p>
            <a:pPr marL="514350" indent="-514350">
              <a:buFont typeface="+mj-lt"/>
              <a:buAutoNum type="arabicPeriod"/>
            </a:pPr>
            <a:r>
              <a:rPr lang="en-US" dirty="0" smtClean="0"/>
              <a:t>What would happen to the supply of wheat which is used for food) if the price of wheat for bio fuel increased?</a:t>
            </a:r>
          </a:p>
          <a:p>
            <a:pPr marL="514350" indent="-514350">
              <a:buFont typeface="+mj-lt"/>
              <a:buAutoNum type="arabicPeriod"/>
            </a:pPr>
            <a:r>
              <a:rPr lang="en-US" dirty="0" smtClean="0"/>
              <a:t>What would happen to the demand for lighters if the price of cigarettes rose?</a:t>
            </a:r>
          </a:p>
          <a:p>
            <a:pPr marL="514350" indent="-514350">
              <a:buFont typeface="+mj-lt"/>
              <a:buAutoNum type="arabicPeriod"/>
            </a:pPr>
            <a:r>
              <a:rPr lang="en-US" dirty="0" smtClean="0"/>
              <a:t>What would happen to the supply of wool if the price of lamb fell?</a:t>
            </a:r>
          </a:p>
          <a:p>
            <a:pPr marL="514350" indent="-514350">
              <a:buFont typeface="+mj-lt"/>
              <a:buAutoNum type="arabicPeriod"/>
            </a:pPr>
            <a:r>
              <a:rPr lang="en-US" dirty="0" smtClean="0"/>
              <a:t>What would happen to the supply of plastic if the price of petrol increased?</a:t>
            </a:r>
          </a:p>
          <a:p>
            <a:pPr marL="514350" indent="-514350">
              <a:buFont typeface="+mj-lt"/>
              <a:buAutoNum type="arabicPeriod"/>
            </a:pPr>
            <a:r>
              <a:rPr lang="en-US" dirty="0" smtClean="0"/>
              <a:t>What would happen to the demand for </a:t>
            </a:r>
            <a:r>
              <a:rPr lang="en-US" dirty="0" err="1" smtClean="0"/>
              <a:t>playstations</a:t>
            </a:r>
            <a:r>
              <a:rPr lang="en-US" dirty="0" smtClean="0"/>
              <a:t> if demand for Xbox’s increased suddenly?</a:t>
            </a:r>
          </a:p>
          <a:p>
            <a:endParaRPr lang="en-US" dirty="0" smtClean="0"/>
          </a:p>
          <a:p>
            <a:endParaRPr lang="en-US" dirty="0" smtClean="0"/>
          </a:p>
          <a:p>
            <a:endParaRPr lang="en-US" dirty="0"/>
          </a:p>
        </p:txBody>
      </p:sp>
    </p:spTree>
    <p:extLst>
      <p:ext uri="{BB962C8B-B14F-4D97-AF65-F5344CB8AC3E}">
        <p14:creationId xmlns:p14="http://schemas.microsoft.com/office/powerpoint/2010/main" val="24024722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6845"/>
            <a:ext cx="10515600" cy="1325563"/>
          </a:xfrm>
        </p:spPr>
        <p:txBody>
          <a:bodyPr/>
          <a:lstStyle/>
          <a:p>
            <a:pPr lvl="1">
              <a:defRPr/>
            </a:pPr>
            <a:r>
              <a:rPr lang="en-GB" b="1" dirty="0" smtClean="0">
                <a:latin typeface="Reprise Stamp" panose="02000000000000000000" pitchFamily="2" charset="0"/>
              </a:rPr>
              <a:t>e.g. Joint Demand</a:t>
            </a:r>
            <a:r>
              <a:rPr lang="en-GB" dirty="0" smtClean="0"/>
              <a:t/>
            </a:r>
            <a:br>
              <a:rPr lang="en-GB" dirty="0" smtClean="0"/>
            </a:br>
            <a:r>
              <a:rPr lang="en-GB" sz="1400" b="1" i="1" dirty="0">
                <a:solidFill>
                  <a:schemeClr val="accent2"/>
                </a:solidFill>
              </a:rPr>
              <a:t>EXERCISE: Draw a 2 supply and demand diagrams for breakfast cereals and milk.  What would happen in these markets if there was an increase in supply of breakfast cereals for a complementary good like milk</a:t>
            </a:r>
            <a:endParaRPr lang="en-GB" dirty="0"/>
          </a:p>
        </p:txBody>
      </p:sp>
      <p:cxnSp>
        <p:nvCxnSpPr>
          <p:cNvPr id="4" name="Straight Connector 3"/>
          <p:cNvCxnSpPr>
            <a:cxnSpLocks noChangeShapeType="1"/>
          </p:cNvCxnSpPr>
          <p:nvPr/>
        </p:nvCxnSpPr>
        <p:spPr bwMode="auto">
          <a:xfrm>
            <a:off x="2681288" y="2178050"/>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5" name="Straight Connector 4"/>
          <p:cNvCxnSpPr>
            <a:cxnSpLocks noChangeShapeType="1"/>
          </p:cNvCxnSpPr>
          <p:nvPr/>
        </p:nvCxnSpPr>
        <p:spPr bwMode="auto">
          <a:xfrm>
            <a:off x="2681289" y="4737100"/>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56325" name="TextBox 101"/>
          <p:cNvSpPr txBox="1">
            <a:spLocks noChangeArrowheads="1"/>
          </p:cNvSpPr>
          <p:nvPr/>
        </p:nvSpPr>
        <p:spPr bwMode="auto">
          <a:xfrm rot="-5400000">
            <a:off x="2220120" y="2309020"/>
            <a:ext cx="536575" cy="2778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56326" name="TextBox 102"/>
          <p:cNvSpPr txBox="1">
            <a:spLocks noChangeArrowheads="1"/>
          </p:cNvSpPr>
          <p:nvPr/>
        </p:nvSpPr>
        <p:spPr bwMode="auto">
          <a:xfrm>
            <a:off x="4691063" y="4773614"/>
            <a:ext cx="825500" cy="276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8" name="Straight Connector 7"/>
          <p:cNvCxnSpPr>
            <a:cxnSpLocks noChangeShapeType="1"/>
          </p:cNvCxnSpPr>
          <p:nvPr/>
        </p:nvCxnSpPr>
        <p:spPr bwMode="auto">
          <a:xfrm>
            <a:off x="3113088" y="2576513"/>
            <a:ext cx="1441450"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9" name="Straight Connector 8"/>
          <p:cNvCxnSpPr>
            <a:cxnSpLocks noChangeShapeType="1"/>
            <a:endCxn id="56329" idx="1"/>
          </p:cNvCxnSpPr>
          <p:nvPr/>
        </p:nvCxnSpPr>
        <p:spPr bwMode="auto">
          <a:xfrm flipV="1">
            <a:off x="2970214" y="2706689"/>
            <a:ext cx="1584325" cy="1741487"/>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56329" name="TextBox 105"/>
          <p:cNvSpPr txBox="1">
            <a:spLocks noChangeArrowheads="1"/>
          </p:cNvSpPr>
          <p:nvPr/>
        </p:nvSpPr>
        <p:spPr bwMode="auto">
          <a:xfrm>
            <a:off x="4554538" y="2568576"/>
            <a:ext cx="3365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S1</a:t>
            </a:r>
          </a:p>
        </p:txBody>
      </p:sp>
      <p:sp>
        <p:nvSpPr>
          <p:cNvPr id="56330" name="TextBox 106"/>
          <p:cNvSpPr txBox="1">
            <a:spLocks noChangeArrowheads="1"/>
          </p:cNvSpPr>
          <p:nvPr/>
        </p:nvSpPr>
        <p:spPr bwMode="auto">
          <a:xfrm>
            <a:off x="4532313" y="4310063"/>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a:t>
            </a:r>
          </a:p>
        </p:txBody>
      </p:sp>
      <p:cxnSp>
        <p:nvCxnSpPr>
          <p:cNvPr id="12" name="Straight Connector 11"/>
          <p:cNvCxnSpPr/>
          <p:nvPr/>
        </p:nvCxnSpPr>
        <p:spPr>
          <a:xfrm>
            <a:off x="2681289" y="3513138"/>
            <a:ext cx="115252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3833813" y="3578226"/>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Oval 13"/>
          <p:cNvSpPr/>
          <p:nvPr/>
        </p:nvSpPr>
        <p:spPr>
          <a:xfrm>
            <a:off x="3762376" y="3440113"/>
            <a:ext cx="142875"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A</a:t>
            </a:r>
          </a:p>
        </p:txBody>
      </p:sp>
      <p:sp>
        <p:nvSpPr>
          <p:cNvPr id="56334" name="TextBox 110"/>
          <p:cNvSpPr txBox="1">
            <a:spLocks noChangeArrowheads="1"/>
          </p:cNvSpPr>
          <p:nvPr/>
        </p:nvSpPr>
        <p:spPr bwMode="auto">
          <a:xfrm>
            <a:off x="2366963" y="3373438"/>
            <a:ext cx="41275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56335" name="TextBox 111"/>
          <p:cNvSpPr txBox="1">
            <a:spLocks noChangeArrowheads="1"/>
          </p:cNvSpPr>
          <p:nvPr/>
        </p:nvSpPr>
        <p:spPr bwMode="auto">
          <a:xfrm>
            <a:off x="3627438" y="4737101"/>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17" name="Straight Connector 16"/>
          <p:cNvCxnSpPr>
            <a:cxnSpLocks noChangeShapeType="1"/>
          </p:cNvCxnSpPr>
          <p:nvPr/>
        </p:nvCxnSpPr>
        <p:spPr bwMode="auto">
          <a:xfrm flipH="1">
            <a:off x="3762376" y="3111501"/>
            <a:ext cx="1304925" cy="133667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56337" name="TextBox 113"/>
          <p:cNvSpPr txBox="1">
            <a:spLocks noChangeArrowheads="1"/>
          </p:cNvSpPr>
          <p:nvPr/>
        </p:nvSpPr>
        <p:spPr bwMode="auto">
          <a:xfrm>
            <a:off x="5033964" y="2990851"/>
            <a:ext cx="3381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S2</a:t>
            </a:r>
          </a:p>
        </p:txBody>
      </p:sp>
      <p:sp>
        <p:nvSpPr>
          <p:cNvPr id="19" name="Oval 18"/>
          <p:cNvSpPr/>
          <p:nvPr/>
        </p:nvSpPr>
        <p:spPr>
          <a:xfrm>
            <a:off x="4132264" y="3911601"/>
            <a:ext cx="142875"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B</a:t>
            </a:r>
          </a:p>
        </p:txBody>
      </p:sp>
      <p:cxnSp>
        <p:nvCxnSpPr>
          <p:cNvPr id="20" name="Straight Connector 19"/>
          <p:cNvCxnSpPr/>
          <p:nvPr/>
        </p:nvCxnSpPr>
        <p:spPr>
          <a:xfrm>
            <a:off x="2724150" y="3983038"/>
            <a:ext cx="14493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6340" name="TextBox 116"/>
          <p:cNvSpPr txBox="1">
            <a:spLocks noChangeArrowheads="1"/>
          </p:cNvSpPr>
          <p:nvPr/>
        </p:nvSpPr>
        <p:spPr bwMode="auto">
          <a:xfrm>
            <a:off x="2381250" y="3783014"/>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22" name="Straight Connector 21"/>
          <p:cNvCxnSpPr>
            <a:endCxn id="19" idx="4"/>
          </p:cNvCxnSpPr>
          <p:nvPr/>
        </p:nvCxnSpPr>
        <p:spPr>
          <a:xfrm flipV="1">
            <a:off x="4194176" y="4056064"/>
            <a:ext cx="9525" cy="68103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6342" name="TextBox 118"/>
          <p:cNvSpPr txBox="1">
            <a:spLocks noChangeArrowheads="1"/>
          </p:cNvSpPr>
          <p:nvPr/>
        </p:nvSpPr>
        <p:spPr bwMode="auto">
          <a:xfrm>
            <a:off x="4002088" y="4732339"/>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24" name="Straight Arrow Connector 23"/>
          <p:cNvCxnSpPr>
            <a:cxnSpLocks noChangeShapeType="1"/>
          </p:cNvCxnSpPr>
          <p:nvPr/>
        </p:nvCxnSpPr>
        <p:spPr bwMode="auto">
          <a:xfrm>
            <a:off x="4281488" y="3249613"/>
            <a:ext cx="44450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56344" name="TextBox 47"/>
          <p:cNvSpPr txBox="1">
            <a:spLocks noChangeArrowheads="1"/>
          </p:cNvSpPr>
          <p:nvPr/>
        </p:nvSpPr>
        <p:spPr bwMode="auto">
          <a:xfrm>
            <a:off x="3016250" y="1831975"/>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a:latin typeface="Arial" panose="020B0604020202020204" pitchFamily="34" charset="0"/>
              </a:rPr>
              <a:t>Breakfast Cereals</a:t>
            </a:r>
          </a:p>
        </p:txBody>
      </p:sp>
      <p:sp>
        <p:nvSpPr>
          <p:cNvPr id="56345" name="TextBox 48"/>
          <p:cNvSpPr txBox="1">
            <a:spLocks noChangeArrowheads="1"/>
          </p:cNvSpPr>
          <p:nvPr/>
        </p:nvSpPr>
        <p:spPr bwMode="auto">
          <a:xfrm>
            <a:off x="7608888" y="1808164"/>
            <a:ext cx="6334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a:latin typeface="Arial" panose="020B0604020202020204" pitchFamily="34" charset="0"/>
              </a:rPr>
              <a:t>Milk</a:t>
            </a:r>
          </a:p>
        </p:txBody>
      </p:sp>
      <p:cxnSp>
        <p:nvCxnSpPr>
          <p:cNvPr id="51" name="Straight Connector 50"/>
          <p:cNvCxnSpPr>
            <a:cxnSpLocks noChangeShapeType="1"/>
          </p:cNvCxnSpPr>
          <p:nvPr/>
        </p:nvCxnSpPr>
        <p:spPr bwMode="auto">
          <a:xfrm>
            <a:off x="6680200" y="2125663"/>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52" name="Straight Connector 51"/>
          <p:cNvCxnSpPr>
            <a:cxnSpLocks noChangeShapeType="1"/>
          </p:cNvCxnSpPr>
          <p:nvPr/>
        </p:nvCxnSpPr>
        <p:spPr bwMode="auto">
          <a:xfrm>
            <a:off x="6680200" y="4684713"/>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56348" name="TextBox 7"/>
          <p:cNvSpPr txBox="1">
            <a:spLocks noChangeArrowheads="1"/>
          </p:cNvSpPr>
          <p:nvPr/>
        </p:nvSpPr>
        <p:spPr bwMode="auto">
          <a:xfrm rot="-5400000">
            <a:off x="6217445" y="2256632"/>
            <a:ext cx="536575" cy="2778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56349" name="TextBox 8"/>
          <p:cNvSpPr txBox="1">
            <a:spLocks noChangeArrowheads="1"/>
          </p:cNvSpPr>
          <p:nvPr/>
        </p:nvSpPr>
        <p:spPr bwMode="auto">
          <a:xfrm>
            <a:off x="8688388" y="4719638"/>
            <a:ext cx="825500" cy="2778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55" name="Straight Connector 54"/>
          <p:cNvCxnSpPr>
            <a:cxnSpLocks noChangeShapeType="1"/>
          </p:cNvCxnSpPr>
          <p:nvPr/>
        </p:nvCxnSpPr>
        <p:spPr bwMode="auto">
          <a:xfrm>
            <a:off x="7112001" y="2524126"/>
            <a:ext cx="1439863" cy="1871663"/>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56" name="Straight Connector 55"/>
          <p:cNvCxnSpPr>
            <a:cxnSpLocks noChangeShapeType="1"/>
            <a:endCxn id="56352" idx="1"/>
          </p:cNvCxnSpPr>
          <p:nvPr/>
        </p:nvCxnSpPr>
        <p:spPr bwMode="auto">
          <a:xfrm flipV="1">
            <a:off x="6967539" y="2654300"/>
            <a:ext cx="1584325" cy="1741488"/>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56352" name="TextBox 13"/>
          <p:cNvSpPr txBox="1">
            <a:spLocks noChangeArrowheads="1"/>
          </p:cNvSpPr>
          <p:nvPr/>
        </p:nvSpPr>
        <p:spPr bwMode="auto">
          <a:xfrm>
            <a:off x="8551863" y="2516189"/>
            <a:ext cx="2730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a:t>
            </a:r>
          </a:p>
        </p:txBody>
      </p:sp>
      <p:sp>
        <p:nvSpPr>
          <p:cNvPr id="56353" name="TextBox 14"/>
          <p:cNvSpPr txBox="1">
            <a:spLocks noChangeArrowheads="1"/>
          </p:cNvSpPr>
          <p:nvPr/>
        </p:nvSpPr>
        <p:spPr bwMode="auto">
          <a:xfrm>
            <a:off x="8531225" y="4257676"/>
            <a:ext cx="3556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D1</a:t>
            </a:r>
          </a:p>
        </p:txBody>
      </p:sp>
      <p:cxnSp>
        <p:nvCxnSpPr>
          <p:cNvPr id="59" name="Straight Connector 58"/>
          <p:cNvCxnSpPr/>
          <p:nvPr/>
        </p:nvCxnSpPr>
        <p:spPr>
          <a:xfrm>
            <a:off x="6680200" y="3460750"/>
            <a:ext cx="115093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V="1">
            <a:off x="7831138" y="3525839"/>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1" name="Oval 60"/>
          <p:cNvSpPr/>
          <p:nvPr/>
        </p:nvSpPr>
        <p:spPr>
          <a:xfrm>
            <a:off x="7759701" y="3387726"/>
            <a:ext cx="144463"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A</a:t>
            </a:r>
          </a:p>
        </p:txBody>
      </p:sp>
      <p:sp>
        <p:nvSpPr>
          <p:cNvPr id="56357" name="TextBox 27"/>
          <p:cNvSpPr txBox="1">
            <a:spLocks noChangeArrowheads="1"/>
          </p:cNvSpPr>
          <p:nvPr/>
        </p:nvSpPr>
        <p:spPr bwMode="auto">
          <a:xfrm>
            <a:off x="6364288" y="3321051"/>
            <a:ext cx="41275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56358" name="TextBox 28"/>
          <p:cNvSpPr txBox="1">
            <a:spLocks noChangeArrowheads="1"/>
          </p:cNvSpPr>
          <p:nvPr/>
        </p:nvSpPr>
        <p:spPr bwMode="auto">
          <a:xfrm>
            <a:off x="7624763" y="4684714"/>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64" name="Straight Connector 63"/>
          <p:cNvCxnSpPr>
            <a:cxnSpLocks noChangeShapeType="1"/>
          </p:cNvCxnSpPr>
          <p:nvPr/>
        </p:nvCxnSpPr>
        <p:spPr bwMode="auto">
          <a:xfrm>
            <a:off x="7472363" y="2125663"/>
            <a:ext cx="1439862"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56360" name="TextBox 69"/>
          <p:cNvSpPr txBox="1">
            <a:spLocks noChangeArrowheads="1"/>
          </p:cNvSpPr>
          <p:nvPr/>
        </p:nvSpPr>
        <p:spPr bwMode="auto">
          <a:xfrm>
            <a:off x="8886825" y="3859214"/>
            <a:ext cx="355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D2</a:t>
            </a:r>
          </a:p>
        </p:txBody>
      </p:sp>
      <p:sp>
        <p:nvSpPr>
          <p:cNvPr id="66" name="Oval 65"/>
          <p:cNvSpPr/>
          <p:nvPr/>
        </p:nvSpPr>
        <p:spPr>
          <a:xfrm>
            <a:off x="8120063" y="2989263"/>
            <a:ext cx="144462"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B</a:t>
            </a:r>
          </a:p>
        </p:txBody>
      </p:sp>
      <p:cxnSp>
        <p:nvCxnSpPr>
          <p:cNvPr id="67" name="Straight Connector 66"/>
          <p:cNvCxnSpPr/>
          <p:nvPr/>
        </p:nvCxnSpPr>
        <p:spPr>
          <a:xfrm>
            <a:off x="6680200" y="3065463"/>
            <a:ext cx="14493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6363" name="TextBox 73"/>
          <p:cNvSpPr txBox="1">
            <a:spLocks noChangeArrowheads="1"/>
          </p:cNvSpPr>
          <p:nvPr/>
        </p:nvSpPr>
        <p:spPr bwMode="auto">
          <a:xfrm>
            <a:off x="6346825" y="2919413"/>
            <a:ext cx="41433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69" name="Straight Connector 68"/>
          <p:cNvCxnSpPr/>
          <p:nvPr/>
        </p:nvCxnSpPr>
        <p:spPr>
          <a:xfrm flipV="1">
            <a:off x="8191500" y="3133725"/>
            <a:ext cx="0" cy="155098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6365" name="TextBox 76"/>
          <p:cNvSpPr txBox="1">
            <a:spLocks noChangeArrowheads="1"/>
          </p:cNvSpPr>
          <p:nvPr/>
        </p:nvSpPr>
        <p:spPr bwMode="auto">
          <a:xfrm>
            <a:off x="7999414" y="4679951"/>
            <a:ext cx="4143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71" name="Straight Arrow Connector 70"/>
          <p:cNvCxnSpPr>
            <a:cxnSpLocks noChangeShapeType="1"/>
          </p:cNvCxnSpPr>
          <p:nvPr/>
        </p:nvCxnSpPr>
        <p:spPr bwMode="auto">
          <a:xfrm>
            <a:off x="7443788" y="2792413"/>
            <a:ext cx="44450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56367" name="TextBox 71"/>
          <p:cNvSpPr txBox="1">
            <a:spLocks noChangeArrowheads="1"/>
          </p:cNvSpPr>
          <p:nvPr/>
        </p:nvSpPr>
        <p:spPr bwMode="auto">
          <a:xfrm>
            <a:off x="2174875" y="5372100"/>
            <a:ext cx="3460750" cy="9540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400" b="1"/>
              <a:t>Explanation: </a:t>
            </a:r>
            <a:r>
              <a:rPr lang="en-GB" altLang="en-US" sz="1400"/>
              <a:t>The increase in supply would lead to a fall in price and therefore an increase in demand for Cereals along the line because they are now cheaper.</a:t>
            </a:r>
          </a:p>
        </p:txBody>
      </p:sp>
      <p:sp>
        <p:nvSpPr>
          <p:cNvPr id="56368" name="TextBox 72"/>
          <p:cNvSpPr txBox="1">
            <a:spLocks noChangeArrowheads="1"/>
          </p:cNvSpPr>
          <p:nvPr/>
        </p:nvSpPr>
        <p:spPr bwMode="auto">
          <a:xfrm>
            <a:off x="6364288" y="5157788"/>
            <a:ext cx="4195762" cy="13843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400" b="1"/>
              <a:t>Explanation: </a:t>
            </a:r>
            <a:r>
              <a:rPr lang="en-GB" altLang="en-US" sz="1400"/>
              <a:t>The increase in demand for breakfast cereals will mean an increase in demand for milk as they are complementary goods.  Consequently, the demand curve will shift to the right, causing the price to rise which gives an incentive for milk suppliers to supply more to the market.</a:t>
            </a:r>
          </a:p>
        </p:txBody>
      </p:sp>
      <p:sp>
        <p:nvSpPr>
          <p:cNvPr id="74" name="Right Arrow 73"/>
          <p:cNvSpPr/>
          <p:nvPr/>
        </p:nvSpPr>
        <p:spPr>
          <a:xfrm>
            <a:off x="5635626" y="3065464"/>
            <a:ext cx="676275" cy="71437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5" name="Right Arrow 74"/>
          <p:cNvSpPr/>
          <p:nvPr/>
        </p:nvSpPr>
        <p:spPr>
          <a:xfrm>
            <a:off x="5670551" y="5492751"/>
            <a:ext cx="676275" cy="71437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3702722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7305" y="254000"/>
            <a:ext cx="11557000" cy="6286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b="1" dirty="0" smtClean="0"/>
              <a:t>90</a:t>
            </a:r>
          </a:p>
          <a:p>
            <a:pPr algn="ctr"/>
            <a:r>
              <a:rPr lang="en-GB" sz="11500" b="1" dirty="0" smtClean="0"/>
              <a:t>Tuesday</a:t>
            </a:r>
            <a:endParaRPr lang="en-GB" sz="11500" b="1" dirty="0"/>
          </a:p>
        </p:txBody>
      </p:sp>
    </p:spTree>
    <p:extLst>
      <p:ext uri="{BB962C8B-B14F-4D97-AF65-F5344CB8AC3E}">
        <p14:creationId xmlns:p14="http://schemas.microsoft.com/office/powerpoint/2010/main" val="1509877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t>20</a:t>
            </a:r>
            <a:endParaRPr lang="en-GB" sz="19900" b="1" dirty="0"/>
          </a:p>
        </p:txBody>
      </p:sp>
    </p:spTree>
    <p:extLst>
      <p:ext uri="{BB962C8B-B14F-4D97-AF65-F5344CB8AC3E}">
        <p14:creationId xmlns:p14="http://schemas.microsoft.com/office/powerpoint/2010/main" val="5464330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4000" y="0"/>
            <a:ext cx="91440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3600" b="1" dirty="0">
                <a:latin typeface="Calibri" panose="020F0502020204030204" pitchFamily="34" charset="0"/>
              </a:rPr>
              <a:t>INTRODUCTION: </a:t>
            </a:r>
          </a:p>
          <a:p>
            <a:pPr>
              <a:defRPr/>
            </a:pPr>
            <a:r>
              <a:rPr lang="en-GB" sz="2000" b="1" dirty="0">
                <a:latin typeface="Calibri" panose="020F0502020204030204" pitchFamily="34" charset="0"/>
              </a:rPr>
              <a:t>What is a Market?</a:t>
            </a:r>
          </a:p>
        </p:txBody>
      </p:sp>
      <p:sp>
        <p:nvSpPr>
          <p:cNvPr id="39939" name="Rectangle 3"/>
          <p:cNvSpPr>
            <a:spLocks noChangeArrowheads="1"/>
          </p:cNvSpPr>
          <p:nvPr/>
        </p:nvSpPr>
        <p:spPr bwMode="auto">
          <a:xfrm>
            <a:off x="1774826" y="1484313"/>
            <a:ext cx="8748713"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20000"/>
              </a:spcBef>
              <a:defRPr/>
            </a:pPr>
            <a:r>
              <a:rPr lang="en-GB" altLang="en-US" sz="2800" dirty="0">
                <a:latin typeface="Calibri" pitchFamily="34" charset="0"/>
              </a:rPr>
              <a:t>Which two groups need to come together to form what we call a ‘market’?</a:t>
            </a:r>
          </a:p>
          <a:p>
            <a:pPr algn="ctr" eaLnBrk="1" hangingPunct="1">
              <a:lnSpc>
                <a:spcPct val="90000"/>
              </a:lnSpc>
              <a:spcBef>
                <a:spcPct val="20000"/>
              </a:spcBef>
              <a:defRPr/>
            </a:pPr>
            <a:endParaRPr lang="en-GB" altLang="en-US" sz="2800" dirty="0">
              <a:latin typeface="Calibri" pitchFamily="34" charset="0"/>
            </a:endParaRPr>
          </a:p>
          <a:p>
            <a:pPr algn="ctr" eaLnBrk="1" hangingPunct="1">
              <a:lnSpc>
                <a:spcPct val="90000"/>
              </a:lnSpc>
              <a:spcBef>
                <a:spcPct val="20000"/>
              </a:spcBef>
              <a:defRPr/>
            </a:pPr>
            <a:endParaRPr lang="en-GB" altLang="en-US" sz="2800" dirty="0">
              <a:latin typeface="Calibri" pitchFamily="34" charset="0"/>
            </a:endParaRPr>
          </a:p>
          <a:p>
            <a:pPr eaLnBrk="1" hangingPunct="1">
              <a:lnSpc>
                <a:spcPct val="90000"/>
              </a:lnSpc>
              <a:spcBef>
                <a:spcPct val="20000"/>
              </a:spcBef>
              <a:defRPr/>
            </a:pPr>
            <a:r>
              <a:rPr lang="en-GB" altLang="en-US" sz="2800" dirty="0">
                <a:latin typeface="Calibri" pitchFamily="34" charset="0"/>
              </a:rPr>
              <a:t> 	</a:t>
            </a:r>
            <a:r>
              <a:rPr lang="en-GB" altLang="en-US" sz="4000" b="1" dirty="0">
                <a:latin typeface="Calibri" panose="020F0502020204030204" pitchFamily="34" charset="0"/>
              </a:rPr>
              <a:t>?</a:t>
            </a:r>
            <a:r>
              <a:rPr lang="en-GB" altLang="en-US" sz="2800" dirty="0">
                <a:latin typeface="Calibri" panose="020F0502020204030204" pitchFamily="34" charset="0"/>
              </a:rPr>
              <a:t>	      </a:t>
            </a:r>
            <a:r>
              <a:rPr lang="en-GB" altLang="en-US" sz="4000" b="1" dirty="0">
                <a:latin typeface="Calibri" panose="020F0502020204030204" pitchFamily="34" charset="0"/>
              </a:rPr>
              <a:t>+        ? 		  </a:t>
            </a:r>
            <a:r>
              <a:rPr lang="en-GB" altLang="en-US" sz="4000" dirty="0">
                <a:latin typeface="Calibri" panose="020F0502020204030204" pitchFamily="34" charset="0"/>
              </a:rPr>
              <a:t>= a market</a:t>
            </a:r>
          </a:p>
          <a:p>
            <a:pPr algn="ctr" eaLnBrk="1" hangingPunct="1">
              <a:lnSpc>
                <a:spcPct val="90000"/>
              </a:lnSpc>
              <a:spcBef>
                <a:spcPct val="20000"/>
              </a:spcBef>
              <a:defRPr/>
            </a:pPr>
            <a:r>
              <a:rPr lang="en-GB" altLang="en-US" sz="2800" dirty="0">
                <a:latin typeface="Calibri" pitchFamily="34" charset="0"/>
              </a:rPr>
              <a:t>    </a:t>
            </a:r>
          </a:p>
          <a:p>
            <a:pPr algn="ctr" eaLnBrk="1" hangingPunct="1">
              <a:lnSpc>
                <a:spcPct val="90000"/>
              </a:lnSpc>
              <a:spcBef>
                <a:spcPct val="20000"/>
              </a:spcBef>
              <a:defRPr/>
            </a:pPr>
            <a:endParaRPr lang="en-GB" altLang="en-US" sz="2800" dirty="0">
              <a:latin typeface="Calibri" pitchFamily="34" charset="0"/>
            </a:endParaRPr>
          </a:p>
          <a:p>
            <a:pPr algn="ctr" eaLnBrk="1" hangingPunct="1">
              <a:lnSpc>
                <a:spcPct val="90000"/>
              </a:lnSpc>
              <a:spcBef>
                <a:spcPct val="20000"/>
              </a:spcBef>
              <a:defRPr/>
            </a:pPr>
            <a:endParaRPr lang="en-GB" altLang="en-US" sz="2800" dirty="0">
              <a:latin typeface="Calibri" pitchFamily="34" charset="0"/>
            </a:endParaRPr>
          </a:p>
          <a:p>
            <a:pPr algn="ctr" eaLnBrk="1" hangingPunct="1">
              <a:lnSpc>
                <a:spcPct val="90000"/>
              </a:lnSpc>
              <a:spcBef>
                <a:spcPct val="20000"/>
              </a:spcBef>
              <a:defRPr/>
            </a:pPr>
            <a:r>
              <a:rPr lang="en-GB" altLang="en-US" sz="2800" dirty="0">
                <a:latin typeface="Calibri" pitchFamily="34" charset="0"/>
              </a:rPr>
              <a:t>If the two groups meet to supply and demand </a:t>
            </a:r>
            <a:r>
              <a:rPr lang="en-GB" altLang="en-US" sz="2800" b="1" dirty="0">
                <a:latin typeface="Calibri" panose="020F0502020204030204" pitchFamily="34" charset="0"/>
              </a:rPr>
              <a:t>ANYTHING</a:t>
            </a:r>
            <a:r>
              <a:rPr lang="en-GB" altLang="en-US" sz="2800" dirty="0">
                <a:latin typeface="Calibri" pitchFamily="34" charset="0"/>
              </a:rPr>
              <a:t>, it’s a ‘market’.</a:t>
            </a:r>
          </a:p>
          <a:p>
            <a:pPr algn="ctr" eaLnBrk="1" hangingPunct="1">
              <a:lnSpc>
                <a:spcPct val="90000"/>
              </a:lnSpc>
              <a:spcBef>
                <a:spcPct val="20000"/>
              </a:spcBef>
              <a:defRPr/>
            </a:pPr>
            <a:endParaRPr lang="en-GB" altLang="en-US" sz="2800" dirty="0">
              <a:latin typeface="Calibri" pitchFamily="34" charset="0"/>
            </a:endParaRPr>
          </a:p>
        </p:txBody>
      </p:sp>
      <p:grpSp>
        <p:nvGrpSpPr>
          <p:cNvPr id="39940" name="Group 4"/>
          <p:cNvGrpSpPr>
            <a:grpSpLocks/>
          </p:cNvGrpSpPr>
          <p:nvPr/>
        </p:nvGrpSpPr>
        <p:grpSpPr bwMode="auto">
          <a:xfrm>
            <a:off x="1703389" y="2997201"/>
            <a:ext cx="2384425" cy="1368425"/>
            <a:chOff x="204" y="1298"/>
            <a:chExt cx="1502" cy="862"/>
          </a:xfrm>
        </p:grpSpPr>
        <p:sp>
          <p:nvSpPr>
            <p:cNvPr id="10248" name="Oval 5"/>
            <p:cNvSpPr>
              <a:spLocks noChangeArrowheads="1"/>
            </p:cNvSpPr>
            <p:nvPr/>
          </p:nvSpPr>
          <p:spPr bwMode="auto">
            <a:xfrm>
              <a:off x="204" y="1298"/>
              <a:ext cx="1497" cy="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panose="020F0502020204030204" pitchFamily="34" charset="0"/>
                <a:ea typeface="ＭＳ Ｐゴシック" charset="0"/>
              </a:endParaRPr>
            </a:p>
          </p:txBody>
        </p:sp>
        <p:sp>
          <p:nvSpPr>
            <p:cNvPr id="10249" name="Text Box 6"/>
            <p:cNvSpPr txBox="1">
              <a:spLocks noChangeArrowheads="1"/>
            </p:cNvSpPr>
            <p:nvPr/>
          </p:nvSpPr>
          <p:spPr bwMode="auto">
            <a:xfrm>
              <a:off x="204" y="1434"/>
              <a:ext cx="1502"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lgn="ctr">
                <a:spcBef>
                  <a:spcPct val="50000"/>
                </a:spcBef>
                <a:defRPr/>
              </a:pPr>
              <a:r>
                <a:rPr lang="en-GB" sz="1800" b="1" dirty="0">
                  <a:latin typeface="Calibri" panose="020F0502020204030204" pitchFamily="34" charset="0"/>
                </a:rPr>
                <a:t>SELLERS</a:t>
              </a:r>
            </a:p>
            <a:p>
              <a:pPr algn="ctr">
                <a:spcBef>
                  <a:spcPct val="50000"/>
                </a:spcBef>
                <a:defRPr/>
              </a:pPr>
              <a:r>
                <a:rPr lang="en-GB" sz="1800" b="1" dirty="0">
                  <a:latin typeface="Calibri" panose="020F0502020204030204" pitchFamily="34" charset="0"/>
                </a:rPr>
                <a:t>(creating supply)</a:t>
              </a:r>
            </a:p>
          </p:txBody>
        </p:sp>
      </p:grpSp>
      <p:grpSp>
        <p:nvGrpSpPr>
          <p:cNvPr id="39943" name="Group 7"/>
          <p:cNvGrpSpPr>
            <a:grpSpLocks/>
          </p:cNvGrpSpPr>
          <p:nvPr/>
        </p:nvGrpSpPr>
        <p:grpSpPr bwMode="auto">
          <a:xfrm>
            <a:off x="4727576" y="2997201"/>
            <a:ext cx="2663825" cy="1368425"/>
            <a:chOff x="1973" y="1298"/>
            <a:chExt cx="1678" cy="862"/>
          </a:xfrm>
        </p:grpSpPr>
        <p:sp>
          <p:nvSpPr>
            <p:cNvPr id="10246" name="Oval 8"/>
            <p:cNvSpPr>
              <a:spLocks noChangeArrowheads="1"/>
            </p:cNvSpPr>
            <p:nvPr/>
          </p:nvSpPr>
          <p:spPr bwMode="auto">
            <a:xfrm>
              <a:off x="1973" y="1298"/>
              <a:ext cx="1678" cy="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panose="020F0502020204030204" pitchFamily="34" charset="0"/>
                <a:ea typeface="ＭＳ Ｐゴシック" charset="0"/>
              </a:endParaRPr>
            </a:p>
          </p:txBody>
        </p:sp>
        <p:sp>
          <p:nvSpPr>
            <p:cNvPr id="10247" name="Text Box 9"/>
            <p:cNvSpPr txBox="1">
              <a:spLocks noChangeArrowheads="1"/>
            </p:cNvSpPr>
            <p:nvPr/>
          </p:nvSpPr>
          <p:spPr bwMode="auto">
            <a:xfrm>
              <a:off x="2018" y="1434"/>
              <a:ext cx="1552"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lgn="ctr">
                <a:spcBef>
                  <a:spcPct val="50000"/>
                </a:spcBef>
                <a:defRPr/>
              </a:pPr>
              <a:r>
                <a:rPr lang="en-GB" sz="1800" b="1" dirty="0">
                  <a:latin typeface="Calibri" panose="020F0502020204030204" pitchFamily="34" charset="0"/>
                </a:rPr>
                <a:t>BUYERS</a:t>
              </a:r>
            </a:p>
            <a:p>
              <a:pPr algn="ctr">
                <a:spcBef>
                  <a:spcPct val="50000"/>
                </a:spcBef>
                <a:defRPr/>
              </a:pPr>
              <a:r>
                <a:rPr lang="en-GB" sz="1800" b="1" dirty="0">
                  <a:latin typeface="Calibri" panose="020F0502020204030204" pitchFamily="34" charset="0"/>
                </a:rPr>
                <a:t>(creating demand)</a:t>
              </a:r>
            </a:p>
          </p:txBody>
        </p:sp>
      </p:grpSp>
    </p:spTree>
    <p:extLst>
      <p:ext uri="{BB962C8B-B14F-4D97-AF65-F5344CB8AC3E}">
        <p14:creationId xmlns:p14="http://schemas.microsoft.com/office/powerpoint/2010/main" val="973161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anim calcmode="lin" valueType="num">
                                      <p:cBhvr additive="base">
                                        <p:cTn id="11"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93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anim calcmode="lin" valueType="num">
                                      <p:cBhvr additive="base">
                                        <p:cTn id="15"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9940"/>
                                        </p:tgtEl>
                                        <p:attrNameLst>
                                          <p:attrName>style.visibility</p:attrName>
                                        </p:attrNameLst>
                                      </p:cBhvr>
                                      <p:to>
                                        <p:strVal val="visible"/>
                                      </p:to>
                                    </p:set>
                                    <p:anim calcmode="lin" valueType="num">
                                      <p:cBhvr additive="base">
                                        <p:cTn id="21" dur="500" fill="hold"/>
                                        <p:tgtEl>
                                          <p:spTgt spid="39940"/>
                                        </p:tgtEl>
                                        <p:attrNameLst>
                                          <p:attrName>ppt_x</p:attrName>
                                        </p:attrNameLst>
                                      </p:cBhvr>
                                      <p:tavLst>
                                        <p:tav tm="0">
                                          <p:val>
                                            <p:strVal val="#ppt_x"/>
                                          </p:val>
                                        </p:tav>
                                        <p:tav tm="100000">
                                          <p:val>
                                            <p:strVal val="#ppt_x"/>
                                          </p:val>
                                        </p:tav>
                                      </p:tavLst>
                                    </p:anim>
                                    <p:anim calcmode="lin" valueType="num">
                                      <p:cBhvr additive="base">
                                        <p:cTn id="22"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9943"/>
                                        </p:tgtEl>
                                        <p:attrNameLst>
                                          <p:attrName>style.visibility</p:attrName>
                                        </p:attrNameLst>
                                      </p:cBhvr>
                                      <p:to>
                                        <p:strVal val="visible"/>
                                      </p:to>
                                    </p:set>
                                    <p:anim calcmode="lin" valueType="num">
                                      <p:cBhvr additive="base">
                                        <p:cTn id="27" dur="500" fill="hold"/>
                                        <p:tgtEl>
                                          <p:spTgt spid="39943"/>
                                        </p:tgtEl>
                                        <p:attrNameLst>
                                          <p:attrName>ppt_x</p:attrName>
                                        </p:attrNameLst>
                                      </p:cBhvr>
                                      <p:tavLst>
                                        <p:tav tm="0">
                                          <p:val>
                                            <p:strVal val="#ppt_x"/>
                                          </p:val>
                                        </p:tav>
                                        <p:tav tm="100000">
                                          <p:val>
                                            <p:strVal val="#ppt_x"/>
                                          </p:val>
                                        </p:tav>
                                      </p:tavLst>
                                    </p:anim>
                                    <p:anim calcmode="lin" valueType="num">
                                      <p:cBhvr additive="base">
                                        <p:cTn id="28" dur="500" fill="hold"/>
                                        <p:tgtEl>
                                          <p:spTgt spid="3994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9939">
                                            <p:txEl>
                                              <p:pRg st="7" end="7"/>
                                            </p:txEl>
                                          </p:spTgt>
                                        </p:tgtEl>
                                        <p:attrNameLst>
                                          <p:attrName>style.visibility</p:attrName>
                                        </p:attrNameLst>
                                      </p:cBhvr>
                                      <p:to>
                                        <p:strVal val="visible"/>
                                      </p:to>
                                    </p:set>
                                    <p:anim calcmode="lin" valueType="num">
                                      <p:cBhvr additive="base">
                                        <p:cTn id="33" dur="500" fill="hold"/>
                                        <p:tgtEl>
                                          <p:spTgt spid="39939">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99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0" y="1"/>
            <a:ext cx="9144000" cy="646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3600" b="1" dirty="0">
                <a:latin typeface="Calibri" panose="020F0502020204030204" pitchFamily="34" charset="0"/>
              </a:rPr>
              <a:t>RECAP SUPPLY AND DEMAND CURVES</a:t>
            </a:r>
            <a:endParaRPr lang="en-GB" sz="2000" b="1" dirty="0">
              <a:latin typeface="Calibri" panose="020F0502020204030204" pitchFamily="34" charset="0"/>
            </a:endParaRPr>
          </a:p>
        </p:txBody>
      </p:sp>
      <p:sp>
        <p:nvSpPr>
          <p:cNvPr id="11267" name="Text Box 23"/>
          <p:cNvSpPr txBox="1">
            <a:spLocks noChangeArrowheads="1"/>
          </p:cNvSpPr>
          <p:nvPr/>
        </p:nvSpPr>
        <p:spPr bwMode="auto">
          <a:xfrm>
            <a:off x="7104063" y="2997201"/>
            <a:ext cx="3313112" cy="147796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lgn="ctr">
              <a:defRPr/>
            </a:pPr>
            <a:r>
              <a:rPr lang="en-GB" sz="3600" b="1" dirty="0">
                <a:solidFill>
                  <a:schemeClr val="bg1"/>
                </a:solidFill>
                <a:latin typeface="Calibri" panose="020F0502020204030204" pitchFamily="34" charset="0"/>
              </a:rPr>
              <a:t>REMEMBER:</a:t>
            </a:r>
            <a:r>
              <a:rPr lang="en-GB" sz="1800" b="1" dirty="0">
                <a:solidFill>
                  <a:schemeClr val="bg1"/>
                </a:solidFill>
                <a:latin typeface="Calibri" panose="020F0502020204030204" pitchFamily="34" charset="0"/>
              </a:rPr>
              <a:t> The market consists of BOTH buyers and sellers inter-acting to agree on a suitable price</a:t>
            </a:r>
          </a:p>
        </p:txBody>
      </p:sp>
      <p:grpSp>
        <p:nvGrpSpPr>
          <p:cNvPr id="11268" name="Group 24"/>
          <p:cNvGrpSpPr>
            <a:grpSpLocks/>
          </p:cNvGrpSpPr>
          <p:nvPr/>
        </p:nvGrpSpPr>
        <p:grpSpPr bwMode="auto">
          <a:xfrm>
            <a:off x="7824788" y="620714"/>
            <a:ext cx="1338262" cy="2447925"/>
            <a:chOff x="3969" y="391"/>
            <a:chExt cx="843" cy="1542"/>
          </a:xfrm>
        </p:grpSpPr>
        <p:pic>
          <p:nvPicPr>
            <p:cNvPr id="11304" name="Picture 25" descr="sho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 y="391"/>
              <a:ext cx="843" cy="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5" name="Line 26"/>
            <p:cNvSpPr>
              <a:spLocks noChangeShapeType="1"/>
            </p:cNvSpPr>
            <p:nvPr/>
          </p:nvSpPr>
          <p:spPr bwMode="auto">
            <a:xfrm flipV="1">
              <a:off x="4377" y="1661"/>
              <a:ext cx="0" cy="272"/>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grpSp>
      <p:grpSp>
        <p:nvGrpSpPr>
          <p:cNvPr id="11269" name="Group 27"/>
          <p:cNvGrpSpPr>
            <a:grpSpLocks/>
          </p:cNvGrpSpPr>
          <p:nvPr/>
        </p:nvGrpSpPr>
        <p:grpSpPr bwMode="auto">
          <a:xfrm>
            <a:off x="7751763" y="4724401"/>
            <a:ext cx="1655762" cy="1889125"/>
            <a:chOff x="3923" y="2976"/>
            <a:chExt cx="1043" cy="1190"/>
          </a:xfrm>
        </p:grpSpPr>
        <p:pic>
          <p:nvPicPr>
            <p:cNvPr id="11302" name="Picture 28" descr="mac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 y="3158"/>
              <a:ext cx="1043"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3" name="Line 29"/>
            <p:cNvSpPr>
              <a:spLocks noChangeShapeType="1"/>
            </p:cNvSpPr>
            <p:nvPr/>
          </p:nvSpPr>
          <p:spPr bwMode="auto">
            <a:xfrm flipH="1">
              <a:off x="4377" y="2976"/>
              <a:ext cx="0" cy="273"/>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grpSp>
      <p:sp>
        <p:nvSpPr>
          <p:cNvPr id="42014" name="Text Box 30"/>
          <p:cNvSpPr txBox="1">
            <a:spLocks noChangeArrowheads="1"/>
          </p:cNvSpPr>
          <p:nvPr/>
        </p:nvSpPr>
        <p:spPr bwMode="auto">
          <a:xfrm>
            <a:off x="5934075" y="981075"/>
            <a:ext cx="1316038" cy="16319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lgn="ctr">
              <a:defRPr/>
            </a:pPr>
            <a:r>
              <a:rPr lang="en-GB" sz="2000" b="1" dirty="0">
                <a:solidFill>
                  <a:schemeClr val="bg1"/>
                </a:solidFill>
                <a:latin typeface="Calibri" panose="020F0502020204030204" pitchFamily="34" charset="0"/>
              </a:rPr>
              <a:t>RECAP:</a:t>
            </a:r>
          </a:p>
          <a:p>
            <a:pPr algn="ctr">
              <a:defRPr/>
            </a:pPr>
            <a:r>
              <a:rPr lang="en-GB" sz="1600" b="1" dirty="0">
                <a:solidFill>
                  <a:schemeClr val="bg1"/>
                </a:solidFill>
                <a:latin typeface="Calibri" panose="020F0502020204030204" pitchFamily="34" charset="0"/>
              </a:rPr>
              <a:t>Why is it downward sloping and why does it shift??</a:t>
            </a:r>
          </a:p>
        </p:txBody>
      </p:sp>
      <p:sp>
        <p:nvSpPr>
          <p:cNvPr id="42015" name="Text Box 31"/>
          <p:cNvSpPr txBox="1">
            <a:spLocks noChangeArrowheads="1"/>
          </p:cNvSpPr>
          <p:nvPr/>
        </p:nvSpPr>
        <p:spPr bwMode="auto">
          <a:xfrm>
            <a:off x="5976938" y="4724400"/>
            <a:ext cx="1454150" cy="16319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lgn="ctr">
              <a:defRPr/>
            </a:pPr>
            <a:r>
              <a:rPr lang="en-GB" sz="2000" b="1" dirty="0">
                <a:solidFill>
                  <a:schemeClr val="bg1"/>
                </a:solidFill>
                <a:latin typeface="Calibri" panose="020F0502020204030204" pitchFamily="34" charset="0"/>
              </a:rPr>
              <a:t>RECAP:</a:t>
            </a:r>
          </a:p>
          <a:p>
            <a:pPr algn="ctr">
              <a:defRPr/>
            </a:pPr>
            <a:r>
              <a:rPr lang="en-GB" sz="1600" b="1" dirty="0">
                <a:solidFill>
                  <a:schemeClr val="bg1"/>
                </a:solidFill>
                <a:latin typeface="Calibri" panose="020F0502020204030204" pitchFamily="34" charset="0"/>
              </a:rPr>
              <a:t>Why is it upward sloping and why does it shift??</a:t>
            </a:r>
          </a:p>
        </p:txBody>
      </p:sp>
      <p:grpSp>
        <p:nvGrpSpPr>
          <p:cNvPr id="5" name="Group 4"/>
          <p:cNvGrpSpPr>
            <a:grpSpLocks/>
          </p:cNvGrpSpPr>
          <p:nvPr/>
        </p:nvGrpSpPr>
        <p:grpSpPr bwMode="auto">
          <a:xfrm>
            <a:off x="1647825" y="933451"/>
            <a:ext cx="4159177" cy="2938463"/>
            <a:chOff x="123032" y="934105"/>
            <a:chExt cx="4159422" cy="2938463"/>
          </a:xfrm>
        </p:grpSpPr>
        <p:grpSp>
          <p:nvGrpSpPr>
            <p:cNvPr id="11290" name="Group 4"/>
            <p:cNvGrpSpPr>
              <a:grpSpLocks/>
            </p:cNvGrpSpPr>
            <p:nvPr/>
          </p:nvGrpSpPr>
          <p:grpSpPr bwMode="auto">
            <a:xfrm>
              <a:off x="123032" y="934105"/>
              <a:ext cx="2903538" cy="2938463"/>
              <a:chOff x="249" y="663"/>
              <a:chExt cx="1829" cy="1851"/>
            </a:xfrm>
          </p:grpSpPr>
          <p:sp>
            <p:nvSpPr>
              <p:cNvPr id="11298" name="Line 5"/>
              <p:cNvSpPr>
                <a:spLocks noChangeShapeType="1"/>
              </p:cNvSpPr>
              <p:nvPr/>
            </p:nvSpPr>
            <p:spPr bwMode="auto">
              <a:xfrm>
                <a:off x="431" y="709"/>
                <a:ext cx="0" cy="16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1299" name="Line 6"/>
              <p:cNvSpPr>
                <a:spLocks noChangeShapeType="1"/>
              </p:cNvSpPr>
              <p:nvPr/>
            </p:nvSpPr>
            <p:spPr bwMode="auto">
              <a:xfrm>
                <a:off x="431" y="2341"/>
                <a:ext cx="163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1300" name="Text Box 7"/>
              <p:cNvSpPr txBox="1">
                <a:spLocks noChangeArrowheads="1"/>
              </p:cNvSpPr>
              <p:nvPr/>
            </p:nvSpPr>
            <p:spPr bwMode="auto">
              <a:xfrm>
                <a:off x="1610" y="2341"/>
                <a:ext cx="4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1200" b="1" dirty="0">
                    <a:latin typeface="Calibri" panose="020F0502020204030204" pitchFamily="34" charset="0"/>
                  </a:rPr>
                  <a:t>Quantity</a:t>
                </a:r>
              </a:p>
            </p:txBody>
          </p:sp>
          <p:sp>
            <p:nvSpPr>
              <p:cNvPr id="11301" name="Text Box 8"/>
              <p:cNvSpPr txBox="1">
                <a:spLocks noChangeArrowheads="1"/>
              </p:cNvSpPr>
              <p:nvPr/>
            </p:nvSpPr>
            <p:spPr bwMode="auto">
              <a:xfrm rot="-5400000">
                <a:off x="179" y="733"/>
                <a:ext cx="31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1200" b="1" dirty="0">
                    <a:latin typeface="Calibri" panose="020F0502020204030204" pitchFamily="34" charset="0"/>
                  </a:rPr>
                  <a:t>Price</a:t>
                </a:r>
              </a:p>
            </p:txBody>
          </p:sp>
        </p:grpSp>
        <p:sp>
          <p:nvSpPr>
            <p:cNvPr id="11291" name="Line 10"/>
            <p:cNvSpPr>
              <a:spLocks noChangeShapeType="1"/>
            </p:cNvSpPr>
            <p:nvPr/>
          </p:nvSpPr>
          <p:spPr bwMode="auto">
            <a:xfrm>
              <a:off x="699329" y="1367493"/>
              <a:ext cx="1728888" cy="19431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1292" name="Text Box 11"/>
            <p:cNvSpPr txBox="1">
              <a:spLocks noChangeArrowheads="1"/>
            </p:cNvSpPr>
            <p:nvPr/>
          </p:nvSpPr>
          <p:spPr bwMode="auto">
            <a:xfrm>
              <a:off x="2374239" y="3110568"/>
              <a:ext cx="4302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2000" b="1" dirty="0">
                  <a:latin typeface="Calibri" panose="020F0502020204030204" pitchFamily="34" charset="0"/>
                </a:rPr>
                <a:t>D</a:t>
              </a:r>
              <a:r>
                <a:rPr lang="en-GB" sz="1200" b="1" dirty="0">
                  <a:latin typeface="Calibri" panose="020F0502020204030204" pitchFamily="34" charset="0"/>
                </a:rPr>
                <a:t>o</a:t>
              </a:r>
            </a:p>
          </p:txBody>
        </p:sp>
        <p:sp>
          <p:nvSpPr>
            <p:cNvPr id="11293" name="Line 10"/>
            <p:cNvSpPr>
              <a:spLocks noChangeShapeType="1"/>
            </p:cNvSpPr>
            <p:nvPr/>
          </p:nvSpPr>
          <p:spPr bwMode="auto">
            <a:xfrm>
              <a:off x="1372468" y="1330980"/>
              <a:ext cx="1728888" cy="19431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1294" name="Text Box 11"/>
            <p:cNvSpPr txBox="1">
              <a:spLocks noChangeArrowheads="1"/>
            </p:cNvSpPr>
            <p:nvPr/>
          </p:nvSpPr>
          <p:spPr bwMode="auto">
            <a:xfrm>
              <a:off x="3041028" y="3110568"/>
              <a:ext cx="444526"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2000" b="1" dirty="0">
                  <a:latin typeface="Calibri" panose="020F0502020204030204" pitchFamily="34" charset="0"/>
                </a:rPr>
                <a:t>D</a:t>
              </a:r>
              <a:r>
                <a:rPr lang="en-GB" sz="1200" b="1" dirty="0">
                  <a:latin typeface="Calibri" panose="020F0502020204030204" pitchFamily="34" charset="0"/>
                </a:rPr>
                <a:t>H</a:t>
              </a:r>
            </a:p>
          </p:txBody>
        </p:sp>
        <p:sp>
          <p:nvSpPr>
            <p:cNvPr id="11295" name="Line 10"/>
            <p:cNvSpPr>
              <a:spLocks noChangeShapeType="1"/>
            </p:cNvSpPr>
            <p:nvPr/>
          </p:nvSpPr>
          <p:spPr bwMode="auto">
            <a:xfrm>
              <a:off x="612011" y="1988205"/>
              <a:ext cx="1106553" cy="128587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1296" name="Text Box 11"/>
            <p:cNvSpPr txBox="1">
              <a:spLocks noChangeArrowheads="1"/>
            </p:cNvSpPr>
            <p:nvPr/>
          </p:nvSpPr>
          <p:spPr bwMode="auto">
            <a:xfrm>
              <a:off x="1656647" y="3110568"/>
              <a:ext cx="412774"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2000" b="1" dirty="0">
                  <a:latin typeface="Calibri" panose="020F0502020204030204" pitchFamily="34" charset="0"/>
                </a:rPr>
                <a:t>D</a:t>
              </a:r>
              <a:r>
                <a:rPr lang="en-GB" sz="1200" b="1" dirty="0">
                  <a:latin typeface="Calibri" panose="020F0502020204030204" pitchFamily="34" charset="0"/>
                </a:rPr>
                <a:t>L</a:t>
              </a:r>
            </a:p>
          </p:txBody>
        </p:sp>
        <p:sp>
          <p:nvSpPr>
            <p:cNvPr id="11297" name="TextBox 3"/>
            <p:cNvSpPr txBox="1">
              <a:spLocks noChangeArrowheads="1"/>
            </p:cNvSpPr>
            <p:nvPr/>
          </p:nvSpPr>
          <p:spPr bwMode="auto">
            <a:xfrm>
              <a:off x="3134315" y="1367493"/>
              <a:ext cx="114813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dirty="0">
                  <a:solidFill>
                    <a:schemeClr val="tx2"/>
                  </a:solidFill>
                  <a:latin typeface="Wide Latin" panose="020A0A07050505020404" pitchFamily="18" charset="0"/>
                </a:rPr>
                <a:t>P</a:t>
              </a:r>
            </a:p>
            <a:p>
              <a:pPr eaLnBrk="1" hangingPunct="1">
                <a:spcBef>
                  <a:spcPct val="0"/>
                </a:spcBef>
                <a:buFontTx/>
                <a:buNone/>
              </a:pPr>
              <a:r>
                <a:rPr lang="en-GB" altLang="en-US" sz="1800" dirty="0" smtClean="0">
                  <a:solidFill>
                    <a:srgbClr val="FF0000"/>
                  </a:solidFill>
                  <a:latin typeface="Wide Latin" panose="020A0A07050505020404" pitchFamily="18" charset="0"/>
                </a:rPr>
                <a:t>I</a:t>
              </a:r>
            </a:p>
            <a:p>
              <a:pPr eaLnBrk="1" hangingPunct="1">
                <a:spcBef>
                  <a:spcPct val="0"/>
                </a:spcBef>
                <a:buFontTx/>
                <a:buNone/>
              </a:pPr>
              <a:r>
                <a:rPr lang="en-GB" altLang="en-US" sz="1800" dirty="0">
                  <a:solidFill>
                    <a:srgbClr val="FF0000"/>
                  </a:solidFill>
                  <a:latin typeface="Wide Latin" panose="020A0A07050505020404" pitchFamily="18" charset="0"/>
                </a:rPr>
                <a:t>T</a:t>
              </a:r>
            </a:p>
            <a:p>
              <a:pPr eaLnBrk="1" hangingPunct="1">
                <a:spcBef>
                  <a:spcPct val="0"/>
                </a:spcBef>
                <a:buFontTx/>
                <a:buNone/>
              </a:pPr>
              <a:r>
                <a:rPr lang="en-GB" altLang="en-US" sz="1800" dirty="0" smtClean="0">
                  <a:solidFill>
                    <a:srgbClr val="FF0000"/>
                  </a:solidFill>
                  <a:latin typeface="Wide Latin" panose="020A0A07050505020404" pitchFamily="18" charset="0"/>
                </a:rPr>
                <a:t>OF</a:t>
              </a:r>
              <a:endParaRPr lang="en-GB" altLang="en-US" sz="1800" dirty="0">
                <a:solidFill>
                  <a:srgbClr val="FF0000"/>
                </a:solidFill>
                <a:latin typeface="Wide Latin" panose="020A0A07050505020404" pitchFamily="18" charset="0"/>
              </a:endParaRPr>
            </a:p>
            <a:p>
              <a:pPr eaLnBrk="1" hangingPunct="1">
                <a:spcBef>
                  <a:spcPct val="0"/>
                </a:spcBef>
                <a:buFontTx/>
                <a:buNone/>
              </a:pPr>
              <a:r>
                <a:rPr lang="en-GB" altLang="en-US" sz="1800" dirty="0" smtClean="0">
                  <a:solidFill>
                    <a:srgbClr val="FF0000"/>
                  </a:solidFill>
                  <a:latin typeface="Wide Latin" panose="020A0A07050505020404" pitchFamily="18" charset="0"/>
                </a:rPr>
                <a:t>POG</a:t>
              </a:r>
              <a:endParaRPr lang="en-GB" altLang="en-US" sz="1800" dirty="0">
                <a:solidFill>
                  <a:srgbClr val="FF0000"/>
                </a:solidFill>
                <a:latin typeface="Wide Latin" panose="020A0A07050505020404" pitchFamily="18" charset="0"/>
              </a:endParaRPr>
            </a:p>
          </p:txBody>
        </p:sp>
      </p:grpSp>
      <p:grpSp>
        <p:nvGrpSpPr>
          <p:cNvPr id="6" name="Group 5"/>
          <p:cNvGrpSpPr>
            <a:grpSpLocks/>
          </p:cNvGrpSpPr>
          <p:nvPr/>
        </p:nvGrpSpPr>
        <p:grpSpPr bwMode="auto">
          <a:xfrm>
            <a:off x="1670051" y="3833813"/>
            <a:ext cx="3910013" cy="2938462"/>
            <a:chOff x="145257" y="3834100"/>
            <a:chExt cx="3910121" cy="2938462"/>
          </a:xfrm>
        </p:grpSpPr>
        <p:grpSp>
          <p:nvGrpSpPr>
            <p:cNvPr id="11278" name="Group 13"/>
            <p:cNvGrpSpPr>
              <a:grpSpLocks/>
            </p:cNvGrpSpPr>
            <p:nvPr/>
          </p:nvGrpSpPr>
          <p:grpSpPr bwMode="auto">
            <a:xfrm>
              <a:off x="145257" y="3834100"/>
              <a:ext cx="2903538" cy="2938462"/>
              <a:chOff x="249" y="663"/>
              <a:chExt cx="1829" cy="1851"/>
            </a:xfrm>
          </p:grpSpPr>
          <p:sp>
            <p:nvSpPr>
              <p:cNvPr id="11286" name="Line 14"/>
              <p:cNvSpPr>
                <a:spLocks noChangeShapeType="1"/>
              </p:cNvSpPr>
              <p:nvPr/>
            </p:nvSpPr>
            <p:spPr bwMode="auto">
              <a:xfrm>
                <a:off x="431" y="709"/>
                <a:ext cx="0" cy="16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1287" name="Line 15"/>
              <p:cNvSpPr>
                <a:spLocks noChangeShapeType="1"/>
              </p:cNvSpPr>
              <p:nvPr/>
            </p:nvSpPr>
            <p:spPr bwMode="auto">
              <a:xfrm>
                <a:off x="431" y="2341"/>
                <a:ext cx="163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1288" name="Text Box 16"/>
              <p:cNvSpPr txBox="1">
                <a:spLocks noChangeArrowheads="1"/>
              </p:cNvSpPr>
              <p:nvPr/>
            </p:nvSpPr>
            <p:spPr bwMode="auto">
              <a:xfrm>
                <a:off x="1610" y="2341"/>
                <a:ext cx="4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1200" b="1" dirty="0">
                    <a:latin typeface="Calibri" panose="020F0502020204030204" pitchFamily="34" charset="0"/>
                  </a:rPr>
                  <a:t>Quantity</a:t>
                </a:r>
              </a:p>
            </p:txBody>
          </p:sp>
          <p:sp>
            <p:nvSpPr>
              <p:cNvPr id="11289" name="Text Box 17"/>
              <p:cNvSpPr txBox="1">
                <a:spLocks noChangeArrowheads="1"/>
              </p:cNvSpPr>
              <p:nvPr/>
            </p:nvSpPr>
            <p:spPr bwMode="auto">
              <a:xfrm rot="-5400000">
                <a:off x="179" y="733"/>
                <a:ext cx="31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1200" b="1" dirty="0">
                    <a:latin typeface="Calibri" panose="020F0502020204030204" pitchFamily="34" charset="0"/>
                  </a:rPr>
                  <a:t>Price</a:t>
                </a:r>
              </a:p>
            </p:txBody>
          </p:sp>
        </p:grpSp>
        <p:sp>
          <p:nvSpPr>
            <p:cNvPr id="11279" name="Line 19"/>
            <p:cNvSpPr>
              <a:spLocks noChangeShapeType="1"/>
            </p:cNvSpPr>
            <p:nvPr/>
          </p:nvSpPr>
          <p:spPr bwMode="auto">
            <a:xfrm flipV="1">
              <a:off x="899341" y="4280187"/>
              <a:ext cx="1693909" cy="16684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1280" name="Text Box 11"/>
            <p:cNvSpPr txBox="1">
              <a:spLocks noChangeArrowheads="1"/>
            </p:cNvSpPr>
            <p:nvPr/>
          </p:nvSpPr>
          <p:spPr bwMode="auto">
            <a:xfrm>
              <a:off x="2413858" y="3930937"/>
              <a:ext cx="390536"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2000" b="1" dirty="0">
                  <a:latin typeface="Calibri" panose="020F0502020204030204" pitchFamily="34" charset="0"/>
                </a:rPr>
                <a:t>S</a:t>
              </a:r>
              <a:r>
                <a:rPr lang="en-GB" sz="1200" b="1" dirty="0">
                  <a:latin typeface="Calibri" panose="020F0502020204030204" pitchFamily="34" charset="0"/>
                </a:rPr>
                <a:t>o</a:t>
              </a:r>
            </a:p>
          </p:txBody>
        </p:sp>
        <p:sp>
          <p:nvSpPr>
            <p:cNvPr id="11281" name="Line 19"/>
            <p:cNvSpPr>
              <a:spLocks noChangeShapeType="1"/>
            </p:cNvSpPr>
            <p:nvPr/>
          </p:nvSpPr>
          <p:spPr bwMode="auto">
            <a:xfrm flipV="1">
              <a:off x="1164460" y="4302412"/>
              <a:ext cx="2008243" cy="19351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1282" name="Line 19"/>
            <p:cNvSpPr>
              <a:spLocks noChangeShapeType="1"/>
            </p:cNvSpPr>
            <p:nvPr/>
          </p:nvSpPr>
          <p:spPr bwMode="auto">
            <a:xfrm flipV="1">
              <a:off x="611995" y="4257962"/>
              <a:ext cx="1420852" cy="140335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1283" name="Text Box 11"/>
            <p:cNvSpPr txBox="1">
              <a:spLocks noChangeArrowheads="1"/>
            </p:cNvSpPr>
            <p:nvPr/>
          </p:nvSpPr>
          <p:spPr bwMode="auto">
            <a:xfrm>
              <a:off x="2971085" y="3984912"/>
              <a:ext cx="404824"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2000" b="1" dirty="0">
                  <a:latin typeface="Calibri" panose="020F0502020204030204" pitchFamily="34" charset="0"/>
                </a:rPr>
                <a:t>S</a:t>
              </a:r>
              <a:r>
                <a:rPr lang="en-GB" sz="1200" b="1" dirty="0">
                  <a:latin typeface="Calibri" panose="020F0502020204030204" pitchFamily="34" charset="0"/>
                </a:rPr>
                <a:t>H</a:t>
              </a:r>
            </a:p>
          </p:txBody>
        </p:sp>
        <p:sp>
          <p:nvSpPr>
            <p:cNvPr id="11284" name="Text Box 11"/>
            <p:cNvSpPr txBox="1">
              <a:spLocks noChangeArrowheads="1"/>
            </p:cNvSpPr>
            <p:nvPr/>
          </p:nvSpPr>
          <p:spPr bwMode="auto">
            <a:xfrm>
              <a:off x="1878855" y="3880137"/>
              <a:ext cx="37307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2000" b="1" dirty="0">
                  <a:latin typeface="Calibri" panose="020F0502020204030204" pitchFamily="34" charset="0"/>
                </a:rPr>
                <a:t>S</a:t>
              </a:r>
              <a:r>
                <a:rPr lang="en-GB" sz="1200" b="1" dirty="0">
                  <a:latin typeface="Calibri" panose="020F0502020204030204" pitchFamily="34" charset="0"/>
                </a:rPr>
                <a:t>L</a:t>
              </a:r>
            </a:p>
          </p:txBody>
        </p:sp>
        <p:sp>
          <p:nvSpPr>
            <p:cNvPr id="11285" name="TextBox 43"/>
            <p:cNvSpPr txBox="1">
              <a:spLocks noChangeArrowheads="1"/>
            </p:cNvSpPr>
            <p:nvPr/>
          </p:nvSpPr>
          <p:spPr bwMode="auto">
            <a:xfrm>
              <a:off x="2907307" y="4926265"/>
              <a:ext cx="11480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dirty="0">
                  <a:solidFill>
                    <a:schemeClr val="tx2"/>
                  </a:solidFill>
                  <a:latin typeface="Wide Latin" panose="020A0A07050505020404" pitchFamily="18" charset="0"/>
                </a:rPr>
                <a:t>P</a:t>
              </a:r>
            </a:p>
            <a:p>
              <a:pPr eaLnBrk="1" hangingPunct="1">
                <a:spcBef>
                  <a:spcPct val="0"/>
                </a:spcBef>
                <a:buFontTx/>
                <a:buNone/>
              </a:pPr>
              <a:r>
                <a:rPr lang="en-GB" altLang="en-US" sz="1800" dirty="0">
                  <a:solidFill>
                    <a:srgbClr val="FF0000"/>
                  </a:solidFill>
                  <a:latin typeface="Wide Latin" panose="020A0A07050505020404" pitchFamily="18" charset="0"/>
                </a:rPr>
                <a:t>COP</a:t>
              </a:r>
            </a:p>
            <a:p>
              <a:pPr eaLnBrk="1" hangingPunct="1">
                <a:spcBef>
                  <a:spcPct val="0"/>
                </a:spcBef>
                <a:buFontTx/>
                <a:buNone/>
              </a:pPr>
              <a:r>
                <a:rPr lang="en-GB" altLang="en-US" sz="1800" dirty="0">
                  <a:solidFill>
                    <a:srgbClr val="FF0000"/>
                  </a:solidFill>
                  <a:latin typeface="Wide Latin" panose="020A0A07050505020404" pitchFamily="18" charset="0"/>
                </a:rPr>
                <a:t>OF</a:t>
              </a:r>
            </a:p>
            <a:p>
              <a:pPr eaLnBrk="1" hangingPunct="1">
                <a:spcBef>
                  <a:spcPct val="0"/>
                </a:spcBef>
                <a:buFontTx/>
                <a:buNone/>
              </a:pPr>
              <a:r>
                <a:rPr lang="en-GB" altLang="en-US" sz="1800" dirty="0">
                  <a:solidFill>
                    <a:srgbClr val="FF0000"/>
                  </a:solidFill>
                  <a:latin typeface="Wide Latin" panose="020A0A07050505020404" pitchFamily="18" charset="0"/>
                </a:rPr>
                <a:t>POG</a:t>
              </a:r>
            </a:p>
          </p:txBody>
        </p:sp>
      </p:grpSp>
      <p:sp>
        <p:nvSpPr>
          <p:cNvPr id="7" name="Oval 6"/>
          <p:cNvSpPr/>
          <p:nvPr/>
        </p:nvSpPr>
        <p:spPr>
          <a:xfrm>
            <a:off x="2689226" y="1871663"/>
            <a:ext cx="157163" cy="165100"/>
          </a:xfrm>
          <a:prstGeom prst="ellipse">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Calibri" panose="020F0502020204030204" pitchFamily="34" charset="0"/>
            </a:endParaRPr>
          </a:p>
        </p:txBody>
      </p:sp>
      <p:sp>
        <p:nvSpPr>
          <p:cNvPr id="48" name="Oval 47"/>
          <p:cNvSpPr/>
          <p:nvPr/>
        </p:nvSpPr>
        <p:spPr>
          <a:xfrm>
            <a:off x="3422651" y="2725738"/>
            <a:ext cx="157163" cy="165100"/>
          </a:xfrm>
          <a:prstGeom prst="ellipse">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Calibri" panose="020F0502020204030204" pitchFamily="34" charset="0"/>
            </a:endParaRPr>
          </a:p>
        </p:txBody>
      </p:sp>
      <p:sp>
        <p:nvSpPr>
          <p:cNvPr id="49" name="Oval 48"/>
          <p:cNvSpPr/>
          <p:nvPr/>
        </p:nvSpPr>
        <p:spPr>
          <a:xfrm>
            <a:off x="2790826" y="5443538"/>
            <a:ext cx="157163" cy="165100"/>
          </a:xfrm>
          <a:prstGeom prst="ellipse">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Calibri" panose="020F0502020204030204" pitchFamily="34" charset="0"/>
            </a:endParaRPr>
          </a:p>
        </p:txBody>
      </p:sp>
      <p:sp>
        <p:nvSpPr>
          <p:cNvPr id="50" name="Oval 49"/>
          <p:cNvSpPr/>
          <p:nvPr/>
        </p:nvSpPr>
        <p:spPr>
          <a:xfrm>
            <a:off x="3514726" y="4740275"/>
            <a:ext cx="157163" cy="165100"/>
          </a:xfrm>
          <a:prstGeom prst="ellipse">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Calibri" panose="020F0502020204030204" pitchFamily="34" charset="0"/>
            </a:endParaRPr>
          </a:p>
        </p:txBody>
      </p:sp>
    </p:spTree>
    <p:extLst>
      <p:ext uri="{BB962C8B-B14F-4D97-AF65-F5344CB8AC3E}">
        <p14:creationId xmlns:p14="http://schemas.microsoft.com/office/powerpoint/2010/main" val="3525978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0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4" grpId="0" animBg="1"/>
      <p:bldP spid="420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0" y="0"/>
            <a:ext cx="91440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3600" b="1" dirty="0">
                <a:latin typeface="Calibri" panose="020F0502020204030204" pitchFamily="34" charset="0"/>
              </a:rPr>
              <a:t>INITIAL EQUILIBRIUM: </a:t>
            </a:r>
          </a:p>
          <a:p>
            <a:pPr>
              <a:defRPr/>
            </a:pPr>
            <a:r>
              <a:rPr lang="en-GB" sz="2000" b="1" dirty="0">
                <a:latin typeface="Calibri" panose="020F0502020204030204" pitchFamily="34" charset="0"/>
              </a:rPr>
              <a:t>Putting the Demand &amp; Supply Curves Together</a:t>
            </a:r>
          </a:p>
        </p:txBody>
      </p:sp>
      <p:grpSp>
        <p:nvGrpSpPr>
          <p:cNvPr id="13315" name="Group 3"/>
          <p:cNvGrpSpPr>
            <a:grpSpLocks/>
          </p:cNvGrpSpPr>
          <p:nvPr/>
        </p:nvGrpSpPr>
        <p:grpSpPr bwMode="auto">
          <a:xfrm>
            <a:off x="1774825" y="981076"/>
            <a:ext cx="2903538" cy="2938463"/>
            <a:chOff x="249" y="572"/>
            <a:chExt cx="1829" cy="1851"/>
          </a:xfrm>
        </p:grpSpPr>
        <p:grpSp>
          <p:nvGrpSpPr>
            <p:cNvPr id="13348" name="Group 4"/>
            <p:cNvGrpSpPr>
              <a:grpSpLocks/>
            </p:cNvGrpSpPr>
            <p:nvPr/>
          </p:nvGrpSpPr>
          <p:grpSpPr bwMode="auto">
            <a:xfrm>
              <a:off x="249" y="572"/>
              <a:ext cx="1829" cy="1851"/>
              <a:chOff x="249" y="663"/>
              <a:chExt cx="1829" cy="1851"/>
            </a:xfrm>
          </p:grpSpPr>
          <p:sp>
            <p:nvSpPr>
              <p:cNvPr id="13352" name="Line 5"/>
              <p:cNvSpPr>
                <a:spLocks noChangeShapeType="1"/>
              </p:cNvSpPr>
              <p:nvPr/>
            </p:nvSpPr>
            <p:spPr bwMode="auto">
              <a:xfrm>
                <a:off x="431" y="709"/>
                <a:ext cx="0" cy="16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3353" name="Line 6"/>
              <p:cNvSpPr>
                <a:spLocks noChangeShapeType="1"/>
              </p:cNvSpPr>
              <p:nvPr/>
            </p:nvSpPr>
            <p:spPr bwMode="auto">
              <a:xfrm>
                <a:off x="431" y="2341"/>
                <a:ext cx="163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3354" name="Text Box 7"/>
              <p:cNvSpPr txBox="1">
                <a:spLocks noChangeArrowheads="1"/>
              </p:cNvSpPr>
              <p:nvPr/>
            </p:nvSpPr>
            <p:spPr bwMode="auto">
              <a:xfrm>
                <a:off x="1610" y="2341"/>
                <a:ext cx="4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1200" b="1" dirty="0">
                    <a:latin typeface="Calibri" panose="020F0502020204030204" pitchFamily="34" charset="0"/>
                  </a:rPr>
                  <a:t>Quantity</a:t>
                </a:r>
              </a:p>
            </p:txBody>
          </p:sp>
          <p:sp>
            <p:nvSpPr>
              <p:cNvPr id="13355" name="Text Box 8"/>
              <p:cNvSpPr txBox="1">
                <a:spLocks noChangeArrowheads="1"/>
              </p:cNvSpPr>
              <p:nvPr/>
            </p:nvSpPr>
            <p:spPr bwMode="auto">
              <a:xfrm rot="-5400000">
                <a:off x="179" y="733"/>
                <a:ext cx="31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1200" b="1" dirty="0">
                    <a:latin typeface="Calibri" panose="020F0502020204030204" pitchFamily="34" charset="0"/>
                  </a:rPr>
                  <a:t>Price</a:t>
                </a:r>
              </a:p>
            </p:txBody>
          </p:sp>
        </p:grpSp>
        <p:grpSp>
          <p:nvGrpSpPr>
            <p:cNvPr id="13349" name="Group 9"/>
            <p:cNvGrpSpPr>
              <a:grpSpLocks/>
            </p:cNvGrpSpPr>
            <p:nvPr/>
          </p:nvGrpSpPr>
          <p:grpSpPr bwMode="auto">
            <a:xfrm>
              <a:off x="612" y="845"/>
              <a:ext cx="1395" cy="1367"/>
              <a:chOff x="612" y="845"/>
              <a:chExt cx="1395" cy="1367"/>
            </a:xfrm>
          </p:grpSpPr>
          <p:sp>
            <p:nvSpPr>
              <p:cNvPr id="13350" name="Line 10"/>
              <p:cNvSpPr>
                <a:spLocks noChangeShapeType="1"/>
              </p:cNvSpPr>
              <p:nvPr/>
            </p:nvSpPr>
            <p:spPr bwMode="auto">
              <a:xfrm>
                <a:off x="612" y="845"/>
                <a:ext cx="1089" cy="1224"/>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3351" name="Text Box 11"/>
              <p:cNvSpPr txBox="1">
                <a:spLocks noChangeArrowheads="1"/>
              </p:cNvSpPr>
              <p:nvPr/>
            </p:nvSpPr>
            <p:spPr bwMode="auto">
              <a:xfrm>
                <a:off x="1733" y="1847"/>
                <a:ext cx="27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dirty="0">
                    <a:latin typeface="Calibri" panose="020F0502020204030204" pitchFamily="34" charset="0"/>
                  </a:rPr>
                  <a:t>D</a:t>
                </a:r>
              </a:p>
            </p:txBody>
          </p:sp>
        </p:grpSp>
      </p:grpSp>
      <p:grpSp>
        <p:nvGrpSpPr>
          <p:cNvPr id="13316" name="Group 12"/>
          <p:cNvGrpSpPr>
            <a:grpSpLocks/>
          </p:cNvGrpSpPr>
          <p:nvPr/>
        </p:nvGrpSpPr>
        <p:grpSpPr bwMode="auto">
          <a:xfrm>
            <a:off x="1774825" y="3919538"/>
            <a:ext cx="2903538" cy="2938462"/>
            <a:chOff x="249" y="2469"/>
            <a:chExt cx="1829" cy="1851"/>
          </a:xfrm>
        </p:grpSpPr>
        <p:grpSp>
          <p:nvGrpSpPr>
            <p:cNvPr id="13340" name="Group 13"/>
            <p:cNvGrpSpPr>
              <a:grpSpLocks/>
            </p:cNvGrpSpPr>
            <p:nvPr/>
          </p:nvGrpSpPr>
          <p:grpSpPr bwMode="auto">
            <a:xfrm>
              <a:off x="249" y="2469"/>
              <a:ext cx="1829" cy="1851"/>
              <a:chOff x="249" y="663"/>
              <a:chExt cx="1829" cy="1851"/>
            </a:xfrm>
          </p:grpSpPr>
          <p:sp>
            <p:nvSpPr>
              <p:cNvPr id="13344" name="Line 14"/>
              <p:cNvSpPr>
                <a:spLocks noChangeShapeType="1"/>
              </p:cNvSpPr>
              <p:nvPr/>
            </p:nvSpPr>
            <p:spPr bwMode="auto">
              <a:xfrm>
                <a:off x="431" y="709"/>
                <a:ext cx="0" cy="16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3345" name="Line 15"/>
              <p:cNvSpPr>
                <a:spLocks noChangeShapeType="1"/>
              </p:cNvSpPr>
              <p:nvPr/>
            </p:nvSpPr>
            <p:spPr bwMode="auto">
              <a:xfrm>
                <a:off x="431" y="2341"/>
                <a:ext cx="163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3346" name="Text Box 16"/>
              <p:cNvSpPr txBox="1">
                <a:spLocks noChangeArrowheads="1"/>
              </p:cNvSpPr>
              <p:nvPr/>
            </p:nvSpPr>
            <p:spPr bwMode="auto">
              <a:xfrm>
                <a:off x="1610" y="2341"/>
                <a:ext cx="4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1200" b="1" dirty="0">
                    <a:latin typeface="Calibri" panose="020F0502020204030204" pitchFamily="34" charset="0"/>
                  </a:rPr>
                  <a:t>Quantity</a:t>
                </a:r>
              </a:p>
            </p:txBody>
          </p:sp>
          <p:sp>
            <p:nvSpPr>
              <p:cNvPr id="13347" name="Text Box 17"/>
              <p:cNvSpPr txBox="1">
                <a:spLocks noChangeArrowheads="1"/>
              </p:cNvSpPr>
              <p:nvPr/>
            </p:nvSpPr>
            <p:spPr bwMode="auto">
              <a:xfrm rot="-5400000">
                <a:off x="179" y="733"/>
                <a:ext cx="31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1200" b="1" dirty="0">
                    <a:latin typeface="Calibri" panose="020F0502020204030204" pitchFamily="34" charset="0"/>
                  </a:rPr>
                  <a:t>Price</a:t>
                </a:r>
              </a:p>
            </p:txBody>
          </p:sp>
        </p:grpSp>
        <p:grpSp>
          <p:nvGrpSpPr>
            <p:cNvPr id="13341" name="Group 18"/>
            <p:cNvGrpSpPr>
              <a:grpSpLocks/>
            </p:cNvGrpSpPr>
            <p:nvPr/>
          </p:nvGrpSpPr>
          <p:grpSpPr bwMode="auto">
            <a:xfrm>
              <a:off x="612" y="2523"/>
              <a:ext cx="1459" cy="1361"/>
              <a:chOff x="612" y="2523"/>
              <a:chExt cx="1459" cy="1361"/>
            </a:xfrm>
          </p:grpSpPr>
          <p:sp>
            <p:nvSpPr>
              <p:cNvPr id="13342" name="Line 19"/>
              <p:cNvSpPr>
                <a:spLocks noChangeShapeType="1"/>
              </p:cNvSpPr>
              <p:nvPr/>
            </p:nvSpPr>
            <p:spPr bwMode="auto">
              <a:xfrm flipV="1">
                <a:off x="612" y="2750"/>
                <a:ext cx="1179" cy="1134"/>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3343" name="Text Box 20"/>
              <p:cNvSpPr txBox="1">
                <a:spLocks noChangeArrowheads="1"/>
              </p:cNvSpPr>
              <p:nvPr/>
            </p:nvSpPr>
            <p:spPr bwMode="auto">
              <a:xfrm>
                <a:off x="1837" y="2523"/>
                <a:ext cx="23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dirty="0">
                    <a:latin typeface="Calibri" panose="020F0502020204030204" pitchFamily="34" charset="0"/>
                  </a:rPr>
                  <a:t>S</a:t>
                </a:r>
              </a:p>
            </p:txBody>
          </p:sp>
        </p:grpSp>
      </p:grpSp>
      <p:grpSp>
        <p:nvGrpSpPr>
          <p:cNvPr id="43029" name="Group 21"/>
          <p:cNvGrpSpPr>
            <a:grpSpLocks/>
          </p:cNvGrpSpPr>
          <p:nvPr/>
        </p:nvGrpSpPr>
        <p:grpSpPr bwMode="auto">
          <a:xfrm>
            <a:off x="5303839" y="2349501"/>
            <a:ext cx="2903537" cy="2981325"/>
            <a:chOff x="2381" y="1480"/>
            <a:chExt cx="1829" cy="1878"/>
          </a:xfrm>
        </p:grpSpPr>
        <p:grpSp>
          <p:nvGrpSpPr>
            <p:cNvPr id="13322" name="Group 22"/>
            <p:cNvGrpSpPr>
              <a:grpSpLocks/>
            </p:cNvGrpSpPr>
            <p:nvPr/>
          </p:nvGrpSpPr>
          <p:grpSpPr bwMode="auto">
            <a:xfrm>
              <a:off x="2381" y="1480"/>
              <a:ext cx="1829" cy="1851"/>
              <a:chOff x="249" y="572"/>
              <a:chExt cx="1829" cy="1851"/>
            </a:xfrm>
          </p:grpSpPr>
          <p:grpSp>
            <p:nvGrpSpPr>
              <p:cNvPr id="13332" name="Group 23"/>
              <p:cNvGrpSpPr>
                <a:grpSpLocks/>
              </p:cNvGrpSpPr>
              <p:nvPr/>
            </p:nvGrpSpPr>
            <p:grpSpPr bwMode="auto">
              <a:xfrm>
                <a:off x="249" y="572"/>
                <a:ext cx="1829" cy="1851"/>
                <a:chOff x="249" y="663"/>
                <a:chExt cx="1829" cy="1851"/>
              </a:xfrm>
            </p:grpSpPr>
            <p:sp>
              <p:nvSpPr>
                <p:cNvPr id="13336" name="Line 24"/>
                <p:cNvSpPr>
                  <a:spLocks noChangeShapeType="1"/>
                </p:cNvSpPr>
                <p:nvPr/>
              </p:nvSpPr>
              <p:spPr bwMode="auto">
                <a:xfrm>
                  <a:off x="431" y="709"/>
                  <a:ext cx="0" cy="16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3337" name="Line 25"/>
                <p:cNvSpPr>
                  <a:spLocks noChangeShapeType="1"/>
                </p:cNvSpPr>
                <p:nvPr/>
              </p:nvSpPr>
              <p:spPr bwMode="auto">
                <a:xfrm>
                  <a:off x="431" y="2341"/>
                  <a:ext cx="163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3338" name="Text Box 26"/>
                <p:cNvSpPr txBox="1">
                  <a:spLocks noChangeArrowheads="1"/>
                </p:cNvSpPr>
                <p:nvPr/>
              </p:nvSpPr>
              <p:spPr bwMode="auto">
                <a:xfrm>
                  <a:off x="1610" y="2341"/>
                  <a:ext cx="4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1200" b="1" dirty="0">
                      <a:latin typeface="Calibri" panose="020F0502020204030204" pitchFamily="34" charset="0"/>
                    </a:rPr>
                    <a:t>Quantity</a:t>
                  </a:r>
                </a:p>
              </p:txBody>
            </p:sp>
            <p:sp>
              <p:nvSpPr>
                <p:cNvPr id="13339" name="Text Box 27"/>
                <p:cNvSpPr txBox="1">
                  <a:spLocks noChangeArrowheads="1"/>
                </p:cNvSpPr>
                <p:nvPr/>
              </p:nvSpPr>
              <p:spPr bwMode="auto">
                <a:xfrm rot="-5400000">
                  <a:off x="179" y="733"/>
                  <a:ext cx="31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1200" b="1" dirty="0">
                      <a:latin typeface="Calibri" panose="020F0502020204030204" pitchFamily="34" charset="0"/>
                    </a:rPr>
                    <a:t>Price</a:t>
                  </a:r>
                </a:p>
              </p:txBody>
            </p:sp>
          </p:grpSp>
          <p:grpSp>
            <p:nvGrpSpPr>
              <p:cNvPr id="13333" name="Group 28"/>
              <p:cNvGrpSpPr>
                <a:grpSpLocks/>
              </p:cNvGrpSpPr>
              <p:nvPr/>
            </p:nvGrpSpPr>
            <p:grpSpPr bwMode="auto">
              <a:xfrm>
                <a:off x="612" y="845"/>
                <a:ext cx="1395" cy="1367"/>
                <a:chOff x="612" y="845"/>
                <a:chExt cx="1395" cy="1367"/>
              </a:xfrm>
            </p:grpSpPr>
            <p:sp>
              <p:nvSpPr>
                <p:cNvPr id="13334" name="Line 29"/>
                <p:cNvSpPr>
                  <a:spLocks noChangeShapeType="1"/>
                </p:cNvSpPr>
                <p:nvPr/>
              </p:nvSpPr>
              <p:spPr bwMode="auto">
                <a:xfrm>
                  <a:off x="612" y="845"/>
                  <a:ext cx="1089" cy="1224"/>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3335" name="Text Box 30"/>
                <p:cNvSpPr txBox="1">
                  <a:spLocks noChangeArrowheads="1"/>
                </p:cNvSpPr>
                <p:nvPr/>
              </p:nvSpPr>
              <p:spPr bwMode="auto">
                <a:xfrm>
                  <a:off x="1733" y="1847"/>
                  <a:ext cx="27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dirty="0">
                      <a:latin typeface="Calibri" panose="020F0502020204030204" pitchFamily="34" charset="0"/>
                    </a:rPr>
                    <a:t>D</a:t>
                  </a:r>
                </a:p>
              </p:txBody>
            </p:sp>
          </p:grpSp>
        </p:grpSp>
        <p:grpSp>
          <p:nvGrpSpPr>
            <p:cNvPr id="13323" name="Group 31"/>
            <p:cNvGrpSpPr>
              <a:grpSpLocks/>
            </p:cNvGrpSpPr>
            <p:nvPr/>
          </p:nvGrpSpPr>
          <p:grpSpPr bwMode="auto">
            <a:xfrm>
              <a:off x="2743" y="1571"/>
              <a:ext cx="1347" cy="1406"/>
              <a:chOff x="612" y="2523"/>
              <a:chExt cx="1485" cy="1361"/>
            </a:xfrm>
          </p:grpSpPr>
          <p:sp>
            <p:nvSpPr>
              <p:cNvPr id="13330" name="Line 32"/>
              <p:cNvSpPr>
                <a:spLocks noChangeShapeType="1"/>
              </p:cNvSpPr>
              <p:nvPr/>
            </p:nvSpPr>
            <p:spPr bwMode="auto">
              <a:xfrm flipV="1">
                <a:off x="612" y="2750"/>
                <a:ext cx="1179" cy="1134"/>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3331" name="Text Box 33"/>
              <p:cNvSpPr txBox="1">
                <a:spLocks noChangeArrowheads="1"/>
              </p:cNvSpPr>
              <p:nvPr/>
            </p:nvSpPr>
            <p:spPr bwMode="auto">
              <a:xfrm>
                <a:off x="1837" y="2523"/>
                <a:ext cx="26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dirty="0">
                    <a:latin typeface="Calibri" panose="020F0502020204030204" pitchFamily="34" charset="0"/>
                  </a:rPr>
                  <a:t>S</a:t>
                </a:r>
              </a:p>
            </p:txBody>
          </p:sp>
        </p:grpSp>
        <p:grpSp>
          <p:nvGrpSpPr>
            <p:cNvPr id="13324" name="Group 34"/>
            <p:cNvGrpSpPr>
              <a:grpSpLocks/>
            </p:cNvGrpSpPr>
            <p:nvPr/>
          </p:nvGrpSpPr>
          <p:grpSpPr bwMode="auto">
            <a:xfrm>
              <a:off x="2562" y="2342"/>
              <a:ext cx="771" cy="817"/>
              <a:chOff x="3515" y="2296"/>
              <a:chExt cx="771" cy="817"/>
            </a:xfrm>
          </p:grpSpPr>
          <p:sp>
            <p:nvSpPr>
              <p:cNvPr id="13327" name="Line 35"/>
              <p:cNvSpPr>
                <a:spLocks noChangeShapeType="1"/>
              </p:cNvSpPr>
              <p:nvPr/>
            </p:nvSpPr>
            <p:spPr bwMode="auto">
              <a:xfrm>
                <a:off x="3515" y="2341"/>
                <a:ext cx="68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3328" name="Line 36"/>
              <p:cNvSpPr>
                <a:spLocks noChangeShapeType="1"/>
              </p:cNvSpPr>
              <p:nvPr/>
            </p:nvSpPr>
            <p:spPr bwMode="auto">
              <a:xfrm>
                <a:off x="4241" y="2341"/>
                <a:ext cx="0" cy="77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13329" name="Oval 37"/>
              <p:cNvSpPr>
                <a:spLocks noChangeArrowheads="1"/>
              </p:cNvSpPr>
              <p:nvPr/>
            </p:nvSpPr>
            <p:spPr bwMode="auto">
              <a:xfrm>
                <a:off x="4195" y="2296"/>
                <a:ext cx="91"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panose="020F0502020204030204" pitchFamily="34" charset="0"/>
                  <a:ea typeface="ＭＳ Ｐゴシック" charset="0"/>
                </a:endParaRPr>
              </a:p>
            </p:txBody>
          </p:sp>
        </p:grpSp>
        <p:sp>
          <p:nvSpPr>
            <p:cNvPr id="13325" name="Text Box 38"/>
            <p:cNvSpPr txBox="1">
              <a:spLocks noChangeArrowheads="1"/>
            </p:cNvSpPr>
            <p:nvPr/>
          </p:nvSpPr>
          <p:spPr bwMode="auto">
            <a:xfrm>
              <a:off x="3197" y="3204"/>
              <a:ext cx="1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1000" b="1" dirty="0">
                  <a:latin typeface="Calibri" panose="020F0502020204030204" pitchFamily="34" charset="0"/>
                </a:rPr>
                <a:t>Q</a:t>
              </a:r>
            </a:p>
          </p:txBody>
        </p:sp>
        <p:sp>
          <p:nvSpPr>
            <p:cNvPr id="13326" name="Text Box 39"/>
            <p:cNvSpPr txBox="1">
              <a:spLocks noChangeArrowheads="1"/>
            </p:cNvSpPr>
            <p:nvPr/>
          </p:nvSpPr>
          <p:spPr bwMode="auto">
            <a:xfrm>
              <a:off x="2381" y="2297"/>
              <a:ext cx="15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1000" b="1" dirty="0">
                  <a:latin typeface="Calibri" panose="020F0502020204030204" pitchFamily="34" charset="0"/>
                </a:rPr>
                <a:t>P</a:t>
              </a:r>
            </a:p>
          </p:txBody>
        </p:sp>
      </p:grpSp>
      <p:sp>
        <p:nvSpPr>
          <p:cNvPr id="43048" name="AutoShape 40"/>
          <p:cNvSpPr>
            <a:spLocks noChangeArrowheads="1"/>
          </p:cNvSpPr>
          <p:nvPr/>
        </p:nvSpPr>
        <p:spPr bwMode="auto">
          <a:xfrm>
            <a:off x="3648075" y="1628776"/>
            <a:ext cx="3816350" cy="792163"/>
          </a:xfrm>
          <a:prstGeom prst="curvedDownArrow">
            <a:avLst>
              <a:gd name="adj1" fmla="val 96353"/>
              <a:gd name="adj2" fmla="val 192705"/>
              <a:gd name="adj3" fmla="val 33333"/>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panose="020F0502020204030204" pitchFamily="34" charset="0"/>
              <a:ea typeface="ＭＳ Ｐゴシック" charset="0"/>
            </a:endParaRPr>
          </a:p>
        </p:txBody>
      </p:sp>
      <p:sp>
        <p:nvSpPr>
          <p:cNvPr id="43049" name="AutoShape 41"/>
          <p:cNvSpPr>
            <a:spLocks noChangeArrowheads="1"/>
          </p:cNvSpPr>
          <p:nvPr/>
        </p:nvSpPr>
        <p:spPr bwMode="auto">
          <a:xfrm>
            <a:off x="3719513" y="5445126"/>
            <a:ext cx="3744912" cy="792163"/>
          </a:xfrm>
          <a:prstGeom prst="curvedUpArrow">
            <a:avLst>
              <a:gd name="adj1" fmla="val 94549"/>
              <a:gd name="adj2" fmla="val 189098"/>
              <a:gd name="adj3" fmla="val 33333"/>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panose="020F0502020204030204" pitchFamily="34" charset="0"/>
              <a:ea typeface="ＭＳ Ｐゴシック" charset="0"/>
            </a:endParaRPr>
          </a:p>
        </p:txBody>
      </p:sp>
      <p:sp>
        <p:nvSpPr>
          <p:cNvPr id="43050" name="Line 42"/>
          <p:cNvSpPr>
            <a:spLocks noChangeShapeType="1"/>
          </p:cNvSpPr>
          <p:nvPr/>
        </p:nvSpPr>
        <p:spPr bwMode="auto">
          <a:xfrm flipH="1">
            <a:off x="7031038" y="3716339"/>
            <a:ext cx="1441450"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panose="020F0502020204030204" pitchFamily="34" charset="0"/>
              <a:ea typeface="ＭＳ Ｐゴシック" charset="0"/>
            </a:endParaRPr>
          </a:p>
        </p:txBody>
      </p:sp>
      <p:sp>
        <p:nvSpPr>
          <p:cNvPr id="43051" name="Text Box 43"/>
          <p:cNvSpPr txBox="1">
            <a:spLocks noChangeArrowheads="1"/>
          </p:cNvSpPr>
          <p:nvPr/>
        </p:nvSpPr>
        <p:spPr bwMode="auto">
          <a:xfrm>
            <a:off x="8112125" y="2781301"/>
            <a:ext cx="2376488" cy="16795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en-GB" sz="2400" b="1" dirty="0">
                <a:solidFill>
                  <a:schemeClr val="bg1"/>
                </a:solidFill>
                <a:latin typeface="Calibri" panose="020F0502020204030204" pitchFamily="34" charset="0"/>
              </a:rPr>
              <a:t>EQUILIBRIUM:</a:t>
            </a:r>
          </a:p>
          <a:p>
            <a:pPr>
              <a:defRPr/>
            </a:pPr>
            <a:r>
              <a:rPr lang="en-GB" sz="1600" dirty="0">
                <a:solidFill>
                  <a:schemeClr val="bg1"/>
                </a:solidFill>
                <a:latin typeface="Calibri" panose="020F0502020204030204" pitchFamily="34" charset="0"/>
              </a:rPr>
              <a:t>The point at which both buyers are happy to pay the price and suppliers are happy to sell the good at that price</a:t>
            </a:r>
          </a:p>
        </p:txBody>
      </p:sp>
    </p:spTree>
    <p:extLst>
      <p:ext uri="{BB962C8B-B14F-4D97-AF65-F5344CB8AC3E}">
        <p14:creationId xmlns:p14="http://schemas.microsoft.com/office/powerpoint/2010/main" val="559591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48"/>
                                        </p:tgtEl>
                                        <p:attrNameLst>
                                          <p:attrName>style.visibility</p:attrName>
                                        </p:attrNameLst>
                                      </p:cBhvr>
                                      <p:to>
                                        <p:strVal val="visible"/>
                                      </p:to>
                                    </p:set>
                                    <p:animEffect transition="in" filter="box(in)">
                                      <p:cBhvr>
                                        <p:cTn id="7" dur="500"/>
                                        <p:tgtEl>
                                          <p:spTgt spid="430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3049"/>
                                        </p:tgtEl>
                                        <p:attrNameLst>
                                          <p:attrName>style.visibility</p:attrName>
                                        </p:attrNameLst>
                                      </p:cBhvr>
                                      <p:to>
                                        <p:strVal val="visible"/>
                                      </p:to>
                                    </p:set>
                                    <p:animEffect transition="in" filter="box(in)">
                                      <p:cBhvr>
                                        <p:cTn id="10" dur="500"/>
                                        <p:tgtEl>
                                          <p:spTgt spid="43049"/>
                                        </p:tgtEl>
                                      </p:cBhvr>
                                    </p:animEffect>
                                  </p:childTnLst>
                                </p:cTn>
                              </p:par>
                              <p:par>
                                <p:cTn id="11" presetID="4" presetClass="entr" presetSubtype="16" fill="hold" nodeType="withEffect">
                                  <p:stCondLst>
                                    <p:cond delay="0"/>
                                  </p:stCondLst>
                                  <p:childTnLst>
                                    <p:set>
                                      <p:cBhvr>
                                        <p:cTn id="12" dur="1" fill="hold">
                                          <p:stCondLst>
                                            <p:cond delay="0"/>
                                          </p:stCondLst>
                                        </p:cTn>
                                        <p:tgtEl>
                                          <p:spTgt spid="43029"/>
                                        </p:tgtEl>
                                        <p:attrNameLst>
                                          <p:attrName>style.visibility</p:attrName>
                                        </p:attrNameLst>
                                      </p:cBhvr>
                                      <p:to>
                                        <p:strVal val="visible"/>
                                      </p:to>
                                    </p:set>
                                    <p:animEffect transition="in" filter="box(in)">
                                      <p:cBhvr>
                                        <p:cTn id="13" dur="2000"/>
                                        <p:tgtEl>
                                          <p:spTgt spid="43029"/>
                                        </p:tgtEl>
                                      </p:cBhvr>
                                    </p:animEffect>
                                  </p:childTnLst>
                                </p:cTn>
                              </p:par>
                              <p:par>
                                <p:cTn id="14" presetID="2" presetClass="entr" presetSubtype="2" fill="hold" nodeType="withEffect">
                                  <p:stCondLst>
                                    <p:cond delay="0"/>
                                  </p:stCondLst>
                                  <p:childTnLst>
                                    <p:set>
                                      <p:cBhvr>
                                        <p:cTn id="15" dur="1" fill="hold">
                                          <p:stCondLst>
                                            <p:cond delay="0"/>
                                          </p:stCondLst>
                                        </p:cTn>
                                        <p:tgtEl>
                                          <p:spTgt spid="43050"/>
                                        </p:tgtEl>
                                        <p:attrNameLst>
                                          <p:attrName>style.visibility</p:attrName>
                                        </p:attrNameLst>
                                      </p:cBhvr>
                                      <p:to>
                                        <p:strVal val="visible"/>
                                      </p:to>
                                    </p:set>
                                    <p:anim calcmode="lin" valueType="num">
                                      <p:cBhvr additive="base">
                                        <p:cTn id="16" dur="2000" fill="hold"/>
                                        <p:tgtEl>
                                          <p:spTgt spid="43050"/>
                                        </p:tgtEl>
                                        <p:attrNameLst>
                                          <p:attrName>ppt_x</p:attrName>
                                        </p:attrNameLst>
                                      </p:cBhvr>
                                      <p:tavLst>
                                        <p:tav tm="0">
                                          <p:val>
                                            <p:strVal val="1+#ppt_w/2"/>
                                          </p:val>
                                        </p:tav>
                                        <p:tav tm="100000">
                                          <p:val>
                                            <p:strVal val="#ppt_x"/>
                                          </p:val>
                                        </p:tav>
                                      </p:tavLst>
                                    </p:anim>
                                    <p:anim calcmode="lin" valueType="num">
                                      <p:cBhvr additive="base">
                                        <p:cTn id="17" dur="2000" fill="hold"/>
                                        <p:tgtEl>
                                          <p:spTgt spid="4305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3051"/>
                                        </p:tgtEl>
                                        <p:attrNameLst>
                                          <p:attrName>style.visibility</p:attrName>
                                        </p:attrNameLst>
                                      </p:cBhvr>
                                      <p:to>
                                        <p:strVal val="visible"/>
                                      </p:to>
                                    </p:set>
                                    <p:anim calcmode="lin" valueType="num">
                                      <p:cBhvr additive="base">
                                        <p:cTn id="20" dur="2000" fill="hold"/>
                                        <p:tgtEl>
                                          <p:spTgt spid="43051"/>
                                        </p:tgtEl>
                                        <p:attrNameLst>
                                          <p:attrName>ppt_x</p:attrName>
                                        </p:attrNameLst>
                                      </p:cBhvr>
                                      <p:tavLst>
                                        <p:tav tm="0">
                                          <p:val>
                                            <p:strVal val="1+#ppt_w/2"/>
                                          </p:val>
                                        </p:tav>
                                        <p:tav tm="100000">
                                          <p:val>
                                            <p:strVal val="#ppt_x"/>
                                          </p:val>
                                        </p:tav>
                                      </p:tavLst>
                                    </p:anim>
                                    <p:anim calcmode="lin" valueType="num">
                                      <p:cBhvr additive="base">
                                        <p:cTn id="21" dur="2000" fill="hold"/>
                                        <p:tgtEl>
                                          <p:spTgt spid="43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48" grpId="0" animBg="1"/>
      <p:bldP spid="43049" grpId="0" animBg="1"/>
      <p:bldP spid="4305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31950" y="1"/>
            <a:ext cx="7308850" cy="1628775"/>
          </a:xfrm>
        </p:spPr>
        <p:txBody>
          <a:bodyPr/>
          <a:lstStyle/>
          <a:p>
            <a:pPr eaLnBrk="1" hangingPunct="1">
              <a:defRPr/>
            </a:pPr>
            <a:r>
              <a:rPr lang="en-GB" altLang="en-US" b="1" dirty="0" smtClean="0">
                <a:ea typeface="ＭＳ Ｐゴシック" pitchFamily="34" charset="-128"/>
              </a:rPr>
              <a:t>Changes in Equilibrium</a:t>
            </a:r>
            <a:br>
              <a:rPr lang="en-GB" altLang="en-US" b="1" dirty="0" smtClean="0">
                <a:ea typeface="ＭＳ Ｐゴシック" pitchFamily="34" charset="-128"/>
              </a:rPr>
            </a:br>
            <a:r>
              <a:rPr lang="en-GB" altLang="en-US" sz="3600" b="1" dirty="0">
                <a:solidFill>
                  <a:srgbClr val="FF0000"/>
                </a:solidFill>
                <a:ea typeface="ＭＳ Ｐゴシック" pitchFamily="34" charset="-128"/>
              </a:rPr>
              <a:t>Pedro’s Fishy Delights</a:t>
            </a:r>
          </a:p>
        </p:txBody>
      </p:sp>
      <p:pic>
        <p:nvPicPr>
          <p:cNvPr id="15363" name="Picture 4" descr="p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288" y="115888"/>
            <a:ext cx="1612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5"/>
          <p:cNvSpPr txBox="1">
            <a:spLocks noChangeArrowheads="1"/>
          </p:cNvSpPr>
          <p:nvPr/>
        </p:nvSpPr>
        <p:spPr bwMode="auto">
          <a:xfrm>
            <a:off x="1774826" y="1517651"/>
            <a:ext cx="6913563" cy="10064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altLang="en-US" sz="2000" b="1" dirty="0">
                <a:latin typeface="Calibri" panose="020F0502020204030204" pitchFamily="34" charset="0"/>
              </a:rPr>
              <a:t>Pedro’s cow farm collapses due to the international price for cow’s plummeting.  He packs his bags (again) and decides to set up another fish stall as THAT is where the money is…..</a:t>
            </a:r>
          </a:p>
        </p:txBody>
      </p:sp>
      <p:sp>
        <p:nvSpPr>
          <p:cNvPr id="15365" name="Text Box 6"/>
          <p:cNvSpPr txBox="1">
            <a:spLocks noChangeArrowheads="1"/>
          </p:cNvSpPr>
          <p:nvPr/>
        </p:nvSpPr>
        <p:spPr bwMode="auto">
          <a:xfrm>
            <a:off x="1882776" y="2708275"/>
            <a:ext cx="837247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Tx/>
              <a:buAutoNum type="arabicParenBoth"/>
              <a:defRPr/>
            </a:pPr>
            <a:r>
              <a:rPr lang="en-GB" altLang="en-US" sz="1800" b="1" dirty="0">
                <a:latin typeface="Calibri" pitchFamily="34" charset="0"/>
              </a:rPr>
              <a:t>Sketch a demand and supply curve (and equilibrium price) for the fish market Pedro will face when he enters the market</a:t>
            </a:r>
          </a:p>
          <a:p>
            <a:pPr eaLnBrk="1" hangingPunct="1">
              <a:buFontTx/>
              <a:buAutoNum type="arabicParenBoth"/>
              <a:defRPr/>
            </a:pPr>
            <a:r>
              <a:rPr lang="en-GB" altLang="en-US" sz="1800" b="1" dirty="0">
                <a:latin typeface="Calibri" pitchFamily="34" charset="0"/>
              </a:rPr>
              <a:t>People suddenly decide that because of all the omega oils in fish, it is a healthy thing to eat and people want more of it.  Demonstrate on your D+S graph what will happen to the price of fish?</a:t>
            </a:r>
          </a:p>
          <a:p>
            <a:pPr eaLnBrk="1" hangingPunct="1">
              <a:buFontTx/>
              <a:buAutoNum type="arabicParenBoth"/>
              <a:defRPr/>
            </a:pPr>
            <a:r>
              <a:rPr lang="en-GB" altLang="en-US" sz="1800" b="1" dirty="0">
                <a:latin typeface="Calibri" pitchFamily="34" charset="0"/>
              </a:rPr>
              <a:t>A new “fish catcher” is invented which improves the productivity of fisherman.  Demonstrate on a NEW diagram what would happen to the price of fish.</a:t>
            </a:r>
          </a:p>
          <a:p>
            <a:pPr eaLnBrk="1" hangingPunct="1">
              <a:buFontTx/>
              <a:buAutoNum type="arabicParenBoth"/>
              <a:defRPr/>
            </a:pPr>
            <a:r>
              <a:rPr lang="en-GB" altLang="en-US" sz="1800" b="1" dirty="0">
                <a:latin typeface="Calibri" pitchFamily="34" charset="0"/>
              </a:rPr>
              <a:t>Incomes in the UK fall.  Demonstrate on a NEW diagram what would happen to the price of fish.</a:t>
            </a:r>
          </a:p>
          <a:p>
            <a:pPr eaLnBrk="1" hangingPunct="1">
              <a:buFontTx/>
              <a:buAutoNum type="arabicParenBoth"/>
              <a:defRPr/>
            </a:pPr>
            <a:r>
              <a:rPr lang="en-GB" altLang="en-US" sz="1800" b="1" dirty="0">
                <a:latin typeface="Calibri" pitchFamily="34" charset="0"/>
              </a:rPr>
              <a:t>Due to global climate change, the fish stocks of the world fall as loads of fish die!  Demonstrate on a NEW diagram what would happen to the price of fish.</a:t>
            </a:r>
          </a:p>
          <a:p>
            <a:pPr eaLnBrk="1" hangingPunct="1">
              <a:buFontTx/>
              <a:buAutoNum type="arabicParenBoth"/>
              <a:defRPr/>
            </a:pPr>
            <a:r>
              <a:rPr lang="en-GB" altLang="en-US" sz="1800" b="1" dirty="0" smtClean="0">
                <a:latin typeface="Calibri" pitchFamily="34" charset="0"/>
              </a:rPr>
              <a:t>HARDER QUESTION: The </a:t>
            </a:r>
            <a:r>
              <a:rPr lang="en-GB" altLang="en-US" sz="1800" b="1" dirty="0">
                <a:latin typeface="Calibri" pitchFamily="34" charset="0"/>
              </a:rPr>
              <a:t>price of steak plummets…..demand and supply diagram to demonstrate what might happen to the fish market</a:t>
            </a:r>
            <a:r>
              <a:rPr lang="en-GB" altLang="en-US" sz="1800" b="1" dirty="0" smtClean="0">
                <a:latin typeface="Calibri" pitchFamily="34" charset="0"/>
              </a:rPr>
              <a:t>?</a:t>
            </a:r>
            <a:endParaRPr lang="en-GB" altLang="en-US" sz="1800" b="1" dirty="0">
              <a:latin typeface="Calibri" pitchFamily="34" charset="0"/>
            </a:endParaRPr>
          </a:p>
        </p:txBody>
      </p:sp>
    </p:spTree>
    <p:extLst>
      <p:ext uri="{BB962C8B-B14F-4D97-AF65-F5344CB8AC3E}">
        <p14:creationId xmlns:p14="http://schemas.microsoft.com/office/powerpoint/2010/main" val="39910256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p:cNvGrpSpPr/>
          <p:nvPr/>
        </p:nvGrpSpPr>
        <p:grpSpPr>
          <a:xfrm>
            <a:off x="249132" y="3478795"/>
            <a:ext cx="10394253" cy="3254907"/>
            <a:chOff x="254397" y="3429099"/>
            <a:chExt cx="10394253" cy="3254907"/>
          </a:xfrm>
        </p:grpSpPr>
        <p:sp>
          <p:nvSpPr>
            <p:cNvPr id="15365" name="TextBox 8"/>
            <p:cNvSpPr txBox="1">
              <a:spLocks noChangeArrowheads="1"/>
            </p:cNvSpPr>
            <p:nvPr/>
          </p:nvSpPr>
          <p:spPr bwMode="auto">
            <a:xfrm>
              <a:off x="4712986" y="4032882"/>
              <a:ext cx="814387"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t>Change in</a:t>
              </a:r>
            </a:p>
            <a:p>
              <a:pPr eaLnBrk="1" hangingPunct="1">
                <a:spcBef>
                  <a:spcPct val="0"/>
                </a:spcBef>
                <a:buFontTx/>
                <a:buNone/>
              </a:pPr>
              <a:r>
                <a:rPr lang="en-GB" altLang="en-US" sz="8800" b="1"/>
                <a:t>S</a:t>
              </a:r>
            </a:p>
          </p:txBody>
        </p:sp>
        <p:sp>
          <p:nvSpPr>
            <p:cNvPr id="15366" name="TextBox 9"/>
            <p:cNvSpPr txBox="1">
              <a:spLocks noChangeArrowheads="1"/>
            </p:cNvSpPr>
            <p:nvPr/>
          </p:nvSpPr>
          <p:spPr bwMode="auto">
            <a:xfrm>
              <a:off x="7219647" y="4032882"/>
              <a:ext cx="814388"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t>Change in</a:t>
              </a:r>
            </a:p>
            <a:p>
              <a:pPr eaLnBrk="1" hangingPunct="1">
                <a:spcBef>
                  <a:spcPct val="0"/>
                </a:spcBef>
                <a:buFontTx/>
                <a:buNone/>
              </a:pPr>
              <a:r>
                <a:rPr lang="en-GB" altLang="en-US" sz="8800" b="1">
                  <a:solidFill>
                    <a:srgbClr val="FF0000"/>
                  </a:solidFill>
                </a:rPr>
                <a:t>P</a:t>
              </a:r>
            </a:p>
          </p:txBody>
        </p:sp>
        <p:sp>
          <p:nvSpPr>
            <p:cNvPr id="15367" name="TextBox 10"/>
            <p:cNvSpPr txBox="1">
              <a:spLocks noChangeArrowheads="1"/>
            </p:cNvSpPr>
            <p:nvPr/>
          </p:nvSpPr>
          <p:spPr bwMode="auto">
            <a:xfrm>
              <a:off x="9494536" y="4021770"/>
              <a:ext cx="911225"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a:t>Change in</a:t>
              </a:r>
            </a:p>
            <a:p>
              <a:pPr eaLnBrk="1" hangingPunct="1">
                <a:spcBef>
                  <a:spcPct val="0"/>
                </a:spcBef>
                <a:buFontTx/>
                <a:buNone/>
              </a:pPr>
              <a:r>
                <a:rPr lang="en-GB" altLang="en-US" sz="8800" b="1" dirty="0"/>
                <a:t>D</a:t>
              </a:r>
            </a:p>
          </p:txBody>
        </p:sp>
        <p:cxnSp>
          <p:nvCxnSpPr>
            <p:cNvPr id="19" name="Straight Arrow Connector 18"/>
            <p:cNvCxnSpPr>
              <a:cxnSpLocks noChangeShapeType="1"/>
            </p:cNvCxnSpPr>
            <p:nvPr/>
          </p:nvCxnSpPr>
          <p:spPr bwMode="auto">
            <a:xfrm>
              <a:off x="8205486" y="4848857"/>
              <a:ext cx="1152525" cy="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5875036" y="4848857"/>
              <a:ext cx="1150937" cy="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1" name="Left Brace 20"/>
            <p:cNvSpPr/>
            <p:nvPr/>
          </p:nvSpPr>
          <p:spPr>
            <a:xfrm rot="16200000">
              <a:off x="5977828" y="4461904"/>
              <a:ext cx="319880" cy="2919414"/>
            </a:xfrm>
            <a:prstGeom prst="leftBrace">
              <a:avLst>
                <a:gd name="adj1" fmla="val 8333"/>
                <a:gd name="adj2" fmla="val 50301"/>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latin typeface="Calibri" panose="020F0502020204030204" pitchFamily="34" charset="0"/>
              </a:endParaRPr>
            </a:p>
          </p:txBody>
        </p:sp>
        <p:sp>
          <p:nvSpPr>
            <p:cNvPr id="15374" name="TextBox 22"/>
            <p:cNvSpPr txBox="1">
              <a:spLocks noChangeArrowheads="1"/>
            </p:cNvSpPr>
            <p:nvPr/>
          </p:nvSpPr>
          <p:spPr bwMode="auto">
            <a:xfrm>
              <a:off x="5405928" y="6315706"/>
              <a:ext cx="1465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t>Shift in Curve</a:t>
              </a:r>
            </a:p>
          </p:txBody>
        </p:sp>
        <p:sp>
          <p:nvSpPr>
            <p:cNvPr id="15375" name="TextBox 23"/>
            <p:cNvSpPr txBox="1">
              <a:spLocks noChangeArrowheads="1"/>
            </p:cNvSpPr>
            <p:nvPr/>
          </p:nvSpPr>
          <p:spPr bwMode="auto">
            <a:xfrm>
              <a:off x="8034035" y="6304594"/>
              <a:ext cx="2419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t>Movement along Curve</a:t>
              </a:r>
            </a:p>
          </p:txBody>
        </p:sp>
        <p:sp>
          <p:nvSpPr>
            <p:cNvPr id="15383" name="TextBox 32"/>
            <p:cNvSpPr txBox="1">
              <a:spLocks noChangeArrowheads="1"/>
            </p:cNvSpPr>
            <p:nvPr/>
          </p:nvSpPr>
          <p:spPr bwMode="auto">
            <a:xfrm>
              <a:off x="381783" y="4055107"/>
              <a:ext cx="3603812"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solidFill>
                    <a:srgbClr val="00B050"/>
                  </a:solidFill>
                </a:rPr>
                <a:t>C</a:t>
              </a:r>
              <a:r>
                <a:rPr lang="en-GB" altLang="en-US" sz="1800" b="1" dirty="0"/>
                <a:t>osts </a:t>
              </a:r>
              <a:r>
                <a:rPr lang="en-GB" altLang="en-US" sz="1800" b="1" dirty="0">
                  <a:solidFill>
                    <a:srgbClr val="00B050"/>
                  </a:solidFill>
                </a:rPr>
                <a:t>O</a:t>
              </a:r>
              <a:r>
                <a:rPr lang="en-GB" altLang="en-US" sz="1800" b="1" dirty="0"/>
                <a:t>f </a:t>
              </a:r>
              <a:r>
                <a:rPr lang="en-GB" altLang="en-US" sz="1800" b="1" dirty="0" smtClean="0">
                  <a:solidFill>
                    <a:srgbClr val="00B050"/>
                  </a:solidFill>
                </a:rPr>
                <a:t>P</a:t>
              </a:r>
              <a:r>
                <a:rPr lang="en-GB" altLang="en-US" sz="1800" b="1" dirty="0" smtClean="0"/>
                <a:t>roduction</a:t>
              </a:r>
            </a:p>
            <a:p>
              <a:pPr lvl="0" eaLnBrk="1" hangingPunct="1">
                <a:spcBef>
                  <a:spcPct val="0"/>
                </a:spcBef>
                <a:buNone/>
              </a:pPr>
              <a:r>
                <a:rPr lang="en-GB" altLang="en-US" sz="900" dirty="0">
                  <a:solidFill>
                    <a:prstClr val="black"/>
                  </a:solidFill>
                  <a:latin typeface="Calibri" panose="020F0502020204030204"/>
                  <a:ea typeface="+mn-ea"/>
                </a:rPr>
                <a:t>Any factor which might affect supply or production? Natural disasters, weather etc</a:t>
              </a:r>
              <a:r>
                <a:rPr lang="en-GB" altLang="en-US" sz="900" dirty="0" smtClean="0">
                  <a:solidFill>
                    <a:prstClr val="black"/>
                  </a:solidFill>
                  <a:latin typeface="Calibri" panose="020F0502020204030204"/>
                  <a:ea typeface="+mn-ea"/>
                </a:rPr>
                <a:t>.</a:t>
              </a:r>
              <a:endParaRPr lang="en-GB" altLang="en-US" sz="900" dirty="0">
                <a:solidFill>
                  <a:prstClr val="black"/>
                </a:solidFill>
                <a:latin typeface="Calibri" panose="020F0502020204030204"/>
                <a:ea typeface="+mn-ea"/>
              </a:endParaRPr>
            </a:p>
          </p:txBody>
        </p:sp>
        <p:sp>
          <p:nvSpPr>
            <p:cNvPr id="15384" name="TextBox 33"/>
            <p:cNvSpPr txBox="1">
              <a:spLocks noChangeArrowheads="1"/>
            </p:cNvSpPr>
            <p:nvPr/>
          </p:nvSpPr>
          <p:spPr bwMode="auto">
            <a:xfrm>
              <a:off x="390991" y="4867071"/>
              <a:ext cx="322954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solidFill>
                    <a:srgbClr val="00B050"/>
                  </a:solidFill>
                </a:rPr>
                <a:t>O</a:t>
              </a:r>
              <a:r>
                <a:rPr lang="en-GB" altLang="en-US" sz="1800" b="1" dirty="0"/>
                <a:t>ther </a:t>
              </a:r>
              <a:r>
                <a:rPr lang="en-GB" altLang="en-US" sz="1800" b="1" dirty="0">
                  <a:solidFill>
                    <a:srgbClr val="00B050"/>
                  </a:solidFill>
                </a:rPr>
                <a:t>F</a:t>
              </a:r>
              <a:r>
                <a:rPr lang="en-GB" altLang="en-US" sz="1800" b="1" dirty="0"/>
                <a:t>actors</a:t>
              </a:r>
            </a:p>
            <a:p>
              <a:pPr eaLnBrk="1" hangingPunct="1">
                <a:spcBef>
                  <a:spcPct val="0"/>
                </a:spcBef>
                <a:buFontTx/>
                <a:buNone/>
              </a:pPr>
              <a:r>
                <a:rPr lang="en-GB" altLang="en-US" sz="900" dirty="0"/>
                <a:t>Any factor </a:t>
              </a:r>
              <a:r>
                <a:rPr lang="en-GB" altLang="en-US" sz="900" dirty="0" smtClean="0"/>
                <a:t>which might affect supply or production? Natural disasters, weather etc.</a:t>
              </a:r>
              <a:endParaRPr lang="en-GB" altLang="en-US" sz="900" dirty="0"/>
            </a:p>
          </p:txBody>
        </p:sp>
        <p:sp>
          <p:nvSpPr>
            <p:cNvPr id="15385" name="TextBox 34"/>
            <p:cNvSpPr txBox="1">
              <a:spLocks noChangeArrowheads="1"/>
            </p:cNvSpPr>
            <p:nvPr/>
          </p:nvSpPr>
          <p:spPr bwMode="auto">
            <a:xfrm>
              <a:off x="381783" y="5708981"/>
              <a:ext cx="3603811" cy="7848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solidFill>
                    <a:srgbClr val="00B050"/>
                  </a:solidFill>
                </a:rPr>
                <a:t>P</a:t>
              </a:r>
              <a:r>
                <a:rPr lang="en-GB" altLang="en-US" sz="1800" b="1" dirty="0"/>
                <a:t>rice of </a:t>
              </a:r>
              <a:r>
                <a:rPr lang="en-GB" altLang="en-US" sz="1800" b="1" dirty="0">
                  <a:solidFill>
                    <a:srgbClr val="00B050"/>
                  </a:solidFill>
                </a:rPr>
                <a:t>O</a:t>
              </a:r>
              <a:r>
                <a:rPr lang="en-GB" altLang="en-US" sz="1800" b="1" dirty="0"/>
                <a:t>ther </a:t>
              </a:r>
              <a:r>
                <a:rPr lang="en-GB" altLang="en-US" sz="1800" b="1" dirty="0" smtClean="0">
                  <a:solidFill>
                    <a:srgbClr val="00B050"/>
                  </a:solidFill>
                </a:rPr>
                <a:t>G</a:t>
              </a:r>
              <a:r>
                <a:rPr lang="en-GB" altLang="en-US" sz="1800" b="1" dirty="0" smtClean="0"/>
                <a:t>oods</a:t>
              </a:r>
            </a:p>
            <a:p>
              <a:pPr eaLnBrk="1" hangingPunct="1">
                <a:spcBef>
                  <a:spcPct val="0"/>
                </a:spcBef>
                <a:buFontTx/>
                <a:buNone/>
              </a:pPr>
              <a:r>
                <a:rPr lang="en-GB" altLang="en-US" sz="900" dirty="0">
                  <a:solidFill>
                    <a:prstClr val="black"/>
                  </a:solidFill>
                  <a:latin typeface="Calibri" panose="020F0502020204030204"/>
                  <a:ea typeface="+mn-ea"/>
                </a:rPr>
                <a:t>Price of </a:t>
              </a:r>
              <a:r>
                <a:rPr lang="en-GB" altLang="en-US" sz="900" dirty="0" smtClean="0">
                  <a:solidFill>
                    <a:prstClr val="black"/>
                  </a:solidFill>
                  <a:latin typeface="Calibri" panose="020F0502020204030204"/>
                  <a:ea typeface="+mn-ea"/>
                </a:rPr>
                <a:t>goods in ‘composite demand’ (i.e. the good can be used by the supplier for different uses) and ‘joint supply’ (i.e. the production of one good has multiple outputs).</a:t>
              </a:r>
              <a:endParaRPr lang="en-GB" altLang="en-US" sz="1800" b="1" dirty="0"/>
            </a:p>
          </p:txBody>
        </p:sp>
        <p:sp>
          <p:nvSpPr>
            <p:cNvPr id="15387" name="TextBox 37"/>
            <p:cNvSpPr txBox="1">
              <a:spLocks noChangeArrowheads="1"/>
            </p:cNvSpPr>
            <p:nvPr/>
          </p:nvSpPr>
          <p:spPr bwMode="auto">
            <a:xfrm>
              <a:off x="254397" y="3429099"/>
              <a:ext cx="714226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u="sng" dirty="0"/>
                <a:t>Causes of supply </a:t>
              </a:r>
              <a:r>
                <a:rPr lang="en-GB" altLang="en-US" sz="2400" b="1" u="sng" dirty="0" smtClean="0"/>
                <a:t>change: P COP OF POG </a:t>
              </a:r>
              <a:endParaRPr lang="en-GB" altLang="en-US" sz="2400" b="1" u="sng" dirty="0"/>
            </a:p>
          </p:txBody>
        </p:sp>
        <p:cxnSp>
          <p:nvCxnSpPr>
            <p:cNvPr id="41" name="Straight Arrow Connector 40"/>
            <p:cNvCxnSpPr>
              <a:cxnSpLocks noChangeShapeType="1"/>
              <a:stCxn id="15383" idx="3"/>
            </p:cNvCxnSpPr>
            <p:nvPr/>
          </p:nvCxnSpPr>
          <p:spPr bwMode="auto">
            <a:xfrm>
              <a:off x="3985595" y="4378273"/>
              <a:ext cx="636904" cy="373748"/>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a:stCxn id="15384" idx="3"/>
            </p:cNvCxnSpPr>
            <p:nvPr/>
          </p:nvCxnSpPr>
          <p:spPr bwMode="auto">
            <a:xfrm flipV="1">
              <a:off x="3620531" y="5084781"/>
              <a:ext cx="1070560" cy="105456"/>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6" name="Straight Arrow Connector 45"/>
            <p:cNvCxnSpPr>
              <a:cxnSpLocks noChangeShapeType="1"/>
              <a:stCxn id="15385" idx="3"/>
            </p:cNvCxnSpPr>
            <p:nvPr/>
          </p:nvCxnSpPr>
          <p:spPr bwMode="auto">
            <a:xfrm flipV="1">
              <a:off x="3985594" y="5280360"/>
              <a:ext cx="636904" cy="821036"/>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5" name="Left Brace 44"/>
            <p:cNvSpPr/>
            <p:nvPr/>
          </p:nvSpPr>
          <p:spPr>
            <a:xfrm rot="16200000">
              <a:off x="9029003" y="4481748"/>
              <a:ext cx="319880" cy="2919414"/>
            </a:xfrm>
            <a:prstGeom prst="leftBrace">
              <a:avLst>
                <a:gd name="adj1" fmla="val 8333"/>
                <a:gd name="adj2" fmla="val 50301"/>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latin typeface="Calibri" panose="020F0502020204030204" pitchFamily="34" charset="0"/>
              </a:endParaRPr>
            </a:p>
          </p:txBody>
        </p:sp>
      </p:grpSp>
      <p:grpSp>
        <p:nvGrpSpPr>
          <p:cNvPr id="14" name="Group 13"/>
          <p:cNvGrpSpPr/>
          <p:nvPr/>
        </p:nvGrpSpPr>
        <p:grpSpPr>
          <a:xfrm>
            <a:off x="249132" y="-70136"/>
            <a:ext cx="10647467" cy="3342984"/>
            <a:chOff x="254397" y="33860"/>
            <a:chExt cx="10647467" cy="3342984"/>
          </a:xfrm>
        </p:grpSpPr>
        <p:sp>
          <p:nvSpPr>
            <p:cNvPr id="15362" name="TextBox 5"/>
            <p:cNvSpPr txBox="1">
              <a:spLocks noChangeArrowheads="1"/>
            </p:cNvSpPr>
            <p:nvPr/>
          </p:nvSpPr>
          <p:spPr bwMode="auto">
            <a:xfrm>
              <a:off x="4694239" y="760413"/>
              <a:ext cx="911225"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t>Change in</a:t>
              </a:r>
            </a:p>
            <a:p>
              <a:pPr eaLnBrk="1" hangingPunct="1">
                <a:spcBef>
                  <a:spcPct val="0"/>
                </a:spcBef>
                <a:buFontTx/>
                <a:buNone/>
              </a:pPr>
              <a:r>
                <a:rPr lang="en-GB" altLang="en-US" sz="8800" b="1"/>
                <a:t>D</a:t>
              </a:r>
            </a:p>
          </p:txBody>
        </p:sp>
        <p:sp>
          <p:nvSpPr>
            <p:cNvPr id="15363" name="TextBox 6"/>
            <p:cNvSpPr txBox="1">
              <a:spLocks noChangeArrowheads="1"/>
            </p:cNvSpPr>
            <p:nvPr/>
          </p:nvSpPr>
          <p:spPr bwMode="auto">
            <a:xfrm>
              <a:off x="7145338" y="750888"/>
              <a:ext cx="984250" cy="163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1200" b="1"/>
                <a:t>Change in</a:t>
              </a:r>
            </a:p>
            <a:p>
              <a:pPr eaLnBrk="1" hangingPunct="1">
                <a:spcBef>
                  <a:spcPct val="0"/>
                </a:spcBef>
                <a:buFontTx/>
                <a:buNone/>
              </a:pPr>
              <a:r>
                <a:rPr lang="en-GB" altLang="en-US" sz="8800" b="1">
                  <a:solidFill>
                    <a:srgbClr val="FF0000"/>
                  </a:solidFill>
                </a:rPr>
                <a:t>P</a:t>
              </a:r>
            </a:p>
          </p:txBody>
        </p:sp>
        <p:sp>
          <p:nvSpPr>
            <p:cNvPr id="15364" name="TextBox 7"/>
            <p:cNvSpPr txBox="1">
              <a:spLocks noChangeArrowheads="1"/>
            </p:cNvSpPr>
            <p:nvPr/>
          </p:nvSpPr>
          <p:spPr bwMode="auto">
            <a:xfrm>
              <a:off x="9593264" y="746125"/>
              <a:ext cx="814387"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t>Change in</a:t>
              </a:r>
            </a:p>
            <a:p>
              <a:pPr eaLnBrk="1" hangingPunct="1">
                <a:spcBef>
                  <a:spcPct val="0"/>
                </a:spcBef>
                <a:buFontTx/>
                <a:buNone/>
              </a:pPr>
              <a:r>
                <a:rPr lang="en-GB" altLang="en-US" sz="8800" b="1"/>
                <a:t>S</a:t>
              </a:r>
            </a:p>
          </p:txBody>
        </p:sp>
        <p:cxnSp>
          <p:nvCxnSpPr>
            <p:cNvPr id="13" name="Straight Arrow Connector 12"/>
            <p:cNvCxnSpPr>
              <a:cxnSpLocks noChangeShapeType="1"/>
            </p:cNvCxnSpPr>
            <p:nvPr/>
          </p:nvCxnSpPr>
          <p:spPr bwMode="auto">
            <a:xfrm>
              <a:off x="5859464" y="1563688"/>
              <a:ext cx="1152525" cy="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8307389" y="1562100"/>
              <a:ext cx="1152525" cy="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5378" name="TextBox 26"/>
            <p:cNvSpPr txBox="1">
              <a:spLocks noChangeArrowheads="1"/>
            </p:cNvSpPr>
            <p:nvPr/>
          </p:nvSpPr>
          <p:spPr bwMode="auto">
            <a:xfrm>
              <a:off x="5605464" y="2999913"/>
              <a:ext cx="1463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t>Shift in </a:t>
              </a:r>
              <a:r>
                <a:rPr lang="en-GB" altLang="en-US" sz="1800" b="1" dirty="0" smtClean="0"/>
                <a:t>Curve</a:t>
              </a:r>
              <a:endParaRPr lang="en-GB" altLang="en-US" sz="1800" b="1" dirty="0"/>
            </a:p>
          </p:txBody>
        </p:sp>
        <p:sp>
          <p:nvSpPr>
            <p:cNvPr id="15379" name="TextBox 27"/>
            <p:cNvSpPr txBox="1">
              <a:spLocks noChangeArrowheads="1"/>
            </p:cNvSpPr>
            <p:nvPr/>
          </p:nvSpPr>
          <p:spPr bwMode="auto">
            <a:xfrm>
              <a:off x="8205486" y="3006957"/>
              <a:ext cx="2419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t>Movement along Curve</a:t>
              </a:r>
            </a:p>
          </p:txBody>
        </p:sp>
        <p:sp>
          <p:nvSpPr>
            <p:cNvPr id="15380" name="TextBox 28"/>
            <p:cNvSpPr txBox="1">
              <a:spLocks noChangeArrowheads="1"/>
            </p:cNvSpPr>
            <p:nvPr/>
          </p:nvSpPr>
          <p:spPr bwMode="auto">
            <a:xfrm>
              <a:off x="1056185" y="644338"/>
              <a:ext cx="89058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a:solidFill>
                    <a:srgbClr val="00B050"/>
                  </a:solidFill>
                </a:rPr>
                <a:t>I</a:t>
              </a:r>
              <a:r>
                <a:rPr lang="en-GB" altLang="en-US" sz="1800" b="1"/>
                <a:t>ncome</a:t>
              </a:r>
            </a:p>
          </p:txBody>
        </p:sp>
        <p:sp>
          <p:nvSpPr>
            <p:cNvPr id="15381" name="TextBox 29"/>
            <p:cNvSpPr txBox="1">
              <a:spLocks noChangeArrowheads="1"/>
            </p:cNvSpPr>
            <p:nvPr/>
          </p:nvSpPr>
          <p:spPr bwMode="auto">
            <a:xfrm>
              <a:off x="1084068" y="1156701"/>
              <a:ext cx="891379"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smtClean="0">
                  <a:solidFill>
                    <a:srgbClr val="00B050"/>
                  </a:solidFill>
                </a:rPr>
                <a:t>T</a:t>
              </a:r>
              <a:r>
                <a:rPr lang="en-GB" altLang="en-US" sz="1800" b="1" dirty="0" smtClean="0"/>
                <a:t>astes</a:t>
              </a:r>
              <a:endParaRPr lang="en-GB" altLang="en-US" sz="1800" b="1" dirty="0"/>
            </a:p>
          </p:txBody>
        </p:sp>
        <p:sp>
          <p:nvSpPr>
            <p:cNvPr id="15382" name="TextBox 31"/>
            <p:cNvSpPr txBox="1">
              <a:spLocks noChangeArrowheads="1"/>
            </p:cNvSpPr>
            <p:nvPr/>
          </p:nvSpPr>
          <p:spPr bwMode="auto">
            <a:xfrm>
              <a:off x="1084068" y="1700384"/>
              <a:ext cx="1757362"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a:solidFill>
                    <a:srgbClr val="00B050"/>
                  </a:solidFill>
                </a:rPr>
                <a:t>O</a:t>
              </a:r>
              <a:r>
                <a:rPr lang="en-GB" altLang="en-US" sz="1800" b="1" dirty="0"/>
                <a:t>ther </a:t>
              </a:r>
              <a:r>
                <a:rPr lang="en-GB" altLang="en-US" sz="1800" b="1" dirty="0" smtClean="0">
                  <a:solidFill>
                    <a:srgbClr val="00B050"/>
                  </a:solidFill>
                </a:rPr>
                <a:t>F</a:t>
              </a:r>
              <a:r>
                <a:rPr lang="en-GB" altLang="en-US" sz="1800" b="1" dirty="0" smtClean="0"/>
                <a:t>actors</a:t>
              </a:r>
              <a:endParaRPr lang="en-GB" altLang="en-US" sz="1800" b="1" dirty="0"/>
            </a:p>
            <a:p>
              <a:pPr eaLnBrk="1" hangingPunct="1">
                <a:spcBef>
                  <a:spcPct val="0"/>
                </a:spcBef>
                <a:buFontTx/>
                <a:buNone/>
              </a:pPr>
              <a:r>
                <a:rPr lang="en-GB" altLang="en-US" sz="900" dirty="0" smtClean="0"/>
                <a:t>Population? </a:t>
              </a:r>
              <a:endParaRPr lang="en-GB" altLang="en-US" sz="900" dirty="0"/>
            </a:p>
          </p:txBody>
        </p:sp>
        <p:sp>
          <p:nvSpPr>
            <p:cNvPr id="16410" name="TextBox 36"/>
            <p:cNvSpPr txBox="1">
              <a:spLocks noChangeArrowheads="1"/>
            </p:cNvSpPr>
            <p:nvPr/>
          </p:nvSpPr>
          <p:spPr bwMode="auto">
            <a:xfrm>
              <a:off x="254397" y="33860"/>
              <a:ext cx="10647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u="sng" dirty="0"/>
                <a:t>Causes of demand </a:t>
              </a:r>
              <a:r>
                <a:rPr lang="en-GB" altLang="en-US" sz="2400" b="1" u="sng" dirty="0" smtClean="0"/>
                <a:t>change: P IT OF POG </a:t>
              </a:r>
              <a:endParaRPr lang="en-GB" altLang="en-US" sz="2400" b="1" u="sng" dirty="0"/>
            </a:p>
          </p:txBody>
        </p:sp>
        <p:cxnSp>
          <p:nvCxnSpPr>
            <p:cNvPr id="3" name="Straight Arrow Connector 2"/>
            <p:cNvCxnSpPr>
              <a:cxnSpLocks noChangeShapeType="1"/>
              <a:stCxn id="15382" idx="3"/>
            </p:cNvCxnSpPr>
            <p:nvPr/>
          </p:nvCxnSpPr>
          <p:spPr bwMode="auto">
            <a:xfrm flipV="1">
              <a:off x="2841430" y="1815561"/>
              <a:ext cx="1849661" cy="138739"/>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Arrow Connector 35"/>
            <p:cNvCxnSpPr>
              <a:cxnSpLocks noChangeShapeType="1"/>
              <a:stCxn id="15381" idx="3"/>
              <a:endCxn id="15362" idx="1"/>
            </p:cNvCxnSpPr>
            <p:nvPr/>
          </p:nvCxnSpPr>
          <p:spPr bwMode="auto">
            <a:xfrm>
              <a:off x="1975447" y="1341367"/>
              <a:ext cx="2718792" cy="235021"/>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stCxn id="15380" idx="3"/>
            </p:cNvCxnSpPr>
            <p:nvPr/>
          </p:nvCxnSpPr>
          <p:spPr bwMode="auto">
            <a:xfrm>
              <a:off x="1946772" y="829282"/>
              <a:ext cx="2731289" cy="333784"/>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9" name="TextBox 31"/>
            <p:cNvSpPr txBox="1">
              <a:spLocks noChangeArrowheads="1"/>
            </p:cNvSpPr>
            <p:nvPr/>
          </p:nvSpPr>
          <p:spPr bwMode="auto">
            <a:xfrm>
              <a:off x="1084068" y="2312606"/>
              <a:ext cx="2486025"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smtClean="0">
                  <a:solidFill>
                    <a:srgbClr val="00B050"/>
                  </a:solidFill>
                </a:rPr>
                <a:t>P</a:t>
              </a:r>
              <a:r>
                <a:rPr lang="en-GB" altLang="en-US" sz="1800" b="1" dirty="0" smtClean="0"/>
                <a:t>rice of </a:t>
              </a:r>
              <a:r>
                <a:rPr lang="en-GB" altLang="en-US" sz="1800" b="1" dirty="0" smtClean="0">
                  <a:solidFill>
                    <a:srgbClr val="00B050"/>
                  </a:solidFill>
                </a:rPr>
                <a:t>O</a:t>
              </a:r>
              <a:r>
                <a:rPr lang="en-GB" altLang="en-US" sz="1800" b="1" dirty="0" smtClean="0"/>
                <a:t>ther </a:t>
              </a:r>
              <a:r>
                <a:rPr lang="en-GB" altLang="en-US" sz="1800" b="1" dirty="0" smtClean="0">
                  <a:solidFill>
                    <a:srgbClr val="00B050"/>
                  </a:solidFill>
                </a:rPr>
                <a:t>G</a:t>
              </a:r>
              <a:r>
                <a:rPr lang="en-GB" altLang="en-US" sz="1800" b="1" dirty="0" smtClean="0"/>
                <a:t>oods</a:t>
              </a:r>
              <a:endParaRPr lang="en-GB" altLang="en-US" sz="1800" b="1" dirty="0"/>
            </a:p>
            <a:p>
              <a:pPr eaLnBrk="1" hangingPunct="1">
                <a:spcBef>
                  <a:spcPct val="0"/>
                </a:spcBef>
                <a:buFontTx/>
                <a:buNone/>
              </a:pPr>
              <a:r>
                <a:rPr lang="en-GB" altLang="en-US" sz="900" dirty="0"/>
                <a:t>Price of </a:t>
              </a:r>
              <a:r>
                <a:rPr lang="en-GB" altLang="en-US" sz="900" dirty="0" smtClean="0"/>
                <a:t>substitutes (competitive demand), complements (joint demand), derived demand.</a:t>
              </a:r>
              <a:endParaRPr lang="en-GB" altLang="en-US" sz="900" dirty="0"/>
            </a:p>
          </p:txBody>
        </p:sp>
        <p:cxnSp>
          <p:nvCxnSpPr>
            <p:cNvPr id="42" name="Straight Arrow Connector 41"/>
            <p:cNvCxnSpPr>
              <a:cxnSpLocks noChangeShapeType="1"/>
              <a:stCxn id="39" idx="3"/>
            </p:cNvCxnSpPr>
            <p:nvPr/>
          </p:nvCxnSpPr>
          <p:spPr bwMode="auto">
            <a:xfrm flipV="1">
              <a:off x="3570093" y="2124163"/>
              <a:ext cx="1107968" cy="511609"/>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 name="Left Brace 46"/>
            <p:cNvSpPr/>
            <p:nvPr/>
          </p:nvSpPr>
          <p:spPr>
            <a:xfrm rot="16200000">
              <a:off x="6087062" y="1184112"/>
              <a:ext cx="319880" cy="2919414"/>
            </a:xfrm>
            <a:prstGeom prst="leftBrace">
              <a:avLst>
                <a:gd name="adj1" fmla="val 8333"/>
                <a:gd name="adj2" fmla="val 50301"/>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latin typeface="Calibri" panose="020F0502020204030204" pitchFamily="34" charset="0"/>
              </a:endParaRPr>
            </a:p>
          </p:txBody>
        </p:sp>
        <p:sp>
          <p:nvSpPr>
            <p:cNvPr id="48" name="Left Brace 47"/>
            <p:cNvSpPr/>
            <p:nvPr/>
          </p:nvSpPr>
          <p:spPr>
            <a:xfrm rot="16200000">
              <a:off x="9191230" y="1184112"/>
              <a:ext cx="319880" cy="2919414"/>
            </a:xfrm>
            <a:prstGeom prst="leftBrace">
              <a:avLst>
                <a:gd name="adj1" fmla="val 8333"/>
                <a:gd name="adj2" fmla="val 50301"/>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latin typeface="Calibri" panose="020F0502020204030204" pitchFamily="34" charset="0"/>
              </a:endParaRPr>
            </a:p>
          </p:txBody>
        </p:sp>
      </p:grpSp>
      <p:cxnSp>
        <p:nvCxnSpPr>
          <p:cNvPr id="16" name="Straight Connector 15"/>
          <p:cNvCxnSpPr/>
          <p:nvPr/>
        </p:nvCxnSpPr>
        <p:spPr>
          <a:xfrm>
            <a:off x="36503" y="3367304"/>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3589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7" name="TextBox 165"/>
          <p:cNvSpPr txBox="1">
            <a:spLocks noChangeArrowheads="1"/>
          </p:cNvSpPr>
          <p:nvPr/>
        </p:nvSpPr>
        <p:spPr bwMode="auto">
          <a:xfrm rot="-5400000">
            <a:off x="-928969" y="1255233"/>
            <a:ext cx="33682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5400" b="1" dirty="0">
                <a:latin typeface="Aharoni" panose="02010803020104030203" pitchFamily="2" charset="-79"/>
                <a:cs typeface="Aharoni" panose="02010803020104030203" pitchFamily="2" charset="-79"/>
              </a:rPr>
              <a:t>DEMAND</a:t>
            </a:r>
          </a:p>
        </p:txBody>
      </p:sp>
      <p:sp>
        <p:nvSpPr>
          <p:cNvPr id="20568" name="TextBox 166"/>
          <p:cNvSpPr txBox="1">
            <a:spLocks noChangeArrowheads="1"/>
          </p:cNvSpPr>
          <p:nvPr/>
        </p:nvSpPr>
        <p:spPr bwMode="auto">
          <a:xfrm rot="-5400000">
            <a:off x="-605677" y="4656629"/>
            <a:ext cx="26993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5400" b="1" dirty="0">
                <a:latin typeface="Aharoni" panose="02010803020104030203" pitchFamily="2" charset="-79"/>
                <a:cs typeface="Aharoni" panose="02010803020104030203" pitchFamily="2" charset="-79"/>
              </a:rPr>
              <a:t>SUPPLY</a:t>
            </a:r>
          </a:p>
        </p:txBody>
      </p:sp>
      <p:grpSp>
        <p:nvGrpSpPr>
          <p:cNvPr id="18" name="Group 17"/>
          <p:cNvGrpSpPr/>
          <p:nvPr/>
        </p:nvGrpSpPr>
        <p:grpSpPr>
          <a:xfrm>
            <a:off x="5176087" y="320676"/>
            <a:ext cx="3282901" cy="2998918"/>
            <a:chOff x="8035132" y="301495"/>
            <a:chExt cx="3282901" cy="2998918"/>
          </a:xfrm>
        </p:grpSpPr>
        <p:grpSp>
          <p:nvGrpSpPr>
            <p:cNvPr id="6" name="Group 5"/>
            <p:cNvGrpSpPr/>
            <p:nvPr/>
          </p:nvGrpSpPr>
          <p:grpSpPr>
            <a:xfrm>
              <a:off x="8094664" y="346755"/>
              <a:ext cx="3167061" cy="2889251"/>
              <a:chOff x="5576889" y="1052513"/>
              <a:chExt cx="3167061" cy="2889251"/>
            </a:xfrm>
          </p:grpSpPr>
          <p:cxnSp>
            <p:nvCxnSpPr>
              <p:cNvPr id="80" name="Straight Connector 79"/>
              <p:cNvCxnSpPr>
                <a:cxnSpLocks noChangeShapeType="1"/>
              </p:cNvCxnSpPr>
              <p:nvPr/>
            </p:nvCxnSpPr>
            <p:spPr bwMode="auto">
              <a:xfrm>
                <a:off x="5910263" y="1069975"/>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81" name="Straight Connector 80"/>
              <p:cNvCxnSpPr>
                <a:cxnSpLocks noChangeShapeType="1"/>
              </p:cNvCxnSpPr>
              <p:nvPr/>
            </p:nvCxnSpPr>
            <p:spPr bwMode="auto">
              <a:xfrm>
                <a:off x="5910264" y="3629025"/>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05" name="TextBox 81"/>
              <p:cNvSpPr txBox="1">
                <a:spLocks noChangeArrowheads="1"/>
              </p:cNvSpPr>
              <p:nvPr/>
            </p:nvSpPr>
            <p:spPr bwMode="auto">
              <a:xfrm rot="-5400000">
                <a:off x="5447507" y="1200945"/>
                <a:ext cx="536575"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0506" name="TextBox 82"/>
              <p:cNvSpPr txBox="1">
                <a:spLocks noChangeArrowheads="1"/>
              </p:cNvSpPr>
              <p:nvPr/>
            </p:nvSpPr>
            <p:spPr bwMode="auto">
              <a:xfrm>
                <a:off x="7918450" y="3663951"/>
                <a:ext cx="825500"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84" name="Straight Connector 83"/>
              <p:cNvCxnSpPr>
                <a:cxnSpLocks noChangeShapeType="1"/>
              </p:cNvCxnSpPr>
              <p:nvPr/>
            </p:nvCxnSpPr>
            <p:spPr bwMode="auto">
              <a:xfrm>
                <a:off x="6342063" y="1468438"/>
                <a:ext cx="1439862"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85" name="Straight Connector 84"/>
              <p:cNvCxnSpPr>
                <a:cxnSpLocks noChangeShapeType="1"/>
                <a:endCxn id="20509" idx="1"/>
              </p:cNvCxnSpPr>
              <p:nvPr/>
            </p:nvCxnSpPr>
            <p:spPr bwMode="auto">
              <a:xfrm flipV="1">
                <a:off x="6197601" y="1598614"/>
                <a:ext cx="1584325" cy="1741487"/>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09" name="TextBox 85"/>
              <p:cNvSpPr txBox="1">
                <a:spLocks noChangeArrowheads="1"/>
              </p:cNvSpPr>
              <p:nvPr/>
            </p:nvSpPr>
            <p:spPr bwMode="auto">
              <a:xfrm>
                <a:off x="7781925" y="1460501"/>
                <a:ext cx="273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a:t>
                </a:r>
              </a:p>
            </p:txBody>
          </p:sp>
          <p:sp>
            <p:nvSpPr>
              <p:cNvPr id="20510" name="TextBox 86"/>
              <p:cNvSpPr txBox="1">
                <a:spLocks noChangeArrowheads="1"/>
              </p:cNvSpPr>
              <p:nvPr/>
            </p:nvSpPr>
            <p:spPr bwMode="auto">
              <a:xfrm>
                <a:off x="7761288" y="3201989"/>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D1</a:t>
                </a:r>
              </a:p>
            </p:txBody>
          </p:sp>
          <p:cxnSp>
            <p:nvCxnSpPr>
              <p:cNvPr id="88" name="Straight Connector 87"/>
              <p:cNvCxnSpPr/>
              <p:nvPr/>
            </p:nvCxnSpPr>
            <p:spPr>
              <a:xfrm>
                <a:off x="5910264" y="2403475"/>
                <a:ext cx="11509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flipV="1">
                <a:off x="7061200" y="2468563"/>
                <a:ext cx="0" cy="11604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0" name="Oval 89"/>
              <p:cNvSpPr/>
              <p:nvPr/>
            </p:nvSpPr>
            <p:spPr>
              <a:xfrm>
                <a:off x="6989763" y="2332038"/>
                <a:ext cx="144462"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A</a:t>
                </a:r>
              </a:p>
            </p:txBody>
          </p:sp>
          <p:sp>
            <p:nvSpPr>
              <p:cNvPr id="20514" name="TextBox 90"/>
              <p:cNvSpPr txBox="1">
                <a:spLocks noChangeArrowheads="1"/>
              </p:cNvSpPr>
              <p:nvPr/>
            </p:nvSpPr>
            <p:spPr bwMode="auto">
              <a:xfrm>
                <a:off x="5594350" y="2265363"/>
                <a:ext cx="41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0515" name="TextBox 91"/>
              <p:cNvSpPr txBox="1">
                <a:spLocks noChangeArrowheads="1"/>
              </p:cNvSpPr>
              <p:nvPr/>
            </p:nvSpPr>
            <p:spPr bwMode="auto">
              <a:xfrm>
                <a:off x="6854825" y="3629026"/>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93" name="Straight Connector 92"/>
              <p:cNvCxnSpPr>
                <a:cxnSpLocks noChangeShapeType="1"/>
              </p:cNvCxnSpPr>
              <p:nvPr/>
            </p:nvCxnSpPr>
            <p:spPr bwMode="auto">
              <a:xfrm>
                <a:off x="6043613" y="2060576"/>
                <a:ext cx="1079500" cy="127952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17" name="TextBox 93"/>
              <p:cNvSpPr txBox="1">
                <a:spLocks noChangeArrowheads="1"/>
              </p:cNvSpPr>
              <p:nvPr/>
            </p:nvSpPr>
            <p:spPr bwMode="auto">
              <a:xfrm>
                <a:off x="7089775" y="3201989"/>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D2</a:t>
                </a:r>
              </a:p>
            </p:txBody>
          </p:sp>
          <p:sp>
            <p:nvSpPr>
              <p:cNvPr id="95" name="Oval 94"/>
              <p:cNvSpPr/>
              <p:nvPr/>
            </p:nvSpPr>
            <p:spPr>
              <a:xfrm>
                <a:off x="6610351" y="2728914"/>
                <a:ext cx="142875" cy="14287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B</a:t>
                </a:r>
              </a:p>
            </p:txBody>
          </p:sp>
          <p:cxnSp>
            <p:nvCxnSpPr>
              <p:cNvPr id="96" name="Straight Connector 95"/>
              <p:cNvCxnSpPr>
                <a:endCxn id="95" idx="2"/>
              </p:cNvCxnSpPr>
              <p:nvPr/>
            </p:nvCxnSpPr>
            <p:spPr>
              <a:xfrm>
                <a:off x="5910264" y="2800350"/>
                <a:ext cx="70008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20" name="TextBox 96"/>
              <p:cNvSpPr txBox="1">
                <a:spLocks noChangeArrowheads="1"/>
              </p:cNvSpPr>
              <p:nvPr/>
            </p:nvSpPr>
            <p:spPr bwMode="auto">
              <a:xfrm>
                <a:off x="5594350" y="2641601"/>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98" name="Straight Connector 97"/>
              <p:cNvCxnSpPr>
                <a:endCxn id="95" idx="4"/>
              </p:cNvCxnSpPr>
              <p:nvPr/>
            </p:nvCxnSpPr>
            <p:spPr>
              <a:xfrm flipV="1">
                <a:off x="6681788" y="2871788"/>
                <a:ext cx="0" cy="73501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22" name="TextBox 98"/>
              <p:cNvSpPr txBox="1">
                <a:spLocks noChangeArrowheads="1"/>
              </p:cNvSpPr>
              <p:nvPr/>
            </p:nvSpPr>
            <p:spPr bwMode="auto">
              <a:xfrm>
                <a:off x="6475413" y="3632201"/>
                <a:ext cx="412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56" name="Straight Arrow Connector 155"/>
              <p:cNvCxnSpPr>
                <a:cxnSpLocks noChangeShapeType="1"/>
              </p:cNvCxnSpPr>
              <p:nvPr/>
            </p:nvCxnSpPr>
            <p:spPr bwMode="auto">
              <a:xfrm flipH="1">
                <a:off x="6330951" y="2314575"/>
                <a:ext cx="504825"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572" name="TextBox 91"/>
              <p:cNvSpPr txBox="1">
                <a:spLocks noChangeArrowheads="1"/>
              </p:cNvSpPr>
              <p:nvPr/>
            </p:nvSpPr>
            <p:spPr bwMode="auto">
              <a:xfrm>
                <a:off x="6919914" y="1052513"/>
                <a:ext cx="357187"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B</a:t>
                </a:r>
              </a:p>
            </p:txBody>
          </p:sp>
        </p:grpSp>
        <p:sp>
          <p:nvSpPr>
            <p:cNvPr id="12" name="Rectangle 11"/>
            <p:cNvSpPr/>
            <p:nvPr/>
          </p:nvSpPr>
          <p:spPr>
            <a:xfrm>
              <a:off x="8035132" y="301495"/>
              <a:ext cx="3282901" cy="2998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p:cNvGrpSpPr/>
          <p:nvPr/>
        </p:nvGrpSpPr>
        <p:grpSpPr>
          <a:xfrm>
            <a:off x="5218375" y="3656872"/>
            <a:ext cx="3282901" cy="2998918"/>
            <a:chOff x="7358268" y="3813110"/>
            <a:chExt cx="3282901" cy="2998918"/>
          </a:xfrm>
        </p:grpSpPr>
        <p:grpSp>
          <p:nvGrpSpPr>
            <p:cNvPr id="9" name="Group 8"/>
            <p:cNvGrpSpPr/>
            <p:nvPr/>
          </p:nvGrpSpPr>
          <p:grpSpPr>
            <a:xfrm>
              <a:off x="7404895" y="3906043"/>
              <a:ext cx="3176586" cy="2871788"/>
              <a:chOff x="5700714" y="3910013"/>
              <a:chExt cx="3176586" cy="2871788"/>
            </a:xfrm>
          </p:grpSpPr>
          <p:cxnSp>
            <p:nvCxnSpPr>
              <p:cNvPr id="120" name="Straight Connector 119"/>
              <p:cNvCxnSpPr>
                <a:cxnSpLocks noChangeShapeType="1"/>
              </p:cNvCxnSpPr>
              <p:nvPr/>
            </p:nvCxnSpPr>
            <p:spPr bwMode="auto">
              <a:xfrm>
                <a:off x="6043613" y="3910013"/>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21" name="Straight Connector 120"/>
              <p:cNvCxnSpPr>
                <a:cxnSpLocks noChangeShapeType="1"/>
              </p:cNvCxnSpPr>
              <p:nvPr/>
            </p:nvCxnSpPr>
            <p:spPr bwMode="auto">
              <a:xfrm>
                <a:off x="6043614" y="6469063"/>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45" name="TextBox 121"/>
              <p:cNvSpPr txBox="1">
                <a:spLocks noChangeArrowheads="1"/>
              </p:cNvSpPr>
              <p:nvPr/>
            </p:nvSpPr>
            <p:spPr bwMode="auto">
              <a:xfrm rot="-5400000">
                <a:off x="5581651" y="4041776"/>
                <a:ext cx="53657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0546" name="TextBox 122"/>
              <p:cNvSpPr txBox="1">
                <a:spLocks noChangeArrowheads="1"/>
              </p:cNvSpPr>
              <p:nvPr/>
            </p:nvSpPr>
            <p:spPr bwMode="auto">
              <a:xfrm>
                <a:off x="8051800" y="6505576"/>
                <a:ext cx="8255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124" name="Straight Connector 123"/>
              <p:cNvCxnSpPr>
                <a:cxnSpLocks noChangeShapeType="1"/>
              </p:cNvCxnSpPr>
              <p:nvPr/>
            </p:nvCxnSpPr>
            <p:spPr bwMode="auto">
              <a:xfrm>
                <a:off x="6475413" y="4308476"/>
                <a:ext cx="1439862" cy="1871663"/>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25" name="Straight Connector 124"/>
              <p:cNvCxnSpPr>
                <a:cxnSpLocks noChangeShapeType="1"/>
                <a:endCxn id="20549" idx="1"/>
              </p:cNvCxnSpPr>
              <p:nvPr/>
            </p:nvCxnSpPr>
            <p:spPr bwMode="auto">
              <a:xfrm flipV="1">
                <a:off x="6330951" y="4438650"/>
                <a:ext cx="1584325" cy="1741488"/>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49" name="TextBox 125"/>
              <p:cNvSpPr txBox="1">
                <a:spLocks noChangeArrowheads="1"/>
              </p:cNvSpPr>
              <p:nvPr/>
            </p:nvSpPr>
            <p:spPr bwMode="auto">
              <a:xfrm>
                <a:off x="7915275" y="4300539"/>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S1</a:t>
                </a:r>
              </a:p>
            </p:txBody>
          </p:sp>
          <p:sp>
            <p:nvSpPr>
              <p:cNvPr id="20550" name="TextBox 126"/>
              <p:cNvSpPr txBox="1">
                <a:spLocks noChangeArrowheads="1"/>
              </p:cNvSpPr>
              <p:nvPr/>
            </p:nvSpPr>
            <p:spPr bwMode="auto">
              <a:xfrm>
                <a:off x="7894638" y="6042026"/>
                <a:ext cx="355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D1</a:t>
                </a:r>
              </a:p>
            </p:txBody>
          </p:sp>
          <p:cxnSp>
            <p:nvCxnSpPr>
              <p:cNvPr id="128" name="Straight Connector 127"/>
              <p:cNvCxnSpPr/>
              <p:nvPr/>
            </p:nvCxnSpPr>
            <p:spPr>
              <a:xfrm>
                <a:off x="6043614" y="5245100"/>
                <a:ext cx="11509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flipV="1">
                <a:off x="7194550" y="5310189"/>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0" name="Oval 129"/>
              <p:cNvSpPr/>
              <p:nvPr/>
            </p:nvSpPr>
            <p:spPr>
              <a:xfrm>
                <a:off x="7123113" y="5172076"/>
                <a:ext cx="144462"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A</a:t>
                </a:r>
              </a:p>
            </p:txBody>
          </p:sp>
          <p:sp>
            <p:nvSpPr>
              <p:cNvPr id="20554" name="TextBox 130"/>
              <p:cNvSpPr txBox="1">
                <a:spLocks noChangeArrowheads="1"/>
              </p:cNvSpPr>
              <p:nvPr/>
            </p:nvSpPr>
            <p:spPr bwMode="auto">
              <a:xfrm>
                <a:off x="5727700" y="5106989"/>
                <a:ext cx="414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0555" name="TextBox 131"/>
              <p:cNvSpPr txBox="1">
                <a:spLocks noChangeArrowheads="1"/>
              </p:cNvSpPr>
              <p:nvPr/>
            </p:nvSpPr>
            <p:spPr bwMode="auto">
              <a:xfrm>
                <a:off x="6988175" y="6469064"/>
                <a:ext cx="414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133" name="Straight Connector 132"/>
              <p:cNvCxnSpPr>
                <a:cxnSpLocks noChangeShapeType="1"/>
              </p:cNvCxnSpPr>
              <p:nvPr/>
            </p:nvCxnSpPr>
            <p:spPr bwMode="auto">
              <a:xfrm flipH="1">
                <a:off x="6330951" y="4114800"/>
                <a:ext cx="1033463" cy="1074738"/>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57" name="TextBox 133"/>
              <p:cNvSpPr txBox="1">
                <a:spLocks noChangeArrowheads="1"/>
              </p:cNvSpPr>
              <p:nvPr/>
            </p:nvSpPr>
            <p:spPr bwMode="auto">
              <a:xfrm>
                <a:off x="8250239" y="5643563"/>
                <a:ext cx="357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D2</a:t>
                </a:r>
              </a:p>
            </p:txBody>
          </p:sp>
          <p:cxnSp>
            <p:nvCxnSpPr>
              <p:cNvPr id="136" name="Straight Connector 135"/>
              <p:cNvCxnSpPr/>
              <p:nvPr/>
            </p:nvCxnSpPr>
            <p:spPr>
              <a:xfrm>
                <a:off x="6059489" y="4718051"/>
                <a:ext cx="725487" cy="476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59" name="TextBox 136"/>
              <p:cNvSpPr txBox="1">
                <a:spLocks noChangeArrowheads="1"/>
              </p:cNvSpPr>
              <p:nvPr/>
            </p:nvSpPr>
            <p:spPr bwMode="auto">
              <a:xfrm>
                <a:off x="5700714" y="4565651"/>
                <a:ext cx="4143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138" name="Straight Connector 137"/>
              <p:cNvCxnSpPr/>
              <p:nvPr/>
            </p:nvCxnSpPr>
            <p:spPr>
              <a:xfrm flipV="1">
                <a:off x="6791325" y="4860925"/>
                <a:ext cx="0" cy="155098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61" name="TextBox 138"/>
              <p:cNvSpPr txBox="1">
                <a:spLocks noChangeArrowheads="1"/>
              </p:cNvSpPr>
              <p:nvPr/>
            </p:nvSpPr>
            <p:spPr bwMode="auto">
              <a:xfrm>
                <a:off x="6610350" y="6464301"/>
                <a:ext cx="414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55" name="Straight Arrow Connector 154"/>
              <p:cNvCxnSpPr>
                <a:cxnSpLocks noChangeShapeType="1"/>
              </p:cNvCxnSpPr>
              <p:nvPr/>
            </p:nvCxnSpPr>
            <p:spPr bwMode="auto">
              <a:xfrm flipH="1">
                <a:off x="7069138" y="4591050"/>
                <a:ext cx="550862"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566" name="TextBox 162"/>
              <p:cNvSpPr txBox="1">
                <a:spLocks noChangeArrowheads="1"/>
              </p:cNvSpPr>
              <p:nvPr/>
            </p:nvSpPr>
            <p:spPr bwMode="auto">
              <a:xfrm>
                <a:off x="7364413" y="4022726"/>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S2</a:t>
                </a:r>
              </a:p>
            </p:txBody>
          </p:sp>
          <p:sp>
            <p:nvSpPr>
              <p:cNvPr id="135" name="Oval 134"/>
              <p:cNvSpPr/>
              <p:nvPr/>
            </p:nvSpPr>
            <p:spPr>
              <a:xfrm>
                <a:off x="6718301" y="4657726"/>
                <a:ext cx="144463" cy="14287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B</a:t>
                </a:r>
              </a:p>
            </p:txBody>
          </p:sp>
          <p:sp>
            <p:nvSpPr>
              <p:cNvPr id="20574" name="TextBox 96"/>
              <p:cNvSpPr txBox="1">
                <a:spLocks noChangeArrowheads="1"/>
              </p:cNvSpPr>
              <p:nvPr/>
            </p:nvSpPr>
            <p:spPr bwMode="auto">
              <a:xfrm>
                <a:off x="7715251" y="4995863"/>
                <a:ext cx="379413"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D</a:t>
                </a:r>
              </a:p>
            </p:txBody>
          </p:sp>
        </p:grpSp>
        <p:sp>
          <p:nvSpPr>
            <p:cNvPr id="147" name="Rectangle 146"/>
            <p:cNvSpPr/>
            <p:nvPr/>
          </p:nvSpPr>
          <p:spPr>
            <a:xfrm>
              <a:off x="7358268" y="3813110"/>
              <a:ext cx="3282901" cy="2998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1506154" y="301495"/>
            <a:ext cx="3282901" cy="3029679"/>
            <a:chOff x="1506154" y="301495"/>
            <a:chExt cx="3282901" cy="3029679"/>
          </a:xfrm>
        </p:grpSpPr>
        <p:grpSp>
          <p:nvGrpSpPr>
            <p:cNvPr id="4" name="Group 3"/>
            <p:cNvGrpSpPr/>
            <p:nvPr/>
          </p:nvGrpSpPr>
          <p:grpSpPr>
            <a:xfrm>
              <a:off x="1597806" y="301495"/>
              <a:ext cx="3167061" cy="2971801"/>
              <a:chOff x="2417764" y="966788"/>
              <a:chExt cx="3167061" cy="2971801"/>
            </a:xfrm>
          </p:grpSpPr>
          <p:cxnSp>
            <p:nvCxnSpPr>
              <p:cNvPr id="5" name="Straight Connector 4"/>
              <p:cNvCxnSpPr>
                <a:cxnSpLocks noChangeShapeType="1"/>
              </p:cNvCxnSpPr>
              <p:nvPr/>
            </p:nvCxnSpPr>
            <p:spPr bwMode="auto">
              <a:xfrm>
                <a:off x="2751138" y="1066800"/>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a:off x="2751139" y="3625850"/>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485" name="TextBox 7"/>
              <p:cNvSpPr txBox="1">
                <a:spLocks noChangeArrowheads="1"/>
              </p:cNvSpPr>
              <p:nvPr/>
            </p:nvSpPr>
            <p:spPr bwMode="auto">
              <a:xfrm rot="-5400000">
                <a:off x="2288382" y="1197770"/>
                <a:ext cx="536575"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0486" name="TextBox 8"/>
              <p:cNvSpPr txBox="1">
                <a:spLocks noChangeArrowheads="1"/>
              </p:cNvSpPr>
              <p:nvPr/>
            </p:nvSpPr>
            <p:spPr bwMode="auto">
              <a:xfrm>
                <a:off x="4759325" y="3660776"/>
                <a:ext cx="825500"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a:latin typeface="Aharoni" panose="02010803020104030203" pitchFamily="2" charset="-79"/>
                    <a:cs typeface="Aharoni" panose="02010803020104030203" pitchFamily="2" charset="-79"/>
                  </a:rPr>
                  <a:t>Quantity</a:t>
                </a:r>
              </a:p>
            </p:txBody>
          </p:sp>
          <p:cxnSp>
            <p:nvCxnSpPr>
              <p:cNvPr id="11" name="Straight Connector 10"/>
              <p:cNvCxnSpPr>
                <a:cxnSpLocks noChangeShapeType="1"/>
              </p:cNvCxnSpPr>
              <p:nvPr/>
            </p:nvCxnSpPr>
            <p:spPr bwMode="auto">
              <a:xfrm>
                <a:off x="3182938" y="1465263"/>
                <a:ext cx="1439862"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a:endCxn id="20489" idx="1"/>
              </p:cNvCxnSpPr>
              <p:nvPr/>
            </p:nvCxnSpPr>
            <p:spPr bwMode="auto">
              <a:xfrm flipV="1">
                <a:off x="3038476" y="1595439"/>
                <a:ext cx="1584325" cy="1741487"/>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489" name="TextBox 13"/>
              <p:cNvSpPr txBox="1">
                <a:spLocks noChangeArrowheads="1"/>
              </p:cNvSpPr>
              <p:nvPr/>
            </p:nvSpPr>
            <p:spPr bwMode="auto">
              <a:xfrm>
                <a:off x="4622800" y="1457326"/>
                <a:ext cx="273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a:t>
                </a:r>
              </a:p>
            </p:txBody>
          </p:sp>
          <p:sp>
            <p:nvSpPr>
              <p:cNvPr id="20490" name="TextBox 14"/>
              <p:cNvSpPr txBox="1">
                <a:spLocks noChangeArrowheads="1"/>
              </p:cNvSpPr>
              <p:nvPr/>
            </p:nvSpPr>
            <p:spPr bwMode="auto">
              <a:xfrm>
                <a:off x="4602163" y="319881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D1</a:t>
                </a:r>
              </a:p>
            </p:txBody>
          </p:sp>
          <p:cxnSp>
            <p:nvCxnSpPr>
              <p:cNvPr id="17" name="Straight Connector 16"/>
              <p:cNvCxnSpPr/>
              <p:nvPr/>
            </p:nvCxnSpPr>
            <p:spPr>
              <a:xfrm>
                <a:off x="2751139" y="2401888"/>
                <a:ext cx="11509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3902075" y="2466976"/>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7" name="Oval 26"/>
              <p:cNvSpPr/>
              <p:nvPr/>
            </p:nvSpPr>
            <p:spPr>
              <a:xfrm>
                <a:off x="3830638" y="2328863"/>
                <a:ext cx="144462"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A</a:t>
                </a:r>
              </a:p>
            </p:txBody>
          </p:sp>
          <p:sp>
            <p:nvSpPr>
              <p:cNvPr id="20494" name="TextBox 27"/>
              <p:cNvSpPr txBox="1">
                <a:spLocks noChangeArrowheads="1"/>
              </p:cNvSpPr>
              <p:nvPr/>
            </p:nvSpPr>
            <p:spPr bwMode="auto">
              <a:xfrm>
                <a:off x="2435225" y="2262188"/>
                <a:ext cx="41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0495" name="TextBox 28"/>
              <p:cNvSpPr txBox="1">
                <a:spLocks noChangeArrowheads="1"/>
              </p:cNvSpPr>
              <p:nvPr/>
            </p:nvSpPr>
            <p:spPr bwMode="auto">
              <a:xfrm>
                <a:off x="3695700" y="3625851"/>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69" name="Straight Connector 68"/>
              <p:cNvCxnSpPr>
                <a:cxnSpLocks noChangeShapeType="1"/>
              </p:cNvCxnSpPr>
              <p:nvPr/>
            </p:nvCxnSpPr>
            <p:spPr bwMode="auto">
              <a:xfrm>
                <a:off x="3543301" y="1066801"/>
                <a:ext cx="1439863" cy="1871663"/>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497" name="TextBox 69"/>
              <p:cNvSpPr txBox="1">
                <a:spLocks noChangeArrowheads="1"/>
              </p:cNvSpPr>
              <p:nvPr/>
            </p:nvSpPr>
            <p:spPr bwMode="auto">
              <a:xfrm>
                <a:off x="4957763" y="2800351"/>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D2</a:t>
                </a:r>
              </a:p>
            </p:txBody>
          </p:sp>
          <p:sp>
            <p:nvSpPr>
              <p:cNvPr id="71" name="Oval 70"/>
              <p:cNvSpPr/>
              <p:nvPr/>
            </p:nvSpPr>
            <p:spPr>
              <a:xfrm>
                <a:off x="4191001" y="1930401"/>
                <a:ext cx="144463"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B</a:t>
                </a:r>
              </a:p>
            </p:txBody>
          </p:sp>
          <p:cxnSp>
            <p:nvCxnSpPr>
              <p:cNvPr id="72" name="Straight Connector 71"/>
              <p:cNvCxnSpPr/>
              <p:nvPr/>
            </p:nvCxnSpPr>
            <p:spPr>
              <a:xfrm>
                <a:off x="2751139" y="2006600"/>
                <a:ext cx="144938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00" name="TextBox 73"/>
              <p:cNvSpPr txBox="1">
                <a:spLocks noChangeArrowheads="1"/>
              </p:cNvSpPr>
              <p:nvPr/>
            </p:nvSpPr>
            <p:spPr bwMode="auto">
              <a:xfrm>
                <a:off x="2417764" y="1860551"/>
                <a:ext cx="4143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75" name="Straight Connector 74"/>
              <p:cNvCxnSpPr/>
              <p:nvPr/>
            </p:nvCxnSpPr>
            <p:spPr>
              <a:xfrm flipV="1">
                <a:off x="4262438" y="2074864"/>
                <a:ext cx="0" cy="155098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02" name="TextBox 76"/>
              <p:cNvSpPr txBox="1">
                <a:spLocks noChangeArrowheads="1"/>
              </p:cNvSpPr>
              <p:nvPr/>
            </p:nvSpPr>
            <p:spPr bwMode="auto">
              <a:xfrm>
                <a:off x="4070350" y="3621089"/>
                <a:ext cx="414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54" name="Straight Arrow Connector 153"/>
              <p:cNvCxnSpPr>
                <a:cxnSpLocks noChangeShapeType="1"/>
              </p:cNvCxnSpPr>
              <p:nvPr/>
            </p:nvCxnSpPr>
            <p:spPr bwMode="auto">
              <a:xfrm>
                <a:off x="3514725" y="1733550"/>
                <a:ext cx="44450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571" name="TextBox 1"/>
              <p:cNvSpPr txBox="1">
                <a:spLocks noChangeArrowheads="1"/>
              </p:cNvSpPr>
              <p:nvPr/>
            </p:nvSpPr>
            <p:spPr bwMode="auto">
              <a:xfrm>
                <a:off x="4057650" y="966788"/>
                <a:ext cx="369888"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A</a:t>
                </a:r>
              </a:p>
            </p:txBody>
          </p:sp>
        </p:grpSp>
        <p:sp>
          <p:nvSpPr>
            <p:cNvPr id="148" name="Rectangle 147"/>
            <p:cNvSpPr/>
            <p:nvPr/>
          </p:nvSpPr>
          <p:spPr>
            <a:xfrm>
              <a:off x="1506154" y="332256"/>
              <a:ext cx="3282901" cy="2998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1481966" y="3696559"/>
            <a:ext cx="3282901" cy="2998918"/>
            <a:chOff x="1668376" y="3781295"/>
            <a:chExt cx="3282901" cy="2998918"/>
          </a:xfrm>
        </p:grpSpPr>
        <p:grpSp>
          <p:nvGrpSpPr>
            <p:cNvPr id="8" name="Group 7"/>
            <p:cNvGrpSpPr/>
            <p:nvPr/>
          </p:nvGrpSpPr>
          <p:grpSpPr>
            <a:xfrm>
              <a:off x="1736711" y="3868737"/>
              <a:ext cx="3167062" cy="2871789"/>
              <a:chOff x="2403476" y="3924300"/>
              <a:chExt cx="3167062" cy="2871789"/>
            </a:xfrm>
          </p:grpSpPr>
          <p:cxnSp>
            <p:nvCxnSpPr>
              <p:cNvPr id="100" name="Straight Connector 99"/>
              <p:cNvCxnSpPr>
                <a:cxnSpLocks noChangeShapeType="1"/>
              </p:cNvCxnSpPr>
              <p:nvPr/>
            </p:nvCxnSpPr>
            <p:spPr bwMode="auto">
              <a:xfrm>
                <a:off x="2735263" y="3924300"/>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01" name="Straight Connector 100"/>
              <p:cNvCxnSpPr>
                <a:cxnSpLocks noChangeShapeType="1"/>
              </p:cNvCxnSpPr>
              <p:nvPr/>
            </p:nvCxnSpPr>
            <p:spPr bwMode="auto">
              <a:xfrm>
                <a:off x="2735264" y="6483350"/>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25" name="TextBox 101"/>
              <p:cNvSpPr txBox="1">
                <a:spLocks noChangeArrowheads="1"/>
              </p:cNvSpPr>
              <p:nvPr/>
            </p:nvSpPr>
            <p:spPr bwMode="auto">
              <a:xfrm rot="-5400000">
                <a:off x="2274095" y="4055270"/>
                <a:ext cx="536575"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0526" name="TextBox 102"/>
              <p:cNvSpPr txBox="1">
                <a:spLocks noChangeArrowheads="1"/>
              </p:cNvSpPr>
              <p:nvPr/>
            </p:nvSpPr>
            <p:spPr bwMode="auto">
              <a:xfrm>
                <a:off x="4745038" y="6519864"/>
                <a:ext cx="8255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104" name="Straight Connector 103"/>
              <p:cNvCxnSpPr>
                <a:cxnSpLocks noChangeShapeType="1"/>
              </p:cNvCxnSpPr>
              <p:nvPr/>
            </p:nvCxnSpPr>
            <p:spPr bwMode="auto">
              <a:xfrm>
                <a:off x="3167063" y="4322763"/>
                <a:ext cx="1441450"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05" name="Straight Connector 104"/>
              <p:cNvCxnSpPr>
                <a:cxnSpLocks noChangeShapeType="1"/>
                <a:endCxn id="20529" idx="1"/>
              </p:cNvCxnSpPr>
              <p:nvPr/>
            </p:nvCxnSpPr>
            <p:spPr bwMode="auto">
              <a:xfrm flipV="1">
                <a:off x="3024189" y="4452939"/>
                <a:ext cx="1584325" cy="1741487"/>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29" name="TextBox 105"/>
              <p:cNvSpPr txBox="1">
                <a:spLocks noChangeArrowheads="1"/>
              </p:cNvSpPr>
              <p:nvPr/>
            </p:nvSpPr>
            <p:spPr bwMode="auto">
              <a:xfrm>
                <a:off x="4608513" y="4314826"/>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S1</a:t>
                </a:r>
              </a:p>
            </p:txBody>
          </p:sp>
          <p:sp>
            <p:nvSpPr>
              <p:cNvPr id="20530" name="TextBox 106"/>
              <p:cNvSpPr txBox="1">
                <a:spLocks noChangeArrowheads="1"/>
              </p:cNvSpPr>
              <p:nvPr/>
            </p:nvSpPr>
            <p:spPr bwMode="auto">
              <a:xfrm>
                <a:off x="4586288" y="6056313"/>
                <a:ext cx="292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a:t>
                </a:r>
              </a:p>
            </p:txBody>
          </p:sp>
          <p:cxnSp>
            <p:nvCxnSpPr>
              <p:cNvPr id="108" name="Straight Connector 107"/>
              <p:cNvCxnSpPr/>
              <p:nvPr/>
            </p:nvCxnSpPr>
            <p:spPr>
              <a:xfrm>
                <a:off x="2735264" y="5259388"/>
                <a:ext cx="115252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9" name="Straight Connector 108"/>
              <p:cNvCxnSpPr/>
              <p:nvPr/>
            </p:nvCxnSpPr>
            <p:spPr>
              <a:xfrm flipV="1">
                <a:off x="3887788" y="5324476"/>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0" name="Oval 109"/>
              <p:cNvSpPr/>
              <p:nvPr/>
            </p:nvSpPr>
            <p:spPr>
              <a:xfrm>
                <a:off x="3816351" y="5186363"/>
                <a:ext cx="142875"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A</a:t>
                </a:r>
              </a:p>
            </p:txBody>
          </p:sp>
          <p:sp>
            <p:nvSpPr>
              <p:cNvPr id="20534" name="TextBox 110"/>
              <p:cNvSpPr txBox="1">
                <a:spLocks noChangeArrowheads="1"/>
              </p:cNvSpPr>
              <p:nvPr/>
            </p:nvSpPr>
            <p:spPr bwMode="auto">
              <a:xfrm>
                <a:off x="2420938" y="5119688"/>
                <a:ext cx="41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0535" name="TextBox 111"/>
              <p:cNvSpPr txBox="1">
                <a:spLocks noChangeArrowheads="1"/>
              </p:cNvSpPr>
              <p:nvPr/>
            </p:nvSpPr>
            <p:spPr bwMode="auto">
              <a:xfrm>
                <a:off x="3681413" y="6483351"/>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113" name="Straight Connector 112"/>
              <p:cNvCxnSpPr>
                <a:cxnSpLocks noChangeShapeType="1"/>
              </p:cNvCxnSpPr>
              <p:nvPr/>
            </p:nvCxnSpPr>
            <p:spPr bwMode="auto">
              <a:xfrm flipH="1">
                <a:off x="3816351" y="4857751"/>
                <a:ext cx="1304925" cy="133667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37" name="TextBox 113"/>
              <p:cNvSpPr txBox="1">
                <a:spLocks noChangeArrowheads="1"/>
              </p:cNvSpPr>
              <p:nvPr/>
            </p:nvSpPr>
            <p:spPr bwMode="auto">
              <a:xfrm>
                <a:off x="5087939" y="4737101"/>
                <a:ext cx="338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S2</a:t>
                </a:r>
              </a:p>
            </p:txBody>
          </p:sp>
          <p:sp>
            <p:nvSpPr>
              <p:cNvPr id="115" name="Oval 114"/>
              <p:cNvSpPr/>
              <p:nvPr/>
            </p:nvSpPr>
            <p:spPr>
              <a:xfrm>
                <a:off x="4186239" y="5657851"/>
                <a:ext cx="142875"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B</a:t>
                </a:r>
              </a:p>
            </p:txBody>
          </p:sp>
          <p:cxnSp>
            <p:nvCxnSpPr>
              <p:cNvPr id="116" name="Straight Connector 115"/>
              <p:cNvCxnSpPr/>
              <p:nvPr/>
            </p:nvCxnSpPr>
            <p:spPr>
              <a:xfrm>
                <a:off x="2778125" y="5729288"/>
                <a:ext cx="14493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40" name="TextBox 116"/>
              <p:cNvSpPr txBox="1">
                <a:spLocks noChangeArrowheads="1"/>
              </p:cNvSpPr>
              <p:nvPr/>
            </p:nvSpPr>
            <p:spPr bwMode="auto">
              <a:xfrm>
                <a:off x="2435225" y="5529264"/>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118" name="Straight Connector 117"/>
              <p:cNvCxnSpPr>
                <a:endCxn id="115" idx="4"/>
              </p:cNvCxnSpPr>
              <p:nvPr/>
            </p:nvCxnSpPr>
            <p:spPr>
              <a:xfrm flipV="1">
                <a:off x="4248151" y="5802314"/>
                <a:ext cx="9525" cy="68103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42" name="TextBox 118"/>
              <p:cNvSpPr txBox="1">
                <a:spLocks noChangeArrowheads="1"/>
              </p:cNvSpPr>
              <p:nvPr/>
            </p:nvSpPr>
            <p:spPr bwMode="auto">
              <a:xfrm>
                <a:off x="4056063" y="6478589"/>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52" name="Straight Arrow Connector 151"/>
              <p:cNvCxnSpPr>
                <a:cxnSpLocks noChangeShapeType="1"/>
              </p:cNvCxnSpPr>
              <p:nvPr/>
            </p:nvCxnSpPr>
            <p:spPr bwMode="auto">
              <a:xfrm>
                <a:off x="4335463" y="4995863"/>
                <a:ext cx="44450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573" name="TextBox 93"/>
              <p:cNvSpPr txBox="1">
                <a:spLocks noChangeArrowheads="1"/>
              </p:cNvSpPr>
              <p:nvPr/>
            </p:nvSpPr>
            <p:spPr bwMode="auto">
              <a:xfrm>
                <a:off x="3736976" y="4179888"/>
                <a:ext cx="347663"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C</a:t>
                </a:r>
              </a:p>
            </p:txBody>
          </p:sp>
        </p:grpSp>
        <p:sp>
          <p:nvSpPr>
            <p:cNvPr id="149" name="Rectangle 148"/>
            <p:cNvSpPr/>
            <p:nvPr/>
          </p:nvSpPr>
          <p:spPr>
            <a:xfrm>
              <a:off x="1668376" y="3781295"/>
              <a:ext cx="3282901" cy="2998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1" name="Straight Connector 20"/>
          <p:cNvCxnSpPr/>
          <p:nvPr/>
        </p:nvCxnSpPr>
        <p:spPr>
          <a:xfrm>
            <a:off x="-17003" y="3498981"/>
            <a:ext cx="8787779" cy="517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8770776" y="1"/>
            <a:ext cx="9330" cy="686924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091894" y="181270"/>
            <a:ext cx="2887842" cy="369332"/>
          </a:xfrm>
          <a:prstGeom prst="rect">
            <a:avLst/>
          </a:prstGeom>
          <a:noFill/>
        </p:spPr>
        <p:txBody>
          <a:bodyPr wrap="none" rtlCol="0">
            <a:spAutoFit/>
          </a:bodyPr>
          <a:lstStyle/>
          <a:p>
            <a:r>
              <a:rPr lang="en-GB" b="1" u="sng" dirty="0" smtClean="0"/>
              <a:t>Changes in Price Equilibrium</a:t>
            </a:r>
            <a:endParaRPr lang="en-GB" b="1" u="sng" dirty="0"/>
          </a:p>
        </p:txBody>
      </p:sp>
    </p:spTree>
    <p:extLst>
      <p:ext uri="{BB962C8B-B14F-4D97-AF65-F5344CB8AC3E}">
        <p14:creationId xmlns:p14="http://schemas.microsoft.com/office/powerpoint/2010/main" val="1115591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Tips on Reading a BOOK</a:t>
            </a:r>
            <a:endParaRPr lang="en-GB" dirty="0"/>
          </a:p>
        </p:txBody>
      </p:sp>
      <p:sp>
        <p:nvSpPr>
          <p:cNvPr id="3" name="Content Placeholder 2"/>
          <p:cNvSpPr>
            <a:spLocks noGrp="1"/>
          </p:cNvSpPr>
          <p:nvPr>
            <p:ph sz="half" idx="1"/>
          </p:nvPr>
        </p:nvSpPr>
        <p:spPr/>
        <p:txBody>
          <a:bodyPr/>
          <a:lstStyle/>
          <a:p>
            <a:r>
              <a:rPr lang="en-GB" dirty="0" smtClean="0"/>
              <a:t>Expectations – University?</a:t>
            </a:r>
          </a:p>
          <a:p>
            <a:r>
              <a:rPr lang="en-GB" dirty="0" smtClean="0"/>
              <a:t>Habit not a mountain</a:t>
            </a:r>
          </a:p>
          <a:p>
            <a:r>
              <a:rPr lang="en-GB" dirty="0" smtClean="0"/>
              <a:t>Importance of Contents and Introduction and reading the last page.</a:t>
            </a:r>
          </a:p>
          <a:p>
            <a:r>
              <a:rPr lang="en-GB" dirty="0" smtClean="0"/>
              <a:t>Chapter skimming technique</a:t>
            </a:r>
          </a:p>
        </p:txBody>
      </p:sp>
    </p:spTree>
    <p:extLst>
      <p:ext uri="{BB962C8B-B14F-4D97-AF65-F5344CB8AC3E}">
        <p14:creationId xmlns:p14="http://schemas.microsoft.com/office/powerpoint/2010/main" val="1263170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6825" y="97496"/>
            <a:ext cx="10515600" cy="1325563"/>
          </a:xfrm>
        </p:spPr>
        <p:txBody>
          <a:bodyPr>
            <a:normAutofit fontScale="90000"/>
          </a:bodyPr>
          <a:lstStyle/>
          <a:p>
            <a:r>
              <a:rPr lang="en-US" sz="3600" b="1" u="sng" dirty="0"/>
              <a:t>PRICE EQUILIBRIUM CHANGES</a:t>
            </a:r>
            <a:r>
              <a:rPr lang="en-US" dirty="0" smtClean="0"/>
              <a:t/>
            </a:r>
            <a:br>
              <a:rPr lang="en-US" dirty="0" smtClean="0"/>
            </a:br>
            <a:r>
              <a:rPr lang="en-US" sz="1600" b="1" dirty="0" smtClean="0">
                <a:solidFill>
                  <a:srgbClr val="FF0000"/>
                </a:solidFill>
              </a:rPr>
              <a:t>TASK: </a:t>
            </a:r>
            <a:r>
              <a:rPr lang="en-US" sz="2000" i="1" dirty="0" smtClean="0">
                <a:solidFill>
                  <a:srgbClr val="FF0000"/>
                </a:solidFill>
              </a:rPr>
              <a:t>Complete </a:t>
            </a:r>
            <a:r>
              <a:rPr lang="en-US" sz="2000" i="1" dirty="0">
                <a:solidFill>
                  <a:srgbClr val="FF0000"/>
                </a:solidFill>
              </a:rPr>
              <a:t>the following exercises by drawing a supply and demand diagram to demonstrate your answer.  Ensure you have correctly labeled your diagram.  Can you provide a sentence of explanation as well.</a:t>
            </a:r>
          </a:p>
        </p:txBody>
      </p:sp>
      <p:sp>
        <p:nvSpPr>
          <p:cNvPr id="6" name="Content Placeholder 5"/>
          <p:cNvSpPr>
            <a:spLocks noGrp="1"/>
          </p:cNvSpPr>
          <p:nvPr>
            <p:ph idx="1"/>
          </p:nvPr>
        </p:nvSpPr>
        <p:spPr>
          <a:xfrm>
            <a:off x="146825" y="1363586"/>
            <a:ext cx="5707565" cy="4525963"/>
          </a:xfrm>
        </p:spPr>
        <p:txBody>
          <a:bodyPr>
            <a:noAutofit/>
          </a:bodyPr>
          <a:lstStyle/>
          <a:p>
            <a:pPr marL="0" indent="0">
              <a:buNone/>
            </a:pPr>
            <a:r>
              <a:rPr lang="en-US" sz="1258" b="1" dirty="0"/>
              <a:t>BASIC QUESTIONS</a:t>
            </a:r>
          </a:p>
          <a:p>
            <a:pPr marL="271463" indent="-271463">
              <a:buFont typeface="+mj-lt"/>
              <a:buAutoNum type="arabicPeriod"/>
            </a:pPr>
            <a:r>
              <a:rPr lang="en-US" sz="1258" dirty="0"/>
              <a:t>What might happen to the price of steak if eating steak becomes more </a:t>
            </a:r>
            <a:r>
              <a:rPr lang="en-US" sz="1258" dirty="0" smtClean="0"/>
              <a:t>fashionable?</a:t>
            </a:r>
            <a:endParaRPr lang="en-US" sz="1258" dirty="0"/>
          </a:p>
          <a:p>
            <a:pPr marL="271463" indent="-271463">
              <a:buFont typeface="+mj-lt"/>
              <a:buAutoNum type="arabicPeriod"/>
            </a:pPr>
            <a:r>
              <a:rPr lang="en-US" sz="1258" dirty="0"/>
              <a:t>What might happen to the price of TV’s if incomes in the UK fall?</a:t>
            </a:r>
          </a:p>
          <a:p>
            <a:pPr marL="271463" indent="-271463">
              <a:buFont typeface="+mj-lt"/>
              <a:buAutoNum type="arabicPeriod"/>
            </a:pPr>
            <a:r>
              <a:rPr lang="en-US" sz="1258" dirty="0"/>
              <a:t>What might happen to the price of BA flights if costs of production are reduced by not providing free food?</a:t>
            </a:r>
          </a:p>
          <a:p>
            <a:pPr marL="271463" indent="-271463">
              <a:buFont typeface="+mj-lt"/>
              <a:buAutoNum type="arabicPeriod"/>
            </a:pPr>
            <a:r>
              <a:rPr lang="en-US" sz="1258" dirty="0"/>
              <a:t>What might happen to the price of petrol if OPEC decides to reduce it’s output of oil?</a:t>
            </a:r>
          </a:p>
          <a:p>
            <a:pPr marL="0" indent="0">
              <a:buNone/>
            </a:pPr>
            <a:endParaRPr lang="en-US" sz="1258" dirty="0"/>
          </a:p>
          <a:p>
            <a:pPr marL="0" indent="0">
              <a:buNone/>
            </a:pPr>
            <a:r>
              <a:rPr lang="en-US" sz="1258" b="1" dirty="0"/>
              <a:t>HARDER QUESTIONS</a:t>
            </a:r>
          </a:p>
          <a:p>
            <a:pPr marL="271463" indent="-271463">
              <a:buFont typeface="+mj-lt"/>
              <a:buAutoNum type="arabicPeriod"/>
            </a:pPr>
            <a:r>
              <a:rPr lang="en-US" sz="1258" dirty="0"/>
              <a:t>What would happen to the demand for steel if the demand for cars increases?</a:t>
            </a:r>
          </a:p>
          <a:p>
            <a:pPr marL="271463" indent="-271463">
              <a:buFont typeface="+mj-lt"/>
              <a:buAutoNum type="arabicPeriod"/>
            </a:pPr>
            <a:r>
              <a:rPr lang="en-US" sz="1258" dirty="0"/>
              <a:t>What would happen to the price for </a:t>
            </a:r>
            <a:r>
              <a:rPr lang="en-US" sz="1258" dirty="0" err="1"/>
              <a:t>Orangina</a:t>
            </a:r>
            <a:r>
              <a:rPr lang="en-US" sz="1258" dirty="0"/>
              <a:t> if the price of Fanta increased?</a:t>
            </a:r>
          </a:p>
          <a:p>
            <a:pPr marL="271463" indent="-271463">
              <a:buFont typeface="+mj-lt"/>
              <a:buAutoNum type="arabicPeriod"/>
            </a:pPr>
            <a:r>
              <a:rPr lang="en-US" sz="1258" dirty="0"/>
              <a:t>What would happen to the supply of leather if steak prices fall?</a:t>
            </a:r>
          </a:p>
          <a:p>
            <a:pPr marL="271463" indent="-271463">
              <a:buFont typeface="+mj-lt"/>
              <a:buAutoNum type="arabicPeriod"/>
            </a:pPr>
            <a:r>
              <a:rPr lang="en-US" sz="1258" dirty="0"/>
              <a:t>What would happen to the supply of wheat which is used for food) if the price of wheat for bio fuel increased?</a:t>
            </a:r>
          </a:p>
          <a:p>
            <a:pPr marL="271463" indent="-271463">
              <a:buFont typeface="+mj-lt"/>
              <a:buAutoNum type="arabicPeriod"/>
            </a:pPr>
            <a:r>
              <a:rPr lang="en-US" sz="1258" dirty="0"/>
              <a:t>What would happen to the price for lighters if the price of cigarettes rose?</a:t>
            </a:r>
          </a:p>
          <a:p>
            <a:pPr marL="271463" indent="-271463">
              <a:buFont typeface="+mj-lt"/>
              <a:buAutoNum type="arabicPeriod"/>
            </a:pPr>
            <a:r>
              <a:rPr lang="en-US" sz="1258" dirty="0"/>
              <a:t>What would happen to the price of wool if the </a:t>
            </a:r>
            <a:r>
              <a:rPr lang="en-US" sz="1258" dirty="0" smtClean="0"/>
              <a:t>demand </a:t>
            </a:r>
            <a:r>
              <a:rPr lang="en-US" sz="1258" dirty="0"/>
              <a:t>of lamb fell?</a:t>
            </a:r>
          </a:p>
          <a:p>
            <a:pPr marL="271463" indent="-271463">
              <a:buFont typeface="+mj-lt"/>
              <a:buAutoNum type="arabicPeriod"/>
            </a:pPr>
            <a:r>
              <a:rPr lang="en-US" sz="1258" dirty="0"/>
              <a:t>What would happen to the price of plastic if the </a:t>
            </a:r>
            <a:r>
              <a:rPr lang="en-US" sz="1258" dirty="0" smtClean="0"/>
              <a:t>demand of </a:t>
            </a:r>
            <a:r>
              <a:rPr lang="en-US" sz="1258" dirty="0"/>
              <a:t>petrol increased?</a:t>
            </a:r>
          </a:p>
          <a:p>
            <a:pPr marL="271463" indent="-271463">
              <a:buFont typeface="+mj-lt"/>
              <a:buAutoNum type="arabicPeriod"/>
            </a:pPr>
            <a:r>
              <a:rPr lang="en-US" sz="1258" dirty="0"/>
              <a:t>What would happen to the demand for </a:t>
            </a:r>
            <a:r>
              <a:rPr lang="en-US" sz="1258" dirty="0" err="1"/>
              <a:t>playstations</a:t>
            </a:r>
            <a:r>
              <a:rPr lang="en-US" sz="1258" dirty="0"/>
              <a:t> if Xbox demand increased suddenly because of a new game which is exclusive to Xbox?</a:t>
            </a:r>
          </a:p>
          <a:p>
            <a:pPr marL="0" indent="0">
              <a:buNone/>
            </a:pPr>
            <a:endParaRPr lang="en-US" sz="1258" dirty="0"/>
          </a:p>
        </p:txBody>
      </p:sp>
      <p:sp>
        <p:nvSpPr>
          <p:cNvPr id="7" name="Content Placeholder 5"/>
          <p:cNvSpPr txBox="1">
            <a:spLocks/>
          </p:cNvSpPr>
          <p:nvPr/>
        </p:nvSpPr>
        <p:spPr>
          <a:xfrm>
            <a:off x="6174886" y="1363586"/>
            <a:ext cx="5801524"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58" b="1" dirty="0"/>
              <a:t>OTHER QUESTIONS TO PRACTICE </a:t>
            </a:r>
          </a:p>
          <a:p>
            <a:pPr marL="228600" indent="-228600">
              <a:buFont typeface="+mj-lt"/>
              <a:buAutoNum type="arabicPeriod"/>
            </a:pPr>
            <a:r>
              <a:rPr lang="en-US" sz="1258" dirty="0"/>
              <a:t>What would happen to the </a:t>
            </a:r>
            <a:r>
              <a:rPr lang="en-US" sz="1258" dirty="0" smtClean="0"/>
              <a:t>price </a:t>
            </a:r>
            <a:r>
              <a:rPr lang="en-US" sz="1258" dirty="0"/>
              <a:t>of chicken if a new strain of Bird Flu are discovered which can be past onto humans if they consume chicken?</a:t>
            </a:r>
          </a:p>
          <a:p>
            <a:pPr marL="228600" indent="-228600">
              <a:buFont typeface="+mj-lt"/>
              <a:buAutoNum type="arabicPeriod"/>
            </a:pPr>
            <a:r>
              <a:rPr lang="en-US" sz="1258" dirty="0" smtClean="0"/>
              <a:t>BREXIT </a:t>
            </a:r>
            <a:r>
              <a:rPr lang="en-US" sz="1258" dirty="0"/>
              <a:t>occurs in March </a:t>
            </a:r>
            <a:r>
              <a:rPr lang="en-US" sz="1258" dirty="0" smtClean="0"/>
              <a:t>next year and </a:t>
            </a:r>
            <a:r>
              <a:rPr lang="en-US" sz="1258" dirty="0"/>
              <a:t>the economy plunges into a recession.  What would happen </a:t>
            </a:r>
            <a:r>
              <a:rPr lang="en-US" sz="1258" dirty="0" smtClean="0"/>
              <a:t>to the price of l</a:t>
            </a:r>
            <a:r>
              <a:rPr lang="en-US" sz="1258" dirty="0" smtClean="0"/>
              <a:t>uxury cars in the UK?</a:t>
            </a:r>
            <a:endParaRPr lang="en-US" sz="1258" dirty="0"/>
          </a:p>
          <a:p>
            <a:pPr marL="228600" indent="-228600">
              <a:buFont typeface="+mj-lt"/>
              <a:buAutoNum type="arabicPeriod"/>
            </a:pPr>
            <a:r>
              <a:rPr lang="en-US" sz="1258" dirty="0"/>
              <a:t>It becomes more fashionable to wear wool.  What would happen </a:t>
            </a:r>
            <a:r>
              <a:rPr lang="en-US" sz="1258" dirty="0" smtClean="0"/>
              <a:t>to the price of</a:t>
            </a:r>
            <a:r>
              <a:rPr lang="en-US" sz="1258" dirty="0" smtClean="0"/>
              <a:t> </a:t>
            </a:r>
            <a:r>
              <a:rPr lang="en-US" sz="1258" dirty="0"/>
              <a:t>lambs meat?</a:t>
            </a:r>
          </a:p>
          <a:p>
            <a:pPr marL="228600" indent="-228600">
              <a:buFont typeface="+mj-lt"/>
              <a:buAutoNum type="arabicPeriod"/>
            </a:pPr>
            <a:r>
              <a:rPr lang="en-US" sz="1258" dirty="0"/>
              <a:t>Climate change results in a rise in temperatures in Northern Spain where they grow wine.  What would happen to the price of wine?</a:t>
            </a:r>
          </a:p>
          <a:p>
            <a:pPr marL="228600" indent="-228600">
              <a:buFont typeface="+mj-lt"/>
              <a:buAutoNum type="arabicPeriod"/>
            </a:pPr>
            <a:r>
              <a:rPr lang="en-US" sz="1258" dirty="0"/>
              <a:t>New robots are invented to produce cars.  What might happen </a:t>
            </a:r>
            <a:r>
              <a:rPr lang="en-US" sz="1258" dirty="0" smtClean="0"/>
              <a:t>to the price of</a:t>
            </a:r>
            <a:r>
              <a:rPr lang="en-US" sz="1258" dirty="0" smtClean="0"/>
              <a:t> </a:t>
            </a:r>
            <a:r>
              <a:rPr lang="en-US" sz="1258" dirty="0"/>
              <a:t>cars?</a:t>
            </a:r>
          </a:p>
          <a:p>
            <a:pPr marL="0" indent="0">
              <a:buNone/>
            </a:pPr>
            <a:endParaRPr lang="en-US" sz="1258" dirty="0"/>
          </a:p>
          <a:p>
            <a:pPr marL="0" indent="0">
              <a:buNone/>
            </a:pPr>
            <a:r>
              <a:rPr lang="en-US" sz="1258" b="1" dirty="0"/>
              <a:t>DOUBLE SHIFTS – these questions may result in a shift in two </a:t>
            </a:r>
            <a:r>
              <a:rPr lang="en-US" sz="1258" b="1" dirty="0" smtClean="0"/>
              <a:t>curves…and/or </a:t>
            </a:r>
            <a:r>
              <a:rPr lang="en-US" sz="1258" b="1" dirty="0"/>
              <a:t>you will need to draw two separate markets.</a:t>
            </a:r>
          </a:p>
          <a:p>
            <a:pPr marL="228600" indent="-228600">
              <a:buFont typeface="+mj-lt"/>
              <a:buAutoNum type="arabicPeriod"/>
            </a:pPr>
            <a:r>
              <a:rPr lang="en-US" sz="1258" dirty="0"/>
              <a:t>What might happen in the car market if OPEC cut oil production by 20% and there is bad publicity about the damage cars have on the environment.</a:t>
            </a:r>
          </a:p>
          <a:p>
            <a:pPr marL="228600" indent="-228600">
              <a:buFont typeface="+mj-lt"/>
              <a:buAutoNum type="arabicPeriod"/>
            </a:pPr>
            <a:r>
              <a:rPr lang="en-US" sz="1258" dirty="0"/>
              <a:t>What might happen in the market for pig cheeks if studies show consumption makes you more intelligent.  At the same time what might happen to the market for pork chops?</a:t>
            </a:r>
          </a:p>
          <a:p>
            <a:pPr marL="0" indent="0">
              <a:buNone/>
            </a:pPr>
            <a:endParaRPr lang="en-US" sz="1258" dirty="0"/>
          </a:p>
          <a:p>
            <a:pPr marL="0" indent="0">
              <a:buNone/>
            </a:pPr>
            <a:r>
              <a:rPr lang="en-US" sz="1258" b="1" dirty="0"/>
              <a:t>EXTENSION:</a:t>
            </a:r>
          </a:p>
          <a:p>
            <a:pPr marL="0" indent="0">
              <a:buNone/>
            </a:pPr>
            <a:r>
              <a:rPr lang="en-US" sz="1258" dirty="0"/>
              <a:t>Invent your own scenario for a </a:t>
            </a:r>
            <a:r>
              <a:rPr lang="en-US" sz="1258" dirty="0" smtClean="0"/>
              <a:t>friend to practice</a:t>
            </a:r>
            <a:endParaRPr lang="en-US" sz="1258" dirty="0"/>
          </a:p>
          <a:p>
            <a:pPr marL="228600" indent="-228600">
              <a:buFont typeface="+mj-lt"/>
              <a:buAutoNum type="arabicPeriod"/>
            </a:pPr>
            <a:endParaRPr lang="en-US" sz="1258" dirty="0"/>
          </a:p>
          <a:p>
            <a:pPr marL="228600" indent="-228600">
              <a:buFont typeface="+mj-lt"/>
              <a:buAutoNum type="arabicPeriod"/>
            </a:pPr>
            <a:endParaRPr lang="en-US" sz="1258" dirty="0"/>
          </a:p>
          <a:p>
            <a:pPr marL="228600" indent="-228600">
              <a:buFont typeface="+mj-lt"/>
              <a:buAutoNum type="arabicPeriod"/>
            </a:pPr>
            <a:endParaRPr lang="en-US" sz="1258" dirty="0"/>
          </a:p>
          <a:p>
            <a:pPr marL="0" indent="0">
              <a:buNone/>
            </a:pPr>
            <a:endParaRPr lang="en-US" sz="1258" dirty="0"/>
          </a:p>
        </p:txBody>
      </p:sp>
    </p:spTree>
    <p:extLst>
      <p:ext uri="{BB962C8B-B14F-4D97-AF65-F5344CB8AC3E}">
        <p14:creationId xmlns:p14="http://schemas.microsoft.com/office/powerpoint/2010/main" val="3535640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7" name="TextBox 165"/>
          <p:cNvSpPr txBox="1">
            <a:spLocks noChangeArrowheads="1"/>
          </p:cNvSpPr>
          <p:nvPr/>
        </p:nvSpPr>
        <p:spPr bwMode="auto">
          <a:xfrm rot="-5400000">
            <a:off x="-928969" y="1255233"/>
            <a:ext cx="33682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5400" b="1" dirty="0">
                <a:latin typeface="Aharoni" panose="02010803020104030203" pitchFamily="2" charset="-79"/>
                <a:cs typeface="Aharoni" panose="02010803020104030203" pitchFamily="2" charset="-79"/>
              </a:rPr>
              <a:t>DEMAND</a:t>
            </a:r>
          </a:p>
        </p:txBody>
      </p:sp>
      <p:sp>
        <p:nvSpPr>
          <p:cNvPr id="20568" name="TextBox 166"/>
          <p:cNvSpPr txBox="1">
            <a:spLocks noChangeArrowheads="1"/>
          </p:cNvSpPr>
          <p:nvPr/>
        </p:nvSpPr>
        <p:spPr bwMode="auto">
          <a:xfrm rot="-5400000">
            <a:off x="-605677" y="4656629"/>
            <a:ext cx="26993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5400" b="1" dirty="0">
                <a:latin typeface="Aharoni" panose="02010803020104030203" pitchFamily="2" charset="-79"/>
                <a:cs typeface="Aharoni" panose="02010803020104030203" pitchFamily="2" charset="-79"/>
              </a:rPr>
              <a:t>SUPPLY</a:t>
            </a:r>
          </a:p>
        </p:txBody>
      </p:sp>
      <p:grpSp>
        <p:nvGrpSpPr>
          <p:cNvPr id="18" name="Group 17"/>
          <p:cNvGrpSpPr/>
          <p:nvPr/>
        </p:nvGrpSpPr>
        <p:grpSpPr>
          <a:xfrm>
            <a:off x="5176087" y="320676"/>
            <a:ext cx="3282901" cy="2998918"/>
            <a:chOff x="8035132" y="301495"/>
            <a:chExt cx="3282901" cy="2998918"/>
          </a:xfrm>
        </p:grpSpPr>
        <p:grpSp>
          <p:nvGrpSpPr>
            <p:cNvPr id="6" name="Group 5"/>
            <p:cNvGrpSpPr/>
            <p:nvPr/>
          </p:nvGrpSpPr>
          <p:grpSpPr>
            <a:xfrm>
              <a:off x="8094664" y="346755"/>
              <a:ext cx="3167061" cy="2889251"/>
              <a:chOff x="5576889" y="1052513"/>
              <a:chExt cx="3167061" cy="2889251"/>
            </a:xfrm>
          </p:grpSpPr>
          <p:cxnSp>
            <p:nvCxnSpPr>
              <p:cNvPr id="80" name="Straight Connector 79"/>
              <p:cNvCxnSpPr>
                <a:cxnSpLocks noChangeShapeType="1"/>
              </p:cNvCxnSpPr>
              <p:nvPr/>
            </p:nvCxnSpPr>
            <p:spPr bwMode="auto">
              <a:xfrm>
                <a:off x="5910263" y="1069975"/>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81" name="Straight Connector 80"/>
              <p:cNvCxnSpPr>
                <a:cxnSpLocks noChangeShapeType="1"/>
              </p:cNvCxnSpPr>
              <p:nvPr/>
            </p:nvCxnSpPr>
            <p:spPr bwMode="auto">
              <a:xfrm>
                <a:off x="5910264" y="3629025"/>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05" name="TextBox 81"/>
              <p:cNvSpPr txBox="1">
                <a:spLocks noChangeArrowheads="1"/>
              </p:cNvSpPr>
              <p:nvPr/>
            </p:nvSpPr>
            <p:spPr bwMode="auto">
              <a:xfrm rot="-5400000">
                <a:off x="5447507" y="1200945"/>
                <a:ext cx="536575"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0506" name="TextBox 82"/>
              <p:cNvSpPr txBox="1">
                <a:spLocks noChangeArrowheads="1"/>
              </p:cNvSpPr>
              <p:nvPr/>
            </p:nvSpPr>
            <p:spPr bwMode="auto">
              <a:xfrm>
                <a:off x="7918450" y="3663951"/>
                <a:ext cx="825500"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84" name="Straight Connector 83"/>
              <p:cNvCxnSpPr>
                <a:cxnSpLocks noChangeShapeType="1"/>
              </p:cNvCxnSpPr>
              <p:nvPr/>
            </p:nvCxnSpPr>
            <p:spPr bwMode="auto">
              <a:xfrm>
                <a:off x="6342063" y="1468438"/>
                <a:ext cx="1439862"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85" name="Straight Connector 84"/>
              <p:cNvCxnSpPr>
                <a:cxnSpLocks noChangeShapeType="1"/>
                <a:endCxn id="20509" idx="1"/>
              </p:cNvCxnSpPr>
              <p:nvPr/>
            </p:nvCxnSpPr>
            <p:spPr bwMode="auto">
              <a:xfrm flipV="1">
                <a:off x="6197601" y="1598614"/>
                <a:ext cx="1584325" cy="1741487"/>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09" name="TextBox 85"/>
              <p:cNvSpPr txBox="1">
                <a:spLocks noChangeArrowheads="1"/>
              </p:cNvSpPr>
              <p:nvPr/>
            </p:nvSpPr>
            <p:spPr bwMode="auto">
              <a:xfrm>
                <a:off x="7781925" y="1460501"/>
                <a:ext cx="273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a:t>
                </a:r>
              </a:p>
            </p:txBody>
          </p:sp>
          <p:sp>
            <p:nvSpPr>
              <p:cNvPr id="20510" name="TextBox 86"/>
              <p:cNvSpPr txBox="1">
                <a:spLocks noChangeArrowheads="1"/>
              </p:cNvSpPr>
              <p:nvPr/>
            </p:nvSpPr>
            <p:spPr bwMode="auto">
              <a:xfrm>
                <a:off x="7761288" y="3201989"/>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D1</a:t>
                </a:r>
              </a:p>
            </p:txBody>
          </p:sp>
          <p:cxnSp>
            <p:nvCxnSpPr>
              <p:cNvPr id="88" name="Straight Connector 87"/>
              <p:cNvCxnSpPr/>
              <p:nvPr/>
            </p:nvCxnSpPr>
            <p:spPr>
              <a:xfrm>
                <a:off x="5910264" y="2403475"/>
                <a:ext cx="11509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flipV="1">
                <a:off x="7061200" y="2468563"/>
                <a:ext cx="0" cy="11604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0" name="Oval 89"/>
              <p:cNvSpPr/>
              <p:nvPr/>
            </p:nvSpPr>
            <p:spPr>
              <a:xfrm>
                <a:off x="6989763" y="2332038"/>
                <a:ext cx="144462"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A</a:t>
                </a:r>
              </a:p>
            </p:txBody>
          </p:sp>
          <p:sp>
            <p:nvSpPr>
              <p:cNvPr id="20514" name="TextBox 90"/>
              <p:cNvSpPr txBox="1">
                <a:spLocks noChangeArrowheads="1"/>
              </p:cNvSpPr>
              <p:nvPr/>
            </p:nvSpPr>
            <p:spPr bwMode="auto">
              <a:xfrm>
                <a:off x="5594350" y="2265363"/>
                <a:ext cx="41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0515" name="TextBox 91"/>
              <p:cNvSpPr txBox="1">
                <a:spLocks noChangeArrowheads="1"/>
              </p:cNvSpPr>
              <p:nvPr/>
            </p:nvSpPr>
            <p:spPr bwMode="auto">
              <a:xfrm>
                <a:off x="6854825" y="3629026"/>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93" name="Straight Connector 92"/>
              <p:cNvCxnSpPr>
                <a:cxnSpLocks noChangeShapeType="1"/>
              </p:cNvCxnSpPr>
              <p:nvPr/>
            </p:nvCxnSpPr>
            <p:spPr bwMode="auto">
              <a:xfrm>
                <a:off x="6043613" y="2060576"/>
                <a:ext cx="1079500" cy="127952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17" name="TextBox 93"/>
              <p:cNvSpPr txBox="1">
                <a:spLocks noChangeArrowheads="1"/>
              </p:cNvSpPr>
              <p:nvPr/>
            </p:nvSpPr>
            <p:spPr bwMode="auto">
              <a:xfrm>
                <a:off x="7089775" y="3201989"/>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D2</a:t>
                </a:r>
              </a:p>
            </p:txBody>
          </p:sp>
          <p:sp>
            <p:nvSpPr>
              <p:cNvPr id="95" name="Oval 94"/>
              <p:cNvSpPr/>
              <p:nvPr/>
            </p:nvSpPr>
            <p:spPr>
              <a:xfrm>
                <a:off x="6610351" y="2728914"/>
                <a:ext cx="142875" cy="14287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B</a:t>
                </a:r>
              </a:p>
            </p:txBody>
          </p:sp>
          <p:cxnSp>
            <p:nvCxnSpPr>
              <p:cNvPr id="96" name="Straight Connector 95"/>
              <p:cNvCxnSpPr>
                <a:endCxn id="95" idx="2"/>
              </p:cNvCxnSpPr>
              <p:nvPr/>
            </p:nvCxnSpPr>
            <p:spPr>
              <a:xfrm>
                <a:off x="5910264" y="2800350"/>
                <a:ext cx="70008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20" name="TextBox 96"/>
              <p:cNvSpPr txBox="1">
                <a:spLocks noChangeArrowheads="1"/>
              </p:cNvSpPr>
              <p:nvPr/>
            </p:nvSpPr>
            <p:spPr bwMode="auto">
              <a:xfrm>
                <a:off x="5594350" y="2641601"/>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98" name="Straight Connector 97"/>
              <p:cNvCxnSpPr>
                <a:endCxn id="95" idx="4"/>
              </p:cNvCxnSpPr>
              <p:nvPr/>
            </p:nvCxnSpPr>
            <p:spPr>
              <a:xfrm flipV="1">
                <a:off x="6681788" y="2871788"/>
                <a:ext cx="0" cy="73501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22" name="TextBox 98"/>
              <p:cNvSpPr txBox="1">
                <a:spLocks noChangeArrowheads="1"/>
              </p:cNvSpPr>
              <p:nvPr/>
            </p:nvSpPr>
            <p:spPr bwMode="auto">
              <a:xfrm>
                <a:off x="6475413" y="3632201"/>
                <a:ext cx="412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56" name="Straight Arrow Connector 155"/>
              <p:cNvCxnSpPr>
                <a:cxnSpLocks noChangeShapeType="1"/>
              </p:cNvCxnSpPr>
              <p:nvPr/>
            </p:nvCxnSpPr>
            <p:spPr bwMode="auto">
              <a:xfrm flipH="1">
                <a:off x="6330951" y="2314575"/>
                <a:ext cx="504825"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572" name="TextBox 91"/>
              <p:cNvSpPr txBox="1">
                <a:spLocks noChangeArrowheads="1"/>
              </p:cNvSpPr>
              <p:nvPr/>
            </p:nvSpPr>
            <p:spPr bwMode="auto">
              <a:xfrm>
                <a:off x="6919914" y="1052513"/>
                <a:ext cx="357187"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B</a:t>
                </a:r>
              </a:p>
            </p:txBody>
          </p:sp>
        </p:grpSp>
        <p:sp>
          <p:nvSpPr>
            <p:cNvPr id="12" name="Rectangle 11"/>
            <p:cNvSpPr/>
            <p:nvPr/>
          </p:nvSpPr>
          <p:spPr>
            <a:xfrm>
              <a:off x="8035132" y="301495"/>
              <a:ext cx="3282901" cy="2998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p:cNvGrpSpPr/>
          <p:nvPr/>
        </p:nvGrpSpPr>
        <p:grpSpPr>
          <a:xfrm>
            <a:off x="5218375" y="3656872"/>
            <a:ext cx="3282901" cy="2998918"/>
            <a:chOff x="7358268" y="3813110"/>
            <a:chExt cx="3282901" cy="2998918"/>
          </a:xfrm>
        </p:grpSpPr>
        <p:grpSp>
          <p:nvGrpSpPr>
            <p:cNvPr id="9" name="Group 8"/>
            <p:cNvGrpSpPr/>
            <p:nvPr/>
          </p:nvGrpSpPr>
          <p:grpSpPr>
            <a:xfrm>
              <a:off x="7404895" y="3906043"/>
              <a:ext cx="3176586" cy="2871788"/>
              <a:chOff x="5700714" y="3910013"/>
              <a:chExt cx="3176586" cy="2871788"/>
            </a:xfrm>
          </p:grpSpPr>
          <p:cxnSp>
            <p:nvCxnSpPr>
              <p:cNvPr id="120" name="Straight Connector 119"/>
              <p:cNvCxnSpPr>
                <a:cxnSpLocks noChangeShapeType="1"/>
              </p:cNvCxnSpPr>
              <p:nvPr/>
            </p:nvCxnSpPr>
            <p:spPr bwMode="auto">
              <a:xfrm>
                <a:off x="6043613" y="3910013"/>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21" name="Straight Connector 120"/>
              <p:cNvCxnSpPr>
                <a:cxnSpLocks noChangeShapeType="1"/>
              </p:cNvCxnSpPr>
              <p:nvPr/>
            </p:nvCxnSpPr>
            <p:spPr bwMode="auto">
              <a:xfrm>
                <a:off x="6043614" y="6469063"/>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45" name="TextBox 121"/>
              <p:cNvSpPr txBox="1">
                <a:spLocks noChangeArrowheads="1"/>
              </p:cNvSpPr>
              <p:nvPr/>
            </p:nvSpPr>
            <p:spPr bwMode="auto">
              <a:xfrm rot="-5400000">
                <a:off x="5581651" y="4041776"/>
                <a:ext cx="53657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0546" name="TextBox 122"/>
              <p:cNvSpPr txBox="1">
                <a:spLocks noChangeArrowheads="1"/>
              </p:cNvSpPr>
              <p:nvPr/>
            </p:nvSpPr>
            <p:spPr bwMode="auto">
              <a:xfrm>
                <a:off x="8051800" y="6505576"/>
                <a:ext cx="8255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124" name="Straight Connector 123"/>
              <p:cNvCxnSpPr>
                <a:cxnSpLocks noChangeShapeType="1"/>
              </p:cNvCxnSpPr>
              <p:nvPr/>
            </p:nvCxnSpPr>
            <p:spPr bwMode="auto">
              <a:xfrm>
                <a:off x="6475413" y="4308476"/>
                <a:ext cx="1439862" cy="1871663"/>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25" name="Straight Connector 124"/>
              <p:cNvCxnSpPr>
                <a:cxnSpLocks noChangeShapeType="1"/>
                <a:endCxn id="20549" idx="1"/>
              </p:cNvCxnSpPr>
              <p:nvPr/>
            </p:nvCxnSpPr>
            <p:spPr bwMode="auto">
              <a:xfrm flipV="1">
                <a:off x="6330951" y="4438650"/>
                <a:ext cx="1584325" cy="1741488"/>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49" name="TextBox 125"/>
              <p:cNvSpPr txBox="1">
                <a:spLocks noChangeArrowheads="1"/>
              </p:cNvSpPr>
              <p:nvPr/>
            </p:nvSpPr>
            <p:spPr bwMode="auto">
              <a:xfrm>
                <a:off x="7915275" y="4300539"/>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S1</a:t>
                </a:r>
              </a:p>
            </p:txBody>
          </p:sp>
          <p:sp>
            <p:nvSpPr>
              <p:cNvPr id="20550" name="TextBox 126"/>
              <p:cNvSpPr txBox="1">
                <a:spLocks noChangeArrowheads="1"/>
              </p:cNvSpPr>
              <p:nvPr/>
            </p:nvSpPr>
            <p:spPr bwMode="auto">
              <a:xfrm>
                <a:off x="7894638" y="6042026"/>
                <a:ext cx="355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D1</a:t>
                </a:r>
              </a:p>
            </p:txBody>
          </p:sp>
          <p:cxnSp>
            <p:nvCxnSpPr>
              <p:cNvPr id="128" name="Straight Connector 127"/>
              <p:cNvCxnSpPr/>
              <p:nvPr/>
            </p:nvCxnSpPr>
            <p:spPr>
              <a:xfrm>
                <a:off x="6043614" y="5245100"/>
                <a:ext cx="11509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flipV="1">
                <a:off x="7194550" y="5310189"/>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0" name="Oval 129"/>
              <p:cNvSpPr/>
              <p:nvPr/>
            </p:nvSpPr>
            <p:spPr>
              <a:xfrm>
                <a:off x="7123113" y="5172076"/>
                <a:ext cx="144462"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A</a:t>
                </a:r>
              </a:p>
            </p:txBody>
          </p:sp>
          <p:sp>
            <p:nvSpPr>
              <p:cNvPr id="20554" name="TextBox 130"/>
              <p:cNvSpPr txBox="1">
                <a:spLocks noChangeArrowheads="1"/>
              </p:cNvSpPr>
              <p:nvPr/>
            </p:nvSpPr>
            <p:spPr bwMode="auto">
              <a:xfrm>
                <a:off x="5727700" y="5106989"/>
                <a:ext cx="414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0555" name="TextBox 131"/>
              <p:cNvSpPr txBox="1">
                <a:spLocks noChangeArrowheads="1"/>
              </p:cNvSpPr>
              <p:nvPr/>
            </p:nvSpPr>
            <p:spPr bwMode="auto">
              <a:xfrm>
                <a:off x="6988175" y="6469064"/>
                <a:ext cx="414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133" name="Straight Connector 132"/>
              <p:cNvCxnSpPr>
                <a:cxnSpLocks noChangeShapeType="1"/>
              </p:cNvCxnSpPr>
              <p:nvPr/>
            </p:nvCxnSpPr>
            <p:spPr bwMode="auto">
              <a:xfrm flipH="1">
                <a:off x="6330951" y="4114800"/>
                <a:ext cx="1033463" cy="1074738"/>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57" name="TextBox 133"/>
              <p:cNvSpPr txBox="1">
                <a:spLocks noChangeArrowheads="1"/>
              </p:cNvSpPr>
              <p:nvPr/>
            </p:nvSpPr>
            <p:spPr bwMode="auto">
              <a:xfrm>
                <a:off x="8250239" y="5643563"/>
                <a:ext cx="357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D2</a:t>
                </a:r>
              </a:p>
            </p:txBody>
          </p:sp>
          <p:cxnSp>
            <p:nvCxnSpPr>
              <p:cNvPr id="136" name="Straight Connector 135"/>
              <p:cNvCxnSpPr/>
              <p:nvPr/>
            </p:nvCxnSpPr>
            <p:spPr>
              <a:xfrm>
                <a:off x="6059489" y="4718051"/>
                <a:ext cx="725487" cy="476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59" name="TextBox 136"/>
              <p:cNvSpPr txBox="1">
                <a:spLocks noChangeArrowheads="1"/>
              </p:cNvSpPr>
              <p:nvPr/>
            </p:nvSpPr>
            <p:spPr bwMode="auto">
              <a:xfrm>
                <a:off x="5700714" y="4565651"/>
                <a:ext cx="4143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138" name="Straight Connector 137"/>
              <p:cNvCxnSpPr/>
              <p:nvPr/>
            </p:nvCxnSpPr>
            <p:spPr>
              <a:xfrm flipV="1">
                <a:off x="6791325" y="4860925"/>
                <a:ext cx="0" cy="155098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61" name="TextBox 138"/>
              <p:cNvSpPr txBox="1">
                <a:spLocks noChangeArrowheads="1"/>
              </p:cNvSpPr>
              <p:nvPr/>
            </p:nvSpPr>
            <p:spPr bwMode="auto">
              <a:xfrm>
                <a:off x="6610350" y="6464301"/>
                <a:ext cx="414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55" name="Straight Arrow Connector 154"/>
              <p:cNvCxnSpPr>
                <a:cxnSpLocks noChangeShapeType="1"/>
              </p:cNvCxnSpPr>
              <p:nvPr/>
            </p:nvCxnSpPr>
            <p:spPr bwMode="auto">
              <a:xfrm flipH="1">
                <a:off x="7069138" y="4591050"/>
                <a:ext cx="550862"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566" name="TextBox 162"/>
              <p:cNvSpPr txBox="1">
                <a:spLocks noChangeArrowheads="1"/>
              </p:cNvSpPr>
              <p:nvPr/>
            </p:nvSpPr>
            <p:spPr bwMode="auto">
              <a:xfrm>
                <a:off x="7364413" y="4022726"/>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S2</a:t>
                </a:r>
              </a:p>
            </p:txBody>
          </p:sp>
          <p:sp>
            <p:nvSpPr>
              <p:cNvPr id="135" name="Oval 134"/>
              <p:cNvSpPr/>
              <p:nvPr/>
            </p:nvSpPr>
            <p:spPr>
              <a:xfrm>
                <a:off x="6718301" y="4657726"/>
                <a:ext cx="144463" cy="14287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B</a:t>
                </a:r>
              </a:p>
            </p:txBody>
          </p:sp>
          <p:sp>
            <p:nvSpPr>
              <p:cNvPr id="20574" name="TextBox 96"/>
              <p:cNvSpPr txBox="1">
                <a:spLocks noChangeArrowheads="1"/>
              </p:cNvSpPr>
              <p:nvPr/>
            </p:nvSpPr>
            <p:spPr bwMode="auto">
              <a:xfrm>
                <a:off x="7715251" y="4995863"/>
                <a:ext cx="379413"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D</a:t>
                </a:r>
              </a:p>
            </p:txBody>
          </p:sp>
        </p:grpSp>
        <p:sp>
          <p:nvSpPr>
            <p:cNvPr id="147" name="Rectangle 146"/>
            <p:cNvSpPr/>
            <p:nvPr/>
          </p:nvSpPr>
          <p:spPr>
            <a:xfrm>
              <a:off x="7358268" y="3813110"/>
              <a:ext cx="3282901" cy="2998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1506154" y="301495"/>
            <a:ext cx="3282901" cy="3029679"/>
            <a:chOff x="1506154" y="301495"/>
            <a:chExt cx="3282901" cy="3029679"/>
          </a:xfrm>
        </p:grpSpPr>
        <p:grpSp>
          <p:nvGrpSpPr>
            <p:cNvPr id="4" name="Group 3"/>
            <p:cNvGrpSpPr/>
            <p:nvPr/>
          </p:nvGrpSpPr>
          <p:grpSpPr>
            <a:xfrm>
              <a:off x="1597806" y="301495"/>
              <a:ext cx="3167061" cy="2971801"/>
              <a:chOff x="2417764" y="966788"/>
              <a:chExt cx="3167061" cy="2971801"/>
            </a:xfrm>
          </p:grpSpPr>
          <p:cxnSp>
            <p:nvCxnSpPr>
              <p:cNvPr id="5" name="Straight Connector 4"/>
              <p:cNvCxnSpPr>
                <a:cxnSpLocks noChangeShapeType="1"/>
              </p:cNvCxnSpPr>
              <p:nvPr/>
            </p:nvCxnSpPr>
            <p:spPr bwMode="auto">
              <a:xfrm>
                <a:off x="2751138" y="1066800"/>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a:off x="2751139" y="3625850"/>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485" name="TextBox 7"/>
              <p:cNvSpPr txBox="1">
                <a:spLocks noChangeArrowheads="1"/>
              </p:cNvSpPr>
              <p:nvPr/>
            </p:nvSpPr>
            <p:spPr bwMode="auto">
              <a:xfrm rot="-5400000">
                <a:off x="2288382" y="1197770"/>
                <a:ext cx="536575"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0486" name="TextBox 8"/>
              <p:cNvSpPr txBox="1">
                <a:spLocks noChangeArrowheads="1"/>
              </p:cNvSpPr>
              <p:nvPr/>
            </p:nvSpPr>
            <p:spPr bwMode="auto">
              <a:xfrm>
                <a:off x="4759325" y="3660776"/>
                <a:ext cx="825500"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a:latin typeface="Aharoni" panose="02010803020104030203" pitchFamily="2" charset="-79"/>
                    <a:cs typeface="Aharoni" panose="02010803020104030203" pitchFamily="2" charset="-79"/>
                  </a:rPr>
                  <a:t>Quantity</a:t>
                </a:r>
              </a:p>
            </p:txBody>
          </p:sp>
          <p:cxnSp>
            <p:nvCxnSpPr>
              <p:cNvPr id="11" name="Straight Connector 10"/>
              <p:cNvCxnSpPr>
                <a:cxnSpLocks noChangeShapeType="1"/>
              </p:cNvCxnSpPr>
              <p:nvPr/>
            </p:nvCxnSpPr>
            <p:spPr bwMode="auto">
              <a:xfrm>
                <a:off x="3182938" y="1465263"/>
                <a:ext cx="1439862"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a:endCxn id="20489" idx="1"/>
              </p:cNvCxnSpPr>
              <p:nvPr/>
            </p:nvCxnSpPr>
            <p:spPr bwMode="auto">
              <a:xfrm flipV="1">
                <a:off x="3038476" y="1595439"/>
                <a:ext cx="1584325" cy="1741487"/>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489" name="TextBox 13"/>
              <p:cNvSpPr txBox="1">
                <a:spLocks noChangeArrowheads="1"/>
              </p:cNvSpPr>
              <p:nvPr/>
            </p:nvSpPr>
            <p:spPr bwMode="auto">
              <a:xfrm>
                <a:off x="4622800" y="1457326"/>
                <a:ext cx="273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a:t>
                </a:r>
              </a:p>
            </p:txBody>
          </p:sp>
          <p:sp>
            <p:nvSpPr>
              <p:cNvPr id="20490" name="TextBox 14"/>
              <p:cNvSpPr txBox="1">
                <a:spLocks noChangeArrowheads="1"/>
              </p:cNvSpPr>
              <p:nvPr/>
            </p:nvSpPr>
            <p:spPr bwMode="auto">
              <a:xfrm>
                <a:off x="4602163" y="319881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D1</a:t>
                </a:r>
              </a:p>
            </p:txBody>
          </p:sp>
          <p:cxnSp>
            <p:nvCxnSpPr>
              <p:cNvPr id="17" name="Straight Connector 16"/>
              <p:cNvCxnSpPr/>
              <p:nvPr/>
            </p:nvCxnSpPr>
            <p:spPr>
              <a:xfrm>
                <a:off x="2751139" y="2401888"/>
                <a:ext cx="11509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3902075" y="2466976"/>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7" name="Oval 26"/>
              <p:cNvSpPr/>
              <p:nvPr/>
            </p:nvSpPr>
            <p:spPr>
              <a:xfrm>
                <a:off x="3830638" y="2328863"/>
                <a:ext cx="144462"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A</a:t>
                </a:r>
              </a:p>
            </p:txBody>
          </p:sp>
          <p:sp>
            <p:nvSpPr>
              <p:cNvPr id="20494" name="TextBox 27"/>
              <p:cNvSpPr txBox="1">
                <a:spLocks noChangeArrowheads="1"/>
              </p:cNvSpPr>
              <p:nvPr/>
            </p:nvSpPr>
            <p:spPr bwMode="auto">
              <a:xfrm>
                <a:off x="2435225" y="2262188"/>
                <a:ext cx="41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0495" name="TextBox 28"/>
              <p:cNvSpPr txBox="1">
                <a:spLocks noChangeArrowheads="1"/>
              </p:cNvSpPr>
              <p:nvPr/>
            </p:nvSpPr>
            <p:spPr bwMode="auto">
              <a:xfrm>
                <a:off x="3695700" y="3625851"/>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69" name="Straight Connector 68"/>
              <p:cNvCxnSpPr>
                <a:cxnSpLocks noChangeShapeType="1"/>
              </p:cNvCxnSpPr>
              <p:nvPr/>
            </p:nvCxnSpPr>
            <p:spPr bwMode="auto">
              <a:xfrm>
                <a:off x="3543301" y="1066801"/>
                <a:ext cx="1439863" cy="1871663"/>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497" name="TextBox 69"/>
              <p:cNvSpPr txBox="1">
                <a:spLocks noChangeArrowheads="1"/>
              </p:cNvSpPr>
              <p:nvPr/>
            </p:nvSpPr>
            <p:spPr bwMode="auto">
              <a:xfrm>
                <a:off x="4957763" y="2800351"/>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D2</a:t>
                </a:r>
              </a:p>
            </p:txBody>
          </p:sp>
          <p:sp>
            <p:nvSpPr>
              <p:cNvPr id="71" name="Oval 70"/>
              <p:cNvSpPr/>
              <p:nvPr/>
            </p:nvSpPr>
            <p:spPr>
              <a:xfrm>
                <a:off x="4191001" y="1930401"/>
                <a:ext cx="144463"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B</a:t>
                </a:r>
              </a:p>
            </p:txBody>
          </p:sp>
          <p:cxnSp>
            <p:nvCxnSpPr>
              <p:cNvPr id="72" name="Straight Connector 71"/>
              <p:cNvCxnSpPr/>
              <p:nvPr/>
            </p:nvCxnSpPr>
            <p:spPr>
              <a:xfrm>
                <a:off x="2751139" y="2006600"/>
                <a:ext cx="144938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00" name="TextBox 73"/>
              <p:cNvSpPr txBox="1">
                <a:spLocks noChangeArrowheads="1"/>
              </p:cNvSpPr>
              <p:nvPr/>
            </p:nvSpPr>
            <p:spPr bwMode="auto">
              <a:xfrm>
                <a:off x="2417764" y="1860551"/>
                <a:ext cx="4143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75" name="Straight Connector 74"/>
              <p:cNvCxnSpPr/>
              <p:nvPr/>
            </p:nvCxnSpPr>
            <p:spPr>
              <a:xfrm flipV="1">
                <a:off x="4262438" y="2074864"/>
                <a:ext cx="0" cy="155098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02" name="TextBox 76"/>
              <p:cNvSpPr txBox="1">
                <a:spLocks noChangeArrowheads="1"/>
              </p:cNvSpPr>
              <p:nvPr/>
            </p:nvSpPr>
            <p:spPr bwMode="auto">
              <a:xfrm>
                <a:off x="4070350" y="3621089"/>
                <a:ext cx="414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54" name="Straight Arrow Connector 153"/>
              <p:cNvCxnSpPr>
                <a:cxnSpLocks noChangeShapeType="1"/>
              </p:cNvCxnSpPr>
              <p:nvPr/>
            </p:nvCxnSpPr>
            <p:spPr bwMode="auto">
              <a:xfrm>
                <a:off x="3514725" y="1733550"/>
                <a:ext cx="44450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571" name="TextBox 1"/>
              <p:cNvSpPr txBox="1">
                <a:spLocks noChangeArrowheads="1"/>
              </p:cNvSpPr>
              <p:nvPr/>
            </p:nvSpPr>
            <p:spPr bwMode="auto">
              <a:xfrm>
                <a:off x="4057650" y="966788"/>
                <a:ext cx="369888"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A</a:t>
                </a:r>
              </a:p>
            </p:txBody>
          </p:sp>
        </p:grpSp>
        <p:sp>
          <p:nvSpPr>
            <p:cNvPr id="148" name="Rectangle 147"/>
            <p:cNvSpPr/>
            <p:nvPr/>
          </p:nvSpPr>
          <p:spPr>
            <a:xfrm>
              <a:off x="1506154" y="332256"/>
              <a:ext cx="3282901" cy="2998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1481966" y="3696559"/>
            <a:ext cx="3282901" cy="2998918"/>
            <a:chOff x="1668376" y="3781295"/>
            <a:chExt cx="3282901" cy="2998918"/>
          </a:xfrm>
        </p:grpSpPr>
        <p:grpSp>
          <p:nvGrpSpPr>
            <p:cNvPr id="8" name="Group 7"/>
            <p:cNvGrpSpPr/>
            <p:nvPr/>
          </p:nvGrpSpPr>
          <p:grpSpPr>
            <a:xfrm>
              <a:off x="1736711" y="3868737"/>
              <a:ext cx="3167062" cy="2871789"/>
              <a:chOff x="2403476" y="3924300"/>
              <a:chExt cx="3167062" cy="2871789"/>
            </a:xfrm>
          </p:grpSpPr>
          <p:cxnSp>
            <p:nvCxnSpPr>
              <p:cNvPr id="100" name="Straight Connector 99"/>
              <p:cNvCxnSpPr>
                <a:cxnSpLocks noChangeShapeType="1"/>
              </p:cNvCxnSpPr>
              <p:nvPr/>
            </p:nvCxnSpPr>
            <p:spPr bwMode="auto">
              <a:xfrm>
                <a:off x="2735263" y="3924300"/>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01" name="Straight Connector 100"/>
              <p:cNvCxnSpPr>
                <a:cxnSpLocks noChangeShapeType="1"/>
              </p:cNvCxnSpPr>
              <p:nvPr/>
            </p:nvCxnSpPr>
            <p:spPr bwMode="auto">
              <a:xfrm>
                <a:off x="2735264" y="6483350"/>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25" name="TextBox 101"/>
              <p:cNvSpPr txBox="1">
                <a:spLocks noChangeArrowheads="1"/>
              </p:cNvSpPr>
              <p:nvPr/>
            </p:nvSpPr>
            <p:spPr bwMode="auto">
              <a:xfrm rot="-5400000">
                <a:off x="2274095" y="4055270"/>
                <a:ext cx="536575"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0526" name="TextBox 102"/>
              <p:cNvSpPr txBox="1">
                <a:spLocks noChangeArrowheads="1"/>
              </p:cNvSpPr>
              <p:nvPr/>
            </p:nvSpPr>
            <p:spPr bwMode="auto">
              <a:xfrm>
                <a:off x="4745038" y="6519864"/>
                <a:ext cx="8255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104" name="Straight Connector 103"/>
              <p:cNvCxnSpPr>
                <a:cxnSpLocks noChangeShapeType="1"/>
              </p:cNvCxnSpPr>
              <p:nvPr/>
            </p:nvCxnSpPr>
            <p:spPr bwMode="auto">
              <a:xfrm>
                <a:off x="3167063" y="4322763"/>
                <a:ext cx="1441450"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05" name="Straight Connector 104"/>
              <p:cNvCxnSpPr>
                <a:cxnSpLocks noChangeShapeType="1"/>
                <a:endCxn id="20529" idx="1"/>
              </p:cNvCxnSpPr>
              <p:nvPr/>
            </p:nvCxnSpPr>
            <p:spPr bwMode="auto">
              <a:xfrm flipV="1">
                <a:off x="3024189" y="4452939"/>
                <a:ext cx="1584325" cy="1741487"/>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29" name="TextBox 105"/>
              <p:cNvSpPr txBox="1">
                <a:spLocks noChangeArrowheads="1"/>
              </p:cNvSpPr>
              <p:nvPr/>
            </p:nvSpPr>
            <p:spPr bwMode="auto">
              <a:xfrm>
                <a:off x="4608513" y="4314826"/>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S1</a:t>
                </a:r>
              </a:p>
            </p:txBody>
          </p:sp>
          <p:sp>
            <p:nvSpPr>
              <p:cNvPr id="20530" name="TextBox 106"/>
              <p:cNvSpPr txBox="1">
                <a:spLocks noChangeArrowheads="1"/>
              </p:cNvSpPr>
              <p:nvPr/>
            </p:nvSpPr>
            <p:spPr bwMode="auto">
              <a:xfrm>
                <a:off x="4586288" y="6056313"/>
                <a:ext cx="292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a:t>
                </a:r>
              </a:p>
            </p:txBody>
          </p:sp>
          <p:cxnSp>
            <p:nvCxnSpPr>
              <p:cNvPr id="108" name="Straight Connector 107"/>
              <p:cNvCxnSpPr/>
              <p:nvPr/>
            </p:nvCxnSpPr>
            <p:spPr>
              <a:xfrm>
                <a:off x="2735264" y="5259388"/>
                <a:ext cx="115252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9" name="Straight Connector 108"/>
              <p:cNvCxnSpPr/>
              <p:nvPr/>
            </p:nvCxnSpPr>
            <p:spPr>
              <a:xfrm flipV="1">
                <a:off x="3887788" y="5324476"/>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0" name="Oval 109"/>
              <p:cNvSpPr/>
              <p:nvPr/>
            </p:nvSpPr>
            <p:spPr>
              <a:xfrm>
                <a:off x="3816351" y="5186363"/>
                <a:ext cx="142875"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A</a:t>
                </a:r>
              </a:p>
            </p:txBody>
          </p:sp>
          <p:sp>
            <p:nvSpPr>
              <p:cNvPr id="20534" name="TextBox 110"/>
              <p:cNvSpPr txBox="1">
                <a:spLocks noChangeArrowheads="1"/>
              </p:cNvSpPr>
              <p:nvPr/>
            </p:nvSpPr>
            <p:spPr bwMode="auto">
              <a:xfrm>
                <a:off x="2420938" y="5119688"/>
                <a:ext cx="41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0535" name="TextBox 111"/>
              <p:cNvSpPr txBox="1">
                <a:spLocks noChangeArrowheads="1"/>
              </p:cNvSpPr>
              <p:nvPr/>
            </p:nvSpPr>
            <p:spPr bwMode="auto">
              <a:xfrm>
                <a:off x="3681413" y="6483351"/>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113" name="Straight Connector 112"/>
              <p:cNvCxnSpPr>
                <a:cxnSpLocks noChangeShapeType="1"/>
              </p:cNvCxnSpPr>
              <p:nvPr/>
            </p:nvCxnSpPr>
            <p:spPr bwMode="auto">
              <a:xfrm flipH="1">
                <a:off x="3816351" y="4857751"/>
                <a:ext cx="1304925" cy="133667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537" name="TextBox 113"/>
              <p:cNvSpPr txBox="1">
                <a:spLocks noChangeArrowheads="1"/>
              </p:cNvSpPr>
              <p:nvPr/>
            </p:nvSpPr>
            <p:spPr bwMode="auto">
              <a:xfrm>
                <a:off x="5087939" y="4737101"/>
                <a:ext cx="338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S2</a:t>
                </a:r>
              </a:p>
            </p:txBody>
          </p:sp>
          <p:sp>
            <p:nvSpPr>
              <p:cNvPr id="115" name="Oval 114"/>
              <p:cNvSpPr/>
              <p:nvPr/>
            </p:nvSpPr>
            <p:spPr>
              <a:xfrm>
                <a:off x="4186239" y="5657851"/>
                <a:ext cx="142875"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B</a:t>
                </a:r>
              </a:p>
            </p:txBody>
          </p:sp>
          <p:cxnSp>
            <p:nvCxnSpPr>
              <p:cNvPr id="116" name="Straight Connector 115"/>
              <p:cNvCxnSpPr/>
              <p:nvPr/>
            </p:nvCxnSpPr>
            <p:spPr>
              <a:xfrm>
                <a:off x="2778125" y="5729288"/>
                <a:ext cx="14493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40" name="TextBox 116"/>
              <p:cNvSpPr txBox="1">
                <a:spLocks noChangeArrowheads="1"/>
              </p:cNvSpPr>
              <p:nvPr/>
            </p:nvSpPr>
            <p:spPr bwMode="auto">
              <a:xfrm>
                <a:off x="2435225" y="5529264"/>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118" name="Straight Connector 117"/>
              <p:cNvCxnSpPr>
                <a:endCxn id="115" idx="4"/>
              </p:cNvCxnSpPr>
              <p:nvPr/>
            </p:nvCxnSpPr>
            <p:spPr>
              <a:xfrm flipV="1">
                <a:off x="4248151" y="5802314"/>
                <a:ext cx="9525" cy="68103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542" name="TextBox 118"/>
              <p:cNvSpPr txBox="1">
                <a:spLocks noChangeArrowheads="1"/>
              </p:cNvSpPr>
              <p:nvPr/>
            </p:nvSpPr>
            <p:spPr bwMode="auto">
              <a:xfrm>
                <a:off x="4056063" y="6478589"/>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52" name="Straight Arrow Connector 151"/>
              <p:cNvCxnSpPr>
                <a:cxnSpLocks noChangeShapeType="1"/>
              </p:cNvCxnSpPr>
              <p:nvPr/>
            </p:nvCxnSpPr>
            <p:spPr bwMode="auto">
              <a:xfrm>
                <a:off x="4335463" y="4995863"/>
                <a:ext cx="44450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573" name="TextBox 93"/>
              <p:cNvSpPr txBox="1">
                <a:spLocks noChangeArrowheads="1"/>
              </p:cNvSpPr>
              <p:nvPr/>
            </p:nvSpPr>
            <p:spPr bwMode="auto">
              <a:xfrm>
                <a:off x="3736976" y="4179888"/>
                <a:ext cx="347663"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C</a:t>
                </a:r>
              </a:p>
            </p:txBody>
          </p:sp>
        </p:grpSp>
        <p:sp>
          <p:nvSpPr>
            <p:cNvPr id="149" name="Rectangle 148"/>
            <p:cNvSpPr/>
            <p:nvPr/>
          </p:nvSpPr>
          <p:spPr>
            <a:xfrm>
              <a:off x="1668376" y="3781295"/>
              <a:ext cx="3282901" cy="2998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1" name="Straight Connector 20"/>
          <p:cNvCxnSpPr/>
          <p:nvPr/>
        </p:nvCxnSpPr>
        <p:spPr>
          <a:xfrm>
            <a:off x="-17003" y="3498981"/>
            <a:ext cx="8787779" cy="517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8770776" y="1"/>
            <a:ext cx="9330" cy="686924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091894" y="181270"/>
            <a:ext cx="2887842" cy="369332"/>
          </a:xfrm>
          <a:prstGeom prst="rect">
            <a:avLst/>
          </a:prstGeom>
          <a:noFill/>
        </p:spPr>
        <p:txBody>
          <a:bodyPr wrap="none" rtlCol="0">
            <a:spAutoFit/>
          </a:bodyPr>
          <a:lstStyle/>
          <a:p>
            <a:r>
              <a:rPr lang="en-GB" b="1" u="sng" dirty="0" smtClean="0"/>
              <a:t>Changes in Price Equilibrium</a:t>
            </a:r>
            <a:endParaRPr lang="en-GB" b="1" u="sng" dirty="0"/>
          </a:p>
        </p:txBody>
      </p:sp>
    </p:spTree>
    <p:extLst>
      <p:ext uri="{BB962C8B-B14F-4D97-AF65-F5344CB8AC3E}">
        <p14:creationId xmlns:p14="http://schemas.microsoft.com/office/powerpoint/2010/main" val="1119533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097" y="94268"/>
            <a:ext cx="11481847" cy="6513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END</a:t>
            </a:r>
            <a:endParaRPr lang="en-GB" dirty="0"/>
          </a:p>
        </p:txBody>
      </p:sp>
    </p:spTree>
    <p:extLst>
      <p:ext uri="{BB962C8B-B14F-4D97-AF65-F5344CB8AC3E}">
        <p14:creationId xmlns:p14="http://schemas.microsoft.com/office/powerpoint/2010/main" val="928512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186949" y="1962226"/>
            <a:ext cx="7772400" cy="4032139"/>
          </a:xfrm>
        </p:spPr>
        <p:txBody>
          <a:bodyPr/>
          <a:lstStyle/>
          <a:p>
            <a:pPr eaLnBrk="1" hangingPunct="1">
              <a:lnSpc>
                <a:spcPct val="80000"/>
              </a:lnSpc>
            </a:pPr>
            <a:r>
              <a:rPr lang="en-GB" altLang="en-US" dirty="0">
                <a:solidFill>
                  <a:schemeClr val="accent2"/>
                </a:solidFill>
              </a:rPr>
              <a:t>Substitutes are goods in competitive demand</a:t>
            </a:r>
            <a:r>
              <a:rPr lang="en-GB" altLang="en-US" dirty="0"/>
              <a:t> </a:t>
            </a:r>
          </a:p>
          <a:p>
            <a:pPr lvl="1" eaLnBrk="1" hangingPunct="1">
              <a:lnSpc>
                <a:spcPct val="80000"/>
              </a:lnSpc>
            </a:pPr>
            <a:r>
              <a:rPr lang="en-GB" altLang="en-US" dirty="0"/>
              <a:t>They are replacements for another product</a:t>
            </a:r>
          </a:p>
          <a:p>
            <a:pPr lvl="1" eaLnBrk="1" hangingPunct="1">
              <a:lnSpc>
                <a:spcPct val="80000"/>
              </a:lnSpc>
            </a:pPr>
            <a:r>
              <a:rPr lang="en-GB" altLang="en-US" dirty="0"/>
              <a:t>For example, a rise in the price of Esso petrol (other factors held constant) should cause a substitution effect away from Esso towards Shell or other competing brands</a:t>
            </a:r>
          </a:p>
          <a:p>
            <a:pPr lvl="1" eaLnBrk="1" hangingPunct="1">
              <a:lnSpc>
                <a:spcPct val="80000"/>
              </a:lnSpc>
              <a:buFontTx/>
              <a:buNone/>
            </a:pPr>
            <a:endParaRPr lang="en-GB" altLang="en-US" sz="1000" dirty="0"/>
          </a:p>
          <a:p>
            <a:pPr eaLnBrk="1" hangingPunct="1">
              <a:lnSpc>
                <a:spcPct val="80000"/>
              </a:lnSpc>
            </a:pPr>
            <a:r>
              <a:rPr lang="en-GB" altLang="en-US" dirty="0">
                <a:solidFill>
                  <a:schemeClr val="accent2"/>
                </a:solidFill>
              </a:rPr>
              <a:t>Complements are said to be in joint demand</a:t>
            </a:r>
          </a:p>
          <a:p>
            <a:pPr lvl="1" eaLnBrk="1" hangingPunct="1">
              <a:lnSpc>
                <a:spcPct val="80000"/>
              </a:lnSpc>
            </a:pPr>
            <a:r>
              <a:rPr lang="en-GB" altLang="en-US" dirty="0"/>
              <a:t>Examples include: fish and chips, DVD players and DVDs, iron ore and steel</a:t>
            </a:r>
          </a:p>
          <a:p>
            <a:pPr lvl="1" eaLnBrk="1" hangingPunct="1">
              <a:lnSpc>
                <a:spcPct val="80000"/>
              </a:lnSpc>
            </a:pPr>
            <a:r>
              <a:rPr lang="en-GB" altLang="en-US" dirty="0"/>
              <a:t>A rise in the price of a complement to Good X should cause a fall in the demand for X</a:t>
            </a:r>
          </a:p>
        </p:txBody>
      </p:sp>
      <p:sp>
        <p:nvSpPr>
          <p:cNvPr id="6" name="Text Box 3"/>
          <p:cNvSpPr txBox="1">
            <a:spLocks noGrp="1" noChangeArrowheads="1"/>
          </p:cNvSpPr>
          <p:nvPr>
            <p:ph type="title"/>
          </p:nvPr>
        </p:nvSpPr>
        <p:spPr bwMode="auto">
          <a:xfrm>
            <a:off x="1774825" y="197086"/>
            <a:ext cx="8497888"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en-US" sz="3600" b="1" dirty="0">
                <a:solidFill>
                  <a:schemeClr val="tx2"/>
                </a:solidFill>
                <a:latin typeface="Calibri" pitchFamily="34" charset="0"/>
              </a:rPr>
              <a:t>What other factors affect Demand when price stays the same?</a:t>
            </a:r>
            <a:br>
              <a:rPr lang="en-GB" altLang="en-US" sz="3600" b="1" dirty="0">
                <a:solidFill>
                  <a:schemeClr val="tx2"/>
                </a:solidFill>
                <a:latin typeface="Calibri" pitchFamily="34" charset="0"/>
              </a:rPr>
            </a:br>
            <a:r>
              <a:rPr lang="en-GB" altLang="en-US" b="1" dirty="0" smtClean="0">
                <a:solidFill>
                  <a:srgbClr val="FF0000"/>
                </a:solidFill>
                <a:latin typeface="Calibri" pitchFamily="34" charset="0"/>
              </a:rPr>
              <a:t>(The Prices of Other Goods)</a:t>
            </a:r>
            <a:endParaRPr lang="en-GB" altLang="en-US" b="1" dirty="0">
              <a:solidFill>
                <a:srgbClr val="FF0000"/>
              </a:solidFill>
              <a:latin typeface="Calibri" pitchFamily="34" charset="0"/>
            </a:endParaRPr>
          </a:p>
        </p:txBody>
      </p:sp>
    </p:spTree>
    <p:extLst>
      <p:ext uri="{BB962C8B-B14F-4D97-AF65-F5344CB8AC3E}">
        <p14:creationId xmlns:p14="http://schemas.microsoft.com/office/powerpoint/2010/main" val="873294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p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325" y="0"/>
            <a:ext cx="168275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c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84321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la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213" y="0"/>
            <a:ext cx="3313112"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mil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2133601"/>
            <a:ext cx="29162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ostri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1150" y="0"/>
            <a:ext cx="146685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cook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7575" y="2133601"/>
            <a:ext cx="36004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descr="barney-col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8026" y="2133601"/>
            <a:ext cx="208756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2" descr="cig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5914" y="4581526"/>
            <a:ext cx="3348037"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descr="light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0463" y="4573588"/>
            <a:ext cx="3529012"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31308" y="1626781"/>
            <a:ext cx="1428596" cy="369332"/>
          </a:xfrm>
          <a:prstGeom prst="rect">
            <a:avLst/>
          </a:prstGeom>
          <a:solidFill>
            <a:schemeClr val="bg1"/>
          </a:solidFill>
        </p:spPr>
        <p:txBody>
          <a:bodyPr wrap="none" rtlCol="0">
            <a:spAutoFit/>
          </a:bodyPr>
          <a:lstStyle/>
          <a:p>
            <a:r>
              <a:rPr lang="en-GB" dirty="0"/>
              <a:t>SUBSTITUTE?</a:t>
            </a:r>
          </a:p>
        </p:txBody>
      </p:sp>
      <p:sp>
        <p:nvSpPr>
          <p:cNvPr id="12" name="TextBox 11"/>
          <p:cNvSpPr txBox="1"/>
          <p:nvPr/>
        </p:nvSpPr>
        <p:spPr>
          <a:xfrm>
            <a:off x="7772554" y="1644502"/>
            <a:ext cx="1428596" cy="369332"/>
          </a:xfrm>
          <a:prstGeom prst="rect">
            <a:avLst/>
          </a:prstGeom>
          <a:solidFill>
            <a:schemeClr val="bg1"/>
          </a:solidFill>
        </p:spPr>
        <p:txBody>
          <a:bodyPr wrap="none" rtlCol="0">
            <a:spAutoFit/>
          </a:bodyPr>
          <a:lstStyle/>
          <a:p>
            <a:r>
              <a:rPr lang="en-GB" dirty="0"/>
              <a:t>SUBSTITUTE?</a:t>
            </a:r>
          </a:p>
        </p:txBody>
      </p:sp>
      <p:sp>
        <p:nvSpPr>
          <p:cNvPr id="13" name="TextBox 12"/>
          <p:cNvSpPr txBox="1"/>
          <p:nvPr/>
        </p:nvSpPr>
        <p:spPr>
          <a:xfrm>
            <a:off x="2401851" y="4093535"/>
            <a:ext cx="1662186" cy="369332"/>
          </a:xfrm>
          <a:prstGeom prst="rect">
            <a:avLst/>
          </a:prstGeom>
          <a:solidFill>
            <a:schemeClr val="bg1"/>
          </a:solidFill>
        </p:spPr>
        <p:txBody>
          <a:bodyPr wrap="none" rtlCol="0">
            <a:spAutoFit/>
          </a:bodyPr>
          <a:lstStyle/>
          <a:p>
            <a:r>
              <a:rPr lang="en-GB" dirty="0"/>
              <a:t>COMPLEMENT?</a:t>
            </a:r>
          </a:p>
        </p:txBody>
      </p:sp>
      <p:sp>
        <p:nvSpPr>
          <p:cNvPr id="14" name="TextBox 13"/>
          <p:cNvSpPr txBox="1"/>
          <p:nvPr/>
        </p:nvSpPr>
        <p:spPr>
          <a:xfrm>
            <a:off x="5696707" y="4093535"/>
            <a:ext cx="1428596" cy="369332"/>
          </a:xfrm>
          <a:prstGeom prst="rect">
            <a:avLst/>
          </a:prstGeom>
          <a:solidFill>
            <a:schemeClr val="bg1"/>
          </a:solidFill>
        </p:spPr>
        <p:txBody>
          <a:bodyPr wrap="none" rtlCol="0">
            <a:spAutoFit/>
          </a:bodyPr>
          <a:lstStyle/>
          <a:p>
            <a:r>
              <a:rPr lang="en-GB" dirty="0"/>
              <a:t>SUBSTITUTE?</a:t>
            </a:r>
          </a:p>
        </p:txBody>
      </p:sp>
      <p:sp>
        <p:nvSpPr>
          <p:cNvPr id="15" name="TextBox 14"/>
          <p:cNvSpPr txBox="1"/>
          <p:nvPr/>
        </p:nvSpPr>
        <p:spPr>
          <a:xfrm>
            <a:off x="3815633" y="6340549"/>
            <a:ext cx="1662186" cy="369332"/>
          </a:xfrm>
          <a:prstGeom prst="rect">
            <a:avLst/>
          </a:prstGeom>
          <a:solidFill>
            <a:schemeClr val="bg1"/>
          </a:solidFill>
        </p:spPr>
        <p:txBody>
          <a:bodyPr wrap="none" rtlCol="0">
            <a:spAutoFit/>
          </a:bodyPr>
          <a:lstStyle/>
          <a:p>
            <a:r>
              <a:rPr lang="en-GB" dirty="0"/>
              <a:t>COMPLEMENT?</a:t>
            </a:r>
          </a:p>
        </p:txBody>
      </p:sp>
    </p:spTree>
    <p:extLst>
      <p:ext uri="{BB962C8B-B14F-4D97-AF65-F5344CB8AC3E}">
        <p14:creationId xmlns:p14="http://schemas.microsoft.com/office/powerpoint/2010/main" val="1905032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ppt_x"/>
                                          </p:val>
                                        </p:tav>
                                        <p:tav tm="100000">
                                          <p:val>
                                            <p:strVal val="#ppt_x"/>
                                          </p:val>
                                        </p:tav>
                                      </p:tavLst>
                                    </p:anim>
                                    <p:anim calcmode="lin" valueType="num">
                                      <p:cBhvr additive="base">
                                        <p:cTn id="14"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368"/>
                                        </p:tgtEl>
                                        <p:attrNameLst>
                                          <p:attrName>style.visibility</p:attrName>
                                        </p:attrNameLst>
                                      </p:cBhvr>
                                      <p:to>
                                        <p:strVal val="visible"/>
                                      </p:to>
                                    </p:set>
                                    <p:anim calcmode="lin" valueType="num">
                                      <p:cBhvr additive="base">
                                        <p:cTn id="19" dur="500" fill="hold"/>
                                        <p:tgtEl>
                                          <p:spTgt spid="15368"/>
                                        </p:tgtEl>
                                        <p:attrNameLst>
                                          <p:attrName>ppt_x</p:attrName>
                                        </p:attrNameLst>
                                      </p:cBhvr>
                                      <p:tavLst>
                                        <p:tav tm="0">
                                          <p:val>
                                            <p:strVal val="#ppt_x"/>
                                          </p:val>
                                        </p:tav>
                                        <p:tav tm="100000">
                                          <p:val>
                                            <p:strVal val="#ppt_x"/>
                                          </p:val>
                                        </p:tav>
                                      </p:tavLst>
                                    </p:anim>
                                    <p:anim calcmode="lin" valueType="num">
                                      <p:cBhvr additive="base">
                                        <p:cTn id="20" dur="500" fill="hold"/>
                                        <p:tgtEl>
                                          <p:spTgt spid="1536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367"/>
                                        </p:tgtEl>
                                        <p:attrNameLst>
                                          <p:attrName>style.visibility</p:attrName>
                                        </p:attrNameLst>
                                      </p:cBhvr>
                                      <p:to>
                                        <p:strVal val="visible"/>
                                      </p:to>
                                    </p:set>
                                    <p:anim calcmode="lin" valueType="num">
                                      <p:cBhvr additive="base">
                                        <p:cTn id="25" dur="500" fill="hold"/>
                                        <p:tgtEl>
                                          <p:spTgt spid="15367"/>
                                        </p:tgtEl>
                                        <p:attrNameLst>
                                          <p:attrName>ppt_x</p:attrName>
                                        </p:attrNameLst>
                                      </p:cBhvr>
                                      <p:tavLst>
                                        <p:tav tm="0">
                                          <p:val>
                                            <p:strVal val="#ppt_x"/>
                                          </p:val>
                                        </p:tav>
                                        <p:tav tm="100000">
                                          <p:val>
                                            <p:strVal val="#ppt_x"/>
                                          </p:val>
                                        </p:tav>
                                      </p:tavLst>
                                    </p:anim>
                                    <p:anim calcmode="lin" valueType="num">
                                      <p:cBhvr additive="base">
                                        <p:cTn id="26"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369"/>
                                        </p:tgtEl>
                                        <p:attrNameLst>
                                          <p:attrName>style.visibility</p:attrName>
                                        </p:attrNameLst>
                                      </p:cBhvr>
                                      <p:to>
                                        <p:strVal val="visible"/>
                                      </p:to>
                                    </p:set>
                                    <p:anim calcmode="lin" valueType="num">
                                      <p:cBhvr additive="base">
                                        <p:cTn id="31" dur="500" fill="hold"/>
                                        <p:tgtEl>
                                          <p:spTgt spid="15369"/>
                                        </p:tgtEl>
                                        <p:attrNameLst>
                                          <p:attrName>ppt_x</p:attrName>
                                        </p:attrNameLst>
                                      </p:cBhvr>
                                      <p:tavLst>
                                        <p:tav tm="0">
                                          <p:val>
                                            <p:strVal val="#ppt_x"/>
                                          </p:val>
                                        </p:tav>
                                        <p:tav tm="100000">
                                          <p:val>
                                            <p:strVal val="#ppt_x"/>
                                          </p:val>
                                        </p:tav>
                                      </p:tavLst>
                                    </p:anim>
                                    <p:anim calcmode="lin" valueType="num">
                                      <p:cBhvr additive="base">
                                        <p:cTn id="32"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371"/>
                                        </p:tgtEl>
                                        <p:attrNameLst>
                                          <p:attrName>style.visibility</p:attrName>
                                        </p:attrNameLst>
                                      </p:cBhvr>
                                      <p:to>
                                        <p:strVal val="visible"/>
                                      </p:to>
                                    </p:set>
                                    <p:anim calcmode="lin" valueType="num">
                                      <p:cBhvr additive="base">
                                        <p:cTn id="37" dur="500" fill="hold"/>
                                        <p:tgtEl>
                                          <p:spTgt spid="15371"/>
                                        </p:tgtEl>
                                        <p:attrNameLst>
                                          <p:attrName>ppt_x</p:attrName>
                                        </p:attrNameLst>
                                      </p:cBhvr>
                                      <p:tavLst>
                                        <p:tav tm="0">
                                          <p:val>
                                            <p:strVal val="#ppt_x"/>
                                          </p:val>
                                        </p:tav>
                                        <p:tav tm="100000">
                                          <p:val>
                                            <p:strVal val="#ppt_x"/>
                                          </p:val>
                                        </p:tav>
                                      </p:tavLst>
                                    </p:anim>
                                    <p:anim calcmode="lin" valueType="num">
                                      <p:cBhvr additive="base">
                                        <p:cTn id="38" dur="500" fill="hold"/>
                                        <p:tgtEl>
                                          <p:spTgt spid="1537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372"/>
                                        </p:tgtEl>
                                        <p:attrNameLst>
                                          <p:attrName>style.visibility</p:attrName>
                                        </p:attrNameLst>
                                      </p:cBhvr>
                                      <p:to>
                                        <p:strVal val="visible"/>
                                      </p:to>
                                    </p:set>
                                    <p:anim calcmode="lin" valueType="num">
                                      <p:cBhvr additive="base">
                                        <p:cTn id="43" dur="500" fill="hold"/>
                                        <p:tgtEl>
                                          <p:spTgt spid="15372"/>
                                        </p:tgtEl>
                                        <p:attrNameLst>
                                          <p:attrName>ppt_x</p:attrName>
                                        </p:attrNameLst>
                                      </p:cBhvr>
                                      <p:tavLst>
                                        <p:tav tm="0">
                                          <p:val>
                                            <p:strVal val="#ppt_x"/>
                                          </p:val>
                                        </p:tav>
                                        <p:tav tm="100000">
                                          <p:val>
                                            <p:strVal val="#ppt_x"/>
                                          </p:val>
                                        </p:tav>
                                      </p:tavLst>
                                    </p:anim>
                                    <p:anim calcmode="lin" valueType="num">
                                      <p:cBhvr additive="base">
                                        <p:cTn id="44"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5373"/>
                                        </p:tgtEl>
                                        <p:attrNameLst>
                                          <p:attrName>style.visibility</p:attrName>
                                        </p:attrNameLst>
                                      </p:cBhvr>
                                      <p:to>
                                        <p:strVal val="visible"/>
                                      </p:to>
                                    </p:set>
                                    <p:anim calcmode="lin" valueType="num">
                                      <p:cBhvr additive="base">
                                        <p:cTn id="49" dur="500" fill="hold"/>
                                        <p:tgtEl>
                                          <p:spTgt spid="15373"/>
                                        </p:tgtEl>
                                        <p:attrNameLst>
                                          <p:attrName>ppt_x</p:attrName>
                                        </p:attrNameLst>
                                      </p:cBhvr>
                                      <p:tavLst>
                                        <p:tav tm="0">
                                          <p:val>
                                            <p:strVal val="#ppt_x"/>
                                          </p:val>
                                        </p:tav>
                                        <p:tav tm="100000">
                                          <p:val>
                                            <p:strVal val="#ppt_x"/>
                                          </p:val>
                                        </p:tav>
                                      </p:tavLst>
                                    </p:anim>
                                    <p:anim calcmode="lin" valueType="num">
                                      <p:cBhvr additive="base">
                                        <p:cTn id="50" dur="500" fill="hold"/>
                                        <p:tgtEl>
                                          <p:spTgt spid="15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defRPr/>
            </a:pPr>
            <a:r>
              <a:rPr lang="en-GB" sz="3600" b="1" dirty="0" smtClean="0">
                <a:latin typeface="+mn-lt"/>
              </a:rPr>
              <a:t>Interrelationships </a:t>
            </a:r>
            <a:r>
              <a:rPr lang="en-GB" sz="3600" b="1" dirty="0">
                <a:latin typeface="+mn-lt"/>
              </a:rPr>
              <a:t>between </a:t>
            </a:r>
            <a:r>
              <a:rPr lang="en-GB" sz="3600" b="1" dirty="0" smtClean="0">
                <a:latin typeface="+mn-lt"/>
              </a:rPr>
              <a:t>markets</a:t>
            </a:r>
            <a:br>
              <a:rPr lang="en-GB" sz="3600" b="1" dirty="0" smtClean="0">
                <a:latin typeface="+mn-lt"/>
              </a:rPr>
            </a:br>
            <a:r>
              <a:rPr lang="en-GB" sz="3200" b="1" dirty="0" smtClean="0">
                <a:solidFill>
                  <a:srgbClr val="FF0000"/>
                </a:solidFill>
                <a:latin typeface="+mn-lt"/>
              </a:rPr>
              <a:t>Price of other goods…(POG)</a:t>
            </a:r>
            <a:endParaRPr lang="en-GB" sz="3200" b="1" dirty="0">
              <a:solidFill>
                <a:srgbClr val="FF0000"/>
              </a:solidFill>
              <a:latin typeface="+mn-lt"/>
            </a:endParaRPr>
          </a:p>
        </p:txBody>
      </p:sp>
      <p:sp>
        <p:nvSpPr>
          <p:cNvPr id="3" name="Content Placeholder 2"/>
          <p:cNvSpPr>
            <a:spLocks noGrp="1"/>
          </p:cNvSpPr>
          <p:nvPr>
            <p:ph idx="1"/>
          </p:nvPr>
        </p:nvSpPr>
        <p:spPr>
          <a:xfrm>
            <a:off x="908050" y="1340115"/>
            <a:ext cx="11036300" cy="5257800"/>
          </a:xfrm>
        </p:spPr>
        <p:txBody>
          <a:bodyPr/>
          <a:lstStyle/>
          <a:p>
            <a:pPr>
              <a:defRPr/>
            </a:pPr>
            <a:r>
              <a:rPr lang="en-GB" sz="1600" b="1" dirty="0">
                <a:latin typeface="Reprise Stamp" panose="02000000000000000000" pitchFamily="2" charset="0"/>
              </a:rPr>
              <a:t>Joint Demand </a:t>
            </a:r>
            <a:r>
              <a:rPr lang="en-GB" sz="1600" b="1" dirty="0"/>
              <a:t>= Complements - two goods which we demand together</a:t>
            </a:r>
          </a:p>
          <a:p>
            <a:pPr lvl="1">
              <a:defRPr/>
            </a:pPr>
            <a:r>
              <a:rPr lang="en-GB" sz="1400" b="1" i="1" dirty="0">
                <a:solidFill>
                  <a:schemeClr val="accent2"/>
                </a:solidFill>
              </a:rPr>
              <a:t>EXERCISE: Draw a 2 supply and demand diagrams for breakfast cereals and milk.  What would happen in these markets if there was an increase in supply of breakfast cereals for a complementary good like milk</a:t>
            </a:r>
          </a:p>
          <a:p>
            <a:pPr>
              <a:defRPr/>
            </a:pPr>
            <a:r>
              <a:rPr lang="en-GB" sz="1600" b="1" dirty="0">
                <a:latin typeface="Reprise Stamp" panose="02000000000000000000" pitchFamily="2" charset="0"/>
              </a:rPr>
              <a:t>Competitive Demand </a:t>
            </a:r>
            <a:r>
              <a:rPr lang="en-GB" sz="1600" b="1" dirty="0"/>
              <a:t>= Substitutes - two goods in which we demand either one or the other</a:t>
            </a:r>
          </a:p>
          <a:p>
            <a:pPr lvl="1">
              <a:defRPr/>
            </a:pPr>
            <a:r>
              <a:rPr lang="en-GB" sz="1400" b="1" i="1" dirty="0">
                <a:solidFill>
                  <a:schemeClr val="accent2"/>
                </a:solidFill>
              </a:rPr>
              <a:t>EXERCISE: Draw 2 supply and demand diagrams for beef and pork.  What would happen in these in markets if the supply of beef suddenly fell and what impact this would have on the market for Pork.</a:t>
            </a:r>
          </a:p>
          <a:p>
            <a:pPr>
              <a:defRPr/>
            </a:pPr>
            <a:r>
              <a:rPr lang="en-GB" sz="1600" b="1" dirty="0">
                <a:latin typeface="Reprise Stamp" panose="02000000000000000000" pitchFamily="2" charset="0"/>
              </a:rPr>
              <a:t>Derived Demand </a:t>
            </a:r>
            <a:r>
              <a:rPr lang="en-GB" sz="1600" b="1" dirty="0"/>
              <a:t>= One good is demanded because it is needed for the production of another</a:t>
            </a:r>
          </a:p>
          <a:p>
            <a:pPr lvl="1">
              <a:defRPr/>
            </a:pPr>
            <a:r>
              <a:rPr lang="en-GB" sz="1400" b="1" i="1" dirty="0">
                <a:solidFill>
                  <a:schemeClr val="accent2"/>
                </a:solidFill>
              </a:rPr>
              <a:t>EXERCISE: Draw 2 supply and demand diagrams for cars and steel.  What would happen in these markets if peoples wanted to drive less cars due to the pollution they caused?</a:t>
            </a:r>
          </a:p>
          <a:p>
            <a:pPr>
              <a:defRPr/>
            </a:pPr>
            <a:endParaRPr lang="en-GB" sz="1600" b="1" dirty="0" smtClean="0">
              <a:latin typeface="Reprise Stamp" panose="02000000000000000000" pitchFamily="2" charset="0"/>
            </a:endParaRPr>
          </a:p>
          <a:p>
            <a:pPr>
              <a:defRPr/>
            </a:pPr>
            <a:endParaRPr lang="en-GB" sz="1600" b="1" dirty="0">
              <a:latin typeface="Reprise Stamp" panose="02000000000000000000" pitchFamily="2" charset="0"/>
            </a:endParaRPr>
          </a:p>
          <a:p>
            <a:pPr>
              <a:defRPr/>
            </a:pPr>
            <a:r>
              <a:rPr lang="en-GB" sz="1600" b="1" dirty="0">
                <a:latin typeface="Reprise Stamp" panose="02000000000000000000" pitchFamily="2" charset="0"/>
              </a:rPr>
              <a:t>Composite Demand </a:t>
            </a:r>
            <a:r>
              <a:rPr lang="en-GB" sz="1600" b="1" dirty="0"/>
              <a:t>= a good is demanded for two or more distinct uses.  Economic theory says that an increase in demand for one composite good will lead to a fall in the supply for another</a:t>
            </a:r>
          </a:p>
          <a:p>
            <a:pPr lvl="1">
              <a:defRPr/>
            </a:pPr>
            <a:r>
              <a:rPr lang="en-GB" sz="1400" b="1" i="1" dirty="0">
                <a:solidFill>
                  <a:schemeClr val="accent2"/>
                </a:solidFill>
              </a:rPr>
              <a:t>EXERCISE: Draw 2 supply and demand diagrams for ‘Oil for Plastics’ and ‘Oil for Petrol’.  What would happen in these markets if there was an increase in the demand for plastics?</a:t>
            </a:r>
          </a:p>
          <a:p>
            <a:pPr>
              <a:defRPr/>
            </a:pPr>
            <a:r>
              <a:rPr lang="en-GB" sz="1600" b="1" dirty="0">
                <a:latin typeface="Reprise Stamp" panose="02000000000000000000" pitchFamily="2" charset="0"/>
              </a:rPr>
              <a:t>Joint Supply </a:t>
            </a:r>
            <a:r>
              <a:rPr lang="en-GB" sz="1600" b="1" dirty="0"/>
              <a:t>= a good is in joint supply with another good when one good is supplied for two different purposes.</a:t>
            </a:r>
          </a:p>
          <a:p>
            <a:pPr lvl="1">
              <a:defRPr/>
            </a:pPr>
            <a:r>
              <a:rPr lang="en-GB" sz="1400" b="1" i="1" dirty="0">
                <a:solidFill>
                  <a:schemeClr val="accent2"/>
                </a:solidFill>
              </a:rPr>
              <a:t>EXERCISE: Draw 2 supply and demand diagrams for ‘Steaks’ and ‘Leather’.  What would happen in these markets if there was an increase in the demand for steaks?</a:t>
            </a:r>
          </a:p>
          <a:p>
            <a:pPr marL="0" lvl="1" indent="0">
              <a:defRPr/>
            </a:pPr>
            <a:endParaRPr lang="en-GB" sz="1400" b="1" i="1" dirty="0">
              <a:solidFill>
                <a:schemeClr val="accent2"/>
              </a:solidFill>
            </a:endParaRPr>
          </a:p>
        </p:txBody>
      </p:sp>
      <p:cxnSp>
        <p:nvCxnSpPr>
          <p:cNvPr id="5" name="Straight Connector 4"/>
          <p:cNvCxnSpPr/>
          <p:nvPr/>
        </p:nvCxnSpPr>
        <p:spPr>
          <a:xfrm flipV="1">
            <a:off x="0" y="3969015"/>
            <a:ext cx="12192000" cy="12948"/>
          </a:xfrm>
          <a:prstGeom prst="line">
            <a:avLst/>
          </a:prstGeom>
          <a:ln w="76200">
            <a:solidFill>
              <a:srgbClr val="002060"/>
            </a:solidFill>
            <a:prstDash val="lgDash"/>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rot="16200000">
            <a:off x="-807784" y="2081730"/>
            <a:ext cx="2518639" cy="646331"/>
          </a:xfrm>
          <a:prstGeom prst="rect">
            <a:avLst/>
          </a:prstGeom>
          <a:solidFill>
            <a:schemeClr val="bg1"/>
          </a:solidFill>
        </p:spPr>
        <p:txBody>
          <a:bodyPr wrap="none" rtlCol="0">
            <a:spAutoFit/>
          </a:bodyPr>
          <a:lstStyle/>
          <a:p>
            <a:pPr algn="ctr"/>
            <a:r>
              <a:rPr lang="en-GB" sz="2000" b="1" dirty="0" smtClean="0"/>
              <a:t>Demand</a:t>
            </a:r>
          </a:p>
          <a:p>
            <a:pPr algn="ctr"/>
            <a:r>
              <a:rPr lang="en-GB" sz="1600" b="1" dirty="0" smtClean="0"/>
              <a:t>Price of Other Goods (POG)</a:t>
            </a:r>
            <a:endParaRPr lang="en-GB" sz="1600" b="1" dirty="0"/>
          </a:p>
        </p:txBody>
      </p:sp>
      <p:sp>
        <p:nvSpPr>
          <p:cNvPr id="7" name="TextBox 6"/>
          <p:cNvSpPr txBox="1"/>
          <p:nvPr/>
        </p:nvSpPr>
        <p:spPr>
          <a:xfrm rot="16200000">
            <a:off x="-741110" y="5139087"/>
            <a:ext cx="2518639" cy="646331"/>
          </a:xfrm>
          <a:prstGeom prst="rect">
            <a:avLst/>
          </a:prstGeom>
          <a:solidFill>
            <a:schemeClr val="bg1"/>
          </a:solidFill>
        </p:spPr>
        <p:txBody>
          <a:bodyPr wrap="none" rtlCol="0">
            <a:spAutoFit/>
          </a:bodyPr>
          <a:lstStyle/>
          <a:p>
            <a:pPr algn="ctr"/>
            <a:r>
              <a:rPr lang="en-GB" sz="2000" b="1" dirty="0" smtClean="0"/>
              <a:t>Supply</a:t>
            </a:r>
          </a:p>
          <a:p>
            <a:pPr algn="ctr"/>
            <a:r>
              <a:rPr lang="en-GB" sz="1600" b="1" dirty="0" smtClean="0"/>
              <a:t>Price of Other Goods (POG)</a:t>
            </a:r>
            <a:endParaRPr lang="en-GB" sz="1600" b="1" dirty="0"/>
          </a:p>
        </p:txBody>
      </p:sp>
    </p:spTree>
    <p:extLst>
      <p:ext uri="{BB962C8B-B14F-4D97-AF65-F5344CB8AC3E}">
        <p14:creationId xmlns:p14="http://schemas.microsoft.com/office/powerpoint/2010/main" val="3565928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GB" b="1" dirty="0" smtClean="0">
                <a:latin typeface="Reprise Stamp" panose="02000000000000000000" pitchFamily="2" charset="0"/>
              </a:rPr>
              <a:t>e.g. Joint Demand</a:t>
            </a:r>
            <a:r>
              <a:rPr lang="en-GB" dirty="0" smtClean="0"/>
              <a:t/>
            </a:r>
            <a:br>
              <a:rPr lang="en-GB" dirty="0" smtClean="0"/>
            </a:br>
            <a:r>
              <a:rPr lang="en-GB" sz="1400" b="1" i="1" dirty="0">
                <a:solidFill>
                  <a:schemeClr val="accent2"/>
                </a:solidFill>
              </a:rPr>
              <a:t>EXERCISE: Draw a 2 supply and demand diagrams for breakfast cereals and milk.  What would happen in these markets if there was an increase in supply of breakfast cereals for a complementary good like milk</a:t>
            </a:r>
            <a:endParaRPr lang="en-GB" dirty="0"/>
          </a:p>
        </p:txBody>
      </p:sp>
      <p:cxnSp>
        <p:nvCxnSpPr>
          <p:cNvPr id="4" name="Straight Connector 3"/>
          <p:cNvCxnSpPr>
            <a:cxnSpLocks noChangeShapeType="1"/>
          </p:cNvCxnSpPr>
          <p:nvPr/>
        </p:nvCxnSpPr>
        <p:spPr bwMode="auto">
          <a:xfrm>
            <a:off x="2681288" y="2178050"/>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 name="Straight Connector 4"/>
          <p:cNvCxnSpPr>
            <a:cxnSpLocks noChangeShapeType="1"/>
          </p:cNvCxnSpPr>
          <p:nvPr/>
        </p:nvCxnSpPr>
        <p:spPr bwMode="auto">
          <a:xfrm>
            <a:off x="2681289" y="4737100"/>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56325" name="TextBox 101"/>
          <p:cNvSpPr txBox="1">
            <a:spLocks noChangeArrowheads="1"/>
          </p:cNvSpPr>
          <p:nvPr/>
        </p:nvSpPr>
        <p:spPr bwMode="auto">
          <a:xfrm rot="-5400000">
            <a:off x="2220120" y="2309020"/>
            <a:ext cx="536575"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56326" name="TextBox 102"/>
          <p:cNvSpPr txBox="1">
            <a:spLocks noChangeArrowheads="1"/>
          </p:cNvSpPr>
          <p:nvPr/>
        </p:nvSpPr>
        <p:spPr bwMode="auto">
          <a:xfrm>
            <a:off x="4691063" y="4773614"/>
            <a:ext cx="8255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8" name="Straight Connector 7"/>
          <p:cNvCxnSpPr>
            <a:cxnSpLocks noChangeShapeType="1"/>
          </p:cNvCxnSpPr>
          <p:nvPr/>
        </p:nvCxnSpPr>
        <p:spPr bwMode="auto">
          <a:xfrm>
            <a:off x="3113088" y="2576513"/>
            <a:ext cx="1441450"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9" name="Straight Connector 8"/>
          <p:cNvCxnSpPr>
            <a:cxnSpLocks noChangeShapeType="1"/>
            <a:endCxn id="56329" idx="1"/>
          </p:cNvCxnSpPr>
          <p:nvPr/>
        </p:nvCxnSpPr>
        <p:spPr bwMode="auto">
          <a:xfrm flipV="1">
            <a:off x="2970214" y="2706689"/>
            <a:ext cx="1584325" cy="1741487"/>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56329" name="TextBox 105"/>
          <p:cNvSpPr txBox="1">
            <a:spLocks noChangeArrowheads="1"/>
          </p:cNvSpPr>
          <p:nvPr/>
        </p:nvSpPr>
        <p:spPr bwMode="auto">
          <a:xfrm>
            <a:off x="4554538" y="2568576"/>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S1</a:t>
            </a:r>
          </a:p>
        </p:txBody>
      </p:sp>
      <p:sp>
        <p:nvSpPr>
          <p:cNvPr id="56330" name="TextBox 106"/>
          <p:cNvSpPr txBox="1">
            <a:spLocks noChangeArrowheads="1"/>
          </p:cNvSpPr>
          <p:nvPr/>
        </p:nvSpPr>
        <p:spPr bwMode="auto">
          <a:xfrm>
            <a:off x="4532313" y="4310063"/>
            <a:ext cx="292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a:t>
            </a:r>
          </a:p>
        </p:txBody>
      </p:sp>
      <p:cxnSp>
        <p:nvCxnSpPr>
          <p:cNvPr id="12" name="Straight Connector 11"/>
          <p:cNvCxnSpPr/>
          <p:nvPr/>
        </p:nvCxnSpPr>
        <p:spPr>
          <a:xfrm>
            <a:off x="2681289" y="3513138"/>
            <a:ext cx="115252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3833813" y="3578226"/>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Oval 13"/>
          <p:cNvSpPr/>
          <p:nvPr/>
        </p:nvSpPr>
        <p:spPr>
          <a:xfrm>
            <a:off x="3762376" y="3440113"/>
            <a:ext cx="142875"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A</a:t>
            </a:r>
          </a:p>
        </p:txBody>
      </p:sp>
      <p:sp>
        <p:nvSpPr>
          <p:cNvPr id="56334" name="TextBox 110"/>
          <p:cNvSpPr txBox="1">
            <a:spLocks noChangeArrowheads="1"/>
          </p:cNvSpPr>
          <p:nvPr/>
        </p:nvSpPr>
        <p:spPr bwMode="auto">
          <a:xfrm>
            <a:off x="2366963" y="3373438"/>
            <a:ext cx="41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56335" name="TextBox 111"/>
          <p:cNvSpPr txBox="1">
            <a:spLocks noChangeArrowheads="1"/>
          </p:cNvSpPr>
          <p:nvPr/>
        </p:nvSpPr>
        <p:spPr bwMode="auto">
          <a:xfrm>
            <a:off x="3627438" y="4737101"/>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17" name="Straight Connector 16"/>
          <p:cNvCxnSpPr>
            <a:cxnSpLocks noChangeShapeType="1"/>
          </p:cNvCxnSpPr>
          <p:nvPr/>
        </p:nvCxnSpPr>
        <p:spPr bwMode="auto">
          <a:xfrm flipH="1">
            <a:off x="3762376" y="3111501"/>
            <a:ext cx="1304925" cy="133667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56337" name="TextBox 113"/>
          <p:cNvSpPr txBox="1">
            <a:spLocks noChangeArrowheads="1"/>
          </p:cNvSpPr>
          <p:nvPr/>
        </p:nvSpPr>
        <p:spPr bwMode="auto">
          <a:xfrm>
            <a:off x="5033964" y="2990851"/>
            <a:ext cx="338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S2</a:t>
            </a:r>
          </a:p>
        </p:txBody>
      </p:sp>
      <p:sp>
        <p:nvSpPr>
          <p:cNvPr id="19" name="Oval 18"/>
          <p:cNvSpPr/>
          <p:nvPr/>
        </p:nvSpPr>
        <p:spPr>
          <a:xfrm>
            <a:off x="4132264" y="3911601"/>
            <a:ext cx="142875"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B</a:t>
            </a:r>
          </a:p>
        </p:txBody>
      </p:sp>
      <p:cxnSp>
        <p:nvCxnSpPr>
          <p:cNvPr id="20" name="Straight Connector 19"/>
          <p:cNvCxnSpPr/>
          <p:nvPr/>
        </p:nvCxnSpPr>
        <p:spPr>
          <a:xfrm>
            <a:off x="2724150" y="3983038"/>
            <a:ext cx="14493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6340" name="TextBox 116"/>
          <p:cNvSpPr txBox="1">
            <a:spLocks noChangeArrowheads="1"/>
          </p:cNvSpPr>
          <p:nvPr/>
        </p:nvSpPr>
        <p:spPr bwMode="auto">
          <a:xfrm>
            <a:off x="2381250" y="3783014"/>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22" name="Straight Connector 21"/>
          <p:cNvCxnSpPr>
            <a:endCxn id="19" idx="4"/>
          </p:cNvCxnSpPr>
          <p:nvPr/>
        </p:nvCxnSpPr>
        <p:spPr>
          <a:xfrm flipV="1">
            <a:off x="4194176" y="4056064"/>
            <a:ext cx="9525" cy="68103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6342" name="TextBox 118"/>
          <p:cNvSpPr txBox="1">
            <a:spLocks noChangeArrowheads="1"/>
          </p:cNvSpPr>
          <p:nvPr/>
        </p:nvSpPr>
        <p:spPr bwMode="auto">
          <a:xfrm>
            <a:off x="4002088" y="4732339"/>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24" name="Straight Arrow Connector 23"/>
          <p:cNvCxnSpPr>
            <a:cxnSpLocks noChangeShapeType="1"/>
          </p:cNvCxnSpPr>
          <p:nvPr/>
        </p:nvCxnSpPr>
        <p:spPr bwMode="auto">
          <a:xfrm>
            <a:off x="4281488" y="3249613"/>
            <a:ext cx="44450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6344" name="TextBox 47"/>
          <p:cNvSpPr txBox="1">
            <a:spLocks noChangeArrowheads="1"/>
          </p:cNvSpPr>
          <p:nvPr/>
        </p:nvSpPr>
        <p:spPr bwMode="auto">
          <a:xfrm>
            <a:off x="3016250" y="1831975"/>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a:latin typeface="Arial" panose="020B0604020202020204" pitchFamily="34" charset="0"/>
              </a:rPr>
              <a:t>Breakfast Cereals</a:t>
            </a:r>
          </a:p>
        </p:txBody>
      </p:sp>
      <p:sp>
        <p:nvSpPr>
          <p:cNvPr id="56345" name="TextBox 48"/>
          <p:cNvSpPr txBox="1">
            <a:spLocks noChangeArrowheads="1"/>
          </p:cNvSpPr>
          <p:nvPr/>
        </p:nvSpPr>
        <p:spPr bwMode="auto">
          <a:xfrm>
            <a:off x="7608888" y="1808164"/>
            <a:ext cx="63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a:latin typeface="Arial" panose="020B0604020202020204" pitchFamily="34" charset="0"/>
              </a:rPr>
              <a:t>Milk</a:t>
            </a:r>
          </a:p>
        </p:txBody>
      </p:sp>
      <p:cxnSp>
        <p:nvCxnSpPr>
          <p:cNvPr id="51" name="Straight Connector 50"/>
          <p:cNvCxnSpPr>
            <a:cxnSpLocks noChangeShapeType="1"/>
          </p:cNvCxnSpPr>
          <p:nvPr/>
        </p:nvCxnSpPr>
        <p:spPr bwMode="auto">
          <a:xfrm>
            <a:off x="6680200" y="2125663"/>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nvCxnSpPr>
        <p:spPr bwMode="auto">
          <a:xfrm>
            <a:off x="6680200" y="4684713"/>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56348" name="TextBox 7"/>
          <p:cNvSpPr txBox="1">
            <a:spLocks noChangeArrowheads="1"/>
          </p:cNvSpPr>
          <p:nvPr/>
        </p:nvSpPr>
        <p:spPr bwMode="auto">
          <a:xfrm rot="-5400000">
            <a:off x="6217445" y="2256632"/>
            <a:ext cx="536575"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56349" name="TextBox 8"/>
          <p:cNvSpPr txBox="1">
            <a:spLocks noChangeArrowheads="1"/>
          </p:cNvSpPr>
          <p:nvPr/>
        </p:nvSpPr>
        <p:spPr bwMode="auto">
          <a:xfrm>
            <a:off x="8688388" y="4719638"/>
            <a:ext cx="825500"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55" name="Straight Connector 54"/>
          <p:cNvCxnSpPr>
            <a:cxnSpLocks noChangeShapeType="1"/>
          </p:cNvCxnSpPr>
          <p:nvPr/>
        </p:nvCxnSpPr>
        <p:spPr bwMode="auto">
          <a:xfrm>
            <a:off x="7112001" y="2524126"/>
            <a:ext cx="1439863" cy="1871663"/>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6" name="Straight Connector 55"/>
          <p:cNvCxnSpPr>
            <a:cxnSpLocks noChangeShapeType="1"/>
            <a:endCxn id="56352" idx="1"/>
          </p:cNvCxnSpPr>
          <p:nvPr/>
        </p:nvCxnSpPr>
        <p:spPr bwMode="auto">
          <a:xfrm flipV="1">
            <a:off x="6967539" y="2654300"/>
            <a:ext cx="1584325" cy="1741488"/>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56352" name="TextBox 13"/>
          <p:cNvSpPr txBox="1">
            <a:spLocks noChangeArrowheads="1"/>
          </p:cNvSpPr>
          <p:nvPr/>
        </p:nvSpPr>
        <p:spPr bwMode="auto">
          <a:xfrm>
            <a:off x="8551863" y="2516189"/>
            <a:ext cx="273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a:t>
            </a:r>
          </a:p>
        </p:txBody>
      </p:sp>
      <p:sp>
        <p:nvSpPr>
          <p:cNvPr id="56353" name="TextBox 14"/>
          <p:cNvSpPr txBox="1">
            <a:spLocks noChangeArrowheads="1"/>
          </p:cNvSpPr>
          <p:nvPr/>
        </p:nvSpPr>
        <p:spPr bwMode="auto">
          <a:xfrm>
            <a:off x="8531225" y="4257676"/>
            <a:ext cx="355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D1</a:t>
            </a:r>
          </a:p>
        </p:txBody>
      </p:sp>
      <p:cxnSp>
        <p:nvCxnSpPr>
          <p:cNvPr id="59" name="Straight Connector 58"/>
          <p:cNvCxnSpPr/>
          <p:nvPr/>
        </p:nvCxnSpPr>
        <p:spPr>
          <a:xfrm>
            <a:off x="6680200" y="3460750"/>
            <a:ext cx="115093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V="1">
            <a:off x="7831138" y="3525839"/>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1" name="Oval 60"/>
          <p:cNvSpPr/>
          <p:nvPr/>
        </p:nvSpPr>
        <p:spPr>
          <a:xfrm>
            <a:off x="7759701" y="3387726"/>
            <a:ext cx="144463"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A</a:t>
            </a:r>
          </a:p>
        </p:txBody>
      </p:sp>
      <p:sp>
        <p:nvSpPr>
          <p:cNvPr id="56357" name="TextBox 27"/>
          <p:cNvSpPr txBox="1">
            <a:spLocks noChangeArrowheads="1"/>
          </p:cNvSpPr>
          <p:nvPr/>
        </p:nvSpPr>
        <p:spPr bwMode="auto">
          <a:xfrm>
            <a:off x="6364288" y="3321051"/>
            <a:ext cx="412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56358" name="TextBox 28"/>
          <p:cNvSpPr txBox="1">
            <a:spLocks noChangeArrowheads="1"/>
          </p:cNvSpPr>
          <p:nvPr/>
        </p:nvSpPr>
        <p:spPr bwMode="auto">
          <a:xfrm>
            <a:off x="7624763" y="4684714"/>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64" name="Straight Connector 63"/>
          <p:cNvCxnSpPr>
            <a:cxnSpLocks noChangeShapeType="1"/>
          </p:cNvCxnSpPr>
          <p:nvPr/>
        </p:nvCxnSpPr>
        <p:spPr bwMode="auto">
          <a:xfrm>
            <a:off x="7472363" y="2125663"/>
            <a:ext cx="1439862"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56360" name="TextBox 69"/>
          <p:cNvSpPr txBox="1">
            <a:spLocks noChangeArrowheads="1"/>
          </p:cNvSpPr>
          <p:nvPr/>
        </p:nvSpPr>
        <p:spPr bwMode="auto">
          <a:xfrm>
            <a:off x="8886825" y="3859214"/>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D2</a:t>
            </a:r>
          </a:p>
        </p:txBody>
      </p:sp>
      <p:sp>
        <p:nvSpPr>
          <p:cNvPr id="66" name="Oval 65"/>
          <p:cNvSpPr/>
          <p:nvPr/>
        </p:nvSpPr>
        <p:spPr>
          <a:xfrm>
            <a:off x="8120063" y="2989263"/>
            <a:ext cx="144462"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latin typeface="Calibri" panose="020F0502020204030204" pitchFamily="34" charset="0"/>
              </a:rPr>
              <a:t>B</a:t>
            </a:r>
          </a:p>
        </p:txBody>
      </p:sp>
      <p:cxnSp>
        <p:nvCxnSpPr>
          <p:cNvPr id="67" name="Straight Connector 66"/>
          <p:cNvCxnSpPr/>
          <p:nvPr/>
        </p:nvCxnSpPr>
        <p:spPr>
          <a:xfrm>
            <a:off x="6680200" y="3065463"/>
            <a:ext cx="14493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6363" name="TextBox 73"/>
          <p:cNvSpPr txBox="1">
            <a:spLocks noChangeArrowheads="1"/>
          </p:cNvSpPr>
          <p:nvPr/>
        </p:nvSpPr>
        <p:spPr bwMode="auto">
          <a:xfrm>
            <a:off x="6346825" y="2919413"/>
            <a:ext cx="4143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69" name="Straight Connector 68"/>
          <p:cNvCxnSpPr/>
          <p:nvPr/>
        </p:nvCxnSpPr>
        <p:spPr>
          <a:xfrm flipV="1">
            <a:off x="8191500" y="3133725"/>
            <a:ext cx="0" cy="155098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6365" name="TextBox 76"/>
          <p:cNvSpPr txBox="1">
            <a:spLocks noChangeArrowheads="1"/>
          </p:cNvSpPr>
          <p:nvPr/>
        </p:nvSpPr>
        <p:spPr bwMode="auto">
          <a:xfrm>
            <a:off x="7999414" y="4679951"/>
            <a:ext cx="414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71" name="Straight Arrow Connector 70"/>
          <p:cNvCxnSpPr>
            <a:cxnSpLocks noChangeShapeType="1"/>
          </p:cNvCxnSpPr>
          <p:nvPr/>
        </p:nvCxnSpPr>
        <p:spPr bwMode="auto">
          <a:xfrm>
            <a:off x="7443788" y="2792413"/>
            <a:ext cx="44450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6367" name="TextBox 71"/>
          <p:cNvSpPr txBox="1">
            <a:spLocks noChangeArrowheads="1"/>
          </p:cNvSpPr>
          <p:nvPr/>
        </p:nvSpPr>
        <p:spPr bwMode="auto">
          <a:xfrm>
            <a:off x="2174875" y="5372100"/>
            <a:ext cx="3460750"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400" b="1"/>
              <a:t>Explanation: </a:t>
            </a:r>
            <a:r>
              <a:rPr lang="en-GB" altLang="en-US" sz="1400"/>
              <a:t>The increase in supply would lead to a fall in price and therefore an increase in demand for Cereals along the line because they are now cheaper.</a:t>
            </a:r>
          </a:p>
        </p:txBody>
      </p:sp>
      <p:sp>
        <p:nvSpPr>
          <p:cNvPr id="56368" name="TextBox 72"/>
          <p:cNvSpPr txBox="1">
            <a:spLocks noChangeArrowheads="1"/>
          </p:cNvSpPr>
          <p:nvPr/>
        </p:nvSpPr>
        <p:spPr bwMode="auto">
          <a:xfrm>
            <a:off x="6364288" y="5157788"/>
            <a:ext cx="4195762"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400" b="1"/>
              <a:t>Explanation: </a:t>
            </a:r>
            <a:r>
              <a:rPr lang="en-GB" altLang="en-US" sz="1400"/>
              <a:t>The increase in demand for breakfast cereals will mean an increase in demand for milk as they are complementary goods.  Consequently, the demand curve will shift to the right, causing the price to rise which gives an incentive for milk suppliers to supply more to the market.</a:t>
            </a:r>
          </a:p>
        </p:txBody>
      </p:sp>
      <p:sp>
        <p:nvSpPr>
          <p:cNvPr id="74" name="Right Arrow 73"/>
          <p:cNvSpPr/>
          <p:nvPr/>
        </p:nvSpPr>
        <p:spPr>
          <a:xfrm>
            <a:off x="5635626" y="3065464"/>
            <a:ext cx="676275" cy="71437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5" name="Right Arrow 74"/>
          <p:cNvSpPr/>
          <p:nvPr/>
        </p:nvSpPr>
        <p:spPr>
          <a:xfrm>
            <a:off x="5670551" y="5492751"/>
            <a:ext cx="676275" cy="71437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5958316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 name="Straight Connector 142"/>
          <p:cNvCxnSpPr>
            <a:cxnSpLocks noChangeShapeType="1"/>
          </p:cNvCxnSpPr>
          <p:nvPr/>
        </p:nvCxnSpPr>
        <p:spPr bwMode="auto">
          <a:xfrm>
            <a:off x="3916707" y="4254639"/>
            <a:ext cx="1584096" cy="1861324"/>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142" name="Straight Connector 141"/>
          <p:cNvCxnSpPr>
            <a:cxnSpLocks noChangeShapeType="1"/>
          </p:cNvCxnSpPr>
          <p:nvPr/>
        </p:nvCxnSpPr>
        <p:spPr bwMode="auto">
          <a:xfrm>
            <a:off x="3508720" y="4320774"/>
            <a:ext cx="1584096" cy="1861324"/>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109" name="Straight Connector 108"/>
          <p:cNvCxnSpPr>
            <a:cxnSpLocks noChangeShapeType="1"/>
          </p:cNvCxnSpPr>
          <p:nvPr/>
        </p:nvCxnSpPr>
        <p:spPr bwMode="auto">
          <a:xfrm flipV="1">
            <a:off x="7376903" y="4765678"/>
            <a:ext cx="1503214" cy="15699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68" name="Straight Arrow Connector 67"/>
          <p:cNvCxnSpPr>
            <a:cxnSpLocks noChangeShapeType="1"/>
          </p:cNvCxnSpPr>
          <p:nvPr/>
        </p:nvCxnSpPr>
        <p:spPr bwMode="auto">
          <a:xfrm>
            <a:off x="8761426" y="5052699"/>
            <a:ext cx="256861"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70" name="Straight Connector 69"/>
          <p:cNvCxnSpPr>
            <a:cxnSpLocks noChangeShapeType="1"/>
          </p:cNvCxnSpPr>
          <p:nvPr/>
        </p:nvCxnSpPr>
        <p:spPr bwMode="auto">
          <a:xfrm>
            <a:off x="6846726" y="3960017"/>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71" name="Straight Connector 70"/>
          <p:cNvCxnSpPr>
            <a:cxnSpLocks noChangeShapeType="1"/>
          </p:cNvCxnSpPr>
          <p:nvPr/>
        </p:nvCxnSpPr>
        <p:spPr bwMode="auto">
          <a:xfrm>
            <a:off x="6846727" y="6519067"/>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72" name="TextBox 101"/>
          <p:cNvSpPr txBox="1">
            <a:spLocks noChangeArrowheads="1"/>
          </p:cNvSpPr>
          <p:nvPr/>
        </p:nvSpPr>
        <p:spPr bwMode="auto">
          <a:xfrm rot="-5400000">
            <a:off x="6385558" y="4090987"/>
            <a:ext cx="536575" cy="2778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73" name="TextBox 102"/>
          <p:cNvSpPr txBox="1">
            <a:spLocks noChangeArrowheads="1"/>
          </p:cNvSpPr>
          <p:nvPr/>
        </p:nvSpPr>
        <p:spPr bwMode="auto">
          <a:xfrm>
            <a:off x="9172589" y="6575580"/>
            <a:ext cx="825500" cy="276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75" name="Straight Connector 74"/>
          <p:cNvCxnSpPr>
            <a:cxnSpLocks noChangeShapeType="1"/>
          </p:cNvCxnSpPr>
          <p:nvPr/>
        </p:nvCxnSpPr>
        <p:spPr bwMode="auto">
          <a:xfrm flipV="1">
            <a:off x="7057846" y="4600131"/>
            <a:ext cx="1503214" cy="15699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76" name="TextBox 105"/>
          <p:cNvSpPr txBox="1">
            <a:spLocks noChangeArrowheads="1"/>
          </p:cNvSpPr>
          <p:nvPr/>
        </p:nvSpPr>
        <p:spPr bwMode="auto">
          <a:xfrm>
            <a:off x="8595394" y="4253342"/>
            <a:ext cx="3481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smtClean="0">
                <a:latin typeface="+mn-lt"/>
                <a:cs typeface="Aharoni" panose="02010803020104030203" pitchFamily="2" charset="-79"/>
              </a:rPr>
              <a:t>S</a:t>
            </a:r>
            <a:r>
              <a:rPr lang="en-GB" altLang="en-US" sz="1000" b="1" dirty="0" smtClean="0">
                <a:latin typeface="+mn-lt"/>
                <a:cs typeface="Aharoni" panose="02010803020104030203" pitchFamily="2" charset="-79"/>
              </a:rPr>
              <a:t>L</a:t>
            </a:r>
            <a:endParaRPr lang="en-GB" altLang="en-US" sz="1000" b="1" dirty="0">
              <a:latin typeface="+mn-lt"/>
              <a:cs typeface="Aharoni" panose="02010803020104030203" pitchFamily="2" charset="-79"/>
            </a:endParaRPr>
          </a:p>
        </p:txBody>
      </p:sp>
      <p:cxnSp>
        <p:nvCxnSpPr>
          <p:cNvPr id="78" name="Straight Connector 77"/>
          <p:cNvCxnSpPr>
            <a:endCxn id="96" idx="2"/>
          </p:cNvCxnSpPr>
          <p:nvPr/>
        </p:nvCxnSpPr>
        <p:spPr>
          <a:xfrm flipV="1">
            <a:off x="6819913" y="5287962"/>
            <a:ext cx="1915445" cy="53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flipV="1">
            <a:off x="7906322" y="5337175"/>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0" name="Oval 79"/>
          <p:cNvSpPr/>
          <p:nvPr/>
        </p:nvSpPr>
        <p:spPr>
          <a:xfrm>
            <a:off x="7842559" y="5214839"/>
            <a:ext cx="142875"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smtClean="0">
                <a:latin typeface="Calibri" panose="020F0502020204030204" pitchFamily="34" charset="0"/>
              </a:rPr>
              <a:t>B</a:t>
            </a:r>
            <a:endParaRPr lang="en-GB" sz="800" b="1" dirty="0">
              <a:latin typeface="Calibri" panose="020F0502020204030204" pitchFamily="34" charset="0"/>
            </a:endParaRPr>
          </a:p>
        </p:txBody>
      </p:sp>
      <p:sp>
        <p:nvSpPr>
          <p:cNvPr id="81" name="TextBox 110"/>
          <p:cNvSpPr txBox="1">
            <a:spLocks noChangeArrowheads="1"/>
          </p:cNvSpPr>
          <p:nvPr/>
        </p:nvSpPr>
        <p:spPr bwMode="auto">
          <a:xfrm>
            <a:off x="6616329" y="5135548"/>
            <a:ext cx="385763"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P</a:t>
            </a:r>
            <a:endParaRPr lang="en-GB" altLang="en-US" sz="1200" b="1" dirty="0">
              <a:latin typeface="+mn-lt"/>
              <a:cs typeface="Aharoni" panose="02010803020104030203" pitchFamily="2" charset="-79"/>
            </a:endParaRPr>
          </a:p>
        </p:txBody>
      </p:sp>
      <p:cxnSp>
        <p:nvCxnSpPr>
          <p:cNvPr id="83" name="Straight Connector 82"/>
          <p:cNvCxnSpPr>
            <a:cxnSpLocks noChangeShapeType="1"/>
          </p:cNvCxnSpPr>
          <p:nvPr/>
        </p:nvCxnSpPr>
        <p:spPr bwMode="auto">
          <a:xfrm flipH="1">
            <a:off x="7777635" y="4893468"/>
            <a:ext cx="1455105" cy="1471539"/>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85" name="Oval 84"/>
          <p:cNvSpPr/>
          <p:nvPr/>
        </p:nvSpPr>
        <p:spPr>
          <a:xfrm>
            <a:off x="8288177" y="5222080"/>
            <a:ext cx="142875"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smtClean="0">
                <a:latin typeface="Calibri" panose="020F0502020204030204" pitchFamily="34" charset="0"/>
              </a:rPr>
              <a:t>A</a:t>
            </a:r>
            <a:endParaRPr lang="en-GB" sz="800" b="1" dirty="0">
              <a:latin typeface="Calibri" panose="020F0502020204030204" pitchFamily="34" charset="0"/>
            </a:endParaRPr>
          </a:p>
        </p:txBody>
      </p:sp>
      <p:cxnSp>
        <p:nvCxnSpPr>
          <p:cNvPr id="88" name="Straight Connector 87"/>
          <p:cNvCxnSpPr>
            <a:endCxn id="85" idx="4"/>
          </p:cNvCxnSpPr>
          <p:nvPr/>
        </p:nvCxnSpPr>
        <p:spPr>
          <a:xfrm flipV="1">
            <a:off x="8347883" y="5366543"/>
            <a:ext cx="11732" cy="112950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9" name="TextBox 118"/>
          <p:cNvSpPr txBox="1">
            <a:spLocks noChangeArrowheads="1"/>
          </p:cNvSpPr>
          <p:nvPr/>
        </p:nvSpPr>
        <p:spPr bwMode="auto">
          <a:xfrm>
            <a:off x="8642363" y="6540187"/>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Q</a:t>
            </a:r>
            <a:r>
              <a:rPr lang="en-GB" altLang="en-US" sz="700" b="1" dirty="0" smtClean="0">
                <a:latin typeface="+mn-lt"/>
                <a:cs typeface="Aharoni" panose="02010803020104030203" pitchFamily="2" charset="-79"/>
              </a:rPr>
              <a:t>H</a:t>
            </a:r>
            <a:endParaRPr lang="en-GB" altLang="en-US" sz="700" b="1" dirty="0">
              <a:latin typeface="+mn-lt"/>
              <a:cs typeface="Aharoni" panose="02010803020104030203" pitchFamily="2" charset="-79"/>
            </a:endParaRPr>
          </a:p>
        </p:txBody>
      </p:sp>
      <p:sp>
        <p:nvSpPr>
          <p:cNvPr id="91" name="TextBox 47"/>
          <p:cNvSpPr txBox="1">
            <a:spLocks noChangeArrowheads="1"/>
          </p:cNvSpPr>
          <p:nvPr/>
        </p:nvSpPr>
        <p:spPr bwMode="auto">
          <a:xfrm>
            <a:off x="7162194" y="3821156"/>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u="sng" dirty="0">
                <a:latin typeface="Arial" panose="020B0604020202020204" pitchFamily="34" charset="0"/>
              </a:rPr>
              <a:t>Breakfast Cereals</a:t>
            </a:r>
          </a:p>
        </p:txBody>
      </p:sp>
      <p:sp>
        <p:nvSpPr>
          <p:cNvPr id="94" name="TextBox 118"/>
          <p:cNvSpPr txBox="1">
            <a:spLocks noChangeArrowheads="1"/>
          </p:cNvSpPr>
          <p:nvPr/>
        </p:nvSpPr>
        <p:spPr bwMode="auto">
          <a:xfrm>
            <a:off x="7778251" y="6531529"/>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Q</a:t>
            </a:r>
            <a:r>
              <a:rPr lang="en-GB" altLang="en-US" sz="700" b="1" dirty="0" smtClean="0">
                <a:latin typeface="+mn-lt"/>
                <a:cs typeface="Aharoni" panose="02010803020104030203" pitchFamily="2" charset="-79"/>
              </a:rPr>
              <a:t>L</a:t>
            </a:r>
            <a:endParaRPr lang="en-GB" altLang="en-US" sz="700" b="1" dirty="0">
              <a:latin typeface="+mn-lt"/>
              <a:cs typeface="Aharoni" panose="02010803020104030203" pitchFamily="2" charset="-79"/>
            </a:endParaRPr>
          </a:p>
        </p:txBody>
      </p:sp>
      <p:sp>
        <p:nvSpPr>
          <p:cNvPr id="96" name="Oval 95"/>
          <p:cNvSpPr/>
          <p:nvPr/>
        </p:nvSpPr>
        <p:spPr>
          <a:xfrm>
            <a:off x="8735358" y="5215730"/>
            <a:ext cx="142875"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smtClean="0">
                <a:latin typeface="Calibri" panose="020F0502020204030204" pitchFamily="34" charset="0"/>
              </a:rPr>
              <a:t>C</a:t>
            </a:r>
            <a:endParaRPr lang="en-GB" sz="800" b="1" dirty="0">
              <a:latin typeface="Calibri" panose="020F0502020204030204" pitchFamily="34" charset="0"/>
            </a:endParaRPr>
          </a:p>
        </p:txBody>
      </p:sp>
      <p:cxnSp>
        <p:nvCxnSpPr>
          <p:cNvPr id="97" name="Straight Connector 96"/>
          <p:cNvCxnSpPr>
            <a:endCxn id="96" idx="4"/>
          </p:cNvCxnSpPr>
          <p:nvPr/>
        </p:nvCxnSpPr>
        <p:spPr>
          <a:xfrm flipV="1">
            <a:off x="8795064" y="5360193"/>
            <a:ext cx="11732" cy="112950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8" name="TextBox 118"/>
          <p:cNvSpPr txBox="1">
            <a:spLocks noChangeArrowheads="1"/>
          </p:cNvSpPr>
          <p:nvPr/>
        </p:nvSpPr>
        <p:spPr bwMode="auto">
          <a:xfrm>
            <a:off x="8191001" y="6531529"/>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Q</a:t>
            </a:r>
            <a:r>
              <a:rPr lang="en-GB" altLang="en-US" sz="700" b="1" dirty="0" smtClean="0">
                <a:latin typeface="+mn-lt"/>
                <a:cs typeface="Aharoni" panose="02010803020104030203" pitchFamily="2" charset="-79"/>
              </a:rPr>
              <a:t>N</a:t>
            </a:r>
            <a:endParaRPr lang="en-GB" altLang="en-US" sz="700" b="1" dirty="0">
              <a:latin typeface="+mn-lt"/>
              <a:cs typeface="Aharoni" panose="02010803020104030203" pitchFamily="2" charset="-79"/>
            </a:endParaRPr>
          </a:p>
        </p:txBody>
      </p:sp>
      <p:sp>
        <p:nvSpPr>
          <p:cNvPr id="107" name="TextBox 105"/>
          <p:cNvSpPr txBox="1">
            <a:spLocks noChangeArrowheads="1"/>
          </p:cNvSpPr>
          <p:nvPr/>
        </p:nvSpPr>
        <p:spPr bwMode="auto">
          <a:xfrm>
            <a:off x="9172589" y="4622674"/>
            <a:ext cx="373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smtClean="0">
                <a:latin typeface="+mn-lt"/>
                <a:cs typeface="Aharoni" panose="02010803020104030203" pitchFamily="2" charset="-79"/>
              </a:rPr>
              <a:t>S</a:t>
            </a:r>
            <a:r>
              <a:rPr lang="en-GB" altLang="en-US" sz="1000" b="1" dirty="0">
                <a:latin typeface="+mn-lt"/>
                <a:cs typeface="Aharoni" panose="02010803020104030203" pitchFamily="2" charset="-79"/>
              </a:rPr>
              <a:t>H</a:t>
            </a:r>
          </a:p>
        </p:txBody>
      </p:sp>
      <p:sp>
        <p:nvSpPr>
          <p:cNvPr id="108" name="TextBox 105"/>
          <p:cNvSpPr txBox="1">
            <a:spLocks noChangeArrowheads="1"/>
          </p:cNvSpPr>
          <p:nvPr/>
        </p:nvSpPr>
        <p:spPr bwMode="auto">
          <a:xfrm>
            <a:off x="8828972" y="4457960"/>
            <a:ext cx="37863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smtClean="0">
                <a:latin typeface="+mn-lt"/>
                <a:cs typeface="Aharoni" panose="02010803020104030203" pitchFamily="2" charset="-79"/>
              </a:rPr>
              <a:t>S</a:t>
            </a:r>
            <a:r>
              <a:rPr lang="en-GB" altLang="en-US" sz="1000" b="1" dirty="0" smtClean="0">
                <a:latin typeface="+mn-lt"/>
                <a:cs typeface="Aharoni" panose="02010803020104030203" pitchFamily="2" charset="-79"/>
              </a:rPr>
              <a:t>N</a:t>
            </a:r>
            <a:endParaRPr lang="en-GB" altLang="en-US" sz="1000" b="1" dirty="0">
              <a:latin typeface="+mn-lt"/>
              <a:cs typeface="Aharoni" panose="02010803020104030203" pitchFamily="2" charset="-79"/>
            </a:endParaRPr>
          </a:p>
        </p:txBody>
      </p:sp>
      <p:cxnSp>
        <p:nvCxnSpPr>
          <p:cNvPr id="112" name="Straight Arrow Connector 111"/>
          <p:cNvCxnSpPr>
            <a:cxnSpLocks noChangeShapeType="1"/>
          </p:cNvCxnSpPr>
          <p:nvPr/>
        </p:nvCxnSpPr>
        <p:spPr bwMode="auto">
          <a:xfrm flipH="1">
            <a:off x="8190438" y="5054671"/>
            <a:ext cx="271463" cy="10631"/>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15" name="Straight Arrow Connector 114"/>
          <p:cNvCxnSpPr>
            <a:cxnSpLocks noChangeShapeType="1"/>
          </p:cNvCxnSpPr>
          <p:nvPr/>
        </p:nvCxnSpPr>
        <p:spPr bwMode="auto">
          <a:xfrm>
            <a:off x="4149995" y="4934068"/>
            <a:ext cx="256861"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16" name="Straight Connector 115"/>
          <p:cNvCxnSpPr>
            <a:cxnSpLocks noChangeShapeType="1"/>
          </p:cNvCxnSpPr>
          <p:nvPr/>
        </p:nvCxnSpPr>
        <p:spPr bwMode="auto">
          <a:xfrm>
            <a:off x="2805720" y="3936999"/>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117" name="Straight Connector 116"/>
          <p:cNvCxnSpPr>
            <a:cxnSpLocks noChangeShapeType="1"/>
          </p:cNvCxnSpPr>
          <p:nvPr/>
        </p:nvCxnSpPr>
        <p:spPr bwMode="auto">
          <a:xfrm>
            <a:off x="2805721" y="6496049"/>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118" name="TextBox 101"/>
          <p:cNvSpPr txBox="1">
            <a:spLocks noChangeArrowheads="1"/>
          </p:cNvSpPr>
          <p:nvPr/>
        </p:nvSpPr>
        <p:spPr bwMode="auto">
          <a:xfrm rot="-5400000">
            <a:off x="2344552" y="4067969"/>
            <a:ext cx="536575" cy="2778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119" name="TextBox 102"/>
          <p:cNvSpPr txBox="1">
            <a:spLocks noChangeArrowheads="1"/>
          </p:cNvSpPr>
          <p:nvPr/>
        </p:nvSpPr>
        <p:spPr bwMode="auto">
          <a:xfrm>
            <a:off x="5131583" y="6552562"/>
            <a:ext cx="825500" cy="276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120" name="Straight Connector 119"/>
          <p:cNvCxnSpPr>
            <a:cxnSpLocks noChangeShapeType="1"/>
            <a:endCxn id="121" idx="1"/>
          </p:cNvCxnSpPr>
          <p:nvPr/>
        </p:nvCxnSpPr>
        <p:spPr bwMode="auto">
          <a:xfrm>
            <a:off x="3158416" y="4396892"/>
            <a:ext cx="1584096" cy="1861324"/>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121" name="TextBox 105"/>
          <p:cNvSpPr txBox="1">
            <a:spLocks noChangeArrowheads="1"/>
          </p:cNvSpPr>
          <p:nvPr/>
        </p:nvSpPr>
        <p:spPr bwMode="auto">
          <a:xfrm>
            <a:off x="4742512" y="6073550"/>
            <a:ext cx="38504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smtClean="0">
                <a:latin typeface="+mn-lt"/>
                <a:cs typeface="Aharoni" panose="02010803020104030203" pitchFamily="2" charset="-79"/>
              </a:rPr>
              <a:t>D</a:t>
            </a:r>
            <a:r>
              <a:rPr lang="en-GB" altLang="en-US" sz="1000" b="1" dirty="0" smtClean="0">
                <a:latin typeface="+mn-lt"/>
                <a:cs typeface="Aharoni" panose="02010803020104030203" pitchFamily="2" charset="-79"/>
              </a:rPr>
              <a:t>L</a:t>
            </a:r>
            <a:endParaRPr lang="en-GB" altLang="en-US" sz="1000" b="1" dirty="0">
              <a:latin typeface="+mn-lt"/>
              <a:cs typeface="Aharoni" panose="02010803020104030203" pitchFamily="2" charset="-79"/>
            </a:endParaRPr>
          </a:p>
        </p:txBody>
      </p:sp>
      <p:cxnSp>
        <p:nvCxnSpPr>
          <p:cNvPr id="122" name="Straight Connector 121"/>
          <p:cNvCxnSpPr>
            <a:endCxn id="132" idx="2"/>
          </p:cNvCxnSpPr>
          <p:nvPr/>
        </p:nvCxnSpPr>
        <p:spPr>
          <a:xfrm flipV="1">
            <a:off x="2778907" y="5264944"/>
            <a:ext cx="1915445" cy="53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a:xfrm flipV="1">
            <a:off x="3910645" y="5322490"/>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4" name="Oval 123"/>
          <p:cNvSpPr/>
          <p:nvPr/>
        </p:nvSpPr>
        <p:spPr>
          <a:xfrm>
            <a:off x="3839208" y="5192712"/>
            <a:ext cx="142875"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smtClean="0">
                <a:latin typeface="Calibri" panose="020F0502020204030204" pitchFamily="34" charset="0"/>
              </a:rPr>
              <a:t>B</a:t>
            </a:r>
            <a:endParaRPr lang="en-GB" sz="800" b="1" dirty="0">
              <a:latin typeface="Calibri" panose="020F0502020204030204" pitchFamily="34" charset="0"/>
            </a:endParaRPr>
          </a:p>
        </p:txBody>
      </p:sp>
      <p:sp>
        <p:nvSpPr>
          <p:cNvPr id="125" name="TextBox 110"/>
          <p:cNvSpPr txBox="1">
            <a:spLocks noChangeArrowheads="1"/>
          </p:cNvSpPr>
          <p:nvPr/>
        </p:nvSpPr>
        <p:spPr bwMode="auto">
          <a:xfrm>
            <a:off x="2575323" y="5112530"/>
            <a:ext cx="385763"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P</a:t>
            </a:r>
            <a:endParaRPr lang="en-GB" altLang="en-US" sz="1200" b="1" dirty="0">
              <a:latin typeface="+mn-lt"/>
              <a:cs typeface="Aharoni" panose="02010803020104030203" pitchFamily="2" charset="-79"/>
            </a:endParaRPr>
          </a:p>
        </p:txBody>
      </p:sp>
      <p:sp>
        <p:nvSpPr>
          <p:cNvPr id="127" name="Oval 126"/>
          <p:cNvSpPr/>
          <p:nvPr/>
        </p:nvSpPr>
        <p:spPr>
          <a:xfrm>
            <a:off x="4247171" y="5199062"/>
            <a:ext cx="142875"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smtClean="0">
                <a:latin typeface="Calibri" panose="020F0502020204030204" pitchFamily="34" charset="0"/>
              </a:rPr>
              <a:t>A</a:t>
            </a:r>
            <a:endParaRPr lang="en-GB" sz="800" b="1" dirty="0">
              <a:latin typeface="Calibri" panose="020F0502020204030204" pitchFamily="34" charset="0"/>
            </a:endParaRPr>
          </a:p>
        </p:txBody>
      </p:sp>
      <p:cxnSp>
        <p:nvCxnSpPr>
          <p:cNvPr id="128" name="Straight Connector 127"/>
          <p:cNvCxnSpPr>
            <a:endCxn id="127" idx="4"/>
          </p:cNvCxnSpPr>
          <p:nvPr/>
        </p:nvCxnSpPr>
        <p:spPr>
          <a:xfrm flipV="1">
            <a:off x="4306877" y="5343525"/>
            <a:ext cx="11732" cy="112950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9" name="TextBox 118"/>
          <p:cNvSpPr txBox="1">
            <a:spLocks noChangeArrowheads="1"/>
          </p:cNvSpPr>
          <p:nvPr/>
        </p:nvSpPr>
        <p:spPr bwMode="auto">
          <a:xfrm>
            <a:off x="4601357" y="6517169"/>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Q</a:t>
            </a:r>
            <a:r>
              <a:rPr lang="en-GB" altLang="en-US" sz="700" b="1" dirty="0" smtClean="0">
                <a:latin typeface="+mn-lt"/>
                <a:cs typeface="Aharoni" panose="02010803020104030203" pitchFamily="2" charset="-79"/>
              </a:rPr>
              <a:t>H</a:t>
            </a:r>
            <a:endParaRPr lang="en-GB" altLang="en-US" sz="700" b="1" dirty="0">
              <a:latin typeface="+mn-lt"/>
              <a:cs typeface="Aharoni" panose="02010803020104030203" pitchFamily="2" charset="-79"/>
            </a:endParaRPr>
          </a:p>
        </p:txBody>
      </p:sp>
      <p:sp>
        <p:nvSpPr>
          <p:cNvPr id="130" name="TextBox 47"/>
          <p:cNvSpPr txBox="1">
            <a:spLocks noChangeArrowheads="1"/>
          </p:cNvSpPr>
          <p:nvPr/>
        </p:nvSpPr>
        <p:spPr bwMode="auto">
          <a:xfrm>
            <a:off x="3121188" y="3798138"/>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u="sng" dirty="0">
                <a:latin typeface="Arial" panose="020B0604020202020204" pitchFamily="34" charset="0"/>
              </a:rPr>
              <a:t>Breakfast Cereals</a:t>
            </a:r>
          </a:p>
        </p:txBody>
      </p:sp>
      <p:sp>
        <p:nvSpPr>
          <p:cNvPr id="131" name="TextBox 118"/>
          <p:cNvSpPr txBox="1">
            <a:spLocks noChangeArrowheads="1"/>
          </p:cNvSpPr>
          <p:nvPr/>
        </p:nvSpPr>
        <p:spPr bwMode="auto">
          <a:xfrm>
            <a:off x="3765607" y="6500118"/>
            <a:ext cx="37413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Q</a:t>
            </a:r>
            <a:r>
              <a:rPr lang="en-GB" altLang="en-US" sz="700" b="1" dirty="0" smtClean="0">
                <a:latin typeface="+mn-lt"/>
                <a:cs typeface="Aharoni" panose="02010803020104030203" pitchFamily="2" charset="-79"/>
              </a:rPr>
              <a:t>L</a:t>
            </a:r>
            <a:endParaRPr lang="en-GB" altLang="en-US" sz="700" b="1" dirty="0">
              <a:latin typeface="+mn-lt"/>
              <a:cs typeface="Aharoni" panose="02010803020104030203" pitchFamily="2" charset="-79"/>
            </a:endParaRPr>
          </a:p>
        </p:txBody>
      </p:sp>
      <p:sp>
        <p:nvSpPr>
          <p:cNvPr id="132" name="Oval 131"/>
          <p:cNvSpPr/>
          <p:nvPr/>
        </p:nvSpPr>
        <p:spPr>
          <a:xfrm>
            <a:off x="4694352" y="5192712"/>
            <a:ext cx="142875"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smtClean="0">
                <a:latin typeface="Calibri" panose="020F0502020204030204" pitchFamily="34" charset="0"/>
              </a:rPr>
              <a:t>C</a:t>
            </a:r>
            <a:endParaRPr lang="en-GB" sz="800" b="1" dirty="0">
              <a:latin typeface="Calibri" panose="020F0502020204030204" pitchFamily="34" charset="0"/>
            </a:endParaRPr>
          </a:p>
        </p:txBody>
      </p:sp>
      <p:cxnSp>
        <p:nvCxnSpPr>
          <p:cNvPr id="133" name="Straight Connector 132"/>
          <p:cNvCxnSpPr>
            <a:endCxn id="132" idx="4"/>
          </p:cNvCxnSpPr>
          <p:nvPr/>
        </p:nvCxnSpPr>
        <p:spPr>
          <a:xfrm flipV="1">
            <a:off x="4754058" y="5337175"/>
            <a:ext cx="11732" cy="112950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4" name="TextBox 118"/>
          <p:cNvSpPr txBox="1">
            <a:spLocks noChangeArrowheads="1"/>
          </p:cNvSpPr>
          <p:nvPr/>
        </p:nvSpPr>
        <p:spPr bwMode="auto">
          <a:xfrm>
            <a:off x="4149995" y="6508511"/>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Q</a:t>
            </a:r>
            <a:r>
              <a:rPr lang="en-GB" altLang="en-US" sz="700" b="1" dirty="0" smtClean="0">
                <a:latin typeface="+mn-lt"/>
                <a:cs typeface="Aharoni" panose="02010803020104030203" pitchFamily="2" charset="-79"/>
              </a:rPr>
              <a:t>N</a:t>
            </a:r>
            <a:endParaRPr lang="en-GB" altLang="en-US" sz="700" b="1" dirty="0">
              <a:latin typeface="+mn-lt"/>
              <a:cs typeface="Aharoni" panose="02010803020104030203" pitchFamily="2" charset="-79"/>
            </a:endParaRPr>
          </a:p>
        </p:txBody>
      </p:sp>
      <p:sp>
        <p:nvSpPr>
          <p:cNvPr id="135" name="TextBox 105"/>
          <p:cNvSpPr txBox="1">
            <a:spLocks noChangeArrowheads="1"/>
          </p:cNvSpPr>
          <p:nvPr/>
        </p:nvSpPr>
        <p:spPr bwMode="auto">
          <a:xfrm>
            <a:off x="5424145" y="5888735"/>
            <a:ext cx="41069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smtClean="0">
                <a:latin typeface="+mn-lt"/>
                <a:cs typeface="Aharoni" panose="02010803020104030203" pitchFamily="2" charset="-79"/>
              </a:rPr>
              <a:t>D</a:t>
            </a:r>
            <a:r>
              <a:rPr lang="en-GB" altLang="en-US" sz="1000" b="1" dirty="0" smtClean="0">
                <a:latin typeface="+mn-lt"/>
                <a:cs typeface="Aharoni" panose="02010803020104030203" pitchFamily="2" charset="-79"/>
              </a:rPr>
              <a:t>H</a:t>
            </a:r>
            <a:endParaRPr lang="en-GB" altLang="en-US" sz="1000" b="1" dirty="0">
              <a:latin typeface="+mn-lt"/>
              <a:cs typeface="Aharoni" panose="02010803020104030203" pitchFamily="2" charset="-79"/>
            </a:endParaRPr>
          </a:p>
        </p:txBody>
      </p:sp>
      <p:sp>
        <p:nvSpPr>
          <p:cNvPr id="136" name="TextBox 105"/>
          <p:cNvSpPr txBox="1">
            <a:spLocks noChangeArrowheads="1"/>
          </p:cNvSpPr>
          <p:nvPr/>
        </p:nvSpPr>
        <p:spPr bwMode="auto">
          <a:xfrm>
            <a:off x="5014107" y="5952612"/>
            <a:ext cx="4154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smtClean="0">
                <a:latin typeface="+mn-lt"/>
                <a:cs typeface="Aharoni" panose="02010803020104030203" pitchFamily="2" charset="-79"/>
              </a:rPr>
              <a:t>D</a:t>
            </a:r>
            <a:r>
              <a:rPr lang="en-GB" altLang="en-US" sz="1000" b="1" dirty="0" smtClean="0">
                <a:latin typeface="+mn-lt"/>
                <a:cs typeface="Aharoni" panose="02010803020104030203" pitchFamily="2" charset="-79"/>
              </a:rPr>
              <a:t>N</a:t>
            </a:r>
            <a:endParaRPr lang="en-GB" altLang="en-US" sz="1000" b="1" dirty="0">
              <a:latin typeface="+mn-lt"/>
              <a:cs typeface="Aharoni" panose="02010803020104030203" pitchFamily="2" charset="-79"/>
            </a:endParaRPr>
          </a:p>
        </p:txBody>
      </p:sp>
      <p:cxnSp>
        <p:nvCxnSpPr>
          <p:cNvPr id="137" name="Straight Arrow Connector 136"/>
          <p:cNvCxnSpPr>
            <a:cxnSpLocks noChangeShapeType="1"/>
          </p:cNvCxnSpPr>
          <p:nvPr/>
        </p:nvCxnSpPr>
        <p:spPr bwMode="auto">
          <a:xfrm flipH="1">
            <a:off x="3705588" y="4934068"/>
            <a:ext cx="271463" cy="10631"/>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45" name="Straight Connector 144"/>
          <p:cNvCxnSpPr>
            <a:cxnSpLocks noChangeShapeType="1"/>
          </p:cNvCxnSpPr>
          <p:nvPr/>
        </p:nvCxnSpPr>
        <p:spPr bwMode="auto">
          <a:xfrm>
            <a:off x="3511586" y="855525"/>
            <a:ext cx="1584096" cy="1861324"/>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146" name="Straight Arrow Connector 145"/>
          <p:cNvCxnSpPr>
            <a:cxnSpLocks noChangeShapeType="1"/>
          </p:cNvCxnSpPr>
          <p:nvPr/>
        </p:nvCxnSpPr>
        <p:spPr bwMode="auto">
          <a:xfrm>
            <a:off x="4452618" y="1750006"/>
            <a:ext cx="403551" cy="440308"/>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47" name="Straight Connector 146"/>
          <p:cNvCxnSpPr>
            <a:cxnSpLocks noChangeShapeType="1"/>
          </p:cNvCxnSpPr>
          <p:nvPr/>
        </p:nvCxnSpPr>
        <p:spPr bwMode="auto">
          <a:xfrm>
            <a:off x="2808586" y="471750"/>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148" name="Straight Connector 147"/>
          <p:cNvCxnSpPr>
            <a:cxnSpLocks noChangeShapeType="1"/>
          </p:cNvCxnSpPr>
          <p:nvPr/>
        </p:nvCxnSpPr>
        <p:spPr bwMode="auto">
          <a:xfrm>
            <a:off x="2808587" y="3030800"/>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149" name="TextBox 101"/>
          <p:cNvSpPr txBox="1">
            <a:spLocks noChangeArrowheads="1"/>
          </p:cNvSpPr>
          <p:nvPr/>
        </p:nvSpPr>
        <p:spPr bwMode="auto">
          <a:xfrm rot="-5400000">
            <a:off x="2347418" y="602720"/>
            <a:ext cx="536575" cy="2778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150" name="TextBox 102"/>
          <p:cNvSpPr txBox="1">
            <a:spLocks noChangeArrowheads="1"/>
          </p:cNvSpPr>
          <p:nvPr/>
        </p:nvSpPr>
        <p:spPr bwMode="auto">
          <a:xfrm>
            <a:off x="5134449" y="3087313"/>
            <a:ext cx="825500" cy="276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153" name="Straight Connector 152"/>
          <p:cNvCxnSpPr>
            <a:endCxn id="162" idx="2"/>
          </p:cNvCxnSpPr>
          <p:nvPr/>
        </p:nvCxnSpPr>
        <p:spPr>
          <a:xfrm flipV="1">
            <a:off x="2767175" y="2290011"/>
            <a:ext cx="1915445" cy="53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4" name="Straight Connector 153"/>
          <p:cNvCxnSpPr>
            <a:endCxn id="155" idx="4"/>
          </p:cNvCxnSpPr>
          <p:nvPr/>
        </p:nvCxnSpPr>
        <p:spPr>
          <a:xfrm flipH="1" flipV="1">
            <a:off x="3910646" y="1381767"/>
            <a:ext cx="2865" cy="163435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5" name="Oval 154"/>
          <p:cNvSpPr/>
          <p:nvPr/>
        </p:nvSpPr>
        <p:spPr>
          <a:xfrm>
            <a:off x="3839208" y="1237305"/>
            <a:ext cx="142875"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smtClean="0">
                <a:latin typeface="Calibri" panose="020F0502020204030204" pitchFamily="34" charset="0"/>
              </a:rPr>
              <a:t>B</a:t>
            </a:r>
            <a:endParaRPr lang="en-GB" sz="800" b="1" dirty="0">
              <a:latin typeface="Calibri" panose="020F0502020204030204" pitchFamily="34" charset="0"/>
            </a:endParaRPr>
          </a:p>
        </p:txBody>
      </p:sp>
      <p:sp>
        <p:nvSpPr>
          <p:cNvPr id="156" name="TextBox 110"/>
          <p:cNvSpPr txBox="1">
            <a:spLocks noChangeArrowheads="1"/>
          </p:cNvSpPr>
          <p:nvPr/>
        </p:nvSpPr>
        <p:spPr bwMode="auto">
          <a:xfrm>
            <a:off x="2459610" y="1653878"/>
            <a:ext cx="4402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P</a:t>
            </a:r>
            <a:r>
              <a:rPr lang="en-GB" altLang="en-US" sz="1000" b="1" dirty="0" smtClean="0">
                <a:latin typeface="+mn-lt"/>
                <a:cs typeface="Aharoni" panose="02010803020104030203" pitchFamily="2" charset="-79"/>
              </a:rPr>
              <a:t>N</a:t>
            </a:r>
            <a:endParaRPr lang="en-GB" altLang="en-US" sz="1000" b="1" dirty="0">
              <a:latin typeface="+mn-lt"/>
              <a:cs typeface="Aharoni" panose="02010803020104030203" pitchFamily="2" charset="-79"/>
            </a:endParaRPr>
          </a:p>
        </p:txBody>
      </p:sp>
      <p:sp>
        <p:nvSpPr>
          <p:cNvPr id="157" name="Oval 156"/>
          <p:cNvSpPr/>
          <p:nvPr/>
        </p:nvSpPr>
        <p:spPr>
          <a:xfrm>
            <a:off x="4250037" y="1733813"/>
            <a:ext cx="142875"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smtClean="0">
                <a:latin typeface="Calibri" panose="020F0502020204030204" pitchFamily="34" charset="0"/>
              </a:rPr>
              <a:t>A</a:t>
            </a:r>
            <a:endParaRPr lang="en-GB" sz="800" b="1" dirty="0">
              <a:latin typeface="Calibri" panose="020F0502020204030204" pitchFamily="34" charset="0"/>
            </a:endParaRPr>
          </a:p>
        </p:txBody>
      </p:sp>
      <p:cxnSp>
        <p:nvCxnSpPr>
          <p:cNvPr id="158" name="Straight Connector 157"/>
          <p:cNvCxnSpPr>
            <a:endCxn id="157" idx="4"/>
          </p:cNvCxnSpPr>
          <p:nvPr/>
        </p:nvCxnSpPr>
        <p:spPr>
          <a:xfrm flipV="1">
            <a:off x="4309743" y="1878276"/>
            <a:ext cx="11732" cy="112950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9" name="TextBox 118"/>
          <p:cNvSpPr txBox="1">
            <a:spLocks noChangeArrowheads="1"/>
          </p:cNvSpPr>
          <p:nvPr/>
        </p:nvSpPr>
        <p:spPr bwMode="auto">
          <a:xfrm>
            <a:off x="4604223" y="3051920"/>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Q</a:t>
            </a:r>
            <a:r>
              <a:rPr lang="en-GB" altLang="en-US" sz="700" b="1" dirty="0" smtClean="0">
                <a:latin typeface="+mn-lt"/>
                <a:cs typeface="Aharoni" panose="02010803020104030203" pitchFamily="2" charset="-79"/>
              </a:rPr>
              <a:t>H</a:t>
            </a:r>
            <a:endParaRPr lang="en-GB" altLang="en-US" sz="700" b="1" dirty="0">
              <a:latin typeface="+mn-lt"/>
              <a:cs typeface="Aharoni" panose="02010803020104030203" pitchFamily="2" charset="-79"/>
            </a:endParaRPr>
          </a:p>
        </p:txBody>
      </p:sp>
      <p:sp>
        <p:nvSpPr>
          <p:cNvPr id="160" name="TextBox 47"/>
          <p:cNvSpPr txBox="1">
            <a:spLocks noChangeArrowheads="1"/>
          </p:cNvSpPr>
          <p:nvPr/>
        </p:nvSpPr>
        <p:spPr bwMode="auto">
          <a:xfrm>
            <a:off x="3124054" y="332889"/>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u="sng" dirty="0">
                <a:latin typeface="Arial" panose="020B0604020202020204" pitchFamily="34" charset="0"/>
              </a:rPr>
              <a:t>Breakfast Cereals</a:t>
            </a:r>
          </a:p>
        </p:txBody>
      </p:sp>
      <p:sp>
        <p:nvSpPr>
          <p:cNvPr id="161" name="TextBox 118"/>
          <p:cNvSpPr txBox="1">
            <a:spLocks noChangeArrowheads="1"/>
          </p:cNvSpPr>
          <p:nvPr/>
        </p:nvSpPr>
        <p:spPr bwMode="auto">
          <a:xfrm>
            <a:off x="3768473" y="3034869"/>
            <a:ext cx="37413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Q</a:t>
            </a:r>
            <a:r>
              <a:rPr lang="en-GB" altLang="en-US" sz="700" b="1" dirty="0" smtClean="0">
                <a:latin typeface="+mn-lt"/>
                <a:cs typeface="Aharoni" panose="02010803020104030203" pitchFamily="2" charset="-79"/>
              </a:rPr>
              <a:t>L</a:t>
            </a:r>
            <a:endParaRPr lang="en-GB" altLang="en-US" sz="700" b="1" dirty="0">
              <a:latin typeface="+mn-lt"/>
              <a:cs typeface="Aharoni" panose="02010803020104030203" pitchFamily="2" charset="-79"/>
            </a:endParaRPr>
          </a:p>
        </p:txBody>
      </p:sp>
      <p:sp>
        <p:nvSpPr>
          <p:cNvPr id="162" name="Oval 161"/>
          <p:cNvSpPr/>
          <p:nvPr/>
        </p:nvSpPr>
        <p:spPr>
          <a:xfrm>
            <a:off x="4682620" y="2217779"/>
            <a:ext cx="142875"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smtClean="0">
                <a:latin typeface="Calibri" panose="020F0502020204030204" pitchFamily="34" charset="0"/>
              </a:rPr>
              <a:t>C</a:t>
            </a:r>
            <a:endParaRPr lang="en-GB" sz="800" b="1" dirty="0">
              <a:latin typeface="Calibri" panose="020F0502020204030204" pitchFamily="34" charset="0"/>
            </a:endParaRPr>
          </a:p>
        </p:txBody>
      </p:sp>
      <p:cxnSp>
        <p:nvCxnSpPr>
          <p:cNvPr id="163" name="Straight Connector 162"/>
          <p:cNvCxnSpPr>
            <a:endCxn id="162" idx="4"/>
          </p:cNvCxnSpPr>
          <p:nvPr/>
        </p:nvCxnSpPr>
        <p:spPr>
          <a:xfrm flipV="1">
            <a:off x="4739512" y="2362242"/>
            <a:ext cx="14546" cy="59244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4" name="TextBox 118"/>
          <p:cNvSpPr txBox="1">
            <a:spLocks noChangeArrowheads="1"/>
          </p:cNvSpPr>
          <p:nvPr/>
        </p:nvSpPr>
        <p:spPr bwMode="auto">
          <a:xfrm>
            <a:off x="4152861" y="3043262"/>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Q</a:t>
            </a:r>
            <a:r>
              <a:rPr lang="en-GB" altLang="en-US" sz="700" b="1" dirty="0" smtClean="0">
                <a:latin typeface="+mn-lt"/>
                <a:cs typeface="Aharoni" panose="02010803020104030203" pitchFamily="2" charset="-79"/>
              </a:rPr>
              <a:t>N</a:t>
            </a:r>
            <a:endParaRPr lang="en-GB" altLang="en-US" sz="700" b="1" dirty="0">
              <a:latin typeface="+mn-lt"/>
              <a:cs typeface="Aharoni" panose="02010803020104030203" pitchFamily="2" charset="-79"/>
            </a:endParaRPr>
          </a:p>
        </p:txBody>
      </p:sp>
      <p:sp>
        <p:nvSpPr>
          <p:cNvPr id="166" name="TextBox 105"/>
          <p:cNvSpPr txBox="1">
            <a:spLocks noChangeArrowheads="1"/>
          </p:cNvSpPr>
          <p:nvPr/>
        </p:nvSpPr>
        <p:spPr bwMode="auto">
          <a:xfrm>
            <a:off x="5016973" y="2487363"/>
            <a:ext cx="3305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smtClean="0">
                <a:latin typeface="+mn-lt"/>
                <a:cs typeface="Aharoni" panose="02010803020104030203" pitchFamily="2" charset="-79"/>
              </a:rPr>
              <a:t>D</a:t>
            </a:r>
            <a:endParaRPr lang="en-GB" altLang="en-US" sz="1000" b="1" dirty="0">
              <a:latin typeface="+mn-lt"/>
              <a:cs typeface="Aharoni" panose="02010803020104030203" pitchFamily="2" charset="-79"/>
            </a:endParaRPr>
          </a:p>
        </p:txBody>
      </p:sp>
      <p:cxnSp>
        <p:nvCxnSpPr>
          <p:cNvPr id="167" name="Straight Arrow Connector 166"/>
          <p:cNvCxnSpPr>
            <a:cxnSpLocks noChangeShapeType="1"/>
          </p:cNvCxnSpPr>
          <p:nvPr/>
        </p:nvCxnSpPr>
        <p:spPr bwMode="auto">
          <a:xfrm flipH="1" flipV="1">
            <a:off x="4019850" y="1237305"/>
            <a:ext cx="387006" cy="476596"/>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69" name="Straight Connector 168"/>
          <p:cNvCxnSpPr>
            <a:endCxn id="157" idx="2"/>
          </p:cNvCxnSpPr>
          <p:nvPr/>
        </p:nvCxnSpPr>
        <p:spPr>
          <a:xfrm>
            <a:off x="2805720" y="1793502"/>
            <a:ext cx="1444317" cy="1254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3" name="Straight Connector 172"/>
          <p:cNvCxnSpPr>
            <a:endCxn id="155" idx="2"/>
          </p:cNvCxnSpPr>
          <p:nvPr/>
        </p:nvCxnSpPr>
        <p:spPr>
          <a:xfrm>
            <a:off x="2819690" y="1307232"/>
            <a:ext cx="1019518" cy="2304"/>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76" name="TextBox 110"/>
          <p:cNvSpPr txBox="1">
            <a:spLocks noChangeArrowheads="1"/>
          </p:cNvSpPr>
          <p:nvPr/>
        </p:nvSpPr>
        <p:spPr bwMode="auto">
          <a:xfrm>
            <a:off x="2460910" y="1169884"/>
            <a:ext cx="4402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P</a:t>
            </a:r>
            <a:r>
              <a:rPr lang="en-GB" altLang="en-US" sz="1000" b="1" dirty="0" smtClean="0">
                <a:latin typeface="+mn-lt"/>
                <a:cs typeface="Aharoni" panose="02010803020104030203" pitchFamily="2" charset="-79"/>
              </a:rPr>
              <a:t>H</a:t>
            </a:r>
            <a:endParaRPr lang="en-GB" altLang="en-US" sz="1000" b="1" dirty="0">
              <a:latin typeface="+mn-lt"/>
              <a:cs typeface="Aharoni" panose="02010803020104030203" pitchFamily="2" charset="-79"/>
            </a:endParaRPr>
          </a:p>
        </p:txBody>
      </p:sp>
      <p:sp>
        <p:nvSpPr>
          <p:cNvPr id="177" name="TextBox 110"/>
          <p:cNvSpPr txBox="1">
            <a:spLocks noChangeArrowheads="1"/>
          </p:cNvSpPr>
          <p:nvPr/>
        </p:nvSpPr>
        <p:spPr bwMode="auto">
          <a:xfrm>
            <a:off x="2465236" y="2152242"/>
            <a:ext cx="4402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P</a:t>
            </a:r>
            <a:r>
              <a:rPr lang="en-GB" altLang="en-US" sz="1000" b="1" dirty="0">
                <a:latin typeface="+mn-lt"/>
                <a:cs typeface="Aharoni" panose="02010803020104030203" pitchFamily="2" charset="-79"/>
              </a:rPr>
              <a:t>L</a:t>
            </a:r>
          </a:p>
        </p:txBody>
      </p:sp>
      <p:cxnSp>
        <p:nvCxnSpPr>
          <p:cNvPr id="184" name="Straight Connector 183"/>
          <p:cNvCxnSpPr>
            <a:cxnSpLocks noChangeShapeType="1"/>
          </p:cNvCxnSpPr>
          <p:nvPr/>
        </p:nvCxnSpPr>
        <p:spPr bwMode="auto">
          <a:xfrm flipH="1">
            <a:off x="7525740" y="883683"/>
            <a:ext cx="1646850" cy="180092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186" name="Straight Connector 185"/>
          <p:cNvCxnSpPr>
            <a:cxnSpLocks noChangeShapeType="1"/>
          </p:cNvCxnSpPr>
          <p:nvPr/>
        </p:nvCxnSpPr>
        <p:spPr bwMode="auto">
          <a:xfrm>
            <a:off x="6819912" y="480050"/>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187" name="Straight Connector 186"/>
          <p:cNvCxnSpPr>
            <a:cxnSpLocks noChangeShapeType="1"/>
          </p:cNvCxnSpPr>
          <p:nvPr/>
        </p:nvCxnSpPr>
        <p:spPr bwMode="auto">
          <a:xfrm>
            <a:off x="6819913" y="3039100"/>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188" name="TextBox 101"/>
          <p:cNvSpPr txBox="1">
            <a:spLocks noChangeArrowheads="1"/>
          </p:cNvSpPr>
          <p:nvPr/>
        </p:nvSpPr>
        <p:spPr bwMode="auto">
          <a:xfrm rot="-5400000">
            <a:off x="6358744" y="611020"/>
            <a:ext cx="536575" cy="2778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189" name="TextBox 102"/>
          <p:cNvSpPr txBox="1">
            <a:spLocks noChangeArrowheads="1"/>
          </p:cNvSpPr>
          <p:nvPr/>
        </p:nvSpPr>
        <p:spPr bwMode="auto">
          <a:xfrm>
            <a:off x="9145775" y="3095613"/>
            <a:ext cx="825500" cy="276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190" name="Straight Connector 189"/>
          <p:cNvCxnSpPr>
            <a:endCxn id="199" idx="2"/>
          </p:cNvCxnSpPr>
          <p:nvPr/>
        </p:nvCxnSpPr>
        <p:spPr>
          <a:xfrm flipV="1">
            <a:off x="6778501" y="1326473"/>
            <a:ext cx="1915445" cy="53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91" name="Straight Connector 190"/>
          <p:cNvCxnSpPr>
            <a:endCxn id="192" idx="4"/>
          </p:cNvCxnSpPr>
          <p:nvPr/>
        </p:nvCxnSpPr>
        <p:spPr>
          <a:xfrm flipV="1">
            <a:off x="7855462" y="2359678"/>
            <a:ext cx="19018" cy="64630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92" name="Oval 191"/>
          <p:cNvSpPr/>
          <p:nvPr/>
        </p:nvSpPr>
        <p:spPr>
          <a:xfrm>
            <a:off x="7803042" y="2215216"/>
            <a:ext cx="142875"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smtClean="0">
                <a:latin typeface="Calibri" panose="020F0502020204030204" pitchFamily="34" charset="0"/>
              </a:rPr>
              <a:t>B</a:t>
            </a:r>
            <a:endParaRPr lang="en-GB" sz="800" b="1" dirty="0">
              <a:latin typeface="Calibri" panose="020F0502020204030204" pitchFamily="34" charset="0"/>
            </a:endParaRPr>
          </a:p>
        </p:txBody>
      </p:sp>
      <p:sp>
        <p:nvSpPr>
          <p:cNvPr id="193" name="TextBox 110"/>
          <p:cNvSpPr txBox="1">
            <a:spLocks noChangeArrowheads="1"/>
          </p:cNvSpPr>
          <p:nvPr/>
        </p:nvSpPr>
        <p:spPr bwMode="auto">
          <a:xfrm>
            <a:off x="6470936" y="1662178"/>
            <a:ext cx="4402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P</a:t>
            </a:r>
            <a:r>
              <a:rPr lang="en-GB" altLang="en-US" sz="1000" b="1" dirty="0" smtClean="0">
                <a:latin typeface="+mn-lt"/>
                <a:cs typeface="Aharoni" panose="02010803020104030203" pitchFamily="2" charset="-79"/>
              </a:rPr>
              <a:t>N</a:t>
            </a:r>
            <a:endParaRPr lang="en-GB" altLang="en-US" sz="1000" b="1" dirty="0">
              <a:latin typeface="+mn-lt"/>
              <a:cs typeface="Aharoni" panose="02010803020104030203" pitchFamily="2" charset="-79"/>
            </a:endParaRPr>
          </a:p>
        </p:txBody>
      </p:sp>
      <p:sp>
        <p:nvSpPr>
          <p:cNvPr id="194" name="Oval 193"/>
          <p:cNvSpPr/>
          <p:nvPr/>
        </p:nvSpPr>
        <p:spPr>
          <a:xfrm>
            <a:off x="8261363" y="1742113"/>
            <a:ext cx="142875"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smtClean="0">
                <a:latin typeface="Calibri" panose="020F0502020204030204" pitchFamily="34" charset="0"/>
              </a:rPr>
              <a:t>A</a:t>
            </a:r>
            <a:endParaRPr lang="en-GB" sz="800" b="1" dirty="0">
              <a:latin typeface="Calibri" panose="020F0502020204030204" pitchFamily="34" charset="0"/>
            </a:endParaRPr>
          </a:p>
        </p:txBody>
      </p:sp>
      <p:cxnSp>
        <p:nvCxnSpPr>
          <p:cNvPr id="195" name="Straight Connector 194"/>
          <p:cNvCxnSpPr>
            <a:endCxn id="194" idx="4"/>
          </p:cNvCxnSpPr>
          <p:nvPr/>
        </p:nvCxnSpPr>
        <p:spPr>
          <a:xfrm flipV="1">
            <a:off x="8321069" y="1886576"/>
            <a:ext cx="11732" cy="112950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96" name="TextBox 118"/>
          <p:cNvSpPr txBox="1">
            <a:spLocks noChangeArrowheads="1"/>
          </p:cNvSpPr>
          <p:nvPr/>
        </p:nvSpPr>
        <p:spPr bwMode="auto">
          <a:xfrm>
            <a:off x="8586076" y="3067673"/>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Q</a:t>
            </a:r>
            <a:r>
              <a:rPr lang="en-GB" altLang="en-US" sz="700" b="1" dirty="0" smtClean="0">
                <a:latin typeface="+mn-lt"/>
                <a:cs typeface="Aharoni" panose="02010803020104030203" pitchFamily="2" charset="-79"/>
              </a:rPr>
              <a:t>H</a:t>
            </a:r>
            <a:endParaRPr lang="en-GB" altLang="en-US" sz="700" b="1" dirty="0">
              <a:latin typeface="+mn-lt"/>
              <a:cs typeface="Aharoni" panose="02010803020104030203" pitchFamily="2" charset="-79"/>
            </a:endParaRPr>
          </a:p>
        </p:txBody>
      </p:sp>
      <p:sp>
        <p:nvSpPr>
          <p:cNvPr id="197" name="TextBox 47"/>
          <p:cNvSpPr txBox="1">
            <a:spLocks noChangeArrowheads="1"/>
          </p:cNvSpPr>
          <p:nvPr/>
        </p:nvSpPr>
        <p:spPr bwMode="auto">
          <a:xfrm>
            <a:off x="7135380" y="341189"/>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u="sng" dirty="0">
                <a:latin typeface="Arial" panose="020B0604020202020204" pitchFamily="34" charset="0"/>
              </a:rPr>
              <a:t>Breakfast Cereals</a:t>
            </a:r>
          </a:p>
        </p:txBody>
      </p:sp>
      <p:sp>
        <p:nvSpPr>
          <p:cNvPr id="198" name="TextBox 118"/>
          <p:cNvSpPr txBox="1">
            <a:spLocks noChangeArrowheads="1"/>
          </p:cNvSpPr>
          <p:nvPr/>
        </p:nvSpPr>
        <p:spPr bwMode="auto">
          <a:xfrm>
            <a:off x="7694274" y="3035346"/>
            <a:ext cx="37413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Q</a:t>
            </a:r>
            <a:r>
              <a:rPr lang="en-GB" altLang="en-US" sz="700" b="1" dirty="0" smtClean="0">
                <a:latin typeface="+mn-lt"/>
                <a:cs typeface="Aharoni" panose="02010803020104030203" pitchFamily="2" charset="-79"/>
              </a:rPr>
              <a:t>L</a:t>
            </a:r>
            <a:endParaRPr lang="en-GB" altLang="en-US" sz="700" b="1" dirty="0">
              <a:latin typeface="+mn-lt"/>
              <a:cs typeface="Aharoni" panose="02010803020104030203" pitchFamily="2" charset="-79"/>
            </a:endParaRPr>
          </a:p>
        </p:txBody>
      </p:sp>
      <p:sp>
        <p:nvSpPr>
          <p:cNvPr id="199" name="Oval 198"/>
          <p:cNvSpPr/>
          <p:nvPr/>
        </p:nvSpPr>
        <p:spPr>
          <a:xfrm>
            <a:off x="8693946" y="1254241"/>
            <a:ext cx="142875"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smtClean="0">
                <a:latin typeface="Calibri" panose="020F0502020204030204" pitchFamily="34" charset="0"/>
              </a:rPr>
              <a:t>C</a:t>
            </a:r>
            <a:endParaRPr lang="en-GB" sz="800" b="1" dirty="0">
              <a:latin typeface="Calibri" panose="020F0502020204030204" pitchFamily="34" charset="0"/>
            </a:endParaRPr>
          </a:p>
        </p:txBody>
      </p:sp>
      <p:cxnSp>
        <p:nvCxnSpPr>
          <p:cNvPr id="200" name="Straight Connector 199"/>
          <p:cNvCxnSpPr>
            <a:endCxn id="199" idx="4"/>
          </p:cNvCxnSpPr>
          <p:nvPr/>
        </p:nvCxnSpPr>
        <p:spPr>
          <a:xfrm flipH="1" flipV="1">
            <a:off x="8765384" y="1398704"/>
            <a:ext cx="11774" cy="157809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1" name="TextBox 118"/>
          <p:cNvSpPr txBox="1">
            <a:spLocks noChangeArrowheads="1"/>
          </p:cNvSpPr>
          <p:nvPr/>
        </p:nvSpPr>
        <p:spPr bwMode="auto">
          <a:xfrm>
            <a:off x="8164187" y="3051562"/>
            <a:ext cx="4127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Q</a:t>
            </a:r>
            <a:r>
              <a:rPr lang="en-GB" altLang="en-US" sz="700" b="1" dirty="0" smtClean="0">
                <a:latin typeface="+mn-lt"/>
                <a:cs typeface="Aharoni" panose="02010803020104030203" pitchFamily="2" charset="-79"/>
              </a:rPr>
              <a:t>N</a:t>
            </a:r>
            <a:endParaRPr lang="en-GB" altLang="en-US" sz="700" b="1" dirty="0">
              <a:latin typeface="+mn-lt"/>
              <a:cs typeface="Aharoni" panose="02010803020104030203" pitchFamily="2" charset="-79"/>
            </a:endParaRPr>
          </a:p>
        </p:txBody>
      </p:sp>
      <p:sp>
        <p:nvSpPr>
          <p:cNvPr id="202" name="TextBox 105"/>
          <p:cNvSpPr txBox="1">
            <a:spLocks noChangeArrowheads="1"/>
          </p:cNvSpPr>
          <p:nvPr/>
        </p:nvSpPr>
        <p:spPr bwMode="auto">
          <a:xfrm>
            <a:off x="9130524" y="648882"/>
            <a:ext cx="29367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1" dirty="0" smtClean="0">
                <a:latin typeface="+mn-lt"/>
                <a:cs typeface="Aharoni" panose="02010803020104030203" pitchFamily="2" charset="-79"/>
              </a:rPr>
              <a:t>S</a:t>
            </a:r>
            <a:endParaRPr lang="en-GB" altLang="en-US" sz="1000" b="1" dirty="0">
              <a:latin typeface="+mn-lt"/>
              <a:cs typeface="Aharoni" panose="02010803020104030203" pitchFamily="2" charset="-79"/>
            </a:endParaRPr>
          </a:p>
        </p:txBody>
      </p:sp>
      <p:cxnSp>
        <p:nvCxnSpPr>
          <p:cNvPr id="204" name="Straight Connector 203"/>
          <p:cNvCxnSpPr>
            <a:endCxn id="194" idx="2"/>
          </p:cNvCxnSpPr>
          <p:nvPr/>
        </p:nvCxnSpPr>
        <p:spPr>
          <a:xfrm>
            <a:off x="6817046" y="1801802"/>
            <a:ext cx="1444317" cy="1254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5" name="Straight Connector 204"/>
          <p:cNvCxnSpPr>
            <a:endCxn id="192" idx="2"/>
          </p:cNvCxnSpPr>
          <p:nvPr/>
        </p:nvCxnSpPr>
        <p:spPr>
          <a:xfrm>
            <a:off x="6783524" y="2285143"/>
            <a:ext cx="1019518" cy="2304"/>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6" name="TextBox 110"/>
          <p:cNvSpPr txBox="1">
            <a:spLocks noChangeArrowheads="1"/>
          </p:cNvSpPr>
          <p:nvPr/>
        </p:nvSpPr>
        <p:spPr bwMode="auto">
          <a:xfrm>
            <a:off x="6472236" y="1178184"/>
            <a:ext cx="4402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P</a:t>
            </a:r>
            <a:r>
              <a:rPr lang="en-GB" altLang="en-US" sz="1000" b="1" dirty="0" smtClean="0">
                <a:latin typeface="+mn-lt"/>
                <a:cs typeface="Aharoni" panose="02010803020104030203" pitchFamily="2" charset="-79"/>
              </a:rPr>
              <a:t>H</a:t>
            </a:r>
            <a:endParaRPr lang="en-GB" altLang="en-US" sz="1000" b="1" dirty="0">
              <a:latin typeface="+mn-lt"/>
              <a:cs typeface="Aharoni" panose="02010803020104030203" pitchFamily="2" charset="-79"/>
            </a:endParaRPr>
          </a:p>
        </p:txBody>
      </p:sp>
      <p:sp>
        <p:nvSpPr>
          <p:cNvPr id="207" name="TextBox 110"/>
          <p:cNvSpPr txBox="1">
            <a:spLocks noChangeArrowheads="1"/>
          </p:cNvSpPr>
          <p:nvPr/>
        </p:nvSpPr>
        <p:spPr bwMode="auto">
          <a:xfrm>
            <a:off x="6476562" y="2160542"/>
            <a:ext cx="4402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mn-lt"/>
                <a:cs typeface="Aharoni" panose="02010803020104030203" pitchFamily="2" charset="-79"/>
              </a:rPr>
              <a:t>P</a:t>
            </a:r>
            <a:r>
              <a:rPr lang="en-GB" altLang="en-US" sz="1000" b="1" dirty="0">
                <a:latin typeface="+mn-lt"/>
                <a:cs typeface="Aharoni" panose="02010803020104030203" pitchFamily="2" charset="-79"/>
              </a:rPr>
              <a:t>L</a:t>
            </a:r>
          </a:p>
        </p:txBody>
      </p:sp>
      <p:cxnSp>
        <p:nvCxnSpPr>
          <p:cNvPr id="203" name="Straight Arrow Connector 202"/>
          <p:cNvCxnSpPr>
            <a:cxnSpLocks noChangeShapeType="1"/>
          </p:cNvCxnSpPr>
          <p:nvPr/>
        </p:nvCxnSpPr>
        <p:spPr bwMode="auto">
          <a:xfrm flipH="1">
            <a:off x="7790480" y="1784039"/>
            <a:ext cx="327180" cy="372241"/>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85" name="Straight Arrow Connector 184"/>
          <p:cNvCxnSpPr>
            <a:cxnSpLocks noChangeShapeType="1"/>
          </p:cNvCxnSpPr>
          <p:nvPr/>
        </p:nvCxnSpPr>
        <p:spPr bwMode="auto">
          <a:xfrm flipV="1">
            <a:off x="8242761" y="1272453"/>
            <a:ext cx="348415" cy="390814"/>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3607819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54000"/>
            <a:ext cx="11557000" cy="62865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900" b="1" dirty="0"/>
          </a:p>
        </p:txBody>
      </p:sp>
    </p:spTree>
    <p:extLst>
      <p:ext uri="{BB962C8B-B14F-4D97-AF65-F5344CB8AC3E}">
        <p14:creationId xmlns:p14="http://schemas.microsoft.com/office/powerpoint/2010/main" val="3245822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3216276" y="198439"/>
            <a:ext cx="5719763" cy="7016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sz="4000" b="1">
                <a:latin typeface="Century Gothic" pitchFamily="34" charset="0"/>
              </a:rPr>
              <a:t>PEDRO CABBAGE INC.</a:t>
            </a:r>
          </a:p>
        </p:txBody>
      </p:sp>
      <p:pic>
        <p:nvPicPr>
          <p:cNvPr id="38915" name="Picture 5" descr="cabb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5" y="1341439"/>
            <a:ext cx="3994150" cy="417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6" name="Picture 6" descr="ped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188913"/>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7" name="Picture 7" descr="ped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288" y="188913"/>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8" name="Picture 8" descr="ped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4724400"/>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9" name="Picture 9" descr="ped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288" y="4797425"/>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732741" y="2881581"/>
            <a:ext cx="2735568" cy="830997"/>
          </a:xfrm>
          <a:prstGeom prst="rect">
            <a:avLst/>
          </a:prstGeom>
          <a:solidFill>
            <a:schemeClr val="bg1"/>
          </a:solidFill>
        </p:spPr>
        <p:txBody>
          <a:bodyPr wrap="square" rtlCol="0">
            <a:spAutoFit/>
          </a:bodyPr>
          <a:lstStyle/>
          <a:p>
            <a:pPr algn="ctr"/>
            <a:r>
              <a:rPr lang="en-US" sz="2400" b="1" dirty="0" smtClean="0"/>
              <a:t>Pedro’s Farm and the town of POG</a:t>
            </a:r>
            <a:endParaRPr lang="en-US" sz="2400" b="1" dirty="0"/>
          </a:p>
        </p:txBody>
      </p:sp>
    </p:spTree>
    <p:extLst>
      <p:ext uri="{BB962C8B-B14F-4D97-AF65-F5344CB8AC3E}">
        <p14:creationId xmlns:p14="http://schemas.microsoft.com/office/powerpoint/2010/main" val="3899896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p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88913"/>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39" name="Picture 5" descr="p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288" y="188913"/>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0" name="Picture 6" descr="p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4724400"/>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1" name="Picture 7" descr="p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288" y="4797425"/>
            <a:ext cx="16129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2" name="Text Box 2"/>
          <p:cNvSpPr txBox="1">
            <a:spLocks noChangeArrowheads="1"/>
          </p:cNvSpPr>
          <p:nvPr/>
        </p:nvSpPr>
        <p:spPr bwMode="auto">
          <a:xfrm>
            <a:off x="3071813" y="188913"/>
            <a:ext cx="5961062" cy="711200"/>
          </a:xfrm>
          <a:prstGeom prst="rect">
            <a:avLst/>
          </a:prstGeom>
          <a:solidFill>
            <a:srgbClr val="FFFFFF"/>
          </a:solidFill>
          <a:ln w="9525">
            <a:solidFill>
              <a:srgbClr val="FFFF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sz="4000" b="1">
                <a:latin typeface="Century Gothic" pitchFamily="34" charset="0"/>
              </a:rPr>
              <a:t>PEDRO COW FARM INC.</a:t>
            </a:r>
          </a:p>
        </p:txBody>
      </p:sp>
      <p:pic>
        <p:nvPicPr>
          <p:cNvPr id="39943" name="Picture 8" descr="cow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1773238"/>
            <a:ext cx="4679950" cy="3509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444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MICRO: The Law of Price and Supply</a:t>
            </a:r>
            <a:endParaRPr lang="en-GB" sz="4000" b="1" dirty="0"/>
          </a:p>
        </p:txBody>
      </p:sp>
      <p:grpSp>
        <p:nvGrpSpPr>
          <p:cNvPr id="6" name="Group 10"/>
          <p:cNvGrpSpPr>
            <a:grpSpLocks/>
          </p:cNvGrpSpPr>
          <p:nvPr/>
        </p:nvGrpSpPr>
        <p:grpSpPr bwMode="auto">
          <a:xfrm>
            <a:off x="2057401" y="1871663"/>
            <a:ext cx="5216525" cy="3908425"/>
            <a:chOff x="1066" y="994"/>
            <a:chExt cx="3286" cy="2462"/>
          </a:xfrm>
        </p:grpSpPr>
        <p:sp>
          <p:nvSpPr>
            <p:cNvPr id="7" name="Line 4"/>
            <p:cNvSpPr>
              <a:spLocks noChangeShapeType="1"/>
            </p:cNvSpPr>
            <p:nvPr/>
          </p:nvSpPr>
          <p:spPr bwMode="auto">
            <a:xfrm>
              <a:off x="1429" y="1298"/>
              <a:ext cx="0" cy="1951"/>
            </a:xfrm>
            <a:prstGeom prst="line">
              <a:avLst/>
            </a:prstGeom>
            <a:noFill/>
            <a:ln w="76200">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Line 5"/>
            <p:cNvSpPr>
              <a:spLocks noChangeShapeType="1"/>
            </p:cNvSpPr>
            <p:nvPr/>
          </p:nvSpPr>
          <p:spPr bwMode="auto">
            <a:xfrm>
              <a:off x="1429" y="3249"/>
              <a:ext cx="2041" cy="0"/>
            </a:xfrm>
            <a:prstGeom prst="line">
              <a:avLst/>
            </a:prstGeom>
            <a:noFill/>
            <a:ln w="76200">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Text Box 6"/>
            <p:cNvSpPr txBox="1">
              <a:spLocks noChangeArrowheads="1"/>
            </p:cNvSpPr>
            <p:nvPr/>
          </p:nvSpPr>
          <p:spPr bwMode="auto">
            <a:xfrm>
              <a:off x="1066" y="1026"/>
              <a:ext cx="224" cy="291"/>
            </a:xfrm>
            <a:prstGeom prst="rect">
              <a:avLst/>
            </a:prstGeom>
            <a:noFill/>
            <a:ln w="76200">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sz="2400" dirty="0">
                  <a:latin typeface="Times New Roman" pitchFamily="18" charset="0"/>
                </a:rPr>
                <a:t>P</a:t>
              </a:r>
            </a:p>
          </p:txBody>
        </p:sp>
        <p:sp>
          <p:nvSpPr>
            <p:cNvPr id="10" name="Text Box 7"/>
            <p:cNvSpPr txBox="1">
              <a:spLocks noChangeArrowheads="1"/>
            </p:cNvSpPr>
            <p:nvPr/>
          </p:nvSpPr>
          <p:spPr bwMode="auto">
            <a:xfrm>
              <a:off x="3515" y="3126"/>
              <a:ext cx="380" cy="330"/>
            </a:xfrm>
            <a:prstGeom prst="rect">
              <a:avLst/>
            </a:prstGeom>
            <a:noFill/>
            <a:ln w="76200">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sz="2800" b="1" dirty="0">
                  <a:solidFill>
                    <a:schemeClr val="tx2"/>
                  </a:solidFill>
                  <a:latin typeface="Times New Roman" pitchFamily="18" charset="0"/>
                </a:rPr>
                <a:t>Qs</a:t>
              </a:r>
            </a:p>
          </p:txBody>
        </p:sp>
        <p:sp>
          <p:nvSpPr>
            <p:cNvPr id="11" name="Line 8"/>
            <p:cNvSpPr>
              <a:spLocks noChangeShapeType="1"/>
            </p:cNvSpPr>
            <p:nvPr/>
          </p:nvSpPr>
          <p:spPr bwMode="auto">
            <a:xfrm flipV="1">
              <a:off x="1610" y="1298"/>
              <a:ext cx="1769" cy="1769"/>
            </a:xfrm>
            <a:prstGeom prst="line">
              <a:avLst/>
            </a:prstGeom>
            <a:noFill/>
            <a:ln w="508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 Box 9"/>
            <p:cNvSpPr txBox="1">
              <a:spLocks noChangeArrowheads="1"/>
            </p:cNvSpPr>
            <p:nvPr/>
          </p:nvSpPr>
          <p:spPr bwMode="auto">
            <a:xfrm>
              <a:off x="3424" y="994"/>
              <a:ext cx="928" cy="213"/>
            </a:xfrm>
            <a:prstGeom prst="rect">
              <a:avLst/>
            </a:prstGeom>
            <a:noFill/>
            <a:ln w="76200">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Calibri" pitchFamily="34" charset="0"/>
                </a:defRPr>
              </a:lvl1pPr>
              <a:lvl2pPr marL="742950" indent="-285750" eaLnBrk="0" hangingPunct="0">
                <a:defRPr sz="1400">
                  <a:solidFill>
                    <a:schemeClr val="tx1"/>
                  </a:solidFill>
                  <a:latin typeface="Calibri" pitchFamily="34" charset="0"/>
                </a:defRPr>
              </a:lvl2pPr>
              <a:lvl3pPr marL="1143000" indent="-228600" eaLnBrk="0" hangingPunct="0">
                <a:defRPr sz="1400">
                  <a:solidFill>
                    <a:schemeClr val="tx1"/>
                  </a:solidFill>
                  <a:latin typeface="Calibri" pitchFamily="34" charset="0"/>
                </a:defRPr>
              </a:lvl3pPr>
              <a:lvl4pPr marL="1600200" indent="-228600" eaLnBrk="0" hangingPunct="0">
                <a:defRPr sz="1400">
                  <a:solidFill>
                    <a:schemeClr val="tx1"/>
                  </a:solidFill>
                  <a:latin typeface="Calibri" pitchFamily="34" charset="0"/>
                </a:defRPr>
              </a:lvl4pPr>
              <a:lvl5pPr marL="2057400" indent="-228600" eaLnBrk="0" hangingPunct="0">
                <a:defRPr sz="1400">
                  <a:solidFill>
                    <a:schemeClr val="tx1"/>
                  </a:solidFill>
                  <a:latin typeface="Calibri" pitchFamily="34" charset="0"/>
                </a:defRPr>
              </a:lvl5pPr>
              <a:lvl6pPr marL="2514600" indent="-228600" eaLnBrk="0" fontAlgn="base" hangingPunct="0">
                <a:spcBef>
                  <a:spcPct val="0"/>
                </a:spcBef>
                <a:spcAft>
                  <a:spcPct val="0"/>
                </a:spcAft>
                <a:defRPr sz="1400">
                  <a:solidFill>
                    <a:schemeClr val="tx1"/>
                  </a:solidFill>
                  <a:latin typeface="Calibri" pitchFamily="34" charset="0"/>
                </a:defRPr>
              </a:lvl6pPr>
              <a:lvl7pPr marL="2971800" indent="-228600" eaLnBrk="0" fontAlgn="base" hangingPunct="0">
                <a:spcBef>
                  <a:spcPct val="0"/>
                </a:spcBef>
                <a:spcAft>
                  <a:spcPct val="0"/>
                </a:spcAft>
                <a:defRPr sz="1400">
                  <a:solidFill>
                    <a:schemeClr val="tx1"/>
                  </a:solidFill>
                  <a:latin typeface="Calibri" pitchFamily="34" charset="0"/>
                </a:defRPr>
              </a:lvl7pPr>
              <a:lvl8pPr marL="3429000" indent="-228600" eaLnBrk="0" fontAlgn="base" hangingPunct="0">
                <a:spcBef>
                  <a:spcPct val="0"/>
                </a:spcBef>
                <a:spcAft>
                  <a:spcPct val="0"/>
                </a:spcAft>
                <a:defRPr sz="1400">
                  <a:solidFill>
                    <a:schemeClr val="tx1"/>
                  </a:solidFill>
                  <a:latin typeface="Calibri" pitchFamily="34" charset="0"/>
                </a:defRPr>
              </a:lvl8pPr>
              <a:lvl9pPr marL="3886200" indent="-228600"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sz="1600" b="1">
                  <a:latin typeface="Arial Narrow" pitchFamily="34" charset="0"/>
                </a:rPr>
                <a:t>SUPPLY CURVE</a:t>
              </a:r>
            </a:p>
          </p:txBody>
        </p:sp>
      </p:grpSp>
      <p:sp>
        <p:nvSpPr>
          <p:cNvPr id="13" name="Line 12"/>
          <p:cNvSpPr>
            <a:spLocks noChangeShapeType="1"/>
          </p:cNvSpPr>
          <p:nvPr/>
        </p:nvSpPr>
        <p:spPr bwMode="auto">
          <a:xfrm>
            <a:off x="2200275" y="2446337"/>
            <a:ext cx="0" cy="3168650"/>
          </a:xfrm>
          <a:prstGeom prst="line">
            <a:avLst/>
          </a:prstGeom>
          <a:noFill/>
          <a:ln w="508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13"/>
          <p:cNvSpPr>
            <a:spLocks noChangeShapeType="1"/>
          </p:cNvSpPr>
          <p:nvPr/>
        </p:nvSpPr>
        <p:spPr bwMode="auto">
          <a:xfrm>
            <a:off x="2200276" y="5614987"/>
            <a:ext cx="3673475" cy="0"/>
          </a:xfrm>
          <a:prstGeom prst="line">
            <a:avLst/>
          </a:prstGeom>
          <a:noFill/>
          <a:ln w="508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TextBox 14"/>
          <p:cNvSpPr txBox="1"/>
          <p:nvPr/>
        </p:nvSpPr>
        <p:spPr>
          <a:xfrm>
            <a:off x="7797210" y="1856728"/>
            <a:ext cx="4074224" cy="4524315"/>
          </a:xfrm>
          <a:prstGeom prst="rect">
            <a:avLst/>
          </a:prstGeom>
          <a:solidFill>
            <a:schemeClr val="bg1"/>
          </a:solidFill>
        </p:spPr>
        <p:txBody>
          <a:bodyPr wrap="square" rtlCol="0">
            <a:spAutoFit/>
          </a:bodyPr>
          <a:lstStyle/>
          <a:p>
            <a:r>
              <a:rPr lang="en-GB" b="1" dirty="0"/>
              <a:t>Quick Exercise:  </a:t>
            </a:r>
            <a:endParaRPr lang="en-GB" b="1" dirty="0" smtClean="0"/>
          </a:p>
          <a:p>
            <a:endParaRPr lang="en-GB" b="1" dirty="0" smtClean="0"/>
          </a:p>
          <a:p>
            <a:r>
              <a:rPr lang="en-GB" dirty="0" smtClean="0"/>
              <a:t>(1) Why does the supply curve slope upwards?</a:t>
            </a:r>
          </a:p>
          <a:p>
            <a:endParaRPr lang="en-GB" dirty="0" smtClean="0"/>
          </a:p>
          <a:p>
            <a:r>
              <a:rPr lang="en-GB" dirty="0" smtClean="0"/>
              <a:t>(2) What do you think would happen to the </a:t>
            </a:r>
            <a:r>
              <a:rPr lang="en-GB" dirty="0"/>
              <a:t>supply </a:t>
            </a:r>
            <a:r>
              <a:rPr lang="en-GB" dirty="0" smtClean="0"/>
              <a:t>of paint if the price of paint increases?</a:t>
            </a:r>
          </a:p>
          <a:p>
            <a:endParaRPr lang="en-GB" dirty="0"/>
          </a:p>
          <a:p>
            <a:r>
              <a:rPr lang="en-GB" b="1" dirty="0" smtClean="0"/>
              <a:t>EXTENSION (harder question): </a:t>
            </a:r>
            <a:r>
              <a:rPr lang="en-GB" dirty="0" smtClean="0"/>
              <a:t>Volkswagen </a:t>
            </a:r>
            <a:r>
              <a:rPr lang="en-GB" dirty="0"/>
              <a:t>cars are thought of as dirty polluters and as a result demand falls </a:t>
            </a:r>
            <a:r>
              <a:rPr lang="en-GB" dirty="0" smtClean="0"/>
              <a:t>for </a:t>
            </a:r>
            <a:r>
              <a:rPr lang="en-GB" dirty="0"/>
              <a:t>this </a:t>
            </a:r>
            <a:r>
              <a:rPr lang="en-GB" dirty="0" smtClean="0"/>
              <a:t>product.  What would happen to the supply of Volkswagen cars?  Draw a supply diagram to demonstrate the effect on quantity supplied of VW Cars</a:t>
            </a:r>
            <a:endParaRPr lang="en-GB" dirty="0"/>
          </a:p>
        </p:txBody>
      </p:sp>
    </p:spTree>
    <p:extLst>
      <p:ext uri="{BB962C8B-B14F-4D97-AF65-F5344CB8AC3E}">
        <p14:creationId xmlns:p14="http://schemas.microsoft.com/office/powerpoint/2010/main" val="4189162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4420</Words>
  <Application>Microsoft Office PowerPoint</Application>
  <PresentationFormat>Widescreen</PresentationFormat>
  <Paragraphs>715</Paragraphs>
  <Slides>57</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70" baseType="lpstr">
      <vt:lpstr>ＭＳ Ｐゴシック</vt:lpstr>
      <vt:lpstr>Aharoni</vt:lpstr>
      <vt:lpstr>Arial</vt:lpstr>
      <vt:lpstr>Arial Narrow</vt:lpstr>
      <vt:lpstr>Calibri</vt:lpstr>
      <vt:lpstr>Century Gothic</vt:lpstr>
      <vt:lpstr>Reprise Stamp</vt:lpstr>
      <vt:lpstr>Segoe Print</vt:lpstr>
      <vt:lpstr>Times New Roman</vt:lpstr>
      <vt:lpstr>Trebuchet MS</vt:lpstr>
      <vt:lpstr>Wide Latin</vt:lpstr>
      <vt:lpstr>Office Theme</vt:lpstr>
      <vt:lpstr>Chart</vt:lpstr>
      <vt:lpstr>PowerPoint Presentation</vt:lpstr>
      <vt:lpstr>PowerPoint Presentation</vt:lpstr>
      <vt:lpstr>Economics in the News….Paper 3 Lesson</vt:lpstr>
      <vt:lpstr>PREP HOMEWORK (4.5 Hours TOTAL) Due w/b 1st October</vt:lpstr>
      <vt:lpstr>Tips on Reading a BOOK</vt:lpstr>
      <vt:lpstr>PowerPoint Presentation</vt:lpstr>
      <vt:lpstr>PowerPoint Presentation</vt:lpstr>
      <vt:lpstr>PowerPoint Presentation</vt:lpstr>
      <vt:lpstr>MICRO: The Law of Price and Supply</vt:lpstr>
      <vt:lpstr>MICRO: The Law of Price and Demand</vt:lpstr>
      <vt:lpstr>The Law of Demand, Price and the Demand Curve EXERCISE: Which point (P1, P2 or P3) represents an increase in demand?</vt:lpstr>
      <vt:lpstr>PowerPoint Presentation</vt:lpstr>
      <vt:lpstr>See RWS 2 MACRO</vt:lpstr>
      <vt:lpstr>PowerPoint Presentation</vt:lpstr>
      <vt:lpstr>PowerPoint Presentation</vt:lpstr>
      <vt:lpstr>PowerPoint Presentation</vt:lpstr>
      <vt:lpstr>PowerPoint Presentation</vt:lpstr>
      <vt:lpstr>PowerPoint Presentation</vt:lpstr>
      <vt:lpstr>Shifts in Demand</vt:lpstr>
      <vt:lpstr>An Rightward Shift of Demand</vt:lpstr>
      <vt:lpstr>A Leftward Shift of Demand</vt:lpstr>
      <vt:lpstr>FINAL EXERCISE: Factors affecting Demand (and Demand Curves) Price, Other Goods (Prices), Tastes (&amp; Population) and Income</vt:lpstr>
      <vt:lpstr>PowerPoint Presentation</vt:lpstr>
      <vt:lpstr>PowerPoint Presentation</vt:lpstr>
      <vt:lpstr>PEDRO’s FIRM </vt:lpstr>
      <vt:lpstr>PowerPoint Presentation</vt:lpstr>
      <vt:lpstr>A Rightward Shift in the Supply Curve</vt:lpstr>
      <vt:lpstr>A Leftward Shift in the Supply Curve</vt:lpstr>
      <vt:lpstr>PowerPoint Presentation</vt:lpstr>
      <vt:lpstr>PowerPoint Presentation</vt:lpstr>
      <vt:lpstr>Factors Affecting Demand and Supply??? How do we remember all of this? Answer: Pedro and the Town of POG</vt:lpstr>
      <vt:lpstr>PowerPoint Presentation</vt:lpstr>
      <vt:lpstr>PowerPoint Presentation</vt:lpstr>
      <vt:lpstr>PowerPoint Presentation</vt:lpstr>
      <vt:lpstr>Economics in the News this Week….</vt:lpstr>
      <vt:lpstr>Revision Worksheets Back</vt:lpstr>
      <vt:lpstr>Homework (4.5 Hours) Monday 8th November 2018</vt:lpstr>
      <vt:lpstr>Factors affecting Demand and Supply of a Product  Represented on Graphs</vt:lpstr>
      <vt:lpstr>Interrelationships between markets Price of other goods…(POG)</vt:lpstr>
      <vt:lpstr>MICRO (Paper 1) Interrelationships between markets</vt:lpstr>
      <vt:lpstr>e.g. Joint Demand EXERCISE: Draw a 2 supply and demand diagrams for breakfast cereals and milk.  What would happen in these markets if there was an increase in supply of breakfast cereals for a complementary good like milk</vt:lpstr>
      <vt:lpstr>PowerPoint Presentation</vt:lpstr>
      <vt:lpstr>PowerPoint Presentation</vt:lpstr>
      <vt:lpstr>PowerPoint Presentation</vt:lpstr>
      <vt:lpstr>PowerPoint Presentation</vt:lpstr>
      <vt:lpstr>PowerPoint Presentation</vt:lpstr>
      <vt:lpstr>Changes in Equilibrium Pedro’s Fishy Delights</vt:lpstr>
      <vt:lpstr>PowerPoint Presentation</vt:lpstr>
      <vt:lpstr>PowerPoint Presentation</vt:lpstr>
      <vt:lpstr>PRICE EQUILIBRIUM CHANGES TASK: Complete the following exercises by drawing a supply and demand diagram to demonstrate your answer.  Ensure you have correctly labeled your diagram.  Can you provide a sentence of explanation as well.</vt:lpstr>
      <vt:lpstr>PowerPoint Presentation</vt:lpstr>
      <vt:lpstr>PowerPoint Presentation</vt:lpstr>
      <vt:lpstr>What other factors affect Demand when price stays the same? (The Prices of Other Goods)</vt:lpstr>
      <vt:lpstr>PowerPoint Presentation</vt:lpstr>
      <vt:lpstr>Interrelationships between markets Price of other goods…(POG)</vt:lpstr>
      <vt:lpstr>e.g. Joint Demand EXERCISE: Draw a 2 supply and demand diagrams for breakfast cereals and milk.  What would happen in these markets if there was an increase in supply of breakfast cereals for a complementary good like milk</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61</cp:revision>
  <cp:lastPrinted>2018-10-02T07:59:13Z</cp:lastPrinted>
  <dcterms:created xsi:type="dcterms:W3CDTF">2016-09-23T14:29:36Z</dcterms:created>
  <dcterms:modified xsi:type="dcterms:W3CDTF">2018-10-04T09:12:45Z</dcterms:modified>
</cp:coreProperties>
</file>