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0"/>
  </p:notesMasterIdLst>
  <p:sldIdLst>
    <p:sldId id="265" r:id="rId2"/>
    <p:sldId id="369" r:id="rId3"/>
    <p:sldId id="393" r:id="rId4"/>
    <p:sldId id="400" r:id="rId5"/>
    <p:sldId id="380" r:id="rId6"/>
    <p:sldId id="403" r:id="rId7"/>
    <p:sldId id="266" r:id="rId8"/>
    <p:sldId id="402" r:id="rId9"/>
    <p:sldId id="389" r:id="rId10"/>
    <p:sldId id="378" r:id="rId11"/>
    <p:sldId id="405" r:id="rId12"/>
    <p:sldId id="388" r:id="rId13"/>
    <p:sldId id="368" r:id="rId14"/>
    <p:sldId id="373" r:id="rId15"/>
    <p:sldId id="407" r:id="rId16"/>
    <p:sldId id="392" r:id="rId17"/>
    <p:sldId id="372" r:id="rId18"/>
    <p:sldId id="408" r:id="rId19"/>
    <p:sldId id="370" r:id="rId20"/>
    <p:sldId id="382" r:id="rId21"/>
    <p:sldId id="401" r:id="rId22"/>
    <p:sldId id="371" r:id="rId23"/>
    <p:sldId id="268" r:id="rId24"/>
    <p:sldId id="349" r:id="rId25"/>
    <p:sldId id="267" r:id="rId26"/>
    <p:sldId id="269" r:id="rId27"/>
    <p:sldId id="354" r:id="rId28"/>
    <p:sldId id="350" r:id="rId29"/>
    <p:sldId id="356" r:id="rId30"/>
    <p:sldId id="351" r:id="rId31"/>
    <p:sldId id="409" r:id="rId32"/>
    <p:sldId id="410" r:id="rId33"/>
    <p:sldId id="411" r:id="rId34"/>
    <p:sldId id="412" r:id="rId35"/>
    <p:sldId id="413" r:id="rId36"/>
    <p:sldId id="414" r:id="rId37"/>
    <p:sldId id="417" r:id="rId38"/>
    <p:sldId id="270" r:id="rId39"/>
    <p:sldId id="360" r:id="rId40"/>
    <p:sldId id="280" r:id="rId41"/>
    <p:sldId id="395" r:id="rId42"/>
    <p:sldId id="396" r:id="rId43"/>
    <p:sldId id="394" r:id="rId44"/>
    <p:sldId id="419" r:id="rId45"/>
    <p:sldId id="428" r:id="rId46"/>
    <p:sldId id="420" r:id="rId47"/>
    <p:sldId id="421" r:id="rId48"/>
    <p:sldId id="422" r:id="rId49"/>
    <p:sldId id="423" r:id="rId50"/>
    <p:sldId id="424" r:id="rId51"/>
    <p:sldId id="425" r:id="rId52"/>
    <p:sldId id="426" r:id="rId53"/>
    <p:sldId id="427" r:id="rId54"/>
    <p:sldId id="397" r:id="rId55"/>
    <p:sldId id="365" r:id="rId56"/>
    <p:sldId id="283" r:id="rId57"/>
    <p:sldId id="431" r:id="rId58"/>
    <p:sldId id="353" r:id="rId59"/>
    <p:sldId id="434" r:id="rId60"/>
    <p:sldId id="364" r:id="rId61"/>
    <p:sldId id="437" r:id="rId62"/>
    <p:sldId id="286" r:id="rId63"/>
    <p:sldId id="435" r:id="rId64"/>
    <p:sldId id="436" r:id="rId65"/>
    <p:sldId id="387" r:id="rId66"/>
    <p:sldId id="429" r:id="rId67"/>
    <p:sldId id="430" r:id="rId68"/>
    <p:sldId id="432" r:id="rId69"/>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573" autoAdjust="0"/>
    <p:restoredTop sz="75783" autoAdjust="0"/>
  </p:normalViewPr>
  <p:slideViewPr>
    <p:cSldViewPr snapToGrid="0">
      <p:cViewPr varScale="1">
        <p:scale>
          <a:sx n="80" d="100"/>
          <a:sy n="80" d="100"/>
        </p:scale>
        <p:origin x="1320"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1C4C7C8B-4849-4BFF-90BD-231DDBA22AA3}" type="datetimeFigureOut">
              <a:rPr lang="en-GB" smtClean="0"/>
              <a:t>12/11/2018</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89895761-083A-43F3-AD75-5F005D76DC8E}" type="slidenum">
              <a:rPr lang="en-GB" smtClean="0"/>
              <a:t>‹#›</a:t>
            </a:fld>
            <a:endParaRPr lang="en-GB"/>
          </a:p>
        </p:txBody>
      </p:sp>
    </p:spTree>
    <p:extLst>
      <p:ext uri="{BB962C8B-B14F-4D97-AF65-F5344CB8AC3E}">
        <p14:creationId xmlns:p14="http://schemas.microsoft.com/office/powerpoint/2010/main" val="28087473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7242009-7415-41B0-BD2D-EA89D901AB05}" type="slidenum">
              <a:rPr lang="en-GB" smtClean="0"/>
              <a:t>3</a:t>
            </a:fld>
            <a:endParaRPr lang="en-GB" dirty="0"/>
          </a:p>
        </p:txBody>
      </p:sp>
    </p:spTree>
    <p:extLst>
      <p:ext uri="{BB962C8B-B14F-4D97-AF65-F5344CB8AC3E}">
        <p14:creationId xmlns:p14="http://schemas.microsoft.com/office/powerpoint/2010/main" val="36470018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7242009-7415-41B0-BD2D-EA89D901AB05}" type="slidenum">
              <a:rPr lang="en-GB" smtClean="0"/>
              <a:t>16</a:t>
            </a:fld>
            <a:endParaRPr lang="en-GB"/>
          </a:p>
        </p:txBody>
      </p:sp>
    </p:spTree>
    <p:extLst>
      <p:ext uri="{BB962C8B-B14F-4D97-AF65-F5344CB8AC3E}">
        <p14:creationId xmlns:p14="http://schemas.microsoft.com/office/powerpoint/2010/main" val="7762550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0ED15677-6083-4811-847D-C5175D5F438B}" type="slidenum">
              <a:rPr lang="en-GB" altLang="en-US" sz="1200" smtClean="0">
                <a:solidFill>
                  <a:srgbClr val="000000"/>
                </a:solidFill>
                <a:latin typeface="Calibri" panose="020F0502020204030204" pitchFamily="34" charset="0"/>
              </a:rPr>
              <a:pPr/>
              <a:t>24</a:t>
            </a:fld>
            <a:endParaRPr lang="en-GB" altLang="en-US" sz="1200" smtClean="0">
              <a:solidFill>
                <a:srgbClr val="000000"/>
              </a:solidFill>
              <a:latin typeface="Calibri" panose="020F0502020204030204" pitchFamily="34" charset="0"/>
            </a:endParaRPr>
          </a:p>
        </p:txBody>
      </p:sp>
    </p:spTree>
    <p:extLst>
      <p:ext uri="{BB962C8B-B14F-4D97-AF65-F5344CB8AC3E}">
        <p14:creationId xmlns:p14="http://schemas.microsoft.com/office/powerpoint/2010/main" val="33892800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7242009-7415-41B0-BD2D-EA89D901AB05}" type="slidenum">
              <a:rPr lang="en-GB" smtClean="0"/>
              <a:t>41</a:t>
            </a:fld>
            <a:endParaRPr lang="en-GB"/>
          </a:p>
        </p:txBody>
      </p:sp>
    </p:spTree>
    <p:extLst>
      <p:ext uri="{BB962C8B-B14F-4D97-AF65-F5344CB8AC3E}">
        <p14:creationId xmlns:p14="http://schemas.microsoft.com/office/powerpoint/2010/main" val="7868606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YES – highest growth since 2016; signs</a:t>
            </a:r>
            <a:r>
              <a:rPr lang="en-GB" baseline="0" dirty="0" smtClean="0"/>
              <a:t> that the economy increase in output shows our strength especially with the looming prospect of BREXIT.  Conservatives in power since 2015 and before that part of coalition Government since 2010</a:t>
            </a:r>
          </a:p>
          <a:p>
            <a:endParaRPr lang="en-GB" baseline="0" dirty="0" smtClean="0"/>
          </a:p>
          <a:p>
            <a:r>
              <a:rPr lang="en-GB" baseline="0" dirty="0" smtClean="0"/>
              <a:t>NO – growth only because of warm weather and World cup….</a:t>
            </a:r>
          </a:p>
          <a:p>
            <a:r>
              <a:rPr lang="en-GB" baseline="0" dirty="0" smtClean="0"/>
              <a:t> - business investment down by 1.2% on this time last year</a:t>
            </a:r>
          </a:p>
          <a:p>
            <a:r>
              <a:rPr lang="en-GB" baseline="0" dirty="0" smtClean="0"/>
              <a:t>- Growth should be higher if it wasn’t for Austerity</a:t>
            </a:r>
            <a:endParaRPr lang="en-GB" dirty="0"/>
          </a:p>
        </p:txBody>
      </p:sp>
      <p:sp>
        <p:nvSpPr>
          <p:cNvPr id="4" name="Slide Number Placeholder 3"/>
          <p:cNvSpPr>
            <a:spLocks noGrp="1"/>
          </p:cNvSpPr>
          <p:nvPr>
            <p:ph type="sldNum" sz="quarter" idx="10"/>
          </p:nvPr>
        </p:nvSpPr>
        <p:spPr/>
        <p:txBody>
          <a:bodyPr/>
          <a:lstStyle/>
          <a:p>
            <a:fld id="{97242009-7415-41B0-BD2D-EA89D901AB05}" type="slidenum">
              <a:rPr lang="en-GB" smtClean="0"/>
              <a:t>45</a:t>
            </a:fld>
            <a:endParaRPr lang="en-GB"/>
          </a:p>
        </p:txBody>
      </p:sp>
    </p:spTree>
    <p:extLst>
      <p:ext uri="{BB962C8B-B14F-4D97-AF65-F5344CB8AC3E}">
        <p14:creationId xmlns:p14="http://schemas.microsoft.com/office/powerpoint/2010/main" val="39487280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https://www.theguardian.com/business/2018/aug/24/wheelies-and-turnarounds-the-economics-of-ryanair-baggage-rules </a:t>
            </a:r>
            <a:endParaRPr lang="en-GB" dirty="0"/>
          </a:p>
        </p:txBody>
      </p:sp>
      <p:sp>
        <p:nvSpPr>
          <p:cNvPr id="4" name="Slide Number Placeholder 3"/>
          <p:cNvSpPr>
            <a:spLocks noGrp="1"/>
          </p:cNvSpPr>
          <p:nvPr>
            <p:ph type="sldNum" sz="quarter" idx="10"/>
          </p:nvPr>
        </p:nvSpPr>
        <p:spPr/>
        <p:txBody>
          <a:bodyPr/>
          <a:lstStyle/>
          <a:p>
            <a:fld id="{89895761-083A-43F3-AD75-5F005D76DC8E}" type="slidenum">
              <a:rPr lang="en-GB" smtClean="0"/>
              <a:t>48</a:t>
            </a:fld>
            <a:endParaRPr lang="en-GB"/>
          </a:p>
        </p:txBody>
      </p:sp>
    </p:spTree>
    <p:extLst>
      <p:ext uri="{BB962C8B-B14F-4D97-AF65-F5344CB8AC3E}">
        <p14:creationId xmlns:p14="http://schemas.microsoft.com/office/powerpoint/2010/main" val="19482012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defRPr/>
            </a:pPr>
            <a:r>
              <a:rPr lang="en-US" sz="1200" b="1" dirty="0" smtClean="0"/>
              <a:t>(2) INCOME ELASTICITY OF DEMAND</a:t>
            </a:r>
          </a:p>
          <a:p>
            <a:pPr marL="0" indent="0">
              <a:buNone/>
              <a:defRPr/>
            </a:pPr>
            <a:r>
              <a:rPr lang="en-US" sz="1200" b="1" dirty="0" smtClean="0"/>
              <a:t>(3) CROSS PRICE ELASTICITY OF DEMAND</a:t>
            </a:r>
          </a:p>
          <a:p>
            <a:pPr>
              <a:defRPr/>
            </a:pPr>
            <a:r>
              <a:rPr lang="en-US" sz="1200" dirty="0" smtClean="0"/>
              <a:t>Knowing how complementary and substitute goods react to each other? Helps with supply of that product</a:t>
            </a:r>
            <a:endParaRPr lang="en-GB" dirty="0"/>
          </a:p>
        </p:txBody>
      </p:sp>
      <p:sp>
        <p:nvSpPr>
          <p:cNvPr id="4" name="Slide Number Placeholder 3"/>
          <p:cNvSpPr>
            <a:spLocks noGrp="1"/>
          </p:cNvSpPr>
          <p:nvPr>
            <p:ph type="sldNum" sz="quarter" idx="10"/>
          </p:nvPr>
        </p:nvSpPr>
        <p:spPr/>
        <p:txBody>
          <a:bodyPr/>
          <a:lstStyle/>
          <a:p>
            <a:fld id="{89895761-083A-43F3-AD75-5F005D76DC8E}" type="slidenum">
              <a:rPr lang="en-GB" smtClean="0"/>
              <a:t>49</a:t>
            </a:fld>
            <a:endParaRPr lang="en-GB"/>
          </a:p>
        </p:txBody>
      </p:sp>
    </p:spTree>
    <p:extLst>
      <p:ext uri="{BB962C8B-B14F-4D97-AF65-F5344CB8AC3E}">
        <p14:creationId xmlns:p14="http://schemas.microsoft.com/office/powerpoint/2010/main" val="22804624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Cigarettes (inelastic) telling firms that</a:t>
            </a:r>
            <a:r>
              <a:rPr lang="en-GB" baseline="0" dirty="0" smtClean="0"/>
              <a:t> perhaps their stock is low and therefore they might need to increase their stocks to be able to be more flexible to market changes?</a:t>
            </a:r>
          </a:p>
          <a:p>
            <a:r>
              <a:rPr lang="en-GB" baseline="0" dirty="0" smtClean="0"/>
              <a:t>Easter Eggs (elastic) telling firms that their stocks are OK or it is easy to quickly manufacture Easter eggs given the time frame when eggs have to be made (i.e. by Easter).  Might therefore plan to ensure Easter has lots of eggs available for Easter time</a:t>
            </a:r>
          </a:p>
          <a:p>
            <a:endParaRPr lang="en-GB" baseline="0" dirty="0" smtClean="0"/>
          </a:p>
          <a:p>
            <a:r>
              <a:rPr lang="en-GB" baseline="0" dirty="0" smtClean="0"/>
              <a:t>Champagne (elastic and luxury – normal good) – good to stock this in booms to allow for increased stocks</a:t>
            </a:r>
          </a:p>
          <a:p>
            <a:r>
              <a:rPr lang="en-GB" baseline="0" dirty="0" smtClean="0"/>
              <a:t>Waitrose essential baked beans (inferior good – very inelastic)…probably just need to ensure that there is a steady stock supply throughout the year and not worry about the </a:t>
            </a:r>
            <a:r>
              <a:rPr lang="en-GB" baseline="0" smtClean="0"/>
              <a:t>economic cycle!</a:t>
            </a:r>
            <a:endParaRPr lang="en-GB" dirty="0"/>
          </a:p>
        </p:txBody>
      </p:sp>
      <p:sp>
        <p:nvSpPr>
          <p:cNvPr id="4" name="Slide Number Placeholder 3"/>
          <p:cNvSpPr>
            <a:spLocks noGrp="1"/>
          </p:cNvSpPr>
          <p:nvPr>
            <p:ph type="sldNum" sz="quarter" idx="10"/>
          </p:nvPr>
        </p:nvSpPr>
        <p:spPr/>
        <p:txBody>
          <a:bodyPr/>
          <a:lstStyle/>
          <a:p>
            <a:fld id="{89895761-083A-43F3-AD75-5F005D76DC8E}" type="slidenum">
              <a:rPr lang="en-GB" smtClean="0"/>
              <a:t>61</a:t>
            </a:fld>
            <a:endParaRPr lang="en-GB"/>
          </a:p>
        </p:txBody>
      </p:sp>
    </p:spTree>
    <p:extLst>
      <p:ext uri="{BB962C8B-B14F-4D97-AF65-F5344CB8AC3E}">
        <p14:creationId xmlns:p14="http://schemas.microsoft.com/office/powerpoint/2010/main" val="6004477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AB012CEA-DBFE-4AF6-A336-CEA5BED3B26C}" type="datetimeFigureOut">
              <a:rPr lang="en-GB" smtClean="0"/>
              <a:t>12/11/2018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D873BF6-09C0-4AED-9959-902CEE360883}" type="slidenum">
              <a:rPr lang="en-GB" smtClean="0"/>
              <a:t>‹#›</a:t>
            </a:fld>
            <a:endParaRPr lang="en-GB"/>
          </a:p>
        </p:txBody>
      </p:sp>
    </p:spTree>
    <p:extLst>
      <p:ext uri="{BB962C8B-B14F-4D97-AF65-F5344CB8AC3E}">
        <p14:creationId xmlns:p14="http://schemas.microsoft.com/office/powerpoint/2010/main" val="28478585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B012CEA-DBFE-4AF6-A336-CEA5BED3B26C}" type="datetimeFigureOut">
              <a:rPr lang="en-GB" smtClean="0"/>
              <a:t>12/11/2018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D873BF6-09C0-4AED-9959-902CEE360883}" type="slidenum">
              <a:rPr lang="en-GB" smtClean="0"/>
              <a:t>‹#›</a:t>
            </a:fld>
            <a:endParaRPr lang="en-GB"/>
          </a:p>
        </p:txBody>
      </p:sp>
    </p:spTree>
    <p:extLst>
      <p:ext uri="{BB962C8B-B14F-4D97-AF65-F5344CB8AC3E}">
        <p14:creationId xmlns:p14="http://schemas.microsoft.com/office/powerpoint/2010/main" val="36848133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B012CEA-DBFE-4AF6-A336-CEA5BED3B26C}" type="datetimeFigureOut">
              <a:rPr lang="en-GB" smtClean="0"/>
              <a:t>12/11/2018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D873BF6-09C0-4AED-9959-902CEE360883}" type="slidenum">
              <a:rPr lang="en-GB" smtClean="0"/>
              <a:t>‹#›</a:t>
            </a:fld>
            <a:endParaRPr lang="en-GB"/>
          </a:p>
        </p:txBody>
      </p:sp>
    </p:spTree>
    <p:extLst>
      <p:ext uri="{BB962C8B-B14F-4D97-AF65-F5344CB8AC3E}">
        <p14:creationId xmlns:p14="http://schemas.microsoft.com/office/powerpoint/2010/main" val="17496593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B012CEA-DBFE-4AF6-A336-CEA5BED3B26C}" type="datetimeFigureOut">
              <a:rPr lang="en-GB" smtClean="0"/>
              <a:t>12/11/2018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D873BF6-09C0-4AED-9959-902CEE360883}" type="slidenum">
              <a:rPr lang="en-GB" smtClean="0"/>
              <a:t>‹#›</a:t>
            </a:fld>
            <a:endParaRPr lang="en-GB"/>
          </a:p>
        </p:txBody>
      </p:sp>
    </p:spTree>
    <p:extLst>
      <p:ext uri="{BB962C8B-B14F-4D97-AF65-F5344CB8AC3E}">
        <p14:creationId xmlns:p14="http://schemas.microsoft.com/office/powerpoint/2010/main" val="9901889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B012CEA-DBFE-4AF6-A336-CEA5BED3B26C}" type="datetimeFigureOut">
              <a:rPr lang="en-GB" smtClean="0"/>
              <a:t>12/11/2018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D873BF6-09C0-4AED-9959-902CEE360883}" type="slidenum">
              <a:rPr lang="en-GB" smtClean="0"/>
              <a:t>‹#›</a:t>
            </a:fld>
            <a:endParaRPr lang="en-GB"/>
          </a:p>
        </p:txBody>
      </p:sp>
    </p:spTree>
    <p:extLst>
      <p:ext uri="{BB962C8B-B14F-4D97-AF65-F5344CB8AC3E}">
        <p14:creationId xmlns:p14="http://schemas.microsoft.com/office/powerpoint/2010/main" val="27175038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AB012CEA-DBFE-4AF6-A336-CEA5BED3B26C}" type="datetimeFigureOut">
              <a:rPr lang="en-GB" smtClean="0"/>
              <a:t>12/11/2018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D873BF6-09C0-4AED-9959-902CEE360883}" type="slidenum">
              <a:rPr lang="en-GB" smtClean="0"/>
              <a:t>‹#›</a:t>
            </a:fld>
            <a:endParaRPr lang="en-GB"/>
          </a:p>
        </p:txBody>
      </p:sp>
    </p:spTree>
    <p:extLst>
      <p:ext uri="{BB962C8B-B14F-4D97-AF65-F5344CB8AC3E}">
        <p14:creationId xmlns:p14="http://schemas.microsoft.com/office/powerpoint/2010/main" val="2387406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AB012CEA-DBFE-4AF6-A336-CEA5BED3B26C}" type="datetimeFigureOut">
              <a:rPr lang="en-GB" smtClean="0"/>
              <a:t>12/11/2018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D873BF6-09C0-4AED-9959-902CEE360883}" type="slidenum">
              <a:rPr lang="en-GB" smtClean="0"/>
              <a:t>‹#›</a:t>
            </a:fld>
            <a:endParaRPr lang="en-GB"/>
          </a:p>
        </p:txBody>
      </p:sp>
    </p:spTree>
    <p:extLst>
      <p:ext uri="{BB962C8B-B14F-4D97-AF65-F5344CB8AC3E}">
        <p14:creationId xmlns:p14="http://schemas.microsoft.com/office/powerpoint/2010/main" val="14478786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AB012CEA-DBFE-4AF6-A336-CEA5BED3B26C}" type="datetimeFigureOut">
              <a:rPr lang="en-GB" smtClean="0"/>
              <a:t>12/11/2018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D873BF6-09C0-4AED-9959-902CEE360883}" type="slidenum">
              <a:rPr lang="en-GB" smtClean="0"/>
              <a:t>‹#›</a:t>
            </a:fld>
            <a:endParaRPr lang="en-GB"/>
          </a:p>
        </p:txBody>
      </p:sp>
    </p:spTree>
    <p:extLst>
      <p:ext uri="{BB962C8B-B14F-4D97-AF65-F5344CB8AC3E}">
        <p14:creationId xmlns:p14="http://schemas.microsoft.com/office/powerpoint/2010/main" val="34823192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012CEA-DBFE-4AF6-A336-CEA5BED3B26C}" type="datetimeFigureOut">
              <a:rPr lang="en-GB" smtClean="0"/>
              <a:t>12/11/2018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D873BF6-09C0-4AED-9959-902CEE360883}" type="slidenum">
              <a:rPr lang="en-GB" smtClean="0"/>
              <a:t>‹#›</a:t>
            </a:fld>
            <a:endParaRPr lang="en-GB"/>
          </a:p>
        </p:txBody>
      </p:sp>
    </p:spTree>
    <p:extLst>
      <p:ext uri="{BB962C8B-B14F-4D97-AF65-F5344CB8AC3E}">
        <p14:creationId xmlns:p14="http://schemas.microsoft.com/office/powerpoint/2010/main" val="13484190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012CEA-DBFE-4AF6-A336-CEA5BED3B26C}" type="datetimeFigureOut">
              <a:rPr lang="en-GB" smtClean="0"/>
              <a:t>12/11/2018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D873BF6-09C0-4AED-9959-902CEE360883}" type="slidenum">
              <a:rPr lang="en-GB" smtClean="0"/>
              <a:t>‹#›</a:t>
            </a:fld>
            <a:endParaRPr lang="en-GB"/>
          </a:p>
        </p:txBody>
      </p:sp>
    </p:spTree>
    <p:extLst>
      <p:ext uri="{BB962C8B-B14F-4D97-AF65-F5344CB8AC3E}">
        <p14:creationId xmlns:p14="http://schemas.microsoft.com/office/powerpoint/2010/main" val="42705042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012CEA-DBFE-4AF6-A336-CEA5BED3B26C}" type="datetimeFigureOut">
              <a:rPr lang="en-GB" smtClean="0"/>
              <a:t>12/11/2018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D873BF6-09C0-4AED-9959-902CEE360883}" type="slidenum">
              <a:rPr lang="en-GB" smtClean="0"/>
              <a:t>‹#›</a:t>
            </a:fld>
            <a:endParaRPr lang="en-GB"/>
          </a:p>
        </p:txBody>
      </p:sp>
    </p:spTree>
    <p:extLst>
      <p:ext uri="{BB962C8B-B14F-4D97-AF65-F5344CB8AC3E}">
        <p14:creationId xmlns:p14="http://schemas.microsoft.com/office/powerpoint/2010/main" val="30026529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012CEA-DBFE-4AF6-A336-CEA5BED3B26C}" type="datetimeFigureOut">
              <a:rPr lang="en-GB" smtClean="0"/>
              <a:t>12/11/2018</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873BF6-09C0-4AED-9959-902CEE360883}" type="slidenum">
              <a:rPr lang="en-GB" smtClean="0"/>
              <a:t>‹#›</a:t>
            </a:fld>
            <a:endParaRPr lang="en-GB"/>
          </a:p>
        </p:txBody>
      </p:sp>
    </p:spTree>
    <p:extLst>
      <p:ext uri="{BB962C8B-B14F-4D97-AF65-F5344CB8AC3E}">
        <p14:creationId xmlns:p14="http://schemas.microsoft.com/office/powerpoint/2010/main" val="9283374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youtube.com/watch?v=8eMn4h4JpqI&amp;index=17&amp;list=PLWeicFreBUYCOFC2A0SlKrpEYgwaSF63t&amp;t=0s" TargetMode="External"/><Relationship Id="rId7" Type="http://schemas.openxmlformats.org/officeDocument/2006/relationships/hyperlink" Target="https://www.economicshelp.org/blog/9328/business/effect-exchange-rate-business/" TargetMode="External"/><Relationship Id="rId2" Type="http://schemas.openxmlformats.org/officeDocument/2006/relationships/hyperlink" Target="https://www.youtube.com/watch?v=nOlOf_KEnrw" TargetMode="External"/><Relationship Id="rId1" Type="http://schemas.openxmlformats.org/officeDocument/2006/relationships/slideLayout" Target="../slideLayouts/slideLayout4.xml"/><Relationship Id="rId6" Type="http://schemas.openxmlformats.org/officeDocument/2006/relationships/hyperlink" Target="https://www.economicshelp.org/blog/749/economics/understanding-exchange-rate/" TargetMode="External"/><Relationship Id="rId5" Type="http://schemas.openxmlformats.org/officeDocument/2006/relationships/hyperlink" Target="https://www.youtube.com/watch?v=ICjglEvPL44&amp;index=15&amp;list=PLWeicFreBUYCOFC2A0SlKrpEYgwaSF63t&amp;t=0s" TargetMode="External"/><Relationship Id="rId4" Type="http://schemas.openxmlformats.org/officeDocument/2006/relationships/hyperlink" Target="https://www.youtube.com/watch?v=5cW7xdanyd0&amp;index=16&amp;list=PLWeicFreBUYCOFC2A0SlKrpEYgwaSF63t&amp;t=0s"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s://www.youtube.com/watch?v=pyuOcDjul8s&amp;index=18&amp;list=PLWeicFreBUYCOFC2A0SlKrpEYgwaSF63t&amp;t=0s"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image" Target="../media/image4.png"/></Relationships>
</file>

<file path=ppt/slides/_rels/slide5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jpeg"/><Relationship Id="rId7" Type="http://schemas.openxmlformats.org/officeDocument/2006/relationships/image" Target="../media/image33.pn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6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estream.godalming.ac.uk/view2.aspx?id=8568~4B~dpa6P6mb" TargetMode="External"/><Relationship Id="rId2" Type="http://schemas.openxmlformats.org/officeDocument/2006/relationships/hyperlink" Target="http://estream.godalming.ac.uk/view2.aspx?id=5007~4m~m4FRpdbr" TargetMode="Externa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4"/>
          <p:cNvSpPr>
            <a:spLocks noGrp="1"/>
          </p:cNvSpPr>
          <p:nvPr>
            <p:ph idx="1"/>
          </p:nvPr>
        </p:nvSpPr>
        <p:spPr>
          <a:xfrm>
            <a:off x="1981200" y="333376"/>
            <a:ext cx="8229600" cy="6119813"/>
          </a:xfrm>
          <a:solidFill>
            <a:srgbClr val="FF0000"/>
          </a:solidFill>
        </p:spPr>
        <p:txBody>
          <a:bodyPr anchor="ctr" anchorCtr="1"/>
          <a:lstStyle/>
          <a:p>
            <a:pPr marL="0" indent="0">
              <a:buNone/>
              <a:defRPr/>
            </a:pPr>
            <a:r>
              <a:rPr lang="en-GB" sz="16600" b="1" dirty="0">
                <a:solidFill>
                  <a:schemeClr val="bg1"/>
                </a:solidFill>
              </a:rPr>
              <a:t>WEEK </a:t>
            </a:r>
            <a:r>
              <a:rPr lang="en-GB" sz="16600" b="1" dirty="0" smtClean="0">
                <a:solidFill>
                  <a:schemeClr val="bg1"/>
                </a:solidFill>
              </a:rPr>
              <a:t>6</a:t>
            </a:r>
            <a:endParaRPr lang="en-GB" sz="16600" b="1" dirty="0">
              <a:solidFill>
                <a:schemeClr val="bg1"/>
              </a:solidFill>
            </a:endParaRPr>
          </a:p>
        </p:txBody>
      </p:sp>
    </p:spTree>
    <p:extLst>
      <p:ext uri="{BB962C8B-B14F-4D97-AF65-F5344CB8AC3E}">
        <p14:creationId xmlns:p14="http://schemas.microsoft.com/office/powerpoint/2010/main" val="8446201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2942" y="164403"/>
            <a:ext cx="10515600" cy="1325563"/>
          </a:xfrm>
        </p:spPr>
        <p:txBody>
          <a:bodyPr/>
          <a:lstStyle/>
          <a:p>
            <a:r>
              <a:rPr lang="en-GB" b="1" dirty="0" smtClean="0">
                <a:latin typeface="+mn-lt"/>
              </a:rPr>
              <a:t>Introduction to RWS 3: </a:t>
            </a:r>
            <a:r>
              <a:rPr lang="en-GB" dirty="0" smtClean="0">
                <a:latin typeface="+mn-lt"/>
              </a:rPr>
              <a:t/>
            </a:r>
            <a:br>
              <a:rPr lang="en-GB" dirty="0" smtClean="0">
                <a:latin typeface="+mn-lt"/>
              </a:rPr>
            </a:br>
            <a:r>
              <a:rPr lang="en-GB" sz="3200" dirty="0" smtClean="0">
                <a:solidFill>
                  <a:srgbClr val="FF0000"/>
                </a:solidFill>
                <a:latin typeface="+mn-lt"/>
              </a:rPr>
              <a:t>The Concept of Elasticity</a:t>
            </a:r>
            <a:endParaRPr lang="en-GB" dirty="0">
              <a:solidFill>
                <a:srgbClr val="FF0000"/>
              </a:solidFill>
              <a:latin typeface="+mn-lt"/>
            </a:endParaRPr>
          </a:p>
        </p:txBody>
      </p:sp>
      <p:pic>
        <p:nvPicPr>
          <p:cNvPr id="3" name="Picture 2"/>
          <p:cNvPicPr>
            <a:picLocks noChangeAspect="1"/>
          </p:cNvPicPr>
          <p:nvPr/>
        </p:nvPicPr>
        <p:blipFill>
          <a:blip r:embed="rId2"/>
          <a:stretch>
            <a:fillRect/>
          </a:stretch>
        </p:blipFill>
        <p:spPr>
          <a:xfrm>
            <a:off x="5819774" y="1085850"/>
            <a:ext cx="6143625" cy="5319712"/>
          </a:xfrm>
          <a:prstGeom prst="rect">
            <a:avLst/>
          </a:prstGeom>
        </p:spPr>
      </p:pic>
      <p:sp>
        <p:nvSpPr>
          <p:cNvPr id="6" name="TextBox 5"/>
          <p:cNvSpPr txBox="1"/>
          <p:nvPr/>
        </p:nvSpPr>
        <p:spPr>
          <a:xfrm>
            <a:off x="407717" y="2466975"/>
            <a:ext cx="4650058" cy="1200329"/>
          </a:xfrm>
          <a:prstGeom prst="rect">
            <a:avLst/>
          </a:prstGeom>
          <a:noFill/>
        </p:spPr>
        <p:txBody>
          <a:bodyPr wrap="square" rtlCol="0">
            <a:spAutoFit/>
          </a:bodyPr>
          <a:lstStyle/>
          <a:p>
            <a:r>
              <a:rPr lang="en-GB" b="1" dirty="0" smtClean="0"/>
              <a:t>Revision Worksheet 2: Basic Price Toolkit</a:t>
            </a:r>
          </a:p>
          <a:p>
            <a:pPr marL="342900" indent="-342900">
              <a:buFont typeface="+mj-lt"/>
              <a:buAutoNum type="arabicPeriod"/>
            </a:pPr>
            <a:r>
              <a:rPr lang="en-GB" dirty="0" smtClean="0"/>
              <a:t>What do the diagrams on the right ALL have in common?</a:t>
            </a:r>
          </a:p>
          <a:p>
            <a:r>
              <a:rPr lang="en-GB" dirty="0" smtClean="0"/>
              <a:t>ANSWER: They all have similar shaped curves….</a:t>
            </a:r>
            <a:endParaRPr lang="en-GB" dirty="0"/>
          </a:p>
        </p:txBody>
      </p:sp>
    </p:spTree>
    <p:extLst>
      <p:ext uri="{BB962C8B-B14F-4D97-AF65-F5344CB8AC3E}">
        <p14:creationId xmlns:p14="http://schemas.microsoft.com/office/powerpoint/2010/main" val="30380242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2942" y="164403"/>
            <a:ext cx="10515600" cy="1325563"/>
          </a:xfrm>
        </p:spPr>
        <p:txBody>
          <a:bodyPr/>
          <a:lstStyle/>
          <a:p>
            <a:r>
              <a:rPr lang="en-GB" b="1" dirty="0" smtClean="0">
                <a:latin typeface="+mn-lt"/>
              </a:rPr>
              <a:t>Introduction to RWS 3: </a:t>
            </a:r>
            <a:r>
              <a:rPr lang="en-GB" dirty="0" smtClean="0">
                <a:latin typeface="+mn-lt"/>
              </a:rPr>
              <a:t/>
            </a:r>
            <a:br>
              <a:rPr lang="en-GB" dirty="0" smtClean="0">
                <a:latin typeface="+mn-lt"/>
              </a:rPr>
            </a:br>
            <a:r>
              <a:rPr lang="en-GB" sz="3200" dirty="0" smtClean="0">
                <a:solidFill>
                  <a:srgbClr val="FF0000"/>
                </a:solidFill>
                <a:latin typeface="+mn-lt"/>
              </a:rPr>
              <a:t>The Concept of Elasticity</a:t>
            </a:r>
            <a:endParaRPr lang="en-GB" dirty="0">
              <a:solidFill>
                <a:srgbClr val="FF0000"/>
              </a:solidFill>
              <a:latin typeface="+mn-l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13395" y="164403"/>
            <a:ext cx="5174166" cy="64126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Box 4"/>
          <p:cNvSpPr txBox="1"/>
          <p:nvPr/>
        </p:nvSpPr>
        <p:spPr>
          <a:xfrm>
            <a:off x="302942" y="1763097"/>
            <a:ext cx="6109009" cy="4401205"/>
          </a:xfrm>
          <a:prstGeom prst="rect">
            <a:avLst/>
          </a:prstGeom>
          <a:noFill/>
        </p:spPr>
        <p:txBody>
          <a:bodyPr wrap="square" rtlCol="0">
            <a:spAutoFit/>
          </a:bodyPr>
          <a:lstStyle/>
          <a:p>
            <a:r>
              <a:rPr lang="en-GB" sz="2000" b="1" dirty="0" smtClean="0"/>
              <a:t>PED = Price Elasticity of Demand</a:t>
            </a:r>
          </a:p>
          <a:p>
            <a:r>
              <a:rPr lang="en-GB" sz="2000" dirty="0" smtClean="0"/>
              <a:t>Price of good X changes and the response of Demand for good Y</a:t>
            </a:r>
          </a:p>
          <a:p>
            <a:endParaRPr lang="en-GB" sz="2000" dirty="0"/>
          </a:p>
          <a:p>
            <a:r>
              <a:rPr lang="en-GB" sz="2000" b="1" dirty="0" smtClean="0"/>
              <a:t>YED = Income Elasticity of Demand</a:t>
            </a:r>
          </a:p>
          <a:p>
            <a:r>
              <a:rPr lang="en-GB" sz="2000" dirty="0" smtClean="0"/>
              <a:t>Income changes on the Demand for good X</a:t>
            </a:r>
          </a:p>
          <a:p>
            <a:r>
              <a:rPr lang="en-GB" sz="2000" dirty="0" smtClean="0"/>
              <a:t>Normal, Inferior and Luxury Goods</a:t>
            </a:r>
          </a:p>
          <a:p>
            <a:endParaRPr lang="en-GB" sz="2000" dirty="0"/>
          </a:p>
          <a:p>
            <a:r>
              <a:rPr lang="en-GB" sz="2000" b="1" dirty="0" smtClean="0"/>
              <a:t>XED = Cross Price Elasticity of Demand</a:t>
            </a:r>
          </a:p>
          <a:p>
            <a:r>
              <a:rPr lang="en-GB" sz="2000" dirty="0" smtClean="0"/>
              <a:t>Price of good X on the Demand for good Y</a:t>
            </a:r>
          </a:p>
          <a:p>
            <a:r>
              <a:rPr lang="en-GB" sz="2000" dirty="0" smtClean="0"/>
              <a:t>Inter-relationships of ‘Substitutes’ and ‘Complements’</a:t>
            </a:r>
          </a:p>
          <a:p>
            <a:endParaRPr lang="en-GB" sz="2000" dirty="0"/>
          </a:p>
          <a:p>
            <a:r>
              <a:rPr lang="en-GB" sz="2000" b="1" dirty="0" smtClean="0"/>
              <a:t>PES = Price Elasticity of Supply</a:t>
            </a:r>
          </a:p>
          <a:p>
            <a:r>
              <a:rPr lang="en-GB" sz="2000" dirty="0" smtClean="0"/>
              <a:t>Price of good X on the Supply of good X</a:t>
            </a:r>
            <a:endParaRPr lang="en-GB" sz="2000" dirty="0"/>
          </a:p>
        </p:txBody>
      </p:sp>
    </p:spTree>
    <p:extLst>
      <p:ext uri="{BB962C8B-B14F-4D97-AF65-F5344CB8AC3E}">
        <p14:creationId xmlns:p14="http://schemas.microsoft.com/office/powerpoint/2010/main" val="29055316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6408" y="231013"/>
            <a:ext cx="10515600" cy="1325563"/>
          </a:xfrm>
        </p:spPr>
        <p:txBody>
          <a:bodyPr>
            <a:normAutofit/>
          </a:bodyPr>
          <a:lstStyle/>
          <a:p>
            <a:r>
              <a:rPr lang="en-GB" sz="5400" b="1" dirty="0" smtClean="0">
                <a:latin typeface="+mn-lt"/>
              </a:rPr>
              <a:t>RESEARCH EXERCISE</a:t>
            </a:r>
            <a:endParaRPr lang="en-GB" sz="5400" b="1" dirty="0">
              <a:latin typeface="+mn-lt"/>
            </a:endParaRPr>
          </a:p>
        </p:txBody>
      </p:sp>
      <p:sp>
        <p:nvSpPr>
          <p:cNvPr id="3" name="Content Placeholder 2"/>
          <p:cNvSpPr>
            <a:spLocks noGrp="1"/>
          </p:cNvSpPr>
          <p:nvPr>
            <p:ph idx="1"/>
          </p:nvPr>
        </p:nvSpPr>
        <p:spPr>
          <a:xfrm>
            <a:off x="7831985" y="304454"/>
            <a:ext cx="3962400" cy="6194171"/>
          </a:xfrm>
          <a:solidFill>
            <a:schemeClr val="bg1"/>
          </a:solidFill>
        </p:spPr>
        <p:txBody>
          <a:bodyPr>
            <a:normAutofit/>
          </a:bodyPr>
          <a:lstStyle/>
          <a:p>
            <a:pPr marL="0" indent="0">
              <a:buNone/>
            </a:pPr>
            <a:r>
              <a:rPr lang="en-GB" b="1" dirty="0" smtClean="0"/>
              <a:t>TASK TO COMPLETE</a:t>
            </a:r>
          </a:p>
          <a:p>
            <a:pPr marL="514350" indent="-514350">
              <a:buFont typeface="+mj-lt"/>
              <a:buAutoNum type="arabicPeriod"/>
            </a:pPr>
            <a:r>
              <a:rPr lang="en-GB" dirty="0" smtClean="0"/>
              <a:t>What is ‘Buy to Let’ and name a disadvantage of this within the housing market</a:t>
            </a:r>
          </a:p>
          <a:p>
            <a:pPr marL="514350" indent="-514350">
              <a:buFont typeface="+mj-lt"/>
              <a:buAutoNum type="arabicPeriod"/>
            </a:pPr>
            <a:r>
              <a:rPr lang="en-GB" dirty="0" smtClean="0"/>
              <a:t>Find out what the CAP is and name one controversy of the scheme</a:t>
            </a:r>
          </a:p>
          <a:p>
            <a:pPr marL="514350" indent="-514350">
              <a:buFont typeface="+mj-lt"/>
              <a:buAutoNum type="arabicPeriod"/>
            </a:pPr>
            <a:r>
              <a:rPr lang="en-GB" dirty="0" smtClean="0"/>
              <a:t>What does FDI stand for and how might it relate to economic growth?</a:t>
            </a:r>
            <a:endParaRPr lang="en-GB" dirty="0"/>
          </a:p>
        </p:txBody>
      </p:sp>
      <p:sp>
        <p:nvSpPr>
          <p:cNvPr id="4" name="TextBox 3"/>
          <p:cNvSpPr txBox="1"/>
          <p:nvPr/>
        </p:nvSpPr>
        <p:spPr>
          <a:xfrm>
            <a:off x="490562" y="1802002"/>
            <a:ext cx="2285095" cy="3970318"/>
          </a:xfrm>
          <a:prstGeom prst="rect">
            <a:avLst/>
          </a:prstGeom>
          <a:noFill/>
        </p:spPr>
        <p:txBody>
          <a:bodyPr wrap="square" rtlCol="0">
            <a:spAutoFit/>
          </a:bodyPr>
          <a:lstStyle/>
          <a:p>
            <a:r>
              <a:rPr lang="en-GB" sz="2800" dirty="0" smtClean="0"/>
              <a:t>Importance of internet research….</a:t>
            </a:r>
          </a:p>
          <a:p>
            <a:endParaRPr lang="en-GB" sz="2800" dirty="0"/>
          </a:p>
          <a:p>
            <a:r>
              <a:rPr lang="en-GB" sz="2800" b="1" dirty="0" smtClean="0"/>
              <a:t>TIPS?</a:t>
            </a:r>
            <a:endParaRPr lang="en-GB" sz="2800" b="1" dirty="0"/>
          </a:p>
          <a:p>
            <a:pPr marL="285750" indent="-285750">
              <a:buFont typeface="Arial" panose="020B0604020202020204" pitchFamily="34" charset="0"/>
              <a:buChar char="•"/>
            </a:pPr>
            <a:r>
              <a:rPr lang="en-GB" sz="2800" dirty="0" smtClean="0"/>
              <a:t>“….”</a:t>
            </a:r>
          </a:p>
          <a:p>
            <a:pPr marL="285750" indent="-285750">
              <a:buFont typeface="Arial" panose="020B0604020202020204" pitchFamily="34" charset="0"/>
              <a:buChar char="•"/>
            </a:pPr>
            <a:r>
              <a:rPr lang="en-GB" sz="2800" dirty="0" smtClean="0"/>
              <a:t>Changing key terms</a:t>
            </a:r>
          </a:p>
          <a:p>
            <a:pPr marL="285750" indent="-285750">
              <a:buFont typeface="Arial" panose="020B0604020202020204" pitchFamily="34" charset="0"/>
              <a:buChar char="•"/>
            </a:pPr>
            <a:r>
              <a:rPr lang="en-GB" sz="2800" dirty="0" smtClean="0"/>
              <a:t>CTRL F</a:t>
            </a:r>
            <a:endParaRPr lang="en-GB" sz="2800" dirty="0"/>
          </a:p>
        </p:txBody>
      </p:sp>
      <p:sp>
        <p:nvSpPr>
          <p:cNvPr id="5" name="TextBox 4"/>
          <p:cNvSpPr txBox="1"/>
          <p:nvPr/>
        </p:nvSpPr>
        <p:spPr>
          <a:xfrm>
            <a:off x="3333757" y="1974310"/>
            <a:ext cx="4280901" cy="4524315"/>
          </a:xfrm>
          <a:prstGeom prst="rect">
            <a:avLst/>
          </a:prstGeom>
          <a:solidFill>
            <a:srgbClr val="92D050"/>
          </a:solidFill>
        </p:spPr>
        <p:txBody>
          <a:bodyPr wrap="square" rtlCol="0">
            <a:spAutoFit/>
          </a:bodyPr>
          <a:lstStyle/>
          <a:p>
            <a:r>
              <a:rPr lang="en-GB" sz="2400" b="1" dirty="0" smtClean="0"/>
              <a:t>Reflection - Questions to Consider:</a:t>
            </a:r>
          </a:p>
          <a:p>
            <a:endParaRPr lang="en-GB" sz="2400" dirty="0" smtClean="0"/>
          </a:p>
          <a:p>
            <a:pPr marL="342900" indent="-342900">
              <a:buFont typeface="+mj-lt"/>
              <a:buAutoNum type="arabicPeriod"/>
            </a:pPr>
            <a:r>
              <a:rPr lang="en-GB" sz="2400" dirty="0" smtClean="0"/>
              <a:t>What problems did you encounter in researching on the internet?  (Try to think of three main issues?)</a:t>
            </a:r>
          </a:p>
          <a:p>
            <a:pPr marL="342900" indent="-342900">
              <a:buFont typeface="+mj-lt"/>
              <a:buAutoNum type="arabicPeriod"/>
            </a:pPr>
            <a:r>
              <a:rPr lang="en-GB" sz="2400" dirty="0" smtClean="0"/>
              <a:t>How might you overcome these problems?</a:t>
            </a:r>
          </a:p>
          <a:p>
            <a:pPr marL="342900" indent="-342900">
              <a:buFont typeface="+mj-lt"/>
              <a:buAutoNum type="arabicPeriod"/>
            </a:pPr>
            <a:r>
              <a:rPr lang="en-GB" sz="2400" dirty="0" smtClean="0"/>
              <a:t>Do you have any further tips?  Good search engines? Keyboard shortcuts </a:t>
            </a:r>
            <a:r>
              <a:rPr lang="en-GB" sz="2400" dirty="0" err="1" smtClean="0"/>
              <a:t>etc</a:t>
            </a:r>
            <a:r>
              <a:rPr lang="en-GB" sz="2400" dirty="0" smtClean="0"/>
              <a:t>?</a:t>
            </a:r>
            <a:endParaRPr lang="en-GB" sz="2400" dirty="0"/>
          </a:p>
        </p:txBody>
      </p:sp>
    </p:spTree>
    <p:extLst>
      <p:ext uri="{BB962C8B-B14F-4D97-AF65-F5344CB8AC3E}">
        <p14:creationId xmlns:p14="http://schemas.microsoft.com/office/powerpoint/2010/main" val="1382410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4"/>
          <p:cNvSpPr>
            <a:spLocks noGrp="1"/>
          </p:cNvSpPr>
          <p:nvPr>
            <p:ph idx="1"/>
          </p:nvPr>
        </p:nvSpPr>
        <p:spPr>
          <a:xfrm>
            <a:off x="1981200" y="333376"/>
            <a:ext cx="8229600" cy="6119813"/>
          </a:xfrm>
          <a:solidFill>
            <a:srgbClr val="FF0000"/>
          </a:solidFill>
        </p:spPr>
        <p:txBody>
          <a:bodyPr anchor="ctr" anchorCtr="1"/>
          <a:lstStyle/>
          <a:p>
            <a:pPr marL="0" indent="0">
              <a:buNone/>
              <a:defRPr/>
            </a:pPr>
            <a:r>
              <a:rPr lang="en-GB" sz="16600" b="1" dirty="0">
                <a:solidFill>
                  <a:schemeClr val="bg1"/>
                </a:solidFill>
              </a:rPr>
              <a:t>WEEK </a:t>
            </a:r>
            <a:r>
              <a:rPr lang="en-GB" sz="16600" b="1" dirty="0" smtClean="0">
                <a:solidFill>
                  <a:schemeClr val="bg1"/>
                </a:solidFill>
              </a:rPr>
              <a:t>1</a:t>
            </a:r>
            <a:endParaRPr lang="en-GB" sz="16600" b="1" dirty="0">
              <a:solidFill>
                <a:schemeClr val="bg1"/>
              </a:solidFill>
            </a:endParaRPr>
          </a:p>
        </p:txBody>
      </p:sp>
    </p:spTree>
    <p:extLst>
      <p:ext uri="{BB962C8B-B14F-4D97-AF65-F5344CB8AC3E}">
        <p14:creationId xmlns:p14="http://schemas.microsoft.com/office/powerpoint/2010/main" val="34598655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4"/>
          <p:cNvSpPr>
            <a:spLocks noGrp="1"/>
          </p:cNvSpPr>
          <p:nvPr>
            <p:ph idx="1"/>
          </p:nvPr>
        </p:nvSpPr>
        <p:spPr>
          <a:xfrm>
            <a:off x="1981200" y="333376"/>
            <a:ext cx="8229600" cy="6119813"/>
          </a:xfrm>
          <a:solidFill>
            <a:schemeClr val="tx1"/>
          </a:solidFill>
        </p:spPr>
        <p:txBody>
          <a:bodyPr anchor="ctr" anchorCtr="1"/>
          <a:lstStyle/>
          <a:p>
            <a:pPr marL="0" indent="0">
              <a:buNone/>
              <a:defRPr/>
            </a:pPr>
            <a:r>
              <a:rPr lang="en-GB" sz="7200" b="1" dirty="0" smtClean="0">
                <a:solidFill>
                  <a:schemeClr val="bg1"/>
                </a:solidFill>
              </a:rPr>
              <a:t>PREP2</a:t>
            </a:r>
            <a:endParaRPr lang="en-GB" sz="7200" b="1" dirty="0">
              <a:solidFill>
                <a:schemeClr val="bg1"/>
              </a:solidFill>
            </a:endParaRPr>
          </a:p>
        </p:txBody>
      </p:sp>
    </p:spTree>
    <p:extLst>
      <p:ext uri="{BB962C8B-B14F-4D97-AF65-F5344CB8AC3E}">
        <p14:creationId xmlns:p14="http://schemas.microsoft.com/office/powerpoint/2010/main" val="24472299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b="1" dirty="0" smtClean="0">
                <a:latin typeface="+mn-lt"/>
              </a:rPr>
              <a:t>PREP 2 Homework (all completed by HAND)</a:t>
            </a:r>
            <a:r>
              <a:rPr lang="en-GB" dirty="0" smtClean="0"/>
              <a:t/>
            </a:r>
            <a:br>
              <a:rPr lang="en-GB" dirty="0" smtClean="0"/>
            </a:br>
            <a:r>
              <a:rPr lang="en-GB" sz="3200" b="1" dirty="0" smtClean="0">
                <a:solidFill>
                  <a:srgbClr val="FF0000"/>
                </a:solidFill>
              </a:rPr>
              <a:t>Due for Monday 5</a:t>
            </a:r>
            <a:r>
              <a:rPr lang="en-GB" sz="3200" b="1" baseline="30000" dirty="0" smtClean="0">
                <a:solidFill>
                  <a:srgbClr val="FF0000"/>
                </a:solidFill>
              </a:rPr>
              <a:t>th</a:t>
            </a:r>
            <a:r>
              <a:rPr lang="en-GB" sz="3200" b="1" dirty="0" smtClean="0">
                <a:solidFill>
                  <a:srgbClr val="FF0000"/>
                </a:solidFill>
              </a:rPr>
              <a:t> November 2018</a:t>
            </a:r>
            <a:endParaRPr lang="en-GB" b="1" dirty="0">
              <a:solidFill>
                <a:srgbClr val="FF0000"/>
              </a:solidFill>
            </a:endParaRPr>
          </a:p>
        </p:txBody>
      </p:sp>
      <p:sp>
        <p:nvSpPr>
          <p:cNvPr id="5" name="Content Placeholder 4"/>
          <p:cNvSpPr>
            <a:spLocks noGrp="1"/>
          </p:cNvSpPr>
          <p:nvPr>
            <p:ph sz="half" idx="1"/>
          </p:nvPr>
        </p:nvSpPr>
        <p:spPr/>
        <p:txBody>
          <a:bodyPr>
            <a:normAutofit fontScale="92500" lnSpcReduction="20000"/>
          </a:bodyPr>
          <a:lstStyle/>
          <a:p>
            <a:pPr marL="0" indent="0">
              <a:buNone/>
            </a:pPr>
            <a:r>
              <a:rPr lang="en-GB" b="1" dirty="0" smtClean="0"/>
              <a:t>MICRO (2.5 to 3 Hours + class time on the Tuesday)</a:t>
            </a:r>
          </a:p>
          <a:p>
            <a:pPr marL="0" indent="0">
              <a:buNone/>
            </a:pPr>
            <a:r>
              <a:rPr lang="en-GB" sz="1800" b="1" dirty="0" smtClean="0"/>
              <a:t>Resources on GOL under RWS 3 in the Micro section</a:t>
            </a:r>
          </a:p>
          <a:p>
            <a:pPr marL="514350" indent="-514350">
              <a:buFont typeface="+mj-lt"/>
              <a:buAutoNum type="arabicPeriod"/>
            </a:pPr>
            <a:r>
              <a:rPr lang="en-GB" dirty="0" smtClean="0"/>
              <a:t>(1.5 to 3 hours</a:t>
            </a:r>
            <a:r>
              <a:rPr lang="en-GB" dirty="0"/>
              <a:t>) </a:t>
            </a:r>
            <a:r>
              <a:rPr lang="en-GB" dirty="0" smtClean="0"/>
              <a:t>Complete the worksheet on elasticity by hand using PREP1 homework and other sources to help you understand the concept of elasticity and the four classifications of elasticity (PED, YED, XED and PES).</a:t>
            </a:r>
          </a:p>
        </p:txBody>
      </p:sp>
      <p:sp>
        <p:nvSpPr>
          <p:cNvPr id="6" name="Content Placeholder 5"/>
          <p:cNvSpPr>
            <a:spLocks noGrp="1"/>
          </p:cNvSpPr>
          <p:nvPr>
            <p:ph sz="half" idx="2"/>
          </p:nvPr>
        </p:nvSpPr>
        <p:spPr>
          <a:xfrm>
            <a:off x="6350524" y="1825625"/>
            <a:ext cx="5181600" cy="4351338"/>
          </a:xfrm>
        </p:spPr>
        <p:txBody>
          <a:bodyPr>
            <a:normAutofit fontScale="92500" lnSpcReduction="20000"/>
          </a:bodyPr>
          <a:lstStyle/>
          <a:p>
            <a:pPr marL="0" indent="0">
              <a:buNone/>
            </a:pPr>
            <a:r>
              <a:rPr lang="en-GB" b="1" dirty="0" smtClean="0"/>
              <a:t>MACRO (2.5 to 3 Hours </a:t>
            </a:r>
            <a:r>
              <a:rPr lang="en-GB" b="1" dirty="0"/>
              <a:t>+ class time on the Tuesday</a:t>
            </a:r>
            <a:r>
              <a:rPr lang="en-GB" b="1" dirty="0" smtClean="0"/>
              <a:t>)</a:t>
            </a:r>
          </a:p>
          <a:p>
            <a:pPr marL="0" indent="0">
              <a:buNone/>
            </a:pPr>
            <a:r>
              <a:rPr lang="en-GB" sz="1800" b="1" dirty="0"/>
              <a:t>Resources on GOL under RWS 3 in the </a:t>
            </a:r>
            <a:r>
              <a:rPr lang="en-GB" sz="1800" b="1" dirty="0" smtClean="0"/>
              <a:t>Macro section</a:t>
            </a:r>
            <a:endParaRPr lang="en-GB" sz="1800" dirty="0" smtClean="0"/>
          </a:p>
          <a:p>
            <a:pPr marL="514350" indent="-514350">
              <a:buFont typeface="+mj-lt"/>
              <a:buAutoNum type="arabicPeriod"/>
            </a:pPr>
            <a:r>
              <a:rPr lang="en-GB" dirty="0" smtClean="0"/>
              <a:t>(1.5 hours) Prepare some </a:t>
            </a:r>
            <a:r>
              <a:rPr lang="en-GB" dirty="0" err="1" smtClean="0"/>
              <a:t>mindmaps</a:t>
            </a:r>
            <a:r>
              <a:rPr lang="en-GB" dirty="0" smtClean="0"/>
              <a:t> on debates around globalisation using your PREP homework and other research sources on the internet</a:t>
            </a:r>
          </a:p>
          <a:p>
            <a:pPr marL="514350" indent="-514350">
              <a:buFont typeface="+mj-lt"/>
              <a:buAutoNum type="arabicPeriod"/>
            </a:pPr>
            <a:r>
              <a:rPr lang="en-GB" dirty="0" smtClean="0"/>
              <a:t>(1 to 1.5 hours) Complete the balance of payments introduction worksheet (involves watching 30 minutes of videos, taking brief notes and then answering some questions)</a:t>
            </a:r>
          </a:p>
          <a:p>
            <a:pPr marL="0" indent="0">
              <a:buNone/>
            </a:pPr>
            <a:endParaRPr lang="en-GB" dirty="0"/>
          </a:p>
        </p:txBody>
      </p:sp>
    </p:spTree>
    <p:extLst>
      <p:ext uri="{BB962C8B-B14F-4D97-AF65-F5344CB8AC3E}">
        <p14:creationId xmlns:p14="http://schemas.microsoft.com/office/powerpoint/2010/main" val="35163806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 y="109728"/>
            <a:ext cx="10515600" cy="1325563"/>
          </a:xfrm>
        </p:spPr>
        <p:txBody>
          <a:bodyPr/>
          <a:lstStyle/>
          <a:p>
            <a:r>
              <a:rPr lang="en-GB" b="1" u="sng" dirty="0" smtClean="0">
                <a:latin typeface="+mn-lt"/>
              </a:rPr>
              <a:t>Economics in the News</a:t>
            </a:r>
            <a:endParaRPr lang="en-GB" b="1" u="sng" dirty="0">
              <a:latin typeface="+mn-lt"/>
            </a:endParaRPr>
          </a:p>
        </p:txBody>
      </p:sp>
      <p:sp>
        <p:nvSpPr>
          <p:cNvPr id="3" name="Content Placeholder 2"/>
          <p:cNvSpPr>
            <a:spLocks noGrp="1"/>
          </p:cNvSpPr>
          <p:nvPr>
            <p:ph idx="1"/>
          </p:nvPr>
        </p:nvSpPr>
        <p:spPr>
          <a:xfrm>
            <a:off x="182880" y="1325752"/>
            <a:ext cx="5379720" cy="5532248"/>
          </a:xfrm>
        </p:spPr>
        <p:txBody>
          <a:bodyPr>
            <a:normAutofit/>
          </a:bodyPr>
          <a:lstStyle/>
          <a:p>
            <a:pPr marL="0" indent="0">
              <a:buNone/>
            </a:pPr>
            <a:r>
              <a:rPr lang="en-GB" b="1" dirty="0" smtClean="0"/>
              <a:t>What do you know?</a:t>
            </a:r>
            <a:endParaRPr lang="en-GB" b="1" dirty="0"/>
          </a:p>
        </p:txBody>
      </p:sp>
    </p:spTree>
    <p:extLst>
      <p:ext uri="{BB962C8B-B14F-4D97-AF65-F5344CB8AC3E}">
        <p14:creationId xmlns:p14="http://schemas.microsoft.com/office/powerpoint/2010/main" val="32330667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4"/>
          <p:cNvSpPr>
            <a:spLocks noGrp="1"/>
          </p:cNvSpPr>
          <p:nvPr>
            <p:ph idx="1"/>
          </p:nvPr>
        </p:nvSpPr>
        <p:spPr>
          <a:xfrm>
            <a:off x="1981200" y="333376"/>
            <a:ext cx="8229600" cy="6119813"/>
          </a:xfrm>
          <a:solidFill>
            <a:schemeClr val="tx1"/>
          </a:solidFill>
        </p:spPr>
        <p:txBody>
          <a:bodyPr anchor="ctr" anchorCtr="1"/>
          <a:lstStyle/>
          <a:p>
            <a:pPr marL="0" indent="0" algn="ctr">
              <a:buNone/>
              <a:defRPr/>
            </a:pPr>
            <a:r>
              <a:rPr lang="en-GB" sz="7200" b="1" dirty="0" smtClean="0">
                <a:solidFill>
                  <a:schemeClr val="bg1"/>
                </a:solidFill>
              </a:rPr>
              <a:t>90</a:t>
            </a:r>
          </a:p>
          <a:p>
            <a:pPr marL="0" indent="0" algn="ctr">
              <a:buNone/>
              <a:defRPr/>
            </a:pPr>
            <a:r>
              <a:rPr lang="en-GB" sz="1600" b="1" dirty="0" smtClean="0">
                <a:solidFill>
                  <a:schemeClr val="bg1"/>
                </a:solidFill>
              </a:rPr>
              <a:t>BENCHMARK BACK</a:t>
            </a:r>
            <a:endParaRPr lang="en-GB" sz="1600" b="1" dirty="0">
              <a:solidFill>
                <a:schemeClr val="bg1"/>
              </a:solidFill>
            </a:endParaRPr>
          </a:p>
        </p:txBody>
      </p:sp>
    </p:spTree>
    <p:extLst>
      <p:ext uri="{BB962C8B-B14F-4D97-AF65-F5344CB8AC3E}">
        <p14:creationId xmlns:p14="http://schemas.microsoft.com/office/powerpoint/2010/main" val="54344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4"/>
          <p:cNvSpPr>
            <a:spLocks noGrp="1"/>
          </p:cNvSpPr>
          <p:nvPr>
            <p:ph idx="1"/>
          </p:nvPr>
        </p:nvSpPr>
        <p:spPr>
          <a:xfrm>
            <a:off x="1981200" y="333376"/>
            <a:ext cx="8229600" cy="6119813"/>
          </a:xfrm>
          <a:solidFill>
            <a:schemeClr val="tx1"/>
          </a:solidFill>
        </p:spPr>
        <p:txBody>
          <a:bodyPr anchor="ctr" anchorCtr="1"/>
          <a:lstStyle/>
          <a:p>
            <a:pPr marL="0" indent="0" algn="ctr">
              <a:buNone/>
              <a:defRPr/>
            </a:pPr>
            <a:r>
              <a:rPr lang="en-GB" sz="7200" b="1" dirty="0" smtClean="0">
                <a:solidFill>
                  <a:schemeClr val="bg1"/>
                </a:solidFill>
              </a:rPr>
              <a:t>90</a:t>
            </a:r>
          </a:p>
          <a:p>
            <a:pPr marL="0" indent="0" algn="ctr">
              <a:buNone/>
              <a:defRPr/>
            </a:pPr>
            <a:r>
              <a:rPr lang="en-GB" sz="1600" b="1" dirty="0" smtClean="0">
                <a:solidFill>
                  <a:schemeClr val="bg1"/>
                </a:solidFill>
              </a:rPr>
              <a:t>BENCHMARK BACK</a:t>
            </a:r>
            <a:endParaRPr lang="en-GB" sz="1600" b="1" dirty="0">
              <a:solidFill>
                <a:schemeClr val="bg1"/>
              </a:solidFill>
            </a:endParaRPr>
          </a:p>
        </p:txBody>
      </p:sp>
    </p:spTree>
    <p:extLst>
      <p:ext uri="{BB962C8B-B14F-4D97-AF65-F5344CB8AC3E}">
        <p14:creationId xmlns:p14="http://schemas.microsoft.com/office/powerpoint/2010/main" val="42622448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4"/>
          <p:cNvSpPr>
            <a:spLocks noGrp="1"/>
          </p:cNvSpPr>
          <p:nvPr>
            <p:ph idx="1"/>
          </p:nvPr>
        </p:nvSpPr>
        <p:spPr>
          <a:xfrm>
            <a:off x="1981200" y="333376"/>
            <a:ext cx="8229600" cy="6119813"/>
          </a:xfrm>
          <a:solidFill>
            <a:srgbClr val="FF0000"/>
          </a:solidFill>
        </p:spPr>
        <p:txBody>
          <a:bodyPr anchor="ctr" anchorCtr="1"/>
          <a:lstStyle/>
          <a:p>
            <a:pPr marL="0" indent="0">
              <a:buNone/>
              <a:defRPr/>
            </a:pPr>
            <a:r>
              <a:rPr lang="en-GB" sz="16600" b="1" dirty="0">
                <a:solidFill>
                  <a:schemeClr val="bg1"/>
                </a:solidFill>
              </a:rPr>
              <a:t>WEEK </a:t>
            </a:r>
            <a:r>
              <a:rPr lang="en-GB" sz="16600" b="1" dirty="0" smtClean="0">
                <a:solidFill>
                  <a:schemeClr val="bg1"/>
                </a:solidFill>
              </a:rPr>
              <a:t>2</a:t>
            </a:r>
            <a:endParaRPr lang="en-GB" sz="16600" b="1" dirty="0">
              <a:solidFill>
                <a:schemeClr val="bg1"/>
              </a:solidFill>
            </a:endParaRPr>
          </a:p>
        </p:txBody>
      </p:sp>
    </p:spTree>
    <p:extLst>
      <p:ext uri="{BB962C8B-B14F-4D97-AF65-F5344CB8AC3E}">
        <p14:creationId xmlns:p14="http://schemas.microsoft.com/office/powerpoint/2010/main" val="8579681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4"/>
          <p:cNvSpPr>
            <a:spLocks noGrp="1"/>
          </p:cNvSpPr>
          <p:nvPr>
            <p:ph idx="1"/>
          </p:nvPr>
        </p:nvSpPr>
        <p:spPr>
          <a:xfrm>
            <a:off x="1981200" y="333376"/>
            <a:ext cx="8229600" cy="6119813"/>
          </a:xfrm>
          <a:solidFill>
            <a:schemeClr val="tx1"/>
          </a:solidFill>
        </p:spPr>
        <p:txBody>
          <a:bodyPr anchor="ctr" anchorCtr="1"/>
          <a:lstStyle/>
          <a:p>
            <a:pPr marL="0" indent="0">
              <a:buNone/>
              <a:defRPr/>
            </a:pPr>
            <a:r>
              <a:rPr lang="en-GB" sz="7200" b="1" dirty="0" smtClean="0">
                <a:solidFill>
                  <a:schemeClr val="bg1"/>
                </a:solidFill>
              </a:rPr>
              <a:t>PREP1</a:t>
            </a:r>
          </a:p>
          <a:p>
            <a:pPr marL="0" indent="0">
              <a:buNone/>
              <a:defRPr/>
            </a:pPr>
            <a:r>
              <a:rPr lang="en-GB" sz="7200" b="1" dirty="0" smtClean="0">
                <a:solidFill>
                  <a:schemeClr val="bg1"/>
                </a:solidFill>
              </a:rPr>
              <a:t>15</a:t>
            </a:r>
            <a:endParaRPr lang="en-GB" sz="7200" b="1" dirty="0">
              <a:solidFill>
                <a:schemeClr val="bg1"/>
              </a:solidFill>
            </a:endParaRPr>
          </a:p>
        </p:txBody>
      </p:sp>
    </p:spTree>
    <p:extLst>
      <p:ext uri="{BB962C8B-B14F-4D97-AF65-F5344CB8AC3E}">
        <p14:creationId xmlns:p14="http://schemas.microsoft.com/office/powerpoint/2010/main" val="25784021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4"/>
          <p:cNvSpPr>
            <a:spLocks noGrp="1"/>
          </p:cNvSpPr>
          <p:nvPr>
            <p:ph idx="1"/>
          </p:nvPr>
        </p:nvSpPr>
        <p:spPr>
          <a:xfrm>
            <a:off x="1981200" y="333376"/>
            <a:ext cx="8229600" cy="6119813"/>
          </a:xfrm>
          <a:solidFill>
            <a:schemeClr val="tx1"/>
          </a:solidFill>
        </p:spPr>
        <p:txBody>
          <a:bodyPr anchor="ctr" anchorCtr="1"/>
          <a:lstStyle/>
          <a:p>
            <a:pPr marL="0" indent="0">
              <a:buNone/>
              <a:defRPr/>
            </a:pPr>
            <a:r>
              <a:rPr lang="en-GB" sz="7200" b="1" dirty="0" smtClean="0">
                <a:solidFill>
                  <a:schemeClr val="bg1"/>
                </a:solidFill>
              </a:rPr>
              <a:t>PREP3</a:t>
            </a:r>
            <a:endParaRPr lang="en-GB" sz="7200" b="1" dirty="0">
              <a:solidFill>
                <a:schemeClr val="bg1"/>
              </a:solidFill>
            </a:endParaRPr>
          </a:p>
        </p:txBody>
      </p:sp>
    </p:spTree>
    <p:extLst>
      <p:ext uri="{BB962C8B-B14F-4D97-AF65-F5344CB8AC3E}">
        <p14:creationId xmlns:p14="http://schemas.microsoft.com/office/powerpoint/2010/main" val="117959125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b="1" dirty="0" smtClean="0">
                <a:latin typeface="+mn-lt"/>
              </a:rPr>
              <a:t>PREP 3 Homework (</a:t>
            </a:r>
            <a:r>
              <a:rPr lang="en-GB" b="1" smtClean="0">
                <a:latin typeface="+mn-lt"/>
              </a:rPr>
              <a:t>all handwritten) </a:t>
            </a:r>
            <a:r>
              <a:rPr lang="en-GB" dirty="0" smtClean="0"/>
              <a:t/>
            </a:r>
            <a:br>
              <a:rPr lang="en-GB" dirty="0" smtClean="0"/>
            </a:br>
            <a:r>
              <a:rPr lang="en-GB" sz="3200" b="1" dirty="0" smtClean="0">
                <a:solidFill>
                  <a:srgbClr val="FF0000"/>
                </a:solidFill>
              </a:rPr>
              <a:t>Due for Monday 12</a:t>
            </a:r>
            <a:r>
              <a:rPr lang="en-GB" sz="3200" b="1" baseline="30000" dirty="0" smtClean="0">
                <a:solidFill>
                  <a:srgbClr val="FF0000"/>
                </a:solidFill>
              </a:rPr>
              <a:t>th</a:t>
            </a:r>
            <a:r>
              <a:rPr lang="en-GB" sz="3200" b="1" dirty="0" smtClean="0">
                <a:solidFill>
                  <a:srgbClr val="FF0000"/>
                </a:solidFill>
              </a:rPr>
              <a:t> November 2018</a:t>
            </a:r>
            <a:endParaRPr lang="en-GB" b="1" dirty="0">
              <a:solidFill>
                <a:srgbClr val="FF0000"/>
              </a:solidFill>
            </a:endParaRPr>
          </a:p>
        </p:txBody>
      </p:sp>
      <p:sp>
        <p:nvSpPr>
          <p:cNvPr id="5" name="Content Placeholder 4"/>
          <p:cNvSpPr>
            <a:spLocks noGrp="1"/>
          </p:cNvSpPr>
          <p:nvPr>
            <p:ph sz="half" idx="1"/>
          </p:nvPr>
        </p:nvSpPr>
        <p:spPr/>
        <p:txBody>
          <a:bodyPr>
            <a:normAutofit fontScale="70000" lnSpcReduction="20000"/>
          </a:bodyPr>
          <a:lstStyle/>
          <a:p>
            <a:pPr marL="0" indent="0">
              <a:buNone/>
            </a:pPr>
            <a:r>
              <a:rPr lang="en-GB" b="1" dirty="0" smtClean="0"/>
              <a:t>MICRO (2.5 to 3 Hours + class time on the Tuesday)</a:t>
            </a:r>
          </a:p>
          <a:p>
            <a:pPr marL="0" indent="0">
              <a:buNone/>
            </a:pPr>
            <a:r>
              <a:rPr lang="en-GB" sz="1800" b="1" dirty="0" smtClean="0"/>
              <a:t>Resources on GOL under RWS 3 in the Micro section</a:t>
            </a:r>
          </a:p>
          <a:p>
            <a:pPr marL="266700" indent="-266700">
              <a:buFont typeface="+mj-lt"/>
              <a:buAutoNum type="arabicPeriod"/>
            </a:pPr>
            <a:r>
              <a:rPr lang="en-GB" dirty="0"/>
              <a:t>(45 minutes) Watch the following 4 videos and write no more than an A4 </a:t>
            </a:r>
            <a:r>
              <a:rPr lang="en-GB" dirty="0" smtClean="0"/>
              <a:t>of HANDWRITTEN </a:t>
            </a:r>
            <a:r>
              <a:rPr lang="en-GB" dirty="0"/>
              <a:t>notes</a:t>
            </a:r>
            <a:r>
              <a:rPr lang="en-GB" dirty="0" smtClean="0"/>
              <a:t>.  Ignore the graphs for YED and XED…you do not need to know them.</a:t>
            </a:r>
            <a:endParaRPr lang="en-GB" dirty="0"/>
          </a:p>
          <a:p>
            <a:pPr lvl="1"/>
            <a:r>
              <a:rPr lang="en-GB" dirty="0" smtClean="0"/>
              <a:t>PED = Price </a:t>
            </a:r>
            <a:r>
              <a:rPr lang="en-GB" dirty="0"/>
              <a:t>Elasticity of Demand (</a:t>
            </a:r>
            <a:r>
              <a:rPr lang="en-GB" dirty="0">
                <a:hlinkClick r:id="rId2"/>
              </a:rPr>
              <a:t>LINK</a:t>
            </a:r>
            <a:r>
              <a:rPr lang="en-GB" dirty="0"/>
              <a:t>)</a:t>
            </a:r>
          </a:p>
          <a:p>
            <a:pPr marL="628650" lvl="1" indent="0">
              <a:buNone/>
            </a:pPr>
            <a:r>
              <a:rPr lang="en-GB" sz="1000" dirty="0">
                <a:hlinkClick r:id="rId2"/>
              </a:rPr>
              <a:t>https://www.youtube.com/watch?v=nOlOf_KEnrw</a:t>
            </a:r>
            <a:r>
              <a:rPr lang="en-GB" sz="1000" dirty="0"/>
              <a:t> </a:t>
            </a:r>
          </a:p>
          <a:p>
            <a:pPr lvl="1"/>
            <a:r>
              <a:rPr lang="en-GB" dirty="0" smtClean="0"/>
              <a:t>YED = Income </a:t>
            </a:r>
            <a:r>
              <a:rPr lang="en-GB" dirty="0"/>
              <a:t>Elasticity of Demand (</a:t>
            </a:r>
            <a:r>
              <a:rPr lang="en-GB" dirty="0">
                <a:hlinkClick r:id="rId3"/>
              </a:rPr>
              <a:t>LINK</a:t>
            </a:r>
            <a:r>
              <a:rPr lang="en-GB" dirty="0"/>
              <a:t>)</a:t>
            </a:r>
          </a:p>
          <a:p>
            <a:pPr marL="628650" lvl="1" indent="0">
              <a:buNone/>
            </a:pPr>
            <a:r>
              <a:rPr lang="en-GB" sz="900" dirty="0">
                <a:hlinkClick r:id="rId3"/>
              </a:rPr>
              <a:t>https://www.youtube.com/watch?v=8eMn4h4JpqI&amp;index=17&amp;list=PLWeicFreBUYCOFC2A0SlKrpEYgwaSF63t&amp;t=0s</a:t>
            </a:r>
            <a:r>
              <a:rPr lang="en-GB" sz="900" dirty="0"/>
              <a:t> </a:t>
            </a:r>
          </a:p>
          <a:p>
            <a:pPr lvl="1"/>
            <a:r>
              <a:rPr lang="en-GB" dirty="0" smtClean="0"/>
              <a:t>XED = Cross </a:t>
            </a:r>
            <a:r>
              <a:rPr lang="en-GB" dirty="0"/>
              <a:t>Price Elasticity of Demand (</a:t>
            </a:r>
            <a:r>
              <a:rPr lang="en-GB" dirty="0">
                <a:hlinkClick r:id="rId4"/>
              </a:rPr>
              <a:t>LINK</a:t>
            </a:r>
            <a:r>
              <a:rPr lang="en-GB" dirty="0"/>
              <a:t>)</a:t>
            </a:r>
          </a:p>
          <a:p>
            <a:pPr marL="628650" lvl="1" indent="0">
              <a:buNone/>
            </a:pPr>
            <a:r>
              <a:rPr lang="en-GB" sz="900" dirty="0">
                <a:hlinkClick r:id="rId4"/>
              </a:rPr>
              <a:t>https://www.youtube.com/watch?v=5cW7xdanyd0&amp;index=16&amp;list=PLWeicFreBUYCOFC2A0SlKrpEYgwaSF63t&amp;t=0s</a:t>
            </a:r>
            <a:r>
              <a:rPr lang="en-GB" sz="900" dirty="0"/>
              <a:t> </a:t>
            </a:r>
          </a:p>
          <a:p>
            <a:pPr lvl="1"/>
            <a:r>
              <a:rPr lang="en-GB" dirty="0" smtClean="0"/>
              <a:t>PES = Price </a:t>
            </a:r>
            <a:r>
              <a:rPr lang="en-GB" dirty="0"/>
              <a:t>Elasticity of Supply (</a:t>
            </a:r>
            <a:r>
              <a:rPr lang="en-GB" dirty="0">
                <a:hlinkClick r:id="rId5"/>
              </a:rPr>
              <a:t>LINK</a:t>
            </a:r>
            <a:r>
              <a:rPr lang="en-GB" dirty="0"/>
              <a:t>)</a:t>
            </a:r>
          </a:p>
          <a:p>
            <a:pPr marL="628650" lvl="1" indent="0">
              <a:buNone/>
            </a:pPr>
            <a:r>
              <a:rPr lang="en-GB" sz="1000" dirty="0">
                <a:hlinkClick r:id="rId5"/>
              </a:rPr>
              <a:t>https://www.youtube.com/watch?v=ICjglEvPL44&amp;index=15&amp;list=PLWeicFreBUYCOFC2A0SlKrpEYgwaSF63t&amp;t=0s</a:t>
            </a:r>
            <a:r>
              <a:rPr lang="en-GB" sz="1000" dirty="0"/>
              <a:t> </a:t>
            </a:r>
          </a:p>
          <a:p>
            <a:pPr marL="266700" indent="-266700">
              <a:buFont typeface="+mj-lt"/>
              <a:buAutoNum type="arabicPeriod"/>
            </a:pPr>
            <a:r>
              <a:rPr lang="en-GB" dirty="0" smtClean="0"/>
              <a:t>(1.5 to 2.25 hours) Complete the worksheet on elasticity calculations (print out the worksheet)</a:t>
            </a:r>
          </a:p>
        </p:txBody>
      </p:sp>
      <p:sp>
        <p:nvSpPr>
          <p:cNvPr id="6" name="Content Placeholder 5"/>
          <p:cNvSpPr>
            <a:spLocks noGrp="1"/>
          </p:cNvSpPr>
          <p:nvPr>
            <p:ph sz="half" idx="2"/>
          </p:nvPr>
        </p:nvSpPr>
        <p:spPr/>
        <p:txBody>
          <a:bodyPr>
            <a:normAutofit fontScale="70000" lnSpcReduction="20000"/>
          </a:bodyPr>
          <a:lstStyle/>
          <a:p>
            <a:pPr marL="0" indent="0">
              <a:buNone/>
            </a:pPr>
            <a:r>
              <a:rPr lang="en-GB" b="1" dirty="0" smtClean="0"/>
              <a:t>MACRO (2.5 to 3 Hours </a:t>
            </a:r>
            <a:r>
              <a:rPr lang="en-GB" b="1" dirty="0"/>
              <a:t>+ class time on the Tuesday</a:t>
            </a:r>
            <a:r>
              <a:rPr lang="en-GB" b="1" dirty="0" smtClean="0"/>
              <a:t>)</a:t>
            </a:r>
          </a:p>
          <a:p>
            <a:pPr marL="0" indent="0">
              <a:buNone/>
            </a:pPr>
            <a:r>
              <a:rPr lang="en-GB" sz="1800" b="1" dirty="0"/>
              <a:t>Resources on GOL under RWS 3 in the </a:t>
            </a:r>
            <a:r>
              <a:rPr lang="en-GB" sz="1800" b="1" dirty="0" smtClean="0"/>
              <a:t>Macro section</a:t>
            </a:r>
            <a:endParaRPr lang="en-GB" sz="1800" dirty="0" smtClean="0"/>
          </a:p>
          <a:p>
            <a:pPr marL="514350" indent="-514350">
              <a:buFont typeface="+mj-lt"/>
              <a:buAutoNum type="arabicPeriod"/>
            </a:pPr>
            <a:r>
              <a:rPr lang="en-GB" dirty="0" smtClean="0"/>
              <a:t>(45 </a:t>
            </a:r>
            <a:r>
              <a:rPr lang="en-GB" dirty="0" err="1" smtClean="0"/>
              <a:t>mins</a:t>
            </a:r>
            <a:r>
              <a:rPr lang="en-GB" dirty="0" smtClean="0"/>
              <a:t>) Read the following two articles on exchange rates and make no more than an A4 side of HANDWRITTEN notes. </a:t>
            </a:r>
          </a:p>
          <a:p>
            <a:pPr marL="895350" lvl="1" indent="-180975"/>
            <a:r>
              <a:rPr lang="en-GB" dirty="0"/>
              <a:t>Article 1: </a:t>
            </a:r>
            <a:r>
              <a:rPr lang="en-GB" sz="1700" dirty="0">
                <a:hlinkClick r:id="rId6"/>
              </a:rPr>
              <a:t>https://www.economicshelp.org/blog/749/economics/understanding-exchange-rate</a:t>
            </a:r>
            <a:r>
              <a:rPr lang="en-GB" sz="1700" dirty="0" smtClean="0">
                <a:hlinkClick r:id="rId6"/>
              </a:rPr>
              <a:t>/</a:t>
            </a:r>
            <a:r>
              <a:rPr lang="en-GB" sz="1700" dirty="0" smtClean="0"/>
              <a:t> </a:t>
            </a:r>
          </a:p>
          <a:p>
            <a:pPr marL="895350" lvl="1" indent="-180975"/>
            <a:r>
              <a:rPr lang="en-GB" dirty="0"/>
              <a:t>Article 2: </a:t>
            </a:r>
            <a:r>
              <a:rPr lang="en-GB" sz="1700" dirty="0">
                <a:hlinkClick r:id="rId7"/>
              </a:rPr>
              <a:t>https://www.economicshelp.org/blog/9328/business/effect-exchange-rate-business</a:t>
            </a:r>
            <a:r>
              <a:rPr lang="en-GB" sz="1700" dirty="0" smtClean="0">
                <a:hlinkClick r:id="rId7"/>
              </a:rPr>
              <a:t>/</a:t>
            </a:r>
            <a:r>
              <a:rPr lang="en-GB" sz="1700" dirty="0" smtClean="0"/>
              <a:t> </a:t>
            </a:r>
          </a:p>
          <a:p>
            <a:pPr marL="971550" lvl="1" indent="-514350">
              <a:buFont typeface="+mj-lt"/>
              <a:buAutoNum type="arabicPeriod"/>
            </a:pPr>
            <a:endParaRPr lang="en-GB" dirty="0" smtClean="0"/>
          </a:p>
          <a:p>
            <a:pPr marL="514350" indent="-514350">
              <a:buFont typeface="+mj-lt"/>
              <a:buAutoNum type="arabicPeriod"/>
            </a:pPr>
            <a:r>
              <a:rPr lang="en-GB" dirty="0" smtClean="0"/>
              <a:t>(1.5 to 2.25 hours) Complete the introduction to exchange rates worksheet</a:t>
            </a:r>
          </a:p>
          <a:p>
            <a:pPr marL="0" indent="0">
              <a:buNone/>
            </a:pPr>
            <a:endParaRPr lang="en-GB" dirty="0"/>
          </a:p>
        </p:txBody>
      </p:sp>
    </p:spTree>
    <p:extLst>
      <p:ext uri="{BB962C8B-B14F-4D97-AF65-F5344CB8AC3E}">
        <p14:creationId xmlns:p14="http://schemas.microsoft.com/office/powerpoint/2010/main" val="15114544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4"/>
          <p:cNvSpPr>
            <a:spLocks noGrp="1"/>
          </p:cNvSpPr>
          <p:nvPr>
            <p:ph idx="1"/>
          </p:nvPr>
        </p:nvSpPr>
        <p:spPr>
          <a:xfrm>
            <a:off x="1981200" y="333376"/>
            <a:ext cx="8229600" cy="6119813"/>
          </a:xfrm>
          <a:solidFill>
            <a:schemeClr val="tx1"/>
          </a:solidFill>
        </p:spPr>
        <p:txBody>
          <a:bodyPr anchor="ctr" anchorCtr="1"/>
          <a:lstStyle/>
          <a:p>
            <a:pPr marL="0" indent="0">
              <a:buNone/>
              <a:defRPr/>
            </a:pPr>
            <a:r>
              <a:rPr lang="en-GB" sz="7200" b="1" dirty="0" smtClean="0">
                <a:solidFill>
                  <a:schemeClr val="bg1"/>
                </a:solidFill>
              </a:rPr>
              <a:t>30</a:t>
            </a:r>
            <a:endParaRPr lang="en-GB" sz="7200" b="1" dirty="0">
              <a:solidFill>
                <a:schemeClr val="bg1"/>
              </a:solidFill>
            </a:endParaRPr>
          </a:p>
        </p:txBody>
      </p:sp>
    </p:spTree>
    <p:extLst>
      <p:ext uri="{BB962C8B-B14F-4D97-AF65-F5344CB8AC3E}">
        <p14:creationId xmlns:p14="http://schemas.microsoft.com/office/powerpoint/2010/main" val="403641160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0" y="0"/>
            <a:ext cx="10515600" cy="1325563"/>
          </a:xfrm>
        </p:spPr>
        <p:txBody>
          <a:bodyPr/>
          <a:lstStyle/>
          <a:p>
            <a:pPr>
              <a:defRPr/>
            </a:pPr>
            <a:r>
              <a:rPr lang="en-GB" b="1" dirty="0" smtClean="0">
                <a:latin typeface="+mn-lt"/>
              </a:rPr>
              <a:t>STARTER EXERCISE: Elasticity</a:t>
            </a:r>
            <a:r>
              <a:rPr lang="en-GB" b="1" dirty="0" smtClean="0"/>
              <a:t/>
            </a:r>
            <a:br>
              <a:rPr lang="en-GB" b="1" dirty="0" smtClean="0"/>
            </a:br>
            <a:r>
              <a:rPr lang="en-GB" sz="2800" b="1" dirty="0" smtClean="0">
                <a:solidFill>
                  <a:srgbClr val="FF0000"/>
                </a:solidFill>
              </a:rPr>
              <a:t>Complete the following tasks in threes as you arrive</a:t>
            </a:r>
            <a:endParaRPr lang="en-GB" sz="2000" b="1" dirty="0">
              <a:solidFill>
                <a:srgbClr val="FF0000"/>
              </a:solidFill>
            </a:endParaRPr>
          </a:p>
        </p:txBody>
      </p:sp>
      <p:sp>
        <p:nvSpPr>
          <p:cNvPr id="21507" name="Content Placeholder 2"/>
          <p:cNvSpPr>
            <a:spLocks noGrp="1"/>
          </p:cNvSpPr>
          <p:nvPr>
            <p:ph idx="1"/>
          </p:nvPr>
        </p:nvSpPr>
        <p:spPr>
          <a:xfrm>
            <a:off x="10172700" y="261030"/>
            <a:ext cx="1809928" cy="6346208"/>
          </a:xfrm>
          <a:solidFill>
            <a:schemeClr val="bg1"/>
          </a:solidFill>
        </p:spPr>
        <p:txBody>
          <a:bodyPr>
            <a:noAutofit/>
          </a:bodyPr>
          <a:lstStyle/>
          <a:p>
            <a:pPr marL="0" indent="0" algn="ctr">
              <a:buNone/>
              <a:defRPr/>
            </a:pPr>
            <a:r>
              <a:rPr lang="en-US" altLang="en-US" sz="2000" b="1" u="sng" dirty="0" smtClean="0">
                <a:ea typeface="ＭＳ Ｐゴシック" pitchFamily="34" charset="-128"/>
              </a:rPr>
              <a:t>OVERVIEW OF MICRO RWS3</a:t>
            </a:r>
          </a:p>
          <a:p>
            <a:pPr>
              <a:buFont typeface="Wingdings" panose="05000000000000000000" pitchFamily="2" charset="2"/>
              <a:buChar char="§"/>
              <a:defRPr/>
            </a:pPr>
            <a:r>
              <a:rPr lang="en-US" altLang="en-US" sz="1800" b="1" dirty="0" smtClean="0">
                <a:ea typeface="ＭＳ Ｐゴシック" pitchFamily="34" charset="-128"/>
              </a:rPr>
              <a:t>Elastic </a:t>
            </a:r>
            <a:r>
              <a:rPr lang="en-US" altLang="en-US" sz="1800" b="1" dirty="0">
                <a:ea typeface="ＭＳ Ｐゴシック" pitchFamily="34" charset="-128"/>
              </a:rPr>
              <a:t>.v. </a:t>
            </a:r>
            <a:r>
              <a:rPr lang="en-US" altLang="en-US" sz="1800" b="1" dirty="0" smtClean="0">
                <a:ea typeface="ＭＳ Ｐゴシック" pitchFamily="34" charset="-128"/>
              </a:rPr>
              <a:t>Inelastic: </a:t>
            </a:r>
            <a:r>
              <a:rPr lang="en-US" altLang="en-US" sz="1600" dirty="0" smtClean="0">
                <a:ea typeface="ＭＳ Ｐゴシック" pitchFamily="34" charset="-128"/>
              </a:rPr>
              <a:t>What </a:t>
            </a:r>
            <a:r>
              <a:rPr lang="en-US" altLang="en-US" sz="1600" dirty="0">
                <a:ea typeface="ＭＳ Ｐゴシック" pitchFamily="34" charset="-128"/>
              </a:rPr>
              <a:t>does it mean?</a:t>
            </a:r>
          </a:p>
          <a:p>
            <a:pPr>
              <a:buFont typeface="Wingdings" panose="05000000000000000000" pitchFamily="2" charset="2"/>
              <a:buChar char="§"/>
              <a:defRPr/>
            </a:pPr>
            <a:r>
              <a:rPr lang="en-US" altLang="en-US" sz="1800" b="1" dirty="0">
                <a:ea typeface="ＭＳ Ｐゴシック" pitchFamily="34" charset="-128"/>
              </a:rPr>
              <a:t>What you need to know</a:t>
            </a:r>
          </a:p>
          <a:p>
            <a:pPr marL="600075" lvl="1" indent="-285750">
              <a:buFont typeface="Wingdings" panose="05000000000000000000" pitchFamily="2" charset="2"/>
              <a:buChar char="ü"/>
              <a:defRPr/>
            </a:pPr>
            <a:r>
              <a:rPr lang="en-US" altLang="en-US" sz="1400" u="sng" dirty="0" smtClean="0">
                <a:ea typeface="ＭＳ Ｐゴシック" pitchFamily="34" charset="-128"/>
              </a:rPr>
              <a:t>4 concepts:</a:t>
            </a:r>
            <a:r>
              <a:rPr lang="en-US" altLang="en-US" sz="1400" dirty="0" smtClean="0">
                <a:ea typeface="ＭＳ Ｐゴシック" pitchFamily="34" charset="-128"/>
              </a:rPr>
              <a:t> </a:t>
            </a:r>
            <a:r>
              <a:rPr lang="en-US" altLang="en-US" sz="1400" dirty="0">
                <a:ea typeface="ＭＳ Ｐゴシック" pitchFamily="34" charset="-128"/>
              </a:rPr>
              <a:t>PED, PES, YED and XED</a:t>
            </a:r>
          </a:p>
          <a:p>
            <a:pPr marL="600075" lvl="1" indent="-285750">
              <a:buFont typeface="Wingdings" panose="05000000000000000000" pitchFamily="2" charset="2"/>
              <a:buChar char="ü"/>
              <a:defRPr/>
            </a:pPr>
            <a:r>
              <a:rPr lang="en-US" altLang="en-US" sz="1400" u="sng" dirty="0">
                <a:ea typeface="ＭＳ Ｐゴシック" pitchFamily="34" charset="-128"/>
              </a:rPr>
              <a:t>Diagram: </a:t>
            </a:r>
            <a:r>
              <a:rPr lang="en-US" altLang="en-US" sz="1400" dirty="0">
                <a:ea typeface="ＭＳ Ｐゴシック" pitchFamily="34" charset="-128"/>
              </a:rPr>
              <a:t>PED and PES</a:t>
            </a:r>
          </a:p>
          <a:p>
            <a:pPr marL="600075" lvl="1" indent="-285750">
              <a:buFont typeface="Wingdings" panose="05000000000000000000" pitchFamily="2" charset="2"/>
              <a:buChar char="ü"/>
              <a:defRPr/>
            </a:pPr>
            <a:r>
              <a:rPr lang="en-US" altLang="en-US" sz="1400" u="sng" dirty="0">
                <a:ea typeface="ＭＳ Ｐゴシック" pitchFamily="34" charset="-128"/>
              </a:rPr>
              <a:t>Applications of elasticity: PED.  </a:t>
            </a:r>
            <a:r>
              <a:rPr lang="en-US" altLang="en-US" sz="1400" dirty="0">
                <a:ea typeface="ＭＳ Ｐゴシック" pitchFamily="34" charset="-128"/>
              </a:rPr>
              <a:t>For firms (revenue) and Government (taxation and subsidies)</a:t>
            </a:r>
          </a:p>
          <a:p>
            <a:pPr marL="600075" lvl="1" indent="-285750">
              <a:buFont typeface="Wingdings" panose="05000000000000000000" pitchFamily="2" charset="2"/>
              <a:buChar char="ü"/>
              <a:defRPr/>
            </a:pPr>
            <a:r>
              <a:rPr lang="en-US" altLang="en-US" sz="1400" u="sng" dirty="0" smtClean="0">
                <a:ea typeface="ＭＳ Ｐゴシック" pitchFamily="34" charset="-128"/>
              </a:rPr>
              <a:t>Calculations</a:t>
            </a:r>
            <a:r>
              <a:rPr lang="en-US" altLang="en-US" sz="1400" u="sng" dirty="0">
                <a:ea typeface="ＭＳ Ｐゴシック" pitchFamily="34" charset="-128"/>
              </a:rPr>
              <a:t>:</a:t>
            </a:r>
            <a:r>
              <a:rPr lang="en-US" altLang="en-US" sz="1400" dirty="0">
                <a:ea typeface="ＭＳ Ｐゴシック" pitchFamily="34" charset="-128"/>
              </a:rPr>
              <a:t> PED, PES, YED and </a:t>
            </a:r>
            <a:r>
              <a:rPr lang="en-US" altLang="en-US" sz="1400" dirty="0" smtClean="0">
                <a:ea typeface="ＭＳ Ｐゴシック" pitchFamily="34" charset="-128"/>
              </a:rPr>
              <a:t>XED</a:t>
            </a:r>
          </a:p>
        </p:txBody>
      </p:sp>
      <p:pic>
        <p:nvPicPr>
          <p:cNvPr id="22532"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01134" y="1458492"/>
            <a:ext cx="1653272" cy="52629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extBox 1"/>
          <p:cNvSpPr txBox="1"/>
          <p:nvPr/>
        </p:nvSpPr>
        <p:spPr>
          <a:xfrm>
            <a:off x="5081333" y="1455769"/>
            <a:ext cx="4864440" cy="5262979"/>
          </a:xfrm>
          <a:prstGeom prst="rect">
            <a:avLst/>
          </a:prstGeom>
          <a:noFill/>
        </p:spPr>
        <p:txBody>
          <a:bodyPr wrap="square" rtlCol="0">
            <a:spAutoFit/>
          </a:bodyPr>
          <a:lstStyle/>
          <a:p>
            <a:r>
              <a:rPr lang="en-US" sz="2800" b="1" u="sng" dirty="0" smtClean="0"/>
              <a:t>TASKS: </a:t>
            </a:r>
            <a:r>
              <a:rPr lang="en-US" sz="2400" b="1" u="sng" dirty="0" smtClean="0"/>
              <a:t>To be completed in the first 8 minutes of arriving once homework is out for inspection</a:t>
            </a:r>
          </a:p>
          <a:p>
            <a:pPr marL="342900" indent="-342900">
              <a:buFont typeface="+mj-lt"/>
              <a:buAutoNum type="arabicPeriod"/>
            </a:pPr>
            <a:r>
              <a:rPr lang="en-US" sz="2000" b="1" dirty="0" smtClean="0"/>
              <a:t>Make sure you can explain what elasticity is!  </a:t>
            </a:r>
            <a:r>
              <a:rPr lang="en-US" sz="2000" dirty="0" smtClean="0"/>
              <a:t>What are the four concepts of elasticity you need to know about.</a:t>
            </a:r>
          </a:p>
          <a:p>
            <a:pPr marL="342900" indent="-342900">
              <a:buFont typeface="+mj-lt"/>
              <a:buAutoNum type="arabicPeriod"/>
            </a:pPr>
            <a:r>
              <a:rPr lang="en-US" sz="2000" b="1" dirty="0" smtClean="0"/>
              <a:t>Luxury</a:t>
            </a:r>
            <a:r>
              <a:rPr lang="en-US" sz="2000" b="1" dirty="0"/>
              <a:t>, Normal or </a:t>
            </a:r>
            <a:r>
              <a:rPr lang="en-US" sz="2000" b="1" dirty="0" smtClean="0"/>
              <a:t>Inferior Goods?</a:t>
            </a:r>
            <a:endParaRPr lang="en-US" sz="2000" b="1" dirty="0"/>
          </a:p>
          <a:p>
            <a:pPr marL="914400" lvl="1" indent="-457200">
              <a:buFont typeface="+mj-lt"/>
              <a:buAutoNum type="alphaLcParenR"/>
              <a:defRPr/>
            </a:pPr>
            <a:r>
              <a:rPr lang="en-US" sz="2000" dirty="0"/>
              <a:t>Heinz Baked Beans</a:t>
            </a:r>
          </a:p>
          <a:p>
            <a:pPr marL="914400" lvl="1" indent="-457200">
              <a:buFont typeface="+mj-lt"/>
              <a:buAutoNum type="alphaLcParenR"/>
              <a:defRPr/>
            </a:pPr>
            <a:r>
              <a:rPr lang="en-US" sz="2000" dirty="0"/>
              <a:t>Big Mac Meal</a:t>
            </a:r>
          </a:p>
          <a:p>
            <a:pPr marL="914400" lvl="1" indent="-457200">
              <a:buFont typeface="+mj-lt"/>
              <a:buAutoNum type="alphaLcParenR"/>
              <a:defRPr/>
            </a:pPr>
            <a:r>
              <a:rPr lang="en-US" sz="2000" dirty="0"/>
              <a:t>Ferrari Car</a:t>
            </a:r>
          </a:p>
          <a:p>
            <a:pPr marL="914400" lvl="1" indent="-457200">
              <a:buFont typeface="+mj-lt"/>
              <a:buAutoNum type="alphaLcParenR"/>
              <a:defRPr/>
            </a:pPr>
            <a:r>
              <a:rPr lang="en-US" sz="2000" dirty="0"/>
              <a:t>Clothes from a charity </a:t>
            </a:r>
            <a:r>
              <a:rPr lang="en-US" sz="2000" dirty="0" smtClean="0"/>
              <a:t>shop</a:t>
            </a:r>
            <a:endParaRPr lang="en-US" sz="2000" dirty="0"/>
          </a:p>
          <a:p>
            <a:pPr marL="342900" indent="-342900">
              <a:buFont typeface="+mj-lt"/>
              <a:buAutoNum type="arabicPeriod"/>
            </a:pPr>
            <a:r>
              <a:rPr lang="en-US" sz="2000" b="1" dirty="0" smtClean="0"/>
              <a:t>Using the white boards in threes, each draw a diagram to demonstrate:</a:t>
            </a:r>
          </a:p>
          <a:p>
            <a:pPr marL="857250" lvl="1" indent="-400050">
              <a:buFont typeface="+mj-lt"/>
              <a:buAutoNum type="romanLcPeriod"/>
            </a:pPr>
            <a:r>
              <a:rPr lang="en-US" sz="2000" dirty="0" smtClean="0"/>
              <a:t>An elastic demand curve</a:t>
            </a:r>
          </a:p>
          <a:p>
            <a:pPr marL="857250" lvl="1" indent="-400050">
              <a:buFont typeface="+mj-lt"/>
              <a:buAutoNum type="romanLcPeriod"/>
            </a:pPr>
            <a:r>
              <a:rPr lang="en-US" sz="2000" dirty="0" smtClean="0"/>
              <a:t>An inelastic demand curve</a:t>
            </a:r>
          </a:p>
          <a:p>
            <a:pPr marL="857250" lvl="1" indent="-400050">
              <a:buFont typeface="+mj-lt"/>
              <a:buAutoNum type="romanLcPeriod"/>
            </a:pPr>
            <a:r>
              <a:rPr lang="en-US" sz="2000" dirty="0" smtClean="0"/>
              <a:t>An elastic supply curve</a:t>
            </a:r>
          </a:p>
        </p:txBody>
      </p:sp>
      <p:sp>
        <p:nvSpPr>
          <p:cNvPr id="3" name="TextBox 2"/>
          <p:cNvSpPr txBox="1"/>
          <p:nvPr/>
        </p:nvSpPr>
        <p:spPr>
          <a:xfrm>
            <a:off x="316388" y="1458492"/>
            <a:ext cx="2657819" cy="5262979"/>
          </a:xfrm>
          <a:prstGeom prst="rect">
            <a:avLst/>
          </a:prstGeom>
          <a:solidFill>
            <a:schemeClr val="tx1"/>
          </a:solidFill>
        </p:spPr>
        <p:txBody>
          <a:bodyPr wrap="square" rtlCol="0">
            <a:spAutoFit/>
          </a:bodyPr>
          <a:lstStyle/>
          <a:p>
            <a:pPr algn="ctr"/>
            <a:r>
              <a:rPr lang="en-GB" sz="2400" b="1" dirty="0" smtClean="0">
                <a:solidFill>
                  <a:schemeClr val="bg1"/>
                </a:solidFill>
              </a:rPr>
              <a:t>PREP HOMEWORK INSPECTION</a:t>
            </a:r>
          </a:p>
          <a:p>
            <a:r>
              <a:rPr lang="en-GB" dirty="0" smtClean="0">
                <a:solidFill>
                  <a:schemeClr val="bg1"/>
                </a:solidFill>
              </a:rPr>
              <a:t>Get out your homework for inspection…you should have:</a:t>
            </a:r>
          </a:p>
          <a:p>
            <a:endParaRPr lang="en-GB" dirty="0">
              <a:solidFill>
                <a:schemeClr val="bg1"/>
              </a:solidFill>
            </a:endParaRPr>
          </a:p>
          <a:p>
            <a:r>
              <a:rPr lang="en-GB" b="1" u="sng" dirty="0" smtClean="0">
                <a:solidFill>
                  <a:schemeClr val="bg1"/>
                </a:solidFill>
              </a:rPr>
              <a:t>Microeconomics: </a:t>
            </a:r>
            <a:r>
              <a:rPr lang="en-GB" u="sng" dirty="0" smtClean="0">
                <a:solidFill>
                  <a:schemeClr val="bg1"/>
                </a:solidFill>
              </a:rPr>
              <a:t>RWS 3 Elasticity</a:t>
            </a:r>
          </a:p>
          <a:p>
            <a:pPr marL="285750" indent="-285750">
              <a:buFont typeface="Wingdings" panose="05000000000000000000" pitchFamily="2" charset="2"/>
              <a:buChar char="q"/>
            </a:pPr>
            <a:r>
              <a:rPr lang="en-GB" dirty="0" smtClean="0">
                <a:solidFill>
                  <a:schemeClr val="bg1"/>
                </a:solidFill>
              </a:rPr>
              <a:t>Completed worksheet</a:t>
            </a:r>
          </a:p>
          <a:p>
            <a:endParaRPr lang="en-GB" dirty="0" smtClean="0">
              <a:solidFill>
                <a:schemeClr val="bg1"/>
              </a:solidFill>
            </a:endParaRPr>
          </a:p>
          <a:p>
            <a:r>
              <a:rPr lang="en-GB" b="1" u="sng" dirty="0" smtClean="0">
                <a:solidFill>
                  <a:schemeClr val="bg1"/>
                </a:solidFill>
              </a:rPr>
              <a:t>Macroeconomics: RWS 3 Balance of Payments</a:t>
            </a:r>
            <a:endParaRPr lang="en-GB" b="1" u="sng" dirty="0">
              <a:solidFill>
                <a:schemeClr val="bg1"/>
              </a:solidFill>
            </a:endParaRPr>
          </a:p>
          <a:p>
            <a:pPr marL="285750" indent="-285750">
              <a:buFont typeface="Wingdings" panose="05000000000000000000" pitchFamily="2" charset="2"/>
              <a:buChar char="q"/>
            </a:pPr>
            <a:r>
              <a:rPr lang="en-GB" dirty="0" smtClean="0">
                <a:solidFill>
                  <a:schemeClr val="bg1"/>
                </a:solidFill>
              </a:rPr>
              <a:t>Globalisation – 2 sides of A4 of handwritten notes</a:t>
            </a:r>
          </a:p>
          <a:p>
            <a:pPr marL="285750" indent="-285750">
              <a:buFont typeface="Wingdings" panose="05000000000000000000" pitchFamily="2" charset="2"/>
              <a:buChar char="q"/>
            </a:pPr>
            <a:r>
              <a:rPr lang="en-GB" dirty="0" smtClean="0">
                <a:solidFill>
                  <a:schemeClr val="bg1"/>
                </a:solidFill>
              </a:rPr>
              <a:t>Balance of payments worksheet answers and notes</a:t>
            </a:r>
          </a:p>
        </p:txBody>
      </p:sp>
    </p:spTree>
    <p:extLst>
      <p:ext uri="{BB962C8B-B14F-4D97-AF65-F5344CB8AC3E}">
        <p14:creationId xmlns:p14="http://schemas.microsoft.com/office/powerpoint/2010/main" val="1129778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507">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50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507">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507">
                                            <p:txEl>
                                              <p:pRg st="2" end="2"/>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1507">
                                            <p:txEl>
                                              <p:pRg st="3" end="3"/>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1507">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1507">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150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732214" y="4762500"/>
            <a:ext cx="1354137" cy="508000"/>
          </a:xfrm>
          <a:prstGeom prst="rect">
            <a:avLst/>
          </a:prstGeom>
          <a:solidFill>
            <a:schemeClr val="tx1"/>
          </a:solidFill>
        </p:spPr>
        <p:txBody>
          <a:bodyPr>
            <a:spAutoFit/>
          </a:bodyPr>
          <a:lstStyle/>
          <a:p>
            <a:pPr algn="ctr">
              <a:defRPr/>
            </a:pPr>
            <a:r>
              <a:rPr lang="en-US" sz="1350" b="1" dirty="0">
                <a:solidFill>
                  <a:prstClr val="white"/>
                </a:solidFill>
                <a:latin typeface="Calibri" panose="020F0502020204030204"/>
              </a:rPr>
              <a:t>GOVERNMENT FAILURE</a:t>
            </a:r>
          </a:p>
        </p:txBody>
      </p:sp>
      <p:cxnSp>
        <p:nvCxnSpPr>
          <p:cNvPr id="17" name="Straight Connector 16"/>
          <p:cNvCxnSpPr/>
          <p:nvPr/>
        </p:nvCxnSpPr>
        <p:spPr>
          <a:xfrm>
            <a:off x="2627313" y="3962401"/>
            <a:ext cx="6858000" cy="23813"/>
          </a:xfrm>
          <a:prstGeom prst="line">
            <a:avLst/>
          </a:prstGeom>
          <a:ln/>
        </p:spPr>
        <p:style>
          <a:lnRef idx="3">
            <a:schemeClr val="dk1"/>
          </a:lnRef>
          <a:fillRef idx="0">
            <a:schemeClr val="dk1"/>
          </a:fillRef>
          <a:effectRef idx="2">
            <a:schemeClr val="dk1"/>
          </a:effectRef>
          <a:fontRef idx="minor">
            <a:schemeClr val="tx1"/>
          </a:fontRef>
        </p:style>
      </p:cxnSp>
      <p:cxnSp>
        <p:nvCxnSpPr>
          <p:cNvPr id="19" name="Straight Connector 18"/>
          <p:cNvCxnSpPr/>
          <p:nvPr/>
        </p:nvCxnSpPr>
        <p:spPr>
          <a:xfrm>
            <a:off x="6030913" y="857250"/>
            <a:ext cx="0" cy="5143500"/>
          </a:xfrm>
          <a:prstGeom prst="line">
            <a:avLst/>
          </a:prstGeom>
          <a:ln/>
        </p:spPr>
        <p:style>
          <a:lnRef idx="3">
            <a:schemeClr val="dk1"/>
          </a:lnRef>
          <a:fillRef idx="0">
            <a:schemeClr val="dk1"/>
          </a:fillRef>
          <a:effectRef idx="2">
            <a:schemeClr val="dk1"/>
          </a:effectRef>
          <a:fontRef idx="minor">
            <a:schemeClr val="tx1"/>
          </a:fontRef>
        </p:style>
      </p:cxnSp>
      <p:sp>
        <p:nvSpPr>
          <p:cNvPr id="24581" name="TextBox 3"/>
          <p:cNvSpPr txBox="1">
            <a:spLocks noChangeArrowheads="1"/>
          </p:cNvSpPr>
          <p:nvPr/>
        </p:nvSpPr>
        <p:spPr bwMode="auto">
          <a:xfrm>
            <a:off x="4603750" y="958850"/>
            <a:ext cx="3136900" cy="1000274"/>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eaLnBrk="1" hangingPunct="1"/>
            <a:r>
              <a:rPr lang="en-US" altLang="en-US" sz="1800" b="1" u="sng">
                <a:solidFill>
                  <a:srgbClr val="FFFF00"/>
                </a:solidFill>
                <a:latin typeface="Calibri" panose="020F0502020204030204" pitchFamily="34" charset="0"/>
              </a:rPr>
              <a:t>MICROECONOMICS OVERVIEW</a:t>
            </a:r>
          </a:p>
          <a:p>
            <a:pPr algn="ctr" eaLnBrk="1" hangingPunct="1"/>
            <a:r>
              <a:rPr lang="en-US" altLang="en-US" sz="1300" b="1">
                <a:solidFill>
                  <a:srgbClr val="FFFFFF"/>
                </a:solidFill>
                <a:latin typeface="Calibri" panose="020F0502020204030204" pitchFamily="34" charset="0"/>
              </a:rPr>
              <a:t>THE BASIC ECONOMIC PROBLEM</a:t>
            </a:r>
          </a:p>
          <a:p>
            <a:pPr algn="ctr" eaLnBrk="1" hangingPunct="1"/>
            <a:r>
              <a:rPr lang="en-US" altLang="en-US" sz="700" b="1">
                <a:solidFill>
                  <a:srgbClr val="FFFFFF"/>
                </a:solidFill>
                <a:latin typeface="Calibri" panose="020F0502020204030204" pitchFamily="34" charset="0"/>
              </a:rPr>
              <a:t>Scarcity (resources), unlimited wants forces a choice which involves an opportunity cost. There is not enough for everyone so how best to distribute our scarce resources to meet everyones wants.</a:t>
            </a:r>
          </a:p>
          <a:p>
            <a:pPr algn="ctr" eaLnBrk="1" hangingPunct="1"/>
            <a:r>
              <a:rPr lang="en-US" altLang="en-US" sz="700" b="1">
                <a:solidFill>
                  <a:srgbClr val="FFFFFF"/>
                </a:solidFill>
                <a:latin typeface="Calibri" panose="020F0502020204030204" pitchFamily="34" charset="0"/>
              </a:rPr>
              <a:t>PPF Diagrams….</a:t>
            </a:r>
          </a:p>
        </p:txBody>
      </p:sp>
      <p:sp>
        <p:nvSpPr>
          <p:cNvPr id="25" name="TextBox 24"/>
          <p:cNvSpPr txBox="1"/>
          <p:nvPr/>
        </p:nvSpPr>
        <p:spPr>
          <a:xfrm>
            <a:off x="2481264" y="4089400"/>
            <a:ext cx="1190625" cy="820738"/>
          </a:xfrm>
          <a:prstGeom prst="rect">
            <a:avLst/>
          </a:prstGeom>
          <a:solidFill>
            <a:schemeClr val="bg1">
              <a:lumMod val="85000"/>
            </a:schemeClr>
          </a:solidFill>
        </p:spPr>
        <p:txBody>
          <a:bodyPr>
            <a:spAutoFit/>
          </a:bodyPr>
          <a:lstStyle/>
          <a:p>
            <a:pPr>
              <a:defRPr/>
            </a:pPr>
            <a:r>
              <a:rPr lang="en-US" sz="788" b="1" dirty="0">
                <a:solidFill>
                  <a:prstClr val="black"/>
                </a:solidFill>
                <a:latin typeface="Calibri" panose="020F0502020204030204"/>
              </a:rPr>
              <a:t>Unintended effects</a:t>
            </a:r>
          </a:p>
          <a:p>
            <a:pPr marL="128588" indent="-128588">
              <a:buFont typeface="Arial"/>
              <a:buChar char="•"/>
              <a:defRPr/>
            </a:pPr>
            <a:r>
              <a:rPr lang="en-US" sz="788" dirty="0">
                <a:solidFill>
                  <a:prstClr val="black"/>
                </a:solidFill>
                <a:latin typeface="Calibri" panose="020F0502020204030204"/>
              </a:rPr>
              <a:t>Moral Hazard or Dependency</a:t>
            </a:r>
          </a:p>
          <a:p>
            <a:pPr marL="128588" indent="-128588">
              <a:buFont typeface="Arial"/>
              <a:buChar char="•"/>
              <a:defRPr/>
            </a:pPr>
            <a:r>
              <a:rPr lang="en-US" sz="788" dirty="0">
                <a:solidFill>
                  <a:prstClr val="black"/>
                </a:solidFill>
                <a:latin typeface="Calibri" panose="020F0502020204030204"/>
              </a:rPr>
              <a:t>Disincentive effects</a:t>
            </a:r>
          </a:p>
          <a:p>
            <a:pPr marL="128588" indent="-128588">
              <a:buFont typeface="Arial"/>
              <a:buChar char="•"/>
              <a:defRPr/>
            </a:pPr>
            <a:r>
              <a:rPr lang="en-US" sz="788" dirty="0">
                <a:solidFill>
                  <a:prstClr val="black"/>
                </a:solidFill>
                <a:latin typeface="Calibri" panose="020F0502020204030204"/>
              </a:rPr>
              <a:t>Shortages/surpluses</a:t>
            </a:r>
          </a:p>
          <a:p>
            <a:pPr marL="128588" indent="-128588">
              <a:buFont typeface="Arial"/>
              <a:buChar char="•"/>
              <a:defRPr/>
            </a:pPr>
            <a:r>
              <a:rPr lang="en-US" sz="788" dirty="0">
                <a:solidFill>
                  <a:prstClr val="black"/>
                </a:solidFill>
                <a:latin typeface="Calibri" panose="020F0502020204030204"/>
              </a:rPr>
              <a:t>Inefficiency</a:t>
            </a:r>
          </a:p>
        </p:txBody>
      </p:sp>
      <p:sp>
        <p:nvSpPr>
          <p:cNvPr id="26" name="TextBox 25"/>
          <p:cNvSpPr txBox="1"/>
          <p:nvPr/>
        </p:nvSpPr>
        <p:spPr>
          <a:xfrm>
            <a:off x="4603750" y="4164013"/>
            <a:ext cx="1066800" cy="457200"/>
          </a:xfrm>
          <a:prstGeom prst="rect">
            <a:avLst/>
          </a:prstGeom>
          <a:solidFill>
            <a:schemeClr val="bg1">
              <a:lumMod val="85000"/>
            </a:schemeClr>
          </a:solidFill>
        </p:spPr>
        <p:txBody>
          <a:bodyPr wrap="none">
            <a:spAutoFit/>
          </a:bodyPr>
          <a:lstStyle/>
          <a:p>
            <a:pPr>
              <a:defRPr/>
            </a:pPr>
            <a:r>
              <a:rPr lang="en-US" sz="788" b="1" dirty="0">
                <a:solidFill>
                  <a:prstClr val="black"/>
                </a:solidFill>
                <a:latin typeface="Calibri" panose="020F0502020204030204"/>
              </a:rPr>
              <a:t>Political Conflicts</a:t>
            </a:r>
          </a:p>
          <a:p>
            <a:pPr marL="128588" indent="-128588">
              <a:buFont typeface="Arial"/>
              <a:buChar char="•"/>
              <a:defRPr/>
            </a:pPr>
            <a:r>
              <a:rPr lang="en-US" sz="788" dirty="0">
                <a:solidFill>
                  <a:prstClr val="black"/>
                </a:solidFill>
                <a:latin typeface="Calibri" panose="020F0502020204030204"/>
              </a:rPr>
              <a:t>Minority influence</a:t>
            </a:r>
          </a:p>
          <a:p>
            <a:pPr marL="128588" indent="-128588">
              <a:buFont typeface="Arial"/>
              <a:buChar char="•"/>
              <a:defRPr/>
            </a:pPr>
            <a:r>
              <a:rPr lang="en-US" sz="788" dirty="0">
                <a:solidFill>
                  <a:prstClr val="black"/>
                </a:solidFill>
                <a:latin typeface="Calibri" panose="020F0502020204030204"/>
              </a:rPr>
              <a:t>Corruption</a:t>
            </a:r>
          </a:p>
        </p:txBody>
      </p:sp>
      <p:sp>
        <p:nvSpPr>
          <p:cNvPr id="27" name="TextBox 26"/>
          <p:cNvSpPr txBox="1"/>
          <p:nvPr/>
        </p:nvSpPr>
        <p:spPr>
          <a:xfrm>
            <a:off x="4646613" y="5365750"/>
            <a:ext cx="1219200" cy="523220"/>
          </a:xfrm>
          <a:prstGeom prst="rect">
            <a:avLst/>
          </a:prstGeom>
          <a:solidFill>
            <a:schemeClr val="bg1">
              <a:lumMod val="85000"/>
            </a:schemeClr>
          </a:solidFill>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defRPr/>
            </a:pPr>
            <a:r>
              <a:rPr lang="en-US" altLang="en-US" sz="700" b="1">
                <a:solidFill>
                  <a:srgbClr val="000000"/>
                </a:solidFill>
                <a:latin typeface="Calibri" panose="020F0502020204030204" pitchFamily="34" charset="0"/>
              </a:rPr>
              <a:t>Admin Errors/Costs</a:t>
            </a:r>
          </a:p>
          <a:p>
            <a:pPr eaLnBrk="1" hangingPunct="1">
              <a:buFont typeface="Arial" panose="020B0604020202020204" pitchFamily="34" charset="0"/>
              <a:buChar char="•"/>
              <a:defRPr/>
            </a:pPr>
            <a:r>
              <a:rPr lang="en-US" altLang="en-US" sz="700">
                <a:solidFill>
                  <a:srgbClr val="000000"/>
                </a:solidFill>
                <a:latin typeface="Calibri" panose="020F0502020204030204" pitchFamily="34" charset="0"/>
              </a:rPr>
              <a:t>Bureaucractic costs of say taxation,  subsidy’s and regulation?</a:t>
            </a:r>
          </a:p>
        </p:txBody>
      </p:sp>
      <p:cxnSp>
        <p:nvCxnSpPr>
          <p:cNvPr id="29" name="Elbow Connector 28"/>
          <p:cNvCxnSpPr>
            <a:stCxn id="24581" idx="1"/>
            <a:endCxn id="28" idx="0"/>
          </p:cNvCxnSpPr>
          <p:nvPr/>
        </p:nvCxnSpPr>
        <p:spPr>
          <a:xfrm rot="10800000" flipV="1">
            <a:off x="4477544" y="1458987"/>
            <a:ext cx="126206" cy="1165151"/>
          </a:xfrm>
          <a:prstGeom prst="bentConnector2">
            <a:avLst/>
          </a:prstGeom>
          <a:ln>
            <a:solidFill>
              <a:srgbClr val="FF0000"/>
            </a:solidFill>
          </a:ln>
        </p:spPr>
        <p:style>
          <a:lnRef idx="3">
            <a:schemeClr val="accent2"/>
          </a:lnRef>
          <a:fillRef idx="0">
            <a:schemeClr val="accent2"/>
          </a:fillRef>
          <a:effectRef idx="2">
            <a:schemeClr val="accent2"/>
          </a:effectRef>
          <a:fontRef idx="minor">
            <a:schemeClr val="tx1"/>
          </a:fontRef>
        </p:style>
      </p:cxnSp>
      <p:sp>
        <p:nvSpPr>
          <p:cNvPr id="33" name="TextBox 32"/>
          <p:cNvSpPr txBox="1"/>
          <p:nvPr/>
        </p:nvSpPr>
        <p:spPr>
          <a:xfrm rot="16200000">
            <a:off x="3948907" y="1894682"/>
            <a:ext cx="801687" cy="254000"/>
          </a:xfrm>
          <a:prstGeom prst="rect">
            <a:avLst/>
          </a:prstGeom>
          <a:solidFill>
            <a:srgbClr val="FF0000"/>
          </a:solidFill>
          <a:ln>
            <a:solidFill>
              <a:srgbClr val="FF0000"/>
            </a:solidFill>
          </a:ln>
        </p:spPr>
        <p:txBody>
          <a:bodyPr wrap="none">
            <a:spAutoFit/>
          </a:bodyPr>
          <a:lstStyle/>
          <a:p>
            <a:pPr>
              <a:defRPr/>
            </a:pPr>
            <a:r>
              <a:rPr lang="en-US" sz="1050" b="1" dirty="0">
                <a:solidFill>
                  <a:prstClr val="white"/>
                </a:solidFill>
                <a:latin typeface="Calibri" panose="020F0502020204030204"/>
              </a:rPr>
              <a:t>SOCIALISM</a:t>
            </a:r>
          </a:p>
        </p:txBody>
      </p:sp>
      <p:sp>
        <p:nvSpPr>
          <p:cNvPr id="28" name="TextBox 27"/>
          <p:cNvSpPr txBox="1"/>
          <p:nvPr/>
        </p:nvSpPr>
        <p:spPr>
          <a:xfrm>
            <a:off x="3795713" y="2624138"/>
            <a:ext cx="1363662" cy="508000"/>
          </a:xfrm>
          <a:prstGeom prst="rect">
            <a:avLst/>
          </a:prstGeom>
          <a:solidFill>
            <a:schemeClr val="tx1"/>
          </a:solidFill>
        </p:spPr>
        <p:txBody>
          <a:bodyPr>
            <a:spAutoFit/>
          </a:bodyPr>
          <a:lstStyle/>
          <a:p>
            <a:pPr algn="ctr">
              <a:defRPr/>
            </a:pPr>
            <a:r>
              <a:rPr lang="en-US" sz="1350" b="1" dirty="0">
                <a:solidFill>
                  <a:prstClr val="white"/>
                </a:solidFill>
                <a:latin typeface="Calibri" panose="020F0502020204030204"/>
              </a:rPr>
              <a:t>GOVERNMENT INTERVENTION</a:t>
            </a:r>
          </a:p>
        </p:txBody>
      </p:sp>
      <p:sp>
        <p:nvSpPr>
          <p:cNvPr id="31" name="TextBox 30"/>
          <p:cNvSpPr txBox="1"/>
          <p:nvPr/>
        </p:nvSpPr>
        <p:spPr>
          <a:xfrm>
            <a:off x="2841625" y="2733675"/>
            <a:ext cx="723900" cy="698500"/>
          </a:xfrm>
          <a:prstGeom prst="rect">
            <a:avLst/>
          </a:prstGeom>
          <a:solidFill>
            <a:schemeClr val="bg1">
              <a:lumMod val="85000"/>
            </a:schemeClr>
          </a:solidFill>
        </p:spPr>
        <p:txBody>
          <a:bodyPr>
            <a:spAutoFit/>
          </a:bodyPr>
          <a:lstStyle/>
          <a:p>
            <a:pPr>
              <a:defRPr/>
            </a:pPr>
            <a:r>
              <a:rPr lang="en-US" sz="788" b="1" dirty="0">
                <a:solidFill>
                  <a:prstClr val="black"/>
                </a:solidFill>
                <a:latin typeface="Calibri" panose="020F0502020204030204"/>
              </a:rPr>
              <a:t>Price Mechanism</a:t>
            </a:r>
          </a:p>
          <a:p>
            <a:pPr marL="128588" indent="-128588">
              <a:buFont typeface="Arial"/>
              <a:buChar char="•"/>
              <a:defRPr/>
            </a:pPr>
            <a:r>
              <a:rPr lang="en-US" sz="788" dirty="0">
                <a:solidFill>
                  <a:prstClr val="black"/>
                </a:solidFill>
                <a:latin typeface="Calibri" panose="020F0502020204030204"/>
              </a:rPr>
              <a:t>Indirect taxation</a:t>
            </a:r>
          </a:p>
          <a:p>
            <a:pPr marL="128588" indent="-128588">
              <a:buFont typeface="Arial"/>
              <a:buChar char="•"/>
              <a:defRPr/>
            </a:pPr>
            <a:r>
              <a:rPr lang="en-US" sz="788" dirty="0">
                <a:solidFill>
                  <a:prstClr val="black"/>
                </a:solidFill>
                <a:latin typeface="Calibri" panose="020F0502020204030204"/>
              </a:rPr>
              <a:t>Subsidies</a:t>
            </a:r>
          </a:p>
        </p:txBody>
      </p:sp>
      <p:sp>
        <p:nvSpPr>
          <p:cNvPr id="35" name="TextBox 34"/>
          <p:cNvSpPr txBox="1"/>
          <p:nvPr/>
        </p:nvSpPr>
        <p:spPr>
          <a:xfrm>
            <a:off x="2879726" y="1503364"/>
            <a:ext cx="1101725" cy="1062037"/>
          </a:xfrm>
          <a:prstGeom prst="rect">
            <a:avLst/>
          </a:prstGeom>
          <a:solidFill>
            <a:schemeClr val="bg1">
              <a:lumMod val="85000"/>
            </a:schemeClr>
          </a:solidFill>
        </p:spPr>
        <p:txBody>
          <a:bodyPr>
            <a:spAutoFit/>
          </a:bodyPr>
          <a:lstStyle/>
          <a:p>
            <a:pPr>
              <a:defRPr/>
            </a:pPr>
            <a:r>
              <a:rPr lang="en-US" sz="788" b="1" dirty="0">
                <a:solidFill>
                  <a:prstClr val="black"/>
                </a:solidFill>
                <a:latin typeface="Calibri" panose="020F0502020204030204"/>
              </a:rPr>
              <a:t>Direct Controls</a:t>
            </a:r>
          </a:p>
          <a:p>
            <a:pPr marL="128588" indent="-128588">
              <a:buFont typeface="Arial"/>
              <a:buChar char="•"/>
              <a:defRPr/>
            </a:pPr>
            <a:r>
              <a:rPr lang="en-US" sz="788" dirty="0">
                <a:solidFill>
                  <a:prstClr val="black"/>
                </a:solidFill>
                <a:latin typeface="Calibri" panose="020F0502020204030204"/>
              </a:rPr>
              <a:t>Legislation and regulation </a:t>
            </a:r>
          </a:p>
          <a:p>
            <a:pPr marL="128588" indent="-128588">
              <a:buFont typeface="Arial"/>
              <a:buChar char="•"/>
              <a:defRPr/>
            </a:pPr>
            <a:r>
              <a:rPr lang="en-US" sz="788" dirty="0">
                <a:solidFill>
                  <a:prstClr val="black"/>
                </a:solidFill>
                <a:latin typeface="Calibri" panose="020F0502020204030204"/>
              </a:rPr>
              <a:t>Price controls - max and min prices and buffer stocks</a:t>
            </a:r>
          </a:p>
          <a:p>
            <a:pPr marL="128588" indent="-128588">
              <a:buFont typeface="Arial"/>
              <a:buChar char="•"/>
              <a:defRPr/>
            </a:pPr>
            <a:r>
              <a:rPr lang="en-US" sz="788" dirty="0">
                <a:solidFill>
                  <a:prstClr val="black"/>
                </a:solidFill>
                <a:latin typeface="Calibri" panose="020F0502020204030204"/>
              </a:rPr>
              <a:t>Government provision</a:t>
            </a:r>
          </a:p>
        </p:txBody>
      </p:sp>
      <p:sp>
        <p:nvSpPr>
          <p:cNvPr id="36" name="TextBox 35"/>
          <p:cNvSpPr txBox="1"/>
          <p:nvPr/>
        </p:nvSpPr>
        <p:spPr>
          <a:xfrm>
            <a:off x="3995738" y="3287713"/>
            <a:ext cx="1339850" cy="455612"/>
          </a:xfrm>
          <a:prstGeom prst="rect">
            <a:avLst/>
          </a:prstGeom>
          <a:solidFill>
            <a:schemeClr val="bg1">
              <a:lumMod val="85000"/>
            </a:schemeClr>
          </a:solidFill>
        </p:spPr>
        <p:txBody>
          <a:bodyPr>
            <a:spAutoFit/>
          </a:bodyPr>
          <a:lstStyle/>
          <a:p>
            <a:pPr>
              <a:defRPr/>
            </a:pPr>
            <a:r>
              <a:rPr lang="en-US" sz="788" b="1" dirty="0">
                <a:solidFill>
                  <a:prstClr val="black"/>
                </a:solidFill>
                <a:latin typeface="Calibri" panose="020F0502020204030204"/>
              </a:rPr>
              <a:t>Persuasion</a:t>
            </a:r>
          </a:p>
          <a:p>
            <a:pPr marL="128588" indent="-128588">
              <a:buFont typeface="Arial"/>
              <a:buChar char="•"/>
              <a:defRPr/>
            </a:pPr>
            <a:r>
              <a:rPr lang="en-US" sz="788" dirty="0">
                <a:solidFill>
                  <a:prstClr val="black"/>
                </a:solidFill>
                <a:latin typeface="Calibri" panose="020F0502020204030204"/>
              </a:rPr>
              <a:t>Guidance</a:t>
            </a:r>
          </a:p>
          <a:p>
            <a:pPr marL="128588" indent="-128588">
              <a:buFont typeface="Arial"/>
              <a:buChar char="•"/>
              <a:defRPr/>
            </a:pPr>
            <a:r>
              <a:rPr lang="en-US" sz="788" dirty="0">
                <a:solidFill>
                  <a:prstClr val="black"/>
                </a:solidFill>
                <a:latin typeface="Calibri" panose="020F0502020204030204"/>
              </a:rPr>
              <a:t>Nudge Theory</a:t>
            </a:r>
          </a:p>
        </p:txBody>
      </p:sp>
      <p:sp>
        <p:nvSpPr>
          <p:cNvPr id="38" name="TextBox 37"/>
          <p:cNvSpPr txBox="1"/>
          <p:nvPr/>
        </p:nvSpPr>
        <p:spPr>
          <a:xfrm>
            <a:off x="7400925" y="2616200"/>
            <a:ext cx="971550" cy="508000"/>
          </a:xfrm>
          <a:prstGeom prst="rect">
            <a:avLst/>
          </a:prstGeom>
          <a:solidFill>
            <a:schemeClr val="tx1"/>
          </a:solidFill>
        </p:spPr>
        <p:txBody>
          <a:bodyPr>
            <a:spAutoFit/>
          </a:bodyPr>
          <a:lstStyle/>
          <a:p>
            <a:pPr algn="ctr">
              <a:defRPr/>
            </a:pPr>
            <a:r>
              <a:rPr lang="en-US" sz="1350" b="1" dirty="0">
                <a:solidFill>
                  <a:prstClr val="white"/>
                </a:solidFill>
                <a:latin typeface="Calibri" panose="020F0502020204030204"/>
              </a:rPr>
              <a:t>MARKET SUCCESS</a:t>
            </a:r>
          </a:p>
        </p:txBody>
      </p:sp>
      <p:sp>
        <p:nvSpPr>
          <p:cNvPr id="39" name="TextBox 38"/>
          <p:cNvSpPr txBox="1"/>
          <p:nvPr/>
        </p:nvSpPr>
        <p:spPr>
          <a:xfrm>
            <a:off x="7523163" y="4762500"/>
            <a:ext cx="971550" cy="508000"/>
          </a:xfrm>
          <a:prstGeom prst="rect">
            <a:avLst/>
          </a:prstGeom>
          <a:solidFill>
            <a:schemeClr val="tx1"/>
          </a:solidFill>
        </p:spPr>
        <p:txBody>
          <a:bodyPr>
            <a:spAutoFit/>
          </a:bodyPr>
          <a:lstStyle/>
          <a:p>
            <a:pPr algn="ctr">
              <a:defRPr/>
            </a:pPr>
            <a:r>
              <a:rPr lang="en-US" sz="1350" b="1" dirty="0">
                <a:solidFill>
                  <a:prstClr val="white"/>
                </a:solidFill>
                <a:latin typeface="Calibri" panose="020F0502020204030204"/>
              </a:rPr>
              <a:t>MARKET FAILURE</a:t>
            </a:r>
          </a:p>
        </p:txBody>
      </p:sp>
      <p:sp>
        <p:nvSpPr>
          <p:cNvPr id="40" name="TextBox 39"/>
          <p:cNvSpPr txBox="1"/>
          <p:nvPr/>
        </p:nvSpPr>
        <p:spPr>
          <a:xfrm>
            <a:off x="7845425" y="3346451"/>
            <a:ext cx="755650" cy="455613"/>
          </a:xfrm>
          <a:prstGeom prst="rect">
            <a:avLst/>
          </a:prstGeom>
          <a:solidFill>
            <a:schemeClr val="bg1">
              <a:lumMod val="85000"/>
            </a:schemeClr>
          </a:solidFill>
        </p:spPr>
        <p:txBody>
          <a:bodyPr wrap="none">
            <a:spAutoFit/>
          </a:bodyPr>
          <a:lstStyle/>
          <a:p>
            <a:pPr>
              <a:defRPr/>
            </a:pPr>
            <a:r>
              <a:rPr lang="en-US" sz="788" b="1" dirty="0">
                <a:solidFill>
                  <a:prstClr val="black"/>
                </a:solidFill>
                <a:latin typeface="Calibri" panose="020F0502020204030204"/>
              </a:rPr>
              <a:t>Efficiency</a:t>
            </a:r>
          </a:p>
          <a:p>
            <a:pPr marL="128588" indent="-128588">
              <a:buFont typeface="Arial"/>
              <a:buChar char="•"/>
              <a:defRPr/>
            </a:pPr>
            <a:r>
              <a:rPr lang="en-US" sz="788" dirty="0">
                <a:solidFill>
                  <a:prstClr val="black"/>
                </a:solidFill>
                <a:latin typeface="Calibri" panose="020F0502020204030204"/>
              </a:rPr>
              <a:t>Productive</a:t>
            </a:r>
          </a:p>
          <a:p>
            <a:pPr marL="128588" indent="-128588">
              <a:buFont typeface="Arial"/>
              <a:buChar char="•"/>
              <a:defRPr/>
            </a:pPr>
            <a:r>
              <a:rPr lang="en-US" sz="788" dirty="0">
                <a:solidFill>
                  <a:prstClr val="black"/>
                </a:solidFill>
                <a:latin typeface="Calibri" panose="020F0502020204030204"/>
              </a:rPr>
              <a:t>Allocative</a:t>
            </a:r>
          </a:p>
        </p:txBody>
      </p:sp>
      <p:sp>
        <p:nvSpPr>
          <p:cNvPr id="41" name="TextBox 40"/>
          <p:cNvSpPr txBox="1"/>
          <p:nvPr/>
        </p:nvSpPr>
        <p:spPr>
          <a:xfrm>
            <a:off x="6265863" y="2219326"/>
            <a:ext cx="963612" cy="1668463"/>
          </a:xfrm>
          <a:prstGeom prst="rect">
            <a:avLst/>
          </a:prstGeom>
          <a:solidFill>
            <a:schemeClr val="bg1">
              <a:lumMod val="85000"/>
            </a:schemeClr>
          </a:solidFill>
        </p:spPr>
        <p:txBody>
          <a:bodyPr>
            <a:spAutoFit/>
          </a:bodyPr>
          <a:lstStyle/>
          <a:p>
            <a:pPr>
              <a:defRPr/>
            </a:pPr>
            <a:r>
              <a:rPr lang="en-US" sz="788" b="1" dirty="0">
                <a:solidFill>
                  <a:prstClr val="black"/>
                </a:solidFill>
                <a:latin typeface="Calibri" panose="020F0502020204030204"/>
              </a:rPr>
              <a:t>Price determination</a:t>
            </a:r>
          </a:p>
          <a:p>
            <a:pPr marL="128588" indent="-128588">
              <a:buFont typeface="Arial"/>
              <a:buChar char="•"/>
              <a:defRPr/>
            </a:pPr>
            <a:r>
              <a:rPr lang="en-US" sz="788" dirty="0">
                <a:solidFill>
                  <a:prstClr val="black"/>
                </a:solidFill>
                <a:latin typeface="Calibri" panose="020F0502020204030204"/>
              </a:rPr>
              <a:t>Equilibrium and disequilibrium</a:t>
            </a:r>
          </a:p>
          <a:p>
            <a:pPr marL="128588" indent="-128588">
              <a:buFont typeface="Arial"/>
              <a:buChar char="•"/>
              <a:defRPr/>
            </a:pPr>
            <a:r>
              <a:rPr lang="en-US" sz="788" dirty="0">
                <a:solidFill>
                  <a:prstClr val="black"/>
                </a:solidFill>
                <a:latin typeface="Calibri" panose="020F0502020204030204"/>
              </a:rPr>
              <a:t>Demand &amp; Supply Curve shifts</a:t>
            </a:r>
          </a:p>
          <a:p>
            <a:pPr marL="128588" indent="-128588">
              <a:buFont typeface="Arial"/>
              <a:buChar char="•"/>
              <a:defRPr/>
            </a:pPr>
            <a:r>
              <a:rPr lang="en-US" sz="788" dirty="0">
                <a:solidFill>
                  <a:prstClr val="black"/>
                </a:solidFill>
                <a:latin typeface="Calibri" panose="020F0502020204030204"/>
              </a:rPr>
              <a:t>Elasticity - PED, XED, YED, PES</a:t>
            </a:r>
          </a:p>
          <a:p>
            <a:pPr marL="128588" indent="-128588">
              <a:buFont typeface="Arial"/>
              <a:buChar char="•"/>
              <a:defRPr/>
            </a:pPr>
            <a:r>
              <a:rPr lang="en-US" sz="788" dirty="0">
                <a:solidFill>
                  <a:prstClr val="black"/>
                </a:solidFill>
                <a:latin typeface="Calibri" panose="020F0502020204030204"/>
              </a:rPr>
              <a:t>Roles of Prices - signaling, rationing and incentives</a:t>
            </a:r>
          </a:p>
        </p:txBody>
      </p:sp>
      <p:sp>
        <p:nvSpPr>
          <p:cNvPr id="42" name="TextBox 41"/>
          <p:cNvSpPr txBox="1"/>
          <p:nvPr/>
        </p:nvSpPr>
        <p:spPr>
          <a:xfrm>
            <a:off x="8642350" y="1849439"/>
            <a:ext cx="1047750" cy="1384995"/>
          </a:xfrm>
          <a:prstGeom prst="rect">
            <a:avLst/>
          </a:prstGeom>
          <a:solidFill>
            <a:schemeClr val="bg1">
              <a:lumMod val="85000"/>
            </a:schemeClr>
          </a:solidFill>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defRPr/>
            </a:pPr>
            <a:r>
              <a:rPr lang="en-US" altLang="en-US" sz="700" b="1">
                <a:solidFill>
                  <a:srgbClr val="000000"/>
                </a:solidFill>
                <a:latin typeface="Calibri" panose="020F0502020204030204" pitchFamily="34" charset="0"/>
              </a:rPr>
              <a:t>Theory of the Firm</a:t>
            </a:r>
          </a:p>
          <a:p>
            <a:pPr eaLnBrk="1" hangingPunct="1">
              <a:buFont typeface="Arial" panose="020B0604020202020204" pitchFamily="34" charset="0"/>
              <a:buChar char="•"/>
              <a:defRPr/>
            </a:pPr>
            <a:r>
              <a:rPr lang="en-US" altLang="en-US" sz="700">
                <a:solidFill>
                  <a:srgbClr val="000000"/>
                </a:solidFill>
                <a:latin typeface="Calibri" panose="020F0502020204030204" pitchFamily="34" charset="0"/>
              </a:rPr>
              <a:t>Basics of the firm – types of firm and objectives of firms</a:t>
            </a:r>
          </a:p>
          <a:p>
            <a:pPr eaLnBrk="1" hangingPunct="1">
              <a:buFont typeface="Arial" panose="020B0604020202020204" pitchFamily="34" charset="0"/>
              <a:buChar char="•"/>
              <a:defRPr/>
            </a:pPr>
            <a:r>
              <a:rPr lang="en-US" altLang="en-US" sz="700">
                <a:solidFill>
                  <a:srgbClr val="000000"/>
                </a:solidFill>
                <a:latin typeface="Calibri" panose="020F0502020204030204" pitchFamily="34" charset="0"/>
              </a:rPr>
              <a:t>Specialisation, division of labour and economies of scale</a:t>
            </a:r>
          </a:p>
          <a:p>
            <a:pPr eaLnBrk="1" hangingPunct="1">
              <a:buFont typeface="Arial" panose="020B0604020202020204" pitchFamily="34" charset="0"/>
              <a:buChar char="•"/>
              <a:defRPr/>
            </a:pPr>
            <a:r>
              <a:rPr lang="en-US" altLang="en-US" sz="700">
                <a:solidFill>
                  <a:srgbClr val="000000"/>
                </a:solidFill>
                <a:latin typeface="Calibri" panose="020F0502020204030204" pitchFamily="34" charset="0"/>
              </a:rPr>
              <a:t>Total, Average and Marginal Costs, Revenue and Profit (you need to calculate as well as define)</a:t>
            </a:r>
          </a:p>
        </p:txBody>
      </p:sp>
      <p:sp>
        <p:nvSpPr>
          <p:cNvPr id="43" name="TextBox 42"/>
          <p:cNvSpPr txBox="1"/>
          <p:nvPr/>
        </p:nvSpPr>
        <p:spPr>
          <a:xfrm>
            <a:off x="7608888" y="4130676"/>
            <a:ext cx="1338262" cy="455613"/>
          </a:xfrm>
          <a:prstGeom prst="rect">
            <a:avLst/>
          </a:prstGeom>
          <a:solidFill>
            <a:schemeClr val="bg1">
              <a:lumMod val="85000"/>
            </a:schemeClr>
          </a:solidFill>
        </p:spPr>
        <p:txBody>
          <a:bodyPr>
            <a:spAutoFit/>
          </a:bodyPr>
          <a:lstStyle/>
          <a:p>
            <a:pPr>
              <a:defRPr/>
            </a:pPr>
            <a:r>
              <a:rPr lang="en-US" sz="788" b="1" dirty="0">
                <a:solidFill>
                  <a:prstClr val="black"/>
                </a:solidFill>
                <a:latin typeface="Calibri" panose="020F0502020204030204"/>
              </a:rPr>
              <a:t>Imperfect Competition </a:t>
            </a:r>
          </a:p>
          <a:p>
            <a:pPr marL="128588" indent="-128588">
              <a:buFont typeface="Arial" panose="020B0604020202020204" pitchFamily="34" charset="0"/>
              <a:buChar char="•"/>
              <a:defRPr/>
            </a:pPr>
            <a:r>
              <a:rPr lang="en-US" sz="788" dirty="0">
                <a:solidFill>
                  <a:prstClr val="black"/>
                </a:solidFill>
                <a:latin typeface="Calibri" panose="020F0502020204030204"/>
              </a:rPr>
              <a:t>Natural Monopoly &amp; Monopoly Power</a:t>
            </a:r>
          </a:p>
        </p:txBody>
      </p:sp>
      <p:sp>
        <p:nvSpPr>
          <p:cNvPr id="44" name="TextBox 43"/>
          <p:cNvSpPr txBox="1"/>
          <p:nvPr/>
        </p:nvSpPr>
        <p:spPr>
          <a:xfrm>
            <a:off x="6196014" y="4194175"/>
            <a:ext cx="1208087" cy="1270000"/>
          </a:xfrm>
          <a:prstGeom prst="rect">
            <a:avLst/>
          </a:prstGeom>
          <a:solidFill>
            <a:schemeClr val="bg1">
              <a:lumMod val="85000"/>
            </a:schemeClr>
          </a:solidFill>
        </p:spPr>
        <p:txBody>
          <a:bodyPr>
            <a:spAutoFit/>
          </a:bodyPr>
          <a:lstStyle/>
          <a:p>
            <a:pPr>
              <a:defRPr/>
            </a:pPr>
            <a:r>
              <a:rPr lang="en-US" sz="788" b="1" dirty="0">
                <a:solidFill>
                  <a:prstClr val="black"/>
                </a:solidFill>
                <a:latin typeface="Calibri" panose="020F0502020204030204"/>
              </a:rPr>
              <a:t>Externalities (positive and negative)</a:t>
            </a:r>
          </a:p>
          <a:p>
            <a:pPr marL="128588" indent="-128588">
              <a:buFont typeface="Arial"/>
              <a:buChar char="•"/>
              <a:defRPr/>
            </a:pPr>
            <a:r>
              <a:rPr lang="en-US" sz="788" u="sng" dirty="0">
                <a:solidFill>
                  <a:prstClr val="black"/>
                </a:solidFill>
                <a:latin typeface="Calibri" panose="020F0502020204030204"/>
              </a:rPr>
              <a:t>Production externalities</a:t>
            </a:r>
          </a:p>
          <a:p>
            <a:pPr marL="128588" indent="-128588">
              <a:buFont typeface="Arial"/>
              <a:buChar char="•"/>
              <a:defRPr/>
            </a:pPr>
            <a:r>
              <a:rPr lang="en-US" sz="788" u="sng" dirty="0">
                <a:solidFill>
                  <a:prstClr val="black"/>
                </a:solidFill>
                <a:latin typeface="Calibri" panose="020F0502020204030204"/>
              </a:rPr>
              <a:t>Consumption externalities</a:t>
            </a:r>
            <a:endParaRPr lang="en-US" sz="788" i="1" u="sng" dirty="0">
              <a:solidFill>
                <a:srgbClr val="008000"/>
              </a:solidFill>
              <a:latin typeface="Calibri" panose="020F0502020204030204"/>
            </a:endParaRPr>
          </a:p>
          <a:p>
            <a:pPr marL="332185" lvl="1" indent="-128588">
              <a:buFont typeface="Wingdings" charset="2"/>
              <a:buChar char="v"/>
              <a:defRPr/>
            </a:pPr>
            <a:r>
              <a:rPr lang="en-US" sz="788" dirty="0">
                <a:solidFill>
                  <a:prstClr val="black"/>
                </a:solidFill>
                <a:latin typeface="Calibri" panose="020F0502020204030204"/>
              </a:rPr>
              <a:t>Merit Goods </a:t>
            </a:r>
            <a:r>
              <a:rPr lang="en-US" sz="675" dirty="0">
                <a:solidFill>
                  <a:prstClr val="black"/>
                </a:solidFill>
                <a:latin typeface="Calibri" panose="020F0502020204030204"/>
              </a:rPr>
              <a:t>(underproduction)</a:t>
            </a:r>
          </a:p>
          <a:p>
            <a:pPr marL="332185" lvl="1" indent="-128588">
              <a:buFont typeface="Wingdings" charset="2"/>
              <a:buChar char="v"/>
              <a:defRPr/>
            </a:pPr>
            <a:r>
              <a:rPr lang="en-US" sz="788" dirty="0">
                <a:solidFill>
                  <a:prstClr val="black"/>
                </a:solidFill>
                <a:latin typeface="Calibri" panose="020F0502020204030204"/>
              </a:rPr>
              <a:t>Demerit Goods </a:t>
            </a:r>
            <a:r>
              <a:rPr lang="en-US" sz="675" dirty="0">
                <a:solidFill>
                  <a:prstClr val="black"/>
                </a:solidFill>
                <a:latin typeface="Calibri" panose="020F0502020204030204"/>
              </a:rPr>
              <a:t>(overproduction)</a:t>
            </a:r>
          </a:p>
        </p:txBody>
      </p:sp>
      <p:cxnSp>
        <p:nvCxnSpPr>
          <p:cNvPr id="47" name="Elbow Connector 46"/>
          <p:cNvCxnSpPr>
            <a:stCxn id="24581" idx="3"/>
            <a:endCxn id="38" idx="0"/>
          </p:cNvCxnSpPr>
          <p:nvPr/>
        </p:nvCxnSpPr>
        <p:spPr>
          <a:xfrm>
            <a:off x="7740650" y="1458988"/>
            <a:ext cx="146050" cy="1157213"/>
          </a:xfrm>
          <a:prstGeom prst="bentConnector2">
            <a:avLst/>
          </a:prstGeom>
          <a:ln>
            <a:solidFill>
              <a:srgbClr val="0000FF"/>
            </a:solidFill>
          </a:ln>
        </p:spPr>
        <p:style>
          <a:lnRef idx="3">
            <a:schemeClr val="accent2"/>
          </a:lnRef>
          <a:fillRef idx="0">
            <a:schemeClr val="accent2"/>
          </a:fillRef>
          <a:effectRef idx="2">
            <a:schemeClr val="accent2"/>
          </a:effectRef>
          <a:fontRef idx="minor">
            <a:schemeClr val="tx1"/>
          </a:fontRef>
        </p:style>
      </p:cxnSp>
      <p:sp>
        <p:nvSpPr>
          <p:cNvPr id="48" name="TextBox 47"/>
          <p:cNvSpPr txBox="1"/>
          <p:nvPr/>
        </p:nvSpPr>
        <p:spPr>
          <a:xfrm rot="5400000">
            <a:off x="7569201" y="1889126"/>
            <a:ext cx="866775" cy="254000"/>
          </a:xfrm>
          <a:prstGeom prst="rect">
            <a:avLst/>
          </a:prstGeom>
          <a:solidFill>
            <a:srgbClr val="0000FF"/>
          </a:solidFill>
        </p:spPr>
        <p:txBody>
          <a:bodyPr wrap="none">
            <a:spAutoFit/>
          </a:bodyPr>
          <a:lstStyle/>
          <a:p>
            <a:pPr>
              <a:defRPr/>
            </a:pPr>
            <a:r>
              <a:rPr lang="en-US" sz="1050" b="1" dirty="0">
                <a:solidFill>
                  <a:prstClr val="white"/>
                </a:solidFill>
                <a:latin typeface="Calibri" panose="020F0502020204030204"/>
              </a:rPr>
              <a:t>CAPITALISM</a:t>
            </a:r>
          </a:p>
        </p:txBody>
      </p:sp>
      <p:sp>
        <p:nvSpPr>
          <p:cNvPr id="62" name="TextBox 61"/>
          <p:cNvSpPr txBox="1"/>
          <p:nvPr/>
        </p:nvSpPr>
        <p:spPr>
          <a:xfrm>
            <a:off x="8985251" y="4524376"/>
            <a:ext cx="1192213" cy="1425575"/>
          </a:xfrm>
          <a:prstGeom prst="rect">
            <a:avLst/>
          </a:prstGeom>
          <a:solidFill>
            <a:schemeClr val="bg1">
              <a:lumMod val="85000"/>
            </a:schemeClr>
          </a:solidFill>
        </p:spPr>
        <p:txBody>
          <a:bodyPr>
            <a:spAutoFit/>
          </a:bodyPr>
          <a:lstStyle/>
          <a:p>
            <a:pPr>
              <a:defRPr/>
            </a:pPr>
            <a:r>
              <a:rPr lang="en-US" sz="788" b="1" dirty="0" err="1">
                <a:solidFill>
                  <a:prstClr val="black"/>
                </a:solidFill>
                <a:latin typeface="Calibri" panose="020F0502020204030204"/>
              </a:rPr>
              <a:t>Labour</a:t>
            </a:r>
            <a:r>
              <a:rPr lang="en-US" sz="788" b="1" dirty="0">
                <a:solidFill>
                  <a:prstClr val="black"/>
                </a:solidFill>
                <a:latin typeface="Calibri" panose="020F0502020204030204"/>
              </a:rPr>
              <a:t> Market Failure: </a:t>
            </a:r>
          </a:p>
          <a:p>
            <a:pPr marL="93663" indent="-93663">
              <a:buFont typeface="Arial" panose="020B0604020202020204" pitchFamily="34" charset="0"/>
              <a:buChar char="•"/>
              <a:defRPr/>
            </a:pPr>
            <a:r>
              <a:rPr lang="en-US" sz="788" u="sng" dirty="0">
                <a:solidFill>
                  <a:prstClr val="black"/>
                </a:solidFill>
                <a:latin typeface="Calibri" panose="020F0502020204030204"/>
              </a:rPr>
              <a:t>Immobility of Factors of Production </a:t>
            </a:r>
            <a:r>
              <a:rPr lang="en-US" sz="788" b="1" dirty="0">
                <a:solidFill>
                  <a:prstClr val="black"/>
                </a:solidFill>
                <a:latin typeface="Calibri" panose="020F0502020204030204"/>
              </a:rPr>
              <a:t>(</a:t>
            </a:r>
            <a:r>
              <a:rPr lang="en-US" sz="788" dirty="0">
                <a:solidFill>
                  <a:prstClr val="black"/>
                </a:solidFill>
                <a:latin typeface="Calibri" panose="020F0502020204030204"/>
              </a:rPr>
              <a:t>Geographical and Occupational)</a:t>
            </a:r>
          </a:p>
          <a:p>
            <a:pPr marL="93663" indent="-93663">
              <a:buFont typeface="Arial" panose="020B0604020202020204" pitchFamily="34" charset="0"/>
              <a:buChar char="•"/>
              <a:defRPr/>
            </a:pPr>
            <a:r>
              <a:rPr lang="en-US" sz="788" u="sng" dirty="0">
                <a:solidFill>
                  <a:prstClr val="black"/>
                </a:solidFill>
                <a:latin typeface="Calibri" panose="020F0502020204030204"/>
              </a:rPr>
              <a:t>Poverty and Inequality </a:t>
            </a:r>
            <a:r>
              <a:rPr lang="en-US" sz="788" b="1" dirty="0">
                <a:solidFill>
                  <a:prstClr val="black"/>
                </a:solidFill>
                <a:latin typeface="Calibri" panose="020F0502020204030204"/>
              </a:rPr>
              <a:t>(</a:t>
            </a:r>
            <a:r>
              <a:rPr lang="en-US" sz="788" dirty="0">
                <a:solidFill>
                  <a:prstClr val="black"/>
                </a:solidFill>
                <a:latin typeface="Calibri" panose="020F0502020204030204"/>
              </a:rPr>
              <a:t>Absolute and Relative Poverty and Inequality issues - inequity of opportunity etc.)</a:t>
            </a:r>
          </a:p>
          <a:p>
            <a:pPr marL="128588" indent="-128588">
              <a:buFont typeface="Arial"/>
              <a:buChar char="•"/>
              <a:defRPr/>
            </a:pPr>
            <a:endParaRPr lang="en-US" sz="788" dirty="0">
              <a:solidFill>
                <a:prstClr val="black"/>
              </a:solidFill>
              <a:latin typeface="Calibri" panose="020F0502020204030204"/>
            </a:endParaRPr>
          </a:p>
        </p:txBody>
      </p:sp>
      <p:sp>
        <p:nvSpPr>
          <p:cNvPr id="30" name="TextBox 29"/>
          <p:cNvSpPr txBox="1"/>
          <p:nvPr/>
        </p:nvSpPr>
        <p:spPr>
          <a:xfrm>
            <a:off x="3109913" y="5399088"/>
            <a:ext cx="1219200" cy="457200"/>
          </a:xfrm>
          <a:prstGeom prst="rect">
            <a:avLst/>
          </a:prstGeom>
          <a:solidFill>
            <a:schemeClr val="bg1">
              <a:lumMod val="85000"/>
            </a:schemeClr>
          </a:solidFill>
        </p:spPr>
        <p:txBody>
          <a:bodyPr>
            <a:spAutoFit/>
          </a:bodyPr>
          <a:lstStyle/>
          <a:p>
            <a:pPr>
              <a:defRPr/>
            </a:pPr>
            <a:r>
              <a:rPr lang="en-US" sz="788" b="1" dirty="0">
                <a:solidFill>
                  <a:prstClr val="black"/>
                </a:solidFill>
                <a:latin typeface="Calibri" panose="020F0502020204030204"/>
              </a:rPr>
              <a:t>Imperfect information</a:t>
            </a:r>
            <a:endParaRPr lang="en-US" sz="788" dirty="0">
              <a:solidFill>
                <a:prstClr val="black"/>
              </a:solidFill>
              <a:latin typeface="Calibri" panose="020F0502020204030204"/>
            </a:endParaRPr>
          </a:p>
          <a:p>
            <a:pPr marL="128588" indent="-128588">
              <a:buFont typeface="Arial"/>
              <a:buChar char="•"/>
              <a:defRPr/>
            </a:pPr>
            <a:r>
              <a:rPr lang="en-US" sz="788" dirty="0">
                <a:solidFill>
                  <a:prstClr val="black"/>
                </a:solidFill>
                <a:latin typeface="Calibri" panose="020F0502020204030204"/>
              </a:rPr>
              <a:t>Unable to put a value on costs or benefits</a:t>
            </a:r>
          </a:p>
        </p:txBody>
      </p:sp>
      <p:sp>
        <p:nvSpPr>
          <p:cNvPr id="32" name="TextBox 31"/>
          <p:cNvSpPr txBox="1"/>
          <p:nvPr/>
        </p:nvSpPr>
        <p:spPr>
          <a:xfrm>
            <a:off x="7064376" y="5624513"/>
            <a:ext cx="1497013" cy="523220"/>
          </a:xfrm>
          <a:prstGeom prst="rect">
            <a:avLst/>
          </a:prstGeom>
          <a:solidFill>
            <a:schemeClr val="bg1">
              <a:lumMod val="85000"/>
            </a:schemeClr>
          </a:solidFill>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defRPr/>
            </a:pPr>
            <a:r>
              <a:rPr lang="en-US" altLang="en-US" sz="700" b="1">
                <a:solidFill>
                  <a:srgbClr val="000000"/>
                </a:solidFill>
                <a:latin typeface="Calibri" panose="020F0502020204030204" pitchFamily="34" charset="0"/>
              </a:rPr>
              <a:t>Missing Markets</a:t>
            </a:r>
          </a:p>
          <a:p>
            <a:pPr eaLnBrk="1" hangingPunct="1">
              <a:buFont typeface="Arial" panose="020B0604020202020204" pitchFamily="34" charset="0"/>
              <a:buChar char="•"/>
              <a:defRPr/>
            </a:pPr>
            <a:r>
              <a:rPr lang="en-US" altLang="en-US" sz="700">
                <a:solidFill>
                  <a:srgbClr val="000000"/>
                </a:solidFill>
                <a:latin typeface="Calibri" panose="020F0502020204030204" pitchFamily="34" charset="0"/>
              </a:rPr>
              <a:t>Public Goods and the ‘Free Rider’ Problem</a:t>
            </a:r>
          </a:p>
          <a:p>
            <a:pPr eaLnBrk="1" hangingPunct="1">
              <a:buFont typeface="Arial" panose="020B0604020202020204" pitchFamily="34" charset="0"/>
              <a:buChar char="•"/>
              <a:defRPr/>
            </a:pPr>
            <a:r>
              <a:rPr lang="en-US" altLang="en-US" sz="700">
                <a:solidFill>
                  <a:srgbClr val="000000"/>
                </a:solidFill>
                <a:latin typeface="Calibri" panose="020F0502020204030204" pitchFamily="34" charset="0"/>
              </a:rPr>
              <a:t>Quasi Public Goods</a:t>
            </a:r>
          </a:p>
        </p:txBody>
      </p:sp>
    </p:spTree>
    <p:extLst>
      <p:ext uri="{BB962C8B-B14F-4D97-AF65-F5344CB8AC3E}">
        <p14:creationId xmlns:p14="http://schemas.microsoft.com/office/powerpoint/2010/main" val="164465840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a:cxnSpLocks noChangeShapeType="1"/>
          </p:cNvCxnSpPr>
          <p:nvPr/>
        </p:nvCxnSpPr>
        <p:spPr bwMode="auto">
          <a:xfrm>
            <a:off x="2751138" y="1066800"/>
            <a:ext cx="0" cy="2559050"/>
          </a:xfrm>
          <a:prstGeom prst="line">
            <a:avLst/>
          </a:prstGeom>
          <a:noFill/>
          <a:ln w="38100">
            <a:solidFill>
              <a:srgbClr val="000000"/>
            </a:solidFill>
            <a:round/>
            <a:headEnd/>
            <a:tailEnd/>
          </a:ln>
          <a:effectLst>
            <a:outerShdw blurRad="40000" dist="23000" dir="5400000" rotWithShape="0">
              <a:srgbClr val="808080">
                <a:alpha val="34998"/>
              </a:srgbClr>
            </a:outerShdw>
          </a:effectLst>
          <a:extLst>
            <a:ext uri="{909E8E84-426E-40dd-AFC4-6F175D3DCCD1}">
              <a14:hiddenFill xmlns:a14="http://schemas.microsoft.com/office/drawing/2010/main" xmlns="">
                <a:noFill/>
              </a14:hiddenFill>
            </a:ext>
          </a:extLst>
        </p:spPr>
      </p:cxnSp>
      <p:cxnSp>
        <p:nvCxnSpPr>
          <p:cNvPr id="7" name="Straight Connector 6"/>
          <p:cNvCxnSpPr>
            <a:cxnSpLocks noChangeShapeType="1"/>
          </p:cNvCxnSpPr>
          <p:nvPr/>
        </p:nvCxnSpPr>
        <p:spPr bwMode="auto">
          <a:xfrm>
            <a:off x="2751139" y="3625850"/>
            <a:ext cx="2693987" cy="0"/>
          </a:xfrm>
          <a:prstGeom prst="line">
            <a:avLst/>
          </a:prstGeom>
          <a:noFill/>
          <a:ln w="38100">
            <a:solidFill>
              <a:srgbClr val="000000"/>
            </a:solidFill>
            <a:round/>
            <a:headEnd/>
            <a:tailEnd/>
          </a:ln>
          <a:effectLst>
            <a:outerShdw blurRad="40000" dist="23000" dir="5400000" rotWithShape="0">
              <a:srgbClr val="808080">
                <a:alpha val="34998"/>
              </a:srgbClr>
            </a:outerShdw>
          </a:effectLst>
          <a:extLst>
            <a:ext uri="{909E8E84-426E-40dd-AFC4-6F175D3DCCD1}">
              <a14:hiddenFill xmlns:a14="http://schemas.microsoft.com/office/drawing/2010/main" xmlns="">
                <a:noFill/>
              </a14:hiddenFill>
            </a:ext>
          </a:extLst>
        </p:spPr>
      </p:cxnSp>
      <p:sp>
        <p:nvSpPr>
          <p:cNvPr id="21509" name="TextBox 7"/>
          <p:cNvSpPr txBox="1">
            <a:spLocks noChangeArrowheads="1"/>
          </p:cNvSpPr>
          <p:nvPr/>
        </p:nvSpPr>
        <p:spPr bwMode="auto">
          <a:xfrm rot="-5400000">
            <a:off x="2288382" y="1197770"/>
            <a:ext cx="536575" cy="277812"/>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200" b="1">
                <a:latin typeface="Aharoni" panose="02010803020104030203" pitchFamily="2" charset="-79"/>
                <a:cs typeface="Aharoni" panose="02010803020104030203" pitchFamily="2" charset="-79"/>
              </a:rPr>
              <a:t>Price</a:t>
            </a:r>
          </a:p>
        </p:txBody>
      </p:sp>
      <p:sp>
        <p:nvSpPr>
          <p:cNvPr id="21510" name="TextBox 8"/>
          <p:cNvSpPr txBox="1">
            <a:spLocks noChangeArrowheads="1"/>
          </p:cNvSpPr>
          <p:nvPr/>
        </p:nvSpPr>
        <p:spPr bwMode="auto">
          <a:xfrm>
            <a:off x="4759325" y="3660776"/>
            <a:ext cx="825500" cy="277813"/>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200" b="1">
                <a:latin typeface="Aharoni" panose="02010803020104030203" pitchFamily="2" charset="-79"/>
                <a:cs typeface="Aharoni" panose="02010803020104030203" pitchFamily="2" charset="-79"/>
              </a:rPr>
              <a:t>Quantity</a:t>
            </a:r>
          </a:p>
        </p:txBody>
      </p:sp>
      <p:cxnSp>
        <p:nvCxnSpPr>
          <p:cNvPr id="11" name="Straight Connector 10"/>
          <p:cNvCxnSpPr>
            <a:cxnSpLocks noChangeShapeType="1"/>
          </p:cNvCxnSpPr>
          <p:nvPr/>
        </p:nvCxnSpPr>
        <p:spPr bwMode="auto">
          <a:xfrm>
            <a:off x="3182938" y="1465263"/>
            <a:ext cx="1439862" cy="1871662"/>
          </a:xfrm>
          <a:prstGeom prst="line">
            <a:avLst/>
          </a:prstGeom>
          <a:noFill/>
          <a:ln w="38100">
            <a:solidFill>
              <a:srgbClr val="2D2D8A"/>
            </a:solidFill>
            <a:round/>
            <a:headEnd/>
            <a:tailEnd/>
          </a:ln>
          <a:effectLst>
            <a:outerShdw blurRad="40000" dist="23000" dir="5400000" rotWithShape="0">
              <a:srgbClr val="808080">
                <a:alpha val="34998"/>
              </a:srgbClr>
            </a:outerShdw>
          </a:effectLst>
          <a:extLst>
            <a:ext uri="{909E8E84-426E-40dd-AFC4-6F175D3DCCD1}">
              <a14:hiddenFill xmlns:a14="http://schemas.microsoft.com/office/drawing/2010/main" xmlns="">
                <a:noFill/>
              </a14:hiddenFill>
            </a:ext>
          </a:extLst>
        </p:spPr>
      </p:cxnSp>
      <p:cxnSp>
        <p:nvCxnSpPr>
          <p:cNvPr id="13" name="Straight Connector 12"/>
          <p:cNvCxnSpPr>
            <a:cxnSpLocks noChangeShapeType="1"/>
            <a:endCxn id="21513" idx="1"/>
          </p:cNvCxnSpPr>
          <p:nvPr/>
        </p:nvCxnSpPr>
        <p:spPr bwMode="auto">
          <a:xfrm flipV="1">
            <a:off x="3038476" y="1595439"/>
            <a:ext cx="1584325" cy="1741487"/>
          </a:xfrm>
          <a:prstGeom prst="line">
            <a:avLst/>
          </a:prstGeom>
          <a:noFill/>
          <a:ln w="38100">
            <a:solidFill>
              <a:srgbClr val="2D2D8A"/>
            </a:solidFill>
            <a:round/>
            <a:headEnd/>
            <a:tailEnd/>
          </a:ln>
          <a:effectLst>
            <a:outerShdw blurRad="40000" dist="23000" dir="5400000" rotWithShape="0">
              <a:srgbClr val="808080">
                <a:alpha val="34998"/>
              </a:srgbClr>
            </a:outerShdw>
          </a:effectLst>
          <a:extLst>
            <a:ext uri="{909E8E84-426E-40dd-AFC4-6F175D3DCCD1}">
              <a14:hiddenFill xmlns:a14="http://schemas.microsoft.com/office/drawing/2010/main" xmlns="">
                <a:noFill/>
              </a14:hiddenFill>
            </a:ext>
          </a:extLst>
        </p:spPr>
      </p:cxnSp>
      <p:sp>
        <p:nvSpPr>
          <p:cNvPr id="21513" name="TextBox 13"/>
          <p:cNvSpPr txBox="1">
            <a:spLocks noChangeArrowheads="1"/>
          </p:cNvSpPr>
          <p:nvPr/>
        </p:nvSpPr>
        <p:spPr bwMode="auto">
          <a:xfrm>
            <a:off x="4622800" y="1457326"/>
            <a:ext cx="27305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200" b="1">
                <a:latin typeface="Aharoni" panose="02010803020104030203" pitchFamily="2" charset="-79"/>
                <a:cs typeface="Aharoni" panose="02010803020104030203" pitchFamily="2" charset="-79"/>
              </a:rPr>
              <a:t>S</a:t>
            </a:r>
          </a:p>
        </p:txBody>
      </p:sp>
      <p:sp>
        <p:nvSpPr>
          <p:cNvPr id="21514" name="TextBox 14"/>
          <p:cNvSpPr txBox="1">
            <a:spLocks noChangeArrowheads="1"/>
          </p:cNvSpPr>
          <p:nvPr/>
        </p:nvSpPr>
        <p:spPr bwMode="auto">
          <a:xfrm>
            <a:off x="4602163" y="3198813"/>
            <a:ext cx="355600" cy="277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200" b="1">
                <a:latin typeface="Aharoni" panose="02010803020104030203" pitchFamily="2" charset="-79"/>
                <a:cs typeface="Aharoni" panose="02010803020104030203" pitchFamily="2" charset="-79"/>
              </a:rPr>
              <a:t>D1</a:t>
            </a:r>
          </a:p>
        </p:txBody>
      </p:sp>
      <p:cxnSp>
        <p:nvCxnSpPr>
          <p:cNvPr id="17" name="Straight Connector 16"/>
          <p:cNvCxnSpPr/>
          <p:nvPr/>
        </p:nvCxnSpPr>
        <p:spPr>
          <a:xfrm>
            <a:off x="2751139" y="2401888"/>
            <a:ext cx="1150937" cy="0"/>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20" name="Straight Connector 19"/>
          <p:cNvCxnSpPr/>
          <p:nvPr/>
        </p:nvCxnSpPr>
        <p:spPr>
          <a:xfrm flipV="1">
            <a:off x="3902075" y="2466976"/>
            <a:ext cx="0" cy="1158875"/>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27" name="Oval 26"/>
          <p:cNvSpPr/>
          <p:nvPr/>
        </p:nvSpPr>
        <p:spPr>
          <a:xfrm>
            <a:off x="3830638" y="2328863"/>
            <a:ext cx="144462" cy="144462"/>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sz="800" b="1" dirty="0">
                <a:latin typeface="Calibri" panose="020F0502020204030204" pitchFamily="34" charset="0"/>
              </a:rPr>
              <a:t>A</a:t>
            </a:r>
          </a:p>
        </p:txBody>
      </p:sp>
      <p:sp>
        <p:nvSpPr>
          <p:cNvPr id="21518" name="TextBox 27"/>
          <p:cNvSpPr txBox="1">
            <a:spLocks noChangeArrowheads="1"/>
          </p:cNvSpPr>
          <p:nvPr/>
        </p:nvSpPr>
        <p:spPr bwMode="auto">
          <a:xfrm>
            <a:off x="2435225" y="2262188"/>
            <a:ext cx="412750" cy="277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200" b="1">
                <a:latin typeface="Aharoni" panose="02010803020104030203" pitchFamily="2" charset="-79"/>
                <a:cs typeface="Aharoni" panose="02010803020104030203" pitchFamily="2" charset="-79"/>
              </a:rPr>
              <a:t>P1</a:t>
            </a:r>
          </a:p>
        </p:txBody>
      </p:sp>
      <p:sp>
        <p:nvSpPr>
          <p:cNvPr id="21519" name="TextBox 28"/>
          <p:cNvSpPr txBox="1">
            <a:spLocks noChangeArrowheads="1"/>
          </p:cNvSpPr>
          <p:nvPr/>
        </p:nvSpPr>
        <p:spPr bwMode="auto">
          <a:xfrm>
            <a:off x="3695700" y="3625851"/>
            <a:ext cx="41275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200" b="1">
                <a:latin typeface="Aharoni" panose="02010803020104030203" pitchFamily="2" charset="-79"/>
                <a:cs typeface="Aharoni" panose="02010803020104030203" pitchFamily="2" charset="-79"/>
              </a:rPr>
              <a:t>Q1</a:t>
            </a:r>
          </a:p>
        </p:txBody>
      </p:sp>
      <p:cxnSp>
        <p:nvCxnSpPr>
          <p:cNvPr id="69" name="Straight Connector 68"/>
          <p:cNvCxnSpPr>
            <a:cxnSpLocks noChangeShapeType="1"/>
          </p:cNvCxnSpPr>
          <p:nvPr/>
        </p:nvCxnSpPr>
        <p:spPr bwMode="auto">
          <a:xfrm>
            <a:off x="3543301" y="1066801"/>
            <a:ext cx="1439863" cy="1871663"/>
          </a:xfrm>
          <a:prstGeom prst="line">
            <a:avLst/>
          </a:prstGeom>
          <a:noFill/>
          <a:ln w="38100">
            <a:solidFill>
              <a:srgbClr val="2D2D8A"/>
            </a:solidFill>
            <a:round/>
            <a:headEnd/>
            <a:tailEnd/>
          </a:ln>
          <a:effectLst>
            <a:outerShdw blurRad="40000" dist="23000" dir="5400000" rotWithShape="0">
              <a:srgbClr val="808080">
                <a:alpha val="34998"/>
              </a:srgbClr>
            </a:outerShdw>
          </a:effectLst>
          <a:extLst>
            <a:ext uri="{909E8E84-426E-40dd-AFC4-6F175D3DCCD1}">
              <a14:hiddenFill xmlns:a14="http://schemas.microsoft.com/office/drawing/2010/main" xmlns="">
                <a:noFill/>
              </a14:hiddenFill>
            </a:ext>
          </a:extLst>
        </p:spPr>
      </p:cxnSp>
      <p:sp>
        <p:nvSpPr>
          <p:cNvPr id="21521" name="TextBox 69"/>
          <p:cNvSpPr txBox="1">
            <a:spLocks noChangeArrowheads="1"/>
          </p:cNvSpPr>
          <p:nvPr/>
        </p:nvSpPr>
        <p:spPr bwMode="auto">
          <a:xfrm>
            <a:off x="4957763" y="2800351"/>
            <a:ext cx="35560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200" b="1">
                <a:latin typeface="Aharoni" panose="02010803020104030203" pitchFamily="2" charset="-79"/>
                <a:cs typeface="Aharoni" panose="02010803020104030203" pitchFamily="2" charset="-79"/>
              </a:rPr>
              <a:t>D2</a:t>
            </a:r>
          </a:p>
        </p:txBody>
      </p:sp>
      <p:sp>
        <p:nvSpPr>
          <p:cNvPr id="71" name="Oval 70"/>
          <p:cNvSpPr/>
          <p:nvPr/>
        </p:nvSpPr>
        <p:spPr>
          <a:xfrm>
            <a:off x="4191001" y="1930401"/>
            <a:ext cx="144463" cy="144463"/>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sz="800" b="1" dirty="0">
                <a:latin typeface="Calibri" panose="020F0502020204030204" pitchFamily="34" charset="0"/>
              </a:rPr>
              <a:t>B</a:t>
            </a:r>
          </a:p>
        </p:txBody>
      </p:sp>
      <p:cxnSp>
        <p:nvCxnSpPr>
          <p:cNvPr id="72" name="Straight Connector 71"/>
          <p:cNvCxnSpPr/>
          <p:nvPr/>
        </p:nvCxnSpPr>
        <p:spPr>
          <a:xfrm>
            <a:off x="2751139" y="2006600"/>
            <a:ext cx="1449387" cy="0"/>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21524" name="TextBox 73"/>
          <p:cNvSpPr txBox="1">
            <a:spLocks noChangeArrowheads="1"/>
          </p:cNvSpPr>
          <p:nvPr/>
        </p:nvSpPr>
        <p:spPr bwMode="auto">
          <a:xfrm>
            <a:off x="2417764" y="1860551"/>
            <a:ext cx="414337" cy="277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200" b="1">
                <a:latin typeface="Aharoni" panose="02010803020104030203" pitchFamily="2" charset="-79"/>
                <a:cs typeface="Aharoni" panose="02010803020104030203" pitchFamily="2" charset="-79"/>
              </a:rPr>
              <a:t>P2</a:t>
            </a:r>
          </a:p>
        </p:txBody>
      </p:sp>
      <p:cxnSp>
        <p:nvCxnSpPr>
          <p:cNvPr id="75" name="Straight Connector 74"/>
          <p:cNvCxnSpPr/>
          <p:nvPr/>
        </p:nvCxnSpPr>
        <p:spPr>
          <a:xfrm flipV="1">
            <a:off x="4262438" y="2074864"/>
            <a:ext cx="0" cy="1550987"/>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21526" name="TextBox 76"/>
          <p:cNvSpPr txBox="1">
            <a:spLocks noChangeArrowheads="1"/>
          </p:cNvSpPr>
          <p:nvPr/>
        </p:nvSpPr>
        <p:spPr bwMode="auto">
          <a:xfrm>
            <a:off x="4070350" y="3621089"/>
            <a:ext cx="414338"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200" b="1">
                <a:latin typeface="Aharoni" panose="02010803020104030203" pitchFamily="2" charset="-79"/>
                <a:cs typeface="Aharoni" panose="02010803020104030203" pitchFamily="2" charset="-79"/>
              </a:rPr>
              <a:t>Q2</a:t>
            </a:r>
          </a:p>
        </p:txBody>
      </p:sp>
      <p:cxnSp>
        <p:nvCxnSpPr>
          <p:cNvPr id="80" name="Straight Connector 79"/>
          <p:cNvCxnSpPr>
            <a:cxnSpLocks noChangeShapeType="1"/>
          </p:cNvCxnSpPr>
          <p:nvPr/>
        </p:nvCxnSpPr>
        <p:spPr bwMode="auto">
          <a:xfrm>
            <a:off x="5910263" y="1069975"/>
            <a:ext cx="0" cy="2559050"/>
          </a:xfrm>
          <a:prstGeom prst="line">
            <a:avLst/>
          </a:prstGeom>
          <a:noFill/>
          <a:ln w="38100">
            <a:solidFill>
              <a:srgbClr val="000000"/>
            </a:solidFill>
            <a:round/>
            <a:headEnd/>
            <a:tailEnd/>
          </a:ln>
          <a:effectLst>
            <a:outerShdw blurRad="40000" dist="23000" dir="5400000" rotWithShape="0">
              <a:srgbClr val="808080">
                <a:alpha val="34998"/>
              </a:srgbClr>
            </a:outerShdw>
          </a:effectLst>
          <a:extLst>
            <a:ext uri="{909E8E84-426E-40dd-AFC4-6F175D3DCCD1}">
              <a14:hiddenFill xmlns:a14="http://schemas.microsoft.com/office/drawing/2010/main" xmlns="">
                <a:noFill/>
              </a14:hiddenFill>
            </a:ext>
          </a:extLst>
        </p:spPr>
      </p:cxnSp>
      <p:cxnSp>
        <p:nvCxnSpPr>
          <p:cNvPr id="81" name="Straight Connector 80"/>
          <p:cNvCxnSpPr>
            <a:cxnSpLocks noChangeShapeType="1"/>
          </p:cNvCxnSpPr>
          <p:nvPr/>
        </p:nvCxnSpPr>
        <p:spPr bwMode="auto">
          <a:xfrm>
            <a:off x="5910264" y="3629025"/>
            <a:ext cx="2693987" cy="0"/>
          </a:xfrm>
          <a:prstGeom prst="line">
            <a:avLst/>
          </a:prstGeom>
          <a:noFill/>
          <a:ln w="38100">
            <a:solidFill>
              <a:srgbClr val="000000"/>
            </a:solidFill>
            <a:round/>
            <a:headEnd/>
            <a:tailEnd/>
          </a:ln>
          <a:effectLst>
            <a:outerShdw blurRad="40000" dist="23000" dir="5400000" rotWithShape="0">
              <a:srgbClr val="808080">
                <a:alpha val="34998"/>
              </a:srgbClr>
            </a:outerShdw>
          </a:effectLst>
          <a:extLst>
            <a:ext uri="{909E8E84-426E-40dd-AFC4-6F175D3DCCD1}">
              <a14:hiddenFill xmlns:a14="http://schemas.microsoft.com/office/drawing/2010/main" xmlns="">
                <a:noFill/>
              </a14:hiddenFill>
            </a:ext>
          </a:extLst>
        </p:spPr>
      </p:cxnSp>
      <p:sp>
        <p:nvSpPr>
          <p:cNvPr id="21529" name="TextBox 81"/>
          <p:cNvSpPr txBox="1">
            <a:spLocks noChangeArrowheads="1"/>
          </p:cNvSpPr>
          <p:nvPr/>
        </p:nvSpPr>
        <p:spPr bwMode="auto">
          <a:xfrm rot="-5400000">
            <a:off x="5447507" y="1200945"/>
            <a:ext cx="536575" cy="277812"/>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200" b="1">
                <a:latin typeface="Aharoni" panose="02010803020104030203" pitchFamily="2" charset="-79"/>
                <a:cs typeface="Aharoni" panose="02010803020104030203" pitchFamily="2" charset="-79"/>
              </a:rPr>
              <a:t>Price</a:t>
            </a:r>
          </a:p>
        </p:txBody>
      </p:sp>
      <p:sp>
        <p:nvSpPr>
          <p:cNvPr id="21530" name="TextBox 82"/>
          <p:cNvSpPr txBox="1">
            <a:spLocks noChangeArrowheads="1"/>
          </p:cNvSpPr>
          <p:nvPr/>
        </p:nvSpPr>
        <p:spPr bwMode="auto">
          <a:xfrm>
            <a:off x="7918450" y="3663951"/>
            <a:ext cx="825500" cy="277813"/>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200" b="1">
                <a:latin typeface="Aharoni" panose="02010803020104030203" pitchFamily="2" charset="-79"/>
                <a:cs typeface="Aharoni" panose="02010803020104030203" pitchFamily="2" charset="-79"/>
              </a:rPr>
              <a:t>Quantity</a:t>
            </a:r>
          </a:p>
        </p:txBody>
      </p:sp>
      <p:cxnSp>
        <p:nvCxnSpPr>
          <p:cNvPr id="84" name="Straight Connector 83"/>
          <p:cNvCxnSpPr>
            <a:cxnSpLocks noChangeShapeType="1"/>
          </p:cNvCxnSpPr>
          <p:nvPr/>
        </p:nvCxnSpPr>
        <p:spPr bwMode="auto">
          <a:xfrm>
            <a:off x="6342063" y="1468438"/>
            <a:ext cx="1439862" cy="1871662"/>
          </a:xfrm>
          <a:prstGeom prst="line">
            <a:avLst/>
          </a:prstGeom>
          <a:noFill/>
          <a:ln w="38100">
            <a:solidFill>
              <a:srgbClr val="2D2D8A"/>
            </a:solidFill>
            <a:round/>
            <a:headEnd/>
            <a:tailEnd/>
          </a:ln>
          <a:effectLst>
            <a:outerShdw blurRad="40000" dist="23000" dir="5400000" rotWithShape="0">
              <a:srgbClr val="808080">
                <a:alpha val="34998"/>
              </a:srgbClr>
            </a:outerShdw>
          </a:effectLst>
          <a:extLst>
            <a:ext uri="{909E8E84-426E-40dd-AFC4-6F175D3DCCD1}">
              <a14:hiddenFill xmlns:a14="http://schemas.microsoft.com/office/drawing/2010/main" xmlns="">
                <a:noFill/>
              </a14:hiddenFill>
            </a:ext>
          </a:extLst>
        </p:spPr>
      </p:cxnSp>
      <p:cxnSp>
        <p:nvCxnSpPr>
          <p:cNvPr id="85" name="Straight Connector 84"/>
          <p:cNvCxnSpPr>
            <a:cxnSpLocks noChangeShapeType="1"/>
            <a:endCxn id="21533" idx="1"/>
          </p:cNvCxnSpPr>
          <p:nvPr/>
        </p:nvCxnSpPr>
        <p:spPr bwMode="auto">
          <a:xfrm flipV="1">
            <a:off x="6197601" y="1598614"/>
            <a:ext cx="1584325" cy="1741487"/>
          </a:xfrm>
          <a:prstGeom prst="line">
            <a:avLst/>
          </a:prstGeom>
          <a:noFill/>
          <a:ln w="38100">
            <a:solidFill>
              <a:srgbClr val="2D2D8A"/>
            </a:solidFill>
            <a:round/>
            <a:headEnd/>
            <a:tailEnd/>
          </a:ln>
          <a:effectLst>
            <a:outerShdw blurRad="40000" dist="23000" dir="5400000" rotWithShape="0">
              <a:srgbClr val="808080">
                <a:alpha val="34998"/>
              </a:srgbClr>
            </a:outerShdw>
          </a:effectLst>
          <a:extLst>
            <a:ext uri="{909E8E84-426E-40dd-AFC4-6F175D3DCCD1}">
              <a14:hiddenFill xmlns:a14="http://schemas.microsoft.com/office/drawing/2010/main" xmlns="">
                <a:noFill/>
              </a14:hiddenFill>
            </a:ext>
          </a:extLst>
        </p:spPr>
      </p:cxnSp>
      <p:sp>
        <p:nvSpPr>
          <p:cNvPr id="21533" name="TextBox 85"/>
          <p:cNvSpPr txBox="1">
            <a:spLocks noChangeArrowheads="1"/>
          </p:cNvSpPr>
          <p:nvPr/>
        </p:nvSpPr>
        <p:spPr bwMode="auto">
          <a:xfrm>
            <a:off x="7781925" y="1460501"/>
            <a:ext cx="27305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200" b="1">
                <a:latin typeface="Aharoni" panose="02010803020104030203" pitchFamily="2" charset="-79"/>
                <a:cs typeface="Aharoni" panose="02010803020104030203" pitchFamily="2" charset="-79"/>
              </a:rPr>
              <a:t>S</a:t>
            </a:r>
          </a:p>
        </p:txBody>
      </p:sp>
      <p:sp>
        <p:nvSpPr>
          <p:cNvPr id="21534" name="TextBox 86"/>
          <p:cNvSpPr txBox="1">
            <a:spLocks noChangeArrowheads="1"/>
          </p:cNvSpPr>
          <p:nvPr/>
        </p:nvSpPr>
        <p:spPr bwMode="auto">
          <a:xfrm>
            <a:off x="7761288" y="3201989"/>
            <a:ext cx="35560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200" b="1">
                <a:latin typeface="Aharoni" panose="02010803020104030203" pitchFamily="2" charset="-79"/>
                <a:cs typeface="Aharoni" panose="02010803020104030203" pitchFamily="2" charset="-79"/>
              </a:rPr>
              <a:t>D1</a:t>
            </a:r>
          </a:p>
        </p:txBody>
      </p:sp>
      <p:cxnSp>
        <p:nvCxnSpPr>
          <p:cNvPr id="88" name="Straight Connector 87"/>
          <p:cNvCxnSpPr/>
          <p:nvPr/>
        </p:nvCxnSpPr>
        <p:spPr>
          <a:xfrm>
            <a:off x="5910264" y="2403475"/>
            <a:ext cx="1150937" cy="0"/>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89" name="Straight Connector 88"/>
          <p:cNvCxnSpPr/>
          <p:nvPr/>
        </p:nvCxnSpPr>
        <p:spPr>
          <a:xfrm flipV="1">
            <a:off x="7061200" y="2468563"/>
            <a:ext cx="0" cy="1160462"/>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90" name="Oval 89"/>
          <p:cNvSpPr/>
          <p:nvPr/>
        </p:nvSpPr>
        <p:spPr>
          <a:xfrm>
            <a:off x="6989763" y="2332038"/>
            <a:ext cx="144462" cy="144462"/>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sz="800" b="1" dirty="0">
                <a:latin typeface="Calibri" panose="020F0502020204030204" pitchFamily="34" charset="0"/>
              </a:rPr>
              <a:t>A</a:t>
            </a:r>
          </a:p>
        </p:txBody>
      </p:sp>
      <p:sp>
        <p:nvSpPr>
          <p:cNvPr id="21538" name="TextBox 90"/>
          <p:cNvSpPr txBox="1">
            <a:spLocks noChangeArrowheads="1"/>
          </p:cNvSpPr>
          <p:nvPr/>
        </p:nvSpPr>
        <p:spPr bwMode="auto">
          <a:xfrm>
            <a:off x="5594350" y="2265363"/>
            <a:ext cx="412750" cy="277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200" b="1">
                <a:latin typeface="Aharoni" panose="02010803020104030203" pitchFamily="2" charset="-79"/>
                <a:cs typeface="Aharoni" panose="02010803020104030203" pitchFamily="2" charset="-79"/>
              </a:rPr>
              <a:t>P1</a:t>
            </a:r>
          </a:p>
        </p:txBody>
      </p:sp>
      <p:sp>
        <p:nvSpPr>
          <p:cNvPr id="21539" name="TextBox 91"/>
          <p:cNvSpPr txBox="1">
            <a:spLocks noChangeArrowheads="1"/>
          </p:cNvSpPr>
          <p:nvPr/>
        </p:nvSpPr>
        <p:spPr bwMode="auto">
          <a:xfrm>
            <a:off x="6854825" y="3629026"/>
            <a:ext cx="41275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200" b="1">
                <a:latin typeface="Aharoni" panose="02010803020104030203" pitchFamily="2" charset="-79"/>
                <a:cs typeface="Aharoni" panose="02010803020104030203" pitchFamily="2" charset="-79"/>
              </a:rPr>
              <a:t>Q1</a:t>
            </a:r>
          </a:p>
        </p:txBody>
      </p:sp>
      <p:cxnSp>
        <p:nvCxnSpPr>
          <p:cNvPr id="93" name="Straight Connector 92"/>
          <p:cNvCxnSpPr>
            <a:cxnSpLocks noChangeShapeType="1"/>
          </p:cNvCxnSpPr>
          <p:nvPr/>
        </p:nvCxnSpPr>
        <p:spPr bwMode="auto">
          <a:xfrm>
            <a:off x="6043613" y="2060576"/>
            <a:ext cx="1079500" cy="1279525"/>
          </a:xfrm>
          <a:prstGeom prst="line">
            <a:avLst/>
          </a:prstGeom>
          <a:noFill/>
          <a:ln w="38100">
            <a:solidFill>
              <a:srgbClr val="2D2D8A"/>
            </a:solidFill>
            <a:round/>
            <a:headEnd/>
            <a:tailEnd/>
          </a:ln>
          <a:effectLst>
            <a:outerShdw blurRad="40000" dist="23000" dir="5400000" rotWithShape="0">
              <a:srgbClr val="808080">
                <a:alpha val="34998"/>
              </a:srgbClr>
            </a:outerShdw>
          </a:effectLst>
          <a:extLst>
            <a:ext uri="{909E8E84-426E-40dd-AFC4-6F175D3DCCD1}">
              <a14:hiddenFill xmlns:a14="http://schemas.microsoft.com/office/drawing/2010/main" xmlns="">
                <a:noFill/>
              </a14:hiddenFill>
            </a:ext>
          </a:extLst>
        </p:spPr>
      </p:cxnSp>
      <p:sp>
        <p:nvSpPr>
          <p:cNvPr id="21541" name="TextBox 93"/>
          <p:cNvSpPr txBox="1">
            <a:spLocks noChangeArrowheads="1"/>
          </p:cNvSpPr>
          <p:nvPr/>
        </p:nvSpPr>
        <p:spPr bwMode="auto">
          <a:xfrm>
            <a:off x="7089775" y="3201989"/>
            <a:ext cx="35560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200" b="1">
                <a:latin typeface="Aharoni" panose="02010803020104030203" pitchFamily="2" charset="-79"/>
                <a:cs typeface="Aharoni" panose="02010803020104030203" pitchFamily="2" charset="-79"/>
              </a:rPr>
              <a:t>D2</a:t>
            </a:r>
          </a:p>
        </p:txBody>
      </p:sp>
      <p:sp>
        <p:nvSpPr>
          <p:cNvPr id="95" name="Oval 94"/>
          <p:cNvSpPr/>
          <p:nvPr/>
        </p:nvSpPr>
        <p:spPr>
          <a:xfrm>
            <a:off x="6610351" y="2728914"/>
            <a:ext cx="142875" cy="142875"/>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sz="800" b="1" dirty="0">
                <a:latin typeface="Calibri" panose="020F0502020204030204" pitchFamily="34" charset="0"/>
              </a:rPr>
              <a:t>B</a:t>
            </a:r>
          </a:p>
        </p:txBody>
      </p:sp>
      <p:cxnSp>
        <p:nvCxnSpPr>
          <p:cNvPr id="96" name="Straight Connector 95"/>
          <p:cNvCxnSpPr>
            <a:endCxn id="95" idx="2"/>
          </p:cNvCxnSpPr>
          <p:nvPr/>
        </p:nvCxnSpPr>
        <p:spPr>
          <a:xfrm>
            <a:off x="5910264" y="2800350"/>
            <a:ext cx="700087" cy="0"/>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21544" name="TextBox 96"/>
          <p:cNvSpPr txBox="1">
            <a:spLocks noChangeArrowheads="1"/>
          </p:cNvSpPr>
          <p:nvPr/>
        </p:nvSpPr>
        <p:spPr bwMode="auto">
          <a:xfrm>
            <a:off x="5594350" y="2641601"/>
            <a:ext cx="41275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200" b="1">
                <a:latin typeface="Aharoni" panose="02010803020104030203" pitchFamily="2" charset="-79"/>
                <a:cs typeface="Aharoni" panose="02010803020104030203" pitchFamily="2" charset="-79"/>
              </a:rPr>
              <a:t>P2</a:t>
            </a:r>
          </a:p>
        </p:txBody>
      </p:sp>
      <p:cxnSp>
        <p:nvCxnSpPr>
          <p:cNvPr id="98" name="Straight Connector 97"/>
          <p:cNvCxnSpPr>
            <a:endCxn id="95" idx="4"/>
          </p:cNvCxnSpPr>
          <p:nvPr/>
        </p:nvCxnSpPr>
        <p:spPr>
          <a:xfrm flipV="1">
            <a:off x="6681788" y="2871788"/>
            <a:ext cx="0" cy="735012"/>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21546" name="TextBox 98"/>
          <p:cNvSpPr txBox="1">
            <a:spLocks noChangeArrowheads="1"/>
          </p:cNvSpPr>
          <p:nvPr/>
        </p:nvSpPr>
        <p:spPr bwMode="auto">
          <a:xfrm>
            <a:off x="6475413" y="3632201"/>
            <a:ext cx="412750" cy="277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200" b="1">
                <a:latin typeface="Aharoni" panose="02010803020104030203" pitchFamily="2" charset="-79"/>
                <a:cs typeface="Aharoni" panose="02010803020104030203" pitchFamily="2" charset="-79"/>
              </a:rPr>
              <a:t>Q2</a:t>
            </a:r>
          </a:p>
        </p:txBody>
      </p:sp>
      <p:cxnSp>
        <p:nvCxnSpPr>
          <p:cNvPr id="100" name="Straight Connector 99"/>
          <p:cNvCxnSpPr>
            <a:cxnSpLocks noChangeShapeType="1"/>
          </p:cNvCxnSpPr>
          <p:nvPr/>
        </p:nvCxnSpPr>
        <p:spPr bwMode="auto">
          <a:xfrm>
            <a:off x="2735263" y="3924300"/>
            <a:ext cx="0" cy="2559050"/>
          </a:xfrm>
          <a:prstGeom prst="line">
            <a:avLst/>
          </a:prstGeom>
          <a:noFill/>
          <a:ln w="38100">
            <a:solidFill>
              <a:srgbClr val="000000"/>
            </a:solidFill>
            <a:round/>
            <a:headEnd/>
            <a:tailEnd/>
          </a:ln>
          <a:effectLst>
            <a:outerShdw blurRad="40000" dist="23000" dir="5400000" rotWithShape="0">
              <a:srgbClr val="808080">
                <a:alpha val="34998"/>
              </a:srgbClr>
            </a:outerShdw>
          </a:effectLst>
          <a:extLst>
            <a:ext uri="{909E8E84-426E-40dd-AFC4-6F175D3DCCD1}">
              <a14:hiddenFill xmlns:a14="http://schemas.microsoft.com/office/drawing/2010/main" xmlns="">
                <a:noFill/>
              </a14:hiddenFill>
            </a:ext>
          </a:extLst>
        </p:spPr>
      </p:cxnSp>
      <p:cxnSp>
        <p:nvCxnSpPr>
          <p:cNvPr id="101" name="Straight Connector 100"/>
          <p:cNvCxnSpPr>
            <a:cxnSpLocks noChangeShapeType="1"/>
          </p:cNvCxnSpPr>
          <p:nvPr/>
        </p:nvCxnSpPr>
        <p:spPr bwMode="auto">
          <a:xfrm>
            <a:off x="2735264" y="6483350"/>
            <a:ext cx="2693987" cy="0"/>
          </a:xfrm>
          <a:prstGeom prst="line">
            <a:avLst/>
          </a:prstGeom>
          <a:noFill/>
          <a:ln w="38100">
            <a:solidFill>
              <a:srgbClr val="000000"/>
            </a:solidFill>
            <a:round/>
            <a:headEnd/>
            <a:tailEnd/>
          </a:ln>
          <a:effectLst>
            <a:outerShdw blurRad="40000" dist="23000" dir="5400000" rotWithShape="0">
              <a:srgbClr val="808080">
                <a:alpha val="34998"/>
              </a:srgbClr>
            </a:outerShdw>
          </a:effectLst>
          <a:extLst>
            <a:ext uri="{909E8E84-426E-40dd-AFC4-6F175D3DCCD1}">
              <a14:hiddenFill xmlns:a14="http://schemas.microsoft.com/office/drawing/2010/main" xmlns="">
                <a:noFill/>
              </a14:hiddenFill>
            </a:ext>
          </a:extLst>
        </p:spPr>
      </p:cxnSp>
      <p:sp>
        <p:nvSpPr>
          <p:cNvPr id="21549" name="TextBox 101"/>
          <p:cNvSpPr txBox="1">
            <a:spLocks noChangeArrowheads="1"/>
          </p:cNvSpPr>
          <p:nvPr/>
        </p:nvSpPr>
        <p:spPr bwMode="auto">
          <a:xfrm rot="-5400000">
            <a:off x="2274095" y="4055270"/>
            <a:ext cx="536575" cy="277813"/>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200" b="1">
                <a:latin typeface="Aharoni" panose="02010803020104030203" pitchFamily="2" charset="-79"/>
                <a:cs typeface="Aharoni" panose="02010803020104030203" pitchFamily="2" charset="-79"/>
              </a:rPr>
              <a:t>Price</a:t>
            </a:r>
          </a:p>
        </p:txBody>
      </p:sp>
      <p:sp>
        <p:nvSpPr>
          <p:cNvPr id="21550" name="TextBox 102"/>
          <p:cNvSpPr txBox="1">
            <a:spLocks noChangeArrowheads="1"/>
          </p:cNvSpPr>
          <p:nvPr/>
        </p:nvSpPr>
        <p:spPr bwMode="auto">
          <a:xfrm>
            <a:off x="4745038" y="6519864"/>
            <a:ext cx="825500" cy="276225"/>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200" b="1">
                <a:latin typeface="Aharoni" panose="02010803020104030203" pitchFamily="2" charset="-79"/>
                <a:cs typeface="Aharoni" panose="02010803020104030203" pitchFamily="2" charset="-79"/>
              </a:rPr>
              <a:t>Quantity</a:t>
            </a:r>
          </a:p>
        </p:txBody>
      </p:sp>
      <p:cxnSp>
        <p:nvCxnSpPr>
          <p:cNvPr id="104" name="Straight Connector 103"/>
          <p:cNvCxnSpPr>
            <a:cxnSpLocks noChangeShapeType="1"/>
          </p:cNvCxnSpPr>
          <p:nvPr/>
        </p:nvCxnSpPr>
        <p:spPr bwMode="auto">
          <a:xfrm>
            <a:off x="3167063" y="4322763"/>
            <a:ext cx="1441450" cy="1871662"/>
          </a:xfrm>
          <a:prstGeom prst="line">
            <a:avLst/>
          </a:prstGeom>
          <a:noFill/>
          <a:ln w="38100">
            <a:solidFill>
              <a:srgbClr val="2D2D8A"/>
            </a:solidFill>
            <a:round/>
            <a:headEnd/>
            <a:tailEnd/>
          </a:ln>
          <a:effectLst>
            <a:outerShdw blurRad="40000" dist="23000" dir="5400000" rotWithShape="0">
              <a:srgbClr val="808080">
                <a:alpha val="34998"/>
              </a:srgbClr>
            </a:outerShdw>
          </a:effectLst>
          <a:extLst>
            <a:ext uri="{909E8E84-426E-40dd-AFC4-6F175D3DCCD1}">
              <a14:hiddenFill xmlns:a14="http://schemas.microsoft.com/office/drawing/2010/main" xmlns="">
                <a:noFill/>
              </a14:hiddenFill>
            </a:ext>
          </a:extLst>
        </p:spPr>
      </p:cxnSp>
      <p:cxnSp>
        <p:nvCxnSpPr>
          <p:cNvPr id="105" name="Straight Connector 104"/>
          <p:cNvCxnSpPr>
            <a:cxnSpLocks noChangeShapeType="1"/>
            <a:endCxn id="21553" idx="1"/>
          </p:cNvCxnSpPr>
          <p:nvPr/>
        </p:nvCxnSpPr>
        <p:spPr bwMode="auto">
          <a:xfrm flipV="1">
            <a:off x="3024189" y="4452939"/>
            <a:ext cx="1584325" cy="1741487"/>
          </a:xfrm>
          <a:prstGeom prst="line">
            <a:avLst/>
          </a:prstGeom>
          <a:noFill/>
          <a:ln w="38100">
            <a:solidFill>
              <a:srgbClr val="2D2D8A"/>
            </a:solidFill>
            <a:round/>
            <a:headEnd/>
            <a:tailEnd/>
          </a:ln>
          <a:effectLst>
            <a:outerShdw blurRad="40000" dist="23000" dir="5400000" rotWithShape="0">
              <a:srgbClr val="808080">
                <a:alpha val="34998"/>
              </a:srgbClr>
            </a:outerShdw>
          </a:effectLst>
          <a:extLst>
            <a:ext uri="{909E8E84-426E-40dd-AFC4-6F175D3DCCD1}">
              <a14:hiddenFill xmlns:a14="http://schemas.microsoft.com/office/drawing/2010/main" xmlns="">
                <a:noFill/>
              </a14:hiddenFill>
            </a:ext>
          </a:extLst>
        </p:spPr>
      </p:cxnSp>
      <p:sp>
        <p:nvSpPr>
          <p:cNvPr id="21553" name="TextBox 105"/>
          <p:cNvSpPr txBox="1">
            <a:spLocks noChangeArrowheads="1"/>
          </p:cNvSpPr>
          <p:nvPr/>
        </p:nvSpPr>
        <p:spPr bwMode="auto">
          <a:xfrm>
            <a:off x="4608513" y="4314826"/>
            <a:ext cx="33655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200" b="1">
                <a:latin typeface="Aharoni" panose="02010803020104030203" pitchFamily="2" charset="-79"/>
                <a:cs typeface="Aharoni" panose="02010803020104030203" pitchFamily="2" charset="-79"/>
              </a:rPr>
              <a:t>S1</a:t>
            </a:r>
          </a:p>
        </p:txBody>
      </p:sp>
      <p:sp>
        <p:nvSpPr>
          <p:cNvPr id="21554" name="TextBox 106"/>
          <p:cNvSpPr txBox="1">
            <a:spLocks noChangeArrowheads="1"/>
          </p:cNvSpPr>
          <p:nvPr/>
        </p:nvSpPr>
        <p:spPr bwMode="auto">
          <a:xfrm>
            <a:off x="4586288" y="6056313"/>
            <a:ext cx="292100" cy="277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200" b="1">
                <a:latin typeface="Aharoni" panose="02010803020104030203" pitchFamily="2" charset="-79"/>
                <a:cs typeface="Aharoni" panose="02010803020104030203" pitchFamily="2" charset="-79"/>
              </a:rPr>
              <a:t>D</a:t>
            </a:r>
          </a:p>
        </p:txBody>
      </p:sp>
      <p:cxnSp>
        <p:nvCxnSpPr>
          <p:cNvPr id="108" name="Straight Connector 107"/>
          <p:cNvCxnSpPr/>
          <p:nvPr/>
        </p:nvCxnSpPr>
        <p:spPr>
          <a:xfrm>
            <a:off x="2735264" y="5259388"/>
            <a:ext cx="1152525" cy="0"/>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109" name="Straight Connector 108"/>
          <p:cNvCxnSpPr/>
          <p:nvPr/>
        </p:nvCxnSpPr>
        <p:spPr>
          <a:xfrm flipV="1">
            <a:off x="3887788" y="5324476"/>
            <a:ext cx="0" cy="1158875"/>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110" name="Oval 109"/>
          <p:cNvSpPr/>
          <p:nvPr/>
        </p:nvSpPr>
        <p:spPr>
          <a:xfrm>
            <a:off x="3816351" y="5186363"/>
            <a:ext cx="142875" cy="144462"/>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sz="800" b="1" dirty="0">
                <a:latin typeface="Calibri" panose="020F0502020204030204" pitchFamily="34" charset="0"/>
              </a:rPr>
              <a:t>A</a:t>
            </a:r>
          </a:p>
        </p:txBody>
      </p:sp>
      <p:sp>
        <p:nvSpPr>
          <p:cNvPr id="21558" name="TextBox 110"/>
          <p:cNvSpPr txBox="1">
            <a:spLocks noChangeArrowheads="1"/>
          </p:cNvSpPr>
          <p:nvPr/>
        </p:nvSpPr>
        <p:spPr bwMode="auto">
          <a:xfrm>
            <a:off x="2420938" y="5119688"/>
            <a:ext cx="412750" cy="277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200" b="1">
                <a:latin typeface="Aharoni" panose="02010803020104030203" pitchFamily="2" charset="-79"/>
                <a:cs typeface="Aharoni" panose="02010803020104030203" pitchFamily="2" charset="-79"/>
              </a:rPr>
              <a:t>P1</a:t>
            </a:r>
          </a:p>
        </p:txBody>
      </p:sp>
      <p:sp>
        <p:nvSpPr>
          <p:cNvPr id="21559" name="TextBox 111"/>
          <p:cNvSpPr txBox="1">
            <a:spLocks noChangeArrowheads="1"/>
          </p:cNvSpPr>
          <p:nvPr/>
        </p:nvSpPr>
        <p:spPr bwMode="auto">
          <a:xfrm>
            <a:off x="3681413" y="6483351"/>
            <a:ext cx="41275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200" b="1">
                <a:latin typeface="Aharoni" panose="02010803020104030203" pitchFamily="2" charset="-79"/>
                <a:cs typeface="Aharoni" panose="02010803020104030203" pitchFamily="2" charset="-79"/>
              </a:rPr>
              <a:t>Q1</a:t>
            </a:r>
          </a:p>
        </p:txBody>
      </p:sp>
      <p:cxnSp>
        <p:nvCxnSpPr>
          <p:cNvPr id="113" name="Straight Connector 112"/>
          <p:cNvCxnSpPr>
            <a:cxnSpLocks noChangeShapeType="1"/>
          </p:cNvCxnSpPr>
          <p:nvPr/>
        </p:nvCxnSpPr>
        <p:spPr bwMode="auto">
          <a:xfrm flipH="1">
            <a:off x="3816351" y="4857751"/>
            <a:ext cx="1304925" cy="1336675"/>
          </a:xfrm>
          <a:prstGeom prst="line">
            <a:avLst/>
          </a:prstGeom>
          <a:noFill/>
          <a:ln w="38100">
            <a:solidFill>
              <a:srgbClr val="2D2D8A"/>
            </a:solidFill>
            <a:round/>
            <a:headEnd/>
            <a:tailEnd/>
          </a:ln>
          <a:effectLst>
            <a:outerShdw blurRad="40000" dist="23000" dir="5400000" rotWithShape="0">
              <a:srgbClr val="808080">
                <a:alpha val="34998"/>
              </a:srgbClr>
            </a:outerShdw>
          </a:effectLst>
          <a:extLst>
            <a:ext uri="{909E8E84-426E-40dd-AFC4-6F175D3DCCD1}">
              <a14:hiddenFill xmlns:a14="http://schemas.microsoft.com/office/drawing/2010/main" xmlns="">
                <a:noFill/>
              </a14:hiddenFill>
            </a:ext>
          </a:extLst>
        </p:spPr>
      </p:cxnSp>
      <p:sp>
        <p:nvSpPr>
          <p:cNvPr id="21561" name="TextBox 113"/>
          <p:cNvSpPr txBox="1">
            <a:spLocks noChangeArrowheads="1"/>
          </p:cNvSpPr>
          <p:nvPr/>
        </p:nvSpPr>
        <p:spPr bwMode="auto">
          <a:xfrm>
            <a:off x="5087939" y="4737101"/>
            <a:ext cx="338137"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200" b="1">
                <a:latin typeface="Aharoni" panose="02010803020104030203" pitchFamily="2" charset="-79"/>
                <a:cs typeface="Aharoni" panose="02010803020104030203" pitchFamily="2" charset="-79"/>
              </a:rPr>
              <a:t>S2</a:t>
            </a:r>
          </a:p>
        </p:txBody>
      </p:sp>
      <p:sp>
        <p:nvSpPr>
          <p:cNvPr id="115" name="Oval 114"/>
          <p:cNvSpPr/>
          <p:nvPr/>
        </p:nvSpPr>
        <p:spPr>
          <a:xfrm>
            <a:off x="4186239" y="5657851"/>
            <a:ext cx="142875" cy="144463"/>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sz="800" b="1" dirty="0">
                <a:latin typeface="Calibri" panose="020F0502020204030204" pitchFamily="34" charset="0"/>
              </a:rPr>
              <a:t>B</a:t>
            </a:r>
          </a:p>
        </p:txBody>
      </p:sp>
      <p:cxnSp>
        <p:nvCxnSpPr>
          <p:cNvPr id="116" name="Straight Connector 115"/>
          <p:cNvCxnSpPr/>
          <p:nvPr/>
        </p:nvCxnSpPr>
        <p:spPr>
          <a:xfrm>
            <a:off x="2778125" y="5729288"/>
            <a:ext cx="1449388" cy="0"/>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21564" name="TextBox 116"/>
          <p:cNvSpPr txBox="1">
            <a:spLocks noChangeArrowheads="1"/>
          </p:cNvSpPr>
          <p:nvPr/>
        </p:nvSpPr>
        <p:spPr bwMode="auto">
          <a:xfrm>
            <a:off x="2435225" y="5529264"/>
            <a:ext cx="41275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200" b="1">
                <a:latin typeface="Aharoni" panose="02010803020104030203" pitchFamily="2" charset="-79"/>
                <a:cs typeface="Aharoni" panose="02010803020104030203" pitchFamily="2" charset="-79"/>
              </a:rPr>
              <a:t>P2</a:t>
            </a:r>
          </a:p>
        </p:txBody>
      </p:sp>
      <p:cxnSp>
        <p:nvCxnSpPr>
          <p:cNvPr id="118" name="Straight Connector 117"/>
          <p:cNvCxnSpPr>
            <a:endCxn id="115" idx="4"/>
          </p:cNvCxnSpPr>
          <p:nvPr/>
        </p:nvCxnSpPr>
        <p:spPr>
          <a:xfrm flipV="1">
            <a:off x="4248151" y="5802314"/>
            <a:ext cx="9525" cy="681037"/>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21566" name="TextBox 118"/>
          <p:cNvSpPr txBox="1">
            <a:spLocks noChangeArrowheads="1"/>
          </p:cNvSpPr>
          <p:nvPr/>
        </p:nvSpPr>
        <p:spPr bwMode="auto">
          <a:xfrm>
            <a:off x="4056063" y="6478589"/>
            <a:ext cx="41275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200" b="1">
                <a:latin typeface="Aharoni" panose="02010803020104030203" pitchFamily="2" charset="-79"/>
                <a:cs typeface="Aharoni" panose="02010803020104030203" pitchFamily="2" charset="-79"/>
              </a:rPr>
              <a:t>Q2</a:t>
            </a:r>
          </a:p>
        </p:txBody>
      </p:sp>
      <p:cxnSp>
        <p:nvCxnSpPr>
          <p:cNvPr id="120" name="Straight Connector 119"/>
          <p:cNvCxnSpPr>
            <a:cxnSpLocks noChangeShapeType="1"/>
          </p:cNvCxnSpPr>
          <p:nvPr/>
        </p:nvCxnSpPr>
        <p:spPr bwMode="auto">
          <a:xfrm>
            <a:off x="6043613" y="3910013"/>
            <a:ext cx="0" cy="2559050"/>
          </a:xfrm>
          <a:prstGeom prst="line">
            <a:avLst/>
          </a:prstGeom>
          <a:noFill/>
          <a:ln w="38100">
            <a:solidFill>
              <a:srgbClr val="000000"/>
            </a:solidFill>
            <a:round/>
            <a:headEnd/>
            <a:tailEnd/>
          </a:ln>
          <a:effectLst>
            <a:outerShdw blurRad="40000" dist="23000" dir="5400000" rotWithShape="0">
              <a:srgbClr val="808080">
                <a:alpha val="34998"/>
              </a:srgbClr>
            </a:outerShdw>
          </a:effectLst>
          <a:extLst>
            <a:ext uri="{909E8E84-426E-40dd-AFC4-6F175D3DCCD1}">
              <a14:hiddenFill xmlns:a14="http://schemas.microsoft.com/office/drawing/2010/main" xmlns="">
                <a:noFill/>
              </a14:hiddenFill>
            </a:ext>
          </a:extLst>
        </p:spPr>
      </p:cxnSp>
      <p:cxnSp>
        <p:nvCxnSpPr>
          <p:cNvPr id="121" name="Straight Connector 120"/>
          <p:cNvCxnSpPr>
            <a:cxnSpLocks noChangeShapeType="1"/>
          </p:cNvCxnSpPr>
          <p:nvPr/>
        </p:nvCxnSpPr>
        <p:spPr bwMode="auto">
          <a:xfrm>
            <a:off x="6043614" y="6469063"/>
            <a:ext cx="2693987" cy="0"/>
          </a:xfrm>
          <a:prstGeom prst="line">
            <a:avLst/>
          </a:prstGeom>
          <a:noFill/>
          <a:ln w="38100">
            <a:solidFill>
              <a:srgbClr val="000000"/>
            </a:solidFill>
            <a:round/>
            <a:headEnd/>
            <a:tailEnd/>
          </a:ln>
          <a:effectLst>
            <a:outerShdw blurRad="40000" dist="23000" dir="5400000" rotWithShape="0">
              <a:srgbClr val="808080">
                <a:alpha val="34998"/>
              </a:srgbClr>
            </a:outerShdw>
          </a:effectLst>
          <a:extLst>
            <a:ext uri="{909E8E84-426E-40dd-AFC4-6F175D3DCCD1}">
              <a14:hiddenFill xmlns:a14="http://schemas.microsoft.com/office/drawing/2010/main" xmlns="">
                <a:noFill/>
              </a14:hiddenFill>
            </a:ext>
          </a:extLst>
        </p:spPr>
      </p:cxnSp>
      <p:sp>
        <p:nvSpPr>
          <p:cNvPr id="21569" name="TextBox 121"/>
          <p:cNvSpPr txBox="1">
            <a:spLocks noChangeArrowheads="1"/>
          </p:cNvSpPr>
          <p:nvPr/>
        </p:nvSpPr>
        <p:spPr bwMode="auto">
          <a:xfrm rot="-5400000">
            <a:off x="5581651" y="4041776"/>
            <a:ext cx="536575" cy="276225"/>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200" b="1">
                <a:latin typeface="Aharoni" panose="02010803020104030203" pitchFamily="2" charset="-79"/>
                <a:cs typeface="Aharoni" panose="02010803020104030203" pitchFamily="2" charset="-79"/>
              </a:rPr>
              <a:t>Price</a:t>
            </a:r>
          </a:p>
        </p:txBody>
      </p:sp>
      <p:sp>
        <p:nvSpPr>
          <p:cNvPr id="21570" name="TextBox 122"/>
          <p:cNvSpPr txBox="1">
            <a:spLocks noChangeArrowheads="1"/>
          </p:cNvSpPr>
          <p:nvPr/>
        </p:nvSpPr>
        <p:spPr bwMode="auto">
          <a:xfrm>
            <a:off x="8051800" y="6505576"/>
            <a:ext cx="825500" cy="276225"/>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200" b="1">
                <a:latin typeface="Aharoni" panose="02010803020104030203" pitchFamily="2" charset="-79"/>
                <a:cs typeface="Aharoni" panose="02010803020104030203" pitchFamily="2" charset="-79"/>
              </a:rPr>
              <a:t>Quantity</a:t>
            </a:r>
          </a:p>
        </p:txBody>
      </p:sp>
      <p:cxnSp>
        <p:nvCxnSpPr>
          <p:cNvPr id="124" name="Straight Connector 123"/>
          <p:cNvCxnSpPr>
            <a:cxnSpLocks noChangeShapeType="1"/>
          </p:cNvCxnSpPr>
          <p:nvPr/>
        </p:nvCxnSpPr>
        <p:spPr bwMode="auto">
          <a:xfrm>
            <a:off x="6475413" y="4308476"/>
            <a:ext cx="1439862" cy="1871663"/>
          </a:xfrm>
          <a:prstGeom prst="line">
            <a:avLst/>
          </a:prstGeom>
          <a:noFill/>
          <a:ln w="38100">
            <a:solidFill>
              <a:srgbClr val="2D2D8A"/>
            </a:solidFill>
            <a:round/>
            <a:headEnd/>
            <a:tailEnd/>
          </a:ln>
          <a:effectLst>
            <a:outerShdw blurRad="40000" dist="23000" dir="5400000" rotWithShape="0">
              <a:srgbClr val="808080">
                <a:alpha val="34998"/>
              </a:srgbClr>
            </a:outerShdw>
          </a:effectLst>
          <a:extLst>
            <a:ext uri="{909E8E84-426E-40dd-AFC4-6F175D3DCCD1}">
              <a14:hiddenFill xmlns:a14="http://schemas.microsoft.com/office/drawing/2010/main" xmlns="">
                <a:noFill/>
              </a14:hiddenFill>
            </a:ext>
          </a:extLst>
        </p:spPr>
      </p:cxnSp>
      <p:cxnSp>
        <p:nvCxnSpPr>
          <p:cNvPr id="125" name="Straight Connector 124"/>
          <p:cNvCxnSpPr>
            <a:cxnSpLocks noChangeShapeType="1"/>
            <a:endCxn id="21573" idx="1"/>
          </p:cNvCxnSpPr>
          <p:nvPr/>
        </p:nvCxnSpPr>
        <p:spPr bwMode="auto">
          <a:xfrm flipV="1">
            <a:off x="6330951" y="4438650"/>
            <a:ext cx="1584325" cy="1741488"/>
          </a:xfrm>
          <a:prstGeom prst="line">
            <a:avLst/>
          </a:prstGeom>
          <a:noFill/>
          <a:ln w="38100">
            <a:solidFill>
              <a:srgbClr val="2D2D8A"/>
            </a:solidFill>
            <a:round/>
            <a:headEnd/>
            <a:tailEnd/>
          </a:ln>
          <a:effectLst>
            <a:outerShdw blurRad="40000" dist="23000" dir="5400000" rotWithShape="0">
              <a:srgbClr val="808080">
                <a:alpha val="34998"/>
              </a:srgbClr>
            </a:outerShdw>
          </a:effectLst>
          <a:extLst>
            <a:ext uri="{909E8E84-426E-40dd-AFC4-6F175D3DCCD1}">
              <a14:hiddenFill xmlns:a14="http://schemas.microsoft.com/office/drawing/2010/main" xmlns="">
                <a:noFill/>
              </a14:hiddenFill>
            </a:ext>
          </a:extLst>
        </p:spPr>
      </p:cxnSp>
      <p:sp>
        <p:nvSpPr>
          <p:cNvPr id="21573" name="TextBox 125"/>
          <p:cNvSpPr txBox="1">
            <a:spLocks noChangeArrowheads="1"/>
          </p:cNvSpPr>
          <p:nvPr/>
        </p:nvSpPr>
        <p:spPr bwMode="auto">
          <a:xfrm>
            <a:off x="7915275" y="4300539"/>
            <a:ext cx="33655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200" b="1">
                <a:latin typeface="Aharoni" panose="02010803020104030203" pitchFamily="2" charset="-79"/>
                <a:cs typeface="Aharoni" panose="02010803020104030203" pitchFamily="2" charset="-79"/>
              </a:rPr>
              <a:t>S1</a:t>
            </a:r>
          </a:p>
        </p:txBody>
      </p:sp>
      <p:sp>
        <p:nvSpPr>
          <p:cNvPr id="21574" name="TextBox 126"/>
          <p:cNvSpPr txBox="1">
            <a:spLocks noChangeArrowheads="1"/>
          </p:cNvSpPr>
          <p:nvPr/>
        </p:nvSpPr>
        <p:spPr bwMode="auto">
          <a:xfrm>
            <a:off x="7894638" y="6042026"/>
            <a:ext cx="355600" cy="277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200" b="1">
                <a:latin typeface="Aharoni" panose="02010803020104030203" pitchFamily="2" charset="-79"/>
                <a:cs typeface="Aharoni" panose="02010803020104030203" pitchFamily="2" charset="-79"/>
              </a:rPr>
              <a:t>D1</a:t>
            </a:r>
          </a:p>
        </p:txBody>
      </p:sp>
      <p:cxnSp>
        <p:nvCxnSpPr>
          <p:cNvPr id="128" name="Straight Connector 127"/>
          <p:cNvCxnSpPr/>
          <p:nvPr/>
        </p:nvCxnSpPr>
        <p:spPr>
          <a:xfrm>
            <a:off x="6043614" y="5245100"/>
            <a:ext cx="1150937" cy="0"/>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129" name="Straight Connector 128"/>
          <p:cNvCxnSpPr/>
          <p:nvPr/>
        </p:nvCxnSpPr>
        <p:spPr>
          <a:xfrm flipV="1">
            <a:off x="7194550" y="5310189"/>
            <a:ext cx="0" cy="1158875"/>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130" name="Oval 129"/>
          <p:cNvSpPr/>
          <p:nvPr/>
        </p:nvSpPr>
        <p:spPr>
          <a:xfrm>
            <a:off x="7123113" y="5172076"/>
            <a:ext cx="144462" cy="144463"/>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sz="800" b="1" dirty="0">
                <a:latin typeface="Calibri" panose="020F0502020204030204" pitchFamily="34" charset="0"/>
              </a:rPr>
              <a:t>A</a:t>
            </a:r>
          </a:p>
        </p:txBody>
      </p:sp>
      <p:sp>
        <p:nvSpPr>
          <p:cNvPr id="21578" name="TextBox 130"/>
          <p:cNvSpPr txBox="1">
            <a:spLocks noChangeArrowheads="1"/>
          </p:cNvSpPr>
          <p:nvPr/>
        </p:nvSpPr>
        <p:spPr bwMode="auto">
          <a:xfrm>
            <a:off x="5727700" y="5106989"/>
            <a:ext cx="414338"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200" b="1">
                <a:latin typeface="Aharoni" panose="02010803020104030203" pitchFamily="2" charset="-79"/>
                <a:cs typeface="Aharoni" panose="02010803020104030203" pitchFamily="2" charset="-79"/>
              </a:rPr>
              <a:t>P1</a:t>
            </a:r>
          </a:p>
        </p:txBody>
      </p:sp>
      <p:sp>
        <p:nvSpPr>
          <p:cNvPr id="21579" name="TextBox 131"/>
          <p:cNvSpPr txBox="1">
            <a:spLocks noChangeArrowheads="1"/>
          </p:cNvSpPr>
          <p:nvPr/>
        </p:nvSpPr>
        <p:spPr bwMode="auto">
          <a:xfrm>
            <a:off x="6988175" y="6469064"/>
            <a:ext cx="414338"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200" b="1">
                <a:latin typeface="Aharoni" panose="02010803020104030203" pitchFamily="2" charset="-79"/>
                <a:cs typeface="Aharoni" panose="02010803020104030203" pitchFamily="2" charset="-79"/>
              </a:rPr>
              <a:t>Q1</a:t>
            </a:r>
          </a:p>
        </p:txBody>
      </p:sp>
      <p:cxnSp>
        <p:nvCxnSpPr>
          <p:cNvPr id="133" name="Straight Connector 132"/>
          <p:cNvCxnSpPr>
            <a:cxnSpLocks noChangeShapeType="1"/>
          </p:cNvCxnSpPr>
          <p:nvPr/>
        </p:nvCxnSpPr>
        <p:spPr bwMode="auto">
          <a:xfrm flipH="1">
            <a:off x="6330951" y="4114800"/>
            <a:ext cx="1033463" cy="1074738"/>
          </a:xfrm>
          <a:prstGeom prst="line">
            <a:avLst/>
          </a:prstGeom>
          <a:noFill/>
          <a:ln w="38100">
            <a:solidFill>
              <a:srgbClr val="2D2D8A"/>
            </a:solidFill>
            <a:round/>
            <a:headEnd/>
            <a:tailEnd/>
          </a:ln>
          <a:effectLst>
            <a:outerShdw blurRad="40000" dist="23000" dir="5400000" rotWithShape="0">
              <a:srgbClr val="808080">
                <a:alpha val="34998"/>
              </a:srgbClr>
            </a:outerShdw>
          </a:effectLst>
          <a:extLst>
            <a:ext uri="{909E8E84-426E-40dd-AFC4-6F175D3DCCD1}">
              <a14:hiddenFill xmlns:a14="http://schemas.microsoft.com/office/drawing/2010/main" xmlns="">
                <a:noFill/>
              </a14:hiddenFill>
            </a:ext>
          </a:extLst>
        </p:spPr>
      </p:cxnSp>
      <p:sp>
        <p:nvSpPr>
          <p:cNvPr id="21581" name="TextBox 133"/>
          <p:cNvSpPr txBox="1">
            <a:spLocks noChangeArrowheads="1"/>
          </p:cNvSpPr>
          <p:nvPr/>
        </p:nvSpPr>
        <p:spPr bwMode="auto">
          <a:xfrm>
            <a:off x="8250239" y="5643563"/>
            <a:ext cx="357187" cy="277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200" b="1">
                <a:latin typeface="Aharoni" panose="02010803020104030203" pitchFamily="2" charset="-79"/>
                <a:cs typeface="Aharoni" panose="02010803020104030203" pitchFamily="2" charset="-79"/>
              </a:rPr>
              <a:t>D2</a:t>
            </a:r>
          </a:p>
        </p:txBody>
      </p:sp>
      <p:cxnSp>
        <p:nvCxnSpPr>
          <p:cNvPr id="136" name="Straight Connector 135"/>
          <p:cNvCxnSpPr/>
          <p:nvPr/>
        </p:nvCxnSpPr>
        <p:spPr>
          <a:xfrm>
            <a:off x="6059489" y="4718051"/>
            <a:ext cx="725487" cy="4763"/>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21583" name="TextBox 136"/>
          <p:cNvSpPr txBox="1">
            <a:spLocks noChangeArrowheads="1"/>
          </p:cNvSpPr>
          <p:nvPr/>
        </p:nvSpPr>
        <p:spPr bwMode="auto">
          <a:xfrm>
            <a:off x="5700714" y="4565651"/>
            <a:ext cx="414337" cy="277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200" b="1">
                <a:latin typeface="Aharoni" panose="02010803020104030203" pitchFamily="2" charset="-79"/>
                <a:cs typeface="Aharoni" panose="02010803020104030203" pitchFamily="2" charset="-79"/>
              </a:rPr>
              <a:t>P2</a:t>
            </a:r>
          </a:p>
        </p:txBody>
      </p:sp>
      <p:cxnSp>
        <p:nvCxnSpPr>
          <p:cNvPr id="138" name="Straight Connector 137"/>
          <p:cNvCxnSpPr/>
          <p:nvPr/>
        </p:nvCxnSpPr>
        <p:spPr>
          <a:xfrm flipV="1">
            <a:off x="6791325" y="4860925"/>
            <a:ext cx="0" cy="1550988"/>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21585" name="TextBox 138"/>
          <p:cNvSpPr txBox="1">
            <a:spLocks noChangeArrowheads="1"/>
          </p:cNvSpPr>
          <p:nvPr/>
        </p:nvSpPr>
        <p:spPr bwMode="auto">
          <a:xfrm>
            <a:off x="6610350" y="6464301"/>
            <a:ext cx="414338"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200" b="1">
                <a:latin typeface="Aharoni" panose="02010803020104030203" pitchFamily="2" charset="-79"/>
                <a:cs typeface="Aharoni" panose="02010803020104030203" pitchFamily="2" charset="-79"/>
              </a:rPr>
              <a:t>Q2</a:t>
            </a:r>
          </a:p>
        </p:txBody>
      </p:sp>
      <p:cxnSp>
        <p:nvCxnSpPr>
          <p:cNvPr id="152" name="Straight Arrow Connector 151"/>
          <p:cNvCxnSpPr>
            <a:cxnSpLocks noChangeShapeType="1"/>
          </p:cNvCxnSpPr>
          <p:nvPr/>
        </p:nvCxnSpPr>
        <p:spPr bwMode="auto">
          <a:xfrm>
            <a:off x="4335463" y="4995863"/>
            <a:ext cx="444500" cy="0"/>
          </a:xfrm>
          <a:prstGeom prst="straightConnector1">
            <a:avLst/>
          </a:prstGeom>
          <a:noFill/>
          <a:ln w="25400">
            <a:solidFill>
              <a:srgbClr val="FF0000"/>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xmlns="">
                <a:noFill/>
              </a14:hiddenFill>
            </a:ext>
          </a:extLst>
        </p:spPr>
      </p:cxnSp>
      <p:cxnSp>
        <p:nvCxnSpPr>
          <p:cNvPr id="154" name="Straight Arrow Connector 153"/>
          <p:cNvCxnSpPr>
            <a:cxnSpLocks noChangeShapeType="1"/>
          </p:cNvCxnSpPr>
          <p:nvPr/>
        </p:nvCxnSpPr>
        <p:spPr bwMode="auto">
          <a:xfrm>
            <a:off x="3514725" y="1733550"/>
            <a:ext cx="444500" cy="0"/>
          </a:xfrm>
          <a:prstGeom prst="straightConnector1">
            <a:avLst/>
          </a:prstGeom>
          <a:noFill/>
          <a:ln w="25400">
            <a:solidFill>
              <a:srgbClr val="FF0000"/>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xmlns="">
                <a:noFill/>
              </a14:hiddenFill>
            </a:ext>
          </a:extLst>
        </p:spPr>
      </p:cxnSp>
      <p:cxnSp>
        <p:nvCxnSpPr>
          <p:cNvPr id="155" name="Straight Arrow Connector 154"/>
          <p:cNvCxnSpPr>
            <a:cxnSpLocks noChangeShapeType="1"/>
          </p:cNvCxnSpPr>
          <p:nvPr/>
        </p:nvCxnSpPr>
        <p:spPr bwMode="auto">
          <a:xfrm flipH="1">
            <a:off x="7069138" y="4591050"/>
            <a:ext cx="550862" cy="0"/>
          </a:xfrm>
          <a:prstGeom prst="straightConnector1">
            <a:avLst/>
          </a:prstGeom>
          <a:noFill/>
          <a:ln w="25400">
            <a:solidFill>
              <a:srgbClr val="FF0000"/>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xmlns="">
                <a:noFill/>
              </a14:hiddenFill>
            </a:ext>
          </a:extLst>
        </p:spPr>
      </p:cxnSp>
      <p:cxnSp>
        <p:nvCxnSpPr>
          <p:cNvPr id="156" name="Straight Arrow Connector 155"/>
          <p:cNvCxnSpPr>
            <a:cxnSpLocks noChangeShapeType="1"/>
          </p:cNvCxnSpPr>
          <p:nvPr/>
        </p:nvCxnSpPr>
        <p:spPr bwMode="auto">
          <a:xfrm flipH="1">
            <a:off x="6330951" y="2314575"/>
            <a:ext cx="504825" cy="0"/>
          </a:xfrm>
          <a:prstGeom prst="straightConnector1">
            <a:avLst/>
          </a:prstGeom>
          <a:noFill/>
          <a:ln w="25400">
            <a:solidFill>
              <a:srgbClr val="FF0000"/>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xmlns="">
                <a:noFill/>
              </a14:hiddenFill>
            </a:ext>
          </a:extLst>
        </p:spPr>
      </p:cxnSp>
      <p:sp>
        <p:nvSpPr>
          <p:cNvPr id="21590" name="TextBox 162"/>
          <p:cNvSpPr txBox="1">
            <a:spLocks noChangeArrowheads="1"/>
          </p:cNvSpPr>
          <p:nvPr/>
        </p:nvSpPr>
        <p:spPr bwMode="auto">
          <a:xfrm>
            <a:off x="7364413" y="4022726"/>
            <a:ext cx="33655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200" b="1">
                <a:latin typeface="Aharoni" panose="02010803020104030203" pitchFamily="2" charset="-79"/>
                <a:cs typeface="Aharoni" panose="02010803020104030203" pitchFamily="2" charset="-79"/>
              </a:rPr>
              <a:t>S2</a:t>
            </a:r>
          </a:p>
        </p:txBody>
      </p:sp>
      <p:sp>
        <p:nvSpPr>
          <p:cNvPr id="21591" name="TextBox 165"/>
          <p:cNvSpPr txBox="1">
            <a:spLocks noChangeArrowheads="1"/>
          </p:cNvSpPr>
          <p:nvPr/>
        </p:nvSpPr>
        <p:spPr bwMode="auto">
          <a:xfrm rot="-5400000">
            <a:off x="1098551" y="2003426"/>
            <a:ext cx="1733550"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2800" b="1">
                <a:latin typeface="Aharoni" panose="02010803020104030203" pitchFamily="2" charset="-79"/>
                <a:cs typeface="Aharoni" panose="02010803020104030203" pitchFamily="2" charset="-79"/>
              </a:rPr>
              <a:t>DEMAND</a:t>
            </a:r>
          </a:p>
        </p:txBody>
      </p:sp>
      <p:sp>
        <p:nvSpPr>
          <p:cNvPr id="21592" name="TextBox 166"/>
          <p:cNvSpPr txBox="1">
            <a:spLocks noChangeArrowheads="1"/>
          </p:cNvSpPr>
          <p:nvPr/>
        </p:nvSpPr>
        <p:spPr bwMode="auto">
          <a:xfrm rot="-5400000">
            <a:off x="1270795" y="4858545"/>
            <a:ext cx="1477963"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2800" b="1">
                <a:latin typeface="Aharoni" panose="02010803020104030203" pitchFamily="2" charset="-79"/>
                <a:cs typeface="Aharoni" panose="02010803020104030203" pitchFamily="2" charset="-79"/>
              </a:rPr>
              <a:t>SUPPLY</a:t>
            </a:r>
          </a:p>
        </p:txBody>
      </p:sp>
      <p:sp>
        <p:nvSpPr>
          <p:cNvPr id="135" name="Oval 134"/>
          <p:cNvSpPr/>
          <p:nvPr/>
        </p:nvSpPr>
        <p:spPr>
          <a:xfrm>
            <a:off x="6718301" y="4657726"/>
            <a:ext cx="144463" cy="142875"/>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sz="800" b="1" dirty="0">
                <a:latin typeface="Calibri" panose="020F0502020204030204" pitchFamily="34" charset="0"/>
              </a:rPr>
              <a:t>B</a:t>
            </a:r>
          </a:p>
        </p:txBody>
      </p:sp>
      <p:sp>
        <p:nvSpPr>
          <p:cNvPr id="21595" name="TextBox 1"/>
          <p:cNvSpPr txBox="1">
            <a:spLocks noChangeArrowheads="1"/>
          </p:cNvSpPr>
          <p:nvPr/>
        </p:nvSpPr>
        <p:spPr bwMode="auto">
          <a:xfrm>
            <a:off x="4057650" y="966788"/>
            <a:ext cx="369888" cy="461962"/>
          </a:xfrm>
          <a:prstGeom prst="rect">
            <a:avLst/>
          </a:prstGeom>
          <a:solidFill>
            <a:schemeClr val="accent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2400" b="1">
                <a:solidFill>
                  <a:srgbClr val="FF0000"/>
                </a:solidFill>
              </a:rPr>
              <a:t>A</a:t>
            </a:r>
          </a:p>
        </p:txBody>
      </p:sp>
      <p:sp>
        <p:nvSpPr>
          <p:cNvPr id="21596" name="TextBox 91"/>
          <p:cNvSpPr txBox="1">
            <a:spLocks noChangeArrowheads="1"/>
          </p:cNvSpPr>
          <p:nvPr/>
        </p:nvSpPr>
        <p:spPr bwMode="auto">
          <a:xfrm>
            <a:off x="6919914" y="1052513"/>
            <a:ext cx="357187" cy="461962"/>
          </a:xfrm>
          <a:prstGeom prst="rect">
            <a:avLst/>
          </a:prstGeom>
          <a:solidFill>
            <a:schemeClr val="accent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2400" b="1">
                <a:solidFill>
                  <a:srgbClr val="FF0000"/>
                </a:solidFill>
              </a:rPr>
              <a:t>B</a:t>
            </a:r>
          </a:p>
        </p:txBody>
      </p:sp>
      <p:sp>
        <p:nvSpPr>
          <p:cNvPr id="21597" name="TextBox 93"/>
          <p:cNvSpPr txBox="1">
            <a:spLocks noChangeArrowheads="1"/>
          </p:cNvSpPr>
          <p:nvPr/>
        </p:nvSpPr>
        <p:spPr bwMode="auto">
          <a:xfrm>
            <a:off x="3736976" y="4179888"/>
            <a:ext cx="347663" cy="461962"/>
          </a:xfrm>
          <a:prstGeom prst="rect">
            <a:avLst/>
          </a:prstGeom>
          <a:solidFill>
            <a:schemeClr val="accent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2400" b="1">
                <a:solidFill>
                  <a:srgbClr val="FF0000"/>
                </a:solidFill>
              </a:rPr>
              <a:t>C</a:t>
            </a:r>
          </a:p>
        </p:txBody>
      </p:sp>
      <p:sp>
        <p:nvSpPr>
          <p:cNvPr id="21598" name="TextBox 96"/>
          <p:cNvSpPr txBox="1">
            <a:spLocks noChangeArrowheads="1"/>
          </p:cNvSpPr>
          <p:nvPr/>
        </p:nvSpPr>
        <p:spPr bwMode="auto">
          <a:xfrm>
            <a:off x="7715251" y="4995863"/>
            <a:ext cx="379413" cy="461962"/>
          </a:xfrm>
          <a:prstGeom prst="rect">
            <a:avLst/>
          </a:prstGeom>
          <a:solidFill>
            <a:schemeClr val="accent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2400" b="1">
                <a:solidFill>
                  <a:srgbClr val="FF0000"/>
                </a:solidFill>
              </a:rPr>
              <a:t>D</a:t>
            </a:r>
          </a:p>
        </p:txBody>
      </p:sp>
      <p:sp>
        <p:nvSpPr>
          <p:cNvPr id="2" name="TextBox 1"/>
          <p:cNvSpPr txBox="1"/>
          <p:nvPr/>
        </p:nvSpPr>
        <p:spPr>
          <a:xfrm>
            <a:off x="0" y="0"/>
            <a:ext cx="6455413" cy="707886"/>
          </a:xfrm>
          <a:prstGeom prst="rect">
            <a:avLst/>
          </a:prstGeom>
          <a:noFill/>
        </p:spPr>
        <p:txBody>
          <a:bodyPr wrap="none" rtlCol="0">
            <a:spAutoFit/>
          </a:bodyPr>
          <a:lstStyle/>
          <a:p>
            <a:r>
              <a:rPr lang="en-US" sz="4000" b="1" dirty="0" smtClean="0"/>
              <a:t>RWS2: The Basic Price Toolkit</a:t>
            </a:r>
            <a:endParaRPr lang="en-US" sz="4000" b="1" dirty="0"/>
          </a:p>
        </p:txBody>
      </p:sp>
    </p:spTree>
    <p:extLst>
      <p:ext uri="{BB962C8B-B14F-4D97-AF65-F5344CB8AC3E}">
        <p14:creationId xmlns:p14="http://schemas.microsoft.com/office/powerpoint/2010/main" val="1187019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2313" y="1"/>
            <a:ext cx="8229600" cy="981075"/>
          </a:xfrm>
        </p:spPr>
        <p:txBody>
          <a:bodyPr/>
          <a:lstStyle/>
          <a:p>
            <a:pPr>
              <a:defRPr/>
            </a:pPr>
            <a:r>
              <a:rPr lang="en-US" b="1" dirty="0" smtClean="0"/>
              <a:t>Price Elasticity of Demand (PED)</a:t>
            </a:r>
            <a:endParaRPr lang="en-US" b="1" dirty="0"/>
          </a:p>
        </p:txBody>
      </p:sp>
      <p:cxnSp>
        <p:nvCxnSpPr>
          <p:cNvPr id="4" name="Straight Connector 3"/>
          <p:cNvCxnSpPr>
            <a:cxnSpLocks noChangeShapeType="1"/>
          </p:cNvCxnSpPr>
          <p:nvPr/>
        </p:nvCxnSpPr>
        <p:spPr bwMode="auto">
          <a:xfrm>
            <a:off x="2063750" y="981075"/>
            <a:ext cx="0" cy="2559050"/>
          </a:xfrm>
          <a:prstGeom prst="line">
            <a:avLst/>
          </a:prstGeom>
          <a:noFill/>
          <a:ln w="38100">
            <a:solidFill>
              <a:srgbClr val="000000"/>
            </a:solidFill>
            <a:round/>
            <a:headEnd/>
            <a:tailEnd/>
          </a:ln>
          <a:effectLst>
            <a:outerShdw blurRad="40000" dist="23000" dir="5400000" rotWithShape="0">
              <a:srgbClr val="808080">
                <a:alpha val="34998"/>
              </a:srgbClr>
            </a:outerShdw>
          </a:effectLst>
          <a:extLst>
            <a:ext uri="{909E8E84-426E-40dd-AFC4-6F175D3DCCD1}">
              <a14:hiddenFill xmlns:a14="http://schemas.microsoft.com/office/drawing/2010/main" xmlns="">
                <a:noFill/>
              </a14:hiddenFill>
            </a:ext>
          </a:extLst>
        </p:spPr>
      </p:cxnSp>
      <p:cxnSp>
        <p:nvCxnSpPr>
          <p:cNvPr id="5" name="Straight Connector 4"/>
          <p:cNvCxnSpPr>
            <a:cxnSpLocks noChangeShapeType="1"/>
          </p:cNvCxnSpPr>
          <p:nvPr/>
        </p:nvCxnSpPr>
        <p:spPr bwMode="auto">
          <a:xfrm>
            <a:off x="2063750" y="3540125"/>
            <a:ext cx="2693988" cy="0"/>
          </a:xfrm>
          <a:prstGeom prst="line">
            <a:avLst/>
          </a:prstGeom>
          <a:noFill/>
          <a:ln w="38100">
            <a:solidFill>
              <a:srgbClr val="000000"/>
            </a:solidFill>
            <a:round/>
            <a:headEnd/>
            <a:tailEnd/>
          </a:ln>
          <a:effectLst>
            <a:outerShdw blurRad="40000" dist="23000" dir="5400000" rotWithShape="0">
              <a:srgbClr val="808080">
                <a:alpha val="34998"/>
              </a:srgbClr>
            </a:outerShdw>
          </a:effectLst>
          <a:extLst>
            <a:ext uri="{909E8E84-426E-40dd-AFC4-6F175D3DCCD1}">
              <a14:hiddenFill xmlns:a14="http://schemas.microsoft.com/office/drawing/2010/main" xmlns="">
                <a:noFill/>
              </a14:hiddenFill>
            </a:ext>
          </a:extLst>
        </p:spPr>
      </p:cxnSp>
      <p:sp>
        <p:nvSpPr>
          <p:cNvPr id="6" name="TextBox 7"/>
          <p:cNvSpPr txBox="1">
            <a:spLocks noChangeArrowheads="1"/>
          </p:cNvSpPr>
          <p:nvPr/>
        </p:nvSpPr>
        <p:spPr bwMode="auto">
          <a:xfrm rot="-5400000">
            <a:off x="1574007" y="932657"/>
            <a:ext cx="536575" cy="277812"/>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200" b="1">
                <a:latin typeface="Aharoni" panose="02010803020104030203" pitchFamily="2" charset="-79"/>
                <a:cs typeface="Aharoni" panose="02010803020104030203" pitchFamily="2" charset="-79"/>
              </a:rPr>
              <a:t>Price</a:t>
            </a:r>
          </a:p>
        </p:txBody>
      </p:sp>
      <p:sp>
        <p:nvSpPr>
          <p:cNvPr id="7" name="TextBox 8"/>
          <p:cNvSpPr txBox="1">
            <a:spLocks noChangeArrowheads="1"/>
          </p:cNvSpPr>
          <p:nvPr/>
        </p:nvSpPr>
        <p:spPr bwMode="auto">
          <a:xfrm>
            <a:off x="4071938" y="3575051"/>
            <a:ext cx="825500" cy="277813"/>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200" b="1">
                <a:latin typeface="Aharoni" panose="02010803020104030203" pitchFamily="2" charset="-79"/>
                <a:cs typeface="Aharoni" panose="02010803020104030203" pitchFamily="2" charset="-79"/>
              </a:rPr>
              <a:t>Quantity</a:t>
            </a:r>
          </a:p>
        </p:txBody>
      </p:sp>
      <p:cxnSp>
        <p:nvCxnSpPr>
          <p:cNvPr id="8" name="Straight Connector 7"/>
          <p:cNvCxnSpPr>
            <a:cxnSpLocks noChangeShapeType="1"/>
          </p:cNvCxnSpPr>
          <p:nvPr/>
        </p:nvCxnSpPr>
        <p:spPr bwMode="auto">
          <a:xfrm>
            <a:off x="3143251" y="1019176"/>
            <a:ext cx="792163" cy="2232025"/>
          </a:xfrm>
          <a:prstGeom prst="line">
            <a:avLst/>
          </a:prstGeom>
          <a:noFill/>
          <a:ln w="38100">
            <a:solidFill>
              <a:srgbClr val="2D2D8A"/>
            </a:solidFill>
            <a:round/>
            <a:headEnd/>
            <a:tailEnd/>
          </a:ln>
          <a:effectLst>
            <a:outerShdw blurRad="40000" dist="23000" dir="5400000" rotWithShape="0">
              <a:srgbClr val="808080">
                <a:alpha val="34998"/>
              </a:srgbClr>
            </a:outerShdw>
          </a:effectLst>
          <a:extLst>
            <a:ext uri="{909E8E84-426E-40dd-AFC4-6F175D3DCCD1}">
              <a14:hiddenFill xmlns:a14="http://schemas.microsoft.com/office/drawing/2010/main" xmlns="">
                <a:noFill/>
              </a14:hiddenFill>
            </a:ext>
          </a:extLst>
        </p:spPr>
      </p:cxnSp>
      <p:sp>
        <p:nvSpPr>
          <p:cNvPr id="11" name="TextBox 14"/>
          <p:cNvSpPr txBox="1">
            <a:spLocks noChangeArrowheads="1"/>
          </p:cNvSpPr>
          <p:nvPr/>
        </p:nvSpPr>
        <p:spPr bwMode="auto">
          <a:xfrm>
            <a:off x="3914775" y="3113089"/>
            <a:ext cx="954088"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200" b="1">
                <a:latin typeface="Aharoni" panose="02010803020104030203" pitchFamily="2" charset="-79"/>
                <a:cs typeface="Aharoni" panose="02010803020104030203" pitchFamily="2" charset="-79"/>
              </a:rPr>
              <a:t>D Inelastic</a:t>
            </a:r>
          </a:p>
        </p:txBody>
      </p:sp>
      <p:cxnSp>
        <p:nvCxnSpPr>
          <p:cNvPr id="12" name="Straight Connector 11"/>
          <p:cNvCxnSpPr/>
          <p:nvPr/>
        </p:nvCxnSpPr>
        <p:spPr>
          <a:xfrm>
            <a:off x="2063751" y="2674938"/>
            <a:ext cx="1654175" cy="0"/>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13" name="Straight Connector 12"/>
          <p:cNvCxnSpPr/>
          <p:nvPr/>
        </p:nvCxnSpPr>
        <p:spPr>
          <a:xfrm flipV="1">
            <a:off x="3359150" y="1666875"/>
            <a:ext cx="0" cy="1879600"/>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15" name="TextBox 27"/>
          <p:cNvSpPr txBox="1">
            <a:spLocks noChangeArrowheads="1"/>
          </p:cNvSpPr>
          <p:nvPr/>
        </p:nvSpPr>
        <p:spPr bwMode="auto">
          <a:xfrm>
            <a:off x="1692618" y="2507746"/>
            <a:ext cx="412750" cy="277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200" b="1" dirty="0">
                <a:latin typeface="Aharoni" panose="02010803020104030203" pitchFamily="2" charset="-79"/>
                <a:cs typeface="Aharoni" panose="02010803020104030203" pitchFamily="2" charset="-79"/>
              </a:rPr>
              <a:t>P1</a:t>
            </a:r>
          </a:p>
        </p:txBody>
      </p:sp>
      <p:sp>
        <p:nvSpPr>
          <p:cNvPr id="16" name="TextBox 28"/>
          <p:cNvSpPr txBox="1">
            <a:spLocks noChangeArrowheads="1"/>
          </p:cNvSpPr>
          <p:nvPr/>
        </p:nvSpPr>
        <p:spPr bwMode="auto">
          <a:xfrm>
            <a:off x="3143250" y="3540126"/>
            <a:ext cx="41275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200" b="1" dirty="0" smtClean="0">
                <a:latin typeface="Aharoni" panose="02010803020104030203" pitchFamily="2" charset="-79"/>
                <a:cs typeface="Aharoni" panose="02010803020104030203" pitchFamily="2" charset="-79"/>
              </a:rPr>
              <a:t>Q2</a:t>
            </a:r>
            <a:endParaRPr lang="en-GB" altLang="en-US" sz="1200" b="1" dirty="0">
              <a:latin typeface="Aharoni" panose="02010803020104030203" pitchFamily="2" charset="-79"/>
              <a:cs typeface="Aharoni" panose="02010803020104030203" pitchFamily="2" charset="-79"/>
            </a:endParaRPr>
          </a:p>
        </p:txBody>
      </p:sp>
      <p:cxnSp>
        <p:nvCxnSpPr>
          <p:cNvPr id="20" name="Straight Connector 19"/>
          <p:cNvCxnSpPr/>
          <p:nvPr/>
        </p:nvCxnSpPr>
        <p:spPr>
          <a:xfrm>
            <a:off x="2135188" y="1666875"/>
            <a:ext cx="1223962" cy="0"/>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21" name="TextBox 73"/>
          <p:cNvSpPr txBox="1">
            <a:spLocks noChangeArrowheads="1"/>
          </p:cNvSpPr>
          <p:nvPr/>
        </p:nvSpPr>
        <p:spPr bwMode="auto">
          <a:xfrm>
            <a:off x="1703389" y="1524001"/>
            <a:ext cx="414337" cy="277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200" b="1">
                <a:latin typeface="Aharoni" panose="02010803020104030203" pitchFamily="2" charset="-79"/>
                <a:cs typeface="Aharoni" panose="02010803020104030203" pitchFamily="2" charset="-79"/>
              </a:rPr>
              <a:t>P2</a:t>
            </a:r>
          </a:p>
        </p:txBody>
      </p:sp>
      <p:cxnSp>
        <p:nvCxnSpPr>
          <p:cNvPr id="22" name="Straight Connector 21"/>
          <p:cNvCxnSpPr/>
          <p:nvPr/>
        </p:nvCxnSpPr>
        <p:spPr>
          <a:xfrm flipV="1">
            <a:off x="3719513" y="2603500"/>
            <a:ext cx="0" cy="903288"/>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23" name="TextBox 76"/>
          <p:cNvSpPr txBox="1">
            <a:spLocks noChangeArrowheads="1"/>
          </p:cNvSpPr>
          <p:nvPr/>
        </p:nvSpPr>
        <p:spPr bwMode="auto">
          <a:xfrm>
            <a:off x="3489073" y="3540125"/>
            <a:ext cx="414337"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200" b="1" dirty="0" smtClean="0">
                <a:latin typeface="Aharoni" panose="02010803020104030203" pitchFamily="2" charset="-79"/>
                <a:cs typeface="Aharoni" panose="02010803020104030203" pitchFamily="2" charset="-79"/>
              </a:rPr>
              <a:t>Q1</a:t>
            </a:r>
            <a:endParaRPr lang="en-GB" altLang="en-US" sz="1200" b="1" dirty="0">
              <a:latin typeface="Aharoni" panose="02010803020104030203" pitchFamily="2" charset="-79"/>
              <a:cs typeface="Aharoni" panose="02010803020104030203" pitchFamily="2" charset="-79"/>
            </a:endParaRPr>
          </a:p>
        </p:txBody>
      </p:sp>
      <p:cxnSp>
        <p:nvCxnSpPr>
          <p:cNvPr id="36" name="Straight Connector 35"/>
          <p:cNvCxnSpPr>
            <a:cxnSpLocks noChangeShapeType="1"/>
          </p:cNvCxnSpPr>
          <p:nvPr/>
        </p:nvCxnSpPr>
        <p:spPr bwMode="auto">
          <a:xfrm>
            <a:off x="2063750" y="3900488"/>
            <a:ext cx="0" cy="2559050"/>
          </a:xfrm>
          <a:prstGeom prst="line">
            <a:avLst/>
          </a:prstGeom>
          <a:noFill/>
          <a:ln w="38100">
            <a:solidFill>
              <a:srgbClr val="000000"/>
            </a:solidFill>
            <a:round/>
            <a:headEnd/>
            <a:tailEnd/>
          </a:ln>
          <a:effectLst>
            <a:outerShdw blurRad="40000" dist="23000" dir="5400000" rotWithShape="0">
              <a:srgbClr val="808080">
                <a:alpha val="34998"/>
              </a:srgbClr>
            </a:outerShdw>
          </a:effectLst>
          <a:extLst>
            <a:ext uri="{909E8E84-426E-40dd-AFC4-6F175D3DCCD1}">
              <a14:hiddenFill xmlns:a14="http://schemas.microsoft.com/office/drawing/2010/main" xmlns="">
                <a:noFill/>
              </a14:hiddenFill>
            </a:ext>
          </a:extLst>
        </p:spPr>
      </p:cxnSp>
      <p:cxnSp>
        <p:nvCxnSpPr>
          <p:cNvPr id="37" name="Straight Connector 36"/>
          <p:cNvCxnSpPr>
            <a:cxnSpLocks noChangeShapeType="1"/>
          </p:cNvCxnSpPr>
          <p:nvPr/>
        </p:nvCxnSpPr>
        <p:spPr bwMode="auto">
          <a:xfrm>
            <a:off x="2063750" y="6459538"/>
            <a:ext cx="2693988" cy="0"/>
          </a:xfrm>
          <a:prstGeom prst="line">
            <a:avLst/>
          </a:prstGeom>
          <a:noFill/>
          <a:ln w="38100">
            <a:solidFill>
              <a:srgbClr val="000000"/>
            </a:solidFill>
            <a:round/>
            <a:headEnd/>
            <a:tailEnd/>
          </a:ln>
          <a:effectLst>
            <a:outerShdw blurRad="40000" dist="23000" dir="5400000" rotWithShape="0">
              <a:srgbClr val="808080">
                <a:alpha val="34998"/>
              </a:srgbClr>
            </a:outerShdw>
          </a:effectLst>
          <a:extLst>
            <a:ext uri="{909E8E84-426E-40dd-AFC4-6F175D3DCCD1}">
              <a14:hiddenFill xmlns:a14="http://schemas.microsoft.com/office/drawing/2010/main" xmlns="">
                <a:noFill/>
              </a14:hiddenFill>
            </a:ext>
          </a:extLst>
        </p:spPr>
      </p:cxnSp>
      <p:sp>
        <p:nvSpPr>
          <p:cNvPr id="38" name="TextBox 7"/>
          <p:cNvSpPr txBox="1">
            <a:spLocks noChangeArrowheads="1"/>
          </p:cNvSpPr>
          <p:nvPr/>
        </p:nvSpPr>
        <p:spPr bwMode="auto">
          <a:xfrm rot="-5400000">
            <a:off x="1574007" y="3852070"/>
            <a:ext cx="536575" cy="277812"/>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200" b="1">
                <a:latin typeface="Aharoni" panose="02010803020104030203" pitchFamily="2" charset="-79"/>
                <a:cs typeface="Aharoni" panose="02010803020104030203" pitchFamily="2" charset="-79"/>
              </a:rPr>
              <a:t>Price</a:t>
            </a:r>
          </a:p>
        </p:txBody>
      </p:sp>
      <p:sp>
        <p:nvSpPr>
          <p:cNvPr id="39" name="TextBox 8"/>
          <p:cNvSpPr txBox="1">
            <a:spLocks noChangeArrowheads="1"/>
          </p:cNvSpPr>
          <p:nvPr/>
        </p:nvSpPr>
        <p:spPr bwMode="auto">
          <a:xfrm>
            <a:off x="4295775" y="6548438"/>
            <a:ext cx="825500" cy="277812"/>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200" b="1">
                <a:latin typeface="Aharoni" panose="02010803020104030203" pitchFamily="2" charset="-79"/>
                <a:cs typeface="Aharoni" panose="02010803020104030203" pitchFamily="2" charset="-79"/>
              </a:rPr>
              <a:t>Quantity</a:t>
            </a:r>
          </a:p>
        </p:txBody>
      </p:sp>
      <p:cxnSp>
        <p:nvCxnSpPr>
          <p:cNvPr id="40" name="Straight Connector 39"/>
          <p:cNvCxnSpPr>
            <a:cxnSpLocks noChangeShapeType="1"/>
            <a:endCxn id="41" idx="1"/>
          </p:cNvCxnSpPr>
          <p:nvPr/>
        </p:nvCxnSpPr>
        <p:spPr bwMode="auto">
          <a:xfrm>
            <a:off x="2279651" y="5084763"/>
            <a:ext cx="2232025" cy="354400"/>
          </a:xfrm>
          <a:prstGeom prst="line">
            <a:avLst/>
          </a:prstGeom>
          <a:noFill/>
          <a:ln w="38100">
            <a:solidFill>
              <a:srgbClr val="2D2D8A"/>
            </a:solidFill>
            <a:round/>
            <a:headEnd/>
            <a:tailEnd/>
          </a:ln>
          <a:effectLst>
            <a:outerShdw blurRad="40000" dist="23000" dir="5400000" rotWithShape="0">
              <a:srgbClr val="808080">
                <a:alpha val="34998"/>
              </a:srgbClr>
            </a:outerShdw>
          </a:effectLst>
          <a:extLst>
            <a:ext uri="{909E8E84-426E-40dd-AFC4-6F175D3DCCD1}">
              <a14:hiddenFill xmlns:a14="http://schemas.microsoft.com/office/drawing/2010/main" xmlns="">
                <a:noFill/>
              </a14:hiddenFill>
            </a:ext>
          </a:extLst>
        </p:spPr>
      </p:cxnSp>
      <p:sp>
        <p:nvSpPr>
          <p:cNvPr id="41" name="TextBox 14"/>
          <p:cNvSpPr txBox="1">
            <a:spLocks noChangeArrowheads="1"/>
          </p:cNvSpPr>
          <p:nvPr/>
        </p:nvSpPr>
        <p:spPr bwMode="auto">
          <a:xfrm>
            <a:off x="4511676" y="5300664"/>
            <a:ext cx="777777"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200" b="1">
                <a:latin typeface="Aharoni" panose="02010803020104030203" pitchFamily="2" charset="-79"/>
                <a:cs typeface="Aharoni" panose="02010803020104030203" pitchFamily="2" charset="-79"/>
              </a:rPr>
              <a:t>D Elastic</a:t>
            </a:r>
          </a:p>
        </p:txBody>
      </p:sp>
      <p:cxnSp>
        <p:nvCxnSpPr>
          <p:cNvPr id="42" name="Straight Connector 41"/>
          <p:cNvCxnSpPr/>
          <p:nvPr/>
        </p:nvCxnSpPr>
        <p:spPr>
          <a:xfrm>
            <a:off x="2063750" y="5300663"/>
            <a:ext cx="1295400" cy="0"/>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43" name="Straight Connector 42"/>
          <p:cNvCxnSpPr/>
          <p:nvPr/>
        </p:nvCxnSpPr>
        <p:spPr>
          <a:xfrm flipV="1">
            <a:off x="3359150" y="5300664"/>
            <a:ext cx="0" cy="1165225"/>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44" name="TextBox 27"/>
          <p:cNvSpPr txBox="1">
            <a:spLocks noChangeArrowheads="1"/>
          </p:cNvSpPr>
          <p:nvPr/>
        </p:nvSpPr>
        <p:spPr bwMode="auto">
          <a:xfrm>
            <a:off x="1703388" y="5300663"/>
            <a:ext cx="412750" cy="277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200" b="1">
                <a:latin typeface="Aharoni" panose="02010803020104030203" pitchFamily="2" charset="-79"/>
                <a:cs typeface="Aharoni" panose="02010803020104030203" pitchFamily="2" charset="-79"/>
              </a:rPr>
              <a:t>P1</a:t>
            </a:r>
          </a:p>
        </p:txBody>
      </p:sp>
      <p:sp>
        <p:nvSpPr>
          <p:cNvPr id="45" name="TextBox 28"/>
          <p:cNvSpPr txBox="1">
            <a:spLocks noChangeArrowheads="1"/>
          </p:cNvSpPr>
          <p:nvPr/>
        </p:nvSpPr>
        <p:spPr bwMode="auto">
          <a:xfrm>
            <a:off x="3143250" y="6459539"/>
            <a:ext cx="41275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200" b="1" dirty="0" smtClean="0">
                <a:latin typeface="Aharoni" panose="02010803020104030203" pitchFamily="2" charset="-79"/>
                <a:cs typeface="Aharoni" panose="02010803020104030203" pitchFamily="2" charset="-79"/>
              </a:rPr>
              <a:t>Q2</a:t>
            </a:r>
            <a:endParaRPr lang="en-GB" altLang="en-US" sz="1200" b="1" dirty="0">
              <a:latin typeface="Aharoni" panose="02010803020104030203" pitchFamily="2" charset="-79"/>
              <a:cs typeface="Aharoni" panose="02010803020104030203" pitchFamily="2" charset="-79"/>
            </a:endParaRPr>
          </a:p>
        </p:txBody>
      </p:sp>
      <p:cxnSp>
        <p:nvCxnSpPr>
          <p:cNvPr id="46" name="Straight Connector 45"/>
          <p:cNvCxnSpPr/>
          <p:nvPr/>
        </p:nvCxnSpPr>
        <p:spPr>
          <a:xfrm>
            <a:off x="2063750" y="5373688"/>
            <a:ext cx="1944688" cy="0"/>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47" name="TextBox 73"/>
          <p:cNvSpPr txBox="1">
            <a:spLocks noChangeArrowheads="1"/>
          </p:cNvSpPr>
          <p:nvPr/>
        </p:nvSpPr>
        <p:spPr bwMode="auto">
          <a:xfrm>
            <a:off x="1703389" y="5157788"/>
            <a:ext cx="414337" cy="277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200" b="1">
                <a:latin typeface="Aharoni" panose="02010803020104030203" pitchFamily="2" charset="-79"/>
                <a:cs typeface="Aharoni" panose="02010803020104030203" pitchFamily="2" charset="-79"/>
              </a:rPr>
              <a:t>P2</a:t>
            </a:r>
          </a:p>
        </p:txBody>
      </p:sp>
      <p:cxnSp>
        <p:nvCxnSpPr>
          <p:cNvPr id="48" name="Straight Connector 47"/>
          <p:cNvCxnSpPr/>
          <p:nvPr/>
        </p:nvCxnSpPr>
        <p:spPr>
          <a:xfrm flipV="1">
            <a:off x="4008438" y="5373688"/>
            <a:ext cx="0" cy="1008062"/>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49" name="TextBox 76"/>
          <p:cNvSpPr txBox="1">
            <a:spLocks noChangeArrowheads="1"/>
          </p:cNvSpPr>
          <p:nvPr/>
        </p:nvSpPr>
        <p:spPr bwMode="auto">
          <a:xfrm>
            <a:off x="3792539" y="6453189"/>
            <a:ext cx="414337"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200" b="1" dirty="0" smtClean="0">
                <a:latin typeface="Aharoni" panose="02010803020104030203" pitchFamily="2" charset="-79"/>
                <a:cs typeface="Aharoni" panose="02010803020104030203" pitchFamily="2" charset="-79"/>
              </a:rPr>
              <a:t>Q1</a:t>
            </a:r>
            <a:endParaRPr lang="en-GB" altLang="en-US" sz="1200" b="1" dirty="0">
              <a:latin typeface="Aharoni" panose="02010803020104030203" pitchFamily="2" charset="-79"/>
              <a:cs typeface="Aharoni" panose="02010803020104030203" pitchFamily="2" charset="-79"/>
            </a:endParaRPr>
          </a:p>
        </p:txBody>
      </p:sp>
      <p:cxnSp>
        <p:nvCxnSpPr>
          <p:cNvPr id="58" name="Straight Connector 57"/>
          <p:cNvCxnSpPr>
            <a:cxnSpLocks noChangeShapeType="1"/>
          </p:cNvCxnSpPr>
          <p:nvPr/>
        </p:nvCxnSpPr>
        <p:spPr bwMode="auto">
          <a:xfrm>
            <a:off x="7175500" y="3894138"/>
            <a:ext cx="0" cy="2559050"/>
          </a:xfrm>
          <a:prstGeom prst="line">
            <a:avLst/>
          </a:prstGeom>
          <a:noFill/>
          <a:ln w="38100">
            <a:solidFill>
              <a:srgbClr val="000000"/>
            </a:solidFill>
            <a:round/>
            <a:headEnd/>
            <a:tailEnd/>
          </a:ln>
          <a:effectLst>
            <a:outerShdw blurRad="40000" dist="23000" dir="5400000" rotWithShape="0">
              <a:srgbClr val="808080">
                <a:alpha val="34998"/>
              </a:srgbClr>
            </a:outerShdw>
          </a:effectLst>
          <a:extLst>
            <a:ext uri="{909E8E84-426E-40dd-AFC4-6F175D3DCCD1}">
              <a14:hiddenFill xmlns:a14="http://schemas.microsoft.com/office/drawing/2010/main" xmlns="">
                <a:noFill/>
              </a14:hiddenFill>
            </a:ext>
          </a:extLst>
        </p:spPr>
      </p:cxnSp>
      <p:cxnSp>
        <p:nvCxnSpPr>
          <p:cNvPr id="59" name="Straight Connector 58"/>
          <p:cNvCxnSpPr>
            <a:cxnSpLocks noChangeShapeType="1"/>
          </p:cNvCxnSpPr>
          <p:nvPr/>
        </p:nvCxnSpPr>
        <p:spPr bwMode="auto">
          <a:xfrm>
            <a:off x="7175500" y="6453188"/>
            <a:ext cx="2693988" cy="0"/>
          </a:xfrm>
          <a:prstGeom prst="line">
            <a:avLst/>
          </a:prstGeom>
          <a:noFill/>
          <a:ln w="38100">
            <a:solidFill>
              <a:srgbClr val="000000"/>
            </a:solidFill>
            <a:round/>
            <a:headEnd/>
            <a:tailEnd/>
          </a:ln>
          <a:effectLst>
            <a:outerShdw blurRad="40000" dist="23000" dir="5400000" rotWithShape="0">
              <a:srgbClr val="808080">
                <a:alpha val="34998"/>
              </a:srgbClr>
            </a:outerShdw>
          </a:effectLst>
          <a:extLst>
            <a:ext uri="{909E8E84-426E-40dd-AFC4-6F175D3DCCD1}">
              <a14:hiddenFill xmlns:a14="http://schemas.microsoft.com/office/drawing/2010/main" xmlns="">
                <a:noFill/>
              </a14:hiddenFill>
            </a:ext>
          </a:extLst>
        </p:spPr>
      </p:cxnSp>
      <p:sp>
        <p:nvSpPr>
          <p:cNvPr id="23585" name="TextBox 7"/>
          <p:cNvSpPr txBox="1">
            <a:spLocks noChangeArrowheads="1"/>
          </p:cNvSpPr>
          <p:nvPr/>
        </p:nvSpPr>
        <p:spPr bwMode="auto">
          <a:xfrm rot="-5400000">
            <a:off x="6687345" y="3845720"/>
            <a:ext cx="536575" cy="277813"/>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200" b="1">
                <a:latin typeface="Aharoni" panose="02010803020104030203" pitchFamily="2" charset="-79"/>
                <a:cs typeface="Aharoni" panose="02010803020104030203" pitchFamily="2" charset="-79"/>
              </a:rPr>
              <a:t>Price</a:t>
            </a:r>
          </a:p>
        </p:txBody>
      </p:sp>
      <p:sp>
        <p:nvSpPr>
          <p:cNvPr id="23586" name="TextBox 8"/>
          <p:cNvSpPr txBox="1">
            <a:spLocks noChangeArrowheads="1"/>
          </p:cNvSpPr>
          <p:nvPr/>
        </p:nvSpPr>
        <p:spPr bwMode="auto">
          <a:xfrm>
            <a:off x="9183688" y="6488113"/>
            <a:ext cx="825500" cy="277812"/>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200" b="1">
                <a:latin typeface="Aharoni" panose="02010803020104030203" pitchFamily="2" charset="-79"/>
                <a:cs typeface="Aharoni" panose="02010803020104030203" pitchFamily="2" charset="-79"/>
              </a:rPr>
              <a:t>Quantity</a:t>
            </a:r>
          </a:p>
        </p:txBody>
      </p:sp>
      <p:cxnSp>
        <p:nvCxnSpPr>
          <p:cNvPr id="62" name="Straight Connector 61"/>
          <p:cNvCxnSpPr>
            <a:cxnSpLocks noChangeShapeType="1"/>
          </p:cNvCxnSpPr>
          <p:nvPr/>
        </p:nvCxnSpPr>
        <p:spPr bwMode="auto">
          <a:xfrm>
            <a:off x="7608888" y="4292600"/>
            <a:ext cx="1871662" cy="1873250"/>
          </a:xfrm>
          <a:prstGeom prst="line">
            <a:avLst/>
          </a:prstGeom>
          <a:noFill/>
          <a:ln w="38100">
            <a:solidFill>
              <a:srgbClr val="2D2D8A"/>
            </a:solidFill>
            <a:round/>
            <a:headEnd/>
            <a:tailEnd/>
          </a:ln>
          <a:effectLst>
            <a:outerShdw blurRad="40000" dist="23000" dir="5400000" rotWithShape="0">
              <a:srgbClr val="808080">
                <a:alpha val="34998"/>
              </a:srgbClr>
            </a:outerShdw>
          </a:effectLst>
          <a:extLst>
            <a:ext uri="{909E8E84-426E-40dd-AFC4-6F175D3DCCD1}">
              <a14:hiddenFill xmlns:a14="http://schemas.microsoft.com/office/drawing/2010/main" xmlns="">
                <a:noFill/>
              </a14:hiddenFill>
            </a:ext>
          </a:extLst>
        </p:spPr>
      </p:cxnSp>
      <p:sp>
        <p:nvSpPr>
          <p:cNvPr id="23588" name="TextBox 14"/>
          <p:cNvSpPr txBox="1">
            <a:spLocks noChangeArrowheads="1"/>
          </p:cNvSpPr>
          <p:nvPr/>
        </p:nvSpPr>
        <p:spPr bwMode="auto">
          <a:xfrm>
            <a:off x="9409114" y="6021389"/>
            <a:ext cx="880369"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200" b="1">
                <a:latin typeface="Aharoni" panose="02010803020104030203" pitchFamily="2" charset="-79"/>
                <a:cs typeface="Aharoni" panose="02010803020104030203" pitchFamily="2" charset="-79"/>
              </a:rPr>
              <a:t>D Unitary</a:t>
            </a:r>
          </a:p>
        </p:txBody>
      </p:sp>
      <p:cxnSp>
        <p:nvCxnSpPr>
          <p:cNvPr id="64" name="Straight Connector 63"/>
          <p:cNvCxnSpPr/>
          <p:nvPr/>
        </p:nvCxnSpPr>
        <p:spPr>
          <a:xfrm>
            <a:off x="7175501" y="5516563"/>
            <a:ext cx="1655763" cy="0"/>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65" name="Straight Connector 64"/>
          <p:cNvCxnSpPr/>
          <p:nvPr/>
        </p:nvCxnSpPr>
        <p:spPr>
          <a:xfrm flipV="1">
            <a:off x="8256588" y="4941888"/>
            <a:ext cx="0" cy="1517650"/>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23591" name="TextBox 27"/>
          <p:cNvSpPr txBox="1">
            <a:spLocks noChangeArrowheads="1"/>
          </p:cNvSpPr>
          <p:nvPr/>
        </p:nvSpPr>
        <p:spPr bwMode="auto">
          <a:xfrm>
            <a:off x="6816725" y="5373688"/>
            <a:ext cx="412750" cy="277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200" b="1">
                <a:latin typeface="Aharoni" panose="02010803020104030203" pitchFamily="2" charset="-79"/>
                <a:cs typeface="Aharoni" panose="02010803020104030203" pitchFamily="2" charset="-79"/>
              </a:rPr>
              <a:t>P1</a:t>
            </a:r>
          </a:p>
        </p:txBody>
      </p:sp>
      <p:sp>
        <p:nvSpPr>
          <p:cNvPr id="23592" name="TextBox 28"/>
          <p:cNvSpPr txBox="1">
            <a:spLocks noChangeArrowheads="1"/>
          </p:cNvSpPr>
          <p:nvPr/>
        </p:nvSpPr>
        <p:spPr bwMode="auto">
          <a:xfrm>
            <a:off x="8112125" y="6453189"/>
            <a:ext cx="41275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200" b="1" dirty="0" smtClean="0">
                <a:latin typeface="Aharoni" panose="02010803020104030203" pitchFamily="2" charset="-79"/>
                <a:cs typeface="Aharoni" panose="02010803020104030203" pitchFamily="2" charset="-79"/>
              </a:rPr>
              <a:t>Q2</a:t>
            </a:r>
            <a:endParaRPr lang="en-GB" altLang="en-US" sz="1200" b="1" dirty="0">
              <a:latin typeface="Aharoni" panose="02010803020104030203" pitchFamily="2" charset="-79"/>
              <a:cs typeface="Aharoni" panose="02010803020104030203" pitchFamily="2" charset="-79"/>
            </a:endParaRPr>
          </a:p>
        </p:txBody>
      </p:sp>
      <p:cxnSp>
        <p:nvCxnSpPr>
          <p:cNvPr id="68" name="Straight Connector 67"/>
          <p:cNvCxnSpPr/>
          <p:nvPr/>
        </p:nvCxnSpPr>
        <p:spPr>
          <a:xfrm>
            <a:off x="7175500" y="4941888"/>
            <a:ext cx="1081088" cy="0"/>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23594" name="TextBox 73"/>
          <p:cNvSpPr txBox="1">
            <a:spLocks noChangeArrowheads="1"/>
          </p:cNvSpPr>
          <p:nvPr/>
        </p:nvSpPr>
        <p:spPr bwMode="auto">
          <a:xfrm>
            <a:off x="6816725" y="4797426"/>
            <a:ext cx="414338" cy="277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200" b="1">
                <a:latin typeface="Aharoni" panose="02010803020104030203" pitchFamily="2" charset="-79"/>
                <a:cs typeface="Aharoni" panose="02010803020104030203" pitchFamily="2" charset="-79"/>
              </a:rPr>
              <a:t>P2</a:t>
            </a:r>
          </a:p>
        </p:txBody>
      </p:sp>
      <p:cxnSp>
        <p:nvCxnSpPr>
          <p:cNvPr id="70" name="Straight Connector 69"/>
          <p:cNvCxnSpPr/>
          <p:nvPr/>
        </p:nvCxnSpPr>
        <p:spPr>
          <a:xfrm flipV="1">
            <a:off x="8832850" y="5516564"/>
            <a:ext cx="0" cy="903287"/>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23596" name="TextBox 76"/>
          <p:cNvSpPr txBox="1">
            <a:spLocks noChangeArrowheads="1"/>
          </p:cNvSpPr>
          <p:nvPr/>
        </p:nvSpPr>
        <p:spPr bwMode="auto">
          <a:xfrm>
            <a:off x="8616950" y="6453189"/>
            <a:ext cx="414338"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200" b="1" dirty="0" smtClean="0">
                <a:latin typeface="Aharoni" panose="02010803020104030203" pitchFamily="2" charset="-79"/>
                <a:cs typeface="Aharoni" panose="02010803020104030203" pitchFamily="2" charset="-79"/>
              </a:rPr>
              <a:t>Q1</a:t>
            </a:r>
            <a:endParaRPr lang="en-GB" altLang="en-US" sz="1200" b="1" dirty="0">
              <a:latin typeface="Aharoni" panose="02010803020104030203" pitchFamily="2" charset="-79"/>
              <a:cs typeface="Aharoni" panose="02010803020104030203" pitchFamily="2" charset="-79"/>
            </a:endParaRPr>
          </a:p>
        </p:txBody>
      </p:sp>
      <p:sp>
        <p:nvSpPr>
          <p:cNvPr id="23597" name="TextBox 76"/>
          <p:cNvSpPr txBox="1">
            <a:spLocks noChangeArrowheads="1"/>
          </p:cNvSpPr>
          <p:nvPr/>
        </p:nvSpPr>
        <p:spPr bwMode="auto">
          <a:xfrm>
            <a:off x="6240463" y="1196975"/>
            <a:ext cx="3816350" cy="138430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2800" b="1"/>
              <a:t>“The responsiveness of demand to a change in the price level”</a:t>
            </a:r>
          </a:p>
        </p:txBody>
      </p:sp>
    </p:spTree>
    <p:extLst>
      <p:ext uri="{BB962C8B-B14F-4D97-AF65-F5344CB8AC3E}">
        <p14:creationId xmlns:p14="http://schemas.microsoft.com/office/powerpoint/2010/main" val="6250969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nodeType="clickEffect">
                                  <p:stCondLst>
                                    <p:cond delay="0"/>
                                  </p:stCondLst>
                                  <p:childTnLst>
                                    <p:set>
                                      <p:cBhvr>
                                        <p:cTn id="36" dur="1" fill="hold">
                                          <p:stCondLst>
                                            <p:cond delay="0"/>
                                          </p:stCondLst>
                                        </p:cTn>
                                        <p:tgtEl>
                                          <p:spTgt spid="36"/>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9"/>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0"/>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42"/>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43"/>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4"/>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5"/>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46"/>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47"/>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48"/>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49"/>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1" grpId="0"/>
      <p:bldP spid="15" grpId="0"/>
      <p:bldP spid="16" grpId="0"/>
      <p:bldP spid="21" grpId="0"/>
      <p:bldP spid="23" grpId="0"/>
      <p:bldP spid="38" grpId="0" animBg="1"/>
      <p:bldP spid="39" grpId="0" animBg="1"/>
      <p:bldP spid="41" grpId="0"/>
      <p:bldP spid="44" grpId="0"/>
      <p:bldP spid="45" grpId="0"/>
      <p:bldP spid="47" grpId="0"/>
      <p:bldP spid="4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2313" y="1"/>
            <a:ext cx="8229600" cy="981075"/>
          </a:xfrm>
        </p:spPr>
        <p:txBody>
          <a:bodyPr/>
          <a:lstStyle/>
          <a:p>
            <a:pPr>
              <a:defRPr/>
            </a:pPr>
            <a:r>
              <a:rPr lang="en-US" b="1" dirty="0" smtClean="0"/>
              <a:t>Price Elasticity of Supply (PES)</a:t>
            </a:r>
            <a:endParaRPr lang="en-US" b="1" dirty="0"/>
          </a:p>
        </p:txBody>
      </p:sp>
      <p:cxnSp>
        <p:nvCxnSpPr>
          <p:cNvPr id="4" name="Straight Connector 3"/>
          <p:cNvCxnSpPr>
            <a:cxnSpLocks noChangeShapeType="1"/>
          </p:cNvCxnSpPr>
          <p:nvPr/>
        </p:nvCxnSpPr>
        <p:spPr bwMode="auto">
          <a:xfrm>
            <a:off x="2063750" y="981075"/>
            <a:ext cx="0" cy="2559050"/>
          </a:xfrm>
          <a:prstGeom prst="line">
            <a:avLst/>
          </a:prstGeom>
          <a:noFill/>
          <a:ln w="38100">
            <a:solidFill>
              <a:srgbClr val="000000"/>
            </a:solidFill>
            <a:round/>
            <a:headEnd/>
            <a:tailEnd/>
          </a:ln>
          <a:effectLst>
            <a:outerShdw blurRad="40000" dist="23000" dir="5400000" rotWithShape="0">
              <a:srgbClr val="808080">
                <a:alpha val="34998"/>
              </a:srgbClr>
            </a:outerShdw>
          </a:effectLst>
          <a:extLst>
            <a:ext uri="{909E8E84-426E-40dd-AFC4-6F175D3DCCD1}">
              <a14:hiddenFill xmlns:a14="http://schemas.microsoft.com/office/drawing/2010/main" xmlns="">
                <a:noFill/>
              </a14:hiddenFill>
            </a:ext>
          </a:extLst>
        </p:spPr>
      </p:cxnSp>
      <p:cxnSp>
        <p:nvCxnSpPr>
          <p:cNvPr id="5" name="Straight Connector 4"/>
          <p:cNvCxnSpPr>
            <a:cxnSpLocks noChangeShapeType="1"/>
          </p:cNvCxnSpPr>
          <p:nvPr/>
        </p:nvCxnSpPr>
        <p:spPr bwMode="auto">
          <a:xfrm>
            <a:off x="2063750" y="3540125"/>
            <a:ext cx="2693988" cy="0"/>
          </a:xfrm>
          <a:prstGeom prst="line">
            <a:avLst/>
          </a:prstGeom>
          <a:noFill/>
          <a:ln w="38100">
            <a:solidFill>
              <a:srgbClr val="000000"/>
            </a:solidFill>
            <a:round/>
            <a:headEnd/>
            <a:tailEnd/>
          </a:ln>
          <a:effectLst>
            <a:outerShdw blurRad="40000" dist="23000" dir="5400000" rotWithShape="0">
              <a:srgbClr val="808080">
                <a:alpha val="34998"/>
              </a:srgbClr>
            </a:outerShdw>
          </a:effectLst>
          <a:extLst>
            <a:ext uri="{909E8E84-426E-40dd-AFC4-6F175D3DCCD1}">
              <a14:hiddenFill xmlns:a14="http://schemas.microsoft.com/office/drawing/2010/main" xmlns="">
                <a:noFill/>
              </a14:hiddenFill>
            </a:ext>
          </a:extLst>
        </p:spPr>
      </p:cxnSp>
      <p:sp>
        <p:nvSpPr>
          <p:cNvPr id="6" name="TextBox 7"/>
          <p:cNvSpPr txBox="1">
            <a:spLocks noChangeArrowheads="1"/>
          </p:cNvSpPr>
          <p:nvPr/>
        </p:nvSpPr>
        <p:spPr bwMode="auto">
          <a:xfrm rot="-5400000">
            <a:off x="1574007" y="932657"/>
            <a:ext cx="536575" cy="277812"/>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200" b="1">
                <a:latin typeface="Aharoni" panose="02010803020104030203" pitchFamily="2" charset="-79"/>
                <a:cs typeface="Aharoni" panose="02010803020104030203" pitchFamily="2" charset="-79"/>
              </a:rPr>
              <a:t>Price</a:t>
            </a:r>
          </a:p>
        </p:txBody>
      </p:sp>
      <p:sp>
        <p:nvSpPr>
          <p:cNvPr id="7" name="TextBox 8"/>
          <p:cNvSpPr txBox="1">
            <a:spLocks noChangeArrowheads="1"/>
          </p:cNvSpPr>
          <p:nvPr/>
        </p:nvSpPr>
        <p:spPr bwMode="auto">
          <a:xfrm>
            <a:off x="4071938" y="3575051"/>
            <a:ext cx="825500" cy="277813"/>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200" b="1">
                <a:latin typeface="Aharoni" panose="02010803020104030203" pitchFamily="2" charset="-79"/>
                <a:cs typeface="Aharoni" panose="02010803020104030203" pitchFamily="2" charset="-79"/>
              </a:rPr>
              <a:t>Quantity</a:t>
            </a:r>
          </a:p>
        </p:txBody>
      </p:sp>
      <p:cxnSp>
        <p:nvCxnSpPr>
          <p:cNvPr id="8" name="Straight Connector 7"/>
          <p:cNvCxnSpPr>
            <a:cxnSpLocks noChangeShapeType="1"/>
          </p:cNvCxnSpPr>
          <p:nvPr/>
        </p:nvCxnSpPr>
        <p:spPr bwMode="auto">
          <a:xfrm flipH="1">
            <a:off x="3216276" y="1125538"/>
            <a:ext cx="576263" cy="2087562"/>
          </a:xfrm>
          <a:prstGeom prst="line">
            <a:avLst/>
          </a:prstGeom>
          <a:noFill/>
          <a:ln w="38100">
            <a:solidFill>
              <a:srgbClr val="2D2D8A"/>
            </a:solidFill>
            <a:round/>
            <a:headEnd/>
            <a:tailEnd/>
          </a:ln>
          <a:effectLst>
            <a:outerShdw blurRad="40000" dist="23000" dir="5400000" rotWithShape="0">
              <a:srgbClr val="808080">
                <a:alpha val="34998"/>
              </a:srgbClr>
            </a:outerShdw>
          </a:effectLst>
          <a:extLst>
            <a:ext uri="{909E8E84-426E-40dd-AFC4-6F175D3DCCD1}">
              <a14:hiddenFill xmlns:a14="http://schemas.microsoft.com/office/drawing/2010/main" xmlns="">
                <a:noFill/>
              </a14:hiddenFill>
            </a:ext>
          </a:extLst>
        </p:spPr>
      </p:cxnSp>
      <p:sp>
        <p:nvSpPr>
          <p:cNvPr id="9" name="TextBox 14"/>
          <p:cNvSpPr txBox="1">
            <a:spLocks noChangeArrowheads="1"/>
          </p:cNvSpPr>
          <p:nvPr/>
        </p:nvSpPr>
        <p:spPr bwMode="auto">
          <a:xfrm>
            <a:off x="3792539" y="981076"/>
            <a:ext cx="909223"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200" b="1">
                <a:latin typeface="Aharoni" panose="02010803020104030203" pitchFamily="2" charset="-79"/>
                <a:cs typeface="Aharoni" panose="02010803020104030203" pitchFamily="2" charset="-79"/>
              </a:rPr>
              <a:t>S Inelastic</a:t>
            </a:r>
          </a:p>
        </p:txBody>
      </p:sp>
      <p:cxnSp>
        <p:nvCxnSpPr>
          <p:cNvPr id="10" name="Straight Connector 9"/>
          <p:cNvCxnSpPr/>
          <p:nvPr/>
        </p:nvCxnSpPr>
        <p:spPr>
          <a:xfrm>
            <a:off x="2063750" y="2674939"/>
            <a:ext cx="1295400" cy="33337"/>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11" name="Straight Connector 10"/>
          <p:cNvCxnSpPr/>
          <p:nvPr/>
        </p:nvCxnSpPr>
        <p:spPr>
          <a:xfrm flipV="1">
            <a:off x="3359150" y="2636839"/>
            <a:ext cx="0" cy="909637"/>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12" name="TextBox 27"/>
          <p:cNvSpPr txBox="1">
            <a:spLocks noChangeArrowheads="1"/>
          </p:cNvSpPr>
          <p:nvPr/>
        </p:nvSpPr>
        <p:spPr bwMode="auto">
          <a:xfrm>
            <a:off x="1703388" y="2492376"/>
            <a:ext cx="412750" cy="277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200" b="1">
                <a:latin typeface="Aharoni" panose="02010803020104030203" pitchFamily="2" charset="-79"/>
                <a:cs typeface="Aharoni" panose="02010803020104030203" pitchFamily="2" charset="-79"/>
              </a:rPr>
              <a:t>P1</a:t>
            </a:r>
          </a:p>
        </p:txBody>
      </p:sp>
      <p:sp>
        <p:nvSpPr>
          <p:cNvPr id="13" name="TextBox 28"/>
          <p:cNvSpPr txBox="1">
            <a:spLocks noChangeArrowheads="1"/>
          </p:cNvSpPr>
          <p:nvPr/>
        </p:nvSpPr>
        <p:spPr bwMode="auto">
          <a:xfrm>
            <a:off x="3143250" y="3540126"/>
            <a:ext cx="41275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200" b="1">
                <a:latin typeface="Aharoni" panose="02010803020104030203" pitchFamily="2" charset="-79"/>
                <a:cs typeface="Aharoni" panose="02010803020104030203" pitchFamily="2" charset="-79"/>
              </a:rPr>
              <a:t>Q1</a:t>
            </a:r>
          </a:p>
        </p:txBody>
      </p:sp>
      <p:cxnSp>
        <p:nvCxnSpPr>
          <p:cNvPr id="14" name="Straight Connector 13"/>
          <p:cNvCxnSpPr/>
          <p:nvPr/>
        </p:nvCxnSpPr>
        <p:spPr>
          <a:xfrm>
            <a:off x="2135189" y="1484313"/>
            <a:ext cx="1512887" cy="0"/>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15" name="TextBox 73"/>
          <p:cNvSpPr txBox="1">
            <a:spLocks noChangeArrowheads="1"/>
          </p:cNvSpPr>
          <p:nvPr/>
        </p:nvSpPr>
        <p:spPr bwMode="auto">
          <a:xfrm>
            <a:off x="1703389" y="1341438"/>
            <a:ext cx="414337" cy="277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200" b="1">
                <a:latin typeface="Aharoni" panose="02010803020104030203" pitchFamily="2" charset="-79"/>
                <a:cs typeface="Aharoni" panose="02010803020104030203" pitchFamily="2" charset="-79"/>
              </a:rPr>
              <a:t>P2</a:t>
            </a:r>
          </a:p>
        </p:txBody>
      </p:sp>
      <p:cxnSp>
        <p:nvCxnSpPr>
          <p:cNvPr id="16" name="Straight Connector 15"/>
          <p:cNvCxnSpPr/>
          <p:nvPr/>
        </p:nvCxnSpPr>
        <p:spPr>
          <a:xfrm flipV="1">
            <a:off x="3719513" y="1484314"/>
            <a:ext cx="0" cy="2022475"/>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17" name="TextBox 76"/>
          <p:cNvSpPr txBox="1">
            <a:spLocks noChangeArrowheads="1"/>
          </p:cNvSpPr>
          <p:nvPr/>
        </p:nvSpPr>
        <p:spPr bwMode="auto">
          <a:xfrm>
            <a:off x="3503614" y="3540126"/>
            <a:ext cx="414337"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200" b="1">
                <a:latin typeface="Aharoni" panose="02010803020104030203" pitchFamily="2" charset="-79"/>
                <a:cs typeface="Aharoni" panose="02010803020104030203" pitchFamily="2" charset="-79"/>
              </a:rPr>
              <a:t>Q2</a:t>
            </a:r>
          </a:p>
        </p:txBody>
      </p:sp>
      <p:cxnSp>
        <p:nvCxnSpPr>
          <p:cNvPr id="18" name="Straight Connector 17"/>
          <p:cNvCxnSpPr>
            <a:cxnSpLocks noChangeShapeType="1"/>
          </p:cNvCxnSpPr>
          <p:nvPr/>
        </p:nvCxnSpPr>
        <p:spPr bwMode="auto">
          <a:xfrm>
            <a:off x="2063750" y="3900488"/>
            <a:ext cx="0" cy="2559050"/>
          </a:xfrm>
          <a:prstGeom prst="line">
            <a:avLst/>
          </a:prstGeom>
          <a:noFill/>
          <a:ln w="38100">
            <a:solidFill>
              <a:srgbClr val="000000"/>
            </a:solidFill>
            <a:round/>
            <a:headEnd/>
            <a:tailEnd/>
          </a:ln>
          <a:effectLst>
            <a:outerShdw blurRad="40000" dist="23000" dir="5400000" rotWithShape="0">
              <a:srgbClr val="808080">
                <a:alpha val="34998"/>
              </a:srgbClr>
            </a:outerShdw>
          </a:effectLst>
          <a:extLst>
            <a:ext uri="{909E8E84-426E-40dd-AFC4-6F175D3DCCD1}">
              <a14:hiddenFill xmlns:a14="http://schemas.microsoft.com/office/drawing/2010/main" xmlns="">
                <a:noFill/>
              </a14:hiddenFill>
            </a:ext>
          </a:extLst>
        </p:spPr>
      </p:cxnSp>
      <p:cxnSp>
        <p:nvCxnSpPr>
          <p:cNvPr id="19" name="Straight Connector 18"/>
          <p:cNvCxnSpPr>
            <a:cxnSpLocks noChangeShapeType="1"/>
          </p:cNvCxnSpPr>
          <p:nvPr/>
        </p:nvCxnSpPr>
        <p:spPr bwMode="auto">
          <a:xfrm>
            <a:off x="2063750" y="6459538"/>
            <a:ext cx="2693988" cy="0"/>
          </a:xfrm>
          <a:prstGeom prst="line">
            <a:avLst/>
          </a:prstGeom>
          <a:noFill/>
          <a:ln w="38100">
            <a:solidFill>
              <a:srgbClr val="000000"/>
            </a:solidFill>
            <a:round/>
            <a:headEnd/>
            <a:tailEnd/>
          </a:ln>
          <a:effectLst>
            <a:outerShdw blurRad="40000" dist="23000" dir="5400000" rotWithShape="0">
              <a:srgbClr val="808080">
                <a:alpha val="34998"/>
              </a:srgbClr>
            </a:outerShdw>
          </a:effectLst>
          <a:extLst>
            <a:ext uri="{909E8E84-426E-40dd-AFC4-6F175D3DCCD1}">
              <a14:hiddenFill xmlns:a14="http://schemas.microsoft.com/office/drawing/2010/main" xmlns="">
                <a:noFill/>
              </a14:hiddenFill>
            </a:ext>
          </a:extLst>
        </p:spPr>
      </p:cxnSp>
      <p:sp>
        <p:nvSpPr>
          <p:cNvPr id="20" name="TextBox 7"/>
          <p:cNvSpPr txBox="1">
            <a:spLocks noChangeArrowheads="1"/>
          </p:cNvSpPr>
          <p:nvPr/>
        </p:nvSpPr>
        <p:spPr bwMode="auto">
          <a:xfrm rot="-5400000">
            <a:off x="1574007" y="3852070"/>
            <a:ext cx="536575" cy="277812"/>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200" b="1">
                <a:latin typeface="Aharoni" panose="02010803020104030203" pitchFamily="2" charset="-79"/>
                <a:cs typeface="Aharoni" panose="02010803020104030203" pitchFamily="2" charset="-79"/>
              </a:rPr>
              <a:t>Price</a:t>
            </a:r>
          </a:p>
        </p:txBody>
      </p:sp>
      <p:sp>
        <p:nvSpPr>
          <p:cNvPr id="21" name="TextBox 8"/>
          <p:cNvSpPr txBox="1">
            <a:spLocks noChangeArrowheads="1"/>
          </p:cNvSpPr>
          <p:nvPr/>
        </p:nvSpPr>
        <p:spPr bwMode="auto">
          <a:xfrm>
            <a:off x="4295775" y="6548438"/>
            <a:ext cx="825500" cy="277812"/>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200" b="1">
                <a:latin typeface="Aharoni" panose="02010803020104030203" pitchFamily="2" charset="-79"/>
                <a:cs typeface="Aharoni" panose="02010803020104030203" pitchFamily="2" charset="-79"/>
              </a:rPr>
              <a:t>Quantity</a:t>
            </a:r>
          </a:p>
        </p:txBody>
      </p:sp>
      <p:cxnSp>
        <p:nvCxnSpPr>
          <p:cNvPr id="22" name="Straight Connector 21"/>
          <p:cNvCxnSpPr>
            <a:cxnSpLocks noChangeShapeType="1"/>
          </p:cNvCxnSpPr>
          <p:nvPr/>
        </p:nvCxnSpPr>
        <p:spPr bwMode="auto">
          <a:xfrm flipH="1">
            <a:off x="2424113" y="4941889"/>
            <a:ext cx="1943100" cy="790575"/>
          </a:xfrm>
          <a:prstGeom prst="line">
            <a:avLst/>
          </a:prstGeom>
          <a:noFill/>
          <a:ln w="38100">
            <a:solidFill>
              <a:srgbClr val="2D2D8A"/>
            </a:solidFill>
            <a:round/>
            <a:headEnd/>
            <a:tailEnd/>
          </a:ln>
          <a:effectLst>
            <a:outerShdw blurRad="40000" dist="23000" dir="5400000" rotWithShape="0">
              <a:srgbClr val="808080">
                <a:alpha val="34998"/>
              </a:srgbClr>
            </a:outerShdw>
          </a:effectLst>
          <a:extLst>
            <a:ext uri="{909E8E84-426E-40dd-AFC4-6F175D3DCCD1}">
              <a14:hiddenFill xmlns:a14="http://schemas.microsoft.com/office/drawing/2010/main" xmlns="">
                <a:noFill/>
              </a14:hiddenFill>
            </a:ext>
          </a:extLst>
        </p:spPr>
      </p:cxnSp>
      <p:sp>
        <p:nvSpPr>
          <p:cNvPr id="23" name="TextBox 14"/>
          <p:cNvSpPr txBox="1">
            <a:spLocks noChangeArrowheads="1"/>
          </p:cNvSpPr>
          <p:nvPr/>
        </p:nvSpPr>
        <p:spPr bwMode="auto">
          <a:xfrm>
            <a:off x="4367214" y="4797426"/>
            <a:ext cx="758541"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200" b="1">
                <a:latin typeface="Aharoni" panose="02010803020104030203" pitchFamily="2" charset="-79"/>
                <a:cs typeface="Aharoni" panose="02010803020104030203" pitchFamily="2" charset="-79"/>
              </a:rPr>
              <a:t>S Elastic</a:t>
            </a:r>
          </a:p>
        </p:txBody>
      </p:sp>
      <p:cxnSp>
        <p:nvCxnSpPr>
          <p:cNvPr id="24" name="Straight Connector 23"/>
          <p:cNvCxnSpPr/>
          <p:nvPr/>
        </p:nvCxnSpPr>
        <p:spPr>
          <a:xfrm>
            <a:off x="2063750" y="5300663"/>
            <a:ext cx="1295400" cy="0"/>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25" name="Straight Connector 24"/>
          <p:cNvCxnSpPr/>
          <p:nvPr/>
        </p:nvCxnSpPr>
        <p:spPr>
          <a:xfrm flipV="1">
            <a:off x="3359150" y="5300664"/>
            <a:ext cx="0" cy="1165225"/>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26" name="TextBox 27"/>
          <p:cNvSpPr txBox="1">
            <a:spLocks noChangeArrowheads="1"/>
          </p:cNvSpPr>
          <p:nvPr/>
        </p:nvSpPr>
        <p:spPr bwMode="auto">
          <a:xfrm>
            <a:off x="1703388" y="5300663"/>
            <a:ext cx="412750" cy="277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200" b="1">
                <a:latin typeface="Aharoni" panose="02010803020104030203" pitchFamily="2" charset="-79"/>
                <a:cs typeface="Aharoni" panose="02010803020104030203" pitchFamily="2" charset="-79"/>
              </a:rPr>
              <a:t>P1</a:t>
            </a:r>
          </a:p>
        </p:txBody>
      </p:sp>
      <p:sp>
        <p:nvSpPr>
          <p:cNvPr id="27" name="TextBox 28"/>
          <p:cNvSpPr txBox="1">
            <a:spLocks noChangeArrowheads="1"/>
          </p:cNvSpPr>
          <p:nvPr/>
        </p:nvSpPr>
        <p:spPr bwMode="auto">
          <a:xfrm>
            <a:off x="3143250" y="6459539"/>
            <a:ext cx="41275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200" b="1">
                <a:latin typeface="Aharoni" panose="02010803020104030203" pitchFamily="2" charset="-79"/>
                <a:cs typeface="Aharoni" panose="02010803020104030203" pitchFamily="2" charset="-79"/>
              </a:rPr>
              <a:t>Q1</a:t>
            </a:r>
          </a:p>
        </p:txBody>
      </p:sp>
      <p:cxnSp>
        <p:nvCxnSpPr>
          <p:cNvPr id="28" name="Straight Connector 27"/>
          <p:cNvCxnSpPr/>
          <p:nvPr/>
        </p:nvCxnSpPr>
        <p:spPr>
          <a:xfrm>
            <a:off x="2063750" y="5084763"/>
            <a:ext cx="1944688" cy="0"/>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29" name="TextBox 73"/>
          <p:cNvSpPr txBox="1">
            <a:spLocks noChangeArrowheads="1"/>
          </p:cNvSpPr>
          <p:nvPr/>
        </p:nvSpPr>
        <p:spPr bwMode="auto">
          <a:xfrm>
            <a:off x="1703389" y="4941888"/>
            <a:ext cx="414337" cy="277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200" b="1">
                <a:latin typeface="Aharoni" panose="02010803020104030203" pitchFamily="2" charset="-79"/>
                <a:cs typeface="Aharoni" panose="02010803020104030203" pitchFamily="2" charset="-79"/>
              </a:rPr>
              <a:t>P2</a:t>
            </a:r>
          </a:p>
        </p:txBody>
      </p:sp>
      <p:cxnSp>
        <p:nvCxnSpPr>
          <p:cNvPr id="30" name="Straight Connector 29"/>
          <p:cNvCxnSpPr/>
          <p:nvPr/>
        </p:nvCxnSpPr>
        <p:spPr>
          <a:xfrm flipV="1">
            <a:off x="4008438" y="5157788"/>
            <a:ext cx="0" cy="1223962"/>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31" name="TextBox 76"/>
          <p:cNvSpPr txBox="1">
            <a:spLocks noChangeArrowheads="1"/>
          </p:cNvSpPr>
          <p:nvPr/>
        </p:nvSpPr>
        <p:spPr bwMode="auto">
          <a:xfrm>
            <a:off x="3792539" y="6453189"/>
            <a:ext cx="414337"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200" b="1">
                <a:latin typeface="Aharoni" panose="02010803020104030203" pitchFamily="2" charset="-79"/>
                <a:cs typeface="Aharoni" panose="02010803020104030203" pitchFamily="2" charset="-79"/>
              </a:rPr>
              <a:t>Q2</a:t>
            </a:r>
          </a:p>
        </p:txBody>
      </p:sp>
      <p:cxnSp>
        <p:nvCxnSpPr>
          <p:cNvPr id="32" name="Straight Connector 31"/>
          <p:cNvCxnSpPr>
            <a:cxnSpLocks noChangeShapeType="1"/>
          </p:cNvCxnSpPr>
          <p:nvPr/>
        </p:nvCxnSpPr>
        <p:spPr bwMode="auto">
          <a:xfrm>
            <a:off x="7175500" y="3894138"/>
            <a:ext cx="0" cy="2559050"/>
          </a:xfrm>
          <a:prstGeom prst="line">
            <a:avLst/>
          </a:prstGeom>
          <a:noFill/>
          <a:ln w="38100">
            <a:solidFill>
              <a:srgbClr val="000000"/>
            </a:solidFill>
            <a:round/>
            <a:headEnd/>
            <a:tailEnd/>
          </a:ln>
          <a:effectLst>
            <a:outerShdw blurRad="40000" dist="23000" dir="5400000" rotWithShape="0">
              <a:srgbClr val="808080">
                <a:alpha val="34998"/>
              </a:srgbClr>
            </a:outerShdw>
          </a:effectLst>
          <a:extLst>
            <a:ext uri="{909E8E84-426E-40dd-AFC4-6F175D3DCCD1}">
              <a14:hiddenFill xmlns:a14="http://schemas.microsoft.com/office/drawing/2010/main" xmlns="">
                <a:noFill/>
              </a14:hiddenFill>
            </a:ext>
          </a:extLst>
        </p:spPr>
      </p:cxnSp>
      <p:cxnSp>
        <p:nvCxnSpPr>
          <p:cNvPr id="33" name="Straight Connector 32"/>
          <p:cNvCxnSpPr>
            <a:cxnSpLocks noChangeShapeType="1"/>
          </p:cNvCxnSpPr>
          <p:nvPr/>
        </p:nvCxnSpPr>
        <p:spPr bwMode="auto">
          <a:xfrm>
            <a:off x="7175500" y="6453188"/>
            <a:ext cx="2693988" cy="0"/>
          </a:xfrm>
          <a:prstGeom prst="line">
            <a:avLst/>
          </a:prstGeom>
          <a:noFill/>
          <a:ln w="38100">
            <a:solidFill>
              <a:srgbClr val="000000"/>
            </a:solidFill>
            <a:round/>
            <a:headEnd/>
            <a:tailEnd/>
          </a:ln>
          <a:effectLst>
            <a:outerShdw blurRad="40000" dist="23000" dir="5400000" rotWithShape="0">
              <a:srgbClr val="808080">
                <a:alpha val="34998"/>
              </a:srgbClr>
            </a:outerShdw>
          </a:effectLst>
          <a:extLst>
            <a:ext uri="{909E8E84-426E-40dd-AFC4-6F175D3DCCD1}">
              <a14:hiddenFill xmlns:a14="http://schemas.microsoft.com/office/drawing/2010/main" xmlns="">
                <a:noFill/>
              </a14:hiddenFill>
            </a:ext>
          </a:extLst>
        </p:spPr>
      </p:cxnSp>
      <p:sp>
        <p:nvSpPr>
          <p:cNvPr id="28705" name="TextBox 7"/>
          <p:cNvSpPr txBox="1">
            <a:spLocks noChangeArrowheads="1"/>
          </p:cNvSpPr>
          <p:nvPr/>
        </p:nvSpPr>
        <p:spPr bwMode="auto">
          <a:xfrm rot="-5400000">
            <a:off x="6687345" y="3845720"/>
            <a:ext cx="536575" cy="277813"/>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200" b="1">
                <a:latin typeface="Aharoni" panose="02010803020104030203" pitchFamily="2" charset="-79"/>
                <a:cs typeface="Aharoni" panose="02010803020104030203" pitchFamily="2" charset="-79"/>
              </a:rPr>
              <a:t>Price</a:t>
            </a:r>
          </a:p>
        </p:txBody>
      </p:sp>
      <p:sp>
        <p:nvSpPr>
          <p:cNvPr id="28706" name="TextBox 8"/>
          <p:cNvSpPr txBox="1">
            <a:spLocks noChangeArrowheads="1"/>
          </p:cNvSpPr>
          <p:nvPr/>
        </p:nvSpPr>
        <p:spPr bwMode="auto">
          <a:xfrm>
            <a:off x="9183688" y="6488113"/>
            <a:ext cx="825500" cy="277812"/>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200" b="1">
                <a:latin typeface="Aharoni" panose="02010803020104030203" pitchFamily="2" charset="-79"/>
                <a:cs typeface="Aharoni" panose="02010803020104030203" pitchFamily="2" charset="-79"/>
              </a:rPr>
              <a:t>Quantity</a:t>
            </a:r>
          </a:p>
        </p:txBody>
      </p:sp>
      <p:cxnSp>
        <p:nvCxnSpPr>
          <p:cNvPr id="36" name="Straight Connector 35"/>
          <p:cNvCxnSpPr>
            <a:cxnSpLocks noChangeShapeType="1"/>
          </p:cNvCxnSpPr>
          <p:nvPr/>
        </p:nvCxnSpPr>
        <p:spPr bwMode="auto">
          <a:xfrm flipH="1">
            <a:off x="7391400" y="4076701"/>
            <a:ext cx="2305050" cy="2232025"/>
          </a:xfrm>
          <a:prstGeom prst="line">
            <a:avLst/>
          </a:prstGeom>
          <a:noFill/>
          <a:ln w="38100">
            <a:solidFill>
              <a:srgbClr val="2D2D8A"/>
            </a:solidFill>
            <a:round/>
            <a:headEnd/>
            <a:tailEnd/>
          </a:ln>
          <a:effectLst>
            <a:outerShdw blurRad="40000" dist="23000" dir="5400000" rotWithShape="0">
              <a:srgbClr val="808080">
                <a:alpha val="34998"/>
              </a:srgbClr>
            </a:outerShdw>
          </a:effectLst>
          <a:extLst>
            <a:ext uri="{909E8E84-426E-40dd-AFC4-6F175D3DCCD1}">
              <a14:hiddenFill xmlns:a14="http://schemas.microsoft.com/office/drawing/2010/main" xmlns="">
                <a:noFill/>
              </a14:hiddenFill>
            </a:ext>
          </a:extLst>
        </p:spPr>
      </p:cxnSp>
      <p:sp>
        <p:nvSpPr>
          <p:cNvPr id="28708" name="TextBox 14"/>
          <p:cNvSpPr txBox="1">
            <a:spLocks noChangeArrowheads="1"/>
          </p:cNvSpPr>
          <p:nvPr/>
        </p:nvSpPr>
        <p:spPr bwMode="auto">
          <a:xfrm>
            <a:off x="9696451" y="3933826"/>
            <a:ext cx="860425"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200" b="1">
                <a:latin typeface="Aharoni" panose="02010803020104030203" pitchFamily="2" charset="-79"/>
                <a:cs typeface="Aharoni" panose="02010803020104030203" pitchFamily="2" charset="-79"/>
              </a:rPr>
              <a:t>S Unitary</a:t>
            </a:r>
          </a:p>
        </p:txBody>
      </p:sp>
      <p:cxnSp>
        <p:nvCxnSpPr>
          <p:cNvPr id="38" name="Straight Connector 37"/>
          <p:cNvCxnSpPr/>
          <p:nvPr/>
        </p:nvCxnSpPr>
        <p:spPr>
          <a:xfrm>
            <a:off x="7175500" y="5516563"/>
            <a:ext cx="1081088" cy="0"/>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39" name="Straight Connector 38"/>
          <p:cNvCxnSpPr/>
          <p:nvPr/>
        </p:nvCxnSpPr>
        <p:spPr>
          <a:xfrm flipV="1">
            <a:off x="8256588" y="5516564"/>
            <a:ext cx="0" cy="942975"/>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28711" name="TextBox 27"/>
          <p:cNvSpPr txBox="1">
            <a:spLocks noChangeArrowheads="1"/>
          </p:cNvSpPr>
          <p:nvPr/>
        </p:nvSpPr>
        <p:spPr bwMode="auto">
          <a:xfrm>
            <a:off x="6816725" y="5373688"/>
            <a:ext cx="412750" cy="277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200" b="1">
                <a:latin typeface="Aharoni" panose="02010803020104030203" pitchFamily="2" charset="-79"/>
                <a:cs typeface="Aharoni" panose="02010803020104030203" pitchFamily="2" charset="-79"/>
              </a:rPr>
              <a:t>P1</a:t>
            </a:r>
          </a:p>
        </p:txBody>
      </p:sp>
      <p:sp>
        <p:nvSpPr>
          <p:cNvPr id="28712" name="TextBox 28"/>
          <p:cNvSpPr txBox="1">
            <a:spLocks noChangeArrowheads="1"/>
          </p:cNvSpPr>
          <p:nvPr/>
        </p:nvSpPr>
        <p:spPr bwMode="auto">
          <a:xfrm>
            <a:off x="8112125" y="6453189"/>
            <a:ext cx="41275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200" b="1">
                <a:latin typeface="Aharoni" panose="02010803020104030203" pitchFamily="2" charset="-79"/>
                <a:cs typeface="Aharoni" panose="02010803020104030203" pitchFamily="2" charset="-79"/>
              </a:rPr>
              <a:t>Q1</a:t>
            </a:r>
          </a:p>
        </p:txBody>
      </p:sp>
      <p:cxnSp>
        <p:nvCxnSpPr>
          <p:cNvPr id="42" name="Straight Connector 41"/>
          <p:cNvCxnSpPr/>
          <p:nvPr/>
        </p:nvCxnSpPr>
        <p:spPr>
          <a:xfrm>
            <a:off x="7175500" y="4941888"/>
            <a:ext cx="1657350" cy="0"/>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28714" name="TextBox 73"/>
          <p:cNvSpPr txBox="1">
            <a:spLocks noChangeArrowheads="1"/>
          </p:cNvSpPr>
          <p:nvPr/>
        </p:nvSpPr>
        <p:spPr bwMode="auto">
          <a:xfrm>
            <a:off x="6816725" y="4797426"/>
            <a:ext cx="414338" cy="277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200" b="1">
                <a:latin typeface="Aharoni" panose="02010803020104030203" pitchFamily="2" charset="-79"/>
                <a:cs typeface="Aharoni" panose="02010803020104030203" pitchFamily="2" charset="-79"/>
              </a:rPr>
              <a:t>P2</a:t>
            </a:r>
          </a:p>
        </p:txBody>
      </p:sp>
      <p:cxnSp>
        <p:nvCxnSpPr>
          <p:cNvPr id="44" name="Straight Connector 43"/>
          <p:cNvCxnSpPr/>
          <p:nvPr/>
        </p:nvCxnSpPr>
        <p:spPr>
          <a:xfrm flipV="1">
            <a:off x="8832850" y="4941888"/>
            <a:ext cx="0" cy="1477962"/>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28716" name="TextBox 76"/>
          <p:cNvSpPr txBox="1">
            <a:spLocks noChangeArrowheads="1"/>
          </p:cNvSpPr>
          <p:nvPr/>
        </p:nvSpPr>
        <p:spPr bwMode="auto">
          <a:xfrm>
            <a:off x="8616950" y="6453189"/>
            <a:ext cx="414338"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200" b="1">
                <a:latin typeface="Aharoni" panose="02010803020104030203" pitchFamily="2" charset="-79"/>
                <a:cs typeface="Aharoni" panose="02010803020104030203" pitchFamily="2" charset="-79"/>
              </a:rPr>
              <a:t>Q2</a:t>
            </a:r>
          </a:p>
        </p:txBody>
      </p:sp>
      <p:sp>
        <p:nvSpPr>
          <p:cNvPr id="28717" name="TextBox 65"/>
          <p:cNvSpPr txBox="1">
            <a:spLocks noChangeArrowheads="1"/>
          </p:cNvSpPr>
          <p:nvPr/>
        </p:nvSpPr>
        <p:spPr bwMode="auto">
          <a:xfrm>
            <a:off x="6240463" y="1196975"/>
            <a:ext cx="3816350" cy="138430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2800" b="1"/>
              <a:t>“The responsiveness of supply to a change in the price level”</a:t>
            </a:r>
          </a:p>
        </p:txBody>
      </p:sp>
    </p:spTree>
    <p:extLst>
      <p:ext uri="{BB962C8B-B14F-4D97-AF65-F5344CB8AC3E}">
        <p14:creationId xmlns:p14="http://schemas.microsoft.com/office/powerpoint/2010/main" val="6378030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nodeType="click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1"/>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4"/>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5"/>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6"/>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7"/>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28"/>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9"/>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30"/>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p:bldP spid="12" grpId="0"/>
      <p:bldP spid="13" grpId="0"/>
      <p:bldP spid="15" grpId="0"/>
      <p:bldP spid="17" grpId="0"/>
      <p:bldP spid="20" grpId="0" animBg="1"/>
      <p:bldP spid="21" grpId="0" animBg="1"/>
      <p:bldP spid="23" grpId="0"/>
      <p:bldP spid="26" grpId="0"/>
      <p:bldP spid="27" grpId="0"/>
      <p:bldP spid="29" grpId="0"/>
      <p:bldP spid="3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159" y="199484"/>
            <a:ext cx="11788653" cy="1325563"/>
          </a:xfrm>
        </p:spPr>
        <p:txBody>
          <a:bodyPr>
            <a:normAutofit/>
          </a:bodyPr>
          <a:lstStyle/>
          <a:p>
            <a:pPr algn="ctr">
              <a:defRPr/>
            </a:pPr>
            <a:r>
              <a:rPr lang="en-US" b="1" dirty="0" smtClean="0">
                <a:latin typeface="+mn-lt"/>
              </a:rPr>
              <a:t>Perfectly Elastic and Perfectly Inelastic Demand</a:t>
            </a:r>
            <a:endParaRPr lang="en-US" b="1" dirty="0">
              <a:latin typeface="+mn-lt"/>
            </a:endParaRPr>
          </a:p>
        </p:txBody>
      </p:sp>
      <p:pic>
        <p:nvPicPr>
          <p:cNvPr id="41987"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7253" y="2630982"/>
            <a:ext cx="5945296" cy="40727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84581" y="2625634"/>
            <a:ext cx="5779639" cy="40979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TextBox 2"/>
          <p:cNvSpPr txBox="1"/>
          <p:nvPr/>
        </p:nvSpPr>
        <p:spPr>
          <a:xfrm>
            <a:off x="202471" y="1325128"/>
            <a:ext cx="11559277" cy="1015663"/>
          </a:xfrm>
          <a:prstGeom prst="rect">
            <a:avLst/>
          </a:prstGeom>
          <a:noFill/>
        </p:spPr>
        <p:txBody>
          <a:bodyPr wrap="square" rtlCol="0">
            <a:spAutoFit/>
          </a:bodyPr>
          <a:lstStyle/>
          <a:p>
            <a:r>
              <a:rPr lang="en-US" sz="2000" b="1" dirty="0" smtClean="0"/>
              <a:t>Think, Pair, Share: </a:t>
            </a:r>
          </a:p>
          <a:p>
            <a:pPr marL="457200" indent="-273050">
              <a:buFont typeface="+mj-lt"/>
              <a:buAutoNum type="arabicPeriod"/>
            </a:pPr>
            <a:r>
              <a:rPr lang="en-US" sz="2000" dirty="0" smtClean="0"/>
              <a:t>What might a perfectly inelastic and perfectly elastic demand curve might look like?</a:t>
            </a:r>
          </a:p>
          <a:p>
            <a:pPr marL="457200" indent="-273050">
              <a:buFont typeface="+mj-lt"/>
              <a:buAutoNum type="arabicPeriod"/>
            </a:pPr>
            <a:r>
              <a:rPr lang="en-US" sz="2000" dirty="0" smtClean="0"/>
              <a:t>What goods might be perfectly inelastic demand and perfectly elastic demand?</a:t>
            </a:r>
            <a:endParaRPr lang="en-US" sz="2000" dirty="0"/>
          </a:p>
        </p:txBody>
      </p:sp>
    </p:spTree>
    <p:extLst>
      <p:ext uri="{BB962C8B-B14F-4D97-AF65-F5344CB8AC3E}">
        <p14:creationId xmlns:p14="http://schemas.microsoft.com/office/powerpoint/2010/main" val="3871726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98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159" y="199484"/>
            <a:ext cx="11788653" cy="1325563"/>
          </a:xfrm>
        </p:spPr>
        <p:txBody>
          <a:bodyPr>
            <a:normAutofit/>
          </a:bodyPr>
          <a:lstStyle/>
          <a:p>
            <a:pPr algn="ctr">
              <a:defRPr/>
            </a:pPr>
            <a:r>
              <a:rPr lang="en-US" b="1" dirty="0" smtClean="0">
                <a:latin typeface="+mn-lt"/>
              </a:rPr>
              <a:t>Perfectly Elastic and Perfectly Inelastic Supply</a:t>
            </a:r>
            <a:endParaRPr lang="en-US" b="1" dirty="0">
              <a:latin typeface="+mn-lt"/>
            </a:endParaRPr>
          </a:p>
        </p:txBody>
      </p:sp>
      <p:sp>
        <p:nvSpPr>
          <p:cNvPr id="3" name="TextBox 2"/>
          <p:cNvSpPr txBox="1"/>
          <p:nvPr/>
        </p:nvSpPr>
        <p:spPr>
          <a:xfrm>
            <a:off x="202471" y="1325128"/>
            <a:ext cx="11559277" cy="1015663"/>
          </a:xfrm>
          <a:prstGeom prst="rect">
            <a:avLst/>
          </a:prstGeom>
          <a:noFill/>
        </p:spPr>
        <p:txBody>
          <a:bodyPr wrap="square" rtlCol="0">
            <a:spAutoFit/>
          </a:bodyPr>
          <a:lstStyle/>
          <a:p>
            <a:r>
              <a:rPr lang="en-US" sz="2000" b="1" dirty="0" smtClean="0"/>
              <a:t>Think, Pair, Share: </a:t>
            </a:r>
          </a:p>
          <a:p>
            <a:pPr marL="457200" indent="-273050">
              <a:buFont typeface="+mj-lt"/>
              <a:buAutoNum type="arabicPeriod"/>
            </a:pPr>
            <a:r>
              <a:rPr lang="en-US" sz="2000" dirty="0" smtClean="0"/>
              <a:t>What might a perfectly inelastic and perfectly elastic supply curve might look like?</a:t>
            </a:r>
          </a:p>
          <a:p>
            <a:pPr marL="457200" indent="-273050">
              <a:buFont typeface="+mj-lt"/>
              <a:buAutoNum type="arabicPeriod"/>
            </a:pPr>
            <a:r>
              <a:rPr lang="en-US" sz="2000" dirty="0" smtClean="0"/>
              <a:t>What goods might be perfectly inelastic supply and perfectly supply demand?</a:t>
            </a:r>
            <a:endParaRPr lang="en-US" sz="2000" dirty="0"/>
          </a:p>
        </p:txBody>
      </p:sp>
      <p:cxnSp>
        <p:nvCxnSpPr>
          <p:cNvPr id="6" name="Straight Connector 5"/>
          <p:cNvCxnSpPr>
            <a:cxnSpLocks noChangeShapeType="1"/>
          </p:cNvCxnSpPr>
          <p:nvPr/>
        </p:nvCxnSpPr>
        <p:spPr bwMode="auto">
          <a:xfrm>
            <a:off x="904141" y="3226432"/>
            <a:ext cx="0" cy="2559050"/>
          </a:xfrm>
          <a:prstGeom prst="line">
            <a:avLst/>
          </a:prstGeom>
          <a:noFill/>
          <a:ln w="38100">
            <a:solidFill>
              <a:srgbClr val="000000"/>
            </a:solidFill>
            <a:round/>
            <a:headEnd/>
            <a:tailEnd/>
          </a:ln>
          <a:effectLst>
            <a:outerShdw blurRad="40000" dist="23000" dir="5400000" rotWithShape="0">
              <a:srgbClr val="808080">
                <a:alpha val="34998"/>
              </a:srgbClr>
            </a:outerShdw>
          </a:effectLst>
          <a:extLst>
            <a:ext uri="{909E8E84-426E-40dd-AFC4-6F175D3DCCD1}">
              <a14:hiddenFill xmlns:a14="http://schemas.microsoft.com/office/drawing/2010/main" xmlns="">
                <a:noFill/>
              </a14:hiddenFill>
            </a:ext>
          </a:extLst>
        </p:spPr>
      </p:cxnSp>
      <p:cxnSp>
        <p:nvCxnSpPr>
          <p:cNvPr id="7" name="Straight Connector 6"/>
          <p:cNvCxnSpPr>
            <a:cxnSpLocks noChangeShapeType="1"/>
          </p:cNvCxnSpPr>
          <p:nvPr/>
        </p:nvCxnSpPr>
        <p:spPr bwMode="auto">
          <a:xfrm>
            <a:off x="904141" y="5785482"/>
            <a:ext cx="2693988" cy="0"/>
          </a:xfrm>
          <a:prstGeom prst="line">
            <a:avLst/>
          </a:prstGeom>
          <a:noFill/>
          <a:ln w="38100">
            <a:solidFill>
              <a:srgbClr val="000000"/>
            </a:solidFill>
            <a:round/>
            <a:headEnd/>
            <a:tailEnd/>
          </a:ln>
          <a:effectLst>
            <a:outerShdw blurRad="40000" dist="23000" dir="5400000" rotWithShape="0">
              <a:srgbClr val="808080">
                <a:alpha val="34998"/>
              </a:srgbClr>
            </a:outerShdw>
          </a:effectLst>
          <a:extLst>
            <a:ext uri="{909E8E84-426E-40dd-AFC4-6F175D3DCCD1}">
              <a14:hiddenFill xmlns:a14="http://schemas.microsoft.com/office/drawing/2010/main" xmlns="">
                <a:noFill/>
              </a14:hiddenFill>
            </a:ext>
          </a:extLst>
        </p:spPr>
      </p:cxnSp>
      <p:sp>
        <p:nvSpPr>
          <p:cNvPr id="8" name="TextBox 7"/>
          <p:cNvSpPr txBox="1">
            <a:spLocks noChangeArrowheads="1"/>
          </p:cNvSpPr>
          <p:nvPr/>
        </p:nvSpPr>
        <p:spPr bwMode="auto">
          <a:xfrm rot="16200000">
            <a:off x="414398" y="3178014"/>
            <a:ext cx="536575" cy="277812"/>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200" b="1">
                <a:latin typeface="Aharoni" panose="02010803020104030203" pitchFamily="2" charset="-79"/>
                <a:cs typeface="Aharoni" panose="02010803020104030203" pitchFamily="2" charset="-79"/>
              </a:rPr>
              <a:t>Price</a:t>
            </a:r>
          </a:p>
        </p:txBody>
      </p:sp>
      <p:sp>
        <p:nvSpPr>
          <p:cNvPr id="9" name="TextBox 8"/>
          <p:cNvSpPr txBox="1">
            <a:spLocks noChangeArrowheads="1"/>
          </p:cNvSpPr>
          <p:nvPr/>
        </p:nvSpPr>
        <p:spPr bwMode="auto">
          <a:xfrm>
            <a:off x="2912329" y="5820408"/>
            <a:ext cx="825500" cy="277813"/>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200" b="1">
                <a:latin typeface="Aharoni" panose="02010803020104030203" pitchFamily="2" charset="-79"/>
                <a:cs typeface="Aharoni" panose="02010803020104030203" pitchFamily="2" charset="-79"/>
              </a:rPr>
              <a:t>Quantity</a:t>
            </a:r>
          </a:p>
        </p:txBody>
      </p:sp>
      <p:cxnSp>
        <p:nvCxnSpPr>
          <p:cNvPr id="10" name="Straight Connector 9"/>
          <p:cNvCxnSpPr>
            <a:cxnSpLocks noChangeShapeType="1"/>
          </p:cNvCxnSpPr>
          <p:nvPr/>
        </p:nvCxnSpPr>
        <p:spPr bwMode="auto">
          <a:xfrm flipH="1">
            <a:off x="2056668" y="3331226"/>
            <a:ext cx="4859" cy="2127231"/>
          </a:xfrm>
          <a:prstGeom prst="line">
            <a:avLst/>
          </a:prstGeom>
          <a:noFill/>
          <a:ln w="38100">
            <a:solidFill>
              <a:srgbClr val="2D2D8A"/>
            </a:solidFill>
            <a:round/>
            <a:headEnd/>
            <a:tailEnd/>
          </a:ln>
          <a:effectLst>
            <a:outerShdw blurRad="40000" dist="23000" dir="5400000" rotWithShape="0">
              <a:srgbClr val="808080">
                <a:alpha val="34998"/>
              </a:srgbClr>
            </a:outerShdw>
          </a:effectLst>
          <a:extLst>
            <a:ext uri="{909E8E84-426E-40dd-AFC4-6F175D3DCCD1}">
              <a14:hiddenFill xmlns:a14="http://schemas.microsoft.com/office/drawing/2010/main" xmlns="">
                <a:noFill/>
              </a14:hiddenFill>
            </a:ext>
          </a:extLst>
        </p:spPr>
      </p:cxnSp>
      <p:sp>
        <p:nvSpPr>
          <p:cNvPr id="11" name="TextBox 14"/>
          <p:cNvSpPr txBox="1">
            <a:spLocks noChangeArrowheads="1"/>
          </p:cNvSpPr>
          <p:nvPr/>
        </p:nvSpPr>
        <p:spPr bwMode="auto">
          <a:xfrm>
            <a:off x="2080735" y="3208028"/>
            <a:ext cx="1638790"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200" b="1" dirty="0">
                <a:latin typeface="Aharoni" panose="02010803020104030203" pitchFamily="2" charset="-79"/>
                <a:cs typeface="Aharoni" panose="02010803020104030203" pitchFamily="2" charset="-79"/>
              </a:rPr>
              <a:t>S </a:t>
            </a:r>
            <a:r>
              <a:rPr lang="en-GB" altLang="en-US" sz="1200" b="1" dirty="0" smtClean="0">
                <a:latin typeface="Aharoni" panose="02010803020104030203" pitchFamily="2" charset="-79"/>
                <a:cs typeface="Aharoni" panose="02010803020104030203" pitchFamily="2" charset="-79"/>
              </a:rPr>
              <a:t>Perfectly Inelastic</a:t>
            </a:r>
            <a:endParaRPr lang="en-GB" altLang="en-US" sz="1200" b="1" dirty="0">
              <a:latin typeface="Aharoni" panose="02010803020104030203" pitchFamily="2" charset="-79"/>
              <a:cs typeface="Aharoni" panose="02010803020104030203" pitchFamily="2" charset="-79"/>
            </a:endParaRPr>
          </a:p>
        </p:txBody>
      </p:sp>
      <p:cxnSp>
        <p:nvCxnSpPr>
          <p:cNvPr id="12" name="Straight Connector 11"/>
          <p:cNvCxnSpPr/>
          <p:nvPr/>
        </p:nvCxnSpPr>
        <p:spPr>
          <a:xfrm flipV="1">
            <a:off x="904141" y="4916129"/>
            <a:ext cx="1168827" cy="4167"/>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13" name="Straight Connector 12"/>
          <p:cNvCxnSpPr/>
          <p:nvPr/>
        </p:nvCxnSpPr>
        <p:spPr>
          <a:xfrm flipV="1">
            <a:off x="2068444" y="4890389"/>
            <a:ext cx="0" cy="909637"/>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14" name="TextBox 27"/>
          <p:cNvSpPr txBox="1">
            <a:spLocks noChangeArrowheads="1"/>
          </p:cNvSpPr>
          <p:nvPr/>
        </p:nvSpPr>
        <p:spPr bwMode="auto">
          <a:xfrm>
            <a:off x="543779" y="4737733"/>
            <a:ext cx="412750" cy="277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200" b="1">
                <a:latin typeface="Aharoni" panose="02010803020104030203" pitchFamily="2" charset="-79"/>
                <a:cs typeface="Aharoni" panose="02010803020104030203" pitchFamily="2" charset="-79"/>
              </a:rPr>
              <a:t>P1</a:t>
            </a:r>
          </a:p>
        </p:txBody>
      </p:sp>
      <p:sp>
        <p:nvSpPr>
          <p:cNvPr id="15" name="TextBox 28"/>
          <p:cNvSpPr txBox="1">
            <a:spLocks noChangeArrowheads="1"/>
          </p:cNvSpPr>
          <p:nvPr/>
        </p:nvSpPr>
        <p:spPr bwMode="auto">
          <a:xfrm>
            <a:off x="1868931" y="5785483"/>
            <a:ext cx="41275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200" b="1" dirty="0">
                <a:latin typeface="Aharoni" panose="02010803020104030203" pitchFamily="2" charset="-79"/>
                <a:cs typeface="Aharoni" panose="02010803020104030203" pitchFamily="2" charset="-79"/>
              </a:rPr>
              <a:t>Q1</a:t>
            </a:r>
          </a:p>
        </p:txBody>
      </p:sp>
      <p:cxnSp>
        <p:nvCxnSpPr>
          <p:cNvPr id="16" name="Straight Connector 15"/>
          <p:cNvCxnSpPr/>
          <p:nvPr/>
        </p:nvCxnSpPr>
        <p:spPr>
          <a:xfrm flipV="1">
            <a:off x="975580" y="3728065"/>
            <a:ext cx="1072807" cy="1605"/>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17" name="TextBox 73"/>
          <p:cNvSpPr txBox="1">
            <a:spLocks noChangeArrowheads="1"/>
          </p:cNvSpPr>
          <p:nvPr/>
        </p:nvSpPr>
        <p:spPr bwMode="auto">
          <a:xfrm>
            <a:off x="543780" y="3586795"/>
            <a:ext cx="414337" cy="277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200" b="1">
                <a:latin typeface="Aharoni" panose="02010803020104030203" pitchFamily="2" charset="-79"/>
                <a:cs typeface="Aharoni" panose="02010803020104030203" pitchFamily="2" charset="-79"/>
              </a:rPr>
              <a:t>P2</a:t>
            </a:r>
          </a:p>
        </p:txBody>
      </p:sp>
      <p:sp>
        <p:nvSpPr>
          <p:cNvPr id="19" name="TextBox 76"/>
          <p:cNvSpPr txBox="1">
            <a:spLocks noChangeArrowheads="1"/>
          </p:cNvSpPr>
          <p:nvPr/>
        </p:nvSpPr>
        <p:spPr bwMode="auto">
          <a:xfrm>
            <a:off x="1876973" y="5998515"/>
            <a:ext cx="414337"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200" b="1">
                <a:latin typeface="Aharoni" panose="02010803020104030203" pitchFamily="2" charset="-79"/>
                <a:cs typeface="Aharoni" panose="02010803020104030203" pitchFamily="2" charset="-79"/>
              </a:rPr>
              <a:t>Q2</a:t>
            </a:r>
          </a:p>
        </p:txBody>
      </p:sp>
      <p:cxnSp>
        <p:nvCxnSpPr>
          <p:cNvPr id="25" name="Straight Connector 24"/>
          <p:cNvCxnSpPr>
            <a:cxnSpLocks noChangeShapeType="1"/>
          </p:cNvCxnSpPr>
          <p:nvPr/>
        </p:nvCxnSpPr>
        <p:spPr bwMode="auto">
          <a:xfrm>
            <a:off x="4907509" y="3141218"/>
            <a:ext cx="0" cy="2559050"/>
          </a:xfrm>
          <a:prstGeom prst="line">
            <a:avLst/>
          </a:prstGeom>
          <a:noFill/>
          <a:ln w="38100">
            <a:solidFill>
              <a:srgbClr val="000000"/>
            </a:solidFill>
            <a:round/>
            <a:headEnd/>
            <a:tailEnd/>
          </a:ln>
          <a:effectLst>
            <a:outerShdw blurRad="40000" dist="23000" dir="5400000" rotWithShape="0">
              <a:srgbClr val="808080">
                <a:alpha val="34998"/>
              </a:srgbClr>
            </a:outerShdw>
          </a:effectLst>
          <a:extLst>
            <a:ext uri="{909E8E84-426E-40dd-AFC4-6F175D3DCCD1}">
              <a14:hiddenFill xmlns:a14="http://schemas.microsoft.com/office/drawing/2010/main" xmlns="">
                <a:noFill/>
              </a14:hiddenFill>
            </a:ext>
          </a:extLst>
        </p:spPr>
      </p:cxnSp>
      <p:cxnSp>
        <p:nvCxnSpPr>
          <p:cNvPr id="26" name="Straight Connector 25"/>
          <p:cNvCxnSpPr>
            <a:cxnSpLocks noChangeShapeType="1"/>
          </p:cNvCxnSpPr>
          <p:nvPr/>
        </p:nvCxnSpPr>
        <p:spPr bwMode="auto">
          <a:xfrm>
            <a:off x="4907509" y="5700268"/>
            <a:ext cx="2693988" cy="0"/>
          </a:xfrm>
          <a:prstGeom prst="line">
            <a:avLst/>
          </a:prstGeom>
          <a:noFill/>
          <a:ln w="38100">
            <a:solidFill>
              <a:srgbClr val="000000"/>
            </a:solidFill>
            <a:round/>
            <a:headEnd/>
            <a:tailEnd/>
          </a:ln>
          <a:effectLst>
            <a:outerShdw blurRad="40000" dist="23000" dir="5400000" rotWithShape="0">
              <a:srgbClr val="808080">
                <a:alpha val="34998"/>
              </a:srgbClr>
            </a:outerShdw>
          </a:effectLst>
          <a:extLst>
            <a:ext uri="{909E8E84-426E-40dd-AFC4-6F175D3DCCD1}">
              <a14:hiddenFill xmlns:a14="http://schemas.microsoft.com/office/drawing/2010/main" xmlns="">
                <a:noFill/>
              </a14:hiddenFill>
            </a:ext>
          </a:extLst>
        </p:spPr>
      </p:cxnSp>
      <p:sp>
        <p:nvSpPr>
          <p:cNvPr id="27" name="TextBox 26"/>
          <p:cNvSpPr txBox="1">
            <a:spLocks noChangeArrowheads="1"/>
          </p:cNvSpPr>
          <p:nvPr/>
        </p:nvSpPr>
        <p:spPr bwMode="auto">
          <a:xfrm rot="16200000">
            <a:off x="4417766" y="3092800"/>
            <a:ext cx="536575" cy="277812"/>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200" b="1">
                <a:latin typeface="Aharoni" panose="02010803020104030203" pitchFamily="2" charset="-79"/>
                <a:cs typeface="Aharoni" panose="02010803020104030203" pitchFamily="2" charset="-79"/>
              </a:rPr>
              <a:t>Price</a:t>
            </a:r>
          </a:p>
        </p:txBody>
      </p:sp>
      <p:sp>
        <p:nvSpPr>
          <p:cNvPr id="28" name="TextBox 27"/>
          <p:cNvSpPr txBox="1">
            <a:spLocks noChangeArrowheads="1"/>
          </p:cNvSpPr>
          <p:nvPr/>
        </p:nvSpPr>
        <p:spPr bwMode="auto">
          <a:xfrm>
            <a:off x="6915697" y="5735194"/>
            <a:ext cx="825500" cy="277813"/>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200" b="1">
                <a:latin typeface="Aharoni" panose="02010803020104030203" pitchFamily="2" charset="-79"/>
                <a:cs typeface="Aharoni" panose="02010803020104030203" pitchFamily="2" charset="-79"/>
              </a:rPr>
              <a:t>Quantity</a:t>
            </a:r>
          </a:p>
        </p:txBody>
      </p:sp>
      <p:cxnSp>
        <p:nvCxnSpPr>
          <p:cNvPr id="29" name="Straight Connector 28"/>
          <p:cNvCxnSpPr>
            <a:cxnSpLocks noChangeShapeType="1"/>
          </p:cNvCxnSpPr>
          <p:nvPr/>
        </p:nvCxnSpPr>
        <p:spPr bwMode="auto">
          <a:xfrm flipH="1">
            <a:off x="4932516" y="4350774"/>
            <a:ext cx="2597355" cy="0"/>
          </a:xfrm>
          <a:prstGeom prst="line">
            <a:avLst/>
          </a:prstGeom>
          <a:noFill/>
          <a:ln w="38100">
            <a:solidFill>
              <a:srgbClr val="2D2D8A"/>
            </a:solidFill>
            <a:round/>
            <a:headEnd/>
            <a:tailEnd/>
          </a:ln>
          <a:effectLst>
            <a:outerShdw blurRad="40000" dist="23000" dir="5400000" rotWithShape="0">
              <a:srgbClr val="808080">
                <a:alpha val="34998"/>
              </a:srgbClr>
            </a:outerShdw>
          </a:effectLst>
          <a:extLst>
            <a:ext uri="{909E8E84-426E-40dd-AFC4-6F175D3DCCD1}">
              <a14:hiddenFill xmlns:a14="http://schemas.microsoft.com/office/drawing/2010/main" xmlns="">
                <a:noFill/>
              </a14:hiddenFill>
            </a:ext>
          </a:extLst>
        </p:spPr>
      </p:cxnSp>
      <p:sp>
        <p:nvSpPr>
          <p:cNvPr id="30" name="TextBox 14"/>
          <p:cNvSpPr txBox="1">
            <a:spLocks noChangeArrowheads="1"/>
          </p:cNvSpPr>
          <p:nvPr/>
        </p:nvSpPr>
        <p:spPr bwMode="auto">
          <a:xfrm>
            <a:off x="7223006" y="4343653"/>
            <a:ext cx="1493393"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200" b="1" dirty="0">
                <a:latin typeface="Aharoni" panose="02010803020104030203" pitchFamily="2" charset="-79"/>
                <a:cs typeface="Aharoni" panose="02010803020104030203" pitchFamily="2" charset="-79"/>
              </a:rPr>
              <a:t>S </a:t>
            </a:r>
            <a:r>
              <a:rPr lang="en-GB" altLang="en-US" sz="1200" b="1" dirty="0" smtClean="0">
                <a:latin typeface="Aharoni" panose="02010803020104030203" pitchFamily="2" charset="-79"/>
                <a:cs typeface="Aharoni" panose="02010803020104030203" pitchFamily="2" charset="-79"/>
              </a:rPr>
              <a:t>perfectly elastic</a:t>
            </a:r>
            <a:endParaRPr lang="en-GB" altLang="en-US" sz="1200" b="1" dirty="0">
              <a:latin typeface="Aharoni" panose="02010803020104030203" pitchFamily="2" charset="-79"/>
              <a:cs typeface="Aharoni" panose="02010803020104030203" pitchFamily="2" charset="-79"/>
            </a:endParaRPr>
          </a:p>
        </p:txBody>
      </p:sp>
      <p:cxnSp>
        <p:nvCxnSpPr>
          <p:cNvPr id="31" name="Straight Connector 30"/>
          <p:cNvCxnSpPr>
            <a:endCxn id="37" idx="0"/>
          </p:cNvCxnSpPr>
          <p:nvPr/>
        </p:nvCxnSpPr>
        <p:spPr>
          <a:xfrm flipH="1">
            <a:off x="6439202" y="4337538"/>
            <a:ext cx="28029" cy="1360840"/>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32" name="Straight Connector 31"/>
          <p:cNvCxnSpPr>
            <a:stCxn id="34" idx="0"/>
          </p:cNvCxnSpPr>
          <p:nvPr/>
        </p:nvCxnSpPr>
        <p:spPr>
          <a:xfrm flipH="1" flipV="1">
            <a:off x="6071812" y="4355791"/>
            <a:ext cx="6862" cy="1344478"/>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33" name="TextBox 27"/>
          <p:cNvSpPr txBox="1">
            <a:spLocks noChangeArrowheads="1"/>
          </p:cNvSpPr>
          <p:nvPr/>
        </p:nvSpPr>
        <p:spPr bwMode="auto">
          <a:xfrm>
            <a:off x="4620889" y="4193680"/>
            <a:ext cx="412750" cy="277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200" b="1" dirty="0" smtClean="0">
                <a:latin typeface="Aharoni" panose="02010803020104030203" pitchFamily="2" charset="-79"/>
                <a:cs typeface="Aharoni" panose="02010803020104030203" pitchFamily="2" charset="-79"/>
              </a:rPr>
              <a:t>P</a:t>
            </a:r>
            <a:endParaRPr lang="en-GB" altLang="en-US" sz="1200" b="1" dirty="0">
              <a:latin typeface="Aharoni" panose="02010803020104030203" pitchFamily="2" charset="-79"/>
              <a:cs typeface="Aharoni" panose="02010803020104030203" pitchFamily="2" charset="-79"/>
            </a:endParaRPr>
          </a:p>
        </p:txBody>
      </p:sp>
      <p:sp>
        <p:nvSpPr>
          <p:cNvPr id="34" name="TextBox 28"/>
          <p:cNvSpPr txBox="1">
            <a:spLocks noChangeArrowheads="1"/>
          </p:cNvSpPr>
          <p:nvPr/>
        </p:nvSpPr>
        <p:spPr bwMode="auto">
          <a:xfrm>
            <a:off x="5872299" y="5700269"/>
            <a:ext cx="41275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200" b="1" dirty="0">
                <a:latin typeface="Aharoni" panose="02010803020104030203" pitchFamily="2" charset="-79"/>
                <a:cs typeface="Aharoni" panose="02010803020104030203" pitchFamily="2" charset="-79"/>
              </a:rPr>
              <a:t>Q1</a:t>
            </a:r>
          </a:p>
        </p:txBody>
      </p:sp>
      <p:sp>
        <p:nvSpPr>
          <p:cNvPr id="37" name="TextBox 76"/>
          <p:cNvSpPr txBox="1">
            <a:spLocks noChangeArrowheads="1"/>
          </p:cNvSpPr>
          <p:nvPr/>
        </p:nvSpPr>
        <p:spPr bwMode="auto">
          <a:xfrm>
            <a:off x="6232033" y="5698378"/>
            <a:ext cx="414337"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200" b="1">
                <a:latin typeface="Aharoni" panose="02010803020104030203" pitchFamily="2" charset="-79"/>
                <a:cs typeface="Aharoni" panose="02010803020104030203" pitchFamily="2" charset="-79"/>
              </a:rPr>
              <a:t>Q2</a:t>
            </a:r>
          </a:p>
        </p:txBody>
      </p:sp>
    </p:spTree>
    <p:extLst>
      <p:ext uri="{BB962C8B-B14F-4D97-AF65-F5344CB8AC3E}">
        <p14:creationId xmlns:p14="http://schemas.microsoft.com/office/powerpoint/2010/main" val="1155328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0"/>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1"/>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2"/>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p:bldP spid="14" grpId="0"/>
      <p:bldP spid="15" grpId="0"/>
      <p:bldP spid="17" grpId="0"/>
      <p:bldP spid="19" grpId="0"/>
      <p:bldP spid="27" grpId="0" animBg="1"/>
      <p:bldP spid="28" grpId="0" animBg="1"/>
      <p:bldP spid="30" grpId="0"/>
      <p:bldP spid="33" grpId="0"/>
      <p:bldP spid="34" grpId="0"/>
      <p:bldP spid="3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 y="109728"/>
            <a:ext cx="10515600" cy="1325563"/>
          </a:xfrm>
        </p:spPr>
        <p:txBody>
          <a:bodyPr/>
          <a:lstStyle/>
          <a:p>
            <a:r>
              <a:rPr lang="en-GB" b="1" u="sng" dirty="0" smtClean="0">
                <a:latin typeface="+mn-lt"/>
              </a:rPr>
              <a:t>Economics in the News</a:t>
            </a:r>
            <a:endParaRPr lang="en-GB" b="1" u="sng" dirty="0">
              <a:latin typeface="+mn-lt"/>
            </a:endParaRPr>
          </a:p>
        </p:txBody>
      </p:sp>
      <p:sp>
        <p:nvSpPr>
          <p:cNvPr id="3" name="Content Placeholder 2"/>
          <p:cNvSpPr>
            <a:spLocks noGrp="1"/>
          </p:cNvSpPr>
          <p:nvPr>
            <p:ph idx="1"/>
          </p:nvPr>
        </p:nvSpPr>
        <p:spPr>
          <a:xfrm>
            <a:off x="449579" y="1435291"/>
            <a:ext cx="5093971" cy="4722623"/>
          </a:xfrm>
          <a:solidFill>
            <a:schemeClr val="bg1"/>
          </a:solidFill>
        </p:spPr>
        <p:txBody>
          <a:bodyPr>
            <a:normAutofit lnSpcReduction="10000"/>
          </a:bodyPr>
          <a:lstStyle/>
          <a:p>
            <a:pPr marL="0" indent="0">
              <a:buNone/>
            </a:pPr>
            <a:r>
              <a:rPr lang="en-GB" b="1" u="sng" dirty="0" smtClean="0"/>
              <a:t>STARTER: First 2 Minutes</a:t>
            </a:r>
          </a:p>
          <a:p>
            <a:pPr marL="0" indent="0">
              <a:buNone/>
            </a:pPr>
            <a:r>
              <a:rPr lang="en-GB" b="1" dirty="0" smtClean="0"/>
              <a:t>What is your opinion?  Pick at least one question to discuss and formulate an answer to if chosen.</a:t>
            </a:r>
          </a:p>
          <a:p>
            <a:pPr marL="514350" indent="-514350">
              <a:buFont typeface="+mj-lt"/>
              <a:buAutoNum type="arabicPeriod"/>
            </a:pPr>
            <a:r>
              <a:rPr lang="en-GB" dirty="0" smtClean="0"/>
              <a:t>Do you think Theresa May will be able to negotiate a deal with the EU over BREXIT?</a:t>
            </a:r>
          </a:p>
          <a:p>
            <a:pPr marL="514350" indent="-514350">
              <a:buFont typeface="+mj-lt"/>
              <a:buAutoNum type="arabicPeriod"/>
            </a:pPr>
            <a:r>
              <a:rPr lang="en-GB" dirty="0" smtClean="0"/>
              <a:t>How damaging will BREXIT be to the UK’s economic growth and therefore unemployment do you think?</a:t>
            </a:r>
          </a:p>
          <a:p>
            <a:pPr marL="0" indent="0">
              <a:buNone/>
            </a:pPr>
            <a:endParaRPr lang="en-GB" b="1" dirty="0"/>
          </a:p>
        </p:txBody>
      </p:sp>
      <p:pic>
        <p:nvPicPr>
          <p:cNvPr id="4" name="Picture 3"/>
          <p:cNvPicPr>
            <a:picLocks noChangeAspect="1"/>
          </p:cNvPicPr>
          <p:nvPr/>
        </p:nvPicPr>
        <p:blipFill>
          <a:blip r:embed="rId3"/>
          <a:stretch>
            <a:fillRect/>
          </a:stretch>
        </p:blipFill>
        <p:spPr>
          <a:xfrm>
            <a:off x="6010275" y="2852737"/>
            <a:ext cx="5810250" cy="3514725"/>
          </a:xfrm>
          <a:prstGeom prst="rect">
            <a:avLst/>
          </a:prstGeom>
        </p:spPr>
      </p:pic>
      <p:sp>
        <p:nvSpPr>
          <p:cNvPr id="5" name="TextBox 4"/>
          <p:cNvSpPr txBox="1"/>
          <p:nvPr/>
        </p:nvSpPr>
        <p:spPr>
          <a:xfrm>
            <a:off x="6591300" y="281129"/>
            <a:ext cx="4876800" cy="2308324"/>
          </a:xfrm>
          <a:prstGeom prst="rect">
            <a:avLst/>
          </a:prstGeom>
          <a:noFill/>
        </p:spPr>
        <p:txBody>
          <a:bodyPr wrap="square" rtlCol="0">
            <a:spAutoFit/>
          </a:bodyPr>
          <a:lstStyle/>
          <a:p>
            <a:r>
              <a:rPr lang="en-GB" b="1" dirty="0" smtClean="0"/>
              <a:t>TODAYS LESSON</a:t>
            </a:r>
          </a:p>
          <a:p>
            <a:pPr marL="342900" indent="-342900">
              <a:buFont typeface="+mj-lt"/>
              <a:buAutoNum type="arabicPeriod"/>
            </a:pPr>
            <a:r>
              <a:rPr lang="en-GB" dirty="0" smtClean="0"/>
              <a:t>What’s next?</a:t>
            </a:r>
          </a:p>
          <a:p>
            <a:pPr marL="342900" indent="-342900">
              <a:buFont typeface="+mj-lt"/>
              <a:buAutoNum type="arabicPeriod"/>
            </a:pPr>
            <a:r>
              <a:rPr lang="en-GB" dirty="0" smtClean="0"/>
              <a:t>PREP Homework – Monday 29</a:t>
            </a:r>
            <a:r>
              <a:rPr lang="en-GB" baseline="30000" dirty="0" smtClean="0"/>
              <a:t>th</a:t>
            </a:r>
            <a:r>
              <a:rPr lang="en-GB" dirty="0" smtClean="0"/>
              <a:t> October</a:t>
            </a:r>
          </a:p>
          <a:p>
            <a:pPr marL="342900" indent="-342900">
              <a:buFont typeface="+mj-lt"/>
              <a:buAutoNum type="arabicPeriod"/>
            </a:pPr>
            <a:r>
              <a:rPr lang="en-GB" dirty="0" smtClean="0"/>
              <a:t>Introduction to Housing and Agriculture Markets</a:t>
            </a:r>
          </a:p>
          <a:p>
            <a:pPr marL="342900" indent="-342900">
              <a:buFont typeface="+mj-lt"/>
              <a:buAutoNum type="arabicPeriod"/>
            </a:pPr>
            <a:r>
              <a:rPr lang="en-GB" dirty="0" smtClean="0"/>
              <a:t>Introduction to concept of elasticity</a:t>
            </a:r>
          </a:p>
          <a:p>
            <a:pPr marL="342900" indent="-342900">
              <a:buFont typeface="+mj-lt"/>
              <a:buAutoNum type="arabicPeriod"/>
            </a:pPr>
            <a:r>
              <a:rPr lang="en-GB" dirty="0" smtClean="0"/>
              <a:t>Introduction to Globalisation and the Balance of Payments</a:t>
            </a:r>
            <a:endParaRPr lang="en-GB" dirty="0"/>
          </a:p>
        </p:txBody>
      </p:sp>
    </p:spTree>
    <p:extLst>
      <p:ext uri="{BB962C8B-B14F-4D97-AF65-F5344CB8AC3E}">
        <p14:creationId xmlns:p14="http://schemas.microsoft.com/office/powerpoint/2010/main" val="186492998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4"/>
          <p:cNvSpPr>
            <a:spLocks noGrp="1"/>
          </p:cNvSpPr>
          <p:nvPr>
            <p:ph idx="1"/>
          </p:nvPr>
        </p:nvSpPr>
        <p:spPr>
          <a:xfrm>
            <a:off x="1711377" y="363357"/>
            <a:ext cx="8229600" cy="6119813"/>
          </a:xfrm>
          <a:solidFill>
            <a:schemeClr val="tx1"/>
          </a:solidFill>
        </p:spPr>
        <p:txBody>
          <a:bodyPr anchor="ctr" anchorCtr="1"/>
          <a:lstStyle/>
          <a:p>
            <a:pPr marL="0" indent="0">
              <a:buNone/>
              <a:defRPr/>
            </a:pPr>
            <a:r>
              <a:rPr lang="en-GB" sz="7200" b="1" dirty="0" smtClean="0">
                <a:solidFill>
                  <a:schemeClr val="bg1"/>
                </a:solidFill>
              </a:rPr>
              <a:t>90</a:t>
            </a:r>
            <a:endParaRPr lang="en-GB" sz="7200" b="1" dirty="0">
              <a:solidFill>
                <a:schemeClr val="bg1"/>
              </a:solidFill>
            </a:endParaRPr>
          </a:p>
        </p:txBody>
      </p:sp>
    </p:spTree>
    <p:extLst>
      <p:ext uri="{BB962C8B-B14F-4D97-AF65-F5344CB8AC3E}">
        <p14:creationId xmlns:p14="http://schemas.microsoft.com/office/powerpoint/2010/main" val="224332562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0" y="0"/>
            <a:ext cx="10515600" cy="1325563"/>
          </a:xfrm>
        </p:spPr>
        <p:txBody>
          <a:bodyPr/>
          <a:lstStyle/>
          <a:p>
            <a:pPr>
              <a:defRPr/>
            </a:pPr>
            <a:r>
              <a:rPr lang="en-GB" b="1" dirty="0" smtClean="0">
                <a:latin typeface="+mn-lt"/>
              </a:rPr>
              <a:t>STARTER EXERCISE: Elasticity</a:t>
            </a:r>
            <a:r>
              <a:rPr lang="en-GB" b="1" dirty="0" smtClean="0"/>
              <a:t/>
            </a:r>
            <a:br>
              <a:rPr lang="en-GB" b="1" dirty="0" smtClean="0"/>
            </a:br>
            <a:r>
              <a:rPr lang="en-GB" sz="2800" b="1" dirty="0" smtClean="0">
                <a:solidFill>
                  <a:srgbClr val="FF0000"/>
                </a:solidFill>
              </a:rPr>
              <a:t>Complete the following tasks in threes as you arrive</a:t>
            </a:r>
            <a:endParaRPr lang="en-GB" sz="2000" b="1" dirty="0">
              <a:solidFill>
                <a:srgbClr val="FF0000"/>
              </a:solidFill>
            </a:endParaRPr>
          </a:p>
        </p:txBody>
      </p:sp>
      <p:sp>
        <p:nvSpPr>
          <p:cNvPr id="21507" name="Content Placeholder 2"/>
          <p:cNvSpPr>
            <a:spLocks noGrp="1"/>
          </p:cNvSpPr>
          <p:nvPr>
            <p:ph idx="1"/>
          </p:nvPr>
        </p:nvSpPr>
        <p:spPr>
          <a:xfrm>
            <a:off x="9945773" y="261030"/>
            <a:ext cx="2036855" cy="6346208"/>
          </a:xfrm>
          <a:solidFill>
            <a:schemeClr val="bg1"/>
          </a:solidFill>
        </p:spPr>
        <p:txBody>
          <a:bodyPr>
            <a:noAutofit/>
          </a:bodyPr>
          <a:lstStyle/>
          <a:p>
            <a:pPr marL="0" indent="0" algn="ctr">
              <a:buNone/>
              <a:defRPr/>
            </a:pPr>
            <a:r>
              <a:rPr lang="en-US" altLang="en-US" sz="2000" b="1" u="sng" dirty="0" smtClean="0">
                <a:ea typeface="ＭＳ Ｐゴシック" pitchFamily="34" charset="-128"/>
              </a:rPr>
              <a:t>OVERVIEW OF MICRO RWS3</a:t>
            </a:r>
          </a:p>
          <a:p>
            <a:pPr>
              <a:buFont typeface="Wingdings" panose="05000000000000000000" pitchFamily="2" charset="2"/>
              <a:buChar char="§"/>
              <a:defRPr/>
            </a:pPr>
            <a:r>
              <a:rPr lang="en-US" altLang="en-US" sz="1800" b="1" dirty="0" smtClean="0">
                <a:ea typeface="ＭＳ Ｐゴシック" pitchFamily="34" charset="-128"/>
              </a:rPr>
              <a:t>Elastic </a:t>
            </a:r>
            <a:r>
              <a:rPr lang="en-US" altLang="en-US" sz="1800" b="1" dirty="0">
                <a:ea typeface="ＭＳ Ｐゴシック" pitchFamily="34" charset="-128"/>
              </a:rPr>
              <a:t>.v. </a:t>
            </a:r>
            <a:r>
              <a:rPr lang="en-US" altLang="en-US" sz="1800" b="1" dirty="0" smtClean="0">
                <a:ea typeface="ＭＳ Ｐゴシック" pitchFamily="34" charset="-128"/>
              </a:rPr>
              <a:t>Inelastic: </a:t>
            </a:r>
            <a:r>
              <a:rPr lang="en-US" altLang="en-US" sz="1600" dirty="0" smtClean="0">
                <a:ea typeface="ＭＳ Ｐゴシック" pitchFamily="34" charset="-128"/>
              </a:rPr>
              <a:t>What </a:t>
            </a:r>
            <a:r>
              <a:rPr lang="en-US" altLang="en-US" sz="1600" dirty="0">
                <a:ea typeface="ＭＳ Ｐゴシック" pitchFamily="34" charset="-128"/>
              </a:rPr>
              <a:t>does it mean?</a:t>
            </a:r>
          </a:p>
          <a:p>
            <a:pPr>
              <a:buFont typeface="Wingdings" panose="05000000000000000000" pitchFamily="2" charset="2"/>
              <a:buChar char="§"/>
              <a:defRPr/>
            </a:pPr>
            <a:r>
              <a:rPr lang="en-US" altLang="en-US" sz="1800" b="1" dirty="0">
                <a:ea typeface="ＭＳ Ｐゴシック" pitchFamily="34" charset="-128"/>
              </a:rPr>
              <a:t>What you need to know</a:t>
            </a:r>
          </a:p>
          <a:p>
            <a:pPr marL="600075" lvl="1" indent="-285750">
              <a:buFont typeface="Wingdings" panose="05000000000000000000" pitchFamily="2" charset="2"/>
              <a:buChar char="ü"/>
              <a:defRPr/>
            </a:pPr>
            <a:r>
              <a:rPr lang="en-US" altLang="en-US" sz="1700" u="sng" dirty="0" smtClean="0">
                <a:ea typeface="ＭＳ Ｐゴシック" pitchFamily="34" charset="-128"/>
              </a:rPr>
              <a:t>4 concepts:</a:t>
            </a:r>
            <a:r>
              <a:rPr lang="en-US" altLang="en-US" sz="1700" dirty="0" smtClean="0">
                <a:ea typeface="ＭＳ Ｐゴシック" pitchFamily="34" charset="-128"/>
              </a:rPr>
              <a:t> </a:t>
            </a:r>
            <a:r>
              <a:rPr lang="en-US" altLang="en-US" sz="1700" dirty="0">
                <a:ea typeface="ＭＳ Ｐゴシック" pitchFamily="34" charset="-128"/>
              </a:rPr>
              <a:t>PED, PES, YED and XED</a:t>
            </a:r>
          </a:p>
          <a:p>
            <a:pPr marL="600075" lvl="1" indent="-285750">
              <a:buFont typeface="Wingdings" panose="05000000000000000000" pitchFamily="2" charset="2"/>
              <a:buChar char="ü"/>
              <a:defRPr/>
            </a:pPr>
            <a:r>
              <a:rPr lang="en-US" altLang="en-US" sz="1700" u="sng" dirty="0">
                <a:ea typeface="ＭＳ Ｐゴシック" pitchFamily="34" charset="-128"/>
              </a:rPr>
              <a:t>Diagram: </a:t>
            </a:r>
            <a:r>
              <a:rPr lang="en-US" altLang="en-US" sz="1700" dirty="0">
                <a:ea typeface="ＭＳ Ｐゴシック" pitchFamily="34" charset="-128"/>
              </a:rPr>
              <a:t>PED and PES</a:t>
            </a:r>
          </a:p>
          <a:p>
            <a:pPr marL="600075" lvl="1" indent="-285750">
              <a:buFont typeface="Wingdings" panose="05000000000000000000" pitchFamily="2" charset="2"/>
              <a:buChar char="ü"/>
              <a:defRPr/>
            </a:pPr>
            <a:r>
              <a:rPr lang="en-US" altLang="en-US" sz="1700" u="sng" dirty="0">
                <a:ea typeface="ＭＳ Ｐゴシック" pitchFamily="34" charset="-128"/>
              </a:rPr>
              <a:t>Applications of elasticity: PED.  </a:t>
            </a:r>
            <a:r>
              <a:rPr lang="en-US" altLang="en-US" sz="1700" dirty="0">
                <a:ea typeface="ＭＳ Ｐゴシック" pitchFamily="34" charset="-128"/>
              </a:rPr>
              <a:t>For firms (revenue) and Government (taxation and subsidies)</a:t>
            </a:r>
          </a:p>
          <a:p>
            <a:pPr marL="600075" lvl="1" indent="-285750">
              <a:buFont typeface="Wingdings" panose="05000000000000000000" pitchFamily="2" charset="2"/>
              <a:buChar char="ü"/>
              <a:defRPr/>
            </a:pPr>
            <a:r>
              <a:rPr lang="en-US" altLang="en-US" sz="1700" u="sng" dirty="0" smtClean="0">
                <a:ea typeface="ＭＳ Ｐゴシック" pitchFamily="34" charset="-128"/>
              </a:rPr>
              <a:t>Calculations</a:t>
            </a:r>
            <a:r>
              <a:rPr lang="en-US" altLang="en-US" sz="1700" u="sng" dirty="0">
                <a:ea typeface="ＭＳ Ｐゴシック" pitchFamily="34" charset="-128"/>
              </a:rPr>
              <a:t>:</a:t>
            </a:r>
            <a:r>
              <a:rPr lang="en-US" altLang="en-US" sz="1700" dirty="0">
                <a:ea typeface="ＭＳ Ｐゴシック" pitchFamily="34" charset="-128"/>
              </a:rPr>
              <a:t> PED, PES, YED and </a:t>
            </a:r>
            <a:r>
              <a:rPr lang="en-US" altLang="en-US" sz="1700" dirty="0" smtClean="0">
                <a:ea typeface="ＭＳ Ｐゴシック" pitchFamily="34" charset="-128"/>
              </a:rPr>
              <a:t>XED</a:t>
            </a:r>
          </a:p>
        </p:txBody>
      </p:sp>
      <p:pic>
        <p:nvPicPr>
          <p:cNvPr id="22532"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46151" y="1458492"/>
            <a:ext cx="1808255" cy="52629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extBox 1"/>
          <p:cNvSpPr txBox="1"/>
          <p:nvPr/>
        </p:nvSpPr>
        <p:spPr>
          <a:xfrm>
            <a:off x="5081333" y="1455769"/>
            <a:ext cx="4864440" cy="4893647"/>
          </a:xfrm>
          <a:prstGeom prst="rect">
            <a:avLst/>
          </a:prstGeom>
          <a:noFill/>
        </p:spPr>
        <p:txBody>
          <a:bodyPr wrap="square" rtlCol="0">
            <a:spAutoFit/>
          </a:bodyPr>
          <a:lstStyle/>
          <a:p>
            <a:r>
              <a:rPr lang="en-US" sz="2800" b="1" u="sng" dirty="0" smtClean="0"/>
              <a:t>TASKS: </a:t>
            </a:r>
            <a:r>
              <a:rPr lang="en-US" sz="2400" b="1" u="sng" dirty="0" smtClean="0"/>
              <a:t>To be completed in the first 5 minutes</a:t>
            </a:r>
          </a:p>
          <a:p>
            <a:pPr marL="342900" indent="-342900">
              <a:buFont typeface="+mj-lt"/>
              <a:buAutoNum type="arabicPeriod"/>
            </a:pPr>
            <a:r>
              <a:rPr lang="en-US" sz="2000" b="1" dirty="0" smtClean="0"/>
              <a:t>Make sure you can explain what elasticity is!  </a:t>
            </a:r>
            <a:r>
              <a:rPr lang="en-US" sz="2000" dirty="0" smtClean="0"/>
              <a:t>What are the four concepts of elasticity you need to know about.</a:t>
            </a:r>
          </a:p>
          <a:p>
            <a:pPr marL="342900" indent="-342900">
              <a:buFont typeface="+mj-lt"/>
              <a:buAutoNum type="arabicPeriod"/>
            </a:pPr>
            <a:r>
              <a:rPr lang="en-US" sz="2000" b="1" dirty="0" smtClean="0"/>
              <a:t>Luxury</a:t>
            </a:r>
            <a:r>
              <a:rPr lang="en-US" sz="2000" b="1" dirty="0"/>
              <a:t>, Normal or </a:t>
            </a:r>
            <a:r>
              <a:rPr lang="en-US" sz="2000" b="1" dirty="0" smtClean="0"/>
              <a:t>Inferior Goods?</a:t>
            </a:r>
            <a:endParaRPr lang="en-US" sz="2000" b="1" dirty="0"/>
          </a:p>
          <a:p>
            <a:pPr marL="914400" lvl="1" indent="-457200">
              <a:buFont typeface="+mj-lt"/>
              <a:buAutoNum type="alphaLcParenR"/>
              <a:defRPr/>
            </a:pPr>
            <a:r>
              <a:rPr lang="en-US" sz="2000" dirty="0"/>
              <a:t>Heinz Baked Beans</a:t>
            </a:r>
          </a:p>
          <a:p>
            <a:pPr marL="914400" lvl="1" indent="-457200">
              <a:buFont typeface="+mj-lt"/>
              <a:buAutoNum type="alphaLcParenR"/>
              <a:defRPr/>
            </a:pPr>
            <a:r>
              <a:rPr lang="en-US" sz="2000" dirty="0"/>
              <a:t>Big Mac Meal</a:t>
            </a:r>
          </a:p>
          <a:p>
            <a:pPr marL="914400" lvl="1" indent="-457200">
              <a:buFont typeface="+mj-lt"/>
              <a:buAutoNum type="alphaLcParenR"/>
              <a:defRPr/>
            </a:pPr>
            <a:r>
              <a:rPr lang="en-US" sz="2000" dirty="0"/>
              <a:t>Ferrari Car</a:t>
            </a:r>
          </a:p>
          <a:p>
            <a:pPr marL="914400" lvl="1" indent="-457200">
              <a:buFont typeface="+mj-lt"/>
              <a:buAutoNum type="alphaLcParenR"/>
              <a:defRPr/>
            </a:pPr>
            <a:r>
              <a:rPr lang="en-US" sz="2000" dirty="0"/>
              <a:t>Clothes from a charity </a:t>
            </a:r>
            <a:r>
              <a:rPr lang="en-US" sz="2000" dirty="0" smtClean="0"/>
              <a:t>shop</a:t>
            </a:r>
            <a:endParaRPr lang="en-US" sz="2000" dirty="0"/>
          </a:p>
          <a:p>
            <a:pPr marL="342900" indent="-342900">
              <a:buFont typeface="+mj-lt"/>
              <a:buAutoNum type="arabicPeriod"/>
            </a:pPr>
            <a:r>
              <a:rPr lang="en-US" sz="2000" b="1" dirty="0" smtClean="0"/>
              <a:t>Using the white boards in threes, each draw a diagram to demonstrate:</a:t>
            </a:r>
          </a:p>
          <a:p>
            <a:pPr marL="857250" lvl="1" indent="-400050">
              <a:buFont typeface="+mj-lt"/>
              <a:buAutoNum type="romanLcPeriod"/>
            </a:pPr>
            <a:r>
              <a:rPr lang="en-US" sz="2000" dirty="0" smtClean="0"/>
              <a:t>An elastic demand curve</a:t>
            </a:r>
          </a:p>
          <a:p>
            <a:pPr marL="857250" lvl="1" indent="-400050">
              <a:buFont typeface="+mj-lt"/>
              <a:buAutoNum type="romanLcPeriod"/>
            </a:pPr>
            <a:r>
              <a:rPr lang="en-US" sz="2000" dirty="0" smtClean="0"/>
              <a:t>An inelastic demand curve</a:t>
            </a:r>
          </a:p>
          <a:p>
            <a:pPr marL="857250" lvl="1" indent="-400050">
              <a:buFont typeface="+mj-lt"/>
              <a:buAutoNum type="romanLcPeriod"/>
            </a:pPr>
            <a:r>
              <a:rPr lang="en-US" sz="2000" dirty="0" smtClean="0"/>
              <a:t>An elastic supply curve</a:t>
            </a:r>
          </a:p>
        </p:txBody>
      </p:sp>
      <p:sp>
        <p:nvSpPr>
          <p:cNvPr id="3" name="TextBox 2"/>
          <p:cNvSpPr txBox="1"/>
          <p:nvPr/>
        </p:nvSpPr>
        <p:spPr>
          <a:xfrm>
            <a:off x="161405" y="1643157"/>
            <a:ext cx="2657819" cy="4893647"/>
          </a:xfrm>
          <a:prstGeom prst="rect">
            <a:avLst/>
          </a:prstGeom>
          <a:solidFill>
            <a:schemeClr val="tx1"/>
          </a:solidFill>
        </p:spPr>
        <p:txBody>
          <a:bodyPr wrap="square" rtlCol="0">
            <a:spAutoFit/>
          </a:bodyPr>
          <a:lstStyle/>
          <a:p>
            <a:pPr algn="ctr"/>
            <a:r>
              <a:rPr lang="en-GB" sz="3200" b="1" dirty="0" smtClean="0">
                <a:solidFill>
                  <a:schemeClr val="bg1"/>
                </a:solidFill>
              </a:rPr>
              <a:t>PREP HOMEWORK INSPECTION</a:t>
            </a:r>
          </a:p>
          <a:p>
            <a:r>
              <a:rPr lang="en-GB" sz="2400" dirty="0" smtClean="0">
                <a:solidFill>
                  <a:schemeClr val="bg1"/>
                </a:solidFill>
              </a:rPr>
              <a:t>Please get out your </a:t>
            </a:r>
          </a:p>
          <a:p>
            <a:pPr marL="285750" indent="-285750">
              <a:buFont typeface="Wingdings" panose="05000000000000000000" pitchFamily="2" charset="2"/>
              <a:buChar char="q"/>
            </a:pPr>
            <a:r>
              <a:rPr lang="en-GB" sz="2400" dirty="0" smtClean="0">
                <a:solidFill>
                  <a:schemeClr val="bg1"/>
                </a:solidFill>
              </a:rPr>
              <a:t>A4 side of NOTES on elasticity</a:t>
            </a:r>
          </a:p>
          <a:p>
            <a:pPr marL="285750" indent="-285750">
              <a:buFont typeface="Wingdings" panose="05000000000000000000" pitchFamily="2" charset="2"/>
              <a:buChar char="q"/>
            </a:pPr>
            <a:r>
              <a:rPr lang="en-GB" sz="2400" dirty="0" smtClean="0">
                <a:solidFill>
                  <a:schemeClr val="bg1"/>
                </a:solidFill>
              </a:rPr>
              <a:t>‘Elasticity Worksheet’ </a:t>
            </a:r>
          </a:p>
          <a:p>
            <a:endParaRPr lang="en-GB" sz="2400" dirty="0">
              <a:solidFill>
                <a:schemeClr val="bg1"/>
              </a:solidFill>
            </a:endParaRPr>
          </a:p>
          <a:p>
            <a:r>
              <a:rPr lang="en-GB" sz="2400" dirty="0" smtClean="0">
                <a:solidFill>
                  <a:schemeClr val="bg1"/>
                </a:solidFill>
              </a:rPr>
              <a:t>which was your PREP homework for Micro this week.</a:t>
            </a:r>
          </a:p>
        </p:txBody>
      </p:sp>
    </p:spTree>
    <p:extLst>
      <p:ext uri="{BB962C8B-B14F-4D97-AF65-F5344CB8AC3E}">
        <p14:creationId xmlns:p14="http://schemas.microsoft.com/office/powerpoint/2010/main" val="41086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507">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50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507">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507">
                                            <p:txEl>
                                              <p:pRg st="2" end="2"/>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1507">
                                            <p:txEl>
                                              <p:pRg st="3" end="3"/>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1507">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1507">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150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a:cxnSpLocks noChangeShapeType="1"/>
          </p:cNvCxnSpPr>
          <p:nvPr/>
        </p:nvCxnSpPr>
        <p:spPr bwMode="auto">
          <a:xfrm>
            <a:off x="1047750" y="1044497"/>
            <a:ext cx="0" cy="2559050"/>
          </a:xfrm>
          <a:prstGeom prst="line">
            <a:avLst/>
          </a:prstGeom>
          <a:noFill/>
          <a:ln w="38100">
            <a:solidFill>
              <a:srgbClr val="000000"/>
            </a:solidFill>
            <a:round/>
            <a:headEnd/>
            <a:tailEnd/>
          </a:ln>
          <a:effectLst>
            <a:outerShdw blurRad="40000" dist="23000" dir="5400000" rotWithShape="0">
              <a:srgbClr val="808080">
                <a:alpha val="34998"/>
              </a:srgbClr>
            </a:outerShdw>
          </a:effectLst>
          <a:extLst>
            <a:ext uri="{909E8E84-426E-40dd-AFC4-6F175D3DCCD1}">
              <a14:hiddenFill xmlns:a14="http://schemas.microsoft.com/office/drawing/2010/main" xmlns="">
                <a:noFill/>
              </a14:hiddenFill>
            </a:ext>
          </a:extLst>
        </p:spPr>
      </p:cxnSp>
      <p:cxnSp>
        <p:nvCxnSpPr>
          <p:cNvPr id="7" name="Straight Connector 6"/>
          <p:cNvCxnSpPr>
            <a:cxnSpLocks noChangeShapeType="1"/>
          </p:cNvCxnSpPr>
          <p:nvPr/>
        </p:nvCxnSpPr>
        <p:spPr bwMode="auto">
          <a:xfrm>
            <a:off x="1047751" y="3603547"/>
            <a:ext cx="2693987" cy="0"/>
          </a:xfrm>
          <a:prstGeom prst="line">
            <a:avLst/>
          </a:prstGeom>
          <a:noFill/>
          <a:ln w="38100">
            <a:solidFill>
              <a:srgbClr val="000000"/>
            </a:solidFill>
            <a:round/>
            <a:headEnd/>
            <a:tailEnd/>
          </a:ln>
          <a:effectLst>
            <a:outerShdw blurRad="40000" dist="23000" dir="5400000" rotWithShape="0">
              <a:srgbClr val="808080">
                <a:alpha val="34998"/>
              </a:srgbClr>
            </a:outerShdw>
          </a:effectLst>
          <a:extLst>
            <a:ext uri="{909E8E84-426E-40dd-AFC4-6F175D3DCCD1}">
              <a14:hiddenFill xmlns:a14="http://schemas.microsoft.com/office/drawing/2010/main" xmlns="">
                <a:noFill/>
              </a14:hiddenFill>
            </a:ext>
          </a:extLst>
        </p:spPr>
      </p:cxnSp>
      <p:sp>
        <p:nvSpPr>
          <p:cNvPr id="21509" name="TextBox 7"/>
          <p:cNvSpPr txBox="1">
            <a:spLocks noChangeArrowheads="1"/>
          </p:cNvSpPr>
          <p:nvPr/>
        </p:nvSpPr>
        <p:spPr bwMode="auto">
          <a:xfrm rot="-5400000">
            <a:off x="584994" y="1175467"/>
            <a:ext cx="536575" cy="277812"/>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200" b="1">
                <a:latin typeface="Aharoni" panose="02010803020104030203" pitchFamily="2" charset="-79"/>
                <a:cs typeface="Aharoni" panose="02010803020104030203" pitchFamily="2" charset="-79"/>
              </a:rPr>
              <a:t>Price</a:t>
            </a:r>
          </a:p>
        </p:txBody>
      </p:sp>
      <p:sp>
        <p:nvSpPr>
          <p:cNvPr id="21510" name="TextBox 8"/>
          <p:cNvSpPr txBox="1">
            <a:spLocks noChangeArrowheads="1"/>
          </p:cNvSpPr>
          <p:nvPr/>
        </p:nvSpPr>
        <p:spPr bwMode="auto">
          <a:xfrm>
            <a:off x="3055937" y="3638473"/>
            <a:ext cx="825500" cy="277813"/>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200" b="1">
                <a:latin typeface="Aharoni" panose="02010803020104030203" pitchFamily="2" charset="-79"/>
                <a:cs typeface="Aharoni" panose="02010803020104030203" pitchFamily="2" charset="-79"/>
              </a:rPr>
              <a:t>Quantity</a:t>
            </a:r>
          </a:p>
        </p:txBody>
      </p:sp>
      <p:cxnSp>
        <p:nvCxnSpPr>
          <p:cNvPr id="11" name="Straight Connector 10"/>
          <p:cNvCxnSpPr>
            <a:cxnSpLocks noChangeShapeType="1"/>
          </p:cNvCxnSpPr>
          <p:nvPr/>
        </p:nvCxnSpPr>
        <p:spPr bwMode="auto">
          <a:xfrm>
            <a:off x="1479550" y="1442960"/>
            <a:ext cx="1439862" cy="1871662"/>
          </a:xfrm>
          <a:prstGeom prst="line">
            <a:avLst/>
          </a:prstGeom>
          <a:noFill/>
          <a:ln w="38100">
            <a:solidFill>
              <a:srgbClr val="2D2D8A"/>
            </a:solidFill>
            <a:round/>
            <a:headEnd/>
            <a:tailEnd/>
          </a:ln>
          <a:effectLst>
            <a:outerShdw blurRad="40000" dist="23000" dir="5400000" rotWithShape="0">
              <a:srgbClr val="808080">
                <a:alpha val="34998"/>
              </a:srgbClr>
            </a:outerShdw>
          </a:effectLst>
          <a:extLst>
            <a:ext uri="{909E8E84-426E-40dd-AFC4-6F175D3DCCD1}">
              <a14:hiddenFill xmlns:a14="http://schemas.microsoft.com/office/drawing/2010/main" xmlns="">
                <a:noFill/>
              </a14:hiddenFill>
            </a:ext>
          </a:extLst>
        </p:spPr>
      </p:cxnSp>
      <p:cxnSp>
        <p:nvCxnSpPr>
          <p:cNvPr id="13" name="Straight Connector 12"/>
          <p:cNvCxnSpPr>
            <a:cxnSpLocks noChangeShapeType="1"/>
            <a:endCxn id="21513" idx="1"/>
          </p:cNvCxnSpPr>
          <p:nvPr/>
        </p:nvCxnSpPr>
        <p:spPr bwMode="auto">
          <a:xfrm flipV="1">
            <a:off x="1335088" y="1573136"/>
            <a:ext cx="1584325" cy="1741487"/>
          </a:xfrm>
          <a:prstGeom prst="line">
            <a:avLst/>
          </a:prstGeom>
          <a:noFill/>
          <a:ln w="38100">
            <a:solidFill>
              <a:srgbClr val="2D2D8A"/>
            </a:solidFill>
            <a:round/>
            <a:headEnd/>
            <a:tailEnd/>
          </a:ln>
          <a:effectLst>
            <a:outerShdw blurRad="40000" dist="23000" dir="5400000" rotWithShape="0">
              <a:srgbClr val="808080">
                <a:alpha val="34998"/>
              </a:srgbClr>
            </a:outerShdw>
          </a:effectLst>
          <a:extLst>
            <a:ext uri="{909E8E84-426E-40dd-AFC4-6F175D3DCCD1}">
              <a14:hiddenFill xmlns:a14="http://schemas.microsoft.com/office/drawing/2010/main" xmlns="">
                <a:noFill/>
              </a14:hiddenFill>
            </a:ext>
          </a:extLst>
        </p:spPr>
      </p:cxnSp>
      <p:sp>
        <p:nvSpPr>
          <p:cNvPr id="21513" name="TextBox 13"/>
          <p:cNvSpPr txBox="1">
            <a:spLocks noChangeArrowheads="1"/>
          </p:cNvSpPr>
          <p:nvPr/>
        </p:nvSpPr>
        <p:spPr bwMode="auto">
          <a:xfrm>
            <a:off x="2919412" y="1435023"/>
            <a:ext cx="27305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200" b="1">
                <a:latin typeface="Aharoni" panose="02010803020104030203" pitchFamily="2" charset="-79"/>
                <a:cs typeface="Aharoni" panose="02010803020104030203" pitchFamily="2" charset="-79"/>
              </a:rPr>
              <a:t>S</a:t>
            </a:r>
          </a:p>
        </p:txBody>
      </p:sp>
      <p:sp>
        <p:nvSpPr>
          <p:cNvPr id="21514" name="TextBox 14"/>
          <p:cNvSpPr txBox="1">
            <a:spLocks noChangeArrowheads="1"/>
          </p:cNvSpPr>
          <p:nvPr/>
        </p:nvSpPr>
        <p:spPr bwMode="auto">
          <a:xfrm>
            <a:off x="2898775" y="3176510"/>
            <a:ext cx="355600" cy="277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200" b="1">
                <a:latin typeface="Aharoni" panose="02010803020104030203" pitchFamily="2" charset="-79"/>
                <a:cs typeface="Aharoni" panose="02010803020104030203" pitchFamily="2" charset="-79"/>
              </a:rPr>
              <a:t>D1</a:t>
            </a:r>
          </a:p>
        </p:txBody>
      </p:sp>
      <p:cxnSp>
        <p:nvCxnSpPr>
          <p:cNvPr id="17" name="Straight Connector 16"/>
          <p:cNvCxnSpPr/>
          <p:nvPr/>
        </p:nvCxnSpPr>
        <p:spPr>
          <a:xfrm>
            <a:off x="1047751" y="2379585"/>
            <a:ext cx="1150937" cy="0"/>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20" name="Straight Connector 19"/>
          <p:cNvCxnSpPr/>
          <p:nvPr/>
        </p:nvCxnSpPr>
        <p:spPr>
          <a:xfrm flipV="1">
            <a:off x="2198687" y="2444673"/>
            <a:ext cx="0" cy="1158875"/>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27" name="Oval 26"/>
          <p:cNvSpPr/>
          <p:nvPr/>
        </p:nvSpPr>
        <p:spPr>
          <a:xfrm>
            <a:off x="2127250" y="2306560"/>
            <a:ext cx="144462" cy="144462"/>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sz="800" b="1" dirty="0">
                <a:latin typeface="Calibri" panose="020F0502020204030204" pitchFamily="34" charset="0"/>
              </a:rPr>
              <a:t>A</a:t>
            </a:r>
          </a:p>
        </p:txBody>
      </p:sp>
      <p:sp>
        <p:nvSpPr>
          <p:cNvPr id="21518" name="TextBox 27"/>
          <p:cNvSpPr txBox="1">
            <a:spLocks noChangeArrowheads="1"/>
          </p:cNvSpPr>
          <p:nvPr/>
        </p:nvSpPr>
        <p:spPr bwMode="auto">
          <a:xfrm>
            <a:off x="731837" y="2239885"/>
            <a:ext cx="412750" cy="277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200" b="1">
                <a:latin typeface="Aharoni" panose="02010803020104030203" pitchFamily="2" charset="-79"/>
                <a:cs typeface="Aharoni" panose="02010803020104030203" pitchFamily="2" charset="-79"/>
              </a:rPr>
              <a:t>P1</a:t>
            </a:r>
          </a:p>
        </p:txBody>
      </p:sp>
      <p:sp>
        <p:nvSpPr>
          <p:cNvPr id="21519" name="TextBox 28"/>
          <p:cNvSpPr txBox="1">
            <a:spLocks noChangeArrowheads="1"/>
          </p:cNvSpPr>
          <p:nvPr/>
        </p:nvSpPr>
        <p:spPr bwMode="auto">
          <a:xfrm>
            <a:off x="1992312" y="3603548"/>
            <a:ext cx="41275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200" b="1">
                <a:latin typeface="Aharoni" panose="02010803020104030203" pitchFamily="2" charset="-79"/>
                <a:cs typeface="Aharoni" panose="02010803020104030203" pitchFamily="2" charset="-79"/>
              </a:rPr>
              <a:t>Q1</a:t>
            </a:r>
          </a:p>
        </p:txBody>
      </p:sp>
      <p:cxnSp>
        <p:nvCxnSpPr>
          <p:cNvPr id="69" name="Straight Connector 68"/>
          <p:cNvCxnSpPr>
            <a:cxnSpLocks noChangeShapeType="1"/>
          </p:cNvCxnSpPr>
          <p:nvPr/>
        </p:nvCxnSpPr>
        <p:spPr bwMode="auto">
          <a:xfrm>
            <a:off x="1839913" y="1044498"/>
            <a:ext cx="1439863" cy="1871663"/>
          </a:xfrm>
          <a:prstGeom prst="line">
            <a:avLst/>
          </a:prstGeom>
          <a:noFill/>
          <a:ln w="38100">
            <a:solidFill>
              <a:srgbClr val="2D2D8A"/>
            </a:solidFill>
            <a:round/>
            <a:headEnd/>
            <a:tailEnd/>
          </a:ln>
          <a:effectLst>
            <a:outerShdw blurRad="40000" dist="23000" dir="5400000" rotWithShape="0">
              <a:srgbClr val="808080">
                <a:alpha val="34998"/>
              </a:srgbClr>
            </a:outerShdw>
          </a:effectLst>
          <a:extLst>
            <a:ext uri="{909E8E84-426E-40dd-AFC4-6F175D3DCCD1}">
              <a14:hiddenFill xmlns:a14="http://schemas.microsoft.com/office/drawing/2010/main" xmlns="">
                <a:noFill/>
              </a14:hiddenFill>
            </a:ext>
          </a:extLst>
        </p:spPr>
      </p:cxnSp>
      <p:sp>
        <p:nvSpPr>
          <p:cNvPr id="21521" name="TextBox 69"/>
          <p:cNvSpPr txBox="1">
            <a:spLocks noChangeArrowheads="1"/>
          </p:cNvSpPr>
          <p:nvPr/>
        </p:nvSpPr>
        <p:spPr bwMode="auto">
          <a:xfrm>
            <a:off x="3254375" y="2778048"/>
            <a:ext cx="35560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200" b="1">
                <a:latin typeface="Aharoni" panose="02010803020104030203" pitchFamily="2" charset="-79"/>
                <a:cs typeface="Aharoni" panose="02010803020104030203" pitchFamily="2" charset="-79"/>
              </a:rPr>
              <a:t>D2</a:t>
            </a:r>
          </a:p>
        </p:txBody>
      </p:sp>
      <p:sp>
        <p:nvSpPr>
          <p:cNvPr id="71" name="Oval 70"/>
          <p:cNvSpPr/>
          <p:nvPr/>
        </p:nvSpPr>
        <p:spPr>
          <a:xfrm>
            <a:off x="2487613" y="1908098"/>
            <a:ext cx="144463" cy="144463"/>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sz="800" b="1" dirty="0">
                <a:latin typeface="Calibri" panose="020F0502020204030204" pitchFamily="34" charset="0"/>
              </a:rPr>
              <a:t>B</a:t>
            </a:r>
          </a:p>
        </p:txBody>
      </p:sp>
      <p:cxnSp>
        <p:nvCxnSpPr>
          <p:cNvPr id="72" name="Straight Connector 71"/>
          <p:cNvCxnSpPr/>
          <p:nvPr/>
        </p:nvCxnSpPr>
        <p:spPr>
          <a:xfrm>
            <a:off x="1047751" y="1984297"/>
            <a:ext cx="1449387" cy="0"/>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21524" name="TextBox 73"/>
          <p:cNvSpPr txBox="1">
            <a:spLocks noChangeArrowheads="1"/>
          </p:cNvSpPr>
          <p:nvPr/>
        </p:nvSpPr>
        <p:spPr bwMode="auto">
          <a:xfrm>
            <a:off x="714376" y="1838248"/>
            <a:ext cx="414337" cy="277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200" b="1">
                <a:latin typeface="Aharoni" panose="02010803020104030203" pitchFamily="2" charset="-79"/>
                <a:cs typeface="Aharoni" panose="02010803020104030203" pitchFamily="2" charset="-79"/>
              </a:rPr>
              <a:t>P2</a:t>
            </a:r>
          </a:p>
        </p:txBody>
      </p:sp>
      <p:cxnSp>
        <p:nvCxnSpPr>
          <p:cNvPr id="75" name="Straight Connector 74"/>
          <p:cNvCxnSpPr/>
          <p:nvPr/>
        </p:nvCxnSpPr>
        <p:spPr>
          <a:xfrm flipV="1">
            <a:off x="2559050" y="2052561"/>
            <a:ext cx="0" cy="1550987"/>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21526" name="TextBox 76"/>
          <p:cNvSpPr txBox="1">
            <a:spLocks noChangeArrowheads="1"/>
          </p:cNvSpPr>
          <p:nvPr/>
        </p:nvSpPr>
        <p:spPr bwMode="auto">
          <a:xfrm>
            <a:off x="2366962" y="3598786"/>
            <a:ext cx="414338"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200" b="1">
                <a:latin typeface="Aharoni" panose="02010803020104030203" pitchFamily="2" charset="-79"/>
                <a:cs typeface="Aharoni" panose="02010803020104030203" pitchFamily="2" charset="-79"/>
              </a:rPr>
              <a:t>Q2</a:t>
            </a:r>
          </a:p>
        </p:txBody>
      </p:sp>
      <p:cxnSp>
        <p:nvCxnSpPr>
          <p:cNvPr id="80" name="Straight Connector 79"/>
          <p:cNvCxnSpPr>
            <a:cxnSpLocks noChangeShapeType="1"/>
          </p:cNvCxnSpPr>
          <p:nvPr/>
        </p:nvCxnSpPr>
        <p:spPr bwMode="auto">
          <a:xfrm>
            <a:off x="4206875" y="1047672"/>
            <a:ext cx="0" cy="2559050"/>
          </a:xfrm>
          <a:prstGeom prst="line">
            <a:avLst/>
          </a:prstGeom>
          <a:noFill/>
          <a:ln w="38100">
            <a:solidFill>
              <a:srgbClr val="000000"/>
            </a:solidFill>
            <a:round/>
            <a:headEnd/>
            <a:tailEnd/>
          </a:ln>
          <a:effectLst>
            <a:outerShdw blurRad="40000" dist="23000" dir="5400000" rotWithShape="0">
              <a:srgbClr val="808080">
                <a:alpha val="34998"/>
              </a:srgbClr>
            </a:outerShdw>
          </a:effectLst>
          <a:extLst>
            <a:ext uri="{909E8E84-426E-40dd-AFC4-6F175D3DCCD1}">
              <a14:hiddenFill xmlns:a14="http://schemas.microsoft.com/office/drawing/2010/main" xmlns="">
                <a:noFill/>
              </a14:hiddenFill>
            </a:ext>
          </a:extLst>
        </p:spPr>
      </p:cxnSp>
      <p:cxnSp>
        <p:nvCxnSpPr>
          <p:cNvPr id="81" name="Straight Connector 80"/>
          <p:cNvCxnSpPr>
            <a:cxnSpLocks noChangeShapeType="1"/>
          </p:cNvCxnSpPr>
          <p:nvPr/>
        </p:nvCxnSpPr>
        <p:spPr bwMode="auto">
          <a:xfrm>
            <a:off x="4206876" y="3606722"/>
            <a:ext cx="2693987" cy="0"/>
          </a:xfrm>
          <a:prstGeom prst="line">
            <a:avLst/>
          </a:prstGeom>
          <a:noFill/>
          <a:ln w="38100">
            <a:solidFill>
              <a:srgbClr val="000000"/>
            </a:solidFill>
            <a:round/>
            <a:headEnd/>
            <a:tailEnd/>
          </a:ln>
          <a:effectLst>
            <a:outerShdw blurRad="40000" dist="23000" dir="5400000" rotWithShape="0">
              <a:srgbClr val="808080">
                <a:alpha val="34998"/>
              </a:srgbClr>
            </a:outerShdw>
          </a:effectLst>
          <a:extLst>
            <a:ext uri="{909E8E84-426E-40dd-AFC4-6F175D3DCCD1}">
              <a14:hiddenFill xmlns:a14="http://schemas.microsoft.com/office/drawing/2010/main" xmlns="">
                <a:noFill/>
              </a14:hiddenFill>
            </a:ext>
          </a:extLst>
        </p:spPr>
      </p:cxnSp>
      <p:sp>
        <p:nvSpPr>
          <p:cNvPr id="21529" name="TextBox 81"/>
          <p:cNvSpPr txBox="1">
            <a:spLocks noChangeArrowheads="1"/>
          </p:cNvSpPr>
          <p:nvPr/>
        </p:nvSpPr>
        <p:spPr bwMode="auto">
          <a:xfrm rot="-5400000">
            <a:off x="3744119" y="1178642"/>
            <a:ext cx="536575" cy="277812"/>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200" b="1">
                <a:latin typeface="Aharoni" panose="02010803020104030203" pitchFamily="2" charset="-79"/>
                <a:cs typeface="Aharoni" panose="02010803020104030203" pitchFamily="2" charset="-79"/>
              </a:rPr>
              <a:t>Price</a:t>
            </a:r>
          </a:p>
        </p:txBody>
      </p:sp>
      <p:sp>
        <p:nvSpPr>
          <p:cNvPr id="21530" name="TextBox 82"/>
          <p:cNvSpPr txBox="1">
            <a:spLocks noChangeArrowheads="1"/>
          </p:cNvSpPr>
          <p:nvPr/>
        </p:nvSpPr>
        <p:spPr bwMode="auto">
          <a:xfrm>
            <a:off x="6215062" y="3641648"/>
            <a:ext cx="825500" cy="277813"/>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200" b="1">
                <a:latin typeface="Aharoni" panose="02010803020104030203" pitchFamily="2" charset="-79"/>
                <a:cs typeface="Aharoni" panose="02010803020104030203" pitchFamily="2" charset="-79"/>
              </a:rPr>
              <a:t>Quantity</a:t>
            </a:r>
          </a:p>
        </p:txBody>
      </p:sp>
      <p:cxnSp>
        <p:nvCxnSpPr>
          <p:cNvPr id="84" name="Straight Connector 83"/>
          <p:cNvCxnSpPr>
            <a:cxnSpLocks noChangeShapeType="1"/>
          </p:cNvCxnSpPr>
          <p:nvPr/>
        </p:nvCxnSpPr>
        <p:spPr bwMode="auto">
          <a:xfrm>
            <a:off x="4638675" y="1446135"/>
            <a:ext cx="1439862" cy="1871662"/>
          </a:xfrm>
          <a:prstGeom prst="line">
            <a:avLst/>
          </a:prstGeom>
          <a:noFill/>
          <a:ln w="38100">
            <a:solidFill>
              <a:srgbClr val="2D2D8A"/>
            </a:solidFill>
            <a:round/>
            <a:headEnd/>
            <a:tailEnd/>
          </a:ln>
          <a:effectLst>
            <a:outerShdw blurRad="40000" dist="23000" dir="5400000" rotWithShape="0">
              <a:srgbClr val="808080">
                <a:alpha val="34998"/>
              </a:srgbClr>
            </a:outerShdw>
          </a:effectLst>
          <a:extLst>
            <a:ext uri="{909E8E84-426E-40dd-AFC4-6F175D3DCCD1}">
              <a14:hiddenFill xmlns:a14="http://schemas.microsoft.com/office/drawing/2010/main" xmlns="">
                <a:noFill/>
              </a14:hiddenFill>
            </a:ext>
          </a:extLst>
        </p:spPr>
      </p:cxnSp>
      <p:cxnSp>
        <p:nvCxnSpPr>
          <p:cNvPr id="85" name="Straight Connector 84"/>
          <p:cNvCxnSpPr>
            <a:cxnSpLocks noChangeShapeType="1"/>
            <a:endCxn id="21533" idx="1"/>
          </p:cNvCxnSpPr>
          <p:nvPr/>
        </p:nvCxnSpPr>
        <p:spPr bwMode="auto">
          <a:xfrm flipV="1">
            <a:off x="4494213" y="1576311"/>
            <a:ext cx="1584325" cy="1741487"/>
          </a:xfrm>
          <a:prstGeom prst="line">
            <a:avLst/>
          </a:prstGeom>
          <a:noFill/>
          <a:ln w="38100">
            <a:solidFill>
              <a:srgbClr val="2D2D8A"/>
            </a:solidFill>
            <a:round/>
            <a:headEnd/>
            <a:tailEnd/>
          </a:ln>
          <a:effectLst>
            <a:outerShdw blurRad="40000" dist="23000" dir="5400000" rotWithShape="0">
              <a:srgbClr val="808080">
                <a:alpha val="34998"/>
              </a:srgbClr>
            </a:outerShdw>
          </a:effectLst>
          <a:extLst>
            <a:ext uri="{909E8E84-426E-40dd-AFC4-6F175D3DCCD1}">
              <a14:hiddenFill xmlns:a14="http://schemas.microsoft.com/office/drawing/2010/main" xmlns="">
                <a:noFill/>
              </a14:hiddenFill>
            </a:ext>
          </a:extLst>
        </p:spPr>
      </p:cxnSp>
      <p:sp>
        <p:nvSpPr>
          <p:cNvPr id="21533" name="TextBox 85"/>
          <p:cNvSpPr txBox="1">
            <a:spLocks noChangeArrowheads="1"/>
          </p:cNvSpPr>
          <p:nvPr/>
        </p:nvSpPr>
        <p:spPr bwMode="auto">
          <a:xfrm>
            <a:off x="6078537" y="1438198"/>
            <a:ext cx="27305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200" b="1">
                <a:latin typeface="Aharoni" panose="02010803020104030203" pitchFamily="2" charset="-79"/>
                <a:cs typeface="Aharoni" panose="02010803020104030203" pitchFamily="2" charset="-79"/>
              </a:rPr>
              <a:t>S</a:t>
            </a:r>
          </a:p>
        </p:txBody>
      </p:sp>
      <p:sp>
        <p:nvSpPr>
          <p:cNvPr id="21534" name="TextBox 86"/>
          <p:cNvSpPr txBox="1">
            <a:spLocks noChangeArrowheads="1"/>
          </p:cNvSpPr>
          <p:nvPr/>
        </p:nvSpPr>
        <p:spPr bwMode="auto">
          <a:xfrm>
            <a:off x="6057900" y="3179686"/>
            <a:ext cx="35560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200" b="1">
                <a:latin typeface="Aharoni" panose="02010803020104030203" pitchFamily="2" charset="-79"/>
                <a:cs typeface="Aharoni" panose="02010803020104030203" pitchFamily="2" charset="-79"/>
              </a:rPr>
              <a:t>D1</a:t>
            </a:r>
          </a:p>
        </p:txBody>
      </p:sp>
      <p:cxnSp>
        <p:nvCxnSpPr>
          <p:cNvPr id="88" name="Straight Connector 87"/>
          <p:cNvCxnSpPr/>
          <p:nvPr/>
        </p:nvCxnSpPr>
        <p:spPr>
          <a:xfrm>
            <a:off x="4206876" y="2381172"/>
            <a:ext cx="1150937" cy="0"/>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89" name="Straight Connector 88"/>
          <p:cNvCxnSpPr/>
          <p:nvPr/>
        </p:nvCxnSpPr>
        <p:spPr>
          <a:xfrm flipV="1">
            <a:off x="5357812" y="2446260"/>
            <a:ext cx="0" cy="1160462"/>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90" name="Oval 89"/>
          <p:cNvSpPr/>
          <p:nvPr/>
        </p:nvSpPr>
        <p:spPr>
          <a:xfrm>
            <a:off x="5286375" y="2309735"/>
            <a:ext cx="144462" cy="144462"/>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sz="800" b="1" dirty="0">
                <a:latin typeface="Calibri" panose="020F0502020204030204" pitchFamily="34" charset="0"/>
              </a:rPr>
              <a:t>A</a:t>
            </a:r>
          </a:p>
        </p:txBody>
      </p:sp>
      <p:sp>
        <p:nvSpPr>
          <p:cNvPr id="21538" name="TextBox 90"/>
          <p:cNvSpPr txBox="1">
            <a:spLocks noChangeArrowheads="1"/>
          </p:cNvSpPr>
          <p:nvPr/>
        </p:nvSpPr>
        <p:spPr bwMode="auto">
          <a:xfrm>
            <a:off x="3890962" y="2243060"/>
            <a:ext cx="412750" cy="277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200" b="1">
                <a:latin typeface="Aharoni" panose="02010803020104030203" pitchFamily="2" charset="-79"/>
                <a:cs typeface="Aharoni" panose="02010803020104030203" pitchFamily="2" charset="-79"/>
              </a:rPr>
              <a:t>P1</a:t>
            </a:r>
          </a:p>
        </p:txBody>
      </p:sp>
      <p:sp>
        <p:nvSpPr>
          <p:cNvPr id="21539" name="TextBox 91"/>
          <p:cNvSpPr txBox="1">
            <a:spLocks noChangeArrowheads="1"/>
          </p:cNvSpPr>
          <p:nvPr/>
        </p:nvSpPr>
        <p:spPr bwMode="auto">
          <a:xfrm>
            <a:off x="5151437" y="3606723"/>
            <a:ext cx="41275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200" b="1">
                <a:latin typeface="Aharoni" panose="02010803020104030203" pitchFamily="2" charset="-79"/>
                <a:cs typeface="Aharoni" panose="02010803020104030203" pitchFamily="2" charset="-79"/>
              </a:rPr>
              <a:t>Q1</a:t>
            </a:r>
          </a:p>
        </p:txBody>
      </p:sp>
      <p:cxnSp>
        <p:nvCxnSpPr>
          <p:cNvPr id="93" name="Straight Connector 92"/>
          <p:cNvCxnSpPr>
            <a:cxnSpLocks noChangeShapeType="1"/>
          </p:cNvCxnSpPr>
          <p:nvPr/>
        </p:nvCxnSpPr>
        <p:spPr bwMode="auto">
          <a:xfrm>
            <a:off x="4340225" y="2038273"/>
            <a:ext cx="1079500" cy="1279525"/>
          </a:xfrm>
          <a:prstGeom prst="line">
            <a:avLst/>
          </a:prstGeom>
          <a:noFill/>
          <a:ln w="38100">
            <a:solidFill>
              <a:srgbClr val="2D2D8A"/>
            </a:solidFill>
            <a:round/>
            <a:headEnd/>
            <a:tailEnd/>
          </a:ln>
          <a:effectLst>
            <a:outerShdw blurRad="40000" dist="23000" dir="5400000" rotWithShape="0">
              <a:srgbClr val="808080">
                <a:alpha val="34998"/>
              </a:srgbClr>
            </a:outerShdw>
          </a:effectLst>
          <a:extLst>
            <a:ext uri="{909E8E84-426E-40dd-AFC4-6F175D3DCCD1}">
              <a14:hiddenFill xmlns:a14="http://schemas.microsoft.com/office/drawing/2010/main" xmlns="">
                <a:noFill/>
              </a14:hiddenFill>
            </a:ext>
          </a:extLst>
        </p:spPr>
      </p:cxnSp>
      <p:sp>
        <p:nvSpPr>
          <p:cNvPr id="21541" name="TextBox 93"/>
          <p:cNvSpPr txBox="1">
            <a:spLocks noChangeArrowheads="1"/>
          </p:cNvSpPr>
          <p:nvPr/>
        </p:nvSpPr>
        <p:spPr bwMode="auto">
          <a:xfrm>
            <a:off x="5386387" y="3179686"/>
            <a:ext cx="35560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200" b="1">
                <a:latin typeface="Aharoni" panose="02010803020104030203" pitchFamily="2" charset="-79"/>
                <a:cs typeface="Aharoni" panose="02010803020104030203" pitchFamily="2" charset="-79"/>
              </a:rPr>
              <a:t>D2</a:t>
            </a:r>
          </a:p>
        </p:txBody>
      </p:sp>
      <p:sp>
        <p:nvSpPr>
          <p:cNvPr id="95" name="Oval 94"/>
          <p:cNvSpPr/>
          <p:nvPr/>
        </p:nvSpPr>
        <p:spPr>
          <a:xfrm>
            <a:off x="4906963" y="2706611"/>
            <a:ext cx="142875" cy="142875"/>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sz="800" b="1" dirty="0">
                <a:latin typeface="Calibri" panose="020F0502020204030204" pitchFamily="34" charset="0"/>
              </a:rPr>
              <a:t>B</a:t>
            </a:r>
          </a:p>
        </p:txBody>
      </p:sp>
      <p:cxnSp>
        <p:nvCxnSpPr>
          <p:cNvPr id="96" name="Straight Connector 95"/>
          <p:cNvCxnSpPr>
            <a:endCxn id="95" idx="2"/>
          </p:cNvCxnSpPr>
          <p:nvPr/>
        </p:nvCxnSpPr>
        <p:spPr>
          <a:xfrm>
            <a:off x="4206876" y="2778047"/>
            <a:ext cx="700087" cy="0"/>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21544" name="TextBox 96"/>
          <p:cNvSpPr txBox="1">
            <a:spLocks noChangeArrowheads="1"/>
          </p:cNvSpPr>
          <p:nvPr/>
        </p:nvSpPr>
        <p:spPr bwMode="auto">
          <a:xfrm>
            <a:off x="3890962" y="2619298"/>
            <a:ext cx="41275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200" b="1">
                <a:latin typeface="Aharoni" panose="02010803020104030203" pitchFamily="2" charset="-79"/>
                <a:cs typeface="Aharoni" panose="02010803020104030203" pitchFamily="2" charset="-79"/>
              </a:rPr>
              <a:t>P2</a:t>
            </a:r>
          </a:p>
        </p:txBody>
      </p:sp>
      <p:cxnSp>
        <p:nvCxnSpPr>
          <p:cNvPr id="98" name="Straight Connector 97"/>
          <p:cNvCxnSpPr>
            <a:endCxn id="95" idx="4"/>
          </p:cNvCxnSpPr>
          <p:nvPr/>
        </p:nvCxnSpPr>
        <p:spPr>
          <a:xfrm flipV="1">
            <a:off x="4978400" y="2849485"/>
            <a:ext cx="0" cy="735012"/>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21546" name="TextBox 98"/>
          <p:cNvSpPr txBox="1">
            <a:spLocks noChangeArrowheads="1"/>
          </p:cNvSpPr>
          <p:nvPr/>
        </p:nvSpPr>
        <p:spPr bwMode="auto">
          <a:xfrm>
            <a:off x="4772025" y="3609898"/>
            <a:ext cx="412750" cy="277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200" b="1">
                <a:latin typeface="Aharoni" panose="02010803020104030203" pitchFamily="2" charset="-79"/>
                <a:cs typeface="Aharoni" panose="02010803020104030203" pitchFamily="2" charset="-79"/>
              </a:rPr>
              <a:t>Q2</a:t>
            </a:r>
          </a:p>
        </p:txBody>
      </p:sp>
      <p:cxnSp>
        <p:nvCxnSpPr>
          <p:cNvPr id="100" name="Straight Connector 99"/>
          <p:cNvCxnSpPr>
            <a:cxnSpLocks noChangeShapeType="1"/>
          </p:cNvCxnSpPr>
          <p:nvPr/>
        </p:nvCxnSpPr>
        <p:spPr bwMode="auto">
          <a:xfrm>
            <a:off x="1031875" y="3901997"/>
            <a:ext cx="0" cy="2559050"/>
          </a:xfrm>
          <a:prstGeom prst="line">
            <a:avLst/>
          </a:prstGeom>
          <a:noFill/>
          <a:ln w="38100">
            <a:solidFill>
              <a:srgbClr val="000000"/>
            </a:solidFill>
            <a:round/>
            <a:headEnd/>
            <a:tailEnd/>
          </a:ln>
          <a:effectLst>
            <a:outerShdw blurRad="40000" dist="23000" dir="5400000" rotWithShape="0">
              <a:srgbClr val="808080">
                <a:alpha val="34998"/>
              </a:srgbClr>
            </a:outerShdw>
          </a:effectLst>
          <a:extLst>
            <a:ext uri="{909E8E84-426E-40dd-AFC4-6F175D3DCCD1}">
              <a14:hiddenFill xmlns:a14="http://schemas.microsoft.com/office/drawing/2010/main" xmlns="">
                <a:noFill/>
              </a14:hiddenFill>
            </a:ext>
          </a:extLst>
        </p:spPr>
      </p:cxnSp>
      <p:cxnSp>
        <p:nvCxnSpPr>
          <p:cNvPr id="101" name="Straight Connector 100"/>
          <p:cNvCxnSpPr>
            <a:cxnSpLocks noChangeShapeType="1"/>
          </p:cNvCxnSpPr>
          <p:nvPr/>
        </p:nvCxnSpPr>
        <p:spPr bwMode="auto">
          <a:xfrm>
            <a:off x="1031876" y="6461047"/>
            <a:ext cx="2693987" cy="0"/>
          </a:xfrm>
          <a:prstGeom prst="line">
            <a:avLst/>
          </a:prstGeom>
          <a:noFill/>
          <a:ln w="38100">
            <a:solidFill>
              <a:srgbClr val="000000"/>
            </a:solidFill>
            <a:round/>
            <a:headEnd/>
            <a:tailEnd/>
          </a:ln>
          <a:effectLst>
            <a:outerShdw blurRad="40000" dist="23000" dir="5400000" rotWithShape="0">
              <a:srgbClr val="808080">
                <a:alpha val="34998"/>
              </a:srgbClr>
            </a:outerShdw>
          </a:effectLst>
          <a:extLst>
            <a:ext uri="{909E8E84-426E-40dd-AFC4-6F175D3DCCD1}">
              <a14:hiddenFill xmlns:a14="http://schemas.microsoft.com/office/drawing/2010/main" xmlns="">
                <a:noFill/>
              </a14:hiddenFill>
            </a:ext>
          </a:extLst>
        </p:spPr>
      </p:cxnSp>
      <p:sp>
        <p:nvSpPr>
          <p:cNvPr id="21549" name="TextBox 101"/>
          <p:cNvSpPr txBox="1">
            <a:spLocks noChangeArrowheads="1"/>
          </p:cNvSpPr>
          <p:nvPr/>
        </p:nvSpPr>
        <p:spPr bwMode="auto">
          <a:xfrm rot="-5400000">
            <a:off x="570707" y="4032967"/>
            <a:ext cx="536575" cy="277813"/>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200" b="1">
                <a:latin typeface="Aharoni" panose="02010803020104030203" pitchFamily="2" charset="-79"/>
                <a:cs typeface="Aharoni" panose="02010803020104030203" pitchFamily="2" charset="-79"/>
              </a:rPr>
              <a:t>Price</a:t>
            </a:r>
          </a:p>
        </p:txBody>
      </p:sp>
      <p:sp>
        <p:nvSpPr>
          <p:cNvPr id="21550" name="TextBox 102"/>
          <p:cNvSpPr txBox="1">
            <a:spLocks noChangeArrowheads="1"/>
          </p:cNvSpPr>
          <p:nvPr/>
        </p:nvSpPr>
        <p:spPr bwMode="auto">
          <a:xfrm>
            <a:off x="3041650" y="6497561"/>
            <a:ext cx="825500" cy="276225"/>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200" b="1">
                <a:latin typeface="Aharoni" panose="02010803020104030203" pitchFamily="2" charset="-79"/>
                <a:cs typeface="Aharoni" panose="02010803020104030203" pitchFamily="2" charset="-79"/>
              </a:rPr>
              <a:t>Quantity</a:t>
            </a:r>
          </a:p>
        </p:txBody>
      </p:sp>
      <p:cxnSp>
        <p:nvCxnSpPr>
          <p:cNvPr id="104" name="Straight Connector 103"/>
          <p:cNvCxnSpPr>
            <a:cxnSpLocks noChangeShapeType="1"/>
          </p:cNvCxnSpPr>
          <p:nvPr/>
        </p:nvCxnSpPr>
        <p:spPr bwMode="auto">
          <a:xfrm>
            <a:off x="1463675" y="4300460"/>
            <a:ext cx="1441450" cy="1871662"/>
          </a:xfrm>
          <a:prstGeom prst="line">
            <a:avLst/>
          </a:prstGeom>
          <a:noFill/>
          <a:ln w="38100">
            <a:solidFill>
              <a:srgbClr val="2D2D8A"/>
            </a:solidFill>
            <a:round/>
            <a:headEnd/>
            <a:tailEnd/>
          </a:ln>
          <a:effectLst>
            <a:outerShdw blurRad="40000" dist="23000" dir="5400000" rotWithShape="0">
              <a:srgbClr val="808080">
                <a:alpha val="34998"/>
              </a:srgbClr>
            </a:outerShdw>
          </a:effectLst>
          <a:extLst>
            <a:ext uri="{909E8E84-426E-40dd-AFC4-6F175D3DCCD1}">
              <a14:hiddenFill xmlns:a14="http://schemas.microsoft.com/office/drawing/2010/main" xmlns="">
                <a:noFill/>
              </a14:hiddenFill>
            </a:ext>
          </a:extLst>
        </p:spPr>
      </p:cxnSp>
      <p:cxnSp>
        <p:nvCxnSpPr>
          <p:cNvPr id="105" name="Straight Connector 104"/>
          <p:cNvCxnSpPr>
            <a:cxnSpLocks noChangeShapeType="1"/>
            <a:endCxn id="21553" idx="1"/>
          </p:cNvCxnSpPr>
          <p:nvPr/>
        </p:nvCxnSpPr>
        <p:spPr bwMode="auto">
          <a:xfrm flipV="1">
            <a:off x="1320801" y="4430636"/>
            <a:ext cx="1584325" cy="1741487"/>
          </a:xfrm>
          <a:prstGeom prst="line">
            <a:avLst/>
          </a:prstGeom>
          <a:noFill/>
          <a:ln w="38100">
            <a:solidFill>
              <a:srgbClr val="2D2D8A"/>
            </a:solidFill>
            <a:round/>
            <a:headEnd/>
            <a:tailEnd/>
          </a:ln>
          <a:effectLst>
            <a:outerShdw blurRad="40000" dist="23000" dir="5400000" rotWithShape="0">
              <a:srgbClr val="808080">
                <a:alpha val="34998"/>
              </a:srgbClr>
            </a:outerShdw>
          </a:effectLst>
          <a:extLst>
            <a:ext uri="{909E8E84-426E-40dd-AFC4-6F175D3DCCD1}">
              <a14:hiddenFill xmlns:a14="http://schemas.microsoft.com/office/drawing/2010/main" xmlns="">
                <a:noFill/>
              </a14:hiddenFill>
            </a:ext>
          </a:extLst>
        </p:spPr>
      </p:cxnSp>
      <p:sp>
        <p:nvSpPr>
          <p:cNvPr id="21553" name="TextBox 105"/>
          <p:cNvSpPr txBox="1">
            <a:spLocks noChangeArrowheads="1"/>
          </p:cNvSpPr>
          <p:nvPr/>
        </p:nvSpPr>
        <p:spPr bwMode="auto">
          <a:xfrm>
            <a:off x="2905125" y="4292523"/>
            <a:ext cx="33655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200" b="1">
                <a:latin typeface="Aharoni" panose="02010803020104030203" pitchFamily="2" charset="-79"/>
                <a:cs typeface="Aharoni" panose="02010803020104030203" pitchFamily="2" charset="-79"/>
              </a:rPr>
              <a:t>S1</a:t>
            </a:r>
          </a:p>
        </p:txBody>
      </p:sp>
      <p:sp>
        <p:nvSpPr>
          <p:cNvPr id="21554" name="TextBox 106"/>
          <p:cNvSpPr txBox="1">
            <a:spLocks noChangeArrowheads="1"/>
          </p:cNvSpPr>
          <p:nvPr/>
        </p:nvSpPr>
        <p:spPr bwMode="auto">
          <a:xfrm>
            <a:off x="2882900" y="6034010"/>
            <a:ext cx="292100" cy="277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200" b="1">
                <a:latin typeface="Aharoni" panose="02010803020104030203" pitchFamily="2" charset="-79"/>
                <a:cs typeface="Aharoni" panose="02010803020104030203" pitchFamily="2" charset="-79"/>
              </a:rPr>
              <a:t>D</a:t>
            </a:r>
          </a:p>
        </p:txBody>
      </p:sp>
      <p:cxnSp>
        <p:nvCxnSpPr>
          <p:cNvPr id="108" name="Straight Connector 107"/>
          <p:cNvCxnSpPr/>
          <p:nvPr/>
        </p:nvCxnSpPr>
        <p:spPr>
          <a:xfrm>
            <a:off x="1031876" y="5237085"/>
            <a:ext cx="1152525" cy="0"/>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109" name="Straight Connector 108"/>
          <p:cNvCxnSpPr/>
          <p:nvPr/>
        </p:nvCxnSpPr>
        <p:spPr>
          <a:xfrm flipV="1">
            <a:off x="2184400" y="5302173"/>
            <a:ext cx="0" cy="1158875"/>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110" name="Oval 109"/>
          <p:cNvSpPr/>
          <p:nvPr/>
        </p:nvSpPr>
        <p:spPr>
          <a:xfrm>
            <a:off x="2112963" y="5164060"/>
            <a:ext cx="142875" cy="144462"/>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sz="800" b="1" dirty="0">
                <a:latin typeface="Calibri" panose="020F0502020204030204" pitchFamily="34" charset="0"/>
              </a:rPr>
              <a:t>A</a:t>
            </a:r>
          </a:p>
        </p:txBody>
      </p:sp>
      <p:sp>
        <p:nvSpPr>
          <p:cNvPr id="21558" name="TextBox 110"/>
          <p:cNvSpPr txBox="1">
            <a:spLocks noChangeArrowheads="1"/>
          </p:cNvSpPr>
          <p:nvPr/>
        </p:nvSpPr>
        <p:spPr bwMode="auto">
          <a:xfrm>
            <a:off x="717550" y="5097385"/>
            <a:ext cx="412750" cy="277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200" b="1">
                <a:latin typeface="Aharoni" panose="02010803020104030203" pitchFamily="2" charset="-79"/>
                <a:cs typeface="Aharoni" panose="02010803020104030203" pitchFamily="2" charset="-79"/>
              </a:rPr>
              <a:t>P1</a:t>
            </a:r>
          </a:p>
        </p:txBody>
      </p:sp>
      <p:sp>
        <p:nvSpPr>
          <p:cNvPr id="21559" name="TextBox 111"/>
          <p:cNvSpPr txBox="1">
            <a:spLocks noChangeArrowheads="1"/>
          </p:cNvSpPr>
          <p:nvPr/>
        </p:nvSpPr>
        <p:spPr bwMode="auto">
          <a:xfrm>
            <a:off x="1978025" y="6461048"/>
            <a:ext cx="41275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200" b="1">
                <a:latin typeface="Aharoni" panose="02010803020104030203" pitchFamily="2" charset="-79"/>
                <a:cs typeface="Aharoni" panose="02010803020104030203" pitchFamily="2" charset="-79"/>
              </a:rPr>
              <a:t>Q1</a:t>
            </a:r>
          </a:p>
        </p:txBody>
      </p:sp>
      <p:cxnSp>
        <p:nvCxnSpPr>
          <p:cNvPr id="113" name="Straight Connector 112"/>
          <p:cNvCxnSpPr>
            <a:cxnSpLocks noChangeShapeType="1"/>
          </p:cNvCxnSpPr>
          <p:nvPr/>
        </p:nvCxnSpPr>
        <p:spPr bwMode="auto">
          <a:xfrm flipH="1">
            <a:off x="2112963" y="4835448"/>
            <a:ext cx="1304925" cy="1336675"/>
          </a:xfrm>
          <a:prstGeom prst="line">
            <a:avLst/>
          </a:prstGeom>
          <a:noFill/>
          <a:ln w="38100">
            <a:solidFill>
              <a:srgbClr val="2D2D8A"/>
            </a:solidFill>
            <a:round/>
            <a:headEnd/>
            <a:tailEnd/>
          </a:ln>
          <a:effectLst>
            <a:outerShdw blurRad="40000" dist="23000" dir="5400000" rotWithShape="0">
              <a:srgbClr val="808080">
                <a:alpha val="34998"/>
              </a:srgbClr>
            </a:outerShdw>
          </a:effectLst>
          <a:extLst>
            <a:ext uri="{909E8E84-426E-40dd-AFC4-6F175D3DCCD1}">
              <a14:hiddenFill xmlns:a14="http://schemas.microsoft.com/office/drawing/2010/main" xmlns="">
                <a:noFill/>
              </a14:hiddenFill>
            </a:ext>
          </a:extLst>
        </p:spPr>
      </p:cxnSp>
      <p:sp>
        <p:nvSpPr>
          <p:cNvPr id="21561" name="TextBox 113"/>
          <p:cNvSpPr txBox="1">
            <a:spLocks noChangeArrowheads="1"/>
          </p:cNvSpPr>
          <p:nvPr/>
        </p:nvSpPr>
        <p:spPr bwMode="auto">
          <a:xfrm>
            <a:off x="3384551" y="4714798"/>
            <a:ext cx="338137"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200" b="1">
                <a:latin typeface="Aharoni" panose="02010803020104030203" pitchFamily="2" charset="-79"/>
                <a:cs typeface="Aharoni" panose="02010803020104030203" pitchFamily="2" charset="-79"/>
              </a:rPr>
              <a:t>S2</a:t>
            </a:r>
          </a:p>
        </p:txBody>
      </p:sp>
      <p:sp>
        <p:nvSpPr>
          <p:cNvPr id="115" name="Oval 114"/>
          <p:cNvSpPr/>
          <p:nvPr/>
        </p:nvSpPr>
        <p:spPr>
          <a:xfrm>
            <a:off x="2482851" y="5635548"/>
            <a:ext cx="142875" cy="144463"/>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sz="800" b="1" dirty="0">
                <a:latin typeface="Calibri" panose="020F0502020204030204" pitchFamily="34" charset="0"/>
              </a:rPr>
              <a:t>B</a:t>
            </a:r>
          </a:p>
        </p:txBody>
      </p:sp>
      <p:cxnSp>
        <p:nvCxnSpPr>
          <p:cNvPr id="116" name="Straight Connector 115"/>
          <p:cNvCxnSpPr/>
          <p:nvPr/>
        </p:nvCxnSpPr>
        <p:spPr>
          <a:xfrm>
            <a:off x="1074737" y="5706985"/>
            <a:ext cx="1449388" cy="0"/>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21564" name="TextBox 116"/>
          <p:cNvSpPr txBox="1">
            <a:spLocks noChangeArrowheads="1"/>
          </p:cNvSpPr>
          <p:nvPr/>
        </p:nvSpPr>
        <p:spPr bwMode="auto">
          <a:xfrm>
            <a:off x="731837" y="5506961"/>
            <a:ext cx="41275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200" b="1">
                <a:latin typeface="Aharoni" panose="02010803020104030203" pitchFamily="2" charset="-79"/>
                <a:cs typeface="Aharoni" panose="02010803020104030203" pitchFamily="2" charset="-79"/>
              </a:rPr>
              <a:t>P2</a:t>
            </a:r>
          </a:p>
        </p:txBody>
      </p:sp>
      <p:cxnSp>
        <p:nvCxnSpPr>
          <p:cNvPr id="118" name="Straight Connector 117"/>
          <p:cNvCxnSpPr>
            <a:endCxn id="115" idx="4"/>
          </p:cNvCxnSpPr>
          <p:nvPr/>
        </p:nvCxnSpPr>
        <p:spPr>
          <a:xfrm flipV="1">
            <a:off x="2544763" y="5780011"/>
            <a:ext cx="9525" cy="681037"/>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21566" name="TextBox 118"/>
          <p:cNvSpPr txBox="1">
            <a:spLocks noChangeArrowheads="1"/>
          </p:cNvSpPr>
          <p:nvPr/>
        </p:nvSpPr>
        <p:spPr bwMode="auto">
          <a:xfrm>
            <a:off x="2352675" y="6456286"/>
            <a:ext cx="41275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200" b="1">
                <a:latin typeface="Aharoni" panose="02010803020104030203" pitchFamily="2" charset="-79"/>
                <a:cs typeface="Aharoni" panose="02010803020104030203" pitchFamily="2" charset="-79"/>
              </a:rPr>
              <a:t>Q2</a:t>
            </a:r>
          </a:p>
        </p:txBody>
      </p:sp>
      <p:cxnSp>
        <p:nvCxnSpPr>
          <p:cNvPr id="120" name="Straight Connector 119"/>
          <p:cNvCxnSpPr>
            <a:cxnSpLocks noChangeShapeType="1"/>
          </p:cNvCxnSpPr>
          <p:nvPr/>
        </p:nvCxnSpPr>
        <p:spPr bwMode="auto">
          <a:xfrm>
            <a:off x="4340225" y="3887710"/>
            <a:ext cx="0" cy="2559050"/>
          </a:xfrm>
          <a:prstGeom prst="line">
            <a:avLst/>
          </a:prstGeom>
          <a:noFill/>
          <a:ln w="38100">
            <a:solidFill>
              <a:srgbClr val="000000"/>
            </a:solidFill>
            <a:round/>
            <a:headEnd/>
            <a:tailEnd/>
          </a:ln>
          <a:effectLst>
            <a:outerShdw blurRad="40000" dist="23000" dir="5400000" rotWithShape="0">
              <a:srgbClr val="808080">
                <a:alpha val="34998"/>
              </a:srgbClr>
            </a:outerShdw>
          </a:effectLst>
          <a:extLst>
            <a:ext uri="{909E8E84-426E-40dd-AFC4-6F175D3DCCD1}">
              <a14:hiddenFill xmlns:a14="http://schemas.microsoft.com/office/drawing/2010/main" xmlns="">
                <a:noFill/>
              </a14:hiddenFill>
            </a:ext>
          </a:extLst>
        </p:spPr>
      </p:cxnSp>
      <p:cxnSp>
        <p:nvCxnSpPr>
          <p:cNvPr id="121" name="Straight Connector 120"/>
          <p:cNvCxnSpPr>
            <a:cxnSpLocks noChangeShapeType="1"/>
          </p:cNvCxnSpPr>
          <p:nvPr/>
        </p:nvCxnSpPr>
        <p:spPr bwMode="auto">
          <a:xfrm>
            <a:off x="4340226" y="6446760"/>
            <a:ext cx="2693987" cy="0"/>
          </a:xfrm>
          <a:prstGeom prst="line">
            <a:avLst/>
          </a:prstGeom>
          <a:noFill/>
          <a:ln w="38100">
            <a:solidFill>
              <a:srgbClr val="000000"/>
            </a:solidFill>
            <a:round/>
            <a:headEnd/>
            <a:tailEnd/>
          </a:ln>
          <a:effectLst>
            <a:outerShdw blurRad="40000" dist="23000" dir="5400000" rotWithShape="0">
              <a:srgbClr val="808080">
                <a:alpha val="34998"/>
              </a:srgbClr>
            </a:outerShdw>
          </a:effectLst>
          <a:extLst>
            <a:ext uri="{909E8E84-426E-40dd-AFC4-6F175D3DCCD1}">
              <a14:hiddenFill xmlns:a14="http://schemas.microsoft.com/office/drawing/2010/main" xmlns="">
                <a:noFill/>
              </a14:hiddenFill>
            </a:ext>
          </a:extLst>
        </p:spPr>
      </p:cxnSp>
      <p:sp>
        <p:nvSpPr>
          <p:cNvPr id="21569" name="TextBox 121"/>
          <p:cNvSpPr txBox="1">
            <a:spLocks noChangeArrowheads="1"/>
          </p:cNvSpPr>
          <p:nvPr/>
        </p:nvSpPr>
        <p:spPr bwMode="auto">
          <a:xfrm rot="-5400000">
            <a:off x="3878263" y="4019473"/>
            <a:ext cx="536575" cy="276225"/>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200" b="1">
                <a:latin typeface="Aharoni" panose="02010803020104030203" pitchFamily="2" charset="-79"/>
                <a:cs typeface="Aharoni" panose="02010803020104030203" pitchFamily="2" charset="-79"/>
              </a:rPr>
              <a:t>Price</a:t>
            </a:r>
          </a:p>
        </p:txBody>
      </p:sp>
      <p:sp>
        <p:nvSpPr>
          <p:cNvPr id="21570" name="TextBox 122"/>
          <p:cNvSpPr txBox="1">
            <a:spLocks noChangeArrowheads="1"/>
          </p:cNvSpPr>
          <p:nvPr/>
        </p:nvSpPr>
        <p:spPr bwMode="auto">
          <a:xfrm>
            <a:off x="6348412" y="6483273"/>
            <a:ext cx="825500" cy="276225"/>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200" b="1">
                <a:latin typeface="Aharoni" panose="02010803020104030203" pitchFamily="2" charset="-79"/>
                <a:cs typeface="Aharoni" panose="02010803020104030203" pitchFamily="2" charset="-79"/>
              </a:rPr>
              <a:t>Quantity</a:t>
            </a:r>
          </a:p>
        </p:txBody>
      </p:sp>
      <p:cxnSp>
        <p:nvCxnSpPr>
          <p:cNvPr id="124" name="Straight Connector 123"/>
          <p:cNvCxnSpPr>
            <a:cxnSpLocks noChangeShapeType="1"/>
          </p:cNvCxnSpPr>
          <p:nvPr/>
        </p:nvCxnSpPr>
        <p:spPr bwMode="auto">
          <a:xfrm>
            <a:off x="4772025" y="4286173"/>
            <a:ext cx="1439862" cy="1871663"/>
          </a:xfrm>
          <a:prstGeom prst="line">
            <a:avLst/>
          </a:prstGeom>
          <a:noFill/>
          <a:ln w="38100">
            <a:solidFill>
              <a:srgbClr val="2D2D8A"/>
            </a:solidFill>
            <a:round/>
            <a:headEnd/>
            <a:tailEnd/>
          </a:ln>
          <a:effectLst>
            <a:outerShdw blurRad="40000" dist="23000" dir="5400000" rotWithShape="0">
              <a:srgbClr val="808080">
                <a:alpha val="34998"/>
              </a:srgbClr>
            </a:outerShdw>
          </a:effectLst>
          <a:extLst>
            <a:ext uri="{909E8E84-426E-40dd-AFC4-6F175D3DCCD1}">
              <a14:hiddenFill xmlns:a14="http://schemas.microsoft.com/office/drawing/2010/main" xmlns="">
                <a:noFill/>
              </a14:hiddenFill>
            </a:ext>
          </a:extLst>
        </p:spPr>
      </p:cxnSp>
      <p:cxnSp>
        <p:nvCxnSpPr>
          <p:cNvPr id="125" name="Straight Connector 124"/>
          <p:cNvCxnSpPr>
            <a:cxnSpLocks noChangeShapeType="1"/>
            <a:endCxn id="21573" idx="1"/>
          </p:cNvCxnSpPr>
          <p:nvPr/>
        </p:nvCxnSpPr>
        <p:spPr bwMode="auto">
          <a:xfrm flipV="1">
            <a:off x="4627563" y="4416347"/>
            <a:ext cx="1584325" cy="1741488"/>
          </a:xfrm>
          <a:prstGeom prst="line">
            <a:avLst/>
          </a:prstGeom>
          <a:noFill/>
          <a:ln w="38100">
            <a:solidFill>
              <a:srgbClr val="2D2D8A"/>
            </a:solidFill>
            <a:round/>
            <a:headEnd/>
            <a:tailEnd/>
          </a:ln>
          <a:effectLst>
            <a:outerShdw blurRad="40000" dist="23000" dir="5400000" rotWithShape="0">
              <a:srgbClr val="808080">
                <a:alpha val="34998"/>
              </a:srgbClr>
            </a:outerShdw>
          </a:effectLst>
          <a:extLst>
            <a:ext uri="{909E8E84-426E-40dd-AFC4-6F175D3DCCD1}">
              <a14:hiddenFill xmlns:a14="http://schemas.microsoft.com/office/drawing/2010/main" xmlns="">
                <a:noFill/>
              </a14:hiddenFill>
            </a:ext>
          </a:extLst>
        </p:spPr>
      </p:cxnSp>
      <p:sp>
        <p:nvSpPr>
          <p:cNvPr id="21573" name="TextBox 125"/>
          <p:cNvSpPr txBox="1">
            <a:spLocks noChangeArrowheads="1"/>
          </p:cNvSpPr>
          <p:nvPr/>
        </p:nvSpPr>
        <p:spPr bwMode="auto">
          <a:xfrm>
            <a:off x="6211887" y="4278236"/>
            <a:ext cx="33655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200" b="1">
                <a:latin typeface="Aharoni" panose="02010803020104030203" pitchFamily="2" charset="-79"/>
                <a:cs typeface="Aharoni" panose="02010803020104030203" pitchFamily="2" charset="-79"/>
              </a:rPr>
              <a:t>S1</a:t>
            </a:r>
          </a:p>
        </p:txBody>
      </p:sp>
      <p:sp>
        <p:nvSpPr>
          <p:cNvPr id="21574" name="TextBox 126"/>
          <p:cNvSpPr txBox="1">
            <a:spLocks noChangeArrowheads="1"/>
          </p:cNvSpPr>
          <p:nvPr/>
        </p:nvSpPr>
        <p:spPr bwMode="auto">
          <a:xfrm>
            <a:off x="6191250" y="6019723"/>
            <a:ext cx="355600" cy="277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200" b="1">
                <a:latin typeface="Aharoni" panose="02010803020104030203" pitchFamily="2" charset="-79"/>
                <a:cs typeface="Aharoni" panose="02010803020104030203" pitchFamily="2" charset="-79"/>
              </a:rPr>
              <a:t>D1</a:t>
            </a:r>
          </a:p>
        </p:txBody>
      </p:sp>
      <p:cxnSp>
        <p:nvCxnSpPr>
          <p:cNvPr id="128" name="Straight Connector 127"/>
          <p:cNvCxnSpPr/>
          <p:nvPr/>
        </p:nvCxnSpPr>
        <p:spPr>
          <a:xfrm>
            <a:off x="4340226" y="5222797"/>
            <a:ext cx="1150937" cy="0"/>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129" name="Straight Connector 128"/>
          <p:cNvCxnSpPr/>
          <p:nvPr/>
        </p:nvCxnSpPr>
        <p:spPr>
          <a:xfrm flipV="1">
            <a:off x="5491162" y="5287886"/>
            <a:ext cx="0" cy="1158875"/>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130" name="Oval 129"/>
          <p:cNvSpPr/>
          <p:nvPr/>
        </p:nvSpPr>
        <p:spPr>
          <a:xfrm>
            <a:off x="5419725" y="5149773"/>
            <a:ext cx="144462" cy="144463"/>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sz="800" b="1" dirty="0">
                <a:latin typeface="Calibri" panose="020F0502020204030204" pitchFamily="34" charset="0"/>
              </a:rPr>
              <a:t>A</a:t>
            </a:r>
          </a:p>
        </p:txBody>
      </p:sp>
      <p:sp>
        <p:nvSpPr>
          <p:cNvPr id="21578" name="TextBox 130"/>
          <p:cNvSpPr txBox="1">
            <a:spLocks noChangeArrowheads="1"/>
          </p:cNvSpPr>
          <p:nvPr/>
        </p:nvSpPr>
        <p:spPr bwMode="auto">
          <a:xfrm>
            <a:off x="4024312" y="5084686"/>
            <a:ext cx="414338"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200" b="1">
                <a:latin typeface="Aharoni" panose="02010803020104030203" pitchFamily="2" charset="-79"/>
                <a:cs typeface="Aharoni" panose="02010803020104030203" pitchFamily="2" charset="-79"/>
              </a:rPr>
              <a:t>P1</a:t>
            </a:r>
          </a:p>
        </p:txBody>
      </p:sp>
      <p:sp>
        <p:nvSpPr>
          <p:cNvPr id="21579" name="TextBox 131"/>
          <p:cNvSpPr txBox="1">
            <a:spLocks noChangeArrowheads="1"/>
          </p:cNvSpPr>
          <p:nvPr/>
        </p:nvSpPr>
        <p:spPr bwMode="auto">
          <a:xfrm>
            <a:off x="5284787" y="6446761"/>
            <a:ext cx="414338"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200" b="1">
                <a:latin typeface="Aharoni" panose="02010803020104030203" pitchFamily="2" charset="-79"/>
                <a:cs typeface="Aharoni" panose="02010803020104030203" pitchFamily="2" charset="-79"/>
              </a:rPr>
              <a:t>Q1</a:t>
            </a:r>
          </a:p>
        </p:txBody>
      </p:sp>
      <p:cxnSp>
        <p:nvCxnSpPr>
          <p:cNvPr id="133" name="Straight Connector 132"/>
          <p:cNvCxnSpPr>
            <a:cxnSpLocks noChangeShapeType="1"/>
          </p:cNvCxnSpPr>
          <p:nvPr/>
        </p:nvCxnSpPr>
        <p:spPr bwMode="auto">
          <a:xfrm flipH="1">
            <a:off x="4627563" y="4092497"/>
            <a:ext cx="1033463" cy="1074738"/>
          </a:xfrm>
          <a:prstGeom prst="line">
            <a:avLst/>
          </a:prstGeom>
          <a:noFill/>
          <a:ln w="38100">
            <a:solidFill>
              <a:srgbClr val="2D2D8A"/>
            </a:solidFill>
            <a:round/>
            <a:headEnd/>
            <a:tailEnd/>
          </a:ln>
          <a:effectLst>
            <a:outerShdw blurRad="40000" dist="23000" dir="5400000" rotWithShape="0">
              <a:srgbClr val="808080">
                <a:alpha val="34998"/>
              </a:srgbClr>
            </a:outerShdw>
          </a:effectLst>
          <a:extLst>
            <a:ext uri="{909E8E84-426E-40dd-AFC4-6F175D3DCCD1}">
              <a14:hiddenFill xmlns:a14="http://schemas.microsoft.com/office/drawing/2010/main" xmlns="">
                <a:noFill/>
              </a14:hiddenFill>
            </a:ext>
          </a:extLst>
        </p:spPr>
      </p:cxnSp>
      <p:sp>
        <p:nvSpPr>
          <p:cNvPr id="21581" name="TextBox 133"/>
          <p:cNvSpPr txBox="1">
            <a:spLocks noChangeArrowheads="1"/>
          </p:cNvSpPr>
          <p:nvPr/>
        </p:nvSpPr>
        <p:spPr bwMode="auto">
          <a:xfrm>
            <a:off x="6546851" y="5621260"/>
            <a:ext cx="357187" cy="277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200" b="1">
                <a:latin typeface="Aharoni" panose="02010803020104030203" pitchFamily="2" charset="-79"/>
                <a:cs typeface="Aharoni" panose="02010803020104030203" pitchFamily="2" charset="-79"/>
              </a:rPr>
              <a:t>D2</a:t>
            </a:r>
          </a:p>
        </p:txBody>
      </p:sp>
      <p:cxnSp>
        <p:nvCxnSpPr>
          <p:cNvPr id="136" name="Straight Connector 135"/>
          <p:cNvCxnSpPr/>
          <p:nvPr/>
        </p:nvCxnSpPr>
        <p:spPr>
          <a:xfrm>
            <a:off x="4356101" y="4695748"/>
            <a:ext cx="725487" cy="4763"/>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21583" name="TextBox 136"/>
          <p:cNvSpPr txBox="1">
            <a:spLocks noChangeArrowheads="1"/>
          </p:cNvSpPr>
          <p:nvPr/>
        </p:nvSpPr>
        <p:spPr bwMode="auto">
          <a:xfrm>
            <a:off x="3997326" y="4543348"/>
            <a:ext cx="414337" cy="277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200" b="1">
                <a:latin typeface="Aharoni" panose="02010803020104030203" pitchFamily="2" charset="-79"/>
                <a:cs typeface="Aharoni" panose="02010803020104030203" pitchFamily="2" charset="-79"/>
              </a:rPr>
              <a:t>P2</a:t>
            </a:r>
          </a:p>
        </p:txBody>
      </p:sp>
      <p:cxnSp>
        <p:nvCxnSpPr>
          <p:cNvPr id="138" name="Straight Connector 137"/>
          <p:cNvCxnSpPr/>
          <p:nvPr/>
        </p:nvCxnSpPr>
        <p:spPr>
          <a:xfrm flipV="1">
            <a:off x="5087937" y="4838622"/>
            <a:ext cx="0" cy="1550988"/>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21585" name="TextBox 138"/>
          <p:cNvSpPr txBox="1">
            <a:spLocks noChangeArrowheads="1"/>
          </p:cNvSpPr>
          <p:nvPr/>
        </p:nvSpPr>
        <p:spPr bwMode="auto">
          <a:xfrm>
            <a:off x="4906962" y="6441998"/>
            <a:ext cx="414338"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200" b="1">
                <a:latin typeface="Aharoni" panose="02010803020104030203" pitchFamily="2" charset="-79"/>
                <a:cs typeface="Aharoni" panose="02010803020104030203" pitchFamily="2" charset="-79"/>
              </a:rPr>
              <a:t>Q2</a:t>
            </a:r>
          </a:p>
        </p:txBody>
      </p:sp>
      <p:cxnSp>
        <p:nvCxnSpPr>
          <p:cNvPr id="152" name="Straight Arrow Connector 151"/>
          <p:cNvCxnSpPr>
            <a:cxnSpLocks noChangeShapeType="1"/>
          </p:cNvCxnSpPr>
          <p:nvPr/>
        </p:nvCxnSpPr>
        <p:spPr bwMode="auto">
          <a:xfrm>
            <a:off x="2632075" y="4973560"/>
            <a:ext cx="444500" cy="0"/>
          </a:xfrm>
          <a:prstGeom prst="straightConnector1">
            <a:avLst/>
          </a:prstGeom>
          <a:noFill/>
          <a:ln w="25400">
            <a:solidFill>
              <a:srgbClr val="FF0000"/>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xmlns="">
                <a:noFill/>
              </a14:hiddenFill>
            </a:ext>
          </a:extLst>
        </p:spPr>
      </p:cxnSp>
      <p:cxnSp>
        <p:nvCxnSpPr>
          <p:cNvPr id="154" name="Straight Arrow Connector 153"/>
          <p:cNvCxnSpPr>
            <a:cxnSpLocks noChangeShapeType="1"/>
          </p:cNvCxnSpPr>
          <p:nvPr/>
        </p:nvCxnSpPr>
        <p:spPr bwMode="auto">
          <a:xfrm>
            <a:off x="1811337" y="1711247"/>
            <a:ext cx="444500" cy="0"/>
          </a:xfrm>
          <a:prstGeom prst="straightConnector1">
            <a:avLst/>
          </a:prstGeom>
          <a:noFill/>
          <a:ln w="25400">
            <a:solidFill>
              <a:srgbClr val="FF0000"/>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xmlns="">
                <a:noFill/>
              </a14:hiddenFill>
            </a:ext>
          </a:extLst>
        </p:spPr>
      </p:cxnSp>
      <p:cxnSp>
        <p:nvCxnSpPr>
          <p:cNvPr id="155" name="Straight Arrow Connector 154"/>
          <p:cNvCxnSpPr>
            <a:cxnSpLocks noChangeShapeType="1"/>
          </p:cNvCxnSpPr>
          <p:nvPr/>
        </p:nvCxnSpPr>
        <p:spPr bwMode="auto">
          <a:xfrm flipH="1">
            <a:off x="5365750" y="4568747"/>
            <a:ext cx="550862" cy="0"/>
          </a:xfrm>
          <a:prstGeom prst="straightConnector1">
            <a:avLst/>
          </a:prstGeom>
          <a:noFill/>
          <a:ln w="25400">
            <a:solidFill>
              <a:srgbClr val="FF0000"/>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xmlns="">
                <a:noFill/>
              </a14:hiddenFill>
            </a:ext>
          </a:extLst>
        </p:spPr>
      </p:cxnSp>
      <p:cxnSp>
        <p:nvCxnSpPr>
          <p:cNvPr id="156" name="Straight Arrow Connector 155"/>
          <p:cNvCxnSpPr>
            <a:cxnSpLocks noChangeShapeType="1"/>
          </p:cNvCxnSpPr>
          <p:nvPr/>
        </p:nvCxnSpPr>
        <p:spPr bwMode="auto">
          <a:xfrm flipH="1">
            <a:off x="4627563" y="2292272"/>
            <a:ext cx="504825" cy="0"/>
          </a:xfrm>
          <a:prstGeom prst="straightConnector1">
            <a:avLst/>
          </a:prstGeom>
          <a:noFill/>
          <a:ln w="25400">
            <a:solidFill>
              <a:srgbClr val="FF0000"/>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xmlns="">
                <a:noFill/>
              </a14:hiddenFill>
            </a:ext>
          </a:extLst>
        </p:spPr>
      </p:cxnSp>
      <p:sp>
        <p:nvSpPr>
          <p:cNvPr id="21590" name="TextBox 162"/>
          <p:cNvSpPr txBox="1">
            <a:spLocks noChangeArrowheads="1"/>
          </p:cNvSpPr>
          <p:nvPr/>
        </p:nvSpPr>
        <p:spPr bwMode="auto">
          <a:xfrm>
            <a:off x="5661025" y="4000423"/>
            <a:ext cx="33655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200" b="1">
                <a:latin typeface="Aharoni" panose="02010803020104030203" pitchFamily="2" charset="-79"/>
                <a:cs typeface="Aharoni" panose="02010803020104030203" pitchFamily="2" charset="-79"/>
              </a:rPr>
              <a:t>S2</a:t>
            </a:r>
          </a:p>
        </p:txBody>
      </p:sp>
      <p:sp>
        <p:nvSpPr>
          <p:cNvPr id="21591" name="TextBox 165"/>
          <p:cNvSpPr txBox="1">
            <a:spLocks noChangeArrowheads="1"/>
          </p:cNvSpPr>
          <p:nvPr/>
        </p:nvSpPr>
        <p:spPr bwMode="auto">
          <a:xfrm rot="-5400000">
            <a:off x="-604837" y="1981123"/>
            <a:ext cx="1733550"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2800" b="1">
                <a:latin typeface="Aharoni" panose="02010803020104030203" pitchFamily="2" charset="-79"/>
                <a:cs typeface="Aharoni" panose="02010803020104030203" pitchFamily="2" charset="-79"/>
              </a:rPr>
              <a:t>DEMAND</a:t>
            </a:r>
          </a:p>
        </p:txBody>
      </p:sp>
      <p:sp>
        <p:nvSpPr>
          <p:cNvPr id="21592" name="TextBox 166"/>
          <p:cNvSpPr txBox="1">
            <a:spLocks noChangeArrowheads="1"/>
          </p:cNvSpPr>
          <p:nvPr/>
        </p:nvSpPr>
        <p:spPr bwMode="auto">
          <a:xfrm rot="-5400000">
            <a:off x="-432593" y="4836242"/>
            <a:ext cx="1477963"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2800" b="1">
                <a:latin typeface="Aharoni" panose="02010803020104030203" pitchFamily="2" charset="-79"/>
                <a:cs typeface="Aharoni" panose="02010803020104030203" pitchFamily="2" charset="-79"/>
              </a:rPr>
              <a:t>SUPPLY</a:t>
            </a:r>
          </a:p>
        </p:txBody>
      </p:sp>
      <p:sp>
        <p:nvSpPr>
          <p:cNvPr id="135" name="Oval 134"/>
          <p:cNvSpPr/>
          <p:nvPr/>
        </p:nvSpPr>
        <p:spPr>
          <a:xfrm>
            <a:off x="5014913" y="4635423"/>
            <a:ext cx="144463" cy="142875"/>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sz="800" b="1" dirty="0">
                <a:latin typeface="Calibri" panose="020F0502020204030204" pitchFamily="34" charset="0"/>
              </a:rPr>
              <a:t>B</a:t>
            </a:r>
          </a:p>
        </p:txBody>
      </p:sp>
      <p:sp>
        <p:nvSpPr>
          <p:cNvPr id="21595" name="TextBox 1"/>
          <p:cNvSpPr txBox="1">
            <a:spLocks noChangeArrowheads="1"/>
          </p:cNvSpPr>
          <p:nvPr/>
        </p:nvSpPr>
        <p:spPr bwMode="auto">
          <a:xfrm>
            <a:off x="2354262" y="944485"/>
            <a:ext cx="369888" cy="461962"/>
          </a:xfrm>
          <a:prstGeom prst="rect">
            <a:avLst/>
          </a:prstGeom>
          <a:solidFill>
            <a:schemeClr val="accent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2400" b="1">
                <a:solidFill>
                  <a:srgbClr val="FF0000"/>
                </a:solidFill>
              </a:rPr>
              <a:t>A</a:t>
            </a:r>
          </a:p>
        </p:txBody>
      </p:sp>
      <p:sp>
        <p:nvSpPr>
          <p:cNvPr id="21596" name="TextBox 91"/>
          <p:cNvSpPr txBox="1">
            <a:spLocks noChangeArrowheads="1"/>
          </p:cNvSpPr>
          <p:nvPr/>
        </p:nvSpPr>
        <p:spPr bwMode="auto">
          <a:xfrm>
            <a:off x="5216526" y="1030210"/>
            <a:ext cx="357187" cy="461962"/>
          </a:xfrm>
          <a:prstGeom prst="rect">
            <a:avLst/>
          </a:prstGeom>
          <a:solidFill>
            <a:schemeClr val="accent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2400" b="1">
                <a:solidFill>
                  <a:srgbClr val="FF0000"/>
                </a:solidFill>
              </a:rPr>
              <a:t>B</a:t>
            </a:r>
          </a:p>
        </p:txBody>
      </p:sp>
      <p:sp>
        <p:nvSpPr>
          <p:cNvPr id="21597" name="TextBox 93"/>
          <p:cNvSpPr txBox="1">
            <a:spLocks noChangeArrowheads="1"/>
          </p:cNvSpPr>
          <p:nvPr/>
        </p:nvSpPr>
        <p:spPr bwMode="auto">
          <a:xfrm>
            <a:off x="2033588" y="4157585"/>
            <a:ext cx="347663" cy="461962"/>
          </a:xfrm>
          <a:prstGeom prst="rect">
            <a:avLst/>
          </a:prstGeom>
          <a:solidFill>
            <a:schemeClr val="accent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2400" b="1">
                <a:solidFill>
                  <a:srgbClr val="FF0000"/>
                </a:solidFill>
              </a:rPr>
              <a:t>C</a:t>
            </a:r>
          </a:p>
        </p:txBody>
      </p:sp>
      <p:sp>
        <p:nvSpPr>
          <p:cNvPr id="21598" name="TextBox 96"/>
          <p:cNvSpPr txBox="1">
            <a:spLocks noChangeArrowheads="1"/>
          </p:cNvSpPr>
          <p:nvPr/>
        </p:nvSpPr>
        <p:spPr bwMode="auto">
          <a:xfrm>
            <a:off x="6011863" y="4973560"/>
            <a:ext cx="379413" cy="461962"/>
          </a:xfrm>
          <a:prstGeom prst="rect">
            <a:avLst/>
          </a:prstGeom>
          <a:solidFill>
            <a:schemeClr val="accent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2400" b="1">
                <a:solidFill>
                  <a:srgbClr val="FF0000"/>
                </a:solidFill>
              </a:rPr>
              <a:t>D</a:t>
            </a:r>
          </a:p>
        </p:txBody>
      </p:sp>
      <p:sp>
        <p:nvSpPr>
          <p:cNvPr id="2" name="TextBox 1"/>
          <p:cNvSpPr txBox="1"/>
          <p:nvPr/>
        </p:nvSpPr>
        <p:spPr>
          <a:xfrm>
            <a:off x="0" y="145835"/>
            <a:ext cx="7173912" cy="523220"/>
          </a:xfrm>
          <a:prstGeom prst="rect">
            <a:avLst/>
          </a:prstGeom>
          <a:noFill/>
        </p:spPr>
        <p:txBody>
          <a:bodyPr wrap="square" rtlCol="0">
            <a:spAutoFit/>
          </a:bodyPr>
          <a:lstStyle/>
          <a:p>
            <a:pPr algn="ctr"/>
            <a:r>
              <a:rPr lang="en-US" sz="2800" b="1" dirty="0" smtClean="0"/>
              <a:t>RWS2: The Basic Price Toolkit</a:t>
            </a:r>
            <a:endParaRPr lang="en-US" sz="2800" b="1" dirty="0"/>
          </a:p>
        </p:txBody>
      </p:sp>
      <p:sp>
        <p:nvSpPr>
          <p:cNvPr id="3" name="TextBox 2"/>
          <p:cNvSpPr txBox="1"/>
          <p:nvPr/>
        </p:nvSpPr>
        <p:spPr>
          <a:xfrm>
            <a:off x="7966074" y="234694"/>
            <a:ext cx="3921126" cy="1200329"/>
          </a:xfrm>
          <a:prstGeom prst="rect">
            <a:avLst/>
          </a:prstGeom>
          <a:noFill/>
        </p:spPr>
        <p:txBody>
          <a:bodyPr wrap="square" rtlCol="0">
            <a:spAutoFit/>
          </a:bodyPr>
          <a:lstStyle/>
          <a:p>
            <a:r>
              <a:rPr lang="en-GB" b="1" dirty="0" smtClean="0"/>
              <a:t>RWS3: Elasticity</a:t>
            </a:r>
          </a:p>
          <a:p>
            <a:pPr marL="342900" indent="-342900">
              <a:buAutoNum type="arabicParenBoth"/>
            </a:pPr>
            <a:r>
              <a:rPr lang="en-GB" dirty="0" smtClean="0"/>
              <a:t>Concept</a:t>
            </a:r>
          </a:p>
          <a:p>
            <a:pPr marL="342900" indent="-342900">
              <a:buAutoNum type="arabicParenBoth"/>
            </a:pPr>
            <a:r>
              <a:rPr lang="en-GB" dirty="0" smtClean="0"/>
              <a:t>Diagrams</a:t>
            </a:r>
          </a:p>
          <a:p>
            <a:pPr marL="342900" indent="-342900">
              <a:buAutoNum type="arabicParenBoth"/>
            </a:pPr>
            <a:r>
              <a:rPr lang="en-GB" dirty="0" smtClean="0"/>
              <a:t>Calculations</a:t>
            </a:r>
            <a:endParaRPr lang="en-GB" dirty="0"/>
          </a:p>
        </p:txBody>
      </p:sp>
      <p:cxnSp>
        <p:nvCxnSpPr>
          <p:cNvPr id="8" name="Elbow Connector 7"/>
          <p:cNvCxnSpPr/>
          <p:nvPr/>
        </p:nvCxnSpPr>
        <p:spPr>
          <a:xfrm>
            <a:off x="9277814" y="669055"/>
            <a:ext cx="2040674" cy="904081"/>
          </a:xfrm>
          <a:prstGeom prst="bentConnector3">
            <a:avLst>
              <a:gd name="adj1" fmla="val 99727"/>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8239925" y="1684718"/>
            <a:ext cx="3995517" cy="4524315"/>
          </a:xfrm>
          <a:prstGeom prst="rect">
            <a:avLst/>
          </a:prstGeom>
          <a:noFill/>
        </p:spPr>
        <p:txBody>
          <a:bodyPr wrap="none" rtlCol="0">
            <a:spAutoFit/>
          </a:bodyPr>
          <a:lstStyle/>
          <a:p>
            <a:r>
              <a:rPr lang="en-GB" b="1" dirty="0" smtClean="0"/>
              <a:t>Go through elasticity WORKSHEET</a:t>
            </a:r>
          </a:p>
          <a:p>
            <a:endParaRPr lang="en-GB" dirty="0"/>
          </a:p>
          <a:p>
            <a:r>
              <a:rPr lang="en-GB" b="1" dirty="0" smtClean="0"/>
              <a:t>Key Terms</a:t>
            </a:r>
          </a:p>
          <a:p>
            <a:r>
              <a:rPr lang="en-GB" u="sng" dirty="0" smtClean="0"/>
              <a:t>Elastic</a:t>
            </a:r>
            <a:r>
              <a:rPr lang="en-GB" dirty="0" smtClean="0"/>
              <a:t> – Very responsive</a:t>
            </a:r>
          </a:p>
          <a:p>
            <a:r>
              <a:rPr lang="en-GB" u="sng" dirty="0" smtClean="0"/>
              <a:t>Unitary</a:t>
            </a:r>
            <a:r>
              <a:rPr lang="en-GB" dirty="0" smtClean="0"/>
              <a:t> – Proportionately responsive</a:t>
            </a:r>
          </a:p>
          <a:p>
            <a:r>
              <a:rPr lang="en-GB" u="sng" dirty="0" smtClean="0"/>
              <a:t>Inelastic</a:t>
            </a:r>
            <a:r>
              <a:rPr lang="en-GB" dirty="0" smtClean="0"/>
              <a:t> – Unresponsive</a:t>
            </a:r>
          </a:p>
          <a:p>
            <a:endParaRPr lang="en-GB" dirty="0"/>
          </a:p>
          <a:p>
            <a:r>
              <a:rPr lang="en-GB" u="sng" dirty="0" smtClean="0"/>
              <a:t>PED </a:t>
            </a:r>
            <a:r>
              <a:rPr lang="en-GB" dirty="0" smtClean="0"/>
              <a:t>= Price Elasticity of Demand</a:t>
            </a:r>
          </a:p>
          <a:p>
            <a:r>
              <a:rPr lang="en-GB" u="sng" dirty="0" smtClean="0"/>
              <a:t>YED </a:t>
            </a:r>
            <a:r>
              <a:rPr lang="en-GB" dirty="0" smtClean="0"/>
              <a:t>= Income Elasticity of Demand</a:t>
            </a:r>
          </a:p>
          <a:p>
            <a:pPr marL="285750" indent="-107950">
              <a:buFont typeface="Arial" panose="020B0604020202020204" pitchFamily="34" charset="0"/>
              <a:buChar char="•"/>
            </a:pPr>
            <a:r>
              <a:rPr lang="en-GB" dirty="0" smtClean="0"/>
              <a:t>Inferior Goods</a:t>
            </a:r>
          </a:p>
          <a:p>
            <a:pPr marL="285750" indent="-107950">
              <a:buFont typeface="Arial" panose="020B0604020202020204" pitchFamily="34" charset="0"/>
              <a:buChar char="•"/>
            </a:pPr>
            <a:r>
              <a:rPr lang="en-GB" dirty="0" smtClean="0"/>
              <a:t>Normal Goods (Necessity and Luxury)</a:t>
            </a:r>
          </a:p>
          <a:p>
            <a:r>
              <a:rPr lang="en-GB" u="sng" dirty="0" smtClean="0"/>
              <a:t>XED </a:t>
            </a:r>
            <a:r>
              <a:rPr lang="en-GB" dirty="0" smtClean="0"/>
              <a:t>= Cross Price Elasticity of Demand</a:t>
            </a:r>
          </a:p>
          <a:p>
            <a:pPr marL="285750" indent="-107950">
              <a:buFont typeface="Arial" panose="020B0604020202020204" pitchFamily="34" charset="0"/>
              <a:buChar char="•"/>
            </a:pPr>
            <a:r>
              <a:rPr lang="en-GB" dirty="0" smtClean="0"/>
              <a:t>Substitutes</a:t>
            </a:r>
          </a:p>
          <a:p>
            <a:pPr marL="285750" indent="-107950">
              <a:buFont typeface="Arial" panose="020B0604020202020204" pitchFamily="34" charset="0"/>
              <a:buChar char="•"/>
            </a:pPr>
            <a:r>
              <a:rPr lang="en-GB" dirty="0" smtClean="0"/>
              <a:t>Complements</a:t>
            </a:r>
          </a:p>
          <a:p>
            <a:endParaRPr lang="en-GB" dirty="0"/>
          </a:p>
          <a:p>
            <a:r>
              <a:rPr lang="en-GB" u="sng" dirty="0" smtClean="0"/>
              <a:t>PES </a:t>
            </a:r>
            <a:r>
              <a:rPr lang="en-GB" dirty="0" smtClean="0"/>
              <a:t> = Price Elasticity of Supply</a:t>
            </a:r>
            <a:endParaRPr lang="en-GB" dirty="0"/>
          </a:p>
        </p:txBody>
      </p:sp>
    </p:spTree>
    <p:extLst>
      <p:ext uri="{BB962C8B-B14F-4D97-AF65-F5344CB8AC3E}">
        <p14:creationId xmlns:p14="http://schemas.microsoft.com/office/powerpoint/2010/main" val="414339689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2313" y="1"/>
            <a:ext cx="8229600" cy="981075"/>
          </a:xfrm>
        </p:spPr>
        <p:txBody>
          <a:bodyPr/>
          <a:lstStyle/>
          <a:p>
            <a:pPr>
              <a:defRPr/>
            </a:pPr>
            <a:r>
              <a:rPr lang="en-US" b="1" dirty="0" smtClean="0"/>
              <a:t>Price Elasticity of Demand (PED)</a:t>
            </a:r>
            <a:endParaRPr lang="en-US" b="1" dirty="0"/>
          </a:p>
        </p:txBody>
      </p:sp>
      <p:cxnSp>
        <p:nvCxnSpPr>
          <p:cNvPr id="4" name="Straight Connector 3"/>
          <p:cNvCxnSpPr>
            <a:cxnSpLocks noChangeShapeType="1"/>
          </p:cNvCxnSpPr>
          <p:nvPr/>
        </p:nvCxnSpPr>
        <p:spPr bwMode="auto">
          <a:xfrm>
            <a:off x="2063750" y="981075"/>
            <a:ext cx="0" cy="2559050"/>
          </a:xfrm>
          <a:prstGeom prst="line">
            <a:avLst/>
          </a:prstGeom>
          <a:noFill/>
          <a:ln w="38100">
            <a:solidFill>
              <a:srgbClr val="000000"/>
            </a:solidFill>
            <a:round/>
            <a:headEnd/>
            <a:tailEnd/>
          </a:ln>
          <a:effectLst>
            <a:outerShdw blurRad="40000" dist="23000" dir="5400000" rotWithShape="0">
              <a:srgbClr val="808080">
                <a:alpha val="34998"/>
              </a:srgbClr>
            </a:outerShdw>
          </a:effectLst>
          <a:extLst>
            <a:ext uri="{909E8E84-426E-40dd-AFC4-6F175D3DCCD1}">
              <a14:hiddenFill xmlns:a14="http://schemas.microsoft.com/office/drawing/2010/main" xmlns="">
                <a:noFill/>
              </a14:hiddenFill>
            </a:ext>
          </a:extLst>
        </p:spPr>
      </p:cxnSp>
      <p:cxnSp>
        <p:nvCxnSpPr>
          <p:cNvPr id="5" name="Straight Connector 4"/>
          <p:cNvCxnSpPr>
            <a:cxnSpLocks noChangeShapeType="1"/>
          </p:cNvCxnSpPr>
          <p:nvPr/>
        </p:nvCxnSpPr>
        <p:spPr bwMode="auto">
          <a:xfrm>
            <a:off x="2063750" y="3540125"/>
            <a:ext cx="2693988" cy="0"/>
          </a:xfrm>
          <a:prstGeom prst="line">
            <a:avLst/>
          </a:prstGeom>
          <a:noFill/>
          <a:ln w="38100">
            <a:solidFill>
              <a:srgbClr val="000000"/>
            </a:solidFill>
            <a:round/>
            <a:headEnd/>
            <a:tailEnd/>
          </a:ln>
          <a:effectLst>
            <a:outerShdw blurRad="40000" dist="23000" dir="5400000" rotWithShape="0">
              <a:srgbClr val="808080">
                <a:alpha val="34998"/>
              </a:srgbClr>
            </a:outerShdw>
          </a:effectLst>
          <a:extLst>
            <a:ext uri="{909E8E84-426E-40dd-AFC4-6F175D3DCCD1}">
              <a14:hiddenFill xmlns:a14="http://schemas.microsoft.com/office/drawing/2010/main" xmlns="">
                <a:noFill/>
              </a14:hiddenFill>
            </a:ext>
          </a:extLst>
        </p:spPr>
      </p:cxnSp>
      <p:sp>
        <p:nvSpPr>
          <p:cNvPr id="6" name="TextBox 7"/>
          <p:cNvSpPr txBox="1">
            <a:spLocks noChangeArrowheads="1"/>
          </p:cNvSpPr>
          <p:nvPr/>
        </p:nvSpPr>
        <p:spPr bwMode="auto">
          <a:xfrm rot="-5400000">
            <a:off x="1574007" y="932657"/>
            <a:ext cx="536575" cy="277812"/>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200" b="1">
                <a:latin typeface="Aharoni" panose="02010803020104030203" pitchFamily="2" charset="-79"/>
                <a:cs typeface="Aharoni" panose="02010803020104030203" pitchFamily="2" charset="-79"/>
              </a:rPr>
              <a:t>Price</a:t>
            </a:r>
          </a:p>
        </p:txBody>
      </p:sp>
      <p:sp>
        <p:nvSpPr>
          <p:cNvPr id="7" name="TextBox 8"/>
          <p:cNvSpPr txBox="1">
            <a:spLocks noChangeArrowheads="1"/>
          </p:cNvSpPr>
          <p:nvPr/>
        </p:nvSpPr>
        <p:spPr bwMode="auto">
          <a:xfrm>
            <a:off x="4071938" y="3575051"/>
            <a:ext cx="825500" cy="277813"/>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200" b="1">
                <a:latin typeface="Aharoni" panose="02010803020104030203" pitchFamily="2" charset="-79"/>
                <a:cs typeface="Aharoni" panose="02010803020104030203" pitchFamily="2" charset="-79"/>
              </a:rPr>
              <a:t>Quantity</a:t>
            </a:r>
          </a:p>
        </p:txBody>
      </p:sp>
      <p:cxnSp>
        <p:nvCxnSpPr>
          <p:cNvPr id="8" name="Straight Connector 7"/>
          <p:cNvCxnSpPr>
            <a:cxnSpLocks noChangeShapeType="1"/>
          </p:cNvCxnSpPr>
          <p:nvPr/>
        </p:nvCxnSpPr>
        <p:spPr bwMode="auto">
          <a:xfrm>
            <a:off x="3143251" y="1019176"/>
            <a:ext cx="792163" cy="2232025"/>
          </a:xfrm>
          <a:prstGeom prst="line">
            <a:avLst/>
          </a:prstGeom>
          <a:noFill/>
          <a:ln w="38100">
            <a:solidFill>
              <a:srgbClr val="2D2D8A"/>
            </a:solidFill>
            <a:round/>
            <a:headEnd/>
            <a:tailEnd/>
          </a:ln>
          <a:effectLst>
            <a:outerShdw blurRad="40000" dist="23000" dir="5400000" rotWithShape="0">
              <a:srgbClr val="808080">
                <a:alpha val="34998"/>
              </a:srgbClr>
            </a:outerShdw>
          </a:effectLst>
          <a:extLst>
            <a:ext uri="{909E8E84-426E-40dd-AFC4-6F175D3DCCD1}">
              <a14:hiddenFill xmlns:a14="http://schemas.microsoft.com/office/drawing/2010/main" xmlns="">
                <a:noFill/>
              </a14:hiddenFill>
            </a:ext>
          </a:extLst>
        </p:spPr>
      </p:cxnSp>
      <p:sp>
        <p:nvSpPr>
          <p:cNvPr id="11" name="TextBox 14"/>
          <p:cNvSpPr txBox="1">
            <a:spLocks noChangeArrowheads="1"/>
          </p:cNvSpPr>
          <p:nvPr/>
        </p:nvSpPr>
        <p:spPr bwMode="auto">
          <a:xfrm>
            <a:off x="3914775" y="3113089"/>
            <a:ext cx="954088"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200" b="1">
                <a:latin typeface="Aharoni" panose="02010803020104030203" pitchFamily="2" charset="-79"/>
                <a:cs typeface="Aharoni" panose="02010803020104030203" pitchFamily="2" charset="-79"/>
              </a:rPr>
              <a:t>D Inelastic</a:t>
            </a:r>
          </a:p>
        </p:txBody>
      </p:sp>
      <p:cxnSp>
        <p:nvCxnSpPr>
          <p:cNvPr id="12" name="Straight Connector 11"/>
          <p:cNvCxnSpPr/>
          <p:nvPr/>
        </p:nvCxnSpPr>
        <p:spPr>
          <a:xfrm>
            <a:off x="2063751" y="2674938"/>
            <a:ext cx="1654175" cy="0"/>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13" name="Straight Connector 12"/>
          <p:cNvCxnSpPr/>
          <p:nvPr/>
        </p:nvCxnSpPr>
        <p:spPr>
          <a:xfrm flipV="1">
            <a:off x="3359150" y="1666875"/>
            <a:ext cx="0" cy="1879600"/>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15" name="TextBox 27"/>
          <p:cNvSpPr txBox="1">
            <a:spLocks noChangeArrowheads="1"/>
          </p:cNvSpPr>
          <p:nvPr/>
        </p:nvSpPr>
        <p:spPr bwMode="auto">
          <a:xfrm>
            <a:off x="1692618" y="2507746"/>
            <a:ext cx="412750" cy="277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200" b="1" dirty="0">
                <a:latin typeface="Aharoni" panose="02010803020104030203" pitchFamily="2" charset="-79"/>
                <a:cs typeface="Aharoni" panose="02010803020104030203" pitchFamily="2" charset="-79"/>
              </a:rPr>
              <a:t>P1</a:t>
            </a:r>
          </a:p>
        </p:txBody>
      </p:sp>
      <p:sp>
        <p:nvSpPr>
          <p:cNvPr id="16" name="TextBox 28"/>
          <p:cNvSpPr txBox="1">
            <a:spLocks noChangeArrowheads="1"/>
          </p:cNvSpPr>
          <p:nvPr/>
        </p:nvSpPr>
        <p:spPr bwMode="auto">
          <a:xfrm>
            <a:off x="3143250" y="3540126"/>
            <a:ext cx="41275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200" b="1" dirty="0" smtClean="0">
                <a:latin typeface="Aharoni" panose="02010803020104030203" pitchFamily="2" charset="-79"/>
                <a:cs typeface="Aharoni" panose="02010803020104030203" pitchFamily="2" charset="-79"/>
              </a:rPr>
              <a:t>Q2</a:t>
            </a:r>
            <a:endParaRPr lang="en-GB" altLang="en-US" sz="1200" b="1" dirty="0">
              <a:latin typeface="Aharoni" panose="02010803020104030203" pitchFamily="2" charset="-79"/>
              <a:cs typeface="Aharoni" panose="02010803020104030203" pitchFamily="2" charset="-79"/>
            </a:endParaRPr>
          </a:p>
        </p:txBody>
      </p:sp>
      <p:cxnSp>
        <p:nvCxnSpPr>
          <p:cNvPr id="20" name="Straight Connector 19"/>
          <p:cNvCxnSpPr/>
          <p:nvPr/>
        </p:nvCxnSpPr>
        <p:spPr>
          <a:xfrm>
            <a:off x="2135188" y="1666875"/>
            <a:ext cx="1223962" cy="0"/>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21" name="TextBox 73"/>
          <p:cNvSpPr txBox="1">
            <a:spLocks noChangeArrowheads="1"/>
          </p:cNvSpPr>
          <p:nvPr/>
        </p:nvSpPr>
        <p:spPr bwMode="auto">
          <a:xfrm>
            <a:off x="1703389" y="1524001"/>
            <a:ext cx="414337" cy="277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200" b="1">
                <a:latin typeface="Aharoni" panose="02010803020104030203" pitchFamily="2" charset="-79"/>
                <a:cs typeface="Aharoni" panose="02010803020104030203" pitchFamily="2" charset="-79"/>
              </a:rPr>
              <a:t>P2</a:t>
            </a:r>
          </a:p>
        </p:txBody>
      </p:sp>
      <p:cxnSp>
        <p:nvCxnSpPr>
          <p:cNvPr id="22" name="Straight Connector 21"/>
          <p:cNvCxnSpPr/>
          <p:nvPr/>
        </p:nvCxnSpPr>
        <p:spPr>
          <a:xfrm flipV="1">
            <a:off x="3719513" y="2603500"/>
            <a:ext cx="0" cy="903288"/>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23" name="TextBox 76"/>
          <p:cNvSpPr txBox="1">
            <a:spLocks noChangeArrowheads="1"/>
          </p:cNvSpPr>
          <p:nvPr/>
        </p:nvSpPr>
        <p:spPr bwMode="auto">
          <a:xfrm>
            <a:off x="3489073" y="3540125"/>
            <a:ext cx="414337"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200" b="1" dirty="0" smtClean="0">
                <a:latin typeface="Aharoni" panose="02010803020104030203" pitchFamily="2" charset="-79"/>
                <a:cs typeface="Aharoni" panose="02010803020104030203" pitchFamily="2" charset="-79"/>
              </a:rPr>
              <a:t>Q1</a:t>
            </a:r>
            <a:endParaRPr lang="en-GB" altLang="en-US" sz="1200" b="1" dirty="0">
              <a:latin typeface="Aharoni" panose="02010803020104030203" pitchFamily="2" charset="-79"/>
              <a:cs typeface="Aharoni" panose="02010803020104030203" pitchFamily="2" charset="-79"/>
            </a:endParaRPr>
          </a:p>
        </p:txBody>
      </p:sp>
      <p:cxnSp>
        <p:nvCxnSpPr>
          <p:cNvPr id="36" name="Straight Connector 35"/>
          <p:cNvCxnSpPr>
            <a:cxnSpLocks noChangeShapeType="1"/>
          </p:cNvCxnSpPr>
          <p:nvPr/>
        </p:nvCxnSpPr>
        <p:spPr bwMode="auto">
          <a:xfrm>
            <a:off x="2063750" y="3900488"/>
            <a:ext cx="0" cy="2559050"/>
          </a:xfrm>
          <a:prstGeom prst="line">
            <a:avLst/>
          </a:prstGeom>
          <a:noFill/>
          <a:ln w="38100">
            <a:solidFill>
              <a:srgbClr val="000000"/>
            </a:solidFill>
            <a:round/>
            <a:headEnd/>
            <a:tailEnd/>
          </a:ln>
          <a:effectLst>
            <a:outerShdw blurRad="40000" dist="23000" dir="5400000" rotWithShape="0">
              <a:srgbClr val="808080">
                <a:alpha val="34998"/>
              </a:srgbClr>
            </a:outerShdw>
          </a:effectLst>
          <a:extLst>
            <a:ext uri="{909E8E84-426E-40dd-AFC4-6F175D3DCCD1}">
              <a14:hiddenFill xmlns:a14="http://schemas.microsoft.com/office/drawing/2010/main" xmlns="">
                <a:noFill/>
              </a14:hiddenFill>
            </a:ext>
          </a:extLst>
        </p:spPr>
      </p:cxnSp>
      <p:cxnSp>
        <p:nvCxnSpPr>
          <p:cNvPr id="37" name="Straight Connector 36"/>
          <p:cNvCxnSpPr>
            <a:cxnSpLocks noChangeShapeType="1"/>
          </p:cNvCxnSpPr>
          <p:nvPr/>
        </p:nvCxnSpPr>
        <p:spPr bwMode="auto">
          <a:xfrm>
            <a:off x="2063750" y="6459538"/>
            <a:ext cx="2693988" cy="0"/>
          </a:xfrm>
          <a:prstGeom prst="line">
            <a:avLst/>
          </a:prstGeom>
          <a:noFill/>
          <a:ln w="38100">
            <a:solidFill>
              <a:srgbClr val="000000"/>
            </a:solidFill>
            <a:round/>
            <a:headEnd/>
            <a:tailEnd/>
          </a:ln>
          <a:effectLst>
            <a:outerShdw blurRad="40000" dist="23000" dir="5400000" rotWithShape="0">
              <a:srgbClr val="808080">
                <a:alpha val="34998"/>
              </a:srgbClr>
            </a:outerShdw>
          </a:effectLst>
          <a:extLst>
            <a:ext uri="{909E8E84-426E-40dd-AFC4-6F175D3DCCD1}">
              <a14:hiddenFill xmlns:a14="http://schemas.microsoft.com/office/drawing/2010/main" xmlns="">
                <a:noFill/>
              </a14:hiddenFill>
            </a:ext>
          </a:extLst>
        </p:spPr>
      </p:cxnSp>
      <p:sp>
        <p:nvSpPr>
          <p:cNvPr id="38" name="TextBox 7"/>
          <p:cNvSpPr txBox="1">
            <a:spLocks noChangeArrowheads="1"/>
          </p:cNvSpPr>
          <p:nvPr/>
        </p:nvSpPr>
        <p:spPr bwMode="auto">
          <a:xfrm rot="-5400000">
            <a:off x="1574007" y="3852070"/>
            <a:ext cx="536575" cy="277812"/>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200" b="1">
                <a:latin typeface="Aharoni" panose="02010803020104030203" pitchFamily="2" charset="-79"/>
                <a:cs typeface="Aharoni" panose="02010803020104030203" pitchFamily="2" charset="-79"/>
              </a:rPr>
              <a:t>Price</a:t>
            </a:r>
          </a:p>
        </p:txBody>
      </p:sp>
      <p:sp>
        <p:nvSpPr>
          <p:cNvPr id="39" name="TextBox 8"/>
          <p:cNvSpPr txBox="1">
            <a:spLocks noChangeArrowheads="1"/>
          </p:cNvSpPr>
          <p:nvPr/>
        </p:nvSpPr>
        <p:spPr bwMode="auto">
          <a:xfrm>
            <a:off x="4295775" y="6548438"/>
            <a:ext cx="825500" cy="277812"/>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200" b="1">
                <a:latin typeface="Aharoni" panose="02010803020104030203" pitchFamily="2" charset="-79"/>
                <a:cs typeface="Aharoni" panose="02010803020104030203" pitchFamily="2" charset="-79"/>
              </a:rPr>
              <a:t>Quantity</a:t>
            </a:r>
          </a:p>
        </p:txBody>
      </p:sp>
      <p:cxnSp>
        <p:nvCxnSpPr>
          <p:cNvPr id="40" name="Straight Connector 39"/>
          <p:cNvCxnSpPr>
            <a:cxnSpLocks noChangeShapeType="1"/>
            <a:endCxn id="41" idx="1"/>
          </p:cNvCxnSpPr>
          <p:nvPr/>
        </p:nvCxnSpPr>
        <p:spPr bwMode="auto">
          <a:xfrm>
            <a:off x="2279651" y="5084763"/>
            <a:ext cx="2232025" cy="354400"/>
          </a:xfrm>
          <a:prstGeom prst="line">
            <a:avLst/>
          </a:prstGeom>
          <a:noFill/>
          <a:ln w="38100">
            <a:solidFill>
              <a:srgbClr val="2D2D8A"/>
            </a:solidFill>
            <a:round/>
            <a:headEnd/>
            <a:tailEnd/>
          </a:ln>
          <a:effectLst>
            <a:outerShdw blurRad="40000" dist="23000" dir="5400000" rotWithShape="0">
              <a:srgbClr val="808080">
                <a:alpha val="34998"/>
              </a:srgbClr>
            </a:outerShdw>
          </a:effectLst>
          <a:extLst>
            <a:ext uri="{909E8E84-426E-40dd-AFC4-6F175D3DCCD1}">
              <a14:hiddenFill xmlns:a14="http://schemas.microsoft.com/office/drawing/2010/main" xmlns="">
                <a:noFill/>
              </a14:hiddenFill>
            </a:ext>
          </a:extLst>
        </p:spPr>
      </p:cxnSp>
      <p:sp>
        <p:nvSpPr>
          <p:cNvPr id="41" name="TextBox 14"/>
          <p:cNvSpPr txBox="1">
            <a:spLocks noChangeArrowheads="1"/>
          </p:cNvSpPr>
          <p:nvPr/>
        </p:nvSpPr>
        <p:spPr bwMode="auto">
          <a:xfrm>
            <a:off x="4511676" y="5300664"/>
            <a:ext cx="777777"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200" b="1">
                <a:latin typeface="Aharoni" panose="02010803020104030203" pitchFamily="2" charset="-79"/>
                <a:cs typeface="Aharoni" panose="02010803020104030203" pitchFamily="2" charset="-79"/>
              </a:rPr>
              <a:t>D Elastic</a:t>
            </a:r>
          </a:p>
        </p:txBody>
      </p:sp>
      <p:cxnSp>
        <p:nvCxnSpPr>
          <p:cNvPr id="42" name="Straight Connector 41"/>
          <p:cNvCxnSpPr/>
          <p:nvPr/>
        </p:nvCxnSpPr>
        <p:spPr>
          <a:xfrm>
            <a:off x="2063750" y="5300663"/>
            <a:ext cx="1295400" cy="0"/>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43" name="Straight Connector 42"/>
          <p:cNvCxnSpPr/>
          <p:nvPr/>
        </p:nvCxnSpPr>
        <p:spPr>
          <a:xfrm flipV="1">
            <a:off x="3359150" y="5300664"/>
            <a:ext cx="0" cy="1165225"/>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44" name="TextBox 27"/>
          <p:cNvSpPr txBox="1">
            <a:spLocks noChangeArrowheads="1"/>
          </p:cNvSpPr>
          <p:nvPr/>
        </p:nvSpPr>
        <p:spPr bwMode="auto">
          <a:xfrm>
            <a:off x="1703388" y="5300663"/>
            <a:ext cx="412750" cy="277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200" b="1">
                <a:latin typeface="Aharoni" panose="02010803020104030203" pitchFamily="2" charset="-79"/>
                <a:cs typeface="Aharoni" panose="02010803020104030203" pitchFamily="2" charset="-79"/>
              </a:rPr>
              <a:t>P1</a:t>
            </a:r>
          </a:p>
        </p:txBody>
      </p:sp>
      <p:sp>
        <p:nvSpPr>
          <p:cNvPr id="45" name="TextBox 28"/>
          <p:cNvSpPr txBox="1">
            <a:spLocks noChangeArrowheads="1"/>
          </p:cNvSpPr>
          <p:nvPr/>
        </p:nvSpPr>
        <p:spPr bwMode="auto">
          <a:xfrm>
            <a:off x="3143250" y="6459539"/>
            <a:ext cx="41275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200" b="1" dirty="0" smtClean="0">
                <a:latin typeface="Aharoni" panose="02010803020104030203" pitchFamily="2" charset="-79"/>
                <a:cs typeface="Aharoni" panose="02010803020104030203" pitchFamily="2" charset="-79"/>
              </a:rPr>
              <a:t>Q2</a:t>
            </a:r>
            <a:endParaRPr lang="en-GB" altLang="en-US" sz="1200" b="1" dirty="0">
              <a:latin typeface="Aharoni" panose="02010803020104030203" pitchFamily="2" charset="-79"/>
              <a:cs typeface="Aharoni" panose="02010803020104030203" pitchFamily="2" charset="-79"/>
            </a:endParaRPr>
          </a:p>
        </p:txBody>
      </p:sp>
      <p:cxnSp>
        <p:nvCxnSpPr>
          <p:cNvPr id="46" name="Straight Connector 45"/>
          <p:cNvCxnSpPr/>
          <p:nvPr/>
        </p:nvCxnSpPr>
        <p:spPr>
          <a:xfrm>
            <a:off x="2063750" y="5373688"/>
            <a:ext cx="1944688" cy="0"/>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47" name="TextBox 73"/>
          <p:cNvSpPr txBox="1">
            <a:spLocks noChangeArrowheads="1"/>
          </p:cNvSpPr>
          <p:nvPr/>
        </p:nvSpPr>
        <p:spPr bwMode="auto">
          <a:xfrm>
            <a:off x="1703389" y="5157788"/>
            <a:ext cx="414337" cy="277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200" b="1">
                <a:latin typeface="Aharoni" panose="02010803020104030203" pitchFamily="2" charset="-79"/>
                <a:cs typeface="Aharoni" panose="02010803020104030203" pitchFamily="2" charset="-79"/>
              </a:rPr>
              <a:t>P2</a:t>
            </a:r>
          </a:p>
        </p:txBody>
      </p:sp>
      <p:cxnSp>
        <p:nvCxnSpPr>
          <p:cNvPr id="48" name="Straight Connector 47"/>
          <p:cNvCxnSpPr/>
          <p:nvPr/>
        </p:nvCxnSpPr>
        <p:spPr>
          <a:xfrm flipV="1">
            <a:off x="4008438" y="5373688"/>
            <a:ext cx="0" cy="1008062"/>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49" name="TextBox 76"/>
          <p:cNvSpPr txBox="1">
            <a:spLocks noChangeArrowheads="1"/>
          </p:cNvSpPr>
          <p:nvPr/>
        </p:nvSpPr>
        <p:spPr bwMode="auto">
          <a:xfrm>
            <a:off x="3792539" y="6453189"/>
            <a:ext cx="414337"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200" b="1" dirty="0" smtClean="0">
                <a:latin typeface="Aharoni" panose="02010803020104030203" pitchFamily="2" charset="-79"/>
                <a:cs typeface="Aharoni" panose="02010803020104030203" pitchFamily="2" charset="-79"/>
              </a:rPr>
              <a:t>Q1</a:t>
            </a:r>
            <a:endParaRPr lang="en-GB" altLang="en-US" sz="1200" b="1" dirty="0">
              <a:latin typeface="Aharoni" panose="02010803020104030203" pitchFamily="2" charset="-79"/>
              <a:cs typeface="Aharoni" panose="02010803020104030203" pitchFamily="2" charset="-79"/>
            </a:endParaRPr>
          </a:p>
        </p:txBody>
      </p:sp>
      <p:cxnSp>
        <p:nvCxnSpPr>
          <p:cNvPr id="58" name="Straight Connector 57"/>
          <p:cNvCxnSpPr>
            <a:cxnSpLocks noChangeShapeType="1"/>
          </p:cNvCxnSpPr>
          <p:nvPr/>
        </p:nvCxnSpPr>
        <p:spPr bwMode="auto">
          <a:xfrm>
            <a:off x="7175500" y="3894138"/>
            <a:ext cx="0" cy="2559050"/>
          </a:xfrm>
          <a:prstGeom prst="line">
            <a:avLst/>
          </a:prstGeom>
          <a:noFill/>
          <a:ln w="38100">
            <a:solidFill>
              <a:srgbClr val="000000"/>
            </a:solidFill>
            <a:round/>
            <a:headEnd/>
            <a:tailEnd/>
          </a:ln>
          <a:effectLst>
            <a:outerShdw blurRad="40000" dist="23000" dir="5400000" rotWithShape="0">
              <a:srgbClr val="808080">
                <a:alpha val="34998"/>
              </a:srgbClr>
            </a:outerShdw>
          </a:effectLst>
          <a:extLst>
            <a:ext uri="{909E8E84-426E-40dd-AFC4-6F175D3DCCD1}">
              <a14:hiddenFill xmlns:a14="http://schemas.microsoft.com/office/drawing/2010/main" xmlns="">
                <a:noFill/>
              </a14:hiddenFill>
            </a:ext>
          </a:extLst>
        </p:spPr>
      </p:cxnSp>
      <p:cxnSp>
        <p:nvCxnSpPr>
          <p:cNvPr id="59" name="Straight Connector 58"/>
          <p:cNvCxnSpPr>
            <a:cxnSpLocks noChangeShapeType="1"/>
          </p:cNvCxnSpPr>
          <p:nvPr/>
        </p:nvCxnSpPr>
        <p:spPr bwMode="auto">
          <a:xfrm>
            <a:off x="7175500" y="6453188"/>
            <a:ext cx="2693988" cy="0"/>
          </a:xfrm>
          <a:prstGeom prst="line">
            <a:avLst/>
          </a:prstGeom>
          <a:noFill/>
          <a:ln w="38100">
            <a:solidFill>
              <a:srgbClr val="000000"/>
            </a:solidFill>
            <a:round/>
            <a:headEnd/>
            <a:tailEnd/>
          </a:ln>
          <a:effectLst>
            <a:outerShdw blurRad="40000" dist="23000" dir="5400000" rotWithShape="0">
              <a:srgbClr val="808080">
                <a:alpha val="34998"/>
              </a:srgbClr>
            </a:outerShdw>
          </a:effectLst>
          <a:extLst>
            <a:ext uri="{909E8E84-426E-40dd-AFC4-6F175D3DCCD1}">
              <a14:hiddenFill xmlns:a14="http://schemas.microsoft.com/office/drawing/2010/main" xmlns="">
                <a:noFill/>
              </a14:hiddenFill>
            </a:ext>
          </a:extLst>
        </p:spPr>
      </p:cxnSp>
      <p:sp>
        <p:nvSpPr>
          <p:cNvPr id="23585" name="TextBox 7"/>
          <p:cNvSpPr txBox="1">
            <a:spLocks noChangeArrowheads="1"/>
          </p:cNvSpPr>
          <p:nvPr/>
        </p:nvSpPr>
        <p:spPr bwMode="auto">
          <a:xfrm rot="-5400000">
            <a:off x="6687345" y="3845720"/>
            <a:ext cx="536575" cy="277813"/>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200" b="1">
                <a:latin typeface="Aharoni" panose="02010803020104030203" pitchFamily="2" charset="-79"/>
                <a:cs typeface="Aharoni" panose="02010803020104030203" pitchFamily="2" charset="-79"/>
              </a:rPr>
              <a:t>Price</a:t>
            </a:r>
          </a:p>
        </p:txBody>
      </p:sp>
      <p:sp>
        <p:nvSpPr>
          <p:cNvPr id="23586" name="TextBox 8"/>
          <p:cNvSpPr txBox="1">
            <a:spLocks noChangeArrowheads="1"/>
          </p:cNvSpPr>
          <p:nvPr/>
        </p:nvSpPr>
        <p:spPr bwMode="auto">
          <a:xfrm>
            <a:off x="9183688" y="6488113"/>
            <a:ext cx="825500" cy="277812"/>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200" b="1">
                <a:latin typeface="Aharoni" panose="02010803020104030203" pitchFamily="2" charset="-79"/>
                <a:cs typeface="Aharoni" panose="02010803020104030203" pitchFamily="2" charset="-79"/>
              </a:rPr>
              <a:t>Quantity</a:t>
            </a:r>
          </a:p>
        </p:txBody>
      </p:sp>
      <p:cxnSp>
        <p:nvCxnSpPr>
          <p:cNvPr id="62" name="Straight Connector 61"/>
          <p:cNvCxnSpPr>
            <a:cxnSpLocks noChangeShapeType="1"/>
          </p:cNvCxnSpPr>
          <p:nvPr/>
        </p:nvCxnSpPr>
        <p:spPr bwMode="auto">
          <a:xfrm>
            <a:off x="7608888" y="4292600"/>
            <a:ext cx="1871662" cy="1873250"/>
          </a:xfrm>
          <a:prstGeom prst="line">
            <a:avLst/>
          </a:prstGeom>
          <a:noFill/>
          <a:ln w="38100">
            <a:solidFill>
              <a:srgbClr val="2D2D8A"/>
            </a:solidFill>
            <a:round/>
            <a:headEnd/>
            <a:tailEnd/>
          </a:ln>
          <a:effectLst>
            <a:outerShdw blurRad="40000" dist="23000" dir="5400000" rotWithShape="0">
              <a:srgbClr val="808080">
                <a:alpha val="34998"/>
              </a:srgbClr>
            </a:outerShdw>
          </a:effectLst>
          <a:extLst>
            <a:ext uri="{909E8E84-426E-40dd-AFC4-6F175D3DCCD1}">
              <a14:hiddenFill xmlns:a14="http://schemas.microsoft.com/office/drawing/2010/main" xmlns="">
                <a:noFill/>
              </a14:hiddenFill>
            </a:ext>
          </a:extLst>
        </p:spPr>
      </p:cxnSp>
      <p:sp>
        <p:nvSpPr>
          <p:cNvPr id="23588" name="TextBox 14"/>
          <p:cNvSpPr txBox="1">
            <a:spLocks noChangeArrowheads="1"/>
          </p:cNvSpPr>
          <p:nvPr/>
        </p:nvSpPr>
        <p:spPr bwMode="auto">
          <a:xfrm>
            <a:off x="9409114" y="6021389"/>
            <a:ext cx="880369"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200" b="1">
                <a:latin typeface="Aharoni" panose="02010803020104030203" pitchFamily="2" charset="-79"/>
                <a:cs typeface="Aharoni" panose="02010803020104030203" pitchFamily="2" charset="-79"/>
              </a:rPr>
              <a:t>D Unitary</a:t>
            </a:r>
          </a:p>
        </p:txBody>
      </p:sp>
      <p:cxnSp>
        <p:nvCxnSpPr>
          <p:cNvPr id="64" name="Straight Connector 63"/>
          <p:cNvCxnSpPr/>
          <p:nvPr/>
        </p:nvCxnSpPr>
        <p:spPr>
          <a:xfrm>
            <a:off x="7175501" y="5516563"/>
            <a:ext cx="1655763" cy="0"/>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65" name="Straight Connector 64"/>
          <p:cNvCxnSpPr/>
          <p:nvPr/>
        </p:nvCxnSpPr>
        <p:spPr>
          <a:xfrm flipV="1">
            <a:off x="8256588" y="4941888"/>
            <a:ext cx="0" cy="1517650"/>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23591" name="TextBox 27"/>
          <p:cNvSpPr txBox="1">
            <a:spLocks noChangeArrowheads="1"/>
          </p:cNvSpPr>
          <p:nvPr/>
        </p:nvSpPr>
        <p:spPr bwMode="auto">
          <a:xfrm>
            <a:off x="6816725" y="5373688"/>
            <a:ext cx="412750" cy="277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200" b="1">
                <a:latin typeface="Aharoni" panose="02010803020104030203" pitchFamily="2" charset="-79"/>
                <a:cs typeface="Aharoni" panose="02010803020104030203" pitchFamily="2" charset="-79"/>
              </a:rPr>
              <a:t>P1</a:t>
            </a:r>
          </a:p>
        </p:txBody>
      </p:sp>
      <p:sp>
        <p:nvSpPr>
          <p:cNvPr id="23592" name="TextBox 28"/>
          <p:cNvSpPr txBox="1">
            <a:spLocks noChangeArrowheads="1"/>
          </p:cNvSpPr>
          <p:nvPr/>
        </p:nvSpPr>
        <p:spPr bwMode="auto">
          <a:xfrm>
            <a:off x="8112125" y="6453189"/>
            <a:ext cx="41275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200" b="1" dirty="0" smtClean="0">
                <a:latin typeface="Aharoni" panose="02010803020104030203" pitchFamily="2" charset="-79"/>
                <a:cs typeface="Aharoni" panose="02010803020104030203" pitchFamily="2" charset="-79"/>
              </a:rPr>
              <a:t>Q2</a:t>
            </a:r>
            <a:endParaRPr lang="en-GB" altLang="en-US" sz="1200" b="1" dirty="0">
              <a:latin typeface="Aharoni" panose="02010803020104030203" pitchFamily="2" charset="-79"/>
              <a:cs typeface="Aharoni" panose="02010803020104030203" pitchFamily="2" charset="-79"/>
            </a:endParaRPr>
          </a:p>
        </p:txBody>
      </p:sp>
      <p:cxnSp>
        <p:nvCxnSpPr>
          <p:cNvPr id="68" name="Straight Connector 67"/>
          <p:cNvCxnSpPr/>
          <p:nvPr/>
        </p:nvCxnSpPr>
        <p:spPr>
          <a:xfrm>
            <a:off x="7175500" y="4941888"/>
            <a:ext cx="1081088" cy="0"/>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23594" name="TextBox 73"/>
          <p:cNvSpPr txBox="1">
            <a:spLocks noChangeArrowheads="1"/>
          </p:cNvSpPr>
          <p:nvPr/>
        </p:nvSpPr>
        <p:spPr bwMode="auto">
          <a:xfrm>
            <a:off x="6816725" y="4797426"/>
            <a:ext cx="414338" cy="277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200" b="1">
                <a:latin typeface="Aharoni" panose="02010803020104030203" pitchFamily="2" charset="-79"/>
                <a:cs typeface="Aharoni" panose="02010803020104030203" pitchFamily="2" charset="-79"/>
              </a:rPr>
              <a:t>P2</a:t>
            </a:r>
          </a:p>
        </p:txBody>
      </p:sp>
      <p:cxnSp>
        <p:nvCxnSpPr>
          <p:cNvPr id="70" name="Straight Connector 69"/>
          <p:cNvCxnSpPr/>
          <p:nvPr/>
        </p:nvCxnSpPr>
        <p:spPr>
          <a:xfrm flipV="1">
            <a:off x="8832850" y="5516564"/>
            <a:ext cx="0" cy="903287"/>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23596" name="TextBox 76"/>
          <p:cNvSpPr txBox="1">
            <a:spLocks noChangeArrowheads="1"/>
          </p:cNvSpPr>
          <p:nvPr/>
        </p:nvSpPr>
        <p:spPr bwMode="auto">
          <a:xfrm>
            <a:off x="8616950" y="6453189"/>
            <a:ext cx="414338"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200" b="1" dirty="0" smtClean="0">
                <a:latin typeface="Aharoni" panose="02010803020104030203" pitchFamily="2" charset="-79"/>
                <a:cs typeface="Aharoni" panose="02010803020104030203" pitchFamily="2" charset="-79"/>
              </a:rPr>
              <a:t>Q1</a:t>
            </a:r>
            <a:endParaRPr lang="en-GB" altLang="en-US" sz="1200" b="1" dirty="0">
              <a:latin typeface="Aharoni" panose="02010803020104030203" pitchFamily="2" charset="-79"/>
              <a:cs typeface="Aharoni" panose="02010803020104030203" pitchFamily="2" charset="-79"/>
            </a:endParaRPr>
          </a:p>
        </p:txBody>
      </p:sp>
      <p:sp>
        <p:nvSpPr>
          <p:cNvPr id="23597" name="TextBox 76"/>
          <p:cNvSpPr txBox="1">
            <a:spLocks noChangeArrowheads="1"/>
          </p:cNvSpPr>
          <p:nvPr/>
        </p:nvSpPr>
        <p:spPr bwMode="auto">
          <a:xfrm>
            <a:off x="6240463" y="1196975"/>
            <a:ext cx="3816350" cy="138430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2800" b="1"/>
              <a:t>“The responsiveness of demand to a change in the price level”</a:t>
            </a:r>
          </a:p>
        </p:txBody>
      </p:sp>
    </p:spTree>
    <p:extLst>
      <p:ext uri="{BB962C8B-B14F-4D97-AF65-F5344CB8AC3E}">
        <p14:creationId xmlns:p14="http://schemas.microsoft.com/office/powerpoint/2010/main" val="6548306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nodeType="clickEffect">
                                  <p:stCondLst>
                                    <p:cond delay="0"/>
                                  </p:stCondLst>
                                  <p:childTnLst>
                                    <p:set>
                                      <p:cBhvr>
                                        <p:cTn id="36" dur="1" fill="hold">
                                          <p:stCondLst>
                                            <p:cond delay="0"/>
                                          </p:stCondLst>
                                        </p:cTn>
                                        <p:tgtEl>
                                          <p:spTgt spid="36"/>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9"/>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0"/>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42"/>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43"/>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4"/>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5"/>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46"/>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47"/>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48"/>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49"/>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1" grpId="0"/>
      <p:bldP spid="15" grpId="0"/>
      <p:bldP spid="16" grpId="0"/>
      <p:bldP spid="21" grpId="0"/>
      <p:bldP spid="23" grpId="0"/>
      <p:bldP spid="38" grpId="0" animBg="1"/>
      <p:bldP spid="39" grpId="0" animBg="1"/>
      <p:bldP spid="41" grpId="0"/>
      <p:bldP spid="44" grpId="0"/>
      <p:bldP spid="45" grpId="0"/>
      <p:bldP spid="47" grpId="0"/>
      <p:bldP spid="4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2313" y="1"/>
            <a:ext cx="8229600" cy="981075"/>
          </a:xfrm>
        </p:spPr>
        <p:txBody>
          <a:bodyPr/>
          <a:lstStyle/>
          <a:p>
            <a:pPr>
              <a:defRPr/>
            </a:pPr>
            <a:r>
              <a:rPr lang="en-US" b="1" dirty="0" smtClean="0"/>
              <a:t>Price Elasticity of Supply (PES)</a:t>
            </a:r>
            <a:endParaRPr lang="en-US" b="1" dirty="0"/>
          </a:p>
        </p:txBody>
      </p:sp>
      <p:cxnSp>
        <p:nvCxnSpPr>
          <p:cNvPr id="4" name="Straight Connector 3"/>
          <p:cNvCxnSpPr>
            <a:cxnSpLocks noChangeShapeType="1"/>
          </p:cNvCxnSpPr>
          <p:nvPr/>
        </p:nvCxnSpPr>
        <p:spPr bwMode="auto">
          <a:xfrm>
            <a:off x="2063750" y="981075"/>
            <a:ext cx="0" cy="2559050"/>
          </a:xfrm>
          <a:prstGeom prst="line">
            <a:avLst/>
          </a:prstGeom>
          <a:noFill/>
          <a:ln w="38100">
            <a:solidFill>
              <a:srgbClr val="000000"/>
            </a:solidFill>
            <a:round/>
            <a:headEnd/>
            <a:tailEnd/>
          </a:ln>
          <a:effectLst>
            <a:outerShdw blurRad="40000" dist="23000" dir="5400000" rotWithShape="0">
              <a:srgbClr val="808080">
                <a:alpha val="34998"/>
              </a:srgbClr>
            </a:outerShdw>
          </a:effectLst>
          <a:extLst>
            <a:ext uri="{909E8E84-426E-40dd-AFC4-6F175D3DCCD1}">
              <a14:hiddenFill xmlns:a14="http://schemas.microsoft.com/office/drawing/2010/main" xmlns="">
                <a:noFill/>
              </a14:hiddenFill>
            </a:ext>
          </a:extLst>
        </p:spPr>
      </p:cxnSp>
      <p:cxnSp>
        <p:nvCxnSpPr>
          <p:cNvPr id="5" name="Straight Connector 4"/>
          <p:cNvCxnSpPr>
            <a:cxnSpLocks noChangeShapeType="1"/>
          </p:cNvCxnSpPr>
          <p:nvPr/>
        </p:nvCxnSpPr>
        <p:spPr bwMode="auto">
          <a:xfrm>
            <a:off x="2063750" y="3540125"/>
            <a:ext cx="2693988" cy="0"/>
          </a:xfrm>
          <a:prstGeom prst="line">
            <a:avLst/>
          </a:prstGeom>
          <a:noFill/>
          <a:ln w="38100">
            <a:solidFill>
              <a:srgbClr val="000000"/>
            </a:solidFill>
            <a:round/>
            <a:headEnd/>
            <a:tailEnd/>
          </a:ln>
          <a:effectLst>
            <a:outerShdw blurRad="40000" dist="23000" dir="5400000" rotWithShape="0">
              <a:srgbClr val="808080">
                <a:alpha val="34998"/>
              </a:srgbClr>
            </a:outerShdw>
          </a:effectLst>
          <a:extLst>
            <a:ext uri="{909E8E84-426E-40dd-AFC4-6F175D3DCCD1}">
              <a14:hiddenFill xmlns:a14="http://schemas.microsoft.com/office/drawing/2010/main" xmlns="">
                <a:noFill/>
              </a14:hiddenFill>
            </a:ext>
          </a:extLst>
        </p:spPr>
      </p:cxnSp>
      <p:sp>
        <p:nvSpPr>
          <p:cNvPr id="6" name="TextBox 7"/>
          <p:cNvSpPr txBox="1">
            <a:spLocks noChangeArrowheads="1"/>
          </p:cNvSpPr>
          <p:nvPr/>
        </p:nvSpPr>
        <p:spPr bwMode="auto">
          <a:xfrm rot="-5400000">
            <a:off x="1574007" y="932657"/>
            <a:ext cx="536575" cy="277812"/>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200" b="1">
                <a:latin typeface="Aharoni" panose="02010803020104030203" pitchFamily="2" charset="-79"/>
                <a:cs typeface="Aharoni" panose="02010803020104030203" pitchFamily="2" charset="-79"/>
              </a:rPr>
              <a:t>Price</a:t>
            </a:r>
          </a:p>
        </p:txBody>
      </p:sp>
      <p:sp>
        <p:nvSpPr>
          <p:cNvPr id="7" name="TextBox 8"/>
          <p:cNvSpPr txBox="1">
            <a:spLocks noChangeArrowheads="1"/>
          </p:cNvSpPr>
          <p:nvPr/>
        </p:nvSpPr>
        <p:spPr bwMode="auto">
          <a:xfrm>
            <a:off x="4071938" y="3575051"/>
            <a:ext cx="825500" cy="277813"/>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200" b="1">
                <a:latin typeface="Aharoni" panose="02010803020104030203" pitchFamily="2" charset="-79"/>
                <a:cs typeface="Aharoni" panose="02010803020104030203" pitchFamily="2" charset="-79"/>
              </a:rPr>
              <a:t>Quantity</a:t>
            </a:r>
          </a:p>
        </p:txBody>
      </p:sp>
      <p:cxnSp>
        <p:nvCxnSpPr>
          <p:cNvPr id="8" name="Straight Connector 7"/>
          <p:cNvCxnSpPr>
            <a:cxnSpLocks noChangeShapeType="1"/>
          </p:cNvCxnSpPr>
          <p:nvPr/>
        </p:nvCxnSpPr>
        <p:spPr bwMode="auto">
          <a:xfrm flipH="1">
            <a:off x="3216276" y="1125538"/>
            <a:ext cx="576263" cy="2087562"/>
          </a:xfrm>
          <a:prstGeom prst="line">
            <a:avLst/>
          </a:prstGeom>
          <a:noFill/>
          <a:ln w="38100">
            <a:solidFill>
              <a:srgbClr val="2D2D8A"/>
            </a:solidFill>
            <a:round/>
            <a:headEnd/>
            <a:tailEnd/>
          </a:ln>
          <a:effectLst>
            <a:outerShdw blurRad="40000" dist="23000" dir="5400000" rotWithShape="0">
              <a:srgbClr val="808080">
                <a:alpha val="34998"/>
              </a:srgbClr>
            </a:outerShdw>
          </a:effectLst>
          <a:extLst>
            <a:ext uri="{909E8E84-426E-40dd-AFC4-6F175D3DCCD1}">
              <a14:hiddenFill xmlns:a14="http://schemas.microsoft.com/office/drawing/2010/main" xmlns="">
                <a:noFill/>
              </a14:hiddenFill>
            </a:ext>
          </a:extLst>
        </p:spPr>
      </p:cxnSp>
      <p:sp>
        <p:nvSpPr>
          <p:cNvPr id="9" name="TextBox 14"/>
          <p:cNvSpPr txBox="1">
            <a:spLocks noChangeArrowheads="1"/>
          </p:cNvSpPr>
          <p:nvPr/>
        </p:nvSpPr>
        <p:spPr bwMode="auto">
          <a:xfrm>
            <a:off x="3792539" y="981076"/>
            <a:ext cx="909223"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200" b="1">
                <a:latin typeface="Aharoni" panose="02010803020104030203" pitchFamily="2" charset="-79"/>
                <a:cs typeface="Aharoni" panose="02010803020104030203" pitchFamily="2" charset="-79"/>
              </a:rPr>
              <a:t>S Inelastic</a:t>
            </a:r>
          </a:p>
        </p:txBody>
      </p:sp>
      <p:cxnSp>
        <p:nvCxnSpPr>
          <p:cNvPr id="10" name="Straight Connector 9"/>
          <p:cNvCxnSpPr/>
          <p:nvPr/>
        </p:nvCxnSpPr>
        <p:spPr>
          <a:xfrm>
            <a:off x="2063750" y="2674939"/>
            <a:ext cx="1295400" cy="33337"/>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11" name="Straight Connector 10"/>
          <p:cNvCxnSpPr/>
          <p:nvPr/>
        </p:nvCxnSpPr>
        <p:spPr>
          <a:xfrm flipV="1">
            <a:off x="3359150" y="2636839"/>
            <a:ext cx="0" cy="909637"/>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12" name="TextBox 27"/>
          <p:cNvSpPr txBox="1">
            <a:spLocks noChangeArrowheads="1"/>
          </p:cNvSpPr>
          <p:nvPr/>
        </p:nvSpPr>
        <p:spPr bwMode="auto">
          <a:xfrm>
            <a:off x="1703388" y="2492376"/>
            <a:ext cx="412750" cy="277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200" b="1">
                <a:latin typeface="Aharoni" panose="02010803020104030203" pitchFamily="2" charset="-79"/>
                <a:cs typeface="Aharoni" panose="02010803020104030203" pitchFamily="2" charset="-79"/>
              </a:rPr>
              <a:t>P1</a:t>
            </a:r>
          </a:p>
        </p:txBody>
      </p:sp>
      <p:sp>
        <p:nvSpPr>
          <p:cNvPr id="13" name="TextBox 28"/>
          <p:cNvSpPr txBox="1">
            <a:spLocks noChangeArrowheads="1"/>
          </p:cNvSpPr>
          <p:nvPr/>
        </p:nvSpPr>
        <p:spPr bwMode="auto">
          <a:xfrm>
            <a:off x="3143250" y="3540126"/>
            <a:ext cx="41275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200" b="1">
                <a:latin typeface="Aharoni" panose="02010803020104030203" pitchFamily="2" charset="-79"/>
                <a:cs typeface="Aharoni" panose="02010803020104030203" pitchFamily="2" charset="-79"/>
              </a:rPr>
              <a:t>Q1</a:t>
            </a:r>
          </a:p>
        </p:txBody>
      </p:sp>
      <p:cxnSp>
        <p:nvCxnSpPr>
          <p:cNvPr id="14" name="Straight Connector 13"/>
          <p:cNvCxnSpPr/>
          <p:nvPr/>
        </p:nvCxnSpPr>
        <p:spPr>
          <a:xfrm>
            <a:off x="2135189" y="1484313"/>
            <a:ext cx="1512887" cy="0"/>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15" name="TextBox 73"/>
          <p:cNvSpPr txBox="1">
            <a:spLocks noChangeArrowheads="1"/>
          </p:cNvSpPr>
          <p:nvPr/>
        </p:nvSpPr>
        <p:spPr bwMode="auto">
          <a:xfrm>
            <a:off x="1703389" y="1341438"/>
            <a:ext cx="414337" cy="277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200" b="1">
                <a:latin typeface="Aharoni" panose="02010803020104030203" pitchFamily="2" charset="-79"/>
                <a:cs typeface="Aharoni" panose="02010803020104030203" pitchFamily="2" charset="-79"/>
              </a:rPr>
              <a:t>P2</a:t>
            </a:r>
          </a:p>
        </p:txBody>
      </p:sp>
      <p:cxnSp>
        <p:nvCxnSpPr>
          <p:cNvPr id="16" name="Straight Connector 15"/>
          <p:cNvCxnSpPr/>
          <p:nvPr/>
        </p:nvCxnSpPr>
        <p:spPr>
          <a:xfrm flipV="1">
            <a:off x="3719513" y="1484314"/>
            <a:ext cx="0" cy="2022475"/>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17" name="TextBox 76"/>
          <p:cNvSpPr txBox="1">
            <a:spLocks noChangeArrowheads="1"/>
          </p:cNvSpPr>
          <p:nvPr/>
        </p:nvSpPr>
        <p:spPr bwMode="auto">
          <a:xfrm>
            <a:off x="3503614" y="3540126"/>
            <a:ext cx="414337"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200" b="1">
                <a:latin typeface="Aharoni" panose="02010803020104030203" pitchFamily="2" charset="-79"/>
                <a:cs typeface="Aharoni" panose="02010803020104030203" pitchFamily="2" charset="-79"/>
              </a:rPr>
              <a:t>Q2</a:t>
            </a:r>
          </a:p>
        </p:txBody>
      </p:sp>
      <p:cxnSp>
        <p:nvCxnSpPr>
          <p:cNvPr id="18" name="Straight Connector 17"/>
          <p:cNvCxnSpPr>
            <a:cxnSpLocks noChangeShapeType="1"/>
          </p:cNvCxnSpPr>
          <p:nvPr/>
        </p:nvCxnSpPr>
        <p:spPr bwMode="auto">
          <a:xfrm>
            <a:off x="2063750" y="3900488"/>
            <a:ext cx="0" cy="2559050"/>
          </a:xfrm>
          <a:prstGeom prst="line">
            <a:avLst/>
          </a:prstGeom>
          <a:noFill/>
          <a:ln w="38100">
            <a:solidFill>
              <a:srgbClr val="000000"/>
            </a:solidFill>
            <a:round/>
            <a:headEnd/>
            <a:tailEnd/>
          </a:ln>
          <a:effectLst>
            <a:outerShdw blurRad="40000" dist="23000" dir="5400000" rotWithShape="0">
              <a:srgbClr val="808080">
                <a:alpha val="34998"/>
              </a:srgbClr>
            </a:outerShdw>
          </a:effectLst>
          <a:extLst>
            <a:ext uri="{909E8E84-426E-40dd-AFC4-6F175D3DCCD1}">
              <a14:hiddenFill xmlns:a14="http://schemas.microsoft.com/office/drawing/2010/main" xmlns="">
                <a:noFill/>
              </a14:hiddenFill>
            </a:ext>
          </a:extLst>
        </p:spPr>
      </p:cxnSp>
      <p:cxnSp>
        <p:nvCxnSpPr>
          <p:cNvPr id="19" name="Straight Connector 18"/>
          <p:cNvCxnSpPr>
            <a:cxnSpLocks noChangeShapeType="1"/>
          </p:cNvCxnSpPr>
          <p:nvPr/>
        </p:nvCxnSpPr>
        <p:spPr bwMode="auto">
          <a:xfrm>
            <a:off x="2063750" y="6459538"/>
            <a:ext cx="2693988" cy="0"/>
          </a:xfrm>
          <a:prstGeom prst="line">
            <a:avLst/>
          </a:prstGeom>
          <a:noFill/>
          <a:ln w="38100">
            <a:solidFill>
              <a:srgbClr val="000000"/>
            </a:solidFill>
            <a:round/>
            <a:headEnd/>
            <a:tailEnd/>
          </a:ln>
          <a:effectLst>
            <a:outerShdw blurRad="40000" dist="23000" dir="5400000" rotWithShape="0">
              <a:srgbClr val="808080">
                <a:alpha val="34998"/>
              </a:srgbClr>
            </a:outerShdw>
          </a:effectLst>
          <a:extLst>
            <a:ext uri="{909E8E84-426E-40dd-AFC4-6F175D3DCCD1}">
              <a14:hiddenFill xmlns:a14="http://schemas.microsoft.com/office/drawing/2010/main" xmlns="">
                <a:noFill/>
              </a14:hiddenFill>
            </a:ext>
          </a:extLst>
        </p:spPr>
      </p:cxnSp>
      <p:sp>
        <p:nvSpPr>
          <p:cNvPr id="20" name="TextBox 7"/>
          <p:cNvSpPr txBox="1">
            <a:spLocks noChangeArrowheads="1"/>
          </p:cNvSpPr>
          <p:nvPr/>
        </p:nvSpPr>
        <p:spPr bwMode="auto">
          <a:xfrm rot="-5400000">
            <a:off x="1574007" y="3852070"/>
            <a:ext cx="536575" cy="277812"/>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200" b="1">
                <a:latin typeface="Aharoni" panose="02010803020104030203" pitchFamily="2" charset="-79"/>
                <a:cs typeface="Aharoni" panose="02010803020104030203" pitchFamily="2" charset="-79"/>
              </a:rPr>
              <a:t>Price</a:t>
            </a:r>
          </a:p>
        </p:txBody>
      </p:sp>
      <p:sp>
        <p:nvSpPr>
          <p:cNvPr id="21" name="TextBox 8"/>
          <p:cNvSpPr txBox="1">
            <a:spLocks noChangeArrowheads="1"/>
          </p:cNvSpPr>
          <p:nvPr/>
        </p:nvSpPr>
        <p:spPr bwMode="auto">
          <a:xfrm>
            <a:off x="4295775" y="6548438"/>
            <a:ext cx="825500" cy="277812"/>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200" b="1">
                <a:latin typeface="Aharoni" panose="02010803020104030203" pitchFamily="2" charset="-79"/>
                <a:cs typeface="Aharoni" panose="02010803020104030203" pitchFamily="2" charset="-79"/>
              </a:rPr>
              <a:t>Quantity</a:t>
            </a:r>
          </a:p>
        </p:txBody>
      </p:sp>
      <p:cxnSp>
        <p:nvCxnSpPr>
          <p:cNvPr id="22" name="Straight Connector 21"/>
          <p:cNvCxnSpPr>
            <a:cxnSpLocks noChangeShapeType="1"/>
          </p:cNvCxnSpPr>
          <p:nvPr/>
        </p:nvCxnSpPr>
        <p:spPr bwMode="auto">
          <a:xfrm flipH="1">
            <a:off x="2424113" y="4941889"/>
            <a:ext cx="1943100" cy="790575"/>
          </a:xfrm>
          <a:prstGeom prst="line">
            <a:avLst/>
          </a:prstGeom>
          <a:noFill/>
          <a:ln w="38100">
            <a:solidFill>
              <a:srgbClr val="2D2D8A"/>
            </a:solidFill>
            <a:round/>
            <a:headEnd/>
            <a:tailEnd/>
          </a:ln>
          <a:effectLst>
            <a:outerShdw blurRad="40000" dist="23000" dir="5400000" rotWithShape="0">
              <a:srgbClr val="808080">
                <a:alpha val="34998"/>
              </a:srgbClr>
            </a:outerShdw>
          </a:effectLst>
          <a:extLst>
            <a:ext uri="{909E8E84-426E-40dd-AFC4-6F175D3DCCD1}">
              <a14:hiddenFill xmlns:a14="http://schemas.microsoft.com/office/drawing/2010/main" xmlns="">
                <a:noFill/>
              </a14:hiddenFill>
            </a:ext>
          </a:extLst>
        </p:spPr>
      </p:cxnSp>
      <p:sp>
        <p:nvSpPr>
          <p:cNvPr id="23" name="TextBox 14"/>
          <p:cNvSpPr txBox="1">
            <a:spLocks noChangeArrowheads="1"/>
          </p:cNvSpPr>
          <p:nvPr/>
        </p:nvSpPr>
        <p:spPr bwMode="auto">
          <a:xfrm>
            <a:off x="4367214" y="4797426"/>
            <a:ext cx="758541"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200" b="1">
                <a:latin typeface="Aharoni" panose="02010803020104030203" pitchFamily="2" charset="-79"/>
                <a:cs typeface="Aharoni" panose="02010803020104030203" pitchFamily="2" charset="-79"/>
              </a:rPr>
              <a:t>S Elastic</a:t>
            </a:r>
          </a:p>
        </p:txBody>
      </p:sp>
      <p:cxnSp>
        <p:nvCxnSpPr>
          <p:cNvPr id="24" name="Straight Connector 23"/>
          <p:cNvCxnSpPr/>
          <p:nvPr/>
        </p:nvCxnSpPr>
        <p:spPr>
          <a:xfrm>
            <a:off x="2063750" y="5300663"/>
            <a:ext cx="1295400" cy="0"/>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25" name="Straight Connector 24"/>
          <p:cNvCxnSpPr/>
          <p:nvPr/>
        </p:nvCxnSpPr>
        <p:spPr>
          <a:xfrm flipV="1">
            <a:off x="3359150" y="5300664"/>
            <a:ext cx="0" cy="1165225"/>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26" name="TextBox 27"/>
          <p:cNvSpPr txBox="1">
            <a:spLocks noChangeArrowheads="1"/>
          </p:cNvSpPr>
          <p:nvPr/>
        </p:nvSpPr>
        <p:spPr bwMode="auto">
          <a:xfrm>
            <a:off x="1703388" y="5300663"/>
            <a:ext cx="412750" cy="277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200" b="1">
                <a:latin typeface="Aharoni" panose="02010803020104030203" pitchFamily="2" charset="-79"/>
                <a:cs typeface="Aharoni" panose="02010803020104030203" pitchFamily="2" charset="-79"/>
              </a:rPr>
              <a:t>P1</a:t>
            </a:r>
          </a:p>
        </p:txBody>
      </p:sp>
      <p:sp>
        <p:nvSpPr>
          <p:cNvPr id="27" name="TextBox 28"/>
          <p:cNvSpPr txBox="1">
            <a:spLocks noChangeArrowheads="1"/>
          </p:cNvSpPr>
          <p:nvPr/>
        </p:nvSpPr>
        <p:spPr bwMode="auto">
          <a:xfrm>
            <a:off x="3143250" y="6459539"/>
            <a:ext cx="41275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200" b="1">
                <a:latin typeface="Aharoni" panose="02010803020104030203" pitchFamily="2" charset="-79"/>
                <a:cs typeface="Aharoni" panose="02010803020104030203" pitchFamily="2" charset="-79"/>
              </a:rPr>
              <a:t>Q1</a:t>
            </a:r>
          </a:p>
        </p:txBody>
      </p:sp>
      <p:cxnSp>
        <p:nvCxnSpPr>
          <p:cNvPr id="28" name="Straight Connector 27"/>
          <p:cNvCxnSpPr/>
          <p:nvPr/>
        </p:nvCxnSpPr>
        <p:spPr>
          <a:xfrm>
            <a:off x="2063750" y="5084763"/>
            <a:ext cx="1944688" cy="0"/>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29" name="TextBox 73"/>
          <p:cNvSpPr txBox="1">
            <a:spLocks noChangeArrowheads="1"/>
          </p:cNvSpPr>
          <p:nvPr/>
        </p:nvSpPr>
        <p:spPr bwMode="auto">
          <a:xfrm>
            <a:off x="1703389" y="4941888"/>
            <a:ext cx="414337" cy="277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200" b="1">
                <a:latin typeface="Aharoni" panose="02010803020104030203" pitchFamily="2" charset="-79"/>
                <a:cs typeface="Aharoni" panose="02010803020104030203" pitchFamily="2" charset="-79"/>
              </a:rPr>
              <a:t>P2</a:t>
            </a:r>
          </a:p>
        </p:txBody>
      </p:sp>
      <p:cxnSp>
        <p:nvCxnSpPr>
          <p:cNvPr id="30" name="Straight Connector 29"/>
          <p:cNvCxnSpPr/>
          <p:nvPr/>
        </p:nvCxnSpPr>
        <p:spPr>
          <a:xfrm flipV="1">
            <a:off x="4008438" y="5157788"/>
            <a:ext cx="0" cy="1223962"/>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31" name="TextBox 76"/>
          <p:cNvSpPr txBox="1">
            <a:spLocks noChangeArrowheads="1"/>
          </p:cNvSpPr>
          <p:nvPr/>
        </p:nvSpPr>
        <p:spPr bwMode="auto">
          <a:xfrm>
            <a:off x="3792539" y="6453189"/>
            <a:ext cx="414337"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200" b="1">
                <a:latin typeface="Aharoni" panose="02010803020104030203" pitchFamily="2" charset="-79"/>
                <a:cs typeface="Aharoni" panose="02010803020104030203" pitchFamily="2" charset="-79"/>
              </a:rPr>
              <a:t>Q2</a:t>
            </a:r>
          </a:p>
        </p:txBody>
      </p:sp>
      <p:cxnSp>
        <p:nvCxnSpPr>
          <p:cNvPr id="32" name="Straight Connector 31"/>
          <p:cNvCxnSpPr>
            <a:cxnSpLocks noChangeShapeType="1"/>
          </p:cNvCxnSpPr>
          <p:nvPr/>
        </p:nvCxnSpPr>
        <p:spPr bwMode="auto">
          <a:xfrm>
            <a:off x="7175500" y="3894138"/>
            <a:ext cx="0" cy="2559050"/>
          </a:xfrm>
          <a:prstGeom prst="line">
            <a:avLst/>
          </a:prstGeom>
          <a:noFill/>
          <a:ln w="38100">
            <a:solidFill>
              <a:srgbClr val="000000"/>
            </a:solidFill>
            <a:round/>
            <a:headEnd/>
            <a:tailEnd/>
          </a:ln>
          <a:effectLst>
            <a:outerShdw blurRad="40000" dist="23000" dir="5400000" rotWithShape="0">
              <a:srgbClr val="808080">
                <a:alpha val="34998"/>
              </a:srgbClr>
            </a:outerShdw>
          </a:effectLst>
          <a:extLst>
            <a:ext uri="{909E8E84-426E-40dd-AFC4-6F175D3DCCD1}">
              <a14:hiddenFill xmlns:a14="http://schemas.microsoft.com/office/drawing/2010/main" xmlns="">
                <a:noFill/>
              </a14:hiddenFill>
            </a:ext>
          </a:extLst>
        </p:spPr>
      </p:cxnSp>
      <p:cxnSp>
        <p:nvCxnSpPr>
          <p:cNvPr id="33" name="Straight Connector 32"/>
          <p:cNvCxnSpPr>
            <a:cxnSpLocks noChangeShapeType="1"/>
          </p:cNvCxnSpPr>
          <p:nvPr/>
        </p:nvCxnSpPr>
        <p:spPr bwMode="auto">
          <a:xfrm>
            <a:off x="7175500" y="6453188"/>
            <a:ext cx="2693988" cy="0"/>
          </a:xfrm>
          <a:prstGeom prst="line">
            <a:avLst/>
          </a:prstGeom>
          <a:noFill/>
          <a:ln w="38100">
            <a:solidFill>
              <a:srgbClr val="000000"/>
            </a:solidFill>
            <a:round/>
            <a:headEnd/>
            <a:tailEnd/>
          </a:ln>
          <a:effectLst>
            <a:outerShdw blurRad="40000" dist="23000" dir="5400000" rotWithShape="0">
              <a:srgbClr val="808080">
                <a:alpha val="34998"/>
              </a:srgbClr>
            </a:outerShdw>
          </a:effectLst>
          <a:extLst>
            <a:ext uri="{909E8E84-426E-40dd-AFC4-6F175D3DCCD1}">
              <a14:hiddenFill xmlns:a14="http://schemas.microsoft.com/office/drawing/2010/main" xmlns="">
                <a:noFill/>
              </a14:hiddenFill>
            </a:ext>
          </a:extLst>
        </p:spPr>
      </p:cxnSp>
      <p:sp>
        <p:nvSpPr>
          <p:cNvPr id="28705" name="TextBox 7"/>
          <p:cNvSpPr txBox="1">
            <a:spLocks noChangeArrowheads="1"/>
          </p:cNvSpPr>
          <p:nvPr/>
        </p:nvSpPr>
        <p:spPr bwMode="auto">
          <a:xfrm rot="-5400000">
            <a:off x="6687345" y="3845720"/>
            <a:ext cx="536575" cy="277813"/>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200" b="1">
                <a:latin typeface="Aharoni" panose="02010803020104030203" pitchFamily="2" charset="-79"/>
                <a:cs typeface="Aharoni" panose="02010803020104030203" pitchFamily="2" charset="-79"/>
              </a:rPr>
              <a:t>Price</a:t>
            </a:r>
          </a:p>
        </p:txBody>
      </p:sp>
      <p:sp>
        <p:nvSpPr>
          <p:cNvPr id="28706" name="TextBox 8"/>
          <p:cNvSpPr txBox="1">
            <a:spLocks noChangeArrowheads="1"/>
          </p:cNvSpPr>
          <p:nvPr/>
        </p:nvSpPr>
        <p:spPr bwMode="auto">
          <a:xfrm>
            <a:off x="9183688" y="6488113"/>
            <a:ext cx="825500" cy="277812"/>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200" b="1">
                <a:latin typeface="Aharoni" panose="02010803020104030203" pitchFamily="2" charset="-79"/>
                <a:cs typeface="Aharoni" panose="02010803020104030203" pitchFamily="2" charset="-79"/>
              </a:rPr>
              <a:t>Quantity</a:t>
            </a:r>
          </a:p>
        </p:txBody>
      </p:sp>
      <p:cxnSp>
        <p:nvCxnSpPr>
          <p:cNvPr id="36" name="Straight Connector 35"/>
          <p:cNvCxnSpPr>
            <a:cxnSpLocks noChangeShapeType="1"/>
          </p:cNvCxnSpPr>
          <p:nvPr/>
        </p:nvCxnSpPr>
        <p:spPr bwMode="auto">
          <a:xfrm flipH="1">
            <a:off x="7391400" y="4076701"/>
            <a:ext cx="2305050" cy="2232025"/>
          </a:xfrm>
          <a:prstGeom prst="line">
            <a:avLst/>
          </a:prstGeom>
          <a:noFill/>
          <a:ln w="38100">
            <a:solidFill>
              <a:srgbClr val="2D2D8A"/>
            </a:solidFill>
            <a:round/>
            <a:headEnd/>
            <a:tailEnd/>
          </a:ln>
          <a:effectLst>
            <a:outerShdw blurRad="40000" dist="23000" dir="5400000" rotWithShape="0">
              <a:srgbClr val="808080">
                <a:alpha val="34998"/>
              </a:srgbClr>
            </a:outerShdw>
          </a:effectLst>
          <a:extLst>
            <a:ext uri="{909E8E84-426E-40dd-AFC4-6F175D3DCCD1}">
              <a14:hiddenFill xmlns:a14="http://schemas.microsoft.com/office/drawing/2010/main" xmlns="">
                <a:noFill/>
              </a14:hiddenFill>
            </a:ext>
          </a:extLst>
        </p:spPr>
      </p:cxnSp>
      <p:sp>
        <p:nvSpPr>
          <p:cNvPr id="28708" name="TextBox 14"/>
          <p:cNvSpPr txBox="1">
            <a:spLocks noChangeArrowheads="1"/>
          </p:cNvSpPr>
          <p:nvPr/>
        </p:nvSpPr>
        <p:spPr bwMode="auto">
          <a:xfrm>
            <a:off x="9696451" y="3933826"/>
            <a:ext cx="860425"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200" b="1">
                <a:latin typeface="Aharoni" panose="02010803020104030203" pitchFamily="2" charset="-79"/>
                <a:cs typeface="Aharoni" panose="02010803020104030203" pitchFamily="2" charset="-79"/>
              </a:rPr>
              <a:t>S Unitary</a:t>
            </a:r>
          </a:p>
        </p:txBody>
      </p:sp>
      <p:cxnSp>
        <p:nvCxnSpPr>
          <p:cNvPr id="38" name="Straight Connector 37"/>
          <p:cNvCxnSpPr/>
          <p:nvPr/>
        </p:nvCxnSpPr>
        <p:spPr>
          <a:xfrm>
            <a:off x="7175500" y="5516563"/>
            <a:ext cx="1081088" cy="0"/>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39" name="Straight Connector 38"/>
          <p:cNvCxnSpPr/>
          <p:nvPr/>
        </p:nvCxnSpPr>
        <p:spPr>
          <a:xfrm flipV="1">
            <a:off x="8256588" y="5516564"/>
            <a:ext cx="0" cy="942975"/>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28711" name="TextBox 27"/>
          <p:cNvSpPr txBox="1">
            <a:spLocks noChangeArrowheads="1"/>
          </p:cNvSpPr>
          <p:nvPr/>
        </p:nvSpPr>
        <p:spPr bwMode="auto">
          <a:xfrm>
            <a:off x="6816725" y="5373688"/>
            <a:ext cx="412750" cy="277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200" b="1">
                <a:latin typeface="Aharoni" panose="02010803020104030203" pitchFamily="2" charset="-79"/>
                <a:cs typeface="Aharoni" panose="02010803020104030203" pitchFamily="2" charset="-79"/>
              </a:rPr>
              <a:t>P1</a:t>
            </a:r>
          </a:p>
        </p:txBody>
      </p:sp>
      <p:sp>
        <p:nvSpPr>
          <p:cNvPr id="28712" name="TextBox 28"/>
          <p:cNvSpPr txBox="1">
            <a:spLocks noChangeArrowheads="1"/>
          </p:cNvSpPr>
          <p:nvPr/>
        </p:nvSpPr>
        <p:spPr bwMode="auto">
          <a:xfrm>
            <a:off x="8112125" y="6453189"/>
            <a:ext cx="41275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200" b="1">
                <a:latin typeface="Aharoni" panose="02010803020104030203" pitchFamily="2" charset="-79"/>
                <a:cs typeface="Aharoni" panose="02010803020104030203" pitchFamily="2" charset="-79"/>
              </a:rPr>
              <a:t>Q1</a:t>
            </a:r>
          </a:p>
        </p:txBody>
      </p:sp>
      <p:cxnSp>
        <p:nvCxnSpPr>
          <p:cNvPr id="42" name="Straight Connector 41"/>
          <p:cNvCxnSpPr/>
          <p:nvPr/>
        </p:nvCxnSpPr>
        <p:spPr>
          <a:xfrm>
            <a:off x="7175500" y="4941888"/>
            <a:ext cx="1657350" cy="0"/>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28714" name="TextBox 73"/>
          <p:cNvSpPr txBox="1">
            <a:spLocks noChangeArrowheads="1"/>
          </p:cNvSpPr>
          <p:nvPr/>
        </p:nvSpPr>
        <p:spPr bwMode="auto">
          <a:xfrm>
            <a:off x="6816725" y="4797426"/>
            <a:ext cx="414338" cy="277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200" b="1">
                <a:latin typeface="Aharoni" panose="02010803020104030203" pitchFamily="2" charset="-79"/>
                <a:cs typeface="Aharoni" panose="02010803020104030203" pitchFamily="2" charset="-79"/>
              </a:rPr>
              <a:t>P2</a:t>
            </a:r>
          </a:p>
        </p:txBody>
      </p:sp>
      <p:cxnSp>
        <p:nvCxnSpPr>
          <p:cNvPr id="44" name="Straight Connector 43"/>
          <p:cNvCxnSpPr/>
          <p:nvPr/>
        </p:nvCxnSpPr>
        <p:spPr>
          <a:xfrm flipV="1">
            <a:off x="8832850" y="4941888"/>
            <a:ext cx="0" cy="1477962"/>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28716" name="TextBox 76"/>
          <p:cNvSpPr txBox="1">
            <a:spLocks noChangeArrowheads="1"/>
          </p:cNvSpPr>
          <p:nvPr/>
        </p:nvSpPr>
        <p:spPr bwMode="auto">
          <a:xfrm>
            <a:off x="8616950" y="6453189"/>
            <a:ext cx="414338"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200" b="1">
                <a:latin typeface="Aharoni" panose="02010803020104030203" pitchFamily="2" charset="-79"/>
                <a:cs typeface="Aharoni" panose="02010803020104030203" pitchFamily="2" charset="-79"/>
              </a:rPr>
              <a:t>Q2</a:t>
            </a:r>
          </a:p>
        </p:txBody>
      </p:sp>
      <p:sp>
        <p:nvSpPr>
          <p:cNvPr id="28717" name="TextBox 65"/>
          <p:cNvSpPr txBox="1">
            <a:spLocks noChangeArrowheads="1"/>
          </p:cNvSpPr>
          <p:nvPr/>
        </p:nvSpPr>
        <p:spPr bwMode="auto">
          <a:xfrm>
            <a:off x="6240463" y="1196975"/>
            <a:ext cx="3816350" cy="138430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2800" b="1"/>
              <a:t>“The responsiveness of supply to a change in the price level”</a:t>
            </a:r>
          </a:p>
        </p:txBody>
      </p:sp>
    </p:spTree>
    <p:extLst>
      <p:ext uri="{BB962C8B-B14F-4D97-AF65-F5344CB8AC3E}">
        <p14:creationId xmlns:p14="http://schemas.microsoft.com/office/powerpoint/2010/main" val="28991334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nodeType="click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1"/>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4"/>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5"/>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6"/>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7"/>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28"/>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9"/>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30"/>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p:bldP spid="12" grpId="0"/>
      <p:bldP spid="13" grpId="0"/>
      <p:bldP spid="15" grpId="0"/>
      <p:bldP spid="17" grpId="0"/>
      <p:bldP spid="20" grpId="0" animBg="1"/>
      <p:bldP spid="21" grpId="0" animBg="1"/>
      <p:bldP spid="23" grpId="0"/>
      <p:bldP spid="26" grpId="0"/>
      <p:bldP spid="27" grpId="0"/>
      <p:bldP spid="29" grpId="0"/>
      <p:bldP spid="31"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159" y="199484"/>
            <a:ext cx="11788653" cy="1325563"/>
          </a:xfrm>
        </p:spPr>
        <p:txBody>
          <a:bodyPr>
            <a:normAutofit/>
          </a:bodyPr>
          <a:lstStyle/>
          <a:p>
            <a:pPr algn="ctr">
              <a:defRPr/>
            </a:pPr>
            <a:r>
              <a:rPr lang="en-US" b="1" dirty="0" smtClean="0">
                <a:latin typeface="+mn-lt"/>
              </a:rPr>
              <a:t>Perfectly Elastic and Perfectly Inelastic Demand</a:t>
            </a:r>
            <a:endParaRPr lang="en-US" b="1" dirty="0">
              <a:latin typeface="+mn-lt"/>
            </a:endParaRPr>
          </a:p>
        </p:txBody>
      </p:sp>
      <p:pic>
        <p:nvPicPr>
          <p:cNvPr id="41987"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7253" y="2630982"/>
            <a:ext cx="5945296" cy="40727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84581" y="2625634"/>
            <a:ext cx="5779639" cy="40979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TextBox 2"/>
          <p:cNvSpPr txBox="1"/>
          <p:nvPr/>
        </p:nvSpPr>
        <p:spPr>
          <a:xfrm>
            <a:off x="202471" y="1325128"/>
            <a:ext cx="11559277" cy="1015663"/>
          </a:xfrm>
          <a:prstGeom prst="rect">
            <a:avLst/>
          </a:prstGeom>
          <a:noFill/>
        </p:spPr>
        <p:txBody>
          <a:bodyPr wrap="square" rtlCol="0">
            <a:spAutoFit/>
          </a:bodyPr>
          <a:lstStyle/>
          <a:p>
            <a:r>
              <a:rPr lang="en-US" sz="2000" b="1" dirty="0" smtClean="0"/>
              <a:t>Think, Pair, Share: </a:t>
            </a:r>
          </a:p>
          <a:p>
            <a:pPr marL="457200" indent="-273050">
              <a:buFont typeface="+mj-lt"/>
              <a:buAutoNum type="arabicPeriod"/>
            </a:pPr>
            <a:r>
              <a:rPr lang="en-US" sz="2000" dirty="0" smtClean="0"/>
              <a:t>What might a perfectly inelastic and perfectly elastic demand curve might look like?</a:t>
            </a:r>
          </a:p>
          <a:p>
            <a:pPr marL="457200" indent="-273050">
              <a:buFont typeface="+mj-lt"/>
              <a:buAutoNum type="arabicPeriod"/>
            </a:pPr>
            <a:r>
              <a:rPr lang="en-US" sz="2000" dirty="0" smtClean="0"/>
              <a:t>What goods might be perfectly inelastic demand and perfectly elastic demand?</a:t>
            </a:r>
            <a:endParaRPr lang="en-US" sz="2000" dirty="0"/>
          </a:p>
        </p:txBody>
      </p:sp>
    </p:spTree>
    <p:extLst>
      <p:ext uri="{BB962C8B-B14F-4D97-AF65-F5344CB8AC3E}">
        <p14:creationId xmlns:p14="http://schemas.microsoft.com/office/powerpoint/2010/main" val="483671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98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159" y="199484"/>
            <a:ext cx="11788653" cy="1325563"/>
          </a:xfrm>
        </p:spPr>
        <p:txBody>
          <a:bodyPr>
            <a:normAutofit/>
          </a:bodyPr>
          <a:lstStyle/>
          <a:p>
            <a:pPr algn="ctr">
              <a:defRPr/>
            </a:pPr>
            <a:r>
              <a:rPr lang="en-US" b="1" dirty="0" smtClean="0">
                <a:latin typeface="+mn-lt"/>
              </a:rPr>
              <a:t>Perfectly Elastic and Perfectly Inelastic Supply</a:t>
            </a:r>
            <a:endParaRPr lang="en-US" b="1" dirty="0">
              <a:latin typeface="+mn-lt"/>
            </a:endParaRPr>
          </a:p>
        </p:txBody>
      </p:sp>
      <p:sp>
        <p:nvSpPr>
          <p:cNvPr id="3" name="TextBox 2"/>
          <p:cNvSpPr txBox="1"/>
          <p:nvPr/>
        </p:nvSpPr>
        <p:spPr>
          <a:xfrm>
            <a:off x="202471" y="1325128"/>
            <a:ext cx="11559277" cy="1015663"/>
          </a:xfrm>
          <a:prstGeom prst="rect">
            <a:avLst/>
          </a:prstGeom>
          <a:noFill/>
        </p:spPr>
        <p:txBody>
          <a:bodyPr wrap="square" rtlCol="0">
            <a:spAutoFit/>
          </a:bodyPr>
          <a:lstStyle/>
          <a:p>
            <a:r>
              <a:rPr lang="en-US" sz="2000" b="1" dirty="0" smtClean="0"/>
              <a:t>Think, Pair, Share: </a:t>
            </a:r>
          </a:p>
          <a:p>
            <a:pPr marL="457200" indent="-273050">
              <a:buFont typeface="+mj-lt"/>
              <a:buAutoNum type="arabicPeriod"/>
            </a:pPr>
            <a:r>
              <a:rPr lang="en-US" sz="2000" dirty="0" smtClean="0"/>
              <a:t>What might a perfectly inelastic and perfectly elastic supply curve might look like?</a:t>
            </a:r>
          </a:p>
          <a:p>
            <a:pPr marL="457200" indent="-273050">
              <a:buFont typeface="+mj-lt"/>
              <a:buAutoNum type="arabicPeriod"/>
            </a:pPr>
            <a:r>
              <a:rPr lang="en-US" sz="2000" dirty="0" smtClean="0"/>
              <a:t>What goods might be perfectly inelastic supply and perfectly supply demand?</a:t>
            </a:r>
            <a:endParaRPr lang="en-US" sz="2000" dirty="0"/>
          </a:p>
        </p:txBody>
      </p:sp>
      <p:cxnSp>
        <p:nvCxnSpPr>
          <p:cNvPr id="6" name="Straight Connector 5"/>
          <p:cNvCxnSpPr>
            <a:cxnSpLocks noChangeShapeType="1"/>
          </p:cNvCxnSpPr>
          <p:nvPr/>
        </p:nvCxnSpPr>
        <p:spPr bwMode="auto">
          <a:xfrm>
            <a:off x="904141" y="3226432"/>
            <a:ext cx="0" cy="2559050"/>
          </a:xfrm>
          <a:prstGeom prst="line">
            <a:avLst/>
          </a:prstGeom>
          <a:noFill/>
          <a:ln w="38100">
            <a:solidFill>
              <a:srgbClr val="000000"/>
            </a:solidFill>
            <a:round/>
            <a:headEnd/>
            <a:tailEnd/>
          </a:ln>
          <a:effectLst>
            <a:outerShdw blurRad="40000" dist="23000" dir="5400000" rotWithShape="0">
              <a:srgbClr val="808080">
                <a:alpha val="34998"/>
              </a:srgbClr>
            </a:outerShdw>
          </a:effectLst>
          <a:extLst>
            <a:ext uri="{909E8E84-426E-40dd-AFC4-6F175D3DCCD1}">
              <a14:hiddenFill xmlns:a14="http://schemas.microsoft.com/office/drawing/2010/main" xmlns="">
                <a:noFill/>
              </a14:hiddenFill>
            </a:ext>
          </a:extLst>
        </p:spPr>
      </p:cxnSp>
      <p:cxnSp>
        <p:nvCxnSpPr>
          <p:cNvPr id="7" name="Straight Connector 6"/>
          <p:cNvCxnSpPr>
            <a:cxnSpLocks noChangeShapeType="1"/>
          </p:cNvCxnSpPr>
          <p:nvPr/>
        </p:nvCxnSpPr>
        <p:spPr bwMode="auto">
          <a:xfrm>
            <a:off x="904141" y="5785482"/>
            <a:ext cx="2693988" cy="0"/>
          </a:xfrm>
          <a:prstGeom prst="line">
            <a:avLst/>
          </a:prstGeom>
          <a:noFill/>
          <a:ln w="38100">
            <a:solidFill>
              <a:srgbClr val="000000"/>
            </a:solidFill>
            <a:round/>
            <a:headEnd/>
            <a:tailEnd/>
          </a:ln>
          <a:effectLst>
            <a:outerShdw blurRad="40000" dist="23000" dir="5400000" rotWithShape="0">
              <a:srgbClr val="808080">
                <a:alpha val="34998"/>
              </a:srgbClr>
            </a:outerShdw>
          </a:effectLst>
          <a:extLst>
            <a:ext uri="{909E8E84-426E-40dd-AFC4-6F175D3DCCD1}">
              <a14:hiddenFill xmlns:a14="http://schemas.microsoft.com/office/drawing/2010/main" xmlns="">
                <a:noFill/>
              </a14:hiddenFill>
            </a:ext>
          </a:extLst>
        </p:spPr>
      </p:cxnSp>
      <p:sp>
        <p:nvSpPr>
          <p:cNvPr id="8" name="TextBox 7"/>
          <p:cNvSpPr txBox="1">
            <a:spLocks noChangeArrowheads="1"/>
          </p:cNvSpPr>
          <p:nvPr/>
        </p:nvSpPr>
        <p:spPr bwMode="auto">
          <a:xfrm rot="16200000">
            <a:off x="414398" y="3178014"/>
            <a:ext cx="536575" cy="277812"/>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200" b="1">
                <a:latin typeface="Aharoni" panose="02010803020104030203" pitchFamily="2" charset="-79"/>
                <a:cs typeface="Aharoni" panose="02010803020104030203" pitchFamily="2" charset="-79"/>
              </a:rPr>
              <a:t>Price</a:t>
            </a:r>
          </a:p>
        </p:txBody>
      </p:sp>
      <p:sp>
        <p:nvSpPr>
          <p:cNvPr id="9" name="TextBox 8"/>
          <p:cNvSpPr txBox="1">
            <a:spLocks noChangeArrowheads="1"/>
          </p:cNvSpPr>
          <p:nvPr/>
        </p:nvSpPr>
        <p:spPr bwMode="auto">
          <a:xfrm>
            <a:off x="2912329" y="5820408"/>
            <a:ext cx="825500" cy="277813"/>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200" b="1">
                <a:latin typeface="Aharoni" panose="02010803020104030203" pitchFamily="2" charset="-79"/>
                <a:cs typeface="Aharoni" panose="02010803020104030203" pitchFamily="2" charset="-79"/>
              </a:rPr>
              <a:t>Quantity</a:t>
            </a:r>
          </a:p>
        </p:txBody>
      </p:sp>
      <p:cxnSp>
        <p:nvCxnSpPr>
          <p:cNvPr id="10" name="Straight Connector 9"/>
          <p:cNvCxnSpPr>
            <a:cxnSpLocks noChangeShapeType="1"/>
          </p:cNvCxnSpPr>
          <p:nvPr/>
        </p:nvCxnSpPr>
        <p:spPr bwMode="auto">
          <a:xfrm flipH="1">
            <a:off x="2056668" y="3331226"/>
            <a:ext cx="4859" cy="2127231"/>
          </a:xfrm>
          <a:prstGeom prst="line">
            <a:avLst/>
          </a:prstGeom>
          <a:noFill/>
          <a:ln w="38100">
            <a:solidFill>
              <a:srgbClr val="2D2D8A"/>
            </a:solidFill>
            <a:round/>
            <a:headEnd/>
            <a:tailEnd/>
          </a:ln>
          <a:effectLst>
            <a:outerShdw blurRad="40000" dist="23000" dir="5400000" rotWithShape="0">
              <a:srgbClr val="808080">
                <a:alpha val="34998"/>
              </a:srgbClr>
            </a:outerShdw>
          </a:effectLst>
          <a:extLst>
            <a:ext uri="{909E8E84-426E-40dd-AFC4-6F175D3DCCD1}">
              <a14:hiddenFill xmlns:a14="http://schemas.microsoft.com/office/drawing/2010/main" xmlns="">
                <a:noFill/>
              </a14:hiddenFill>
            </a:ext>
          </a:extLst>
        </p:spPr>
      </p:cxnSp>
      <p:sp>
        <p:nvSpPr>
          <p:cNvPr id="11" name="TextBox 14"/>
          <p:cNvSpPr txBox="1">
            <a:spLocks noChangeArrowheads="1"/>
          </p:cNvSpPr>
          <p:nvPr/>
        </p:nvSpPr>
        <p:spPr bwMode="auto">
          <a:xfrm>
            <a:off x="2080735" y="3208028"/>
            <a:ext cx="1638790"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200" b="1" dirty="0">
                <a:latin typeface="Aharoni" panose="02010803020104030203" pitchFamily="2" charset="-79"/>
                <a:cs typeface="Aharoni" panose="02010803020104030203" pitchFamily="2" charset="-79"/>
              </a:rPr>
              <a:t>S </a:t>
            </a:r>
            <a:r>
              <a:rPr lang="en-GB" altLang="en-US" sz="1200" b="1" dirty="0" smtClean="0">
                <a:latin typeface="Aharoni" panose="02010803020104030203" pitchFamily="2" charset="-79"/>
                <a:cs typeface="Aharoni" panose="02010803020104030203" pitchFamily="2" charset="-79"/>
              </a:rPr>
              <a:t>Perfectly Inelastic</a:t>
            </a:r>
            <a:endParaRPr lang="en-GB" altLang="en-US" sz="1200" b="1" dirty="0">
              <a:latin typeface="Aharoni" panose="02010803020104030203" pitchFamily="2" charset="-79"/>
              <a:cs typeface="Aharoni" panose="02010803020104030203" pitchFamily="2" charset="-79"/>
            </a:endParaRPr>
          </a:p>
        </p:txBody>
      </p:sp>
      <p:cxnSp>
        <p:nvCxnSpPr>
          <p:cNvPr id="12" name="Straight Connector 11"/>
          <p:cNvCxnSpPr/>
          <p:nvPr/>
        </p:nvCxnSpPr>
        <p:spPr>
          <a:xfrm flipV="1">
            <a:off x="904141" y="4916129"/>
            <a:ext cx="1168827" cy="4167"/>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13" name="Straight Connector 12"/>
          <p:cNvCxnSpPr/>
          <p:nvPr/>
        </p:nvCxnSpPr>
        <p:spPr>
          <a:xfrm flipV="1">
            <a:off x="2068444" y="4890389"/>
            <a:ext cx="0" cy="909637"/>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14" name="TextBox 27"/>
          <p:cNvSpPr txBox="1">
            <a:spLocks noChangeArrowheads="1"/>
          </p:cNvSpPr>
          <p:nvPr/>
        </p:nvSpPr>
        <p:spPr bwMode="auto">
          <a:xfrm>
            <a:off x="543779" y="4737733"/>
            <a:ext cx="412750" cy="277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200" b="1">
                <a:latin typeface="Aharoni" panose="02010803020104030203" pitchFamily="2" charset="-79"/>
                <a:cs typeface="Aharoni" panose="02010803020104030203" pitchFamily="2" charset="-79"/>
              </a:rPr>
              <a:t>P1</a:t>
            </a:r>
          </a:p>
        </p:txBody>
      </p:sp>
      <p:sp>
        <p:nvSpPr>
          <p:cNvPr id="15" name="TextBox 28"/>
          <p:cNvSpPr txBox="1">
            <a:spLocks noChangeArrowheads="1"/>
          </p:cNvSpPr>
          <p:nvPr/>
        </p:nvSpPr>
        <p:spPr bwMode="auto">
          <a:xfrm>
            <a:off x="1868931" y="5785483"/>
            <a:ext cx="41275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200" b="1" dirty="0">
                <a:latin typeface="Aharoni" panose="02010803020104030203" pitchFamily="2" charset="-79"/>
                <a:cs typeface="Aharoni" panose="02010803020104030203" pitchFamily="2" charset="-79"/>
              </a:rPr>
              <a:t>Q1</a:t>
            </a:r>
          </a:p>
        </p:txBody>
      </p:sp>
      <p:cxnSp>
        <p:nvCxnSpPr>
          <p:cNvPr id="16" name="Straight Connector 15"/>
          <p:cNvCxnSpPr/>
          <p:nvPr/>
        </p:nvCxnSpPr>
        <p:spPr>
          <a:xfrm flipV="1">
            <a:off x="975580" y="3728065"/>
            <a:ext cx="1072807" cy="1605"/>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17" name="TextBox 73"/>
          <p:cNvSpPr txBox="1">
            <a:spLocks noChangeArrowheads="1"/>
          </p:cNvSpPr>
          <p:nvPr/>
        </p:nvSpPr>
        <p:spPr bwMode="auto">
          <a:xfrm>
            <a:off x="543780" y="3586795"/>
            <a:ext cx="414337" cy="277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200" b="1">
                <a:latin typeface="Aharoni" panose="02010803020104030203" pitchFamily="2" charset="-79"/>
                <a:cs typeface="Aharoni" panose="02010803020104030203" pitchFamily="2" charset="-79"/>
              </a:rPr>
              <a:t>P2</a:t>
            </a:r>
          </a:p>
        </p:txBody>
      </p:sp>
      <p:sp>
        <p:nvSpPr>
          <p:cNvPr id="19" name="TextBox 76"/>
          <p:cNvSpPr txBox="1">
            <a:spLocks noChangeArrowheads="1"/>
          </p:cNvSpPr>
          <p:nvPr/>
        </p:nvSpPr>
        <p:spPr bwMode="auto">
          <a:xfrm>
            <a:off x="1876973" y="5998515"/>
            <a:ext cx="414337"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200" b="1">
                <a:latin typeface="Aharoni" panose="02010803020104030203" pitchFamily="2" charset="-79"/>
                <a:cs typeface="Aharoni" panose="02010803020104030203" pitchFamily="2" charset="-79"/>
              </a:rPr>
              <a:t>Q2</a:t>
            </a:r>
          </a:p>
        </p:txBody>
      </p:sp>
      <p:cxnSp>
        <p:nvCxnSpPr>
          <p:cNvPr id="25" name="Straight Connector 24"/>
          <p:cNvCxnSpPr>
            <a:cxnSpLocks noChangeShapeType="1"/>
          </p:cNvCxnSpPr>
          <p:nvPr/>
        </p:nvCxnSpPr>
        <p:spPr bwMode="auto">
          <a:xfrm>
            <a:off x="4907509" y="3141218"/>
            <a:ext cx="0" cy="2559050"/>
          </a:xfrm>
          <a:prstGeom prst="line">
            <a:avLst/>
          </a:prstGeom>
          <a:noFill/>
          <a:ln w="38100">
            <a:solidFill>
              <a:srgbClr val="000000"/>
            </a:solidFill>
            <a:round/>
            <a:headEnd/>
            <a:tailEnd/>
          </a:ln>
          <a:effectLst>
            <a:outerShdw blurRad="40000" dist="23000" dir="5400000" rotWithShape="0">
              <a:srgbClr val="808080">
                <a:alpha val="34998"/>
              </a:srgbClr>
            </a:outerShdw>
          </a:effectLst>
          <a:extLst>
            <a:ext uri="{909E8E84-426E-40dd-AFC4-6F175D3DCCD1}">
              <a14:hiddenFill xmlns:a14="http://schemas.microsoft.com/office/drawing/2010/main" xmlns="">
                <a:noFill/>
              </a14:hiddenFill>
            </a:ext>
          </a:extLst>
        </p:spPr>
      </p:cxnSp>
      <p:cxnSp>
        <p:nvCxnSpPr>
          <p:cNvPr id="26" name="Straight Connector 25"/>
          <p:cNvCxnSpPr>
            <a:cxnSpLocks noChangeShapeType="1"/>
          </p:cNvCxnSpPr>
          <p:nvPr/>
        </p:nvCxnSpPr>
        <p:spPr bwMode="auto">
          <a:xfrm>
            <a:off x="4907509" y="5700268"/>
            <a:ext cx="2693988" cy="0"/>
          </a:xfrm>
          <a:prstGeom prst="line">
            <a:avLst/>
          </a:prstGeom>
          <a:noFill/>
          <a:ln w="38100">
            <a:solidFill>
              <a:srgbClr val="000000"/>
            </a:solidFill>
            <a:round/>
            <a:headEnd/>
            <a:tailEnd/>
          </a:ln>
          <a:effectLst>
            <a:outerShdw blurRad="40000" dist="23000" dir="5400000" rotWithShape="0">
              <a:srgbClr val="808080">
                <a:alpha val="34998"/>
              </a:srgbClr>
            </a:outerShdw>
          </a:effectLst>
          <a:extLst>
            <a:ext uri="{909E8E84-426E-40dd-AFC4-6F175D3DCCD1}">
              <a14:hiddenFill xmlns:a14="http://schemas.microsoft.com/office/drawing/2010/main" xmlns="">
                <a:noFill/>
              </a14:hiddenFill>
            </a:ext>
          </a:extLst>
        </p:spPr>
      </p:cxnSp>
      <p:sp>
        <p:nvSpPr>
          <p:cNvPr id="27" name="TextBox 26"/>
          <p:cNvSpPr txBox="1">
            <a:spLocks noChangeArrowheads="1"/>
          </p:cNvSpPr>
          <p:nvPr/>
        </p:nvSpPr>
        <p:spPr bwMode="auto">
          <a:xfrm rot="16200000">
            <a:off x="4417766" y="3092800"/>
            <a:ext cx="536575" cy="277812"/>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200" b="1">
                <a:latin typeface="Aharoni" panose="02010803020104030203" pitchFamily="2" charset="-79"/>
                <a:cs typeface="Aharoni" panose="02010803020104030203" pitchFamily="2" charset="-79"/>
              </a:rPr>
              <a:t>Price</a:t>
            </a:r>
          </a:p>
        </p:txBody>
      </p:sp>
      <p:sp>
        <p:nvSpPr>
          <p:cNvPr id="28" name="TextBox 27"/>
          <p:cNvSpPr txBox="1">
            <a:spLocks noChangeArrowheads="1"/>
          </p:cNvSpPr>
          <p:nvPr/>
        </p:nvSpPr>
        <p:spPr bwMode="auto">
          <a:xfrm>
            <a:off x="6915697" y="5735194"/>
            <a:ext cx="825500" cy="277813"/>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200" b="1">
                <a:latin typeface="Aharoni" panose="02010803020104030203" pitchFamily="2" charset="-79"/>
                <a:cs typeface="Aharoni" panose="02010803020104030203" pitchFamily="2" charset="-79"/>
              </a:rPr>
              <a:t>Quantity</a:t>
            </a:r>
          </a:p>
        </p:txBody>
      </p:sp>
      <p:cxnSp>
        <p:nvCxnSpPr>
          <p:cNvPr id="29" name="Straight Connector 28"/>
          <p:cNvCxnSpPr>
            <a:cxnSpLocks noChangeShapeType="1"/>
          </p:cNvCxnSpPr>
          <p:nvPr/>
        </p:nvCxnSpPr>
        <p:spPr bwMode="auto">
          <a:xfrm flipH="1">
            <a:off x="4932516" y="4350774"/>
            <a:ext cx="2597355" cy="0"/>
          </a:xfrm>
          <a:prstGeom prst="line">
            <a:avLst/>
          </a:prstGeom>
          <a:noFill/>
          <a:ln w="38100">
            <a:solidFill>
              <a:srgbClr val="2D2D8A"/>
            </a:solidFill>
            <a:round/>
            <a:headEnd/>
            <a:tailEnd/>
          </a:ln>
          <a:effectLst>
            <a:outerShdw blurRad="40000" dist="23000" dir="5400000" rotWithShape="0">
              <a:srgbClr val="808080">
                <a:alpha val="34998"/>
              </a:srgbClr>
            </a:outerShdw>
          </a:effectLst>
          <a:extLst>
            <a:ext uri="{909E8E84-426E-40dd-AFC4-6F175D3DCCD1}">
              <a14:hiddenFill xmlns:a14="http://schemas.microsoft.com/office/drawing/2010/main" xmlns="">
                <a:noFill/>
              </a14:hiddenFill>
            </a:ext>
          </a:extLst>
        </p:spPr>
      </p:cxnSp>
      <p:sp>
        <p:nvSpPr>
          <p:cNvPr id="30" name="TextBox 14"/>
          <p:cNvSpPr txBox="1">
            <a:spLocks noChangeArrowheads="1"/>
          </p:cNvSpPr>
          <p:nvPr/>
        </p:nvSpPr>
        <p:spPr bwMode="auto">
          <a:xfrm>
            <a:off x="7223006" y="4343653"/>
            <a:ext cx="1493393"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200" b="1" dirty="0">
                <a:latin typeface="Aharoni" panose="02010803020104030203" pitchFamily="2" charset="-79"/>
                <a:cs typeface="Aharoni" panose="02010803020104030203" pitchFamily="2" charset="-79"/>
              </a:rPr>
              <a:t>S </a:t>
            </a:r>
            <a:r>
              <a:rPr lang="en-GB" altLang="en-US" sz="1200" b="1" dirty="0" smtClean="0">
                <a:latin typeface="Aharoni" panose="02010803020104030203" pitchFamily="2" charset="-79"/>
                <a:cs typeface="Aharoni" panose="02010803020104030203" pitchFamily="2" charset="-79"/>
              </a:rPr>
              <a:t>perfectly elastic</a:t>
            </a:r>
            <a:endParaRPr lang="en-GB" altLang="en-US" sz="1200" b="1" dirty="0">
              <a:latin typeface="Aharoni" panose="02010803020104030203" pitchFamily="2" charset="-79"/>
              <a:cs typeface="Aharoni" panose="02010803020104030203" pitchFamily="2" charset="-79"/>
            </a:endParaRPr>
          </a:p>
        </p:txBody>
      </p:sp>
      <p:cxnSp>
        <p:nvCxnSpPr>
          <p:cNvPr id="31" name="Straight Connector 30"/>
          <p:cNvCxnSpPr>
            <a:endCxn id="37" idx="0"/>
          </p:cNvCxnSpPr>
          <p:nvPr/>
        </p:nvCxnSpPr>
        <p:spPr>
          <a:xfrm flipH="1">
            <a:off x="6439202" y="4337538"/>
            <a:ext cx="28029" cy="1360840"/>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32" name="Straight Connector 31"/>
          <p:cNvCxnSpPr>
            <a:stCxn id="34" idx="0"/>
          </p:cNvCxnSpPr>
          <p:nvPr/>
        </p:nvCxnSpPr>
        <p:spPr>
          <a:xfrm flipH="1" flipV="1">
            <a:off x="6071812" y="4355791"/>
            <a:ext cx="6862" cy="1344478"/>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33" name="TextBox 27"/>
          <p:cNvSpPr txBox="1">
            <a:spLocks noChangeArrowheads="1"/>
          </p:cNvSpPr>
          <p:nvPr/>
        </p:nvSpPr>
        <p:spPr bwMode="auto">
          <a:xfrm>
            <a:off x="4620889" y="4193680"/>
            <a:ext cx="412750" cy="277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200" b="1" dirty="0" smtClean="0">
                <a:latin typeface="Aharoni" panose="02010803020104030203" pitchFamily="2" charset="-79"/>
                <a:cs typeface="Aharoni" panose="02010803020104030203" pitchFamily="2" charset="-79"/>
              </a:rPr>
              <a:t>P</a:t>
            </a:r>
            <a:endParaRPr lang="en-GB" altLang="en-US" sz="1200" b="1" dirty="0">
              <a:latin typeface="Aharoni" panose="02010803020104030203" pitchFamily="2" charset="-79"/>
              <a:cs typeface="Aharoni" panose="02010803020104030203" pitchFamily="2" charset="-79"/>
            </a:endParaRPr>
          </a:p>
        </p:txBody>
      </p:sp>
      <p:sp>
        <p:nvSpPr>
          <p:cNvPr id="34" name="TextBox 28"/>
          <p:cNvSpPr txBox="1">
            <a:spLocks noChangeArrowheads="1"/>
          </p:cNvSpPr>
          <p:nvPr/>
        </p:nvSpPr>
        <p:spPr bwMode="auto">
          <a:xfrm>
            <a:off x="5872299" y="5700269"/>
            <a:ext cx="41275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200" b="1" dirty="0">
                <a:latin typeface="Aharoni" panose="02010803020104030203" pitchFamily="2" charset="-79"/>
                <a:cs typeface="Aharoni" panose="02010803020104030203" pitchFamily="2" charset="-79"/>
              </a:rPr>
              <a:t>Q1</a:t>
            </a:r>
          </a:p>
        </p:txBody>
      </p:sp>
      <p:sp>
        <p:nvSpPr>
          <p:cNvPr id="37" name="TextBox 76"/>
          <p:cNvSpPr txBox="1">
            <a:spLocks noChangeArrowheads="1"/>
          </p:cNvSpPr>
          <p:nvPr/>
        </p:nvSpPr>
        <p:spPr bwMode="auto">
          <a:xfrm>
            <a:off x="6232033" y="5698378"/>
            <a:ext cx="414337"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1200" b="1">
                <a:latin typeface="Aharoni" panose="02010803020104030203" pitchFamily="2" charset="-79"/>
                <a:cs typeface="Aharoni" panose="02010803020104030203" pitchFamily="2" charset="-79"/>
              </a:rPr>
              <a:t>Q2</a:t>
            </a:r>
          </a:p>
        </p:txBody>
      </p:sp>
    </p:spTree>
    <p:extLst>
      <p:ext uri="{BB962C8B-B14F-4D97-AF65-F5344CB8AC3E}">
        <p14:creationId xmlns:p14="http://schemas.microsoft.com/office/powerpoint/2010/main" val="2311310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0"/>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1"/>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2"/>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p:bldP spid="14" grpId="0"/>
      <p:bldP spid="15" grpId="0"/>
      <p:bldP spid="17" grpId="0"/>
      <p:bldP spid="19" grpId="0"/>
      <p:bldP spid="27" grpId="0" animBg="1"/>
      <p:bldP spid="28" grpId="0" animBg="1"/>
      <p:bldP spid="30" grpId="0"/>
      <p:bldP spid="33" grpId="0"/>
      <p:bldP spid="34" grpId="0"/>
      <p:bldP spid="37"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883" y="97495"/>
            <a:ext cx="10515600" cy="1325563"/>
          </a:xfrm>
        </p:spPr>
        <p:txBody>
          <a:bodyPr/>
          <a:lstStyle/>
          <a:p>
            <a:r>
              <a:rPr lang="en-GB" b="1" dirty="0" smtClean="0">
                <a:latin typeface="+mn-lt"/>
              </a:rPr>
              <a:t>Determinants of PED and PES</a:t>
            </a:r>
            <a:endParaRPr lang="en-GB" b="1" dirty="0">
              <a:latin typeface="+mn-lt"/>
            </a:endParaRPr>
          </a:p>
        </p:txBody>
      </p:sp>
      <p:sp>
        <p:nvSpPr>
          <p:cNvPr id="3" name="Content Placeholder 2"/>
          <p:cNvSpPr>
            <a:spLocks noGrp="1"/>
          </p:cNvSpPr>
          <p:nvPr>
            <p:ph idx="1"/>
          </p:nvPr>
        </p:nvSpPr>
        <p:spPr>
          <a:xfrm>
            <a:off x="358698" y="1948288"/>
            <a:ext cx="2339897" cy="4351338"/>
          </a:xfrm>
        </p:spPr>
        <p:txBody>
          <a:bodyPr/>
          <a:lstStyle/>
          <a:p>
            <a:r>
              <a:rPr lang="en-GB" dirty="0" smtClean="0"/>
              <a:t>Introduction </a:t>
            </a:r>
          </a:p>
          <a:p>
            <a:r>
              <a:rPr lang="en-GB" dirty="0" smtClean="0"/>
              <a:t>Complete the worksheet</a:t>
            </a:r>
            <a:endParaRPr lang="en-GB" dirty="0"/>
          </a:p>
        </p:txBody>
      </p:sp>
      <p:pic>
        <p:nvPicPr>
          <p:cNvPr id="4" name="Picture 3"/>
          <p:cNvPicPr>
            <a:picLocks noChangeAspect="1"/>
          </p:cNvPicPr>
          <p:nvPr/>
        </p:nvPicPr>
        <p:blipFill>
          <a:blip r:embed="rId2"/>
          <a:stretch>
            <a:fillRect/>
          </a:stretch>
        </p:blipFill>
        <p:spPr>
          <a:xfrm>
            <a:off x="3914078" y="1343721"/>
            <a:ext cx="7534740" cy="5283587"/>
          </a:xfrm>
          <a:prstGeom prst="rect">
            <a:avLst/>
          </a:prstGeom>
        </p:spPr>
      </p:pic>
    </p:spTree>
    <p:extLst>
      <p:ext uri="{BB962C8B-B14F-4D97-AF65-F5344CB8AC3E}">
        <p14:creationId xmlns:p14="http://schemas.microsoft.com/office/powerpoint/2010/main" val="150141192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739" y="0"/>
            <a:ext cx="4988209" cy="1143000"/>
          </a:xfrm>
        </p:spPr>
        <p:txBody>
          <a:bodyPr>
            <a:normAutofit fontScale="90000"/>
          </a:bodyPr>
          <a:lstStyle/>
          <a:p>
            <a:pPr algn="ctr">
              <a:defRPr/>
            </a:pPr>
            <a:r>
              <a:rPr lang="en-GB" b="1" u="sng" dirty="0" smtClean="0"/>
              <a:t>Determinants of PED</a:t>
            </a:r>
            <a:br>
              <a:rPr lang="en-GB" b="1" u="sng" dirty="0" smtClean="0"/>
            </a:br>
            <a:r>
              <a:rPr lang="en-GB" sz="3600" b="1" dirty="0" smtClean="0">
                <a:solidFill>
                  <a:srgbClr val="0070C0"/>
                </a:solidFill>
              </a:rPr>
              <a:t>Substitutes?</a:t>
            </a:r>
            <a:endParaRPr lang="en-GB" sz="3600" dirty="0">
              <a:solidFill>
                <a:srgbClr val="0070C0"/>
              </a:solidFill>
            </a:endParaRPr>
          </a:p>
        </p:txBody>
      </p:sp>
      <p:pic>
        <p:nvPicPr>
          <p:cNvPr id="2458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153" y="1268413"/>
            <a:ext cx="5519550" cy="477996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8923" y="1288319"/>
            <a:ext cx="5968553" cy="531325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7" name="Title 1"/>
          <p:cNvSpPr txBox="1">
            <a:spLocks/>
          </p:cNvSpPr>
          <p:nvPr/>
        </p:nvSpPr>
        <p:spPr>
          <a:xfrm>
            <a:off x="6509094" y="39029"/>
            <a:ext cx="4988209" cy="1143000"/>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GB" b="1" u="sng" dirty="0" smtClean="0"/>
              <a:t>Determinants of PES</a:t>
            </a:r>
          </a:p>
          <a:p>
            <a:pPr algn="ctr">
              <a:defRPr/>
            </a:pPr>
            <a:r>
              <a:rPr lang="en-GB" sz="3900" dirty="0" smtClean="0">
                <a:solidFill>
                  <a:srgbClr val="0070C0"/>
                </a:solidFill>
              </a:rPr>
              <a:t>Time?</a:t>
            </a:r>
            <a:endParaRPr lang="en-GB" sz="3900" dirty="0">
              <a:solidFill>
                <a:srgbClr val="0070C0"/>
              </a:solidFill>
            </a:endParaRPr>
          </a:p>
        </p:txBody>
      </p:sp>
    </p:spTree>
    <p:extLst>
      <p:ext uri="{BB962C8B-B14F-4D97-AF65-F5344CB8AC3E}">
        <p14:creationId xmlns:p14="http://schemas.microsoft.com/office/powerpoint/2010/main" val="377301101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4"/>
          <p:cNvSpPr>
            <a:spLocks noGrp="1"/>
          </p:cNvSpPr>
          <p:nvPr>
            <p:ph idx="1"/>
          </p:nvPr>
        </p:nvSpPr>
        <p:spPr>
          <a:xfrm>
            <a:off x="1981200" y="333376"/>
            <a:ext cx="8229600" cy="6119813"/>
          </a:xfrm>
          <a:solidFill>
            <a:srgbClr val="FF0000"/>
          </a:solidFill>
        </p:spPr>
        <p:txBody>
          <a:bodyPr anchor="ctr" anchorCtr="1"/>
          <a:lstStyle/>
          <a:p>
            <a:pPr marL="0" indent="0">
              <a:buNone/>
              <a:defRPr/>
            </a:pPr>
            <a:r>
              <a:rPr lang="en-GB" sz="16600" b="1">
                <a:solidFill>
                  <a:schemeClr val="bg1"/>
                </a:solidFill>
              </a:rPr>
              <a:t>WEEK </a:t>
            </a:r>
            <a:r>
              <a:rPr lang="en-GB" sz="16600" b="1" smtClean="0">
                <a:solidFill>
                  <a:schemeClr val="bg1"/>
                </a:solidFill>
              </a:rPr>
              <a:t>3</a:t>
            </a:r>
            <a:endParaRPr lang="en-GB" sz="16600" b="1" dirty="0">
              <a:solidFill>
                <a:schemeClr val="bg1"/>
              </a:solidFill>
            </a:endParaRPr>
          </a:p>
        </p:txBody>
      </p:sp>
    </p:spTree>
    <p:extLst>
      <p:ext uri="{BB962C8B-B14F-4D97-AF65-F5344CB8AC3E}">
        <p14:creationId xmlns:p14="http://schemas.microsoft.com/office/powerpoint/2010/main" val="16397389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174625"/>
            <a:ext cx="11525250" cy="1325563"/>
          </a:xfrm>
        </p:spPr>
        <p:txBody>
          <a:bodyPr/>
          <a:lstStyle/>
          <a:p>
            <a:r>
              <a:rPr lang="en-GB" b="1" dirty="0" smtClean="0">
                <a:latin typeface="+mn-lt"/>
              </a:rPr>
              <a:t>SCHEME OF WORK – What’s NEXT</a:t>
            </a:r>
            <a:endParaRPr lang="en-GB" b="1" dirty="0">
              <a:latin typeface="+mn-lt"/>
            </a:endParaRPr>
          </a:p>
        </p:txBody>
      </p:sp>
      <p:sp>
        <p:nvSpPr>
          <p:cNvPr id="4" name="Content Placeholder 3"/>
          <p:cNvSpPr>
            <a:spLocks noGrp="1"/>
          </p:cNvSpPr>
          <p:nvPr>
            <p:ph sz="half" idx="1"/>
          </p:nvPr>
        </p:nvSpPr>
        <p:spPr>
          <a:xfrm>
            <a:off x="447675" y="1758950"/>
            <a:ext cx="5181600" cy="4351338"/>
          </a:xfrm>
        </p:spPr>
        <p:txBody>
          <a:bodyPr>
            <a:normAutofit fontScale="70000" lnSpcReduction="20000"/>
          </a:bodyPr>
          <a:lstStyle/>
          <a:p>
            <a:pPr marL="0" indent="0">
              <a:buNone/>
            </a:pPr>
            <a:r>
              <a:rPr lang="en-GB" sz="3900" b="1" dirty="0" smtClean="0"/>
              <a:t>MICROECONOMICS</a:t>
            </a:r>
          </a:p>
          <a:p>
            <a:pPr>
              <a:buFont typeface="Wingdings" panose="05000000000000000000" pitchFamily="2" charset="2"/>
              <a:buChar char="§"/>
            </a:pPr>
            <a:r>
              <a:rPr lang="en-GB" dirty="0" smtClean="0"/>
              <a:t>RWS 1 – Introduction to Micro	</a:t>
            </a:r>
          </a:p>
          <a:p>
            <a:pPr>
              <a:buFont typeface="Wingdings" panose="05000000000000000000" pitchFamily="2" charset="2"/>
              <a:buChar char="§"/>
            </a:pPr>
            <a:r>
              <a:rPr lang="en-GB" dirty="0" smtClean="0"/>
              <a:t>RWS 2 – Basic Price Toolkit</a:t>
            </a:r>
          </a:p>
          <a:p>
            <a:pPr>
              <a:buFont typeface="Wingdings" panose="05000000000000000000" pitchFamily="2" charset="2"/>
              <a:buChar char="§"/>
            </a:pPr>
            <a:r>
              <a:rPr lang="en-GB" dirty="0">
                <a:solidFill>
                  <a:srgbClr val="FF0000"/>
                </a:solidFill>
              </a:rPr>
              <a:t>Benchmark 1</a:t>
            </a:r>
          </a:p>
          <a:p>
            <a:pPr marL="0" indent="0">
              <a:buNone/>
            </a:pPr>
            <a:r>
              <a:rPr lang="en-GB" b="1" dirty="0"/>
              <a:t>HALF-TERM</a:t>
            </a:r>
          </a:p>
          <a:p>
            <a:pPr>
              <a:buFont typeface="Wingdings" panose="05000000000000000000" pitchFamily="2" charset="2"/>
              <a:buChar char="§"/>
            </a:pPr>
            <a:r>
              <a:rPr lang="en-GB" dirty="0" smtClean="0"/>
              <a:t>RWS 3 – Advanced Price Toolkit (Elasticity Concepts)</a:t>
            </a:r>
          </a:p>
          <a:p>
            <a:pPr>
              <a:buFont typeface="Wingdings" panose="05000000000000000000" pitchFamily="2" charset="2"/>
              <a:buChar char="§"/>
            </a:pPr>
            <a:r>
              <a:rPr lang="en-GB" dirty="0" smtClean="0"/>
              <a:t>RWS 4 – The Role of Free Markets</a:t>
            </a:r>
          </a:p>
          <a:p>
            <a:pPr>
              <a:buFont typeface="Wingdings" panose="05000000000000000000" pitchFamily="2" charset="2"/>
              <a:buChar char="§"/>
            </a:pPr>
            <a:r>
              <a:rPr lang="en-GB" dirty="0">
                <a:solidFill>
                  <a:srgbClr val="FF0000"/>
                </a:solidFill>
              </a:rPr>
              <a:t>Benchmark 2</a:t>
            </a:r>
          </a:p>
          <a:p>
            <a:pPr marL="0" indent="0">
              <a:buNone/>
            </a:pPr>
            <a:r>
              <a:rPr lang="en-GB" b="1" dirty="0"/>
              <a:t>CHRISTMAS</a:t>
            </a:r>
          </a:p>
          <a:p>
            <a:pPr>
              <a:buFont typeface="Wingdings" panose="05000000000000000000" pitchFamily="2" charset="2"/>
              <a:buChar char="§"/>
            </a:pPr>
            <a:r>
              <a:rPr lang="en-GB" dirty="0" smtClean="0">
                <a:solidFill>
                  <a:srgbClr val="FF0000"/>
                </a:solidFill>
              </a:rPr>
              <a:t>Student Review to Parents (REPORT)</a:t>
            </a:r>
            <a:endParaRPr lang="en-GB" dirty="0">
              <a:solidFill>
                <a:srgbClr val="FF0000"/>
              </a:solidFill>
            </a:endParaRPr>
          </a:p>
        </p:txBody>
      </p:sp>
      <p:sp>
        <p:nvSpPr>
          <p:cNvPr id="5" name="Content Placeholder 4"/>
          <p:cNvSpPr>
            <a:spLocks noGrp="1"/>
          </p:cNvSpPr>
          <p:nvPr>
            <p:ph sz="half" idx="2"/>
          </p:nvPr>
        </p:nvSpPr>
        <p:spPr>
          <a:xfrm>
            <a:off x="6381750" y="1825625"/>
            <a:ext cx="5181600" cy="4351338"/>
          </a:xfrm>
        </p:spPr>
        <p:txBody>
          <a:bodyPr>
            <a:normAutofit fontScale="70000" lnSpcReduction="20000"/>
          </a:bodyPr>
          <a:lstStyle/>
          <a:p>
            <a:pPr marL="0" indent="0">
              <a:buNone/>
            </a:pPr>
            <a:r>
              <a:rPr lang="en-GB" sz="3800" b="1" dirty="0" smtClean="0"/>
              <a:t>MACROECONOMICS</a:t>
            </a:r>
          </a:p>
          <a:p>
            <a:pPr>
              <a:buFont typeface="Wingdings" panose="05000000000000000000" pitchFamily="2" charset="2"/>
              <a:buChar char="§"/>
            </a:pPr>
            <a:r>
              <a:rPr lang="en-GB" dirty="0" smtClean="0"/>
              <a:t>RWS 1 – Introduction to Macro</a:t>
            </a:r>
          </a:p>
          <a:p>
            <a:pPr>
              <a:buFont typeface="Wingdings" panose="05000000000000000000" pitchFamily="2" charset="2"/>
              <a:buChar char="§"/>
            </a:pPr>
            <a:r>
              <a:rPr lang="en-GB" dirty="0" smtClean="0"/>
              <a:t>RWS 2 – Economic Growth and Unemployment Introduction</a:t>
            </a:r>
          </a:p>
          <a:p>
            <a:pPr>
              <a:buFont typeface="Wingdings" panose="05000000000000000000" pitchFamily="2" charset="2"/>
              <a:buChar char="§"/>
            </a:pPr>
            <a:r>
              <a:rPr lang="en-GB" dirty="0" smtClean="0">
                <a:solidFill>
                  <a:srgbClr val="FF0000"/>
                </a:solidFill>
              </a:rPr>
              <a:t>Benchmark 1</a:t>
            </a:r>
          </a:p>
          <a:p>
            <a:pPr marL="0" indent="0">
              <a:buNone/>
            </a:pPr>
            <a:r>
              <a:rPr lang="en-GB" b="1" dirty="0" smtClean="0"/>
              <a:t>HALF-TERM</a:t>
            </a:r>
          </a:p>
          <a:p>
            <a:pPr>
              <a:buFont typeface="Wingdings" panose="05000000000000000000" pitchFamily="2" charset="2"/>
              <a:buChar char="§"/>
            </a:pPr>
            <a:r>
              <a:rPr lang="en-GB" dirty="0" smtClean="0"/>
              <a:t>RWS 3 – Balance of Payments (and Globalisation) Introduction</a:t>
            </a:r>
          </a:p>
          <a:p>
            <a:pPr>
              <a:buFont typeface="Wingdings" panose="05000000000000000000" pitchFamily="2" charset="2"/>
              <a:buChar char="§"/>
            </a:pPr>
            <a:r>
              <a:rPr lang="en-GB" dirty="0" smtClean="0"/>
              <a:t>RWS 4 – Price Levels (Inflation and Deflation) Introduction</a:t>
            </a:r>
          </a:p>
          <a:p>
            <a:pPr>
              <a:buFont typeface="Wingdings" panose="05000000000000000000" pitchFamily="2" charset="2"/>
              <a:buChar char="§"/>
            </a:pPr>
            <a:r>
              <a:rPr lang="en-GB" dirty="0" smtClean="0">
                <a:solidFill>
                  <a:srgbClr val="FF0000"/>
                </a:solidFill>
              </a:rPr>
              <a:t>Benchmark 2</a:t>
            </a:r>
          </a:p>
          <a:p>
            <a:pPr marL="0" indent="0">
              <a:buNone/>
            </a:pPr>
            <a:r>
              <a:rPr lang="en-GB" b="1" dirty="0" smtClean="0"/>
              <a:t>CHRISTMAS</a:t>
            </a:r>
          </a:p>
          <a:p>
            <a:r>
              <a:rPr lang="en-GB" dirty="0" smtClean="0">
                <a:solidFill>
                  <a:srgbClr val="FF0000"/>
                </a:solidFill>
              </a:rPr>
              <a:t>Student Review to Parents (REPORT)</a:t>
            </a:r>
            <a:endParaRPr lang="en-GB" dirty="0">
              <a:solidFill>
                <a:srgbClr val="FF0000"/>
              </a:solidFill>
            </a:endParaRPr>
          </a:p>
        </p:txBody>
      </p:sp>
    </p:spTree>
    <p:extLst>
      <p:ext uri="{BB962C8B-B14F-4D97-AF65-F5344CB8AC3E}">
        <p14:creationId xmlns:p14="http://schemas.microsoft.com/office/powerpoint/2010/main" val="1960752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ontent Placeholder 4"/>
          <p:cNvSpPr>
            <a:spLocks noGrp="1"/>
          </p:cNvSpPr>
          <p:nvPr>
            <p:ph idx="1"/>
          </p:nvPr>
        </p:nvSpPr>
        <p:spPr>
          <a:xfrm>
            <a:off x="1981200" y="333376"/>
            <a:ext cx="8229600" cy="6119813"/>
          </a:xfrm>
          <a:solidFill>
            <a:schemeClr val="tx1"/>
          </a:solidFill>
        </p:spPr>
        <p:txBody>
          <a:bodyPr anchor="ctr" anchorCtr="1"/>
          <a:lstStyle/>
          <a:p>
            <a:pPr marL="0" indent="0">
              <a:buNone/>
              <a:defRPr/>
            </a:pPr>
            <a:r>
              <a:rPr lang="en-GB" sz="7200" b="1" dirty="0" smtClean="0">
                <a:solidFill>
                  <a:schemeClr val="bg1"/>
                </a:solidFill>
              </a:rPr>
              <a:t>RWS HWK</a:t>
            </a:r>
            <a:endParaRPr lang="en-GB" sz="7200" b="1" dirty="0">
              <a:solidFill>
                <a:schemeClr val="bg1"/>
              </a:solidFill>
            </a:endParaRPr>
          </a:p>
        </p:txBody>
      </p:sp>
    </p:spTree>
    <p:extLst>
      <p:ext uri="{BB962C8B-B14F-4D97-AF65-F5344CB8AC3E}">
        <p14:creationId xmlns:p14="http://schemas.microsoft.com/office/powerpoint/2010/main" val="428627883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 y="109728"/>
            <a:ext cx="10515600" cy="1325563"/>
          </a:xfrm>
        </p:spPr>
        <p:txBody>
          <a:bodyPr/>
          <a:lstStyle/>
          <a:p>
            <a:r>
              <a:rPr lang="en-GB" b="1" u="sng" dirty="0" smtClean="0">
                <a:latin typeface="+mn-lt"/>
              </a:rPr>
              <a:t>Economics in the News</a:t>
            </a:r>
            <a:endParaRPr lang="en-GB" b="1" u="sng" dirty="0">
              <a:latin typeface="+mn-lt"/>
            </a:endParaRPr>
          </a:p>
        </p:txBody>
      </p:sp>
      <p:sp>
        <p:nvSpPr>
          <p:cNvPr id="3" name="Content Placeholder 2"/>
          <p:cNvSpPr>
            <a:spLocks noGrp="1"/>
          </p:cNvSpPr>
          <p:nvPr>
            <p:ph idx="1"/>
          </p:nvPr>
        </p:nvSpPr>
        <p:spPr>
          <a:xfrm>
            <a:off x="182880" y="1325752"/>
            <a:ext cx="5379720" cy="5532248"/>
          </a:xfrm>
        </p:spPr>
        <p:txBody>
          <a:bodyPr>
            <a:normAutofit/>
          </a:bodyPr>
          <a:lstStyle/>
          <a:p>
            <a:pPr marL="0" indent="0">
              <a:buNone/>
            </a:pPr>
            <a:r>
              <a:rPr lang="en-GB" b="1" dirty="0" smtClean="0"/>
              <a:t>What do you know?</a:t>
            </a:r>
            <a:endParaRPr lang="en-GB" b="1" dirty="0"/>
          </a:p>
        </p:txBody>
      </p:sp>
    </p:spTree>
    <p:extLst>
      <p:ext uri="{BB962C8B-B14F-4D97-AF65-F5344CB8AC3E}">
        <p14:creationId xmlns:p14="http://schemas.microsoft.com/office/powerpoint/2010/main" val="427590392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333028860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ontent Placeholder 4"/>
          <p:cNvSpPr>
            <a:spLocks noGrp="1"/>
          </p:cNvSpPr>
          <p:nvPr>
            <p:ph idx="1"/>
          </p:nvPr>
        </p:nvSpPr>
        <p:spPr>
          <a:xfrm>
            <a:off x="1981200" y="333376"/>
            <a:ext cx="8229600" cy="6119813"/>
          </a:xfrm>
          <a:solidFill>
            <a:schemeClr val="tx1"/>
          </a:solidFill>
        </p:spPr>
        <p:txBody>
          <a:bodyPr anchor="ctr" anchorCtr="1"/>
          <a:lstStyle/>
          <a:p>
            <a:pPr marL="0" indent="0">
              <a:buNone/>
              <a:defRPr/>
            </a:pPr>
            <a:r>
              <a:rPr lang="en-GB" sz="7200" b="1" dirty="0" smtClean="0">
                <a:solidFill>
                  <a:schemeClr val="bg1"/>
                </a:solidFill>
              </a:rPr>
              <a:t>30</a:t>
            </a:r>
            <a:endParaRPr lang="en-GB" sz="7200" b="1" dirty="0">
              <a:solidFill>
                <a:schemeClr val="bg1"/>
              </a:solidFill>
            </a:endParaRPr>
          </a:p>
        </p:txBody>
      </p:sp>
    </p:spTree>
    <p:extLst>
      <p:ext uri="{BB962C8B-B14F-4D97-AF65-F5344CB8AC3E}">
        <p14:creationId xmlns:p14="http://schemas.microsoft.com/office/powerpoint/2010/main" val="171911273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123825"/>
            <a:ext cx="11811000" cy="6572250"/>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dirty="0" smtClean="0"/>
              <a:t>Applications of Elasticity</a:t>
            </a:r>
            <a:endParaRPr lang="en-GB" sz="4400" dirty="0"/>
          </a:p>
        </p:txBody>
      </p:sp>
    </p:spTree>
    <p:extLst>
      <p:ext uri="{BB962C8B-B14F-4D97-AF65-F5344CB8AC3E}">
        <p14:creationId xmlns:p14="http://schemas.microsoft.com/office/powerpoint/2010/main" val="14668621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0"/>
            <a:ext cx="6613450" cy="861047"/>
          </a:xfrm>
        </p:spPr>
        <p:txBody>
          <a:bodyPr/>
          <a:lstStyle/>
          <a:p>
            <a:r>
              <a:rPr lang="en-GB" b="1" u="sng" dirty="0" smtClean="0">
                <a:latin typeface="+mn-lt"/>
              </a:rPr>
              <a:t>TODAYs LESSON</a:t>
            </a:r>
            <a:endParaRPr lang="en-GB" b="1" u="sng" dirty="0">
              <a:latin typeface="+mn-lt"/>
            </a:endParaRPr>
          </a:p>
        </p:txBody>
      </p:sp>
      <p:sp>
        <p:nvSpPr>
          <p:cNvPr id="3" name="Content Placeholder 2"/>
          <p:cNvSpPr>
            <a:spLocks noGrp="1"/>
          </p:cNvSpPr>
          <p:nvPr>
            <p:ph idx="1"/>
          </p:nvPr>
        </p:nvSpPr>
        <p:spPr>
          <a:xfrm>
            <a:off x="-1" y="861237"/>
            <a:ext cx="8482263" cy="5996763"/>
          </a:xfrm>
          <a:solidFill>
            <a:schemeClr val="bg1"/>
          </a:solidFill>
        </p:spPr>
        <p:txBody>
          <a:bodyPr>
            <a:noAutofit/>
          </a:bodyPr>
          <a:lstStyle/>
          <a:p>
            <a:pPr marL="0" indent="0">
              <a:lnSpc>
                <a:spcPct val="110000"/>
              </a:lnSpc>
              <a:spcBef>
                <a:spcPts val="0"/>
              </a:spcBef>
              <a:buNone/>
            </a:pPr>
            <a:r>
              <a:rPr lang="en-GB" sz="2400" b="1" dirty="0" smtClean="0">
                <a:solidFill>
                  <a:srgbClr val="FF0000"/>
                </a:solidFill>
              </a:rPr>
              <a:t>STARTER: Discuss the following questions in pairs or threes and make sure your homework is out for inspection</a:t>
            </a:r>
          </a:p>
          <a:p>
            <a:pPr marL="0" indent="0">
              <a:lnSpc>
                <a:spcPct val="110000"/>
              </a:lnSpc>
              <a:spcBef>
                <a:spcPts val="0"/>
              </a:spcBef>
              <a:buNone/>
            </a:pPr>
            <a:endParaRPr lang="en-GB" sz="1800" dirty="0" smtClean="0"/>
          </a:p>
          <a:p>
            <a:pPr marL="0" indent="0">
              <a:lnSpc>
                <a:spcPct val="110000"/>
              </a:lnSpc>
              <a:spcBef>
                <a:spcPts val="0"/>
              </a:spcBef>
              <a:buNone/>
            </a:pPr>
            <a:r>
              <a:rPr lang="en-GB" sz="1800" b="1" u="sng" dirty="0"/>
              <a:t>RECAP OF </a:t>
            </a:r>
            <a:r>
              <a:rPr lang="en-GB" sz="1800" b="1" u="sng" dirty="0" smtClean="0"/>
              <a:t>ELASTICITY (no notes! Use each other and no writing down answers…try to remember)</a:t>
            </a:r>
            <a:endParaRPr lang="en-GB" sz="1800" b="1" u="sng" dirty="0"/>
          </a:p>
          <a:p>
            <a:pPr marL="342900" indent="-342900">
              <a:lnSpc>
                <a:spcPct val="110000"/>
              </a:lnSpc>
              <a:spcBef>
                <a:spcPts val="0"/>
              </a:spcBef>
              <a:buFont typeface="+mj-lt"/>
              <a:buAutoNum type="arabicPeriod"/>
            </a:pPr>
            <a:r>
              <a:rPr lang="en-GB" sz="1800" dirty="0"/>
              <a:t>What does ‘elasticity’ measure?</a:t>
            </a:r>
          </a:p>
          <a:p>
            <a:pPr marL="342900" indent="-342900">
              <a:lnSpc>
                <a:spcPct val="110000"/>
              </a:lnSpc>
              <a:spcBef>
                <a:spcPts val="0"/>
              </a:spcBef>
              <a:buFont typeface="+mj-lt"/>
              <a:buAutoNum type="arabicPeriod"/>
            </a:pPr>
            <a:r>
              <a:rPr lang="en-GB" sz="1800" dirty="0"/>
              <a:t>What are the 4 types of elasticity that you need to know?</a:t>
            </a:r>
          </a:p>
          <a:p>
            <a:pPr marL="342900" indent="-342900">
              <a:lnSpc>
                <a:spcPct val="110000"/>
              </a:lnSpc>
              <a:spcBef>
                <a:spcPts val="0"/>
              </a:spcBef>
              <a:buFont typeface="+mj-lt"/>
              <a:buAutoNum type="arabicPeriod"/>
            </a:pPr>
            <a:r>
              <a:rPr lang="en-GB" sz="1800" dirty="0"/>
              <a:t>Name one determinant of PED </a:t>
            </a:r>
            <a:r>
              <a:rPr lang="en-GB" sz="1800" dirty="0" smtClean="0"/>
              <a:t>and one of PES</a:t>
            </a:r>
            <a:endParaRPr lang="en-GB" sz="1800" dirty="0"/>
          </a:p>
          <a:p>
            <a:pPr marL="342900" indent="-342900">
              <a:lnSpc>
                <a:spcPct val="110000"/>
              </a:lnSpc>
              <a:spcBef>
                <a:spcPts val="0"/>
              </a:spcBef>
              <a:buFont typeface="+mj-lt"/>
              <a:buAutoNum type="arabicPeriod"/>
            </a:pPr>
            <a:r>
              <a:rPr lang="en-GB" sz="1800" dirty="0" smtClean="0"/>
              <a:t>Goods </a:t>
            </a:r>
            <a:r>
              <a:rPr lang="en-GB" sz="1800" dirty="0"/>
              <a:t>are normally split into ‘normal’ and ‘inferior’ goods but there are two types of ‘normal’ good….what are they?</a:t>
            </a:r>
          </a:p>
          <a:p>
            <a:pPr marL="0" indent="0">
              <a:lnSpc>
                <a:spcPct val="110000"/>
              </a:lnSpc>
              <a:spcBef>
                <a:spcPts val="0"/>
              </a:spcBef>
              <a:buNone/>
            </a:pPr>
            <a:endParaRPr lang="en-GB" sz="1800" dirty="0" smtClean="0"/>
          </a:p>
          <a:p>
            <a:pPr marL="0" indent="0">
              <a:lnSpc>
                <a:spcPct val="110000"/>
              </a:lnSpc>
              <a:spcBef>
                <a:spcPts val="0"/>
              </a:spcBef>
              <a:buNone/>
            </a:pPr>
            <a:r>
              <a:rPr lang="en-GB" sz="1800" b="1" u="sng" dirty="0" smtClean="0"/>
              <a:t>ECONOMICS IN THE NEWS: What is your opinion???</a:t>
            </a:r>
          </a:p>
          <a:p>
            <a:pPr marL="0" indent="0">
              <a:lnSpc>
                <a:spcPct val="110000"/>
              </a:lnSpc>
              <a:spcBef>
                <a:spcPts val="0"/>
              </a:spcBef>
              <a:buNone/>
            </a:pPr>
            <a:r>
              <a:rPr lang="en-GB" sz="1800" dirty="0" smtClean="0"/>
              <a:t>“The recent economic growth figures released over the weekend show that in third quarter (July to September) GDP growth was 0.6%.  It is the highest quarterly growth figure since the fourth quarter (Oct-Dec) of 2016 when the economy grew by 0.6%.”</a:t>
            </a:r>
          </a:p>
          <a:p>
            <a:pPr marL="0" indent="0">
              <a:lnSpc>
                <a:spcPct val="110000"/>
              </a:lnSpc>
              <a:spcBef>
                <a:spcPts val="0"/>
              </a:spcBef>
              <a:buNone/>
            </a:pPr>
            <a:endParaRPr lang="en-GB" sz="1800" dirty="0" smtClean="0"/>
          </a:p>
          <a:p>
            <a:pPr marL="0" indent="0">
              <a:lnSpc>
                <a:spcPct val="110000"/>
              </a:lnSpc>
              <a:spcBef>
                <a:spcPts val="0"/>
              </a:spcBef>
              <a:buNone/>
            </a:pPr>
            <a:r>
              <a:rPr lang="en-GB" sz="1800" dirty="0" smtClean="0"/>
              <a:t>Philip Hammond said: “Today’s positive growth of 0.6% is proof of the underlying strength in our economy….thanks to the Conservatives”.  Do you agree with his statement?</a:t>
            </a:r>
            <a:endParaRPr lang="en-GB" sz="1800" dirty="0"/>
          </a:p>
        </p:txBody>
      </p:sp>
      <p:sp>
        <p:nvSpPr>
          <p:cNvPr id="4" name="TextBox 3"/>
          <p:cNvSpPr txBox="1"/>
          <p:nvPr/>
        </p:nvSpPr>
        <p:spPr>
          <a:xfrm>
            <a:off x="8771021" y="-15926"/>
            <a:ext cx="3420979" cy="2031325"/>
          </a:xfrm>
          <a:prstGeom prst="rect">
            <a:avLst/>
          </a:prstGeom>
          <a:solidFill>
            <a:schemeClr val="tx1"/>
          </a:solidFill>
        </p:spPr>
        <p:txBody>
          <a:bodyPr wrap="square" rtlCol="0">
            <a:spAutoFit/>
          </a:bodyPr>
          <a:lstStyle/>
          <a:p>
            <a:r>
              <a:rPr lang="en-GB" b="1" dirty="0" smtClean="0">
                <a:solidFill>
                  <a:schemeClr val="bg1"/>
                </a:solidFill>
              </a:rPr>
              <a:t>TODAY</a:t>
            </a:r>
          </a:p>
          <a:p>
            <a:pPr marL="285750" indent="-285750">
              <a:buFont typeface="Arial" panose="020B0604020202020204" pitchFamily="34" charset="0"/>
              <a:buChar char="•"/>
            </a:pPr>
            <a:r>
              <a:rPr lang="en-GB" dirty="0" smtClean="0">
                <a:solidFill>
                  <a:schemeClr val="bg1"/>
                </a:solidFill>
              </a:rPr>
              <a:t>Economics in the News</a:t>
            </a:r>
          </a:p>
          <a:p>
            <a:pPr marL="285750" indent="-285750">
              <a:buFont typeface="Arial" panose="020B0604020202020204" pitchFamily="34" charset="0"/>
              <a:buChar char="•"/>
            </a:pPr>
            <a:r>
              <a:rPr lang="en-GB" dirty="0" smtClean="0">
                <a:solidFill>
                  <a:schemeClr val="bg1"/>
                </a:solidFill>
              </a:rPr>
              <a:t>Admin – RWS3 for Micro and Macro (Total of 4.5 to 6 hours for both)</a:t>
            </a:r>
          </a:p>
          <a:p>
            <a:pPr marL="285750" indent="-285750">
              <a:buFont typeface="Arial" panose="020B0604020202020204" pitchFamily="34" charset="0"/>
              <a:buChar char="•"/>
            </a:pPr>
            <a:r>
              <a:rPr lang="en-GB" dirty="0" smtClean="0">
                <a:solidFill>
                  <a:schemeClr val="bg1"/>
                </a:solidFill>
              </a:rPr>
              <a:t>30: Applications of Elasticity</a:t>
            </a:r>
          </a:p>
          <a:p>
            <a:pPr marL="285750" indent="-285750">
              <a:buFont typeface="Arial" panose="020B0604020202020204" pitchFamily="34" charset="0"/>
              <a:buChar char="•"/>
            </a:pPr>
            <a:r>
              <a:rPr lang="en-GB" dirty="0" smtClean="0">
                <a:solidFill>
                  <a:schemeClr val="bg1"/>
                </a:solidFill>
              </a:rPr>
              <a:t>30: Exchange Rates</a:t>
            </a:r>
          </a:p>
        </p:txBody>
      </p:sp>
      <p:pic>
        <p:nvPicPr>
          <p:cNvPr id="5" name="Picture 4"/>
          <p:cNvPicPr>
            <a:picLocks noChangeAspect="1"/>
          </p:cNvPicPr>
          <p:nvPr/>
        </p:nvPicPr>
        <p:blipFill>
          <a:blip r:embed="rId3"/>
          <a:stretch>
            <a:fillRect/>
          </a:stretch>
        </p:blipFill>
        <p:spPr>
          <a:xfrm>
            <a:off x="8771020" y="2263724"/>
            <a:ext cx="3420979" cy="4594276"/>
          </a:xfrm>
          <a:prstGeom prst="rect">
            <a:avLst/>
          </a:prstGeom>
        </p:spPr>
      </p:pic>
    </p:spTree>
    <p:extLst>
      <p:ext uri="{BB962C8B-B14F-4D97-AF65-F5344CB8AC3E}">
        <p14:creationId xmlns:p14="http://schemas.microsoft.com/office/powerpoint/2010/main" val="327052856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93846"/>
          </a:xfrm>
        </p:spPr>
        <p:txBody>
          <a:bodyPr/>
          <a:lstStyle/>
          <a:p>
            <a:pPr algn="ctr"/>
            <a:r>
              <a:rPr lang="en-US" b="1" dirty="0" smtClean="0">
                <a:latin typeface="+mn-lt"/>
              </a:rPr>
              <a:t>Application of Elasticity: PED and Firms</a:t>
            </a:r>
            <a:endParaRPr lang="en-US" b="1" dirty="0">
              <a:latin typeface="+mn-lt"/>
            </a:endParaRPr>
          </a:p>
        </p:txBody>
      </p:sp>
      <p:pic>
        <p:nvPicPr>
          <p:cNvPr id="4"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072808"/>
            <a:ext cx="5847907" cy="37851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00799" y="3072808"/>
            <a:ext cx="5782885" cy="37851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Box 5"/>
          <p:cNvSpPr txBox="1"/>
          <p:nvPr/>
        </p:nvSpPr>
        <p:spPr>
          <a:xfrm>
            <a:off x="-21003" y="834340"/>
            <a:ext cx="12192000" cy="2646878"/>
          </a:xfrm>
          <a:prstGeom prst="rect">
            <a:avLst/>
          </a:prstGeom>
          <a:noFill/>
        </p:spPr>
        <p:txBody>
          <a:bodyPr wrap="square" rtlCol="0">
            <a:spAutoFit/>
          </a:bodyPr>
          <a:lstStyle/>
          <a:p>
            <a:r>
              <a:rPr lang="en-US" sz="1600" b="1" dirty="0" smtClean="0"/>
              <a:t>Note Taking Exercise</a:t>
            </a:r>
          </a:p>
          <a:p>
            <a:pPr marL="342900" indent="-161925">
              <a:buFont typeface="+mj-lt"/>
              <a:buAutoNum type="arabicPeriod"/>
            </a:pPr>
            <a:r>
              <a:rPr lang="en-US" sz="1400" dirty="0" smtClean="0"/>
              <a:t>Introduction to Firms: What are Revenue, Costs and Profit?</a:t>
            </a:r>
          </a:p>
          <a:p>
            <a:pPr marL="342900" indent="-161925">
              <a:buFont typeface="+mj-lt"/>
              <a:buAutoNum type="arabicPeriod"/>
            </a:pPr>
            <a:r>
              <a:rPr lang="en-US" sz="1400" dirty="0" smtClean="0"/>
              <a:t>How would you show total revenue on a unitary demand curve?</a:t>
            </a:r>
          </a:p>
          <a:p>
            <a:endParaRPr lang="en-US" sz="1600" b="1" dirty="0" smtClean="0"/>
          </a:p>
          <a:p>
            <a:r>
              <a:rPr lang="en-US" sz="1600" b="1" dirty="0" smtClean="0"/>
              <a:t>GROUP TASK 1: Answer one of the two questions below (both questions are to do with maximizing revenue as this will increase profits if we assume that costs stay the same).</a:t>
            </a:r>
          </a:p>
          <a:p>
            <a:pPr marL="361950" indent="-180975">
              <a:buFont typeface="+mj-lt"/>
              <a:buAutoNum type="arabicPeriod"/>
            </a:pPr>
            <a:r>
              <a:rPr lang="en-US" sz="1400" dirty="0" smtClean="0"/>
              <a:t>If a firm faced an elastic demand curve, would it raise or lower it’s price?  Use a diagram to explain why. </a:t>
            </a:r>
          </a:p>
          <a:p>
            <a:pPr marL="361950" indent="-180975">
              <a:buFont typeface="+mj-lt"/>
              <a:buAutoNum type="arabicPeriod"/>
            </a:pPr>
            <a:r>
              <a:rPr lang="en-US" sz="1400" dirty="0" smtClean="0"/>
              <a:t>If </a:t>
            </a:r>
            <a:r>
              <a:rPr lang="en-US" sz="1400" dirty="0"/>
              <a:t>a firm faced an </a:t>
            </a:r>
            <a:r>
              <a:rPr lang="en-US" sz="1400" dirty="0" smtClean="0"/>
              <a:t>inelastic </a:t>
            </a:r>
            <a:r>
              <a:rPr lang="en-US" sz="1400" dirty="0"/>
              <a:t>demand curve, would it raise or lower it’s price?  Use a diagram to </a:t>
            </a:r>
            <a:r>
              <a:rPr lang="en-US" sz="1400" dirty="0" smtClean="0"/>
              <a:t>explain why.  </a:t>
            </a:r>
            <a:r>
              <a:rPr lang="en-US" sz="1400" dirty="0"/>
              <a:t>HINT: It’s to do with maximizing revenue (because if we assume costs stay the same, this will increase profits).</a:t>
            </a:r>
          </a:p>
          <a:p>
            <a:pPr marL="800100" lvl="1" indent="-342900">
              <a:buFont typeface="+mj-lt"/>
              <a:buAutoNum type="arabicPeriod"/>
            </a:pPr>
            <a:endParaRPr lang="en-US" sz="1600" dirty="0" smtClean="0"/>
          </a:p>
          <a:p>
            <a:pPr marL="342900" indent="-342900">
              <a:buFont typeface="+mj-lt"/>
              <a:buAutoNum type="arabicPeriod"/>
            </a:pPr>
            <a:endParaRPr lang="en-US" sz="1600" dirty="0" smtClean="0"/>
          </a:p>
        </p:txBody>
      </p:sp>
    </p:spTree>
    <p:extLst>
      <p:ext uri="{BB962C8B-B14F-4D97-AF65-F5344CB8AC3E}">
        <p14:creationId xmlns:p14="http://schemas.microsoft.com/office/powerpoint/2010/main" val="1780260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748463" cy="1325563"/>
          </a:xfrm>
        </p:spPr>
        <p:txBody>
          <a:bodyPr/>
          <a:lstStyle/>
          <a:p>
            <a:r>
              <a:rPr lang="en-GB" b="1" dirty="0" smtClean="0">
                <a:latin typeface="+mn-lt"/>
              </a:rPr>
              <a:t>Ryanair and Price Elasticity of Demand</a:t>
            </a:r>
            <a:endParaRPr lang="en-GB" b="1" dirty="0">
              <a:latin typeface="+mn-lt"/>
            </a:endParaRPr>
          </a:p>
        </p:txBody>
      </p:sp>
      <p:sp>
        <p:nvSpPr>
          <p:cNvPr id="3" name="Content Placeholder 2"/>
          <p:cNvSpPr>
            <a:spLocks noGrp="1"/>
          </p:cNvSpPr>
          <p:nvPr>
            <p:ph idx="1"/>
          </p:nvPr>
        </p:nvSpPr>
        <p:spPr>
          <a:xfrm>
            <a:off x="119063" y="1461411"/>
            <a:ext cx="6629400" cy="5310772"/>
          </a:xfrm>
        </p:spPr>
        <p:txBody>
          <a:bodyPr>
            <a:normAutofit lnSpcReduction="10000"/>
          </a:bodyPr>
          <a:lstStyle/>
          <a:p>
            <a:pPr marL="0" indent="0">
              <a:buNone/>
            </a:pPr>
            <a:r>
              <a:rPr lang="en-GB" sz="2400" b="1" dirty="0" smtClean="0"/>
              <a:t>Multiple Choice Question</a:t>
            </a:r>
          </a:p>
          <a:p>
            <a:pPr marL="0" indent="0">
              <a:buNone/>
            </a:pPr>
            <a:r>
              <a:rPr lang="en-GB" sz="2400" dirty="0" smtClean="0"/>
              <a:t>Ryanair have managed to make £1.1bn profit despite cutting fares because:</a:t>
            </a:r>
          </a:p>
          <a:p>
            <a:pPr marL="457200" indent="-457200">
              <a:buFont typeface="+mj-lt"/>
              <a:buAutoNum type="alphaLcParenR"/>
            </a:pPr>
            <a:r>
              <a:rPr lang="en-GB" sz="2400" dirty="0" smtClean="0"/>
              <a:t>The price elasticity of demand for their product is very elastic and therefore a fall in price leads to a greater increase in revenue</a:t>
            </a:r>
          </a:p>
          <a:p>
            <a:pPr marL="457200" indent="-457200">
              <a:buFont typeface="+mj-lt"/>
              <a:buAutoNum type="alphaLcParenR"/>
            </a:pPr>
            <a:r>
              <a:rPr lang="en-GB" sz="2400" dirty="0" smtClean="0"/>
              <a:t>The price elasticity of demand for their product is very elastic and therefore a fall in price leads to a greater increase in costs</a:t>
            </a:r>
          </a:p>
          <a:p>
            <a:pPr marL="457200" indent="-457200">
              <a:buFont typeface="+mj-lt"/>
              <a:buAutoNum type="alphaLcParenR"/>
            </a:pPr>
            <a:r>
              <a:rPr lang="en-GB" sz="2400" dirty="0"/>
              <a:t>The price elasticity of demand for their product is very </a:t>
            </a:r>
            <a:r>
              <a:rPr lang="en-GB" sz="2400" dirty="0" smtClean="0"/>
              <a:t>inelastic </a:t>
            </a:r>
            <a:r>
              <a:rPr lang="en-GB" sz="2400" dirty="0"/>
              <a:t>and therefore a fall in price leads to a greater increase in costs</a:t>
            </a:r>
          </a:p>
          <a:p>
            <a:pPr marL="457200" indent="-457200">
              <a:buFont typeface="+mj-lt"/>
              <a:buAutoNum type="alphaLcParenR"/>
            </a:pPr>
            <a:r>
              <a:rPr lang="en-GB" sz="2400" dirty="0"/>
              <a:t>The price elasticity of demand for their product is very inelastic and therefore a fall in price leads to a greater increase in </a:t>
            </a:r>
            <a:r>
              <a:rPr lang="en-GB" sz="2400" dirty="0" smtClean="0"/>
              <a:t>revenue</a:t>
            </a:r>
            <a:endParaRPr lang="en-GB" sz="2400" dirty="0"/>
          </a:p>
        </p:txBody>
      </p:sp>
      <p:pic>
        <p:nvPicPr>
          <p:cNvPr id="4" name="Picture 3"/>
          <p:cNvPicPr>
            <a:picLocks noChangeAspect="1"/>
          </p:cNvPicPr>
          <p:nvPr/>
        </p:nvPicPr>
        <p:blipFill>
          <a:blip r:embed="rId2"/>
          <a:stretch>
            <a:fillRect/>
          </a:stretch>
        </p:blipFill>
        <p:spPr>
          <a:xfrm>
            <a:off x="6867525" y="178012"/>
            <a:ext cx="5172075" cy="6594171"/>
          </a:xfrm>
          <a:prstGeom prst="rect">
            <a:avLst/>
          </a:prstGeom>
        </p:spPr>
      </p:pic>
    </p:spTree>
    <p:extLst>
      <p:ext uri="{BB962C8B-B14F-4D97-AF65-F5344CB8AC3E}">
        <p14:creationId xmlns:p14="http://schemas.microsoft.com/office/powerpoint/2010/main" val="1532446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975" y="80962"/>
            <a:ext cx="10515600" cy="1325563"/>
          </a:xfrm>
        </p:spPr>
        <p:txBody>
          <a:bodyPr/>
          <a:lstStyle/>
          <a:p>
            <a:r>
              <a:rPr lang="en-GB" b="1" dirty="0" smtClean="0"/>
              <a:t>Ryanair and Price Elasticity of Demand</a:t>
            </a:r>
            <a:endParaRPr lang="en-GB" b="1" dirty="0"/>
          </a:p>
        </p:txBody>
      </p:sp>
      <p:sp>
        <p:nvSpPr>
          <p:cNvPr id="3" name="Content Placeholder 2"/>
          <p:cNvSpPr>
            <a:spLocks noGrp="1"/>
          </p:cNvSpPr>
          <p:nvPr>
            <p:ph idx="1"/>
          </p:nvPr>
        </p:nvSpPr>
        <p:spPr>
          <a:xfrm>
            <a:off x="5838824" y="1825625"/>
            <a:ext cx="5514975" cy="4351338"/>
          </a:xfrm>
        </p:spPr>
        <p:txBody>
          <a:bodyPr>
            <a:normAutofit fontScale="92500"/>
          </a:bodyPr>
          <a:lstStyle/>
          <a:p>
            <a:pPr marL="0" indent="0">
              <a:buNone/>
            </a:pPr>
            <a:r>
              <a:rPr lang="en-GB" b="1" dirty="0" smtClean="0"/>
              <a:t>Basics of the News Story:</a:t>
            </a:r>
          </a:p>
          <a:p>
            <a:r>
              <a:rPr lang="en-GB" dirty="0" smtClean="0"/>
              <a:t>Ryanair have a history of ‘cheap airfares’ but with ‘stupid’ add-ons</a:t>
            </a:r>
          </a:p>
          <a:p>
            <a:r>
              <a:rPr lang="en-GB" dirty="0" smtClean="0"/>
              <a:t>Latest – November Ryanair will only allow cases in the cabin if you pay £8 extra.</a:t>
            </a:r>
          </a:p>
          <a:p>
            <a:pPr marL="0" indent="0">
              <a:buNone/>
            </a:pPr>
            <a:endParaRPr lang="en-GB" dirty="0" smtClean="0"/>
          </a:p>
          <a:p>
            <a:pPr marL="0" indent="0">
              <a:buNone/>
            </a:pPr>
            <a:r>
              <a:rPr lang="en-GB" b="1" i="1" dirty="0" smtClean="0">
                <a:solidFill>
                  <a:srgbClr val="002060"/>
                </a:solidFill>
              </a:rPr>
              <a:t>TASK: </a:t>
            </a:r>
            <a:r>
              <a:rPr lang="en-GB" i="1" dirty="0" smtClean="0">
                <a:solidFill>
                  <a:srgbClr val="002060"/>
                </a:solidFill>
              </a:rPr>
              <a:t>Use the concept of price elasticity of demand to explain why Ryanair might have taken this decision? </a:t>
            </a:r>
            <a:endParaRPr lang="en-GB" i="1" dirty="0">
              <a:solidFill>
                <a:srgbClr val="002060"/>
              </a:solidFill>
            </a:endParaRPr>
          </a:p>
        </p:txBody>
      </p:sp>
      <p:pic>
        <p:nvPicPr>
          <p:cNvPr id="4" name="Picture 3"/>
          <p:cNvPicPr>
            <a:picLocks noChangeAspect="1"/>
          </p:cNvPicPr>
          <p:nvPr/>
        </p:nvPicPr>
        <p:blipFill>
          <a:blip r:embed="rId3"/>
          <a:stretch>
            <a:fillRect/>
          </a:stretch>
        </p:blipFill>
        <p:spPr>
          <a:xfrm>
            <a:off x="180975" y="1406525"/>
            <a:ext cx="5299462" cy="5327650"/>
          </a:xfrm>
          <a:prstGeom prst="rect">
            <a:avLst/>
          </a:prstGeom>
        </p:spPr>
      </p:pic>
    </p:spTree>
    <p:extLst>
      <p:ext uri="{BB962C8B-B14F-4D97-AF65-F5344CB8AC3E}">
        <p14:creationId xmlns:p14="http://schemas.microsoft.com/office/powerpoint/2010/main" val="208745993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462" y="1"/>
            <a:ext cx="9914426" cy="1088772"/>
          </a:xfrm>
        </p:spPr>
        <p:txBody>
          <a:bodyPr>
            <a:normAutofit/>
          </a:bodyPr>
          <a:lstStyle/>
          <a:p>
            <a:pPr>
              <a:defRPr/>
            </a:pPr>
            <a:r>
              <a:rPr lang="en-US" b="1" dirty="0" smtClean="0">
                <a:latin typeface="+mn-lt"/>
              </a:rPr>
              <a:t>Other Applications of Elasticity with Firms</a:t>
            </a:r>
            <a:endParaRPr lang="en-US" b="1" dirty="0">
              <a:latin typeface="+mn-lt"/>
            </a:endParaRPr>
          </a:p>
        </p:txBody>
      </p:sp>
      <p:sp>
        <p:nvSpPr>
          <p:cNvPr id="4" name="Rectangle 3"/>
          <p:cNvSpPr/>
          <p:nvPr/>
        </p:nvSpPr>
        <p:spPr>
          <a:xfrm>
            <a:off x="208247" y="1049303"/>
            <a:ext cx="11684022" cy="1292662"/>
          </a:xfrm>
          <a:prstGeom prst="rect">
            <a:avLst/>
          </a:prstGeom>
        </p:spPr>
        <p:txBody>
          <a:bodyPr wrap="square">
            <a:spAutoFit/>
          </a:bodyPr>
          <a:lstStyle/>
          <a:p>
            <a:pPr>
              <a:defRPr/>
            </a:pPr>
            <a:r>
              <a:rPr lang="en-US" sz="2400" b="1" dirty="0"/>
              <a:t>TASK: Think Pair </a:t>
            </a:r>
            <a:r>
              <a:rPr lang="en-US" sz="2400" b="1" dirty="0" smtClean="0"/>
              <a:t>Share</a:t>
            </a:r>
          </a:p>
          <a:p>
            <a:pPr>
              <a:defRPr/>
            </a:pPr>
            <a:r>
              <a:rPr lang="en-US" b="1" dirty="0"/>
              <a:t>CLASS </a:t>
            </a:r>
            <a:r>
              <a:rPr lang="en-US" b="1" dirty="0" smtClean="0"/>
              <a:t>TASK:  </a:t>
            </a:r>
            <a:r>
              <a:rPr lang="en-US" dirty="0"/>
              <a:t>Watch this 8 minute video (</a:t>
            </a:r>
            <a:r>
              <a:rPr lang="en-GB" sz="1100" dirty="0">
                <a:hlinkClick r:id="rId3"/>
              </a:rPr>
              <a:t>https://www.youtube.com/watch?v=pyuOcDjul8s&amp;index=18&amp;list=PLWeicFreBUYCOFC2A0SlKrpEYgwaSF63t&amp;t=0s</a:t>
            </a:r>
            <a:r>
              <a:rPr lang="en-US" dirty="0"/>
              <a:t>).  Then for the other elasticities (PES, XED and YED), explain why firms would be interested in knowing the values of data for these elasticities below</a:t>
            </a:r>
            <a:r>
              <a:rPr lang="en-US" dirty="0" smtClean="0"/>
              <a:t>.</a:t>
            </a:r>
            <a:endParaRPr lang="en-US" dirty="0"/>
          </a:p>
        </p:txBody>
      </p:sp>
      <p:sp>
        <p:nvSpPr>
          <p:cNvPr id="6" name="Rectangle 5"/>
          <p:cNvSpPr/>
          <p:nvPr/>
        </p:nvSpPr>
        <p:spPr>
          <a:xfrm>
            <a:off x="7820024" y="2965014"/>
            <a:ext cx="4010025" cy="1569660"/>
          </a:xfrm>
          <a:prstGeom prst="rect">
            <a:avLst/>
          </a:prstGeom>
          <a:solidFill>
            <a:schemeClr val="bg1">
              <a:lumMod val="75000"/>
            </a:schemeClr>
          </a:solidFill>
        </p:spPr>
        <p:txBody>
          <a:bodyPr wrap="square">
            <a:spAutoFit/>
          </a:bodyPr>
          <a:lstStyle/>
          <a:p>
            <a:pPr>
              <a:defRPr/>
            </a:pPr>
            <a:r>
              <a:rPr lang="en-US" sz="1600" b="1" dirty="0">
                <a:latin typeface="Bradley Hand ITC" panose="03070402050302030203" pitchFamily="66" charset="0"/>
              </a:rPr>
              <a:t>It is desirable for a firm to be highly responsive to changes in price and other market conditions. This is because a high PES makes the firm more </a:t>
            </a:r>
            <a:r>
              <a:rPr lang="en-US" sz="1600" b="1" i="1" dirty="0">
                <a:latin typeface="Bradley Hand ITC" panose="03070402050302030203" pitchFamily="66" charset="0"/>
              </a:rPr>
              <a:t>competitive</a:t>
            </a:r>
            <a:r>
              <a:rPr lang="en-US" sz="1600" b="1" dirty="0">
                <a:latin typeface="Bradley Hand ITC" panose="03070402050302030203" pitchFamily="66" charset="0"/>
              </a:rPr>
              <a:t> than its rivals and it allows the firm to generate more revenue and profits.</a:t>
            </a:r>
          </a:p>
        </p:txBody>
      </p:sp>
      <p:grpSp>
        <p:nvGrpSpPr>
          <p:cNvPr id="12" name="Group 11"/>
          <p:cNvGrpSpPr/>
          <p:nvPr/>
        </p:nvGrpSpPr>
        <p:grpSpPr>
          <a:xfrm>
            <a:off x="208247" y="2544723"/>
            <a:ext cx="6885230" cy="3979902"/>
            <a:chOff x="234462" y="2544723"/>
            <a:chExt cx="6885230" cy="3979902"/>
          </a:xfrm>
        </p:grpSpPr>
        <p:pic>
          <p:nvPicPr>
            <p:cNvPr id="5" name="Picture 4"/>
            <p:cNvPicPr>
              <a:picLocks noChangeAspect="1"/>
            </p:cNvPicPr>
            <p:nvPr/>
          </p:nvPicPr>
          <p:blipFill>
            <a:blip r:embed="rId4"/>
            <a:stretch>
              <a:fillRect/>
            </a:stretch>
          </p:blipFill>
          <p:spPr>
            <a:xfrm>
              <a:off x="234462" y="2544723"/>
              <a:ext cx="6885230" cy="3979902"/>
            </a:xfrm>
            <a:prstGeom prst="rect">
              <a:avLst/>
            </a:prstGeom>
          </p:spPr>
        </p:pic>
        <p:sp>
          <p:nvSpPr>
            <p:cNvPr id="10" name="Rectangle 9"/>
            <p:cNvSpPr/>
            <p:nvPr/>
          </p:nvSpPr>
          <p:spPr>
            <a:xfrm>
              <a:off x="6115528" y="3638550"/>
              <a:ext cx="218597" cy="108585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9" name="Straight Arrow Connector 8"/>
          <p:cNvCxnSpPr/>
          <p:nvPr/>
        </p:nvCxnSpPr>
        <p:spPr>
          <a:xfrm flipV="1">
            <a:off x="5943600" y="3571875"/>
            <a:ext cx="1876424" cy="38275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7660887" y="4922932"/>
            <a:ext cx="3847171" cy="1815882"/>
          </a:xfrm>
          <a:prstGeom prst="rect">
            <a:avLst/>
          </a:prstGeom>
          <a:solidFill>
            <a:schemeClr val="bg1">
              <a:lumMod val="75000"/>
            </a:schemeClr>
          </a:solidFill>
        </p:spPr>
        <p:txBody>
          <a:bodyPr wrap="square">
            <a:spAutoFit/>
          </a:bodyPr>
          <a:lstStyle/>
          <a:p>
            <a:pPr>
              <a:defRPr/>
            </a:pPr>
            <a:r>
              <a:rPr lang="en-GB" sz="1600" b="1" dirty="0">
                <a:latin typeface="Bradley Hand ITC" panose="03070402050302030203" pitchFamily="66" charset="0"/>
              </a:rPr>
              <a:t>Knowledge of income elasticity of demand helps firms predict the effect of the economic cycle on sale. Luxury products with high income elasticity see greater sales volatility over the economic cycle.  Necessities are less sensitive to changes in the economic cycle)</a:t>
            </a:r>
            <a:endParaRPr lang="en-US" sz="1600" b="1" dirty="0">
              <a:latin typeface="Bradley Hand ITC" panose="03070402050302030203" pitchFamily="66" charset="0"/>
            </a:endParaRPr>
          </a:p>
        </p:txBody>
      </p:sp>
      <p:cxnSp>
        <p:nvCxnSpPr>
          <p:cNvPr id="14" name="Straight Arrow Connector 13"/>
          <p:cNvCxnSpPr>
            <a:endCxn id="13" idx="1"/>
          </p:cNvCxnSpPr>
          <p:nvPr/>
        </p:nvCxnSpPr>
        <p:spPr>
          <a:xfrm flipV="1">
            <a:off x="6556917" y="5830873"/>
            <a:ext cx="1103970" cy="48071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2175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0" y="155172"/>
            <a:ext cx="10515600" cy="1325563"/>
          </a:xfrm>
        </p:spPr>
        <p:txBody>
          <a:bodyPr>
            <a:normAutofit/>
          </a:bodyPr>
          <a:lstStyle/>
          <a:p>
            <a:r>
              <a:rPr lang="en-GB" b="1" dirty="0" smtClean="0">
                <a:latin typeface="+mn-lt"/>
              </a:rPr>
              <a:t>PREP 1 Homework: RWS 3</a:t>
            </a:r>
            <a:r>
              <a:rPr lang="en-GB" dirty="0" smtClean="0"/>
              <a:t/>
            </a:r>
            <a:br>
              <a:rPr lang="en-GB" dirty="0" smtClean="0"/>
            </a:br>
            <a:r>
              <a:rPr lang="en-GB" sz="3200" b="1" dirty="0" smtClean="0">
                <a:solidFill>
                  <a:srgbClr val="FF0000"/>
                </a:solidFill>
                <a:latin typeface="+mn-lt"/>
              </a:rPr>
              <a:t>Due for Monday 29</a:t>
            </a:r>
            <a:r>
              <a:rPr lang="en-GB" sz="3200" b="1" baseline="30000" dirty="0" smtClean="0">
                <a:solidFill>
                  <a:srgbClr val="FF0000"/>
                </a:solidFill>
                <a:latin typeface="+mn-lt"/>
              </a:rPr>
              <a:t>th</a:t>
            </a:r>
            <a:r>
              <a:rPr lang="en-GB" sz="3200" b="1" dirty="0" smtClean="0">
                <a:solidFill>
                  <a:srgbClr val="FF0000"/>
                </a:solidFill>
                <a:latin typeface="+mn-lt"/>
              </a:rPr>
              <a:t> October 2018</a:t>
            </a:r>
            <a:endParaRPr lang="en-GB" b="1" dirty="0">
              <a:solidFill>
                <a:srgbClr val="FF0000"/>
              </a:solidFill>
              <a:latin typeface="+mn-lt"/>
            </a:endParaRPr>
          </a:p>
        </p:txBody>
      </p:sp>
      <p:sp>
        <p:nvSpPr>
          <p:cNvPr id="5" name="Content Placeholder 4"/>
          <p:cNvSpPr>
            <a:spLocks noGrp="1"/>
          </p:cNvSpPr>
          <p:nvPr>
            <p:ph sz="half" idx="1"/>
          </p:nvPr>
        </p:nvSpPr>
        <p:spPr>
          <a:xfrm>
            <a:off x="478799" y="1640036"/>
            <a:ext cx="5181600" cy="4351338"/>
          </a:xfrm>
        </p:spPr>
        <p:txBody>
          <a:bodyPr>
            <a:normAutofit/>
          </a:bodyPr>
          <a:lstStyle/>
          <a:p>
            <a:pPr marL="0" indent="0">
              <a:buNone/>
            </a:pPr>
            <a:r>
              <a:rPr lang="en-GB" sz="2400" b="1" dirty="0" smtClean="0"/>
              <a:t>MICRO (2.5 to 3 Hours)</a:t>
            </a:r>
          </a:p>
          <a:p>
            <a:pPr marL="0" indent="0">
              <a:buNone/>
            </a:pPr>
            <a:r>
              <a:rPr lang="en-GB" sz="1600" b="1" dirty="0" smtClean="0"/>
              <a:t>Resources on GOL under ‘RWS 3: The Concept of Elasticity’ in the Micro section</a:t>
            </a:r>
          </a:p>
          <a:p>
            <a:pPr marL="514350" indent="-514350">
              <a:buFont typeface="+mj-lt"/>
              <a:buAutoNum type="arabicPeriod"/>
            </a:pPr>
            <a:r>
              <a:rPr lang="en-GB" sz="1800" dirty="0" smtClean="0"/>
              <a:t>Complete the two mind maps using resources in the folder BUT also your own internet research on HOUSING and AGRICULTURAL MARKETS.</a:t>
            </a:r>
          </a:p>
        </p:txBody>
      </p:sp>
      <p:sp>
        <p:nvSpPr>
          <p:cNvPr id="6" name="Content Placeholder 5"/>
          <p:cNvSpPr>
            <a:spLocks noGrp="1"/>
          </p:cNvSpPr>
          <p:nvPr>
            <p:ph sz="half" idx="2"/>
          </p:nvPr>
        </p:nvSpPr>
        <p:spPr>
          <a:xfrm>
            <a:off x="6385882" y="1640036"/>
            <a:ext cx="5181600" cy="4351338"/>
          </a:xfrm>
        </p:spPr>
        <p:txBody>
          <a:bodyPr>
            <a:normAutofit/>
          </a:bodyPr>
          <a:lstStyle/>
          <a:p>
            <a:pPr marL="0" indent="0">
              <a:buNone/>
            </a:pPr>
            <a:r>
              <a:rPr lang="en-GB" sz="2400" b="1" dirty="0" smtClean="0"/>
              <a:t>MACRO (2.5 to 3 Hours)</a:t>
            </a:r>
          </a:p>
          <a:p>
            <a:pPr marL="0" indent="0">
              <a:buNone/>
            </a:pPr>
            <a:r>
              <a:rPr lang="en-GB" sz="1600" b="1" dirty="0"/>
              <a:t>Resources on GOL under </a:t>
            </a:r>
            <a:r>
              <a:rPr lang="en-GB" sz="1600" b="1" dirty="0" smtClean="0"/>
              <a:t>‘RWS 3: Globalisation and the Balance of Payments’ </a:t>
            </a:r>
            <a:r>
              <a:rPr lang="en-GB" sz="1600" b="1" dirty="0"/>
              <a:t>in the </a:t>
            </a:r>
            <a:r>
              <a:rPr lang="en-GB" sz="1600" b="1" dirty="0" smtClean="0"/>
              <a:t>Macro section</a:t>
            </a:r>
            <a:endParaRPr lang="en-GB" sz="1600" dirty="0" smtClean="0"/>
          </a:p>
          <a:p>
            <a:pPr marL="514350" indent="-514350">
              <a:buFont typeface="+mj-lt"/>
              <a:buAutoNum type="arabicPeriod"/>
            </a:pPr>
            <a:r>
              <a:rPr lang="en-GB" sz="1800" dirty="0" smtClean="0"/>
              <a:t>Watch the 4 documentaries on Globalisation and complete the worksheet questions by hand.</a:t>
            </a:r>
          </a:p>
          <a:p>
            <a:pPr marL="0" indent="0">
              <a:buNone/>
            </a:pPr>
            <a:endParaRPr lang="en-GB" sz="2400" dirty="0"/>
          </a:p>
        </p:txBody>
      </p:sp>
      <p:sp>
        <p:nvSpPr>
          <p:cNvPr id="2" name="TextBox 1"/>
          <p:cNvSpPr txBox="1"/>
          <p:nvPr/>
        </p:nvSpPr>
        <p:spPr>
          <a:xfrm>
            <a:off x="104775" y="5824835"/>
            <a:ext cx="11915776" cy="923330"/>
          </a:xfrm>
          <a:prstGeom prst="rect">
            <a:avLst/>
          </a:prstGeom>
          <a:solidFill>
            <a:schemeClr val="bg1"/>
          </a:solidFill>
        </p:spPr>
        <p:txBody>
          <a:bodyPr wrap="square" rtlCol="0">
            <a:spAutoFit/>
          </a:bodyPr>
          <a:lstStyle/>
          <a:p>
            <a:r>
              <a:rPr lang="en-GB" b="1" dirty="0" smtClean="0"/>
              <a:t>ALSO DO NOT FORGET……The Macroeconomics Book….where should I be?</a:t>
            </a:r>
          </a:p>
          <a:p>
            <a:r>
              <a:rPr lang="en-GB" sz="1200" dirty="0" smtClean="0"/>
              <a:t>Book is 280 Pages and I wanted you to read it by Christmas….therefore that is 9 weeks away.  You have already had 3 weeks with the book.  So that means you should have read 25% of the book already….which means 90 pages read….which means by Monday 29</a:t>
            </a:r>
            <a:r>
              <a:rPr lang="en-GB" sz="1200" baseline="30000" dirty="0" smtClean="0"/>
              <a:t>th</a:t>
            </a:r>
            <a:r>
              <a:rPr lang="en-GB" sz="1200" dirty="0" smtClean="0"/>
              <a:t> October, you should be at page 78 (which is the end of chapter 3).  So there will be a multiple choice test in the first week back after half-term on GOL for you to complete so MAKE SURE YOU HAVE READ 3 CHAPTERS by Monday 29</a:t>
            </a:r>
            <a:r>
              <a:rPr lang="en-GB" sz="1200" baseline="30000" dirty="0" smtClean="0"/>
              <a:t>th</a:t>
            </a:r>
            <a:r>
              <a:rPr lang="en-GB" sz="1200" dirty="0" smtClean="0"/>
              <a:t> October!</a:t>
            </a:r>
            <a:endParaRPr lang="en-GB" sz="1200" dirty="0"/>
          </a:p>
        </p:txBody>
      </p:sp>
      <p:pic>
        <p:nvPicPr>
          <p:cNvPr id="7" name="Picture 6"/>
          <p:cNvPicPr>
            <a:picLocks noChangeAspect="1"/>
          </p:cNvPicPr>
          <p:nvPr/>
        </p:nvPicPr>
        <p:blipFill>
          <a:blip r:embed="rId2"/>
          <a:stretch>
            <a:fillRect/>
          </a:stretch>
        </p:blipFill>
        <p:spPr>
          <a:xfrm>
            <a:off x="1204282" y="3580619"/>
            <a:ext cx="1150942" cy="1686701"/>
          </a:xfrm>
          <a:prstGeom prst="rect">
            <a:avLst/>
          </a:prstGeom>
        </p:spPr>
      </p:pic>
      <p:pic>
        <p:nvPicPr>
          <p:cNvPr id="8" name="Picture 7"/>
          <p:cNvPicPr>
            <a:picLocks noChangeAspect="1"/>
          </p:cNvPicPr>
          <p:nvPr/>
        </p:nvPicPr>
        <p:blipFill>
          <a:blip r:embed="rId3"/>
          <a:stretch>
            <a:fillRect/>
          </a:stretch>
        </p:blipFill>
        <p:spPr>
          <a:xfrm>
            <a:off x="2590170" y="3580620"/>
            <a:ext cx="2451104" cy="1718604"/>
          </a:xfrm>
          <a:prstGeom prst="rect">
            <a:avLst/>
          </a:prstGeom>
        </p:spPr>
      </p:pic>
      <p:pic>
        <p:nvPicPr>
          <p:cNvPr id="9" name="Picture 8"/>
          <p:cNvPicPr>
            <a:picLocks noChangeAspect="1"/>
          </p:cNvPicPr>
          <p:nvPr/>
        </p:nvPicPr>
        <p:blipFill>
          <a:blip r:embed="rId4"/>
          <a:stretch>
            <a:fillRect/>
          </a:stretch>
        </p:blipFill>
        <p:spPr>
          <a:xfrm>
            <a:off x="7012936" y="3566282"/>
            <a:ext cx="1585463" cy="1740774"/>
          </a:xfrm>
          <a:prstGeom prst="rect">
            <a:avLst/>
          </a:prstGeom>
        </p:spPr>
      </p:pic>
      <p:pic>
        <p:nvPicPr>
          <p:cNvPr id="10" name="Picture 9"/>
          <p:cNvPicPr>
            <a:picLocks noChangeAspect="1"/>
          </p:cNvPicPr>
          <p:nvPr/>
        </p:nvPicPr>
        <p:blipFill>
          <a:blip r:embed="rId5"/>
          <a:stretch>
            <a:fillRect/>
          </a:stretch>
        </p:blipFill>
        <p:spPr>
          <a:xfrm>
            <a:off x="9622002" y="3562643"/>
            <a:ext cx="1576387" cy="1730808"/>
          </a:xfrm>
          <a:prstGeom prst="rect">
            <a:avLst/>
          </a:prstGeom>
        </p:spPr>
      </p:pic>
    </p:spTree>
    <p:extLst>
      <p:ext uri="{BB962C8B-B14F-4D97-AF65-F5344CB8AC3E}">
        <p14:creationId xmlns:p14="http://schemas.microsoft.com/office/powerpoint/2010/main" val="88606166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latin typeface="+mn-lt"/>
              </a:rPr>
              <a:t>Applications of Elasticity</a:t>
            </a:r>
            <a:r>
              <a:rPr lang="en-US" b="1" smtClean="0">
                <a:latin typeface="+mn-lt"/>
              </a:rPr>
              <a:t>: Government and PED</a:t>
            </a:r>
            <a:r>
              <a:rPr lang="en-US" b="1" dirty="0" smtClean="0">
                <a:latin typeface="+mn-lt"/>
              </a:rPr>
              <a:t/>
            </a:r>
            <a:br>
              <a:rPr lang="en-US" b="1" dirty="0" smtClean="0">
                <a:latin typeface="+mn-lt"/>
              </a:rPr>
            </a:br>
            <a:r>
              <a:rPr lang="en-US" sz="3600" dirty="0" smtClean="0">
                <a:solidFill>
                  <a:srgbClr val="FF0000"/>
                </a:solidFill>
              </a:rPr>
              <a:t>‘Incidence’ of Taxation and Subsidies Worksheet</a:t>
            </a:r>
            <a:endParaRPr lang="en-US" sz="3600" dirty="0">
              <a:solidFill>
                <a:srgbClr val="FF0000"/>
              </a:solidFill>
            </a:endParaRPr>
          </a:p>
        </p:txBody>
      </p:sp>
      <p:sp>
        <p:nvSpPr>
          <p:cNvPr id="3" name="TextBox 2"/>
          <p:cNvSpPr txBox="1"/>
          <p:nvPr/>
        </p:nvSpPr>
        <p:spPr>
          <a:xfrm>
            <a:off x="145798" y="1595021"/>
            <a:ext cx="3177265" cy="5262979"/>
          </a:xfrm>
          <a:prstGeom prst="rect">
            <a:avLst/>
          </a:prstGeom>
          <a:noFill/>
        </p:spPr>
        <p:txBody>
          <a:bodyPr wrap="square" rtlCol="0">
            <a:spAutoFit/>
          </a:bodyPr>
          <a:lstStyle/>
          <a:p>
            <a:r>
              <a:rPr lang="en-GB" sz="2400" b="1" dirty="0" smtClean="0"/>
              <a:t>POINTS</a:t>
            </a:r>
          </a:p>
          <a:p>
            <a:pPr marL="342900" indent="-342900">
              <a:buFont typeface="+mj-lt"/>
              <a:buAutoNum type="arabicPeriod"/>
            </a:pPr>
            <a:r>
              <a:rPr lang="en-GB" sz="2400" dirty="0" smtClean="0"/>
              <a:t>What is a tax?  Indirect .v. Direct?</a:t>
            </a:r>
          </a:p>
          <a:p>
            <a:pPr marL="342900" indent="-342900">
              <a:buFont typeface="+mj-lt"/>
              <a:buAutoNum type="arabicPeriod"/>
            </a:pPr>
            <a:r>
              <a:rPr lang="en-GB" sz="2400" dirty="0" smtClean="0"/>
              <a:t>What is a subsidy?</a:t>
            </a:r>
          </a:p>
          <a:p>
            <a:pPr marL="342900" indent="-342900">
              <a:buFont typeface="+mj-lt"/>
              <a:buAutoNum type="arabicPeriod"/>
            </a:pPr>
            <a:r>
              <a:rPr lang="en-GB" sz="2400" dirty="0" smtClean="0"/>
              <a:t>What effect do taxes and subsidies have on the market</a:t>
            </a:r>
          </a:p>
          <a:p>
            <a:pPr marL="342900" indent="-342900">
              <a:buFont typeface="+mj-lt"/>
              <a:buAutoNum type="arabicPeriod"/>
            </a:pPr>
            <a:r>
              <a:rPr lang="en-GB" sz="2400" dirty="0" smtClean="0"/>
              <a:t>What makes effective taxes and subsidies?</a:t>
            </a:r>
          </a:p>
          <a:p>
            <a:pPr marL="342900" indent="-342900">
              <a:buFont typeface="+mj-lt"/>
              <a:buAutoNum type="arabicPeriod"/>
            </a:pPr>
            <a:r>
              <a:rPr lang="en-GB" sz="2400" dirty="0" smtClean="0"/>
              <a:t>Who shoulders the burden of the tax? The producer or consumer?</a:t>
            </a:r>
          </a:p>
        </p:txBody>
      </p:sp>
      <p:pic>
        <p:nvPicPr>
          <p:cNvPr id="6" name="Picture 5"/>
          <p:cNvPicPr>
            <a:picLocks noChangeAspect="1"/>
          </p:cNvPicPr>
          <p:nvPr/>
        </p:nvPicPr>
        <p:blipFill>
          <a:blip r:embed="rId2"/>
          <a:stretch>
            <a:fillRect/>
          </a:stretch>
        </p:blipFill>
        <p:spPr>
          <a:xfrm>
            <a:off x="3457458" y="1986277"/>
            <a:ext cx="8541609" cy="4470279"/>
          </a:xfrm>
          <a:prstGeom prst="rect">
            <a:avLst/>
          </a:prstGeom>
        </p:spPr>
      </p:pic>
    </p:spTree>
    <p:extLst>
      <p:ext uri="{BB962C8B-B14F-4D97-AF65-F5344CB8AC3E}">
        <p14:creationId xmlns:p14="http://schemas.microsoft.com/office/powerpoint/2010/main" val="3240440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latin typeface="+mn-lt"/>
              </a:rPr>
              <a:t>Taxation Considerations: How effective is the tax?</a:t>
            </a:r>
            <a:endParaRPr lang="en-GB" b="1" dirty="0">
              <a:latin typeface="+mn-lt"/>
            </a:endParaRPr>
          </a:p>
        </p:txBody>
      </p:sp>
      <p:sp>
        <p:nvSpPr>
          <p:cNvPr id="3" name="Content Placeholder 2"/>
          <p:cNvSpPr>
            <a:spLocks noGrp="1"/>
          </p:cNvSpPr>
          <p:nvPr>
            <p:ph idx="1"/>
          </p:nvPr>
        </p:nvSpPr>
        <p:spPr>
          <a:xfrm>
            <a:off x="213730" y="1836775"/>
            <a:ext cx="5640659" cy="4809351"/>
          </a:xfrm>
        </p:spPr>
        <p:txBody>
          <a:bodyPr>
            <a:normAutofit fontScale="85000" lnSpcReduction="20000"/>
          </a:bodyPr>
          <a:lstStyle/>
          <a:p>
            <a:pPr marL="0" indent="0">
              <a:buNone/>
            </a:pPr>
            <a:r>
              <a:rPr lang="en-GB" b="1" dirty="0" smtClean="0"/>
              <a:t>TAX (Inelastic Demand): Cigarettes</a:t>
            </a:r>
          </a:p>
          <a:p>
            <a:r>
              <a:rPr lang="en-GB" u="sng" dirty="0" smtClean="0"/>
              <a:t>SCENARIO</a:t>
            </a:r>
            <a:r>
              <a:rPr lang="en-GB" dirty="0" smtClean="0"/>
              <a:t>: Cigarettes cause early death and have a huge burden on the health service in the UK.  The Government want to reduce the amount of cigarettes consumed.</a:t>
            </a:r>
          </a:p>
          <a:p>
            <a:r>
              <a:rPr lang="en-GB" u="sng" dirty="0" smtClean="0"/>
              <a:t>OUTCOME OF A TAX</a:t>
            </a:r>
            <a:r>
              <a:rPr lang="en-GB" dirty="0" smtClean="0"/>
              <a:t>:</a:t>
            </a:r>
          </a:p>
          <a:p>
            <a:pPr marL="712788" lvl="1" indent="-255588">
              <a:buFont typeface="+mj-lt"/>
              <a:buAutoNum type="arabicPeriod"/>
            </a:pPr>
            <a:r>
              <a:rPr lang="en-GB" dirty="0" smtClean="0"/>
              <a:t>Revenue for Government?</a:t>
            </a:r>
          </a:p>
          <a:p>
            <a:pPr lvl="2"/>
            <a:r>
              <a:rPr lang="en-GB" dirty="0" smtClean="0"/>
              <a:t>Lots of Government revenue - why?</a:t>
            </a:r>
          </a:p>
          <a:p>
            <a:pPr marL="712788" lvl="1" indent="-255588">
              <a:buFont typeface="+mj-lt"/>
              <a:buAutoNum type="arabicPeriod"/>
            </a:pPr>
            <a:r>
              <a:rPr lang="en-GB" dirty="0" smtClean="0"/>
              <a:t>Stopping people smoking?</a:t>
            </a:r>
          </a:p>
          <a:p>
            <a:pPr lvl="2"/>
            <a:r>
              <a:rPr lang="en-GB" dirty="0" smtClean="0"/>
              <a:t>Not much cut back in quantity - why?</a:t>
            </a:r>
          </a:p>
          <a:p>
            <a:pPr marL="712788" lvl="1" indent="-255588">
              <a:buFont typeface="+mj-lt"/>
              <a:buAutoNum type="arabicPeriod"/>
            </a:pPr>
            <a:r>
              <a:rPr lang="en-GB" dirty="0" smtClean="0"/>
              <a:t>Who pays the burden?</a:t>
            </a:r>
          </a:p>
          <a:p>
            <a:pPr lvl="2"/>
            <a:r>
              <a:rPr lang="en-GB" dirty="0" smtClean="0"/>
              <a:t>Consumer pays the burden? - Good thing?</a:t>
            </a:r>
          </a:p>
          <a:p>
            <a:pPr marL="0" indent="0">
              <a:buNone/>
            </a:pPr>
            <a:endParaRPr lang="en-GB" dirty="0"/>
          </a:p>
          <a:p>
            <a:pPr marL="0" indent="0">
              <a:buNone/>
            </a:pPr>
            <a:r>
              <a:rPr lang="en-GB" dirty="0" smtClean="0"/>
              <a:t>Is this tax appropriate?</a:t>
            </a:r>
          </a:p>
        </p:txBody>
      </p:sp>
      <p:pic>
        <p:nvPicPr>
          <p:cNvPr id="4" name="Picture 3"/>
          <p:cNvPicPr>
            <a:picLocks noChangeAspect="1"/>
          </p:cNvPicPr>
          <p:nvPr/>
        </p:nvPicPr>
        <p:blipFill>
          <a:blip r:embed="rId2"/>
          <a:stretch>
            <a:fillRect/>
          </a:stretch>
        </p:blipFill>
        <p:spPr>
          <a:xfrm>
            <a:off x="6466080" y="1358473"/>
            <a:ext cx="5177651" cy="5115119"/>
          </a:xfrm>
          <a:prstGeom prst="rect">
            <a:avLst/>
          </a:prstGeom>
        </p:spPr>
      </p:pic>
    </p:spTree>
    <p:extLst>
      <p:ext uri="{BB962C8B-B14F-4D97-AF65-F5344CB8AC3E}">
        <p14:creationId xmlns:p14="http://schemas.microsoft.com/office/powerpoint/2010/main" val="558864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4"/>
          <p:cNvSpPr>
            <a:spLocks noGrp="1"/>
          </p:cNvSpPr>
          <p:nvPr>
            <p:ph idx="1"/>
          </p:nvPr>
        </p:nvSpPr>
        <p:spPr>
          <a:xfrm>
            <a:off x="1981200" y="333376"/>
            <a:ext cx="8229600" cy="6119813"/>
          </a:xfrm>
          <a:solidFill>
            <a:schemeClr val="tx1"/>
          </a:solidFill>
        </p:spPr>
        <p:txBody>
          <a:bodyPr anchor="ctr" anchorCtr="1"/>
          <a:lstStyle/>
          <a:p>
            <a:pPr marL="0" indent="0">
              <a:buNone/>
              <a:defRPr/>
            </a:pPr>
            <a:r>
              <a:rPr lang="en-GB" sz="7200" b="1" dirty="0" smtClean="0">
                <a:solidFill>
                  <a:schemeClr val="bg1"/>
                </a:solidFill>
              </a:rPr>
              <a:t>90</a:t>
            </a:r>
            <a:endParaRPr lang="en-GB" sz="7200" b="1" dirty="0">
              <a:solidFill>
                <a:schemeClr val="bg1"/>
              </a:solidFill>
            </a:endParaRPr>
          </a:p>
        </p:txBody>
      </p:sp>
    </p:spTree>
    <p:extLst>
      <p:ext uri="{BB962C8B-B14F-4D97-AF65-F5344CB8AC3E}">
        <p14:creationId xmlns:p14="http://schemas.microsoft.com/office/powerpoint/2010/main" val="379443922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123825"/>
            <a:ext cx="11811000" cy="6572250"/>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dirty="0" smtClean="0"/>
              <a:t>Calculations of Elasticity</a:t>
            </a:r>
            <a:endParaRPr lang="en-GB" sz="4400" dirty="0"/>
          </a:p>
        </p:txBody>
      </p:sp>
    </p:spTree>
    <p:extLst>
      <p:ext uri="{BB962C8B-B14F-4D97-AF65-F5344CB8AC3E}">
        <p14:creationId xmlns:p14="http://schemas.microsoft.com/office/powerpoint/2010/main" val="170284395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844" y="161111"/>
            <a:ext cx="8611850" cy="994172"/>
          </a:xfrm>
        </p:spPr>
        <p:txBody>
          <a:bodyPr>
            <a:noAutofit/>
          </a:bodyPr>
          <a:lstStyle/>
          <a:p>
            <a:r>
              <a:rPr lang="en-GB" sz="3200" b="1" dirty="0">
                <a:latin typeface="+mn-lt"/>
              </a:rPr>
              <a:t>RWS3 - Elasticity  </a:t>
            </a:r>
            <a:br>
              <a:rPr lang="en-GB" sz="3200" b="1" dirty="0">
                <a:latin typeface="+mn-lt"/>
              </a:rPr>
            </a:br>
            <a:r>
              <a:rPr lang="en-GB" sz="2800" b="1" dirty="0" smtClean="0">
                <a:solidFill>
                  <a:srgbClr val="FF0000"/>
                </a:solidFill>
                <a:latin typeface="+mn-lt"/>
              </a:rPr>
              <a:t>Starter Activity </a:t>
            </a:r>
            <a:endParaRPr lang="en-GB" sz="3200" b="1" dirty="0">
              <a:solidFill>
                <a:srgbClr val="FF0000"/>
              </a:solidFill>
              <a:latin typeface="+mn-lt"/>
            </a:endParaRPr>
          </a:p>
        </p:txBody>
      </p:sp>
      <p:sp>
        <p:nvSpPr>
          <p:cNvPr id="3" name="Content Placeholder 2"/>
          <p:cNvSpPr>
            <a:spLocks noGrp="1"/>
          </p:cNvSpPr>
          <p:nvPr>
            <p:ph idx="1"/>
          </p:nvPr>
        </p:nvSpPr>
        <p:spPr>
          <a:xfrm>
            <a:off x="8729112" y="161111"/>
            <a:ext cx="3351239" cy="3263504"/>
          </a:xfrm>
        </p:spPr>
        <p:txBody>
          <a:bodyPr>
            <a:normAutofit fontScale="77500" lnSpcReduction="20000"/>
          </a:bodyPr>
          <a:lstStyle/>
          <a:p>
            <a:pPr marL="0" indent="0">
              <a:buNone/>
            </a:pPr>
            <a:r>
              <a:rPr lang="en-GB" b="1" dirty="0" smtClean="0"/>
              <a:t>RWS3 – Route through</a:t>
            </a:r>
          </a:p>
          <a:p>
            <a:pPr marL="385763" indent="-385763">
              <a:buFont typeface="+mj-lt"/>
              <a:buAutoNum type="arabicPeriod"/>
            </a:pPr>
            <a:r>
              <a:rPr lang="en-GB" dirty="0" smtClean="0"/>
              <a:t>Concept = PED, XED, YED and PES</a:t>
            </a:r>
          </a:p>
          <a:p>
            <a:pPr marL="385763" indent="-385763">
              <a:buFont typeface="+mj-lt"/>
              <a:buAutoNum type="arabicPeriod"/>
            </a:pPr>
            <a:r>
              <a:rPr lang="en-GB" dirty="0" smtClean="0"/>
              <a:t>Diagram = PED and PES</a:t>
            </a:r>
          </a:p>
          <a:p>
            <a:pPr marL="385763" indent="-385763">
              <a:buFont typeface="+mj-lt"/>
              <a:buAutoNum type="arabicPeriod"/>
            </a:pPr>
            <a:r>
              <a:rPr lang="en-GB" dirty="0" smtClean="0"/>
              <a:t>Application = PED - Firms (Total Revenue) and Government’s (Taxation and Subsidies)</a:t>
            </a:r>
          </a:p>
          <a:p>
            <a:pPr marL="385763" indent="-385763">
              <a:buFont typeface="+mj-lt"/>
              <a:buAutoNum type="arabicPeriod"/>
            </a:pPr>
            <a:r>
              <a:rPr lang="en-GB" dirty="0" smtClean="0"/>
              <a:t>Data = Interpreting and Calculating</a:t>
            </a:r>
            <a:endParaRPr lang="en-GB" dirty="0"/>
          </a:p>
        </p:txBody>
      </p:sp>
      <p:sp>
        <p:nvSpPr>
          <p:cNvPr id="5" name="TextBox 4"/>
          <p:cNvSpPr txBox="1"/>
          <p:nvPr/>
        </p:nvSpPr>
        <p:spPr>
          <a:xfrm>
            <a:off x="277844" y="1395820"/>
            <a:ext cx="7662998" cy="5016758"/>
          </a:xfrm>
          <a:prstGeom prst="rect">
            <a:avLst/>
          </a:prstGeom>
          <a:solidFill>
            <a:schemeClr val="bg1"/>
          </a:solidFill>
        </p:spPr>
        <p:txBody>
          <a:bodyPr wrap="square" rtlCol="0">
            <a:spAutoFit/>
          </a:bodyPr>
          <a:lstStyle/>
          <a:p>
            <a:r>
              <a:rPr lang="en-GB" sz="2000" b="1" dirty="0"/>
              <a:t>GROUP EXERCISE (PAIRS):</a:t>
            </a:r>
          </a:p>
          <a:p>
            <a:r>
              <a:rPr lang="en-GB" sz="2000" i="1" dirty="0">
                <a:solidFill>
                  <a:srgbClr val="FF0000"/>
                </a:solidFill>
              </a:rPr>
              <a:t>Complete these exercises in the first 10 minutes - I will be speaking to you all briefly.</a:t>
            </a:r>
          </a:p>
          <a:p>
            <a:pPr marL="342900" indent="-342900">
              <a:buFont typeface="+mj-lt"/>
              <a:buAutoNum type="arabicPeriod"/>
            </a:pPr>
            <a:r>
              <a:rPr lang="en-GB" sz="2000" dirty="0"/>
              <a:t>Check your </a:t>
            </a:r>
            <a:r>
              <a:rPr lang="en-GB" sz="2000" dirty="0" smtClean="0"/>
              <a:t>answers from the worksheet </a:t>
            </a:r>
            <a:r>
              <a:rPr lang="en-GB" sz="2000" dirty="0"/>
              <a:t>with your pair and assess each others answers? Do you think you are right</a:t>
            </a:r>
            <a:r>
              <a:rPr lang="en-GB" sz="2000" dirty="0" smtClean="0"/>
              <a:t>?  If there is a discrepancy, decide on who is right and make amendments to your notes.</a:t>
            </a:r>
            <a:endParaRPr lang="en-GB" sz="2000" dirty="0"/>
          </a:p>
          <a:p>
            <a:pPr marL="342900" indent="-342900">
              <a:buFont typeface="+mj-lt"/>
              <a:buAutoNum type="arabicPeriod"/>
            </a:pPr>
            <a:r>
              <a:rPr lang="en-GB" sz="2000" dirty="0"/>
              <a:t>Provide elasticity scores for the following (be able to justify your point verbally):</a:t>
            </a:r>
          </a:p>
          <a:p>
            <a:pPr marL="800100" lvl="1" indent="-342900">
              <a:buFont typeface="+mj-lt"/>
              <a:buAutoNum type="arabicPeriod"/>
            </a:pPr>
            <a:r>
              <a:rPr lang="en-GB" sz="2000" dirty="0"/>
              <a:t>XED of Plums and </a:t>
            </a:r>
            <a:r>
              <a:rPr lang="en-GB" sz="2000" dirty="0" smtClean="0"/>
              <a:t>Pears (so the impact change in price of pears on the demand for plums)</a:t>
            </a:r>
            <a:endParaRPr lang="en-GB" sz="2000" dirty="0"/>
          </a:p>
          <a:p>
            <a:pPr marL="800100" lvl="1" indent="-342900">
              <a:buFont typeface="+mj-lt"/>
              <a:buAutoNum type="arabicPeriod"/>
            </a:pPr>
            <a:r>
              <a:rPr lang="en-GB" sz="2000" dirty="0"/>
              <a:t>YED of wholemeal bread</a:t>
            </a:r>
          </a:p>
          <a:p>
            <a:pPr marL="800100" lvl="1" indent="-342900">
              <a:buFont typeface="+mj-lt"/>
              <a:buAutoNum type="arabicPeriod"/>
            </a:pPr>
            <a:r>
              <a:rPr lang="en-GB" sz="2000" dirty="0"/>
              <a:t>PED of diamonds</a:t>
            </a:r>
          </a:p>
          <a:p>
            <a:pPr marL="800100" lvl="1" indent="-342900">
              <a:buFont typeface="+mj-lt"/>
              <a:buAutoNum type="arabicPeriod"/>
            </a:pPr>
            <a:r>
              <a:rPr lang="en-GB" sz="2000" dirty="0"/>
              <a:t>PES of new build houses</a:t>
            </a:r>
          </a:p>
          <a:p>
            <a:pPr marL="342900" indent="-342900">
              <a:buFont typeface="+mj-lt"/>
              <a:buAutoNum type="arabicPeriod"/>
            </a:pPr>
            <a:r>
              <a:rPr lang="en-GB" sz="2000" dirty="0"/>
              <a:t>A report shows that the YED of fast food is +0.2.  How would you </a:t>
            </a:r>
            <a:r>
              <a:rPr lang="en-GB" sz="2000" dirty="0" smtClean="0"/>
              <a:t>classify this good?</a:t>
            </a:r>
            <a:endParaRPr lang="en-GB" sz="2000" dirty="0"/>
          </a:p>
        </p:txBody>
      </p:sp>
    </p:spTree>
    <p:extLst>
      <p:ext uri="{BB962C8B-B14F-4D97-AF65-F5344CB8AC3E}">
        <p14:creationId xmlns:p14="http://schemas.microsoft.com/office/powerpoint/2010/main" val="321440539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flipV="1">
            <a:off x="1976993" y="2386752"/>
            <a:ext cx="8227364" cy="17889"/>
          </a:xfrm>
          <a:prstGeom prst="line">
            <a:avLst/>
          </a:prstGeom>
          <a:ln w="127000" cmpd="sng">
            <a:solidFill>
              <a:srgbClr val="FF0000"/>
            </a:solidFill>
          </a:ln>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5822392" y="2118424"/>
            <a:ext cx="554453" cy="536655"/>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t>0</a:t>
            </a:r>
          </a:p>
        </p:txBody>
      </p:sp>
      <p:sp>
        <p:nvSpPr>
          <p:cNvPr id="7" name="Rectangle 6"/>
          <p:cNvSpPr/>
          <p:nvPr/>
        </p:nvSpPr>
        <p:spPr>
          <a:xfrm>
            <a:off x="7960091" y="2118424"/>
            <a:ext cx="554453" cy="536655"/>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t>1</a:t>
            </a:r>
          </a:p>
        </p:txBody>
      </p:sp>
      <p:sp>
        <p:nvSpPr>
          <p:cNvPr id="8" name="Rectangle 7"/>
          <p:cNvSpPr/>
          <p:nvPr/>
        </p:nvSpPr>
        <p:spPr>
          <a:xfrm>
            <a:off x="3605326" y="2154202"/>
            <a:ext cx="554453" cy="536655"/>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t>-1</a:t>
            </a:r>
          </a:p>
        </p:txBody>
      </p:sp>
      <p:sp>
        <p:nvSpPr>
          <p:cNvPr id="10" name="Rectangle 9"/>
          <p:cNvSpPr/>
          <p:nvPr/>
        </p:nvSpPr>
        <p:spPr>
          <a:xfrm>
            <a:off x="6716671" y="2270477"/>
            <a:ext cx="983707" cy="268327"/>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t>INELASTIC</a:t>
            </a:r>
          </a:p>
        </p:txBody>
      </p:sp>
      <p:sp>
        <p:nvSpPr>
          <p:cNvPr id="11" name="Rectangle 10"/>
          <p:cNvSpPr/>
          <p:nvPr/>
        </p:nvSpPr>
        <p:spPr>
          <a:xfrm>
            <a:off x="4490290" y="2252588"/>
            <a:ext cx="983707" cy="268327"/>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t>INELASTIC</a:t>
            </a:r>
          </a:p>
        </p:txBody>
      </p:sp>
      <p:sp>
        <p:nvSpPr>
          <p:cNvPr id="12" name="Rectangle 11"/>
          <p:cNvSpPr/>
          <p:nvPr/>
        </p:nvSpPr>
        <p:spPr>
          <a:xfrm>
            <a:off x="2263909" y="2270476"/>
            <a:ext cx="983707" cy="268327"/>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t>ELASTIC</a:t>
            </a:r>
          </a:p>
        </p:txBody>
      </p:sp>
      <p:sp>
        <p:nvSpPr>
          <p:cNvPr id="13" name="Rectangle 12"/>
          <p:cNvSpPr/>
          <p:nvPr/>
        </p:nvSpPr>
        <p:spPr>
          <a:xfrm>
            <a:off x="8855115" y="2270476"/>
            <a:ext cx="983707" cy="268327"/>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t>ELASTIC</a:t>
            </a:r>
          </a:p>
        </p:txBody>
      </p:sp>
      <p:sp>
        <p:nvSpPr>
          <p:cNvPr id="14" name="Rectangle 13"/>
          <p:cNvSpPr/>
          <p:nvPr/>
        </p:nvSpPr>
        <p:spPr>
          <a:xfrm>
            <a:off x="7781980" y="2655427"/>
            <a:ext cx="866332" cy="267979"/>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t>UNITARY</a:t>
            </a:r>
          </a:p>
        </p:txBody>
      </p:sp>
      <p:sp>
        <p:nvSpPr>
          <p:cNvPr id="15" name="Rectangle 14"/>
          <p:cNvSpPr/>
          <p:nvPr/>
        </p:nvSpPr>
        <p:spPr>
          <a:xfrm>
            <a:off x="3426470" y="2655079"/>
            <a:ext cx="875649" cy="268327"/>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b="1" dirty="0"/>
              <a:t>UNITARY</a:t>
            </a:r>
          </a:p>
        </p:txBody>
      </p:sp>
      <p:cxnSp>
        <p:nvCxnSpPr>
          <p:cNvPr id="17" name="Straight Arrow Connector 16"/>
          <p:cNvCxnSpPr/>
          <p:nvPr/>
        </p:nvCxnSpPr>
        <p:spPr>
          <a:xfrm>
            <a:off x="6144332" y="3836416"/>
            <a:ext cx="3255174"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8" name="Rectangle 17"/>
          <p:cNvSpPr/>
          <p:nvPr/>
        </p:nvSpPr>
        <p:spPr>
          <a:xfrm>
            <a:off x="5697193" y="3568089"/>
            <a:ext cx="822736" cy="536655"/>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t>PED &amp; PES</a:t>
            </a:r>
          </a:p>
        </p:txBody>
      </p:sp>
      <p:cxnSp>
        <p:nvCxnSpPr>
          <p:cNvPr id="19" name="Straight Arrow Connector 18"/>
          <p:cNvCxnSpPr>
            <a:stCxn id="18" idx="1"/>
          </p:cNvCxnSpPr>
          <p:nvPr/>
        </p:nvCxnSpPr>
        <p:spPr>
          <a:xfrm flipH="1">
            <a:off x="2459903" y="3836416"/>
            <a:ext cx="3237290"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a:off x="6144332" y="4785203"/>
            <a:ext cx="3255174"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25" name="Rectangle 24"/>
          <p:cNvSpPr/>
          <p:nvPr/>
        </p:nvSpPr>
        <p:spPr>
          <a:xfrm>
            <a:off x="5822392" y="4516876"/>
            <a:ext cx="554453" cy="536655"/>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t>YED</a:t>
            </a:r>
          </a:p>
        </p:txBody>
      </p:sp>
      <p:cxnSp>
        <p:nvCxnSpPr>
          <p:cNvPr id="26" name="Straight Arrow Connector 25"/>
          <p:cNvCxnSpPr>
            <a:stCxn id="25" idx="1"/>
          </p:cNvCxnSpPr>
          <p:nvPr/>
        </p:nvCxnSpPr>
        <p:spPr>
          <a:xfrm flipH="1">
            <a:off x="2459903" y="4785203"/>
            <a:ext cx="3362488"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p:nvCxnSpPr>
        <p:spPr>
          <a:xfrm>
            <a:off x="6144332" y="5840623"/>
            <a:ext cx="3255174"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28" name="Rectangle 27"/>
          <p:cNvSpPr/>
          <p:nvPr/>
        </p:nvSpPr>
        <p:spPr>
          <a:xfrm>
            <a:off x="5822392" y="5572296"/>
            <a:ext cx="554453" cy="536655"/>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t>XED</a:t>
            </a:r>
          </a:p>
        </p:txBody>
      </p:sp>
      <p:cxnSp>
        <p:nvCxnSpPr>
          <p:cNvPr id="29" name="Straight Arrow Connector 28"/>
          <p:cNvCxnSpPr>
            <a:stCxn id="28" idx="1"/>
          </p:cNvCxnSpPr>
          <p:nvPr/>
        </p:nvCxnSpPr>
        <p:spPr>
          <a:xfrm flipH="1">
            <a:off x="2459903" y="5840623"/>
            <a:ext cx="3362488"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30" name="Rectangle 29"/>
          <p:cNvSpPr/>
          <p:nvPr/>
        </p:nvSpPr>
        <p:spPr>
          <a:xfrm>
            <a:off x="6890868" y="3738030"/>
            <a:ext cx="2138444" cy="268327"/>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t>PRICE ELASTICITY OF SUPPLY</a:t>
            </a:r>
          </a:p>
        </p:txBody>
      </p:sp>
      <p:sp>
        <p:nvSpPr>
          <p:cNvPr id="31" name="Rectangle 30"/>
          <p:cNvSpPr/>
          <p:nvPr/>
        </p:nvSpPr>
        <p:spPr>
          <a:xfrm>
            <a:off x="2927910" y="3702253"/>
            <a:ext cx="2138444" cy="268327"/>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t>PRICE ELASTICITY OF DEMAND</a:t>
            </a:r>
          </a:p>
        </p:txBody>
      </p:sp>
      <p:sp>
        <p:nvSpPr>
          <p:cNvPr id="35" name="Rectangle 34"/>
          <p:cNvSpPr/>
          <p:nvPr/>
        </p:nvSpPr>
        <p:spPr>
          <a:xfrm>
            <a:off x="6596875" y="4340458"/>
            <a:ext cx="2432437" cy="296554"/>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t>NORMAL GOODS</a:t>
            </a:r>
          </a:p>
        </p:txBody>
      </p:sp>
      <p:sp>
        <p:nvSpPr>
          <p:cNvPr id="36" name="Rectangle 35"/>
          <p:cNvSpPr/>
          <p:nvPr/>
        </p:nvSpPr>
        <p:spPr>
          <a:xfrm>
            <a:off x="3247615" y="4612186"/>
            <a:ext cx="1680500" cy="268327"/>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t>INFERIOR GOODS</a:t>
            </a:r>
          </a:p>
        </p:txBody>
      </p:sp>
      <p:sp>
        <p:nvSpPr>
          <p:cNvPr id="37" name="Rectangle 36"/>
          <p:cNvSpPr/>
          <p:nvPr/>
        </p:nvSpPr>
        <p:spPr>
          <a:xfrm>
            <a:off x="3247615" y="5706460"/>
            <a:ext cx="1680500" cy="268327"/>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t>COMPLEMENTS</a:t>
            </a:r>
          </a:p>
        </p:txBody>
      </p:sp>
      <p:sp>
        <p:nvSpPr>
          <p:cNvPr id="38" name="Rectangle 37"/>
          <p:cNvSpPr/>
          <p:nvPr/>
        </p:nvSpPr>
        <p:spPr>
          <a:xfrm>
            <a:off x="7174614" y="5706460"/>
            <a:ext cx="1680500" cy="268327"/>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t>SUBSTITUTES</a:t>
            </a:r>
          </a:p>
        </p:txBody>
      </p:sp>
      <p:sp>
        <p:nvSpPr>
          <p:cNvPr id="45" name="Rectangle 44"/>
          <p:cNvSpPr/>
          <p:nvPr/>
        </p:nvSpPr>
        <p:spPr>
          <a:xfrm>
            <a:off x="5652479" y="2619648"/>
            <a:ext cx="867451" cy="411088"/>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t>PERFECTLY INELASTIC</a:t>
            </a:r>
          </a:p>
        </p:txBody>
      </p:sp>
      <p:sp>
        <p:nvSpPr>
          <p:cNvPr id="47" name="Rectangle 46"/>
          <p:cNvSpPr/>
          <p:nvPr/>
        </p:nvSpPr>
        <p:spPr>
          <a:xfrm>
            <a:off x="7558038" y="4631608"/>
            <a:ext cx="631397" cy="296382"/>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t>1</a:t>
            </a:r>
          </a:p>
        </p:txBody>
      </p:sp>
      <p:sp>
        <p:nvSpPr>
          <p:cNvPr id="48" name="Rectangle 47"/>
          <p:cNvSpPr/>
          <p:nvPr/>
        </p:nvSpPr>
        <p:spPr>
          <a:xfrm>
            <a:off x="8189434" y="4637012"/>
            <a:ext cx="839878" cy="296382"/>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t>LUXURY GOODS</a:t>
            </a:r>
          </a:p>
        </p:txBody>
      </p:sp>
      <p:sp>
        <p:nvSpPr>
          <p:cNvPr id="49" name="Rectangle 48"/>
          <p:cNvSpPr/>
          <p:nvPr/>
        </p:nvSpPr>
        <p:spPr>
          <a:xfrm>
            <a:off x="6596875" y="4645958"/>
            <a:ext cx="961162" cy="287437"/>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t>NECESSITY GOODS</a:t>
            </a:r>
          </a:p>
        </p:txBody>
      </p:sp>
      <p:sp>
        <p:nvSpPr>
          <p:cNvPr id="50" name="Rectangle 49"/>
          <p:cNvSpPr/>
          <p:nvPr/>
        </p:nvSpPr>
        <p:spPr>
          <a:xfrm>
            <a:off x="1504144" y="2118424"/>
            <a:ext cx="554453" cy="536655"/>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t>INFINITY</a:t>
            </a:r>
          </a:p>
        </p:txBody>
      </p:sp>
      <p:sp>
        <p:nvSpPr>
          <p:cNvPr id="51" name="Rectangle 50"/>
          <p:cNvSpPr/>
          <p:nvPr/>
        </p:nvSpPr>
        <p:spPr>
          <a:xfrm>
            <a:off x="10101516" y="2136313"/>
            <a:ext cx="554453" cy="536655"/>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t>INFINITY</a:t>
            </a:r>
          </a:p>
        </p:txBody>
      </p:sp>
      <p:sp>
        <p:nvSpPr>
          <p:cNvPr id="52" name="Rectangle 51"/>
          <p:cNvSpPr/>
          <p:nvPr/>
        </p:nvSpPr>
        <p:spPr>
          <a:xfrm>
            <a:off x="1299205" y="2619648"/>
            <a:ext cx="867451" cy="411088"/>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t>PERFECTLY ELASTIC</a:t>
            </a:r>
          </a:p>
        </p:txBody>
      </p:sp>
      <p:sp>
        <p:nvSpPr>
          <p:cNvPr id="53" name="Rectangle 52"/>
          <p:cNvSpPr/>
          <p:nvPr/>
        </p:nvSpPr>
        <p:spPr>
          <a:xfrm>
            <a:off x="9980789" y="2592462"/>
            <a:ext cx="867451" cy="411088"/>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t>PERFECTLY ELASTIC</a:t>
            </a:r>
          </a:p>
        </p:txBody>
      </p:sp>
      <p:sp>
        <p:nvSpPr>
          <p:cNvPr id="2" name="Title 1"/>
          <p:cNvSpPr>
            <a:spLocks noGrp="1"/>
          </p:cNvSpPr>
          <p:nvPr>
            <p:ph type="title"/>
          </p:nvPr>
        </p:nvSpPr>
        <p:spPr/>
        <p:txBody>
          <a:bodyPr/>
          <a:lstStyle/>
          <a:p>
            <a:r>
              <a:rPr lang="en-GB" b="1" dirty="0" smtClean="0"/>
              <a:t>The Elasticity Spectrum</a:t>
            </a:r>
            <a:br>
              <a:rPr lang="en-GB" b="1" dirty="0" smtClean="0"/>
            </a:br>
            <a:r>
              <a:rPr lang="en-GB" sz="3200" b="1" dirty="0" smtClean="0">
                <a:solidFill>
                  <a:srgbClr val="FF0000"/>
                </a:solidFill>
              </a:rPr>
              <a:t>Checking the answers to the first page of your worksheet</a:t>
            </a:r>
            <a:endParaRPr lang="en-GB" b="1" dirty="0">
              <a:solidFill>
                <a:srgbClr val="FF0000"/>
              </a:solidFill>
            </a:endParaRPr>
          </a:p>
        </p:txBody>
      </p:sp>
    </p:spTree>
    <p:extLst>
      <p:ext uri="{BB962C8B-B14F-4D97-AF65-F5344CB8AC3E}">
        <p14:creationId xmlns:p14="http://schemas.microsoft.com/office/powerpoint/2010/main" val="293496694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124"/>
            <a:ext cx="10515600" cy="1325563"/>
          </a:xfrm>
        </p:spPr>
        <p:txBody>
          <a:bodyPr>
            <a:normAutofit fontScale="90000"/>
          </a:bodyPr>
          <a:lstStyle/>
          <a:p>
            <a:pPr>
              <a:defRPr/>
            </a:pPr>
            <a:r>
              <a:rPr lang="en-US" altLang="en-US" sz="3600" b="1" dirty="0">
                <a:latin typeface="+mn-lt"/>
                <a:ea typeface="ＭＳ Ｐゴシック" pitchFamily="34" charset="-128"/>
              </a:rPr>
              <a:t>How do Economist’s calculate elasticity</a:t>
            </a:r>
            <a:r>
              <a:rPr lang="en-US" altLang="en-US" sz="3600" b="1" dirty="0" smtClean="0">
                <a:latin typeface="+mn-lt"/>
                <a:ea typeface="ＭＳ Ｐゴシック" pitchFamily="34" charset="-128"/>
              </a:rPr>
              <a:t>?</a:t>
            </a:r>
            <a:r>
              <a:rPr lang="en-US" altLang="en-US" sz="3600" b="1" dirty="0" smtClean="0">
                <a:ea typeface="ＭＳ Ｐゴシック" pitchFamily="34" charset="-128"/>
              </a:rPr>
              <a:t/>
            </a:r>
            <a:br>
              <a:rPr lang="en-US" altLang="en-US" sz="3600" b="1" dirty="0" smtClean="0">
                <a:ea typeface="ＭＳ Ｐゴシック" pitchFamily="34" charset="-128"/>
              </a:rPr>
            </a:br>
            <a:r>
              <a:rPr lang="en-US" altLang="en-US" sz="3600" b="1" dirty="0" smtClean="0">
                <a:solidFill>
                  <a:srgbClr val="FF0000"/>
                </a:solidFill>
                <a:ea typeface="ＭＳ Ｐゴシック" pitchFamily="34" charset="-128"/>
              </a:rPr>
              <a:t>Checking the answers to the second page of your worksheet</a:t>
            </a:r>
            <a:endParaRPr lang="en-US" altLang="en-US" sz="3600" b="1" dirty="0">
              <a:solidFill>
                <a:srgbClr val="FF0000"/>
              </a:solidFill>
              <a:ea typeface="ＭＳ Ｐゴシック" pitchFamily="34" charset="-128"/>
            </a:endParaRPr>
          </a:p>
        </p:txBody>
      </p:sp>
      <p:sp>
        <p:nvSpPr>
          <p:cNvPr id="3" name="Content Placeholder 2"/>
          <p:cNvSpPr>
            <a:spLocks noGrp="1"/>
          </p:cNvSpPr>
          <p:nvPr>
            <p:ph idx="1"/>
          </p:nvPr>
        </p:nvSpPr>
        <p:spPr>
          <a:xfrm>
            <a:off x="6185590" y="2113161"/>
            <a:ext cx="3384550" cy="3744913"/>
          </a:xfrm>
          <a:solidFill>
            <a:srgbClr val="FFFFFF"/>
          </a:solidFill>
        </p:spPr>
        <p:txBody>
          <a:bodyPr/>
          <a:lstStyle/>
          <a:p>
            <a:pPr>
              <a:defRPr/>
            </a:pPr>
            <a:r>
              <a:rPr lang="en-US" b="1" dirty="0" smtClean="0"/>
              <a:t>OUTPUT FROM CALCULATION</a:t>
            </a:r>
          </a:p>
          <a:p>
            <a:pPr lvl="1">
              <a:defRPr/>
            </a:pPr>
            <a:r>
              <a:rPr lang="en-US" dirty="0" smtClean="0"/>
              <a:t>&lt;-1=Elastic</a:t>
            </a:r>
          </a:p>
          <a:p>
            <a:pPr lvl="1">
              <a:defRPr/>
            </a:pPr>
            <a:r>
              <a:rPr lang="en-US" dirty="0" smtClean="0"/>
              <a:t>-1 = Unitary</a:t>
            </a:r>
          </a:p>
          <a:p>
            <a:pPr lvl="1">
              <a:defRPr/>
            </a:pPr>
            <a:r>
              <a:rPr lang="en-US" dirty="0" smtClean="0"/>
              <a:t>0 = </a:t>
            </a:r>
            <a:r>
              <a:rPr lang="en-US" dirty="0"/>
              <a:t>I</a:t>
            </a:r>
            <a:r>
              <a:rPr lang="en-US" dirty="0" smtClean="0"/>
              <a:t>nelastic</a:t>
            </a:r>
          </a:p>
          <a:p>
            <a:pPr lvl="1">
              <a:defRPr/>
            </a:pPr>
            <a:r>
              <a:rPr lang="en-US" dirty="0" smtClean="0"/>
              <a:t>1 = Unitary</a:t>
            </a:r>
          </a:p>
          <a:p>
            <a:pPr lvl="1">
              <a:defRPr/>
            </a:pPr>
            <a:r>
              <a:rPr lang="en-US" dirty="0" smtClean="0"/>
              <a:t>&gt;1 = Elastic</a:t>
            </a:r>
            <a:endParaRPr lang="en-US" dirty="0"/>
          </a:p>
        </p:txBody>
      </p:sp>
      <p:sp>
        <p:nvSpPr>
          <p:cNvPr id="37892" name="TextBox 3"/>
          <p:cNvSpPr txBox="1">
            <a:spLocks noChangeArrowheads="1"/>
          </p:cNvSpPr>
          <p:nvPr/>
        </p:nvSpPr>
        <p:spPr bwMode="auto">
          <a:xfrm>
            <a:off x="1504053" y="1465461"/>
            <a:ext cx="2233613" cy="923925"/>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b="1"/>
              <a:t>           % change in Qd</a:t>
            </a:r>
          </a:p>
          <a:p>
            <a:pPr eaLnBrk="1" hangingPunct="1">
              <a:spcBef>
                <a:spcPct val="0"/>
              </a:spcBef>
              <a:buFontTx/>
              <a:buNone/>
            </a:pPr>
            <a:r>
              <a:rPr lang="en-US" altLang="en-US" sz="1800" b="1"/>
              <a:t>PED = --------------------</a:t>
            </a:r>
          </a:p>
          <a:p>
            <a:pPr eaLnBrk="1" hangingPunct="1">
              <a:spcBef>
                <a:spcPct val="0"/>
              </a:spcBef>
              <a:buFontTx/>
              <a:buNone/>
            </a:pPr>
            <a:r>
              <a:rPr lang="en-US" altLang="en-US" sz="1800" b="1"/>
              <a:t>           % change in P</a:t>
            </a:r>
          </a:p>
        </p:txBody>
      </p:sp>
      <p:sp>
        <p:nvSpPr>
          <p:cNvPr id="37893" name="TextBox 5"/>
          <p:cNvSpPr txBox="1">
            <a:spLocks noChangeArrowheads="1"/>
          </p:cNvSpPr>
          <p:nvPr/>
        </p:nvSpPr>
        <p:spPr bwMode="auto">
          <a:xfrm>
            <a:off x="1504053" y="2760861"/>
            <a:ext cx="2201863" cy="923925"/>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b="1"/>
              <a:t>           % change in Qs</a:t>
            </a:r>
          </a:p>
          <a:p>
            <a:pPr eaLnBrk="1" hangingPunct="1">
              <a:spcBef>
                <a:spcPct val="0"/>
              </a:spcBef>
              <a:buFontTx/>
              <a:buNone/>
            </a:pPr>
            <a:r>
              <a:rPr lang="en-US" altLang="en-US" sz="1800" b="1"/>
              <a:t>PES = --------------------</a:t>
            </a:r>
          </a:p>
          <a:p>
            <a:pPr eaLnBrk="1" hangingPunct="1">
              <a:spcBef>
                <a:spcPct val="0"/>
              </a:spcBef>
              <a:buFontTx/>
              <a:buNone/>
            </a:pPr>
            <a:r>
              <a:rPr lang="en-US" altLang="en-US" sz="1800" b="1"/>
              <a:t>           % change in P</a:t>
            </a:r>
          </a:p>
        </p:txBody>
      </p:sp>
      <p:sp>
        <p:nvSpPr>
          <p:cNvPr id="37894" name="TextBox 6"/>
          <p:cNvSpPr txBox="1">
            <a:spLocks noChangeArrowheads="1"/>
          </p:cNvSpPr>
          <p:nvPr/>
        </p:nvSpPr>
        <p:spPr bwMode="auto">
          <a:xfrm>
            <a:off x="1504053" y="4057849"/>
            <a:ext cx="2233613" cy="923925"/>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b="1"/>
              <a:t>           % change in Qd</a:t>
            </a:r>
          </a:p>
          <a:p>
            <a:pPr eaLnBrk="1" hangingPunct="1">
              <a:spcBef>
                <a:spcPct val="0"/>
              </a:spcBef>
              <a:buFontTx/>
              <a:buNone/>
            </a:pPr>
            <a:r>
              <a:rPr lang="en-US" altLang="en-US" sz="1800" b="1"/>
              <a:t>YED = --------------------</a:t>
            </a:r>
          </a:p>
          <a:p>
            <a:pPr eaLnBrk="1" hangingPunct="1">
              <a:spcBef>
                <a:spcPct val="0"/>
              </a:spcBef>
              <a:buFontTx/>
              <a:buNone/>
            </a:pPr>
            <a:r>
              <a:rPr lang="en-US" altLang="en-US" sz="1800" b="1"/>
              <a:t>           % change in Y</a:t>
            </a:r>
          </a:p>
        </p:txBody>
      </p:sp>
      <p:sp>
        <p:nvSpPr>
          <p:cNvPr id="37895" name="TextBox 7"/>
          <p:cNvSpPr txBox="1">
            <a:spLocks noChangeArrowheads="1"/>
          </p:cNvSpPr>
          <p:nvPr/>
        </p:nvSpPr>
        <p:spPr bwMode="auto">
          <a:xfrm>
            <a:off x="1504052" y="5497711"/>
            <a:ext cx="3494088" cy="923925"/>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b="1"/>
              <a:t>           % change in Qd (Good B)</a:t>
            </a:r>
          </a:p>
          <a:p>
            <a:pPr eaLnBrk="1" hangingPunct="1">
              <a:spcBef>
                <a:spcPct val="0"/>
              </a:spcBef>
              <a:buFontTx/>
              <a:buNone/>
            </a:pPr>
            <a:r>
              <a:rPr lang="en-US" altLang="en-US" sz="1800" b="1"/>
              <a:t>XED = -------------------------------------</a:t>
            </a:r>
          </a:p>
          <a:p>
            <a:pPr eaLnBrk="1" hangingPunct="1">
              <a:spcBef>
                <a:spcPct val="0"/>
              </a:spcBef>
              <a:buFontTx/>
              <a:buNone/>
            </a:pPr>
            <a:r>
              <a:rPr lang="en-US" altLang="en-US" sz="1800" b="1"/>
              <a:t>           % change in P (Good A)</a:t>
            </a:r>
          </a:p>
        </p:txBody>
      </p:sp>
      <p:sp>
        <p:nvSpPr>
          <p:cNvPr id="9" name="Right Brace 8"/>
          <p:cNvSpPr>
            <a:spLocks/>
          </p:cNvSpPr>
          <p:nvPr/>
        </p:nvSpPr>
        <p:spPr bwMode="auto">
          <a:xfrm>
            <a:off x="5248966" y="1394023"/>
            <a:ext cx="720725" cy="5156200"/>
          </a:xfrm>
          <a:prstGeom prst="rightBrace">
            <a:avLst>
              <a:gd name="adj1" fmla="val 8313"/>
              <a:gd name="adj2" fmla="val 50000"/>
            </a:avLst>
          </a:prstGeom>
          <a:noFill/>
          <a:ln w="38100">
            <a:solidFill>
              <a:srgbClr val="000000"/>
            </a:solidFill>
            <a:round/>
            <a:headEnd/>
            <a:tailEnd/>
          </a:ln>
          <a:effectLst>
            <a:outerShdw blurRad="40000" dist="23000" dir="5400000" rotWithShape="0">
              <a:srgbClr val="808080">
                <a:alpha val="34999"/>
              </a:srgbClr>
            </a:outerShdw>
          </a:effectLst>
          <a:extLst>
            <a:ext uri="{909E8E84-426E-40dd-AFC4-6F175D3DCCD1}">
              <a14:hiddenFill xmlns:a14="http://schemas.microsoft.com/office/drawing/2010/main" xmlns="">
                <a:solidFill>
                  <a:srgbClr val="FFFFFF"/>
                </a:solidFill>
              </a14:hiddenFill>
            </a:ext>
          </a:extLst>
        </p:spPr>
        <p:txBody>
          <a:bodyPr anchor="ctr"/>
          <a:lstStyle/>
          <a:p>
            <a:pPr algn="ctr" eaLnBrk="1" hangingPunct="1">
              <a:defRPr/>
            </a:pPr>
            <a:endParaRPr lang="en-US" dirty="0">
              <a:latin typeface="Calibri" panose="020F0502020204030204" pitchFamily="34" charset="0"/>
            </a:endParaRPr>
          </a:p>
        </p:txBody>
      </p:sp>
      <p:sp>
        <p:nvSpPr>
          <p:cNvPr id="37897" name="TextBox 9"/>
          <p:cNvSpPr txBox="1">
            <a:spLocks noChangeArrowheads="1"/>
          </p:cNvSpPr>
          <p:nvPr/>
        </p:nvSpPr>
        <p:spPr bwMode="auto">
          <a:xfrm>
            <a:off x="6084285" y="5904111"/>
            <a:ext cx="3960812" cy="646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a:t>What will the ‘sign’ be for PED, PES, YED and XED?</a:t>
            </a:r>
          </a:p>
        </p:txBody>
      </p:sp>
      <p:sp>
        <p:nvSpPr>
          <p:cNvPr id="4" name="TextBox 3"/>
          <p:cNvSpPr txBox="1"/>
          <p:nvPr/>
        </p:nvSpPr>
        <p:spPr>
          <a:xfrm>
            <a:off x="336851" y="1446606"/>
            <a:ext cx="461152" cy="923330"/>
          </a:xfrm>
          <a:prstGeom prst="rect">
            <a:avLst/>
          </a:prstGeom>
          <a:solidFill>
            <a:srgbClr val="FF0000"/>
          </a:solidFill>
        </p:spPr>
        <p:txBody>
          <a:bodyPr wrap="square" rtlCol="0">
            <a:spAutoFit/>
          </a:bodyPr>
          <a:lstStyle/>
          <a:p>
            <a:pPr algn="ctr"/>
            <a:r>
              <a:rPr lang="en-GB" sz="5400" dirty="0" smtClean="0">
                <a:solidFill>
                  <a:schemeClr val="bg1"/>
                </a:solidFill>
              </a:rPr>
              <a:t>-</a:t>
            </a:r>
            <a:endParaRPr lang="en-GB" sz="2400" dirty="0">
              <a:solidFill>
                <a:schemeClr val="bg1"/>
              </a:solidFill>
            </a:endParaRPr>
          </a:p>
        </p:txBody>
      </p:sp>
      <p:sp>
        <p:nvSpPr>
          <p:cNvPr id="11" name="TextBox 10"/>
          <p:cNvSpPr txBox="1"/>
          <p:nvPr/>
        </p:nvSpPr>
        <p:spPr>
          <a:xfrm>
            <a:off x="371224" y="2745187"/>
            <a:ext cx="461152" cy="923330"/>
          </a:xfrm>
          <a:prstGeom prst="rect">
            <a:avLst/>
          </a:prstGeom>
          <a:solidFill>
            <a:srgbClr val="FF0000"/>
          </a:solidFill>
        </p:spPr>
        <p:txBody>
          <a:bodyPr wrap="square" rtlCol="0">
            <a:spAutoFit/>
          </a:bodyPr>
          <a:lstStyle/>
          <a:p>
            <a:pPr algn="ctr"/>
            <a:r>
              <a:rPr lang="en-GB" sz="5400" dirty="0" smtClean="0">
                <a:solidFill>
                  <a:schemeClr val="bg1"/>
                </a:solidFill>
              </a:rPr>
              <a:t>+</a:t>
            </a:r>
            <a:endParaRPr lang="en-GB" sz="2400" dirty="0">
              <a:solidFill>
                <a:schemeClr val="bg1"/>
              </a:solidFill>
            </a:endParaRPr>
          </a:p>
        </p:txBody>
      </p:sp>
      <p:sp>
        <p:nvSpPr>
          <p:cNvPr id="13" name="TextBox 12"/>
          <p:cNvSpPr txBox="1"/>
          <p:nvPr/>
        </p:nvSpPr>
        <p:spPr>
          <a:xfrm>
            <a:off x="120952" y="3963001"/>
            <a:ext cx="461152" cy="923330"/>
          </a:xfrm>
          <a:prstGeom prst="rect">
            <a:avLst/>
          </a:prstGeom>
          <a:solidFill>
            <a:srgbClr val="FF0000"/>
          </a:solidFill>
        </p:spPr>
        <p:txBody>
          <a:bodyPr wrap="square" rtlCol="0">
            <a:spAutoFit/>
          </a:bodyPr>
          <a:lstStyle/>
          <a:p>
            <a:pPr algn="ctr"/>
            <a:r>
              <a:rPr lang="en-GB" sz="5400" dirty="0" smtClean="0">
                <a:solidFill>
                  <a:schemeClr val="bg1"/>
                </a:solidFill>
              </a:rPr>
              <a:t>-</a:t>
            </a:r>
            <a:endParaRPr lang="en-GB" sz="2400" dirty="0">
              <a:solidFill>
                <a:schemeClr val="bg1"/>
              </a:solidFill>
            </a:endParaRPr>
          </a:p>
        </p:txBody>
      </p:sp>
      <p:sp>
        <p:nvSpPr>
          <p:cNvPr id="14" name="TextBox 13"/>
          <p:cNvSpPr txBox="1"/>
          <p:nvPr/>
        </p:nvSpPr>
        <p:spPr>
          <a:xfrm>
            <a:off x="798003" y="3975598"/>
            <a:ext cx="461152" cy="923330"/>
          </a:xfrm>
          <a:prstGeom prst="rect">
            <a:avLst/>
          </a:prstGeom>
          <a:solidFill>
            <a:srgbClr val="FF0000"/>
          </a:solidFill>
        </p:spPr>
        <p:txBody>
          <a:bodyPr wrap="square" rtlCol="0">
            <a:spAutoFit/>
          </a:bodyPr>
          <a:lstStyle/>
          <a:p>
            <a:pPr algn="ctr"/>
            <a:r>
              <a:rPr lang="en-GB" sz="5400" dirty="0" smtClean="0">
                <a:solidFill>
                  <a:schemeClr val="bg1"/>
                </a:solidFill>
              </a:rPr>
              <a:t>+</a:t>
            </a:r>
            <a:endParaRPr lang="en-GB" sz="2400" dirty="0">
              <a:solidFill>
                <a:schemeClr val="bg1"/>
              </a:solidFill>
            </a:endParaRPr>
          </a:p>
        </p:txBody>
      </p:sp>
      <p:sp>
        <p:nvSpPr>
          <p:cNvPr id="15" name="TextBox 14"/>
          <p:cNvSpPr txBox="1"/>
          <p:nvPr/>
        </p:nvSpPr>
        <p:spPr>
          <a:xfrm>
            <a:off x="173471" y="5482076"/>
            <a:ext cx="461152" cy="923330"/>
          </a:xfrm>
          <a:prstGeom prst="rect">
            <a:avLst/>
          </a:prstGeom>
          <a:solidFill>
            <a:srgbClr val="FF0000"/>
          </a:solidFill>
        </p:spPr>
        <p:txBody>
          <a:bodyPr wrap="square" rtlCol="0">
            <a:spAutoFit/>
          </a:bodyPr>
          <a:lstStyle/>
          <a:p>
            <a:pPr algn="ctr"/>
            <a:r>
              <a:rPr lang="en-GB" sz="5400" dirty="0" smtClean="0">
                <a:solidFill>
                  <a:schemeClr val="bg1"/>
                </a:solidFill>
              </a:rPr>
              <a:t>-</a:t>
            </a:r>
            <a:endParaRPr lang="en-GB" sz="2400" dirty="0">
              <a:solidFill>
                <a:schemeClr val="bg1"/>
              </a:solidFill>
            </a:endParaRPr>
          </a:p>
        </p:txBody>
      </p:sp>
      <p:sp>
        <p:nvSpPr>
          <p:cNvPr id="16" name="TextBox 15"/>
          <p:cNvSpPr txBox="1"/>
          <p:nvPr/>
        </p:nvSpPr>
        <p:spPr>
          <a:xfrm>
            <a:off x="850522" y="5494673"/>
            <a:ext cx="461152" cy="923330"/>
          </a:xfrm>
          <a:prstGeom prst="rect">
            <a:avLst/>
          </a:prstGeom>
          <a:solidFill>
            <a:srgbClr val="FF0000"/>
          </a:solidFill>
        </p:spPr>
        <p:txBody>
          <a:bodyPr wrap="square" rtlCol="0">
            <a:spAutoFit/>
          </a:bodyPr>
          <a:lstStyle/>
          <a:p>
            <a:pPr algn="ctr"/>
            <a:r>
              <a:rPr lang="en-GB" sz="5400" dirty="0" smtClean="0">
                <a:solidFill>
                  <a:schemeClr val="bg1"/>
                </a:solidFill>
              </a:rPr>
              <a:t>+</a:t>
            </a:r>
            <a:endParaRPr lang="en-GB" sz="2400" dirty="0">
              <a:solidFill>
                <a:schemeClr val="bg1"/>
              </a:solidFill>
            </a:endParaRPr>
          </a:p>
        </p:txBody>
      </p:sp>
    </p:spTree>
    <p:extLst>
      <p:ext uri="{BB962C8B-B14F-4D97-AF65-F5344CB8AC3E}">
        <p14:creationId xmlns:p14="http://schemas.microsoft.com/office/powerpoint/2010/main" val="307286828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463" y="112461"/>
            <a:ext cx="10515600" cy="1325563"/>
          </a:xfrm>
        </p:spPr>
        <p:txBody>
          <a:bodyPr/>
          <a:lstStyle/>
          <a:p>
            <a:pPr>
              <a:defRPr/>
            </a:pPr>
            <a:r>
              <a:rPr lang="en-US" dirty="0" smtClean="0"/>
              <a:t>Calculating Elasticity: Basic </a:t>
            </a:r>
            <a:r>
              <a:rPr lang="en-US" dirty="0" err="1" smtClean="0"/>
              <a:t>Maths</a:t>
            </a:r>
            <a:endParaRPr lang="en-US" dirty="0"/>
          </a:p>
        </p:txBody>
      </p:sp>
      <p:sp>
        <p:nvSpPr>
          <p:cNvPr id="3" name="Content Placeholder 2"/>
          <p:cNvSpPr>
            <a:spLocks noGrp="1"/>
          </p:cNvSpPr>
          <p:nvPr>
            <p:ph idx="1"/>
          </p:nvPr>
        </p:nvSpPr>
        <p:spPr>
          <a:xfrm>
            <a:off x="1774826" y="1341439"/>
            <a:ext cx="8785225" cy="5400675"/>
          </a:xfrm>
        </p:spPr>
        <p:txBody>
          <a:bodyPr/>
          <a:lstStyle/>
          <a:p>
            <a:pPr>
              <a:defRPr/>
            </a:pPr>
            <a:r>
              <a:rPr lang="en-US" altLang="en-US" b="1" dirty="0" smtClean="0">
                <a:ea typeface="ＭＳ Ｐゴシック" pitchFamily="34" charset="-128"/>
              </a:rPr>
              <a:t>Positive and Negative Numbers</a:t>
            </a:r>
          </a:p>
          <a:p>
            <a:pPr marL="971550" lvl="1" indent="-514350">
              <a:buFontTx/>
              <a:buAutoNum type="arabicPeriod"/>
              <a:defRPr/>
            </a:pPr>
            <a:r>
              <a:rPr lang="en-US" altLang="en-US" dirty="0" smtClean="0">
                <a:ea typeface="ＭＳ Ｐゴシック" pitchFamily="34" charset="-128"/>
              </a:rPr>
              <a:t>-3 x 5 = </a:t>
            </a:r>
          </a:p>
          <a:p>
            <a:pPr marL="971550" lvl="1" indent="-514350">
              <a:buFontTx/>
              <a:buAutoNum type="arabicPeriod"/>
              <a:defRPr/>
            </a:pPr>
            <a:r>
              <a:rPr lang="en-US" altLang="en-US" dirty="0" smtClean="0">
                <a:ea typeface="ＭＳ Ｐゴシック" pitchFamily="34" charset="-128"/>
              </a:rPr>
              <a:t>-6 x -3=</a:t>
            </a:r>
          </a:p>
          <a:p>
            <a:pPr marL="971550" lvl="1" indent="-514350">
              <a:buFontTx/>
              <a:buAutoNum type="arabicPeriod"/>
              <a:defRPr/>
            </a:pPr>
            <a:r>
              <a:rPr lang="en-US" altLang="en-US" dirty="0" smtClean="0">
                <a:ea typeface="ＭＳ Ｐゴシック" pitchFamily="34" charset="-128"/>
              </a:rPr>
              <a:t>7 x -6 =</a:t>
            </a:r>
          </a:p>
          <a:p>
            <a:pPr marL="971550" lvl="1" indent="-514350">
              <a:buFontTx/>
              <a:buAutoNum type="arabicPeriod"/>
              <a:defRPr/>
            </a:pPr>
            <a:r>
              <a:rPr lang="en-US" altLang="en-US" dirty="0" smtClean="0">
                <a:ea typeface="ＭＳ Ｐゴシック" pitchFamily="34" charset="-128"/>
              </a:rPr>
              <a:t>8 x 8 =</a:t>
            </a:r>
          </a:p>
          <a:p>
            <a:pPr marL="971550" lvl="1" indent="-514350">
              <a:buFontTx/>
              <a:buAutoNum type="arabicPeriod"/>
              <a:defRPr/>
            </a:pPr>
            <a:r>
              <a:rPr lang="en-US" altLang="en-US" dirty="0" smtClean="0">
                <a:ea typeface="ＭＳ Ｐゴシック" pitchFamily="34" charset="-128"/>
              </a:rPr>
              <a:t>-6/3 =</a:t>
            </a:r>
          </a:p>
          <a:p>
            <a:pPr>
              <a:defRPr/>
            </a:pPr>
            <a:r>
              <a:rPr lang="en-US" altLang="en-US" b="1" dirty="0" smtClean="0">
                <a:ea typeface="ＭＳ Ｐゴシック" pitchFamily="34" charset="-128"/>
              </a:rPr>
              <a:t>Calculating percentages</a:t>
            </a:r>
          </a:p>
          <a:p>
            <a:pPr marL="971550" lvl="1" indent="-514350">
              <a:buFont typeface="Wingdings" pitchFamily="2" charset="2"/>
              <a:buAutoNum type="arabicPlain"/>
              <a:defRPr/>
            </a:pPr>
            <a:r>
              <a:rPr lang="en-US" altLang="en-US" dirty="0" smtClean="0">
                <a:ea typeface="ＭＳ Ｐゴシック" pitchFamily="34" charset="-128"/>
              </a:rPr>
              <a:t>Production increases from 40 to 80, what is the % increase?</a:t>
            </a:r>
          </a:p>
          <a:p>
            <a:pPr marL="971550" lvl="1" indent="-514350">
              <a:buFont typeface="Wingdings" pitchFamily="2" charset="2"/>
              <a:buAutoNum type="arabicPlain"/>
              <a:defRPr/>
            </a:pPr>
            <a:r>
              <a:rPr lang="en-US" altLang="en-US" dirty="0" smtClean="0">
                <a:ea typeface="ＭＳ Ｐゴシック" pitchFamily="34" charset="-128"/>
              </a:rPr>
              <a:t>Demand falls from 9000 to 3000, what is the % decrease</a:t>
            </a:r>
          </a:p>
          <a:p>
            <a:pPr>
              <a:defRPr/>
            </a:pPr>
            <a:endParaRPr lang="en-US" altLang="en-US" dirty="0" smtClean="0">
              <a:ea typeface="ＭＳ Ｐゴシック" pitchFamily="34" charset="-128"/>
            </a:endParaRPr>
          </a:p>
        </p:txBody>
      </p:sp>
    </p:spTree>
    <p:extLst>
      <p:ext uri="{BB962C8B-B14F-4D97-AF65-F5344CB8AC3E}">
        <p14:creationId xmlns:p14="http://schemas.microsoft.com/office/powerpoint/2010/main" val="357519307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17663" y="157163"/>
            <a:ext cx="8882062" cy="668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5"/>
          <p:cNvSpPr/>
          <p:nvPr/>
        </p:nvSpPr>
        <p:spPr>
          <a:xfrm>
            <a:off x="2016760" y="5116513"/>
            <a:ext cx="3748088" cy="1331912"/>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latin typeface="Calibri" panose="020F0502020204030204" pitchFamily="34" charset="0"/>
            </a:endParaRPr>
          </a:p>
        </p:txBody>
      </p:sp>
      <p:sp>
        <p:nvSpPr>
          <p:cNvPr id="7" name="Rectangle 6"/>
          <p:cNvSpPr/>
          <p:nvPr/>
        </p:nvSpPr>
        <p:spPr>
          <a:xfrm>
            <a:off x="6503989" y="5116513"/>
            <a:ext cx="3748087" cy="1331912"/>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latin typeface="Calibri" panose="020F0502020204030204" pitchFamily="34" charset="0"/>
            </a:endParaRPr>
          </a:p>
        </p:txBody>
      </p:sp>
    </p:spTree>
    <p:extLst>
      <p:ext uri="{BB962C8B-B14F-4D97-AF65-F5344CB8AC3E}">
        <p14:creationId xmlns:p14="http://schemas.microsoft.com/office/powerpoint/2010/main" val="9118035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49400" y="12700"/>
            <a:ext cx="9093200" cy="6819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Rectangle 8"/>
          <p:cNvSpPr/>
          <p:nvPr/>
        </p:nvSpPr>
        <p:spPr>
          <a:xfrm>
            <a:off x="1860550" y="4786313"/>
            <a:ext cx="3944938" cy="172085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latin typeface="Calibri" panose="020F0502020204030204" pitchFamily="34" charset="0"/>
            </a:endParaRPr>
          </a:p>
        </p:txBody>
      </p:sp>
      <p:sp>
        <p:nvSpPr>
          <p:cNvPr id="11" name="Rectangle 10"/>
          <p:cNvSpPr/>
          <p:nvPr/>
        </p:nvSpPr>
        <p:spPr>
          <a:xfrm>
            <a:off x="6462714" y="1092201"/>
            <a:ext cx="3946525" cy="4462463"/>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latin typeface="Calibri" panose="020F0502020204030204" pitchFamily="34" charset="0"/>
            </a:endParaRPr>
          </a:p>
        </p:txBody>
      </p:sp>
      <p:sp>
        <p:nvSpPr>
          <p:cNvPr id="12" name="Rectangle 11"/>
          <p:cNvSpPr/>
          <p:nvPr/>
        </p:nvSpPr>
        <p:spPr>
          <a:xfrm>
            <a:off x="6462714" y="5554663"/>
            <a:ext cx="3946525" cy="9525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latin typeface="Calibri" panose="020F0502020204030204" pitchFamily="34" charset="0"/>
            </a:endParaRPr>
          </a:p>
        </p:txBody>
      </p:sp>
    </p:spTree>
    <p:extLst>
      <p:ext uri="{BB962C8B-B14F-4D97-AF65-F5344CB8AC3E}">
        <p14:creationId xmlns:p14="http://schemas.microsoft.com/office/powerpoint/2010/main" val="30373783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hidden"/>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hidden"/>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11"/>
                                        </p:tgtEl>
                                        <p:attrNameLst>
                                          <p:attrName>style.visibility</p:attrName>
                                        </p:attrNameLst>
                                      </p:cBhvr>
                                      <p:to>
                                        <p:strVal val="hidden"/>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hidden"/>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1" grpId="1" animBg="1"/>
      <p:bldP spid="12" grpId="0" animBg="1"/>
      <p:bldP spid="12"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19075" y="628650"/>
            <a:ext cx="7181850" cy="5505450"/>
          </a:xfrm>
          <a:prstGeom prst="rect">
            <a:avLst/>
          </a:prstGeom>
        </p:spPr>
      </p:pic>
      <p:pic>
        <p:nvPicPr>
          <p:cNvPr id="3" name="Picture 2"/>
          <p:cNvPicPr>
            <a:picLocks noChangeAspect="1"/>
          </p:cNvPicPr>
          <p:nvPr/>
        </p:nvPicPr>
        <p:blipFill>
          <a:blip r:embed="rId3"/>
          <a:stretch>
            <a:fillRect/>
          </a:stretch>
        </p:blipFill>
        <p:spPr>
          <a:xfrm>
            <a:off x="3924300" y="1116294"/>
            <a:ext cx="7981950" cy="4530161"/>
          </a:xfrm>
          <a:prstGeom prst="rect">
            <a:avLst/>
          </a:prstGeom>
        </p:spPr>
      </p:pic>
    </p:spTree>
    <p:extLst>
      <p:ext uri="{BB962C8B-B14F-4D97-AF65-F5344CB8AC3E}">
        <p14:creationId xmlns:p14="http://schemas.microsoft.com/office/powerpoint/2010/main" val="556458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483" y="27626"/>
            <a:ext cx="10515600" cy="1325563"/>
          </a:xfrm>
        </p:spPr>
        <p:txBody>
          <a:bodyPr/>
          <a:lstStyle/>
          <a:p>
            <a:r>
              <a:rPr lang="en-GB" b="1" dirty="0" smtClean="0">
                <a:latin typeface="+mn-lt"/>
              </a:rPr>
              <a:t>ACTUAL UK DATA</a:t>
            </a:r>
            <a:r>
              <a:rPr lang="en-GB" b="1" dirty="0" smtClean="0"/>
              <a:t/>
            </a:r>
            <a:br>
              <a:rPr lang="en-GB" b="1" dirty="0" smtClean="0"/>
            </a:br>
            <a:r>
              <a:rPr lang="en-GB" sz="2800" b="1" dirty="0" smtClean="0"/>
              <a:t>Household Survey 2001 to 2009 by the ONS</a:t>
            </a:r>
            <a:endParaRPr lang="en-GB" b="1" dirty="0"/>
          </a:p>
        </p:txBody>
      </p:sp>
      <p:graphicFrame>
        <p:nvGraphicFramePr>
          <p:cNvPr id="4" name="Group 76"/>
          <p:cNvGraphicFramePr>
            <a:graphicFrameLocks noGrp="1"/>
          </p:cNvGraphicFramePr>
          <p:nvPr>
            <p:extLst>
              <p:ext uri="{D42A27DB-BD31-4B8C-83A1-F6EECF244321}">
                <p14:modId xmlns:p14="http://schemas.microsoft.com/office/powerpoint/2010/main" val="2743423850"/>
              </p:ext>
            </p:extLst>
          </p:nvPr>
        </p:nvGraphicFramePr>
        <p:xfrm>
          <a:off x="3626498" y="1271653"/>
          <a:ext cx="8077200" cy="2270639"/>
        </p:xfrm>
        <a:graphic>
          <a:graphicData uri="http://schemas.openxmlformats.org/drawingml/2006/table">
            <a:tbl>
              <a:tblPr/>
              <a:tblGrid>
                <a:gridCol w="2692400">
                  <a:extLst>
                    <a:ext uri="{9D8B030D-6E8A-4147-A177-3AD203B41FA5}">
                      <a16:colId xmlns:a16="http://schemas.microsoft.com/office/drawing/2014/main" val="20000"/>
                    </a:ext>
                  </a:extLst>
                </a:gridCol>
                <a:gridCol w="2692400">
                  <a:extLst>
                    <a:ext uri="{9D8B030D-6E8A-4147-A177-3AD203B41FA5}">
                      <a16:colId xmlns:a16="http://schemas.microsoft.com/office/drawing/2014/main" val="20001"/>
                    </a:ext>
                  </a:extLst>
                </a:gridCol>
                <a:gridCol w="2692400">
                  <a:extLst>
                    <a:ext uri="{9D8B030D-6E8A-4147-A177-3AD203B41FA5}">
                      <a16:colId xmlns:a16="http://schemas.microsoft.com/office/drawing/2014/main" val="20002"/>
                    </a:ext>
                  </a:extLst>
                </a:gridCol>
              </a:tblGrid>
              <a:tr h="716609">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800" b="1" i="0" u="none" strike="noStrike" cap="none" normalizeH="0" baseline="0" dirty="0" smtClean="0">
                        <a:ln>
                          <a:noFill/>
                        </a:ln>
                        <a:solidFill>
                          <a:schemeClr val="tx1"/>
                        </a:solidFill>
                        <a:effectLst/>
                        <a:latin typeface="Calibri" pitchFamily="34" charset="0"/>
                      </a:endParaRPr>
                    </a:p>
                  </a:txBody>
                  <a:tcPr marT="45645" marB="4564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1400" b="1" i="0" u="none" strike="noStrike" cap="none" normalizeH="0" baseline="0" dirty="0" smtClean="0">
                          <a:ln>
                            <a:noFill/>
                          </a:ln>
                          <a:solidFill>
                            <a:schemeClr val="tx1"/>
                          </a:solidFill>
                          <a:effectLst/>
                          <a:latin typeface="Calibri" pitchFamily="34" charset="0"/>
                        </a:rPr>
                        <a:t>CHANGE IN QUANTITY DEMANDED</a:t>
                      </a:r>
                    </a:p>
                  </a:txBody>
                  <a:tcPr marT="45645" marB="4564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GB"/>
                    </a:p>
                  </a:txBody>
                  <a:tcPr/>
                </a:tc>
                <a:extLst>
                  <a:ext uri="{0D108BD9-81ED-4DB2-BD59-A6C34878D82A}">
                    <a16:rowId xmlns:a16="http://schemas.microsoft.com/office/drawing/2014/main" val="10000"/>
                  </a:ext>
                </a:extLst>
              </a:tr>
              <a:tr h="518003">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400" b="1" i="0" u="none" strike="noStrike" cap="none" normalizeH="0" baseline="0" dirty="0" smtClean="0">
                          <a:ln>
                            <a:noFill/>
                          </a:ln>
                          <a:solidFill>
                            <a:schemeClr val="tx1"/>
                          </a:solidFill>
                          <a:effectLst/>
                          <a:latin typeface="Calibri" pitchFamily="34" charset="0"/>
                        </a:rPr>
                        <a:t>CHANGE IN PRICE</a:t>
                      </a:r>
                    </a:p>
                  </a:txBody>
                  <a:tcPr marT="45645" marB="4564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2800" b="0" i="0" u="none" strike="noStrike" cap="none" normalizeH="0" baseline="0" dirty="0" smtClean="0">
                          <a:ln>
                            <a:noFill/>
                          </a:ln>
                          <a:solidFill>
                            <a:schemeClr val="tx1"/>
                          </a:solidFill>
                          <a:effectLst/>
                          <a:latin typeface="Calibri" pitchFamily="34" charset="0"/>
                        </a:rPr>
                        <a:t>CIGARETTES</a:t>
                      </a:r>
                    </a:p>
                  </a:txBody>
                  <a:tcPr marT="45645" marB="4564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2800" b="0" i="0" u="none" strike="noStrike" cap="none" normalizeH="0" baseline="0" dirty="0" smtClean="0">
                          <a:ln>
                            <a:noFill/>
                          </a:ln>
                          <a:solidFill>
                            <a:schemeClr val="tx1"/>
                          </a:solidFill>
                          <a:effectLst/>
                          <a:latin typeface="Calibri" pitchFamily="34" charset="0"/>
                        </a:rPr>
                        <a:t>LIGHTERS</a:t>
                      </a:r>
                    </a:p>
                  </a:txBody>
                  <a:tcPr marT="45645" marB="4564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solidFill>
                  </a:tcPr>
                </a:tc>
                <a:extLst>
                  <a:ext uri="{0D108BD9-81ED-4DB2-BD59-A6C34878D82A}">
                    <a16:rowId xmlns:a16="http://schemas.microsoft.com/office/drawing/2014/main" val="10001"/>
                  </a:ext>
                </a:extLst>
              </a:tr>
              <a:tr h="518003">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2800" b="0" i="0" u="none" strike="noStrike" cap="none" normalizeH="0" baseline="0" dirty="0" smtClean="0">
                          <a:ln>
                            <a:noFill/>
                          </a:ln>
                          <a:solidFill>
                            <a:schemeClr val="tx1"/>
                          </a:solidFill>
                          <a:effectLst/>
                          <a:latin typeface="Calibri" pitchFamily="34" charset="0"/>
                        </a:rPr>
                        <a:t>CIGARETTES</a:t>
                      </a:r>
                    </a:p>
                  </a:txBody>
                  <a:tcPr marT="45645" marB="4564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2800" b="0" i="0" u="none" strike="noStrike" cap="none" normalizeH="0" baseline="0" dirty="0" smtClean="0">
                          <a:ln>
                            <a:noFill/>
                          </a:ln>
                          <a:solidFill>
                            <a:srgbClr val="FF0000"/>
                          </a:solidFill>
                          <a:effectLst/>
                          <a:latin typeface="Calibri" pitchFamily="34" charset="0"/>
                        </a:rPr>
                        <a:t>-(0.76)</a:t>
                      </a:r>
                    </a:p>
                  </a:txBody>
                  <a:tcPr marT="45645" marB="4564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2800" b="0" i="0" u="none" strike="noStrike" cap="none" normalizeH="0" baseline="0" dirty="0" smtClean="0">
                          <a:ln>
                            <a:noFill/>
                          </a:ln>
                          <a:solidFill>
                            <a:schemeClr val="tx1"/>
                          </a:solidFill>
                          <a:effectLst/>
                          <a:latin typeface="Calibri" pitchFamily="34" charset="0"/>
                        </a:rPr>
                        <a:t>-(0.03)</a:t>
                      </a:r>
                    </a:p>
                  </a:txBody>
                  <a:tcPr marT="45645" marB="4564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18003">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2800" b="0" i="0" u="none" strike="noStrike" cap="none" normalizeH="0" baseline="0" dirty="0" smtClean="0">
                          <a:ln>
                            <a:noFill/>
                          </a:ln>
                          <a:solidFill>
                            <a:schemeClr val="tx1"/>
                          </a:solidFill>
                          <a:effectLst/>
                          <a:latin typeface="Calibri" pitchFamily="34" charset="0"/>
                        </a:rPr>
                        <a:t>LIGHTERS</a:t>
                      </a:r>
                    </a:p>
                  </a:txBody>
                  <a:tcPr marT="45645" marB="4564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2800" b="0" i="0" u="none" strike="noStrike" cap="none" normalizeH="0" baseline="0" dirty="0" smtClean="0">
                          <a:ln>
                            <a:noFill/>
                          </a:ln>
                          <a:solidFill>
                            <a:schemeClr val="tx1"/>
                          </a:solidFill>
                          <a:effectLst/>
                          <a:latin typeface="Calibri" pitchFamily="34" charset="0"/>
                        </a:rPr>
                        <a:t>-(1.25)</a:t>
                      </a:r>
                    </a:p>
                  </a:txBody>
                  <a:tcPr marT="45645" marB="4564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2800" b="0" i="0" u="none" strike="noStrike" cap="none" normalizeH="0" baseline="0" dirty="0" smtClean="0">
                          <a:ln>
                            <a:noFill/>
                          </a:ln>
                          <a:solidFill>
                            <a:srgbClr val="FF0000"/>
                          </a:solidFill>
                          <a:effectLst/>
                          <a:latin typeface="Calibri" pitchFamily="34" charset="0"/>
                        </a:rPr>
                        <a:t>-(1.54)</a:t>
                      </a:r>
                    </a:p>
                  </a:txBody>
                  <a:tcPr marT="45645" marB="4564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5" name="Group 2"/>
          <p:cNvGraphicFramePr>
            <a:graphicFrameLocks noGrp="1"/>
          </p:cNvGraphicFramePr>
          <p:nvPr>
            <p:extLst>
              <p:ext uri="{D42A27DB-BD31-4B8C-83A1-F6EECF244321}">
                <p14:modId xmlns:p14="http://schemas.microsoft.com/office/powerpoint/2010/main" val="917832998"/>
              </p:ext>
            </p:extLst>
          </p:nvPr>
        </p:nvGraphicFramePr>
        <p:xfrm>
          <a:off x="207721" y="3799329"/>
          <a:ext cx="8278812" cy="2886076"/>
        </p:xfrm>
        <a:graphic>
          <a:graphicData uri="http://schemas.openxmlformats.org/drawingml/2006/table">
            <a:tbl>
              <a:tblPr/>
              <a:tblGrid>
                <a:gridCol w="2376487">
                  <a:extLst>
                    <a:ext uri="{9D8B030D-6E8A-4147-A177-3AD203B41FA5}">
                      <a16:colId xmlns:a16="http://schemas.microsoft.com/office/drawing/2014/main" val="20000"/>
                    </a:ext>
                  </a:extLst>
                </a:gridCol>
                <a:gridCol w="3336925">
                  <a:extLst>
                    <a:ext uri="{9D8B030D-6E8A-4147-A177-3AD203B41FA5}">
                      <a16:colId xmlns:a16="http://schemas.microsoft.com/office/drawing/2014/main" val="20001"/>
                    </a:ext>
                  </a:extLst>
                </a:gridCol>
                <a:gridCol w="2565400">
                  <a:extLst>
                    <a:ext uri="{9D8B030D-6E8A-4147-A177-3AD203B41FA5}">
                      <a16:colId xmlns:a16="http://schemas.microsoft.com/office/drawing/2014/main" val="20002"/>
                    </a:ext>
                  </a:extLst>
                </a:gridCol>
              </a:tblGrid>
              <a:tr h="719138">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1" i="0" u="none" strike="noStrike" cap="none" normalizeH="0" baseline="0" dirty="0" smtClean="0">
                        <a:ln>
                          <a:noFill/>
                        </a:ln>
                        <a:solidFill>
                          <a:schemeClr val="tx1"/>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1400" b="1" i="0" u="none" strike="noStrike" cap="none" normalizeH="0" baseline="0" dirty="0" smtClean="0">
                          <a:ln>
                            <a:noFill/>
                          </a:ln>
                          <a:solidFill>
                            <a:schemeClr val="tx1"/>
                          </a:solidFill>
                          <a:effectLst/>
                          <a:latin typeface="Calibri" pitchFamily="34" charset="0"/>
                        </a:rPr>
                        <a:t>CHANGE IN QUANTITY DEMANDED</a:t>
                      </a:r>
                    </a:p>
                  </a:txBody>
                  <a:tcPr marL="90000" marR="90000" marT="46800" marB="4680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hMerge="1">
                  <a:txBody>
                    <a:bodyPr/>
                    <a:lstStyle/>
                    <a:p>
                      <a:endParaRPr lang="en-GB"/>
                    </a:p>
                  </a:txBody>
                  <a:tcPr/>
                </a:tc>
                <a:extLst>
                  <a:ext uri="{0D108BD9-81ED-4DB2-BD59-A6C34878D82A}">
                    <a16:rowId xmlns:a16="http://schemas.microsoft.com/office/drawing/2014/main" val="10000"/>
                  </a:ext>
                </a:extLst>
              </a:tr>
              <a:tr h="592138">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1400" b="1" i="0" u="none" strike="noStrike" cap="none" normalizeH="0" baseline="0" dirty="0" smtClean="0">
                          <a:ln>
                            <a:noFill/>
                          </a:ln>
                          <a:solidFill>
                            <a:schemeClr val="tx1"/>
                          </a:solidFill>
                          <a:effectLst/>
                          <a:latin typeface="Calibri" pitchFamily="34" charset="0"/>
                        </a:rPr>
                        <a:t>CHANGE IN PRICE</a:t>
                      </a:r>
                    </a:p>
                  </a:txBody>
                  <a:tcPr marL="90000" marR="90000"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2800" b="1" i="0" u="none" strike="noStrike" cap="none" normalizeH="0" baseline="0" dirty="0" smtClean="0">
                          <a:ln>
                            <a:noFill/>
                          </a:ln>
                          <a:solidFill>
                            <a:schemeClr val="tx1"/>
                          </a:solidFill>
                          <a:effectLst/>
                          <a:latin typeface="Calibri" pitchFamily="34" charset="0"/>
                        </a:rPr>
                        <a:t>Tea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2800" b="1" i="0" u="none" strike="noStrike" cap="none" normalizeH="0" baseline="0" dirty="0" smtClean="0">
                          <a:ln>
                            <a:noFill/>
                          </a:ln>
                          <a:solidFill>
                            <a:schemeClr val="tx1"/>
                          </a:solidFill>
                          <a:effectLst/>
                          <a:latin typeface="Calibri" pitchFamily="34" charset="0"/>
                        </a:rPr>
                        <a:t>Instant Coffee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extLst>
                  <a:ext uri="{0D108BD9-81ED-4DB2-BD59-A6C34878D82A}">
                    <a16:rowId xmlns:a16="http://schemas.microsoft.com/office/drawing/2014/main" val="10001"/>
                  </a:ext>
                </a:extLst>
              </a:tr>
              <a:tr h="787400">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GB" altLang="en-US" sz="2800" b="1" i="0" u="none" strike="noStrike" cap="none" normalizeH="0" baseline="0" dirty="0" smtClean="0">
                          <a:ln>
                            <a:noFill/>
                          </a:ln>
                          <a:solidFill>
                            <a:schemeClr val="tx1"/>
                          </a:solidFill>
                          <a:effectLst/>
                          <a:latin typeface="Calibri" pitchFamily="34" charset="0"/>
                        </a:rPr>
                        <a:t>Tea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2800" b="1" i="0" u="none" strike="noStrike" cap="none" normalizeH="0" baseline="0" dirty="0" smtClean="0">
                          <a:ln>
                            <a:noFill/>
                          </a:ln>
                          <a:solidFill>
                            <a:srgbClr val="FF0000"/>
                          </a:solidFill>
                          <a:effectLst/>
                          <a:latin typeface="Calibri" pitchFamily="34" charset="0"/>
                        </a:rPr>
                        <a:t>-(0.33)</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2800" b="1" i="0" u="none" strike="noStrike" cap="none" normalizeH="0" baseline="0" dirty="0" smtClean="0">
                          <a:ln>
                            <a:noFill/>
                          </a:ln>
                          <a:solidFill>
                            <a:schemeClr val="tx1"/>
                          </a:solidFill>
                          <a:effectLst/>
                          <a:latin typeface="Calibri" pitchFamily="34" charset="0"/>
                        </a:rPr>
                        <a:t>-(0.01)</a:t>
                      </a:r>
                    </a:p>
                  </a:txBody>
                  <a:tcPr marL="90000" marR="90000" marT="46800" marB="4680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787400">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GB" altLang="en-US" sz="2800" b="1" i="0" u="none" strike="noStrike" cap="none" normalizeH="0" baseline="0" dirty="0" smtClean="0">
                          <a:ln>
                            <a:noFill/>
                          </a:ln>
                          <a:solidFill>
                            <a:schemeClr val="tx1"/>
                          </a:solidFill>
                          <a:effectLst/>
                          <a:latin typeface="Calibri" pitchFamily="34" charset="0"/>
                        </a:rPr>
                        <a:t>Instant Coffee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2800" b="1" i="0" u="none" strike="noStrike" cap="none" normalizeH="0" baseline="0" dirty="0" smtClean="0">
                          <a:ln>
                            <a:noFill/>
                          </a:ln>
                          <a:solidFill>
                            <a:schemeClr val="tx1"/>
                          </a:solidFill>
                          <a:effectLst/>
                          <a:latin typeface="Calibri" pitchFamily="34" charset="0"/>
                        </a:rPr>
                        <a:t>-(0.01)</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2800" b="1" i="0" u="none" strike="noStrike" cap="none" normalizeH="0" baseline="0" dirty="0" smtClean="0">
                          <a:ln>
                            <a:noFill/>
                          </a:ln>
                          <a:solidFill>
                            <a:srgbClr val="FF0000"/>
                          </a:solidFill>
                          <a:effectLst/>
                          <a:latin typeface="Calibri" pitchFamily="34" charset="0"/>
                        </a:rPr>
                        <a:t>-(0.14)</a:t>
                      </a:r>
                    </a:p>
                  </a:txBody>
                  <a:tcPr marL="90000" marR="90000" marT="46800" marB="4680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bl>
          </a:graphicData>
        </a:graphic>
      </p:graphicFrame>
      <p:sp>
        <p:nvSpPr>
          <p:cNvPr id="6" name="TextBox 5"/>
          <p:cNvSpPr txBox="1"/>
          <p:nvPr/>
        </p:nvSpPr>
        <p:spPr>
          <a:xfrm>
            <a:off x="207721" y="1332669"/>
            <a:ext cx="3274540" cy="2308324"/>
          </a:xfrm>
          <a:prstGeom prst="rect">
            <a:avLst/>
          </a:prstGeom>
          <a:solidFill>
            <a:schemeClr val="bg1"/>
          </a:solidFill>
        </p:spPr>
        <p:txBody>
          <a:bodyPr wrap="square" rtlCol="0">
            <a:spAutoFit/>
          </a:bodyPr>
          <a:lstStyle/>
          <a:p>
            <a:r>
              <a:rPr lang="en-GB" b="1" dirty="0" smtClean="0"/>
              <a:t>TASKS:</a:t>
            </a:r>
          </a:p>
          <a:p>
            <a:pPr marL="342900" indent="-342900">
              <a:buFont typeface="+mj-lt"/>
              <a:buAutoNum type="arabicPeriod"/>
            </a:pPr>
            <a:r>
              <a:rPr lang="en-GB" i="1" dirty="0" smtClean="0"/>
              <a:t>Class: </a:t>
            </a:r>
            <a:r>
              <a:rPr lang="en-GB" dirty="0" smtClean="0"/>
              <a:t>Which two elasticities would we be able to calculate from this data?</a:t>
            </a:r>
          </a:p>
          <a:p>
            <a:pPr marL="342900" indent="-342900">
              <a:buFont typeface="+mj-lt"/>
              <a:buAutoNum type="arabicPeriod"/>
            </a:pPr>
            <a:r>
              <a:rPr lang="en-GB" i="1" dirty="0" smtClean="0"/>
              <a:t>Groups: </a:t>
            </a:r>
            <a:r>
              <a:rPr lang="en-GB" dirty="0" smtClean="0"/>
              <a:t>What is the PED and XED for these goods.  </a:t>
            </a:r>
          </a:p>
          <a:p>
            <a:pPr marL="342900" indent="-342900">
              <a:buFont typeface="+mj-lt"/>
              <a:buAutoNum type="arabicPeriod"/>
            </a:pPr>
            <a:r>
              <a:rPr lang="en-GB" i="1" dirty="0" smtClean="0"/>
              <a:t>Groups: </a:t>
            </a:r>
            <a:r>
              <a:rPr lang="en-GB" dirty="0" smtClean="0"/>
              <a:t>Explain why this might be the case?</a:t>
            </a:r>
            <a:endParaRPr lang="en-GB" dirty="0"/>
          </a:p>
        </p:txBody>
      </p:sp>
    </p:spTree>
    <p:extLst>
      <p:ext uri="{BB962C8B-B14F-4D97-AF65-F5344CB8AC3E}">
        <p14:creationId xmlns:p14="http://schemas.microsoft.com/office/powerpoint/2010/main" val="2213810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1325563"/>
          </a:xfrm>
        </p:spPr>
        <p:txBody>
          <a:bodyPr/>
          <a:lstStyle/>
          <a:p>
            <a:r>
              <a:rPr lang="en-GB" b="1" dirty="0" smtClean="0"/>
              <a:t>Applications of Elasticity for Firms</a:t>
            </a:r>
            <a:r>
              <a:rPr lang="en-GB" dirty="0" smtClean="0"/>
              <a:t/>
            </a:r>
            <a:br>
              <a:rPr lang="en-GB" dirty="0" smtClean="0"/>
            </a:br>
            <a:r>
              <a:rPr lang="en-GB" sz="2800" dirty="0" smtClean="0">
                <a:solidFill>
                  <a:srgbClr val="FF0000"/>
                </a:solidFill>
              </a:rPr>
              <a:t>Interpreting PES and YED Calculations (answers in PP notes)</a:t>
            </a:r>
            <a:endParaRPr lang="en-GB" sz="2800" dirty="0">
              <a:solidFill>
                <a:srgbClr val="FF0000"/>
              </a:solidFill>
            </a:endParaRPr>
          </a:p>
        </p:txBody>
      </p:sp>
      <p:sp>
        <p:nvSpPr>
          <p:cNvPr id="3" name="Content Placeholder 2"/>
          <p:cNvSpPr>
            <a:spLocks noGrp="1"/>
          </p:cNvSpPr>
          <p:nvPr>
            <p:ph idx="1"/>
          </p:nvPr>
        </p:nvSpPr>
        <p:spPr>
          <a:xfrm>
            <a:off x="0" y="1325563"/>
            <a:ext cx="12192000" cy="2885490"/>
          </a:xfrm>
        </p:spPr>
        <p:txBody>
          <a:bodyPr>
            <a:noAutofit/>
          </a:bodyPr>
          <a:lstStyle/>
          <a:p>
            <a:pPr marL="265113" indent="-265113">
              <a:buFont typeface="+mj-lt"/>
              <a:buAutoNum type="arabicPeriod"/>
            </a:pPr>
            <a:r>
              <a:rPr lang="en-GB" sz="2000" dirty="0" smtClean="0"/>
              <a:t>Explain what the PES of these particular goods is telling you?  Why might a firm producing these goods be interested in this and how would it influence their behaviour?</a:t>
            </a:r>
          </a:p>
          <a:p>
            <a:pPr marL="806450" lvl="1" indent="-347663">
              <a:buFont typeface="+mj-lt"/>
              <a:buAutoNum type="alphaUcPeriod"/>
            </a:pPr>
            <a:r>
              <a:rPr lang="en-GB" sz="2000" dirty="0" smtClean="0"/>
              <a:t>Cigarettes 0.3</a:t>
            </a:r>
          </a:p>
          <a:p>
            <a:pPr marL="806450" lvl="1" indent="-347663">
              <a:buFont typeface="+mj-lt"/>
              <a:buAutoNum type="alphaUcPeriod"/>
            </a:pPr>
            <a:r>
              <a:rPr lang="en-GB" sz="2000" dirty="0" smtClean="0"/>
              <a:t>Easter Eggs 2.3</a:t>
            </a:r>
          </a:p>
          <a:p>
            <a:pPr marL="265113" indent="-265113">
              <a:buFont typeface="+mj-lt"/>
              <a:buAutoNum type="arabicPeriod"/>
            </a:pPr>
            <a:r>
              <a:rPr lang="en-GB" sz="2000" dirty="0" smtClean="0"/>
              <a:t>Explain what the YED of these particular goods is telling you?  Why might a firm producing these goods be interested and how would it influence their behaviour?</a:t>
            </a:r>
          </a:p>
          <a:p>
            <a:pPr marL="806450" lvl="1" indent="-349250">
              <a:buFont typeface="+mj-lt"/>
              <a:buAutoNum type="alphaUcPeriod"/>
            </a:pPr>
            <a:r>
              <a:rPr lang="en-GB" sz="2000" dirty="0" smtClean="0"/>
              <a:t>Champagne 3.4</a:t>
            </a:r>
          </a:p>
          <a:p>
            <a:pPr marL="806450" lvl="1" indent="-349250">
              <a:buFont typeface="+mj-lt"/>
              <a:buAutoNum type="alphaUcPeriod"/>
            </a:pPr>
            <a:r>
              <a:rPr lang="en-GB" sz="2000" dirty="0" smtClean="0"/>
              <a:t>Waitrose essential baked beans -0.2</a:t>
            </a:r>
          </a:p>
          <a:p>
            <a:pPr marL="0" indent="0">
              <a:buNone/>
            </a:pPr>
            <a:endParaRPr lang="en-GB" sz="1800" dirty="0"/>
          </a:p>
        </p:txBody>
      </p:sp>
      <p:pic>
        <p:nvPicPr>
          <p:cNvPr id="4" name="Picture 3"/>
          <p:cNvPicPr/>
          <p:nvPr/>
        </p:nvPicPr>
        <p:blipFill>
          <a:blip r:embed="rId3"/>
          <a:stretch>
            <a:fillRect/>
          </a:stretch>
        </p:blipFill>
        <p:spPr>
          <a:xfrm>
            <a:off x="0" y="4331368"/>
            <a:ext cx="12192000" cy="2526632"/>
          </a:xfrm>
          <a:prstGeom prst="rect">
            <a:avLst/>
          </a:prstGeom>
        </p:spPr>
      </p:pic>
    </p:spTree>
    <p:extLst>
      <p:ext uri="{BB962C8B-B14F-4D97-AF65-F5344CB8AC3E}">
        <p14:creationId xmlns:p14="http://schemas.microsoft.com/office/powerpoint/2010/main" val="407181667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77"/>
          <p:cNvSpPr txBox="1">
            <a:spLocks noChangeArrowheads="1"/>
          </p:cNvSpPr>
          <p:nvPr/>
        </p:nvSpPr>
        <p:spPr bwMode="auto">
          <a:xfrm>
            <a:off x="282993" y="192339"/>
            <a:ext cx="6396038"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hangingPunct="0">
              <a:defRPr sz="2000">
                <a:solidFill>
                  <a:schemeClr val="tx1"/>
                </a:solidFill>
                <a:latin typeface="Calibri" charset="0"/>
                <a:ea typeface="ＭＳ Ｐゴシック" charset="0"/>
              </a:defRPr>
            </a:lvl6pPr>
            <a:lvl7pPr eaLnBrk="0" hangingPunct="0">
              <a:defRPr sz="2000">
                <a:solidFill>
                  <a:schemeClr val="tx1"/>
                </a:solidFill>
                <a:latin typeface="Calibri" charset="0"/>
                <a:ea typeface="ＭＳ Ｐゴシック" charset="0"/>
              </a:defRPr>
            </a:lvl7pPr>
            <a:lvl8pPr eaLnBrk="0" hangingPunct="0">
              <a:defRPr sz="2000">
                <a:solidFill>
                  <a:schemeClr val="tx1"/>
                </a:solidFill>
                <a:latin typeface="Calibri" charset="0"/>
                <a:ea typeface="ＭＳ Ｐゴシック" charset="0"/>
              </a:defRPr>
            </a:lvl8pPr>
            <a:lvl9pPr eaLnBrk="0" hangingPunct="0">
              <a:defRPr sz="2000">
                <a:solidFill>
                  <a:schemeClr val="tx1"/>
                </a:solidFill>
                <a:latin typeface="Calibri" charset="0"/>
                <a:ea typeface="ＭＳ Ｐゴシック" charset="0"/>
              </a:defRPr>
            </a:lvl9pPr>
          </a:lstStyle>
          <a:p>
            <a:pPr algn="ctr" eaLnBrk="1" hangingPunct="1">
              <a:defRPr/>
            </a:pPr>
            <a:r>
              <a:rPr lang="en-GB" sz="2400" b="1" dirty="0">
                <a:latin typeface="Calibri" panose="020F0502020204030204" pitchFamily="34" charset="0"/>
              </a:rPr>
              <a:t>PRICE AND CROSS-PRICE ELASTICITY OF DEMAND</a:t>
            </a:r>
          </a:p>
        </p:txBody>
      </p:sp>
      <p:graphicFrame>
        <p:nvGraphicFramePr>
          <p:cNvPr id="7296" name="Group 128"/>
          <p:cNvGraphicFramePr>
            <a:graphicFrameLocks noGrp="1"/>
          </p:cNvGraphicFramePr>
          <p:nvPr>
            <p:extLst>
              <p:ext uri="{D42A27DB-BD31-4B8C-83A1-F6EECF244321}">
                <p14:modId xmlns:p14="http://schemas.microsoft.com/office/powerpoint/2010/main" val="4168501958"/>
              </p:ext>
            </p:extLst>
          </p:nvPr>
        </p:nvGraphicFramePr>
        <p:xfrm>
          <a:off x="282993" y="4029326"/>
          <a:ext cx="8278812" cy="2684462"/>
        </p:xfrm>
        <a:graphic>
          <a:graphicData uri="http://schemas.openxmlformats.org/drawingml/2006/table">
            <a:tbl>
              <a:tblPr/>
              <a:tblGrid>
                <a:gridCol w="2376487">
                  <a:extLst>
                    <a:ext uri="{9D8B030D-6E8A-4147-A177-3AD203B41FA5}">
                      <a16:colId xmlns:a16="http://schemas.microsoft.com/office/drawing/2014/main" val="20000"/>
                    </a:ext>
                  </a:extLst>
                </a:gridCol>
                <a:gridCol w="3336925">
                  <a:extLst>
                    <a:ext uri="{9D8B030D-6E8A-4147-A177-3AD203B41FA5}">
                      <a16:colId xmlns:a16="http://schemas.microsoft.com/office/drawing/2014/main" val="20001"/>
                    </a:ext>
                  </a:extLst>
                </a:gridCol>
                <a:gridCol w="2565400">
                  <a:extLst>
                    <a:ext uri="{9D8B030D-6E8A-4147-A177-3AD203B41FA5}">
                      <a16:colId xmlns:a16="http://schemas.microsoft.com/office/drawing/2014/main" val="20002"/>
                    </a:ext>
                  </a:extLst>
                </a:gridCol>
              </a:tblGrid>
              <a:tr h="518134">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1" i="0" u="none" strike="noStrike" cap="none" normalizeH="0" baseline="0" dirty="0" smtClean="0">
                        <a:ln>
                          <a:noFill/>
                        </a:ln>
                        <a:solidFill>
                          <a:schemeClr val="tx1"/>
                        </a:solidFill>
                        <a:effectLst/>
                        <a:latin typeface="Calibri" pitchFamily="34" charset="0"/>
                      </a:endParaRP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1400" b="1" i="0" u="none" strike="noStrike" cap="none" normalizeH="0" baseline="0" dirty="0" smtClean="0">
                          <a:ln>
                            <a:noFill/>
                          </a:ln>
                          <a:solidFill>
                            <a:schemeClr val="tx1"/>
                          </a:solidFill>
                          <a:effectLst/>
                          <a:latin typeface="Calibri" pitchFamily="34" charset="0"/>
                        </a:rPr>
                        <a:t>CHANGE IN QUANTITY DEMANDED</a:t>
                      </a:r>
                    </a:p>
                  </a:txBody>
                  <a:tcPr marL="90000" marR="90000" marT="46787" marB="46787"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hMerge="1">
                  <a:txBody>
                    <a:bodyPr/>
                    <a:lstStyle/>
                    <a:p>
                      <a:endParaRPr lang="en-GB"/>
                    </a:p>
                  </a:txBody>
                  <a:tcPr/>
                </a:tc>
                <a:extLst>
                  <a:ext uri="{0D108BD9-81ED-4DB2-BD59-A6C34878D82A}">
                    <a16:rowId xmlns:a16="http://schemas.microsoft.com/office/drawing/2014/main" val="10000"/>
                  </a:ext>
                </a:extLst>
              </a:tr>
              <a:tr h="591972">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1400" b="1" i="0" u="none" strike="noStrike" cap="none" normalizeH="0" baseline="0" dirty="0" smtClean="0">
                          <a:ln>
                            <a:noFill/>
                          </a:ln>
                          <a:solidFill>
                            <a:schemeClr val="tx1"/>
                          </a:solidFill>
                          <a:effectLst/>
                          <a:latin typeface="Calibri" pitchFamily="34" charset="0"/>
                        </a:rPr>
                        <a:t>CHANGE IN PRICE</a:t>
                      </a:r>
                    </a:p>
                  </a:txBody>
                  <a:tcPr marL="90000" marR="90000" marT="46787" marB="46787"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2800" b="1" i="0" u="none" strike="noStrike" cap="none" normalizeH="0" baseline="0" dirty="0" smtClean="0">
                          <a:ln>
                            <a:noFill/>
                          </a:ln>
                          <a:solidFill>
                            <a:schemeClr val="tx1"/>
                          </a:solidFill>
                          <a:effectLst/>
                          <a:latin typeface="Calibri" pitchFamily="34" charset="0"/>
                        </a:rPr>
                        <a:t>Cigarettes</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2800" b="1" i="0" u="none" strike="noStrike" cap="none" normalizeH="0" baseline="0" dirty="0" smtClean="0">
                          <a:ln>
                            <a:noFill/>
                          </a:ln>
                          <a:solidFill>
                            <a:schemeClr val="tx1"/>
                          </a:solidFill>
                          <a:effectLst/>
                          <a:latin typeface="Calibri" pitchFamily="34" charset="0"/>
                        </a:rPr>
                        <a:t>Lighters</a:t>
                      </a:r>
                    </a:p>
                  </a:txBody>
                  <a:tcPr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extLst>
                  <a:ext uri="{0D108BD9-81ED-4DB2-BD59-A6C34878D82A}">
                    <a16:rowId xmlns:a16="http://schemas.microsoft.com/office/drawing/2014/main" val="10001"/>
                  </a:ext>
                </a:extLst>
              </a:tr>
              <a:tr h="787178">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GB" altLang="en-US" sz="2800" b="1" i="0" u="none" strike="noStrike" cap="none" normalizeH="0" baseline="0" dirty="0" smtClean="0">
                          <a:ln>
                            <a:noFill/>
                          </a:ln>
                          <a:solidFill>
                            <a:schemeClr val="tx1"/>
                          </a:solidFill>
                          <a:effectLst/>
                          <a:latin typeface="Calibri" pitchFamily="34" charset="0"/>
                        </a:rPr>
                        <a:t>Cigarettes</a:t>
                      </a: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2800" b="1" i="0" u="none" strike="noStrike" cap="none" normalizeH="0" baseline="0" dirty="0" smtClean="0">
                          <a:ln>
                            <a:noFill/>
                          </a:ln>
                          <a:solidFill>
                            <a:srgbClr val="FF0000"/>
                          </a:solidFill>
                          <a:effectLst/>
                          <a:latin typeface="Calibri" pitchFamily="34" charset="0"/>
                        </a:rPr>
                        <a:t>-(0.76)</a:t>
                      </a:r>
                    </a:p>
                  </a:txBody>
                  <a:tcPr marL="90000" marR="90000" marT="46787" marB="46787"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2800" b="1" i="0" u="none" strike="noStrike" cap="none" normalizeH="0" baseline="0" dirty="0" smtClean="0">
                          <a:ln>
                            <a:noFill/>
                          </a:ln>
                          <a:solidFill>
                            <a:schemeClr val="tx1"/>
                          </a:solidFill>
                          <a:effectLst/>
                          <a:latin typeface="Calibri" pitchFamily="34" charset="0"/>
                        </a:rPr>
                        <a:t>-(1.25)</a:t>
                      </a:r>
                    </a:p>
                  </a:txBody>
                  <a:tcPr marL="90000" marR="90000" marT="46787" marB="46787"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787178">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GB" altLang="en-US" sz="2800" b="1" i="0" u="none" strike="noStrike" cap="none" normalizeH="0" baseline="0" dirty="0" smtClean="0">
                          <a:ln>
                            <a:noFill/>
                          </a:ln>
                          <a:solidFill>
                            <a:schemeClr val="tx1"/>
                          </a:solidFill>
                          <a:effectLst/>
                          <a:latin typeface="Calibri" pitchFamily="34" charset="0"/>
                        </a:rPr>
                        <a:t>Lighters</a:t>
                      </a: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2800" b="1" i="0" u="none" strike="noStrike" cap="none" normalizeH="0" baseline="0" dirty="0" smtClean="0">
                          <a:ln>
                            <a:noFill/>
                          </a:ln>
                          <a:solidFill>
                            <a:schemeClr val="tx1"/>
                          </a:solidFill>
                          <a:effectLst/>
                          <a:latin typeface="Calibri" pitchFamily="34" charset="0"/>
                        </a:rPr>
                        <a:t>-(0.03)</a:t>
                      </a:r>
                    </a:p>
                  </a:txBody>
                  <a:tcPr marL="90000" marR="90000" marT="46787" marB="46787"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2800" b="1" i="0" u="none" strike="noStrike" cap="none" normalizeH="0" baseline="0" dirty="0" smtClean="0">
                          <a:ln>
                            <a:noFill/>
                          </a:ln>
                          <a:solidFill>
                            <a:srgbClr val="FF0000"/>
                          </a:solidFill>
                          <a:effectLst/>
                          <a:latin typeface="Calibri" pitchFamily="34" charset="0"/>
                        </a:rPr>
                        <a:t>-(1.54)</a:t>
                      </a:r>
                    </a:p>
                  </a:txBody>
                  <a:tcPr marL="90000" marR="90000" marT="46787" marB="46787"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bl>
          </a:graphicData>
        </a:graphic>
      </p:graphicFrame>
      <p:graphicFrame>
        <p:nvGraphicFramePr>
          <p:cNvPr id="7272" name="Group 104"/>
          <p:cNvGraphicFramePr>
            <a:graphicFrameLocks noGrp="1"/>
          </p:cNvGraphicFramePr>
          <p:nvPr>
            <p:extLst>
              <p:ext uri="{D42A27DB-BD31-4B8C-83A1-F6EECF244321}">
                <p14:modId xmlns:p14="http://schemas.microsoft.com/office/powerpoint/2010/main" val="129026913"/>
              </p:ext>
            </p:extLst>
          </p:nvPr>
        </p:nvGraphicFramePr>
        <p:xfrm>
          <a:off x="282993" y="860676"/>
          <a:ext cx="8278812" cy="2957513"/>
        </p:xfrm>
        <a:graphic>
          <a:graphicData uri="http://schemas.openxmlformats.org/drawingml/2006/table">
            <a:tbl>
              <a:tblPr/>
              <a:tblGrid>
                <a:gridCol w="2376487">
                  <a:extLst>
                    <a:ext uri="{9D8B030D-6E8A-4147-A177-3AD203B41FA5}">
                      <a16:colId xmlns:a16="http://schemas.microsoft.com/office/drawing/2014/main" val="20000"/>
                    </a:ext>
                  </a:extLst>
                </a:gridCol>
                <a:gridCol w="3336925">
                  <a:extLst>
                    <a:ext uri="{9D8B030D-6E8A-4147-A177-3AD203B41FA5}">
                      <a16:colId xmlns:a16="http://schemas.microsoft.com/office/drawing/2014/main" val="20001"/>
                    </a:ext>
                  </a:extLst>
                </a:gridCol>
                <a:gridCol w="2565400">
                  <a:extLst>
                    <a:ext uri="{9D8B030D-6E8A-4147-A177-3AD203B41FA5}">
                      <a16:colId xmlns:a16="http://schemas.microsoft.com/office/drawing/2014/main" val="20002"/>
                    </a:ext>
                  </a:extLst>
                </a:gridCol>
              </a:tblGrid>
              <a:tr h="790575">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1" i="0" u="none" strike="noStrike" cap="none" normalizeH="0" baseline="0" dirty="0" smtClean="0">
                        <a:ln>
                          <a:noFill/>
                        </a:ln>
                        <a:solidFill>
                          <a:schemeClr val="tx1"/>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1400" b="1" i="0" u="none" strike="noStrike" cap="none" normalizeH="0" baseline="0" dirty="0" smtClean="0">
                          <a:ln>
                            <a:noFill/>
                          </a:ln>
                          <a:solidFill>
                            <a:schemeClr val="tx1"/>
                          </a:solidFill>
                          <a:effectLst/>
                          <a:latin typeface="Calibri" pitchFamily="34" charset="0"/>
                        </a:rPr>
                        <a:t>CHANGE IN QUANTITY DEMANDED</a:t>
                      </a:r>
                    </a:p>
                  </a:txBody>
                  <a:tcPr marL="90000" marR="90000" marT="46800" marB="4680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hMerge="1">
                  <a:txBody>
                    <a:bodyPr/>
                    <a:lstStyle/>
                    <a:p>
                      <a:endParaRPr lang="en-GB"/>
                    </a:p>
                  </a:txBody>
                  <a:tcPr/>
                </a:tc>
                <a:extLst>
                  <a:ext uri="{0D108BD9-81ED-4DB2-BD59-A6C34878D82A}">
                    <a16:rowId xmlns:a16="http://schemas.microsoft.com/office/drawing/2014/main" val="10000"/>
                  </a:ext>
                </a:extLst>
              </a:tr>
              <a:tr h="592138">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1400" b="1" i="0" u="none" strike="noStrike" cap="none" normalizeH="0" baseline="0" dirty="0" smtClean="0">
                          <a:ln>
                            <a:noFill/>
                          </a:ln>
                          <a:solidFill>
                            <a:schemeClr val="tx1"/>
                          </a:solidFill>
                          <a:effectLst/>
                          <a:latin typeface="Calibri" pitchFamily="34" charset="0"/>
                        </a:rPr>
                        <a:t>CHANGE IN PRICE</a:t>
                      </a:r>
                    </a:p>
                  </a:txBody>
                  <a:tcPr marL="90000" marR="90000"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2800" b="1" i="0" u="none" strike="noStrike" cap="none" normalizeH="0" baseline="0" dirty="0" smtClean="0">
                          <a:ln>
                            <a:noFill/>
                          </a:ln>
                          <a:solidFill>
                            <a:schemeClr val="tx1"/>
                          </a:solidFill>
                          <a:effectLst/>
                          <a:latin typeface="Calibri" pitchFamily="34" charset="0"/>
                        </a:rPr>
                        <a:t>Oranges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2800" b="1" i="0" u="none" strike="noStrike" cap="none" normalizeH="0" baseline="0" dirty="0" smtClean="0">
                          <a:ln>
                            <a:noFill/>
                          </a:ln>
                          <a:solidFill>
                            <a:schemeClr val="tx1"/>
                          </a:solidFill>
                          <a:effectLst/>
                          <a:latin typeface="Calibri" pitchFamily="34" charset="0"/>
                        </a:rPr>
                        <a:t>Apples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extLst>
                  <a:ext uri="{0D108BD9-81ED-4DB2-BD59-A6C34878D82A}">
                    <a16:rowId xmlns:a16="http://schemas.microsoft.com/office/drawing/2014/main" val="10001"/>
                  </a:ext>
                </a:extLst>
              </a:tr>
              <a:tr h="787400">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GB" altLang="en-US" sz="2800" b="1" i="0" u="none" strike="noStrike" cap="none" normalizeH="0" baseline="0" dirty="0" smtClean="0">
                          <a:ln>
                            <a:noFill/>
                          </a:ln>
                          <a:solidFill>
                            <a:schemeClr val="tx1"/>
                          </a:solidFill>
                          <a:effectLst/>
                          <a:latin typeface="Calibri" pitchFamily="34" charset="0"/>
                        </a:rPr>
                        <a:t>Oranges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2800" b="1" i="0" u="none" strike="noStrike" cap="none" normalizeH="0" baseline="0" dirty="0" smtClean="0">
                          <a:ln>
                            <a:noFill/>
                          </a:ln>
                          <a:solidFill>
                            <a:srgbClr val="FF0000"/>
                          </a:solidFill>
                          <a:effectLst/>
                          <a:latin typeface="Calibri" pitchFamily="34" charset="0"/>
                        </a:rPr>
                        <a:t>-(1.44)</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2800" b="1" i="0" u="none" strike="noStrike" cap="none" normalizeH="0" baseline="0" dirty="0" smtClean="0">
                          <a:ln>
                            <a:noFill/>
                          </a:ln>
                          <a:solidFill>
                            <a:schemeClr val="tx1"/>
                          </a:solidFill>
                          <a:effectLst/>
                          <a:latin typeface="Calibri" pitchFamily="34" charset="0"/>
                        </a:rPr>
                        <a:t>-(0.22)</a:t>
                      </a:r>
                    </a:p>
                  </a:txBody>
                  <a:tcPr marL="90000" marR="90000" marT="46800" marB="4680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787400">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GB" altLang="en-US" sz="2800" b="1" i="0" u="none" strike="noStrike" cap="none" normalizeH="0" baseline="0" dirty="0" smtClean="0">
                          <a:ln>
                            <a:noFill/>
                          </a:ln>
                          <a:solidFill>
                            <a:schemeClr val="tx1"/>
                          </a:solidFill>
                          <a:effectLst/>
                          <a:latin typeface="Calibri" pitchFamily="34" charset="0"/>
                        </a:rPr>
                        <a:t>Apples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2800" b="1" i="0" u="none" strike="noStrike" cap="none" normalizeH="0" baseline="0" dirty="0" smtClean="0">
                          <a:ln>
                            <a:noFill/>
                          </a:ln>
                          <a:solidFill>
                            <a:schemeClr val="tx1"/>
                          </a:solidFill>
                          <a:effectLst/>
                          <a:latin typeface="Calibri" pitchFamily="34" charset="0"/>
                        </a:rPr>
                        <a:t>-(0.09)</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2800" b="1" i="0" u="none" strike="noStrike" cap="none" normalizeH="0" baseline="0" dirty="0" smtClean="0">
                          <a:ln>
                            <a:noFill/>
                          </a:ln>
                          <a:solidFill>
                            <a:srgbClr val="FF0000"/>
                          </a:solidFill>
                          <a:effectLst/>
                          <a:latin typeface="Calibri" pitchFamily="34" charset="0"/>
                        </a:rPr>
                        <a:t>-(0.19)</a:t>
                      </a:r>
                    </a:p>
                  </a:txBody>
                  <a:tcPr marL="90000" marR="90000" marT="46800" marB="4680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bl>
          </a:graphicData>
        </a:graphic>
      </p:graphicFrame>
      <p:sp>
        <p:nvSpPr>
          <p:cNvPr id="2" name="TextBox 1"/>
          <p:cNvSpPr txBox="1"/>
          <p:nvPr/>
        </p:nvSpPr>
        <p:spPr>
          <a:xfrm>
            <a:off x="8843210" y="5790458"/>
            <a:ext cx="3167557" cy="923330"/>
          </a:xfrm>
          <a:prstGeom prst="rect">
            <a:avLst/>
          </a:prstGeom>
          <a:noFill/>
        </p:spPr>
        <p:txBody>
          <a:bodyPr wrap="square" rtlCol="0">
            <a:spAutoFit/>
          </a:bodyPr>
          <a:lstStyle/>
          <a:p>
            <a:r>
              <a:rPr lang="en-GB" b="1" dirty="0" smtClean="0"/>
              <a:t>SOURCE: </a:t>
            </a:r>
            <a:r>
              <a:rPr lang="en-GB" dirty="0" smtClean="0"/>
              <a:t>Data collected from Household surveys by the ONS 1981-1988</a:t>
            </a:r>
            <a:endParaRPr lang="en-GB" dirty="0"/>
          </a:p>
        </p:txBody>
      </p:sp>
    </p:spTree>
    <p:extLst>
      <p:ext uri="{BB962C8B-B14F-4D97-AF65-F5344CB8AC3E}">
        <p14:creationId xmlns:p14="http://schemas.microsoft.com/office/powerpoint/2010/main" val="26963817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2594" y="143337"/>
            <a:ext cx="4939493" cy="1325563"/>
          </a:xfrm>
        </p:spPr>
        <p:txBody>
          <a:bodyPr>
            <a:normAutofit/>
          </a:bodyPr>
          <a:lstStyle/>
          <a:p>
            <a:pPr>
              <a:defRPr/>
            </a:pPr>
            <a:r>
              <a:rPr lang="en-US" b="1" dirty="0" smtClean="0">
                <a:latin typeface="+mn-lt"/>
              </a:rPr>
              <a:t>The Price Toolkit</a:t>
            </a:r>
            <a:r>
              <a:rPr lang="en-US" b="1" dirty="0" smtClean="0"/>
              <a:t/>
            </a:r>
            <a:br>
              <a:rPr lang="en-US" b="1" dirty="0" smtClean="0"/>
            </a:br>
            <a:r>
              <a:rPr lang="en-US" sz="2800" b="1" dirty="0" smtClean="0">
                <a:solidFill>
                  <a:srgbClr val="FF0000"/>
                </a:solidFill>
              </a:rPr>
              <a:t>How do I remember all of this??!</a:t>
            </a:r>
            <a:endParaRPr lang="en-US" sz="1600" b="1" dirty="0">
              <a:solidFill>
                <a:srgbClr val="FF0000"/>
              </a:solidFill>
            </a:endParaRPr>
          </a:p>
        </p:txBody>
      </p:sp>
      <p:grpSp>
        <p:nvGrpSpPr>
          <p:cNvPr id="4" name="Group 3"/>
          <p:cNvGrpSpPr/>
          <p:nvPr/>
        </p:nvGrpSpPr>
        <p:grpSpPr>
          <a:xfrm>
            <a:off x="7470983" y="236236"/>
            <a:ext cx="4721017" cy="6621763"/>
            <a:chOff x="7470983" y="236237"/>
            <a:chExt cx="4721017" cy="5939276"/>
          </a:xfrm>
          <a:solidFill>
            <a:schemeClr val="bg1"/>
          </a:solidFill>
        </p:grpSpPr>
        <p:sp>
          <p:nvSpPr>
            <p:cNvPr id="3" name="Rectangle 2"/>
            <p:cNvSpPr/>
            <p:nvPr/>
          </p:nvSpPr>
          <p:spPr>
            <a:xfrm>
              <a:off x="7470983" y="236237"/>
              <a:ext cx="4721017" cy="5939276"/>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3"/>
            <p:cNvSpPr txBox="1">
              <a:spLocks noChangeArrowheads="1"/>
            </p:cNvSpPr>
            <p:nvPr/>
          </p:nvSpPr>
          <p:spPr bwMode="auto">
            <a:xfrm>
              <a:off x="7579159" y="970513"/>
              <a:ext cx="2233613" cy="9239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b="1" dirty="0"/>
                <a:t>           % change in </a:t>
              </a:r>
              <a:r>
                <a:rPr lang="en-US" altLang="en-US" sz="1800" b="1" dirty="0" err="1"/>
                <a:t>Qd</a:t>
              </a:r>
              <a:endParaRPr lang="en-US" altLang="en-US" sz="1800" b="1" dirty="0"/>
            </a:p>
            <a:p>
              <a:pPr eaLnBrk="1" hangingPunct="1">
                <a:spcBef>
                  <a:spcPct val="0"/>
                </a:spcBef>
                <a:buFontTx/>
                <a:buNone/>
              </a:pPr>
              <a:r>
                <a:rPr lang="en-US" altLang="en-US" sz="1800" b="1" dirty="0"/>
                <a:t>PED = --------------------</a:t>
              </a:r>
            </a:p>
            <a:p>
              <a:pPr eaLnBrk="1" hangingPunct="1">
                <a:spcBef>
                  <a:spcPct val="0"/>
                </a:spcBef>
                <a:buFontTx/>
                <a:buNone/>
              </a:pPr>
              <a:r>
                <a:rPr lang="en-US" altLang="en-US" sz="1800" b="1" dirty="0"/>
                <a:t>           % change in P</a:t>
              </a:r>
            </a:p>
          </p:txBody>
        </p:sp>
        <p:sp>
          <p:nvSpPr>
            <p:cNvPr id="14" name="TextBox 5"/>
            <p:cNvSpPr txBox="1">
              <a:spLocks noChangeArrowheads="1"/>
            </p:cNvSpPr>
            <p:nvPr/>
          </p:nvSpPr>
          <p:spPr bwMode="auto">
            <a:xfrm>
              <a:off x="7579159" y="2302034"/>
              <a:ext cx="2201863" cy="9239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b="1" dirty="0"/>
                <a:t>           % change in Qs</a:t>
              </a:r>
            </a:p>
            <a:p>
              <a:pPr eaLnBrk="1" hangingPunct="1">
                <a:spcBef>
                  <a:spcPct val="0"/>
                </a:spcBef>
                <a:buFontTx/>
                <a:buNone/>
              </a:pPr>
              <a:r>
                <a:rPr lang="en-US" altLang="en-US" sz="1800" b="1" dirty="0"/>
                <a:t>PES = --------------------</a:t>
              </a:r>
            </a:p>
            <a:p>
              <a:pPr eaLnBrk="1" hangingPunct="1">
                <a:spcBef>
                  <a:spcPct val="0"/>
                </a:spcBef>
                <a:buFontTx/>
                <a:buNone/>
              </a:pPr>
              <a:r>
                <a:rPr lang="en-US" altLang="en-US" sz="1800" b="1" dirty="0"/>
                <a:t>           % change in P</a:t>
              </a:r>
            </a:p>
          </p:txBody>
        </p:sp>
        <p:sp>
          <p:nvSpPr>
            <p:cNvPr id="15" name="TextBox 6"/>
            <p:cNvSpPr txBox="1">
              <a:spLocks noChangeArrowheads="1"/>
            </p:cNvSpPr>
            <p:nvPr/>
          </p:nvSpPr>
          <p:spPr bwMode="auto">
            <a:xfrm>
              <a:off x="7597878" y="3633555"/>
              <a:ext cx="2233613" cy="9239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b="1" dirty="0"/>
                <a:t>           % change in </a:t>
              </a:r>
              <a:r>
                <a:rPr lang="en-US" altLang="en-US" sz="1800" b="1" dirty="0" err="1"/>
                <a:t>Qd</a:t>
              </a:r>
              <a:endParaRPr lang="en-US" altLang="en-US" sz="1800" b="1" dirty="0"/>
            </a:p>
            <a:p>
              <a:pPr eaLnBrk="1" hangingPunct="1">
                <a:spcBef>
                  <a:spcPct val="0"/>
                </a:spcBef>
                <a:buFontTx/>
                <a:buNone/>
              </a:pPr>
              <a:r>
                <a:rPr lang="en-US" altLang="en-US" sz="1800" b="1" dirty="0"/>
                <a:t>YED = --------------------</a:t>
              </a:r>
            </a:p>
            <a:p>
              <a:pPr eaLnBrk="1" hangingPunct="1">
                <a:spcBef>
                  <a:spcPct val="0"/>
                </a:spcBef>
                <a:buFontTx/>
                <a:buNone/>
              </a:pPr>
              <a:r>
                <a:rPr lang="en-US" altLang="en-US" sz="1800" b="1" dirty="0"/>
                <a:t>           % change in Y</a:t>
              </a:r>
            </a:p>
          </p:txBody>
        </p:sp>
        <p:sp>
          <p:nvSpPr>
            <p:cNvPr id="16" name="TextBox 7"/>
            <p:cNvSpPr txBox="1">
              <a:spLocks noChangeArrowheads="1"/>
            </p:cNvSpPr>
            <p:nvPr/>
          </p:nvSpPr>
          <p:spPr bwMode="auto">
            <a:xfrm>
              <a:off x="7597878" y="5053536"/>
              <a:ext cx="3146090" cy="923330"/>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b="1" dirty="0"/>
                <a:t>           % change in </a:t>
              </a:r>
              <a:r>
                <a:rPr lang="en-US" altLang="en-US" sz="1800" b="1" dirty="0" err="1"/>
                <a:t>Qd</a:t>
              </a:r>
              <a:r>
                <a:rPr lang="en-US" altLang="en-US" sz="1800" b="1" dirty="0"/>
                <a:t> (Good B)</a:t>
              </a:r>
            </a:p>
            <a:p>
              <a:pPr eaLnBrk="1" hangingPunct="1">
                <a:spcBef>
                  <a:spcPct val="0"/>
                </a:spcBef>
                <a:buFontTx/>
                <a:buNone/>
              </a:pPr>
              <a:r>
                <a:rPr lang="en-US" altLang="en-US" sz="1800" b="1" dirty="0"/>
                <a:t>XED = </a:t>
              </a:r>
              <a:r>
                <a:rPr lang="en-US" altLang="en-US" sz="1800" b="1" dirty="0" smtClean="0"/>
                <a:t>---------------------------------</a:t>
              </a:r>
              <a:endParaRPr lang="en-US" altLang="en-US" sz="1800" b="1" dirty="0"/>
            </a:p>
            <a:p>
              <a:pPr eaLnBrk="1" hangingPunct="1">
                <a:spcBef>
                  <a:spcPct val="0"/>
                </a:spcBef>
                <a:buFontTx/>
                <a:buNone/>
              </a:pPr>
              <a:r>
                <a:rPr lang="en-US" altLang="en-US" sz="1800" b="1" dirty="0"/>
                <a:t>           % change in P (Good A)</a:t>
              </a:r>
            </a:p>
          </p:txBody>
        </p:sp>
      </p:grpSp>
      <p:pic>
        <p:nvPicPr>
          <p:cNvPr id="1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20947" y="983006"/>
            <a:ext cx="2271053" cy="440261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9" name="Rectangle 18"/>
          <p:cNvSpPr/>
          <p:nvPr/>
        </p:nvSpPr>
        <p:spPr>
          <a:xfrm>
            <a:off x="9944429" y="1174412"/>
            <a:ext cx="2247571" cy="634278"/>
          </a:xfrm>
          <a:prstGeom prst="rect">
            <a:avLst/>
          </a:prstGeom>
        </p:spPr>
        <p:txBody>
          <a:bodyPr wrap="square">
            <a:spAutoFit/>
          </a:bodyPr>
          <a:lstStyle/>
          <a:p>
            <a:r>
              <a:rPr lang="en-US" sz="3600" b="1" dirty="0"/>
              <a:t>Q before you P</a:t>
            </a:r>
            <a:endParaRPr lang="en-GB" sz="3600" dirty="0"/>
          </a:p>
        </p:txBody>
      </p:sp>
      <p:sp>
        <p:nvSpPr>
          <p:cNvPr id="20" name="TextBox 19"/>
          <p:cNvSpPr txBox="1"/>
          <p:nvPr/>
        </p:nvSpPr>
        <p:spPr>
          <a:xfrm>
            <a:off x="7470983" y="236237"/>
            <a:ext cx="2794419" cy="461665"/>
          </a:xfrm>
          <a:prstGeom prst="rect">
            <a:avLst/>
          </a:prstGeom>
          <a:noFill/>
        </p:spPr>
        <p:txBody>
          <a:bodyPr wrap="none" rtlCol="0">
            <a:spAutoFit/>
          </a:bodyPr>
          <a:lstStyle/>
          <a:p>
            <a:r>
              <a:rPr lang="en-GB" sz="2400" b="1" dirty="0" smtClean="0"/>
              <a:t>Calculating Elasticity</a:t>
            </a:r>
            <a:endParaRPr lang="en-GB" sz="2400" b="1" dirty="0"/>
          </a:p>
        </p:txBody>
      </p:sp>
      <p:sp>
        <p:nvSpPr>
          <p:cNvPr id="6" name="TextBox 5"/>
          <p:cNvSpPr txBox="1"/>
          <p:nvPr/>
        </p:nvSpPr>
        <p:spPr>
          <a:xfrm>
            <a:off x="162593" y="4185292"/>
            <a:ext cx="3614276" cy="2400657"/>
          </a:xfrm>
          <a:prstGeom prst="rect">
            <a:avLst/>
          </a:prstGeom>
          <a:noFill/>
          <a:ln>
            <a:solidFill>
              <a:schemeClr val="tx1"/>
            </a:solidFill>
          </a:ln>
        </p:spPr>
        <p:txBody>
          <a:bodyPr wrap="square" rtlCol="0">
            <a:spAutoFit/>
          </a:bodyPr>
          <a:lstStyle/>
          <a:p>
            <a:r>
              <a:rPr lang="en-GB" sz="2400" b="1" dirty="0" smtClean="0"/>
              <a:t>Factors affecting Demand</a:t>
            </a:r>
          </a:p>
          <a:p>
            <a:pPr marL="185738" indent="-185738">
              <a:buFont typeface="Arial" panose="020B0604020202020204" pitchFamily="34" charset="0"/>
              <a:buChar char="•"/>
            </a:pPr>
            <a:r>
              <a:rPr lang="en-GB" dirty="0" smtClean="0"/>
              <a:t>P = Price </a:t>
            </a:r>
          </a:p>
          <a:p>
            <a:pPr marL="185738" indent="-185738">
              <a:buFont typeface="Arial" panose="020B0604020202020204" pitchFamily="34" charset="0"/>
              <a:buChar char="•"/>
            </a:pPr>
            <a:r>
              <a:rPr lang="en-GB" dirty="0" smtClean="0">
                <a:solidFill>
                  <a:srgbClr val="002060"/>
                </a:solidFill>
              </a:rPr>
              <a:t>I = Income</a:t>
            </a:r>
          </a:p>
          <a:p>
            <a:pPr marL="185738" indent="-185738">
              <a:buFont typeface="Arial" panose="020B0604020202020204" pitchFamily="34" charset="0"/>
              <a:buChar char="•"/>
            </a:pPr>
            <a:r>
              <a:rPr lang="en-GB" dirty="0" smtClean="0">
                <a:solidFill>
                  <a:srgbClr val="002060"/>
                </a:solidFill>
              </a:rPr>
              <a:t>T = Tastes</a:t>
            </a:r>
          </a:p>
          <a:p>
            <a:pPr marL="185738" indent="-185738">
              <a:buFont typeface="Arial" panose="020B0604020202020204" pitchFamily="34" charset="0"/>
              <a:buChar char="•"/>
            </a:pPr>
            <a:r>
              <a:rPr lang="en-GB" dirty="0" smtClean="0">
                <a:solidFill>
                  <a:srgbClr val="002060"/>
                </a:solidFill>
              </a:rPr>
              <a:t>OF = Other Factors</a:t>
            </a:r>
          </a:p>
          <a:p>
            <a:pPr marL="185738" indent="-185738">
              <a:buFont typeface="Arial" panose="020B0604020202020204" pitchFamily="34" charset="0"/>
              <a:buChar char="•"/>
            </a:pPr>
            <a:r>
              <a:rPr lang="en-GB" dirty="0" smtClean="0">
                <a:solidFill>
                  <a:srgbClr val="002060"/>
                </a:solidFill>
              </a:rPr>
              <a:t>POG = Price of Other Goods (Joint Demand and Competitive Demand)</a:t>
            </a:r>
            <a:endParaRPr lang="en-GB" dirty="0">
              <a:solidFill>
                <a:srgbClr val="002060"/>
              </a:solidFill>
            </a:endParaRPr>
          </a:p>
        </p:txBody>
      </p:sp>
      <p:sp>
        <p:nvSpPr>
          <p:cNvPr id="22" name="TextBox 21"/>
          <p:cNvSpPr txBox="1"/>
          <p:nvPr/>
        </p:nvSpPr>
        <p:spPr>
          <a:xfrm>
            <a:off x="162594" y="1531044"/>
            <a:ext cx="3614275" cy="2215991"/>
          </a:xfrm>
          <a:prstGeom prst="rect">
            <a:avLst/>
          </a:prstGeom>
          <a:noFill/>
          <a:ln>
            <a:solidFill>
              <a:schemeClr val="tx1"/>
            </a:solidFill>
          </a:ln>
        </p:spPr>
        <p:txBody>
          <a:bodyPr wrap="square" rtlCol="0">
            <a:spAutoFit/>
          </a:bodyPr>
          <a:lstStyle/>
          <a:p>
            <a:r>
              <a:rPr lang="en-GB" sz="2400" b="1" dirty="0" smtClean="0"/>
              <a:t>Factors affecting Supply Curves</a:t>
            </a:r>
          </a:p>
          <a:p>
            <a:pPr marL="185738" indent="-185738">
              <a:buFont typeface="Arial" panose="020B0604020202020204" pitchFamily="34" charset="0"/>
              <a:buChar char="•"/>
            </a:pPr>
            <a:r>
              <a:rPr lang="en-GB" dirty="0" smtClean="0"/>
              <a:t>P = Price</a:t>
            </a:r>
          </a:p>
          <a:p>
            <a:pPr marL="185738" indent="-185738">
              <a:buFont typeface="Arial" panose="020B0604020202020204" pitchFamily="34" charset="0"/>
              <a:buChar char="•"/>
            </a:pPr>
            <a:r>
              <a:rPr lang="en-GB" dirty="0" smtClean="0">
                <a:solidFill>
                  <a:srgbClr val="002060"/>
                </a:solidFill>
              </a:rPr>
              <a:t>COP = Costs of Production</a:t>
            </a:r>
          </a:p>
          <a:p>
            <a:pPr marL="185738" indent="-185738">
              <a:buFont typeface="Arial" panose="020B0604020202020204" pitchFamily="34" charset="0"/>
              <a:buChar char="•"/>
            </a:pPr>
            <a:r>
              <a:rPr lang="en-GB" dirty="0" smtClean="0">
                <a:solidFill>
                  <a:srgbClr val="002060"/>
                </a:solidFill>
              </a:rPr>
              <a:t>OF = Other Factors</a:t>
            </a:r>
          </a:p>
          <a:p>
            <a:pPr marL="185738" indent="-185738">
              <a:buFont typeface="Arial" panose="020B0604020202020204" pitchFamily="34" charset="0"/>
              <a:buChar char="•"/>
            </a:pPr>
            <a:r>
              <a:rPr lang="en-GB" dirty="0" smtClean="0">
                <a:solidFill>
                  <a:srgbClr val="002060"/>
                </a:solidFill>
              </a:rPr>
              <a:t>POG = Price of Other Goods (Joint Supply and Composite Demand)</a:t>
            </a:r>
            <a:endParaRPr lang="en-GB" dirty="0">
              <a:solidFill>
                <a:srgbClr val="002060"/>
              </a:solidFill>
            </a:endParaRPr>
          </a:p>
        </p:txBody>
      </p:sp>
      <p:pic>
        <p:nvPicPr>
          <p:cNvPr id="21" name="Picture 4" descr="pedr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6995" y="1531044"/>
            <a:ext cx="1669078" cy="2198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2"/>
          <p:cNvPicPr>
            <a:picLocks noChangeAspect="1"/>
          </p:cNvPicPr>
          <p:nvPr/>
        </p:nvPicPr>
        <p:blipFill>
          <a:blip r:embed="rId4"/>
          <a:stretch>
            <a:fillRect/>
          </a:stretch>
        </p:blipFill>
        <p:spPr>
          <a:xfrm>
            <a:off x="3903765" y="5264943"/>
            <a:ext cx="3393506" cy="1423537"/>
          </a:xfrm>
          <a:prstGeom prst="rect">
            <a:avLst/>
          </a:prstGeom>
        </p:spPr>
      </p:pic>
      <p:grpSp>
        <p:nvGrpSpPr>
          <p:cNvPr id="5" name="Group 4"/>
          <p:cNvGrpSpPr/>
          <p:nvPr/>
        </p:nvGrpSpPr>
        <p:grpSpPr>
          <a:xfrm>
            <a:off x="3885563" y="3897026"/>
            <a:ext cx="3317556" cy="1211365"/>
            <a:chOff x="960581" y="3553949"/>
            <a:chExt cx="5587652" cy="2310098"/>
          </a:xfrm>
        </p:grpSpPr>
        <p:pic>
          <p:nvPicPr>
            <p:cNvPr id="24"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25832" y="3553949"/>
              <a:ext cx="1128797" cy="23100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60581" y="3553949"/>
              <a:ext cx="1036454" cy="23100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97035" y="3553949"/>
              <a:ext cx="1128797" cy="23100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54629" y="3553949"/>
              <a:ext cx="1128797" cy="23100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19436" y="3553949"/>
              <a:ext cx="1128797" cy="23100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3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97215" y="1531045"/>
            <a:ext cx="1589855" cy="22094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p:cNvPicPr>
            <a:picLocks noChangeAspect="1"/>
          </p:cNvPicPr>
          <p:nvPr/>
        </p:nvPicPr>
        <p:blipFill>
          <a:blip r:embed="rId8"/>
          <a:stretch>
            <a:fillRect/>
          </a:stretch>
        </p:blipFill>
        <p:spPr>
          <a:xfrm>
            <a:off x="5182183" y="102243"/>
            <a:ext cx="2127637" cy="1191317"/>
          </a:xfrm>
          <a:prstGeom prst="rect">
            <a:avLst/>
          </a:prstGeom>
        </p:spPr>
      </p:pic>
    </p:spTree>
    <p:extLst>
      <p:ext uri="{BB962C8B-B14F-4D97-AF65-F5344CB8AC3E}">
        <p14:creationId xmlns:p14="http://schemas.microsoft.com/office/powerpoint/2010/main" val="4175782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8"/>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9"/>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30"/>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5"/>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table"/>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10536" y="2644588"/>
            <a:ext cx="4055957" cy="4096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a:stretch>
            <a:fillRect/>
          </a:stretch>
        </p:blipFill>
        <p:spPr>
          <a:xfrm>
            <a:off x="161365" y="2644588"/>
            <a:ext cx="7682753" cy="3123335"/>
          </a:xfrm>
          <a:prstGeom prst="rect">
            <a:avLst/>
          </a:prstGeom>
        </p:spPr>
      </p:pic>
      <p:sp>
        <p:nvSpPr>
          <p:cNvPr id="6" name="Title 5"/>
          <p:cNvSpPr>
            <a:spLocks noGrp="1"/>
          </p:cNvSpPr>
          <p:nvPr>
            <p:ph type="title"/>
          </p:nvPr>
        </p:nvSpPr>
        <p:spPr>
          <a:xfrm>
            <a:off x="237565" y="194795"/>
            <a:ext cx="10515600" cy="1325563"/>
          </a:xfrm>
        </p:spPr>
        <p:txBody>
          <a:bodyPr/>
          <a:lstStyle/>
          <a:p>
            <a:r>
              <a:rPr lang="en-GB" b="1" dirty="0" smtClean="0"/>
              <a:t>Interpreting Elasticity Data….</a:t>
            </a:r>
            <a:endParaRPr lang="en-GB" b="1" dirty="0"/>
          </a:p>
        </p:txBody>
      </p:sp>
    </p:spTree>
    <p:extLst>
      <p:ext uri="{BB962C8B-B14F-4D97-AF65-F5344CB8AC3E}">
        <p14:creationId xmlns:p14="http://schemas.microsoft.com/office/powerpoint/2010/main" val="51437503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4"/>
          <p:cNvSpPr>
            <a:spLocks noGrp="1"/>
          </p:cNvSpPr>
          <p:nvPr>
            <p:ph idx="1"/>
          </p:nvPr>
        </p:nvSpPr>
        <p:spPr>
          <a:xfrm>
            <a:off x="1981200" y="333376"/>
            <a:ext cx="8229600" cy="6119813"/>
          </a:xfrm>
          <a:solidFill>
            <a:schemeClr val="accent1"/>
          </a:solidFill>
        </p:spPr>
        <p:txBody>
          <a:bodyPr anchor="ctr" anchorCtr="1"/>
          <a:lstStyle/>
          <a:p>
            <a:pPr marL="0" indent="0">
              <a:buNone/>
              <a:defRPr/>
            </a:pPr>
            <a:r>
              <a:rPr lang="en-GB" sz="7200" b="1" dirty="0" smtClean="0">
                <a:solidFill>
                  <a:schemeClr val="bg1"/>
                </a:solidFill>
              </a:rPr>
              <a:t>END</a:t>
            </a:r>
            <a:endParaRPr lang="en-GB" sz="7200" b="1" dirty="0">
              <a:solidFill>
                <a:schemeClr val="bg1"/>
              </a:solidFill>
            </a:endParaRPr>
          </a:p>
        </p:txBody>
      </p:sp>
    </p:spTree>
    <p:extLst>
      <p:ext uri="{BB962C8B-B14F-4D97-AF65-F5344CB8AC3E}">
        <p14:creationId xmlns:p14="http://schemas.microsoft.com/office/powerpoint/2010/main" val="160510498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744" y="284813"/>
            <a:ext cx="11347554" cy="1599971"/>
          </a:xfrm>
        </p:spPr>
        <p:txBody>
          <a:bodyPr>
            <a:normAutofit fontScale="90000"/>
          </a:bodyPr>
          <a:lstStyle/>
          <a:p>
            <a:pPr>
              <a:defRPr/>
            </a:pPr>
            <a:r>
              <a:rPr lang="en-US" sz="6000" b="1" dirty="0">
                <a:latin typeface="+mn-lt"/>
              </a:rPr>
              <a:t>STARTER: </a:t>
            </a:r>
            <a:r>
              <a:rPr lang="en-US" sz="3200" b="1" dirty="0"/>
              <a:t/>
            </a:r>
            <a:br>
              <a:rPr lang="en-US" sz="3200" b="1" dirty="0"/>
            </a:br>
            <a:r>
              <a:rPr lang="en-US" sz="3200" b="1" dirty="0" smtClean="0">
                <a:solidFill>
                  <a:srgbClr val="FF0000"/>
                </a:solidFill>
              </a:rPr>
              <a:t>RECAP OF INFORMATION SO FAR - complete in first 8 minutes using the white boards for Q.2 and 3.</a:t>
            </a:r>
            <a:endParaRPr lang="en-US" sz="3200" b="1" dirty="0">
              <a:solidFill>
                <a:srgbClr val="FF0000"/>
              </a:solidFill>
            </a:endParaRPr>
          </a:p>
        </p:txBody>
      </p:sp>
      <p:sp>
        <p:nvSpPr>
          <p:cNvPr id="3" name="Content Placeholder 2"/>
          <p:cNvSpPr>
            <a:spLocks noGrp="1"/>
          </p:cNvSpPr>
          <p:nvPr>
            <p:ph idx="1"/>
          </p:nvPr>
        </p:nvSpPr>
        <p:spPr>
          <a:xfrm>
            <a:off x="389744" y="2008681"/>
            <a:ext cx="10027431" cy="4557011"/>
          </a:xfrm>
        </p:spPr>
        <p:txBody>
          <a:bodyPr>
            <a:normAutofit fontScale="92500" lnSpcReduction="10000"/>
          </a:bodyPr>
          <a:lstStyle/>
          <a:p>
            <a:pPr marL="514350" indent="-514350">
              <a:buFontTx/>
              <a:buAutoNum type="arabicPeriod"/>
              <a:defRPr/>
            </a:pPr>
            <a:r>
              <a:rPr lang="en-US" altLang="en-US" b="1" dirty="0">
                <a:ea typeface="ＭＳ Ｐゴシック" pitchFamily="34" charset="-128"/>
              </a:rPr>
              <a:t>How elastic are the following scenario’s</a:t>
            </a:r>
            <a:r>
              <a:rPr lang="en-US" altLang="en-US" b="1" dirty="0" smtClean="0">
                <a:ea typeface="ＭＳ Ｐゴシック" pitchFamily="34" charset="-128"/>
              </a:rPr>
              <a:t>?  Give a rough data score in your head</a:t>
            </a:r>
            <a:endParaRPr lang="en-US" altLang="en-US" b="1" dirty="0">
              <a:ea typeface="ＭＳ Ｐゴシック" pitchFamily="34" charset="-128"/>
            </a:endParaRPr>
          </a:p>
          <a:p>
            <a:pPr lvl="1">
              <a:defRPr/>
            </a:pPr>
            <a:r>
              <a:rPr lang="en-US" altLang="en-US" dirty="0">
                <a:ea typeface="ＭＳ Ｐゴシック" pitchFamily="34" charset="-128"/>
              </a:rPr>
              <a:t>Price Elasticity of demand: </a:t>
            </a:r>
            <a:r>
              <a:rPr lang="en-US" altLang="en-US" i="1" dirty="0">
                <a:solidFill>
                  <a:srgbClr val="FF0000"/>
                </a:solidFill>
                <a:ea typeface="ＭＳ Ｐゴシック" pitchFamily="34" charset="-128"/>
              </a:rPr>
              <a:t>Cigarettes</a:t>
            </a:r>
          </a:p>
          <a:p>
            <a:pPr lvl="1">
              <a:defRPr/>
            </a:pPr>
            <a:r>
              <a:rPr lang="en-US" altLang="en-US" dirty="0">
                <a:ea typeface="ＭＳ Ｐゴシック" pitchFamily="34" charset="-128"/>
              </a:rPr>
              <a:t>Price Elasticity of supply: </a:t>
            </a:r>
            <a:r>
              <a:rPr lang="en-US" altLang="en-US" i="1" dirty="0" smtClean="0">
                <a:solidFill>
                  <a:srgbClr val="FF0000"/>
                </a:solidFill>
                <a:ea typeface="ＭＳ Ｐゴシック" pitchFamily="34" charset="-128"/>
              </a:rPr>
              <a:t>New Houses</a:t>
            </a:r>
            <a:endParaRPr lang="en-US" altLang="en-US" i="1" dirty="0">
              <a:solidFill>
                <a:srgbClr val="FF0000"/>
              </a:solidFill>
              <a:ea typeface="ＭＳ Ｐゴシック" pitchFamily="34" charset="-128"/>
            </a:endParaRPr>
          </a:p>
          <a:p>
            <a:pPr lvl="1">
              <a:defRPr/>
            </a:pPr>
            <a:r>
              <a:rPr lang="en-US" altLang="en-US" dirty="0">
                <a:ea typeface="ＭＳ Ｐゴシック" pitchFamily="34" charset="-128"/>
              </a:rPr>
              <a:t>Income elasticity of demand: </a:t>
            </a:r>
            <a:r>
              <a:rPr lang="en-US" altLang="en-US" i="1" dirty="0">
                <a:solidFill>
                  <a:srgbClr val="FF0000"/>
                </a:solidFill>
                <a:ea typeface="ＭＳ Ｐゴシック" pitchFamily="34" charset="-128"/>
              </a:rPr>
              <a:t>Holidays abroad</a:t>
            </a:r>
            <a:endParaRPr lang="en-US" altLang="en-US" dirty="0">
              <a:ea typeface="ＭＳ Ｐゴシック" pitchFamily="34" charset="-128"/>
            </a:endParaRPr>
          </a:p>
          <a:p>
            <a:pPr lvl="1">
              <a:defRPr/>
            </a:pPr>
            <a:r>
              <a:rPr lang="en-US" altLang="en-US" dirty="0">
                <a:ea typeface="ＭＳ Ｐゴシック" pitchFamily="34" charset="-128"/>
              </a:rPr>
              <a:t>Cross price elasticity of demand: </a:t>
            </a:r>
            <a:r>
              <a:rPr lang="en-US" altLang="en-US" i="1" dirty="0">
                <a:solidFill>
                  <a:srgbClr val="FF0000"/>
                </a:solidFill>
                <a:ea typeface="ＭＳ Ｐゴシック" pitchFamily="34" charset="-128"/>
              </a:rPr>
              <a:t>Price of lighters influencing the demand for cigarettes</a:t>
            </a:r>
          </a:p>
          <a:p>
            <a:pPr marL="457200" lvl="1" indent="0">
              <a:buNone/>
              <a:defRPr/>
            </a:pPr>
            <a:r>
              <a:rPr lang="en-US" altLang="en-US" dirty="0">
                <a:solidFill>
                  <a:schemeClr val="accent6"/>
                </a:solidFill>
                <a:ea typeface="ＭＳ Ｐゴシック" pitchFamily="34" charset="-128"/>
              </a:rPr>
              <a:t>JUSTIFY YOUR THINKING FOR EACH ONE</a:t>
            </a:r>
          </a:p>
          <a:p>
            <a:pPr marL="514350" indent="-514350">
              <a:buFontTx/>
              <a:buAutoNum type="arabicPeriod"/>
              <a:defRPr/>
            </a:pPr>
            <a:r>
              <a:rPr lang="en-US" altLang="en-US" b="1" dirty="0" smtClean="0">
                <a:solidFill>
                  <a:srgbClr val="000000"/>
                </a:solidFill>
                <a:ea typeface="ＭＳ Ｐゴシック" pitchFamily="34" charset="-128"/>
              </a:rPr>
              <a:t>Using the white board: Considering </a:t>
            </a:r>
            <a:r>
              <a:rPr lang="en-US" altLang="en-US" b="1" dirty="0">
                <a:solidFill>
                  <a:srgbClr val="000000"/>
                </a:solidFill>
                <a:ea typeface="ＭＳ Ｐゴシック" pitchFamily="34" charset="-128"/>
              </a:rPr>
              <a:t>elasticity, draw a supply and demand diagram for ‘FA Cup Final Tickets’ showing an equilibrium price.</a:t>
            </a:r>
          </a:p>
          <a:p>
            <a:pPr marL="514350" indent="-514350">
              <a:buFontTx/>
              <a:buAutoNum type="arabicPeriod"/>
              <a:defRPr/>
            </a:pPr>
            <a:r>
              <a:rPr lang="en-US" altLang="en-US" b="1" dirty="0" smtClean="0">
                <a:solidFill>
                  <a:srgbClr val="000000"/>
                </a:solidFill>
                <a:ea typeface="ＭＳ Ｐゴシック" pitchFamily="34" charset="-128"/>
              </a:rPr>
              <a:t>Using the white board: </a:t>
            </a:r>
            <a:r>
              <a:rPr lang="en-US" altLang="en-US" b="1" dirty="0" err="1" smtClean="0">
                <a:solidFill>
                  <a:srgbClr val="000000"/>
                </a:solidFill>
                <a:ea typeface="ＭＳ Ｐゴシック" pitchFamily="34" charset="-128"/>
              </a:rPr>
              <a:t>Analyse</a:t>
            </a:r>
            <a:r>
              <a:rPr lang="en-US" altLang="en-US" b="1" dirty="0" smtClean="0">
                <a:solidFill>
                  <a:srgbClr val="000000"/>
                </a:solidFill>
                <a:ea typeface="ＭＳ Ｐゴシック" pitchFamily="34" charset="-128"/>
              </a:rPr>
              <a:t> </a:t>
            </a:r>
            <a:r>
              <a:rPr lang="en-US" altLang="en-US" b="1" dirty="0">
                <a:solidFill>
                  <a:srgbClr val="000000"/>
                </a:solidFill>
                <a:ea typeface="ＭＳ Ｐゴシック" pitchFamily="34" charset="-128"/>
              </a:rPr>
              <a:t>what might happen if incomes rose in this </a:t>
            </a:r>
            <a:r>
              <a:rPr lang="en-US" altLang="en-US" b="1" dirty="0" smtClean="0">
                <a:solidFill>
                  <a:srgbClr val="000000"/>
                </a:solidFill>
                <a:ea typeface="ＭＳ Ｐゴシック" pitchFamily="34" charset="-128"/>
              </a:rPr>
              <a:t>market by drawing a separate demand and supply diagram?</a:t>
            </a:r>
            <a:endParaRPr lang="en-US" altLang="en-US" b="1" dirty="0">
              <a:solidFill>
                <a:srgbClr val="000000"/>
              </a:solidFill>
              <a:ea typeface="ＭＳ Ｐゴシック" pitchFamily="34" charset="-128"/>
            </a:endParaRPr>
          </a:p>
        </p:txBody>
      </p:sp>
    </p:spTree>
    <p:extLst>
      <p:ext uri="{BB962C8B-B14F-4D97-AF65-F5344CB8AC3E}">
        <p14:creationId xmlns:p14="http://schemas.microsoft.com/office/powerpoint/2010/main" val="24146366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5" name="TextBox 4"/>
          <p:cNvSpPr txBox="1"/>
          <p:nvPr/>
        </p:nvSpPr>
        <p:spPr>
          <a:xfrm>
            <a:off x="3185273" y="2343393"/>
            <a:ext cx="1656223" cy="646331"/>
          </a:xfrm>
          <a:prstGeom prst="rect">
            <a:avLst/>
          </a:prstGeom>
          <a:noFill/>
        </p:spPr>
        <p:txBody>
          <a:bodyPr wrap="none" rtlCol="0">
            <a:spAutoFit/>
          </a:bodyPr>
          <a:lstStyle/>
          <a:p>
            <a:pPr algn="ctr"/>
            <a:r>
              <a:rPr lang="en-US" b="1" u="sng" dirty="0"/>
              <a:t>% change in </a:t>
            </a:r>
            <a:r>
              <a:rPr lang="en-US" b="1" u="sng" dirty="0" err="1"/>
              <a:t>Qd</a:t>
            </a:r>
            <a:endParaRPr lang="en-US" b="1" u="sng" dirty="0"/>
          </a:p>
          <a:p>
            <a:pPr algn="ctr"/>
            <a:r>
              <a:rPr lang="en-US" b="1" dirty="0"/>
              <a:t>% change in P</a:t>
            </a:r>
          </a:p>
        </p:txBody>
      </p:sp>
      <p:sp>
        <p:nvSpPr>
          <p:cNvPr id="7" name="TextBox 6"/>
          <p:cNvSpPr txBox="1"/>
          <p:nvPr/>
        </p:nvSpPr>
        <p:spPr>
          <a:xfrm>
            <a:off x="3185273" y="3765876"/>
            <a:ext cx="1656223" cy="646331"/>
          </a:xfrm>
          <a:prstGeom prst="rect">
            <a:avLst/>
          </a:prstGeom>
          <a:noFill/>
        </p:spPr>
        <p:txBody>
          <a:bodyPr wrap="none" rtlCol="0">
            <a:spAutoFit/>
          </a:bodyPr>
          <a:lstStyle/>
          <a:p>
            <a:pPr algn="ctr"/>
            <a:r>
              <a:rPr lang="en-US" b="1" u="sng" dirty="0"/>
              <a:t>% change in </a:t>
            </a:r>
            <a:r>
              <a:rPr lang="en-US" b="1" u="sng" dirty="0" err="1"/>
              <a:t>Qd</a:t>
            </a:r>
            <a:endParaRPr lang="en-US" b="1" u="sng" dirty="0"/>
          </a:p>
          <a:p>
            <a:pPr algn="ctr"/>
            <a:r>
              <a:rPr lang="en-US" b="1" dirty="0"/>
              <a:t>% change in Y</a:t>
            </a:r>
          </a:p>
        </p:txBody>
      </p:sp>
      <p:sp>
        <p:nvSpPr>
          <p:cNvPr id="9" name="TextBox 8"/>
          <p:cNvSpPr txBox="1"/>
          <p:nvPr/>
        </p:nvSpPr>
        <p:spPr>
          <a:xfrm>
            <a:off x="3235547" y="5336702"/>
            <a:ext cx="2608406" cy="646331"/>
          </a:xfrm>
          <a:prstGeom prst="rect">
            <a:avLst/>
          </a:prstGeom>
          <a:noFill/>
        </p:spPr>
        <p:txBody>
          <a:bodyPr wrap="none" rtlCol="0">
            <a:spAutoFit/>
          </a:bodyPr>
          <a:lstStyle/>
          <a:p>
            <a:pPr algn="ctr"/>
            <a:r>
              <a:rPr lang="en-US" b="1" u="sng" dirty="0"/>
              <a:t>% change in </a:t>
            </a:r>
            <a:r>
              <a:rPr lang="en-US" b="1" u="sng" dirty="0" err="1"/>
              <a:t>Qd</a:t>
            </a:r>
            <a:r>
              <a:rPr lang="en-US" b="1" u="sng" dirty="0"/>
              <a:t> of good 2</a:t>
            </a:r>
          </a:p>
          <a:p>
            <a:pPr algn="ctr"/>
            <a:r>
              <a:rPr lang="en-US" b="1" dirty="0"/>
              <a:t>% change in P of good 1</a:t>
            </a:r>
          </a:p>
        </p:txBody>
      </p:sp>
      <p:sp>
        <p:nvSpPr>
          <p:cNvPr id="11" name="TextBox 10"/>
          <p:cNvSpPr txBox="1"/>
          <p:nvPr/>
        </p:nvSpPr>
        <p:spPr>
          <a:xfrm>
            <a:off x="7413589" y="2403460"/>
            <a:ext cx="1624438" cy="646331"/>
          </a:xfrm>
          <a:prstGeom prst="rect">
            <a:avLst/>
          </a:prstGeom>
          <a:noFill/>
        </p:spPr>
        <p:txBody>
          <a:bodyPr wrap="none" rtlCol="0">
            <a:spAutoFit/>
          </a:bodyPr>
          <a:lstStyle/>
          <a:p>
            <a:pPr algn="ctr"/>
            <a:r>
              <a:rPr lang="en-US" b="1" u="sng" dirty="0"/>
              <a:t>% change in Qs</a:t>
            </a:r>
          </a:p>
          <a:p>
            <a:pPr algn="ctr"/>
            <a:r>
              <a:rPr lang="en-US" b="1" dirty="0"/>
              <a:t>% change in P</a:t>
            </a:r>
          </a:p>
        </p:txBody>
      </p:sp>
    </p:spTree>
    <p:extLst>
      <p:ext uri="{BB962C8B-B14F-4D97-AF65-F5344CB8AC3E}">
        <p14:creationId xmlns:p14="http://schemas.microsoft.com/office/powerpoint/2010/main" val="193656538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RECAP Applications of Elasticity using Calculations</a:t>
            </a:r>
            <a:endParaRPr lang="en-GB" b="1" dirty="0"/>
          </a:p>
        </p:txBody>
      </p:sp>
      <p:sp>
        <p:nvSpPr>
          <p:cNvPr id="4" name="Content Placeholder 3"/>
          <p:cNvSpPr>
            <a:spLocks noGrp="1"/>
          </p:cNvSpPr>
          <p:nvPr>
            <p:ph sz="half" idx="1"/>
          </p:nvPr>
        </p:nvSpPr>
        <p:spPr>
          <a:xfrm>
            <a:off x="838200" y="1706563"/>
            <a:ext cx="5181600" cy="4351338"/>
          </a:xfrm>
        </p:spPr>
        <p:txBody>
          <a:bodyPr/>
          <a:lstStyle/>
          <a:p>
            <a:pPr marL="0" indent="0">
              <a:buNone/>
            </a:pPr>
            <a:r>
              <a:rPr lang="en-GB" b="1" dirty="0" smtClean="0"/>
              <a:t>FIRM: Revenue Information</a:t>
            </a:r>
            <a:endParaRPr lang="en-GB" b="1" dirty="0"/>
          </a:p>
        </p:txBody>
      </p:sp>
      <p:sp>
        <p:nvSpPr>
          <p:cNvPr id="5" name="Content Placeholder 4"/>
          <p:cNvSpPr>
            <a:spLocks noGrp="1"/>
          </p:cNvSpPr>
          <p:nvPr>
            <p:ph sz="half" idx="2"/>
          </p:nvPr>
        </p:nvSpPr>
        <p:spPr>
          <a:xfrm>
            <a:off x="6172200" y="1706563"/>
            <a:ext cx="5181600" cy="4351338"/>
          </a:xfrm>
        </p:spPr>
        <p:txBody>
          <a:bodyPr/>
          <a:lstStyle/>
          <a:p>
            <a:pPr marL="0" indent="0">
              <a:buNone/>
            </a:pPr>
            <a:r>
              <a:rPr lang="en-GB" b="1" dirty="0" smtClean="0"/>
              <a:t>GOVT: Taxation and Subsidy Information</a:t>
            </a:r>
            <a:endParaRPr lang="en-GB" b="1"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244030"/>
            <a:ext cx="3356970" cy="2236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8200" y="4612927"/>
            <a:ext cx="3356970" cy="22335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748808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4"/>
          <p:cNvSpPr>
            <a:spLocks noGrp="1"/>
          </p:cNvSpPr>
          <p:nvPr>
            <p:ph idx="1"/>
          </p:nvPr>
        </p:nvSpPr>
        <p:spPr>
          <a:xfrm>
            <a:off x="1981200" y="333376"/>
            <a:ext cx="8229600" cy="6119813"/>
          </a:xfrm>
          <a:solidFill>
            <a:schemeClr val="tx1"/>
          </a:solidFill>
        </p:spPr>
        <p:txBody>
          <a:bodyPr anchor="ctr" anchorCtr="1"/>
          <a:lstStyle/>
          <a:p>
            <a:pPr marL="0" indent="0">
              <a:buNone/>
              <a:defRPr/>
            </a:pPr>
            <a:r>
              <a:rPr lang="en-GB" sz="7200" b="1" dirty="0" smtClean="0">
                <a:solidFill>
                  <a:schemeClr val="bg1"/>
                </a:solidFill>
              </a:rPr>
              <a:t>45</a:t>
            </a:r>
          </a:p>
          <a:p>
            <a:pPr marL="0" indent="0">
              <a:buNone/>
              <a:defRPr/>
            </a:pPr>
            <a:r>
              <a:rPr lang="en-GB" sz="3200" b="1" dirty="0">
                <a:solidFill>
                  <a:schemeClr val="bg1"/>
                </a:solidFill>
              </a:rPr>
              <a:t>15 – Intro to elasticity</a:t>
            </a:r>
          </a:p>
          <a:p>
            <a:pPr marL="0" indent="0">
              <a:buNone/>
              <a:defRPr/>
            </a:pPr>
            <a:r>
              <a:rPr lang="en-GB" sz="3200" b="1" dirty="0" smtClean="0">
                <a:solidFill>
                  <a:schemeClr val="bg1"/>
                </a:solidFill>
              </a:rPr>
              <a:t>30 – Intro to markets</a:t>
            </a:r>
          </a:p>
        </p:txBody>
      </p:sp>
    </p:spTree>
    <p:extLst>
      <p:ext uri="{BB962C8B-B14F-4D97-AF65-F5344CB8AC3E}">
        <p14:creationId xmlns:p14="http://schemas.microsoft.com/office/powerpoint/2010/main" val="30580120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2" name="Group 21"/>
          <p:cNvGrpSpPr/>
          <p:nvPr/>
        </p:nvGrpSpPr>
        <p:grpSpPr>
          <a:xfrm>
            <a:off x="428625" y="1028612"/>
            <a:ext cx="11325226" cy="5829387"/>
            <a:chOff x="0" y="0"/>
            <a:chExt cx="7874057" cy="5849170"/>
          </a:xfrm>
        </p:grpSpPr>
        <p:sp>
          <p:nvSpPr>
            <p:cNvPr id="69" name="Rectangle 68"/>
            <p:cNvSpPr/>
            <p:nvPr/>
          </p:nvSpPr>
          <p:spPr>
            <a:xfrm>
              <a:off x="0" y="0"/>
              <a:ext cx="7874057" cy="584917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4" name="Group 33"/>
            <p:cNvGrpSpPr/>
            <p:nvPr/>
          </p:nvGrpSpPr>
          <p:grpSpPr>
            <a:xfrm>
              <a:off x="1341333" y="86760"/>
              <a:ext cx="2083265" cy="2069727"/>
              <a:chOff x="4069141" y="1139663"/>
              <a:chExt cx="2654330" cy="2377888"/>
            </a:xfrm>
          </p:grpSpPr>
          <p:cxnSp>
            <p:nvCxnSpPr>
              <p:cNvPr id="13" name="Straight Connector 12"/>
              <p:cNvCxnSpPr/>
              <p:nvPr/>
            </p:nvCxnSpPr>
            <p:spPr>
              <a:xfrm>
                <a:off x="4424218" y="1357745"/>
                <a:ext cx="0" cy="1819564"/>
              </a:xfrm>
              <a:prstGeom prst="line">
                <a:avLst/>
              </a:prstGeom>
              <a:ln w="539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442691" y="3168073"/>
                <a:ext cx="1967345" cy="0"/>
              </a:xfrm>
              <a:prstGeom prst="line">
                <a:avLst/>
              </a:prstGeom>
              <a:ln w="53975">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152406" y="1298446"/>
                <a:ext cx="293670" cy="369332"/>
              </a:xfrm>
              <a:prstGeom prst="rect">
                <a:avLst/>
              </a:prstGeom>
              <a:noFill/>
            </p:spPr>
            <p:txBody>
              <a:bodyPr wrap="none" rtlCol="0">
                <a:spAutoFit/>
              </a:bodyPr>
              <a:lstStyle/>
              <a:p>
                <a:r>
                  <a:rPr lang="en-GB" b="1" dirty="0" smtClean="0"/>
                  <a:t>S</a:t>
                </a:r>
                <a:endParaRPr lang="en-GB" b="1" dirty="0"/>
              </a:p>
            </p:txBody>
          </p:sp>
          <p:sp>
            <p:nvSpPr>
              <p:cNvPr id="21" name="TextBox 20"/>
              <p:cNvSpPr txBox="1"/>
              <p:nvPr/>
            </p:nvSpPr>
            <p:spPr>
              <a:xfrm>
                <a:off x="6219984" y="2721616"/>
                <a:ext cx="330540" cy="369332"/>
              </a:xfrm>
              <a:prstGeom prst="rect">
                <a:avLst/>
              </a:prstGeom>
              <a:noFill/>
            </p:spPr>
            <p:txBody>
              <a:bodyPr wrap="none" rtlCol="0">
                <a:spAutoFit/>
              </a:bodyPr>
              <a:lstStyle/>
              <a:p>
                <a:r>
                  <a:rPr lang="en-GB" b="1" dirty="0" smtClean="0"/>
                  <a:t>D</a:t>
                </a:r>
                <a:endParaRPr lang="en-GB" b="1" dirty="0"/>
              </a:p>
            </p:txBody>
          </p:sp>
          <p:cxnSp>
            <p:nvCxnSpPr>
              <p:cNvPr id="24" name="Straight Connector 23"/>
              <p:cNvCxnSpPr/>
              <p:nvPr/>
            </p:nvCxnSpPr>
            <p:spPr>
              <a:xfrm>
                <a:off x="5426363" y="2132013"/>
                <a:ext cx="0" cy="103606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4442691" y="2132013"/>
                <a:ext cx="983673"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4069141" y="1139663"/>
                <a:ext cx="308098" cy="369332"/>
              </a:xfrm>
              <a:prstGeom prst="rect">
                <a:avLst/>
              </a:prstGeom>
              <a:noFill/>
            </p:spPr>
            <p:txBody>
              <a:bodyPr wrap="none" rtlCol="0">
                <a:spAutoFit/>
              </a:bodyPr>
              <a:lstStyle/>
              <a:p>
                <a:r>
                  <a:rPr lang="en-GB" b="1" dirty="0" smtClean="0"/>
                  <a:t>P</a:t>
                </a:r>
                <a:endParaRPr lang="en-GB" b="1" dirty="0"/>
              </a:p>
            </p:txBody>
          </p:sp>
          <p:sp>
            <p:nvSpPr>
              <p:cNvPr id="31" name="TextBox 30"/>
              <p:cNvSpPr txBox="1"/>
              <p:nvPr/>
            </p:nvSpPr>
            <p:spPr>
              <a:xfrm>
                <a:off x="6380107" y="3090948"/>
                <a:ext cx="343364" cy="369332"/>
              </a:xfrm>
              <a:prstGeom prst="rect">
                <a:avLst/>
              </a:prstGeom>
              <a:noFill/>
            </p:spPr>
            <p:txBody>
              <a:bodyPr wrap="none" rtlCol="0">
                <a:spAutoFit/>
              </a:bodyPr>
              <a:lstStyle/>
              <a:p>
                <a:r>
                  <a:rPr lang="en-GB" b="1" dirty="0" smtClean="0"/>
                  <a:t>Q</a:t>
                </a:r>
                <a:endParaRPr lang="en-GB" b="1" dirty="0"/>
              </a:p>
            </p:txBody>
          </p:sp>
          <p:sp>
            <p:nvSpPr>
              <p:cNvPr id="32" name="TextBox 31"/>
              <p:cNvSpPr txBox="1"/>
              <p:nvPr/>
            </p:nvSpPr>
            <p:spPr>
              <a:xfrm>
                <a:off x="4088934" y="1947346"/>
                <a:ext cx="344966" cy="276999"/>
              </a:xfrm>
              <a:prstGeom prst="rect">
                <a:avLst/>
              </a:prstGeom>
              <a:noFill/>
            </p:spPr>
            <p:txBody>
              <a:bodyPr wrap="none" rtlCol="0">
                <a:spAutoFit/>
              </a:bodyPr>
              <a:lstStyle/>
              <a:p>
                <a:r>
                  <a:rPr lang="en-GB" sz="1200" b="1" dirty="0" smtClean="0"/>
                  <a:t>P</a:t>
                </a:r>
                <a:r>
                  <a:rPr lang="en-GB" sz="1050" b="1" dirty="0" smtClean="0"/>
                  <a:t>1</a:t>
                </a:r>
                <a:endParaRPr lang="en-GB" sz="1200" b="1" dirty="0"/>
              </a:p>
            </p:txBody>
          </p:sp>
          <p:sp>
            <p:nvSpPr>
              <p:cNvPr id="33" name="TextBox 32"/>
              <p:cNvSpPr txBox="1"/>
              <p:nvPr/>
            </p:nvSpPr>
            <p:spPr>
              <a:xfrm>
                <a:off x="5272352" y="3240552"/>
                <a:ext cx="359394" cy="276999"/>
              </a:xfrm>
              <a:prstGeom prst="rect">
                <a:avLst/>
              </a:prstGeom>
              <a:noFill/>
            </p:spPr>
            <p:txBody>
              <a:bodyPr wrap="none" rtlCol="0">
                <a:spAutoFit/>
              </a:bodyPr>
              <a:lstStyle/>
              <a:p>
                <a:r>
                  <a:rPr lang="en-GB" sz="1200" b="1" dirty="0" smtClean="0"/>
                  <a:t>Q</a:t>
                </a:r>
                <a:r>
                  <a:rPr lang="en-GB" sz="1050" b="1" dirty="0" smtClean="0"/>
                  <a:t>1</a:t>
                </a:r>
                <a:endParaRPr lang="en-GB" sz="1200" b="1" dirty="0"/>
              </a:p>
            </p:txBody>
          </p:sp>
          <p:cxnSp>
            <p:nvCxnSpPr>
              <p:cNvPr id="17" name="Straight Connector 16"/>
              <p:cNvCxnSpPr/>
              <p:nvPr/>
            </p:nvCxnSpPr>
            <p:spPr>
              <a:xfrm flipV="1">
                <a:off x="4627756" y="1483112"/>
                <a:ext cx="1494264" cy="148311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endCxn id="21" idx="1"/>
              </p:cNvCxnSpPr>
              <p:nvPr/>
            </p:nvCxnSpPr>
            <p:spPr>
              <a:xfrm>
                <a:off x="4605454" y="1357745"/>
                <a:ext cx="1614530" cy="1548537"/>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35" name="Group 34"/>
            <p:cNvGrpSpPr/>
            <p:nvPr/>
          </p:nvGrpSpPr>
          <p:grpSpPr>
            <a:xfrm>
              <a:off x="1342152" y="2114248"/>
              <a:ext cx="2102146" cy="1831017"/>
              <a:chOff x="4069141" y="1139663"/>
              <a:chExt cx="2654330" cy="2377888"/>
            </a:xfrm>
          </p:grpSpPr>
          <p:cxnSp>
            <p:nvCxnSpPr>
              <p:cNvPr id="36" name="Straight Connector 35"/>
              <p:cNvCxnSpPr/>
              <p:nvPr/>
            </p:nvCxnSpPr>
            <p:spPr>
              <a:xfrm>
                <a:off x="4424218" y="1357745"/>
                <a:ext cx="0" cy="1819564"/>
              </a:xfrm>
              <a:prstGeom prst="line">
                <a:avLst/>
              </a:prstGeom>
              <a:ln w="539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4442691" y="3168073"/>
                <a:ext cx="1967345" cy="0"/>
              </a:xfrm>
              <a:prstGeom prst="line">
                <a:avLst/>
              </a:prstGeom>
              <a:ln w="53975">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6152406" y="1298446"/>
                <a:ext cx="293670" cy="369332"/>
              </a:xfrm>
              <a:prstGeom prst="rect">
                <a:avLst/>
              </a:prstGeom>
              <a:noFill/>
            </p:spPr>
            <p:txBody>
              <a:bodyPr wrap="none" rtlCol="0">
                <a:spAutoFit/>
              </a:bodyPr>
              <a:lstStyle/>
              <a:p>
                <a:r>
                  <a:rPr lang="en-GB" b="1" dirty="0" smtClean="0"/>
                  <a:t>S</a:t>
                </a:r>
                <a:endParaRPr lang="en-GB" b="1" dirty="0"/>
              </a:p>
            </p:txBody>
          </p:sp>
          <p:sp>
            <p:nvSpPr>
              <p:cNvPr id="39" name="TextBox 38"/>
              <p:cNvSpPr txBox="1"/>
              <p:nvPr/>
            </p:nvSpPr>
            <p:spPr>
              <a:xfrm>
                <a:off x="6219984" y="2721616"/>
                <a:ext cx="330540" cy="369332"/>
              </a:xfrm>
              <a:prstGeom prst="rect">
                <a:avLst/>
              </a:prstGeom>
              <a:noFill/>
            </p:spPr>
            <p:txBody>
              <a:bodyPr wrap="none" rtlCol="0">
                <a:spAutoFit/>
              </a:bodyPr>
              <a:lstStyle/>
              <a:p>
                <a:r>
                  <a:rPr lang="en-GB" b="1" dirty="0" smtClean="0"/>
                  <a:t>D</a:t>
                </a:r>
                <a:endParaRPr lang="en-GB" b="1" dirty="0"/>
              </a:p>
            </p:txBody>
          </p:sp>
          <p:cxnSp>
            <p:nvCxnSpPr>
              <p:cNvPr id="40" name="Straight Connector 39"/>
              <p:cNvCxnSpPr/>
              <p:nvPr/>
            </p:nvCxnSpPr>
            <p:spPr>
              <a:xfrm>
                <a:off x="5426363" y="2132013"/>
                <a:ext cx="0" cy="103606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H="1">
                <a:off x="4442691" y="2132013"/>
                <a:ext cx="983673"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4069141" y="1139663"/>
                <a:ext cx="308098" cy="369332"/>
              </a:xfrm>
              <a:prstGeom prst="rect">
                <a:avLst/>
              </a:prstGeom>
              <a:noFill/>
            </p:spPr>
            <p:txBody>
              <a:bodyPr wrap="none" rtlCol="0">
                <a:spAutoFit/>
              </a:bodyPr>
              <a:lstStyle/>
              <a:p>
                <a:r>
                  <a:rPr lang="en-GB" b="1" dirty="0" smtClean="0"/>
                  <a:t>P</a:t>
                </a:r>
                <a:endParaRPr lang="en-GB" b="1" dirty="0"/>
              </a:p>
            </p:txBody>
          </p:sp>
          <p:sp>
            <p:nvSpPr>
              <p:cNvPr id="43" name="TextBox 42"/>
              <p:cNvSpPr txBox="1"/>
              <p:nvPr/>
            </p:nvSpPr>
            <p:spPr>
              <a:xfrm>
                <a:off x="6380107" y="3090948"/>
                <a:ext cx="343364" cy="369332"/>
              </a:xfrm>
              <a:prstGeom prst="rect">
                <a:avLst/>
              </a:prstGeom>
              <a:noFill/>
            </p:spPr>
            <p:txBody>
              <a:bodyPr wrap="none" rtlCol="0">
                <a:spAutoFit/>
              </a:bodyPr>
              <a:lstStyle/>
              <a:p>
                <a:r>
                  <a:rPr lang="en-GB" b="1" dirty="0" smtClean="0"/>
                  <a:t>Q</a:t>
                </a:r>
                <a:endParaRPr lang="en-GB" b="1" dirty="0"/>
              </a:p>
            </p:txBody>
          </p:sp>
          <p:sp>
            <p:nvSpPr>
              <p:cNvPr id="44" name="TextBox 43"/>
              <p:cNvSpPr txBox="1"/>
              <p:nvPr/>
            </p:nvSpPr>
            <p:spPr>
              <a:xfrm>
                <a:off x="4088934" y="1947346"/>
                <a:ext cx="344966" cy="276999"/>
              </a:xfrm>
              <a:prstGeom prst="rect">
                <a:avLst/>
              </a:prstGeom>
              <a:noFill/>
            </p:spPr>
            <p:txBody>
              <a:bodyPr wrap="none" rtlCol="0">
                <a:spAutoFit/>
              </a:bodyPr>
              <a:lstStyle/>
              <a:p>
                <a:r>
                  <a:rPr lang="en-GB" sz="1200" b="1" dirty="0" smtClean="0"/>
                  <a:t>P</a:t>
                </a:r>
                <a:r>
                  <a:rPr lang="en-GB" sz="1050" b="1" dirty="0" smtClean="0"/>
                  <a:t>1</a:t>
                </a:r>
                <a:endParaRPr lang="en-GB" sz="1200" b="1" dirty="0"/>
              </a:p>
            </p:txBody>
          </p:sp>
          <p:sp>
            <p:nvSpPr>
              <p:cNvPr id="45" name="TextBox 44"/>
              <p:cNvSpPr txBox="1"/>
              <p:nvPr/>
            </p:nvSpPr>
            <p:spPr>
              <a:xfrm>
                <a:off x="5272352" y="3240552"/>
                <a:ext cx="359394" cy="276999"/>
              </a:xfrm>
              <a:prstGeom prst="rect">
                <a:avLst/>
              </a:prstGeom>
              <a:noFill/>
            </p:spPr>
            <p:txBody>
              <a:bodyPr wrap="none" rtlCol="0">
                <a:spAutoFit/>
              </a:bodyPr>
              <a:lstStyle/>
              <a:p>
                <a:r>
                  <a:rPr lang="en-GB" sz="1200" b="1" dirty="0" smtClean="0"/>
                  <a:t>Q</a:t>
                </a:r>
                <a:r>
                  <a:rPr lang="en-GB" sz="1050" b="1" dirty="0" smtClean="0"/>
                  <a:t>1</a:t>
                </a:r>
                <a:endParaRPr lang="en-GB" sz="1200" b="1" dirty="0"/>
              </a:p>
            </p:txBody>
          </p:sp>
          <p:cxnSp>
            <p:nvCxnSpPr>
              <p:cNvPr id="46" name="Straight Connector 45"/>
              <p:cNvCxnSpPr/>
              <p:nvPr/>
            </p:nvCxnSpPr>
            <p:spPr>
              <a:xfrm flipV="1">
                <a:off x="4627756" y="1483112"/>
                <a:ext cx="1494264" cy="148311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a:endCxn id="39" idx="1"/>
              </p:cNvCxnSpPr>
              <p:nvPr/>
            </p:nvCxnSpPr>
            <p:spPr>
              <a:xfrm>
                <a:off x="4605454" y="1357745"/>
                <a:ext cx="1614530" cy="1548537"/>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48" name="Group 47"/>
            <p:cNvGrpSpPr/>
            <p:nvPr/>
          </p:nvGrpSpPr>
          <p:grpSpPr>
            <a:xfrm>
              <a:off x="1355483" y="4002865"/>
              <a:ext cx="2102146" cy="1831017"/>
              <a:chOff x="4069141" y="1139663"/>
              <a:chExt cx="2654330" cy="2377888"/>
            </a:xfrm>
          </p:grpSpPr>
          <p:cxnSp>
            <p:nvCxnSpPr>
              <p:cNvPr id="49" name="Straight Connector 48"/>
              <p:cNvCxnSpPr/>
              <p:nvPr/>
            </p:nvCxnSpPr>
            <p:spPr>
              <a:xfrm>
                <a:off x="4424218" y="1357745"/>
                <a:ext cx="0" cy="1819564"/>
              </a:xfrm>
              <a:prstGeom prst="line">
                <a:avLst/>
              </a:prstGeom>
              <a:ln w="539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442691" y="3168073"/>
                <a:ext cx="1967345" cy="0"/>
              </a:xfrm>
              <a:prstGeom prst="line">
                <a:avLst/>
              </a:prstGeom>
              <a:ln w="53975">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6152406" y="1298446"/>
                <a:ext cx="293670" cy="369332"/>
              </a:xfrm>
              <a:prstGeom prst="rect">
                <a:avLst/>
              </a:prstGeom>
              <a:noFill/>
            </p:spPr>
            <p:txBody>
              <a:bodyPr wrap="none" rtlCol="0">
                <a:spAutoFit/>
              </a:bodyPr>
              <a:lstStyle/>
              <a:p>
                <a:r>
                  <a:rPr lang="en-GB" b="1" dirty="0" smtClean="0"/>
                  <a:t>S</a:t>
                </a:r>
                <a:endParaRPr lang="en-GB" b="1" dirty="0"/>
              </a:p>
            </p:txBody>
          </p:sp>
          <p:sp>
            <p:nvSpPr>
              <p:cNvPr id="52" name="TextBox 51"/>
              <p:cNvSpPr txBox="1"/>
              <p:nvPr/>
            </p:nvSpPr>
            <p:spPr>
              <a:xfrm>
                <a:off x="6219984" y="2721616"/>
                <a:ext cx="330540" cy="369332"/>
              </a:xfrm>
              <a:prstGeom prst="rect">
                <a:avLst/>
              </a:prstGeom>
              <a:noFill/>
            </p:spPr>
            <p:txBody>
              <a:bodyPr wrap="none" rtlCol="0">
                <a:spAutoFit/>
              </a:bodyPr>
              <a:lstStyle/>
              <a:p>
                <a:r>
                  <a:rPr lang="en-GB" b="1" dirty="0" smtClean="0"/>
                  <a:t>D</a:t>
                </a:r>
                <a:endParaRPr lang="en-GB" b="1" dirty="0"/>
              </a:p>
            </p:txBody>
          </p:sp>
          <p:cxnSp>
            <p:nvCxnSpPr>
              <p:cNvPr id="53" name="Straight Connector 52"/>
              <p:cNvCxnSpPr/>
              <p:nvPr/>
            </p:nvCxnSpPr>
            <p:spPr>
              <a:xfrm>
                <a:off x="5426363" y="2132013"/>
                <a:ext cx="0" cy="103606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H="1">
                <a:off x="4442691" y="2132013"/>
                <a:ext cx="983673"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4069141" y="1139663"/>
                <a:ext cx="308098" cy="369332"/>
              </a:xfrm>
              <a:prstGeom prst="rect">
                <a:avLst/>
              </a:prstGeom>
              <a:noFill/>
            </p:spPr>
            <p:txBody>
              <a:bodyPr wrap="none" rtlCol="0">
                <a:spAutoFit/>
              </a:bodyPr>
              <a:lstStyle/>
              <a:p>
                <a:r>
                  <a:rPr lang="en-GB" b="1" dirty="0" smtClean="0"/>
                  <a:t>P</a:t>
                </a:r>
                <a:endParaRPr lang="en-GB" b="1" dirty="0"/>
              </a:p>
            </p:txBody>
          </p:sp>
          <p:sp>
            <p:nvSpPr>
              <p:cNvPr id="56" name="TextBox 55"/>
              <p:cNvSpPr txBox="1"/>
              <p:nvPr/>
            </p:nvSpPr>
            <p:spPr>
              <a:xfrm>
                <a:off x="6380107" y="3090948"/>
                <a:ext cx="343364" cy="369332"/>
              </a:xfrm>
              <a:prstGeom prst="rect">
                <a:avLst/>
              </a:prstGeom>
              <a:noFill/>
            </p:spPr>
            <p:txBody>
              <a:bodyPr wrap="none" rtlCol="0">
                <a:spAutoFit/>
              </a:bodyPr>
              <a:lstStyle/>
              <a:p>
                <a:r>
                  <a:rPr lang="en-GB" b="1" dirty="0" smtClean="0"/>
                  <a:t>Q</a:t>
                </a:r>
                <a:endParaRPr lang="en-GB" b="1" dirty="0"/>
              </a:p>
            </p:txBody>
          </p:sp>
          <p:sp>
            <p:nvSpPr>
              <p:cNvPr id="57" name="TextBox 56"/>
              <p:cNvSpPr txBox="1"/>
              <p:nvPr/>
            </p:nvSpPr>
            <p:spPr>
              <a:xfrm>
                <a:off x="4088934" y="1947346"/>
                <a:ext cx="344966" cy="276999"/>
              </a:xfrm>
              <a:prstGeom prst="rect">
                <a:avLst/>
              </a:prstGeom>
              <a:noFill/>
            </p:spPr>
            <p:txBody>
              <a:bodyPr wrap="none" rtlCol="0">
                <a:spAutoFit/>
              </a:bodyPr>
              <a:lstStyle/>
              <a:p>
                <a:r>
                  <a:rPr lang="en-GB" sz="1200" b="1" dirty="0" smtClean="0"/>
                  <a:t>P</a:t>
                </a:r>
                <a:r>
                  <a:rPr lang="en-GB" sz="1050" b="1" dirty="0" smtClean="0"/>
                  <a:t>1</a:t>
                </a:r>
                <a:endParaRPr lang="en-GB" sz="1200" b="1" dirty="0"/>
              </a:p>
            </p:txBody>
          </p:sp>
          <p:sp>
            <p:nvSpPr>
              <p:cNvPr id="58" name="TextBox 57"/>
              <p:cNvSpPr txBox="1"/>
              <p:nvPr/>
            </p:nvSpPr>
            <p:spPr>
              <a:xfrm>
                <a:off x="5272352" y="3240552"/>
                <a:ext cx="359394" cy="276999"/>
              </a:xfrm>
              <a:prstGeom prst="rect">
                <a:avLst/>
              </a:prstGeom>
              <a:noFill/>
            </p:spPr>
            <p:txBody>
              <a:bodyPr wrap="none" rtlCol="0">
                <a:spAutoFit/>
              </a:bodyPr>
              <a:lstStyle/>
              <a:p>
                <a:r>
                  <a:rPr lang="en-GB" sz="1200" b="1" dirty="0" smtClean="0"/>
                  <a:t>Q</a:t>
                </a:r>
                <a:r>
                  <a:rPr lang="en-GB" sz="1050" b="1" dirty="0" smtClean="0"/>
                  <a:t>1</a:t>
                </a:r>
                <a:endParaRPr lang="en-GB" sz="1200" b="1" dirty="0"/>
              </a:p>
            </p:txBody>
          </p:sp>
          <p:cxnSp>
            <p:nvCxnSpPr>
              <p:cNvPr id="59" name="Straight Connector 58"/>
              <p:cNvCxnSpPr/>
              <p:nvPr/>
            </p:nvCxnSpPr>
            <p:spPr>
              <a:xfrm flipV="1">
                <a:off x="4627756" y="1483112"/>
                <a:ext cx="1494264" cy="148311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a:endCxn id="52" idx="1"/>
              </p:cNvCxnSpPr>
              <p:nvPr/>
            </p:nvCxnSpPr>
            <p:spPr>
              <a:xfrm>
                <a:off x="4605454" y="1357745"/>
                <a:ext cx="1614530" cy="1548537"/>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61" name="TextBox 60"/>
            <p:cNvSpPr txBox="1"/>
            <p:nvPr/>
          </p:nvSpPr>
          <p:spPr>
            <a:xfrm rot="16200000">
              <a:off x="6298" y="557779"/>
              <a:ext cx="1331839" cy="769441"/>
            </a:xfrm>
            <a:prstGeom prst="rect">
              <a:avLst/>
            </a:prstGeom>
            <a:noFill/>
          </p:spPr>
          <p:txBody>
            <a:bodyPr wrap="none" rtlCol="0">
              <a:spAutoFit/>
            </a:bodyPr>
            <a:lstStyle/>
            <a:p>
              <a:pPr algn="ctr"/>
              <a:r>
                <a:rPr lang="en-GB" sz="2800" b="1" dirty="0" smtClean="0"/>
                <a:t>Tertiary</a:t>
              </a:r>
            </a:p>
            <a:p>
              <a:pPr algn="ctr"/>
              <a:r>
                <a:rPr lang="en-GB" sz="1600" b="1" dirty="0" smtClean="0">
                  <a:solidFill>
                    <a:srgbClr val="FF0000"/>
                  </a:solidFill>
                </a:rPr>
                <a:t>Retail</a:t>
              </a:r>
              <a:endParaRPr lang="en-GB" sz="1600" b="1" dirty="0">
                <a:solidFill>
                  <a:srgbClr val="FF0000"/>
                </a:solidFill>
              </a:endParaRPr>
            </a:p>
          </p:txBody>
        </p:sp>
        <p:sp>
          <p:nvSpPr>
            <p:cNvPr id="62" name="TextBox 61"/>
            <p:cNvSpPr txBox="1"/>
            <p:nvPr/>
          </p:nvSpPr>
          <p:spPr>
            <a:xfrm rot="16200000">
              <a:off x="-212210" y="2437214"/>
              <a:ext cx="1739451" cy="769441"/>
            </a:xfrm>
            <a:prstGeom prst="rect">
              <a:avLst/>
            </a:prstGeom>
            <a:noFill/>
          </p:spPr>
          <p:txBody>
            <a:bodyPr wrap="none" rtlCol="0">
              <a:spAutoFit/>
            </a:bodyPr>
            <a:lstStyle/>
            <a:p>
              <a:pPr algn="ctr"/>
              <a:r>
                <a:rPr lang="en-GB" sz="2800" b="1" dirty="0" smtClean="0"/>
                <a:t>Secondary</a:t>
              </a:r>
            </a:p>
            <a:p>
              <a:pPr algn="ctr"/>
              <a:r>
                <a:rPr lang="en-GB" sz="1600" b="1" dirty="0" smtClean="0">
                  <a:solidFill>
                    <a:srgbClr val="FF0000"/>
                  </a:solidFill>
                </a:rPr>
                <a:t>Manufacturing</a:t>
              </a:r>
              <a:endParaRPr lang="en-GB" sz="1600" b="1" dirty="0">
                <a:solidFill>
                  <a:srgbClr val="FF0000"/>
                </a:solidFill>
              </a:endParaRPr>
            </a:p>
          </p:txBody>
        </p:sp>
        <p:sp>
          <p:nvSpPr>
            <p:cNvPr id="63" name="TextBox 62"/>
            <p:cNvSpPr txBox="1"/>
            <p:nvPr/>
          </p:nvSpPr>
          <p:spPr>
            <a:xfrm rot="16200000">
              <a:off x="-353679" y="4254834"/>
              <a:ext cx="2173009" cy="1015663"/>
            </a:xfrm>
            <a:prstGeom prst="rect">
              <a:avLst/>
            </a:prstGeom>
            <a:noFill/>
          </p:spPr>
          <p:txBody>
            <a:bodyPr wrap="square" rtlCol="0">
              <a:spAutoFit/>
            </a:bodyPr>
            <a:lstStyle/>
            <a:p>
              <a:pPr algn="ctr"/>
              <a:r>
                <a:rPr lang="en-GB" sz="2800" b="1" dirty="0" smtClean="0"/>
                <a:t>Primary</a:t>
              </a:r>
            </a:p>
            <a:p>
              <a:r>
                <a:rPr lang="en-GB" sz="1600" b="1" dirty="0" smtClean="0">
                  <a:solidFill>
                    <a:srgbClr val="FF0000"/>
                  </a:solidFill>
                </a:rPr>
                <a:t>Extractive Industries (Farming, Mining etc.)</a:t>
              </a:r>
              <a:endParaRPr lang="en-GB" sz="1600" b="1" dirty="0">
                <a:solidFill>
                  <a:srgbClr val="FF0000"/>
                </a:solidFill>
              </a:endParaRPr>
            </a:p>
          </p:txBody>
        </p:sp>
        <p:sp>
          <p:nvSpPr>
            <p:cNvPr id="64" name="TextBox 63"/>
            <p:cNvSpPr txBox="1"/>
            <p:nvPr/>
          </p:nvSpPr>
          <p:spPr>
            <a:xfrm>
              <a:off x="3542082" y="127493"/>
              <a:ext cx="4216043" cy="1862048"/>
            </a:xfrm>
            <a:prstGeom prst="rect">
              <a:avLst/>
            </a:prstGeom>
            <a:solidFill>
              <a:schemeClr val="bg1">
                <a:lumMod val="85000"/>
              </a:schemeClr>
            </a:solidFill>
          </p:spPr>
          <p:txBody>
            <a:bodyPr wrap="square" rtlCol="0">
              <a:spAutoFit/>
            </a:bodyPr>
            <a:lstStyle/>
            <a:p>
              <a:r>
                <a:rPr lang="en-GB" sz="1400" b="1" dirty="0" smtClean="0"/>
                <a:t>DEMAND</a:t>
              </a:r>
            </a:p>
            <a:p>
              <a:endParaRPr lang="en-GB" sz="500" b="1" dirty="0" smtClean="0"/>
            </a:p>
            <a:p>
              <a:endParaRPr lang="en-GB" sz="500" b="1" dirty="0"/>
            </a:p>
            <a:p>
              <a:endParaRPr lang="en-GB" sz="500" b="1" dirty="0" smtClean="0"/>
            </a:p>
            <a:p>
              <a:endParaRPr lang="en-GB" sz="500" b="1" dirty="0"/>
            </a:p>
            <a:p>
              <a:endParaRPr lang="en-GB" sz="500" b="1" dirty="0" smtClean="0"/>
            </a:p>
            <a:p>
              <a:endParaRPr lang="en-GB" sz="500" b="1" dirty="0"/>
            </a:p>
            <a:p>
              <a:endParaRPr lang="en-GB" sz="500" b="1" dirty="0" smtClean="0"/>
            </a:p>
            <a:p>
              <a:endParaRPr lang="en-GB" sz="500" b="1" dirty="0"/>
            </a:p>
            <a:p>
              <a:endParaRPr lang="en-GB" sz="500" b="1" dirty="0" smtClean="0"/>
            </a:p>
            <a:p>
              <a:r>
                <a:rPr lang="en-GB" sz="1400" b="1" dirty="0" smtClean="0"/>
                <a:t>SUPPLIERS:</a:t>
              </a:r>
            </a:p>
            <a:p>
              <a:endParaRPr lang="en-GB" sz="1400" b="1" dirty="0"/>
            </a:p>
            <a:p>
              <a:endParaRPr lang="en-GB" sz="1400" b="1" dirty="0" smtClean="0"/>
            </a:p>
            <a:p>
              <a:endParaRPr lang="en-GB" sz="1400" b="1" dirty="0" smtClean="0"/>
            </a:p>
          </p:txBody>
        </p:sp>
        <p:sp>
          <p:nvSpPr>
            <p:cNvPr id="67" name="TextBox 66"/>
            <p:cNvSpPr txBox="1"/>
            <p:nvPr/>
          </p:nvSpPr>
          <p:spPr>
            <a:xfrm>
              <a:off x="3542068" y="2213300"/>
              <a:ext cx="4205242" cy="1692771"/>
            </a:xfrm>
            <a:prstGeom prst="rect">
              <a:avLst/>
            </a:prstGeom>
            <a:solidFill>
              <a:schemeClr val="bg1">
                <a:lumMod val="85000"/>
              </a:schemeClr>
            </a:solidFill>
          </p:spPr>
          <p:txBody>
            <a:bodyPr wrap="square" rtlCol="0">
              <a:spAutoFit/>
            </a:bodyPr>
            <a:lstStyle/>
            <a:p>
              <a:r>
                <a:rPr lang="en-GB" sz="1400" b="1" dirty="0" smtClean="0"/>
                <a:t>DEMAND</a:t>
              </a:r>
            </a:p>
            <a:p>
              <a:pPr marL="285750" indent="-285750">
                <a:buFont typeface="Arial" panose="020B0604020202020204" pitchFamily="34" charset="0"/>
                <a:buChar char="•"/>
              </a:pPr>
              <a:endParaRPr lang="en-GB" sz="1400" b="1" dirty="0" smtClean="0">
                <a:solidFill>
                  <a:srgbClr val="0070C0"/>
                </a:solidFill>
              </a:endParaRPr>
            </a:p>
            <a:p>
              <a:endParaRPr lang="en-GB" sz="1400" b="1" dirty="0">
                <a:solidFill>
                  <a:srgbClr val="0070C0"/>
                </a:solidFill>
              </a:endParaRPr>
            </a:p>
            <a:p>
              <a:endParaRPr lang="en-GB" sz="600" b="1" dirty="0" smtClean="0"/>
            </a:p>
            <a:p>
              <a:r>
                <a:rPr lang="en-GB" sz="1400" b="1" dirty="0" smtClean="0"/>
                <a:t>SUPPLIERS:</a:t>
              </a:r>
            </a:p>
            <a:p>
              <a:endParaRPr lang="en-GB" sz="1400" b="1" dirty="0" smtClean="0"/>
            </a:p>
            <a:p>
              <a:endParaRPr lang="en-GB" sz="1400" b="1" dirty="0"/>
            </a:p>
            <a:p>
              <a:endParaRPr lang="en-GB" sz="1400" b="1" dirty="0" smtClean="0"/>
            </a:p>
          </p:txBody>
        </p:sp>
        <p:sp>
          <p:nvSpPr>
            <p:cNvPr id="68" name="TextBox 67"/>
            <p:cNvSpPr txBox="1"/>
            <p:nvPr/>
          </p:nvSpPr>
          <p:spPr>
            <a:xfrm>
              <a:off x="3543665" y="4132970"/>
              <a:ext cx="4214460" cy="1636752"/>
            </a:xfrm>
            <a:prstGeom prst="rect">
              <a:avLst/>
            </a:prstGeom>
            <a:solidFill>
              <a:schemeClr val="bg1">
                <a:lumMod val="85000"/>
              </a:schemeClr>
            </a:solidFill>
          </p:spPr>
          <p:txBody>
            <a:bodyPr wrap="square" rtlCol="0">
              <a:spAutoFit/>
            </a:bodyPr>
            <a:lstStyle/>
            <a:p>
              <a:r>
                <a:rPr lang="en-GB" sz="1400" b="1" dirty="0" smtClean="0"/>
                <a:t>DEMAND</a:t>
              </a:r>
            </a:p>
            <a:p>
              <a:endParaRPr lang="en-GB" sz="600" b="1" dirty="0" smtClean="0"/>
            </a:p>
            <a:p>
              <a:endParaRPr lang="en-GB" sz="600" b="1" dirty="0"/>
            </a:p>
            <a:p>
              <a:endParaRPr lang="en-GB" sz="600" b="1" dirty="0" smtClean="0"/>
            </a:p>
            <a:p>
              <a:endParaRPr lang="en-GB" sz="600" b="1" dirty="0"/>
            </a:p>
            <a:p>
              <a:endParaRPr lang="en-GB" sz="600" b="1" dirty="0" smtClean="0"/>
            </a:p>
            <a:p>
              <a:r>
                <a:rPr lang="en-GB" sz="1400" b="1" dirty="0" smtClean="0"/>
                <a:t>SUPPLIERS:</a:t>
              </a:r>
            </a:p>
            <a:p>
              <a:endParaRPr lang="en-GB" sz="1400" b="1" dirty="0" smtClean="0"/>
            </a:p>
            <a:p>
              <a:endParaRPr lang="en-GB" sz="1400" b="1" dirty="0"/>
            </a:p>
            <a:p>
              <a:endParaRPr lang="en-GB" sz="1400" b="1" dirty="0" smtClean="0"/>
            </a:p>
          </p:txBody>
        </p:sp>
        <p:cxnSp>
          <p:nvCxnSpPr>
            <p:cNvPr id="14" name="Straight Arrow Connector 13"/>
            <p:cNvCxnSpPr/>
            <p:nvPr/>
          </p:nvCxnSpPr>
          <p:spPr>
            <a:xfrm flipV="1">
              <a:off x="5644689" y="3758970"/>
              <a:ext cx="0" cy="50835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flipV="1">
              <a:off x="5641053" y="1827008"/>
              <a:ext cx="0" cy="50835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grpSp>
      <p:sp>
        <p:nvSpPr>
          <p:cNvPr id="66" name="Title 1"/>
          <p:cNvSpPr>
            <a:spLocks noGrp="1"/>
          </p:cNvSpPr>
          <p:nvPr>
            <p:ph type="title"/>
          </p:nvPr>
        </p:nvSpPr>
        <p:spPr>
          <a:xfrm>
            <a:off x="0" y="129786"/>
            <a:ext cx="12192000" cy="898826"/>
          </a:xfrm>
        </p:spPr>
        <p:txBody>
          <a:bodyPr>
            <a:normAutofit/>
          </a:bodyPr>
          <a:lstStyle/>
          <a:p>
            <a:pPr algn="ctr"/>
            <a:r>
              <a:rPr lang="en-GB" sz="4100" b="1" dirty="0" smtClean="0">
                <a:latin typeface="+mn-lt"/>
              </a:rPr>
              <a:t>Introduction to the Housing and Food Markets</a:t>
            </a:r>
            <a:endParaRPr lang="en-GB" sz="4100" b="1" dirty="0">
              <a:latin typeface="+mn-lt"/>
            </a:endParaRPr>
          </a:p>
        </p:txBody>
      </p:sp>
    </p:spTree>
    <p:extLst>
      <p:ext uri="{BB962C8B-B14F-4D97-AF65-F5344CB8AC3E}">
        <p14:creationId xmlns:p14="http://schemas.microsoft.com/office/powerpoint/2010/main" val="9627550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7017"/>
            <a:ext cx="12192000" cy="898826"/>
          </a:xfrm>
        </p:spPr>
        <p:txBody>
          <a:bodyPr>
            <a:normAutofit/>
          </a:bodyPr>
          <a:lstStyle/>
          <a:p>
            <a:pPr algn="ctr"/>
            <a:r>
              <a:rPr lang="en-GB" sz="4100" b="1" dirty="0" smtClean="0">
                <a:latin typeface="+mn-lt"/>
              </a:rPr>
              <a:t>Introduction to the Housing and Food Markets</a:t>
            </a:r>
            <a:endParaRPr lang="en-GB" sz="4100" b="1" dirty="0">
              <a:latin typeface="+mn-lt"/>
            </a:endParaRPr>
          </a:p>
        </p:txBody>
      </p:sp>
      <p:sp>
        <p:nvSpPr>
          <p:cNvPr id="3" name="Content Placeholder 2"/>
          <p:cNvSpPr>
            <a:spLocks noGrp="1"/>
          </p:cNvSpPr>
          <p:nvPr>
            <p:ph idx="1"/>
          </p:nvPr>
        </p:nvSpPr>
        <p:spPr>
          <a:xfrm>
            <a:off x="79636" y="1187858"/>
            <a:ext cx="3081690" cy="5516324"/>
          </a:xfrm>
        </p:spPr>
        <p:txBody>
          <a:bodyPr>
            <a:noAutofit/>
          </a:bodyPr>
          <a:lstStyle/>
          <a:p>
            <a:pPr marL="0" indent="0">
              <a:buNone/>
            </a:pPr>
            <a:r>
              <a:rPr lang="en-GB" sz="2400" b="1" u="sng" dirty="0" smtClean="0"/>
              <a:t>The Supply Chain</a:t>
            </a:r>
          </a:p>
          <a:p>
            <a:r>
              <a:rPr lang="en-GB" sz="1800" dirty="0" smtClean="0"/>
              <a:t>Wholesale .v. Retail</a:t>
            </a:r>
          </a:p>
          <a:p>
            <a:pPr marL="0" indent="0">
              <a:buNone/>
            </a:pPr>
            <a:endParaRPr lang="en-GB" sz="1400" dirty="0" smtClean="0"/>
          </a:p>
          <a:p>
            <a:pPr marL="0" indent="0">
              <a:buNone/>
            </a:pPr>
            <a:r>
              <a:rPr lang="en-GB" sz="2400" b="1" u="sng" dirty="0" smtClean="0"/>
              <a:t>UK Agriculture</a:t>
            </a:r>
          </a:p>
          <a:p>
            <a:r>
              <a:rPr lang="en-GB" sz="1800" dirty="0" smtClean="0"/>
              <a:t>Role of Subsidies</a:t>
            </a:r>
          </a:p>
          <a:p>
            <a:r>
              <a:rPr lang="en-GB" sz="1800" dirty="0" smtClean="0"/>
              <a:t>Role of EU and the CAP (Common Agricultural Policy)</a:t>
            </a:r>
          </a:p>
          <a:p>
            <a:endParaRPr lang="en-GB" sz="2400" dirty="0" smtClean="0"/>
          </a:p>
          <a:p>
            <a:pPr marL="0" indent="0">
              <a:buNone/>
            </a:pPr>
            <a:r>
              <a:rPr lang="en-GB" sz="2400" b="1" u="sng" dirty="0" smtClean="0"/>
              <a:t>UK Housing Market</a:t>
            </a:r>
          </a:p>
          <a:p>
            <a:r>
              <a:rPr lang="en-GB" sz="1800" dirty="0" smtClean="0"/>
              <a:t>The </a:t>
            </a:r>
            <a:r>
              <a:rPr lang="en-GB" sz="1800" dirty="0"/>
              <a:t>p</a:t>
            </a:r>
            <a:r>
              <a:rPr lang="en-GB" sz="1800" dirty="0" smtClean="0"/>
              <a:t>roperty crisis in the UK?</a:t>
            </a:r>
          </a:p>
          <a:p>
            <a:r>
              <a:rPr lang="en-GB" sz="1800" dirty="0" smtClean="0"/>
              <a:t>Inter-generational inequality?</a:t>
            </a:r>
          </a:p>
          <a:p>
            <a:pPr marL="0" indent="0">
              <a:buNone/>
            </a:pPr>
            <a:endParaRPr lang="en-GB" sz="2400" dirty="0" smtClean="0"/>
          </a:p>
          <a:p>
            <a:endParaRPr lang="en-GB" sz="2400" dirty="0"/>
          </a:p>
        </p:txBody>
      </p:sp>
      <p:sp>
        <p:nvSpPr>
          <p:cNvPr id="4" name="TextBox 3">
            <a:hlinkClick r:id="rId2"/>
          </p:cNvPr>
          <p:cNvSpPr txBox="1"/>
          <p:nvPr/>
        </p:nvSpPr>
        <p:spPr>
          <a:xfrm>
            <a:off x="77430" y="4077504"/>
            <a:ext cx="3077428" cy="338554"/>
          </a:xfrm>
          <a:prstGeom prst="rect">
            <a:avLst/>
          </a:prstGeom>
          <a:solidFill>
            <a:schemeClr val="accent2"/>
          </a:solidFill>
        </p:spPr>
        <p:txBody>
          <a:bodyPr wrap="square" rtlCol="0">
            <a:spAutoFit/>
          </a:bodyPr>
          <a:lstStyle/>
          <a:p>
            <a:r>
              <a:rPr lang="en-GB" sz="1600" dirty="0" smtClean="0"/>
              <a:t>VIDEO 1 (CAP): 15 Mins</a:t>
            </a:r>
            <a:endParaRPr lang="en-GB" sz="1600" dirty="0"/>
          </a:p>
        </p:txBody>
      </p:sp>
      <p:sp>
        <p:nvSpPr>
          <p:cNvPr id="5" name="TextBox 4">
            <a:hlinkClick r:id="rId3"/>
          </p:cNvPr>
          <p:cNvSpPr txBox="1"/>
          <p:nvPr/>
        </p:nvSpPr>
        <p:spPr>
          <a:xfrm>
            <a:off x="89377" y="6425863"/>
            <a:ext cx="2996577" cy="338554"/>
          </a:xfrm>
          <a:prstGeom prst="rect">
            <a:avLst/>
          </a:prstGeom>
          <a:solidFill>
            <a:schemeClr val="accent2"/>
          </a:solidFill>
        </p:spPr>
        <p:txBody>
          <a:bodyPr wrap="square" rtlCol="0">
            <a:spAutoFit/>
          </a:bodyPr>
          <a:lstStyle/>
          <a:p>
            <a:r>
              <a:rPr lang="en-GB" sz="1600" dirty="0" smtClean="0"/>
              <a:t>VIDEO 2 (Housing Trap): 15 mins</a:t>
            </a:r>
            <a:endParaRPr lang="en-GB" sz="1600" dirty="0"/>
          </a:p>
        </p:txBody>
      </p:sp>
      <p:pic>
        <p:nvPicPr>
          <p:cNvPr id="6" name="Picture 5"/>
          <p:cNvPicPr>
            <a:picLocks noChangeAspect="1"/>
          </p:cNvPicPr>
          <p:nvPr/>
        </p:nvPicPr>
        <p:blipFill>
          <a:blip r:embed="rId4"/>
          <a:stretch>
            <a:fillRect/>
          </a:stretch>
        </p:blipFill>
        <p:spPr>
          <a:xfrm>
            <a:off x="10040513" y="916790"/>
            <a:ext cx="2028103" cy="2537719"/>
          </a:xfrm>
          <a:prstGeom prst="rect">
            <a:avLst/>
          </a:prstGeom>
        </p:spPr>
      </p:pic>
      <p:grpSp>
        <p:nvGrpSpPr>
          <p:cNvPr id="9" name="Group 8"/>
          <p:cNvGrpSpPr/>
          <p:nvPr/>
        </p:nvGrpSpPr>
        <p:grpSpPr>
          <a:xfrm>
            <a:off x="10042120" y="3750151"/>
            <a:ext cx="2026495" cy="2784837"/>
            <a:chOff x="7927754" y="1373314"/>
            <a:chExt cx="3535669" cy="3648075"/>
          </a:xfrm>
        </p:grpSpPr>
        <p:pic>
          <p:nvPicPr>
            <p:cNvPr id="7" name="Picture 6"/>
            <p:cNvPicPr>
              <a:picLocks noChangeAspect="1"/>
            </p:cNvPicPr>
            <p:nvPr/>
          </p:nvPicPr>
          <p:blipFill>
            <a:blip r:embed="rId5"/>
            <a:stretch>
              <a:fillRect/>
            </a:stretch>
          </p:blipFill>
          <p:spPr>
            <a:xfrm>
              <a:off x="7927754" y="1373314"/>
              <a:ext cx="3535669" cy="3648075"/>
            </a:xfrm>
            <a:prstGeom prst="rect">
              <a:avLst/>
            </a:prstGeom>
          </p:spPr>
        </p:pic>
        <p:sp>
          <p:nvSpPr>
            <p:cNvPr id="8" name="TextBox 7"/>
            <p:cNvSpPr txBox="1"/>
            <p:nvPr/>
          </p:nvSpPr>
          <p:spPr>
            <a:xfrm>
              <a:off x="8046720" y="2329546"/>
              <a:ext cx="794931" cy="352484"/>
            </a:xfrm>
            <a:prstGeom prst="rect">
              <a:avLst/>
            </a:prstGeom>
            <a:noFill/>
          </p:spPr>
          <p:txBody>
            <a:bodyPr wrap="none" rtlCol="0">
              <a:spAutoFit/>
            </a:bodyPr>
            <a:lstStyle/>
            <a:p>
              <a:r>
                <a:rPr lang="en-GB" sz="900" b="1" dirty="0" smtClean="0">
                  <a:solidFill>
                    <a:schemeClr val="bg1"/>
                  </a:solidFill>
                </a:rPr>
                <a:t>USA</a:t>
              </a:r>
              <a:endParaRPr lang="en-GB" sz="2800" b="1" dirty="0">
                <a:solidFill>
                  <a:schemeClr val="bg1"/>
                </a:solidFill>
              </a:endParaRPr>
            </a:p>
          </p:txBody>
        </p:sp>
      </p:grpSp>
      <p:grpSp>
        <p:nvGrpSpPr>
          <p:cNvPr id="10" name="Group 9"/>
          <p:cNvGrpSpPr/>
          <p:nvPr/>
        </p:nvGrpSpPr>
        <p:grpSpPr>
          <a:xfrm>
            <a:off x="3260035" y="939288"/>
            <a:ext cx="6663203" cy="5849170"/>
            <a:chOff x="2006709" y="939288"/>
            <a:chExt cx="7916529" cy="5849170"/>
          </a:xfrm>
        </p:grpSpPr>
        <p:sp>
          <p:nvSpPr>
            <p:cNvPr id="69" name="Rectangle 68"/>
            <p:cNvSpPr/>
            <p:nvPr/>
          </p:nvSpPr>
          <p:spPr>
            <a:xfrm>
              <a:off x="2049181" y="939288"/>
              <a:ext cx="7874057" cy="584917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4" name="Group 33"/>
            <p:cNvGrpSpPr/>
            <p:nvPr/>
          </p:nvGrpSpPr>
          <p:grpSpPr>
            <a:xfrm>
              <a:off x="3348042" y="1001160"/>
              <a:ext cx="2083265" cy="2069727"/>
              <a:chOff x="4069141" y="1139663"/>
              <a:chExt cx="2654330" cy="2377888"/>
            </a:xfrm>
          </p:grpSpPr>
          <p:cxnSp>
            <p:nvCxnSpPr>
              <p:cNvPr id="13" name="Straight Connector 12"/>
              <p:cNvCxnSpPr/>
              <p:nvPr/>
            </p:nvCxnSpPr>
            <p:spPr>
              <a:xfrm>
                <a:off x="4424218" y="1357745"/>
                <a:ext cx="0" cy="1819564"/>
              </a:xfrm>
              <a:prstGeom prst="line">
                <a:avLst/>
              </a:prstGeom>
              <a:ln w="539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442691" y="3168073"/>
                <a:ext cx="1967345" cy="0"/>
              </a:xfrm>
              <a:prstGeom prst="line">
                <a:avLst/>
              </a:prstGeom>
              <a:ln w="53975">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152406" y="1298446"/>
                <a:ext cx="293670" cy="369332"/>
              </a:xfrm>
              <a:prstGeom prst="rect">
                <a:avLst/>
              </a:prstGeom>
              <a:noFill/>
            </p:spPr>
            <p:txBody>
              <a:bodyPr wrap="none" rtlCol="0">
                <a:spAutoFit/>
              </a:bodyPr>
              <a:lstStyle/>
              <a:p>
                <a:r>
                  <a:rPr lang="en-GB" b="1" dirty="0" smtClean="0"/>
                  <a:t>S</a:t>
                </a:r>
                <a:endParaRPr lang="en-GB" b="1" dirty="0"/>
              </a:p>
            </p:txBody>
          </p:sp>
          <p:sp>
            <p:nvSpPr>
              <p:cNvPr id="21" name="TextBox 20"/>
              <p:cNvSpPr txBox="1"/>
              <p:nvPr/>
            </p:nvSpPr>
            <p:spPr>
              <a:xfrm>
                <a:off x="6219984" y="2721616"/>
                <a:ext cx="330540" cy="369332"/>
              </a:xfrm>
              <a:prstGeom prst="rect">
                <a:avLst/>
              </a:prstGeom>
              <a:noFill/>
            </p:spPr>
            <p:txBody>
              <a:bodyPr wrap="none" rtlCol="0">
                <a:spAutoFit/>
              </a:bodyPr>
              <a:lstStyle/>
              <a:p>
                <a:r>
                  <a:rPr lang="en-GB" b="1" dirty="0" smtClean="0"/>
                  <a:t>D</a:t>
                </a:r>
                <a:endParaRPr lang="en-GB" b="1" dirty="0"/>
              </a:p>
            </p:txBody>
          </p:sp>
          <p:cxnSp>
            <p:nvCxnSpPr>
              <p:cNvPr id="24" name="Straight Connector 23"/>
              <p:cNvCxnSpPr/>
              <p:nvPr/>
            </p:nvCxnSpPr>
            <p:spPr>
              <a:xfrm>
                <a:off x="5426363" y="2132013"/>
                <a:ext cx="0" cy="103606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4442691" y="2132013"/>
                <a:ext cx="983673"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4069141" y="1139663"/>
                <a:ext cx="308098" cy="369332"/>
              </a:xfrm>
              <a:prstGeom prst="rect">
                <a:avLst/>
              </a:prstGeom>
              <a:noFill/>
            </p:spPr>
            <p:txBody>
              <a:bodyPr wrap="none" rtlCol="0">
                <a:spAutoFit/>
              </a:bodyPr>
              <a:lstStyle/>
              <a:p>
                <a:r>
                  <a:rPr lang="en-GB" b="1" dirty="0" smtClean="0"/>
                  <a:t>P</a:t>
                </a:r>
                <a:endParaRPr lang="en-GB" b="1" dirty="0"/>
              </a:p>
            </p:txBody>
          </p:sp>
          <p:sp>
            <p:nvSpPr>
              <p:cNvPr id="31" name="TextBox 30"/>
              <p:cNvSpPr txBox="1"/>
              <p:nvPr/>
            </p:nvSpPr>
            <p:spPr>
              <a:xfrm>
                <a:off x="6380107" y="3090948"/>
                <a:ext cx="343364" cy="369332"/>
              </a:xfrm>
              <a:prstGeom prst="rect">
                <a:avLst/>
              </a:prstGeom>
              <a:noFill/>
            </p:spPr>
            <p:txBody>
              <a:bodyPr wrap="none" rtlCol="0">
                <a:spAutoFit/>
              </a:bodyPr>
              <a:lstStyle/>
              <a:p>
                <a:r>
                  <a:rPr lang="en-GB" b="1" dirty="0" smtClean="0"/>
                  <a:t>Q</a:t>
                </a:r>
                <a:endParaRPr lang="en-GB" b="1" dirty="0"/>
              </a:p>
            </p:txBody>
          </p:sp>
          <p:sp>
            <p:nvSpPr>
              <p:cNvPr id="32" name="TextBox 31"/>
              <p:cNvSpPr txBox="1"/>
              <p:nvPr/>
            </p:nvSpPr>
            <p:spPr>
              <a:xfrm>
                <a:off x="4088934" y="1947346"/>
                <a:ext cx="344966" cy="276999"/>
              </a:xfrm>
              <a:prstGeom prst="rect">
                <a:avLst/>
              </a:prstGeom>
              <a:noFill/>
            </p:spPr>
            <p:txBody>
              <a:bodyPr wrap="none" rtlCol="0">
                <a:spAutoFit/>
              </a:bodyPr>
              <a:lstStyle/>
              <a:p>
                <a:r>
                  <a:rPr lang="en-GB" sz="1200" b="1" dirty="0" smtClean="0"/>
                  <a:t>P</a:t>
                </a:r>
                <a:r>
                  <a:rPr lang="en-GB" sz="1050" b="1" dirty="0" smtClean="0"/>
                  <a:t>1</a:t>
                </a:r>
                <a:endParaRPr lang="en-GB" sz="1200" b="1" dirty="0"/>
              </a:p>
            </p:txBody>
          </p:sp>
          <p:sp>
            <p:nvSpPr>
              <p:cNvPr id="33" name="TextBox 32"/>
              <p:cNvSpPr txBox="1"/>
              <p:nvPr/>
            </p:nvSpPr>
            <p:spPr>
              <a:xfrm>
                <a:off x="5272352" y="3240552"/>
                <a:ext cx="359394" cy="276999"/>
              </a:xfrm>
              <a:prstGeom prst="rect">
                <a:avLst/>
              </a:prstGeom>
              <a:noFill/>
            </p:spPr>
            <p:txBody>
              <a:bodyPr wrap="none" rtlCol="0">
                <a:spAutoFit/>
              </a:bodyPr>
              <a:lstStyle/>
              <a:p>
                <a:r>
                  <a:rPr lang="en-GB" sz="1200" b="1" dirty="0" smtClean="0"/>
                  <a:t>Q</a:t>
                </a:r>
                <a:r>
                  <a:rPr lang="en-GB" sz="1050" b="1" dirty="0" smtClean="0"/>
                  <a:t>1</a:t>
                </a:r>
                <a:endParaRPr lang="en-GB" sz="1200" b="1" dirty="0"/>
              </a:p>
            </p:txBody>
          </p:sp>
          <p:cxnSp>
            <p:nvCxnSpPr>
              <p:cNvPr id="17" name="Straight Connector 16"/>
              <p:cNvCxnSpPr/>
              <p:nvPr/>
            </p:nvCxnSpPr>
            <p:spPr>
              <a:xfrm flipV="1">
                <a:off x="4627756" y="1483112"/>
                <a:ext cx="1494264" cy="148311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endCxn id="21" idx="1"/>
              </p:cNvCxnSpPr>
              <p:nvPr/>
            </p:nvCxnSpPr>
            <p:spPr>
              <a:xfrm>
                <a:off x="4605454" y="1357745"/>
                <a:ext cx="1614530" cy="1548537"/>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35" name="Group 34"/>
            <p:cNvGrpSpPr/>
            <p:nvPr/>
          </p:nvGrpSpPr>
          <p:grpSpPr>
            <a:xfrm>
              <a:off x="3348861" y="3028648"/>
              <a:ext cx="2102146" cy="1831017"/>
              <a:chOff x="4069141" y="1139663"/>
              <a:chExt cx="2654330" cy="2377888"/>
            </a:xfrm>
          </p:grpSpPr>
          <p:cxnSp>
            <p:nvCxnSpPr>
              <p:cNvPr id="36" name="Straight Connector 35"/>
              <p:cNvCxnSpPr/>
              <p:nvPr/>
            </p:nvCxnSpPr>
            <p:spPr>
              <a:xfrm>
                <a:off x="4424218" y="1357745"/>
                <a:ext cx="0" cy="1819564"/>
              </a:xfrm>
              <a:prstGeom prst="line">
                <a:avLst/>
              </a:prstGeom>
              <a:ln w="539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4442691" y="3168073"/>
                <a:ext cx="1967345" cy="0"/>
              </a:xfrm>
              <a:prstGeom prst="line">
                <a:avLst/>
              </a:prstGeom>
              <a:ln w="53975">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6152406" y="1298446"/>
                <a:ext cx="293670" cy="369332"/>
              </a:xfrm>
              <a:prstGeom prst="rect">
                <a:avLst/>
              </a:prstGeom>
              <a:noFill/>
            </p:spPr>
            <p:txBody>
              <a:bodyPr wrap="none" rtlCol="0">
                <a:spAutoFit/>
              </a:bodyPr>
              <a:lstStyle/>
              <a:p>
                <a:r>
                  <a:rPr lang="en-GB" b="1" dirty="0" smtClean="0"/>
                  <a:t>S</a:t>
                </a:r>
                <a:endParaRPr lang="en-GB" b="1" dirty="0"/>
              </a:p>
            </p:txBody>
          </p:sp>
          <p:sp>
            <p:nvSpPr>
              <p:cNvPr id="39" name="TextBox 38"/>
              <p:cNvSpPr txBox="1"/>
              <p:nvPr/>
            </p:nvSpPr>
            <p:spPr>
              <a:xfrm>
                <a:off x="6219984" y="2721616"/>
                <a:ext cx="330540" cy="369332"/>
              </a:xfrm>
              <a:prstGeom prst="rect">
                <a:avLst/>
              </a:prstGeom>
              <a:noFill/>
            </p:spPr>
            <p:txBody>
              <a:bodyPr wrap="none" rtlCol="0">
                <a:spAutoFit/>
              </a:bodyPr>
              <a:lstStyle/>
              <a:p>
                <a:r>
                  <a:rPr lang="en-GB" b="1" dirty="0" smtClean="0"/>
                  <a:t>D</a:t>
                </a:r>
                <a:endParaRPr lang="en-GB" b="1" dirty="0"/>
              </a:p>
            </p:txBody>
          </p:sp>
          <p:cxnSp>
            <p:nvCxnSpPr>
              <p:cNvPr id="40" name="Straight Connector 39"/>
              <p:cNvCxnSpPr/>
              <p:nvPr/>
            </p:nvCxnSpPr>
            <p:spPr>
              <a:xfrm>
                <a:off x="5426363" y="2132013"/>
                <a:ext cx="0" cy="103606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H="1">
                <a:off x="4442691" y="2132013"/>
                <a:ext cx="983673"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4069141" y="1139663"/>
                <a:ext cx="308098" cy="369332"/>
              </a:xfrm>
              <a:prstGeom prst="rect">
                <a:avLst/>
              </a:prstGeom>
              <a:noFill/>
            </p:spPr>
            <p:txBody>
              <a:bodyPr wrap="none" rtlCol="0">
                <a:spAutoFit/>
              </a:bodyPr>
              <a:lstStyle/>
              <a:p>
                <a:r>
                  <a:rPr lang="en-GB" b="1" dirty="0" smtClean="0"/>
                  <a:t>P</a:t>
                </a:r>
                <a:endParaRPr lang="en-GB" b="1" dirty="0"/>
              </a:p>
            </p:txBody>
          </p:sp>
          <p:sp>
            <p:nvSpPr>
              <p:cNvPr id="43" name="TextBox 42"/>
              <p:cNvSpPr txBox="1"/>
              <p:nvPr/>
            </p:nvSpPr>
            <p:spPr>
              <a:xfrm>
                <a:off x="6380107" y="3090948"/>
                <a:ext cx="343364" cy="369332"/>
              </a:xfrm>
              <a:prstGeom prst="rect">
                <a:avLst/>
              </a:prstGeom>
              <a:noFill/>
            </p:spPr>
            <p:txBody>
              <a:bodyPr wrap="none" rtlCol="0">
                <a:spAutoFit/>
              </a:bodyPr>
              <a:lstStyle/>
              <a:p>
                <a:r>
                  <a:rPr lang="en-GB" b="1" dirty="0" smtClean="0"/>
                  <a:t>Q</a:t>
                </a:r>
                <a:endParaRPr lang="en-GB" b="1" dirty="0"/>
              </a:p>
            </p:txBody>
          </p:sp>
          <p:sp>
            <p:nvSpPr>
              <p:cNvPr id="44" name="TextBox 43"/>
              <p:cNvSpPr txBox="1"/>
              <p:nvPr/>
            </p:nvSpPr>
            <p:spPr>
              <a:xfrm>
                <a:off x="4088934" y="1947346"/>
                <a:ext cx="344966" cy="276999"/>
              </a:xfrm>
              <a:prstGeom prst="rect">
                <a:avLst/>
              </a:prstGeom>
              <a:noFill/>
            </p:spPr>
            <p:txBody>
              <a:bodyPr wrap="none" rtlCol="0">
                <a:spAutoFit/>
              </a:bodyPr>
              <a:lstStyle/>
              <a:p>
                <a:r>
                  <a:rPr lang="en-GB" sz="1200" b="1" dirty="0" smtClean="0"/>
                  <a:t>P</a:t>
                </a:r>
                <a:r>
                  <a:rPr lang="en-GB" sz="1050" b="1" dirty="0" smtClean="0"/>
                  <a:t>1</a:t>
                </a:r>
                <a:endParaRPr lang="en-GB" sz="1200" b="1" dirty="0"/>
              </a:p>
            </p:txBody>
          </p:sp>
          <p:sp>
            <p:nvSpPr>
              <p:cNvPr id="45" name="TextBox 44"/>
              <p:cNvSpPr txBox="1"/>
              <p:nvPr/>
            </p:nvSpPr>
            <p:spPr>
              <a:xfrm>
                <a:off x="5272352" y="3240552"/>
                <a:ext cx="359394" cy="276999"/>
              </a:xfrm>
              <a:prstGeom prst="rect">
                <a:avLst/>
              </a:prstGeom>
              <a:noFill/>
            </p:spPr>
            <p:txBody>
              <a:bodyPr wrap="none" rtlCol="0">
                <a:spAutoFit/>
              </a:bodyPr>
              <a:lstStyle/>
              <a:p>
                <a:r>
                  <a:rPr lang="en-GB" sz="1200" b="1" dirty="0" smtClean="0"/>
                  <a:t>Q</a:t>
                </a:r>
                <a:r>
                  <a:rPr lang="en-GB" sz="1050" b="1" dirty="0" smtClean="0"/>
                  <a:t>1</a:t>
                </a:r>
                <a:endParaRPr lang="en-GB" sz="1200" b="1" dirty="0"/>
              </a:p>
            </p:txBody>
          </p:sp>
          <p:cxnSp>
            <p:nvCxnSpPr>
              <p:cNvPr id="46" name="Straight Connector 45"/>
              <p:cNvCxnSpPr/>
              <p:nvPr/>
            </p:nvCxnSpPr>
            <p:spPr>
              <a:xfrm flipV="1">
                <a:off x="4627756" y="1483112"/>
                <a:ext cx="1494264" cy="148311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a:endCxn id="39" idx="1"/>
              </p:cNvCxnSpPr>
              <p:nvPr/>
            </p:nvCxnSpPr>
            <p:spPr>
              <a:xfrm>
                <a:off x="4605454" y="1357745"/>
                <a:ext cx="1614530" cy="1548537"/>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48" name="Group 47"/>
            <p:cNvGrpSpPr/>
            <p:nvPr/>
          </p:nvGrpSpPr>
          <p:grpSpPr>
            <a:xfrm>
              <a:off x="3362192" y="4917265"/>
              <a:ext cx="2102146" cy="1831017"/>
              <a:chOff x="4069141" y="1139663"/>
              <a:chExt cx="2654330" cy="2377888"/>
            </a:xfrm>
          </p:grpSpPr>
          <p:cxnSp>
            <p:nvCxnSpPr>
              <p:cNvPr id="49" name="Straight Connector 48"/>
              <p:cNvCxnSpPr/>
              <p:nvPr/>
            </p:nvCxnSpPr>
            <p:spPr>
              <a:xfrm>
                <a:off x="4424218" y="1357745"/>
                <a:ext cx="0" cy="1819564"/>
              </a:xfrm>
              <a:prstGeom prst="line">
                <a:avLst/>
              </a:prstGeom>
              <a:ln w="539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442691" y="3168073"/>
                <a:ext cx="1967345" cy="0"/>
              </a:xfrm>
              <a:prstGeom prst="line">
                <a:avLst/>
              </a:prstGeom>
              <a:ln w="53975">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6152406" y="1298446"/>
                <a:ext cx="293670" cy="369332"/>
              </a:xfrm>
              <a:prstGeom prst="rect">
                <a:avLst/>
              </a:prstGeom>
              <a:noFill/>
            </p:spPr>
            <p:txBody>
              <a:bodyPr wrap="none" rtlCol="0">
                <a:spAutoFit/>
              </a:bodyPr>
              <a:lstStyle/>
              <a:p>
                <a:r>
                  <a:rPr lang="en-GB" b="1" dirty="0" smtClean="0"/>
                  <a:t>S</a:t>
                </a:r>
                <a:endParaRPr lang="en-GB" b="1" dirty="0"/>
              </a:p>
            </p:txBody>
          </p:sp>
          <p:sp>
            <p:nvSpPr>
              <p:cNvPr id="52" name="TextBox 51"/>
              <p:cNvSpPr txBox="1"/>
              <p:nvPr/>
            </p:nvSpPr>
            <p:spPr>
              <a:xfrm>
                <a:off x="6219984" y="2721616"/>
                <a:ext cx="330540" cy="369332"/>
              </a:xfrm>
              <a:prstGeom prst="rect">
                <a:avLst/>
              </a:prstGeom>
              <a:noFill/>
            </p:spPr>
            <p:txBody>
              <a:bodyPr wrap="none" rtlCol="0">
                <a:spAutoFit/>
              </a:bodyPr>
              <a:lstStyle/>
              <a:p>
                <a:r>
                  <a:rPr lang="en-GB" b="1" dirty="0" smtClean="0"/>
                  <a:t>D</a:t>
                </a:r>
                <a:endParaRPr lang="en-GB" b="1" dirty="0"/>
              </a:p>
            </p:txBody>
          </p:sp>
          <p:cxnSp>
            <p:nvCxnSpPr>
              <p:cNvPr id="53" name="Straight Connector 52"/>
              <p:cNvCxnSpPr/>
              <p:nvPr/>
            </p:nvCxnSpPr>
            <p:spPr>
              <a:xfrm>
                <a:off x="5426363" y="2132013"/>
                <a:ext cx="0" cy="103606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H="1">
                <a:off x="4442691" y="2132013"/>
                <a:ext cx="983673"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4069141" y="1139663"/>
                <a:ext cx="308098" cy="369332"/>
              </a:xfrm>
              <a:prstGeom prst="rect">
                <a:avLst/>
              </a:prstGeom>
              <a:noFill/>
            </p:spPr>
            <p:txBody>
              <a:bodyPr wrap="none" rtlCol="0">
                <a:spAutoFit/>
              </a:bodyPr>
              <a:lstStyle/>
              <a:p>
                <a:r>
                  <a:rPr lang="en-GB" b="1" dirty="0" smtClean="0"/>
                  <a:t>P</a:t>
                </a:r>
                <a:endParaRPr lang="en-GB" b="1" dirty="0"/>
              </a:p>
            </p:txBody>
          </p:sp>
          <p:sp>
            <p:nvSpPr>
              <p:cNvPr id="56" name="TextBox 55"/>
              <p:cNvSpPr txBox="1"/>
              <p:nvPr/>
            </p:nvSpPr>
            <p:spPr>
              <a:xfrm>
                <a:off x="6380107" y="3090948"/>
                <a:ext cx="343364" cy="369332"/>
              </a:xfrm>
              <a:prstGeom prst="rect">
                <a:avLst/>
              </a:prstGeom>
              <a:noFill/>
            </p:spPr>
            <p:txBody>
              <a:bodyPr wrap="none" rtlCol="0">
                <a:spAutoFit/>
              </a:bodyPr>
              <a:lstStyle/>
              <a:p>
                <a:r>
                  <a:rPr lang="en-GB" b="1" dirty="0" smtClean="0"/>
                  <a:t>Q</a:t>
                </a:r>
                <a:endParaRPr lang="en-GB" b="1" dirty="0"/>
              </a:p>
            </p:txBody>
          </p:sp>
          <p:sp>
            <p:nvSpPr>
              <p:cNvPr id="57" name="TextBox 56"/>
              <p:cNvSpPr txBox="1"/>
              <p:nvPr/>
            </p:nvSpPr>
            <p:spPr>
              <a:xfrm>
                <a:off x="4088934" y="1947346"/>
                <a:ext cx="344966" cy="276999"/>
              </a:xfrm>
              <a:prstGeom prst="rect">
                <a:avLst/>
              </a:prstGeom>
              <a:noFill/>
            </p:spPr>
            <p:txBody>
              <a:bodyPr wrap="none" rtlCol="0">
                <a:spAutoFit/>
              </a:bodyPr>
              <a:lstStyle/>
              <a:p>
                <a:r>
                  <a:rPr lang="en-GB" sz="1200" b="1" dirty="0" smtClean="0"/>
                  <a:t>P</a:t>
                </a:r>
                <a:r>
                  <a:rPr lang="en-GB" sz="1050" b="1" dirty="0" smtClean="0"/>
                  <a:t>1</a:t>
                </a:r>
                <a:endParaRPr lang="en-GB" sz="1200" b="1" dirty="0"/>
              </a:p>
            </p:txBody>
          </p:sp>
          <p:sp>
            <p:nvSpPr>
              <p:cNvPr id="58" name="TextBox 57"/>
              <p:cNvSpPr txBox="1"/>
              <p:nvPr/>
            </p:nvSpPr>
            <p:spPr>
              <a:xfrm>
                <a:off x="5272352" y="3240552"/>
                <a:ext cx="359394" cy="276999"/>
              </a:xfrm>
              <a:prstGeom prst="rect">
                <a:avLst/>
              </a:prstGeom>
              <a:noFill/>
            </p:spPr>
            <p:txBody>
              <a:bodyPr wrap="none" rtlCol="0">
                <a:spAutoFit/>
              </a:bodyPr>
              <a:lstStyle/>
              <a:p>
                <a:r>
                  <a:rPr lang="en-GB" sz="1200" b="1" dirty="0" smtClean="0"/>
                  <a:t>Q</a:t>
                </a:r>
                <a:r>
                  <a:rPr lang="en-GB" sz="1050" b="1" dirty="0" smtClean="0"/>
                  <a:t>1</a:t>
                </a:r>
                <a:endParaRPr lang="en-GB" sz="1200" b="1" dirty="0"/>
              </a:p>
            </p:txBody>
          </p:sp>
          <p:cxnSp>
            <p:nvCxnSpPr>
              <p:cNvPr id="59" name="Straight Connector 58"/>
              <p:cNvCxnSpPr/>
              <p:nvPr/>
            </p:nvCxnSpPr>
            <p:spPr>
              <a:xfrm flipV="1">
                <a:off x="4627756" y="1483112"/>
                <a:ext cx="1494264" cy="148311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a:endCxn id="52" idx="1"/>
              </p:cNvCxnSpPr>
              <p:nvPr/>
            </p:nvCxnSpPr>
            <p:spPr>
              <a:xfrm>
                <a:off x="4605454" y="1357745"/>
                <a:ext cx="1614530" cy="1548537"/>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61" name="TextBox 60"/>
            <p:cNvSpPr txBox="1"/>
            <p:nvPr/>
          </p:nvSpPr>
          <p:spPr>
            <a:xfrm rot="16200000">
              <a:off x="1802788" y="1439717"/>
              <a:ext cx="1331839" cy="830997"/>
            </a:xfrm>
            <a:prstGeom prst="rect">
              <a:avLst/>
            </a:prstGeom>
            <a:noFill/>
          </p:spPr>
          <p:txBody>
            <a:bodyPr wrap="none" rtlCol="0">
              <a:spAutoFit/>
            </a:bodyPr>
            <a:lstStyle/>
            <a:p>
              <a:pPr algn="ctr"/>
              <a:r>
                <a:rPr lang="en-GB" sz="2800" b="1" dirty="0" smtClean="0"/>
                <a:t>Tertiary</a:t>
              </a:r>
            </a:p>
            <a:p>
              <a:pPr algn="ctr"/>
              <a:r>
                <a:rPr lang="en-GB" b="1" dirty="0" smtClean="0">
                  <a:solidFill>
                    <a:srgbClr val="FF0000"/>
                  </a:solidFill>
                </a:rPr>
                <a:t>Retail</a:t>
              </a:r>
              <a:endParaRPr lang="en-GB" b="1" dirty="0">
                <a:solidFill>
                  <a:srgbClr val="FF0000"/>
                </a:solidFill>
              </a:endParaRPr>
            </a:p>
          </p:txBody>
        </p:sp>
        <p:sp>
          <p:nvSpPr>
            <p:cNvPr id="62" name="TextBox 61"/>
            <p:cNvSpPr txBox="1"/>
            <p:nvPr/>
          </p:nvSpPr>
          <p:spPr>
            <a:xfrm rot="16200000">
              <a:off x="1583316" y="3326168"/>
              <a:ext cx="1762727" cy="830997"/>
            </a:xfrm>
            <a:prstGeom prst="rect">
              <a:avLst/>
            </a:prstGeom>
            <a:noFill/>
          </p:spPr>
          <p:txBody>
            <a:bodyPr wrap="none" rtlCol="0">
              <a:spAutoFit/>
            </a:bodyPr>
            <a:lstStyle/>
            <a:p>
              <a:pPr algn="ctr"/>
              <a:r>
                <a:rPr lang="en-GB" sz="2800" b="1" dirty="0" smtClean="0"/>
                <a:t>Secondary</a:t>
              </a:r>
            </a:p>
            <a:p>
              <a:pPr algn="ctr"/>
              <a:r>
                <a:rPr lang="en-GB" b="1" dirty="0" smtClean="0">
                  <a:solidFill>
                    <a:srgbClr val="FF0000"/>
                  </a:solidFill>
                </a:rPr>
                <a:t>Manufacturing</a:t>
              </a:r>
              <a:endParaRPr lang="en-GB" b="1" dirty="0">
                <a:solidFill>
                  <a:srgbClr val="FF0000"/>
                </a:solidFill>
              </a:endParaRPr>
            </a:p>
          </p:txBody>
        </p:sp>
        <p:sp>
          <p:nvSpPr>
            <p:cNvPr id="63" name="TextBox 62"/>
            <p:cNvSpPr txBox="1"/>
            <p:nvPr/>
          </p:nvSpPr>
          <p:spPr>
            <a:xfrm rot="16200000">
              <a:off x="1597313" y="4999957"/>
              <a:ext cx="2173009" cy="1354217"/>
            </a:xfrm>
            <a:prstGeom prst="rect">
              <a:avLst/>
            </a:prstGeom>
            <a:noFill/>
          </p:spPr>
          <p:txBody>
            <a:bodyPr wrap="square" rtlCol="0">
              <a:spAutoFit/>
            </a:bodyPr>
            <a:lstStyle/>
            <a:p>
              <a:r>
                <a:rPr lang="en-GB" sz="2800" b="1" dirty="0" smtClean="0"/>
                <a:t>Primary</a:t>
              </a:r>
            </a:p>
            <a:p>
              <a:r>
                <a:rPr lang="en-GB" b="1" dirty="0" smtClean="0">
                  <a:solidFill>
                    <a:srgbClr val="FF0000"/>
                  </a:solidFill>
                </a:rPr>
                <a:t>Extractive Industries (Farming, Mining etc.)</a:t>
              </a:r>
              <a:endParaRPr lang="en-GB" b="1" dirty="0">
                <a:solidFill>
                  <a:srgbClr val="FF0000"/>
                </a:solidFill>
              </a:endParaRPr>
            </a:p>
          </p:txBody>
        </p:sp>
        <p:sp>
          <p:nvSpPr>
            <p:cNvPr id="64" name="TextBox 63"/>
            <p:cNvSpPr txBox="1"/>
            <p:nvPr/>
          </p:nvSpPr>
          <p:spPr>
            <a:xfrm>
              <a:off x="5545363" y="1132479"/>
              <a:ext cx="4216043" cy="1815882"/>
            </a:xfrm>
            <a:prstGeom prst="rect">
              <a:avLst/>
            </a:prstGeom>
            <a:solidFill>
              <a:schemeClr val="bg1">
                <a:lumMod val="85000"/>
              </a:schemeClr>
            </a:solidFill>
          </p:spPr>
          <p:txBody>
            <a:bodyPr wrap="square" rtlCol="0">
              <a:spAutoFit/>
            </a:bodyPr>
            <a:lstStyle/>
            <a:p>
              <a:r>
                <a:rPr lang="en-GB" sz="1200" b="1" dirty="0" smtClean="0"/>
                <a:t>DEMAND</a:t>
              </a:r>
            </a:p>
            <a:p>
              <a:pPr marL="285750" indent="-285750">
                <a:buFont typeface="Arial" panose="020B0604020202020204" pitchFamily="34" charset="0"/>
                <a:buChar char="•"/>
              </a:pPr>
              <a:r>
                <a:rPr lang="en-GB" sz="1200" b="1" dirty="0" smtClean="0">
                  <a:solidFill>
                    <a:srgbClr val="0070C0"/>
                  </a:solidFill>
                </a:rPr>
                <a:t>Housing: </a:t>
              </a:r>
              <a:r>
                <a:rPr lang="en-GB" sz="1200" dirty="0" smtClean="0">
                  <a:solidFill>
                    <a:srgbClr val="0070C0"/>
                  </a:solidFill>
                </a:rPr>
                <a:t>Consumers (via Estate Agents?) for rental market and ownership market</a:t>
              </a:r>
              <a:endParaRPr lang="en-GB" sz="1200" b="1" dirty="0" smtClean="0">
                <a:solidFill>
                  <a:srgbClr val="0070C0"/>
                </a:solidFill>
              </a:endParaRPr>
            </a:p>
            <a:p>
              <a:pPr marL="285750" indent="-285750">
                <a:buFont typeface="Arial" panose="020B0604020202020204" pitchFamily="34" charset="0"/>
                <a:buChar char="•"/>
              </a:pPr>
              <a:r>
                <a:rPr lang="en-GB" sz="1200" b="1" dirty="0" smtClean="0">
                  <a:solidFill>
                    <a:srgbClr val="00B050"/>
                  </a:solidFill>
                </a:rPr>
                <a:t>Food: </a:t>
              </a:r>
              <a:r>
                <a:rPr lang="en-GB" sz="1200" dirty="0" smtClean="0">
                  <a:solidFill>
                    <a:srgbClr val="00B050"/>
                  </a:solidFill>
                </a:rPr>
                <a:t>Consumers</a:t>
              </a:r>
              <a:endParaRPr lang="en-GB" sz="1200" b="1" dirty="0" smtClean="0">
                <a:solidFill>
                  <a:srgbClr val="00B050"/>
                </a:solidFill>
              </a:endParaRPr>
            </a:p>
            <a:p>
              <a:endParaRPr lang="en-GB" sz="400" b="1" dirty="0" smtClean="0"/>
            </a:p>
            <a:p>
              <a:r>
                <a:rPr lang="en-GB" sz="1200" b="1" dirty="0" smtClean="0"/>
                <a:t>SUPPLIERS:</a:t>
              </a:r>
            </a:p>
            <a:p>
              <a:pPr marL="285750" indent="-285750">
                <a:buFont typeface="Arial" panose="020B0604020202020204" pitchFamily="34" charset="0"/>
                <a:buChar char="•"/>
              </a:pPr>
              <a:r>
                <a:rPr lang="en-GB" sz="1200" b="1" dirty="0" smtClean="0">
                  <a:solidFill>
                    <a:srgbClr val="0070C0"/>
                  </a:solidFill>
                </a:rPr>
                <a:t>Housing: </a:t>
              </a:r>
              <a:r>
                <a:rPr lang="en-GB" sz="1200" dirty="0" smtClean="0">
                  <a:solidFill>
                    <a:srgbClr val="0070C0"/>
                  </a:solidFill>
                </a:rPr>
                <a:t>Estate Agents renting or selling existing houses?  Property developers selling houses?</a:t>
              </a:r>
              <a:endParaRPr lang="en-GB" sz="1200" dirty="0">
                <a:solidFill>
                  <a:srgbClr val="0070C0"/>
                </a:solidFill>
              </a:endParaRPr>
            </a:p>
            <a:p>
              <a:pPr marL="285750" indent="-285750">
                <a:buFont typeface="Arial" panose="020B0604020202020204" pitchFamily="34" charset="0"/>
                <a:buChar char="•"/>
              </a:pPr>
              <a:r>
                <a:rPr lang="en-GB" sz="1200" b="1" dirty="0" smtClean="0">
                  <a:solidFill>
                    <a:srgbClr val="00B050"/>
                  </a:solidFill>
                </a:rPr>
                <a:t>Food: </a:t>
              </a:r>
              <a:r>
                <a:rPr lang="en-GB" sz="1200" dirty="0" smtClean="0">
                  <a:solidFill>
                    <a:srgbClr val="00B050"/>
                  </a:solidFill>
                </a:rPr>
                <a:t>Supermarkets (Tesco’s?), independent shops</a:t>
              </a:r>
              <a:endParaRPr lang="en-GB" sz="1200" dirty="0">
                <a:solidFill>
                  <a:srgbClr val="00B050"/>
                </a:solidFill>
              </a:endParaRPr>
            </a:p>
          </p:txBody>
        </p:sp>
        <p:sp>
          <p:nvSpPr>
            <p:cNvPr id="67" name="TextBox 66"/>
            <p:cNvSpPr txBox="1"/>
            <p:nvPr/>
          </p:nvSpPr>
          <p:spPr>
            <a:xfrm>
              <a:off x="5545349" y="3222847"/>
              <a:ext cx="4205242" cy="1461939"/>
            </a:xfrm>
            <a:prstGeom prst="rect">
              <a:avLst/>
            </a:prstGeom>
            <a:solidFill>
              <a:schemeClr val="bg1">
                <a:lumMod val="85000"/>
              </a:schemeClr>
            </a:solidFill>
          </p:spPr>
          <p:txBody>
            <a:bodyPr wrap="square" rtlCol="0">
              <a:spAutoFit/>
            </a:bodyPr>
            <a:lstStyle/>
            <a:p>
              <a:r>
                <a:rPr lang="en-GB" sz="1200" b="1" dirty="0" smtClean="0"/>
                <a:t>DEMAND</a:t>
              </a:r>
            </a:p>
            <a:p>
              <a:pPr marL="285750" indent="-285750">
                <a:buFont typeface="Arial" panose="020B0604020202020204" pitchFamily="34" charset="0"/>
                <a:buChar char="•"/>
              </a:pPr>
              <a:r>
                <a:rPr lang="en-GB" sz="1200" b="1" dirty="0" smtClean="0">
                  <a:solidFill>
                    <a:srgbClr val="0070C0"/>
                  </a:solidFill>
                </a:rPr>
                <a:t>Housing: </a:t>
              </a:r>
              <a:r>
                <a:rPr lang="en-GB" sz="1200" dirty="0" smtClean="0">
                  <a:solidFill>
                    <a:srgbClr val="0070C0"/>
                  </a:solidFill>
                </a:rPr>
                <a:t>Consumers, Property developers (buy to let?)</a:t>
              </a:r>
              <a:endParaRPr lang="en-GB" sz="1200" b="1" dirty="0" smtClean="0">
                <a:solidFill>
                  <a:srgbClr val="0070C0"/>
                </a:solidFill>
              </a:endParaRPr>
            </a:p>
            <a:p>
              <a:pPr marL="285750" indent="-285750">
                <a:buFont typeface="Arial" panose="020B0604020202020204" pitchFamily="34" charset="0"/>
                <a:buChar char="•"/>
              </a:pPr>
              <a:r>
                <a:rPr lang="en-GB" sz="1200" b="1" dirty="0" smtClean="0">
                  <a:solidFill>
                    <a:srgbClr val="00B050"/>
                  </a:solidFill>
                </a:rPr>
                <a:t>Food: </a:t>
              </a:r>
              <a:r>
                <a:rPr lang="en-GB" sz="1200" dirty="0" smtClean="0">
                  <a:solidFill>
                    <a:srgbClr val="00B050"/>
                  </a:solidFill>
                </a:rPr>
                <a:t>Tesco’s</a:t>
              </a:r>
            </a:p>
            <a:p>
              <a:endParaRPr lang="en-GB" sz="500" b="1" dirty="0" smtClean="0"/>
            </a:p>
            <a:p>
              <a:r>
                <a:rPr lang="en-GB" sz="1200" b="1" dirty="0" smtClean="0"/>
                <a:t>SUPPLIERS:</a:t>
              </a:r>
            </a:p>
            <a:p>
              <a:pPr marL="285750" indent="-285750">
                <a:buFont typeface="Arial" panose="020B0604020202020204" pitchFamily="34" charset="0"/>
                <a:buChar char="•"/>
              </a:pPr>
              <a:r>
                <a:rPr lang="en-GB" sz="1200" b="1" dirty="0" smtClean="0">
                  <a:solidFill>
                    <a:srgbClr val="0070C0"/>
                  </a:solidFill>
                </a:rPr>
                <a:t>Housing: </a:t>
              </a:r>
              <a:r>
                <a:rPr lang="en-GB" sz="1200" dirty="0" smtClean="0">
                  <a:solidFill>
                    <a:srgbClr val="0070C0"/>
                  </a:solidFill>
                </a:rPr>
                <a:t>Building houses (property developers)</a:t>
              </a:r>
              <a:endParaRPr lang="en-GB" sz="1200" dirty="0">
                <a:solidFill>
                  <a:srgbClr val="0070C0"/>
                </a:solidFill>
              </a:endParaRPr>
            </a:p>
            <a:p>
              <a:pPr marL="285750" indent="-285750">
                <a:buFont typeface="Arial" panose="020B0604020202020204" pitchFamily="34" charset="0"/>
                <a:buChar char="•"/>
              </a:pPr>
              <a:r>
                <a:rPr lang="en-GB" sz="1200" b="1" dirty="0" smtClean="0">
                  <a:solidFill>
                    <a:srgbClr val="00B050"/>
                  </a:solidFill>
                </a:rPr>
                <a:t>Food: </a:t>
              </a:r>
              <a:r>
                <a:rPr lang="en-GB" sz="1200" dirty="0" smtClean="0">
                  <a:solidFill>
                    <a:srgbClr val="00B050"/>
                  </a:solidFill>
                </a:rPr>
                <a:t>Unilever, Supermarkets?</a:t>
              </a:r>
              <a:endParaRPr lang="en-GB" sz="1200" dirty="0">
                <a:solidFill>
                  <a:srgbClr val="00B050"/>
                </a:solidFill>
              </a:endParaRPr>
            </a:p>
          </p:txBody>
        </p:sp>
        <p:sp>
          <p:nvSpPr>
            <p:cNvPr id="68" name="TextBox 67"/>
            <p:cNvSpPr txBox="1"/>
            <p:nvPr/>
          </p:nvSpPr>
          <p:spPr>
            <a:xfrm>
              <a:off x="5546946" y="5142517"/>
              <a:ext cx="4214460" cy="1277273"/>
            </a:xfrm>
            <a:prstGeom prst="rect">
              <a:avLst/>
            </a:prstGeom>
            <a:solidFill>
              <a:schemeClr val="bg1">
                <a:lumMod val="85000"/>
              </a:schemeClr>
            </a:solidFill>
          </p:spPr>
          <p:txBody>
            <a:bodyPr wrap="square" rtlCol="0">
              <a:spAutoFit/>
            </a:bodyPr>
            <a:lstStyle/>
            <a:p>
              <a:r>
                <a:rPr lang="en-GB" sz="1200" b="1" dirty="0" smtClean="0"/>
                <a:t>DEMAND</a:t>
              </a:r>
            </a:p>
            <a:p>
              <a:pPr marL="285750" indent="-285750">
                <a:buFont typeface="Arial" panose="020B0604020202020204" pitchFamily="34" charset="0"/>
                <a:buChar char="•"/>
              </a:pPr>
              <a:r>
                <a:rPr lang="en-GB" sz="1200" b="1" dirty="0" smtClean="0">
                  <a:solidFill>
                    <a:srgbClr val="0070C0"/>
                  </a:solidFill>
                </a:rPr>
                <a:t>Housing: </a:t>
              </a:r>
              <a:r>
                <a:rPr lang="en-GB" sz="1200" dirty="0" smtClean="0">
                  <a:solidFill>
                    <a:srgbClr val="0070C0"/>
                  </a:solidFill>
                </a:rPr>
                <a:t>Building companies?</a:t>
              </a:r>
              <a:endParaRPr lang="en-GB" sz="1200" b="1" dirty="0" smtClean="0">
                <a:solidFill>
                  <a:srgbClr val="0070C0"/>
                </a:solidFill>
              </a:endParaRPr>
            </a:p>
            <a:p>
              <a:pPr marL="285750" indent="-285750">
                <a:buFont typeface="Arial" panose="020B0604020202020204" pitchFamily="34" charset="0"/>
                <a:buChar char="•"/>
              </a:pPr>
              <a:r>
                <a:rPr lang="en-GB" sz="1200" b="1" dirty="0" smtClean="0">
                  <a:solidFill>
                    <a:srgbClr val="00B050"/>
                  </a:solidFill>
                </a:rPr>
                <a:t>Food: </a:t>
              </a:r>
              <a:r>
                <a:rPr lang="en-GB" sz="1200" dirty="0" smtClean="0">
                  <a:solidFill>
                    <a:srgbClr val="00B050"/>
                  </a:solidFill>
                </a:rPr>
                <a:t>Unilever?  Supermarkets?</a:t>
              </a:r>
            </a:p>
            <a:p>
              <a:endParaRPr lang="en-GB" sz="500" b="1" dirty="0" smtClean="0"/>
            </a:p>
            <a:p>
              <a:r>
                <a:rPr lang="en-GB" sz="1200" b="1" dirty="0" smtClean="0"/>
                <a:t>SUPPLIERS:</a:t>
              </a:r>
            </a:p>
            <a:p>
              <a:pPr marL="285750" indent="-285750">
                <a:buFont typeface="Arial" panose="020B0604020202020204" pitchFamily="34" charset="0"/>
                <a:buChar char="•"/>
              </a:pPr>
              <a:r>
                <a:rPr lang="en-GB" sz="1200" b="1" dirty="0" smtClean="0">
                  <a:solidFill>
                    <a:srgbClr val="0070C0"/>
                  </a:solidFill>
                </a:rPr>
                <a:t>Housing: </a:t>
              </a:r>
              <a:r>
                <a:rPr lang="en-GB" sz="1200" dirty="0" smtClean="0">
                  <a:solidFill>
                    <a:srgbClr val="0070C0"/>
                  </a:solidFill>
                </a:rPr>
                <a:t>Building suppliers (cement, bricks etc.)?</a:t>
              </a:r>
              <a:endParaRPr lang="en-GB" sz="1200" dirty="0">
                <a:solidFill>
                  <a:srgbClr val="0070C0"/>
                </a:solidFill>
              </a:endParaRPr>
            </a:p>
            <a:p>
              <a:pPr marL="285750" indent="-285750">
                <a:buFont typeface="Arial" panose="020B0604020202020204" pitchFamily="34" charset="0"/>
                <a:buChar char="•"/>
              </a:pPr>
              <a:r>
                <a:rPr lang="en-GB" sz="1200" b="1" dirty="0" smtClean="0">
                  <a:solidFill>
                    <a:srgbClr val="00B050"/>
                  </a:solidFill>
                </a:rPr>
                <a:t>Food: </a:t>
              </a:r>
              <a:r>
                <a:rPr lang="en-GB" sz="1200" dirty="0" smtClean="0">
                  <a:solidFill>
                    <a:srgbClr val="00B050"/>
                  </a:solidFill>
                </a:rPr>
                <a:t>Farmers?</a:t>
              </a:r>
              <a:endParaRPr lang="en-GB" sz="1200" dirty="0">
                <a:solidFill>
                  <a:srgbClr val="00B050"/>
                </a:solidFill>
              </a:endParaRPr>
            </a:p>
          </p:txBody>
        </p:sp>
      </p:grpSp>
    </p:spTree>
    <p:extLst>
      <p:ext uri="{BB962C8B-B14F-4D97-AF65-F5344CB8AC3E}">
        <p14:creationId xmlns:p14="http://schemas.microsoft.com/office/powerpoint/2010/main" val="28028888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879</TotalTime>
  <Words>4425</Words>
  <Application>Microsoft Office PowerPoint</Application>
  <PresentationFormat>Widescreen</PresentationFormat>
  <Paragraphs>878</Paragraphs>
  <Slides>68</Slides>
  <Notes>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68</vt:i4>
      </vt:variant>
    </vt:vector>
  </HeadingPairs>
  <TitlesOfParts>
    <vt:vector size="77" baseType="lpstr">
      <vt:lpstr>MS PGothic</vt:lpstr>
      <vt:lpstr>MS PGothic</vt:lpstr>
      <vt:lpstr>Aharoni</vt:lpstr>
      <vt:lpstr>Arial</vt:lpstr>
      <vt:lpstr>Bradley Hand ITC</vt:lpstr>
      <vt:lpstr>Calibri</vt:lpstr>
      <vt:lpstr>Calibri Light</vt:lpstr>
      <vt:lpstr>Wingdings</vt:lpstr>
      <vt:lpstr>Office Theme</vt:lpstr>
      <vt:lpstr>PowerPoint Presentation</vt:lpstr>
      <vt:lpstr>PowerPoint Presentation</vt:lpstr>
      <vt:lpstr>Economics in the News</vt:lpstr>
      <vt:lpstr>SCHEME OF WORK – What’s NEXT</vt:lpstr>
      <vt:lpstr>PREP 1 Homework: RWS 3 Due for Monday 29th October 2018</vt:lpstr>
      <vt:lpstr>PowerPoint Presentation</vt:lpstr>
      <vt:lpstr>PowerPoint Presentation</vt:lpstr>
      <vt:lpstr>Introduction to the Housing and Food Markets</vt:lpstr>
      <vt:lpstr>Introduction to the Housing and Food Markets</vt:lpstr>
      <vt:lpstr>Introduction to RWS 3:  The Concept of Elasticity</vt:lpstr>
      <vt:lpstr>Introduction to RWS 3:  The Concept of Elasticity</vt:lpstr>
      <vt:lpstr>RESEARCH EXERCISE</vt:lpstr>
      <vt:lpstr>PowerPoint Presentation</vt:lpstr>
      <vt:lpstr>PowerPoint Presentation</vt:lpstr>
      <vt:lpstr>PREP 2 Homework (all completed by HAND) Due for Monday 5th November 2018</vt:lpstr>
      <vt:lpstr>Economics in the News</vt:lpstr>
      <vt:lpstr>PowerPoint Presentation</vt:lpstr>
      <vt:lpstr>PowerPoint Presentation</vt:lpstr>
      <vt:lpstr>PowerPoint Presentation</vt:lpstr>
      <vt:lpstr>PowerPoint Presentation</vt:lpstr>
      <vt:lpstr>PREP 3 Homework (all handwritten)  Due for Monday 12th November 2018</vt:lpstr>
      <vt:lpstr>PowerPoint Presentation</vt:lpstr>
      <vt:lpstr>STARTER EXERCISE: Elasticity Complete the following tasks in threes as you arrive</vt:lpstr>
      <vt:lpstr>PowerPoint Presentation</vt:lpstr>
      <vt:lpstr>PowerPoint Presentation</vt:lpstr>
      <vt:lpstr>Price Elasticity of Demand (PED)</vt:lpstr>
      <vt:lpstr>Price Elasticity of Supply (PES)</vt:lpstr>
      <vt:lpstr>Perfectly Elastic and Perfectly Inelastic Demand</vt:lpstr>
      <vt:lpstr>Perfectly Elastic and Perfectly Inelastic Supply</vt:lpstr>
      <vt:lpstr>PowerPoint Presentation</vt:lpstr>
      <vt:lpstr>STARTER EXERCISE: Elasticity Complete the following tasks in threes as you arrive</vt:lpstr>
      <vt:lpstr>PowerPoint Presentation</vt:lpstr>
      <vt:lpstr>Price Elasticity of Demand (PED)</vt:lpstr>
      <vt:lpstr>Price Elasticity of Supply (PES)</vt:lpstr>
      <vt:lpstr>Perfectly Elastic and Perfectly Inelastic Demand</vt:lpstr>
      <vt:lpstr>Perfectly Elastic and Perfectly Inelastic Supply</vt:lpstr>
      <vt:lpstr>Determinants of PED and PES</vt:lpstr>
      <vt:lpstr>Determinants of PED Substitutes?</vt:lpstr>
      <vt:lpstr>PowerPoint Presentation</vt:lpstr>
      <vt:lpstr>PowerPoint Presentation</vt:lpstr>
      <vt:lpstr>Economics in the News</vt:lpstr>
      <vt:lpstr>PowerPoint Presentation</vt:lpstr>
      <vt:lpstr>PowerPoint Presentation</vt:lpstr>
      <vt:lpstr>PowerPoint Presentation</vt:lpstr>
      <vt:lpstr>TODAYs LESSON</vt:lpstr>
      <vt:lpstr>Application of Elasticity: PED and Firms</vt:lpstr>
      <vt:lpstr>Ryanair and Price Elasticity of Demand</vt:lpstr>
      <vt:lpstr>Ryanair and Price Elasticity of Demand</vt:lpstr>
      <vt:lpstr>Other Applications of Elasticity with Firms</vt:lpstr>
      <vt:lpstr>Applications of Elasticity: Government and PED ‘Incidence’ of Taxation and Subsidies Worksheet</vt:lpstr>
      <vt:lpstr>Taxation Considerations: How effective is the tax?</vt:lpstr>
      <vt:lpstr>PowerPoint Presentation</vt:lpstr>
      <vt:lpstr>PowerPoint Presentation</vt:lpstr>
      <vt:lpstr>RWS3 - Elasticity   Starter Activity </vt:lpstr>
      <vt:lpstr>The Elasticity Spectrum Checking the answers to the first page of your worksheet</vt:lpstr>
      <vt:lpstr>How do Economist’s calculate elasticity? Checking the answers to the second page of your worksheet</vt:lpstr>
      <vt:lpstr>Calculating Elasticity: Basic Maths</vt:lpstr>
      <vt:lpstr>PowerPoint Presentation</vt:lpstr>
      <vt:lpstr>PowerPoint Presentation</vt:lpstr>
      <vt:lpstr>ACTUAL UK DATA Household Survey 2001 to 2009 by the ONS</vt:lpstr>
      <vt:lpstr>Applications of Elasticity for Firms Interpreting PES and YED Calculations (answers in PP notes)</vt:lpstr>
      <vt:lpstr>PowerPoint Presentation</vt:lpstr>
      <vt:lpstr>The Price Toolkit How do I remember all of this??!</vt:lpstr>
      <vt:lpstr>Interpreting Elasticity Data….</vt:lpstr>
      <vt:lpstr>PowerPoint Presentation</vt:lpstr>
      <vt:lpstr>STARTER:  RECAP OF INFORMATION SO FAR - complete in first 8 minutes using the white boards for Q.2 and 3.</vt:lpstr>
      <vt:lpstr>PowerPoint Presentation</vt:lpstr>
      <vt:lpstr>RECAP Applications of Elasticity using Calculations</vt:lpstr>
    </vt:vector>
  </TitlesOfParts>
  <Company>Godalming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Oliver Stevens</dc:creator>
  <cp:lastModifiedBy>Oliver Stevens</cp:lastModifiedBy>
  <cp:revision>143</cp:revision>
  <cp:lastPrinted>2018-10-17T11:32:04Z</cp:lastPrinted>
  <dcterms:created xsi:type="dcterms:W3CDTF">2016-11-04T16:16:20Z</dcterms:created>
  <dcterms:modified xsi:type="dcterms:W3CDTF">2018-11-12T08:35:21Z</dcterms:modified>
</cp:coreProperties>
</file>