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345" r:id="rId3"/>
    <p:sldId id="307" r:id="rId4"/>
    <p:sldId id="344" r:id="rId5"/>
    <p:sldId id="258" r:id="rId6"/>
    <p:sldId id="348" r:id="rId7"/>
    <p:sldId id="340" r:id="rId8"/>
    <p:sldId id="341" r:id="rId9"/>
    <p:sldId id="343" r:id="rId10"/>
    <p:sldId id="338" r:id="rId11"/>
    <p:sldId id="339" r:id="rId12"/>
    <p:sldId id="342" r:id="rId13"/>
    <p:sldId id="316" r:id="rId14"/>
    <p:sldId id="314" r:id="rId15"/>
    <p:sldId id="320" r:id="rId16"/>
    <p:sldId id="347" r:id="rId17"/>
    <p:sldId id="346" r:id="rId18"/>
    <p:sldId id="321" r:id="rId19"/>
    <p:sldId id="322" r:id="rId20"/>
    <p:sldId id="337" r:id="rId21"/>
    <p:sldId id="333" r:id="rId22"/>
    <p:sldId id="335" r:id="rId23"/>
    <p:sldId id="336" r:id="rId24"/>
    <p:sldId id="334" r:id="rId25"/>
    <p:sldId id="303" r:id="rId26"/>
    <p:sldId id="308" r:id="rId27"/>
    <p:sldId id="302" r:id="rId28"/>
    <p:sldId id="349" r:id="rId29"/>
    <p:sldId id="327" r:id="rId30"/>
    <p:sldId id="323" r:id="rId31"/>
    <p:sldId id="324" r:id="rId32"/>
    <p:sldId id="325" r:id="rId33"/>
    <p:sldId id="326" r:id="rId34"/>
    <p:sldId id="304" r:id="rId35"/>
    <p:sldId id="328" r:id="rId36"/>
    <p:sldId id="329" r:id="rId37"/>
    <p:sldId id="330" r:id="rId38"/>
    <p:sldId id="331" r:id="rId39"/>
    <p:sldId id="332" r:id="rId40"/>
    <p:sldId id="305" r:id="rId4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5" autoAdjust="0"/>
    <p:restoredTop sz="78711" autoAdjust="0"/>
  </p:normalViewPr>
  <p:slideViewPr>
    <p:cSldViewPr snapToGrid="0">
      <p:cViewPr varScale="1">
        <p:scale>
          <a:sx n="84" d="100"/>
          <a:sy n="84" d="100"/>
        </p:scale>
        <p:origin x="94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0F2E620-35DB-4E38-8539-8F6FEE25F6FC}" type="datetimeFigureOut">
              <a:rPr lang="en-GB" smtClean="0"/>
              <a:t>22/11/2018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20DA7D6-079C-4C6D-B817-87CFF4E40A59}" type="slidenum">
              <a:rPr lang="en-GB" smtClean="0"/>
              <a:t>‹#›</a:t>
            </a:fld>
            <a:endParaRPr lang="en-GB"/>
          </a:p>
        </p:txBody>
      </p:sp>
    </p:spTree>
    <p:extLst>
      <p:ext uri="{BB962C8B-B14F-4D97-AF65-F5344CB8AC3E}">
        <p14:creationId xmlns:p14="http://schemas.microsoft.com/office/powerpoint/2010/main" val="409799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99A26C-1DFF-416B-BE3C-4AFD3A2A07EF}" type="slidenum">
              <a:rPr lang="en-GB" smtClean="0"/>
              <a:t>8</a:t>
            </a:fld>
            <a:endParaRPr lang="en-GB"/>
          </a:p>
        </p:txBody>
      </p:sp>
    </p:spTree>
    <p:extLst>
      <p:ext uri="{BB962C8B-B14F-4D97-AF65-F5344CB8AC3E}">
        <p14:creationId xmlns:p14="http://schemas.microsoft.com/office/powerpoint/2010/main" val="454142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0DA7D6-079C-4C6D-B817-87CFF4E40A59}" type="slidenum">
              <a:rPr lang="en-GB" smtClean="0"/>
              <a:t>13</a:t>
            </a:fld>
            <a:endParaRPr lang="en-GB"/>
          </a:p>
        </p:txBody>
      </p:sp>
    </p:spTree>
    <p:extLst>
      <p:ext uri="{BB962C8B-B14F-4D97-AF65-F5344CB8AC3E}">
        <p14:creationId xmlns:p14="http://schemas.microsoft.com/office/powerpoint/2010/main" val="1764188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0DA7D6-079C-4C6D-B817-87CFF4E40A59}" type="slidenum">
              <a:rPr lang="en-GB" smtClean="0"/>
              <a:t>21</a:t>
            </a:fld>
            <a:endParaRPr lang="en-GB"/>
          </a:p>
        </p:txBody>
      </p:sp>
    </p:spTree>
    <p:extLst>
      <p:ext uri="{BB962C8B-B14F-4D97-AF65-F5344CB8AC3E}">
        <p14:creationId xmlns:p14="http://schemas.microsoft.com/office/powerpoint/2010/main" val="3592508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Subsidy</a:t>
            </a:r>
            <a:r>
              <a:rPr lang="en-GB" baseline="0" dirty="0" smtClean="0"/>
              <a:t> also leads </a:t>
            </a:r>
            <a:r>
              <a:rPr lang="en-GB" baseline="0" smtClean="0"/>
              <a:t>to deadweight loss: https://www.youtube.com/watch?v=4tYVsnSsoBo  </a:t>
            </a:r>
            <a:endParaRPr lang="en-GB" dirty="0"/>
          </a:p>
        </p:txBody>
      </p:sp>
      <p:sp>
        <p:nvSpPr>
          <p:cNvPr id="4" name="Slide Number Placeholder 3"/>
          <p:cNvSpPr>
            <a:spLocks noGrp="1"/>
          </p:cNvSpPr>
          <p:nvPr>
            <p:ph type="sldNum" sz="quarter" idx="10"/>
          </p:nvPr>
        </p:nvSpPr>
        <p:spPr/>
        <p:txBody>
          <a:bodyPr/>
          <a:lstStyle/>
          <a:p>
            <a:fld id="{820DA7D6-079C-4C6D-B817-87CFF4E40A59}" type="slidenum">
              <a:rPr lang="en-GB" smtClean="0"/>
              <a:t>24</a:t>
            </a:fld>
            <a:endParaRPr lang="en-GB"/>
          </a:p>
        </p:txBody>
      </p:sp>
    </p:spTree>
    <p:extLst>
      <p:ext uri="{BB962C8B-B14F-4D97-AF65-F5344CB8AC3E}">
        <p14:creationId xmlns:p14="http://schemas.microsoft.com/office/powerpoint/2010/main" val="1236539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73D30E1-F79D-477B-B4EA-85B64EEE2E27}"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9A4B08-EA92-4E4E-AFBD-449CF8149D00}" type="slidenum">
              <a:rPr lang="en-GB" smtClean="0"/>
              <a:t>‹#›</a:t>
            </a:fld>
            <a:endParaRPr lang="en-GB"/>
          </a:p>
        </p:txBody>
      </p:sp>
    </p:spTree>
    <p:extLst>
      <p:ext uri="{BB962C8B-B14F-4D97-AF65-F5344CB8AC3E}">
        <p14:creationId xmlns:p14="http://schemas.microsoft.com/office/powerpoint/2010/main" val="223257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3D30E1-F79D-477B-B4EA-85B64EEE2E27}"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9A4B08-EA92-4E4E-AFBD-449CF8149D00}" type="slidenum">
              <a:rPr lang="en-GB" smtClean="0"/>
              <a:t>‹#›</a:t>
            </a:fld>
            <a:endParaRPr lang="en-GB"/>
          </a:p>
        </p:txBody>
      </p:sp>
    </p:spTree>
    <p:extLst>
      <p:ext uri="{BB962C8B-B14F-4D97-AF65-F5344CB8AC3E}">
        <p14:creationId xmlns:p14="http://schemas.microsoft.com/office/powerpoint/2010/main" val="1215872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3D30E1-F79D-477B-B4EA-85B64EEE2E27}"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9A4B08-EA92-4E4E-AFBD-449CF8149D00}" type="slidenum">
              <a:rPr lang="en-GB" smtClean="0"/>
              <a:t>‹#›</a:t>
            </a:fld>
            <a:endParaRPr lang="en-GB"/>
          </a:p>
        </p:txBody>
      </p:sp>
    </p:spTree>
    <p:extLst>
      <p:ext uri="{BB962C8B-B14F-4D97-AF65-F5344CB8AC3E}">
        <p14:creationId xmlns:p14="http://schemas.microsoft.com/office/powerpoint/2010/main" val="1007951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3D30E1-F79D-477B-B4EA-85B64EEE2E27}"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9A4B08-EA92-4E4E-AFBD-449CF8149D00}" type="slidenum">
              <a:rPr lang="en-GB" smtClean="0"/>
              <a:t>‹#›</a:t>
            </a:fld>
            <a:endParaRPr lang="en-GB"/>
          </a:p>
        </p:txBody>
      </p:sp>
    </p:spTree>
    <p:extLst>
      <p:ext uri="{BB962C8B-B14F-4D97-AF65-F5344CB8AC3E}">
        <p14:creationId xmlns:p14="http://schemas.microsoft.com/office/powerpoint/2010/main" val="4159795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3D30E1-F79D-477B-B4EA-85B64EEE2E27}"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9A4B08-EA92-4E4E-AFBD-449CF8149D00}" type="slidenum">
              <a:rPr lang="en-GB" smtClean="0"/>
              <a:t>‹#›</a:t>
            </a:fld>
            <a:endParaRPr lang="en-GB"/>
          </a:p>
        </p:txBody>
      </p:sp>
    </p:spTree>
    <p:extLst>
      <p:ext uri="{BB962C8B-B14F-4D97-AF65-F5344CB8AC3E}">
        <p14:creationId xmlns:p14="http://schemas.microsoft.com/office/powerpoint/2010/main" val="1057312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73D30E1-F79D-477B-B4EA-85B64EEE2E27}" type="datetimeFigureOut">
              <a:rPr lang="en-GB" smtClean="0"/>
              <a:t>22/11/2018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9A4B08-EA92-4E4E-AFBD-449CF8149D00}" type="slidenum">
              <a:rPr lang="en-GB" smtClean="0"/>
              <a:t>‹#›</a:t>
            </a:fld>
            <a:endParaRPr lang="en-GB"/>
          </a:p>
        </p:txBody>
      </p:sp>
    </p:spTree>
    <p:extLst>
      <p:ext uri="{BB962C8B-B14F-4D97-AF65-F5344CB8AC3E}">
        <p14:creationId xmlns:p14="http://schemas.microsoft.com/office/powerpoint/2010/main" val="1256659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73D30E1-F79D-477B-B4EA-85B64EEE2E27}" type="datetimeFigureOut">
              <a:rPr lang="en-GB" smtClean="0"/>
              <a:t>22/11/2018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9A4B08-EA92-4E4E-AFBD-449CF8149D00}" type="slidenum">
              <a:rPr lang="en-GB" smtClean="0"/>
              <a:t>‹#›</a:t>
            </a:fld>
            <a:endParaRPr lang="en-GB"/>
          </a:p>
        </p:txBody>
      </p:sp>
    </p:spTree>
    <p:extLst>
      <p:ext uri="{BB962C8B-B14F-4D97-AF65-F5344CB8AC3E}">
        <p14:creationId xmlns:p14="http://schemas.microsoft.com/office/powerpoint/2010/main" val="261618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73D30E1-F79D-477B-B4EA-85B64EEE2E27}" type="datetimeFigureOut">
              <a:rPr lang="en-GB" smtClean="0"/>
              <a:t>22/11/2018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9A4B08-EA92-4E4E-AFBD-449CF8149D00}" type="slidenum">
              <a:rPr lang="en-GB" smtClean="0"/>
              <a:t>‹#›</a:t>
            </a:fld>
            <a:endParaRPr lang="en-GB"/>
          </a:p>
        </p:txBody>
      </p:sp>
    </p:spTree>
    <p:extLst>
      <p:ext uri="{BB962C8B-B14F-4D97-AF65-F5344CB8AC3E}">
        <p14:creationId xmlns:p14="http://schemas.microsoft.com/office/powerpoint/2010/main" val="2211694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3D30E1-F79D-477B-B4EA-85B64EEE2E27}" type="datetimeFigureOut">
              <a:rPr lang="en-GB" smtClean="0"/>
              <a:t>22/11/2018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9A4B08-EA92-4E4E-AFBD-449CF8149D00}" type="slidenum">
              <a:rPr lang="en-GB" smtClean="0"/>
              <a:t>‹#›</a:t>
            </a:fld>
            <a:endParaRPr lang="en-GB"/>
          </a:p>
        </p:txBody>
      </p:sp>
    </p:spTree>
    <p:extLst>
      <p:ext uri="{BB962C8B-B14F-4D97-AF65-F5344CB8AC3E}">
        <p14:creationId xmlns:p14="http://schemas.microsoft.com/office/powerpoint/2010/main" val="1295751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3D30E1-F79D-477B-B4EA-85B64EEE2E27}" type="datetimeFigureOut">
              <a:rPr lang="en-GB" smtClean="0"/>
              <a:t>22/11/2018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9A4B08-EA92-4E4E-AFBD-449CF8149D00}" type="slidenum">
              <a:rPr lang="en-GB" smtClean="0"/>
              <a:t>‹#›</a:t>
            </a:fld>
            <a:endParaRPr lang="en-GB"/>
          </a:p>
        </p:txBody>
      </p:sp>
    </p:spTree>
    <p:extLst>
      <p:ext uri="{BB962C8B-B14F-4D97-AF65-F5344CB8AC3E}">
        <p14:creationId xmlns:p14="http://schemas.microsoft.com/office/powerpoint/2010/main" val="2640555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3D30E1-F79D-477B-B4EA-85B64EEE2E27}" type="datetimeFigureOut">
              <a:rPr lang="en-GB" smtClean="0"/>
              <a:t>22/11/2018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9A4B08-EA92-4E4E-AFBD-449CF8149D00}" type="slidenum">
              <a:rPr lang="en-GB" smtClean="0"/>
              <a:t>‹#›</a:t>
            </a:fld>
            <a:endParaRPr lang="en-GB"/>
          </a:p>
        </p:txBody>
      </p:sp>
    </p:spTree>
    <p:extLst>
      <p:ext uri="{BB962C8B-B14F-4D97-AF65-F5344CB8AC3E}">
        <p14:creationId xmlns:p14="http://schemas.microsoft.com/office/powerpoint/2010/main" val="729771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D30E1-F79D-477B-B4EA-85B64EEE2E27}" type="datetimeFigureOut">
              <a:rPr lang="en-GB" smtClean="0"/>
              <a:t>22/11/2018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9A4B08-EA92-4E4E-AFBD-449CF8149D00}" type="slidenum">
              <a:rPr lang="en-GB" smtClean="0"/>
              <a:t>‹#›</a:t>
            </a:fld>
            <a:endParaRPr lang="en-GB"/>
          </a:p>
        </p:txBody>
      </p:sp>
    </p:spTree>
    <p:extLst>
      <p:ext uri="{BB962C8B-B14F-4D97-AF65-F5344CB8AC3E}">
        <p14:creationId xmlns:p14="http://schemas.microsoft.com/office/powerpoint/2010/main" val="4105041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stream.godalming.ac.uk/View.aspx?id=3342~4m~m2FUphbm&amp;chapID=1163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501" y="391658"/>
            <a:ext cx="11162143" cy="60202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900" b="1" dirty="0" smtClean="0">
                <a:solidFill>
                  <a:schemeClr val="bg1"/>
                </a:solidFill>
              </a:rPr>
              <a:t>WEEK 4</a:t>
            </a:r>
            <a:endParaRPr lang="en-GB" sz="23900" b="1" dirty="0">
              <a:solidFill>
                <a:schemeClr val="bg1"/>
              </a:solidFill>
            </a:endParaRPr>
          </a:p>
        </p:txBody>
      </p:sp>
    </p:spTree>
    <p:extLst>
      <p:ext uri="{BB962C8B-B14F-4D97-AF65-F5344CB8AC3E}">
        <p14:creationId xmlns:p14="http://schemas.microsoft.com/office/powerpoint/2010/main" val="4190713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630" y="308610"/>
            <a:ext cx="11224260" cy="621792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t>EFFICIENCY MEASURES IN ECONOMICS</a:t>
            </a:r>
            <a:endParaRPr lang="en-GB" sz="5400" dirty="0"/>
          </a:p>
        </p:txBody>
      </p:sp>
    </p:spTree>
    <p:extLst>
      <p:ext uri="{BB962C8B-B14F-4D97-AF65-F5344CB8AC3E}">
        <p14:creationId xmlns:p14="http://schemas.microsoft.com/office/powerpoint/2010/main" val="1435301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37055"/>
            <a:ext cx="4442460" cy="4351338"/>
          </a:xfrm>
        </p:spPr>
        <p:txBody>
          <a:bodyPr/>
          <a:lstStyle/>
          <a:p>
            <a:pPr marL="0" indent="0">
              <a:buNone/>
            </a:pPr>
            <a:r>
              <a:rPr lang="en-GB" b="1" dirty="0" smtClean="0"/>
              <a:t>STARTER:</a:t>
            </a:r>
          </a:p>
          <a:p>
            <a:pPr marL="514350" indent="-514350">
              <a:buFont typeface="+mj-lt"/>
              <a:buAutoNum type="arabicPeriod"/>
            </a:pPr>
            <a:r>
              <a:rPr lang="en-GB" dirty="0" smtClean="0"/>
              <a:t>Can you remember what allocative and productive efficiency are from your PPF modelling, earlier in the year?</a:t>
            </a:r>
          </a:p>
          <a:p>
            <a:pPr marL="514350" indent="-514350">
              <a:buFont typeface="+mj-lt"/>
              <a:buAutoNum type="arabicPeriod"/>
            </a:pPr>
            <a:r>
              <a:rPr lang="en-GB" dirty="0" smtClean="0"/>
              <a:t>How can we/can’t we use a PPF’s to measure productive and allocative efficiency?</a:t>
            </a:r>
            <a:endParaRPr lang="en-GB" dirty="0"/>
          </a:p>
        </p:txBody>
      </p:sp>
      <p:sp>
        <p:nvSpPr>
          <p:cNvPr id="4" name="Title 1"/>
          <p:cNvSpPr>
            <a:spLocks noGrp="1"/>
          </p:cNvSpPr>
          <p:nvPr>
            <p:ph type="title"/>
          </p:nvPr>
        </p:nvSpPr>
        <p:spPr/>
        <p:txBody>
          <a:bodyPr/>
          <a:lstStyle/>
          <a:p>
            <a:r>
              <a:rPr lang="en-GB" b="1" dirty="0" smtClean="0">
                <a:latin typeface="+mn-lt"/>
              </a:rPr>
              <a:t>Efficiency Economics and the Market</a:t>
            </a:r>
            <a:br>
              <a:rPr lang="en-GB" b="1" dirty="0" smtClean="0">
                <a:latin typeface="+mn-lt"/>
              </a:rPr>
            </a:br>
            <a:r>
              <a:rPr lang="en-GB" sz="3200" b="1" dirty="0" smtClean="0">
                <a:solidFill>
                  <a:srgbClr val="FF0000"/>
                </a:solidFill>
                <a:latin typeface="+mn-lt"/>
              </a:rPr>
              <a:t>Allocative and Productive Efficiency</a:t>
            </a:r>
            <a:endParaRPr lang="en-GB" sz="3200" b="1" dirty="0">
              <a:solidFill>
                <a:srgbClr val="FF0000"/>
              </a:solidFill>
              <a:latin typeface="+mn-lt"/>
            </a:endParaRPr>
          </a:p>
        </p:txBody>
      </p:sp>
      <p:pic>
        <p:nvPicPr>
          <p:cNvPr id="5" name="Picture 4"/>
          <p:cNvPicPr>
            <a:picLocks noChangeAspect="1"/>
          </p:cNvPicPr>
          <p:nvPr/>
        </p:nvPicPr>
        <p:blipFill>
          <a:blip r:embed="rId2"/>
          <a:stretch>
            <a:fillRect/>
          </a:stretch>
        </p:blipFill>
        <p:spPr>
          <a:xfrm>
            <a:off x="5772150" y="4185806"/>
            <a:ext cx="2904511" cy="2570117"/>
          </a:xfrm>
          <a:prstGeom prst="rect">
            <a:avLst/>
          </a:prstGeom>
        </p:spPr>
      </p:pic>
      <p:pic>
        <p:nvPicPr>
          <p:cNvPr id="6" name="Picture 5"/>
          <p:cNvPicPr>
            <a:picLocks noChangeAspect="1"/>
          </p:cNvPicPr>
          <p:nvPr/>
        </p:nvPicPr>
        <p:blipFill>
          <a:blip r:embed="rId3"/>
          <a:stretch>
            <a:fillRect/>
          </a:stretch>
        </p:blipFill>
        <p:spPr>
          <a:xfrm>
            <a:off x="5772150" y="1641873"/>
            <a:ext cx="2904511" cy="2370851"/>
          </a:xfrm>
          <a:prstGeom prst="rect">
            <a:avLst/>
          </a:prstGeom>
        </p:spPr>
      </p:pic>
      <p:pic>
        <p:nvPicPr>
          <p:cNvPr id="7" name="Picture 6"/>
          <p:cNvPicPr>
            <a:picLocks noChangeAspect="1"/>
          </p:cNvPicPr>
          <p:nvPr/>
        </p:nvPicPr>
        <p:blipFill>
          <a:blip r:embed="rId4"/>
          <a:stretch>
            <a:fillRect/>
          </a:stretch>
        </p:blipFill>
        <p:spPr>
          <a:xfrm>
            <a:off x="8852443" y="2740515"/>
            <a:ext cx="3211103" cy="2544417"/>
          </a:xfrm>
          <a:prstGeom prst="rect">
            <a:avLst/>
          </a:prstGeom>
        </p:spPr>
      </p:pic>
    </p:spTree>
    <p:extLst>
      <p:ext uri="{BB962C8B-B14F-4D97-AF65-F5344CB8AC3E}">
        <p14:creationId xmlns:p14="http://schemas.microsoft.com/office/powerpoint/2010/main" val="2630671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b="1" dirty="0" smtClean="0">
                <a:latin typeface="+mn-lt"/>
              </a:rPr>
              <a:t>Efficiency </a:t>
            </a:r>
            <a:r>
              <a:rPr lang="en-GB" b="1" dirty="0">
                <a:latin typeface="+mn-lt"/>
              </a:rPr>
              <a:t>Economics and the Free Market</a:t>
            </a:r>
            <a:br>
              <a:rPr lang="en-GB" b="1" dirty="0">
                <a:latin typeface="+mn-lt"/>
              </a:rPr>
            </a:br>
            <a:r>
              <a:rPr lang="en-GB" sz="3200" b="1" dirty="0" smtClean="0">
                <a:solidFill>
                  <a:srgbClr val="FF0000"/>
                </a:solidFill>
                <a:latin typeface="+mn-lt"/>
              </a:rPr>
              <a:t>Allocative and Productive Efficiency</a:t>
            </a:r>
            <a:endParaRPr lang="en-GB" sz="3600" b="1" dirty="0">
              <a:solidFill>
                <a:srgbClr val="FF0000"/>
              </a:solidFill>
              <a:latin typeface="+mn-lt"/>
            </a:endParaRPr>
          </a:p>
        </p:txBody>
      </p:sp>
      <p:sp>
        <p:nvSpPr>
          <p:cNvPr id="4" name="TextBox 3"/>
          <p:cNvSpPr txBox="1"/>
          <p:nvPr/>
        </p:nvSpPr>
        <p:spPr>
          <a:xfrm>
            <a:off x="79797" y="1229777"/>
            <a:ext cx="6286714" cy="5570756"/>
          </a:xfrm>
          <a:prstGeom prst="rect">
            <a:avLst/>
          </a:prstGeom>
          <a:noFill/>
        </p:spPr>
        <p:txBody>
          <a:bodyPr wrap="square" rtlCol="0">
            <a:spAutoFit/>
          </a:bodyPr>
          <a:lstStyle/>
          <a:p>
            <a:pPr marL="263525" indent="-263525">
              <a:buFont typeface="Arial" panose="020B0604020202020204" pitchFamily="34" charset="0"/>
              <a:buChar char="•"/>
            </a:pPr>
            <a:r>
              <a:rPr lang="en-GB" sz="2400" b="1" u="sng" dirty="0" smtClean="0"/>
              <a:t>Efficiency Economics: </a:t>
            </a:r>
            <a:r>
              <a:rPr lang="en-GB" sz="2400" dirty="0"/>
              <a:t>The study of how an economy can best allocate resources to maximise the utility or economic welfare (or surplus) of its </a:t>
            </a:r>
            <a:r>
              <a:rPr lang="en-GB" sz="2400" dirty="0" smtClean="0"/>
              <a:t>citizens.</a:t>
            </a:r>
          </a:p>
          <a:p>
            <a:pPr marL="730250" lvl="1" indent="-273050">
              <a:buFont typeface="+mj-lt"/>
              <a:buAutoNum type="arabicPeriod"/>
            </a:pPr>
            <a:r>
              <a:rPr lang="en-GB" sz="2000" b="1" u="sng" dirty="0" err="1" smtClean="0"/>
              <a:t>Allocatively</a:t>
            </a:r>
            <a:r>
              <a:rPr lang="en-GB" sz="2000" b="1" u="sng" dirty="0" smtClean="0"/>
              <a:t> Efficient: </a:t>
            </a:r>
            <a:r>
              <a:rPr lang="en-GB" sz="2000" dirty="0" smtClean="0"/>
              <a:t>When </a:t>
            </a:r>
            <a:r>
              <a:rPr lang="en-GB" sz="2000" dirty="0" smtClean="0"/>
              <a:t>resources are distributed in the most efficient way so that the exact amount of a good/service are produced that is needed and there is no waste of scarce </a:t>
            </a:r>
            <a:r>
              <a:rPr lang="en-GB" sz="2000" dirty="0" smtClean="0"/>
              <a:t>resources.  Therefore markets are efficient </a:t>
            </a:r>
            <a:r>
              <a:rPr lang="en-GB" sz="2000" dirty="0" smtClean="0"/>
              <a:t>in </a:t>
            </a:r>
            <a:r>
              <a:rPr lang="en-GB" sz="2000" dirty="0" smtClean="0"/>
              <a:t>distribution.  </a:t>
            </a:r>
            <a:r>
              <a:rPr lang="en-GB" sz="2000" dirty="0" smtClean="0"/>
              <a:t>The price mechanism d</a:t>
            </a:r>
            <a:r>
              <a:rPr lang="en-GB" sz="2000" dirty="0" smtClean="0"/>
              <a:t>etermines </a:t>
            </a:r>
            <a:r>
              <a:rPr lang="en-GB" sz="2000" dirty="0" smtClean="0"/>
              <a:t>WHAT </a:t>
            </a:r>
            <a:r>
              <a:rPr lang="en-GB" sz="2000" dirty="0" smtClean="0"/>
              <a:t>goods and services we </a:t>
            </a:r>
            <a:r>
              <a:rPr lang="en-GB" sz="2000" dirty="0" smtClean="0"/>
              <a:t>should produce and for </a:t>
            </a:r>
            <a:r>
              <a:rPr lang="en-GB" sz="2000" dirty="0" smtClean="0"/>
              <a:t>WHOM.</a:t>
            </a:r>
          </a:p>
          <a:p>
            <a:pPr marL="720725" lvl="1" indent="-257175">
              <a:buFont typeface="+mj-lt"/>
              <a:buAutoNum type="arabicPeriod" startAt="2"/>
            </a:pPr>
            <a:r>
              <a:rPr lang="en-GB" sz="2000" b="1" u="sng" dirty="0" smtClean="0"/>
              <a:t>Productively Efficient:</a:t>
            </a:r>
            <a:r>
              <a:rPr lang="en-GB" sz="2000" dirty="0" smtClean="0"/>
              <a:t> When </a:t>
            </a:r>
            <a:r>
              <a:rPr lang="en-GB" sz="2000" dirty="0" smtClean="0"/>
              <a:t>resources are used in the best possible way in the production of a good or service.  All inputs are used to maximise </a:t>
            </a:r>
            <a:r>
              <a:rPr lang="en-GB" sz="2000" dirty="0" smtClean="0"/>
              <a:t>outputs.  Therefore markets are efficient </a:t>
            </a:r>
            <a:r>
              <a:rPr lang="en-GB" sz="2000" dirty="0" smtClean="0"/>
              <a:t>in </a:t>
            </a:r>
            <a:r>
              <a:rPr lang="en-GB" sz="2000" dirty="0" smtClean="0"/>
              <a:t>production.  The price mechanism determines  </a:t>
            </a:r>
            <a:r>
              <a:rPr lang="en-GB" sz="2000" dirty="0" smtClean="0"/>
              <a:t>HOW we should produce </a:t>
            </a:r>
            <a:r>
              <a:rPr lang="en-GB" sz="2000" dirty="0" smtClean="0"/>
              <a:t>the goods and services</a:t>
            </a:r>
            <a:endParaRPr lang="en-GB" sz="2000" dirty="0"/>
          </a:p>
        </p:txBody>
      </p:sp>
      <p:pic>
        <p:nvPicPr>
          <p:cNvPr id="5" name="Picture 4"/>
          <p:cNvPicPr>
            <a:picLocks noChangeAspect="1"/>
          </p:cNvPicPr>
          <p:nvPr/>
        </p:nvPicPr>
        <p:blipFill>
          <a:blip r:embed="rId2"/>
          <a:stretch>
            <a:fillRect/>
          </a:stretch>
        </p:blipFill>
        <p:spPr>
          <a:xfrm>
            <a:off x="6613162" y="4207337"/>
            <a:ext cx="2528783" cy="2285423"/>
          </a:xfrm>
          <a:prstGeom prst="rect">
            <a:avLst/>
          </a:prstGeom>
        </p:spPr>
      </p:pic>
      <p:pic>
        <p:nvPicPr>
          <p:cNvPr id="3" name="Picture 2"/>
          <p:cNvPicPr>
            <a:picLocks noChangeAspect="1"/>
          </p:cNvPicPr>
          <p:nvPr/>
        </p:nvPicPr>
        <p:blipFill>
          <a:blip r:embed="rId3"/>
          <a:stretch>
            <a:fillRect/>
          </a:stretch>
        </p:blipFill>
        <p:spPr>
          <a:xfrm>
            <a:off x="6638306" y="1634205"/>
            <a:ext cx="2478496" cy="1963913"/>
          </a:xfrm>
          <a:prstGeom prst="rect">
            <a:avLst/>
          </a:prstGeom>
        </p:spPr>
      </p:pic>
      <p:sp>
        <p:nvSpPr>
          <p:cNvPr id="6" name="TextBox 5"/>
          <p:cNvSpPr txBox="1"/>
          <p:nvPr/>
        </p:nvSpPr>
        <p:spPr>
          <a:xfrm>
            <a:off x="9098212" y="1969113"/>
            <a:ext cx="2834776" cy="1384995"/>
          </a:xfrm>
          <a:prstGeom prst="rect">
            <a:avLst/>
          </a:prstGeom>
          <a:noFill/>
        </p:spPr>
        <p:txBody>
          <a:bodyPr wrap="square" rtlCol="0">
            <a:spAutoFit/>
          </a:bodyPr>
          <a:lstStyle/>
          <a:p>
            <a:r>
              <a:rPr lang="en-GB" sz="1200" dirty="0" smtClean="0">
                <a:latin typeface="Buxton Sketch" panose="03080500000500000004" pitchFamily="66" charset="0"/>
              </a:rPr>
              <a:t>The equilibrium is </a:t>
            </a:r>
            <a:r>
              <a:rPr lang="en-GB" sz="1200" dirty="0" err="1" smtClean="0">
                <a:latin typeface="Buxton Sketch" panose="03080500000500000004" pitchFamily="66" charset="0"/>
              </a:rPr>
              <a:t>allocatively</a:t>
            </a:r>
            <a:r>
              <a:rPr lang="en-GB" sz="1200" dirty="0" smtClean="0">
                <a:latin typeface="Buxton Sketch" panose="03080500000500000004" pitchFamily="66" charset="0"/>
              </a:rPr>
              <a:t> efficient because this price is the ‘market clearing price’.  In other words, all the goods/services that have been brought to market, have been sold/consumed.  Therefore there is no waste of our scarce </a:t>
            </a:r>
            <a:r>
              <a:rPr lang="en-GB" sz="1200" dirty="0" smtClean="0">
                <a:latin typeface="Buxton Sketch" panose="03080500000500000004" pitchFamily="66" charset="0"/>
              </a:rPr>
              <a:t>resources in producing goods/services that are not needed.</a:t>
            </a:r>
            <a:endParaRPr lang="en-GB" sz="1200" dirty="0">
              <a:latin typeface="Buxton Sketch" panose="03080500000500000004" pitchFamily="66" charset="0"/>
            </a:endParaRPr>
          </a:p>
        </p:txBody>
      </p:sp>
      <p:sp>
        <p:nvSpPr>
          <p:cNvPr id="7" name="TextBox 6"/>
          <p:cNvSpPr txBox="1"/>
          <p:nvPr/>
        </p:nvSpPr>
        <p:spPr>
          <a:xfrm>
            <a:off x="9116802" y="4139610"/>
            <a:ext cx="3075198" cy="2308324"/>
          </a:xfrm>
          <a:prstGeom prst="rect">
            <a:avLst/>
          </a:prstGeom>
          <a:noFill/>
        </p:spPr>
        <p:txBody>
          <a:bodyPr wrap="square" rtlCol="0">
            <a:spAutoFit/>
          </a:bodyPr>
          <a:lstStyle/>
          <a:p>
            <a:r>
              <a:rPr lang="en-GB" sz="1200" dirty="0" smtClean="0">
                <a:latin typeface="Buxton Sketch" panose="03080500000500000004" pitchFamily="66" charset="0"/>
              </a:rPr>
              <a:t>Productive efficiency can be measured on the PPF line at A and B because this is where all the inputs (scarce resources) are used by the firm…there are no resources lying idle and so we are producing at maximum efficiency.  </a:t>
            </a:r>
          </a:p>
          <a:p>
            <a:endParaRPr lang="en-GB" sz="1200" dirty="0">
              <a:latin typeface="Buxton Sketch" panose="03080500000500000004" pitchFamily="66" charset="0"/>
            </a:endParaRPr>
          </a:p>
          <a:p>
            <a:r>
              <a:rPr lang="en-GB" sz="1200" dirty="0" smtClean="0">
                <a:latin typeface="Buxton Sketch" panose="03080500000500000004" pitchFamily="66" charset="0"/>
              </a:rPr>
              <a:t>The other side of productive efficiency is that because of competition, firms will fight each other to cut costs in order to lower their prices.  Therefore they are not only maximising their inputs, they are producing in the best way (i.e. at lowest possible cost)</a:t>
            </a:r>
            <a:endParaRPr lang="en-GB" sz="1200" dirty="0">
              <a:latin typeface="Buxton Sketch" panose="03080500000500000004" pitchFamily="66" charset="0"/>
            </a:endParaRPr>
          </a:p>
        </p:txBody>
      </p:sp>
      <p:sp>
        <p:nvSpPr>
          <p:cNvPr id="8" name="TextBox 7"/>
          <p:cNvSpPr txBox="1"/>
          <p:nvPr/>
        </p:nvSpPr>
        <p:spPr>
          <a:xfrm>
            <a:off x="6613162" y="6475160"/>
            <a:ext cx="4676280" cy="261610"/>
          </a:xfrm>
          <a:prstGeom prst="rect">
            <a:avLst/>
          </a:prstGeom>
          <a:solidFill>
            <a:schemeClr val="bg1"/>
          </a:solidFill>
        </p:spPr>
        <p:txBody>
          <a:bodyPr wrap="none" rtlCol="0">
            <a:spAutoFit/>
          </a:bodyPr>
          <a:lstStyle/>
          <a:p>
            <a:r>
              <a:rPr lang="en-GB" sz="1100" b="1" dirty="0" smtClean="0"/>
              <a:t>Figure 2: PPF showing a firm that can produce either computers or textbooks</a:t>
            </a:r>
            <a:endParaRPr lang="en-GB" sz="1100" b="1" dirty="0"/>
          </a:p>
        </p:txBody>
      </p:sp>
      <p:sp>
        <p:nvSpPr>
          <p:cNvPr id="9" name="TextBox 8"/>
          <p:cNvSpPr txBox="1"/>
          <p:nvPr/>
        </p:nvSpPr>
        <p:spPr>
          <a:xfrm>
            <a:off x="6613163" y="3598118"/>
            <a:ext cx="3736920" cy="261610"/>
          </a:xfrm>
          <a:prstGeom prst="rect">
            <a:avLst/>
          </a:prstGeom>
          <a:solidFill>
            <a:schemeClr val="bg1"/>
          </a:solidFill>
        </p:spPr>
        <p:txBody>
          <a:bodyPr wrap="none" rtlCol="0">
            <a:spAutoFit/>
          </a:bodyPr>
          <a:lstStyle/>
          <a:p>
            <a:r>
              <a:rPr lang="en-GB" sz="1100" b="1" dirty="0" smtClean="0"/>
              <a:t>Figure 1: Supply and Demand Curve for the Textbook Market</a:t>
            </a:r>
            <a:endParaRPr lang="en-GB" sz="1100" b="1" dirty="0"/>
          </a:p>
        </p:txBody>
      </p:sp>
    </p:spTree>
    <p:extLst>
      <p:ext uri="{BB962C8B-B14F-4D97-AF65-F5344CB8AC3E}">
        <p14:creationId xmlns:p14="http://schemas.microsoft.com/office/powerpoint/2010/main" val="4288225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2"/>
          <p:cNvSpPr txBox="1">
            <a:spLocks noChangeArrowheads="1"/>
          </p:cNvSpPr>
          <p:nvPr/>
        </p:nvSpPr>
        <p:spPr bwMode="auto">
          <a:xfrm>
            <a:off x="0" y="-4137"/>
            <a:ext cx="12192000" cy="89255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b="1" dirty="0" smtClean="0"/>
              <a:t>Why does competition lead to Productive Efficiency?</a:t>
            </a:r>
          </a:p>
          <a:p>
            <a:pPr algn="ctr" eaLnBrk="1" hangingPunct="1">
              <a:spcBef>
                <a:spcPct val="0"/>
              </a:spcBef>
              <a:buFontTx/>
              <a:buNone/>
            </a:pPr>
            <a:r>
              <a:rPr lang="en-GB" altLang="en-US" sz="2400" b="1" dirty="0" smtClean="0">
                <a:solidFill>
                  <a:srgbClr val="FF0000"/>
                </a:solidFill>
              </a:rPr>
              <a:t>Analytical Chains of Logic for a Paragraph</a:t>
            </a:r>
            <a:endParaRPr lang="en-GB" altLang="en-US" sz="2400" b="1" dirty="0">
              <a:solidFill>
                <a:srgbClr val="FF0000"/>
              </a:solidFill>
            </a:endParaRPr>
          </a:p>
        </p:txBody>
      </p:sp>
      <p:sp>
        <p:nvSpPr>
          <p:cNvPr id="45060" name="Text Box 3"/>
          <p:cNvSpPr txBox="1">
            <a:spLocks noChangeArrowheads="1"/>
          </p:cNvSpPr>
          <p:nvPr/>
        </p:nvSpPr>
        <p:spPr bwMode="auto">
          <a:xfrm>
            <a:off x="161290" y="244316"/>
            <a:ext cx="1644651" cy="4572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err="1"/>
              <a:t>e.g</a:t>
            </a:r>
            <a:r>
              <a:rPr lang="en-GB" altLang="en-US" sz="2400" dirty="0"/>
              <a:t> TOYOTA</a:t>
            </a:r>
          </a:p>
        </p:txBody>
      </p:sp>
      <p:sp>
        <p:nvSpPr>
          <p:cNvPr id="45061" name="Text Box 4"/>
          <p:cNvSpPr txBox="1">
            <a:spLocks noChangeArrowheads="1"/>
          </p:cNvSpPr>
          <p:nvPr/>
        </p:nvSpPr>
        <p:spPr bwMode="auto">
          <a:xfrm>
            <a:off x="210664" y="1577132"/>
            <a:ext cx="2286000" cy="650875"/>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dirty="0"/>
              <a:t>Toyota invent robotic welders</a:t>
            </a:r>
          </a:p>
        </p:txBody>
      </p:sp>
      <p:sp>
        <p:nvSpPr>
          <p:cNvPr id="23557" name="Text Box 5"/>
          <p:cNvSpPr txBox="1">
            <a:spLocks noChangeArrowheads="1"/>
          </p:cNvSpPr>
          <p:nvPr/>
        </p:nvSpPr>
        <p:spPr bwMode="auto">
          <a:xfrm>
            <a:off x="3956251" y="1445478"/>
            <a:ext cx="2438400" cy="925512"/>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chemeClr val="hlink"/>
                </a:solidFill>
              </a:rPr>
              <a:t>What are the advantages of robotic welders?</a:t>
            </a:r>
          </a:p>
        </p:txBody>
      </p:sp>
      <p:sp>
        <p:nvSpPr>
          <p:cNvPr id="23558" name="Text Box 6"/>
          <p:cNvSpPr txBox="1">
            <a:spLocks noChangeArrowheads="1"/>
          </p:cNvSpPr>
          <p:nvPr/>
        </p:nvSpPr>
        <p:spPr bwMode="auto">
          <a:xfrm>
            <a:off x="7894959" y="1445478"/>
            <a:ext cx="3581400" cy="925513"/>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Calibri" panose="020F0502020204030204" pitchFamily="34" charset="0"/>
              </a:defRPr>
            </a:lvl1pPr>
            <a:lvl2pPr marL="914400" indent="-457200">
              <a:spcBef>
                <a:spcPct val="20000"/>
              </a:spcBef>
              <a:buChar char="–"/>
              <a:defRPr sz="2800">
                <a:solidFill>
                  <a:schemeClr val="tx1"/>
                </a:solidFill>
                <a:latin typeface="Calibri" panose="020F0502020204030204" pitchFamily="34" charset="0"/>
              </a:defRPr>
            </a:lvl2pPr>
            <a:lvl3pPr marL="1371600" indent="-457200">
              <a:spcBef>
                <a:spcPct val="20000"/>
              </a:spcBef>
              <a:buChar char="•"/>
              <a:defRPr sz="2400">
                <a:solidFill>
                  <a:schemeClr val="tx1"/>
                </a:solidFill>
                <a:latin typeface="Calibri" panose="020F0502020204030204" pitchFamily="34" charset="0"/>
              </a:defRPr>
            </a:lvl3pPr>
            <a:lvl4pPr marL="1828800" indent="-457200">
              <a:spcBef>
                <a:spcPct val="20000"/>
              </a:spcBef>
              <a:buChar char="–"/>
              <a:defRPr sz="2000">
                <a:solidFill>
                  <a:schemeClr val="tx1"/>
                </a:solidFill>
                <a:latin typeface="Calibri" panose="020F0502020204030204" pitchFamily="34" charset="0"/>
              </a:defRPr>
            </a:lvl4pPr>
            <a:lvl5pPr marL="2286000" indent="-457200">
              <a:spcBef>
                <a:spcPct val="20000"/>
              </a:spcBef>
              <a:buChar char="»"/>
              <a:defRPr sz="2000">
                <a:solidFill>
                  <a:schemeClr val="tx1"/>
                </a:solidFill>
                <a:latin typeface="Calibri" panose="020F0502020204030204" pitchFamily="34" charset="0"/>
              </a:defRPr>
            </a:lvl5pPr>
            <a:lvl6pPr marL="2743200" indent="-457200" eaLnBrk="0" fontAlgn="base" hangingPunct="0">
              <a:spcBef>
                <a:spcPct val="20000"/>
              </a:spcBef>
              <a:spcAft>
                <a:spcPct val="0"/>
              </a:spcAft>
              <a:buChar char="»"/>
              <a:defRPr sz="2000">
                <a:solidFill>
                  <a:schemeClr val="tx1"/>
                </a:solidFill>
                <a:latin typeface="Calibri" panose="020F0502020204030204" pitchFamily="34" charset="0"/>
              </a:defRPr>
            </a:lvl6pPr>
            <a:lvl7pPr marL="3200400" indent="-457200" eaLnBrk="0" fontAlgn="base" hangingPunct="0">
              <a:spcBef>
                <a:spcPct val="20000"/>
              </a:spcBef>
              <a:spcAft>
                <a:spcPct val="0"/>
              </a:spcAft>
              <a:buChar char="»"/>
              <a:defRPr sz="2000">
                <a:solidFill>
                  <a:schemeClr val="tx1"/>
                </a:solidFill>
                <a:latin typeface="Calibri" panose="020F0502020204030204" pitchFamily="34" charset="0"/>
              </a:defRPr>
            </a:lvl7pPr>
            <a:lvl8pPr marL="3657600" indent="-457200" eaLnBrk="0" fontAlgn="base" hangingPunct="0">
              <a:spcBef>
                <a:spcPct val="20000"/>
              </a:spcBef>
              <a:spcAft>
                <a:spcPct val="0"/>
              </a:spcAft>
              <a:buChar char="»"/>
              <a:defRPr sz="2000">
                <a:solidFill>
                  <a:schemeClr val="tx1"/>
                </a:solidFill>
                <a:latin typeface="Calibri" panose="020F0502020204030204" pitchFamily="34" charset="0"/>
              </a:defRPr>
            </a:lvl8pPr>
            <a:lvl9pPr marL="4114800" indent="-4572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n-GB" altLang="en-US" sz="1800" b="1" dirty="0"/>
              <a:t>No tea breaks</a:t>
            </a:r>
          </a:p>
          <a:p>
            <a:pPr eaLnBrk="1" hangingPunct="1">
              <a:spcBef>
                <a:spcPct val="0"/>
              </a:spcBef>
              <a:buFontTx/>
              <a:buAutoNum type="arabicPeriod"/>
            </a:pPr>
            <a:r>
              <a:rPr lang="en-GB" altLang="en-US" sz="1800" b="1" dirty="0"/>
              <a:t>100% work rate</a:t>
            </a:r>
          </a:p>
          <a:p>
            <a:pPr eaLnBrk="1" hangingPunct="1">
              <a:spcBef>
                <a:spcPct val="0"/>
              </a:spcBef>
              <a:buFontTx/>
              <a:buAutoNum type="arabicPeriod"/>
            </a:pPr>
            <a:r>
              <a:rPr lang="en-GB" altLang="en-US" sz="1800" b="1" dirty="0"/>
              <a:t>Japanese so don’t go wrong</a:t>
            </a:r>
          </a:p>
        </p:txBody>
      </p:sp>
      <p:sp>
        <p:nvSpPr>
          <p:cNvPr id="23559" name="Text Box 7"/>
          <p:cNvSpPr txBox="1">
            <a:spLocks noChangeArrowheads="1"/>
          </p:cNvSpPr>
          <p:nvPr/>
        </p:nvSpPr>
        <p:spPr bwMode="auto">
          <a:xfrm>
            <a:off x="210664" y="2621804"/>
            <a:ext cx="2519363" cy="650875"/>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chemeClr val="hlink"/>
                </a:solidFill>
              </a:rPr>
              <a:t>What happens to Toyota’s costs?</a:t>
            </a:r>
          </a:p>
        </p:txBody>
      </p:sp>
      <p:sp>
        <p:nvSpPr>
          <p:cNvPr id="23560" name="Text Box 8"/>
          <p:cNvSpPr txBox="1">
            <a:spLocks noChangeArrowheads="1"/>
          </p:cNvSpPr>
          <p:nvPr/>
        </p:nvSpPr>
        <p:spPr bwMode="auto">
          <a:xfrm>
            <a:off x="3109278" y="2759122"/>
            <a:ext cx="1678544" cy="376238"/>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Cuts costs</a:t>
            </a:r>
          </a:p>
        </p:txBody>
      </p:sp>
      <p:sp>
        <p:nvSpPr>
          <p:cNvPr id="23561" name="Text Box 9"/>
          <p:cNvSpPr txBox="1">
            <a:spLocks noChangeArrowheads="1"/>
          </p:cNvSpPr>
          <p:nvPr/>
        </p:nvSpPr>
        <p:spPr bwMode="auto">
          <a:xfrm>
            <a:off x="5226925" y="2625933"/>
            <a:ext cx="2362200" cy="650875"/>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chemeClr val="hlink"/>
                </a:solidFill>
              </a:rPr>
              <a:t>What happens to Toyota’s profits?</a:t>
            </a:r>
          </a:p>
        </p:txBody>
      </p:sp>
      <p:sp>
        <p:nvSpPr>
          <p:cNvPr id="23562" name="Text Box 10"/>
          <p:cNvSpPr txBox="1">
            <a:spLocks noChangeArrowheads="1"/>
          </p:cNvSpPr>
          <p:nvPr/>
        </p:nvSpPr>
        <p:spPr bwMode="auto">
          <a:xfrm>
            <a:off x="8482094" y="2759122"/>
            <a:ext cx="2362200" cy="376238"/>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dirty="0"/>
              <a:t>Increase!</a:t>
            </a:r>
          </a:p>
        </p:txBody>
      </p:sp>
      <p:cxnSp>
        <p:nvCxnSpPr>
          <p:cNvPr id="45068" name="AutoShape 11"/>
          <p:cNvCxnSpPr>
            <a:cxnSpLocks noChangeShapeType="1"/>
            <a:stCxn id="45061" idx="3"/>
            <a:endCxn id="23557" idx="1"/>
          </p:cNvCxnSpPr>
          <p:nvPr/>
        </p:nvCxnSpPr>
        <p:spPr bwMode="auto">
          <a:xfrm>
            <a:off x="2496664" y="1902570"/>
            <a:ext cx="1459587" cy="5664"/>
          </a:xfrm>
          <a:prstGeom prst="straightConnector1">
            <a:avLst/>
          </a:prstGeom>
          <a:noFill/>
          <a:ln w="508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5069" name="AutoShape 12"/>
          <p:cNvCxnSpPr>
            <a:cxnSpLocks noChangeShapeType="1"/>
            <a:stCxn id="23557" idx="3"/>
            <a:endCxn id="23558" idx="1"/>
          </p:cNvCxnSpPr>
          <p:nvPr/>
        </p:nvCxnSpPr>
        <p:spPr bwMode="auto">
          <a:xfrm>
            <a:off x="6394651" y="1908234"/>
            <a:ext cx="1500308" cy="1"/>
          </a:xfrm>
          <a:prstGeom prst="straightConnector1">
            <a:avLst/>
          </a:prstGeom>
          <a:noFill/>
          <a:ln w="508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5070" name="AutoShape 13"/>
          <p:cNvCxnSpPr>
            <a:cxnSpLocks noChangeShapeType="1"/>
            <a:stCxn id="23559" idx="3"/>
            <a:endCxn id="23560" idx="1"/>
          </p:cNvCxnSpPr>
          <p:nvPr/>
        </p:nvCxnSpPr>
        <p:spPr bwMode="auto">
          <a:xfrm flipV="1">
            <a:off x="2730027" y="2947241"/>
            <a:ext cx="379251" cy="1"/>
          </a:xfrm>
          <a:prstGeom prst="straightConnector1">
            <a:avLst/>
          </a:prstGeom>
          <a:noFill/>
          <a:ln w="508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5071" name="AutoShape 14"/>
          <p:cNvCxnSpPr>
            <a:cxnSpLocks noChangeShapeType="1"/>
            <a:stCxn id="23560" idx="3"/>
            <a:endCxn id="23561" idx="1"/>
          </p:cNvCxnSpPr>
          <p:nvPr/>
        </p:nvCxnSpPr>
        <p:spPr bwMode="auto">
          <a:xfrm>
            <a:off x="4787822" y="2947241"/>
            <a:ext cx="439103" cy="4130"/>
          </a:xfrm>
          <a:prstGeom prst="straightConnector1">
            <a:avLst/>
          </a:prstGeom>
          <a:noFill/>
          <a:ln w="508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5072" name="AutoShape 15"/>
          <p:cNvCxnSpPr>
            <a:cxnSpLocks noChangeShapeType="1"/>
            <a:stCxn id="23561" idx="3"/>
            <a:endCxn id="23562" idx="1"/>
          </p:cNvCxnSpPr>
          <p:nvPr/>
        </p:nvCxnSpPr>
        <p:spPr bwMode="auto">
          <a:xfrm flipV="1">
            <a:off x="7589125" y="2947241"/>
            <a:ext cx="892969" cy="4130"/>
          </a:xfrm>
          <a:prstGeom prst="straightConnector1">
            <a:avLst/>
          </a:prstGeom>
          <a:noFill/>
          <a:ln w="508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45058" name="Picture 17" descr="toyota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37"/>
            <a:ext cx="1950514" cy="1099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Picture 17" descr="toyota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1486" y="-4137"/>
            <a:ext cx="1950514" cy="1099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 name="Text Box 4"/>
          <p:cNvSpPr txBox="1">
            <a:spLocks noChangeArrowheads="1"/>
          </p:cNvSpPr>
          <p:nvPr/>
        </p:nvSpPr>
        <p:spPr bwMode="auto">
          <a:xfrm>
            <a:off x="161290" y="3745152"/>
            <a:ext cx="2623428" cy="650875"/>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0070C0"/>
                </a:solidFill>
              </a:rPr>
              <a:t>What will Toyota’s competitors do?</a:t>
            </a:r>
          </a:p>
        </p:txBody>
      </p:sp>
      <p:sp>
        <p:nvSpPr>
          <p:cNvPr id="51" name="Text Box 5"/>
          <p:cNvSpPr txBox="1">
            <a:spLocks noChangeArrowheads="1"/>
          </p:cNvSpPr>
          <p:nvPr/>
        </p:nvSpPr>
        <p:spPr bwMode="auto">
          <a:xfrm>
            <a:off x="3221912" y="3882470"/>
            <a:ext cx="2484830" cy="376238"/>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Invent robotic welders!</a:t>
            </a:r>
          </a:p>
        </p:txBody>
      </p:sp>
      <p:sp>
        <p:nvSpPr>
          <p:cNvPr id="52" name="Text Box 6"/>
          <p:cNvSpPr txBox="1">
            <a:spLocks noChangeArrowheads="1"/>
          </p:cNvSpPr>
          <p:nvPr/>
        </p:nvSpPr>
        <p:spPr bwMode="auto">
          <a:xfrm>
            <a:off x="6152093" y="3608924"/>
            <a:ext cx="3337559" cy="923330"/>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Calibri" panose="020F0502020204030204" pitchFamily="34" charset="0"/>
              </a:defRPr>
            </a:lvl1pPr>
            <a:lvl2pPr marL="914400" indent="-457200">
              <a:spcBef>
                <a:spcPct val="20000"/>
              </a:spcBef>
              <a:buChar char="–"/>
              <a:defRPr sz="2800">
                <a:solidFill>
                  <a:schemeClr val="tx1"/>
                </a:solidFill>
                <a:latin typeface="Calibri" panose="020F0502020204030204" pitchFamily="34" charset="0"/>
              </a:defRPr>
            </a:lvl2pPr>
            <a:lvl3pPr marL="1371600" indent="-457200">
              <a:spcBef>
                <a:spcPct val="20000"/>
              </a:spcBef>
              <a:buChar char="•"/>
              <a:defRPr sz="2400">
                <a:solidFill>
                  <a:schemeClr val="tx1"/>
                </a:solidFill>
                <a:latin typeface="Calibri" panose="020F0502020204030204" pitchFamily="34" charset="0"/>
              </a:defRPr>
            </a:lvl3pPr>
            <a:lvl4pPr marL="1828800" indent="-457200">
              <a:spcBef>
                <a:spcPct val="20000"/>
              </a:spcBef>
              <a:buChar char="–"/>
              <a:defRPr sz="2000">
                <a:solidFill>
                  <a:schemeClr val="tx1"/>
                </a:solidFill>
                <a:latin typeface="Calibri" panose="020F0502020204030204" pitchFamily="34" charset="0"/>
              </a:defRPr>
            </a:lvl4pPr>
            <a:lvl5pPr marL="2286000" indent="-457200">
              <a:spcBef>
                <a:spcPct val="20000"/>
              </a:spcBef>
              <a:buChar char="»"/>
              <a:defRPr sz="2000">
                <a:solidFill>
                  <a:schemeClr val="tx1"/>
                </a:solidFill>
                <a:latin typeface="Calibri" panose="020F0502020204030204" pitchFamily="34" charset="0"/>
              </a:defRPr>
            </a:lvl5pPr>
            <a:lvl6pPr marL="2743200" indent="-457200" eaLnBrk="0" fontAlgn="base" hangingPunct="0">
              <a:spcBef>
                <a:spcPct val="20000"/>
              </a:spcBef>
              <a:spcAft>
                <a:spcPct val="0"/>
              </a:spcAft>
              <a:buChar char="»"/>
              <a:defRPr sz="2000">
                <a:solidFill>
                  <a:schemeClr val="tx1"/>
                </a:solidFill>
                <a:latin typeface="Calibri" panose="020F0502020204030204" pitchFamily="34" charset="0"/>
              </a:defRPr>
            </a:lvl6pPr>
            <a:lvl7pPr marL="3200400" indent="-457200" eaLnBrk="0" fontAlgn="base" hangingPunct="0">
              <a:spcBef>
                <a:spcPct val="20000"/>
              </a:spcBef>
              <a:spcAft>
                <a:spcPct val="0"/>
              </a:spcAft>
              <a:buChar char="»"/>
              <a:defRPr sz="2000">
                <a:solidFill>
                  <a:schemeClr val="tx1"/>
                </a:solidFill>
                <a:latin typeface="Calibri" panose="020F0502020204030204" pitchFamily="34" charset="0"/>
              </a:defRPr>
            </a:lvl7pPr>
            <a:lvl8pPr marL="3657600" indent="-457200" eaLnBrk="0" fontAlgn="base" hangingPunct="0">
              <a:spcBef>
                <a:spcPct val="20000"/>
              </a:spcBef>
              <a:spcAft>
                <a:spcPct val="0"/>
              </a:spcAft>
              <a:buChar char="»"/>
              <a:defRPr sz="2000">
                <a:solidFill>
                  <a:schemeClr val="tx1"/>
                </a:solidFill>
                <a:latin typeface="Calibri" panose="020F0502020204030204" pitchFamily="34" charset="0"/>
              </a:defRPr>
            </a:lvl8pPr>
            <a:lvl9pPr marL="4114800" indent="-4572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dirty="0">
                <a:solidFill>
                  <a:srgbClr val="0070C0"/>
                </a:solidFill>
              </a:rPr>
              <a:t>What might these greater </a:t>
            </a:r>
          </a:p>
          <a:p>
            <a:pPr algn="ctr" eaLnBrk="1" hangingPunct="1">
              <a:spcBef>
                <a:spcPct val="0"/>
              </a:spcBef>
              <a:buFontTx/>
              <a:buNone/>
            </a:pPr>
            <a:r>
              <a:rPr lang="en-GB" altLang="en-US" sz="1800" b="1" dirty="0">
                <a:solidFill>
                  <a:srgbClr val="0070C0"/>
                </a:solidFill>
              </a:rPr>
              <a:t>profits do to potential </a:t>
            </a:r>
          </a:p>
          <a:p>
            <a:pPr algn="ctr" eaLnBrk="1" hangingPunct="1">
              <a:spcBef>
                <a:spcPct val="0"/>
              </a:spcBef>
              <a:buFontTx/>
              <a:buNone/>
            </a:pPr>
            <a:r>
              <a:rPr lang="en-GB" altLang="en-US" sz="1800" b="1" dirty="0">
                <a:solidFill>
                  <a:srgbClr val="0070C0"/>
                </a:solidFill>
              </a:rPr>
              <a:t>competitors outside the </a:t>
            </a:r>
            <a:r>
              <a:rPr lang="en-GB" altLang="en-US" sz="1800" b="1" dirty="0" smtClean="0">
                <a:solidFill>
                  <a:srgbClr val="0070C0"/>
                </a:solidFill>
              </a:rPr>
              <a:t>market</a:t>
            </a:r>
            <a:r>
              <a:rPr lang="en-GB" altLang="en-US" sz="1800" b="1" dirty="0">
                <a:solidFill>
                  <a:srgbClr val="0070C0"/>
                </a:solidFill>
              </a:rPr>
              <a:t>?</a:t>
            </a:r>
          </a:p>
        </p:txBody>
      </p:sp>
      <p:sp>
        <p:nvSpPr>
          <p:cNvPr id="53" name="Text Box 11"/>
          <p:cNvSpPr txBox="1">
            <a:spLocks noChangeArrowheads="1"/>
          </p:cNvSpPr>
          <p:nvPr/>
        </p:nvSpPr>
        <p:spPr bwMode="auto">
          <a:xfrm>
            <a:off x="10254136" y="3617398"/>
            <a:ext cx="1602478" cy="923330"/>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Calibri" panose="020F0502020204030204" pitchFamily="34" charset="0"/>
              </a:defRPr>
            </a:lvl1pPr>
            <a:lvl2pPr marL="914400" indent="-457200">
              <a:spcBef>
                <a:spcPct val="20000"/>
              </a:spcBef>
              <a:buChar char="–"/>
              <a:defRPr sz="2800">
                <a:solidFill>
                  <a:schemeClr val="tx1"/>
                </a:solidFill>
                <a:latin typeface="Calibri" panose="020F0502020204030204" pitchFamily="34" charset="0"/>
              </a:defRPr>
            </a:lvl2pPr>
            <a:lvl3pPr marL="1371600" indent="-457200">
              <a:spcBef>
                <a:spcPct val="20000"/>
              </a:spcBef>
              <a:buChar char="•"/>
              <a:defRPr sz="2400">
                <a:solidFill>
                  <a:schemeClr val="tx1"/>
                </a:solidFill>
                <a:latin typeface="Calibri" panose="020F0502020204030204" pitchFamily="34" charset="0"/>
              </a:defRPr>
            </a:lvl3pPr>
            <a:lvl4pPr marL="1828800" indent="-457200">
              <a:spcBef>
                <a:spcPct val="20000"/>
              </a:spcBef>
              <a:buChar char="–"/>
              <a:defRPr sz="2000">
                <a:solidFill>
                  <a:schemeClr val="tx1"/>
                </a:solidFill>
                <a:latin typeface="Calibri" panose="020F0502020204030204" pitchFamily="34" charset="0"/>
              </a:defRPr>
            </a:lvl4pPr>
            <a:lvl5pPr marL="2286000" indent="-457200">
              <a:spcBef>
                <a:spcPct val="20000"/>
              </a:spcBef>
              <a:buChar char="»"/>
              <a:defRPr sz="2000">
                <a:solidFill>
                  <a:schemeClr val="tx1"/>
                </a:solidFill>
                <a:latin typeface="Calibri" panose="020F0502020204030204" pitchFamily="34" charset="0"/>
              </a:defRPr>
            </a:lvl5pPr>
            <a:lvl6pPr marL="2743200" indent="-457200" eaLnBrk="0" fontAlgn="base" hangingPunct="0">
              <a:spcBef>
                <a:spcPct val="20000"/>
              </a:spcBef>
              <a:spcAft>
                <a:spcPct val="0"/>
              </a:spcAft>
              <a:buChar char="»"/>
              <a:defRPr sz="2000">
                <a:solidFill>
                  <a:schemeClr val="tx1"/>
                </a:solidFill>
                <a:latin typeface="Calibri" panose="020F0502020204030204" pitchFamily="34" charset="0"/>
              </a:defRPr>
            </a:lvl6pPr>
            <a:lvl7pPr marL="3200400" indent="-457200" eaLnBrk="0" fontAlgn="base" hangingPunct="0">
              <a:spcBef>
                <a:spcPct val="20000"/>
              </a:spcBef>
              <a:spcAft>
                <a:spcPct val="0"/>
              </a:spcAft>
              <a:buChar char="»"/>
              <a:defRPr sz="2000">
                <a:solidFill>
                  <a:schemeClr val="tx1"/>
                </a:solidFill>
                <a:latin typeface="Calibri" panose="020F0502020204030204" pitchFamily="34" charset="0"/>
              </a:defRPr>
            </a:lvl7pPr>
            <a:lvl8pPr marL="3657600" indent="-457200" eaLnBrk="0" fontAlgn="base" hangingPunct="0">
              <a:spcBef>
                <a:spcPct val="20000"/>
              </a:spcBef>
              <a:spcAft>
                <a:spcPct val="0"/>
              </a:spcAft>
              <a:buChar char="»"/>
              <a:defRPr sz="2000">
                <a:solidFill>
                  <a:schemeClr val="tx1"/>
                </a:solidFill>
                <a:latin typeface="Calibri" panose="020F0502020204030204" pitchFamily="34" charset="0"/>
              </a:defRPr>
            </a:lvl8pPr>
            <a:lvl9pPr marL="4114800" indent="-4572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indent="0" algn="ctr" eaLnBrk="1" hangingPunct="1">
              <a:spcBef>
                <a:spcPct val="0"/>
              </a:spcBef>
              <a:buFontTx/>
              <a:buNone/>
            </a:pPr>
            <a:r>
              <a:rPr lang="en-GB" altLang="en-US" sz="1800" b="1" dirty="0"/>
              <a:t>Attract them into the </a:t>
            </a:r>
          </a:p>
          <a:p>
            <a:pPr marL="0" indent="0" algn="ctr" eaLnBrk="1" hangingPunct="1">
              <a:spcBef>
                <a:spcPct val="0"/>
              </a:spcBef>
              <a:buFontTx/>
              <a:buNone/>
            </a:pPr>
            <a:r>
              <a:rPr lang="en-GB" altLang="en-US" sz="1800" b="1" dirty="0"/>
              <a:t>market.</a:t>
            </a:r>
          </a:p>
        </p:txBody>
      </p:sp>
      <p:cxnSp>
        <p:nvCxnSpPr>
          <p:cNvPr id="54" name="AutoShape 12"/>
          <p:cNvCxnSpPr>
            <a:cxnSpLocks noChangeShapeType="1"/>
            <a:stCxn id="50" idx="3"/>
            <a:endCxn id="51" idx="1"/>
          </p:cNvCxnSpPr>
          <p:nvPr/>
        </p:nvCxnSpPr>
        <p:spPr bwMode="auto">
          <a:xfrm flipV="1">
            <a:off x="2784718" y="4070589"/>
            <a:ext cx="437194" cy="1"/>
          </a:xfrm>
          <a:prstGeom prst="straightConnector1">
            <a:avLst/>
          </a:prstGeom>
          <a:noFill/>
          <a:ln w="508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5" name="AutoShape 13"/>
          <p:cNvCxnSpPr>
            <a:cxnSpLocks noChangeShapeType="1"/>
            <a:stCxn id="51" idx="3"/>
            <a:endCxn id="52" idx="1"/>
          </p:cNvCxnSpPr>
          <p:nvPr/>
        </p:nvCxnSpPr>
        <p:spPr bwMode="auto">
          <a:xfrm>
            <a:off x="5706742" y="4070589"/>
            <a:ext cx="445351" cy="0"/>
          </a:xfrm>
          <a:prstGeom prst="straightConnector1">
            <a:avLst/>
          </a:prstGeom>
          <a:noFill/>
          <a:ln w="508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6" name="AutoShape 14"/>
          <p:cNvCxnSpPr>
            <a:cxnSpLocks noChangeShapeType="1"/>
            <a:stCxn id="52" idx="3"/>
            <a:endCxn id="53" idx="1"/>
          </p:cNvCxnSpPr>
          <p:nvPr/>
        </p:nvCxnSpPr>
        <p:spPr bwMode="auto">
          <a:xfrm>
            <a:off x="9489652" y="4070589"/>
            <a:ext cx="764484" cy="8474"/>
          </a:xfrm>
          <a:prstGeom prst="straightConnector1">
            <a:avLst/>
          </a:prstGeom>
          <a:noFill/>
          <a:ln w="508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2" name="Text Box 7"/>
          <p:cNvSpPr txBox="1">
            <a:spLocks noChangeArrowheads="1"/>
          </p:cNvSpPr>
          <p:nvPr/>
        </p:nvSpPr>
        <p:spPr bwMode="auto">
          <a:xfrm>
            <a:off x="269162" y="5215616"/>
            <a:ext cx="1912620" cy="923330"/>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0070C0"/>
                </a:solidFill>
              </a:rPr>
              <a:t>What happens to output in the industry?</a:t>
            </a:r>
          </a:p>
        </p:txBody>
      </p:sp>
      <p:sp>
        <p:nvSpPr>
          <p:cNvPr id="83" name="Text Box 8"/>
          <p:cNvSpPr txBox="1">
            <a:spLocks noChangeArrowheads="1"/>
          </p:cNvSpPr>
          <p:nvPr/>
        </p:nvSpPr>
        <p:spPr bwMode="auto">
          <a:xfrm>
            <a:off x="2493011" y="5489162"/>
            <a:ext cx="1497330" cy="376238"/>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Increases!</a:t>
            </a:r>
          </a:p>
        </p:txBody>
      </p:sp>
      <p:sp>
        <p:nvSpPr>
          <p:cNvPr id="84" name="Text Box 9"/>
          <p:cNvSpPr txBox="1">
            <a:spLocks noChangeArrowheads="1"/>
          </p:cNvSpPr>
          <p:nvPr/>
        </p:nvSpPr>
        <p:spPr bwMode="auto">
          <a:xfrm>
            <a:off x="4405631" y="5215616"/>
            <a:ext cx="2158722" cy="923330"/>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dirty="0">
                <a:solidFill>
                  <a:srgbClr val="0070C0"/>
                </a:solidFill>
              </a:rPr>
              <a:t>What happens to the </a:t>
            </a:r>
            <a:r>
              <a:rPr lang="en-GB" altLang="en-US" sz="1800" b="1" dirty="0" smtClean="0">
                <a:solidFill>
                  <a:srgbClr val="0070C0"/>
                </a:solidFill>
              </a:rPr>
              <a:t>supply curve for cars in the market?</a:t>
            </a:r>
            <a:endParaRPr lang="en-GB" altLang="en-US" sz="1800" b="1" dirty="0">
              <a:solidFill>
                <a:srgbClr val="0070C0"/>
              </a:solidFill>
            </a:endParaRPr>
          </a:p>
        </p:txBody>
      </p:sp>
      <p:sp>
        <p:nvSpPr>
          <p:cNvPr id="85" name="Text Box 10"/>
          <p:cNvSpPr txBox="1">
            <a:spLocks noChangeArrowheads="1"/>
          </p:cNvSpPr>
          <p:nvPr/>
        </p:nvSpPr>
        <p:spPr bwMode="auto">
          <a:xfrm>
            <a:off x="11282889" y="5489162"/>
            <a:ext cx="709286" cy="376238"/>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Falls!</a:t>
            </a:r>
          </a:p>
        </p:txBody>
      </p:sp>
      <p:cxnSp>
        <p:nvCxnSpPr>
          <p:cNvPr id="86" name="AutoShape 15"/>
          <p:cNvCxnSpPr>
            <a:cxnSpLocks noChangeShapeType="1"/>
            <a:stCxn id="82" idx="3"/>
            <a:endCxn id="83" idx="1"/>
          </p:cNvCxnSpPr>
          <p:nvPr/>
        </p:nvCxnSpPr>
        <p:spPr bwMode="auto">
          <a:xfrm>
            <a:off x="2181782" y="5677281"/>
            <a:ext cx="311229" cy="0"/>
          </a:xfrm>
          <a:prstGeom prst="straightConnector1">
            <a:avLst/>
          </a:prstGeom>
          <a:noFill/>
          <a:ln w="508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7" name="AutoShape 16"/>
          <p:cNvCxnSpPr>
            <a:cxnSpLocks noChangeShapeType="1"/>
            <a:stCxn id="83" idx="3"/>
            <a:endCxn id="84" idx="1"/>
          </p:cNvCxnSpPr>
          <p:nvPr/>
        </p:nvCxnSpPr>
        <p:spPr bwMode="auto">
          <a:xfrm>
            <a:off x="3990341" y="5677281"/>
            <a:ext cx="415290" cy="0"/>
          </a:xfrm>
          <a:prstGeom prst="straightConnector1">
            <a:avLst/>
          </a:prstGeom>
          <a:noFill/>
          <a:ln w="508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8" name="AutoShape 17"/>
          <p:cNvCxnSpPr>
            <a:cxnSpLocks noChangeShapeType="1"/>
            <a:stCxn id="106" idx="3"/>
            <a:endCxn id="85" idx="1"/>
          </p:cNvCxnSpPr>
          <p:nvPr/>
        </p:nvCxnSpPr>
        <p:spPr bwMode="auto">
          <a:xfrm flipV="1">
            <a:off x="10792783" y="5677281"/>
            <a:ext cx="490106" cy="1519"/>
          </a:xfrm>
          <a:prstGeom prst="straightConnector1">
            <a:avLst/>
          </a:prstGeom>
          <a:noFill/>
          <a:ln w="508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3" name="Text Box 8"/>
          <p:cNvSpPr txBox="1">
            <a:spLocks noChangeArrowheads="1"/>
          </p:cNvSpPr>
          <p:nvPr/>
        </p:nvSpPr>
        <p:spPr bwMode="auto">
          <a:xfrm>
            <a:off x="7039532" y="5489162"/>
            <a:ext cx="1497330" cy="376238"/>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Increases!</a:t>
            </a:r>
          </a:p>
        </p:txBody>
      </p:sp>
      <p:cxnSp>
        <p:nvCxnSpPr>
          <p:cNvPr id="94" name="AutoShape 15"/>
          <p:cNvCxnSpPr>
            <a:cxnSpLocks noChangeShapeType="1"/>
            <a:stCxn id="84" idx="3"/>
            <a:endCxn id="93" idx="1"/>
          </p:cNvCxnSpPr>
          <p:nvPr/>
        </p:nvCxnSpPr>
        <p:spPr bwMode="auto">
          <a:xfrm>
            <a:off x="6564353" y="5677281"/>
            <a:ext cx="475179" cy="0"/>
          </a:xfrm>
          <a:prstGeom prst="straightConnector1">
            <a:avLst/>
          </a:prstGeom>
          <a:noFill/>
          <a:ln w="508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6" name="Text Box 9"/>
          <p:cNvSpPr txBox="1">
            <a:spLocks noChangeArrowheads="1"/>
          </p:cNvSpPr>
          <p:nvPr/>
        </p:nvSpPr>
        <p:spPr bwMode="auto">
          <a:xfrm>
            <a:off x="8951005" y="5217135"/>
            <a:ext cx="1841778" cy="923330"/>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dirty="0">
                <a:solidFill>
                  <a:srgbClr val="0070C0"/>
                </a:solidFill>
              </a:rPr>
              <a:t>What happens to the </a:t>
            </a:r>
            <a:r>
              <a:rPr lang="en-GB" altLang="en-US" sz="1800" b="1" dirty="0" smtClean="0">
                <a:solidFill>
                  <a:srgbClr val="0070C0"/>
                </a:solidFill>
              </a:rPr>
              <a:t>price of cars in the market?</a:t>
            </a:r>
            <a:endParaRPr lang="en-GB" altLang="en-US" sz="1800" b="1" dirty="0">
              <a:solidFill>
                <a:srgbClr val="0070C0"/>
              </a:solidFill>
            </a:endParaRPr>
          </a:p>
        </p:txBody>
      </p:sp>
      <p:cxnSp>
        <p:nvCxnSpPr>
          <p:cNvPr id="107" name="AutoShape 15"/>
          <p:cNvCxnSpPr>
            <a:cxnSpLocks noChangeShapeType="1"/>
            <a:stCxn id="93" idx="3"/>
            <a:endCxn id="106" idx="1"/>
          </p:cNvCxnSpPr>
          <p:nvPr/>
        </p:nvCxnSpPr>
        <p:spPr bwMode="auto">
          <a:xfrm>
            <a:off x="8536862" y="5677281"/>
            <a:ext cx="414143" cy="1519"/>
          </a:xfrm>
          <a:prstGeom prst="straightConnector1">
            <a:avLst/>
          </a:prstGeom>
          <a:noFill/>
          <a:ln w="508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377192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0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5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0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5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507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56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8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8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8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8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9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9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0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0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8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P spid="23557" grpId="0" animBg="1"/>
      <p:bldP spid="23558" grpId="0" animBg="1"/>
      <p:bldP spid="23559" grpId="0" animBg="1"/>
      <p:bldP spid="23560" grpId="0" animBg="1"/>
      <p:bldP spid="23561" grpId="0" animBg="1"/>
      <p:bldP spid="23562" grpId="0" animBg="1"/>
      <p:bldP spid="50" grpId="0" animBg="1"/>
      <p:bldP spid="51" grpId="0" animBg="1"/>
      <p:bldP spid="52" grpId="0" animBg="1"/>
      <p:bldP spid="53" grpId="0" animBg="1"/>
      <p:bldP spid="82" grpId="0" animBg="1"/>
      <p:bldP spid="83" grpId="0" animBg="1"/>
      <p:bldP spid="84" grpId="0" animBg="1"/>
      <p:bldP spid="85" grpId="0" animBg="1"/>
      <p:bldP spid="93" grpId="0" animBg="1"/>
      <p:bldP spid="10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2" y="176019"/>
            <a:ext cx="11537637" cy="1396395"/>
          </a:xfrm>
        </p:spPr>
        <p:txBody>
          <a:bodyPr>
            <a:normAutofit/>
          </a:bodyPr>
          <a:lstStyle/>
          <a:p>
            <a:r>
              <a:rPr lang="en-GB" sz="4000" b="1" dirty="0" smtClean="0">
                <a:latin typeface="+mn-lt"/>
              </a:rPr>
              <a:t>Productive Efficiency and ‘the free market’</a:t>
            </a:r>
            <a:r>
              <a:rPr lang="en-GB" sz="3200" b="1" dirty="0" smtClean="0">
                <a:latin typeface="+mn-lt"/>
              </a:rPr>
              <a:t/>
            </a:r>
            <a:br>
              <a:rPr lang="en-GB" sz="3200" b="1" dirty="0" smtClean="0">
                <a:latin typeface="+mn-lt"/>
              </a:rPr>
            </a:br>
            <a:r>
              <a:rPr lang="en-GB" sz="2400" b="1" dirty="0" smtClean="0">
                <a:solidFill>
                  <a:srgbClr val="FF0000"/>
                </a:solidFill>
                <a:latin typeface="+mn-lt"/>
              </a:rPr>
              <a:t>Why does competition lead to productive efficiency and why is this good for our economy? The Case of ‘Big Tech’ Companies….</a:t>
            </a:r>
            <a:endParaRPr lang="en-GB" sz="2400" b="1" dirty="0">
              <a:solidFill>
                <a:srgbClr val="FF0000"/>
              </a:solidFill>
              <a:latin typeface="+mn-lt"/>
            </a:endParaRPr>
          </a:p>
        </p:txBody>
      </p:sp>
      <p:sp>
        <p:nvSpPr>
          <p:cNvPr id="3" name="Content Placeholder 2"/>
          <p:cNvSpPr>
            <a:spLocks noGrp="1"/>
          </p:cNvSpPr>
          <p:nvPr>
            <p:ph idx="1"/>
          </p:nvPr>
        </p:nvSpPr>
        <p:spPr>
          <a:xfrm>
            <a:off x="7869382" y="1817370"/>
            <a:ext cx="4213102" cy="4914619"/>
          </a:xfrm>
          <a:solidFill>
            <a:schemeClr val="bg1"/>
          </a:solidFill>
        </p:spPr>
        <p:txBody>
          <a:bodyPr>
            <a:normAutofit fontScale="85000" lnSpcReduction="20000"/>
          </a:bodyPr>
          <a:lstStyle/>
          <a:p>
            <a:pPr marL="0" indent="0">
              <a:buNone/>
            </a:pPr>
            <a:r>
              <a:rPr lang="en-GB" b="1" dirty="0" smtClean="0"/>
              <a:t>TASK: Take notes by answering the following questions for each FIRM:</a:t>
            </a:r>
          </a:p>
          <a:p>
            <a:pPr marL="514350" indent="-514350">
              <a:buAutoNum type="arabicParenBoth"/>
            </a:pPr>
            <a:r>
              <a:rPr lang="en-GB" dirty="0" smtClean="0"/>
              <a:t>Who are these companies competing against? (Can you name specific firms?)</a:t>
            </a:r>
          </a:p>
          <a:p>
            <a:pPr marL="514350" indent="-514350">
              <a:buAutoNum type="arabicParenBoth"/>
            </a:pPr>
            <a:r>
              <a:rPr lang="en-GB" dirty="0" smtClean="0"/>
              <a:t>How have these companies changed the markets they have entered?</a:t>
            </a:r>
          </a:p>
          <a:p>
            <a:pPr marL="0" indent="0">
              <a:buNone/>
            </a:pPr>
            <a:r>
              <a:rPr lang="en-GB" b="1" dirty="0" smtClean="0"/>
              <a:t>ANSWER THIS QUESTION FOR THESE TWO FIRMS</a:t>
            </a:r>
          </a:p>
          <a:p>
            <a:pPr marL="514350" indent="-514350">
              <a:buAutoNum type="arabicParenBoth"/>
            </a:pPr>
            <a:r>
              <a:rPr lang="en-GB" dirty="0" smtClean="0"/>
              <a:t>Using these examples, explain what the internet has done for competition (and therefore productive efficiency) in your view?</a:t>
            </a:r>
            <a:endParaRPr lang="en-GB" dirty="0"/>
          </a:p>
        </p:txBody>
      </p:sp>
      <p:pic>
        <p:nvPicPr>
          <p:cNvPr id="4" name="Picture 3"/>
          <p:cNvPicPr>
            <a:picLocks noChangeAspect="1"/>
          </p:cNvPicPr>
          <p:nvPr/>
        </p:nvPicPr>
        <p:blipFill>
          <a:blip r:embed="rId2"/>
          <a:stretch>
            <a:fillRect/>
          </a:stretch>
        </p:blipFill>
        <p:spPr>
          <a:xfrm>
            <a:off x="339721" y="2542637"/>
            <a:ext cx="2307772" cy="2064849"/>
          </a:xfrm>
          <a:prstGeom prst="rect">
            <a:avLst/>
          </a:prstGeom>
        </p:spPr>
      </p:pic>
      <p:pic>
        <p:nvPicPr>
          <p:cNvPr id="5" name="Picture 4"/>
          <p:cNvPicPr>
            <a:picLocks noChangeAspect="1"/>
          </p:cNvPicPr>
          <p:nvPr/>
        </p:nvPicPr>
        <p:blipFill>
          <a:blip r:embed="rId3"/>
          <a:stretch>
            <a:fillRect/>
          </a:stretch>
        </p:blipFill>
        <p:spPr>
          <a:xfrm>
            <a:off x="3602615" y="2210031"/>
            <a:ext cx="3613357" cy="2549526"/>
          </a:xfrm>
          <a:prstGeom prst="rect">
            <a:avLst/>
          </a:prstGeom>
        </p:spPr>
      </p:pic>
      <p:sp>
        <p:nvSpPr>
          <p:cNvPr id="7" name="TextBox 6"/>
          <p:cNvSpPr txBox="1"/>
          <p:nvPr/>
        </p:nvSpPr>
        <p:spPr>
          <a:xfrm>
            <a:off x="339721" y="2542637"/>
            <a:ext cx="301686" cy="369332"/>
          </a:xfrm>
          <a:prstGeom prst="rect">
            <a:avLst/>
          </a:prstGeom>
          <a:solidFill>
            <a:srgbClr val="FF0000"/>
          </a:solidFill>
        </p:spPr>
        <p:txBody>
          <a:bodyPr wrap="none" rtlCol="0">
            <a:spAutoFit/>
          </a:bodyPr>
          <a:lstStyle/>
          <a:p>
            <a:r>
              <a:rPr lang="en-GB" b="1" dirty="0" smtClean="0">
                <a:solidFill>
                  <a:schemeClr val="bg1"/>
                </a:solidFill>
              </a:rPr>
              <a:t>1</a:t>
            </a:r>
            <a:endParaRPr lang="en-GB" b="1" dirty="0">
              <a:solidFill>
                <a:schemeClr val="bg1"/>
              </a:solidFill>
            </a:endParaRPr>
          </a:p>
        </p:txBody>
      </p:sp>
      <p:sp>
        <p:nvSpPr>
          <p:cNvPr id="8" name="TextBox 7"/>
          <p:cNvSpPr txBox="1"/>
          <p:nvPr/>
        </p:nvSpPr>
        <p:spPr>
          <a:xfrm>
            <a:off x="3571504" y="2191762"/>
            <a:ext cx="283029" cy="369332"/>
          </a:xfrm>
          <a:prstGeom prst="rect">
            <a:avLst/>
          </a:prstGeom>
          <a:solidFill>
            <a:srgbClr val="FF0000"/>
          </a:solidFill>
        </p:spPr>
        <p:txBody>
          <a:bodyPr wrap="square" rtlCol="0">
            <a:spAutoFit/>
          </a:bodyPr>
          <a:lstStyle/>
          <a:p>
            <a:r>
              <a:rPr lang="en-GB" b="1" dirty="0" smtClean="0">
                <a:solidFill>
                  <a:schemeClr val="bg1"/>
                </a:solidFill>
              </a:rPr>
              <a:t>2</a:t>
            </a:r>
            <a:endParaRPr lang="en-GB" b="1" dirty="0">
              <a:solidFill>
                <a:schemeClr val="bg1"/>
              </a:solidFill>
            </a:endParaRPr>
          </a:p>
        </p:txBody>
      </p:sp>
      <p:sp>
        <p:nvSpPr>
          <p:cNvPr id="10" name="TextBox 9"/>
          <p:cNvSpPr txBox="1"/>
          <p:nvPr/>
        </p:nvSpPr>
        <p:spPr>
          <a:xfrm>
            <a:off x="339721" y="4580503"/>
            <a:ext cx="2307772" cy="646331"/>
          </a:xfrm>
          <a:prstGeom prst="rect">
            <a:avLst/>
          </a:prstGeom>
          <a:noFill/>
        </p:spPr>
        <p:txBody>
          <a:bodyPr wrap="square" rtlCol="0">
            <a:spAutoFit/>
          </a:bodyPr>
          <a:lstStyle/>
          <a:p>
            <a:r>
              <a:rPr lang="en-GB" dirty="0" smtClean="0"/>
              <a:t>Founded in 2009 - a web based taxi service</a:t>
            </a:r>
            <a:endParaRPr lang="en-GB" dirty="0"/>
          </a:p>
        </p:txBody>
      </p:sp>
      <p:sp>
        <p:nvSpPr>
          <p:cNvPr id="11" name="TextBox 10"/>
          <p:cNvSpPr txBox="1"/>
          <p:nvPr/>
        </p:nvSpPr>
        <p:spPr>
          <a:xfrm>
            <a:off x="3258594" y="4759557"/>
            <a:ext cx="4490715" cy="1200329"/>
          </a:xfrm>
          <a:prstGeom prst="rect">
            <a:avLst/>
          </a:prstGeom>
          <a:noFill/>
        </p:spPr>
        <p:txBody>
          <a:bodyPr wrap="square" rtlCol="0">
            <a:spAutoFit/>
          </a:bodyPr>
          <a:lstStyle/>
          <a:p>
            <a:r>
              <a:rPr lang="en-GB" dirty="0" smtClean="0"/>
              <a:t>Founded in 1994 and primarily sold books over the internet. Now selling everything and most recent development is ONLINE grocery shopping….</a:t>
            </a:r>
            <a:endParaRPr lang="en-GB" dirty="0"/>
          </a:p>
        </p:txBody>
      </p:sp>
    </p:spTree>
    <p:extLst>
      <p:ext uri="{BB962C8B-B14F-4D97-AF65-F5344CB8AC3E}">
        <p14:creationId xmlns:p14="http://schemas.microsoft.com/office/powerpoint/2010/main" val="2271870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4760992" y="1940864"/>
            <a:ext cx="7203700" cy="1815882"/>
          </a:xfrm>
          <a:prstGeom prst="rect">
            <a:avLst/>
          </a:prstGeom>
          <a:solidFill>
            <a:schemeClr val="bg1"/>
          </a:solidFill>
          <a:ln>
            <a:noFill/>
          </a:ln>
          <a:effec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000" b="1" dirty="0"/>
              <a:t>EXERCISE</a:t>
            </a:r>
            <a:r>
              <a:rPr lang="en-GB" altLang="en-US" sz="4000" b="1" dirty="0" smtClean="0"/>
              <a:t>:</a:t>
            </a:r>
            <a:endParaRPr lang="en-GB" altLang="en-US" sz="1600" b="1" dirty="0"/>
          </a:p>
          <a:p>
            <a:pPr eaLnBrk="1" hangingPunct="1">
              <a:spcBef>
                <a:spcPct val="0"/>
              </a:spcBef>
              <a:buFontTx/>
              <a:buNone/>
            </a:pPr>
            <a:r>
              <a:rPr lang="en-GB" altLang="en-US" sz="2400" b="1" dirty="0" smtClean="0"/>
              <a:t>To what extent does the example of ‘The </a:t>
            </a:r>
            <a:r>
              <a:rPr lang="en-GB" altLang="en-US" sz="2400" b="1" dirty="0" err="1" smtClean="0"/>
              <a:t>Shuc</a:t>
            </a:r>
            <a:r>
              <a:rPr lang="en-GB" altLang="en-US" sz="2400" b="1" dirty="0" smtClean="0"/>
              <a:t>’ demonstrate the ‘free markets’ are an excellent way to achieve ‘allocative efficiency’?</a:t>
            </a:r>
            <a:endParaRPr lang="en-GB" altLang="en-US" sz="2400" b="1" dirty="0"/>
          </a:p>
        </p:txBody>
      </p:sp>
      <p:pic>
        <p:nvPicPr>
          <p:cNvPr id="39939" name="Picture 4" descr="DRAGONSDE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95" y="2330101"/>
            <a:ext cx="3741738" cy="381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40" name="Text Box 5"/>
          <p:cNvSpPr txBox="1">
            <a:spLocks noChangeArrowheads="1"/>
          </p:cNvSpPr>
          <p:nvPr/>
        </p:nvSpPr>
        <p:spPr bwMode="auto">
          <a:xfrm>
            <a:off x="549920" y="1940864"/>
            <a:ext cx="3671887" cy="1200329"/>
          </a:xfrm>
          <a:prstGeom prst="rect">
            <a:avLst/>
          </a:prstGeom>
          <a:solidFill>
            <a:schemeClr val="tx1"/>
          </a:solidFill>
          <a:ln>
            <a:noFill/>
          </a:ln>
          <a:effec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b="1" dirty="0">
                <a:solidFill>
                  <a:srgbClr val="FF0000"/>
                </a:solidFill>
              </a:rPr>
              <a:t>Dragons </a:t>
            </a:r>
            <a:r>
              <a:rPr lang="en-GB" altLang="en-US" sz="2400" b="1" dirty="0" smtClean="0">
                <a:solidFill>
                  <a:srgbClr val="FF0000"/>
                </a:solidFill>
              </a:rPr>
              <a:t>Den (the ‘epitome of the free market’) </a:t>
            </a:r>
            <a:r>
              <a:rPr lang="en-GB" altLang="en-US" sz="2400" b="1" dirty="0">
                <a:solidFill>
                  <a:srgbClr val="FF0000"/>
                </a:solidFill>
              </a:rPr>
              <a:t>and Allocative Efficiency</a:t>
            </a:r>
          </a:p>
        </p:txBody>
      </p:sp>
      <p:sp>
        <p:nvSpPr>
          <p:cNvPr id="39941" name="Text Box 6"/>
          <p:cNvSpPr txBox="1">
            <a:spLocks noChangeArrowheads="1"/>
          </p:cNvSpPr>
          <p:nvPr/>
        </p:nvSpPr>
        <p:spPr bwMode="auto">
          <a:xfrm>
            <a:off x="1234134" y="6001988"/>
            <a:ext cx="1973617" cy="52322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b="1"/>
              <a:t>“The SHUC”</a:t>
            </a:r>
          </a:p>
        </p:txBody>
      </p:sp>
      <p:sp>
        <p:nvSpPr>
          <p:cNvPr id="2" name="Title 1"/>
          <p:cNvSpPr>
            <a:spLocks noGrp="1"/>
          </p:cNvSpPr>
          <p:nvPr>
            <p:ph type="title"/>
          </p:nvPr>
        </p:nvSpPr>
        <p:spPr>
          <a:xfrm>
            <a:off x="320685" y="244569"/>
            <a:ext cx="10515600" cy="1325563"/>
          </a:xfrm>
        </p:spPr>
        <p:txBody>
          <a:bodyPr>
            <a:normAutofit fontScale="90000"/>
          </a:bodyPr>
          <a:lstStyle/>
          <a:p>
            <a:r>
              <a:rPr lang="en-GB" b="1" dirty="0" smtClean="0">
                <a:latin typeface="+mn-lt"/>
              </a:rPr>
              <a:t>Allocative Efficiency and the ‘Free Market’</a:t>
            </a:r>
            <a:br>
              <a:rPr lang="en-GB" b="1" dirty="0" smtClean="0">
                <a:latin typeface="+mn-lt"/>
              </a:rPr>
            </a:br>
            <a:r>
              <a:rPr lang="en-GB" sz="3100" b="1" dirty="0" smtClean="0">
                <a:solidFill>
                  <a:srgbClr val="FF0000"/>
                </a:solidFill>
                <a:latin typeface="+mn-lt"/>
              </a:rPr>
              <a:t>Why are ‘free markets’ the best way to allocate scarce resources efficiently according to some economists?</a:t>
            </a:r>
            <a:endParaRPr lang="en-GB" sz="3100" b="1" dirty="0">
              <a:solidFill>
                <a:srgbClr val="FF0000"/>
              </a:solidFill>
              <a:latin typeface="+mn-lt"/>
            </a:endParaRPr>
          </a:p>
        </p:txBody>
      </p:sp>
      <p:sp>
        <p:nvSpPr>
          <p:cNvPr id="4" name="TextBox 3"/>
          <p:cNvSpPr txBox="1"/>
          <p:nvPr/>
        </p:nvSpPr>
        <p:spPr>
          <a:xfrm>
            <a:off x="4564165" y="4023305"/>
            <a:ext cx="7431007" cy="2585323"/>
          </a:xfrm>
          <a:prstGeom prst="rect">
            <a:avLst/>
          </a:prstGeom>
          <a:noFill/>
        </p:spPr>
        <p:txBody>
          <a:bodyPr wrap="square" rtlCol="0">
            <a:spAutoFit/>
          </a:bodyPr>
          <a:lstStyle/>
          <a:p>
            <a:r>
              <a:rPr lang="en-GB" b="1" dirty="0" smtClean="0"/>
              <a:t>YES - A GOOD EXAMPLE</a:t>
            </a:r>
          </a:p>
          <a:p>
            <a:r>
              <a:rPr lang="en-GB" dirty="0" smtClean="0"/>
              <a:t>The SHUC did not attract any investment and was not produced in large quantities.  The Dragons (market) said no - do not waste scarce resources in producing this product!</a:t>
            </a:r>
          </a:p>
          <a:p>
            <a:endParaRPr lang="en-GB" dirty="0"/>
          </a:p>
          <a:p>
            <a:r>
              <a:rPr lang="en-GB" b="1" dirty="0" smtClean="0"/>
              <a:t>NO - A BAD EXAMPLE</a:t>
            </a:r>
          </a:p>
          <a:p>
            <a:r>
              <a:rPr lang="en-GB" dirty="0" smtClean="0"/>
              <a:t>Resources were still spent in producing this product (£200,000) which very few will buy.  Therefore a waste of resources – the money could have been spent on producing goods/services that consumers ACTUALLY want.</a:t>
            </a:r>
            <a:endParaRPr lang="en-GB" dirty="0"/>
          </a:p>
        </p:txBody>
      </p:sp>
      <p:sp>
        <p:nvSpPr>
          <p:cNvPr id="3" name="Oval 2"/>
          <p:cNvSpPr/>
          <p:nvPr/>
        </p:nvSpPr>
        <p:spPr>
          <a:xfrm>
            <a:off x="4760992" y="2571750"/>
            <a:ext cx="2028428" cy="43434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5" name="TextBox 4"/>
          <p:cNvSpPr txBox="1"/>
          <p:nvPr/>
        </p:nvSpPr>
        <p:spPr>
          <a:xfrm>
            <a:off x="8275320" y="1674305"/>
            <a:ext cx="3689372" cy="738664"/>
          </a:xfrm>
          <a:prstGeom prst="rect">
            <a:avLst/>
          </a:prstGeom>
          <a:solidFill>
            <a:srgbClr val="FFC000"/>
          </a:solidFill>
        </p:spPr>
        <p:txBody>
          <a:bodyPr wrap="square" rtlCol="0">
            <a:spAutoFit/>
          </a:bodyPr>
          <a:lstStyle/>
          <a:p>
            <a:pPr algn="ctr"/>
            <a:r>
              <a:rPr lang="en-GB" sz="2400" dirty="0" smtClean="0">
                <a:latin typeface="Buxton Sketch" panose="03080500000500000004" pitchFamily="66" charset="0"/>
              </a:rPr>
              <a:t>Evaluation – </a:t>
            </a:r>
            <a:r>
              <a:rPr lang="en-GB" dirty="0" smtClean="0">
                <a:latin typeface="Buxton Sketch" panose="03080500000500000004" pitchFamily="66" charset="0"/>
              </a:rPr>
              <a:t>need a ‘yes, a good example’ and a ‘no, not a good example’</a:t>
            </a:r>
            <a:endParaRPr lang="en-GB" dirty="0">
              <a:latin typeface="Buxton Sketch" panose="03080500000500000004" pitchFamily="66" charset="0"/>
            </a:endParaRPr>
          </a:p>
        </p:txBody>
      </p:sp>
      <p:cxnSp>
        <p:nvCxnSpPr>
          <p:cNvPr id="7" name="Straight Arrow Connector 6"/>
          <p:cNvCxnSpPr>
            <a:stCxn id="5" idx="1"/>
            <a:endCxn id="3" idx="7"/>
          </p:cNvCxnSpPr>
          <p:nvPr/>
        </p:nvCxnSpPr>
        <p:spPr>
          <a:xfrm flipH="1">
            <a:off x="6492364" y="2043637"/>
            <a:ext cx="1782956" cy="5917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2026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box(in)">
                                      <p:cBhvr>
                                        <p:cTn id="7" dur="500"/>
                                        <p:tgtEl>
                                          <p:spTgt spid="17410">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7410">
                                            <p:txEl>
                                              <p:pRg st="1" end="1"/>
                                            </p:txEl>
                                          </p:spTgt>
                                        </p:tgtEl>
                                        <p:attrNameLst>
                                          <p:attrName>style.visibility</p:attrName>
                                        </p:attrNameLst>
                                      </p:cBhvr>
                                      <p:to>
                                        <p:strVal val="visible"/>
                                      </p:to>
                                    </p:set>
                                    <p:animEffect transition="in" filter="box(in)">
                                      <p:cBhvr>
                                        <p:cTn id="10" dur="500"/>
                                        <p:tgtEl>
                                          <p:spTgt spid="174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37738" y="0"/>
            <a:ext cx="6516523" cy="6858000"/>
          </a:xfrm>
          <a:prstGeom prst="rect">
            <a:avLst/>
          </a:prstGeom>
        </p:spPr>
      </p:pic>
    </p:spTree>
    <p:extLst>
      <p:ext uri="{BB962C8B-B14F-4D97-AF65-F5344CB8AC3E}">
        <p14:creationId xmlns:p14="http://schemas.microsoft.com/office/powerpoint/2010/main" val="3104567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30" y="227965"/>
            <a:ext cx="11643360" cy="1325563"/>
          </a:xfrm>
        </p:spPr>
        <p:txBody>
          <a:bodyPr/>
          <a:lstStyle/>
          <a:p>
            <a:pPr algn="ctr"/>
            <a:r>
              <a:rPr lang="en-GB" sz="4800" b="1" dirty="0" smtClean="0">
                <a:latin typeface="+mn-lt"/>
              </a:rPr>
              <a:t>The Importance of “Value” to Economics</a:t>
            </a:r>
            <a:r>
              <a:rPr lang="en-GB" dirty="0" smtClean="0"/>
              <a:t/>
            </a:r>
            <a:br>
              <a:rPr lang="en-GB" dirty="0" smtClean="0"/>
            </a:br>
            <a:r>
              <a:rPr lang="en-GB" sz="3200" b="1" dirty="0" smtClean="0"/>
              <a:t>Measured by the ‘Price’ consumers are willing to pay in the market</a:t>
            </a:r>
            <a:endParaRPr lang="en-GB" sz="3200" b="1" dirty="0"/>
          </a:p>
        </p:txBody>
      </p:sp>
      <p:pic>
        <p:nvPicPr>
          <p:cNvPr id="4" name="Picture 3"/>
          <p:cNvPicPr>
            <a:picLocks noChangeAspect="1"/>
          </p:cNvPicPr>
          <p:nvPr/>
        </p:nvPicPr>
        <p:blipFill>
          <a:blip r:embed="rId2"/>
          <a:stretch>
            <a:fillRect/>
          </a:stretch>
        </p:blipFill>
        <p:spPr>
          <a:xfrm>
            <a:off x="669607" y="1831499"/>
            <a:ext cx="5648325" cy="4591050"/>
          </a:xfrm>
          <a:prstGeom prst="rect">
            <a:avLst/>
          </a:prstGeom>
        </p:spPr>
      </p:pic>
      <p:sp>
        <p:nvSpPr>
          <p:cNvPr id="3" name="TextBox 2"/>
          <p:cNvSpPr txBox="1"/>
          <p:nvPr/>
        </p:nvSpPr>
        <p:spPr>
          <a:xfrm>
            <a:off x="6823710" y="1805901"/>
            <a:ext cx="4994910" cy="4616648"/>
          </a:xfrm>
          <a:prstGeom prst="rect">
            <a:avLst/>
          </a:prstGeom>
          <a:noFill/>
        </p:spPr>
        <p:txBody>
          <a:bodyPr wrap="square" rtlCol="0">
            <a:spAutoFit/>
          </a:bodyPr>
          <a:lstStyle/>
          <a:p>
            <a:r>
              <a:rPr lang="en-GB" sz="2400" b="1" dirty="0" smtClean="0"/>
              <a:t>Price is….</a:t>
            </a:r>
          </a:p>
          <a:p>
            <a:r>
              <a:rPr lang="en-GB" dirty="0" smtClean="0"/>
              <a:t>…vital to Economic theory on the ‘free market’</a:t>
            </a:r>
          </a:p>
          <a:p>
            <a:r>
              <a:rPr lang="en-GB" dirty="0" smtClean="0"/>
              <a:t>….what signals to firms what consumers want</a:t>
            </a:r>
          </a:p>
          <a:p>
            <a:endParaRPr lang="en-GB" dirty="0"/>
          </a:p>
          <a:p>
            <a:r>
              <a:rPr lang="en-GB" dirty="0" smtClean="0"/>
              <a:t>In the ‘free market’, goods and services are only produced if the consumer is willing to pay a price.  In other words, the consumer values the good/service at a particular price as it will provide the consumer with ‘utility’.</a:t>
            </a:r>
          </a:p>
          <a:p>
            <a:endParaRPr lang="en-GB" dirty="0"/>
          </a:p>
          <a:p>
            <a:r>
              <a:rPr lang="en-GB" dirty="0" smtClean="0"/>
              <a:t>Firms then respond by producing that good/service as they can earn profit (if their costs are low enough).</a:t>
            </a:r>
          </a:p>
          <a:p>
            <a:endParaRPr lang="en-GB" dirty="0"/>
          </a:p>
          <a:p>
            <a:r>
              <a:rPr lang="en-GB" dirty="0" smtClean="0"/>
              <a:t>CONCLUSION: The consumer is KING in the ‘free market’, helping to achieve allocative efficiency.</a:t>
            </a:r>
            <a:endParaRPr lang="en-GB" dirty="0"/>
          </a:p>
        </p:txBody>
      </p:sp>
    </p:spTree>
    <p:extLst>
      <p:ext uri="{BB962C8B-B14F-4D97-AF65-F5344CB8AC3E}">
        <p14:creationId xmlns:p14="http://schemas.microsoft.com/office/powerpoint/2010/main" val="2193499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88772" y="253060"/>
            <a:ext cx="5151854" cy="643253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hlink"/>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Calibri" panose="020F0502020204030204" pitchFamily="34" charset="0"/>
              </a:defRPr>
            </a:lvl1pPr>
            <a:lvl2pPr marL="914400" indent="-457200">
              <a:spcBef>
                <a:spcPct val="20000"/>
              </a:spcBef>
              <a:buChar char="–"/>
              <a:defRPr sz="2800">
                <a:solidFill>
                  <a:schemeClr val="tx1"/>
                </a:solidFill>
                <a:latin typeface="Calibri" panose="020F0502020204030204" pitchFamily="34" charset="0"/>
              </a:defRPr>
            </a:lvl2pPr>
            <a:lvl3pPr marL="1371600" indent="-457200">
              <a:spcBef>
                <a:spcPct val="20000"/>
              </a:spcBef>
              <a:buChar char="•"/>
              <a:defRPr sz="2400">
                <a:solidFill>
                  <a:schemeClr val="tx1"/>
                </a:solidFill>
                <a:latin typeface="Calibri" panose="020F0502020204030204" pitchFamily="34" charset="0"/>
              </a:defRPr>
            </a:lvl3pPr>
            <a:lvl4pPr marL="1828800" indent="-457200">
              <a:spcBef>
                <a:spcPct val="20000"/>
              </a:spcBef>
              <a:buChar char="–"/>
              <a:defRPr sz="2000">
                <a:solidFill>
                  <a:schemeClr val="tx1"/>
                </a:solidFill>
                <a:latin typeface="Calibri" panose="020F0502020204030204" pitchFamily="34" charset="0"/>
              </a:defRPr>
            </a:lvl4pPr>
            <a:lvl5pPr marL="2286000" indent="-457200">
              <a:spcBef>
                <a:spcPct val="20000"/>
              </a:spcBef>
              <a:buChar char="»"/>
              <a:defRPr sz="2000">
                <a:solidFill>
                  <a:schemeClr val="tx1"/>
                </a:solidFill>
                <a:latin typeface="Calibri" panose="020F0502020204030204" pitchFamily="34" charset="0"/>
              </a:defRPr>
            </a:lvl5pPr>
            <a:lvl6pPr marL="2743200" indent="-457200" eaLnBrk="0" fontAlgn="base" hangingPunct="0">
              <a:spcBef>
                <a:spcPct val="20000"/>
              </a:spcBef>
              <a:spcAft>
                <a:spcPct val="0"/>
              </a:spcAft>
              <a:buChar char="»"/>
              <a:defRPr sz="2000">
                <a:solidFill>
                  <a:schemeClr val="tx1"/>
                </a:solidFill>
                <a:latin typeface="Calibri" panose="020F0502020204030204" pitchFamily="34" charset="0"/>
              </a:defRPr>
            </a:lvl6pPr>
            <a:lvl7pPr marL="3200400" indent="-457200" eaLnBrk="0" fontAlgn="base" hangingPunct="0">
              <a:spcBef>
                <a:spcPct val="20000"/>
              </a:spcBef>
              <a:spcAft>
                <a:spcPct val="0"/>
              </a:spcAft>
              <a:buChar char="»"/>
              <a:defRPr sz="2000">
                <a:solidFill>
                  <a:schemeClr val="tx1"/>
                </a:solidFill>
                <a:latin typeface="Calibri" panose="020F0502020204030204" pitchFamily="34" charset="0"/>
              </a:defRPr>
            </a:lvl7pPr>
            <a:lvl8pPr marL="3657600" indent="-457200" eaLnBrk="0" fontAlgn="base" hangingPunct="0">
              <a:spcBef>
                <a:spcPct val="20000"/>
              </a:spcBef>
              <a:spcAft>
                <a:spcPct val="0"/>
              </a:spcAft>
              <a:buChar char="»"/>
              <a:defRPr sz="2000">
                <a:solidFill>
                  <a:schemeClr val="tx1"/>
                </a:solidFill>
                <a:latin typeface="Calibri" panose="020F0502020204030204" pitchFamily="34" charset="0"/>
              </a:defRPr>
            </a:lvl8pPr>
            <a:lvl9pPr marL="4114800" indent="-4572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indent="0" eaLnBrk="1" hangingPunct="1">
              <a:spcBef>
                <a:spcPct val="0"/>
              </a:spcBef>
              <a:buFontTx/>
              <a:buNone/>
            </a:pPr>
            <a:r>
              <a:rPr lang="en-GB" altLang="en-US" sz="4400" b="1" dirty="0" smtClean="0">
                <a:solidFill>
                  <a:schemeClr val="tx2"/>
                </a:solidFill>
              </a:rPr>
              <a:t>The Role of Markets</a:t>
            </a:r>
          </a:p>
          <a:p>
            <a:pPr marL="0" indent="0" eaLnBrk="1" hangingPunct="1">
              <a:spcBef>
                <a:spcPct val="0"/>
              </a:spcBef>
              <a:buFontTx/>
              <a:buNone/>
            </a:pPr>
            <a:r>
              <a:rPr lang="en-GB" altLang="en-US" sz="2400" b="1" dirty="0" smtClean="0">
                <a:solidFill>
                  <a:srgbClr val="FF0000"/>
                </a:solidFill>
              </a:rPr>
              <a:t>Achieving ECONOMIC </a:t>
            </a:r>
            <a:r>
              <a:rPr lang="en-GB" altLang="en-US" sz="2400" b="1" dirty="0">
                <a:solidFill>
                  <a:srgbClr val="FF0000"/>
                </a:solidFill>
              </a:rPr>
              <a:t>EFFICIENCY: </a:t>
            </a:r>
            <a:r>
              <a:rPr lang="en-GB" altLang="en-US" sz="2400" b="1" dirty="0" smtClean="0">
                <a:solidFill>
                  <a:srgbClr val="FF0000"/>
                </a:solidFill>
              </a:rPr>
              <a:t>A CONCLUSION</a:t>
            </a:r>
            <a:endParaRPr lang="en-GB" altLang="en-US" sz="2400" dirty="0">
              <a:solidFill>
                <a:srgbClr val="FF0000"/>
              </a:solidFill>
            </a:endParaRPr>
          </a:p>
          <a:p>
            <a:pPr eaLnBrk="1" hangingPunct="1">
              <a:spcBef>
                <a:spcPct val="0"/>
              </a:spcBef>
              <a:buFontTx/>
              <a:buNone/>
            </a:pPr>
            <a:endParaRPr lang="en-GB" altLang="en-US" sz="2000" b="1" dirty="0" smtClean="0"/>
          </a:p>
          <a:p>
            <a:pPr eaLnBrk="1" hangingPunct="1">
              <a:spcBef>
                <a:spcPct val="0"/>
              </a:spcBef>
              <a:buFontTx/>
              <a:buNone/>
            </a:pPr>
            <a:r>
              <a:rPr lang="en-GB" altLang="en-US" sz="2000" b="1" dirty="0" smtClean="0"/>
              <a:t>ALLOCATIVE EFFICIENCY (WHAT and for WHOM?):</a:t>
            </a:r>
            <a:r>
              <a:rPr lang="en-GB" altLang="en-US" sz="2000" dirty="0" smtClean="0"/>
              <a:t> </a:t>
            </a:r>
          </a:p>
          <a:p>
            <a:pPr>
              <a:spcBef>
                <a:spcPct val="0"/>
              </a:spcBef>
            </a:pPr>
            <a:r>
              <a:rPr lang="en-GB" altLang="en-US" sz="1600" dirty="0" smtClean="0"/>
              <a:t>WHAT IS IT? Deciding what is needed and distributing those scarce </a:t>
            </a:r>
            <a:r>
              <a:rPr lang="en-GB" altLang="en-US" sz="1600" dirty="0"/>
              <a:t>resources in the best way to those members of society who are willing to pay the price – there is no waste</a:t>
            </a:r>
            <a:r>
              <a:rPr lang="en-GB" altLang="en-US" sz="1600" dirty="0" smtClean="0"/>
              <a:t>.  </a:t>
            </a:r>
          </a:p>
          <a:p>
            <a:pPr>
              <a:spcBef>
                <a:spcPct val="0"/>
              </a:spcBef>
            </a:pPr>
            <a:r>
              <a:rPr lang="en-GB" altLang="en-US" sz="1600" dirty="0" smtClean="0"/>
              <a:t>HOW DOES THE MARKET ACHIEVE IT? The “price” of a good means something has value which means a consumer wants it to maximise their utility.  This means a firm will want to provide it to make profit. </a:t>
            </a:r>
            <a:endParaRPr lang="en-GB" altLang="en-US" sz="1600" dirty="0"/>
          </a:p>
          <a:p>
            <a:pPr eaLnBrk="1" hangingPunct="1">
              <a:spcBef>
                <a:spcPct val="0"/>
              </a:spcBef>
              <a:buFontTx/>
              <a:buNone/>
            </a:pPr>
            <a:endParaRPr lang="en-GB" altLang="en-US" sz="1600" b="1" dirty="0" smtClean="0"/>
          </a:p>
          <a:p>
            <a:pPr eaLnBrk="1" hangingPunct="1">
              <a:spcBef>
                <a:spcPct val="0"/>
              </a:spcBef>
              <a:buFontTx/>
              <a:buNone/>
            </a:pPr>
            <a:r>
              <a:rPr lang="en-GB" altLang="en-US" sz="2000" b="1" dirty="0" smtClean="0"/>
              <a:t>PRODUCTIVE EFFICIENCY (HOW?):</a:t>
            </a:r>
            <a:r>
              <a:rPr lang="en-GB" altLang="en-US" sz="2000" dirty="0" smtClean="0"/>
              <a:t> </a:t>
            </a:r>
          </a:p>
          <a:p>
            <a:pPr>
              <a:spcBef>
                <a:spcPct val="0"/>
              </a:spcBef>
            </a:pPr>
            <a:r>
              <a:rPr lang="en-GB" altLang="en-US" sz="1600" dirty="0" smtClean="0"/>
              <a:t>WHAT IS IT? Producing scarce resources in the best way so there is no waste.  So minimal cost and all inputs are used to achieve the maximum output.</a:t>
            </a:r>
          </a:p>
          <a:p>
            <a:pPr>
              <a:spcBef>
                <a:spcPct val="0"/>
              </a:spcBef>
            </a:pPr>
            <a:r>
              <a:rPr lang="en-GB" altLang="en-US" sz="1600" dirty="0" smtClean="0"/>
              <a:t>HOW DOES THE MARKET ACHIEVE IT? Firms </a:t>
            </a:r>
            <a:r>
              <a:rPr lang="en-GB" altLang="en-US" sz="1600" dirty="0"/>
              <a:t>have an incentive to be more </a:t>
            </a:r>
            <a:r>
              <a:rPr lang="en-GB" altLang="en-US" sz="1600" dirty="0" smtClean="0"/>
              <a:t>efficient because they face competition in the market.</a:t>
            </a:r>
            <a:endParaRPr lang="en-GB" altLang="en-US" sz="1600" dirty="0"/>
          </a:p>
        </p:txBody>
      </p:sp>
      <p:pic>
        <p:nvPicPr>
          <p:cNvPr id="2" name="Picture 1"/>
          <p:cNvPicPr>
            <a:picLocks noChangeAspect="1"/>
          </p:cNvPicPr>
          <p:nvPr/>
        </p:nvPicPr>
        <p:blipFill>
          <a:blip r:embed="rId2"/>
          <a:stretch>
            <a:fillRect/>
          </a:stretch>
        </p:blipFill>
        <p:spPr>
          <a:xfrm>
            <a:off x="6765794" y="3281335"/>
            <a:ext cx="3372119" cy="3258481"/>
          </a:xfrm>
          <a:prstGeom prst="rect">
            <a:avLst/>
          </a:prstGeom>
        </p:spPr>
      </p:pic>
      <p:pic>
        <p:nvPicPr>
          <p:cNvPr id="3" name="Picture 2"/>
          <p:cNvPicPr>
            <a:picLocks noChangeAspect="1"/>
          </p:cNvPicPr>
          <p:nvPr/>
        </p:nvPicPr>
        <p:blipFill>
          <a:blip r:embed="rId3"/>
          <a:stretch>
            <a:fillRect/>
          </a:stretch>
        </p:blipFill>
        <p:spPr>
          <a:xfrm>
            <a:off x="8738060" y="107286"/>
            <a:ext cx="3316190" cy="2980470"/>
          </a:xfrm>
          <a:prstGeom prst="rect">
            <a:avLst/>
          </a:prstGeom>
        </p:spPr>
      </p:pic>
      <p:pic>
        <p:nvPicPr>
          <p:cNvPr id="4" name="Picture 3"/>
          <p:cNvPicPr>
            <a:picLocks noChangeAspect="1"/>
          </p:cNvPicPr>
          <p:nvPr/>
        </p:nvPicPr>
        <p:blipFill>
          <a:blip r:embed="rId4"/>
          <a:stretch>
            <a:fillRect/>
          </a:stretch>
        </p:blipFill>
        <p:spPr>
          <a:xfrm>
            <a:off x="5539422" y="107286"/>
            <a:ext cx="2791286" cy="2980470"/>
          </a:xfrm>
          <a:prstGeom prst="rect">
            <a:avLst/>
          </a:prstGeom>
        </p:spPr>
      </p:pic>
    </p:spTree>
    <p:extLst>
      <p:ext uri="{BB962C8B-B14F-4D97-AF65-F5344CB8AC3E}">
        <p14:creationId xmlns:p14="http://schemas.microsoft.com/office/powerpoint/2010/main" val="162806620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p:cNvSpPr txBox="1">
            <a:spLocks noChangeArrowheads="1"/>
          </p:cNvSpPr>
          <p:nvPr/>
        </p:nvSpPr>
        <p:spPr bwMode="auto">
          <a:xfrm>
            <a:off x="321397" y="810114"/>
            <a:ext cx="5959330" cy="5570756"/>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Calibri" panose="020F0502020204030204" pitchFamily="34" charset="0"/>
              </a:defRPr>
            </a:lvl1pPr>
            <a:lvl2pPr marL="914400" indent="-457200">
              <a:spcBef>
                <a:spcPct val="20000"/>
              </a:spcBef>
              <a:buChar char="–"/>
              <a:defRPr sz="2800">
                <a:solidFill>
                  <a:schemeClr val="tx1"/>
                </a:solidFill>
                <a:latin typeface="Calibri" panose="020F0502020204030204" pitchFamily="34" charset="0"/>
              </a:defRPr>
            </a:lvl2pPr>
            <a:lvl3pPr marL="1371600" indent="-457200">
              <a:spcBef>
                <a:spcPct val="20000"/>
              </a:spcBef>
              <a:buChar char="•"/>
              <a:defRPr sz="2400">
                <a:solidFill>
                  <a:schemeClr val="tx1"/>
                </a:solidFill>
                <a:latin typeface="Calibri" panose="020F0502020204030204" pitchFamily="34" charset="0"/>
              </a:defRPr>
            </a:lvl3pPr>
            <a:lvl4pPr marL="1828800" indent="-457200">
              <a:spcBef>
                <a:spcPct val="20000"/>
              </a:spcBef>
              <a:buChar char="–"/>
              <a:defRPr sz="2000">
                <a:solidFill>
                  <a:schemeClr val="tx1"/>
                </a:solidFill>
                <a:latin typeface="Calibri" panose="020F0502020204030204" pitchFamily="34" charset="0"/>
              </a:defRPr>
            </a:lvl4pPr>
            <a:lvl5pPr marL="2286000" indent="-457200">
              <a:spcBef>
                <a:spcPct val="20000"/>
              </a:spcBef>
              <a:buChar char="»"/>
              <a:defRPr sz="2000">
                <a:solidFill>
                  <a:schemeClr val="tx1"/>
                </a:solidFill>
                <a:latin typeface="Calibri" panose="020F0502020204030204" pitchFamily="34" charset="0"/>
              </a:defRPr>
            </a:lvl5pPr>
            <a:lvl6pPr marL="2743200" indent="-457200" eaLnBrk="0" fontAlgn="base" hangingPunct="0">
              <a:spcBef>
                <a:spcPct val="20000"/>
              </a:spcBef>
              <a:spcAft>
                <a:spcPct val="0"/>
              </a:spcAft>
              <a:buChar char="»"/>
              <a:defRPr sz="2000">
                <a:solidFill>
                  <a:schemeClr val="tx1"/>
                </a:solidFill>
                <a:latin typeface="Calibri" panose="020F0502020204030204" pitchFamily="34" charset="0"/>
              </a:defRPr>
            </a:lvl6pPr>
            <a:lvl7pPr marL="3200400" indent="-457200" eaLnBrk="0" fontAlgn="base" hangingPunct="0">
              <a:spcBef>
                <a:spcPct val="20000"/>
              </a:spcBef>
              <a:spcAft>
                <a:spcPct val="0"/>
              </a:spcAft>
              <a:buChar char="»"/>
              <a:defRPr sz="2000">
                <a:solidFill>
                  <a:schemeClr val="tx1"/>
                </a:solidFill>
                <a:latin typeface="Calibri" panose="020F0502020204030204" pitchFamily="34" charset="0"/>
              </a:defRPr>
            </a:lvl7pPr>
            <a:lvl8pPr marL="3657600" indent="-457200" eaLnBrk="0" fontAlgn="base" hangingPunct="0">
              <a:spcBef>
                <a:spcPct val="20000"/>
              </a:spcBef>
              <a:spcAft>
                <a:spcPct val="0"/>
              </a:spcAft>
              <a:buChar char="»"/>
              <a:defRPr sz="2000">
                <a:solidFill>
                  <a:schemeClr val="tx1"/>
                </a:solidFill>
                <a:latin typeface="Calibri" panose="020F0502020204030204" pitchFamily="34" charset="0"/>
              </a:defRPr>
            </a:lvl8pPr>
            <a:lvl9pPr marL="4114800" indent="-4572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indent="0" eaLnBrk="1" hangingPunct="1">
              <a:spcBef>
                <a:spcPct val="0"/>
              </a:spcBef>
              <a:buFontTx/>
              <a:buNone/>
            </a:pPr>
            <a:r>
              <a:rPr lang="en-GB" altLang="en-US" sz="3600" b="1" dirty="0" smtClean="0"/>
              <a:t>ADAM SMITH: The Founding Father of Economics in 1776</a:t>
            </a:r>
          </a:p>
          <a:p>
            <a:pPr eaLnBrk="1" hangingPunct="1">
              <a:spcBef>
                <a:spcPct val="0"/>
              </a:spcBef>
              <a:buFontTx/>
              <a:buNone/>
            </a:pPr>
            <a:endParaRPr lang="en-GB" altLang="en-US" sz="3600" dirty="0"/>
          </a:p>
          <a:p>
            <a:pPr eaLnBrk="1" hangingPunct="1">
              <a:spcBef>
                <a:spcPct val="0"/>
              </a:spcBef>
              <a:buFontTx/>
              <a:buAutoNum type="arabicParenBoth"/>
            </a:pPr>
            <a:r>
              <a:rPr lang="en-GB" altLang="en-US" sz="2400" b="1" dirty="0"/>
              <a:t> </a:t>
            </a:r>
            <a:r>
              <a:rPr lang="en-GB" altLang="en-US" sz="2000" b="1" dirty="0" smtClean="0"/>
              <a:t>KEY ASSUMPTION: </a:t>
            </a:r>
            <a:r>
              <a:rPr lang="en-GB" altLang="en-US" sz="2000" dirty="0" smtClean="0"/>
              <a:t>Adam </a:t>
            </a:r>
            <a:r>
              <a:rPr lang="en-GB" altLang="en-US" sz="2000" dirty="0"/>
              <a:t>Smith said that the best outcome (most efficient) would be achieved through </a:t>
            </a:r>
            <a:r>
              <a:rPr lang="en-GB" altLang="en-US" sz="2000" dirty="0">
                <a:solidFill>
                  <a:srgbClr val="FF0000"/>
                </a:solidFill>
              </a:rPr>
              <a:t>natural </a:t>
            </a:r>
            <a:r>
              <a:rPr lang="en-GB" altLang="en-US" sz="2000" dirty="0" smtClean="0">
                <a:solidFill>
                  <a:srgbClr val="FF0000"/>
                </a:solidFill>
              </a:rPr>
              <a:t>selfishness </a:t>
            </a:r>
            <a:r>
              <a:rPr lang="en-GB" altLang="en-US" sz="2000" dirty="0" smtClean="0"/>
              <a:t>(everyone looking out for themselves).  Everyone is ‘egotistical’ as opposed to ‘altruistic’.</a:t>
            </a:r>
            <a:endParaRPr lang="en-GB" altLang="en-US" sz="2000" dirty="0"/>
          </a:p>
          <a:p>
            <a:pPr eaLnBrk="1" hangingPunct="1">
              <a:spcBef>
                <a:spcPct val="0"/>
              </a:spcBef>
              <a:buFontTx/>
              <a:buAutoNum type="arabicParenBoth"/>
            </a:pPr>
            <a:endParaRPr lang="en-GB" altLang="en-US" sz="2000" dirty="0"/>
          </a:p>
          <a:p>
            <a:pPr eaLnBrk="1" hangingPunct="1">
              <a:spcBef>
                <a:spcPct val="0"/>
              </a:spcBef>
              <a:buFontTx/>
              <a:buAutoNum type="arabicParenBoth"/>
            </a:pPr>
            <a:r>
              <a:rPr lang="en-GB" altLang="en-US" sz="2000" b="1" dirty="0" smtClean="0"/>
              <a:t>ROLE OF FREE MARKETS: </a:t>
            </a:r>
            <a:r>
              <a:rPr lang="en-GB" altLang="en-US" sz="2000" dirty="0"/>
              <a:t>Free </a:t>
            </a:r>
            <a:r>
              <a:rPr lang="en-GB" altLang="en-US" sz="2000" dirty="0" smtClean="0"/>
              <a:t>markets of firms and consumers </a:t>
            </a:r>
            <a:r>
              <a:rPr lang="en-GB" altLang="en-US" sz="2000" dirty="0"/>
              <a:t>were key to this </a:t>
            </a:r>
            <a:r>
              <a:rPr lang="en-GB" altLang="en-US" sz="2000" dirty="0" smtClean="0"/>
              <a:t>success.  Any </a:t>
            </a:r>
            <a:r>
              <a:rPr lang="en-GB" altLang="en-US" sz="2000" dirty="0"/>
              <a:t>attempt by </a:t>
            </a:r>
            <a:r>
              <a:rPr lang="en-GB" altLang="en-US" sz="2000" dirty="0" smtClean="0"/>
              <a:t>Government to </a:t>
            </a:r>
            <a:r>
              <a:rPr lang="en-GB" altLang="en-US" sz="2000" dirty="0"/>
              <a:t>distort the workings of “the invisible hand” would lead to an inefficient allocation and production of resources. </a:t>
            </a:r>
          </a:p>
          <a:p>
            <a:pPr eaLnBrk="1" hangingPunct="1">
              <a:spcBef>
                <a:spcPct val="0"/>
              </a:spcBef>
              <a:buFontTx/>
              <a:buAutoNum type="arabicParenBoth"/>
            </a:pPr>
            <a:endParaRPr lang="en-GB" altLang="en-US" sz="2400" dirty="0"/>
          </a:p>
        </p:txBody>
      </p:sp>
      <p:pic>
        <p:nvPicPr>
          <p:cNvPr id="2" name="Picture 1"/>
          <p:cNvPicPr>
            <a:picLocks noChangeAspect="1"/>
          </p:cNvPicPr>
          <p:nvPr/>
        </p:nvPicPr>
        <p:blipFill>
          <a:blip r:embed="rId2"/>
          <a:stretch>
            <a:fillRect/>
          </a:stretch>
        </p:blipFill>
        <p:spPr>
          <a:xfrm>
            <a:off x="6649172" y="810114"/>
            <a:ext cx="5191673" cy="5323610"/>
          </a:xfrm>
          <a:prstGeom prst="rect">
            <a:avLst/>
          </a:prstGeom>
        </p:spPr>
      </p:pic>
    </p:spTree>
    <p:extLst>
      <p:ext uri="{BB962C8B-B14F-4D97-AF65-F5344CB8AC3E}">
        <p14:creationId xmlns:p14="http://schemas.microsoft.com/office/powerpoint/2010/main" val="12645118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 y="205105"/>
            <a:ext cx="9429750" cy="1325563"/>
          </a:xfrm>
        </p:spPr>
        <p:txBody>
          <a:bodyPr>
            <a:normAutofit/>
          </a:bodyPr>
          <a:lstStyle/>
          <a:p>
            <a:r>
              <a:rPr lang="en-GB" b="1" dirty="0" smtClean="0"/>
              <a:t>STARTER (Cover Work)</a:t>
            </a:r>
            <a:r>
              <a:rPr lang="en-GB" dirty="0" smtClean="0"/>
              <a:t/>
            </a:r>
            <a:br>
              <a:rPr lang="en-GB" dirty="0" smtClean="0"/>
            </a:br>
            <a:r>
              <a:rPr lang="en-GB" sz="2700" b="1" dirty="0" smtClean="0">
                <a:solidFill>
                  <a:srgbClr val="FF0000"/>
                </a:solidFill>
              </a:rPr>
              <a:t>First 10 Minutes – try to recall the answers without using your notes</a:t>
            </a:r>
            <a:endParaRPr lang="en-GB" sz="2700" b="1" dirty="0">
              <a:solidFill>
                <a:srgbClr val="FF0000"/>
              </a:solidFill>
            </a:endParaRPr>
          </a:p>
        </p:txBody>
      </p:sp>
      <p:sp>
        <p:nvSpPr>
          <p:cNvPr id="3" name="Content Placeholder 2"/>
          <p:cNvSpPr>
            <a:spLocks noGrp="1"/>
          </p:cNvSpPr>
          <p:nvPr>
            <p:ph idx="1"/>
          </p:nvPr>
        </p:nvSpPr>
        <p:spPr>
          <a:xfrm>
            <a:off x="194310" y="1825624"/>
            <a:ext cx="6092190" cy="4849496"/>
          </a:xfrm>
        </p:spPr>
        <p:txBody>
          <a:bodyPr>
            <a:normAutofit fontScale="62500" lnSpcReduction="20000"/>
          </a:bodyPr>
          <a:lstStyle/>
          <a:p>
            <a:pPr marL="514350" indent="-514350">
              <a:buFont typeface="+mj-lt"/>
              <a:buAutoNum type="arabicPeriod"/>
            </a:pPr>
            <a:r>
              <a:rPr lang="en-GB" dirty="0" smtClean="0"/>
              <a:t>What are the two revision worksheets (RWS 4) about for Micro and Macro?</a:t>
            </a:r>
          </a:p>
          <a:p>
            <a:pPr marL="514350" indent="-514350">
              <a:buFont typeface="+mj-lt"/>
              <a:buAutoNum type="arabicPeriod"/>
            </a:pPr>
            <a:r>
              <a:rPr lang="en-GB" dirty="0" smtClean="0"/>
              <a:t>What are some of the assumptions of the ‘free market’ (there were 4).</a:t>
            </a:r>
          </a:p>
          <a:p>
            <a:pPr marL="514350" indent="-514350">
              <a:buFont typeface="+mj-lt"/>
              <a:buAutoNum type="arabicPeriod"/>
            </a:pPr>
            <a:r>
              <a:rPr lang="en-GB" dirty="0" smtClean="0"/>
              <a:t>How realistic are these assumptions in your view?</a:t>
            </a:r>
          </a:p>
          <a:p>
            <a:pPr marL="514350" indent="-514350">
              <a:buFont typeface="+mj-lt"/>
              <a:buAutoNum type="arabicPeriod"/>
            </a:pPr>
            <a:r>
              <a:rPr lang="en-GB" dirty="0" smtClean="0"/>
              <a:t>What is competition and why is it considered to be good for society?</a:t>
            </a:r>
          </a:p>
          <a:p>
            <a:pPr marL="514350" indent="-514350">
              <a:buFont typeface="+mj-lt"/>
              <a:buAutoNum type="arabicPeriod"/>
            </a:pPr>
            <a:r>
              <a:rPr lang="en-GB" dirty="0" smtClean="0"/>
              <a:t>How competitive are markets in reality do you think?</a:t>
            </a:r>
          </a:p>
          <a:p>
            <a:pPr marL="514350" indent="-514350">
              <a:buFont typeface="+mj-lt"/>
              <a:buAutoNum type="arabicPeriod"/>
            </a:pPr>
            <a:r>
              <a:rPr lang="en-GB" dirty="0" smtClean="0"/>
              <a:t>What is the alternative to the ‘free market’?</a:t>
            </a:r>
          </a:p>
          <a:p>
            <a:pPr marL="514350" indent="-514350">
              <a:buFont typeface="+mj-lt"/>
              <a:buAutoNum type="arabicPeriod"/>
            </a:pPr>
            <a:r>
              <a:rPr lang="en-GB" dirty="0" smtClean="0"/>
              <a:t>What are the two ways that economists measure the effectiveness of ‘free markets’</a:t>
            </a:r>
          </a:p>
          <a:p>
            <a:pPr marL="514350" indent="-514350">
              <a:buFont typeface="+mj-lt"/>
              <a:buAutoNum type="arabicPeriod"/>
            </a:pPr>
            <a:r>
              <a:rPr lang="en-GB" dirty="0" smtClean="0"/>
              <a:t>EFFICIENCY ECONOMICS: Allocative and productive efficiency – what are they?</a:t>
            </a:r>
          </a:p>
          <a:p>
            <a:pPr marL="514350" indent="-514350">
              <a:buFont typeface="+mj-lt"/>
              <a:buAutoNum type="arabicPeriod"/>
            </a:pPr>
            <a:r>
              <a:rPr lang="en-GB" dirty="0" smtClean="0"/>
              <a:t>WELFARE ECONOMICS: What is the similarity and difference between consumer surplus and producer surplus?</a:t>
            </a:r>
          </a:p>
          <a:p>
            <a:pPr marL="514350" indent="-514350">
              <a:buFont typeface="+mj-lt"/>
              <a:buAutoNum type="arabicPeriod"/>
            </a:pPr>
            <a:r>
              <a:rPr lang="en-GB" dirty="0" smtClean="0"/>
              <a:t>If Theresa May gets the sack this week, what do you think the implications for the UK economy will be?</a:t>
            </a:r>
          </a:p>
          <a:p>
            <a:pPr marL="514350" indent="-514350">
              <a:buFont typeface="+mj-lt"/>
              <a:buAutoNum type="arabicPeriod"/>
            </a:pPr>
            <a:endParaRPr lang="en-GB" dirty="0"/>
          </a:p>
        </p:txBody>
      </p:sp>
      <p:pic>
        <p:nvPicPr>
          <p:cNvPr id="4" name="Picture 3"/>
          <p:cNvPicPr>
            <a:picLocks noChangeAspect="1"/>
          </p:cNvPicPr>
          <p:nvPr/>
        </p:nvPicPr>
        <p:blipFill>
          <a:blip r:embed="rId2"/>
          <a:stretch>
            <a:fillRect/>
          </a:stretch>
        </p:blipFill>
        <p:spPr>
          <a:xfrm>
            <a:off x="7509510" y="3594746"/>
            <a:ext cx="3577590" cy="3080374"/>
          </a:xfrm>
          <a:prstGeom prst="rect">
            <a:avLst/>
          </a:prstGeom>
        </p:spPr>
      </p:pic>
      <p:sp>
        <p:nvSpPr>
          <p:cNvPr id="5" name="TextBox 4"/>
          <p:cNvSpPr txBox="1"/>
          <p:nvPr/>
        </p:nvSpPr>
        <p:spPr>
          <a:xfrm>
            <a:off x="6926580" y="1645920"/>
            <a:ext cx="4831836" cy="1754326"/>
          </a:xfrm>
          <a:prstGeom prst="rect">
            <a:avLst/>
          </a:prstGeom>
          <a:solidFill>
            <a:schemeClr val="bg1"/>
          </a:solidFill>
        </p:spPr>
        <p:txBody>
          <a:bodyPr wrap="none" rtlCol="0">
            <a:spAutoFit/>
          </a:bodyPr>
          <a:lstStyle/>
          <a:p>
            <a:r>
              <a:rPr lang="en-GB" b="1" dirty="0" smtClean="0"/>
              <a:t>TODAY: MICROECONOMICS</a:t>
            </a:r>
          </a:p>
          <a:p>
            <a:pPr marL="342900" indent="-342900">
              <a:buFont typeface="+mj-lt"/>
              <a:buAutoNum type="arabicPeriod"/>
            </a:pPr>
            <a:r>
              <a:rPr lang="en-GB" dirty="0" smtClean="0"/>
              <a:t>Recap Mondays Lesson</a:t>
            </a:r>
          </a:p>
          <a:p>
            <a:pPr marL="342900" indent="-342900">
              <a:buFont typeface="+mj-lt"/>
              <a:buAutoNum type="arabicPeriod"/>
            </a:pPr>
            <a:r>
              <a:rPr lang="en-GB" dirty="0" smtClean="0"/>
              <a:t>Intro to RWS 4 and PREP HWK</a:t>
            </a:r>
          </a:p>
          <a:p>
            <a:pPr marL="342900" indent="-342900">
              <a:buFont typeface="+mj-lt"/>
              <a:buAutoNum type="arabicPeriod"/>
            </a:pPr>
            <a:r>
              <a:rPr lang="en-GB" dirty="0" smtClean="0"/>
              <a:t>Measuring the effectiveness of ‘Free Markets’</a:t>
            </a:r>
          </a:p>
          <a:p>
            <a:endParaRPr lang="en-GB" dirty="0"/>
          </a:p>
          <a:p>
            <a:r>
              <a:rPr lang="en-GB" b="1" dirty="0" smtClean="0"/>
              <a:t>THURSDAY: MACROECONOMICS</a:t>
            </a:r>
            <a:endParaRPr lang="en-GB" b="1" dirty="0"/>
          </a:p>
        </p:txBody>
      </p:sp>
    </p:spTree>
    <p:extLst>
      <p:ext uri="{BB962C8B-B14F-4D97-AF65-F5344CB8AC3E}">
        <p14:creationId xmlns:p14="http://schemas.microsoft.com/office/powerpoint/2010/main" val="456961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630" y="308610"/>
            <a:ext cx="11224260" cy="621792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t>WELFARE MEASURES IN ECONOMICS</a:t>
            </a:r>
            <a:endParaRPr lang="en-GB" sz="5400" dirty="0"/>
          </a:p>
        </p:txBody>
      </p:sp>
    </p:spTree>
    <p:extLst>
      <p:ext uri="{BB962C8B-B14F-4D97-AF65-F5344CB8AC3E}">
        <p14:creationId xmlns:p14="http://schemas.microsoft.com/office/powerpoint/2010/main" val="1498986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90" y="134215"/>
            <a:ext cx="11732491" cy="1325563"/>
          </a:xfrm>
        </p:spPr>
        <p:txBody>
          <a:bodyPr/>
          <a:lstStyle/>
          <a:p>
            <a:r>
              <a:rPr lang="en-GB" b="1" dirty="0" smtClean="0">
                <a:latin typeface="+mn-lt"/>
              </a:rPr>
              <a:t>Welfare Economics and the </a:t>
            </a:r>
            <a:r>
              <a:rPr lang="en-GB" b="1" dirty="0" smtClean="0">
                <a:latin typeface="+mn-lt"/>
              </a:rPr>
              <a:t>Free Market</a:t>
            </a:r>
            <a:r>
              <a:rPr lang="en-GB" b="1" dirty="0" smtClean="0">
                <a:latin typeface="+mn-lt"/>
              </a:rPr>
              <a:t/>
            </a:r>
            <a:br>
              <a:rPr lang="en-GB" b="1" dirty="0" smtClean="0">
                <a:latin typeface="+mn-lt"/>
              </a:rPr>
            </a:br>
            <a:r>
              <a:rPr lang="en-GB" sz="3200" b="1" dirty="0" smtClean="0">
                <a:solidFill>
                  <a:srgbClr val="FF0000"/>
                </a:solidFill>
                <a:latin typeface="+mn-lt"/>
              </a:rPr>
              <a:t>Consumer and Producer Surplus</a:t>
            </a:r>
            <a:endParaRPr lang="en-GB" sz="3200" b="1" dirty="0">
              <a:solidFill>
                <a:srgbClr val="FF0000"/>
              </a:solidFill>
              <a:latin typeface="+mn-lt"/>
            </a:endParaRPr>
          </a:p>
        </p:txBody>
      </p:sp>
      <p:sp>
        <p:nvSpPr>
          <p:cNvPr id="3" name="Content Placeholder 2"/>
          <p:cNvSpPr>
            <a:spLocks noGrp="1"/>
          </p:cNvSpPr>
          <p:nvPr>
            <p:ph idx="1"/>
          </p:nvPr>
        </p:nvSpPr>
        <p:spPr>
          <a:xfrm>
            <a:off x="114299" y="1451620"/>
            <a:ext cx="5912991" cy="5220238"/>
          </a:xfrm>
        </p:spPr>
        <p:txBody>
          <a:bodyPr>
            <a:normAutofit fontScale="85000" lnSpcReduction="20000"/>
          </a:bodyPr>
          <a:lstStyle/>
          <a:p>
            <a:r>
              <a:rPr lang="en-GB" b="1" dirty="0" smtClean="0"/>
              <a:t>Welfare Economics:</a:t>
            </a:r>
            <a:r>
              <a:rPr lang="en-GB" dirty="0" smtClean="0"/>
              <a:t> The study of how </a:t>
            </a:r>
            <a:r>
              <a:rPr lang="en-GB" dirty="0" smtClean="0"/>
              <a:t>a market can </a:t>
            </a:r>
            <a:r>
              <a:rPr lang="en-GB" dirty="0" smtClean="0"/>
              <a:t>best allocate resources to maximise the utility or economic </a:t>
            </a:r>
            <a:r>
              <a:rPr lang="en-GB" dirty="0" smtClean="0"/>
              <a:t>welfare (or surplus) </a:t>
            </a:r>
            <a:r>
              <a:rPr lang="en-GB" dirty="0" smtClean="0"/>
              <a:t>of its citizens.</a:t>
            </a:r>
          </a:p>
          <a:p>
            <a:pPr lvl="1"/>
            <a:r>
              <a:rPr lang="en-GB" b="1" dirty="0" smtClean="0"/>
              <a:t>Consumer surplus</a:t>
            </a:r>
            <a:r>
              <a:rPr lang="en-GB" b="1" dirty="0" smtClean="0"/>
              <a:t>: </a:t>
            </a:r>
            <a:r>
              <a:rPr lang="en-GB" dirty="0" smtClean="0"/>
              <a:t>The difference between the market price which consumers pay and that which they are prepared to pay.</a:t>
            </a:r>
          </a:p>
          <a:p>
            <a:pPr lvl="1"/>
            <a:r>
              <a:rPr lang="en-GB" b="1" dirty="0" smtClean="0"/>
              <a:t>Producer surplus: </a:t>
            </a:r>
            <a:r>
              <a:rPr lang="en-GB" dirty="0" smtClean="0"/>
              <a:t>The difference between the market price which firms receive and the price at which they would be prepared to supply</a:t>
            </a:r>
            <a:r>
              <a:rPr lang="en-GB" dirty="0" smtClean="0"/>
              <a:t>.</a:t>
            </a:r>
          </a:p>
          <a:p>
            <a:r>
              <a:rPr lang="en-GB" b="1" dirty="0"/>
              <a:t>Equilibrium Price: </a:t>
            </a:r>
            <a:r>
              <a:rPr lang="en-GB" dirty="0"/>
              <a:t>Welfare (surplus for producers and consumers) is </a:t>
            </a:r>
            <a:r>
              <a:rPr lang="en-GB" dirty="0" smtClean="0"/>
              <a:t>maximised here.  </a:t>
            </a:r>
            <a:r>
              <a:rPr lang="en-GB" dirty="0"/>
              <a:t>Indeed no one in the market can be made better off without making someone worse </a:t>
            </a:r>
            <a:r>
              <a:rPr lang="en-GB" dirty="0" smtClean="0"/>
              <a:t>off</a:t>
            </a:r>
            <a:r>
              <a:rPr lang="en-GB" dirty="0"/>
              <a:t> </a:t>
            </a:r>
            <a:r>
              <a:rPr lang="en-GB" dirty="0" smtClean="0"/>
              <a:t>and so welfare is maximised.  If the equilibrium changes then the welfare will still be maximised but at a different equilibrium price (although the producer and consumer surplus might be more or less).</a:t>
            </a:r>
            <a:endParaRPr lang="en-GB" dirty="0"/>
          </a:p>
          <a:p>
            <a:endParaRPr lang="en-GB" dirty="0"/>
          </a:p>
        </p:txBody>
      </p:sp>
      <p:pic>
        <p:nvPicPr>
          <p:cNvPr id="4" name="Picture 3"/>
          <p:cNvPicPr>
            <a:picLocks noChangeAspect="1"/>
          </p:cNvPicPr>
          <p:nvPr/>
        </p:nvPicPr>
        <p:blipFill>
          <a:blip r:embed="rId3"/>
          <a:stretch>
            <a:fillRect/>
          </a:stretch>
        </p:blipFill>
        <p:spPr>
          <a:xfrm>
            <a:off x="6215481" y="1459778"/>
            <a:ext cx="5916250" cy="4972050"/>
          </a:xfrm>
          <a:prstGeom prst="rect">
            <a:avLst/>
          </a:prstGeom>
        </p:spPr>
      </p:pic>
    </p:spTree>
    <p:extLst>
      <p:ext uri="{BB962C8B-B14F-4D97-AF65-F5344CB8AC3E}">
        <p14:creationId xmlns:p14="http://schemas.microsoft.com/office/powerpoint/2010/main" val="237798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Surplus and Changes </a:t>
            </a:r>
            <a:r>
              <a:rPr lang="en-GB" b="1" smtClean="0"/>
              <a:t>to Equilibrium</a:t>
            </a:r>
            <a:endParaRPr lang="en-GB" b="1"/>
          </a:p>
        </p:txBody>
      </p:sp>
      <p:pic>
        <p:nvPicPr>
          <p:cNvPr id="4" name="Content Placeholder 3"/>
          <p:cNvPicPr>
            <a:picLocks noGrp="1" noChangeAspect="1"/>
          </p:cNvPicPr>
          <p:nvPr>
            <p:ph idx="1"/>
          </p:nvPr>
        </p:nvPicPr>
        <p:blipFill>
          <a:blip r:embed="rId2"/>
          <a:stretch>
            <a:fillRect/>
          </a:stretch>
        </p:blipFill>
        <p:spPr>
          <a:xfrm>
            <a:off x="5947170" y="2105544"/>
            <a:ext cx="5746738" cy="4351338"/>
          </a:xfrm>
          <a:prstGeom prst="rect">
            <a:avLst/>
          </a:prstGeom>
        </p:spPr>
      </p:pic>
      <p:pic>
        <p:nvPicPr>
          <p:cNvPr id="5" name="Picture 4"/>
          <p:cNvPicPr>
            <a:picLocks noChangeAspect="1"/>
          </p:cNvPicPr>
          <p:nvPr/>
        </p:nvPicPr>
        <p:blipFill>
          <a:blip r:embed="rId3"/>
          <a:stretch>
            <a:fillRect/>
          </a:stretch>
        </p:blipFill>
        <p:spPr>
          <a:xfrm>
            <a:off x="186125" y="2105544"/>
            <a:ext cx="5688644" cy="4351338"/>
          </a:xfrm>
          <a:prstGeom prst="rect">
            <a:avLst/>
          </a:prstGeom>
        </p:spPr>
      </p:pic>
      <p:sp>
        <p:nvSpPr>
          <p:cNvPr id="6" name="Rectangle 5"/>
          <p:cNvSpPr/>
          <p:nvPr/>
        </p:nvSpPr>
        <p:spPr>
          <a:xfrm>
            <a:off x="1082351" y="3387012"/>
            <a:ext cx="1828800" cy="774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(1) What is the original consumer surplus and what will the new surplus be?</a:t>
            </a:r>
            <a:endParaRPr lang="en-GB" sz="1100" dirty="0"/>
          </a:p>
        </p:txBody>
      </p:sp>
      <p:sp>
        <p:nvSpPr>
          <p:cNvPr id="7" name="Rectangle 6"/>
          <p:cNvSpPr/>
          <p:nvPr/>
        </p:nvSpPr>
        <p:spPr>
          <a:xfrm>
            <a:off x="3893975" y="3387011"/>
            <a:ext cx="1828800" cy="774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(2) What is the original consumer surplus and what will the new surplus be?</a:t>
            </a:r>
            <a:endParaRPr lang="en-GB" sz="1100" dirty="0"/>
          </a:p>
        </p:txBody>
      </p:sp>
      <p:sp>
        <p:nvSpPr>
          <p:cNvPr id="8" name="Rectangle 7"/>
          <p:cNvSpPr/>
          <p:nvPr/>
        </p:nvSpPr>
        <p:spPr>
          <a:xfrm>
            <a:off x="6888695" y="3387011"/>
            <a:ext cx="1828800" cy="774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(3) What is the original producer surplus and what will the new surplus be?</a:t>
            </a:r>
            <a:endParaRPr lang="en-GB" sz="1100" dirty="0"/>
          </a:p>
        </p:txBody>
      </p:sp>
      <p:sp>
        <p:nvSpPr>
          <p:cNvPr id="9" name="Rectangle 8"/>
          <p:cNvSpPr/>
          <p:nvPr/>
        </p:nvSpPr>
        <p:spPr>
          <a:xfrm>
            <a:off x="9699046" y="3387011"/>
            <a:ext cx="1828800" cy="774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(4) What is the original producer surplus and what will the new surplus be?</a:t>
            </a:r>
            <a:endParaRPr lang="en-GB" sz="1100" dirty="0"/>
          </a:p>
        </p:txBody>
      </p:sp>
    </p:spTree>
    <p:extLst>
      <p:ext uri="{BB962C8B-B14F-4D97-AF65-F5344CB8AC3E}">
        <p14:creationId xmlns:p14="http://schemas.microsoft.com/office/powerpoint/2010/main" val="164669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6"/>
                                        </p:tgtEl>
                                        <p:attrNameLst>
                                          <p:attrName>ppt_w</p:attrName>
                                        </p:attrNameLst>
                                      </p:cBhvr>
                                      <p:tavLst>
                                        <p:tav tm="0">
                                          <p:val>
                                            <p:strVal val="ppt_w"/>
                                          </p:val>
                                        </p:tav>
                                        <p:tav tm="100000">
                                          <p:val>
                                            <p:fltVal val="0"/>
                                          </p:val>
                                        </p:tav>
                                      </p:tavLst>
                                    </p:anim>
                                    <p:anim calcmode="lin" valueType="num">
                                      <p:cBhvr>
                                        <p:cTn id="7" dur="1000"/>
                                        <p:tgtEl>
                                          <p:spTgt spid="6"/>
                                        </p:tgtEl>
                                        <p:attrNameLst>
                                          <p:attrName>ppt_h</p:attrName>
                                        </p:attrNameLst>
                                      </p:cBhvr>
                                      <p:tavLst>
                                        <p:tav tm="0">
                                          <p:val>
                                            <p:strVal val="ppt_h"/>
                                          </p:val>
                                        </p:tav>
                                        <p:tav tm="100000">
                                          <p:val>
                                            <p:fltVal val="0"/>
                                          </p:val>
                                        </p:tav>
                                      </p:tavLst>
                                    </p:anim>
                                    <p:anim calcmode="lin" valueType="num">
                                      <p:cBhvr>
                                        <p:cTn id="8" dur="1000"/>
                                        <p:tgtEl>
                                          <p:spTgt spid="6"/>
                                        </p:tgtEl>
                                        <p:attrNameLst>
                                          <p:attrName>style.rotation</p:attrName>
                                        </p:attrNameLst>
                                      </p:cBhvr>
                                      <p:tavLst>
                                        <p:tav tm="0">
                                          <p:val>
                                            <p:fltVal val="0"/>
                                          </p:val>
                                        </p:tav>
                                        <p:tav tm="100000">
                                          <p:val>
                                            <p:fltVal val="90"/>
                                          </p:val>
                                        </p:tav>
                                      </p:tavLst>
                                    </p:anim>
                                    <p:animEffect transition="out" filter="fade">
                                      <p:cBhvr>
                                        <p:cTn id="9" dur="1000"/>
                                        <p:tgtEl>
                                          <p:spTgt spid="6"/>
                                        </p:tgtEl>
                                      </p:cBhvr>
                                    </p:animEffect>
                                    <p:set>
                                      <p:cBhvr>
                                        <p:cTn id="10" dur="1" fill="hold">
                                          <p:stCondLst>
                                            <p:cond delay="9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0" nodeType="clickEffect">
                                  <p:stCondLst>
                                    <p:cond delay="0"/>
                                  </p:stCondLst>
                                  <p:childTnLst>
                                    <p:anim calcmode="lin" valueType="num">
                                      <p:cBhvr>
                                        <p:cTn id="14" dur="1000"/>
                                        <p:tgtEl>
                                          <p:spTgt spid="7"/>
                                        </p:tgtEl>
                                        <p:attrNameLst>
                                          <p:attrName>ppt_w</p:attrName>
                                        </p:attrNameLst>
                                      </p:cBhvr>
                                      <p:tavLst>
                                        <p:tav tm="0">
                                          <p:val>
                                            <p:strVal val="ppt_w"/>
                                          </p:val>
                                        </p:tav>
                                        <p:tav tm="100000">
                                          <p:val>
                                            <p:fltVal val="0"/>
                                          </p:val>
                                        </p:tav>
                                      </p:tavLst>
                                    </p:anim>
                                    <p:anim calcmode="lin" valueType="num">
                                      <p:cBhvr>
                                        <p:cTn id="15" dur="1000"/>
                                        <p:tgtEl>
                                          <p:spTgt spid="7"/>
                                        </p:tgtEl>
                                        <p:attrNameLst>
                                          <p:attrName>ppt_h</p:attrName>
                                        </p:attrNameLst>
                                      </p:cBhvr>
                                      <p:tavLst>
                                        <p:tav tm="0">
                                          <p:val>
                                            <p:strVal val="ppt_h"/>
                                          </p:val>
                                        </p:tav>
                                        <p:tav tm="100000">
                                          <p:val>
                                            <p:fltVal val="0"/>
                                          </p:val>
                                        </p:tav>
                                      </p:tavLst>
                                    </p:anim>
                                    <p:anim calcmode="lin" valueType="num">
                                      <p:cBhvr>
                                        <p:cTn id="16" dur="1000"/>
                                        <p:tgtEl>
                                          <p:spTgt spid="7"/>
                                        </p:tgtEl>
                                        <p:attrNameLst>
                                          <p:attrName>style.rotation</p:attrName>
                                        </p:attrNameLst>
                                      </p:cBhvr>
                                      <p:tavLst>
                                        <p:tav tm="0">
                                          <p:val>
                                            <p:fltVal val="0"/>
                                          </p:val>
                                        </p:tav>
                                        <p:tav tm="100000">
                                          <p:val>
                                            <p:fltVal val="90"/>
                                          </p:val>
                                        </p:tav>
                                      </p:tavLst>
                                    </p:anim>
                                    <p:animEffect transition="out" filter="fade">
                                      <p:cBhvr>
                                        <p:cTn id="17" dur="1000"/>
                                        <p:tgtEl>
                                          <p:spTgt spid="7"/>
                                        </p:tgtEl>
                                      </p:cBhvr>
                                    </p:animEffect>
                                    <p:set>
                                      <p:cBhvr>
                                        <p:cTn id="18" dur="1" fill="hold">
                                          <p:stCondLst>
                                            <p:cond delay="9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grpId="0" nodeType="clickEffect">
                                  <p:stCondLst>
                                    <p:cond delay="0"/>
                                  </p:stCondLst>
                                  <p:childTnLst>
                                    <p:anim calcmode="lin" valueType="num">
                                      <p:cBhvr>
                                        <p:cTn id="22" dur="1000"/>
                                        <p:tgtEl>
                                          <p:spTgt spid="8"/>
                                        </p:tgtEl>
                                        <p:attrNameLst>
                                          <p:attrName>ppt_w</p:attrName>
                                        </p:attrNameLst>
                                      </p:cBhvr>
                                      <p:tavLst>
                                        <p:tav tm="0">
                                          <p:val>
                                            <p:strVal val="ppt_w"/>
                                          </p:val>
                                        </p:tav>
                                        <p:tav tm="100000">
                                          <p:val>
                                            <p:fltVal val="0"/>
                                          </p:val>
                                        </p:tav>
                                      </p:tavLst>
                                    </p:anim>
                                    <p:anim calcmode="lin" valueType="num">
                                      <p:cBhvr>
                                        <p:cTn id="23" dur="1000"/>
                                        <p:tgtEl>
                                          <p:spTgt spid="8"/>
                                        </p:tgtEl>
                                        <p:attrNameLst>
                                          <p:attrName>ppt_h</p:attrName>
                                        </p:attrNameLst>
                                      </p:cBhvr>
                                      <p:tavLst>
                                        <p:tav tm="0">
                                          <p:val>
                                            <p:strVal val="ppt_h"/>
                                          </p:val>
                                        </p:tav>
                                        <p:tav tm="100000">
                                          <p:val>
                                            <p:fltVal val="0"/>
                                          </p:val>
                                        </p:tav>
                                      </p:tavLst>
                                    </p:anim>
                                    <p:anim calcmode="lin" valueType="num">
                                      <p:cBhvr>
                                        <p:cTn id="24" dur="1000"/>
                                        <p:tgtEl>
                                          <p:spTgt spid="8"/>
                                        </p:tgtEl>
                                        <p:attrNameLst>
                                          <p:attrName>style.rotation</p:attrName>
                                        </p:attrNameLst>
                                      </p:cBhvr>
                                      <p:tavLst>
                                        <p:tav tm="0">
                                          <p:val>
                                            <p:fltVal val="0"/>
                                          </p:val>
                                        </p:tav>
                                        <p:tav tm="100000">
                                          <p:val>
                                            <p:fltVal val="90"/>
                                          </p:val>
                                        </p:tav>
                                      </p:tavLst>
                                    </p:anim>
                                    <p:animEffect transition="out" filter="fade">
                                      <p:cBhvr>
                                        <p:cTn id="25" dur="1000"/>
                                        <p:tgtEl>
                                          <p:spTgt spid="8"/>
                                        </p:tgtEl>
                                      </p:cBhvr>
                                    </p:animEffect>
                                    <p:set>
                                      <p:cBhvr>
                                        <p:cTn id="26" dur="1" fill="hold">
                                          <p:stCondLst>
                                            <p:cond delay="9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grpId="0" nodeType="clickEffect">
                                  <p:stCondLst>
                                    <p:cond delay="0"/>
                                  </p:stCondLst>
                                  <p:childTnLst>
                                    <p:anim calcmode="lin" valueType="num">
                                      <p:cBhvr>
                                        <p:cTn id="30" dur="1000"/>
                                        <p:tgtEl>
                                          <p:spTgt spid="9"/>
                                        </p:tgtEl>
                                        <p:attrNameLst>
                                          <p:attrName>ppt_w</p:attrName>
                                        </p:attrNameLst>
                                      </p:cBhvr>
                                      <p:tavLst>
                                        <p:tav tm="0">
                                          <p:val>
                                            <p:strVal val="ppt_w"/>
                                          </p:val>
                                        </p:tav>
                                        <p:tav tm="100000">
                                          <p:val>
                                            <p:fltVal val="0"/>
                                          </p:val>
                                        </p:tav>
                                      </p:tavLst>
                                    </p:anim>
                                    <p:anim calcmode="lin" valueType="num">
                                      <p:cBhvr>
                                        <p:cTn id="31" dur="1000"/>
                                        <p:tgtEl>
                                          <p:spTgt spid="9"/>
                                        </p:tgtEl>
                                        <p:attrNameLst>
                                          <p:attrName>ppt_h</p:attrName>
                                        </p:attrNameLst>
                                      </p:cBhvr>
                                      <p:tavLst>
                                        <p:tav tm="0">
                                          <p:val>
                                            <p:strVal val="ppt_h"/>
                                          </p:val>
                                        </p:tav>
                                        <p:tav tm="100000">
                                          <p:val>
                                            <p:fltVal val="0"/>
                                          </p:val>
                                        </p:tav>
                                      </p:tavLst>
                                    </p:anim>
                                    <p:anim calcmode="lin" valueType="num">
                                      <p:cBhvr>
                                        <p:cTn id="32" dur="1000"/>
                                        <p:tgtEl>
                                          <p:spTgt spid="9"/>
                                        </p:tgtEl>
                                        <p:attrNameLst>
                                          <p:attrName>style.rotation</p:attrName>
                                        </p:attrNameLst>
                                      </p:cBhvr>
                                      <p:tavLst>
                                        <p:tav tm="0">
                                          <p:val>
                                            <p:fltVal val="0"/>
                                          </p:val>
                                        </p:tav>
                                        <p:tav tm="100000">
                                          <p:val>
                                            <p:fltVal val="90"/>
                                          </p:val>
                                        </p:tav>
                                      </p:tavLst>
                                    </p:anim>
                                    <p:animEffect transition="out" filter="fade">
                                      <p:cBhvr>
                                        <p:cTn id="33" dur="1000"/>
                                        <p:tgtEl>
                                          <p:spTgt spid="9"/>
                                        </p:tgtEl>
                                      </p:cBhvr>
                                    </p:animEffect>
                                    <p:set>
                                      <p:cBhvr>
                                        <p:cTn id="34"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122" y="162753"/>
            <a:ext cx="10515600" cy="1325563"/>
          </a:xfrm>
        </p:spPr>
        <p:txBody>
          <a:bodyPr/>
          <a:lstStyle/>
          <a:p>
            <a:r>
              <a:rPr lang="en-GB" b="1" dirty="0" smtClean="0"/>
              <a:t>Surplus and Elasticity Exercise</a:t>
            </a:r>
            <a:endParaRPr lang="en-GB" b="1" dirty="0"/>
          </a:p>
        </p:txBody>
      </p:sp>
      <p:sp>
        <p:nvSpPr>
          <p:cNvPr id="3" name="Content Placeholder 2"/>
          <p:cNvSpPr>
            <a:spLocks noGrp="1"/>
          </p:cNvSpPr>
          <p:nvPr>
            <p:ph idx="1"/>
          </p:nvPr>
        </p:nvSpPr>
        <p:spPr>
          <a:xfrm>
            <a:off x="268357" y="1825625"/>
            <a:ext cx="4528930" cy="4702240"/>
          </a:xfrm>
        </p:spPr>
        <p:txBody>
          <a:bodyPr>
            <a:normAutofit fontScale="92500" lnSpcReduction="10000"/>
          </a:bodyPr>
          <a:lstStyle/>
          <a:p>
            <a:pPr marL="0" indent="0">
              <a:buNone/>
            </a:pPr>
            <a:r>
              <a:rPr lang="en-GB" dirty="0" smtClean="0"/>
              <a:t>A firm faces quite an inelastic demand curve.  </a:t>
            </a:r>
          </a:p>
          <a:p>
            <a:pPr marL="0" indent="0">
              <a:buNone/>
            </a:pPr>
            <a:endParaRPr lang="en-GB" dirty="0" smtClean="0"/>
          </a:p>
          <a:p>
            <a:pPr marL="0" indent="0">
              <a:buNone/>
            </a:pPr>
            <a:r>
              <a:rPr lang="en-GB" dirty="0" smtClean="0"/>
              <a:t>How would the consumer surplus and producer surplus differ from a firm which faced a unitary or elastic demand curve?</a:t>
            </a:r>
          </a:p>
          <a:p>
            <a:pPr marL="0" indent="0">
              <a:buNone/>
            </a:pPr>
            <a:endParaRPr lang="en-GB" dirty="0" smtClean="0"/>
          </a:p>
          <a:p>
            <a:pPr marL="0" indent="0">
              <a:buNone/>
            </a:pPr>
            <a:r>
              <a:rPr lang="en-GB" dirty="0" smtClean="0"/>
              <a:t>Draw a demand curve in your notes to help you answer the question</a:t>
            </a:r>
            <a:endParaRPr lang="en-GB" dirty="0"/>
          </a:p>
        </p:txBody>
      </p:sp>
      <p:pic>
        <p:nvPicPr>
          <p:cNvPr id="4" name="Picture 3"/>
          <p:cNvPicPr>
            <a:picLocks noChangeAspect="1"/>
          </p:cNvPicPr>
          <p:nvPr/>
        </p:nvPicPr>
        <p:blipFill>
          <a:blip r:embed="rId2"/>
          <a:stretch>
            <a:fillRect/>
          </a:stretch>
        </p:blipFill>
        <p:spPr>
          <a:xfrm>
            <a:off x="4949306" y="1825625"/>
            <a:ext cx="6555339" cy="4702240"/>
          </a:xfrm>
          <a:prstGeom prst="rect">
            <a:avLst/>
          </a:prstGeom>
        </p:spPr>
      </p:pic>
      <p:sp>
        <p:nvSpPr>
          <p:cNvPr id="5" name="Rectangle 4"/>
          <p:cNvSpPr/>
          <p:nvPr/>
        </p:nvSpPr>
        <p:spPr>
          <a:xfrm>
            <a:off x="4949305" y="2476569"/>
            <a:ext cx="6555339" cy="4051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212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25" y="182496"/>
            <a:ext cx="11521595" cy="1325563"/>
          </a:xfrm>
        </p:spPr>
        <p:txBody>
          <a:bodyPr>
            <a:normAutofit fontScale="90000"/>
          </a:bodyPr>
          <a:lstStyle/>
          <a:p>
            <a:r>
              <a:rPr lang="en-GB" b="1" dirty="0" smtClean="0">
                <a:latin typeface="+mn-lt"/>
              </a:rPr>
              <a:t>Final Thought: </a:t>
            </a:r>
            <a:r>
              <a:rPr lang="en-GB" sz="4000" b="1" dirty="0" smtClean="0"/>
              <a:t>Distortions and interferences to the Market</a:t>
            </a:r>
            <a:r>
              <a:rPr lang="en-GB" dirty="0" smtClean="0"/>
              <a:t/>
            </a:r>
            <a:br>
              <a:rPr lang="en-GB" dirty="0" smtClean="0"/>
            </a:br>
            <a:r>
              <a:rPr lang="en-GB" sz="3100" b="1" dirty="0" smtClean="0">
                <a:solidFill>
                  <a:srgbClr val="FF0000"/>
                </a:solidFill>
              </a:rPr>
              <a:t>The concept of ‘deadweight loss’ (loss of consumer and producer surplus)</a:t>
            </a:r>
            <a:endParaRPr lang="en-GB" sz="3100" b="1" dirty="0">
              <a:solidFill>
                <a:srgbClr val="FF0000"/>
              </a:solidFill>
            </a:endParaRPr>
          </a:p>
        </p:txBody>
      </p:sp>
      <p:sp>
        <p:nvSpPr>
          <p:cNvPr id="3" name="Content Placeholder 2"/>
          <p:cNvSpPr>
            <a:spLocks noGrp="1"/>
          </p:cNvSpPr>
          <p:nvPr>
            <p:ph idx="1"/>
          </p:nvPr>
        </p:nvSpPr>
        <p:spPr>
          <a:xfrm>
            <a:off x="297025" y="1717792"/>
            <a:ext cx="5366657" cy="5025524"/>
          </a:xfrm>
        </p:spPr>
        <p:txBody>
          <a:bodyPr>
            <a:normAutofit fontScale="70000" lnSpcReduction="20000"/>
          </a:bodyPr>
          <a:lstStyle/>
          <a:p>
            <a:r>
              <a:rPr lang="en-GB" dirty="0" smtClean="0"/>
              <a:t>How could the price move to G (but the equilibrium stayed at B)?</a:t>
            </a:r>
          </a:p>
          <a:p>
            <a:pPr marL="914400" lvl="1" indent="-457200">
              <a:buFont typeface="+mj-lt"/>
              <a:buAutoNum type="arabicPeriod"/>
            </a:pPr>
            <a:r>
              <a:rPr lang="en-GB" dirty="0" smtClean="0"/>
              <a:t>If a Government imposed a regulation to keep price at G, what would be the welfare loss to society?</a:t>
            </a:r>
          </a:p>
          <a:p>
            <a:pPr marL="914400" lvl="1" indent="-457200">
              <a:buFont typeface="+mj-lt"/>
              <a:buAutoNum type="arabicPeriod"/>
            </a:pPr>
            <a:r>
              <a:rPr lang="en-GB" dirty="0" smtClean="0"/>
              <a:t>If a monopoly (i.e. a market with no competition) raised it’s price to exploit the market, the same thing could happen.</a:t>
            </a:r>
          </a:p>
          <a:p>
            <a:r>
              <a:rPr lang="en-GB" dirty="0" smtClean="0"/>
              <a:t>Why might the higher price lead to a loss of welfare?</a:t>
            </a:r>
          </a:p>
          <a:p>
            <a:r>
              <a:rPr lang="en-GB" dirty="0" smtClean="0"/>
              <a:t>What must happen in the market to maximise welfare to eradicate this ‘deadweight loss’?</a:t>
            </a:r>
          </a:p>
          <a:p>
            <a:pPr marL="0" indent="0">
              <a:buNone/>
            </a:pPr>
            <a:endParaRPr lang="en-GB" dirty="0" smtClean="0"/>
          </a:p>
          <a:p>
            <a:pPr marL="0" indent="0">
              <a:buNone/>
            </a:pPr>
            <a:r>
              <a:rPr lang="en-GB" dirty="0" smtClean="0"/>
              <a:t>N.B. this is different to a situation where the equilibrium changes to push up the price (from say a supply fall – S shifts to the right).  If that were to happen, then welfare would be maximised at the new price (even though consumer surplus reduces) as this is market ‘adjustment’ NOT ‘distortion.</a:t>
            </a:r>
            <a:endParaRPr lang="en-GB" dirty="0"/>
          </a:p>
        </p:txBody>
      </p:sp>
      <p:pic>
        <p:nvPicPr>
          <p:cNvPr id="5" name="Picture 4"/>
          <p:cNvPicPr>
            <a:picLocks noChangeAspect="1"/>
          </p:cNvPicPr>
          <p:nvPr/>
        </p:nvPicPr>
        <p:blipFill>
          <a:blip r:embed="rId3"/>
          <a:stretch>
            <a:fillRect/>
          </a:stretch>
        </p:blipFill>
        <p:spPr>
          <a:xfrm>
            <a:off x="5868955" y="1717792"/>
            <a:ext cx="6186195" cy="5025524"/>
          </a:xfrm>
          <a:prstGeom prst="rect">
            <a:avLst/>
          </a:prstGeom>
        </p:spPr>
      </p:pic>
      <p:sp>
        <p:nvSpPr>
          <p:cNvPr id="6" name="Isosceles Triangle 5"/>
          <p:cNvSpPr/>
          <p:nvPr/>
        </p:nvSpPr>
        <p:spPr>
          <a:xfrm rot="5400000">
            <a:off x="8042989" y="4198778"/>
            <a:ext cx="905067" cy="66247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495522" y="3319461"/>
            <a:ext cx="1596143" cy="338554"/>
          </a:xfrm>
          <a:prstGeom prst="rect">
            <a:avLst/>
          </a:prstGeom>
          <a:solidFill>
            <a:schemeClr val="tx1"/>
          </a:solidFill>
        </p:spPr>
        <p:txBody>
          <a:bodyPr wrap="none" rtlCol="0">
            <a:spAutoFit/>
          </a:bodyPr>
          <a:lstStyle/>
          <a:p>
            <a:r>
              <a:rPr lang="en-GB" sz="1600" b="1" dirty="0" smtClean="0">
                <a:solidFill>
                  <a:schemeClr val="bg1"/>
                </a:solidFill>
                <a:latin typeface="+mj-lt"/>
              </a:rPr>
              <a:t>Deadweight loss?</a:t>
            </a:r>
            <a:endParaRPr lang="en-GB" sz="1600" b="1" dirty="0">
              <a:solidFill>
                <a:schemeClr val="bg1"/>
              </a:solidFill>
              <a:latin typeface="+mj-lt"/>
            </a:endParaRPr>
          </a:p>
        </p:txBody>
      </p:sp>
      <p:cxnSp>
        <p:nvCxnSpPr>
          <p:cNvPr id="9" name="Straight Arrow Connector 8"/>
          <p:cNvCxnSpPr>
            <a:stCxn id="7" idx="2"/>
            <a:endCxn id="6" idx="1"/>
          </p:cNvCxnSpPr>
          <p:nvPr/>
        </p:nvCxnSpPr>
        <p:spPr>
          <a:xfrm flipH="1">
            <a:off x="8495522" y="3658015"/>
            <a:ext cx="798072" cy="6457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3727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501" y="391658"/>
            <a:ext cx="11162143" cy="60202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900" b="1" dirty="0" smtClean="0">
                <a:solidFill>
                  <a:schemeClr val="bg1"/>
                </a:solidFill>
              </a:rPr>
              <a:t>WEEK 4</a:t>
            </a:r>
            <a:endParaRPr lang="en-GB" sz="23900" b="1" dirty="0">
              <a:solidFill>
                <a:schemeClr val="bg1"/>
              </a:solidFill>
            </a:endParaRPr>
          </a:p>
        </p:txBody>
      </p:sp>
    </p:spTree>
    <p:extLst>
      <p:ext uri="{BB962C8B-B14F-4D97-AF65-F5344CB8AC3E}">
        <p14:creationId xmlns:p14="http://schemas.microsoft.com/office/powerpoint/2010/main" val="1372629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RWS HWK</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942399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501" y="391658"/>
            <a:ext cx="11162143" cy="60202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b="1" dirty="0" smtClean="0">
                <a:solidFill>
                  <a:schemeClr val="bg1"/>
                </a:solidFill>
              </a:rPr>
              <a:t>30</a:t>
            </a:r>
            <a:endParaRPr lang="en-GB" sz="6600" b="1" dirty="0">
              <a:solidFill>
                <a:schemeClr val="bg1"/>
              </a:solidFill>
            </a:endParaRPr>
          </a:p>
        </p:txBody>
      </p:sp>
    </p:spTree>
    <p:extLst>
      <p:ext uri="{BB962C8B-B14F-4D97-AF65-F5344CB8AC3E}">
        <p14:creationId xmlns:p14="http://schemas.microsoft.com/office/powerpoint/2010/main" val="30198561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RWS 4: The Role of Markets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861074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Starter Activity - </a:t>
            </a:r>
            <a:r>
              <a:rPr lang="en-GB" b="1" dirty="0" smtClean="0">
                <a:solidFill>
                  <a:srgbClr val="FF0000"/>
                </a:solidFill>
              </a:rPr>
              <a:t>first 5 minutes</a:t>
            </a:r>
            <a:endParaRPr lang="en-GB" b="1"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buNone/>
            </a:pPr>
            <a:r>
              <a:rPr lang="en-GB" dirty="0" smtClean="0"/>
              <a:t>It is Black Friday!!!  Prices of your favourite purchases have been cut in half. </a:t>
            </a:r>
          </a:p>
          <a:p>
            <a:pPr marL="514350" indent="-514350">
              <a:buFont typeface="+mj-lt"/>
              <a:buAutoNum type="arabicPeriod"/>
            </a:pPr>
            <a:r>
              <a:rPr lang="en-GB" dirty="0" smtClean="0"/>
              <a:t>What signals does this send to you as a </a:t>
            </a:r>
            <a:r>
              <a:rPr lang="en-GB" dirty="0" smtClean="0"/>
              <a:t>consumer using traditional economic theory?</a:t>
            </a:r>
            <a:endParaRPr lang="en-GB" dirty="0" smtClean="0"/>
          </a:p>
          <a:p>
            <a:pPr marL="514350" indent="-514350">
              <a:buFont typeface="+mj-lt"/>
              <a:buAutoNum type="arabicPeriod"/>
            </a:pPr>
            <a:r>
              <a:rPr lang="en-GB" dirty="0" smtClean="0"/>
              <a:t>What alternative signals might this send to you as </a:t>
            </a:r>
            <a:r>
              <a:rPr lang="en-GB" dirty="0" smtClean="0"/>
              <a:t>a consumer if you took into account a ‘behavioural’ theory?</a:t>
            </a:r>
            <a:endParaRPr lang="en-GB" dirty="0" smtClean="0"/>
          </a:p>
          <a:p>
            <a:pPr marL="514350" indent="-514350">
              <a:buFont typeface="+mj-lt"/>
              <a:buAutoNum type="arabicPeriod"/>
            </a:pPr>
            <a:r>
              <a:rPr lang="en-GB" dirty="0" smtClean="0"/>
              <a:t>From a </a:t>
            </a:r>
            <a:r>
              <a:rPr lang="en-GB" dirty="0" smtClean="0"/>
              <a:t>traditional (or classical)</a:t>
            </a:r>
            <a:r>
              <a:rPr lang="en-GB" dirty="0" smtClean="0"/>
              <a:t> economist’s point of view, </a:t>
            </a:r>
            <a:r>
              <a:rPr lang="en-GB" dirty="0" smtClean="0"/>
              <a:t>how have </a:t>
            </a:r>
            <a:r>
              <a:rPr lang="en-GB" dirty="0" smtClean="0"/>
              <a:t>the consumers incentives </a:t>
            </a:r>
            <a:r>
              <a:rPr lang="en-GB" dirty="0" smtClean="0"/>
              <a:t>to buy changed?</a:t>
            </a:r>
          </a:p>
          <a:p>
            <a:pPr marL="514350" indent="-514350">
              <a:buFont typeface="+mj-lt"/>
              <a:buAutoNum type="arabicPeriod"/>
            </a:pPr>
            <a:r>
              <a:rPr lang="en-GB" dirty="0"/>
              <a:t>From a </a:t>
            </a:r>
            <a:r>
              <a:rPr lang="en-GB" dirty="0" smtClean="0"/>
              <a:t>behavioural economist’s </a:t>
            </a:r>
            <a:r>
              <a:rPr lang="en-GB" dirty="0"/>
              <a:t>point of view, how have the consumers incentives to buy changed?</a:t>
            </a:r>
          </a:p>
          <a:p>
            <a:pPr marL="0" indent="0">
              <a:buNone/>
            </a:pPr>
            <a:endParaRPr lang="en-GB" dirty="0"/>
          </a:p>
        </p:txBody>
      </p:sp>
    </p:spTree>
    <p:extLst>
      <p:ext uri="{BB962C8B-B14F-4D97-AF65-F5344CB8AC3E}">
        <p14:creationId xmlns:p14="http://schemas.microsoft.com/office/powerpoint/2010/main" val="3140482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36" y="198871"/>
            <a:ext cx="10515600" cy="1325563"/>
          </a:xfrm>
        </p:spPr>
        <p:txBody>
          <a:bodyPr/>
          <a:lstStyle/>
          <a:p>
            <a:r>
              <a:rPr lang="en-US" b="1" u="sng" dirty="0" smtClean="0">
                <a:latin typeface="+mn-lt"/>
              </a:rPr>
              <a:t>RWS 4 - Weeks 4 and 5</a:t>
            </a:r>
            <a:endParaRPr lang="en-US" b="1" u="sng" dirty="0">
              <a:latin typeface="+mn-lt"/>
            </a:endParaRPr>
          </a:p>
        </p:txBody>
      </p:sp>
      <p:sp>
        <p:nvSpPr>
          <p:cNvPr id="3" name="Content Placeholder 2"/>
          <p:cNvSpPr>
            <a:spLocks noGrp="1"/>
          </p:cNvSpPr>
          <p:nvPr>
            <p:ph idx="1"/>
          </p:nvPr>
        </p:nvSpPr>
        <p:spPr>
          <a:xfrm>
            <a:off x="415637" y="1694730"/>
            <a:ext cx="11526981" cy="4929099"/>
          </a:xfrm>
        </p:spPr>
        <p:txBody>
          <a:bodyPr>
            <a:normAutofit lnSpcReduction="10000"/>
          </a:bodyPr>
          <a:lstStyle/>
          <a:p>
            <a:r>
              <a:rPr lang="en-US" b="1" dirty="0" smtClean="0"/>
              <a:t>MICRO – The Role of the Market</a:t>
            </a:r>
          </a:p>
          <a:p>
            <a:pPr lvl="1"/>
            <a:r>
              <a:rPr lang="en-US" dirty="0" smtClean="0"/>
              <a:t>The role of the market and efficiency (allocative and productive)</a:t>
            </a:r>
          </a:p>
          <a:p>
            <a:pPr lvl="1"/>
            <a:r>
              <a:rPr lang="en-US" dirty="0" smtClean="0"/>
              <a:t>Welfare economics – consumer and producer surplus</a:t>
            </a:r>
          </a:p>
          <a:p>
            <a:pPr lvl="1"/>
            <a:r>
              <a:rPr lang="en-US" dirty="0" smtClean="0"/>
              <a:t>The role of </a:t>
            </a:r>
            <a:r>
              <a:rPr lang="en-US" dirty="0"/>
              <a:t>p</a:t>
            </a:r>
            <a:r>
              <a:rPr lang="en-US" dirty="0" smtClean="0"/>
              <a:t>rices in the market (disequilibrium analysis)</a:t>
            </a:r>
          </a:p>
          <a:p>
            <a:pPr lvl="1"/>
            <a:r>
              <a:rPr lang="en-US" dirty="0" smtClean="0"/>
              <a:t>Introduction to “Behavioral Economics’ - challenging the assumption of ‘rationality’ of consumers and firms</a:t>
            </a:r>
          </a:p>
          <a:p>
            <a:r>
              <a:rPr lang="en-US" b="1" dirty="0" smtClean="0"/>
              <a:t>MACRO – Price Levels and Economic Data</a:t>
            </a:r>
          </a:p>
          <a:p>
            <a:pPr lvl="1"/>
            <a:r>
              <a:rPr lang="en-US" dirty="0" smtClean="0"/>
              <a:t>The concept of money</a:t>
            </a:r>
          </a:p>
          <a:p>
            <a:pPr lvl="1"/>
            <a:r>
              <a:rPr lang="en-US" dirty="0" smtClean="0"/>
              <a:t>Importance of Stable Prices: The effects of Volatile Price Levels - Hyper Inflation (Zimbabwe, Germany, Hungary) and Deflationary Traps (Japan)</a:t>
            </a:r>
          </a:p>
          <a:p>
            <a:pPr lvl="1"/>
            <a:r>
              <a:rPr lang="en-US" dirty="0" smtClean="0"/>
              <a:t>Causes of changes in price levels</a:t>
            </a:r>
          </a:p>
          <a:p>
            <a:pPr lvl="1"/>
            <a:r>
              <a:rPr lang="en-US" dirty="0" smtClean="0"/>
              <a:t>Measuring price levels (CPI and RPI) and UK economic history</a:t>
            </a:r>
          </a:p>
          <a:p>
            <a:pPr lvl="1"/>
            <a:r>
              <a:rPr lang="en-US" dirty="0" smtClean="0"/>
              <a:t>Economic data of </a:t>
            </a:r>
            <a:r>
              <a:rPr lang="en-US" dirty="0"/>
              <a:t>m</a:t>
            </a:r>
            <a:r>
              <a:rPr lang="en-US" dirty="0" smtClean="0"/>
              <a:t>acroeconomic indicators - price indices etc.</a:t>
            </a:r>
          </a:p>
        </p:txBody>
      </p:sp>
    </p:spTree>
    <p:extLst>
      <p:ext uri="{BB962C8B-B14F-4D97-AF65-F5344CB8AC3E}">
        <p14:creationId xmlns:p14="http://schemas.microsoft.com/office/powerpoint/2010/main" val="189458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 Box 3"/>
          <p:cNvSpPr txBox="1">
            <a:spLocks noChangeArrowheads="1"/>
          </p:cNvSpPr>
          <p:nvPr/>
        </p:nvSpPr>
        <p:spPr bwMode="auto">
          <a:xfrm>
            <a:off x="315132" y="107157"/>
            <a:ext cx="9144000" cy="946150"/>
          </a:xfrm>
          <a:prstGeom prst="rect">
            <a:avLst/>
          </a:prstGeom>
          <a:noFill/>
          <a:ln>
            <a:noFill/>
          </a:ln>
          <a:effectLs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GB" altLang="en-US" sz="3600" b="1" dirty="0">
                <a:latin typeface="Calibri" panose="020F0502020204030204" pitchFamily="34" charset="0"/>
              </a:rPr>
              <a:t>RESTORING EQUILIBRIUM: </a:t>
            </a:r>
          </a:p>
          <a:p>
            <a:pPr eaLnBrk="1" hangingPunct="1">
              <a:defRPr/>
            </a:pPr>
            <a:r>
              <a:rPr lang="en-GB" altLang="en-US" sz="2000" b="1" dirty="0">
                <a:latin typeface="Calibri" panose="020F0502020204030204" pitchFamily="34" charset="0"/>
              </a:rPr>
              <a:t>The Functions of Prices and Profits: An explanation…..</a:t>
            </a:r>
          </a:p>
        </p:txBody>
      </p:sp>
      <p:sp>
        <p:nvSpPr>
          <p:cNvPr id="44036" name="Text Box 4"/>
          <p:cNvSpPr txBox="1">
            <a:spLocks noChangeArrowheads="1"/>
          </p:cNvSpPr>
          <p:nvPr/>
        </p:nvSpPr>
        <p:spPr bwMode="auto">
          <a:xfrm>
            <a:off x="396767" y="1542693"/>
            <a:ext cx="5168603" cy="4801314"/>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Calibri" charset="0"/>
                <a:ea typeface="ＭＳ Ｐゴシック" charset="0"/>
              </a:defRPr>
            </a:lvl1pPr>
            <a:lvl2pPr marL="800100" indent="-342900">
              <a:defRPr sz="2800">
                <a:solidFill>
                  <a:schemeClr val="tx1"/>
                </a:solidFill>
                <a:latin typeface="Calibri" charset="0"/>
                <a:ea typeface="ＭＳ Ｐゴシック" charset="0"/>
              </a:defRPr>
            </a:lvl2pPr>
            <a:lvl3pPr marL="1257300" indent="-342900">
              <a:defRPr sz="2400">
                <a:solidFill>
                  <a:schemeClr val="tx1"/>
                </a:solidFill>
                <a:latin typeface="Calibri" charset="0"/>
                <a:ea typeface="ＭＳ Ｐゴシック" charset="0"/>
              </a:defRPr>
            </a:lvl3pPr>
            <a:lvl4pPr marL="1714500" indent="-342900">
              <a:defRPr sz="2000">
                <a:solidFill>
                  <a:schemeClr val="tx1"/>
                </a:solidFill>
                <a:latin typeface="Calibri" charset="0"/>
                <a:ea typeface="ＭＳ Ｐゴシック" charset="0"/>
              </a:defRPr>
            </a:lvl4pPr>
            <a:lvl5pPr marL="2171700" indent="-342900">
              <a:defRPr sz="2000">
                <a:solidFill>
                  <a:schemeClr val="tx1"/>
                </a:solidFill>
                <a:latin typeface="Calibri" charset="0"/>
                <a:ea typeface="ＭＳ Ｐゴシック" charset="0"/>
              </a:defRPr>
            </a:lvl5pPr>
            <a:lvl6pPr marL="2628900" indent="-342900" eaLnBrk="0" hangingPunct="0">
              <a:defRPr sz="2000">
                <a:solidFill>
                  <a:schemeClr val="tx1"/>
                </a:solidFill>
                <a:latin typeface="Calibri" charset="0"/>
                <a:ea typeface="ＭＳ Ｐゴシック" charset="0"/>
              </a:defRPr>
            </a:lvl6pPr>
            <a:lvl7pPr marL="3086100" indent="-342900" eaLnBrk="0" hangingPunct="0">
              <a:defRPr sz="2000">
                <a:solidFill>
                  <a:schemeClr val="tx1"/>
                </a:solidFill>
                <a:latin typeface="Calibri" charset="0"/>
                <a:ea typeface="ＭＳ Ｐゴシック" charset="0"/>
              </a:defRPr>
            </a:lvl7pPr>
            <a:lvl8pPr marL="3543300" indent="-342900" eaLnBrk="0" hangingPunct="0">
              <a:defRPr sz="2000">
                <a:solidFill>
                  <a:schemeClr val="tx1"/>
                </a:solidFill>
                <a:latin typeface="Calibri" charset="0"/>
                <a:ea typeface="ＭＳ Ｐゴシック" charset="0"/>
              </a:defRPr>
            </a:lvl8pPr>
            <a:lvl9pPr marL="4000500" indent="-342900" eaLnBrk="0" hangingPunct="0">
              <a:defRPr sz="2000">
                <a:solidFill>
                  <a:schemeClr val="tx1"/>
                </a:solidFill>
                <a:latin typeface="Calibri" charset="0"/>
                <a:ea typeface="ＭＳ Ｐゴシック" charset="0"/>
              </a:defRPr>
            </a:lvl9pPr>
          </a:lstStyle>
          <a:p>
            <a:pPr marL="342900" indent="-342900">
              <a:defRPr/>
            </a:pPr>
            <a:r>
              <a:rPr lang="en-GB" sz="2400" b="1" dirty="0">
                <a:solidFill>
                  <a:schemeClr val="bg1"/>
                </a:solidFill>
                <a:latin typeface="Calibri" panose="020F0502020204030204" pitchFamily="34" charset="0"/>
              </a:rPr>
              <a:t>THREE FUNCTIONS OF PRICE</a:t>
            </a:r>
          </a:p>
          <a:p>
            <a:pPr marL="342900" indent="-342900">
              <a:defRPr/>
            </a:pPr>
            <a:endParaRPr lang="en-GB" sz="2400" b="1" dirty="0">
              <a:solidFill>
                <a:schemeClr val="bg1"/>
              </a:solidFill>
              <a:latin typeface="Calibri" panose="020F0502020204030204" pitchFamily="34" charset="0"/>
            </a:endParaRPr>
          </a:p>
          <a:p>
            <a:pPr marL="342900" indent="-342900">
              <a:buFontTx/>
              <a:buAutoNum type="arabicParenBoth"/>
              <a:defRPr/>
            </a:pPr>
            <a:r>
              <a:rPr lang="en-GB" sz="2000" b="1" dirty="0">
                <a:solidFill>
                  <a:schemeClr val="bg1"/>
                </a:solidFill>
                <a:latin typeface="Calibri" panose="020F0502020204030204" pitchFamily="34" charset="0"/>
              </a:rPr>
              <a:t>SIGNALS:</a:t>
            </a:r>
            <a:r>
              <a:rPr lang="en-GB" sz="1800" dirty="0">
                <a:solidFill>
                  <a:schemeClr val="bg1"/>
                </a:solidFill>
                <a:latin typeface="Calibri" panose="020F0502020204030204" pitchFamily="34" charset="0"/>
              </a:rPr>
              <a:t>  </a:t>
            </a:r>
            <a:r>
              <a:rPr lang="en-GB" sz="1400" dirty="0">
                <a:solidFill>
                  <a:schemeClr val="bg1"/>
                </a:solidFill>
                <a:latin typeface="Calibri" panose="020F0502020204030204" pitchFamily="34" charset="0"/>
              </a:rPr>
              <a:t>(</a:t>
            </a:r>
            <a:r>
              <a:rPr lang="en-GB" sz="1400" b="1" dirty="0">
                <a:solidFill>
                  <a:schemeClr val="bg1"/>
                </a:solidFill>
                <a:latin typeface="Calibri" panose="020F0502020204030204" pitchFamily="34" charset="0"/>
              </a:rPr>
              <a:t>A BEACON!)</a:t>
            </a:r>
          </a:p>
          <a:p>
            <a:pPr marL="342900" indent="-342900">
              <a:defRPr/>
            </a:pPr>
            <a:r>
              <a:rPr lang="en-GB" sz="1800" dirty="0">
                <a:solidFill>
                  <a:schemeClr val="bg1"/>
                </a:solidFill>
                <a:latin typeface="Calibri" panose="020F0502020204030204" pitchFamily="34" charset="0"/>
              </a:rPr>
              <a:t>	Prices send signals to both consumers and firms, revealing insights about the market.</a:t>
            </a:r>
          </a:p>
          <a:p>
            <a:pPr marL="342900" indent="-342900">
              <a:buFontTx/>
              <a:buAutoNum type="arabicParenBoth"/>
              <a:defRPr/>
            </a:pPr>
            <a:endParaRPr lang="en-GB" sz="1800" dirty="0">
              <a:solidFill>
                <a:schemeClr val="bg1"/>
              </a:solidFill>
              <a:latin typeface="Calibri" panose="020F0502020204030204" pitchFamily="34" charset="0"/>
            </a:endParaRPr>
          </a:p>
          <a:p>
            <a:pPr marL="342900" indent="-342900">
              <a:defRPr/>
            </a:pPr>
            <a:r>
              <a:rPr lang="en-GB" sz="2000" b="1" dirty="0">
                <a:solidFill>
                  <a:schemeClr val="bg1"/>
                </a:solidFill>
                <a:latin typeface="Calibri" panose="020F0502020204030204" pitchFamily="34" charset="0"/>
              </a:rPr>
              <a:t>(2) INCENTIVES:</a:t>
            </a:r>
            <a:r>
              <a:rPr lang="en-GB" sz="1800" dirty="0">
                <a:solidFill>
                  <a:schemeClr val="bg1"/>
                </a:solidFill>
                <a:latin typeface="Calibri" panose="020F0502020204030204" pitchFamily="34" charset="0"/>
              </a:rPr>
              <a:t> </a:t>
            </a:r>
            <a:r>
              <a:rPr lang="en-GB" sz="1400" b="1" dirty="0">
                <a:solidFill>
                  <a:schemeClr val="bg1"/>
                </a:solidFill>
                <a:latin typeface="Calibri" panose="020F0502020204030204" pitchFamily="34" charset="0"/>
              </a:rPr>
              <a:t>(AN ACTION)</a:t>
            </a:r>
          </a:p>
          <a:p>
            <a:pPr marL="342900" indent="-342900">
              <a:defRPr/>
            </a:pPr>
            <a:r>
              <a:rPr lang="en-GB" sz="1800" dirty="0">
                <a:solidFill>
                  <a:schemeClr val="bg1"/>
                </a:solidFill>
                <a:latin typeface="Calibri" panose="020F0502020204030204" pitchFamily="34" charset="0"/>
              </a:rPr>
              <a:t>	Prices influence the behaviour of consumers and firms.  For example, a firm may decide to produce more of a certain good due to a higher price resulting in higher profits.</a:t>
            </a:r>
          </a:p>
          <a:p>
            <a:pPr marL="342900" indent="-342900">
              <a:buFontTx/>
              <a:buAutoNum type="arabicParenBoth"/>
              <a:defRPr/>
            </a:pPr>
            <a:endParaRPr lang="en-GB" sz="1800" dirty="0">
              <a:solidFill>
                <a:schemeClr val="bg1"/>
              </a:solidFill>
              <a:latin typeface="Calibri" panose="020F0502020204030204" pitchFamily="34" charset="0"/>
            </a:endParaRPr>
          </a:p>
          <a:p>
            <a:pPr marL="342900" indent="-342900">
              <a:defRPr/>
            </a:pPr>
            <a:r>
              <a:rPr lang="en-GB" sz="2000" b="1" dirty="0">
                <a:solidFill>
                  <a:schemeClr val="bg1"/>
                </a:solidFill>
                <a:latin typeface="Calibri" panose="020F0502020204030204" pitchFamily="34" charset="0"/>
              </a:rPr>
              <a:t>(3) RATIONING:</a:t>
            </a:r>
            <a:r>
              <a:rPr lang="en-GB" sz="1800" dirty="0">
                <a:solidFill>
                  <a:schemeClr val="bg1"/>
                </a:solidFill>
                <a:latin typeface="Calibri" panose="020F0502020204030204" pitchFamily="34" charset="0"/>
              </a:rPr>
              <a:t> </a:t>
            </a:r>
          </a:p>
          <a:p>
            <a:pPr marL="342900" indent="-342900">
              <a:defRPr/>
            </a:pPr>
            <a:r>
              <a:rPr lang="en-GB" sz="1800" dirty="0">
                <a:solidFill>
                  <a:schemeClr val="bg1"/>
                </a:solidFill>
                <a:latin typeface="Calibri" panose="020F0502020204030204" pitchFamily="34" charset="0"/>
              </a:rPr>
              <a:t>	Prices help to ration goods.  A high price will discourage certain consumers from buying a good and this will reduce demand for that good</a:t>
            </a:r>
            <a:r>
              <a:rPr lang="en-GB" sz="1800" dirty="0" smtClean="0">
                <a:solidFill>
                  <a:schemeClr val="bg1"/>
                </a:solidFill>
                <a:latin typeface="Calibri" panose="020F0502020204030204" pitchFamily="34" charset="0"/>
              </a:rPr>
              <a:t>.</a:t>
            </a:r>
          </a:p>
        </p:txBody>
      </p:sp>
      <p:grpSp>
        <p:nvGrpSpPr>
          <p:cNvPr id="2" name="Group 1"/>
          <p:cNvGrpSpPr/>
          <p:nvPr/>
        </p:nvGrpSpPr>
        <p:grpSpPr>
          <a:xfrm>
            <a:off x="6400800" y="1542694"/>
            <a:ext cx="5196261" cy="5033188"/>
            <a:chOff x="5880100" y="3536157"/>
            <a:chExt cx="4392613" cy="2438400"/>
          </a:xfrm>
        </p:grpSpPr>
        <p:sp>
          <p:nvSpPr>
            <p:cNvPr id="59394" name="Rectangle 2"/>
            <p:cNvSpPr>
              <a:spLocks noChangeArrowheads="1"/>
            </p:cNvSpPr>
            <p:nvPr/>
          </p:nvSpPr>
          <p:spPr bwMode="auto">
            <a:xfrm>
              <a:off x="5880100" y="3536157"/>
              <a:ext cx="4392613" cy="216058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dirty="0">
                <a:latin typeface="Calibri" panose="020F0502020204030204" pitchFamily="34" charset="0"/>
                <a:ea typeface="ＭＳ Ｐゴシック" charset="0"/>
              </a:endParaRPr>
            </a:p>
          </p:txBody>
        </p:sp>
        <p:pic>
          <p:nvPicPr>
            <p:cNvPr id="66565" name="Picture 5" descr="gobsmack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562" y="3716339"/>
              <a:ext cx="2378077"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398" name="Text Box 6"/>
            <p:cNvSpPr txBox="1">
              <a:spLocks noChangeArrowheads="1"/>
            </p:cNvSpPr>
            <p:nvPr/>
          </p:nvSpPr>
          <p:spPr bwMode="auto">
            <a:xfrm>
              <a:off x="8904288" y="4266407"/>
              <a:ext cx="866775" cy="1708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GB" altLang="en-US" sz="10600" b="1" dirty="0">
                  <a:solidFill>
                    <a:schemeClr val="bg1"/>
                  </a:solidFill>
                  <a:latin typeface="Calibri" panose="020F0502020204030204" pitchFamily="34" charset="0"/>
                </a:rPr>
                <a:t>£</a:t>
              </a:r>
            </a:p>
          </p:txBody>
        </p:sp>
        <p:sp>
          <p:nvSpPr>
            <p:cNvPr id="59399" name="Line 7"/>
            <p:cNvSpPr>
              <a:spLocks noChangeShapeType="1"/>
            </p:cNvSpPr>
            <p:nvPr/>
          </p:nvSpPr>
          <p:spPr bwMode="auto">
            <a:xfrm>
              <a:off x="7482618" y="4160979"/>
              <a:ext cx="1421670" cy="563421"/>
            </a:xfrm>
            <a:prstGeom prst="line">
              <a:avLst/>
            </a:prstGeom>
            <a:noFill/>
            <a:ln w="38100">
              <a:solidFill>
                <a:schemeClr val="bg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dirty="0">
                <a:latin typeface="Calibri" panose="020F0502020204030204" pitchFamily="34" charset="0"/>
                <a:ea typeface="ＭＳ Ｐゴシック" charset="0"/>
              </a:endParaRPr>
            </a:p>
          </p:txBody>
        </p:sp>
      </p:grpSp>
    </p:spTree>
    <p:extLst>
      <p:ext uri="{BB962C8B-B14F-4D97-AF65-F5344CB8AC3E}">
        <p14:creationId xmlns:p14="http://schemas.microsoft.com/office/powerpoint/2010/main" val="3649943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additive="base">
                                        <p:cTn id="7" dur="1000" fill="hold"/>
                                        <p:tgtEl>
                                          <p:spTgt spid="44036"/>
                                        </p:tgtEl>
                                        <p:attrNameLst>
                                          <p:attrName>ppt_x</p:attrName>
                                        </p:attrNameLst>
                                      </p:cBhvr>
                                      <p:tavLst>
                                        <p:tav tm="0">
                                          <p:val>
                                            <p:strVal val="#ppt_x"/>
                                          </p:val>
                                        </p:tav>
                                        <p:tav tm="100000">
                                          <p:val>
                                            <p:strVal val="#ppt_x"/>
                                          </p:val>
                                        </p:tav>
                                      </p:tavLst>
                                    </p:anim>
                                    <p:anim calcmode="lin" valueType="num">
                                      <p:cBhvr additive="base">
                                        <p:cTn id="8" dur="1000" fill="hold"/>
                                        <p:tgtEl>
                                          <p:spTgt spid="44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19172" y="258353"/>
            <a:ext cx="11474721" cy="861774"/>
          </a:xfrm>
          <a:prstGeom prst="rect">
            <a:avLst/>
          </a:prstGeom>
          <a:noFill/>
          <a:ln>
            <a:noFill/>
          </a:ln>
          <a:effec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defRPr/>
            </a:pPr>
            <a:r>
              <a:rPr lang="en-GB" altLang="en-US" b="1" dirty="0"/>
              <a:t>The Role of Prices in the Market Mechanism: </a:t>
            </a:r>
            <a:r>
              <a:rPr lang="en-GB" altLang="en-US" sz="1600" b="1" u="sng" dirty="0">
                <a:solidFill>
                  <a:srgbClr val="FF0000"/>
                </a:solidFill>
              </a:rPr>
              <a:t>Disequilibrium Analysis:</a:t>
            </a:r>
          </a:p>
          <a:p>
            <a:pPr eaLnBrk="1" hangingPunct="1">
              <a:spcBef>
                <a:spcPct val="0"/>
              </a:spcBef>
              <a:buFontTx/>
              <a:buNone/>
              <a:defRPr/>
            </a:pPr>
            <a:r>
              <a:rPr lang="en-GB" altLang="en-US" sz="1800" b="1" dirty="0"/>
              <a:t>e.g. Shifts in the Demand Curves</a:t>
            </a:r>
          </a:p>
        </p:txBody>
      </p:sp>
      <p:grpSp>
        <p:nvGrpSpPr>
          <p:cNvPr id="26627" name="Group 3"/>
          <p:cNvGrpSpPr>
            <a:grpSpLocks/>
          </p:cNvGrpSpPr>
          <p:nvPr/>
        </p:nvGrpSpPr>
        <p:grpSpPr bwMode="auto">
          <a:xfrm>
            <a:off x="1134059" y="2100262"/>
            <a:ext cx="3355975" cy="2892425"/>
            <a:chOff x="385" y="1026"/>
            <a:chExt cx="2818" cy="2429"/>
          </a:xfrm>
        </p:grpSpPr>
        <p:sp>
          <p:nvSpPr>
            <p:cNvPr id="26680" name="Line 4"/>
            <p:cNvSpPr>
              <a:spLocks noChangeShapeType="1"/>
            </p:cNvSpPr>
            <p:nvPr/>
          </p:nvSpPr>
          <p:spPr bwMode="auto">
            <a:xfrm>
              <a:off x="385" y="1026"/>
              <a:ext cx="0" cy="2177"/>
            </a:xfrm>
            <a:prstGeom prst="line">
              <a:avLst/>
            </a:prstGeom>
            <a:noFill/>
            <a:ln w="508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81" name="Line 5"/>
            <p:cNvSpPr>
              <a:spLocks noChangeShapeType="1"/>
            </p:cNvSpPr>
            <p:nvPr/>
          </p:nvSpPr>
          <p:spPr bwMode="auto">
            <a:xfrm>
              <a:off x="385" y="3203"/>
              <a:ext cx="2676" cy="0"/>
            </a:xfrm>
            <a:prstGeom prst="line">
              <a:avLst/>
            </a:prstGeom>
            <a:noFill/>
            <a:ln w="508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 Box 6"/>
            <p:cNvSpPr txBox="1">
              <a:spLocks noChangeArrowheads="1"/>
            </p:cNvSpPr>
            <p:nvPr/>
          </p:nvSpPr>
          <p:spPr bwMode="auto">
            <a:xfrm>
              <a:off x="2516" y="3203"/>
              <a:ext cx="687" cy="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defRPr/>
              </a:pPr>
              <a:r>
                <a:rPr lang="en-GB" altLang="en-US" sz="1350" b="1"/>
                <a:t>Quantity</a:t>
              </a:r>
            </a:p>
          </p:txBody>
        </p:sp>
      </p:grpSp>
      <p:sp>
        <p:nvSpPr>
          <p:cNvPr id="26628" name="Text Box 7"/>
          <p:cNvSpPr txBox="1">
            <a:spLocks noChangeArrowheads="1"/>
          </p:cNvSpPr>
          <p:nvPr/>
        </p:nvSpPr>
        <p:spPr bwMode="auto">
          <a:xfrm rot="-5400000">
            <a:off x="763377" y="2102642"/>
            <a:ext cx="539750" cy="300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defRPr/>
            </a:pPr>
            <a:r>
              <a:rPr lang="en-GB" altLang="en-US" sz="1350" b="1"/>
              <a:t>Price</a:t>
            </a:r>
          </a:p>
        </p:txBody>
      </p:sp>
      <p:grpSp>
        <p:nvGrpSpPr>
          <p:cNvPr id="26629" name="Group 8"/>
          <p:cNvGrpSpPr>
            <a:grpSpLocks/>
          </p:cNvGrpSpPr>
          <p:nvPr/>
        </p:nvGrpSpPr>
        <p:grpSpPr bwMode="auto">
          <a:xfrm>
            <a:off x="1403934" y="1978025"/>
            <a:ext cx="2295525" cy="2498725"/>
            <a:chOff x="612" y="923"/>
            <a:chExt cx="1927" cy="2099"/>
          </a:xfrm>
        </p:grpSpPr>
        <p:sp>
          <p:nvSpPr>
            <p:cNvPr id="26678" name="Line 9"/>
            <p:cNvSpPr>
              <a:spLocks noChangeShapeType="1"/>
            </p:cNvSpPr>
            <p:nvPr/>
          </p:nvSpPr>
          <p:spPr bwMode="auto">
            <a:xfrm flipV="1">
              <a:off x="612" y="1162"/>
              <a:ext cx="1633" cy="1860"/>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79" name="Text Box 10"/>
            <p:cNvSpPr txBox="1">
              <a:spLocks noChangeArrowheads="1"/>
            </p:cNvSpPr>
            <p:nvPr/>
          </p:nvSpPr>
          <p:spPr bwMode="auto">
            <a:xfrm>
              <a:off x="2278" y="923"/>
              <a:ext cx="261" cy="3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100" b="1"/>
                <a:t>S</a:t>
              </a:r>
            </a:p>
          </p:txBody>
        </p:sp>
      </p:grpSp>
      <p:grpSp>
        <p:nvGrpSpPr>
          <p:cNvPr id="45067" name="Group 11"/>
          <p:cNvGrpSpPr>
            <a:grpSpLocks/>
          </p:cNvGrpSpPr>
          <p:nvPr/>
        </p:nvGrpSpPr>
        <p:grpSpPr bwMode="auto">
          <a:xfrm>
            <a:off x="1295983" y="2208212"/>
            <a:ext cx="2641600" cy="2398713"/>
            <a:chOff x="521" y="1117"/>
            <a:chExt cx="2219" cy="2015"/>
          </a:xfrm>
        </p:grpSpPr>
        <p:sp>
          <p:nvSpPr>
            <p:cNvPr id="26676" name="Line 12"/>
            <p:cNvSpPr>
              <a:spLocks noChangeShapeType="1"/>
            </p:cNvSpPr>
            <p:nvPr/>
          </p:nvSpPr>
          <p:spPr bwMode="auto">
            <a:xfrm>
              <a:off x="521" y="1117"/>
              <a:ext cx="1860" cy="1950"/>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 name="Text Box 13"/>
            <p:cNvSpPr txBox="1">
              <a:spLocks noChangeArrowheads="1"/>
            </p:cNvSpPr>
            <p:nvPr/>
          </p:nvSpPr>
          <p:spPr bwMode="auto">
            <a:xfrm>
              <a:off x="2368" y="2783"/>
              <a:ext cx="372" cy="3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defRPr/>
              </a:pPr>
              <a:r>
                <a:rPr lang="en-GB" altLang="en-US" sz="2100" b="1"/>
                <a:t>D</a:t>
              </a:r>
              <a:r>
                <a:rPr lang="en-GB" altLang="en-US" sz="1350" b="1"/>
                <a:t>1</a:t>
              </a:r>
            </a:p>
          </p:txBody>
        </p:sp>
      </p:grpSp>
      <p:grpSp>
        <p:nvGrpSpPr>
          <p:cNvPr id="45070" name="Group 14"/>
          <p:cNvGrpSpPr>
            <a:grpSpLocks/>
          </p:cNvGrpSpPr>
          <p:nvPr/>
        </p:nvGrpSpPr>
        <p:grpSpPr bwMode="auto">
          <a:xfrm>
            <a:off x="1837321" y="1992312"/>
            <a:ext cx="2641600" cy="2398713"/>
            <a:chOff x="521" y="1117"/>
            <a:chExt cx="2219" cy="2015"/>
          </a:xfrm>
        </p:grpSpPr>
        <p:sp>
          <p:nvSpPr>
            <p:cNvPr id="26674" name="Line 15"/>
            <p:cNvSpPr>
              <a:spLocks noChangeShapeType="1"/>
            </p:cNvSpPr>
            <p:nvPr/>
          </p:nvSpPr>
          <p:spPr bwMode="auto">
            <a:xfrm>
              <a:off x="521" y="1117"/>
              <a:ext cx="1860" cy="1950"/>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 name="Text Box 16"/>
            <p:cNvSpPr txBox="1">
              <a:spLocks noChangeArrowheads="1"/>
            </p:cNvSpPr>
            <p:nvPr/>
          </p:nvSpPr>
          <p:spPr bwMode="auto">
            <a:xfrm>
              <a:off x="2368" y="2783"/>
              <a:ext cx="372" cy="3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defRPr/>
              </a:pPr>
              <a:r>
                <a:rPr lang="en-GB" altLang="en-US" sz="2100" b="1"/>
                <a:t>D</a:t>
              </a:r>
              <a:r>
                <a:rPr lang="en-GB" altLang="en-US" sz="1350" b="1"/>
                <a:t>2</a:t>
              </a:r>
            </a:p>
          </p:txBody>
        </p:sp>
      </p:grpSp>
      <p:sp>
        <p:nvSpPr>
          <p:cNvPr id="45073" name="Text Box 17"/>
          <p:cNvSpPr txBox="1">
            <a:spLocks noChangeArrowheads="1"/>
          </p:cNvSpPr>
          <p:nvPr/>
        </p:nvSpPr>
        <p:spPr bwMode="auto">
          <a:xfrm>
            <a:off x="5535775" y="1006679"/>
            <a:ext cx="6417156" cy="5693866"/>
          </a:xfrm>
          <a:prstGeom prst="rect">
            <a:avLst/>
          </a:prstGeom>
          <a:solidFill>
            <a:schemeClr val="bg1"/>
          </a:solidFill>
          <a:ln>
            <a:noFill/>
          </a:ln>
          <a:effec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defRPr/>
            </a:pPr>
            <a:r>
              <a:rPr lang="en-GB" altLang="en-US" sz="1300" b="1" dirty="0"/>
              <a:t>STAGE 1: INITIAL EQUILIBRIUM</a:t>
            </a:r>
          </a:p>
          <a:p>
            <a:pPr eaLnBrk="1" hangingPunct="1">
              <a:spcBef>
                <a:spcPct val="0"/>
              </a:spcBef>
              <a:buFontTx/>
              <a:buNone/>
              <a:defRPr/>
            </a:pPr>
            <a:r>
              <a:rPr lang="en-GB" altLang="en-US" sz="1300" dirty="0"/>
              <a:t>The market is in equilibrium – demand equals supply at a suitable price.</a:t>
            </a:r>
          </a:p>
          <a:p>
            <a:pPr eaLnBrk="1" hangingPunct="1">
              <a:spcBef>
                <a:spcPct val="0"/>
              </a:spcBef>
              <a:buFontTx/>
              <a:buNone/>
              <a:defRPr/>
            </a:pPr>
            <a:endParaRPr lang="en-GB" altLang="en-US" sz="1300" dirty="0"/>
          </a:p>
          <a:p>
            <a:pPr eaLnBrk="1" hangingPunct="1">
              <a:spcBef>
                <a:spcPct val="0"/>
              </a:spcBef>
              <a:buFontTx/>
              <a:buNone/>
              <a:defRPr/>
            </a:pPr>
            <a:r>
              <a:rPr lang="en-GB" altLang="en-US" sz="1300" b="1" dirty="0"/>
              <a:t>STAGE 2: THE CHANGE IN </a:t>
            </a:r>
            <a:r>
              <a:rPr lang="en-GB" altLang="en-US" sz="1300" b="1" dirty="0" smtClean="0"/>
              <a:t>DEMAND OR SUPPLY CURVE = A SHIFT</a:t>
            </a:r>
            <a:endParaRPr lang="en-GB" altLang="en-US" sz="1300" b="1" dirty="0"/>
          </a:p>
          <a:p>
            <a:pPr eaLnBrk="1" hangingPunct="1">
              <a:spcBef>
                <a:spcPct val="0"/>
              </a:spcBef>
              <a:buFontTx/>
              <a:buNone/>
              <a:defRPr/>
            </a:pPr>
            <a:r>
              <a:rPr lang="en-GB" altLang="en-US" sz="1300" dirty="0"/>
              <a:t>As incomes of individuals have risen, so has demand for </a:t>
            </a:r>
            <a:r>
              <a:rPr lang="en-GB" altLang="en-US" sz="1300" dirty="0" smtClean="0"/>
              <a:t>apples.  </a:t>
            </a:r>
            <a:r>
              <a:rPr lang="en-GB" altLang="en-US" sz="1300" dirty="0"/>
              <a:t>The demand curve shifts to the right from D1 to D2.  </a:t>
            </a:r>
          </a:p>
          <a:p>
            <a:pPr eaLnBrk="1" hangingPunct="1">
              <a:spcBef>
                <a:spcPct val="0"/>
              </a:spcBef>
              <a:buFontTx/>
              <a:buNone/>
              <a:defRPr/>
            </a:pPr>
            <a:r>
              <a:rPr lang="en-GB" altLang="en-US" sz="1300" dirty="0"/>
              <a:t>D1 </a:t>
            </a:r>
            <a:r>
              <a:rPr lang="en-GB" altLang="en-US" sz="1300" dirty="0" smtClean="0"/>
              <a:t>could </a:t>
            </a:r>
            <a:r>
              <a:rPr lang="en-GB" altLang="en-US" sz="1300" dirty="0"/>
              <a:t>now be taken out as it has been replaced by D2.</a:t>
            </a:r>
          </a:p>
          <a:p>
            <a:pPr eaLnBrk="1" hangingPunct="1">
              <a:spcBef>
                <a:spcPct val="0"/>
              </a:spcBef>
              <a:buFontTx/>
              <a:buNone/>
              <a:defRPr/>
            </a:pPr>
            <a:endParaRPr lang="en-GB" altLang="en-US" sz="1300" dirty="0"/>
          </a:p>
          <a:p>
            <a:pPr eaLnBrk="1" hangingPunct="1">
              <a:spcBef>
                <a:spcPct val="0"/>
              </a:spcBef>
              <a:buFontTx/>
              <a:buNone/>
              <a:defRPr/>
            </a:pPr>
            <a:r>
              <a:rPr lang="en-GB" altLang="en-US" sz="1300" b="1" dirty="0"/>
              <a:t>STAGE 3: THE </a:t>
            </a:r>
            <a:r>
              <a:rPr lang="en-GB" altLang="en-US" sz="1300" b="1" dirty="0" smtClean="0"/>
              <a:t>DISEQUILIBRIUM EFFECT OF A DEMAND OR SUPPLY CHANGE</a:t>
            </a:r>
            <a:endParaRPr lang="en-GB" altLang="en-US" sz="1300" b="1" dirty="0"/>
          </a:p>
          <a:p>
            <a:pPr eaLnBrk="1" hangingPunct="1">
              <a:spcBef>
                <a:spcPct val="0"/>
              </a:spcBef>
              <a:buFontTx/>
              <a:buNone/>
              <a:defRPr/>
            </a:pPr>
            <a:r>
              <a:rPr lang="en-GB" altLang="en-US" sz="1300" dirty="0"/>
              <a:t>At P1, we now have a situation where there is excess </a:t>
            </a:r>
            <a:r>
              <a:rPr lang="en-GB" altLang="en-US" sz="1300" dirty="0" smtClean="0"/>
              <a:t>demand at A to C (Q1 to Q3). If the </a:t>
            </a:r>
            <a:r>
              <a:rPr lang="en-GB" altLang="en-US" sz="1300" dirty="0"/>
              <a:t>price </a:t>
            </a:r>
            <a:r>
              <a:rPr lang="en-GB" altLang="en-US" sz="1300" dirty="0" smtClean="0"/>
              <a:t>stayed </a:t>
            </a:r>
            <a:r>
              <a:rPr lang="en-GB" altLang="en-US" sz="1300" dirty="0"/>
              <a:t>at </a:t>
            </a:r>
            <a:r>
              <a:rPr lang="en-GB" altLang="en-US" sz="1300" dirty="0" smtClean="0"/>
              <a:t>P1 with the new demand curve D2, although </a:t>
            </a:r>
            <a:r>
              <a:rPr lang="en-GB" altLang="en-US" sz="1300" dirty="0"/>
              <a:t>demand has changed, supply has stayed the same creating </a:t>
            </a:r>
            <a:r>
              <a:rPr lang="en-GB" altLang="en-US" sz="1300" dirty="0" smtClean="0"/>
              <a:t>disequilibrium at first.</a:t>
            </a:r>
            <a:endParaRPr lang="en-GB" altLang="en-US" sz="1300" dirty="0"/>
          </a:p>
          <a:p>
            <a:pPr eaLnBrk="1" hangingPunct="1">
              <a:spcBef>
                <a:spcPct val="0"/>
              </a:spcBef>
              <a:buFontTx/>
              <a:buNone/>
              <a:defRPr/>
            </a:pPr>
            <a:endParaRPr lang="en-GB" altLang="en-US" sz="1300" dirty="0"/>
          </a:p>
          <a:p>
            <a:pPr eaLnBrk="1" hangingPunct="1">
              <a:spcBef>
                <a:spcPct val="0"/>
              </a:spcBef>
              <a:buFontTx/>
              <a:buNone/>
              <a:defRPr/>
            </a:pPr>
            <a:r>
              <a:rPr lang="en-GB" altLang="en-US" sz="1300" b="1" dirty="0"/>
              <a:t>STAGE 4: RESTORING </a:t>
            </a:r>
            <a:r>
              <a:rPr lang="en-GB" altLang="en-US" sz="1300" b="1" dirty="0" smtClean="0"/>
              <a:t>EQUILIBRIUM AUTOMATICALLY VIA THE PRICE</a:t>
            </a:r>
            <a:endParaRPr lang="en-GB" altLang="en-US" sz="1300" b="1" dirty="0"/>
          </a:p>
          <a:p>
            <a:pPr>
              <a:spcBef>
                <a:spcPct val="0"/>
              </a:spcBef>
              <a:buNone/>
              <a:defRPr/>
            </a:pPr>
            <a:r>
              <a:rPr lang="en-GB" altLang="en-US" sz="1300" dirty="0"/>
              <a:t>As there is excess demand, suppliers realise they can increase their </a:t>
            </a:r>
            <a:r>
              <a:rPr lang="en-GB" altLang="en-US" sz="1300" dirty="0" smtClean="0"/>
              <a:t>prices from P1 to P2.  </a:t>
            </a:r>
            <a:r>
              <a:rPr lang="en-GB" altLang="en-US" sz="1300" dirty="0"/>
              <a:t>The increase in prices will send a </a:t>
            </a:r>
            <a:r>
              <a:rPr lang="en-GB" altLang="en-US" sz="1300" b="1" dirty="0">
                <a:solidFill>
                  <a:srgbClr val="FF0000"/>
                </a:solidFill>
              </a:rPr>
              <a:t>signal</a:t>
            </a:r>
            <a:r>
              <a:rPr lang="en-GB" altLang="en-US" sz="1300" dirty="0"/>
              <a:t> to other suppliers of the potential of more profit in this </a:t>
            </a:r>
            <a:r>
              <a:rPr lang="en-GB" altLang="en-US" sz="1300" dirty="0" smtClean="0"/>
              <a:t>market and existing firms will also see this as a reason to increase supply.  As </a:t>
            </a:r>
            <a:r>
              <a:rPr lang="en-GB" altLang="en-US" sz="1300" dirty="0"/>
              <a:t>new suppliers enter the </a:t>
            </a:r>
            <a:r>
              <a:rPr lang="en-GB" altLang="en-US" sz="1300" dirty="0" smtClean="0"/>
              <a:t>market and existing firms increase production, </a:t>
            </a:r>
            <a:r>
              <a:rPr lang="en-GB" altLang="en-US" sz="1300" dirty="0"/>
              <a:t>supply extends ALONG the supply curve as suppliers have </a:t>
            </a:r>
            <a:r>
              <a:rPr lang="en-GB" altLang="en-US" sz="1300" b="1" dirty="0">
                <a:solidFill>
                  <a:srgbClr val="FF0000"/>
                </a:solidFill>
              </a:rPr>
              <a:t>an incentive </a:t>
            </a:r>
            <a:r>
              <a:rPr lang="en-GB" altLang="en-US" sz="1300" dirty="0"/>
              <a:t>to produce more </a:t>
            </a:r>
            <a:r>
              <a:rPr lang="en-GB" altLang="en-US" sz="1300" dirty="0" smtClean="0"/>
              <a:t>from </a:t>
            </a:r>
            <a:r>
              <a:rPr lang="en-GB" altLang="en-US" sz="1300" dirty="0"/>
              <a:t>A to </a:t>
            </a:r>
            <a:r>
              <a:rPr lang="en-GB" altLang="en-US" sz="1300" dirty="0" smtClean="0"/>
              <a:t>B (because of the profit </a:t>
            </a:r>
            <a:r>
              <a:rPr lang="en-GB" altLang="en-US" sz="1300" dirty="0"/>
              <a:t>motive</a:t>
            </a:r>
            <a:r>
              <a:rPr lang="en-GB" altLang="en-US" sz="1300" dirty="0" smtClean="0"/>
              <a:t>).  </a:t>
            </a:r>
            <a:r>
              <a:rPr lang="en-GB" altLang="en-US" sz="1300" dirty="0">
                <a:solidFill>
                  <a:srgbClr val="0070C0"/>
                </a:solidFill>
              </a:rPr>
              <a:t>At the same time, higher </a:t>
            </a:r>
            <a:r>
              <a:rPr lang="en-GB" altLang="en-US" sz="1300" dirty="0" smtClean="0">
                <a:solidFill>
                  <a:srgbClr val="0070C0"/>
                </a:solidFill>
              </a:rPr>
              <a:t>prices may </a:t>
            </a:r>
            <a:r>
              <a:rPr lang="en-GB" altLang="en-US" sz="1300" dirty="0">
                <a:solidFill>
                  <a:srgbClr val="0070C0"/>
                </a:solidFill>
              </a:rPr>
              <a:t>force </a:t>
            </a:r>
            <a:r>
              <a:rPr lang="en-GB" altLang="en-US" sz="1300" dirty="0" smtClean="0">
                <a:solidFill>
                  <a:srgbClr val="0070C0"/>
                </a:solidFill>
              </a:rPr>
              <a:t>some consumers </a:t>
            </a:r>
            <a:r>
              <a:rPr lang="en-GB" altLang="en-US" sz="1300" dirty="0">
                <a:solidFill>
                  <a:srgbClr val="0070C0"/>
                </a:solidFill>
              </a:rPr>
              <a:t>to cut back </a:t>
            </a:r>
            <a:r>
              <a:rPr lang="en-GB" altLang="en-US" sz="1300" b="1" dirty="0">
                <a:solidFill>
                  <a:srgbClr val="0070C0"/>
                </a:solidFill>
              </a:rPr>
              <a:t>(ration) </a:t>
            </a:r>
            <a:r>
              <a:rPr lang="en-GB" altLang="en-US" sz="1300" dirty="0">
                <a:solidFill>
                  <a:srgbClr val="0070C0"/>
                </a:solidFill>
              </a:rPr>
              <a:t>some of their expenditure and demand contracts ALONG the demand curve from C to B.</a:t>
            </a:r>
          </a:p>
          <a:p>
            <a:pPr eaLnBrk="1" hangingPunct="1">
              <a:spcBef>
                <a:spcPct val="0"/>
              </a:spcBef>
              <a:buFontTx/>
              <a:buNone/>
              <a:defRPr/>
            </a:pPr>
            <a:endParaRPr lang="en-GB" altLang="en-US" sz="1300" dirty="0"/>
          </a:p>
          <a:p>
            <a:pPr eaLnBrk="1" hangingPunct="1">
              <a:spcBef>
                <a:spcPct val="0"/>
              </a:spcBef>
              <a:buFontTx/>
              <a:buNone/>
              <a:defRPr/>
            </a:pPr>
            <a:r>
              <a:rPr lang="en-GB" altLang="en-US" sz="1300" b="1" dirty="0"/>
              <a:t>STAGE 5: THE NEW </a:t>
            </a:r>
            <a:r>
              <a:rPr lang="en-GB" altLang="en-US" sz="1300" b="1" dirty="0" smtClean="0"/>
              <a:t>EQUILIBRIUM ESTABLISHED AT B</a:t>
            </a:r>
            <a:endParaRPr lang="en-GB" altLang="en-US" sz="1300" b="1" dirty="0"/>
          </a:p>
          <a:p>
            <a:pPr eaLnBrk="1" hangingPunct="1">
              <a:spcBef>
                <a:spcPct val="0"/>
              </a:spcBef>
              <a:buFontTx/>
              <a:buNone/>
              <a:defRPr/>
            </a:pPr>
            <a:r>
              <a:rPr lang="en-GB" altLang="en-US" sz="1300" dirty="0"/>
              <a:t>When price has risen </a:t>
            </a:r>
            <a:r>
              <a:rPr lang="en-GB" altLang="en-US" sz="1300" dirty="0" smtClean="0"/>
              <a:t>sufficiently to P2, </a:t>
            </a:r>
            <a:r>
              <a:rPr lang="en-GB" altLang="en-US" sz="1300" dirty="0"/>
              <a:t>enough extra supply has dealt with the shortage and enough consumers have rationed expenditure of the good to create a new AND stable equilibrium at </a:t>
            </a:r>
            <a:r>
              <a:rPr lang="en-GB" altLang="en-US" sz="1300" dirty="0" smtClean="0"/>
              <a:t>B.  As a result, price moves from P1 to P2 and quantity increases from Q1 to Q2.</a:t>
            </a:r>
            <a:endParaRPr lang="en-GB" altLang="en-US" sz="1300" dirty="0"/>
          </a:p>
        </p:txBody>
      </p:sp>
      <p:sp>
        <p:nvSpPr>
          <p:cNvPr id="26633" name="Text Box 18"/>
          <p:cNvSpPr txBox="1">
            <a:spLocks noChangeArrowheads="1"/>
          </p:cNvSpPr>
          <p:nvPr/>
        </p:nvSpPr>
        <p:spPr bwMode="auto">
          <a:xfrm>
            <a:off x="1884553" y="1693981"/>
            <a:ext cx="161018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b="1" dirty="0"/>
              <a:t>The Market for </a:t>
            </a:r>
            <a:r>
              <a:rPr lang="en-GB" altLang="en-US" sz="1200" b="1" dirty="0" smtClean="0"/>
              <a:t>Apples</a:t>
            </a:r>
            <a:endParaRPr lang="en-GB" altLang="en-US" sz="1200" b="1" dirty="0"/>
          </a:p>
        </p:txBody>
      </p:sp>
      <p:grpSp>
        <p:nvGrpSpPr>
          <p:cNvPr id="26634" name="Group 19"/>
          <p:cNvGrpSpPr>
            <a:grpSpLocks/>
          </p:cNvGrpSpPr>
          <p:nvPr/>
        </p:nvGrpSpPr>
        <p:grpSpPr bwMode="auto">
          <a:xfrm>
            <a:off x="810209" y="3179761"/>
            <a:ext cx="1795463" cy="1866900"/>
            <a:chOff x="113" y="1933"/>
            <a:chExt cx="1508" cy="1568"/>
          </a:xfrm>
        </p:grpSpPr>
        <p:sp>
          <p:nvSpPr>
            <p:cNvPr id="26670" name="Line 20"/>
            <p:cNvSpPr>
              <a:spLocks noChangeShapeType="1"/>
            </p:cNvSpPr>
            <p:nvPr/>
          </p:nvSpPr>
          <p:spPr bwMode="auto">
            <a:xfrm>
              <a:off x="385" y="2069"/>
              <a:ext cx="1044"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71" name="Line 21"/>
            <p:cNvSpPr>
              <a:spLocks noChangeShapeType="1"/>
            </p:cNvSpPr>
            <p:nvPr/>
          </p:nvSpPr>
          <p:spPr bwMode="auto">
            <a:xfrm>
              <a:off x="1429" y="2069"/>
              <a:ext cx="0" cy="1134"/>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 name="Text Box 22"/>
            <p:cNvSpPr txBox="1">
              <a:spLocks noChangeArrowheads="1"/>
            </p:cNvSpPr>
            <p:nvPr/>
          </p:nvSpPr>
          <p:spPr bwMode="auto">
            <a:xfrm>
              <a:off x="113" y="1933"/>
              <a:ext cx="307" cy="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defRPr/>
              </a:pPr>
              <a:r>
                <a:rPr lang="en-GB" altLang="en-US" sz="1350" b="1"/>
                <a:t>P1</a:t>
              </a:r>
            </a:p>
          </p:txBody>
        </p:sp>
        <p:sp>
          <p:nvSpPr>
            <p:cNvPr id="26672" name="Text Box 23"/>
            <p:cNvSpPr txBox="1">
              <a:spLocks noChangeArrowheads="1"/>
            </p:cNvSpPr>
            <p:nvPr/>
          </p:nvSpPr>
          <p:spPr bwMode="auto">
            <a:xfrm>
              <a:off x="1292" y="3249"/>
              <a:ext cx="329" cy="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defRPr/>
              </a:pPr>
              <a:r>
                <a:rPr lang="en-GB" altLang="en-US" sz="1350" b="1"/>
                <a:t>Q1</a:t>
              </a:r>
            </a:p>
          </p:txBody>
        </p:sp>
      </p:grpSp>
      <p:sp>
        <p:nvSpPr>
          <p:cNvPr id="45080" name="Line 24"/>
          <p:cNvSpPr>
            <a:spLocks noChangeShapeType="1"/>
          </p:cNvSpPr>
          <p:nvPr/>
        </p:nvSpPr>
        <p:spPr bwMode="auto">
          <a:xfrm>
            <a:off x="2377072" y="3341686"/>
            <a:ext cx="1457325"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5081" name="Line 25"/>
          <p:cNvSpPr>
            <a:spLocks noChangeShapeType="1"/>
          </p:cNvSpPr>
          <p:nvPr/>
        </p:nvSpPr>
        <p:spPr bwMode="auto">
          <a:xfrm>
            <a:off x="3132721" y="3341687"/>
            <a:ext cx="0" cy="1350963"/>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37" name="Oval 26"/>
          <p:cNvSpPr>
            <a:spLocks noChangeArrowheads="1"/>
          </p:cNvSpPr>
          <p:nvPr/>
        </p:nvSpPr>
        <p:spPr bwMode="auto">
          <a:xfrm>
            <a:off x="2323096" y="3287711"/>
            <a:ext cx="107950" cy="10795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defRPr/>
            </a:pPr>
            <a:endParaRPr lang="en-US" altLang="en-US" sz="1350"/>
          </a:p>
        </p:txBody>
      </p:sp>
      <p:sp>
        <p:nvSpPr>
          <p:cNvPr id="45083" name="Oval 27"/>
          <p:cNvSpPr>
            <a:spLocks noChangeArrowheads="1"/>
          </p:cNvSpPr>
          <p:nvPr/>
        </p:nvSpPr>
        <p:spPr bwMode="auto">
          <a:xfrm>
            <a:off x="3078746" y="3287711"/>
            <a:ext cx="107950" cy="10795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defRPr/>
            </a:pPr>
            <a:endParaRPr lang="en-US" altLang="en-US" sz="1350"/>
          </a:p>
        </p:txBody>
      </p:sp>
      <p:sp>
        <p:nvSpPr>
          <p:cNvPr id="45084" name="Text Box 28"/>
          <p:cNvSpPr txBox="1">
            <a:spLocks noChangeArrowheads="1"/>
          </p:cNvSpPr>
          <p:nvPr/>
        </p:nvSpPr>
        <p:spPr bwMode="auto">
          <a:xfrm>
            <a:off x="2186571" y="5016500"/>
            <a:ext cx="347662" cy="414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100" b="1">
                <a:solidFill>
                  <a:srgbClr val="FF0000"/>
                </a:solidFill>
              </a:rPr>
              <a:t>A</a:t>
            </a:r>
          </a:p>
        </p:txBody>
      </p:sp>
      <p:sp>
        <p:nvSpPr>
          <p:cNvPr id="45085" name="Text Box 29"/>
          <p:cNvSpPr txBox="1">
            <a:spLocks noChangeArrowheads="1"/>
          </p:cNvSpPr>
          <p:nvPr/>
        </p:nvSpPr>
        <p:spPr bwMode="auto">
          <a:xfrm>
            <a:off x="2942221" y="5016500"/>
            <a:ext cx="334962" cy="414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100" b="1">
                <a:solidFill>
                  <a:srgbClr val="FF0000"/>
                </a:solidFill>
              </a:rPr>
              <a:t>B</a:t>
            </a:r>
          </a:p>
        </p:txBody>
      </p:sp>
      <p:sp>
        <p:nvSpPr>
          <p:cNvPr id="45086" name="Rectangle 30"/>
          <p:cNvSpPr>
            <a:spLocks noChangeArrowheads="1"/>
          </p:cNvSpPr>
          <p:nvPr/>
        </p:nvSpPr>
        <p:spPr bwMode="auto">
          <a:xfrm>
            <a:off x="2970797" y="4746625"/>
            <a:ext cx="390525" cy="3000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defRPr/>
            </a:pPr>
            <a:r>
              <a:rPr lang="en-GB" altLang="en-US" sz="1350" b="1"/>
              <a:t>Q3</a:t>
            </a:r>
          </a:p>
        </p:txBody>
      </p:sp>
      <p:sp>
        <p:nvSpPr>
          <p:cNvPr id="45087" name="Line 31"/>
          <p:cNvSpPr>
            <a:spLocks noChangeShapeType="1"/>
          </p:cNvSpPr>
          <p:nvPr/>
        </p:nvSpPr>
        <p:spPr bwMode="auto">
          <a:xfrm>
            <a:off x="1189622" y="2909886"/>
            <a:ext cx="1565275"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5088" name="Oval 32"/>
          <p:cNvSpPr>
            <a:spLocks noChangeArrowheads="1"/>
          </p:cNvSpPr>
          <p:nvPr/>
        </p:nvSpPr>
        <p:spPr bwMode="auto">
          <a:xfrm>
            <a:off x="2700921" y="2855911"/>
            <a:ext cx="107950" cy="10795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defRPr/>
            </a:pPr>
            <a:endParaRPr lang="en-US" altLang="en-US" sz="1350"/>
          </a:p>
        </p:txBody>
      </p:sp>
      <p:sp>
        <p:nvSpPr>
          <p:cNvPr id="45089" name="Line 33"/>
          <p:cNvSpPr>
            <a:spLocks noChangeShapeType="1"/>
          </p:cNvSpPr>
          <p:nvPr/>
        </p:nvSpPr>
        <p:spPr bwMode="auto">
          <a:xfrm>
            <a:off x="2754896" y="2963861"/>
            <a:ext cx="0" cy="1728788"/>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45" name="Rectangle 34"/>
          <p:cNvSpPr>
            <a:spLocks noChangeArrowheads="1"/>
          </p:cNvSpPr>
          <p:nvPr/>
        </p:nvSpPr>
        <p:spPr bwMode="auto">
          <a:xfrm>
            <a:off x="810208" y="2747961"/>
            <a:ext cx="363538" cy="300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defRPr/>
            </a:pPr>
            <a:r>
              <a:rPr lang="en-GB" altLang="en-US" sz="1350" b="1"/>
              <a:t>P2</a:t>
            </a:r>
          </a:p>
        </p:txBody>
      </p:sp>
      <p:sp>
        <p:nvSpPr>
          <p:cNvPr id="45091" name="AutoShape 35"/>
          <p:cNvSpPr>
            <a:spLocks/>
          </p:cNvSpPr>
          <p:nvPr/>
        </p:nvSpPr>
        <p:spPr bwMode="auto">
          <a:xfrm rot="-5400000">
            <a:off x="2566778" y="5015706"/>
            <a:ext cx="268287" cy="917575"/>
          </a:xfrm>
          <a:prstGeom prst="leftBrace">
            <a:avLst>
              <a:gd name="adj1" fmla="val 28429"/>
              <a:gd name="adj2" fmla="val 50069"/>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defRPr/>
            </a:pPr>
            <a:endParaRPr lang="en-US" altLang="en-US" sz="1350"/>
          </a:p>
        </p:txBody>
      </p:sp>
      <p:sp>
        <p:nvSpPr>
          <p:cNvPr id="45092" name="Text Box 36"/>
          <p:cNvSpPr txBox="1">
            <a:spLocks noChangeArrowheads="1"/>
          </p:cNvSpPr>
          <p:nvPr/>
        </p:nvSpPr>
        <p:spPr bwMode="auto">
          <a:xfrm>
            <a:off x="2186572" y="5664200"/>
            <a:ext cx="1406525" cy="300037"/>
          </a:xfrm>
          <a:prstGeom prst="rect">
            <a:avLst/>
          </a:prstGeom>
          <a:solidFill>
            <a:srgbClr val="00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defRPr/>
            </a:pPr>
            <a:r>
              <a:rPr lang="en-GB" altLang="en-US" sz="1350" b="1">
                <a:solidFill>
                  <a:schemeClr val="bg1"/>
                </a:solidFill>
              </a:rPr>
              <a:t>EXCESS DEMAND</a:t>
            </a:r>
          </a:p>
        </p:txBody>
      </p:sp>
      <p:grpSp>
        <p:nvGrpSpPr>
          <p:cNvPr id="45093" name="Group 37"/>
          <p:cNvGrpSpPr>
            <a:grpSpLocks/>
          </p:cNvGrpSpPr>
          <p:nvPr/>
        </p:nvGrpSpPr>
        <p:grpSpPr bwMode="auto">
          <a:xfrm>
            <a:off x="2835859" y="3017837"/>
            <a:ext cx="377825" cy="379413"/>
            <a:chOff x="1701" y="1752"/>
            <a:chExt cx="317" cy="318"/>
          </a:xfrm>
        </p:grpSpPr>
        <p:grpSp>
          <p:nvGrpSpPr>
            <p:cNvPr id="26663" name="Group 38"/>
            <p:cNvGrpSpPr>
              <a:grpSpLocks/>
            </p:cNvGrpSpPr>
            <p:nvPr/>
          </p:nvGrpSpPr>
          <p:grpSpPr bwMode="auto">
            <a:xfrm>
              <a:off x="1701" y="1752"/>
              <a:ext cx="317" cy="227"/>
              <a:chOff x="1701" y="1752"/>
              <a:chExt cx="317" cy="227"/>
            </a:xfrm>
          </p:grpSpPr>
          <p:sp>
            <p:nvSpPr>
              <p:cNvPr id="26665" name="Line 39"/>
              <p:cNvSpPr>
                <a:spLocks noChangeShapeType="1"/>
              </p:cNvSpPr>
              <p:nvPr/>
            </p:nvSpPr>
            <p:spPr bwMode="auto">
              <a:xfrm>
                <a:off x="1791" y="1842"/>
                <a:ext cx="136"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66" name="Line 40"/>
              <p:cNvSpPr>
                <a:spLocks noChangeShapeType="1"/>
              </p:cNvSpPr>
              <p:nvPr/>
            </p:nvSpPr>
            <p:spPr bwMode="auto">
              <a:xfrm flipV="1">
                <a:off x="1791" y="1842"/>
                <a:ext cx="0" cy="13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67" name="Line 41"/>
              <p:cNvSpPr>
                <a:spLocks noChangeShapeType="1"/>
              </p:cNvSpPr>
              <p:nvPr/>
            </p:nvSpPr>
            <p:spPr bwMode="auto">
              <a:xfrm>
                <a:off x="1701" y="1752"/>
                <a:ext cx="136"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68" name="Line 42"/>
              <p:cNvSpPr>
                <a:spLocks noChangeShapeType="1"/>
              </p:cNvSpPr>
              <p:nvPr/>
            </p:nvSpPr>
            <p:spPr bwMode="auto">
              <a:xfrm flipV="1">
                <a:off x="1701" y="1752"/>
                <a:ext cx="0" cy="13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69" name="Line 43"/>
              <p:cNvSpPr>
                <a:spLocks noChangeShapeType="1"/>
              </p:cNvSpPr>
              <p:nvPr/>
            </p:nvSpPr>
            <p:spPr bwMode="auto">
              <a:xfrm>
                <a:off x="1882" y="1933"/>
                <a:ext cx="136"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6664" name="Line 44"/>
            <p:cNvSpPr>
              <a:spLocks noChangeShapeType="1"/>
            </p:cNvSpPr>
            <p:nvPr/>
          </p:nvSpPr>
          <p:spPr bwMode="auto">
            <a:xfrm flipV="1">
              <a:off x="1882" y="1933"/>
              <a:ext cx="0" cy="13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45101" name="Group 45"/>
          <p:cNvGrpSpPr>
            <a:grpSpLocks/>
          </p:cNvGrpSpPr>
          <p:nvPr/>
        </p:nvGrpSpPr>
        <p:grpSpPr bwMode="auto">
          <a:xfrm>
            <a:off x="2348496" y="3017837"/>
            <a:ext cx="379412" cy="377825"/>
            <a:chOff x="1292" y="1752"/>
            <a:chExt cx="318" cy="317"/>
          </a:xfrm>
        </p:grpSpPr>
        <p:grpSp>
          <p:nvGrpSpPr>
            <p:cNvPr id="26656" name="Group 46"/>
            <p:cNvGrpSpPr>
              <a:grpSpLocks/>
            </p:cNvGrpSpPr>
            <p:nvPr/>
          </p:nvGrpSpPr>
          <p:grpSpPr bwMode="auto">
            <a:xfrm rot="5246433">
              <a:off x="1338" y="1797"/>
              <a:ext cx="317" cy="227"/>
              <a:chOff x="1701" y="1752"/>
              <a:chExt cx="317" cy="227"/>
            </a:xfrm>
          </p:grpSpPr>
          <p:sp>
            <p:nvSpPr>
              <p:cNvPr id="26658" name="Line 47"/>
              <p:cNvSpPr>
                <a:spLocks noChangeShapeType="1"/>
              </p:cNvSpPr>
              <p:nvPr/>
            </p:nvSpPr>
            <p:spPr bwMode="auto">
              <a:xfrm>
                <a:off x="1791" y="1842"/>
                <a:ext cx="136"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59" name="Line 48"/>
              <p:cNvSpPr>
                <a:spLocks noChangeShapeType="1"/>
              </p:cNvSpPr>
              <p:nvPr/>
            </p:nvSpPr>
            <p:spPr bwMode="auto">
              <a:xfrm flipV="1">
                <a:off x="1791" y="1842"/>
                <a:ext cx="0" cy="13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60" name="Line 49"/>
              <p:cNvSpPr>
                <a:spLocks noChangeShapeType="1"/>
              </p:cNvSpPr>
              <p:nvPr/>
            </p:nvSpPr>
            <p:spPr bwMode="auto">
              <a:xfrm>
                <a:off x="1701" y="1752"/>
                <a:ext cx="136"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61" name="Line 50"/>
              <p:cNvSpPr>
                <a:spLocks noChangeShapeType="1"/>
              </p:cNvSpPr>
              <p:nvPr/>
            </p:nvSpPr>
            <p:spPr bwMode="auto">
              <a:xfrm flipV="1">
                <a:off x="1701" y="1752"/>
                <a:ext cx="0" cy="13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62" name="Line 51"/>
              <p:cNvSpPr>
                <a:spLocks noChangeShapeType="1"/>
              </p:cNvSpPr>
              <p:nvPr/>
            </p:nvSpPr>
            <p:spPr bwMode="auto">
              <a:xfrm>
                <a:off x="1882" y="1933"/>
                <a:ext cx="136"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6657" name="Line 52"/>
            <p:cNvSpPr>
              <a:spLocks noChangeShapeType="1"/>
            </p:cNvSpPr>
            <p:nvPr/>
          </p:nvSpPr>
          <p:spPr bwMode="auto">
            <a:xfrm flipH="1" flipV="1">
              <a:off x="1292" y="1933"/>
              <a:ext cx="137"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45109" name="Rectangle 53"/>
          <p:cNvSpPr>
            <a:spLocks noChangeArrowheads="1"/>
          </p:cNvSpPr>
          <p:nvPr/>
        </p:nvSpPr>
        <p:spPr bwMode="auto">
          <a:xfrm>
            <a:off x="2565984" y="4745036"/>
            <a:ext cx="390525" cy="300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defRPr/>
            </a:pPr>
            <a:r>
              <a:rPr lang="en-GB" altLang="en-US" sz="1350" b="1"/>
              <a:t>Q2</a:t>
            </a:r>
          </a:p>
        </p:txBody>
      </p:sp>
      <p:sp>
        <p:nvSpPr>
          <p:cNvPr id="45110" name="Line 54"/>
          <p:cNvSpPr>
            <a:spLocks noChangeShapeType="1"/>
          </p:cNvSpPr>
          <p:nvPr/>
        </p:nvSpPr>
        <p:spPr bwMode="auto">
          <a:xfrm flipV="1">
            <a:off x="2294521" y="2855911"/>
            <a:ext cx="323850" cy="32385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5111" name="Text Box 55"/>
          <p:cNvSpPr txBox="1">
            <a:spLocks noChangeArrowheads="1"/>
          </p:cNvSpPr>
          <p:nvPr/>
        </p:nvSpPr>
        <p:spPr bwMode="auto">
          <a:xfrm>
            <a:off x="424446" y="5154612"/>
            <a:ext cx="4425950" cy="785813"/>
          </a:xfrm>
          <a:prstGeom prst="rect">
            <a:avLst/>
          </a:prstGeom>
          <a:solidFill>
            <a:srgbClr val="00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500" b="1" dirty="0">
                <a:solidFill>
                  <a:schemeClr val="bg1"/>
                </a:solidFill>
              </a:rPr>
              <a:t>ULTIMATELY: A shift in demand to the right has caused the price to rise and the quantity supplied of the product to increase from A to B</a:t>
            </a:r>
          </a:p>
        </p:txBody>
      </p:sp>
      <p:sp>
        <p:nvSpPr>
          <p:cNvPr id="45112" name="Text Box 56"/>
          <p:cNvSpPr txBox="1">
            <a:spLocks noChangeArrowheads="1"/>
          </p:cNvSpPr>
          <p:nvPr/>
        </p:nvSpPr>
        <p:spPr bwMode="auto">
          <a:xfrm>
            <a:off x="2104022" y="3233737"/>
            <a:ext cx="301625" cy="322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500" b="1" dirty="0">
                <a:solidFill>
                  <a:srgbClr val="0070C0"/>
                </a:solidFill>
              </a:rPr>
              <a:t>A</a:t>
            </a:r>
          </a:p>
        </p:txBody>
      </p:sp>
      <p:sp>
        <p:nvSpPr>
          <p:cNvPr id="45113" name="Text Box 57"/>
          <p:cNvSpPr txBox="1">
            <a:spLocks noChangeArrowheads="1"/>
          </p:cNvSpPr>
          <p:nvPr/>
        </p:nvSpPr>
        <p:spPr bwMode="auto">
          <a:xfrm>
            <a:off x="2618371" y="2586037"/>
            <a:ext cx="292100" cy="322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500" b="1">
                <a:solidFill>
                  <a:srgbClr val="0070C0"/>
                </a:solidFill>
              </a:rPr>
              <a:t>B</a:t>
            </a:r>
          </a:p>
        </p:txBody>
      </p:sp>
      <p:sp>
        <p:nvSpPr>
          <p:cNvPr id="58" name="Text Box 57"/>
          <p:cNvSpPr txBox="1">
            <a:spLocks noChangeArrowheads="1"/>
          </p:cNvSpPr>
          <p:nvPr/>
        </p:nvSpPr>
        <p:spPr bwMode="auto">
          <a:xfrm>
            <a:off x="3229558" y="3084511"/>
            <a:ext cx="287338" cy="323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500" b="1">
                <a:solidFill>
                  <a:srgbClr val="0070C0"/>
                </a:solidFill>
              </a:rPr>
              <a:t>C</a:t>
            </a:r>
          </a:p>
        </p:txBody>
      </p:sp>
    </p:spTree>
    <p:extLst>
      <p:ext uri="{BB962C8B-B14F-4D97-AF65-F5344CB8AC3E}">
        <p14:creationId xmlns:p14="http://schemas.microsoft.com/office/powerpoint/2010/main" val="983079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5070"/>
                                        </p:tgtEl>
                                        <p:attrNameLst>
                                          <p:attrName>style.visibility</p:attrName>
                                        </p:attrNameLst>
                                      </p:cBhvr>
                                      <p:to>
                                        <p:strVal val="visible"/>
                                      </p:to>
                                    </p:set>
                                    <p:animEffect transition="in" filter="box(in)">
                                      <p:cBhvr>
                                        <p:cTn id="7" dur="2000"/>
                                        <p:tgtEl>
                                          <p:spTgt spid="4507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5088"/>
                                        </p:tgtEl>
                                        <p:attrNameLst>
                                          <p:attrName>style.visibility</p:attrName>
                                        </p:attrNameLst>
                                      </p:cBhvr>
                                      <p:to>
                                        <p:strVal val="visible"/>
                                      </p:to>
                                    </p:set>
                                    <p:animEffect transition="in" filter="box(in)">
                                      <p:cBhvr>
                                        <p:cTn id="10" dur="500"/>
                                        <p:tgtEl>
                                          <p:spTgt spid="45088"/>
                                        </p:tgtEl>
                                      </p:cBhvr>
                                    </p:animEffect>
                                  </p:childTnLst>
                                </p:cTn>
                              </p:par>
                              <p:par>
                                <p:cTn id="11" presetID="4" presetClass="entr" presetSubtype="16" fill="hold" nodeType="withEffect">
                                  <p:stCondLst>
                                    <p:cond delay="0"/>
                                  </p:stCondLst>
                                  <p:childTnLst>
                                    <p:set>
                                      <p:cBhvr>
                                        <p:cTn id="12" dur="1" fill="hold">
                                          <p:stCondLst>
                                            <p:cond delay="0"/>
                                          </p:stCondLst>
                                        </p:cTn>
                                        <p:tgtEl>
                                          <p:spTgt spid="45073">
                                            <p:txEl>
                                              <p:pRg st="3" end="3"/>
                                            </p:txEl>
                                          </p:spTgt>
                                        </p:tgtEl>
                                        <p:attrNameLst>
                                          <p:attrName>style.visibility</p:attrName>
                                        </p:attrNameLst>
                                      </p:cBhvr>
                                      <p:to>
                                        <p:strVal val="visible"/>
                                      </p:to>
                                    </p:set>
                                    <p:animEffect transition="in" filter="box(in)">
                                      <p:cBhvr>
                                        <p:cTn id="13" dur="500"/>
                                        <p:tgtEl>
                                          <p:spTgt spid="45073">
                                            <p:txEl>
                                              <p:pRg st="3" end="3"/>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45073">
                                            <p:txEl>
                                              <p:pRg st="4" end="4"/>
                                            </p:txEl>
                                          </p:spTgt>
                                        </p:tgtEl>
                                        <p:attrNameLst>
                                          <p:attrName>style.visibility</p:attrName>
                                        </p:attrNameLst>
                                      </p:cBhvr>
                                      <p:to>
                                        <p:strVal val="visible"/>
                                      </p:to>
                                    </p:set>
                                    <p:animEffect transition="in" filter="box(in)">
                                      <p:cBhvr>
                                        <p:cTn id="16" dur="500"/>
                                        <p:tgtEl>
                                          <p:spTgt spid="45073">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xit" presetSubtype="4" fill="hold" nodeType="clickEffect">
                                  <p:stCondLst>
                                    <p:cond delay="0"/>
                                  </p:stCondLst>
                                  <p:childTnLst>
                                    <p:anim calcmode="lin" valueType="num">
                                      <p:cBhvr additive="base">
                                        <p:cTn id="20" dur="500"/>
                                        <p:tgtEl>
                                          <p:spTgt spid="45067"/>
                                        </p:tgtEl>
                                        <p:attrNameLst>
                                          <p:attrName>ppt_x</p:attrName>
                                        </p:attrNameLst>
                                      </p:cBhvr>
                                      <p:tavLst>
                                        <p:tav tm="0">
                                          <p:val>
                                            <p:strVal val="ppt_x"/>
                                          </p:val>
                                        </p:tav>
                                        <p:tav tm="100000">
                                          <p:val>
                                            <p:strVal val="ppt_x"/>
                                          </p:val>
                                        </p:tav>
                                      </p:tavLst>
                                    </p:anim>
                                    <p:anim calcmode="lin" valueType="num">
                                      <p:cBhvr additive="base">
                                        <p:cTn id="21" dur="500"/>
                                        <p:tgtEl>
                                          <p:spTgt spid="45067"/>
                                        </p:tgtEl>
                                        <p:attrNameLst>
                                          <p:attrName>ppt_y</p:attrName>
                                        </p:attrNameLst>
                                      </p:cBhvr>
                                      <p:tavLst>
                                        <p:tav tm="0">
                                          <p:val>
                                            <p:strVal val="ppt_y"/>
                                          </p:val>
                                        </p:tav>
                                        <p:tav tm="100000">
                                          <p:val>
                                            <p:strVal val="1+ppt_h/2"/>
                                          </p:val>
                                        </p:tav>
                                      </p:tavLst>
                                    </p:anim>
                                    <p:set>
                                      <p:cBhvr>
                                        <p:cTn id="22" dur="1" fill="hold">
                                          <p:stCondLst>
                                            <p:cond delay="499"/>
                                          </p:stCondLst>
                                        </p:cTn>
                                        <p:tgtEl>
                                          <p:spTgt spid="45067"/>
                                        </p:tgtEl>
                                        <p:attrNameLst>
                                          <p:attrName>style.visibility</p:attrName>
                                        </p:attrNameLst>
                                      </p:cBhvr>
                                      <p:to>
                                        <p:strVal val="hidden"/>
                                      </p:to>
                                    </p:set>
                                  </p:childTnLst>
                                </p:cTn>
                              </p:par>
                              <p:par>
                                <p:cTn id="23" presetID="4" presetClass="entr" presetSubtype="16" fill="hold" nodeType="withEffect">
                                  <p:stCondLst>
                                    <p:cond delay="0"/>
                                  </p:stCondLst>
                                  <p:childTnLst>
                                    <p:set>
                                      <p:cBhvr>
                                        <p:cTn id="24" dur="1" fill="hold">
                                          <p:stCondLst>
                                            <p:cond delay="0"/>
                                          </p:stCondLst>
                                        </p:cTn>
                                        <p:tgtEl>
                                          <p:spTgt spid="45073">
                                            <p:txEl>
                                              <p:pRg st="5" end="5"/>
                                            </p:txEl>
                                          </p:spTgt>
                                        </p:tgtEl>
                                        <p:attrNameLst>
                                          <p:attrName>style.visibility</p:attrName>
                                        </p:attrNameLst>
                                      </p:cBhvr>
                                      <p:to>
                                        <p:strVal val="visible"/>
                                      </p:to>
                                    </p:set>
                                    <p:animEffect transition="in" filter="box(in)">
                                      <p:cBhvr>
                                        <p:cTn id="25" dur="500"/>
                                        <p:tgtEl>
                                          <p:spTgt spid="45073">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nodeType="clickEffect">
                                  <p:stCondLst>
                                    <p:cond delay="0"/>
                                  </p:stCondLst>
                                  <p:childTnLst>
                                    <p:set>
                                      <p:cBhvr>
                                        <p:cTn id="29" dur="1" fill="hold">
                                          <p:stCondLst>
                                            <p:cond delay="0"/>
                                          </p:stCondLst>
                                        </p:cTn>
                                        <p:tgtEl>
                                          <p:spTgt spid="45073">
                                            <p:txEl>
                                              <p:pRg st="7" end="7"/>
                                            </p:txEl>
                                          </p:spTgt>
                                        </p:tgtEl>
                                        <p:attrNameLst>
                                          <p:attrName>style.visibility</p:attrName>
                                        </p:attrNameLst>
                                      </p:cBhvr>
                                      <p:to>
                                        <p:strVal val="visible"/>
                                      </p:to>
                                    </p:set>
                                    <p:animEffect transition="in" filter="box(in)">
                                      <p:cBhvr>
                                        <p:cTn id="30" dur="500"/>
                                        <p:tgtEl>
                                          <p:spTgt spid="45073">
                                            <p:txEl>
                                              <p:pRg st="7" end="7"/>
                                            </p:txEl>
                                          </p:spTgt>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451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1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4" presetClass="entr" presetSubtype="16" fill="hold" nodeType="withEffect">
                                  <p:stCondLst>
                                    <p:cond delay="0"/>
                                  </p:stCondLst>
                                  <p:childTnLst>
                                    <p:set>
                                      <p:cBhvr>
                                        <p:cTn id="38" dur="1" fill="hold">
                                          <p:stCondLst>
                                            <p:cond delay="0"/>
                                          </p:stCondLst>
                                        </p:cTn>
                                        <p:tgtEl>
                                          <p:spTgt spid="45073">
                                            <p:txEl>
                                              <p:pRg st="8" end="8"/>
                                            </p:txEl>
                                          </p:spTgt>
                                        </p:tgtEl>
                                        <p:attrNameLst>
                                          <p:attrName>style.visibility</p:attrName>
                                        </p:attrNameLst>
                                      </p:cBhvr>
                                      <p:to>
                                        <p:strVal val="visible"/>
                                      </p:to>
                                    </p:set>
                                    <p:animEffect transition="in" filter="box(in)">
                                      <p:cBhvr>
                                        <p:cTn id="39" dur="500"/>
                                        <p:tgtEl>
                                          <p:spTgt spid="45073">
                                            <p:txEl>
                                              <p:pRg st="8" end="8"/>
                                            </p:txEl>
                                          </p:spTgt>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45080"/>
                                        </p:tgtEl>
                                        <p:attrNameLst>
                                          <p:attrName>style.visibility</p:attrName>
                                        </p:attrNameLst>
                                      </p:cBhvr>
                                      <p:to>
                                        <p:strVal val="visible"/>
                                      </p:to>
                                    </p:set>
                                    <p:animEffect transition="in" filter="box(in)">
                                      <p:cBhvr>
                                        <p:cTn id="42" dur="2000"/>
                                        <p:tgtEl>
                                          <p:spTgt spid="45080"/>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45083"/>
                                        </p:tgtEl>
                                        <p:attrNameLst>
                                          <p:attrName>style.visibility</p:attrName>
                                        </p:attrNameLst>
                                      </p:cBhvr>
                                      <p:to>
                                        <p:strVal val="visible"/>
                                      </p:to>
                                    </p:set>
                                    <p:animEffect transition="in" filter="box(in)">
                                      <p:cBhvr>
                                        <p:cTn id="45" dur="2000"/>
                                        <p:tgtEl>
                                          <p:spTgt spid="45083"/>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45085"/>
                                        </p:tgtEl>
                                        <p:attrNameLst>
                                          <p:attrName>style.visibility</p:attrName>
                                        </p:attrNameLst>
                                      </p:cBhvr>
                                      <p:to>
                                        <p:strVal val="visible"/>
                                      </p:to>
                                    </p:set>
                                    <p:animEffect transition="in" filter="box(in)">
                                      <p:cBhvr>
                                        <p:cTn id="48" dur="2000"/>
                                        <p:tgtEl>
                                          <p:spTgt spid="45085"/>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45081"/>
                                        </p:tgtEl>
                                        <p:attrNameLst>
                                          <p:attrName>style.visibility</p:attrName>
                                        </p:attrNameLst>
                                      </p:cBhvr>
                                      <p:to>
                                        <p:strVal val="visible"/>
                                      </p:to>
                                    </p:set>
                                    <p:animEffect transition="in" filter="box(in)">
                                      <p:cBhvr>
                                        <p:cTn id="51" dur="500"/>
                                        <p:tgtEl>
                                          <p:spTgt spid="45081"/>
                                        </p:tgtEl>
                                      </p:cBhvr>
                                    </p:animEffect>
                                  </p:childTnLst>
                                </p:cTn>
                              </p:par>
                              <p:par>
                                <p:cTn id="52" presetID="2" presetClass="entr" presetSubtype="4" fill="hold" grpId="0" nodeType="withEffect">
                                  <p:stCondLst>
                                    <p:cond delay="0"/>
                                  </p:stCondLst>
                                  <p:childTnLst>
                                    <p:set>
                                      <p:cBhvr>
                                        <p:cTn id="53" dur="1" fill="hold">
                                          <p:stCondLst>
                                            <p:cond delay="0"/>
                                          </p:stCondLst>
                                        </p:cTn>
                                        <p:tgtEl>
                                          <p:spTgt spid="45091"/>
                                        </p:tgtEl>
                                        <p:attrNameLst>
                                          <p:attrName>style.visibility</p:attrName>
                                        </p:attrNameLst>
                                      </p:cBhvr>
                                      <p:to>
                                        <p:strVal val="visible"/>
                                      </p:to>
                                    </p:set>
                                    <p:anim calcmode="lin" valueType="num">
                                      <p:cBhvr additive="base">
                                        <p:cTn id="54" dur="2000" fill="hold"/>
                                        <p:tgtEl>
                                          <p:spTgt spid="45091"/>
                                        </p:tgtEl>
                                        <p:attrNameLst>
                                          <p:attrName>ppt_x</p:attrName>
                                        </p:attrNameLst>
                                      </p:cBhvr>
                                      <p:tavLst>
                                        <p:tav tm="0">
                                          <p:val>
                                            <p:strVal val="#ppt_x"/>
                                          </p:val>
                                        </p:tav>
                                        <p:tav tm="100000">
                                          <p:val>
                                            <p:strVal val="#ppt_x"/>
                                          </p:val>
                                        </p:tav>
                                      </p:tavLst>
                                    </p:anim>
                                    <p:anim calcmode="lin" valueType="num">
                                      <p:cBhvr additive="base">
                                        <p:cTn id="55" dur="2000" fill="hold"/>
                                        <p:tgtEl>
                                          <p:spTgt spid="4509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45092"/>
                                        </p:tgtEl>
                                        <p:attrNameLst>
                                          <p:attrName>style.visibility</p:attrName>
                                        </p:attrNameLst>
                                      </p:cBhvr>
                                      <p:to>
                                        <p:strVal val="visible"/>
                                      </p:to>
                                    </p:set>
                                    <p:anim calcmode="lin" valueType="num">
                                      <p:cBhvr additive="base">
                                        <p:cTn id="58" dur="2000" fill="hold"/>
                                        <p:tgtEl>
                                          <p:spTgt spid="45092"/>
                                        </p:tgtEl>
                                        <p:attrNameLst>
                                          <p:attrName>ppt_x</p:attrName>
                                        </p:attrNameLst>
                                      </p:cBhvr>
                                      <p:tavLst>
                                        <p:tav tm="0">
                                          <p:val>
                                            <p:strVal val="#ppt_x"/>
                                          </p:val>
                                        </p:tav>
                                        <p:tav tm="100000">
                                          <p:val>
                                            <p:strVal val="#ppt_x"/>
                                          </p:val>
                                        </p:tav>
                                      </p:tavLst>
                                    </p:anim>
                                    <p:anim calcmode="lin" valueType="num">
                                      <p:cBhvr additive="base">
                                        <p:cTn id="59" dur="2000" fill="hold"/>
                                        <p:tgtEl>
                                          <p:spTgt spid="45092"/>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45073">
                                            <p:txEl>
                                              <p:pRg st="10" end="10"/>
                                            </p:txEl>
                                          </p:spTgt>
                                        </p:tgtEl>
                                        <p:attrNameLst>
                                          <p:attrName>style.visibility</p:attrName>
                                        </p:attrNameLst>
                                      </p:cBhvr>
                                      <p:to>
                                        <p:strVal val="visible"/>
                                      </p:to>
                                    </p:set>
                                    <p:anim calcmode="lin" valueType="num">
                                      <p:cBhvr additive="base">
                                        <p:cTn id="64" dur="500" fill="hold"/>
                                        <p:tgtEl>
                                          <p:spTgt spid="45073">
                                            <p:txEl>
                                              <p:pRg st="10" end="1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45073">
                                            <p:txEl>
                                              <p:pRg st="10" end="10"/>
                                            </p:txEl>
                                          </p:spTgt>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45073">
                                            <p:txEl>
                                              <p:pRg st="11" end="11"/>
                                            </p:txEl>
                                          </p:spTgt>
                                        </p:tgtEl>
                                        <p:attrNameLst>
                                          <p:attrName>style.visibility</p:attrName>
                                        </p:attrNameLst>
                                      </p:cBhvr>
                                      <p:to>
                                        <p:strVal val="visible"/>
                                      </p:to>
                                    </p:set>
                                    <p:anim calcmode="lin" valueType="num">
                                      <p:cBhvr additive="base">
                                        <p:cTn id="68" dur="500" fill="hold"/>
                                        <p:tgtEl>
                                          <p:spTgt spid="45073">
                                            <p:txEl>
                                              <p:pRg st="11" end="1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5073">
                                            <p:txEl>
                                              <p:pRg st="11" end="11"/>
                                            </p:txEl>
                                          </p:spTgt>
                                        </p:tgtEl>
                                        <p:attrNameLst>
                                          <p:attrName>ppt_y</p:attrName>
                                        </p:attrNameLst>
                                      </p:cBhvr>
                                      <p:tavLst>
                                        <p:tav tm="0">
                                          <p:val>
                                            <p:strVal val="1+#ppt_h/2"/>
                                          </p:val>
                                        </p:tav>
                                        <p:tav tm="100000">
                                          <p:val>
                                            <p:strVal val="#ppt_y"/>
                                          </p:val>
                                        </p:tav>
                                      </p:tavLst>
                                    </p:anim>
                                  </p:childTnLst>
                                </p:cTn>
                              </p:par>
                              <p:par>
                                <p:cTn id="70" presetID="4" presetClass="entr" presetSubtype="16" fill="hold" nodeType="withEffect">
                                  <p:stCondLst>
                                    <p:cond delay="0"/>
                                  </p:stCondLst>
                                  <p:childTnLst>
                                    <p:set>
                                      <p:cBhvr>
                                        <p:cTn id="71" dur="1" fill="hold">
                                          <p:stCondLst>
                                            <p:cond delay="0"/>
                                          </p:stCondLst>
                                        </p:cTn>
                                        <p:tgtEl>
                                          <p:spTgt spid="45101"/>
                                        </p:tgtEl>
                                        <p:attrNameLst>
                                          <p:attrName>style.visibility</p:attrName>
                                        </p:attrNameLst>
                                      </p:cBhvr>
                                      <p:to>
                                        <p:strVal val="visible"/>
                                      </p:to>
                                    </p:set>
                                    <p:animEffect transition="in" filter="box(in)">
                                      <p:cBhvr>
                                        <p:cTn id="72" dur="500"/>
                                        <p:tgtEl>
                                          <p:spTgt spid="45101"/>
                                        </p:tgtEl>
                                      </p:cBhvr>
                                    </p:animEffect>
                                  </p:childTnLst>
                                </p:cTn>
                              </p:par>
                              <p:par>
                                <p:cTn id="73" presetID="4" presetClass="entr" presetSubtype="16" fill="hold" nodeType="withEffect">
                                  <p:stCondLst>
                                    <p:cond delay="0"/>
                                  </p:stCondLst>
                                  <p:childTnLst>
                                    <p:set>
                                      <p:cBhvr>
                                        <p:cTn id="74" dur="1" fill="hold">
                                          <p:stCondLst>
                                            <p:cond delay="0"/>
                                          </p:stCondLst>
                                        </p:cTn>
                                        <p:tgtEl>
                                          <p:spTgt spid="45093"/>
                                        </p:tgtEl>
                                        <p:attrNameLst>
                                          <p:attrName>style.visibility</p:attrName>
                                        </p:attrNameLst>
                                      </p:cBhvr>
                                      <p:to>
                                        <p:strVal val="visible"/>
                                      </p:to>
                                    </p:set>
                                    <p:animEffect transition="in" filter="box(in)">
                                      <p:cBhvr>
                                        <p:cTn id="75" dur="500"/>
                                        <p:tgtEl>
                                          <p:spTgt spid="45093"/>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ntr" presetSubtype="16" fill="hold" nodeType="clickEffect">
                                  <p:stCondLst>
                                    <p:cond delay="0"/>
                                  </p:stCondLst>
                                  <p:childTnLst>
                                    <p:set>
                                      <p:cBhvr>
                                        <p:cTn id="79" dur="1" fill="hold">
                                          <p:stCondLst>
                                            <p:cond delay="0"/>
                                          </p:stCondLst>
                                        </p:cTn>
                                        <p:tgtEl>
                                          <p:spTgt spid="45073">
                                            <p:txEl>
                                              <p:pRg st="13" end="13"/>
                                            </p:txEl>
                                          </p:spTgt>
                                        </p:tgtEl>
                                        <p:attrNameLst>
                                          <p:attrName>style.visibility</p:attrName>
                                        </p:attrNameLst>
                                      </p:cBhvr>
                                      <p:to>
                                        <p:strVal val="visible"/>
                                      </p:to>
                                    </p:set>
                                    <p:animEffect transition="in" filter="box(in)">
                                      <p:cBhvr>
                                        <p:cTn id="80" dur="500"/>
                                        <p:tgtEl>
                                          <p:spTgt spid="45073">
                                            <p:txEl>
                                              <p:pRg st="13" end="13"/>
                                            </p:txEl>
                                          </p:spTgt>
                                        </p:tgtEl>
                                      </p:cBhvr>
                                    </p:animEffect>
                                  </p:childTnLst>
                                </p:cTn>
                              </p:par>
                              <p:par>
                                <p:cTn id="81" presetID="4" presetClass="entr" presetSubtype="16" fill="hold" nodeType="withEffect">
                                  <p:stCondLst>
                                    <p:cond delay="0"/>
                                  </p:stCondLst>
                                  <p:childTnLst>
                                    <p:set>
                                      <p:cBhvr>
                                        <p:cTn id="82" dur="1" fill="hold">
                                          <p:stCondLst>
                                            <p:cond delay="0"/>
                                          </p:stCondLst>
                                        </p:cTn>
                                        <p:tgtEl>
                                          <p:spTgt spid="45073">
                                            <p:txEl>
                                              <p:pRg st="14" end="14"/>
                                            </p:txEl>
                                          </p:spTgt>
                                        </p:tgtEl>
                                        <p:attrNameLst>
                                          <p:attrName>style.visibility</p:attrName>
                                        </p:attrNameLst>
                                      </p:cBhvr>
                                      <p:to>
                                        <p:strVal val="visible"/>
                                      </p:to>
                                    </p:set>
                                    <p:animEffect transition="in" filter="box(in)">
                                      <p:cBhvr>
                                        <p:cTn id="83" dur="500"/>
                                        <p:tgtEl>
                                          <p:spTgt spid="45073">
                                            <p:txEl>
                                              <p:pRg st="14" end="14"/>
                                            </p:txEl>
                                          </p:spTgt>
                                        </p:tgtEl>
                                      </p:cBhvr>
                                    </p:animEffect>
                                  </p:childTnLst>
                                </p:cTn>
                              </p:par>
                              <p:par>
                                <p:cTn id="84" presetID="5" presetClass="entr" presetSubtype="10" fill="hold" grpId="0" nodeType="withEffect">
                                  <p:stCondLst>
                                    <p:cond delay="0"/>
                                  </p:stCondLst>
                                  <p:childTnLst>
                                    <p:set>
                                      <p:cBhvr>
                                        <p:cTn id="85" dur="1" fill="hold">
                                          <p:stCondLst>
                                            <p:cond delay="0"/>
                                          </p:stCondLst>
                                        </p:cTn>
                                        <p:tgtEl>
                                          <p:spTgt spid="45089"/>
                                        </p:tgtEl>
                                        <p:attrNameLst>
                                          <p:attrName>style.visibility</p:attrName>
                                        </p:attrNameLst>
                                      </p:cBhvr>
                                      <p:to>
                                        <p:strVal val="visible"/>
                                      </p:to>
                                    </p:set>
                                    <p:animEffect transition="in" filter="checkerboard(across)">
                                      <p:cBhvr>
                                        <p:cTn id="86" dur="500"/>
                                        <p:tgtEl>
                                          <p:spTgt spid="45089"/>
                                        </p:tgtEl>
                                      </p:cBhvr>
                                    </p:animEffect>
                                  </p:childTnLst>
                                </p:cTn>
                              </p:par>
                              <p:par>
                                <p:cTn id="87" presetID="5" presetClass="entr" presetSubtype="10" fill="hold" grpId="0" nodeType="withEffect">
                                  <p:stCondLst>
                                    <p:cond delay="0"/>
                                  </p:stCondLst>
                                  <p:childTnLst>
                                    <p:set>
                                      <p:cBhvr>
                                        <p:cTn id="88" dur="1" fill="hold">
                                          <p:stCondLst>
                                            <p:cond delay="0"/>
                                          </p:stCondLst>
                                        </p:cTn>
                                        <p:tgtEl>
                                          <p:spTgt spid="45087"/>
                                        </p:tgtEl>
                                        <p:attrNameLst>
                                          <p:attrName>style.visibility</p:attrName>
                                        </p:attrNameLst>
                                      </p:cBhvr>
                                      <p:to>
                                        <p:strVal val="visible"/>
                                      </p:to>
                                    </p:set>
                                    <p:animEffect transition="in" filter="checkerboard(across)">
                                      <p:cBhvr>
                                        <p:cTn id="89" dur="500"/>
                                        <p:tgtEl>
                                          <p:spTgt spid="45087"/>
                                        </p:tgtEl>
                                      </p:cBhvr>
                                    </p:animEffect>
                                  </p:childTnLst>
                                </p:cTn>
                              </p:par>
                              <p:par>
                                <p:cTn id="90" presetID="5" presetClass="entr" presetSubtype="10" fill="hold" grpId="1" nodeType="withEffect">
                                  <p:stCondLst>
                                    <p:cond delay="0"/>
                                  </p:stCondLst>
                                  <p:childTnLst>
                                    <p:set>
                                      <p:cBhvr>
                                        <p:cTn id="91" dur="1" fill="hold">
                                          <p:stCondLst>
                                            <p:cond delay="0"/>
                                          </p:stCondLst>
                                        </p:cTn>
                                        <p:tgtEl>
                                          <p:spTgt spid="45088"/>
                                        </p:tgtEl>
                                        <p:attrNameLst>
                                          <p:attrName>style.visibility</p:attrName>
                                        </p:attrNameLst>
                                      </p:cBhvr>
                                      <p:to>
                                        <p:strVal val="visible"/>
                                      </p:to>
                                    </p:set>
                                    <p:animEffect transition="in" filter="checkerboard(across)">
                                      <p:cBhvr>
                                        <p:cTn id="92" dur="500"/>
                                        <p:tgtEl>
                                          <p:spTgt spid="45088"/>
                                        </p:tgtEl>
                                      </p:cBhvr>
                                    </p:animEffect>
                                  </p:childTnLst>
                                </p:cTn>
                              </p:par>
                              <p:par>
                                <p:cTn id="93" presetID="2" presetClass="exit" presetSubtype="4" fill="hold" grpId="1" nodeType="withEffect">
                                  <p:stCondLst>
                                    <p:cond delay="0"/>
                                  </p:stCondLst>
                                  <p:childTnLst>
                                    <p:anim calcmode="lin" valueType="num">
                                      <p:cBhvr additive="base">
                                        <p:cTn id="94" dur="500"/>
                                        <p:tgtEl>
                                          <p:spTgt spid="45092"/>
                                        </p:tgtEl>
                                        <p:attrNameLst>
                                          <p:attrName>ppt_x</p:attrName>
                                        </p:attrNameLst>
                                      </p:cBhvr>
                                      <p:tavLst>
                                        <p:tav tm="0">
                                          <p:val>
                                            <p:strVal val="ppt_x"/>
                                          </p:val>
                                        </p:tav>
                                        <p:tav tm="100000">
                                          <p:val>
                                            <p:strVal val="ppt_x"/>
                                          </p:val>
                                        </p:tav>
                                      </p:tavLst>
                                    </p:anim>
                                    <p:anim calcmode="lin" valueType="num">
                                      <p:cBhvr additive="base">
                                        <p:cTn id="95" dur="500"/>
                                        <p:tgtEl>
                                          <p:spTgt spid="45092"/>
                                        </p:tgtEl>
                                        <p:attrNameLst>
                                          <p:attrName>ppt_y</p:attrName>
                                        </p:attrNameLst>
                                      </p:cBhvr>
                                      <p:tavLst>
                                        <p:tav tm="0">
                                          <p:val>
                                            <p:strVal val="ppt_y"/>
                                          </p:val>
                                        </p:tav>
                                        <p:tav tm="100000">
                                          <p:val>
                                            <p:strVal val="1+ppt_h/2"/>
                                          </p:val>
                                        </p:tav>
                                      </p:tavLst>
                                    </p:anim>
                                    <p:set>
                                      <p:cBhvr>
                                        <p:cTn id="96" dur="1" fill="hold">
                                          <p:stCondLst>
                                            <p:cond delay="499"/>
                                          </p:stCondLst>
                                        </p:cTn>
                                        <p:tgtEl>
                                          <p:spTgt spid="45092"/>
                                        </p:tgtEl>
                                        <p:attrNameLst>
                                          <p:attrName>style.visibility</p:attrName>
                                        </p:attrNameLst>
                                      </p:cBhvr>
                                      <p:to>
                                        <p:strVal val="hidden"/>
                                      </p:to>
                                    </p:set>
                                  </p:childTnLst>
                                </p:cTn>
                              </p:par>
                              <p:par>
                                <p:cTn id="97" presetID="2" presetClass="exit" presetSubtype="4" fill="hold" grpId="1" nodeType="withEffect">
                                  <p:stCondLst>
                                    <p:cond delay="0"/>
                                  </p:stCondLst>
                                  <p:childTnLst>
                                    <p:anim calcmode="lin" valueType="num">
                                      <p:cBhvr additive="base">
                                        <p:cTn id="98" dur="500"/>
                                        <p:tgtEl>
                                          <p:spTgt spid="45091"/>
                                        </p:tgtEl>
                                        <p:attrNameLst>
                                          <p:attrName>ppt_x</p:attrName>
                                        </p:attrNameLst>
                                      </p:cBhvr>
                                      <p:tavLst>
                                        <p:tav tm="0">
                                          <p:val>
                                            <p:strVal val="ppt_x"/>
                                          </p:val>
                                        </p:tav>
                                        <p:tav tm="100000">
                                          <p:val>
                                            <p:strVal val="ppt_x"/>
                                          </p:val>
                                        </p:tav>
                                      </p:tavLst>
                                    </p:anim>
                                    <p:anim calcmode="lin" valueType="num">
                                      <p:cBhvr additive="base">
                                        <p:cTn id="99" dur="500"/>
                                        <p:tgtEl>
                                          <p:spTgt spid="45091"/>
                                        </p:tgtEl>
                                        <p:attrNameLst>
                                          <p:attrName>ppt_y</p:attrName>
                                        </p:attrNameLst>
                                      </p:cBhvr>
                                      <p:tavLst>
                                        <p:tav tm="0">
                                          <p:val>
                                            <p:strVal val="ppt_y"/>
                                          </p:val>
                                        </p:tav>
                                        <p:tav tm="100000">
                                          <p:val>
                                            <p:strVal val="1+ppt_h/2"/>
                                          </p:val>
                                        </p:tav>
                                      </p:tavLst>
                                    </p:anim>
                                    <p:set>
                                      <p:cBhvr>
                                        <p:cTn id="100" dur="1" fill="hold">
                                          <p:stCondLst>
                                            <p:cond delay="499"/>
                                          </p:stCondLst>
                                        </p:cTn>
                                        <p:tgtEl>
                                          <p:spTgt spid="45091"/>
                                        </p:tgtEl>
                                        <p:attrNameLst>
                                          <p:attrName>style.visibility</p:attrName>
                                        </p:attrNameLst>
                                      </p:cBhvr>
                                      <p:to>
                                        <p:strVal val="hidden"/>
                                      </p:to>
                                    </p:set>
                                  </p:childTnLst>
                                </p:cTn>
                              </p:par>
                              <p:par>
                                <p:cTn id="101" presetID="2" presetClass="exit" presetSubtype="4" fill="hold" grpId="1" nodeType="withEffect">
                                  <p:stCondLst>
                                    <p:cond delay="0"/>
                                  </p:stCondLst>
                                  <p:childTnLst>
                                    <p:anim calcmode="lin" valueType="num">
                                      <p:cBhvr additive="base">
                                        <p:cTn id="102" dur="500"/>
                                        <p:tgtEl>
                                          <p:spTgt spid="45081"/>
                                        </p:tgtEl>
                                        <p:attrNameLst>
                                          <p:attrName>ppt_x</p:attrName>
                                        </p:attrNameLst>
                                      </p:cBhvr>
                                      <p:tavLst>
                                        <p:tav tm="0">
                                          <p:val>
                                            <p:strVal val="ppt_x"/>
                                          </p:val>
                                        </p:tav>
                                        <p:tav tm="100000">
                                          <p:val>
                                            <p:strVal val="ppt_x"/>
                                          </p:val>
                                        </p:tav>
                                      </p:tavLst>
                                    </p:anim>
                                    <p:anim calcmode="lin" valueType="num">
                                      <p:cBhvr additive="base">
                                        <p:cTn id="103" dur="500"/>
                                        <p:tgtEl>
                                          <p:spTgt spid="45081"/>
                                        </p:tgtEl>
                                        <p:attrNameLst>
                                          <p:attrName>ppt_y</p:attrName>
                                        </p:attrNameLst>
                                      </p:cBhvr>
                                      <p:tavLst>
                                        <p:tav tm="0">
                                          <p:val>
                                            <p:strVal val="ppt_y"/>
                                          </p:val>
                                        </p:tav>
                                        <p:tav tm="100000">
                                          <p:val>
                                            <p:strVal val="1+ppt_h/2"/>
                                          </p:val>
                                        </p:tav>
                                      </p:tavLst>
                                    </p:anim>
                                    <p:set>
                                      <p:cBhvr>
                                        <p:cTn id="104" dur="1" fill="hold">
                                          <p:stCondLst>
                                            <p:cond delay="499"/>
                                          </p:stCondLst>
                                        </p:cTn>
                                        <p:tgtEl>
                                          <p:spTgt spid="45081"/>
                                        </p:tgtEl>
                                        <p:attrNameLst>
                                          <p:attrName>style.visibility</p:attrName>
                                        </p:attrNameLst>
                                      </p:cBhvr>
                                      <p:to>
                                        <p:strVal val="hidden"/>
                                      </p:to>
                                    </p:set>
                                  </p:childTnLst>
                                </p:cTn>
                              </p:par>
                              <p:par>
                                <p:cTn id="105" presetID="2" presetClass="exit" presetSubtype="4" fill="hold" grpId="1" nodeType="withEffect">
                                  <p:stCondLst>
                                    <p:cond delay="0"/>
                                  </p:stCondLst>
                                  <p:childTnLst>
                                    <p:anim calcmode="lin" valueType="num">
                                      <p:cBhvr additive="base">
                                        <p:cTn id="106" dur="500"/>
                                        <p:tgtEl>
                                          <p:spTgt spid="45080"/>
                                        </p:tgtEl>
                                        <p:attrNameLst>
                                          <p:attrName>ppt_x</p:attrName>
                                        </p:attrNameLst>
                                      </p:cBhvr>
                                      <p:tavLst>
                                        <p:tav tm="0">
                                          <p:val>
                                            <p:strVal val="ppt_x"/>
                                          </p:val>
                                        </p:tav>
                                        <p:tav tm="100000">
                                          <p:val>
                                            <p:strVal val="ppt_x"/>
                                          </p:val>
                                        </p:tav>
                                      </p:tavLst>
                                    </p:anim>
                                    <p:anim calcmode="lin" valueType="num">
                                      <p:cBhvr additive="base">
                                        <p:cTn id="107" dur="500"/>
                                        <p:tgtEl>
                                          <p:spTgt spid="45080"/>
                                        </p:tgtEl>
                                        <p:attrNameLst>
                                          <p:attrName>ppt_y</p:attrName>
                                        </p:attrNameLst>
                                      </p:cBhvr>
                                      <p:tavLst>
                                        <p:tav tm="0">
                                          <p:val>
                                            <p:strVal val="ppt_y"/>
                                          </p:val>
                                        </p:tav>
                                        <p:tav tm="100000">
                                          <p:val>
                                            <p:strVal val="1+ppt_h/2"/>
                                          </p:val>
                                        </p:tav>
                                      </p:tavLst>
                                    </p:anim>
                                    <p:set>
                                      <p:cBhvr>
                                        <p:cTn id="108" dur="1" fill="hold">
                                          <p:stCondLst>
                                            <p:cond delay="499"/>
                                          </p:stCondLst>
                                        </p:cTn>
                                        <p:tgtEl>
                                          <p:spTgt spid="45080"/>
                                        </p:tgtEl>
                                        <p:attrNameLst>
                                          <p:attrName>style.visibility</p:attrName>
                                        </p:attrNameLst>
                                      </p:cBhvr>
                                      <p:to>
                                        <p:strVal val="hidden"/>
                                      </p:to>
                                    </p:set>
                                  </p:childTnLst>
                                </p:cTn>
                              </p:par>
                              <p:par>
                                <p:cTn id="109" presetID="2" presetClass="exit" presetSubtype="4" fill="hold" grpId="2" nodeType="withEffect">
                                  <p:stCondLst>
                                    <p:cond delay="0"/>
                                  </p:stCondLst>
                                  <p:childTnLst>
                                    <p:anim calcmode="lin" valueType="num">
                                      <p:cBhvr additive="base">
                                        <p:cTn id="110" dur="500"/>
                                        <p:tgtEl>
                                          <p:spTgt spid="45092"/>
                                        </p:tgtEl>
                                        <p:attrNameLst>
                                          <p:attrName>ppt_x</p:attrName>
                                        </p:attrNameLst>
                                      </p:cBhvr>
                                      <p:tavLst>
                                        <p:tav tm="0">
                                          <p:val>
                                            <p:strVal val="ppt_x"/>
                                          </p:val>
                                        </p:tav>
                                        <p:tav tm="100000">
                                          <p:val>
                                            <p:strVal val="ppt_x"/>
                                          </p:val>
                                        </p:tav>
                                      </p:tavLst>
                                    </p:anim>
                                    <p:anim calcmode="lin" valueType="num">
                                      <p:cBhvr additive="base">
                                        <p:cTn id="111" dur="500"/>
                                        <p:tgtEl>
                                          <p:spTgt spid="45092"/>
                                        </p:tgtEl>
                                        <p:attrNameLst>
                                          <p:attrName>ppt_y</p:attrName>
                                        </p:attrNameLst>
                                      </p:cBhvr>
                                      <p:tavLst>
                                        <p:tav tm="0">
                                          <p:val>
                                            <p:strVal val="ppt_y"/>
                                          </p:val>
                                        </p:tav>
                                        <p:tav tm="100000">
                                          <p:val>
                                            <p:strVal val="1+ppt_h/2"/>
                                          </p:val>
                                        </p:tav>
                                      </p:tavLst>
                                    </p:anim>
                                    <p:set>
                                      <p:cBhvr>
                                        <p:cTn id="112" dur="1" fill="hold">
                                          <p:stCondLst>
                                            <p:cond delay="499"/>
                                          </p:stCondLst>
                                        </p:cTn>
                                        <p:tgtEl>
                                          <p:spTgt spid="45092"/>
                                        </p:tgtEl>
                                        <p:attrNameLst>
                                          <p:attrName>style.visibility</p:attrName>
                                        </p:attrNameLst>
                                      </p:cBhvr>
                                      <p:to>
                                        <p:strVal val="hidden"/>
                                      </p:to>
                                    </p:set>
                                  </p:childTnLst>
                                </p:cTn>
                              </p:par>
                              <p:par>
                                <p:cTn id="113" presetID="2" presetClass="exit" presetSubtype="4" fill="hold" grpId="2" nodeType="withEffect">
                                  <p:stCondLst>
                                    <p:cond delay="0"/>
                                  </p:stCondLst>
                                  <p:childTnLst>
                                    <p:anim calcmode="lin" valueType="num">
                                      <p:cBhvr additive="base">
                                        <p:cTn id="114" dur="500"/>
                                        <p:tgtEl>
                                          <p:spTgt spid="45091"/>
                                        </p:tgtEl>
                                        <p:attrNameLst>
                                          <p:attrName>ppt_x</p:attrName>
                                        </p:attrNameLst>
                                      </p:cBhvr>
                                      <p:tavLst>
                                        <p:tav tm="0">
                                          <p:val>
                                            <p:strVal val="ppt_x"/>
                                          </p:val>
                                        </p:tav>
                                        <p:tav tm="100000">
                                          <p:val>
                                            <p:strVal val="ppt_x"/>
                                          </p:val>
                                        </p:tav>
                                      </p:tavLst>
                                    </p:anim>
                                    <p:anim calcmode="lin" valueType="num">
                                      <p:cBhvr additive="base">
                                        <p:cTn id="115" dur="500"/>
                                        <p:tgtEl>
                                          <p:spTgt spid="45091"/>
                                        </p:tgtEl>
                                        <p:attrNameLst>
                                          <p:attrName>ppt_y</p:attrName>
                                        </p:attrNameLst>
                                      </p:cBhvr>
                                      <p:tavLst>
                                        <p:tav tm="0">
                                          <p:val>
                                            <p:strVal val="ppt_y"/>
                                          </p:val>
                                        </p:tav>
                                        <p:tav tm="100000">
                                          <p:val>
                                            <p:strVal val="1+ppt_h/2"/>
                                          </p:val>
                                        </p:tav>
                                      </p:tavLst>
                                    </p:anim>
                                    <p:set>
                                      <p:cBhvr>
                                        <p:cTn id="116" dur="1" fill="hold">
                                          <p:stCondLst>
                                            <p:cond delay="499"/>
                                          </p:stCondLst>
                                        </p:cTn>
                                        <p:tgtEl>
                                          <p:spTgt spid="45091"/>
                                        </p:tgtEl>
                                        <p:attrNameLst>
                                          <p:attrName>style.visibility</p:attrName>
                                        </p:attrNameLst>
                                      </p:cBhvr>
                                      <p:to>
                                        <p:strVal val="hidden"/>
                                      </p:to>
                                    </p:set>
                                  </p:childTnLst>
                                </p:cTn>
                              </p:par>
                              <p:par>
                                <p:cTn id="117" presetID="2" presetClass="exit" presetSubtype="4" fill="hold" grpId="2" nodeType="withEffect">
                                  <p:stCondLst>
                                    <p:cond delay="0"/>
                                  </p:stCondLst>
                                  <p:childTnLst>
                                    <p:anim calcmode="lin" valueType="num">
                                      <p:cBhvr additive="base">
                                        <p:cTn id="118" dur="500"/>
                                        <p:tgtEl>
                                          <p:spTgt spid="45081"/>
                                        </p:tgtEl>
                                        <p:attrNameLst>
                                          <p:attrName>ppt_x</p:attrName>
                                        </p:attrNameLst>
                                      </p:cBhvr>
                                      <p:tavLst>
                                        <p:tav tm="0">
                                          <p:val>
                                            <p:strVal val="ppt_x"/>
                                          </p:val>
                                        </p:tav>
                                        <p:tav tm="100000">
                                          <p:val>
                                            <p:strVal val="ppt_x"/>
                                          </p:val>
                                        </p:tav>
                                      </p:tavLst>
                                    </p:anim>
                                    <p:anim calcmode="lin" valueType="num">
                                      <p:cBhvr additive="base">
                                        <p:cTn id="119" dur="500"/>
                                        <p:tgtEl>
                                          <p:spTgt spid="45081"/>
                                        </p:tgtEl>
                                        <p:attrNameLst>
                                          <p:attrName>ppt_y</p:attrName>
                                        </p:attrNameLst>
                                      </p:cBhvr>
                                      <p:tavLst>
                                        <p:tav tm="0">
                                          <p:val>
                                            <p:strVal val="ppt_y"/>
                                          </p:val>
                                        </p:tav>
                                        <p:tav tm="100000">
                                          <p:val>
                                            <p:strVal val="1+ppt_h/2"/>
                                          </p:val>
                                        </p:tav>
                                      </p:tavLst>
                                    </p:anim>
                                    <p:set>
                                      <p:cBhvr>
                                        <p:cTn id="120" dur="1" fill="hold">
                                          <p:stCondLst>
                                            <p:cond delay="499"/>
                                          </p:stCondLst>
                                        </p:cTn>
                                        <p:tgtEl>
                                          <p:spTgt spid="45081"/>
                                        </p:tgtEl>
                                        <p:attrNameLst>
                                          <p:attrName>style.visibility</p:attrName>
                                        </p:attrNameLst>
                                      </p:cBhvr>
                                      <p:to>
                                        <p:strVal val="hidden"/>
                                      </p:to>
                                    </p:set>
                                  </p:childTnLst>
                                </p:cTn>
                              </p:par>
                              <p:par>
                                <p:cTn id="121" presetID="2" presetClass="exit" presetSubtype="4" fill="hold" grpId="2" nodeType="withEffect">
                                  <p:stCondLst>
                                    <p:cond delay="0"/>
                                  </p:stCondLst>
                                  <p:childTnLst>
                                    <p:anim calcmode="lin" valueType="num">
                                      <p:cBhvr additive="base">
                                        <p:cTn id="122" dur="500"/>
                                        <p:tgtEl>
                                          <p:spTgt spid="45080"/>
                                        </p:tgtEl>
                                        <p:attrNameLst>
                                          <p:attrName>ppt_x</p:attrName>
                                        </p:attrNameLst>
                                      </p:cBhvr>
                                      <p:tavLst>
                                        <p:tav tm="0">
                                          <p:val>
                                            <p:strVal val="ppt_x"/>
                                          </p:val>
                                        </p:tav>
                                        <p:tav tm="100000">
                                          <p:val>
                                            <p:strVal val="ppt_x"/>
                                          </p:val>
                                        </p:tav>
                                      </p:tavLst>
                                    </p:anim>
                                    <p:anim calcmode="lin" valueType="num">
                                      <p:cBhvr additive="base">
                                        <p:cTn id="123" dur="500"/>
                                        <p:tgtEl>
                                          <p:spTgt spid="45080"/>
                                        </p:tgtEl>
                                        <p:attrNameLst>
                                          <p:attrName>ppt_y</p:attrName>
                                        </p:attrNameLst>
                                      </p:cBhvr>
                                      <p:tavLst>
                                        <p:tav tm="0">
                                          <p:val>
                                            <p:strVal val="ppt_y"/>
                                          </p:val>
                                        </p:tav>
                                        <p:tav tm="100000">
                                          <p:val>
                                            <p:strVal val="1+ppt_h/2"/>
                                          </p:val>
                                        </p:tav>
                                      </p:tavLst>
                                    </p:anim>
                                    <p:set>
                                      <p:cBhvr>
                                        <p:cTn id="124" dur="1" fill="hold">
                                          <p:stCondLst>
                                            <p:cond delay="499"/>
                                          </p:stCondLst>
                                        </p:cTn>
                                        <p:tgtEl>
                                          <p:spTgt spid="45080"/>
                                        </p:tgtEl>
                                        <p:attrNameLst>
                                          <p:attrName>style.visibility</p:attrName>
                                        </p:attrNameLst>
                                      </p:cBhvr>
                                      <p:to>
                                        <p:strVal val="hidden"/>
                                      </p:to>
                                    </p:set>
                                  </p:childTnLst>
                                </p:cTn>
                              </p:par>
                              <p:par>
                                <p:cTn id="125" presetID="2" presetClass="exit" presetSubtype="4" fill="hold" nodeType="withEffect">
                                  <p:stCondLst>
                                    <p:cond delay="0"/>
                                  </p:stCondLst>
                                  <p:childTnLst>
                                    <p:anim calcmode="lin" valueType="num">
                                      <p:cBhvr additive="base">
                                        <p:cTn id="126" dur="500"/>
                                        <p:tgtEl>
                                          <p:spTgt spid="45101"/>
                                        </p:tgtEl>
                                        <p:attrNameLst>
                                          <p:attrName>ppt_x</p:attrName>
                                        </p:attrNameLst>
                                      </p:cBhvr>
                                      <p:tavLst>
                                        <p:tav tm="0">
                                          <p:val>
                                            <p:strVal val="ppt_x"/>
                                          </p:val>
                                        </p:tav>
                                        <p:tav tm="100000">
                                          <p:val>
                                            <p:strVal val="ppt_x"/>
                                          </p:val>
                                        </p:tav>
                                      </p:tavLst>
                                    </p:anim>
                                    <p:anim calcmode="lin" valueType="num">
                                      <p:cBhvr additive="base">
                                        <p:cTn id="127" dur="500"/>
                                        <p:tgtEl>
                                          <p:spTgt spid="45101"/>
                                        </p:tgtEl>
                                        <p:attrNameLst>
                                          <p:attrName>ppt_y</p:attrName>
                                        </p:attrNameLst>
                                      </p:cBhvr>
                                      <p:tavLst>
                                        <p:tav tm="0">
                                          <p:val>
                                            <p:strVal val="ppt_y"/>
                                          </p:val>
                                        </p:tav>
                                        <p:tav tm="100000">
                                          <p:val>
                                            <p:strVal val="1+ppt_h/2"/>
                                          </p:val>
                                        </p:tav>
                                      </p:tavLst>
                                    </p:anim>
                                    <p:set>
                                      <p:cBhvr>
                                        <p:cTn id="128" dur="1" fill="hold">
                                          <p:stCondLst>
                                            <p:cond delay="499"/>
                                          </p:stCondLst>
                                        </p:cTn>
                                        <p:tgtEl>
                                          <p:spTgt spid="45101"/>
                                        </p:tgtEl>
                                        <p:attrNameLst>
                                          <p:attrName>style.visibility</p:attrName>
                                        </p:attrNameLst>
                                      </p:cBhvr>
                                      <p:to>
                                        <p:strVal val="hidden"/>
                                      </p:to>
                                    </p:set>
                                  </p:childTnLst>
                                </p:cTn>
                              </p:par>
                              <p:par>
                                <p:cTn id="129" presetID="2" presetClass="exit" presetSubtype="4" fill="hold" grpId="0" nodeType="withEffect">
                                  <p:stCondLst>
                                    <p:cond delay="0"/>
                                  </p:stCondLst>
                                  <p:childTnLst>
                                    <p:anim calcmode="lin" valueType="num">
                                      <p:cBhvr additive="base">
                                        <p:cTn id="130" dur="500"/>
                                        <p:tgtEl>
                                          <p:spTgt spid="45086"/>
                                        </p:tgtEl>
                                        <p:attrNameLst>
                                          <p:attrName>ppt_x</p:attrName>
                                        </p:attrNameLst>
                                      </p:cBhvr>
                                      <p:tavLst>
                                        <p:tav tm="0">
                                          <p:val>
                                            <p:strVal val="ppt_x"/>
                                          </p:val>
                                        </p:tav>
                                        <p:tav tm="100000">
                                          <p:val>
                                            <p:strVal val="ppt_x"/>
                                          </p:val>
                                        </p:tav>
                                      </p:tavLst>
                                    </p:anim>
                                    <p:anim calcmode="lin" valueType="num">
                                      <p:cBhvr additive="base">
                                        <p:cTn id="131" dur="500"/>
                                        <p:tgtEl>
                                          <p:spTgt spid="45086"/>
                                        </p:tgtEl>
                                        <p:attrNameLst>
                                          <p:attrName>ppt_y</p:attrName>
                                        </p:attrNameLst>
                                      </p:cBhvr>
                                      <p:tavLst>
                                        <p:tav tm="0">
                                          <p:val>
                                            <p:strVal val="ppt_y"/>
                                          </p:val>
                                        </p:tav>
                                        <p:tav tm="100000">
                                          <p:val>
                                            <p:strVal val="1+ppt_h/2"/>
                                          </p:val>
                                        </p:tav>
                                      </p:tavLst>
                                    </p:anim>
                                    <p:set>
                                      <p:cBhvr>
                                        <p:cTn id="132" dur="1" fill="hold">
                                          <p:stCondLst>
                                            <p:cond delay="499"/>
                                          </p:stCondLst>
                                        </p:cTn>
                                        <p:tgtEl>
                                          <p:spTgt spid="45086"/>
                                        </p:tgtEl>
                                        <p:attrNameLst>
                                          <p:attrName>style.visibility</p:attrName>
                                        </p:attrNameLst>
                                      </p:cBhvr>
                                      <p:to>
                                        <p:strVal val="hidden"/>
                                      </p:to>
                                    </p:set>
                                  </p:childTnLst>
                                </p:cTn>
                              </p:par>
                              <p:par>
                                <p:cTn id="133" presetID="2" presetClass="exit" presetSubtype="4" fill="hold" nodeType="withEffect">
                                  <p:stCondLst>
                                    <p:cond delay="0"/>
                                  </p:stCondLst>
                                  <p:childTnLst>
                                    <p:anim calcmode="lin" valueType="num">
                                      <p:cBhvr additive="base">
                                        <p:cTn id="134" dur="500"/>
                                        <p:tgtEl>
                                          <p:spTgt spid="45093"/>
                                        </p:tgtEl>
                                        <p:attrNameLst>
                                          <p:attrName>ppt_x</p:attrName>
                                        </p:attrNameLst>
                                      </p:cBhvr>
                                      <p:tavLst>
                                        <p:tav tm="0">
                                          <p:val>
                                            <p:strVal val="ppt_x"/>
                                          </p:val>
                                        </p:tav>
                                        <p:tav tm="100000">
                                          <p:val>
                                            <p:strVal val="ppt_x"/>
                                          </p:val>
                                        </p:tav>
                                      </p:tavLst>
                                    </p:anim>
                                    <p:anim calcmode="lin" valueType="num">
                                      <p:cBhvr additive="base">
                                        <p:cTn id="135" dur="500"/>
                                        <p:tgtEl>
                                          <p:spTgt spid="45093"/>
                                        </p:tgtEl>
                                        <p:attrNameLst>
                                          <p:attrName>ppt_y</p:attrName>
                                        </p:attrNameLst>
                                      </p:cBhvr>
                                      <p:tavLst>
                                        <p:tav tm="0">
                                          <p:val>
                                            <p:strVal val="ppt_y"/>
                                          </p:val>
                                        </p:tav>
                                        <p:tav tm="100000">
                                          <p:val>
                                            <p:strVal val="1+ppt_h/2"/>
                                          </p:val>
                                        </p:tav>
                                      </p:tavLst>
                                    </p:anim>
                                    <p:set>
                                      <p:cBhvr>
                                        <p:cTn id="136" dur="1" fill="hold">
                                          <p:stCondLst>
                                            <p:cond delay="499"/>
                                          </p:stCondLst>
                                        </p:cTn>
                                        <p:tgtEl>
                                          <p:spTgt spid="45093"/>
                                        </p:tgtEl>
                                        <p:attrNameLst>
                                          <p:attrName>style.visibility</p:attrName>
                                        </p:attrNameLst>
                                      </p:cBhvr>
                                      <p:to>
                                        <p:strVal val="hidden"/>
                                      </p:to>
                                    </p:set>
                                  </p:childTnLst>
                                </p:cTn>
                              </p:par>
                              <p:par>
                                <p:cTn id="137" presetID="2" presetClass="exit" presetSubtype="4" fill="hold" grpId="1" nodeType="withEffect">
                                  <p:stCondLst>
                                    <p:cond delay="0"/>
                                  </p:stCondLst>
                                  <p:childTnLst>
                                    <p:anim calcmode="lin" valueType="num">
                                      <p:cBhvr additive="base">
                                        <p:cTn id="138" dur="500"/>
                                        <p:tgtEl>
                                          <p:spTgt spid="45083"/>
                                        </p:tgtEl>
                                        <p:attrNameLst>
                                          <p:attrName>ppt_x</p:attrName>
                                        </p:attrNameLst>
                                      </p:cBhvr>
                                      <p:tavLst>
                                        <p:tav tm="0">
                                          <p:val>
                                            <p:strVal val="ppt_x"/>
                                          </p:val>
                                        </p:tav>
                                        <p:tav tm="100000">
                                          <p:val>
                                            <p:strVal val="ppt_x"/>
                                          </p:val>
                                        </p:tav>
                                      </p:tavLst>
                                    </p:anim>
                                    <p:anim calcmode="lin" valueType="num">
                                      <p:cBhvr additive="base">
                                        <p:cTn id="139" dur="500"/>
                                        <p:tgtEl>
                                          <p:spTgt spid="45083"/>
                                        </p:tgtEl>
                                        <p:attrNameLst>
                                          <p:attrName>ppt_y</p:attrName>
                                        </p:attrNameLst>
                                      </p:cBhvr>
                                      <p:tavLst>
                                        <p:tav tm="0">
                                          <p:val>
                                            <p:strVal val="ppt_y"/>
                                          </p:val>
                                        </p:tav>
                                        <p:tav tm="100000">
                                          <p:val>
                                            <p:strVal val="1+ppt_h/2"/>
                                          </p:val>
                                        </p:tav>
                                      </p:tavLst>
                                    </p:anim>
                                    <p:set>
                                      <p:cBhvr>
                                        <p:cTn id="140" dur="1" fill="hold">
                                          <p:stCondLst>
                                            <p:cond delay="499"/>
                                          </p:stCondLst>
                                        </p:cTn>
                                        <p:tgtEl>
                                          <p:spTgt spid="45083"/>
                                        </p:tgtEl>
                                        <p:attrNameLst>
                                          <p:attrName>style.visibility</p:attrName>
                                        </p:attrNameLst>
                                      </p:cBhvr>
                                      <p:to>
                                        <p:strVal val="hidden"/>
                                      </p:to>
                                    </p:set>
                                  </p:childTnLst>
                                </p:cTn>
                              </p:par>
                              <p:par>
                                <p:cTn id="141" presetID="4" presetClass="exit" presetSubtype="16" fill="hold" grpId="1" nodeType="withEffect">
                                  <p:stCondLst>
                                    <p:cond delay="0"/>
                                  </p:stCondLst>
                                  <p:childTnLst>
                                    <p:animEffect transition="out" filter="box(in)">
                                      <p:cBhvr>
                                        <p:cTn id="142" dur="500"/>
                                        <p:tgtEl>
                                          <p:spTgt spid="45085"/>
                                        </p:tgtEl>
                                      </p:cBhvr>
                                    </p:animEffect>
                                    <p:set>
                                      <p:cBhvr>
                                        <p:cTn id="143" dur="1" fill="hold">
                                          <p:stCondLst>
                                            <p:cond delay="499"/>
                                          </p:stCondLst>
                                        </p:cTn>
                                        <p:tgtEl>
                                          <p:spTgt spid="45085"/>
                                        </p:tgtEl>
                                        <p:attrNameLst>
                                          <p:attrName>style.visibility</p:attrName>
                                        </p:attrNameLst>
                                      </p:cBhvr>
                                      <p:to>
                                        <p:strVal val="hidden"/>
                                      </p:to>
                                    </p:set>
                                  </p:childTnLst>
                                </p:cTn>
                              </p:par>
                              <p:par>
                                <p:cTn id="144" presetID="2" presetClass="exit" presetSubtype="9" fill="hold" grpId="0" nodeType="withEffect">
                                  <p:stCondLst>
                                    <p:cond delay="0"/>
                                  </p:stCondLst>
                                  <p:childTnLst>
                                    <p:anim calcmode="lin" valueType="num">
                                      <p:cBhvr additive="base">
                                        <p:cTn id="145" dur="500"/>
                                        <p:tgtEl>
                                          <p:spTgt spid="45084"/>
                                        </p:tgtEl>
                                        <p:attrNameLst>
                                          <p:attrName>ppt_x</p:attrName>
                                        </p:attrNameLst>
                                      </p:cBhvr>
                                      <p:tavLst>
                                        <p:tav tm="0">
                                          <p:val>
                                            <p:strVal val="ppt_x"/>
                                          </p:val>
                                        </p:tav>
                                        <p:tav tm="100000">
                                          <p:val>
                                            <p:strVal val="0-ppt_w/2"/>
                                          </p:val>
                                        </p:tav>
                                      </p:tavLst>
                                    </p:anim>
                                    <p:anim calcmode="lin" valueType="num">
                                      <p:cBhvr additive="base">
                                        <p:cTn id="146" dur="500"/>
                                        <p:tgtEl>
                                          <p:spTgt spid="45084"/>
                                        </p:tgtEl>
                                        <p:attrNameLst>
                                          <p:attrName>ppt_y</p:attrName>
                                        </p:attrNameLst>
                                      </p:cBhvr>
                                      <p:tavLst>
                                        <p:tav tm="0">
                                          <p:val>
                                            <p:strVal val="ppt_y"/>
                                          </p:val>
                                        </p:tav>
                                        <p:tav tm="100000">
                                          <p:val>
                                            <p:strVal val="0-ppt_h/2"/>
                                          </p:val>
                                        </p:tav>
                                      </p:tavLst>
                                    </p:anim>
                                    <p:set>
                                      <p:cBhvr>
                                        <p:cTn id="147" dur="1" fill="hold">
                                          <p:stCondLst>
                                            <p:cond delay="499"/>
                                          </p:stCondLst>
                                        </p:cTn>
                                        <p:tgtEl>
                                          <p:spTgt spid="45084"/>
                                        </p:tgtEl>
                                        <p:attrNameLst>
                                          <p:attrName>style.visibility</p:attrName>
                                        </p:attrNameLst>
                                      </p:cBhvr>
                                      <p:to>
                                        <p:strVal val="hidden"/>
                                      </p:to>
                                    </p:set>
                                  </p:childTnLst>
                                </p:cTn>
                              </p:par>
                              <p:par>
                                <p:cTn id="148" presetID="2" presetClass="entr" presetSubtype="4" fill="hold" grpId="0" nodeType="withEffect">
                                  <p:stCondLst>
                                    <p:cond delay="0"/>
                                  </p:stCondLst>
                                  <p:childTnLst>
                                    <p:set>
                                      <p:cBhvr>
                                        <p:cTn id="149" dur="1" fill="hold">
                                          <p:stCondLst>
                                            <p:cond delay="0"/>
                                          </p:stCondLst>
                                        </p:cTn>
                                        <p:tgtEl>
                                          <p:spTgt spid="45109"/>
                                        </p:tgtEl>
                                        <p:attrNameLst>
                                          <p:attrName>style.visibility</p:attrName>
                                        </p:attrNameLst>
                                      </p:cBhvr>
                                      <p:to>
                                        <p:strVal val="visible"/>
                                      </p:to>
                                    </p:set>
                                    <p:anim calcmode="lin" valueType="num">
                                      <p:cBhvr additive="base">
                                        <p:cTn id="150" dur="500" fill="hold"/>
                                        <p:tgtEl>
                                          <p:spTgt spid="45109"/>
                                        </p:tgtEl>
                                        <p:attrNameLst>
                                          <p:attrName>ppt_x</p:attrName>
                                        </p:attrNameLst>
                                      </p:cBhvr>
                                      <p:tavLst>
                                        <p:tav tm="0">
                                          <p:val>
                                            <p:strVal val="#ppt_x"/>
                                          </p:val>
                                        </p:tav>
                                        <p:tav tm="100000">
                                          <p:val>
                                            <p:strVal val="#ppt_x"/>
                                          </p:val>
                                        </p:tav>
                                      </p:tavLst>
                                    </p:anim>
                                    <p:anim calcmode="lin" valueType="num">
                                      <p:cBhvr additive="base">
                                        <p:cTn id="151" dur="500" fill="hold"/>
                                        <p:tgtEl>
                                          <p:spTgt spid="45109"/>
                                        </p:tgtEl>
                                        <p:attrNameLst>
                                          <p:attrName>ppt_y</p:attrName>
                                        </p:attrNameLst>
                                      </p:cBhvr>
                                      <p:tavLst>
                                        <p:tav tm="0">
                                          <p:val>
                                            <p:strVal val="1+#ppt_h/2"/>
                                          </p:val>
                                        </p:tav>
                                        <p:tav tm="100000">
                                          <p:val>
                                            <p:strVal val="#ppt_y"/>
                                          </p:val>
                                        </p:tav>
                                      </p:tavLst>
                                    </p:anim>
                                  </p:childTnLst>
                                </p:cTn>
                              </p:par>
                              <p:par>
                                <p:cTn id="152" presetID="4" presetClass="entr" presetSubtype="16" fill="hold" nodeType="withEffect">
                                  <p:stCondLst>
                                    <p:cond delay="0"/>
                                  </p:stCondLst>
                                  <p:childTnLst>
                                    <p:set>
                                      <p:cBhvr>
                                        <p:cTn id="153" dur="1" fill="hold">
                                          <p:stCondLst>
                                            <p:cond delay="0"/>
                                          </p:stCondLst>
                                        </p:cTn>
                                        <p:tgtEl>
                                          <p:spTgt spid="45067"/>
                                        </p:tgtEl>
                                        <p:attrNameLst>
                                          <p:attrName>style.visibility</p:attrName>
                                        </p:attrNameLst>
                                      </p:cBhvr>
                                      <p:to>
                                        <p:strVal val="visible"/>
                                      </p:to>
                                    </p:set>
                                    <p:animEffect transition="in" filter="box(in)">
                                      <p:cBhvr>
                                        <p:cTn id="154" dur="500"/>
                                        <p:tgtEl>
                                          <p:spTgt spid="45067"/>
                                        </p:tgtEl>
                                      </p:cBhvr>
                                    </p:animEffect>
                                  </p:childTnLst>
                                </p:cTn>
                              </p:par>
                              <p:par>
                                <p:cTn id="155" presetID="2" presetClass="entr" presetSubtype="4" fill="hold" grpId="0" nodeType="withEffect">
                                  <p:stCondLst>
                                    <p:cond delay="0"/>
                                  </p:stCondLst>
                                  <p:childTnLst>
                                    <p:set>
                                      <p:cBhvr>
                                        <p:cTn id="156" dur="1" fill="hold">
                                          <p:stCondLst>
                                            <p:cond delay="0"/>
                                          </p:stCondLst>
                                        </p:cTn>
                                        <p:tgtEl>
                                          <p:spTgt spid="45110"/>
                                        </p:tgtEl>
                                        <p:attrNameLst>
                                          <p:attrName>style.visibility</p:attrName>
                                        </p:attrNameLst>
                                      </p:cBhvr>
                                      <p:to>
                                        <p:strVal val="visible"/>
                                      </p:to>
                                    </p:set>
                                    <p:anim calcmode="lin" valueType="num">
                                      <p:cBhvr additive="base">
                                        <p:cTn id="157" dur="500" fill="hold"/>
                                        <p:tgtEl>
                                          <p:spTgt spid="45110"/>
                                        </p:tgtEl>
                                        <p:attrNameLst>
                                          <p:attrName>ppt_x</p:attrName>
                                        </p:attrNameLst>
                                      </p:cBhvr>
                                      <p:tavLst>
                                        <p:tav tm="0">
                                          <p:val>
                                            <p:strVal val="#ppt_x"/>
                                          </p:val>
                                        </p:tav>
                                        <p:tav tm="100000">
                                          <p:val>
                                            <p:strVal val="#ppt_x"/>
                                          </p:val>
                                        </p:tav>
                                      </p:tavLst>
                                    </p:anim>
                                    <p:anim calcmode="lin" valueType="num">
                                      <p:cBhvr additive="base">
                                        <p:cTn id="158" dur="500" fill="hold"/>
                                        <p:tgtEl>
                                          <p:spTgt spid="45110"/>
                                        </p:tgtEl>
                                        <p:attrNameLst>
                                          <p:attrName>ppt_y</p:attrName>
                                        </p:attrNameLst>
                                      </p:cBhvr>
                                      <p:tavLst>
                                        <p:tav tm="0">
                                          <p:val>
                                            <p:strVal val="1+#ppt_h/2"/>
                                          </p:val>
                                        </p:tav>
                                        <p:tav tm="100000">
                                          <p:val>
                                            <p:strVal val="#ppt_y"/>
                                          </p:val>
                                        </p:tav>
                                      </p:tavLst>
                                    </p:anim>
                                  </p:childTnLst>
                                </p:cTn>
                              </p:par>
                              <p:par>
                                <p:cTn id="159" presetID="4" presetClass="entr" presetSubtype="16" fill="hold" grpId="0" nodeType="withEffect">
                                  <p:stCondLst>
                                    <p:cond delay="0"/>
                                  </p:stCondLst>
                                  <p:childTnLst>
                                    <p:set>
                                      <p:cBhvr>
                                        <p:cTn id="160" dur="1" fill="hold">
                                          <p:stCondLst>
                                            <p:cond delay="0"/>
                                          </p:stCondLst>
                                        </p:cTn>
                                        <p:tgtEl>
                                          <p:spTgt spid="45111"/>
                                        </p:tgtEl>
                                        <p:attrNameLst>
                                          <p:attrName>style.visibility</p:attrName>
                                        </p:attrNameLst>
                                      </p:cBhvr>
                                      <p:to>
                                        <p:strVal val="visible"/>
                                      </p:to>
                                    </p:set>
                                    <p:animEffect transition="in" filter="box(in)">
                                      <p:cBhvr>
                                        <p:cTn id="161" dur="500"/>
                                        <p:tgtEl>
                                          <p:spTgt spid="45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0" grpId="0" animBg="1"/>
      <p:bldP spid="45080" grpId="1" animBg="1"/>
      <p:bldP spid="45080" grpId="2" animBg="1"/>
      <p:bldP spid="45081" grpId="0" animBg="1"/>
      <p:bldP spid="45081" grpId="1" animBg="1"/>
      <p:bldP spid="45081" grpId="2" animBg="1"/>
      <p:bldP spid="45083" grpId="0" animBg="1"/>
      <p:bldP spid="45083" grpId="1" animBg="1"/>
      <p:bldP spid="45084" grpId="0"/>
      <p:bldP spid="45085" grpId="0"/>
      <p:bldP spid="45085" grpId="1"/>
      <p:bldP spid="45086" grpId="0"/>
      <p:bldP spid="45087" grpId="0" animBg="1"/>
      <p:bldP spid="45088" grpId="0" animBg="1"/>
      <p:bldP spid="45088" grpId="1" animBg="1"/>
      <p:bldP spid="45089" grpId="0" animBg="1"/>
      <p:bldP spid="45091" grpId="0" animBg="1"/>
      <p:bldP spid="45091" grpId="1" animBg="1"/>
      <p:bldP spid="45091" grpId="2" animBg="1"/>
      <p:bldP spid="45092" grpId="0" animBg="1"/>
      <p:bldP spid="45092" grpId="1" animBg="1"/>
      <p:bldP spid="45092" grpId="2" animBg="1"/>
      <p:bldP spid="45109" grpId="0"/>
      <p:bldP spid="45110" grpId="0" animBg="1"/>
      <p:bldP spid="45111" grpId="0" animBg="1"/>
      <p:bldP spid="45112" grpId="0"/>
      <p:bldP spid="45113" grpId="0"/>
      <p:bldP spid="5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70589" y="0"/>
            <a:ext cx="9144000" cy="9461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600" b="1" dirty="0"/>
              <a:t>CHANGES IN EQUILIBRIUM: </a:t>
            </a:r>
          </a:p>
          <a:p>
            <a:pPr eaLnBrk="1" hangingPunct="1">
              <a:spcBef>
                <a:spcPct val="0"/>
              </a:spcBef>
              <a:buFontTx/>
              <a:buNone/>
            </a:pPr>
            <a:r>
              <a:rPr lang="en-GB" altLang="en-US" sz="2000" b="1" dirty="0"/>
              <a:t>Shifts in the Demand and Supply Curves </a:t>
            </a:r>
            <a:r>
              <a:rPr lang="en-GB" altLang="en-US" sz="2000" b="1" dirty="0">
                <a:solidFill>
                  <a:srgbClr val="FF0000"/>
                </a:solidFill>
              </a:rPr>
              <a:t>(A4 sheet landscape, DIVIDED INTO 4)</a:t>
            </a:r>
          </a:p>
        </p:txBody>
      </p:sp>
      <p:sp>
        <p:nvSpPr>
          <p:cNvPr id="27651" name="Text Box 3"/>
          <p:cNvSpPr txBox="1">
            <a:spLocks noChangeArrowheads="1"/>
          </p:cNvSpPr>
          <p:nvPr/>
        </p:nvSpPr>
        <p:spPr bwMode="auto">
          <a:xfrm>
            <a:off x="270589" y="1125539"/>
            <a:ext cx="7697076" cy="5509200"/>
          </a:xfrm>
          <a:prstGeom prst="rect">
            <a:avLst/>
          </a:prstGeom>
          <a:solidFill>
            <a:srgbClr val="3366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dirty="0">
                <a:solidFill>
                  <a:schemeClr val="bg1"/>
                </a:solidFill>
              </a:rPr>
              <a:t>EXERCISE:</a:t>
            </a:r>
            <a:r>
              <a:rPr lang="en-GB" altLang="en-US" sz="2000" dirty="0">
                <a:solidFill>
                  <a:schemeClr val="bg1"/>
                </a:solidFill>
              </a:rPr>
              <a:t> Using the 5 stage technique from the previous explanation, complete the following shifts in the demand and supply curves and state what happens to price and quantity as a result:</a:t>
            </a:r>
          </a:p>
          <a:p>
            <a:pPr eaLnBrk="1" hangingPunct="1">
              <a:spcBef>
                <a:spcPct val="0"/>
              </a:spcBef>
              <a:buFontTx/>
              <a:buNone/>
            </a:pPr>
            <a:endParaRPr lang="en-GB" altLang="en-US" sz="2000" dirty="0">
              <a:solidFill>
                <a:schemeClr val="bg1"/>
              </a:solidFill>
            </a:endParaRPr>
          </a:p>
          <a:p>
            <a:pPr eaLnBrk="1" hangingPunct="1">
              <a:spcBef>
                <a:spcPct val="0"/>
              </a:spcBef>
              <a:buFontTx/>
              <a:buNone/>
            </a:pPr>
            <a:r>
              <a:rPr lang="en-GB" altLang="en-US" sz="2000" dirty="0">
                <a:solidFill>
                  <a:schemeClr val="bg1"/>
                </a:solidFill>
              </a:rPr>
              <a:t>(1) The demand curve for beef shifts to the left due to the </a:t>
            </a:r>
            <a:r>
              <a:rPr lang="en-GB" altLang="en-US" sz="2000" dirty="0" smtClean="0">
                <a:solidFill>
                  <a:schemeClr val="bg1"/>
                </a:solidFill>
              </a:rPr>
              <a:t>Foot </a:t>
            </a:r>
            <a:r>
              <a:rPr lang="en-GB" altLang="en-US" sz="2000" dirty="0">
                <a:solidFill>
                  <a:schemeClr val="bg1"/>
                </a:solidFill>
              </a:rPr>
              <a:t>and Mouth crisis</a:t>
            </a:r>
          </a:p>
          <a:p>
            <a:pPr eaLnBrk="1" hangingPunct="1">
              <a:spcBef>
                <a:spcPct val="0"/>
              </a:spcBef>
              <a:buFontTx/>
              <a:buNone/>
            </a:pPr>
            <a:endParaRPr lang="en-GB" altLang="en-US" sz="2000" dirty="0">
              <a:solidFill>
                <a:schemeClr val="bg1"/>
              </a:solidFill>
            </a:endParaRPr>
          </a:p>
          <a:p>
            <a:pPr eaLnBrk="1" hangingPunct="1">
              <a:spcBef>
                <a:spcPct val="0"/>
              </a:spcBef>
              <a:buFontTx/>
              <a:buNone/>
            </a:pPr>
            <a:r>
              <a:rPr lang="en-GB" altLang="en-US" sz="2000" dirty="0">
                <a:solidFill>
                  <a:schemeClr val="bg1"/>
                </a:solidFill>
              </a:rPr>
              <a:t>(2) </a:t>
            </a:r>
            <a:r>
              <a:rPr lang="en-GB" altLang="en-US" sz="2000" dirty="0" smtClean="0">
                <a:solidFill>
                  <a:schemeClr val="bg1"/>
                </a:solidFill>
              </a:rPr>
              <a:t>A weaker pound means that Unilever face higher import costs for their inputs.  The </a:t>
            </a:r>
            <a:r>
              <a:rPr lang="en-GB" altLang="en-US" sz="2000" dirty="0">
                <a:solidFill>
                  <a:schemeClr val="bg1"/>
                </a:solidFill>
              </a:rPr>
              <a:t>costs of production </a:t>
            </a:r>
            <a:r>
              <a:rPr lang="en-GB" altLang="en-US" sz="2000" dirty="0" smtClean="0">
                <a:solidFill>
                  <a:schemeClr val="bg1"/>
                </a:solidFill>
              </a:rPr>
              <a:t>therefore increase and </a:t>
            </a:r>
            <a:r>
              <a:rPr lang="en-GB" altLang="en-US" sz="2000" dirty="0">
                <a:solidFill>
                  <a:schemeClr val="bg1"/>
                </a:solidFill>
              </a:rPr>
              <a:t>the supply curve shifts to the left.</a:t>
            </a:r>
          </a:p>
          <a:p>
            <a:pPr eaLnBrk="1" hangingPunct="1">
              <a:spcBef>
                <a:spcPct val="0"/>
              </a:spcBef>
              <a:buFontTx/>
              <a:buNone/>
            </a:pPr>
            <a:endParaRPr lang="en-GB" altLang="en-US" sz="2000" dirty="0">
              <a:solidFill>
                <a:schemeClr val="bg1"/>
              </a:solidFill>
            </a:endParaRPr>
          </a:p>
          <a:p>
            <a:pPr eaLnBrk="1" hangingPunct="1">
              <a:spcBef>
                <a:spcPct val="0"/>
              </a:spcBef>
              <a:buFontTx/>
              <a:buNone/>
            </a:pPr>
            <a:r>
              <a:rPr lang="en-GB" altLang="en-US" sz="2000" dirty="0">
                <a:solidFill>
                  <a:schemeClr val="bg1"/>
                </a:solidFill>
              </a:rPr>
              <a:t>(3) </a:t>
            </a:r>
            <a:r>
              <a:rPr lang="en-GB" altLang="en-US" sz="2000" dirty="0" smtClean="0">
                <a:solidFill>
                  <a:schemeClr val="bg1"/>
                </a:solidFill>
              </a:rPr>
              <a:t>An </a:t>
            </a:r>
            <a:r>
              <a:rPr lang="en-GB" altLang="en-US" sz="2000" dirty="0">
                <a:solidFill>
                  <a:schemeClr val="bg1"/>
                </a:solidFill>
              </a:rPr>
              <a:t>import </a:t>
            </a:r>
            <a:r>
              <a:rPr lang="en-GB" altLang="en-US" sz="2000" dirty="0" smtClean="0">
                <a:solidFill>
                  <a:schemeClr val="bg1"/>
                </a:solidFill>
              </a:rPr>
              <a:t>tax </a:t>
            </a:r>
            <a:r>
              <a:rPr lang="en-GB" altLang="en-US" sz="2000" dirty="0">
                <a:solidFill>
                  <a:schemeClr val="bg1"/>
                </a:solidFill>
              </a:rPr>
              <a:t>on </a:t>
            </a:r>
            <a:r>
              <a:rPr lang="en-GB" altLang="en-US" sz="2000" dirty="0" smtClean="0">
                <a:solidFill>
                  <a:schemeClr val="bg1"/>
                </a:solidFill>
              </a:rPr>
              <a:t>coffee from Rwanda is </a:t>
            </a:r>
            <a:r>
              <a:rPr lang="en-GB" altLang="en-US" sz="2000" dirty="0">
                <a:solidFill>
                  <a:schemeClr val="bg1"/>
                </a:solidFill>
              </a:rPr>
              <a:t>reduced by the </a:t>
            </a:r>
            <a:r>
              <a:rPr lang="en-GB" altLang="en-US" sz="2000" dirty="0" smtClean="0">
                <a:solidFill>
                  <a:schemeClr val="bg1"/>
                </a:solidFill>
              </a:rPr>
              <a:t>EU Government</a:t>
            </a:r>
            <a:r>
              <a:rPr lang="en-GB" altLang="en-US" sz="2000" dirty="0">
                <a:solidFill>
                  <a:schemeClr val="bg1"/>
                </a:solidFill>
              </a:rPr>
              <a:t>.  As a result the supply </a:t>
            </a:r>
            <a:r>
              <a:rPr lang="en-GB" altLang="en-US" sz="2000" dirty="0" smtClean="0">
                <a:solidFill>
                  <a:schemeClr val="bg1"/>
                </a:solidFill>
              </a:rPr>
              <a:t>curve of Coffee in the UK </a:t>
            </a:r>
            <a:r>
              <a:rPr lang="en-GB" altLang="en-US" sz="2000" dirty="0">
                <a:solidFill>
                  <a:schemeClr val="bg1"/>
                </a:solidFill>
              </a:rPr>
              <a:t>shifts to the right due to the lower costs of production.</a:t>
            </a:r>
          </a:p>
          <a:p>
            <a:pPr eaLnBrk="1" hangingPunct="1">
              <a:spcBef>
                <a:spcPct val="0"/>
              </a:spcBef>
              <a:buFontTx/>
              <a:buNone/>
            </a:pPr>
            <a:endParaRPr lang="en-GB" altLang="en-US" sz="2000" dirty="0">
              <a:solidFill>
                <a:schemeClr val="bg1"/>
              </a:solidFill>
            </a:endParaRPr>
          </a:p>
          <a:p>
            <a:pPr eaLnBrk="1" hangingPunct="1">
              <a:spcBef>
                <a:spcPct val="0"/>
              </a:spcBef>
              <a:buFontTx/>
              <a:buNone/>
            </a:pPr>
            <a:r>
              <a:rPr lang="en-GB" altLang="en-US" sz="2000" dirty="0">
                <a:solidFill>
                  <a:schemeClr val="bg1"/>
                </a:solidFill>
              </a:rPr>
              <a:t>(4) A demand curve shifts to the right for Mercedes cars as consumers tastes change away from VW</a:t>
            </a:r>
          </a:p>
        </p:txBody>
      </p:sp>
      <p:sp>
        <p:nvSpPr>
          <p:cNvPr id="27652" name="Text Box 4"/>
          <p:cNvSpPr txBox="1">
            <a:spLocks noChangeArrowheads="1"/>
          </p:cNvSpPr>
          <p:nvPr/>
        </p:nvSpPr>
        <p:spPr bwMode="auto">
          <a:xfrm>
            <a:off x="8844189" y="1987045"/>
            <a:ext cx="1944688" cy="3786187"/>
          </a:xfrm>
          <a:prstGeom prst="rect">
            <a:avLst/>
          </a:prstGeom>
          <a:solidFill>
            <a:srgbClr val="2DFF37"/>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b="1" dirty="0"/>
              <a:t>TOP TIPS:</a:t>
            </a:r>
          </a:p>
          <a:p>
            <a:pPr eaLnBrk="1" hangingPunct="1">
              <a:spcBef>
                <a:spcPct val="0"/>
              </a:spcBef>
              <a:buFontTx/>
              <a:buNone/>
            </a:pPr>
            <a:endParaRPr lang="en-GB" altLang="en-US" sz="1600" b="1" dirty="0"/>
          </a:p>
          <a:p>
            <a:pPr eaLnBrk="1" hangingPunct="1">
              <a:spcBef>
                <a:spcPct val="0"/>
              </a:spcBef>
              <a:buFontTx/>
              <a:buNone/>
            </a:pPr>
            <a:r>
              <a:rPr lang="en-GB" altLang="en-US" sz="1600" b="1" dirty="0"/>
              <a:t>(i) Before you draw your diagrams, what is your gut feeling?  Write down your answer and check it once you have completed the diagram.</a:t>
            </a:r>
          </a:p>
          <a:p>
            <a:pPr eaLnBrk="1" hangingPunct="1">
              <a:spcBef>
                <a:spcPct val="0"/>
              </a:spcBef>
              <a:buFontTx/>
              <a:buNone/>
            </a:pPr>
            <a:endParaRPr lang="en-GB" altLang="en-US" sz="1600" b="1" dirty="0"/>
          </a:p>
          <a:p>
            <a:pPr eaLnBrk="1" hangingPunct="1">
              <a:spcBef>
                <a:spcPct val="0"/>
              </a:spcBef>
              <a:buFontTx/>
              <a:buNone/>
            </a:pPr>
            <a:r>
              <a:rPr lang="en-GB" altLang="en-US" sz="1600" b="1" dirty="0"/>
              <a:t>(ii) Remember to correctly label your diagram and make it big.</a:t>
            </a:r>
          </a:p>
        </p:txBody>
      </p:sp>
    </p:spTree>
    <p:extLst>
      <p:ext uri="{BB962C8B-B14F-4D97-AF65-F5344CB8AC3E}">
        <p14:creationId xmlns:p14="http://schemas.microsoft.com/office/powerpoint/2010/main" val="13383030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Why do prices mean resources are allocated efficiently?</a:t>
            </a:r>
            <a:endParaRPr lang="en-GB" b="1" dirty="0">
              <a:latin typeface="+mn-lt"/>
            </a:endParaRPr>
          </a:p>
        </p:txBody>
      </p:sp>
      <p:sp>
        <p:nvSpPr>
          <p:cNvPr id="3" name="Content Placeholder 2"/>
          <p:cNvSpPr>
            <a:spLocks noGrp="1"/>
          </p:cNvSpPr>
          <p:nvPr>
            <p:ph idx="1"/>
          </p:nvPr>
        </p:nvSpPr>
        <p:spPr>
          <a:xfrm>
            <a:off x="314091" y="1970590"/>
            <a:ext cx="6499303" cy="4686688"/>
          </a:xfrm>
        </p:spPr>
        <p:txBody>
          <a:bodyPr>
            <a:noAutofit/>
          </a:bodyPr>
          <a:lstStyle/>
          <a:p>
            <a:pPr marL="0" indent="0">
              <a:lnSpc>
                <a:spcPct val="100000"/>
              </a:lnSpc>
              <a:spcBef>
                <a:spcPts val="0"/>
              </a:spcBef>
              <a:buNone/>
            </a:pPr>
            <a:r>
              <a:rPr lang="en-GB" sz="1800" b="1" dirty="0" smtClean="0"/>
              <a:t>WHAT DO PRICES DO?</a:t>
            </a:r>
          </a:p>
          <a:p>
            <a:pPr marL="514350" indent="-514350">
              <a:lnSpc>
                <a:spcPct val="100000"/>
              </a:lnSpc>
              <a:spcBef>
                <a:spcPts val="0"/>
              </a:spcBef>
              <a:buFont typeface="+mj-lt"/>
              <a:buAutoNum type="arabicPeriod"/>
            </a:pPr>
            <a:r>
              <a:rPr lang="en-GB" sz="1800" dirty="0" smtClean="0"/>
              <a:t>Prices act as s</a:t>
            </a:r>
            <a:r>
              <a:rPr lang="en-GB" sz="1800" b="1" dirty="0" smtClean="0"/>
              <a:t>ignals </a:t>
            </a:r>
            <a:r>
              <a:rPr lang="en-GB" sz="1800" dirty="0" smtClean="0"/>
              <a:t>to existing economic agents (individuals) in the market and those outside the market</a:t>
            </a:r>
          </a:p>
          <a:p>
            <a:pPr marL="514350" indent="-514350">
              <a:lnSpc>
                <a:spcPct val="100000"/>
              </a:lnSpc>
              <a:spcBef>
                <a:spcPts val="0"/>
              </a:spcBef>
              <a:buFont typeface="+mj-lt"/>
              <a:buAutoNum type="arabicPeriod"/>
            </a:pPr>
            <a:r>
              <a:rPr lang="en-GB" sz="1800" dirty="0" smtClean="0"/>
              <a:t>Prices create </a:t>
            </a:r>
            <a:r>
              <a:rPr lang="en-GB" sz="1800" b="1" dirty="0" smtClean="0"/>
              <a:t>incentives</a:t>
            </a:r>
            <a:r>
              <a:rPr lang="en-GB" sz="1800" dirty="0" smtClean="0"/>
              <a:t> that affect decisions that individuals make</a:t>
            </a:r>
          </a:p>
          <a:p>
            <a:pPr marL="514350" indent="-514350">
              <a:lnSpc>
                <a:spcPct val="100000"/>
              </a:lnSpc>
              <a:spcBef>
                <a:spcPts val="0"/>
              </a:spcBef>
              <a:buFont typeface="+mj-lt"/>
              <a:buAutoNum type="arabicPeriod"/>
            </a:pPr>
            <a:r>
              <a:rPr lang="en-GB" sz="1800" dirty="0" smtClean="0"/>
              <a:t>Prices can </a:t>
            </a:r>
            <a:r>
              <a:rPr lang="en-GB" sz="1800" b="1" dirty="0" smtClean="0"/>
              <a:t>ration</a:t>
            </a:r>
            <a:r>
              <a:rPr lang="en-GB" sz="1800" dirty="0" smtClean="0"/>
              <a:t> goods if there is a shortage</a:t>
            </a:r>
          </a:p>
          <a:p>
            <a:pPr marL="0" indent="0">
              <a:lnSpc>
                <a:spcPct val="100000"/>
              </a:lnSpc>
              <a:spcBef>
                <a:spcPts val="0"/>
              </a:spcBef>
              <a:buNone/>
            </a:pPr>
            <a:endParaRPr lang="en-GB" sz="1800" dirty="0" smtClean="0"/>
          </a:p>
          <a:p>
            <a:pPr marL="0" indent="0">
              <a:lnSpc>
                <a:spcPct val="100000"/>
              </a:lnSpc>
              <a:spcBef>
                <a:spcPts val="0"/>
              </a:spcBef>
              <a:buNone/>
            </a:pPr>
            <a:r>
              <a:rPr lang="en-GB" sz="1800" b="1" dirty="0" smtClean="0"/>
              <a:t>WHY DOES THIS LEAD TO EFFICIENCY?</a:t>
            </a:r>
          </a:p>
          <a:p>
            <a:pPr marL="514350" indent="-514350">
              <a:lnSpc>
                <a:spcPct val="100000"/>
              </a:lnSpc>
              <a:spcBef>
                <a:spcPts val="0"/>
              </a:spcBef>
              <a:buFont typeface="+mj-lt"/>
              <a:buAutoNum type="arabicPeriod"/>
            </a:pPr>
            <a:r>
              <a:rPr lang="en-GB" sz="1800" dirty="0" smtClean="0"/>
              <a:t>All of this means that scarce resources are distributed in the best way for society.  Nothing is produced that is not needed.</a:t>
            </a:r>
          </a:p>
          <a:p>
            <a:pPr marL="514350" indent="-514350">
              <a:lnSpc>
                <a:spcPct val="100000"/>
              </a:lnSpc>
              <a:spcBef>
                <a:spcPts val="0"/>
              </a:spcBef>
              <a:buFont typeface="+mj-lt"/>
              <a:buAutoNum type="arabicPeriod"/>
            </a:pPr>
            <a:r>
              <a:rPr lang="en-GB" sz="1800" dirty="0" smtClean="0"/>
              <a:t>The consumer drives this process by placing values on everything.  The consumer is king!</a:t>
            </a:r>
          </a:p>
          <a:p>
            <a:pPr marL="0" indent="0">
              <a:lnSpc>
                <a:spcPct val="100000"/>
              </a:lnSpc>
              <a:spcBef>
                <a:spcPts val="0"/>
              </a:spcBef>
              <a:buNone/>
            </a:pPr>
            <a:endParaRPr lang="en-GB" sz="1800" dirty="0"/>
          </a:p>
          <a:p>
            <a:pPr marL="0" indent="0">
              <a:lnSpc>
                <a:spcPct val="100000"/>
              </a:lnSpc>
              <a:spcBef>
                <a:spcPts val="0"/>
              </a:spcBef>
              <a:buNone/>
            </a:pPr>
            <a:r>
              <a:rPr lang="en-GB" sz="1800" b="1" dirty="0" smtClean="0"/>
              <a:t>CHALLENGE THIS?</a:t>
            </a:r>
          </a:p>
          <a:p>
            <a:pPr marL="514350" indent="-514350">
              <a:lnSpc>
                <a:spcPct val="100000"/>
              </a:lnSpc>
              <a:spcBef>
                <a:spcPts val="0"/>
              </a:spcBef>
              <a:buFont typeface="+mj-lt"/>
              <a:buAutoNum type="arabicPeriod"/>
            </a:pPr>
            <a:r>
              <a:rPr lang="en-GB" sz="1800" dirty="0" smtClean="0"/>
              <a:t>Does this mean that we can put a price on everything?</a:t>
            </a:r>
          </a:p>
          <a:p>
            <a:pPr marL="514350" indent="-514350">
              <a:lnSpc>
                <a:spcPct val="100000"/>
              </a:lnSpc>
              <a:spcBef>
                <a:spcPts val="0"/>
              </a:spcBef>
              <a:buFont typeface="+mj-lt"/>
              <a:buAutoNum type="arabicPeriod"/>
            </a:pPr>
            <a:r>
              <a:rPr lang="en-GB" sz="1800" dirty="0" smtClean="0"/>
              <a:t>Does this mean that consumers and firms will always behave consistently in the same way?</a:t>
            </a:r>
            <a:endParaRPr lang="en-GB" sz="1800" dirty="0"/>
          </a:p>
        </p:txBody>
      </p:sp>
      <p:pic>
        <p:nvPicPr>
          <p:cNvPr id="4" name="Picture 3"/>
          <p:cNvPicPr>
            <a:picLocks noChangeAspect="1"/>
          </p:cNvPicPr>
          <p:nvPr/>
        </p:nvPicPr>
        <p:blipFill>
          <a:blip r:embed="rId2"/>
          <a:stretch>
            <a:fillRect/>
          </a:stretch>
        </p:blipFill>
        <p:spPr>
          <a:xfrm>
            <a:off x="7413702" y="1827870"/>
            <a:ext cx="4432184" cy="4082275"/>
          </a:xfrm>
          <a:prstGeom prst="rect">
            <a:avLst/>
          </a:prstGeom>
        </p:spPr>
      </p:pic>
    </p:spTree>
    <p:extLst>
      <p:ext uri="{BB962C8B-B14F-4D97-AF65-F5344CB8AC3E}">
        <p14:creationId xmlns:p14="http://schemas.microsoft.com/office/powerpoint/2010/main" val="12538266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501" y="391658"/>
            <a:ext cx="11162143" cy="60202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b="1" dirty="0" smtClean="0">
                <a:solidFill>
                  <a:schemeClr val="bg1"/>
                </a:solidFill>
              </a:rPr>
              <a:t>90</a:t>
            </a:r>
            <a:endParaRPr lang="en-GB" sz="6600" b="1" dirty="0">
              <a:solidFill>
                <a:schemeClr val="bg1"/>
              </a:solidFill>
            </a:endParaRPr>
          </a:p>
        </p:txBody>
      </p:sp>
    </p:spTree>
    <p:extLst>
      <p:ext uri="{BB962C8B-B14F-4D97-AF65-F5344CB8AC3E}">
        <p14:creationId xmlns:p14="http://schemas.microsoft.com/office/powerpoint/2010/main" val="39041009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RWS4 (MICRO) - The Role of the Market</a:t>
            </a:r>
            <a:endParaRPr lang="en-GB" b="1" dirty="0">
              <a:latin typeface="+mn-lt"/>
            </a:endParaRPr>
          </a:p>
        </p:txBody>
      </p:sp>
      <p:sp>
        <p:nvSpPr>
          <p:cNvPr id="3" name="Content Placeholder 2"/>
          <p:cNvSpPr>
            <a:spLocks noGrp="1"/>
          </p:cNvSpPr>
          <p:nvPr>
            <p:ph idx="1"/>
          </p:nvPr>
        </p:nvSpPr>
        <p:spPr>
          <a:xfrm>
            <a:off x="455853" y="1784469"/>
            <a:ext cx="3997813" cy="4914507"/>
          </a:xfrm>
        </p:spPr>
        <p:txBody>
          <a:bodyPr>
            <a:normAutofit fontScale="77500" lnSpcReduction="20000"/>
          </a:bodyPr>
          <a:lstStyle/>
          <a:p>
            <a:pPr marL="0" indent="0">
              <a:buNone/>
            </a:pPr>
            <a:r>
              <a:rPr lang="en-GB" b="1" dirty="0" smtClean="0"/>
              <a:t>PART 1: Discussion of the first side of the worksheet - KEY QUESTIONS</a:t>
            </a:r>
          </a:p>
          <a:p>
            <a:pPr marL="514350" indent="-514350">
              <a:buFont typeface="+mj-lt"/>
              <a:buAutoNum type="arabicPeriod"/>
            </a:pPr>
            <a:r>
              <a:rPr lang="en-GB" dirty="0" smtClean="0"/>
              <a:t>What is behavioural economics?</a:t>
            </a:r>
          </a:p>
          <a:p>
            <a:pPr marL="514350" indent="-514350">
              <a:buFont typeface="+mj-lt"/>
              <a:buAutoNum type="arabicPeriod"/>
            </a:pPr>
            <a:r>
              <a:rPr lang="en-GB" dirty="0" smtClean="0"/>
              <a:t>Does behavioural economics mean traditional economic theory is pointless?</a:t>
            </a:r>
          </a:p>
          <a:p>
            <a:pPr marL="514350" indent="-514350">
              <a:buFont typeface="+mj-lt"/>
              <a:buAutoNum type="arabicPeriod"/>
            </a:pPr>
            <a:r>
              <a:rPr lang="en-GB" dirty="0" smtClean="0"/>
              <a:t>Bounded rationality?</a:t>
            </a:r>
          </a:p>
          <a:p>
            <a:pPr marL="514350" indent="-514350">
              <a:buFont typeface="+mj-lt"/>
              <a:buAutoNum type="arabicPeriod"/>
            </a:pPr>
            <a:r>
              <a:rPr lang="en-GB" dirty="0" smtClean="0"/>
              <a:t>Framing?</a:t>
            </a:r>
          </a:p>
          <a:p>
            <a:pPr marL="514350" indent="-514350">
              <a:buFont typeface="+mj-lt"/>
              <a:buAutoNum type="arabicPeriod"/>
            </a:pPr>
            <a:r>
              <a:rPr lang="en-GB" dirty="0" smtClean="0"/>
              <a:t>Loss Aversion?</a:t>
            </a:r>
          </a:p>
          <a:p>
            <a:pPr marL="0" indent="0">
              <a:buNone/>
            </a:pPr>
            <a:endParaRPr lang="en-GB" dirty="0" smtClean="0"/>
          </a:p>
          <a:p>
            <a:pPr marL="0" indent="0">
              <a:buNone/>
            </a:pPr>
            <a:r>
              <a:rPr lang="en-GB" b="1" dirty="0" smtClean="0"/>
              <a:t>PART 2: Behavioural Economics Debate: Does altruism exist?</a:t>
            </a:r>
          </a:p>
          <a:p>
            <a:pPr marL="0" indent="0">
              <a:buNone/>
            </a:pPr>
            <a:r>
              <a:rPr lang="en-GB" dirty="0" smtClean="0"/>
              <a:t>Conclusions?</a:t>
            </a:r>
          </a:p>
          <a:p>
            <a:pPr marL="0" indent="0">
              <a:buNone/>
            </a:pPr>
            <a:endParaRPr lang="en-GB" dirty="0"/>
          </a:p>
        </p:txBody>
      </p:sp>
      <p:pic>
        <p:nvPicPr>
          <p:cNvPr id="4" name="Picture 3"/>
          <p:cNvPicPr>
            <a:picLocks noChangeAspect="1"/>
          </p:cNvPicPr>
          <p:nvPr/>
        </p:nvPicPr>
        <p:blipFill>
          <a:blip r:embed="rId2"/>
          <a:stretch>
            <a:fillRect/>
          </a:stretch>
        </p:blipFill>
        <p:spPr>
          <a:xfrm>
            <a:off x="5034131" y="1524983"/>
            <a:ext cx="6723531" cy="5173993"/>
          </a:xfrm>
          <a:prstGeom prst="rect">
            <a:avLst/>
          </a:prstGeom>
        </p:spPr>
      </p:pic>
    </p:spTree>
    <p:extLst>
      <p:ext uri="{BB962C8B-B14F-4D97-AF65-F5344CB8AC3E}">
        <p14:creationId xmlns:p14="http://schemas.microsoft.com/office/powerpoint/2010/main" val="37724215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048" y="141190"/>
            <a:ext cx="10515600" cy="1325563"/>
          </a:xfrm>
        </p:spPr>
        <p:txBody>
          <a:bodyPr>
            <a:noAutofit/>
          </a:bodyPr>
          <a:lstStyle/>
          <a:p>
            <a:r>
              <a:rPr lang="en-GB" sz="5400" b="1" dirty="0" smtClean="0">
                <a:solidFill>
                  <a:srgbClr val="0070C0"/>
                </a:solidFill>
                <a:latin typeface="+mn-lt"/>
              </a:rPr>
              <a:t>Behavioural Economics</a:t>
            </a:r>
            <a:r>
              <a:rPr lang="en-GB" sz="5400" dirty="0" smtClean="0">
                <a:latin typeface="+mn-lt"/>
              </a:rPr>
              <a:t/>
            </a:r>
            <a:br>
              <a:rPr lang="en-GB" sz="5400" dirty="0" smtClean="0">
                <a:latin typeface="+mn-lt"/>
              </a:rPr>
            </a:br>
            <a:r>
              <a:rPr lang="en-GB" sz="4000" dirty="0" smtClean="0">
                <a:solidFill>
                  <a:srgbClr val="FF0000"/>
                </a:solidFill>
                <a:latin typeface="+mn-lt"/>
              </a:rPr>
              <a:t>Challenging ‘Classical Economics’</a:t>
            </a:r>
            <a:endParaRPr lang="en-GB" sz="5400" dirty="0">
              <a:solidFill>
                <a:srgbClr val="FF0000"/>
              </a:solidFill>
              <a:latin typeface="+mn-lt"/>
            </a:endParaRPr>
          </a:p>
        </p:txBody>
      </p:sp>
      <p:sp>
        <p:nvSpPr>
          <p:cNvPr id="3" name="Content Placeholder 2"/>
          <p:cNvSpPr>
            <a:spLocks noGrp="1"/>
          </p:cNvSpPr>
          <p:nvPr>
            <p:ph idx="1"/>
          </p:nvPr>
        </p:nvSpPr>
        <p:spPr>
          <a:xfrm>
            <a:off x="213047" y="1667003"/>
            <a:ext cx="8184503" cy="4976393"/>
          </a:xfrm>
        </p:spPr>
        <p:txBody>
          <a:bodyPr>
            <a:normAutofit fontScale="77500" lnSpcReduction="20000"/>
          </a:bodyPr>
          <a:lstStyle/>
          <a:p>
            <a:pPr marL="0" indent="0">
              <a:buNone/>
            </a:pPr>
            <a:r>
              <a:rPr lang="en-GB" sz="3800" b="1" dirty="0" smtClean="0"/>
              <a:t>How?</a:t>
            </a:r>
          </a:p>
          <a:p>
            <a:r>
              <a:rPr lang="en-GB" dirty="0" smtClean="0"/>
              <a:t>Classical economists believe economic agents/individuals (consumers, firms etc.) are rational. They follow a set of rules consistently when making decisions.  E.g. the Law of Demand and Supply and being ‘egotistical’ or selfish</a:t>
            </a:r>
          </a:p>
          <a:p>
            <a:r>
              <a:rPr lang="en-GB" dirty="0" smtClean="0"/>
              <a:t>Behavioural economists think it might be more complex than that.  Do we make decisions purely for our self-interest and can we accurately predict how we might respond to price changes?</a:t>
            </a:r>
          </a:p>
          <a:p>
            <a:pPr marL="0" indent="0">
              <a:buNone/>
            </a:pPr>
            <a:r>
              <a:rPr lang="en-GB" sz="3600" b="1" dirty="0" smtClean="0"/>
              <a:t>Why do Behavioural Economists think we may not have consistent, rational behaviour?</a:t>
            </a:r>
          </a:p>
          <a:p>
            <a:pPr marL="514350" indent="-514350">
              <a:buFont typeface="+mj-lt"/>
              <a:buAutoNum type="arabicPeriod"/>
            </a:pPr>
            <a:r>
              <a:rPr lang="en-GB" dirty="0" smtClean="0"/>
              <a:t>Bounded rationality (and self-control)</a:t>
            </a:r>
          </a:p>
          <a:p>
            <a:pPr marL="514350" indent="-514350">
              <a:buFont typeface="+mj-lt"/>
              <a:buAutoNum type="arabicPeriod"/>
            </a:pPr>
            <a:r>
              <a:rPr lang="en-GB" dirty="0" smtClean="0"/>
              <a:t>Biases in decision making</a:t>
            </a:r>
          </a:p>
          <a:p>
            <a:pPr marL="514350" indent="-514350">
              <a:buFont typeface="+mj-lt"/>
              <a:buAutoNum type="arabicPeriod"/>
            </a:pPr>
            <a:r>
              <a:rPr lang="en-GB" dirty="0" smtClean="0"/>
              <a:t>Altruism and fairness</a:t>
            </a:r>
          </a:p>
          <a:p>
            <a:pPr marL="514350" indent="-514350">
              <a:buFont typeface="+mj-lt"/>
              <a:buAutoNum type="arabicPeriod"/>
            </a:pPr>
            <a:r>
              <a:rPr lang="en-GB" dirty="0" smtClean="0"/>
              <a:t>Framing (and choice architecture)</a:t>
            </a:r>
            <a:endParaRPr lang="en-GB" dirty="0"/>
          </a:p>
        </p:txBody>
      </p:sp>
      <p:pic>
        <p:nvPicPr>
          <p:cNvPr id="4" name="Picture 3"/>
          <p:cNvPicPr>
            <a:picLocks noChangeAspect="1"/>
          </p:cNvPicPr>
          <p:nvPr/>
        </p:nvPicPr>
        <p:blipFill>
          <a:blip r:embed="rId2"/>
          <a:stretch>
            <a:fillRect/>
          </a:stretch>
        </p:blipFill>
        <p:spPr>
          <a:xfrm>
            <a:off x="8735786" y="1853682"/>
            <a:ext cx="2819400" cy="4419600"/>
          </a:xfrm>
          <a:prstGeom prst="rect">
            <a:avLst/>
          </a:prstGeom>
        </p:spPr>
      </p:pic>
    </p:spTree>
    <p:extLst>
      <p:ext uri="{BB962C8B-B14F-4D97-AF65-F5344CB8AC3E}">
        <p14:creationId xmlns:p14="http://schemas.microsoft.com/office/powerpoint/2010/main" val="18155806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239" y="173101"/>
            <a:ext cx="10515600" cy="1325563"/>
          </a:xfrm>
        </p:spPr>
        <p:txBody>
          <a:bodyPr>
            <a:normAutofit/>
          </a:bodyPr>
          <a:lstStyle/>
          <a:p>
            <a:r>
              <a:rPr lang="en-GB" sz="5400" b="1" dirty="0" smtClean="0">
                <a:latin typeface="+mn-lt"/>
              </a:rPr>
              <a:t>Altruism Debate</a:t>
            </a:r>
            <a:endParaRPr lang="en-GB" sz="5400" b="1" dirty="0">
              <a:latin typeface="+mn-lt"/>
            </a:endParaRPr>
          </a:p>
        </p:txBody>
      </p:sp>
      <p:sp>
        <p:nvSpPr>
          <p:cNvPr id="3" name="Content Placeholder 2"/>
          <p:cNvSpPr>
            <a:spLocks noGrp="1"/>
          </p:cNvSpPr>
          <p:nvPr>
            <p:ph idx="1"/>
          </p:nvPr>
        </p:nvSpPr>
        <p:spPr>
          <a:xfrm>
            <a:off x="838200" y="1825625"/>
            <a:ext cx="4004388" cy="4351338"/>
          </a:xfrm>
        </p:spPr>
        <p:txBody>
          <a:bodyPr/>
          <a:lstStyle/>
          <a:p>
            <a:pPr marL="0" indent="0">
              <a:buNone/>
            </a:pPr>
            <a:r>
              <a:rPr lang="en-GB" dirty="0" smtClean="0"/>
              <a:t>Classical economists assume we are all selfish (consumers and firms) and all out for our own advantage?  Are they right?</a:t>
            </a:r>
          </a:p>
        </p:txBody>
      </p:sp>
      <p:pic>
        <p:nvPicPr>
          <p:cNvPr id="4" name="Picture 3"/>
          <p:cNvPicPr>
            <a:picLocks noChangeAspect="1"/>
          </p:cNvPicPr>
          <p:nvPr/>
        </p:nvPicPr>
        <p:blipFill>
          <a:blip r:embed="rId2"/>
          <a:stretch>
            <a:fillRect/>
          </a:stretch>
        </p:blipFill>
        <p:spPr>
          <a:xfrm>
            <a:off x="6319935" y="835883"/>
            <a:ext cx="4556904" cy="5182361"/>
          </a:xfrm>
          <a:prstGeom prst="rect">
            <a:avLst/>
          </a:prstGeom>
        </p:spPr>
      </p:pic>
    </p:spTree>
    <p:extLst>
      <p:ext uri="{BB962C8B-B14F-4D97-AF65-F5344CB8AC3E}">
        <p14:creationId xmlns:p14="http://schemas.microsoft.com/office/powerpoint/2010/main" val="37308375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TODAYS LESSON:</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Recap ‘Classical’ .v. Behavioural Economics in terms of the roles of prices in the market	</a:t>
            </a:r>
          </a:p>
          <a:p>
            <a:pPr marL="514350" indent="-514350">
              <a:buFont typeface="+mj-lt"/>
              <a:buAutoNum type="arabicPeriod"/>
            </a:pPr>
            <a:r>
              <a:rPr lang="en-GB" dirty="0"/>
              <a:t>Concept of Welfare Economics: Consumer and Producer Surplus</a:t>
            </a:r>
          </a:p>
          <a:p>
            <a:pPr marL="514350" indent="-514350">
              <a:buFont typeface="+mj-lt"/>
              <a:buAutoNum type="arabicPeriod"/>
            </a:pPr>
            <a:r>
              <a:rPr lang="en-GB" dirty="0" smtClean="0"/>
              <a:t>How to write a point in an essay where you are explaining why the market is a good tool to solve the economic problem.</a:t>
            </a:r>
          </a:p>
        </p:txBody>
      </p:sp>
    </p:spTree>
    <p:extLst>
      <p:ext uri="{BB962C8B-B14F-4D97-AF65-F5344CB8AC3E}">
        <p14:creationId xmlns:p14="http://schemas.microsoft.com/office/powerpoint/2010/main" val="13737806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latin typeface="+mn-lt"/>
              </a:rPr>
              <a:t>How to write a point in an essay where you are explaining why the market is a good tool to solve the economic problem</a:t>
            </a:r>
            <a:r>
              <a:rPr lang="en-GB" b="1" dirty="0" smtClean="0">
                <a:latin typeface="+mn-lt"/>
              </a:rPr>
              <a:t>.</a:t>
            </a:r>
            <a:endParaRPr lang="en-GB" b="1" dirty="0">
              <a:latin typeface="+mn-lt"/>
            </a:endParaRPr>
          </a:p>
        </p:txBody>
      </p:sp>
      <p:sp>
        <p:nvSpPr>
          <p:cNvPr id="3" name="Content Placeholder 2"/>
          <p:cNvSpPr>
            <a:spLocks noGrp="1"/>
          </p:cNvSpPr>
          <p:nvPr>
            <p:ph idx="1"/>
          </p:nvPr>
        </p:nvSpPr>
        <p:spPr>
          <a:xfrm>
            <a:off x="838200" y="2259105"/>
            <a:ext cx="10515600" cy="3917857"/>
          </a:xfrm>
        </p:spPr>
        <p:txBody>
          <a:bodyPr>
            <a:normAutofit fontScale="62500" lnSpcReduction="20000"/>
          </a:bodyPr>
          <a:lstStyle/>
          <a:p>
            <a:pPr marL="0" indent="0">
              <a:buNone/>
            </a:pPr>
            <a:r>
              <a:rPr lang="en-GB" b="1" i="1" dirty="0" smtClean="0">
                <a:solidFill>
                  <a:srgbClr val="FF0000"/>
                </a:solidFill>
              </a:rPr>
              <a:t>To what extent should the Government intervene in the market to reduce the consumption of cigarettes?</a:t>
            </a:r>
          </a:p>
          <a:p>
            <a:pPr marL="0" indent="0">
              <a:buNone/>
            </a:pPr>
            <a:endParaRPr lang="en-GB" dirty="0"/>
          </a:p>
          <a:p>
            <a:pPr marL="0" indent="0">
              <a:buNone/>
            </a:pPr>
            <a:r>
              <a:rPr lang="en-GB" sz="4000" b="1" dirty="0" smtClean="0">
                <a:solidFill>
                  <a:srgbClr val="0070C0"/>
                </a:solidFill>
              </a:rPr>
              <a:t>Point: Government’s shouldn’t intervene as markets work best if there is no Government intervention</a:t>
            </a:r>
          </a:p>
          <a:p>
            <a:pPr marL="0" indent="0">
              <a:buNone/>
            </a:pPr>
            <a:r>
              <a:rPr lang="en-GB" b="1" u="sng" dirty="0" smtClean="0"/>
              <a:t>ARGUMENTS TO SUPPORT this POINT</a:t>
            </a:r>
          </a:p>
          <a:p>
            <a:r>
              <a:rPr lang="en-GB" b="1" u="sng" dirty="0" smtClean="0">
                <a:solidFill>
                  <a:srgbClr val="0070C0"/>
                </a:solidFill>
              </a:rPr>
              <a:t>As#1: </a:t>
            </a:r>
            <a:r>
              <a:rPr lang="en-GB" b="1" dirty="0" smtClean="0"/>
              <a:t>Efficiency Argument - </a:t>
            </a:r>
            <a:r>
              <a:rPr lang="en-GB" dirty="0" smtClean="0"/>
              <a:t>maximising both allocative efficiency through the price mechanism and productive efficiency through competition</a:t>
            </a:r>
          </a:p>
          <a:p>
            <a:r>
              <a:rPr lang="en-GB" b="1" u="sng" dirty="0" smtClean="0">
                <a:solidFill>
                  <a:srgbClr val="0070C0"/>
                </a:solidFill>
              </a:rPr>
              <a:t>As#2: </a:t>
            </a:r>
            <a:r>
              <a:rPr lang="en-GB" b="1" dirty="0" smtClean="0"/>
              <a:t>Welfare Argument - </a:t>
            </a:r>
            <a:r>
              <a:rPr lang="en-GB" dirty="0" smtClean="0"/>
              <a:t>maximising economic welfare to society and there is no ‘deadweight loss’</a:t>
            </a:r>
          </a:p>
          <a:p>
            <a:pPr marL="0" indent="0">
              <a:buNone/>
            </a:pPr>
            <a:endParaRPr lang="en-GB" b="1" dirty="0" smtClean="0"/>
          </a:p>
          <a:p>
            <a:pPr marL="0" indent="0">
              <a:buNone/>
            </a:pPr>
            <a:r>
              <a:rPr lang="en-GB" b="1" u="sng" dirty="0" smtClean="0"/>
              <a:t>ARGUMENT TO EVALUATE this POINT</a:t>
            </a:r>
          </a:p>
          <a:p>
            <a:r>
              <a:rPr lang="en-GB" b="1" u="sng" dirty="0" smtClean="0">
                <a:solidFill>
                  <a:srgbClr val="0070C0"/>
                </a:solidFill>
              </a:rPr>
              <a:t>Ae: </a:t>
            </a:r>
            <a:r>
              <a:rPr lang="en-GB" b="1" dirty="0" smtClean="0"/>
              <a:t>Behavioural economics argument - </a:t>
            </a:r>
            <a:r>
              <a:rPr lang="en-GB" dirty="0" smtClean="0"/>
              <a:t>should we assume that people are rational and make decisions based upon prices….are they consistent? Are they selfish?</a:t>
            </a:r>
            <a:endParaRPr lang="en-GB" dirty="0"/>
          </a:p>
        </p:txBody>
      </p:sp>
    </p:spTree>
    <p:extLst>
      <p:ext uri="{BB962C8B-B14F-4D97-AF65-F5344CB8AC3E}">
        <p14:creationId xmlns:p14="http://schemas.microsoft.com/office/powerpoint/2010/main" val="20890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mn-lt"/>
              </a:rPr>
              <a:t>RWS4 </a:t>
            </a:r>
            <a:r>
              <a:rPr lang="en-US" sz="4800" b="1" dirty="0">
                <a:latin typeface="+mn-lt"/>
              </a:rPr>
              <a:t>– PREP </a:t>
            </a:r>
            <a:r>
              <a:rPr lang="en-US" sz="4800" b="1" dirty="0" smtClean="0">
                <a:latin typeface="+mn-lt"/>
              </a:rPr>
              <a:t>HOMEWORK</a:t>
            </a:r>
            <a:r>
              <a:rPr lang="en-US" sz="4800" b="1" dirty="0" smtClean="0"/>
              <a:t/>
            </a:r>
            <a:br>
              <a:rPr lang="en-US" sz="4800" b="1" dirty="0" smtClean="0"/>
            </a:br>
            <a:r>
              <a:rPr lang="en-US" sz="2700" b="1" dirty="0" smtClean="0">
                <a:solidFill>
                  <a:srgbClr val="FF0000"/>
                </a:solidFill>
              </a:rPr>
              <a:t>Due for inspection on Monday 26</a:t>
            </a:r>
            <a:r>
              <a:rPr lang="en-US" sz="2700" b="1" baseline="30000" dirty="0" smtClean="0">
                <a:solidFill>
                  <a:srgbClr val="FF0000"/>
                </a:solidFill>
              </a:rPr>
              <a:t>th</a:t>
            </a:r>
            <a:r>
              <a:rPr lang="en-US" sz="2700" b="1" dirty="0" smtClean="0">
                <a:solidFill>
                  <a:srgbClr val="FF0000"/>
                </a:solidFill>
              </a:rPr>
              <a:t> Nov 2018</a:t>
            </a:r>
            <a:endParaRPr lang="en-US" sz="3600" b="1" dirty="0">
              <a:solidFill>
                <a:srgbClr val="FF0000"/>
              </a:solidFill>
            </a:endParaRPr>
          </a:p>
        </p:txBody>
      </p:sp>
      <p:sp>
        <p:nvSpPr>
          <p:cNvPr id="3" name="Content Placeholder 2"/>
          <p:cNvSpPr>
            <a:spLocks noGrp="1"/>
          </p:cNvSpPr>
          <p:nvPr>
            <p:ph idx="1"/>
          </p:nvPr>
        </p:nvSpPr>
        <p:spPr>
          <a:xfrm>
            <a:off x="602674" y="1988705"/>
            <a:ext cx="4523509" cy="4351338"/>
          </a:xfrm>
        </p:spPr>
        <p:txBody>
          <a:bodyPr>
            <a:normAutofit fontScale="77500" lnSpcReduction="20000"/>
          </a:bodyPr>
          <a:lstStyle/>
          <a:p>
            <a:pPr marL="360363" indent="-360363">
              <a:buFont typeface="+mj-lt"/>
              <a:buAutoNum type="arabicPeriod"/>
            </a:pPr>
            <a:r>
              <a:rPr lang="en-US" b="1" dirty="0" smtClean="0"/>
              <a:t>MICRO (2.25-3 hours): PREP (prepare for inspection)</a:t>
            </a:r>
          </a:p>
          <a:p>
            <a:pPr lvl="1"/>
            <a:r>
              <a:rPr lang="en-US" dirty="0" smtClean="0"/>
              <a:t>1-1.5 hour: Complete the reading and questions on the ‘role of prices’</a:t>
            </a:r>
          </a:p>
          <a:p>
            <a:pPr lvl="1"/>
            <a:r>
              <a:rPr lang="en-US" dirty="0" smtClean="0"/>
              <a:t>1-1.5 hour: Complete reading and worksheet on ‘Behavioral Economics’.</a:t>
            </a:r>
          </a:p>
          <a:p>
            <a:pPr marL="360363" indent="-360363">
              <a:buFont typeface="+mj-lt"/>
              <a:buAutoNum type="arabicPeriod"/>
            </a:pPr>
            <a:r>
              <a:rPr lang="en-US" b="1" dirty="0" smtClean="0"/>
              <a:t>MACRO (2.25-3 hours): PREP (prepare for inspection)</a:t>
            </a:r>
          </a:p>
          <a:p>
            <a:pPr lvl="1"/>
            <a:r>
              <a:rPr lang="en-US" dirty="0" smtClean="0"/>
              <a:t>1.25 to 2 hours: Complete </a:t>
            </a:r>
            <a:r>
              <a:rPr lang="en-US" dirty="0"/>
              <a:t>the reading and worksheet on ‘Deflation in Japan</a:t>
            </a:r>
            <a:r>
              <a:rPr lang="en-US" dirty="0" smtClean="0"/>
              <a:t>’.</a:t>
            </a:r>
          </a:p>
          <a:p>
            <a:pPr lvl="1"/>
            <a:r>
              <a:rPr lang="en-US" dirty="0" smtClean="0"/>
              <a:t>45 minutes max: Complete reading and questions on the concept of INDEX numbers; this was part of the GCSE </a:t>
            </a:r>
            <a:r>
              <a:rPr lang="en-US" dirty="0" err="1" smtClean="0"/>
              <a:t>Maths</a:t>
            </a:r>
            <a:r>
              <a:rPr lang="en-US" dirty="0" smtClean="0"/>
              <a:t> syllabus so you should of encountered </a:t>
            </a:r>
            <a:r>
              <a:rPr lang="en-US" smtClean="0"/>
              <a:t>it before.</a:t>
            </a:r>
            <a:endParaRPr lang="en-US" dirty="0"/>
          </a:p>
        </p:txBody>
      </p:sp>
      <p:pic>
        <p:nvPicPr>
          <p:cNvPr id="4" name="Picture 3"/>
          <p:cNvPicPr>
            <a:picLocks noChangeAspect="1"/>
          </p:cNvPicPr>
          <p:nvPr/>
        </p:nvPicPr>
        <p:blipFill>
          <a:blip r:embed="rId2"/>
          <a:stretch>
            <a:fillRect/>
          </a:stretch>
        </p:blipFill>
        <p:spPr>
          <a:xfrm>
            <a:off x="5661313" y="1825625"/>
            <a:ext cx="5955968" cy="3979430"/>
          </a:xfrm>
          <a:prstGeom prst="rect">
            <a:avLst/>
          </a:prstGeom>
        </p:spPr>
      </p:pic>
      <p:sp>
        <p:nvSpPr>
          <p:cNvPr id="5" name="TextBox 4"/>
          <p:cNvSpPr txBox="1"/>
          <p:nvPr/>
        </p:nvSpPr>
        <p:spPr>
          <a:xfrm>
            <a:off x="2160613" y="6247680"/>
            <a:ext cx="7870777" cy="369332"/>
          </a:xfrm>
          <a:prstGeom prst="rect">
            <a:avLst/>
          </a:prstGeom>
          <a:noFill/>
        </p:spPr>
        <p:txBody>
          <a:bodyPr wrap="none" rtlCol="0">
            <a:spAutoFit/>
          </a:bodyPr>
          <a:lstStyle/>
          <a:p>
            <a:pPr algn="ctr"/>
            <a:r>
              <a:rPr lang="en-GB" b="1" dirty="0" smtClean="0">
                <a:solidFill>
                  <a:srgbClr val="7030A0"/>
                </a:solidFill>
              </a:rPr>
              <a:t>ALL AVAILABLE ON GOL UNDER RWS4 FOLDERS IN MICRO AND MACRO SECTION</a:t>
            </a:r>
            <a:endParaRPr lang="en-GB" b="1" dirty="0">
              <a:solidFill>
                <a:srgbClr val="7030A0"/>
              </a:solidFill>
            </a:endParaRPr>
          </a:p>
        </p:txBody>
      </p:sp>
    </p:spTree>
    <p:extLst>
      <p:ext uri="{BB962C8B-B14F-4D97-AF65-F5344CB8AC3E}">
        <p14:creationId xmlns:p14="http://schemas.microsoft.com/office/powerpoint/2010/main" val="28389920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501" y="391658"/>
            <a:ext cx="11162143" cy="602029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b="1" dirty="0" smtClean="0">
                <a:solidFill>
                  <a:schemeClr val="bg1"/>
                </a:solidFill>
              </a:rPr>
              <a:t>ARCHIVE</a:t>
            </a:r>
            <a:endParaRPr lang="en-GB" sz="6600" b="1" dirty="0">
              <a:solidFill>
                <a:schemeClr val="bg1"/>
              </a:solidFill>
            </a:endParaRPr>
          </a:p>
        </p:txBody>
      </p:sp>
    </p:spTree>
    <p:extLst>
      <p:ext uri="{BB962C8B-B14F-4D97-AF65-F5344CB8AC3E}">
        <p14:creationId xmlns:p14="http://schemas.microsoft.com/office/powerpoint/2010/main" val="2259162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781" y="391658"/>
            <a:ext cx="11162143" cy="60202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b="1" dirty="0" smtClean="0">
                <a:solidFill>
                  <a:schemeClr val="bg1"/>
                </a:solidFill>
              </a:rPr>
              <a:t>30+90</a:t>
            </a:r>
            <a:endParaRPr lang="en-GB" sz="6600" b="1" dirty="0">
              <a:solidFill>
                <a:schemeClr val="bg1"/>
              </a:solidFill>
            </a:endParaRPr>
          </a:p>
        </p:txBody>
      </p:sp>
    </p:spTree>
    <p:extLst>
      <p:ext uri="{BB962C8B-B14F-4D97-AF65-F5344CB8AC3E}">
        <p14:creationId xmlns:p14="http://schemas.microsoft.com/office/powerpoint/2010/main" val="929602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630" y="308610"/>
            <a:ext cx="11224260" cy="621792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t>INTRODUCTION</a:t>
            </a:r>
            <a:endParaRPr lang="en-GB" sz="5400" dirty="0"/>
          </a:p>
        </p:txBody>
      </p:sp>
    </p:spTree>
    <p:extLst>
      <p:ext uri="{BB962C8B-B14F-4D97-AF65-F5344CB8AC3E}">
        <p14:creationId xmlns:p14="http://schemas.microsoft.com/office/powerpoint/2010/main" val="739385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 y="182245"/>
            <a:ext cx="10515600" cy="1325563"/>
          </a:xfrm>
        </p:spPr>
        <p:txBody>
          <a:bodyPr/>
          <a:lstStyle/>
          <a:p>
            <a:r>
              <a:rPr lang="en-GB" b="1" dirty="0" smtClean="0">
                <a:latin typeface="+mn-lt"/>
              </a:rPr>
              <a:t>RWS 4 Introduction: The Role of Markets</a:t>
            </a:r>
            <a:endParaRPr lang="en-GB" b="1" dirty="0">
              <a:latin typeface="+mn-lt"/>
            </a:endParaRPr>
          </a:p>
        </p:txBody>
      </p:sp>
      <p:sp>
        <p:nvSpPr>
          <p:cNvPr id="3" name="Content Placeholder 2"/>
          <p:cNvSpPr>
            <a:spLocks noGrp="1"/>
          </p:cNvSpPr>
          <p:nvPr>
            <p:ph idx="1"/>
          </p:nvPr>
        </p:nvSpPr>
        <p:spPr>
          <a:xfrm>
            <a:off x="506730" y="1507808"/>
            <a:ext cx="11220450" cy="5144452"/>
          </a:xfrm>
        </p:spPr>
        <p:txBody>
          <a:bodyPr>
            <a:normAutofit fontScale="77500" lnSpcReduction="20000"/>
          </a:bodyPr>
          <a:lstStyle/>
          <a:p>
            <a:pPr marL="0" indent="0">
              <a:buNone/>
            </a:pPr>
            <a:r>
              <a:rPr lang="en-GB" sz="3400" u="sng" dirty="0" smtClean="0"/>
              <a:t>How do we solve the economic problem?  Two options:</a:t>
            </a:r>
          </a:p>
          <a:p>
            <a:pPr marL="263525" indent="-263525">
              <a:buFont typeface="+mj-lt"/>
              <a:buAutoNum type="arabicPeriod"/>
            </a:pPr>
            <a:r>
              <a:rPr lang="en-GB" b="1" dirty="0" smtClean="0"/>
              <a:t>Free Markets </a:t>
            </a:r>
            <a:r>
              <a:rPr lang="en-GB" b="1" dirty="0" smtClean="0">
                <a:solidFill>
                  <a:srgbClr val="FF0000"/>
                </a:solidFill>
              </a:rPr>
              <a:t>(capitalism, market economy etc.) </a:t>
            </a:r>
            <a:r>
              <a:rPr lang="en-GB" b="1" dirty="0" smtClean="0"/>
              <a:t>= RWS 4: </a:t>
            </a:r>
            <a:r>
              <a:rPr lang="en-GB" dirty="0" smtClean="0"/>
              <a:t>Governments establish ‘property rights’ but then leave ‘Firms’ and ‘Consumers’ (from households) to negotiate a ‘market-clearing equilibrium’ price for goods and services.  This price then determines the allocation and subsequent production of certain goods and services to meet the needs/wants of consumers.</a:t>
            </a:r>
          </a:p>
          <a:p>
            <a:pPr marL="263525" indent="-263525">
              <a:buFont typeface="+mj-lt"/>
              <a:buAutoNum type="arabicPeriod"/>
            </a:pPr>
            <a:r>
              <a:rPr lang="en-GB" b="1" dirty="0" smtClean="0"/>
              <a:t>Government Intervention </a:t>
            </a:r>
            <a:r>
              <a:rPr lang="en-GB" b="1" dirty="0" smtClean="0">
                <a:solidFill>
                  <a:srgbClr val="FF0000"/>
                </a:solidFill>
              </a:rPr>
              <a:t>(socialism, planned economy etc.) </a:t>
            </a:r>
            <a:r>
              <a:rPr lang="en-GB" b="1" dirty="0" smtClean="0"/>
              <a:t>= RWS 5: </a:t>
            </a:r>
            <a:r>
              <a:rPr lang="en-GB" dirty="0" smtClean="0"/>
              <a:t>Government’s not only establish ‘property rights’ but also produce and allocate scarce resources to meet the needs/wants of consumers.  Or they are heavily involved in regulating the market to ensure that consumers needs/wants are maximised with minimal waste of scarce resources.</a:t>
            </a:r>
          </a:p>
          <a:p>
            <a:pPr marL="0" indent="0">
              <a:buNone/>
            </a:pPr>
            <a:endParaRPr lang="en-GB" dirty="0"/>
          </a:p>
          <a:p>
            <a:pPr marL="0" indent="0">
              <a:buNone/>
            </a:pPr>
            <a:r>
              <a:rPr lang="en-GB" sz="3400" u="sng" dirty="0" smtClean="0"/>
              <a:t>How do we measure which method is best?  Two options:</a:t>
            </a:r>
          </a:p>
          <a:p>
            <a:pPr marL="263525" indent="-263525">
              <a:buFont typeface="+mj-lt"/>
              <a:buAutoNum type="arabicPeriod"/>
            </a:pPr>
            <a:r>
              <a:rPr lang="en-GB" b="1" dirty="0" smtClean="0"/>
              <a:t>Efficiency Economics: </a:t>
            </a:r>
            <a:r>
              <a:rPr lang="en-GB" i="1" dirty="0" smtClean="0">
                <a:solidFill>
                  <a:srgbClr val="FF0000"/>
                </a:solidFill>
              </a:rPr>
              <a:t>Allocative and Productive Efficiency </a:t>
            </a:r>
            <a:r>
              <a:rPr lang="en-GB" dirty="0" smtClean="0"/>
              <a:t>(Minimising waste of scarce resources)</a:t>
            </a:r>
          </a:p>
          <a:p>
            <a:pPr marL="263525" indent="-263525">
              <a:buFont typeface="+mj-lt"/>
              <a:buAutoNum type="arabicPeriod"/>
            </a:pPr>
            <a:r>
              <a:rPr lang="en-GB" b="1" dirty="0" smtClean="0"/>
              <a:t>Welfare Economics: </a:t>
            </a:r>
            <a:r>
              <a:rPr lang="en-GB" i="1" dirty="0" smtClean="0">
                <a:solidFill>
                  <a:srgbClr val="FF0000"/>
                </a:solidFill>
              </a:rPr>
              <a:t>Consumer and producer surplus </a:t>
            </a:r>
            <a:r>
              <a:rPr lang="en-GB" dirty="0" smtClean="0"/>
              <a:t>(Maximising the wants of consumers to improve utility or living standards)</a:t>
            </a:r>
          </a:p>
        </p:txBody>
      </p:sp>
    </p:spTree>
    <p:extLst>
      <p:ext uri="{BB962C8B-B14F-4D97-AF65-F5344CB8AC3E}">
        <p14:creationId xmlns:p14="http://schemas.microsoft.com/office/powerpoint/2010/main" val="1351556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24283" y="4762877"/>
            <a:ext cx="1805904" cy="646331"/>
          </a:xfrm>
          <a:prstGeom prst="rect">
            <a:avLst/>
          </a:prstGeom>
          <a:solidFill>
            <a:schemeClr val="tx1"/>
          </a:solidFill>
        </p:spPr>
        <p:txBody>
          <a:bodyPr wrap="square" rtlCol="0">
            <a:spAutoFit/>
          </a:bodyPr>
          <a:lstStyle/>
          <a:p>
            <a:pPr algn="ctr"/>
            <a:r>
              <a:rPr lang="en-US" b="1" dirty="0">
                <a:solidFill>
                  <a:schemeClr val="bg1"/>
                </a:solidFill>
              </a:rPr>
              <a:t>GOVERNMENT FAILURE</a:t>
            </a:r>
          </a:p>
        </p:txBody>
      </p:sp>
      <p:cxnSp>
        <p:nvCxnSpPr>
          <p:cNvPr id="17" name="Straight Connector 16"/>
          <p:cNvCxnSpPr/>
          <p:nvPr/>
        </p:nvCxnSpPr>
        <p:spPr>
          <a:xfrm>
            <a:off x="75514" y="4215027"/>
            <a:ext cx="10548130" cy="30389"/>
          </a:xfrm>
          <a:prstGeom prst="line">
            <a:avLst/>
          </a:prstGeom>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6072711" y="91782"/>
            <a:ext cx="0" cy="6766219"/>
          </a:xfrm>
          <a:prstGeom prst="line">
            <a:avLst/>
          </a:prstGeom>
          <a:ln/>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4107012" y="61233"/>
            <a:ext cx="4181336" cy="954107"/>
          </a:xfrm>
          <a:prstGeom prst="rect">
            <a:avLst/>
          </a:prstGeom>
          <a:solidFill>
            <a:schemeClr val="tx1"/>
          </a:solidFill>
        </p:spPr>
        <p:txBody>
          <a:bodyPr wrap="square" rtlCol="0">
            <a:spAutoFit/>
          </a:bodyPr>
          <a:lstStyle/>
          <a:p>
            <a:pPr algn="ctr"/>
            <a:r>
              <a:rPr lang="en-US" sz="2400" b="1" u="sng" dirty="0">
                <a:solidFill>
                  <a:srgbClr val="FFFF00"/>
                </a:solidFill>
              </a:rPr>
              <a:t>MICROECONOMICS OVERVIEW</a:t>
            </a:r>
          </a:p>
          <a:p>
            <a:pPr algn="ctr"/>
            <a:r>
              <a:rPr lang="en-US" b="1" dirty="0">
                <a:solidFill>
                  <a:schemeClr val="bg1"/>
                </a:solidFill>
              </a:rPr>
              <a:t>THE BASIC ECONOMIC PROBLEM</a:t>
            </a:r>
          </a:p>
          <a:p>
            <a:pPr algn="ctr"/>
            <a:r>
              <a:rPr lang="en-US" sz="700" b="1" dirty="0">
                <a:solidFill>
                  <a:schemeClr val="bg1"/>
                </a:solidFill>
              </a:rPr>
              <a:t>Scarcity (resources), unlimited wants forces a </a:t>
            </a:r>
            <a:r>
              <a:rPr lang="en-US" sz="700" b="1" dirty="0" smtClean="0">
                <a:solidFill>
                  <a:schemeClr val="bg1"/>
                </a:solidFill>
              </a:rPr>
              <a:t>choice (PPF MODELS) </a:t>
            </a:r>
            <a:r>
              <a:rPr lang="en-US" sz="700" b="1" dirty="0">
                <a:solidFill>
                  <a:schemeClr val="bg1"/>
                </a:solidFill>
              </a:rPr>
              <a:t>which involves an opportunity cost. There is not enough for everyone so how best to distribute our scarce resources to meet </a:t>
            </a:r>
            <a:r>
              <a:rPr lang="en-US" sz="700" b="1" dirty="0" err="1">
                <a:solidFill>
                  <a:schemeClr val="bg1"/>
                </a:solidFill>
              </a:rPr>
              <a:t>everyones</a:t>
            </a:r>
            <a:r>
              <a:rPr lang="en-US" sz="700" b="1" dirty="0">
                <a:solidFill>
                  <a:schemeClr val="bg1"/>
                </a:solidFill>
              </a:rPr>
              <a:t> wants.</a:t>
            </a:r>
          </a:p>
        </p:txBody>
      </p:sp>
      <p:sp>
        <p:nvSpPr>
          <p:cNvPr id="25" name="TextBox 24"/>
          <p:cNvSpPr txBox="1"/>
          <p:nvPr/>
        </p:nvSpPr>
        <p:spPr>
          <a:xfrm>
            <a:off x="823783" y="4579581"/>
            <a:ext cx="1773397" cy="792525"/>
          </a:xfrm>
          <a:prstGeom prst="rect">
            <a:avLst/>
          </a:prstGeom>
          <a:solidFill>
            <a:srgbClr val="FFFFFF"/>
          </a:solidFill>
        </p:spPr>
        <p:txBody>
          <a:bodyPr wrap="square" rtlCol="0">
            <a:spAutoFit/>
          </a:bodyPr>
          <a:lstStyle/>
          <a:p>
            <a:r>
              <a:rPr lang="en-US" sz="1050" b="1" dirty="0">
                <a:solidFill>
                  <a:srgbClr val="FF0000"/>
                </a:solidFill>
              </a:rPr>
              <a:t>Theory of the Firm</a:t>
            </a:r>
          </a:p>
          <a:p>
            <a:pPr marL="171450" indent="-171450">
              <a:buFont typeface="Arial"/>
              <a:buChar char="•"/>
            </a:pPr>
            <a:r>
              <a:rPr lang="en-US" sz="700" dirty="0"/>
              <a:t>Regulatory capture</a:t>
            </a:r>
          </a:p>
          <a:p>
            <a:pPr marL="171450" indent="-171450">
              <a:buFont typeface="Arial"/>
              <a:buChar char="•"/>
            </a:pPr>
            <a:r>
              <a:rPr lang="en-US" sz="700" dirty="0"/>
              <a:t>Crowding </a:t>
            </a:r>
            <a:r>
              <a:rPr lang="en-US" sz="700" dirty="0" smtClean="0"/>
              <a:t>Out through </a:t>
            </a:r>
            <a:r>
              <a:rPr lang="en-US" sz="700" dirty="0" err="1" smtClean="0"/>
              <a:t>Nationalisation</a:t>
            </a:r>
            <a:endParaRPr lang="en-US" sz="700" dirty="0"/>
          </a:p>
          <a:p>
            <a:pPr marL="171450" indent="-171450">
              <a:buFont typeface="Arial"/>
              <a:buChar char="•"/>
            </a:pPr>
            <a:r>
              <a:rPr lang="en-US" sz="700" dirty="0"/>
              <a:t>Cost to Government (including opportunity cost)</a:t>
            </a:r>
          </a:p>
          <a:p>
            <a:pPr marL="171450" indent="-171450">
              <a:buFont typeface="Arial"/>
              <a:buChar char="•"/>
            </a:pPr>
            <a:r>
              <a:rPr lang="en-US" sz="700" dirty="0"/>
              <a:t>Moral hazard</a:t>
            </a:r>
          </a:p>
        </p:txBody>
      </p:sp>
      <p:sp>
        <p:nvSpPr>
          <p:cNvPr id="27" name="TextBox 26"/>
          <p:cNvSpPr txBox="1"/>
          <p:nvPr/>
        </p:nvSpPr>
        <p:spPr>
          <a:xfrm>
            <a:off x="4846964" y="4471136"/>
            <a:ext cx="1069669" cy="1492716"/>
          </a:xfrm>
          <a:prstGeom prst="rect">
            <a:avLst/>
          </a:prstGeom>
          <a:solidFill>
            <a:srgbClr val="FFFFFF"/>
          </a:solidFill>
        </p:spPr>
        <p:txBody>
          <a:bodyPr wrap="square" rtlCol="0">
            <a:spAutoFit/>
          </a:bodyPr>
          <a:lstStyle/>
          <a:p>
            <a:r>
              <a:rPr lang="en-US" sz="1050" b="1" dirty="0" smtClean="0">
                <a:solidFill>
                  <a:srgbClr val="FF0000"/>
                </a:solidFill>
              </a:rPr>
              <a:t>Welfare Economics</a:t>
            </a:r>
          </a:p>
          <a:p>
            <a:pPr marL="92075" indent="-92075">
              <a:buFont typeface="Arial" panose="020B0604020202020204" pitchFamily="34" charset="0"/>
              <a:buChar char="•"/>
            </a:pPr>
            <a:r>
              <a:rPr lang="en-US" sz="700" u="sng" dirty="0" smtClean="0"/>
              <a:t>Unintended effects: </a:t>
            </a:r>
            <a:r>
              <a:rPr lang="en-US" sz="700" dirty="0" smtClean="0"/>
              <a:t>Shortages/surpluses</a:t>
            </a:r>
          </a:p>
          <a:p>
            <a:pPr marL="92075" indent="-92075">
              <a:buFont typeface="Arial"/>
              <a:buChar char="•"/>
            </a:pPr>
            <a:r>
              <a:rPr lang="en-US" sz="700" u="sng" dirty="0" smtClean="0"/>
              <a:t>Political conflicts</a:t>
            </a:r>
            <a:r>
              <a:rPr lang="en-US" sz="700" dirty="0" smtClean="0"/>
              <a:t>: Public choice theory and corruption</a:t>
            </a:r>
          </a:p>
          <a:p>
            <a:pPr marL="92075" indent="-92075">
              <a:buFont typeface="Arial"/>
              <a:buChar char="•"/>
            </a:pPr>
            <a:r>
              <a:rPr lang="en-US" sz="700" u="sng" dirty="0" smtClean="0"/>
              <a:t>Admin Errors/Costs: </a:t>
            </a:r>
            <a:r>
              <a:rPr lang="en-US" sz="700" dirty="0" err="1" smtClean="0"/>
              <a:t>Bureaucractic</a:t>
            </a:r>
            <a:r>
              <a:rPr lang="en-US" sz="700" dirty="0" smtClean="0"/>
              <a:t> costs</a:t>
            </a:r>
          </a:p>
          <a:p>
            <a:pPr marL="92075" indent="-92075">
              <a:buFont typeface="Arial"/>
              <a:buChar char="•"/>
            </a:pPr>
            <a:r>
              <a:rPr lang="en-US" sz="700" u="sng" dirty="0" smtClean="0"/>
              <a:t>Imperfect info: </a:t>
            </a:r>
            <a:r>
              <a:rPr lang="en-US" sz="700" dirty="0" smtClean="0"/>
              <a:t>unable to put a value on externalities</a:t>
            </a:r>
            <a:endParaRPr lang="en-US" sz="700" dirty="0"/>
          </a:p>
        </p:txBody>
      </p:sp>
      <p:cxnSp>
        <p:nvCxnSpPr>
          <p:cNvPr id="29" name="Elbow Connector 28"/>
          <p:cNvCxnSpPr/>
          <p:nvPr/>
        </p:nvCxnSpPr>
        <p:spPr>
          <a:xfrm rot="5400000">
            <a:off x="3062766" y="343883"/>
            <a:ext cx="1289786" cy="785586"/>
          </a:xfrm>
          <a:prstGeom prst="bentConnector3">
            <a:avLst>
              <a:gd name="adj1" fmla="val 1082"/>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33" name="TextBox 32"/>
          <p:cNvSpPr txBox="1"/>
          <p:nvPr/>
        </p:nvSpPr>
        <p:spPr>
          <a:xfrm rot="16200000">
            <a:off x="2810774" y="634638"/>
            <a:ext cx="1008184" cy="307777"/>
          </a:xfrm>
          <a:prstGeom prst="rect">
            <a:avLst/>
          </a:prstGeom>
          <a:solidFill>
            <a:srgbClr val="FF0000"/>
          </a:solidFill>
          <a:ln>
            <a:solidFill>
              <a:srgbClr val="FF0000"/>
            </a:solidFill>
          </a:ln>
        </p:spPr>
        <p:txBody>
          <a:bodyPr wrap="none" rtlCol="0">
            <a:spAutoFit/>
          </a:bodyPr>
          <a:lstStyle/>
          <a:p>
            <a:r>
              <a:rPr lang="en-US" sz="1400" b="1" dirty="0">
                <a:solidFill>
                  <a:schemeClr val="bg1"/>
                </a:solidFill>
              </a:rPr>
              <a:t>SOCIALISM</a:t>
            </a:r>
          </a:p>
        </p:txBody>
      </p:sp>
      <p:sp>
        <p:nvSpPr>
          <p:cNvPr id="28" name="TextBox 27"/>
          <p:cNvSpPr txBox="1"/>
          <p:nvPr/>
        </p:nvSpPr>
        <p:spPr>
          <a:xfrm>
            <a:off x="2939628" y="1401946"/>
            <a:ext cx="1798167" cy="646331"/>
          </a:xfrm>
          <a:prstGeom prst="rect">
            <a:avLst/>
          </a:prstGeom>
          <a:solidFill>
            <a:schemeClr val="tx1"/>
          </a:solidFill>
        </p:spPr>
        <p:txBody>
          <a:bodyPr wrap="square" rtlCol="0">
            <a:spAutoFit/>
          </a:bodyPr>
          <a:lstStyle/>
          <a:p>
            <a:pPr algn="ctr"/>
            <a:r>
              <a:rPr lang="en-US" b="1" dirty="0">
                <a:solidFill>
                  <a:schemeClr val="bg1"/>
                </a:solidFill>
              </a:rPr>
              <a:t>GOVERNMENT INTERVENTION</a:t>
            </a:r>
          </a:p>
        </p:txBody>
      </p:sp>
      <p:sp>
        <p:nvSpPr>
          <p:cNvPr id="38" name="TextBox 37"/>
          <p:cNvSpPr txBox="1"/>
          <p:nvPr/>
        </p:nvSpPr>
        <p:spPr>
          <a:xfrm>
            <a:off x="7716875" y="1424659"/>
            <a:ext cx="1296638" cy="923330"/>
          </a:xfrm>
          <a:prstGeom prst="rect">
            <a:avLst/>
          </a:prstGeom>
          <a:solidFill>
            <a:schemeClr val="tx1"/>
          </a:solidFill>
        </p:spPr>
        <p:txBody>
          <a:bodyPr wrap="square" rtlCol="0">
            <a:spAutoFit/>
          </a:bodyPr>
          <a:lstStyle/>
          <a:p>
            <a:pPr algn="ctr"/>
            <a:r>
              <a:rPr lang="en-US" b="1" dirty="0" smtClean="0">
                <a:solidFill>
                  <a:schemeClr val="bg1"/>
                </a:solidFill>
              </a:rPr>
              <a:t>FREE MARKET </a:t>
            </a:r>
            <a:r>
              <a:rPr lang="en-US" b="1" dirty="0">
                <a:solidFill>
                  <a:schemeClr val="bg1"/>
                </a:solidFill>
              </a:rPr>
              <a:t>SUCCESS</a:t>
            </a:r>
          </a:p>
        </p:txBody>
      </p:sp>
      <p:sp>
        <p:nvSpPr>
          <p:cNvPr id="39" name="TextBox 38"/>
          <p:cNvSpPr txBox="1"/>
          <p:nvPr/>
        </p:nvSpPr>
        <p:spPr>
          <a:xfrm>
            <a:off x="7867836" y="4627235"/>
            <a:ext cx="1296638" cy="923330"/>
          </a:xfrm>
          <a:prstGeom prst="rect">
            <a:avLst/>
          </a:prstGeom>
          <a:solidFill>
            <a:schemeClr val="tx1"/>
          </a:solidFill>
        </p:spPr>
        <p:txBody>
          <a:bodyPr wrap="square" rtlCol="0">
            <a:spAutoFit/>
          </a:bodyPr>
          <a:lstStyle/>
          <a:p>
            <a:pPr algn="ctr"/>
            <a:r>
              <a:rPr lang="en-US" b="1" dirty="0" smtClean="0">
                <a:solidFill>
                  <a:schemeClr val="bg1"/>
                </a:solidFill>
              </a:rPr>
              <a:t>FREE MARKET </a:t>
            </a:r>
            <a:r>
              <a:rPr lang="en-US" b="1" dirty="0">
                <a:solidFill>
                  <a:schemeClr val="bg1"/>
                </a:solidFill>
              </a:rPr>
              <a:t>FAILURE</a:t>
            </a:r>
          </a:p>
        </p:txBody>
      </p:sp>
      <p:sp>
        <p:nvSpPr>
          <p:cNvPr id="41" name="TextBox 40"/>
          <p:cNvSpPr txBox="1"/>
          <p:nvPr/>
        </p:nvSpPr>
        <p:spPr>
          <a:xfrm>
            <a:off x="6102865" y="1093245"/>
            <a:ext cx="1517135" cy="3039293"/>
          </a:xfrm>
          <a:prstGeom prst="rect">
            <a:avLst/>
          </a:prstGeom>
          <a:solidFill>
            <a:srgbClr val="FFFFFF"/>
          </a:solidFill>
        </p:spPr>
        <p:txBody>
          <a:bodyPr wrap="square" rtlCol="0">
            <a:spAutoFit/>
          </a:bodyPr>
          <a:lstStyle/>
          <a:p>
            <a:r>
              <a:rPr lang="en-US" sz="1050" b="1" dirty="0" smtClean="0">
                <a:solidFill>
                  <a:srgbClr val="FF0000"/>
                </a:solidFill>
              </a:rPr>
              <a:t>Welfare Economics</a:t>
            </a:r>
            <a:endParaRPr lang="en-US" sz="1050" b="1" dirty="0">
              <a:solidFill>
                <a:srgbClr val="FF0000"/>
              </a:solidFill>
            </a:endParaRPr>
          </a:p>
          <a:p>
            <a:pPr marL="92075" indent="-92075">
              <a:buFont typeface="Arial"/>
              <a:buChar char="•"/>
            </a:pPr>
            <a:r>
              <a:rPr lang="en-US" sz="900" u="sng" dirty="0"/>
              <a:t>Demand &amp; Supply Curves</a:t>
            </a:r>
          </a:p>
          <a:p>
            <a:pPr marL="265113" lvl="1" indent="-82550">
              <a:buFont typeface="+mj-lt"/>
              <a:buAutoNum type="arabicPeriod"/>
            </a:pPr>
            <a:r>
              <a:rPr lang="en-US" sz="700" dirty="0"/>
              <a:t>Factors affecting demand curve (P IT OF POG</a:t>
            </a:r>
            <a:r>
              <a:rPr lang="en-US" sz="700" dirty="0" smtClean="0"/>
              <a:t>).  Also utility </a:t>
            </a:r>
            <a:r>
              <a:rPr lang="en-US" sz="700" dirty="0"/>
              <a:t>for consumers, rationality and diminishing marginal </a:t>
            </a:r>
            <a:r>
              <a:rPr lang="en-US" sz="700" dirty="0" smtClean="0"/>
              <a:t>utility</a:t>
            </a:r>
            <a:endParaRPr lang="en-US" sz="700" dirty="0"/>
          </a:p>
          <a:p>
            <a:pPr marL="265113" lvl="1" indent="-82550">
              <a:buFont typeface="+mj-lt"/>
              <a:buAutoNum type="arabicPeriod"/>
            </a:pPr>
            <a:r>
              <a:rPr lang="en-US" sz="700" dirty="0"/>
              <a:t>Factors affecting supply curve (P COP OF POG)</a:t>
            </a:r>
          </a:p>
          <a:p>
            <a:pPr marL="265113" lvl="1" indent="-82550">
              <a:buFont typeface="+mj-lt"/>
              <a:buAutoNum type="arabicPeriod"/>
            </a:pPr>
            <a:r>
              <a:rPr lang="en-US" sz="700" dirty="0" smtClean="0"/>
              <a:t>Inter</a:t>
            </a:r>
            <a:r>
              <a:rPr lang="en-US" sz="700" dirty="0"/>
              <a:t>-relationships between markets: joint demand, competitive </a:t>
            </a:r>
            <a:r>
              <a:rPr lang="en-US" sz="700" dirty="0" smtClean="0"/>
              <a:t>demand, composite demand, derived demand and joint supply</a:t>
            </a:r>
            <a:endParaRPr lang="en-US" sz="700" dirty="0"/>
          </a:p>
          <a:p>
            <a:pPr marL="265113" lvl="1" indent="-82550">
              <a:buFont typeface="+mj-lt"/>
              <a:buAutoNum type="arabicPeriod"/>
            </a:pPr>
            <a:r>
              <a:rPr lang="en-US" sz="700" dirty="0" smtClean="0"/>
              <a:t>Elasticity </a:t>
            </a:r>
            <a:r>
              <a:rPr lang="en-US" sz="700" dirty="0"/>
              <a:t>- calculating PED, PES, XED and YED plus drawing graphs for PED and </a:t>
            </a:r>
            <a:r>
              <a:rPr lang="en-US" sz="700" dirty="0" smtClean="0"/>
              <a:t>PESI</a:t>
            </a:r>
            <a:endParaRPr lang="en-US" sz="700" dirty="0"/>
          </a:p>
          <a:p>
            <a:pPr marL="92075" indent="-92075">
              <a:buFont typeface="Arial"/>
              <a:buChar char="•"/>
            </a:pPr>
            <a:r>
              <a:rPr lang="en-US" sz="900" u="sng" dirty="0" smtClean="0"/>
              <a:t>Equilibrium</a:t>
            </a:r>
            <a:endParaRPr lang="en-US" sz="900" u="sng" dirty="0"/>
          </a:p>
          <a:p>
            <a:pPr marL="265113" lvl="1" indent="-82550">
              <a:buFont typeface="+mj-lt"/>
              <a:buAutoNum type="arabicPeriod"/>
            </a:pPr>
            <a:r>
              <a:rPr lang="en-US" sz="700" dirty="0" smtClean="0"/>
              <a:t>The </a:t>
            </a:r>
            <a:r>
              <a:rPr lang="en-US" sz="700" dirty="0"/>
              <a:t>role of </a:t>
            </a:r>
            <a:r>
              <a:rPr lang="en-US" sz="700" dirty="0" smtClean="0"/>
              <a:t>prices (signals, incentives, ration)</a:t>
            </a:r>
          </a:p>
          <a:p>
            <a:pPr marL="265113" lvl="1" indent="-82550">
              <a:buFont typeface="+mj-lt"/>
              <a:buAutoNum type="arabicPeriod"/>
            </a:pPr>
            <a:r>
              <a:rPr lang="en-US" sz="700" dirty="0" smtClean="0"/>
              <a:t>Equilibrium .v. Disequilibrium</a:t>
            </a:r>
            <a:endParaRPr lang="en-US" sz="700" dirty="0"/>
          </a:p>
          <a:p>
            <a:pPr marL="265113" lvl="1" indent="-82550">
              <a:buFont typeface="+mj-lt"/>
              <a:buAutoNum type="arabicPeriod"/>
            </a:pPr>
            <a:r>
              <a:rPr lang="en-US" sz="700" dirty="0" smtClean="0"/>
              <a:t>Efficiency and Welfare (consumer and producer surplus)</a:t>
            </a:r>
          </a:p>
          <a:p>
            <a:pPr marL="92075" indent="-92075">
              <a:buFont typeface="Arial"/>
              <a:buChar char="•"/>
            </a:pPr>
            <a:r>
              <a:rPr lang="en-US" sz="900" u="sng" dirty="0" err="1" smtClean="0"/>
              <a:t>Coase’s</a:t>
            </a:r>
            <a:r>
              <a:rPr lang="en-US" sz="900" u="sng" dirty="0" smtClean="0"/>
              <a:t> </a:t>
            </a:r>
            <a:r>
              <a:rPr lang="en-US" sz="900" u="sng" dirty="0"/>
              <a:t>Theorem</a:t>
            </a:r>
          </a:p>
        </p:txBody>
      </p:sp>
      <p:sp>
        <p:nvSpPr>
          <p:cNvPr id="42" name="TextBox 41"/>
          <p:cNvSpPr txBox="1"/>
          <p:nvPr/>
        </p:nvSpPr>
        <p:spPr>
          <a:xfrm>
            <a:off x="9013568" y="91782"/>
            <a:ext cx="2052594" cy="3747179"/>
          </a:xfrm>
          <a:prstGeom prst="rect">
            <a:avLst/>
          </a:prstGeom>
          <a:solidFill>
            <a:srgbClr val="FFFFFF"/>
          </a:solidFill>
        </p:spPr>
        <p:txBody>
          <a:bodyPr wrap="square" rtlCol="0">
            <a:spAutoFit/>
          </a:bodyPr>
          <a:lstStyle/>
          <a:p>
            <a:r>
              <a:rPr lang="en-US" sz="1050" b="1" dirty="0">
                <a:solidFill>
                  <a:srgbClr val="FF0000"/>
                </a:solidFill>
              </a:rPr>
              <a:t>Theory of the Firm</a:t>
            </a:r>
          </a:p>
          <a:p>
            <a:pPr marL="92075" indent="-92075">
              <a:buFont typeface="Arial"/>
              <a:buChar char="•"/>
            </a:pPr>
            <a:r>
              <a:rPr lang="en-US" sz="900" u="sng" dirty="0"/>
              <a:t>Basics of the firm: </a:t>
            </a:r>
          </a:p>
          <a:p>
            <a:pPr marL="265113" indent="-92075">
              <a:buFont typeface="+mj-lt"/>
              <a:buAutoNum type="arabicPeriod"/>
            </a:pPr>
            <a:r>
              <a:rPr lang="en-US" sz="700" dirty="0"/>
              <a:t>Types of firm (Sole Trader, Ltd and PLC)</a:t>
            </a:r>
          </a:p>
          <a:p>
            <a:pPr marL="265113" indent="-92075">
              <a:buFont typeface="+mj-lt"/>
              <a:buAutoNum type="arabicPeriod"/>
            </a:pPr>
            <a:r>
              <a:rPr lang="en-US" sz="700" dirty="0"/>
              <a:t>Objectives of firm (short term and long term profit, sales maximization, ethical, </a:t>
            </a:r>
            <a:r>
              <a:rPr lang="en-US" sz="700" dirty="0" err="1"/>
              <a:t>behavioural</a:t>
            </a:r>
            <a:r>
              <a:rPr lang="en-US" sz="700" dirty="0"/>
              <a:t> and managerial)</a:t>
            </a:r>
          </a:p>
          <a:p>
            <a:pPr marL="265113" indent="-92075">
              <a:buFont typeface="+mj-lt"/>
              <a:buAutoNum type="arabicPeriod"/>
            </a:pPr>
            <a:r>
              <a:rPr lang="en-US" sz="700" dirty="0" smtClean="0"/>
              <a:t>Market </a:t>
            </a:r>
            <a:r>
              <a:rPr lang="en-US" sz="700" dirty="0"/>
              <a:t>structure and concentration ratio’s</a:t>
            </a:r>
          </a:p>
          <a:p>
            <a:pPr marL="92075" indent="-92075">
              <a:buFont typeface="Arial"/>
              <a:buChar char="•"/>
            </a:pPr>
            <a:r>
              <a:rPr lang="en-US" sz="900" u="sng" dirty="0"/>
              <a:t>Production theory – </a:t>
            </a:r>
          </a:p>
          <a:p>
            <a:pPr marL="265113" lvl="1" indent="-82550">
              <a:buFont typeface="+mj-lt"/>
              <a:buAutoNum type="arabicPeriod"/>
            </a:pPr>
            <a:r>
              <a:rPr lang="en-US" sz="700" dirty="0"/>
              <a:t>Revenue, </a:t>
            </a:r>
            <a:r>
              <a:rPr lang="en-US" sz="700" dirty="0" smtClean="0"/>
              <a:t>costs (fixed and variable) </a:t>
            </a:r>
            <a:r>
              <a:rPr lang="en-US" sz="700" dirty="0"/>
              <a:t>and </a:t>
            </a:r>
            <a:r>
              <a:rPr lang="en-US" sz="700" dirty="0" smtClean="0"/>
              <a:t>profit (abnormal and normal): marginal</a:t>
            </a:r>
            <a:r>
              <a:rPr lang="en-US" sz="700" dirty="0"/>
              <a:t>, average and </a:t>
            </a:r>
            <a:r>
              <a:rPr lang="en-US" sz="700" dirty="0" smtClean="0"/>
              <a:t>total </a:t>
            </a:r>
            <a:r>
              <a:rPr lang="en-US" sz="700" dirty="0"/>
              <a:t>- curves and </a:t>
            </a:r>
            <a:r>
              <a:rPr lang="en-US" sz="700" dirty="0" smtClean="0"/>
              <a:t>calculations – difference between SR and LR (diminishing marginal returns .v. economies of scale)</a:t>
            </a:r>
            <a:endParaRPr lang="en-US" sz="700" dirty="0"/>
          </a:p>
          <a:p>
            <a:pPr marL="265113" lvl="1" indent="-82550">
              <a:buFont typeface="+mj-lt"/>
              <a:buAutoNum type="arabicPeriod"/>
            </a:pPr>
            <a:r>
              <a:rPr lang="en-US" sz="700" dirty="0" err="1"/>
              <a:t>Specialisation</a:t>
            </a:r>
            <a:r>
              <a:rPr lang="en-US" sz="700" dirty="0"/>
              <a:t>, division of </a:t>
            </a:r>
            <a:r>
              <a:rPr lang="en-US" sz="700" dirty="0" err="1"/>
              <a:t>labour</a:t>
            </a:r>
            <a:r>
              <a:rPr lang="en-US" sz="700" dirty="0"/>
              <a:t> and economies of </a:t>
            </a:r>
            <a:r>
              <a:rPr lang="en-US" sz="700" dirty="0" smtClean="0"/>
              <a:t>scale</a:t>
            </a:r>
          </a:p>
          <a:p>
            <a:pPr marL="265113" lvl="1" indent="-82550">
              <a:buFont typeface="+mj-lt"/>
              <a:buAutoNum type="arabicPeriod"/>
            </a:pPr>
            <a:r>
              <a:rPr lang="en-US" sz="700" dirty="0" smtClean="0"/>
              <a:t>Technological change – innovation and invention and contribution to competition</a:t>
            </a:r>
            <a:endParaRPr lang="en-US" sz="700" dirty="0"/>
          </a:p>
          <a:p>
            <a:pPr marL="92075" indent="-92075">
              <a:buFont typeface="Arial"/>
              <a:buChar char="•"/>
            </a:pPr>
            <a:r>
              <a:rPr lang="en-US" sz="900" u="sng" dirty="0"/>
              <a:t>Competition Models:</a:t>
            </a:r>
          </a:p>
          <a:p>
            <a:pPr marL="265113" lvl="1" indent="-82550">
              <a:buFont typeface="+mj-lt"/>
              <a:buAutoNum type="arabicPeriod"/>
            </a:pPr>
            <a:r>
              <a:rPr lang="en-US" sz="700" dirty="0"/>
              <a:t>Perfect competition</a:t>
            </a:r>
          </a:p>
          <a:p>
            <a:pPr marL="265113" lvl="1" indent="-82550">
              <a:buFont typeface="+mj-lt"/>
              <a:buAutoNum type="arabicPeriod"/>
            </a:pPr>
            <a:r>
              <a:rPr lang="en-US" sz="700" dirty="0"/>
              <a:t>Competitive </a:t>
            </a:r>
            <a:r>
              <a:rPr lang="en-US" sz="700" dirty="0" smtClean="0"/>
              <a:t>Oligopoly (kinked </a:t>
            </a:r>
            <a:r>
              <a:rPr lang="en-US" sz="700" dirty="0"/>
              <a:t>demand </a:t>
            </a:r>
            <a:r>
              <a:rPr lang="en-US" sz="700" dirty="0" smtClean="0"/>
              <a:t>curve for non-price competition, </a:t>
            </a:r>
            <a:r>
              <a:rPr lang="en-US" sz="700" dirty="0"/>
              <a:t>price wars, price </a:t>
            </a:r>
            <a:r>
              <a:rPr lang="en-US" sz="700" dirty="0" smtClean="0"/>
              <a:t>stability</a:t>
            </a:r>
            <a:r>
              <a:rPr lang="en-US" sz="700" dirty="0"/>
              <a:t>, predatory and limit pricing)</a:t>
            </a:r>
          </a:p>
          <a:p>
            <a:pPr marL="265113" lvl="1" indent="-82550">
              <a:buFont typeface="+mj-lt"/>
              <a:buAutoNum type="arabicPeriod"/>
            </a:pPr>
            <a:r>
              <a:rPr lang="en-US" sz="700" dirty="0"/>
              <a:t>Contestable </a:t>
            </a:r>
            <a:r>
              <a:rPr lang="en-US" sz="700" dirty="0" smtClean="0"/>
              <a:t>markets</a:t>
            </a:r>
          </a:p>
          <a:p>
            <a:pPr marL="265113" lvl="1" indent="-82550">
              <a:buFont typeface="+mj-lt"/>
              <a:buAutoNum type="arabicPeriod"/>
            </a:pPr>
            <a:r>
              <a:rPr lang="en-US" sz="700" dirty="0" smtClean="0"/>
              <a:t>Monopolistic Competition</a:t>
            </a:r>
            <a:endParaRPr lang="en-US" sz="700" dirty="0"/>
          </a:p>
          <a:p>
            <a:pPr marL="92075" indent="-92075">
              <a:buFont typeface="Arial"/>
              <a:buChar char="•"/>
            </a:pPr>
            <a:r>
              <a:rPr lang="en-US" sz="900" u="sng" dirty="0"/>
              <a:t>Benefits of Monopoly</a:t>
            </a:r>
          </a:p>
          <a:p>
            <a:pPr marL="268288" indent="-90488">
              <a:buFont typeface="+mj-lt"/>
              <a:buAutoNum type="arabicPeriod"/>
            </a:pPr>
            <a:r>
              <a:rPr lang="en-US" sz="700" dirty="0" smtClean="0"/>
              <a:t>Natural monopoly and Economies of Scale</a:t>
            </a:r>
          </a:p>
          <a:p>
            <a:pPr marL="268288" indent="-90488">
              <a:buFont typeface="+mj-lt"/>
              <a:buAutoNum type="arabicPeriod"/>
            </a:pPr>
            <a:r>
              <a:rPr lang="en-US" sz="700" dirty="0" smtClean="0"/>
              <a:t>Dynamic efficiency from abnormal profits</a:t>
            </a:r>
          </a:p>
          <a:p>
            <a:pPr marL="268288" indent="-90488">
              <a:buFont typeface="+mj-lt"/>
              <a:buAutoNum type="arabicPeriod"/>
            </a:pPr>
            <a:r>
              <a:rPr lang="en-US" sz="700" dirty="0" smtClean="0"/>
              <a:t>Concepts of ‘Creative Destruction’ (i.e. monopolies will not last forever)</a:t>
            </a:r>
          </a:p>
          <a:p>
            <a:pPr marL="92075" indent="-92075">
              <a:buFont typeface="Arial"/>
              <a:buChar char="•"/>
            </a:pPr>
            <a:r>
              <a:rPr lang="en-US" sz="900" u="sng" dirty="0" smtClean="0"/>
              <a:t>Efficiency</a:t>
            </a:r>
            <a:endParaRPr lang="en-US" sz="900" u="sng" dirty="0"/>
          </a:p>
          <a:p>
            <a:pPr marL="265113" lvl="1" indent="-92075">
              <a:buFont typeface="+mj-lt"/>
              <a:buAutoNum type="arabicPeriod"/>
            </a:pPr>
            <a:r>
              <a:rPr lang="en-US" sz="700" dirty="0"/>
              <a:t>static (productive and allocative)</a:t>
            </a:r>
          </a:p>
          <a:p>
            <a:pPr marL="265113" lvl="1" indent="-92075">
              <a:buFont typeface="+mj-lt"/>
              <a:buAutoNum type="arabicPeriod"/>
            </a:pPr>
            <a:r>
              <a:rPr lang="en-US" sz="700" dirty="0"/>
              <a:t>dynamic</a:t>
            </a:r>
          </a:p>
        </p:txBody>
      </p:sp>
      <p:sp>
        <p:nvSpPr>
          <p:cNvPr id="43" name="TextBox 42"/>
          <p:cNvSpPr txBox="1"/>
          <p:nvPr/>
        </p:nvSpPr>
        <p:spPr>
          <a:xfrm>
            <a:off x="9186218" y="4471883"/>
            <a:ext cx="2545835" cy="1069524"/>
          </a:xfrm>
          <a:prstGeom prst="rect">
            <a:avLst/>
          </a:prstGeom>
          <a:solidFill>
            <a:schemeClr val="bg1"/>
          </a:solidFill>
        </p:spPr>
        <p:txBody>
          <a:bodyPr wrap="square" rtlCol="0">
            <a:spAutoFit/>
          </a:bodyPr>
          <a:lstStyle/>
          <a:p>
            <a:r>
              <a:rPr lang="en-US" sz="1050" b="1" dirty="0">
                <a:solidFill>
                  <a:srgbClr val="FF0000"/>
                </a:solidFill>
              </a:rPr>
              <a:t>Theory of the Firm</a:t>
            </a:r>
          </a:p>
          <a:p>
            <a:pPr marL="88900" indent="-88900">
              <a:buFont typeface="Arial"/>
              <a:buChar char="•"/>
            </a:pPr>
            <a:r>
              <a:rPr lang="en-US" sz="900" u="sng" dirty="0"/>
              <a:t>Monopoly: </a:t>
            </a:r>
            <a:endParaRPr lang="en-US" sz="900" u="sng" dirty="0" smtClean="0"/>
          </a:p>
          <a:p>
            <a:pPr marL="268288" indent="-90488">
              <a:buFont typeface="+mj-lt"/>
              <a:buAutoNum type="arabicPeriod"/>
            </a:pPr>
            <a:r>
              <a:rPr lang="en-US" sz="700" dirty="0" smtClean="0"/>
              <a:t>Natural</a:t>
            </a:r>
            <a:r>
              <a:rPr lang="en-US" sz="700" dirty="0"/>
              <a:t>, Monopoly Power and </a:t>
            </a:r>
            <a:r>
              <a:rPr lang="en-US" sz="700" dirty="0" smtClean="0"/>
              <a:t>Monopoly.  </a:t>
            </a:r>
          </a:p>
          <a:p>
            <a:pPr marL="268288" indent="-90488">
              <a:buFont typeface="+mj-lt"/>
              <a:buAutoNum type="arabicPeriod"/>
            </a:pPr>
            <a:r>
              <a:rPr lang="en-US" sz="700" dirty="0" smtClean="0"/>
              <a:t>Price discrimination (1</a:t>
            </a:r>
            <a:r>
              <a:rPr lang="en-US" sz="700" baseline="30000" dirty="0" smtClean="0"/>
              <a:t>st</a:t>
            </a:r>
            <a:r>
              <a:rPr lang="en-US" sz="700" dirty="0" smtClean="0"/>
              <a:t>, 2</a:t>
            </a:r>
            <a:r>
              <a:rPr lang="en-US" sz="700" baseline="30000" dirty="0" smtClean="0"/>
              <a:t>nd</a:t>
            </a:r>
            <a:r>
              <a:rPr lang="en-US" sz="700" dirty="0" smtClean="0"/>
              <a:t> and 3</a:t>
            </a:r>
            <a:r>
              <a:rPr lang="en-US" sz="700" baseline="30000" dirty="0" smtClean="0"/>
              <a:t>rd</a:t>
            </a:r>
            <a:r>
              <a:rPr lang="en-US" sz="700" dirty="0" smtClean="0"/>
              <a:t>  degree</a:t>
            </a:r>
          </a:p>
          <a:p>
            <a:pPr marL="268288" indent="-90488">
              <a:buFont typeface="+mj-lt"/>
              <a:buAutoNum type="arabicPeriod"/>
            </a:pPr>
            <a:r>
              <a:rPr lang="en-US" sz="700" dirty="0" smtClean="0"/>
              <a:t>Inefficiency – static (x-inefficiency and underproduction)</a:t>
            </a:r>
          </a:p>
          <a:p>
            <a:pPr marL="268288" indent="-90488">
              <a:buFont typeface="+mj-lt"/>
              <a:buAutoNum type="arabicPeriod"/>
            </a:pPr>
            <a:r>
              <a:rPr lang="en-US" sz="700" dirty="0" smtClean="0"/>
              <a:t>Loss of consumer surplus (and gain of producer surplus)</a:t>
            </a:r>
            <a:endParaRPr lang="en-US" sz="700" dirty="0"/>
          </a:p>
          <a:p>
            <a:pPr marL="88900" indent="-88900">
              <a:buFont typeface="Arial"/>
              <a:buChar char="•"/>
            </a:pPr>
            <a:r>
              <a:rPr lang="en-US" sz="900" u="sng" dirty="0"/>
              <a:t>Collusive Oligopoly </a:t>
            </a:r>
            <a:r>
              <a:rPr lang="en-US" sz="700" dirty="0" smtClean="0"/>
              <a:t>Tacit </a:t>
            </a:r>
            <a:r>
              <a:rPr lang="en-US" sz="700" dirty="0"/>
              <a:t>(price leadership) and overt collusion (cartels)</a:t>
            </a:r>
          </a:p>
        </p:txBody>
      </p:sp>
      <p:sp>
        <p:nvSpPr>
          <p:cNvPr id="44" name="TextBox 43"/>
          <p:cNvSpPr txBox="1"/>
          <p:nvPr/>
        </p:nvSpPr>
        <p:spPr>
          <a:xfrm>
            <a:off x="6120964" y="4311149"/>
            <a:ext cx="1766765" cy="2485296"/>
          </a:xfrm>
          <a:prstGeom prst="rect">
            <a:avLst/>
          </a:prstGeom>
          <a:solidFill>
            <a:schemeClr val="bg1"/>
          </a:solidFill>
        </p:spPr>
        <p:txBody>
          <a:bodyPr wrap="square" rtlCol="0">
            <a:spAutoFit/>
          </a:bodyPr>
          <a:lstStyle/>
          <a:p>
            <a:r>
              <a:rPr lang="en-US" sz="1050" b="1" dirty="0" smtClean="0">
                <a:solidFill>
                  <a:srgbClr val="FF0000"/>
                </a:solidFill>
              </a:rPr>
              <a:t>Welfare Economics</a:t>
            </a:r>
            <a:endParaRPr lang="en-US" sz="1050" b="1" dirty="0">
              <a:solidFill>
                <a:srgbClr val="FF0000"/>
              </a:solidFill>
            </a:endParaRPr>
          </a:p>
          <a:p>
            <a:pPr marL="92075" indent="-92075">
              <a:buFont typeface="Arial"/>
              <a:buChar char="•"/>
            </a:pPr>
            <a:r>
              <a:rPr lang="en-US" sz="900" u="sng" dirty="0"/>
              <a:t>Externalities</a:t>
            </a:r>
            <a:r>
              <a:rPr lang="en-US" sz="900" dirty="0"/>
              <a:t> (positive &amp; negative) including diagrams (4 in total)</a:t>
            </a:r>
            <a:endParaRPr lang="en-US" sz="900" i="1" dirty="0">
              <a:solidFill>
                <a:srgbClr val="008000"/>
              </a:solidFill>
            </a:endParaRPr>
          </a:p>
          <a:p>
            <a:pPr marL="265113" lvl="1" indent="-85725">
              <a:buFont typeface="+mj-lt"/>
              <a:buAutoNum type="arabicPeriod"/>
            </a:pPr>
            <a:r>
              <a:rPr lang="en-US" sz="700" dirty="0"/>
              <a:t>Consumption (split in MSB - merit and demerit goods) - under and over </a:t>
            </a:r>
            <a:r>
              <a:rPr lang="en-US" sz="700" dirty="0" smtClean="0"/>
              <a:t>consumption</a:t>
            </a:r>
            <a:endParaRPr lang="en-US" sz="700" dirty="0"/>
          </a:p>
          <a:p>
            <a:pPr marL="265113" lvl="1" indent="-85725">
              <a:buFont typeface="+mj-lt"/>
              <a:buAutoNum type="arabicPeriod"/>
            </a:pPr>
            <a:r>
              <a:rPr lang="en-US" sz="700" dirty="0"/>
              <a:t>Production Externalities (split in MSC) - under and over production</a:t>
            </a:r>
          </a:p>
          <a:p>
            <a:pPr marL="92075" indent="-92075">
              <a:buFont typeface="Arial"/>
              <a:buChar char="•"/>
            </a:pPr>
            <a:r>
              <a:rPr lang="en-US" sz="900" u="sng" dirty="0"/>
              <a:t>Public Goods </a:t>
            </a:r>
            <a:r>
              <a:rPr lang="en-US" sz="900" dirty="0"/>
              <a:t>(missing markets)</a:t>
            </a:r>
          </a:p>
          <a:p>
            <a:pPr marL="265113" lvl="1" indent="-85725">
              <a:buFont typeface="+mj-lt"/>
              <a:buAutoNum type="arabicPeriod"/>
            </a:pPr>
            <a:r>
              <a:rPr lang="en-US" sz="700" dirty="0"/>
              <a:t>Pure (no production) and ‘free rider’ issue</a:t>
            </a:r>
          </a:p>
          <a:p>
            <a:pPr marL="265113" lvl="1" indent="-85725">
              <a:buFont typeface="+mj-lt"/>
              <a:buAutoNum type="arabicPeriod"/>
            </a:pPr>
            <a:r>
              <a:rPr lang="en-US" sz="700" dirty="0"/>
              <a:t>Quasi (under production)</a:t>
            </a:r>
          </a:p>
          <a:p>
            <a:pPr marL="92075" indent="-92075">
              <a:buFont typeface="Arial"/>
              <a:buChar char="•"/>
            </a:pPr>
            <a:r>
              <a:rPr lang="en-US" sz="900" u="sng" dirty="0"/>
              <a:t>Absence of property </a:t>
            </a:r>
            <a:r>
              <a:rPr lang="en-US" sz="900" u="sng" dirty="0" smtClean="0"/>
              <a:t>rights</a:t>
            </a:r>
          </a:p>
          <a:p>
            <a:pPr marL="92075" indent="-92075">
              <a:buFont typeface="Arial"/>
              <a:buChar char="•"/>
            </a:pPr>
            <a:r>
              <a:rPr lang="en-US" sz="900" u="sng" dirty="0" err="1" smtClean="0"/>
              <a:t>Behavioural</a:t>
            </a:r>
            <a:r>
              <a:rPr lang="en-US" sz="900" u="sng" dirty="0" smtClean="0"/>
              <a:t> Economics</a:t>
            </a:r>
          </a:p>
          <a:p>
            <a:pPr marL="268288" lvl="1" indent="-90488">
              <a:buFont typeface="+mj-lt"/>
              <a:buAutoNum type="arabicPeriod"/>
            </a:pPr>
            <a:r>
              <a:rPr lang="en-US" sz="700" dirty="0" smtClean="0"/>
              <a:t>Imperfect information (asymmetric info)</a:t>
            </a:r>
          </a:p>
          <a:p>
            <a:pPr marL="268288" lvl="1" indent="-90488">
              <a:buFont typeface="+mj-lt"/>
              <a:buAutoNum type="arabicPeriod"/>
            </a:pPr>
            <a:r>
              <a:rPr lang="en-US" sz="700" dirty="0" smtClean="0"/>
              <a:t>Bounded rationality</a:t>
            </a:r>
            <a:endParaRPr lang="en-US" sz="700" dirty="0"/>
          </a:p>
          <a:p>
            <a:pPr marL="268288" lvl="1" indent="-90488">
              <a:buFont typeface="+mj-lt"/>
              <a:buAutoNum type="arabicPeriod"/>
            </a:pPr>
            <a:r>
              <a:rPr lang="en-US" sz="700" dirty="0" smtClean="0"/>
              <a:t>Biases in decision making</a:t>
            </a:r>
          </a:p>
          <a:p>
            <a:pPr marL="268288" lvl="1" indent="-90488">
              <a:buFont typeface="+mj-lt"/>
              <a:buAutoNum type="arabicPeriod"/>
            </a:pPr>
            <a:r>
              <a:rPr lang="en-US" sz="700" dirty="0" smtClean="0"/>
              <a:t>Paradox of altruism and fairness</a:t>
            </a:r>
            <a:endParaRPr lang="en-US" sz="700" dirty="0"/>
          </a:p>
        </p:txBody>
      </p:sp>
      <p:sp>
        <p:nvSpPr>
          <p:cNvPr id="45" name="TextBox 44"/>
          <p:cNvSpPr txBox="1"/>
          <p:nvPr/>
        </p:nvSpPr>
        <p:spPr>
          <a:xfrm>
            <a:off x="7976971" y="5748946"/>
            <a:ext cx="3803137" cy="1054135"/>
          </a:xfrm>
          <a:prstGeom prst="rect">
            <a:avLst/>
          </a:prstGeom>
          <a:solidFill>
            <a:schemeClr val="bg1"/>
          </a:solidFill>
        </p:spPr>
        <p:txBody>
          <a:bodyPr wrap="square" rtlCol="0">
            <a:spAutoFit/>
          </a:bodyPr>
          <a:lstStyle/>
          <a:p>
            <a:r>
              <a:rPr lang="en-US" sz="1050" b="1" dirty="0" err="1">
                <a:solidFill>
                  <a:srgbClr val="FF0000"/>
                </a:solidFill>
              </a:rPr>
              <a:t>Labour</a:t>
            </a:r>
            <a:r>
              <a:rPr lang="en-US" sz="1050" b="1" dirty="0">
                <a:solidFill>
                  <a:srgbClr val="FF0000"/>
                </a:solidFill>
              </a:rPr>
              <a:t> Markets</a:t>
            </a:r>
          </a:p>
          <a:p>
            <a:pPr marL="171450" indent="-171450">
              <a:buFont typeface="Arial"/>
              <a:buChar char="•"/>
            </a:pPr>
            <a:r>
              <a:rPr lang="en-US" sz="900" u="sng" dirty="0"/>
              <a:t>Absolute and Relative Poverty</a:t>
            </a:r>
            <a:r>
              <a:rPr lang="en-US" sz="900" dirty="0"/>
              <a:t>: </a:t>
            </a:r>
            <a:r>
              <a:rPr lang="en-US" sz="700" dirty="0"/>
              <a:t>Low wages and unemployment</a:t>
            </a:r>
          </a:p>
          <a:p>
            <a:pPr marL="171450" indent="-171450">
              <a:buFont typeface="Arial"/>
              <a:buChar char="•"/>
            </a:pPr>
            <a:r>
              <a:rPr lang="en-US" sz="900" u="sng" dirty="0"/>
              <a:t>Inequality and equity issues</a:t>
            </a:r>
            <a:r>
              <a:rPr lang="en-US" sz="900" dirty="0"/>
              <a:t>:</a:t>
            </a:r>
            <a:r>
              <a:rPr lang="en-US" sz="700" dirty="0"/>
              <a:t> GINI coefficient and history since 1979</a:t>
            </a:r>
          </a:p>
          <a:p>
            <a:pPr marL="171450" indent="-171450">
              <a:buFont typeface="Arial"/>
              <a:buChar char="•"/>
            </a:pPr>
            <a:r>
              <a:rPr lang="en-US" sz="900" u="sng" dirty="0"/>
              <a:t>Discrimination</a:t>
            </a:r>
            <a:r>
              <a:rPr lang="en-US" sz="900" dirty="0"/>
              <a:t> (gender, ethnicity etc.)</a:t>
            </a:r>
          </a:p>
          <a:p>
            <a:pPr marL="171450" indent="-171450">
              <a:buFont typeface="Arial"/>
              <a:buChar char="•"/>
            </a:pPr>
            <a:r>
              <a:rPr lang="en-US" sz="900" u="sng" dirty="0"/>
              <a:t>Imperfect competition in the market</a:t>
            </a:r>
            <a:r>
              <a:rPr lang="en-US" sz="900" dirty="0"/>
              <a:t>:</a:t>
            </a:r>
            <a:r>
              <a:rPr lang="en-US" sz="700" dirty="0"/>
              <a:t> e.g. trade union (or monopoly power), </a:t>
            </a:r>
            <a:r>
              <a:rPr lang="en-US" sz="700" dirty="0" err="1"/>
              <a:t>monoposony</a:t>
            </a:r>
            <a:r>
              <a:rPr lang="en-US" sz="700" dirty="0"/>
              <a:t> (buyers) power and bi-lateral monopoly</a:t>
            </a:r>
          </a:p>
          <a:p>
            <a:pPr marL="171450" indent="-171450">
              <a:buFont typeface="Arial"/>
              <a:buChar char="•"/>
            </a:pPr>
            <a:r>
              <a:rPr lang="en-US" sz="900" u="sng" dirty="0" err="1"/>
              <a:t>Labour</a:t>
            </a:r>
            <a:r>
              <a:rPr lang="en-US" sz="900" u="sng" dirty="0"/>
              <a:t> immobility</a:t>
            </a:r>
            <a:r>
              <a:rPr lang="en-US" sz="900" dirty="0"/>
              <a:t>: </a:t>
            </a:r>
            <a:r>
              <a:rPr lang="en-US" sz="700" dirty="0"/>
              <a:t>Occupational and geographical</a:t>
            </a:r>
          </a:p>
        </p:txBody>
      </p:sp>
      <p:sp>
        <p:nvSpPr>
          <p:cNvPr id="46" name="TextBox 45"/>
          <p:cNvSpPr txBox="1"/>
          <p:nvPr/>
        </p:nvSpPr>
        <p:spPr>
          <a:xfrm>
            <a:off x="7570280" y="2461953"/>
            <a:ext cx="1477612" cy="1638910"/>
          </a:xfrm>
          <a:prstGeom prst="rect">
            <a:avLst/>
          </a:prstGeom>
          <a:solidFill>
            <a:srgbClr val="FFFFFF"/>
          </a:solidFill>
        </p:spPr>
        <p:txBody>
          <a:bodyPr wrap="square" rtlCol="0">
            <a:spAutoFit/>
          </a:bodyPr>
          <a:lstStyle/>
          <a:p>
            <a:r>
              <a:rPr lang="en-US" sz="1050" b="1" dirty="0" err="1">
                <a:solidFill>
                  <a:srgbClr val="FF0000"/>
                </a:solidFill>
              </a:rPr>
              <a:t>Labour</a:t>
            </a:r>
            <a:r>
              <a:rPr lang="en-US" sz="1050" b="1" dirty="0">
                <a:solidFill>
                  <a:srgbClr val="FF0000"/>
                </a:solidFill>
              </a:rPr>
              <a:t> Markets</a:t>
            </a:r>
          </a:p>
          <a:p>
            <a:pPr marL="92075" indent="-92075">
              <a:buFont typeface="Arial"/>
              <a:buChar char="•"/>
            </a:pPr>
            <a:r>
              <a:rPr lang="en-US" sz="900" u="sng" dirty="0"/>
              <a:t>Wage determination</a:t>
            </a:r>
          </a:p>
          <a:p>
            <a:pPr marL="228600" indent="-46038">
              <a:buFont typeface="+mj-lt"/>
              <a:buAutoNum type="arabicPeriod"/>
            </a:pPr>
            <a:r>
              <a:rPr lang="en-US" sz="700" dirty="0"/>
              <a:t>MRP theory and </a:t>
            </a:r>
            <a:r>
              <a:rPr lang="en-US" sz="700" dirty="0" err="1"/>
              <a:t>Labour</a:t>
            </a:r>
            <a:r>
              <a:rPr lang="en-US" sz="700" dirty="0"/>
              <a:t> Demand</a:t>
            </a:r>
          </a:p>
          <a:p>
            <a:pPr marL="228600" indent="-46038">
              <a:buFont typeface="+mj-lt"/>
              <a:buAutoNum type="arabicPeriod"/>
            </a:pPr>
            <a:r>
              <a:rPr lang="en-US" sz="700" dirty="0" err="1"/>
              <a:t>Labour</a:t>
            </a:r>
            <a:r>
              <a:rPr lang="en-US" sz="700" dirty="0"/>
              <a:t> Supply</a:t>
            </a:r>
          </a:p>
          <a:p>
            <a:pPr marL="228600" indent="-46038">
              <a:buFont typeface="+mj-lt"/>
              <a:buAutoNum type="arabicPeriod"/>
            </a:pPr>
            <a:r>
              <a:rPr lang="en-US" sz="700" dirty="0" smtClean="0"/>
              <a:t>Elasticity of </a:t>
            </a:r>
            <a:r>
              <a:rPr lang="en-US" sz="700" dirty="0" err="1" smtClean="0"/>
              <a:t>Ld</a:t>
            </a:r>
            <a:r>
              <a:rPr lang="en-US" sz="700" dirty="0" smtClean="0"/>
              <a:t> and </a:t>
            </a:r>
            <a:r>
              <a:rPr lang="en-US" sz="700" dirty="0" err="1" smtClean="0"/>
              <a:t>Ls</a:t>
            </a:r>
            <a:endParaRPr lang="en-US" sz="700" dirty="0" smtClean="0"/>
          </a:p>
          <a:p>
            <a:pPr marL="228600" indent="-46038">
              <a:buFont typeface="+mj-lt"/>
              <a:buAutoNum type="arabicPeriod"/>
            </a:pPr>
            <a:r>
              <a:rPr lang="en-US" sz="700" dirty="0" smtClean="0"/>
              <a:t>Perfectly competitive </a:t>
            </a:r>
            <a:r>
              <a:rPr lang="en-US" sz="700" dirty="0" err="1" smtClean="0"/>
              <a:t>labour</a:t>
            </a:r>
            <a:r>
              <a:rPr lang="en-US" sz="700" dirty="0" smtClean="0"/>
              <a:t> markets</a:t>
            </a:r>
            <a:endParaRPr lang="en-US" sz="700" dirty="0"/>
          </a:p>
          <a:p>
            <a:pPr marL="92075" indent="-92075">
              <a:buFont typeface="Arial"/>
              <a:buChar char="•"/>
            </a:pPr>
            <a:r>
              <a:rPr lang="en-US" sz="900" u="sng" dirty="0"/>
              <a:t>Flexible </a:t>
            </a:r>
            <a:r>
              <a:rPr lang="en-US" sz="900" u="sng" dirty="0" err="1"/>
              <a:t>Labour</a:t>
            </a:r>
            <a:r>
              <a:rPr lang="en-US" sz="900" u="sng" dirty="0"/>
              <a:t> Markets </a:t>
            </a:r>
            <a:r>
              <a:rPr lang="en-US" sz="700" dirty="0"/>
              <a:t>and Impact of </a:t>
            </a:r>
            <a:r>
              <a:rPr lang="en-US" sz="700" dirty="0" err="1"/>
              <a:t>Globalisation</a:t>
            </a:r>
            <a:endParaRPr lang="en-US" sz="700" dirty="0"/>
          </a:p>
          <a:p>
            <a:pPr marL="92075" indent="-92075">
              <a:buFont typeface="Arial"/>
              <a:buChar char="•"/>
            </a:pPr>
            <a:r>
              <a:rPr lang="en-US" sz="900" dirty="0"/>
              <a:t>‘</a:t>
            </a:r>
            <a:r>
              <a:rPr lang="en-US" sz="900" u="sng" dirty="0"/>
              <a:t>Trickle Down Effect’ </a:t>
            </a:r>
            <a:r>
              <a:rPr lang="en-US" sz="700" dirty="0"/>
              <a:t>and other reasons why inequality is ‘good’!</a:t>
            </a:r>
          </a:p>
        </p:txBody>
      </p:sp>
      <p:cxnSp>
        <p:nvCxnSpPr>
          <p:cNvPr id="47" name="Elbow Connector 46"/>
          <p:cNvCxnSpPr/>
          <p:nvPr/>
        </p:nvCxnSpPr>
        <p:spPr>
          <a:xfrm rot="16200000" flipH="1">
            <a:off x="7903170" y="518136"/>
            <a:ext cx="1261124" cy="506498"/>
          </a:xfrm>
          <a:prstGeom prst="bentConnector3">
            <a:avLst>
              <a:gd name="adj1" fmla="val 695"/>
            </a:avLst>
          </a:prstGeom>
          <a:ln>
            <a:solidFill>
              <a:srgbClr val="0000FF"/>
            </a:solidFill>
          </a:ln>
        </p:spPr>
        <p:style>
          <a:lnRef idx="3">
            <a:schemeClr val="accent2"/>
          </a:lnRef>
          <a:fillRef idx="0">
            <a:schemeClr val="accent2"/>
          </a:fillRef>
          <a:effectRef idx="2">
            <a:schemeClr val="accent2"/>
          </a:effectRef>
          <a:fontRef idx="minor">
            <a:schemeClr val="tx1"/>
          </a:fontRef>
        </p:style>
      </p:cxnSp>
      <p:sp>
        <p:nvSpPr>
          <p:cNvPr id="48" name="TextBox 47"/>
          <p:cNvSpPr txBox="1"/>
          <p:nvPr/>
        </p:nvSpPr>
        <p:spPr>
          <a:xfrm rot="5400000">
            <a:off x="8227786" y="634637"/>
            <a:ext cx="1095147" cy="307777"/>
          </a:xfrm>
          <a:prstGeom prst="rect">
            <a:avLst/>
          </a:prstGeom>
          <a:solidFill>
            <a:srgbClr val="0000FF"/>
          </a:solidFill>
        </p:spPr>
        <p:txBody>
          <a:bodyPr wrap="square" rtlCol="0">
            <a:spAutoFit/>
          </a:bodyPr>
          <a:lstStyle/>
          <a:p>
            <a:r>
              <a:rPr lang="en-US" sz="1400" b="1" dirty="0">
                <a:solidFill>
                  <a:schemeClr val="bg1"/>
                </a:solidFill>
              </a:rPr>
              <a:t>CAPITALISM</a:t>
            </a:r>
          </a:p>
        </p:txBody>
      </p:sp>
      <p:sp>
        <p:nvSpPr>
          <p:cNvPr id="30" name="TextBox 29"/>
          <p:cNvSpPr txBox="1"/>
          <p:nvPr/>
        </p:nvSpPr>
        <p:spPr>
          <a:xfrm>
            <a:off x="4812271" y="1099564"/>
            <a:ext cx="1185768" cy="3093154"/>
          </a:xfrm>
          <a:prstGeom prst="rect">
            <a:avLst/>
          </a:prstGeom>
          <a:solidFill>
            <a:srgbClr val="FFFFFF"/>
          </a:solidFill>
        </p:spPr>
        <p:txBody>
          <a:bodyPr wrap="square" rtlCol="0">
            <a:spAutoFit/>
          </a:bodyPr>
          <a:lstStyle/>
          <a:p>
            <a:r>
              <a:rPr lang="en-US" sz="1050" b="1" dirty="0" smtClean="0">
                <a:solidFill>
                  <a:srgbClr val="FF0000"/>
                </a:solidFill>
              </a:rPr>
              <a:t>Welfare Economics</a:t>
            </a:r>
            <a:endParaRPr lang="en-US" sz="1050" b="1" dirty="0">
              <a:solidFill>
                <a:srgbClr val="FF0000"/>
              </a:solidFill>
            </a:endParaRPr>
          </a:p>
          <a:p>
            <a:pPr marL="92075" indent="-92075">
              <a:buFont typeface="Arial"/>
              <a:buChar char="•"/>
            </a:pPr>
            <a:r>
              <a:rPr lang="en-US" sz="900" u="sng" dirty="0"/>
              <a:t>Price Mechanism </a:t>
            </a:r>
          </a:p>
          <a:p>
            <a:pPr marL="265113" lvl="1" indent="-80963">
              <a:buFont typeface="+mj-lt"/>
              <a:buAutoNum type="arabicPeriod"/>
            </a:pPr>
            <a:r>
              <a:rPr lang="en-US" sz="700" dirty="0"/>
              <a:t>Indirect taxation</a:t>
            </a:r>
          </a:p>
          <a:p>
            <a:pPr marL="265113" lvl="1" indent="-80963">
              <a:buFont typeface="+mj-lt"/>
              <a:buAutoNum type="arabicPeriod"/>
            </a:pPr>
            <a:r>
              <a:rPr lang="en-US" sz="700" dirty="0"/>
              <a:t>Subsidies</a:t>
            </a:r>
          </a:p>
          <a:p>
            <a:pPr marL="265113" lvl="1" indent="-80963">
              <a:buFont typeface="+mj-lt"/>
              <a:buAutoNum type="arabicPeriod"/>
            </a:pPr>
            <a:r>
              <a:rPr lang="en-US" sz="700" dirty="0"/>
              <a:t>Tradable pollution permits</a:t>
            </a:r>
          </a:p>
          <a:p>
            <a:pPr marL="92075" indent="-92075">
              <a:buFont typeface="Arial"/>
              <a:buChar char="•"/>
            </a:pPr>
            <a:r>
              <a:rPr lang="en-US" sz="900" u="sng" dirty="0"/>
              <a:t>Direct Controls</a:t>
            </a:r>
          </a:p>
          <a:p>
            <a:pPr marL="265113" lvl="1" indent="-80963">
              <a:buFont typeface="+mj-lt"/>
              <a:buAutoNum type="arabicPeriod"/>
            </a:pPr>
            <a:r>
              <a:rPr lang="en-US" sz="700" dirty="0"/>
              <a:t>Legislation and regulation (incl. pollution permits)</a:t>
            </a:r>
          </a:p>
          <a:p>
            <a:pPr marL="265113" lvl="1" indent="-80963">
              <a:buFont typeface="+mj-lt"/>
              <a:buAutoNum type="arabicPeriod"/>
            </a:pPr>
            <a:r>
              <a:rPr lang="en-US" sz="700" dirty="0"/>
              <a:t>Price controls - max and min prices and buffer stocks</a:t>
            </a:r>
          </a:p>
          <a:p>
            <a:pPr marL="265113" lvl="1" indent="-80963">
              <a:buFont typeface="+mj-lt"/>
              <a:buAutoNum type="arabicPeriod"/>
            </a:pPr>
            <a:r>
              <a:rPr lang="en-US" sz="700" dirty="0"/>
              <a:t>Government provision</a:t>
            </a:r>
          </a:p>
          <a:p>
            <a:pPr marL="265113" lvl="1" indent="-80963">
              <a:buFont typeface="+mj-lt"/>
              <a:buAutoNum type="arabicPeriod"/>
            </a:pPr>
            <a:r>
              <a:rPr lang="en-GB" sz="700" dirty="0"/>
              <a:t>Identifying property rights through patents and legislation</a:t>
            </a:r>
            <a:endParaRPr lang="en-US" sz="700" dirty="0"/>
          </a:p>
          <a:p>
            <a:pPr marL="92075" indent="-92075">
              <a:buFont typeface="Arial"/>
              <a:buChar char="•"/>
            </a:pPr>
            <a:r>
              <a:rPr lang="en-US" sz="900" u="sng" dirty="0"/>
              <a:t>Persuasion</a:t>
            </a:r>
          </a:p>
          <a:p>
            <a:pPr marL="265113" lvl="1" indent="-80963">
              <a:buFont typeface="+mj-lt"/>
              <a:buAutoNum type="arabicPeriod"/>
            </a:pPr>
            <a:r>
              <a:rPr lang="en-US" sz="700" dirty="0"/>
              <a:t>Govt. Guidance</a:t>
            </a:r>
          </a:p>
          <a:p>
            <a:pPr marL="265113" lvl="1" indent="-80963">
              <a:buFont typeface="+mj-lt"/>
              <a:buAutoNum type="arabicPeriod"/>
            </a:pPr>
            <a:r>
              <a:rPr lang="en-US" sz="700" dirty="0"/>
              <a:t>Nudge </a:t>
            </a:r>
            <a:r>
              <a:rPr lang="en-US" sz="700" dirty="0" smtClean="0"/>
              <a:t>Theory</a:t>
            </a:r>
          </a:p>
          <a:p>
            <a:pPr marL="265113" lvl="1" indent="-80963">
              <a:buFont typeface="+mj-lt"/>
              <a:buAutoNum type="arabicPeriod"/>
            </a:pPr>
            <a:r>
              <a:rPr lang="en-US" sz="700" dirty="0"/>
              <a:t>C</a:t>
            </a:r>
            <a:r>
              <a:rPr lang="en-US" sz="700" dirty="0" smtClean="0"/>
              <a:t>hoice architecture: default, restricted and mandated</a:t>
            </a:r>
            <a:endParaRPr lang="en-US" sz="700" dirty="0"/>
          </a:p>
        </p:txBody>
      </p:sp>
      <p:sp>
        <p:nvSpPr>
          <p:cNvPr id="32" name="TextBox 31"/>
          <p:cNvSpPr txBox="1"/>
          <p:nvPr/>
        </p:nvSpPr>
        <p:spPr>
          <a:xfrm>
            <a:off x="988540" y="340663"/>
            <a:ext cx="1607767" cy="2769989"/>
          </a:xfrm>
          <a:prstGeom prst="rect">
            <a:avLst/>
          </a:prstGeom>
          <a:solidFill>
            <a:srgbClr val="FFFFFF"/>
          </a:solidFill>
        </p:spPr>
        <p:txBody>
          <a:bodyPr wrap="square" rtlCol="0">
            <a:spAutoFit/>
          </a:bodyPr>
          <a:lstStyle/>
          <a:p>
            <a:r>
              <a:rPr lang="en-US" sz="1000" b="1" dirty="0" err="1">
                <a:solidFill>
                  <a:srgbClr val="FF0000"/>
                </a:solidFill>
              </a:rPr>
              <a:t>Labour</a:t>
            </a:r>
            <a:r>
              <a:rPr lang="en-US" sz="1000" b="1" dirty="0">
                <a:solidFill>
                  <a:srgbClr val="FF0000"/>
                </a:solidFill>
              </a:rPr>
              <a:t> Markets</a:t>
            </a:r>
          </a:p>
          <a:p>
            <a:pPr marL="92075" indent="-92075">
              <a:buFont typeface="Arial"/>
              <a:buChar char="•"/>
            </a:pPr>
            <a:r>
              <a:rPr lang="en-US" sz="900" u="sng" dirty="0"/>
              <a:t>Redistribute income and wealth</a:t>
            </a:r>
          </a:p>
          <a:p>
            <a:pPr marL="265113" lvl="1" indent="-92075">
              <a:buFont typeface="+mj-lt"/>
              <a:buAutoNum type="arabicPeriod"/>
            </a:pPr>
            <a:r>
              <a:rPr lang="en-US" sz="700" i="1" dirty="0"/>
              <a:t>Taxation (direct - income, corporation, inheritance, National Insurance and indirect - VAT and excise duties). </a:t>
            </a:r>
          </a:p>
          <a:p>
            <a:pPr marL="265113" lvl="1" indent="-92075">
              <a:buFont typeface="+mj-lt"/>
              <a:buAutoNum type="arabicPeriod"/>
            </a:pPr>
            <a:r>
              <a:rPr lang="en-US" sz="700" i="1" dirty="0"/>
              <a:t>Benefits (JSA, WTC, Pensions, Universal Credit debate, in kind)</a:t>
            </a:r>
          </a:p>
          <a:p>
            <a:pPr marL="92075" indent="-92075">
              <a:buFont typeface="Arial"/>
              <a:buChar char="•"/>
            </a:pPr>
            <a:r>
              <a:rPr lang="en-US" sz="900" u="sng" dirty="0"/>
              <a:t>Government Legislation</a:t>
            </a:r>
          </a:p>
          <a:p>
            <a:pPr marL="265113" lvl="1" indent="-92075">
              <a:buFont typeface="+mj-lt"/>
              <a:buAutoNum type="arabicPeriod"/>
            </a:pPr>
            <a:r>
              <a:rPr lang="en-US" sz="700" i="1" dirty="0"/>
              <a:t>Trade Union power change</a:t>
            </a:r>
          </a:p>
          <a:p>
            <a:pPr marL="265113" lvl="1" indent="-92075">
              <a:buFont typeface="+mj-lt"/>
              <a:buAutoNum type="arabicPeriod"/>
            </a:pPr>
            <a:r>
              <a:rPr lang="en-US" sz="700" i="1" dirty="0"/>
              <a:t>Minimum Wage (and the Living Wage</a:t>
            </a:r>
            <a:r>
              <a:rPr lang="en-US" sz="700" i="1" dirty="0" smtClean="0"/>
              <a:t>)</a:t>
            </a:r>
          </a:p>
          <a:p>
            <a:pPr marL="265113" lvl="1" indent="-92075">
              <a:buFont typeface="+mj-lt"/>
              <a:buAutoNum type="arabicPeriod"/>
            </a:pPr>
            <a:r>
              <a:rPr lang="en-US" sz="700" i="1" dirty="0" smtClean="0"/>
              <a:t>Maximum wage cap?</a:t>
            </a:r>
            <a:endParaRPr lang="en-US" sz="700" i="1" dirty="0"/>
          </a:p>
          <a:p>
            <a:pPr marL="265113" lvl="1" indent="-92075">
              <a:buFont typeface="+mj-lt"/>
              <a:buAutoNum type="arabicPeriod"/>
            </a:pPr>
            <a:r>
              <a:rPr lang="en-US" sz="700" i="1" dirty="0"/>
              <a:t>Prevent Discrimination (Equality Act 2010)</a:t>
            </a:r>
          </a:p>
          <a:p>
            <a:pPr marL="92075" indent="-92075">
              <a:buFont typeface="Arial"/>
              <a:buChar char="•"/>
            </a:pPr>
            <a:r>
              <a:rPr lang="en-US" sz="900" u="sng" dirty="0"/>
              <a:t>Government Job Scheme:</a:t>
            </a:r>
            <a:r>
              <a:rPr lang="en-US" sz="600" i="1" u="sng" dirty="0"/>
              <a:t> </a:t>
            </a:r>
            <a:r>
              <a:rPr lang="en-US" sz="700" i="1" dirty="0" smtClean="0"/>
              <a:t>Macroeconomic policy and job creation through demand and supply side policies</a:t>
            </a:r>
            <a:endParaRPr lang="en-US" sz="700" i="1" dirty="0"/>
          </a:p>
          <a:p>
            <a:pPr marL="92075" indent="-92075">
              <a:buFont typeface="Arial"/>
              <a:buChar char="•"/>
            </a:pPr>
            <a:r>
              <a:rPr lang="en-US" sz="900" u="sng" dirty="0"/>
              <a:t>Poverty Targeting: </a:t>
            </a:r>
            <a:r>
              <a:rPr lang="en-US" sz="700" i="1" dirty="0"/>
              <a:t>1997 New </a:t>
            </a:r>
            <a:r>
              <a:rPr lang="en-US" sz="700" i="1" dirty="0" err="1"/>
              <a:t>Labour</a:t>
            </a:r>
            <a:r>
              <a:rPr lang="en-US" sz="700" i="1" dirty="0"/>
              <a:t> target and the Child Poverty Act 2010</a:t>
            </a:r>
          </a:p>
        </p:txBody>
      </p:sp>
      <p:sp>
        <p:nvSpPr>
          <p:cNvPr id="49" name="TextBox 48"/>
          <p:cNvSpPr txBox="1"/>
          <p:nvPr/>
        </p:nvSpPr>
        <p:spPr>
          <a:xfrm>
            <a:off x="1180757" y="5669397"/>
            <a:ext cx="3370818" cy="792525"/>
          </a:xfrm>
          <a:prstGeom prst="rect">
            <a:avLst/>
          </a:prstGeom>
          <a:solidFill>
            <a:srgbClr val="FFFFFF"/>
          </a:solidFill>
        </p:spPr>
        <p:txBody>
          <a:bodyPr wrap="square" rtlCol="0">
            <a:spAutoFit/>
          </a:bodyPr>
          <a:lstStyle/>
          <a:p>
            <a:r>
              <a:rPr lang="en-US" sz="1050" b="1" dirty="0" err="1">
                <a:solidFill>
                  <a:srgbClr val="FF0000"/>
                </a:solidFill>
              </a:rPr>
              <a:t>Labour</a:t>
            </a:r>
            <a:r>
              <a:rPr lang="en-US" sz="1050" b="1" dirty="0">
                <a:solidFill>
                  <a:srgbClr val="FF0000"/>
                </a:solidFill>
              </a:rPr>
              <a:t> Markets</a:t>
            </a:r>
          </a:p>
          <a:p>
            <a:pPr marL="171450" indent="-171450">
              <a:buFont typeface="Arial"/>
              <a:buChar char="•"/>
            </a:pPr>
            <a:r>
              <a:rPr lang="en-US" sz="700" dirty="0"/>
              <a:t>Moral Hazard (or Dependency)</a:t>
            </a:r>
          </a:p>
          <a:p>
            <a:pPr marL="171450" indent="-171450">
              <a:buFont typeface="Arial"/>
              <a:buChar char="•"/>
            </a:pPr>
            <a:r>
              <a:rPr lang="en-US" sz="700" dirty="0"/>
              <a:t>Disincentive effects (unemployment trap &amp; poverty trap? PLUS ‘brain drain’ and less risk taking?)</a:t>
            </a:r>
          </a:p>
          <a:p>
            <a:pPr marL="171450" indent="-171450">
              <a:buFont typeface="Arial"/>
              <a:buChar char="•"/>
            </a:pPr>
            <a:r>
              <a:rPr lang="en-US" sz="700" dirty="0"/>
              <a:t>Burden of taxation (progressive .v. regressive)</a:t>
            </a:r>
          </a:p>
          <a:p>
            <a:pPr marL="171450" indent="-171450">
              <a:buFont typeface="Arial"/>
              <a:buChar char="•"/>
            </a:pPr>
            <a:r>
              <a:rPr lang="en-US" sz="700" dirty="0"/>
              <a:t>Cost to Government (incl. opportunity cost)</a:t>
            </a:r>
          </a:p>
        </p:txBody>
      </p:sp>
      <p:sp>
        <p:nvSpPr>
          <p:cNvPr id="50" name="TextBox 49"/>
          <p:cNvSpPr txBox="1"/>
          <p:nvPr/>
        </p:nvSpPr>
        <p:spPr>
          <a:xfrm>
            <a:off x="2884446" y="2110690"/>
            <a:ext cx="1944688" cy="1700466"/>
          </a:xfrm>
          <a:prstGeom prst="rect">
            <a:avLst/>
          </a:prstGeom>
          <a:solidFill>
            <a:srgbClr val="FFFFFF"/>
          </a:solidFill>
        </p:spPr>
        <p:txBody>
          <a:bodyPr wrap="square" rtlCol="0">
            <a:spAutoFit/>
          </a:bodyPr>
          <a:lstStyle/>
          <a:p>
            <a:r>
              <a:rPr lang="en-US" sz="1050" b="1" dirty="0">
                <a:solidFill>
                  <a:srgbClr val="FF0000"/>
                </a:solidFill>
              </a:rPr>
              <a:t>Theory of the Firm </a:t>
            </a:r>
            <a:r>
              <a:rPr lang="en-US" sz="1050" b="1" dirty="0"/>
              <a:t>(</a:t>
            </a:r>
            <a:r>
              <a:rPr lang="en-US" sz="900" b="1" dirty="0"/>
              <a:t>Industrial Policy)</a:t>
            </a:r>
          </a:p>
          <a:p>
            <a:pPr marL="92075" indent="-92075">
              <a:buFont typeface="Arial" panose="020B0604020202020204" pitchFamily="34" charset="0"/>
              <a:buChar char="•"/>
            </a:pPr>
            <a:r>
              <a:rPr lang="en-US" sz="900" dirty="0"/>
              <a:t>Competition Policy</a:t>
            </a:r>
          </a:p>
          <a:p>
            <a:pPr marL="265113" lvl="1" indent="-82550">
              <a:buFont typeface="+mj-lt"/>
              <a:buAutoNum type="arabicPeriod"/>
            </a:pPr>
            <a:r>
              <a:rPr lang="en-US" sz="900" u="sng" dirty="0"/>
              <a:t>Regulation</a:t>
            </a:r>
          </a:p>
          <a:p>
            <a:pPr marL="447675" lvl="3" indent="-80963">
              <a:buFont typeface="Wingdings" panose="05000000000000000000" pitchFamily="2" charset="2"/>
              <a:buChar char="§"/>
            </a:pPr>
            <a:r>
              <a:rPr lang="en-US" sz="700" dirty="0"/>
              <a:t>Bodies: CMA plus specific industry watchdogs (OFGEM, OFWAT, ORR) and European Commission</a:t>
            </a:r>
          </a:p>
          <a:p>
            <a:pPr marL="447675" lvl="3" indent="-80963">
              <a:buFont typeface="Wingdings" panose="05000000000000000000" pitchFamily="2" charset="2"/>
              <a:buChar char="§"/>
            </a:pPr>
            <a:r>
              <a:rPr lang="en-US" sz="700" dirty="0"/>
              <a:t>Types: Price capping (RPI-X, fines/ prosecution, legislation, break up, windfall taxes etc.)</a:t>
            </a:r>
          </a:p>
          <a:p>
            <a:pPr marL="265113" lvl="1" indent="-82550">
              <a:buFont typeface="+mj-lt"/>
              <a:buAutoNum type="arabicPeriod"/>
            </a:pPr>
            <a:r>
              <a:rPr lang="en-US" sz="900" u="sng" dirty="0"/>
              <a:t>Deregulation </a:t>
            </a:r>
            <a:r>
              <a:rPr lang="en-US" sz="900" dirty="0"/>
              <a:t>- </a:t>
            </a:r>
            <a:r>
              <a:rPr lang="en-US" sz="700" dirty="0"/>
              <a:t>removing barriers via legislation and subsidies</a:t>
            </a:r>
          </a:p>
          <a:p>
            <a:pPr marL="92075" indent="-92075">
              <a:buFont typeface="Arial" panose="020B0604020202020204" pitchFamily="34" charset="0"/>
              <a:buChar char="•"/>
            </a:pPr>
            <a:r>
              <a:rPr lang="en-US" sz="900" u="sng" dirty="0" err="1" smtClean="0"/>
              <a:t>Nationalisation</a:t>
            </a:r>
            <a:r>
              <a:rPr lang="en-US" sz="900" dirty="0"/>
              <a:t> </a:t>
            </a:r>
            <a:r>
              <a:rPr lang="en-US" sz="900" dirty="0" smtClean="0"/>
              <a:t>and </a:t>
            </a:r>
            <a:r>
              <a:rPr lang="en-US" sz="900" dirty="0" err="1" smtClean="0"/>
              <a:t>Privatisation</a:t>
            </a:r>
            <a:endParaRPr lang="en-US" sz="900" dirty="0"/>
          </a:p>
        </p:txBody>
      </p:sp>
    </p:spTree>
    <p:extLst>
      <p:ext uri="{BB962C8B-B14F-4D97-AF65-F5344CB8AC3E}">
        <p14:creationId xmlns:p14="http://schemas.microsoft.com/office/powerpoint/2010/main" val="229046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41" grpId="0" animBg="1"/>
      <p:bldP spid="42" grpId="0" animBg="1"/>
      <p:bldP spid="43" grpId="0" animBg="1"/>
      <p:bldP spid="44" grpId="0" animBg="1"/>
      <p:bldP spid="45" grpId="0" animBg="1"/>
      <p:bldP spid="46" grpId="0" animBg="1"/>
      <p:bldP spid="30" grpId="0" animBg="1"/>
      <p:bldP spid="32" grpId="0" animBg="1"/>
      <p:bldP spid="49" grpId="0" animBg="1"/>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What is a Market</a:t>
            </a:r>
            <a:r>
              <a:rPr lang="en-GB" dirty="0" smtClean="0">
                <a:latin typeface="+mn-lt"/>
              </a:rPr>
              <a:t/>
            </a:r>
            <a:br>
              <a:rPr lang="en-GB" dirty="0" smtClean="0">
                <a:latin typeface="+mn-lt"/>
              </a:rPr>
            </a:br>
            <a:r>
              <a:rPr lang="en-GB" sz="3200" dirty="0" smtClean="0">
                <a:solidFill>
                  <a:srgbClr val="FF0000"/>
                </a:solidFill>
                <a:latin typeface="+mn-lt"/>
              </a:rPr>
              <a:t>The Key Assumptions</a:t>
            </a:r>
            <a:endParaRPr lang="en-GB" sz="3200" dirty="0">
              <a:solidFill>
                <a:srgbClr val="FF0000"/>
              </a:solidFill>
              <a:latin typeface="+mn-lt"/>
            </a:endParaRPr>
          </a:p>
        </p:txBody>
      </p:sp>
      <p:sp>
        <p:nvSpPr>
          <p:cNvPr id="3" name="Content Placeholder 2"/>
          <p:cNvSpPr>
            <a:spLocks noGrp="1"/>
          </p:cNvSpPr>
          <p:nvPr>
            <p:ph idx="1"/>
          </p:nvPr>
        </p:nvSpPr>
        <p:spPr>
          <a:xfrm>
            <a:off x="369570" y="1907209"/>
            <a:ext cx="5459730" cy="4572952"/>
          </a:xfrm>
        </p:spPr>
        <p:txBody>
          <a:bodyPr>
            <a:normAutofit fontScale="85000" lnSpcReduction="20000"/>
          </a:bodyPr>
          <a:lstStyle/>
          <a:p>
            <a:pPr marL="514350" indent="-514350">
              <a:buFont typeface="+mj-lt"/>
              <a:buAutoNum type="arabicPeriod"/>
            </a:pPr>
            <a:r>
              <a:rPr lang="en-GB" dirty="0" smtClean="0"/>
              <a:t>Economic agents </a:t>
            </a:r>
            <a:r>
              <a:rPr lang="en-GB" b="1" dirty="0" smtClean="0"/>
              <a:t>are ‘rational’ </a:t>
            </a:r>
            <a:r>
              <a:rPr lang="en-GB" dirty="0" smtClean="0"/>
              <a:t>(i.e. consumers will ALWAYS want to maximise their standards of living or ‘utility’ and firms will want to maximise their profits)</a:t>
            </a:r>
          </a:p>
          <a:p>
            <a:pPr marL="514350" indent="-514350">
              <a:buFont typeface="+mj-lt"/>
              <a:buAutoNum type="arabicPeriod"/>
            </a:pPr>
            <a:r>
              <a:rPr lang="en-GB" dirty="0" smtClean="0"/>
              <a:t>Economic agents </a:t>
            </a:r>
            <a:r>
              <a:rPr lang="en-GB" b="1" dirty="0" smtClean="0"/>
              <a:t>are ‘selfish’ </a:t>
            </a:r>
            <a:r>
              <a:rPr lang="en-GB" dirty="0" smtClean="0"/>
              <a:t>(i.e. they will only do what is best for themselves without worrying about others…this ultimately leads to a good outcome for all).</a:t>
            </a:r>
          </a:p>
          <a:p>
            <a:pPr marL="514350" indent="-514350">
              <a:buFont typeface="+mj-lt"/>
              <a:buAutoNum type="arabicPeriod"/>
            </a:pPr>
            <a:r>
              <a:rPr lang="en-GB" dirty="0" smtClean="0"/>
              <a:t>Free markets have </a:t>
            </a:r>
            <a:r>
              <a:rPr lang="en-GB" b="1" dirty="0" smtClean="0"/>
              <a:t>very little Government intervention </a:t>
            </a:r>
            <a:r>
              <a:rPr lang="en-GB" dirty="0" smtClean="0"/>
              <a:t>apart from establishing property rights</a:t>
            </a:r>
          </a:p>
          <a:p>
            <a:pPr marL="514350" indent="-514350">
              <a:buFont typeface="+mj-lt"/>
              <a:buAutoNum type="arabicPeriod"/>
            </a:pPr>
            <a:r>
              <a:rPr lang="en-GB" dirty="0" smtClean="0"/>
              <a:t>Free markets will thrive because </a:t>
            </a:r>
            <a:r>
              <a:rPr lang="en-GB" b="1" dirty="0" smtClean="0"/>
              <a:t>competition will be present </a:t>
            </a:r>
            <a:r>
              <a:rPr lang="en-GB" dirty="0" smtClean="0"/>
              <a:t>amongst supplying firms</a:t>
            </a:r>
            <a:endParaRPr lang="en-GB" dirty="0"/>
          </a:p>
        </p:txBody>
      </p:sp>
      <p:pic>
        <p:nvPicPr>
          <p:cNvPr id="5" name="Picture 3" descr="COMPE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566659" y="3584561"/>
            <a:ext cx="4523364" cy="3109467"/>
          </a:xfrm>
          <a:prstGeom prst="rect">
            <a:avLst/>
          </a:prstGeom>
          <a:solidFill>
            <a:schemeClr val="bg1"/>
          </a:solidFill>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7" name="Picture 3" descr="COMPE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332221" y="3584561"/>
            <a:ext cx="5757802" cy="3109467"/>
          </a:xfrm>
          <a:prstGeom prst="rect">
            <a:avLst/>
          </a:prstGeom>
          <a:solidFill>
            <a:schemeClr val="bg1"/>
          </a:solidFill>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8" name="TextBox 7"/>
          <p:cNvSpPr txBox="1"/>
          <p:nvPr/>
        </p:nvSpPr>
        <p:spPr>
          <a:xfrm>
            <a:off x="6332221" y="320302"/>
            <a:ext cx="5757802" cy="330552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b="1" dirty="0" smtClean="0"/>
              <a:t>TASK 1: </a:t>
            </a:r>
            <a:r>
              <a:rPr lang="en-GB" dirty="0" smtClean="0"/>
              <a:t>Are you happy with these assumptions? Are they realistic?</a:t>
            </a:r>
          </a:p>
          <a:p>
            <a:pPr marL="285750" indent="-285750">
              <a:lnSpc>
                <a:spcPct val="120000"/>
              </a:lnSpc>
              <a:buFont typeface="Arial" panose="020B0604020202020204" pitchFamily="34" charset="0"/>
              <a:buChar char="•"/>
            </a:pPr>
            <a:r>
              <a:rPr lang="en-GB" b="1" dirty="0" smtClean="0"/>
              <a:t>TASK 2: </a:t>
            </a:r>
            <a:r>
              <a:rPr lang="en-GB" altLang="en-US" dirty="0"/>
              <a:t>The importance of competition to the functioning of the free market…</a:t>
            </a:r>
          </a:p>
          <a:p>
            <a:pPr marL="800100" lvl="1" indent="-342900">
              <a:lnSpc>
                <a:spcPct val="120000"/>
              </a:lnSpc>
              <a:buFont typeface="+mj-lt"/>
              <a:buAutoNum type="arabicPeriod"/>
            </a:pPr>
            <a:r>
              <a:rPr lang="en-GB" altLang="en-US" dirty="0" smtClean="0"/>
              <a:t>What </a:t>
            </a:r>
            <a:r>
              <a:rPr lang="en-GB" altLang="en-US" dirty="0"/>
              <a:t>is competition</a:t>
            </a:r>
          </a:p>
          <a:p>
            <a:pPr marL="800100" lvl="1" indent="-342900">
              <a:lnSpc>
                <a:spcPct val="120000"/>
              </a:lnSpc>
              <a:buFont typeface="+mj-lt"/>
              <a:buAutoNum type="arabicPeriod"/>
            </a:pPr>
            <a:r>
              <a:rPr lang="en-GB" altLang="en-US" dirty="0" smtClean="0"/>
              <a:t>Why </a:t>
            </a:r>
            <a:r>
              <a:rPr lang="en-GB" altLang="en-US" dirty="0"/>
              <a:t>is competition </a:t>
            </a:r>
            <a:r>
              <a:rPr lang="en-GB" altLang="en-US" dirty="0" smtClean="0"/>
              <a:t>considered to be good for society (the consumer say?)?</a:t>
            </a:r>
            <a:endParaRPr lang="en-GB" altLang="en-US" dirty="0"/>
          </a:p>
          <a:p>
            <a:pPr marL="800100" lvl="1" indent="-342900">
              <a:lnSpc>
                <a:spcPct val="120000"/>
              </a:lnSpc>
              <a:buFont typeface="+mj-lt"/>
              <a:buAutoNum type="arabicPeriod"/>
            </a:pPr>
            <a:r>
              <a:rPr lang="en-GB" altLang="en-US" dirty="0" smtClean="0"/>
              <a:t>What </a:t>
            </a:r>
            <a:r>
              <a:rPr lang="en-GB" altLang="en-US" dirty="0"/>
              <a:t>happens if there is no competition in a market?</a:t>
            </a:r>
          </a:p>
          <a:p>
            <a:pPr marL="800100" lvl="1" indent="-342900">
              <a:lnSpc>
                <a:spcPct val="120000"/>
              </a:lnSpc>
              <a:buFont typeface="+mj-lt"/>
              <a:buAutoNum type="arabicPeriod"/>
            </a:pPr>
            <a:r>
              <a:rPr lang="en-GB" altLang="en-US" dirty="0" smtClean="0"/>
              <a:t>How </a:t>
            </a:r>
            <a:r>
              <a:rPr lang="en-GB" altLang="en-US" dirty="0"/>
              <a:t>competitive are markets in reality</a:t>
            </a:r>
            <a:r>
              <a:rPr lang="en-GB" altLang="en-US" dirty="0" smtClean="0"/>
              <a:t>?</a:t>
            </a:r>
            <a:endParaRPr lang="en-GB" altLang="en-US" dirty="0"/>
          </a:p>
        </p:txBody>
      </p:sp>
    </p:spTree>
    <p:extLst>
      <p:ext uri="{BB962C8B-B14F-4D97-AF65-F5344CB8AC3E}">
        <p14:creationId xmlns:p14="http://schemas.microsoft.com/office/powerpoint/2010/main" val="1750734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2409</TotalTime>
  <Words>4395</Words>
  <Application>Microsoft Office PowerPoint</Application>
  <PresentationFormat>Widescreen</PresentationFormat>
  <Paragraphs>422</Paragraphs>
  <Slides>40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ＭＳ Ｐゴシック</vt:lpstr>
      <vt:lpstr>Arial</vt:lpstr>
      <vt:lpstr>Buxton Sketch</vt:lpstr>
      <vt:lpstr>Calibri</vt:lpstr>
      <vt:lpstr>Calibri Light</vt:lpstr>
      <vt:lpstr>Wingdings</vt:lpstr>
      <vt:lpstr>Office Theme</vt:lpstr>
      <vt:lpstr>PowerPoint Presentation</vt:lpstr>
      <vt:lpstr>STARTER (Cover Work) First 10 Minutes – try to recall the answers without using your notes</vt:lpstr>
      <vt:lpstr>RWS 4 - Weeks 4 and 5</vt:lpstr>
      <vt:lpstr>RWS4 – PREP HOMEWORK Due for inspection on Monday 26th Nov 2018</vt:lpstr>
      <vt:lpstr>PowerPoint Presentation</vt:lpstr>
      <vt:lpstr>PowerPoint Presentation</vt:lpstr>
      <vt:lpstr>RWS 4 Introduction: The Role of Markets</vt:lpstr>
      <vt:lpstr>PowerPoint Presentation</vt:lpstr>
      <vt:lpstr>What is a Market The Key Assumptions</vt:lpstr>
      <vt:lpstr>PowerPoint Presentation</vt:lpstr>
      <vt:lpstr>Efficiency Economics and the Market Allocative and Productive Efficiency</vt:lpstr>
      <vt:lpstr>Efficiency Economics and the Free Market Allocative and Productive Efficiency</vt:lpstr>
      <vt:lpstr>PowerPoint Presentation</vt:lpstr>
      <vt:lpstr>Productive Efficiency and ‘the free market’ Why does competition lead to productive efficiency and why is this good for our economy? The Case of ‘Big Tech’ Companies….</vt:lpstr>
      <vt:lpstr>Allocative Efficiency and the ‘Free Market’ Why are ‘free markets’ the best way to allocate scarce resources efficiently according to some economists?</vt:lpstr>
      <vt:lpstr>PowerPoint Presentation</vt:lpstr>
      <vt:lpstr>The Importance of “Value” to Economics Measured by the ‘Price’ consumers are willing to pay in the market</vt:lpstr>
      <vt:lpstr>PowerPoint Presentation</vt:lpstr>
      <vt:lpstr>PowerPoint Presentation</vt:lpstr>
      <vt:lpstr>PowerPoint Presentation</vt:lpstr>
      <vt:lpstr>Welfare Economics and the Free Market Consumer and Producer Surplus</vt:lpstr>
      <vt:lpstr>Surplus and Changes to Equilibrium</vt:lpstr>
      <vt:lpstr>Surplus and Elasticity Exercise</vt:lpstr>
      <vt:lpstr>Final Thought: Distortions and interferences to the Market The concept of ‘deadweight loss’ (loss of consumer and producer surplus)</vt:lpstr>
      <vt:lpstr>PowerPoint Presentation</vt:lpstr>
      <vt:lpstr>RWS HWK</vt:lpstr>
      <vt:lpstr>PowerPoint Presentation</vt:lpstr>
      <vt:lpstr>RWS 4: The Role of Markets</vt:lpstr>
      <vt:lpstr>Starter Activity - first 5 minutes</vt:lpstr>
      <vt:lpstr>PowerPoint Presentation</vt:lpstr>
      <vt:lpstr>PowerPoint Presentation</vt:lpstr>
      <vt:lpstr>PowerPoint Presentation</vt:lpstr>
      <vt:lpstr>Why do prices mean resources are allocated efficiently?</vt:lpstr>
      <vt:lpstr>PowerPoint Presentation</vt:lpstr>
      <vt:lpstr>RWS4 (MICRO) - The Role of the Market</vt:lpstr>
      <vt:lpstr>Behavioural Economics Challenging ‘Classical Economics’</vt:lpstr>
      <vt:lpstr>Altruism Debate</vt:lpstr>
      <vt:lpstr>TODAYS LESSON:</vt:lpstr>
      <vt:lpstr>How to write a point in an essay where you are explaining why the market is a good tool to solve the economic problem.</vt:lpstr>
      <vt:lpstr>PowerPoint Presentation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Stevens</dc:creator>
  <cp:lastModifiedBy>Oliver Stevens</cp:lastModifiedBy>
  <cp:revision>98</cp:revision>
  <cp:lastPrinted>2016-11-30T10:16:32Z</cp:lastPrinted>
  <dcterms:created xsi:type="dcterms:W3CDTF">2016-11-18T15:46:39Z</dcterms:created>
  <dcterms:modified xsi:type="dcterms:W3CDTF">2018-11-23T16:16:12Z</dcterms:modified>
</cp:coreProperties>
</file>