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322" r:id="rId4"/>
    <p:sldId id="301" r:id="rId5"/>
    <p:sldId id="300" r:id="rId6"/>
    <p:sldId id="319" r:id="rId7"/>
    <p:sldId id="320" r:id="rId8"/>
    <p:sldId id="321" r:id="rId9"/>
    <p:sldId id="298" r:id="rId10"/>
    <p:sldId id="299" r:id="rId11"/>
    <p:sldId id="314" r:id="rId12"/>
    <p:sldId id="296" r:id="rId13"/>
    <p:sldId id="315" r:id="rId14"/>
    <p:sldId id="294" r:id="rId15"/>
    <p:sldId id="305" r:id="rId16"/>
    <p:sldId id="323" r:id="rId17"/>
    <p:sldId id="329" r:id="rId18"/>
    <p:sldId id="332" r:id="rId19"/>
    <p:sldId id="292" r:id="rId20"/>
    <p:sldId id="293" r:id="rId21"/>
    <p:sldId id="316" r:id="rId22"/>
    <p:sldId id="295" r:id="rId23"/>
    <p:sldId id="331" r:id="rId24"/>
    <p:sldId id="318" r:id="rId25"/>
    <p:sldId id="330" r:id="rId26"/>
    <p:sldId id="334" r:id="rId27"/>
    <p:sldId id="333" r:id="rId28"/>
    <p:sldId id="325" r:id="rId29"/>
    <p:sldId id="327" r:id="rId30"/>
    <p:sldId id="303" r:id="rId31"/>
    <p:sldId id="324" r:id="rId32"/>
    <p:sldId id="304" r:id="rId33"/>
    <p:sldId id="297" r:id="rId34"/>
    <p:sldId id="312" r:id="rId35"/>
    <p:sldId id="326"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1" autoAdjust="0"/>
    <p:restoredTop sz="87590" autoAdjust="0"/>
  </p:normalViewPr>
  <p:slideViewPr>
    <p:cSldViewPr snapToGrid="0">
      <p:cViewPr varScale="1">
        <p:scale>
          <a:sx n="47" d="100"/>
          <a:sy n="47" d="100"/>
        </p:scale>
        <p:origin x="84"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46178C-EFA6-4509-B3BF-C5C0C64FD4AE}" type="datetimeFigureOut">
              <a:rPr lang="en-GB" smtClean="0"/>
              <a:t>15/01/2019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5F0DFC-8233-48C6-9BC5-D1AF78933B08}" type="slidenum">
              <a:rPr lang="en-GB" smtClean="0"/>
              <a:t>‹#›</a:t>
            </a:fld>
            <a:endParaRPr lang="en-GB"/>
          </a:p>
        </p:txBody>
      </p:sp>
    </p:spTree>
    <p:extLst>
      <p:ext uri="{BB962C8B-B14F-4D97-AF65-F5344CB8AC3E}">
        <p14:creationId xmlns:p14="http://schemas.microsoft.com/office/powerpoint/2010/main" val="113552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6FB917-C3B8-48E5-93AB-633CCC4C9260}" type="slidenum">
              <a:rPr lang="en-GB" smtClean="0"/>
              <a:t>3</a:t>
            </a:fld>
            <a:endParaRPr lang="en-GB"/>
          </a:p>
        </p:txBody>
      </p:sp>
    </p:spTree>
    <p:extLst>
      <p:ext uri="{BB962C8B-B14F-4D97-AF65-F5344CB8AC3E}">
        <p14:creationId xmlns:p14="http://schemas.microsoft.com/office/powerpoint/2010/main" val="267977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Love</a:t>
            </a:r>
          </a:p>
          <a:p>
            <a:pPr marL="0" indent="0">
              <a:buFont typeface="Arial" panose="020B0604020202020204" pitchFamily="34" charset="0"/>
              <a:buNone/>
            </a:pPr>
            <a:r>
              <a:rPr lang="en-GB" dirty="0" smtClean="0"/>
              <a:t>Doctors</a:t>
            </a:r>
          </a:p>
          <a:p>
            <a:pPr marL="0" indent="0">
              <a:buFont typeface="Arial" panose="020B0604020202020204" pitchFamily="34" charset="0"/>
              <a:buNone/>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Extending the use of the price mechanism into new areas of activity</a:t>
            </a:r>
          </a:p>
          <a:p>
            <a:pPr marL="285750" indent="-285750">
              <a:buFont typeface="Arial" panose="020B0604020202020204" pitchFamily="34" charset="0"/>
              <a:buChar char="•"/>
            </a:pPr>
            <a:r>
              <a:rPr lang="en-GB" dirty="0" smtClean="0"/>
              <a:t>Is the price mechanism an impersonal method of allocating resources in some cases?</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Students should be able to</a:t>
            </a:r>
          </a:p>
          <a:p>
            <a:r>
              <a:rPr lang="en-GB" sz="1200" b="0" i="0" u="none" strike="noStrike" kern="1200" baseline="0" dirty="0" smtClean="0">
                <a:solidFill>
                  <a:schemeClr val="tx1"/>
                </a:solidFill>
                <a:latin typeface="+mn-lt"/>
                <a:ea typeface="+mn-ea"/>
                <a:cs typeface="+mn-cs"/>
              </a:rPr>
              <a:t>assess the view that the price</a:t>
            </a:r>
          </a:p>
          <a:p>
            <a:r>
              <a:rPr lang="en-GB" sz="1200" b="0" i="0" u="none" strike="noStrike" kern="1200" baseline="0" dirty="0" smtClean="0">
                <a:solidFill>
                  <a:schemeClr val="tx1"/>
                </a:solidFill>
                <a:latin typeface="+mn-lt"/>
                <a:ea typeface="+mn-ea"/>
                <a:cs typeface="+mn-cs"/>
              </a:rPr>
              <a:t>mechanism is an impersonal</a:t>
            </a:r>
          </a:p>
          <a:p>
            <a:r>
              <a:rPr lang="en-GB" sz="1200" b="0" i="0" u="none" strike="noStrike" kern="1200" baseline="0" dirty="0" smtClean="0">
                <a:solidFill>
                  <a:schemeClr val="tx1"/>
                </a:solidFill>
                <a:latin typeface="+mn-lt"/>
                <a:ea typeface="+mn-ea"/>
                <a:cs typeface="+mn-cs"/>
              </a:rPr>
              <a:t>method of allocating</a:t>
            </a:r>
          </a:p>
          <a:p>
            <a:r>
              <a:rPr lang="en-GB" sz="1200" b="0" i="0" u="none" strike="noStrike" kern="1200" baseline="0" dirty="0" smtClean="0">
                <a:solidFill>
                  <a:schemeClr val="tx1"/>
                </a:solidFill>
                <a:latin typeface="+mn-lt"/>
                <a:ea typeface="+mn-ea"/>
                <a:cs typeface="+mn-cs"/>
              </a:rPr>
              <a:t>resources.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They should also be able</a:t>
            </a:r>
          </a:p>
          <a:p>
            <a:r>
              <a:rPr lang="en-GB" sz="1200" b="0" i="0" u="none" strike="noStrike" kern="1200" baseline="0" dirty="0" smtClean="0">
                <a:solidFill>
                  <a:schemeClr val="tx1"/>
                </a:solidFill>
                <a:latin typeface="+mn-lt"/>
                <a:ea typeface="+mn-ea"/>
                <a:cs typeface="+mn-cs"/>
              </a:rPr>
              <a:t>to assess the view that</a:t>
            </a:r>
          </a:p>
          <a:p>
            <a:r>
              <a:rPr lang="en-GB" sz="1200" b="0" i="0" u="none" strike="noStrike" kern="1200" baseline="0" dirty="0" smtClean="0">
                <a:solidFill>
                  <a:schemeClr val="tx1"/>
                </a:solidFill>
                <a:latin typeface="+mn-lt"/>
                <a:ea typeface="+mn-ea"/>
                <a:cs typeface="+mn-cs"/>
              </a:rPr>
              <a:t>introducing the price</a:t>
            </a:r>
          </a:p>
          <a:p>
            <a:r>
              <a:rPr lang="en-GB" sz="1200" b="0" i="0" u="none" strike="noStrike" kern="1200" baseline="0" dirty="0" smtClean="0">
                <a:solidFill>
                  <a:schemeClr val="tx1"/>
                </a:solidFill>
                <a:latin typeface="+mn-lt"/>
                <a:ea typeface="+mn-ea"/>
                <a:cs typeface="+mn-cs"/>
              </a:rPr>
              <a:t>mechanism and markets into</a:t>
            </a:r>
          </a:p>
          <a:p>
            <a:r>
              <a:rPr lang="en-GB" sz="1200" b="0" i="0" u="none" strike="noStrike" kern="1200" baseline="0" dirty="0" smtClean="0">
                <a:solidFill>
                  <a:schemeClr val="tx1"/>
                </a:solidFill>
                <a:latin typeface="+mn-lt"/>
                <a:ea typeface="+mn-ea"/>
                <a:cs typeface="+mn-cs"/>
              </a:rPr>
              <a:t>some fields of human activity</a:t>
            </a:r>
          </a:p>
          <a:p>
            <a:r>
              <a:rPr lang="en-GB" sz="1200" b="0" i="0" u="none" strike="noStrike" kern="1200" baseline="0" dirty="0" smtClean="0">
                <a:solidFill>
                  <a:schemeClr val="tx1"/>
                </a:solidFill>
                <a:latin typeface="+mn-lt"/>
                <a:ea typeface="+mn-ea"/>
                <a:cs typeface="+mn-cs"/>
              </a:rPr>
              <a:t>may be undesirable and is</a:t>
            </a:r>
          </a:p>
          <a:p>
            <a:r>
              <a:rPr lang="en-GB" sz="1200" b="0" i="0" u="none" strike="noStrike" kern="1200" baseline="0" dirty="0" smtClean="0">
                <a:solidFill>
                  <a:schemeClr val="tx1"/>
                </a:solidFill>
                <a:latin typeface="+mn-lt"/>
                <a:ea typeface="+mn-ea"/>
                <a:cs typeface="+mn-cs"/>
              </a:rPr>
              <a:t>likely to affect the nature of</a:t>
            </a:r>
          </a:p>
          <a:p>
            <a:r>
              <a:rPr lang="en-GB" sz="1200" b="0" i="0" u="none" strike="noStrike" kern="1200" baseline="0" dirty="0" smtClean="0">
                <a:solidFill>
                  <a:schemeClr val="tx1"/>
                </a:solidFill>
                <a:latin typeface="+mn-lt"/>
                <a:ea typeface="+mn-ea"/>
                <a:cs typeface="+mn-cs"/>
              </a:rPr>
              <a:t>the activity, </a:t>
            </a:r>
            <a:r>
              <a:rPr lang="en-GB" sz="1200" b="0" i="0" u="none" strike="noStrike" kern="1200" baseline="0" dirty="0" err="1" smtClean="0">
                <a:solidFill>
                  <a:schemeClr val="tx1"/>
                </a:solidFill>
                <a:latin typeface="+mn-lt"/>
                <a:ea typeface="+mn-ea"/>
                <a:cs typeface="+mn-cs"/>
              </a:rPr>
              <a:t>eg</a:t>
            </a:r>
            <a:r>
              <a:rPr lang="en-GB" sz="1200" b="0" i="0" u="none" strike="noStrike" kern="1200" baseline="0" dirty="0" smtClean="0">
                <a:solidFill>
                  <a:schemeClr val="tx1"/>
                </a:solidFill>
                <a:latin typeface="+mn-lt"/>
                <a:ea typeface="+mn-ea"/>
                <a:cs typeface="+mn-cs"/>
              </a:rPr>
              <a:t> introducing a</a:t>
            </a:r>
          </a:p>
          <a:p>
            <a:r>
              <a:rPr lang="en-GB" sz="1200" b="0" i="0" u="none" strike="noStrike" kern="1200" baseline="0" dirty="0" smtClean="0">
                <a:solidFill>
                  <a:schemeClr val="tx1"/>
                </a:solidFill>
                <a:latin typeface="+mn-lt"/>
                <a:ea typeface="+mn-ea"/>
                <a:cs typeface="+mn-cs"/>
              </a:rPr>
              <a:t>market for blood changes the</a:t>
            </a:r>
          </a:p>
          <a:p>
            <a:r>
              <a:rPr lang="en-GB" sz="1200" b="0" i="0" u="none" strike="noStrike" kern="1200" baseline="0" dirty="0" smtClean="0">
                <a:solidFill>
                  <a:schemeClr val="tx1"/>
                </a:solidFill>
                <a:latin typeface="+mn-lt"/>
                <a:ea typeface="+mn-ea"/>
                <a:cs typeface="+mn-cs"/>
              </a:rPr>
              <a:t>nature of the transaction and</a:t>
            </a:r>
          </a:p>
          <a:p>
            <a:r>
              <a:rPr lang="en-GB" sz="1200" b="0" i="0" u="none" strike="noStrike" kern="1200" baseline="0" dirty="0" smtClean="0">
                <a:solidFill>
                  <a:schemeClr val="tx1"/>
                </a:solidFill>
                <a:latin typeface="+mn-lt"/>
                <a:ea typeface="+mn-ea"/>
                <a:cs typeface="+mn-cs"/>
              </a:rPr>
              <a:t>the incentives involved.</a:t>
            </a:r>
            <a:endParaRPr lang="en-GB" dirty="0"/>
          </a:p>
        </p:txBody>
      </p:sp>
      <p:sp>
        <p:nvSpPr>
          <p:cNvPr id="4" name="Slide Number Placeholder 3"/>
          <p:cNvSpPr>
            <a:spLocks noGrp="1"/>
          </p:cNvSpPr>
          <p:nvPr>
            <p:ph type="sldNum" sz="quarter" idx="10"/>
          </p:nvPr>
        </p:nvSpPr>
        <p:spPr/>
        <p:txBody>
          <a:bodyPr/>
          <a:lstStyle/>
          <a:p>
            <a:fld id="{C15F0DFC-8233-48C6-9BC5-D1AF78933B08}" type="slidenum">
              <a:rPr lang="en-GB" smtClean="0"/>
              <a:t>8</a:t>
            </a:fld>
            <a:endParaRPr lang="en-GB"/>
          </a:p>
        </p:txBody>
      </p:sp>
    </p:spTree>
    <p:extLst>
      <p:ext uri="{BB962C8B-B14F-4D97-AF65-F5344CB8AC3E}">
        <p14:creationId xmlns:p14="http://schemas.microsoft.com/office/powerpoint/2010/main" val="57968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are these in red?</a:t>
            </a:r>
            <a:endParaRPr lang="en-GB" dirty="0"/>
          </a:p>
        </p:txBody>
      </p:sp>
      <p:sp>
        <p:nvSpPr>
          <p:cNvPr id="4" name="Slide Number Placeholder 3"/>
          <p:cNvSpPr>
            <a:spLocks noGrp="1"/>
          </p:cNvSpPr>
          <p:nvPr>
            <p:ph type="sldNum" sz="quarter" idx="10"/>
          </p:nvPr>
        </p:nvSpPr>
        <p:spPr/>
        <p:txBody>
          <a:bodyPr/>
          <a:lstStyle/>
          <a:p>
            <a:fld id="{C15F0DFC-8233-48C6-9BC5-D1AF78933B08}" type="slidenum">
              <a:rPr lang="en-GB" smtClean="0"/>
              <a:t>15</a:t>
            </a:fld>
            <a:endParaRPr lang="en-GB"/>
          </a:p>
        </p:txBody>
      </p:sp>
    </p:spTree>
    <p:extLst>
      <p:ext uri="{BB962C8B-B14F-4D97-AF65-F5344CB8AC3E}">
        <p14:creationId xmlns:p14="http://schemas.microsoft.com/office/powerpoint/2010/main" val="56448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5F0DFC-8233-48C6-9BC5-D1AF78933B08}" type="slidenum">
              <a:rPr lang="en-GB" smtClean="0"/>
              <a:t>21</a:t>
            </a:fld>
            <a:endParaRPr lang="en-GB"/>
          </a:p>
        </p:txBody>
      </p:sp>
    </p:spTree>
    <p:extLst>
      <p:ext uri="{BB962C8B-B14F-4D97-AF65-F5344CB8AC3E}">
        <p14:creationId xmlns:p14="http://schemas.microsoft.com/office/powerpoint/2010/main" val="148020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Subsidy</a:t>
            </a:r>
            <a:r>
              <a:rPr lang="en-GB" baseline="0" dirty="0" smtClean="0"/>
              <a:t> also leads </a:t>
            </a:r>
            <a:r>
              <a:rPr lang="en-GB" baseline="0" smtClean="0"/>
              <a:t>to deadweight loss: https://www.youtube.com/watch?v=4tYVsnSsoBo  </a:t>
            </a:r>
            <a:endParaRPr lang="en-GB" dirty="0"/>
          </a:p>
        </p:txBody>
      </p:sp>
      <p:sp>
        <p:nvSpPr>
          <p:cNvPr id="4" name="Slide Number Placeholder 3"/>
          <p:cNvSpPr>
            <a:spLocks noGrp="1"/>
          </p:cNvSpPr>
          <p:nvPr>
            <p:ph type="sldNum" sz="quarter" idx="10"/>
          </p:nvPr>
        </p:nvSpPr>
        <p:spPr/>
        <p:txBody>
          <a:bodyPr/>
          <a:lstStyle/>
          <a:p>
            <a:fld id="{820DA7D6-079C-4C6D-B817-87CFF4E40A59}" type="slidenum">
              <a:rPr lang="en-GB" smtClean="0"/>
              <a:t>34</a:t>
            </a:fld>
            <a:endParaRPr lang="en-GB"/>
          </a:p>
        </p:txBody>
      </p:sp>
    </p:spTree>
    <p:extLst>
      <p:ext uri="{BB962C8B-B14F-4D97-AF65-F5344CB8AC3E}">
        <p14:creationId xmlns:p14="http://schemas.microsoft.com/office/powerpoint/2010/main" val="171936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5BDA27-B9B2-4402-8FD8-B59C0401ECD2}"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315103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5BDA27-B9B2-4402-8FD8-B59C0401ECD2}"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105482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5BDA27-B9B2-4402-8FD8-B59C0401ECD2}"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351906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5BDA27-B9B2-4402-8FD8-B59C0401ECD2}"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171358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BDA27-B9B2-4402-8FD8-B59C0401ECD2}"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192015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5BDA27-B9B2-4402-8FD8-B59C0401ECD2}" type="datetimeFigureOut">
              <a:rPr lang="en-GB" smtClean="0"/>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29690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5BDA27-B9B2-4402-8FD8-B59C0401ECD2}" type="datetimeFigureOut">
              <a:rPr lang="en-GB" smtClean="0"/>
              <a:t>15/01/2019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81576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5BDA27-B9B2-4402-8FD8-B59C0401ECD2}" type="datetimeFigureOut">
              <a:rPr lang="en-GB" smtClean="0"/>
              <a:t>15/01/2019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314426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BDA27-B9B2-4402-8FD8-B59C0401ECD2}" type="datetimeFigureOut">
              <a:rPr lang="en-GB" smtClean="0"/>
              <a:t>15/01/2019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138172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BDA27-B9B2-4402-8FD8-B59C0401ECD2}" type="datetimeFigureOut">
              <a:rPr lang="en-GB" smtClean="0"/>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51632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BDA27-B9B2-4402-8FD8-B59C0401ECD2}" type="datetimeFigureOut">
              <a:rPr lang="en-GB" smtClean="0"/>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F0355-9539-42DC-BF2A-5201722AE814}" type="slidenum">
              <a:rPr lang="en-GB" smtClean="0"/>
              <a:t>‹#›</a:t>
            </a:fld>
            <a:endParaRPr lang="en-GB"/>
          </a:p>
        </p:txBody>
      </p:sp>
    </p:spTree>
    <p:extLst>
      <p:ext uri="{BB962C8B-B14F-4D97-AF65-F5344CB8AC3E}">
        <p14:creationId xmlns:p14="http://schemas.microsoft.com/office/powerpoint/2010/main" val="362963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BDA27-B9B2-4402-8FD8-B59C0401ECD2}" type="datetimeFigureOut">
              <a:rPr lang="en-GB" smtClean="0"/>
              <a:t>15/01/2019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0355-9539-42DC-BF2A-5201722AE814}" type="slidenum">
              <a:rPr lang="en-GB" smtClean="0"/>
              <a:t>‹#›</a:t>
            </a:fld>
            <a:endParaRPr lang="en-GB"/>
          </a:p>
        </p:txBody>
      </p:sp>
    </p:spTree>
    <p:extLst>
      <p:ext uri="{BB962C8B-B14F-4D97-AF65-F5344CB8AC3E}">
        <p14:creationId xmlns:p14="http://schemas.microsoft.com/office/powerpoint/2010/main" val="152228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smtClean="0">
                <a:solidFill>
                  <a:schemeClr val="bg1"/>
                </a:solidFill>
              </a:rPr>
              <a:t>WEEK 7</a:t>
            </a:r>
            <a:endParaRPr lang="en-GB" sz="13800" b="1" dirty="0">
              <a:solidFill>
                <a:schemeClr val="bg1"/>
              </a:solidFill>
            </a:endParaRPr>
          </a:p>
        </p:txBody>
      </p:sp>
    </p:spTree>
    <p:extLst>
      <p:ext uri="{BB962C8B-B14F-4D97-AF65-F5344CB8AC3E}">
        <p14:creationId xmlns:p14="http://schemas.microsoft.com/office/powerpoint/2010/main" val="11385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HWK</a:t>
            </a:r>
            <a:endParaRPr lang="en-GB" sz="6600" b="1" dirty="0">
              <a:solidFill>
                <a:schemeClr val="bg1"/>
              </a:solidFill>
            </a:endParaRPr>
          </a:p>
        </p:txBody>
      </p:sp>
    </p:spTree>
    <p:extLst>
      <p:ext uri="{BB962C8B-B14F-4D97-AF65-F5344CB8AC3E}">
        <p14:creationId xmlns:p14="http://schemas.microsoft.com/office/powerpoint/2010/main" val="4286721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latin typeface="+mn-lt"/>
              </a:rPr>
              <a:t>PREP HOMEWORK 2 (4.5 to 6 Hours)</a:t>
            </a:r>
            <a:r>
              <a:rPr lang="en-GB" dirty="0" smtClean="0"/>
              <a:t/>
            </a:r>
            <a:br>
              <a:rPr lang="en-GB" dirty="0" smtClean="0"/>
            </a:br>
            <a:r>
              <a:rPr lang="en-GB" sz="3600" dirty="0" smtClean="0">
                <a:solidFill>
                  <a:srgbClr val="FF0000"/>
                </a:solidFill>
              </a:rPr>
              <a:t>Due for Monday 14</a:t>
            </a:r>
            <a:r>
              <a:rPr lang="en-GB" sz="3600" baseline="30000" dirty="0" smtClean="0">
                <a:solidFill>
                  <a:srgbClr val="FF0000"/>
                </a:solidFill>
              </a:rPr>
              <a:t>th</a:t>
            </a:r>
            <a:r>
              <a:rPr lang="en-GB" sz="3600" dirty="0" smtClean="0">
                <a:solidFill>
                  <a:srgbClr val="FF0000"/>
                </a:solidFill>
              </a:rPr>
              <a:t> January 2018</a:t>
            </a:r>
            <a:endParaRPr lang="en-GB" dirty="0">
              <a:solidFill>
                <a:srgbClr val="FF0000"/>
              </a:solidFill>
            </a:endParaRPr>
          </a:p>
        </p:txBody>
      </p:sp>
      <p:sp>
        <p:nvSpPr>
          <p:cNvPr id="5" name="Content Placeholder 4"/>
          <p:cNvSpPr>
            <a:spLocks noGrp="1"/>
          </p:cNvSpPr>
          <p:nvPr>
            <p:ph sz="half" idx="1"/>
          </p:nvPr>
        </p:nvSpPr>
        <p:spPr/>
        <p:txBody>
          <a:bodyPr>
            <a:normAutofit fontScale="92500" lnSpcReduction="10000"/>
          </a:bodyPr>
          <a:lstStyle/>
          <a:p>
            <a:pPr marL="0" indent="0">
              <a:buNone/>
            </a:pPr>
            <a:r>
              <a:rPr lang="en-GB" b="1" dirty="0" smtClean="0"/>
              <a:t>MICROECONOMICS</a:t>
            </a:r>
          </a:p>
          <a:p>
            <a:pPr marL="514350" indent="-514350">
              <a:buAutoNum type="arabicParenBoth"/>
            </a:pPr>
            <a:r>
              <a:rPr lang="en-GB" dirty="0" smtClean="0"/>
              <a:t>(45m-1.5hrs) Complete the worksheet on ‘The Morality of Government’</a:t>
            </a:r>
          </a:p>
          <a:p>
            <a:pPr marL="514350" indent="-514350">
              <a:buAutoNum type="arabicParenBoth"/>
            </a:pPr>
            <a:r>
              <a:rPr lang="en-GB" dirty="0" smtClean="0"/>
              <a:t>(1-1.5hrs) Complete the </a:t>
            </a:r>
            <a:r>
              <a:rPr lang="en-GB" dirty="0" err="1" smtClean="0"/>
              <a:t>mindmap</a:t>
            </a:r>
            <a:r>
              <a:rPr lang="en-GB" dirty="0" smtClean="0"/>
              <a:t> of these four types of market failure using the resources on GOL</a:t>
            </a:r>
          </a:p>
          <a:p>
            <a:pPr marL="971550" lvl="1" indent="-514350">
              <a:buFont typeface="+mj-lt"/>
              <a:buAutoNum type="alphaUcPeriod"/>
            </a:pPr>
            <a:r>
              <a:rPr lang="en-GB" dirty="0" smtClean="0"/>
              <a:t>Legislation/Regulation</a:t>
            </a:r>
          </a:p>
          <a:p>
            <a:pPr marL="971550" lvl="1" indent="-514350">
              <a:buFont typeface="+mj-lt"/>
              <a:buAutoNum type="alphaUcPeriod"/>
            </a:pPr>
            <a:r>
              <a:rPr lang="en-GB" dirty="0" smtClean="0"/>
              <a:t>Government Ownership</a:t>
            </a:r>
          </a:p>
          <a:p>
            <a:pPr marL="971550" lvl="1" indent="-514350">
              <a:buFont typeface="+mj-lt"/>
              <a:buAutoNum type="alphaUcPeriod"/>
            </a:pPr>
            <a:r>
              <a:rPr lang="en-GB" dirty="0" smtClean="0"/>
              <a:t>Education</a:t>
            </a:r>
          </a:p>
          <a:p>
            <a:pPr marL="971550" lvl="1" indent="-514350">
              <a:buFont typeface="+mj-lt"/>
              <a:buAutoNum type="alphaUcPeriod"/>
            </a:pPr>
            <a:r>
              <a:rPr lang="en-GB" dirty="0" smtClean="0"/>
              <a:t>Nudge Theory</a:t>
            </a:r>
          </a:p>
          <a:p>
            <a:pPr marL="971550" lvl="1" indent="-514350">
              <a:buAutoNum type="alphaUcPeriod"/>
            </a:pPr>
            <a:endParaRPr lang="en-GB" dirty="0" smtClean="0"/>
          </a:p>
          <a:p>
            <a:pPr marL="514350" indent="-514350">
              <a:buAutoNum type="arabicParenBoth"/>
            </a:pPr>
            <a:endParaRPr lang="en-GB" dirty="0"/>
          </a:p>
        </p:txBody>
      </p:sp>
      <p:sp>
        <p:nvSpPr>
          <p:cNvPr id="6" name="Content Placeholder 5"/>
          <p:cNvSpPr>
            <a:spLocks noGrp="1"/>
          </p:cNvSpPr>
          <p:nvPr>
            <p:ph sz="half" idx="2"/>
          </p:nvPr>
        </p:nvSpPr>
        <p:spPr/>
        <p:txBody>
          <a:bodyPr>
            <a:normAutofit fontScale="92500" lnSpcReduction="10000"/>
          </a:bodyPr>
          <a:lstStyle/>
          <a:p>
            <a:pPr marL="0" indent="0">
              <a:buNone/>
            </a:pPr>
            <a:r>
              <a:rPr lang="en-GB" b="1" dirty="0" smtClean="0"/>
              <a:t>MACROECONOMICS</a:t>
            </a:r>
          </a:p>
          <a:p>
            <a:pPr marL="0" indent="0">
              <a:buNone/>
            </a:pPr>
            <a:r>
              <a:rPr lang="en-GB" dirty="0" smtClean="0"/>
              <a:t>(1) (2.25 to 3 hours) Complete the worksheet on Aggregate Supply </a:t>
            </a:r>
            <a:endParaRPr lang="en-GB" dirty="0"/>
          </a:p>
        </p:txBody>
      </p:sp>
    </p:spTree>
    <p:extLst>
      <p:ext uri="{BB962C8B-B14F-4D97-AF65-F5344CB8AC3E}">
        <p14:creationId xmlns:p14="http://schemas.microsoft.com/office/powerpoint/2010/main" val="2537541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30</a:t>
            </a:r>
            <a:endParaRPr lang="en-GB" sz="6600" b="1" dirty="0">
              <a:solidFill>
                <a:schemeClr val="bg1"/>
              </a:solidFill>
            </a:endParaRPr>
          </a:p>
        </p:txBody>
      </p:sp>
    </p:spTree>
    <p:extLst>
      <p:ext uri="{BB962C8B-B14F-4D97-AF65-F5344CB8AC3E}">
        <p14:creationId xmlns:p14="http://schemas.microsoft.com/office/powerpoint/2010/main" val="1934342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1" y="432898"/>
            <a:ext cx="10515600" cy="1325563"/>
          </a:xfrm>
        </p:spPr>
        <p:txBody>
          <a:bodyPr/>
          <a:lstStyle/>
          <a:p>
            <a:r>
              <a:rPr lang="en-GB" b="1" dirty="0" smtClean="0">
                <a:latin typeface="+mn-lt"/>
              </a:rPr>
              <a:t>STARTER ACTIVITY</a:t>
            </a:r>
            <a:br>
              <a:rPr lang="en-GB" b="1" dirty="0" smtClean="0">
                <a:latin typeface="+mn-lt"/>
              </a:rPr>
            </a:br>
            <a:r>
              <a:rPr lang="en-GB" b="1" dirty="0" smtClean="0">
                <a:solidFill>
                  <a:srgbClr val="FF0000"/>
                </a:solidFill>
              </a:rPr>
              <a:t>What is Market Failure?</a:t>
            </a:r>
            <a:endParaRPr lang="en-GB" b="1" dirty="0">
              <a:solidFill>
                <a:srgbClr val="FF0000"/>
              </a:solidFill>
            </a:endParaRPr>
          </a:p>
        </p:txBody>
      </p:sp>
      <p:sp>
        <p:nvSpPr>
          <p:cNvPr id="3" name="Content Placeholder 2"/>
          <p:cNvSpPr>
            <a:spLocks noGrp="1"/>
          </p:cNvSpPr>
          <p:nvPr>
            <p:ph idx="1"/>
          </p:nvPr>
        </p:nvSpPr>
        <p:spPr>
          <a:xfrm>
            <a:off x="275491" y="1758461"/>
            <a:ext cx="8188571" cy="4958861"/>
          </a:xfrm>
        </p:spPr>
        <p:txBody>
          <a:bodyPr>
            <a:normAutofit/>
          </a:bodyPr>
          <a:lstStyle/>
          <a:p>
            <a:pPr marL="0" indent="0">
              <a:lnSpc>
                <a:spcPct val="100000"/>
              </a:lnSpc>
              <a:spcBef>
                <a:spcPts val="0"/>
              </a:spcBef>
              <a:buNone/>
            </a:pPr>
            <a:r>
              <a:rPr lang="en-GB" sz="2400" b="1" dirty="0" smtClean="0"/>
              <a:t>IN PAIRS: Complete the following tasks in the first 10 minutes – you will </a:t>
            </a:r>
            <a:r>
              <a:rPr lang="en-GB" sz="2400" b="1" dirty="0" smtClean="0">
                <a:solidFill>
                  <a:srgbClr val="FF0000"/>
                </a:solidFill>
              </a:rPr>
              <a:t>need your red pen</a:t>
            </a:r>
            <a:r>
              <a:rPr lang="en-GB" b="1" dirty="0" smtClean="0"/>
              <a:t>.</a:t>
            </a:r>
          </a:p>
          <a:p>
            <a:pPr marL="0" indent="0">
              <a:lnSpc>
                <a:spcPct val="100000"/>
              </a:lnSpc>
              <a:spcBef>
                <a:spcPts val="0"/>
              </a:spcBef>
              <a:buNone/>
            </a:pPr>
            <a:endParaRPr lang="en-GB" sz="1600" dirty="0" smtClean="0"/>
          </a:p>
          <a:p>
            <a:pPr marL="0" indent="0">
              <a:lnSpc>
                <a:spcPct val="100000"/>
              </a:lnSpc>
              <a:spcBef>
                <a:spcPts val="0"/>
              </a:spcBef>
              <a:buNone/>
            </a:pPr>
            <a:r>
              <a:rPr lang="en-GB" sz="1800" b="1" u="sng" dirty="0" smtClean="0">
                <a:solidFill>
                  <a:srgbClr val="FF0000"/>
                </a:solidFill>
              </a:rPr>
              <a:t>TASK 1: </a:t>
            </a:r>
            <a:r>
              <a:rPr lang="en-GB" sz="1800" u="sng" dirty="0" smtClean="0"/>
              <a:t>Using your PREP homework on the NHS in the UK and Prohibition in the US.</a:t>
            </a:r>
          </a:p>
          <a:p>
            <a:pPr marL="514350" indent="-514350">
              <a:lnSpc>
                <a:spcPct val="100000"/>
              </a:lnSpc>
              <a:spcBef>
                <a:spcPts val="0"/>
              </a:spcBef>
              <a:buAutoNum type="arabicParenBoth"/>
            </a:pPr>
            <a:r>
              <a:rPr lang="en-GB" sz="1800" dirty="0" smtClean="0"/>
              <a:t>Compare your tables (‘TASK 1: Application Exercise’) looking at the </a:t>
            </a:r>
            <a:r>
              <a:rPr lang="en-GB" sz="1800" dirty="0" err="1" smtClean="0"/>
              <a:t>Heathcare</a:t>
            </a:r>
            <a:r>
              <a:rPr lang="en-GB" sz="1800" dirty="0" smtClean="0"/>
              <a:t> in the UK and Alcohol in the US.  Write down additions to your table in red pen.</a:t>
            </a:r>
          </a:p>
          <a:p>
            <a:pPr marL="514350" indent="-514350">
              <a:lnSpc>
                <a:spcPct val="100000"/>
              </a:lnSpc>
              <a:spcBef>
                <a:spcPts val="0"/>
              </a:spcBef>
              <a:buAutoNum type="arabicParenBoth"/>
            </a:pPr>
            <a:r>
              <a:rPr lang="en-GB" sz="1800" dirty="0" smtClean="0"/>
              <a:t>Write a definition of market failure in one sentence without using the words ‘failure’.</a:t>
            </a:r>
          </a:p>
          <a:p>
            <a:pPr marL="0" indent="0">
              <a:lnSpc>
                <a:spcPct val="100000"/>
              </a:lnSpc>
              <a:spcBef>
                <a:spcPts val="0"/>
              </a:spcBef>
              <a:buNone/>
            </a:pPr>
            <a:endParaRPr lang="en-GB" sz="1800" dirty="0"/>
          </a:p>
          <a:p>
            <a:pPr marL="0" indent="0">
              <a:lnSpc>
                <a:spcPct val="100000"/>
              </a:lnSpc>
              <a:spcBef>
                <a:spcPts val="0"/>
              </a:spcBef>
              <a:buNone/>
            </a:pPr>
            <a:r>
              <a:rPr lang="en-GB" sz="1800" b="1" u="sng" dirty="0" smtClean="0">
                <a:solidFill>
                  <a:srgbClr val="FF0000"/>
                </a:solidFill>
              </a:rPr>
              <a:t>TASK 2: </a:t>
            </a:r>
            <a:r>
              <a:rPr lang="en-GB" sz="1800" u="sng" dirty="0" smtClean="0"/>
              <a:t>Using your A3 mind map on Agricultural and Housing Markets, apply the concepts of Market Failure, Government Intervention and Failure to the following questions.  Scribble your answers on the A3 mind map somewhere…</a:t>
            </a:r>
          </a:p>
          <a:p>
            <a:pPr marL="514350" indent="-514350">
              <a:lnSpc>
                <a:spcPct val="100000"/>
              </a:lnSpc>
              <a:spcBef>
                <a:spcPts val="0"/>
              </a:spcBef>
              <a:buAutoNum type="arabicParenBoth"/>
            </a:pPr>
            <a:r>
              <a:rPr lang="en-GB" sz="1800" dirty="0" smtClean="0"/>
              <a:t>What is the key type of market failure in the Housing and Agricultural Market </a:t>
            </a:r>
            <a:endParaRPr lang="en-GB" sz="1800" dirty="0"/>
          </a:p>
          <a:p>
            <a:pPr marL="514350" indent="-514350">
              <a:lnSpc>
                <a:spcPct val="100000"/>
              </a:lnSpc>
              <a:spcBef>
                <a:spcPts val="0"/>
              </a:spcBef>
              <a:buAutoNum type="arabicParenBoth"/>
            </a:pPr>
            <a:r>
              <a:rPr lang="en-GB" sz="1800" dirty="0" smtClean="0"/>
              <a:t>How has (or might) the Government intervene to correct it?</a:t>
            </a:r>
          </a:p>
          <a:p>
            <a:pPr marL="514350" indent="-514350">
              <a:lnSpc>
                <a:spcPct val="100000"/>
              </a:lnSpc>
              <a:spcBef>
                <a:spcPts val="0"/>
              </a:spcBef>
              <a:buAutoNum type="arabicParenBoth"/>
            </a:pPr>
            <a:r>
              <a:rPr lang="en-GB" sz="1800" dirty="0" smtClean="0"/>
              <a:t>Government Failure?  How might you comment on this?</a:t>
            </a:r>
            <a:endParaRPr lang="en-GB" sz="1800" dirty="0"/>
          </a:p>
        </p:txBody>
      </p:sp>
      <p:sp>
        <p:nvSpPr>
          <p:cNvPr id="5" name="TextBox 4"/>
          <p:cNvSpPr txBox="1"/>
          <p:nvPr/>
        </p:nvSpPr>
        <p:spPr>
          <a:xfrm>
            <a:off x="8976944" y="974865"/>
            <a:ext cx="2977661" cy="5509200"/>
          </a:xfrm>
          <a:prstGeom prst="rect">
            <a:avLst/>
          </a:prstGeom>
          <a:solidFill>
            <a:schemeClr val="bg1"/>
          </a:solidFill>
        </p:spPr>
        <p:txBody>
          <a:bodyPr wrap="square" rtlCol="0">
            <a:spAutoFit/>
          </a:bodyPr>
          <a:lstStyle/>
          <a:p>
            <a:r>
              <a:rPr lang="en-GB" sz="1600" b="1" u="sng" dirty="0" smtClean="0"/>
              <a:t>TODAYS LESSON: </a:t>
            </a:r>
          </a:p>
          <a:p>
            <a:r>
              <a:rPr lang="en-GB" sz="1600" u="sng" dirty="0" smtClean="0"/>
              <a:t>RWS 5 – The Role of Government (MICRO)</a:t>
            </a:r>
          </a:p>
          <a:p>
            <a:endParaRPr lang="en-GB" sz="1600" dirty="0" smtClean="0"/>
          </a:p>
          <a:p>
            <a:pPr marL="342900" indent="-342900">
              <a:buAutoNum type="arabicParenBoth"/>
            </a:pPr>
            <a:r>
              <a:rPr lang="en-GB" sz="1600" dirty="0" smtClean="0"/>
              <a:t>What is Market Failure?</a:t>
            </a:r>
          </a:p>
          <a:p>
            <a:pPr marL="342900" indent="-342900">
              <a:buAutoNum type="arabicParenBoth"/>
            </a:pPr>
            <a:r>
              <a:rPr lang="en-GB" sz="1600" dirty="0" smtClean="0"/>
              <a:t>How do we classify Government Intervention and Failure?</a:t>
            </a:r>
          </a:p>
          <a:p>
            <a:pPr marL="342900" indent="-342900">
              <a:buAutoNum type="arabicParenBoth"/>
            </a:pPr>
            <a:r>
              <a:rPr lang="en-GB" sz="1600" dirty="0" smtClean="0"/>
              <a:t>Recap Subsidies and Taxation</a:t>
            </a:r>
          </a:p>
          <a:p>
            <a:pPr marL="342900" indent="-342900">
              <a:buAutoNum type="arabicParenBoth"/>
            </a:pPr>
            <a:r>
              <a:rPr lang="en-GB" sz="1600" dirty="0" smtClean="0"/>
              <a:t>Introduce ‘Price Controls’ to the Housing and Agricultural Markets</a:t>
            </a:r>
          </a:p>
          <a:p>
            <a:endParaRPr lang="en-GB" sz="1600" dirty="0"/>
          </a:p>
          <a:p>
            <a:r>
              <a:rPr lang="en-GB" sz="1600" b="1" dirty="0" smtClean="0"/>
              <a:t>TOMORROW’s LESSON:</a:t>
            </a:r>
          </a:p>
          <a:p>
            <a:r>
              <a:rPr lang="en-GB" sz="1600" dirty="0" smtClean="0"/>
              <a:t>RWS5: Aggregate Demand and Aggregate Supply (MACRO)</a:t>
            </a:r>
          </a:p>
          <a:p>
            <a:pPr marL="342900" indent="-342900">
              <a:buAutoNum type="arabicParenBoth"/>
            </a:pPr>
            <a:r>
              <a:rPr lang="en-GB" sz="1600" dirty="0" smtClean="0"/>
              <a:t>Test on Tim </a:t>
            </a:r>
            <a:r>
              <a:rPr lang="en-GB" sz="1600" dirty="0" err="1" smtClean="0"/>
              <a:t>Harford</a:t>
            </a:r>
            <a:r>
              <a:rPr lang="en-GB" sz="1600" dirty="0" smtClean="0"/>
              <a:t> Book</a:t>
            </a:r>
          </a:p>
          <a:p>
            <a:pPr marL="342900" indent="-342900">
              <a:buAutoNum type="arabicParenBoth"/>
            </a:pPr>
            <a:endParaRPr lang="en-GB" sz="1600" dirty="0"/>
          </a:p>
          <a:p>
            <a:r>
              <a:rPr lang="en-GB" sz="1600" b="1" dirty="0" smtClean="0"/>
              <a:t>THURSDAYS LESSON:</a:t>
            </a:r>
          </a:p>
          <a:p>
            <a:r>
              <a:rPr lang="en-GB" sz="1600" dirty="0" smtClean="0"/>
              <a:t>Olly not here – Micro and Macro work (1.5 hours) to complete 1045-1215</a:t>
            </a:r>
          </a:p>
        </p:txBody>
      </p:sp>
      <p:sp>
        <p:nvSpPr>
          <p:cNvPr id="6" name="TextBox 5"/>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spTree>
    <p:extLst>
      <p:ext uri="{BB962C8B-B14F-4D97-AF65-F5344CB8AC3E}">
        <p14:creationId xmlns:p14="http://schemas.microsoft.com/office/powerpoint/2010/main" val="260817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940" y="401085"/>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90</a:t>
            </a:r>
            <a:endParaRPr lang="en-GB" sz="6600" b="1" dirty="0">
              <a:solidFill>
                <a:schemeClr val="bg1"/>
              </a:solidFill>
            </a:endParaRPr>
          </a:p>
        </p:txBody>
      </p:sp>
    </p:spTree>
    <p:extLst>
      <p:ext uri="{BB962C8B-B14F-4D97-AF65-F5344CB8AC3E}">
        <p14:creationId xmlns:p14="http://schemas.microsoft.com/office/powerpoint/2010/main" val="1217957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3899"/>
            <a:ext cx="10515600" cy="1325563"/>
          </a:xfrm>
        </p:spPr>
        <p:txBody>
          <a:bodyPr/>
          <a:lstStyle/>
          <a:p>
            <a:r>
              <a:rPr lang="en-GB" b="1" dirty="0" smtClean="0">
                <a:latin typeface="+mn-lt"/>
              </a:rPr>
              <a:t>Government Intervention and Failure</a:t>
            </a:r>
            <a:r>
              <a:rPr lang="en-GB" dirty="0"/>
              <a:t/>
            </a:r>
            <a:br>
              <a:rPr lang="en-GB" dirty="0"/>
            </a:br>
            <a:r>
              <a:rPr lang="en-GB" dirty="0" smtClean="0"/>
              <a:t>Classifications</a:t>
            </a:r>
            <a:endParaRPr lang="en-GB" sz="3600" b="1" dirty="0">
              <a:solidFill>
                <a:srgbClr val="FF0000"/>
              </a:solidFill>
            </a:endParaRPr>
          </a:p>
        </p:txBody>
      </p:sp>
      <p:sp>
        <p:nvSpPr>
          <p:cNvPr id="3" name="Content Placeholder 2"/>
          <p:cNvSpPr>
            <a:spLocks noGrp="1"/>
          </p:cNvSpPr>
          <p:nvPr>
            <p:ph idx="1"/>
          </p:nvPr>
        </p:nvSpPr>
        <p:spPr>
          <a:xfrm>
            <a:off x="228600" y="1929969"/>
            <a:ext cx="10515600" cy="4351338"/>
          </a:xfrm>
        </p:spPr>
        <p:txBody>
          <a:bodyPr/>
          <a:lstStyle/>
          <a:p>
            <a:pPr marL="514350" indent="-514350">
              <a:buFont typeface="+mj-lt"/>
              <a:buAutoNum type="arabicPeriod"/>
            </a:pPr>
            <a:r>
              <a:rPr lang="en-GB" b="1" dirty="0" smtClean="0"/>
              <a:t>Direct Controls</a:t>
            </a:r>
          </a:p>
          <a:p>
            <a:pPr marL="1168400" lvl="1" indent="-457200">
              <a:buFont typeface="+mj-lt"/>
              <a:buAutoNum type="alphaLcParenR"/>
            </a:pPr>
            <a:r>
              <a:rPr lang="en-GB" dirty="0" smtClean="0"/>
              <a:t>Legislation/Regulation </a:t>
            </a:r>
          </a:p>
          <a:p>
            <a:pPr marL="1168400" lvl="1" indent="-457200">
              <a:buFont typeface="+mj-lt"/>
              <a:buAutoNum type="alphaLcParenR"/>
            </a:pPr>
            <a:r>
              <a:rPr lang="en-GB" dirty="0" smtClean="0"/>
              <a:t>Government Provision</a:t>
            </a:r>
            <a:endParaRPr lang="en-GB" sz="1800" i="1" dirty="0" smtClean="0">
              <a:solidFill>
                <a:srgbClr val="00B050"/>
              </a:solidFill>
            </a:endParaRPr>
          </a:p>
          <a:p>
            <a:pPr marL="1168400" lvl="1" indent="-457200">
              <a:buFont typeface="+mj-lt"/>
              <a:buAutoNum type="alphaLcParenR"/>
            </a:pPr>
            <a:r>
              <a:rPr lang="en-GB" u="sng" dirty="0" smtClean="0"/>
              <a:t>Price Controls</a:t>
            </a:r>
          </a:p>
          <a:p>
            <a:pPr marL="514350" indent="-514350">
              <a:buFont typeface="+mj-lt"/>
              <a:buAutoNum type="arabicPeriod"/>
            </a:pPr>
            <a:r>
              <a:rPr lang="en-GB" b="1" dirty="0" smtClean="0"/>
              <a:t>Price Equilibrium (Mechanism) Changes</a:t>
            </a:r>
          </a:p>
          <a:p>
            <a:pPr marL="1168400" lvl="1" indent="-457200">
              <a:buFont typeface="+mj-lt"/>
              <a:buAutoNum type="alphaLcParenR"/>
            </a:pPr>
            <a:r>
              <a:rPr lang="en-GB" dirty="0" smtClean="0">
                <a:solidFill>
                  <a:srgbClr val="FF0000"/>
                </a:solidFill>
              </a:rPr>
              <a:t>Taxation (Indirect) </a:t>
            </a:r>
          </a:p>
          <a:p>
            <a:pPr marL="1168400" lvl="1" indent="-457200">
              <a:buFont typeface="+mj-lt"/>
              <a:buAutoNum type="alphaLcParenR"/>
            </a:pPr>
            <a:r>
              <a:rPr lang="en-GB" dirty="0" smtClean="0">
                <a:solidFill>
                  <a:srgbClr val="FF0000"/>
                </a:solidFill>
              </a:rPr>
              <a:t>Subsidies</a:t>
            </a:r>
            <a:endParaRPr lang="en-GB" sz="1800" i="1" dirty="0" smtClean="0">
              <a:solidFill>
                <a:srgbClr val="00B050"/>
              </a:solidFill>
            </a:endParaRPr>
          </a:p>
          <a:p>
            <a:pPr marL="514350" indent="-514350">
              <a:buFont typeface="+mj-lt"/>
              <a:buAutoNum type="arabicPeriod"/>
            </a:pPr>
            <a:r>
              <a:rPr lang="en-GB" b="1" dirty="0" smtClean="0"/>
              <a:t>Persuasion</a:t>
            </a:r>
          </a:p>
          <a:p>
            <a:pPr marL="1169988" lvl="1" indent="-457200">
              <a:buFont typeface="+mj-lt"/>
              <a:buAutoNum type="alphaLcParenR"/>
            </a:pPr>
            <a:r>
              <a:rPr lang="en-GB" dirty="0" smtClean="0"/>
              <a:t>Education </a:t>
            </a:r>
          </a:p>
          <a:p>
            <a:pPr marL="1169988" lvl="1" indent="-457200">
              <a:buFont typeface="+mj-lt"/>
              <a:buAutoNum type="alphaLcParenR"/>
            </a:pPr>
            <a:r>
              <a:rPr lang="en-GB" dirty="0" smtClean="0"/>
              <a:t>Nudge Theory</a:t>
            </a:r>
            <a:endParaRPr lang="en-GB" sz="1800" i="1" dirty="0">
              <a:solidFill>
                <a:srgbClr val="00B050"/>
              </a:solidFill>
            </a:endParaRPr>
          </a:p>
        </p:txBody>
      </p:sp>
      <p:sp>
        <p:nvSpPr>
          <p:cNvPr id="4" name="TextBox 3"/>
          <p:cNvSpPr txBox="1"/>
          <p:nvPr/>
        </p:nvSpPr>
        <p:spPr>
          <a:xfrm>
            <a:off x="7479324" y="1225689"/>
            <a:ext cx="4478216" cy="5386090"/>
          </a:xfrm>
          <a:prstGeom prst="rect">
            <a:avLst/>
          </a:prstGeom>
          <a:solidFill>
            <a:schemeClr val="bg1"/>
          </a:solidFill>
        </p:spPr>
        <p:txBody>
          <a:bodyPr wrap="square" rtlCol="0">
            <a:spAutoFit/>
          </a:bodyPr>
          <a:lstStyle/>
          <a:p>
            <a:r>
              <a:rPr lang="en-GB" sz="1600" b="1" dirty="0" smtClean="0"/>
              <a:t>TASK 1: </a:t>
            </a:r>
            <a:r>
              <a:rPr lang="en-GB" sz="1600" dirty="0" smtClean="0"/>
              <a:t>Write down the title and the three categories to the left in your notes.</a:t>
            </a:r>
          </a:p>
          <a:p>
            <a:endParaRPr lang="en-GB" sz="1600" dirty="0"/>
          </a:p>
          <a:p>
            <a:r>
              <a:rPr lang="en-GB" sz="1600" dirty="0" smtClean="0"/>
              <a:t>Take the following specific interventions and place them into the different categories:</a:t>
            </a:r>
          </a:p>
          <a:p>
            <a:endParaRPr lang="en-GB" sz="1600" dirty="0"/>
          </a:p>
          <a:p>
            <a:pPr marL="285750" indent="-285750">
              <a:buFont typeface="Wingdings" panose="05000000000000000000" pitchFamily="2" charset="2"/>
              <a:buChar char="q"/>
            </a:pPr>
            <a:r>
              <a:rPr lang="en-GB" sz="1600" dirty="0" smtClean="0"/>
              <a:t>Government Provision</a:t>
            </a:r>
          </a:p>
          <a:p>
            <a:pPr marL="285750" indent="-285750">
              <a:buFont typeface="Wingdings" panose="05000000000000000000" pitchFamily="2" charset="2"/>
              <a:buChar char="q"/>
            </a:pPr>
            <a:r>
              <a:rPr lang="en-GB" sz="1600" dirty="0" smtClean="0"/>
              <a:t>Taxation (indirect)</a:t>
            </a:r>
          </a:p>
          <a:p>
            <a:pPr marL="285750" indent="-285750">
              <a:buFont typeface="Wingdings" panose="05000000000000000000" pitchFamily="2" charset="2"/>
              <a:buChar char="q"/>
            </a:pPr>
            <a:r>
              <a:rPr lang="en-GB" sz="1600" dirty="0" smtClean="0"/>
              <a:t>Education</a:t>
            </a:r>
          </a:p>
          <a:p>
            <a:pPr marL="285750" indent="-285750">
              <a:buFont typeface="Wingdings" panose="05000000000000000000" pitchFamily="2" charset="2"/>
              <a:buChar char="q"/>
            </a:pPr>
            <a:r>
              <a:rPr lang="en-GB" sz="1600" dirty="0" smtClean="0"/>
              <a:t>Subsidies</a:t>
            </a:r>
          </a:p>
          <a:p>
            <a:pPr marL="285750" indent="-285750">
              <a:buFont typeface="Wingdings" panose="05000000000000000000" pitchFamily="2" charset="2"/>
              <a:buChar char="q"/>
            </a:pPr>
            <a:r>
              <a:rPr lang="en-GB" sz="1600" dirty="0" smtClean="0"/>
              <a:t>Price Controls</a:t>
            </a:r>
          </a:p>
          <a:p>
            <a:pPr marL="285750" indent="-285750">
              <a:buFont typeface="Wingdings" panose="05000000000000000000" pitchFamily="2" charset="2"/>
              <a:buChar char="q"/>
            </a:pPr>
            <a:r>
              <a:rPr lang="en-GB" sz="1600" dirty="0" smtClean="0"/>
              <a:t>Legislation/Regulation</a:t>
            </a:r>
          </a:p>
          <a:p>
            <a:pPr marL="285750" indent="-285750">
              <a:buFont typeface="Wingdings" panose="05000000000000000000" pitchFamily="2" charset="2"/>
              <a:buChar char="q"/>
            </a:pPr>
            <a:r>
              <a:rPr lang="en-GB" sz="1600" dirty="0" smtClean="0"/>
              <a:t>Nudge Theory</a:t>
            </a:r>
          </a:p>
          <a:p>
            <a:endParaRPr lang="en-GB" sz="1600" dirty="0" smtClean="0"/>
          </a:p>
          <a:p>
            <a:r>
              <a:rPr lang="en-GB" sz="1600" b="1" dirty="0" smtClean="0"/>
              <a:t>TASK 2: </a:t>
            </a:r>
            <a:r>
              <a:rPr lang="en-GB" sz="1600" dirty="0" smtClean="0"/>
              <a:t>Using the whiteboards, draw a diagram to show the effect of an indirect tax on a good (what has the tax done?)</a:t>
            </a:r>
          </a:p>
          <a:p>
            <a:endParaRPr lang="en-GB" sz="1600" dirty="0"/>
          </a:p>
          <a:p>
            <a:r>
              <a:rPr lang="en-GB" sz="1600" b="1" dirty="0" smtClean="0"/>
              <a:t>TASK 3: </a:t>
            </a:r>
            <a:r>
              <a:rPr lang="en-GB" sz="1600" dirty="0" smtClean="0"/>
              <a:t>Using the whiteboards, draw a diagram to show the effect of a subsidy on a good (what has the subsidy done?)</a:t>
            </a:r>
            <a:endParaRPr lang="en-GB" sz="1600" dirty="0"/>
          </a:p>
        </p:txBody>
      </p:sp>
      <p:sp>
        <p:nvSpPr>
          <p:cNvPr id="5" name="TextBox 4"/>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spTree>
    <p:extLst>
      <p:ext uri="{BB962C8B-B14F-4D97-AF65-F5344CB8AC3E}">
        <p14:creationId xmlns:p14="http://schemas.microsoft.com/office/powerpoint/2010/main" val="29211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973437" y="1745899"/>
            <a:ext cx="5782658" cy="4751129"/>
          </a:xfrm>
          <a:prstGeom prst="rect">
            <a:avLst/>
          </a:prstGeom>
          <a:noFill/>
          <a:ln>
            <a:noFill/>
          </a:ln>
        </p:spPr>
      </p:pic>
      <p:sp>
        <p:nvSpPr>
          <p:cNvPr id="2" name="Title 1"/>
          <p:cNvSpPr>
            <a:spLocks noGrp="1"/>
          </p:cNvSpPr>
          <p:nvPr>
            <p:ph type="title"/>
          </p:nvPr>
        </p:nvSpPr>
        <p:spPr/>
        <p:txBody>
          <a:bodyPr/>
          <a:lstStyle/>
          <a:p>
            <a:r>
              <a:rPr lang="en-GB" b="1" dirty="0" smtClean="0"/>
              <a:t>Agricultural and Housing Markets</a:t>
            </a:r>
            <a:endParaRPr lang="en-GB" b="1" dirty="0"/>
          </a:p>
        </p:txBody>
      </p:sp>
      <p:sp>
        <p:nvSpPr>
          <p:cNvPr id="3" name="Content Placeholder 2"/>
          <p:cNvSpPr>
            <a:spLocks noGrp="1"/>
          </p:cNvSpPr>
          <p:nvPr>
            <p:ph idx="1"/>
          </p:nvPr>
        </p:nvSpPr>
        <p:spPr>
          <a:xfrm>
            <a:off x="302491" y="1862570"/>
            <a:ext cx="4398818" cy="4796138"/>
          </a:xfrm>
        </p:spPr>
        <p:txBody>
          <a:bodyPr>
            <a:normAutofit lnSpcReduction="10000"/>
          </a:bodyPr>
          <a:lstStyle/>
          <a:p>
            <a:r>
              <a:rPr lang="en-GB" b="1" dirty="0" smtClean="0"/>
              <a:t>Possible Market Failures?</a:t>
            </a:r>
          </a:p>
          <a:p>
            <a:pPr lvl="1">
              <a:buFont typeface="Wingdings" panose="05000000000000000000" pitchFamily="2" charset="2"/>
              <a:buChar char="ü"/>
            </a:pPr>
            <a:r>
              <a:rPr lang="en-GB" dirty="0" smtClean="0"/>
              <a:t>Inequality and poverty - the homeless in London?</a:t>
            </a:r>
          </a:p>
          <a:p>
            <a:pPr lvl="1">
              <a:buFont typeface="Wingdings" panose="05000000000000000000" pitchFamily="2" charset="2"/>
              <a:buChar char="ü"/>
            </a:pPr>
            <a:r>
              <a:rPr lang="en-GB" dirty="0" smtClean="0"/>
              <a:t>Inequality and poverty - a lack of food production by farmers</a:t>
            </a:r>
          </a:p>
          <a:p>
            <a:r>
              <a:rPr lang="en-GB" b="1" dirty="0" smtClean="0"/>
              <a:t>How do you solve it as a Government?</a:t>
            </a:r>
          </a:p>
          <a:p>
            <a:pPr lvl="1"/>
            <a:r>
              <a:rPr lang="en-GB" dirty="0" smtClean="0"/>
              <a:t>Price Controls</a:t>
            </a:r>
          </a:p>
          <a:p>
            <a:pPr marL="1371600" lvl="2" indent="-457200">
              <a:buFont typeface="+mj-lt"/>
              <a:buAutoNum type="arabicPeriod"/>
            </a:pPr>
            <a:r>
              <a:rPr lang="en-GB" b="1" i="1" dirty="0">
                <a:solidFill>
                  <a:srgbClr val="FF0000"/>
                </a:solidFill>
              </a:rPr>
              <a:t>Maximum </a:t>
            </a:r>
            <a:r>
              <a:rPr lang="en-GB" b="1" i="1" dirty="0" smtClean="0">
                <a:solidFill>
                  <a:srgbClr val="FF0000"/>
                </a:solidFill>
              </a:rPr>
              <a:t>Prices </a:t>
            </a:r>
            <a:r>
              <a:rPr lang="en-GB" b="1" dirty="0" smtClean="0"/>
              <a:t>– </a:t>
            </a:r>
            <a:r>
              <a:rPr lang="en-GB" dirty="0" smtClean="0"/>
              <a:t>prices cannot exceed a certain level</a:t>
            </a:r>
            <a:endParaRPr lang="en-GB" dirty="0"/>
          </a:p>
          <a:p>
            <a:pPr marL="1371600" lvl="2" indent="-457200">
              <a:buFont typeface="+mj-lt"/>
              <a:buAutoNum type="arabicPeriod"/>
            </a:pPr>
            <a:r>
              <a:rPr lang="en-GB" b="1" i="1" dirty="0" smtClean="0">
                <a:solidFill>
                  <a:srgbClr val="FF0000"/>
                </a:solidFill>
              </a:rPr>
              <a:t>Minimum Prices </a:t>
            </a:r>
            <a:r>
              <a:rPr lang="en-GB" dirty="0" smtClean="0"/>
              <a:t>– prices cannot fall below a certain level</a:t>
            </a: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49419" y="1745898"/>
            <a:ext cx="5782658" cy="4751129"/>
          </a:xfrm>
          <a:prstGeom prst="rect">
            <a:avLst/>
          </a:prstGeom>
          <a:noFill/>
          <a:ln>
            <a:noFill/>
          </a:ln>
        </p:spPr>
      </p:pic>
      <p:sp>
        <p:nvSpPr>
          <p:cNvPr id="11" name="TextBox 10"/>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sp>
        <p:nvSpPr>
          <p:cNvPr id="12" name="Rectangle 11"/>
          <p:cNvSpPr/>
          <p:nvPr/>
        </p:nvSpPr>
        <p:spPr>
          <a:xfrm>
            <a:off x="5973437" y="4566183"/>
            <a:ext cx="573718" cy="573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rgbClr val="0070C0"/>
                </a:solidFill>
              </a:rPr>
              <a:t>Max or min</a:t>
            </a:r>
            <a:endParaRPr lang="en-GB" sz="1100" b="1" dirty="0">
              <a:solidFill>
                <a:srgbClr val="0070C0"/>
              </a:solidFill>
            </a:endParaRPr>
          </a:p>
        </p:txBody>
      </p:sp>
      <p:sp>
        <p:nvSpPr>
          <p:cNvPr id="13" name="Rectangle 12"/>
          <p:cNvSpPr/>
          <p:nvPr/>
        </p:nvSpPr>
        <p:spPr>
          <a:xfrm>
            <a:off x="6096000" y="2635339"/>
            <a:ext cx="573718" cy="573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760653" y="1862570"/>
            <a:ext cx="6208225" cy="4247317"/>
          </a:xfrm>
          <a:prstGeom prst="rect">
            <a:avLst/>
          </a:prstGeom>
          <a:solidFill>
            <a:schemeClr val="bg1"/>
          </a:solidFill>
        </p:spPr>
        <p:txBody>
          <a:bodyPr wrap="square" rtlCol="0">
            <a:spAutoFit/>
          </a:bodyPr>
          <a:lstStyle/>
          <a:p>
            <a:r>
              <a:rPr lang="en-GB" dirty="0"/>
              <a:t>Price controls are designed to distort the price equilibrium and forcibly control the price by regulating a ‘MAXIMUM’ or ‘MINIMUM’ </a:t>
            </a:r>
            <a:r>
              <a:rPr lang="en-GB" dirty="0" smtClean="0"/>
              <a:t>price in the market if the Government feel the price equilibrium is ‘WRONG’.</a:t>
            </a:r>
            <a:endParaRPr lang="en-GB" dirty="0"/>
          </a:p>
          <a:p>
            <a:endParaRPr lang="en-GB" dirty="0" smtClean="0"/>
          </a:p>
          <a:p>
            <a:r>
              <a:rPr lang="en-GB" b="1" dirty="0" smtClean="0"/>
              <a:t>BRAINSTORM EXERCISE on whiteboards:</a:t>
            </a:r>
          </a:p>
          <a:p>
            <a:pPr marL="342900" indent="-342900">
              <a:buFont typeface="+mj-lt"/>
              <a:buAutoNum type="arabicPeriod"/>
            </a:pPr>
            <a:r>
              <a:rPr lang="en-GB" dirty="0" smtClean="0"/>
              <a:t>Draw a diagram to show the Government implementing a ‘minimum price’ in a market where they consider the price equilibrium to be too low.</a:t>
            </a:r>
          </a:p>
          <a:p>
            <a:pPr marL="342900" indent="-342900">
              <a:buFont typeface="+mj-lt"/>
              <a:buAutoNum type="arabicPeriod"/>
            </a:pPr>
            <a:r>
              <a:rPr lang="en-GB" dirty="0" smtClean="0"/>
              <a:t>Draw a diagram to show the Government implementing a ‘maximum price’ in a market where they consider the price equilibrium to be too high.</a:t>
            </a:r>
            <a:endParaRPr lang="en-GB" dirty="0"/>
          </a:p>
          <a:p>
            <a:pPr marL="342900" indent="-342900">
              <a:buFont typeface="+mj-lt"/>
              <a:buAutoNum type="arabicPeriod"/>
            </a:pPr>
            <a:r>
              <a:rPr lang="en-GB" dirty="0" smtClean="0"/>
              <a:t>Compare ‘price controls’ and ‘taxation and subsidies’ (in other words why are they different and similar Government Interventions?)</a:t>
            </a:r>
          </a:p>
        </p:txBody>
      </p:sp>
    </p:spTree>
    <p:extLst>
      <p:ext uri="{BB962C8B-B14F-4D97-AF65-F5344CB8AC3E}">
        <p14:creationId xmlns:p14="http://schemas.microsoft.com/office/powerpoint/2010/main" val="9498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0" nodeType="clickEffect">
                                  <p:stCondLst>
                                    <p:cond delay="0"/>
                                  </p:stCondLst>
                                  <p:childTnLst>
                                    <p:animEffect transition="out" filter="wipe(down)">
                                      <p:cBhvr>
                                        <p:cTn id="11" dur="180" accel="50000">
                                          <p:stCondLst>
                                            <p:cond delay="1820"/>
                                          </p:stCondLst>
                                        </p:cTn>
                                        <p:tgtEl>
                                          <p:spTgt spid="12"/>
                                        </p:tgtEl>
                                      </p:cBhvr>
                                    </p:animEffect>
                                    <p:anim calcmode="lin" valueType="num">
                                      <p:cBhvr>
                                        <p:cTn id="12"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19" dur="26">
                                          <p:stCondLst>
                                            <p:cond delay="620"/>
                                          </p:stCondLst>
                                        </p:cTn>
                                        <p:tgtEl>
                                          <p:spTgt spid="12"/>
                                        </p:tgtEl>
                                      </p:cBhvr>
                                      <p:to x="100000" y="60000"/>
                                    </p:animScale>
                                    <p:animScale>
                                      <p:cBhvr>
                                        <p:cTn id="20" dur="166" decel="50000">
                                          <p:stCondLst>
                                            <p:cond delay="64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set>
                                      <p:cBhvr>
                                        <p:cTn id="27" dur="1" fill="hold">
                                          <p:stCondLst>
                                            <p:cond delay="19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2000"/>
                                        <p:tgtEl>
                                          <p:spTgt spid="13"/>
                                        </p:tgtEl>
                                      </p:cBhvr>
                                    </p:animEffect>
                                    <p:set>
                                      <p:cBhvr>
                                        <p:cTn id="36"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53" y="367535"/>
            <a:ext cx="11696240" cy="1325563"/>
          </a:xfrm>
        </p:spPr>
        <p:txBody>
          <a:bodyPr/>
          <a:lstStyle/>
          <a:p>
            <a:r>
              <a:rPr lang="en-GB" b="1" dirty="0" smtClean="0"/>
              <a:t>EXTENSION</a:t>
            </a:r>
            <a:br>
              <a:rPr lang="en-GB" b="1" dirty="0" smtClean="0"/>
            </a:br>
            <a:r>
              <a:rPr lang="en-GB" sz="3200" dirty="0" smtClean="0"/>
              <a:t>Agricultural Markets and Buffer Stocks</a:t>
            </a:r>
            <a:endParaRPr lang="en-GB" sz="3200" dirty="0"/>
          </a:p>
        </p:txBody>
      </p:sp>
      <p:sp>
        <p:nvSpPr>
          <p:cNvPr id="3" name="Content Placeholder 2"/>
          <p:cNvSpPr>
            <a:spLocks noGrp="1"/>
          </p:cNvSpPr>
          <p:nvPr>
            <p:ph idx="1"/>
          </p:nvPr>
        </p:nvSpPr>
        <p:spPr>
          <a:xfrm>
            <a:off x="367953" y="2428659"/>
            <a:ext cx="4398818" cy="3634831"/>
          </a:xfrm>
        </p:spPr>
        <p:txBody>
          <a:bodyPr>
            <a:normAutofit fontScale="92500" lnSpcReduction="10000"/>
          </a:bodyPr>
          <a:lstStyle/>
          <a:p>
            <a:r>
              <a:rPr lang="en-GB" b="1" dirty="0" smtClean="0"/>
              <a:t>Possible Market Failures?</a:t>
            </a:r>
          </a:p>
          <a:p>
            <a:pPr lvl="1">
              <a:buFont typeface="Wingdings" panose="05000000000000000000" pitchFamily="2" charset="2"/>
              <a:buChar char="ü"/>
            </a:pPr>
            <a:r>
              <a:rPr lang="en-GB" dirty="0" smtClean="0"/>
              <a:t>Inequality and poverty - a lack of food production by farmers equals loss of livelihood and lack of food</a:t>
            </a:r>
          </a:p>
          <a:p>
            <a:r>
              <a:rPr lang="en-GB" b="1" dirty="0" smtClean="0"/>
              <a:t>How do you solve it as a Government?</a:t>
            </a:r>
          </a:p>
          <a:p>
            <a:pPr lvl="1"/>
            <a:r>
              <a:rPr lang="en-GB" dirty="0" smtClean="0"/>
              <a:t>Buffer Stocks (a combination of maximum and minimum prices by setting an ‘intervention price’)</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216073" y="1625728"/>
            <a:ext cx="5782658" cy="4751129"/>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790506" y="1625729"/>
            <a:ext cx="5782658" cy="4751129"/>
          </a:xfrm>
          <a:prstGeom prst="rect">
            <a:avLst/>
          </a:prstGeom>
          <a:noFill/>
          <a:ln>
            <a:noFill/>
          </a:ln>
        </p:spPr>
      </p:pic>
      <p:grpSp>
        <p:nvGrpSpPr>
          <p:cNvPr id="10" name="Group 9"/>
          <p:cNvGrpSpPr/>
          <p:nvPr/>
        </p:nvGrpSpPr>
        <p:grpSpPr>
          <a:xfrm>
            <a:off x="5440563" y="1630619"/>
            <a:ext cx="6631363" cy="5019563"/>
            <a:chOff x="5440563" y="1630619"/>
            <a:chExt cx="6631363" cy="5019563"/>
          </a:xfrm>
        </p:grpSpPr>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440563" y="1630619"/>
              <a:ext cx="6631363" cy="5019563"/>
            </a:xfrm>
            <a:prstGeom prst="rect">
              <a:avLst/>
            </a:prstGeom>
            <a:noFill/>
            <a:ln>
              <a:noFill/>
            </a:ln>
          </p:spPr>
        </p:pic>
        <p:cxnSp>
          <p:nvCxnSpPr>
            <p:cNvPr id="8" name="Straight Connector 7"/>
            <p:cNvCxnSpPr/>
            <p:nvPr/>
          </p:nvCxnSpPr>
          <p:spPr>
            <a:xfrm>
              <a:off x="11018067" y="4246075"/>
              <a:ext cx="18107" cy="19678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810985" y="6273666"/>
              <a:ext cx="532518" cy="369332"/>
            </a:xfrm>
            <a:prstGeom prst="rect">
              <a:avLst/>
            </a:prstGeom>
            <a:noFill/>
          </p:spPr>
          <p:txBody>
            <a:bodyPr wrap="none" rtlCol="0">
              <a:spAutoFit/>
            </a:bodyPr>
            <a:lstStyle/>
            <a:p>
              <a:r>
                <a:rPr lang="en-GB" b="1" dirty="0" smtClean="0"/>
                <a:t>Q</a:t>
              </a:r>
              <a:r>
                <a:rPr lang="en-GB" sz="1200" b="1" dirty="0" smtClean="0"/>
                <a:t>VH</a:t>
              </a:r>
              <a:endParaRPr lang="en-GB" sz="1200" b="1" dirty="0"/>
            </a:p>
          </p:txBody>
        </p:sp>
      </p:grpSp>
      <p:sp>
        <p:nvSpPr>
          <p:cNvPr id="11" name="TextBox 10"/>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spTree>
    <p:extLst>
      <p:ext uri="{BB962C8B-B14F-4D97-AF65-F5344CB8AC3E}">
        <p14:creationId xmlns:p14="http://schemas.microsoft.com/office/powerpoint/2010/main" val="9341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Thursday 8</a:t>
            </a:r>
            <a:r>
              <a:rPr lang="en-GB" b="1" baseline="30000" dirty="0" smtClean="0">
                <a:latin typeface="+mn-lt"/>
              </a:rPr>
              <a:t>th</a:t>
            </a:r>
            <a:r>
              <a:rPr lang="en-GB" b="1" dirty="0" smtClean="0">
                <a:latin typeface="+mn-lt"/>
              </a:rPr>
              <a:t> January Cover Work</a:t>
            </a:r>
            <a:r>
              <a:rPr lang="en-GB" dirty="0" smtClean="0"/>
              <a:t/>
            </a:r>
            <a:br>
              <a:rPr lang="en-GB" dirty="0" smtClean="0"/>
            </a:br>
            <a:r>
              <a:rPr lang="en-GB" sz="3200" b="1" dirty="0" smtClean="0">
                <a:solidFill>
                  <a:srgbClr val="FF0000"/>
                </a:solidFill>
              </a:rPr>
              <a:t>1 to 1.25 hours worth</a:t>
            </a:r>
            <a:endParaRPr lang="en-GB" sz="3200" b="1" dirty="0">
              <a:solidFill>
                <a:srgbClr val="FF0000"/>
              </a:solidFill>
            </a:endParaRPr>
          </a:p>
        </p:txBody>
      </p:sp>
      <p:sp>
        <p:nvSpPr>
          <p:cNvPr id="4" name="Content Placeholder 3"/>
          <p:cNvSpPr>
            <a:spLocks noGrp="1"/>
          </p:cNvSpPr>
          <p:nvPr>
            <p:ph sz="half" idx="1"/>
          </p:nvPr>
        </p:nvSpPr>
        <p:spPr/>
        <p:txBody>
          <a:bodyPr/>
          <a:lstStyle/>
          <a:p>
            <a:pPr marL="0" indent="0">
              <a:buNone/>
            </a:pPr>
            <a:r>
              <a:rPr lang="en-GB" b="1" dirty="0" smtClean="0"/>
              <a:t>MICROECONOMICS (30 Minutes)</a:t>
            </a:r>
          </a:p>
          <a:p>
            <a:pPr marL="363538" indent="-363538">
              <a:buFont typeface="+mj-lt"/>
              <a:buAutoNum type="arabicPeriod"/>
            </a:pPr>
            <a:r>
              <a:rPr lang="en-GB" dirty="0" smtClean="0"/>
              <a:t>RECAPPING the content from the first week by completing the worksheet ‘Government Intervention Analysis’ on </a:t>
            </a:r>
          </a:p>
          <a:p>
            <a:pPr marL="971550" lvl="1" indent="-514350">
              <a:buFont typeface="+mj-lt"/>
              <a:buAutoNum type="alphaUcPeriod"/>
            </a:pPr>
            <a:r>
              <a:rPr lang="en-GB" dirty="0" smtClean="0"/>
              <a:t>Taxation</a:t>
            </a:r>
          </a:p>
          <a:p>
            <a:pPr marL="971550" lvl="1" indent="-514350">
              <a:buFont typeface="+mj-lt"/>
              <a:buAutoNum type="alphaUcPeriod"/>
            </a:pPr>
            <a:r>
              <a:rPr lang="en-GB" dirty="0" smtClean="0"/>
              <a:t>Subsidies</a:t>
            </a:r>
          </a:p>
          <a:p>
            <a:pPr marL="971550" lvl="1" indent="-514350">
              <a:buFont typeface="+mj-lt"/>
              <a:buAutoNum type="alphaUcPeriod"/>
            </a:pPr>
            <a:r>
              <a:rPr lang="en-GB" dirty="0" smtClean="0"/>
              <a:t>Minimum Prices</a:t>
            </a:r>
          </a:p>
          <a:p>
            <a:pPr marL="971550" lvl="1" indent="-514350">
              <a:buFont typeface="+mj-lt"/>
              <a:buAutoNum type="alphaUcPeriod"/>
            </a:pPr>
            <a:r>
              <a:rPr lang="en-GB" dirty="0" smtClean="0"/>
              <a:t>Maximum Prices</a:t>
            </a:r>
            <a:endParaRPr lang="en-GB" dirty="0"/>
          </a:p>
        </p:txBody>
      </p:sp>
      <p:sp>
        <p:nvSpPr>
          <p:cNvPr id="5" name="Content Placeholder 4"/>
          <p:cNvSpPr>
            <a:spLocks noGrp="1"/>
          </p:cNvSpPr>
          <p:nvPr>
            <p:ph sz="half" idx="2"/>
          </p:nvPr>
        </p:nvSpPr>
        <p:spPr/>
        <p:txBody>
          <a:bodyPr/>
          <a:lstStyle/>
          <a:p>
            <a:pPr marL="0" indent="0">
              <a:buNone/>
            </a:pPr>
            <a:r>
              <a:rPr lang="en-GB" b="1" dirty="0" smtClean="0"/>
              <a:t>MACROECONOMICS (30-45 Minutes)</a:t>
            </a:r>
          </a:p>
          <a:p>
            <a:pPr marL="514350" indent="-514350">
              <a:buAutoNum type="arabicPeriod"/>
            </a:pPr>
            <a:r>
              <a:rPr lang="en-GB" dirty="0" smtClean="0"/>
              <a:t>Complete the ‘AD Activity Worksheet’</a:t>
            </a:r>
          </a:p>
          <a:p>
            <a:pPr marL="0" indent="0">
              <a:buNone/>
            </a:pPr>
            <a:endParaRPr lang="en-GB" dirty="0"/>
          </a:p>
        </p:txBody>
      </p:sp>
    </p:spTree>
    <p:extLst>
      <p:ext uri="{BB962C8B-B14F-4D97-AF65-F5344CB8AC3E}">
        <p14:creationId xmlns:p14="http://schemas.microsoft.com/office/powerpoint/2010/main" val="634776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smtClean="0">
                <a:solidFill>
                  <a:schemeClr val="bg1"/>
                </a:solidFill>
              </a:rPr>
              <a:t>WEEK 2</a:t>
            </a:r>
            <a:endParaRPr lang="en-GB" sz="13800" b="1" dirty="0">
              <a:solidFill>
                <a:schemeClr val="bg1"/>
              </a:solidFill>
            </a:endParaRPr>
          </a:p>
        </p:txBody>
      </p:sp>
    </p:spTree>
    <p:extLst>
      <p:ext uri="{BB962C8B-B14F-4D97-AF65-F5344CB8AC3E}">
        <p14:creationId xmlns:p14="http://schemas.microsoft.com/office/powerpoint/2010/main" val="374412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HWK</a:t>
            </a:r>
            <a:endParaRPr lang="en-GB" sz="6600" b="1" dirty="0">
              <a:solidFill>
                <a:schemeClr val="bg1"/>
              </a:solidFill>
            </a:endParaRPr>
          </a:p>
        </p:txBody>
      </p:sp>
    </p:spTree>
    <p:extLst>
      <p:ext uri="{BB962C8B-B14F-4D97-AF65-F5344CB8AC3E}">
        <p14:creationId xmlns:p14="http://schemas.microsoft.com/office/powerpoint/2010/main" val="190246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HWK</a:t>
            </a:r>
            <a:endParaRPr lang="en-GB" sz="6600" b="1" dirty="0">
              <a:solidFill>
                <a:schemeClr val="bg1"/>
              </a:solidFill>
            </a:endParaRPr>
          </a:p>
        </p:txBody>
      </p:sp>
    </p:spTree>
    <p:extLst>
      <p:ext uri="{BB962C8B-B14F-4D97-AF65-F5344CB8AC3E}">
        <p14:creationId xmlns:p14="http://schemas.microsoft.com/office/powerpoint/2010/main" val="3502749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mn-lt"/>
              </a:rPr>
              <a:t>RWS 5 HWK (4.5 to 6 hrs)</a:t>
            </a:r>
            <a:r>
              <a:rPr lang="en-GB" dirty="0" smtClean="0"/>
              <a:t/>
            </a:r>
            <a:br>
              <a:rPr lang="en-GB" dirty="0" smtClean="0"/>
            </a:br>
            <a:r>
              <a:rPr lang="en-GB" sz="3600" b="1" dirty="0" smtClean="0">
                <a:solidFill>
                  <a:srgbClr val="FF0000"/>
                </a:solidFill>
              </a:rPr>
              <a:t>Due for Monday 21</a:t>
            </a:r>
            <a:r>
              <a:rPr lang="en-GB" sz="3600" b="1" baseline="30000" dirty="0" smtClean="0">
                <a:solidFill>
                  <a:srgbClr val="FF0000"/>
                </a:solidFill>
              </a:rPr>
              <a:t>st</a:t>
            </a:r>
            <a:r>
              <a:rPr lang="en-GB" sz="3600" b="1" dirty="0" smtClean="0">
                <a:solidFill>
                  <a:srgbClr val="FF0000"/>
                </a:solidFill>
              </a:rPr>
              <a:t> January 2018</a:t>
            </a:r>
            <a:endParaRPr lang="en-GB" b="1" dirty="0">
              <a:solidFill>
                <a:srgbClr val="FF0000"/>
              </a:solidFill>
            </a:endParaRPr>
          </a:p>
        </p:txBody>
      </p:sp>
      <p:sp>
        <p:nvSpPr>
          <p:cNvPr id="9" name="Content Placeholder 8"/>
          <p:cNvSpPr>
            <a:spLocks noGrp="1"/>
          </p:cNvSpPr>
          <p:nvPr>
            <p:ph sz="half" idx="1"/>
          </p:nvPr>
        </p:nvSpPr>
        <p:spPr/>
        <p:txBody>
          <a:bodyPr/>
          <a:lstStyle/>
          <a:p>
            <a:pPr marL="0" indent="0">
              <a:buNone/>
            </a:pPr>
            <a:r>
              <a:rPr lang="en-GB" dirty="0" smtClean="0"/>
              <a:t>MICROECONOMICS (2.25 to 3 hrs)</a:t>
            </a:r>
          </a:p>
          <a:p>
            <a:r>
              <a:rPr lang="en-GB" dirty="0" smtClean="0"/>
              <a:t>The Role of Government</a:t>
            </a:r>
            <a:endParaRPr lang="en-GB" dirty="0"/>
          </a:p>
        </p:txBody>
      </p:sp>
      <p:sp>
        <p:nvSpPr>
          <p:cNvPr id="10" name="Content Placeholder 9"/>
          <p:cNvSpPr>
            <a:spLocks noGrp="1"/>
          </p:cNvSpPr>
          <p:nvPr>
            <p:ph sz="half" idx="2"/>
          </p:nvPr>
        </p:nvSpPr>
        <p:spPr>
          <a:xfrm>
            <a:off x="6172199" y="1825625"/>
            <a:ext cx="5445369" cy="4351338"/>
          </a:xfrm>
        </p:spPr>
        <p:txBody>
          <a:bodyPr/>
          <a:lstStyle/>
          <a:p>
            <a:pPr marL="0" indent="0">
              <a:buNone/>
            </a:pPr>
            <a:r>
              <a:rPr lang="en-GB" dirty="0" smtClean="0"/>
              <a:t>MACROECONOMICS (2.25 to 3 Hrs)</a:t>
            </a:r>
          </a:p>
          <a:p>
            <a:r>
              <a:rPr lang="en-GB" dirty="0" smtClean="0"/>
              <a:t>Aggregate Demand and Aggregate Supply</a:t>
            </a:r>
            <a:endParaRPr lang="en-GB" dirty="0"/>
          </a:p>
        </p:txBody>
      </p:sp>
      <p:sp>
        <p:nvSpPr>
          <p:cNvPr id="4" name="TextBox 3"/>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sp>
        <p:nvSpPr>
          <p:cNvPr id="12" name="TextBox 11"/>
          <p:cNvSpPr txBox="1"/>
          <p:nvPr/>
        </p:nvSpPr>
        <p:spPr>
          <a:xfrm>
            <a:off x="1038340" y="3354963"/>
            <a:ext cx="9962920" cy="646331"/>
          </a:xfrm>
          <a:prstGeom prst="rect">
            <a:avLst/>
          </a:prstGeom>
          <a:noFill/>
        </p:spPr>
        <p:txBody>
          <a:bodyPr wrap="none" rtlCol="0">
            <a:spAutoFit/>
          </a:bodyPr>
          <a:lstStyle/>
          <a:p>
            <a:r>
              <a:rPr lang="en-GB" sz="3600" b="1" dirty="0" smtClean="0"/>
              <a:t>All resources, instructions and </a:t>
            </a:r>
            <a:r>
              <a:rPr lang="en-GB" sz="3600" b="1" dirty="0" err="1" smtClean="0"/>
              <a:t>powerpoint</a:t>
            </a:r>
            <a:r>
              <a:rPr lang="en-GB" sz="3600" b="1" dirty="0" smtClean="0"/>
              <a:t> on GOL!</a:t>
            </a:r>
            <a:endParaRPr lang="en-GB" sz="3600" b="1" dirty="0"/>
          </a:p>
        </p:txBody>
      </p:sp>
    </p:spTree>
    <p:extLst>
      <p:ext uri="{BB962C8B-B14F-4D97-AF65-F5344CB8AC3E}">
        <p14:creationId xmlns:p14="http://schemas.microsoft.com/office/powerpoint/2010/main" val="404502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a:solidFill>
                  <a:schemeClr val="bg1"/>
                </a:solidFill>
              </a:rPr>
              <a:t>3</a:t>
            </a:r>
            <a:r>
              <a:rPr lang="en-GB" sz="8800" b="1" dirty="0" smtClean="0">
                <a:solidFill>
                  <a:schemeClr val="bg1"/>
                </a:solidFill>
              </a:rPr>
              <a:t>0</a:t>
            </a:r>
            <a:endParaRPr lang="en-GB" sz="6600" b="1" dirty="0">
              <a:solidFill>
                <a:schemeClr val="bg1"/>
              </a:solidFill>
            </a:endParaRPr>
          </a:p>
        </p:txBody>
      </p:sp>
    </p:spTree>
    <p:extLst>
      <p:ext uri="{BB962C8B-B14F-4D97-AF65-F5344CB8AC3E}">
        <p14:creationId xmlns:p14="http://schemas.microsoft.com/office/powerpoint/2010/main" val="3424453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1" y="403918"/>
            <a:ext cx="10515600" cy="1325563"/>
          </a:xfrm>
        </p:spPr>
        <p:txBody>
          <a:bodyPr>
            <a:normAutofit/>
          </a:bodyPr>
          <a:lstStyle/>
          <a:p>
            <a:r>
              <a:rPr lang="en-GB" b="1" dirty="0" smtClean="0">
                <a:latin typeface="+mn-lt"/>
              </a:rPr>
              <a:t>Cover Work Assessment - Thursday</a:t>
            </a:r>
            <a:r>
              <a:rPr lang="en-GB" dirty="0" smtClean="0"/>
              <a:t/>
            </a:r>
            <a:br>
              <a:rPr lang="en-GB" dirty="0" smtClean="0"/>
            </a:br>
            <a:r>
              <a:rPr lang="en-GB" sz="3600" dirty="0" smtClean="0"/>
              <a:t>“Government Intervention Analysis” Worksheet</a:t>
            </a:r>
            <a:endParaRPr lang="en-GB" sz="3600" dirty="0"/>
          </a:p>
        </p:txBody>
      </p:sp>
      <p:sp>
        <p:nvSpPr>
          <p:cNvPr id="3" name="Content Placeholder 2"/>
          <p:cNvSpPr>
            <a:spLocks noGrp="1"/>
          </p:cNvSpPr>
          <p:nvPr>
            <p:ph idx="1"/>
          </p:nvPr>
        </p:nvSpPr>
        <p:spPr>
          <a:xfrm>
            <a:off x="439615" y="2857253"/>
            <a:ext cx="4659923" cy="2171947"/>
          </a:xfrm>
          <a:solidFill>
            <a:schemeClr val="bg1"/>
          </a:solidFill>
        </p:spPr>
        <p:txBody>
          <a:bodyPr>
            <a:normAutofit/>
          </a:bodyPr>
          <a:lstStyle/>
          <a:p>
            <a:pPr marL="0" indent="0">
              <a:buNone/>
            </a:pPr>
            <a:r>
              <a:rPr lang="en-GB" sz="2400" b="1" dirty="0" smtClean="0"/>
              <a:t>EXERCISE</a:t>
            </a:r>
            <a:endParaRPr lang="en-GB" sz="2400" b="1" dirty="0"/>
          </a:p>
          <a:p>
            <a:pPr marL="342900" indent="-342900">
              <a:buFont typeface="+mj-lt"/>
              <a:buAutoNum type="arabicPeriod"/>
            </a:pPr>
            <a:r>
              <a:rPr lang="en-GB" sz="2400" dirty="0" smtClean="0"/>
              <a:t>Swap with the person next to you and get out your red pen.</a:t>
            </a:r>
          </a:p>
          <a:p>
            <a:pPr marL="342900" indent="-342900">
              <a:buFont typeface="+mj-lt"/>
              <a:buAutoNum type="arabicPeriod"/>
            </a:pPr>
            <a:r>
              <a:rPr lang="en-GB" sz="2400" dirty="0" smtClean="0"/>
              <a:t>We will go through and mark this together</a:t>
            </a:r>
            <a:endParaRPr lang="en-GB" sz="2400" dirty="0"/>
          </a:p>
        </p:txBody>
      </p:sp>
      <p:pic>
        <p:nvPicPr>
          <p:cNvPr id="5" name="Picture 4"/>
          <p:cNvPicPr>
            <a:picLocks noChangeAspect="1"/>
          </p:cNvPicPr>
          <p:nvPr/>
        </p:nvPicPr>
        <p:blipFill>
          <a:blip r:embed="rId2"/>
          <a:stretch>
            <a:fillRect/>
          </a:stretch>
        </p:blipFill>
        <p:spPr>
          <a:xfrm>
            <a:off x="5380891" y="1825623"/>
            <a:ext cx="3244362" cy="4598125"/>
          </a:xfrm>
          <a:prstGeom prst="rect">
            <a:avLst/>
          </a:prstGeom>
        </p:spPr>
      </p:pic>
      <p:pic>
        <p:nvPicPr>
          <p:cNvPr id="6" name="Picture 5"/>
          <p:cNvPicPr>
            <a:picLocks noChangeAspect="1"/>
          </p:cNvPicPr>
          <p:nvPr/>
        </p:nvPicPr>
        <p:blipFill>
          <a:blip r:embed="rId3"/>
          <a:stretch>
            <a:fillRect/>
          </a:stretch>
        </p:blipFill>
        <p:spPr>
          <a:xfrm>
            <a:off x="8752795" y="1825624"/>
            <a:ext cx="3250903" cy="4598125"/>
          </a:xfrm>
          <a:prstGeom prst="rect">
            <a:avLst/>
          </a:prstGeom>
        </p:spPr>
      </p:pic>
      <p:sp>
        <p:nvSpPr>
          <p:cNvPr id="7" name="TextBox 6"/>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spTree>
    <p:extLst>
      <p:ext uri="{BB962C8B-B14F-4D97-AF65-F5344CB8AC3E}">
        <p14:creationId xmlns:p14="http://schemas.microsoft.com/office/powerpoint/2010/main" val="64577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mn-lt"/>
              </a:rPr>
              <a:t>WRITING EXERCISE</a:t>
            </a:r>
            <a:r>
              <a:rPr lang="en-GB" dirty="0" smtClean="0"/>
              <a:t/>
            </a:r>
            <a:br>
              <a:rPr lang="en-GB" dirty="0" smtClean="0"/>
            </a:br>
            <a:r>
              <a:rPr lang="en-GB" sz="3600" dirty="0" smtClean="0"/>
              <a:t>Why are Price Controls effective Government Intervention?</a:t>
            </a:r>
            <a:endParaRPr lang="en-GB" sz="3600" dirty="0"/>
          </a:p>
        </p:txBody>
      </p:sp>
      <p:sp>
        <p:nvSpPr>
          <p:cNvPr id="3" name="Content Placeholder 2"/>
          <p:cNvSpPr>
            <a:spLocks noGrp="1"/>
          </p:cNvSpPr>
          <p:nvPr>
            <p:ph idx="1"/>
          </p:nvPr>
        </p:nvSpPr>
        <p:spPr/>
        <p:txBody>
          <a:bodyPr/>
          <a:lstStyle/>
          <a:p>
            <a:pPr marL="0" indent="0">
              <a:buNone/>
            </a:pPr>
            <a:r>
              <a:rPr lang="en-GB" b="1" dirty="0" smtClean="0"/>
              <a:t>Explain using examples why maximum and minimum prices are effective forms of Government Intervention in a market (9 marks)</a:t>
            </a:r>
          </a:p>
          <a:p>
            <a:pPr marL="0" indent="0">
              <a:buNone/>
            </a:pPr>
            <a:endParaRPr lang="en-GB" dirty="0"/>
          </a:p>
          <a:p>
            <a:pPr marL="514350" indent="-514350">
              <a:buFont typeface="+mj-lt"/>
              <a:buAutoNum type="arabicPeriod"/>
            </a:pPr>
            <a:r>
              <a:rPr lang="en-GB" dirty="0" smtClean="0"/>
              <a:t>Write an answer to this individually in the first 10 minutes using the paper</a:t>
            </a:r>
          </a:p>
          <a:p>
            <a:pPr marL="514350" indent="-514350">
              <a:buFont typeface="+mj-lt"/>
              <a:buAutoNum type="arabicPeriod"/>
            </a:pPr>
            <a:r>
              <a:rPr lang="en-GB" dirty="0" smtClean="0"/>
              <a:t>Go through a moderation exercise using the </a:t>
            </a:r>
            <a:r>
              <a:rPr lang="en-GB" dirty="0" err="1" smtClean="0"/>
              <a:t>visualiser</a:t>
            </a:r>
            <a:endParaRPr lang="en-GB" dirty="0" smtClean="0"/>
          </a:p>
          <a:p>
            <a:pPr marL="514350" indent="-514350">
              <a:buFont typeface="+mj-lt"/>
              <a:buAutoNum type="arabicPeriod"/>
            </a:pPr>
            <a:r>
              <a:rPr lang="en-GB" dirty="0" smtClean="0"/>
              <a:t>Swap with the person next to you for marking</a:t>
            </a:r>
            <a:endParaRPr lang="en-GB" dirty="0"/>
          </a:p>
        </p:txBody>
      </p:sp>
      <p:sp>
        <p:nvSpPr>
          <p:cNvPr id="4" name="TextBox 3"/>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spTree>
    <p:extLst>
      <p:ext uri="{BB962C8B-B14F-4D97-AF65-F5344CB8AC3E}">
        <p14:creationId xmlns:p14="http://schemas.microsoft.com/office/powerpoint/2010/main" val="3727596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9262" y="1878486"/>
            <a:ext cx="11113477" cy="4534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40324" y="308848"/>
            <a:ext cx="10515600" cy="1325563"/>
          </a:xfrm>
        </p:spPr>
        <p:txBody>
          <a:bodyPr>
            <a:normAutofit fontScale="90000"/>
          </a:bodyPr>
          <a:lstStyle/>
          <a:p>
            <a:r>
              <a:rPr lang="en-GB" b="1" dirty="0" smtClean="0">
                <a:latin typeface="+mn-lt"/>
              </a:rPr>
              <a:t>MODERATION EXAMPLE</a:t>
            </a:r>
            <a:r>
              <a:rPr lang="en-GB" dirty="0" smtClean="0"/>
              <a:t/>
            </a:r>
            <a:br>
              <a:rPr lang="en-GB" dirty="0" smtClean="0"/>
            </a:br>
            <a:r>
              <a:rPr lang="en-GB" sz="3600" dirty="0" smtClean="0"/>
              <a:t>Why are Price Controls effective Government Intervention?</a:t>
            </a:r>
            <a:endParaRPr lang="en-GB" sz="3600" dirty="0"/>
          </a:p>
        </p:txBody>
      </p:sp>
      <p:sp>
        <p:nvSpPr>
          <p:cNvPr id="3" name="Content Placeholder 2"/>
          <p:cNvSpPr>
            <a:spLocks noGrp="1"/>
          </p:cNvSpPr>
          <p:nvPr>
            <p:ph idx="1"/>
          </p:nvPr>
        </p:nvSpPr>
        <p:spPr>
          <a:xfrm>
            <a:off x="674078" y="2801816"/>
            <a:ext cx="7825153" cy="3505200"/>
          </a:xfrm>
        </p:spPr>
        <p:txBody>
          <a:bodyPr/>
          <a:lstStyle/>
          <a:p>
            <a:pPr marL="0" indent="0">
              <a:buNone/>
            </a:pPr>
            <a:r>
              <a:rPr lang="en-GB" sz="1400" dirty="0" smtClean="0"/>
              <a:t>Price controls (maximum and minimum prices) are examples of how the Government can intervene in a market to enforce a price ceiling and floor in a market to correct a possible market failure.  </a:t>
            </a:r>
          </a:p>
          <a:p>
            <a:pPr marL="0" indent="0">
              <a:buNone/>
            </a:pPr>
            <a:r>
              <a:rPr lang="en-GB" sz="1400" dirty="0" smtClean="0"/>
              <a:t>Minimum prices are price floors by which prices are forbidden from falling below.  The Common Agricultural Policy from the EU had such a policy with their ‘guaranteed intervention price’ after World War 2 to ensure that farmers received a regular income and ensured there was plenty of food for everyone to eat.  In figure 1, the equilibrium price (</a:t>
            </a:r>
            <a:r>
              <a:rPr lang="en-GB" sz="1400" dirty="0" err="1" smtClean="0"/>
              <a:t>Pe</a:t>
            </a:r>
            <a:r>
              <a:rPr lang="en-GB" sz="1400" dirty="0" smtClean="0"/>
              <a:t>) is the current market price which is deemed too low by the Government; perhaps farmers are falling into poverty and to ensure a domestic food production, the Government intervene by implementing a minimum price at ‘Min Price’.  This is effective as it solves the market failure by providing higher revenues to farmers per unit sold (especially if the Government buy up the surplus Q</a:t>
            </a:r>
            <a:r>
              <a:rPr lang="en-GB" sz="1100" dirty="0" smtClean="0"/>
              <a:t>1</a:t>
            </a:r>
            <a:r>
              <a:rPr lang="en-GB" sz="1400" dirty="0" smtClean="0"/>
              <a:t> to Q</a:t>
            </a:r>
            <a:r>
              <a:rPr lang="en-GB" sz="1100" dirty="0" smtClean="0"/>
              <a:t>2</a:t>
            </a:r>
            <a:r>
              <a:rPr lang="en-GB" sz="1400" dirty="0" smtClean="0"/>
              <a:t>).</a:t>
            </a:r>
          </a:p>
          <a:p>
            <a:pPr marL="0" indent="0">
              <a:buNone/>
            </a:pPr>
            <a:r>
              <a:rPr lang="en-GB" sz="1400" dirty="0" smtClean="0"/>
              <a:t>Maximum prices are price ceilings by which prices are forbidden from rising above a certain level.  An example might be with rental properties in London with rent being very high especially for key professions such as nurses and teachers.  This leads to a level of inequality (and possibly poverty) where these key workers struggle to find accommodation or face lengthy commutes.  The maximum rent forces landlords to lower their prices below the market equilibrium and is therefore effective at solving the market failure as it leads to these workers being able to afford accommodation. </a:t>
            </a:r>
          </a:p>
        </p:txBody>
      </p:sp>
      <p:sp>
        <p:nvSpPr>
          <p:cNvPr id="4" name="TextBox 3"/>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859509" y="3329355"/>
            <a:ext cx="2330169" cy="1631950"/>
          </a:xfrm>
          <a:prstGeom prst="rect">
            <a:avLst/>
          </a:prstGeom>
          <a:noFill/>
          <a:ln>
            <a:noFill/>
          </a:ln>
        </p:spPr>
      </p:pic>
      <p:sp>
        <p:nvSpPr>
          <p:cNvPr id="7" name="TextBox 6"/>
          <p:cNvSpPr txBox="1"/>
          <p:nvPr/>
        </p:nvSpPr>
        <p:spPr>
          <a:xfrm>
            <a:off x="8859509" y="3021578"/>
            <a:ext cx="2330169" cy="292388"/>
          </a:xfrm>
          <a:prstGeom prst="rect">
            <a:avLst/>
          </a:prstGeom>
          <a:noFill/>
        </p:spPr>
        <p:txBody>
          <a:bodyPr wrap="square" rtlCol="0">
            <a:spAutoFit/>
          </a:bodyPr>
          <a:lstStyle/>
          <a:p>
            <a:r>
              <a:rPr lang="en-GB" sz="1300" b="1" dirty="0" smtClean="0"/>
              <a:t>Figure 1: Agricultural Markets</a:t>
            </a:r>
            <a:endParaRPr lang="en-GB" sz="1300" b="1" dirty="0"/>
          </a:p>
        </p:txBody>
      </p:sp>
      <p:sp>
        <p:nvSpPr>
          <p:cNvPr id="8" name="Rectangle 7"/>
          <p:cNvSpPr/>
          <p:nvPr/>
        </p:nvSpPr>
        <p:spPr>
          <a:xfrm>
            <a:off x="674078" y="1878486"/>
            <a:ext cx="10515600" cy="830997"/>
          </a:xfrm>
          <a:prstGeom prst="rect">
            <a:avLst/>
          </a:prstGeom>
        </p:spPr>
        <p:txBody>
          <a:bodyPr wrap="square">
            <a:spAutoFit/>
          </a:bodyPr>
          <a:lstStyle/>
          <a:p>
            <a:r>
              <a:rPr lang="en-GB" sz="2400" b="1" dirty="0"/>
              <a:t>Explain using examples why maximum and minimum prices are effective forms of Government Intervention in a market (9 marks)</a:t>
            </a:r>
          </a:p>
        </p:txBody>
      </p:sp>
    </p:spTree>
    <p:extLst>
      <p:ext uri="{BB962C8B-B14F-4D97-AF65-F5344CB8AC3E}">
        <p14:creationId xmlns:p14="http://schemas.microsoft.com/office/powerpoint/2010/main" val="2624542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p:cNvPicPr/>
          <p:nvPr/>
        </p:nvPicPr>
        <p:blipFill>
          <a:blip r:embed="rId2"/>
          <a:stretch>
            <a:fillRect/>
          </a:stretch>
        </p:blipFill>
        <p:spPr>
          <a:xfrm>
            <a:off x="0" y="0"/>
            <a:ext cx="9794240" cy="6858000"/>
          </a:xfrm>
          <a:prstGeom prst="rect">
            <a:avLst/>
          </a:prstGeom>
        </p:spPr>
      </p:pic>
      <p:sp>
        <p:nvSpPr>
          <p:cNvPr id="5" name="TextBox 4"/>
          <p:cNvSpPr txBox="1"/>
          <p:nvPr/>
        </p:nvSpPr>
        <p:spPr>
          <a:xfrm>
            <a:off x="9794240" y="667763"/>
            <a:ext cx="2397760" cy="5509200"/>
          </a:xfrm>
          <a:prstGeom prst="rect">
            <a:avLst/>
          </a:prstGeom>
          <a:noFill/>
        </p:spPr>
        <p:txBody>
          <a:bodyPr wrap="square" rtlCol="0">
            <a:spAutoFit/>
          </a:bodyPr>
          <a:lstStyle/>
          <a:p>
            <a:r>
              <a:rPr lang="en-GB" sz="3200" b="1" dirty="0" smtClean="0"/>
              <a:t>To get to level 3…</a:t>
            </a:r>
          </a:p>
          <a:p>
            <a:pPr marL="342900" indent="-342900">
              <a:buFont typeface="+mj-lt"/>
              <a:buAutoNum type="arabicPeriod"/>
            </a:pPr>
            <a:r>
              <a:rPr lang="en-GB" sz="3200" dirty="0" smtClean="0"/>
              <a:t>2 Points?</a:t>
            </a:r>
          </a:p>
          <a:p>
            <a:pPr marL="342900" indent="-342900">
              <a:buFont typeface="+mj-lt"/>
              <a:buAutoNum type="arabicPeriod"/>
            </a:pPr>
            <a:r>
              <a:rPr lang="en-GB" sz="3200" dirty="0" smtClean="0"/>
              <a:t>Analysis (graphs, key terms)</a:t>
            </a:r>
          </a:p>
          <a:p>
            <a:pPr marL="342900" indent="-342900">
              <a:buFont typeface="+mj-lt"/>
              <a:buAutoNum type="arabicPeriod"/>
            </a:pPr>
            <a:r>
              <a:rPr lang="en-GB" sz="3200" dirty="0" smtClean="0"/>
              <a:t>Examples (rental market, food market)</a:t>
            </a:r>
            <a:endParaRPr lang="en-GB" sz="3200" dirty="0"/>
          </a:p>
        </p:txBody>
      </p:sp>
    </p:spTree>
    <p:extLst>
      <p:ext uri="{BB962C8B-B14F-4D97-AF65-F5344CB8AC3E}">
        <p14:creationId xmlns:p14="http://schemas.microsoft.com/office/powerpoint/2010/main" val="273019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40130"/>
            <a:ext cx="9645573" cy="6217870"/>
          </a:xfrm>
        </p:spPr>
        <p:txBody>
          <a:bodyPr>
            <a:noAutofit/>
          </a:bodyPr>
          <a:lstStyle/>
          <a:p>
            <a:pPr marL="0" indent="0">
              <a:buNone/>
            </a:pPr>
            <a:r>
              <a:rPr lang="en-GB" sz="2000" dirty="0" smtClean="0"/>
              <a:t>Price controls (maximum and minimum prices) are examples of how the Government can intervene in a market to enforce a price ceiling and floor in a market to correct a possible market failure.  </a:t>
            </a:r>
          </a:p>
          <a:p>
            <a:pPr marL="0" indent="0">
              <a:buNone/>
            </a:pPr>
            <a:r>
              <a:rPr lang="en-GB" sz="2000" dirty="0" smtClean="0"/>
              <a:t>Minimum prices are price floors by which prices are forbidden from falling below.  The Common Agricultural Policy from the EU had such a policy with their ‘guaranteed intervention price’ after World War 2 to ensure that farmers received a regular income and ensured there was plenty of food for everyone to eat.  In figure 1, the equilibrium price (</a:t>
            </a:r>
            <a:r>
              <a:rPr lang="en-GB" sz="2000" dirty="0" err="1" smtClean="0"/>
              <a:t>Pe</a:t>
            </a:r>
            <a:r>
              <a:rPr lang="en-GB" sz="2000" dirty="0" smtClean="0"/>
              <a:t>) is the current market price which is deemed too low by the Government; perhaps farmers are falling into poverty and to ensure a domestic food production, the Government intervene by implementing a minimum price at ‘Min Price’.  This is effective as it solves the market failure by providing higher revenues to farmers per unit sold (especially if the Government buy up the surplus Q</a:t>
            </a:r>
            <a:r>
              <a:rPr lang="en-GB" sz="1600" dirty="0" smtClean="0"/>
              <a:t>1</a:t>
            </a:r>
            <a:r>
              <a:rPr lang="en-GB" sz="2000" dirty="0" smtClean="0"/>
              <a:t> to Q</a:t>
            </a:r>
            <a:r>
              <a:rPr lang="en-GB" sz="1600" dirty="0" smtClean="0"/>
              <a:t>2</a:t>
            </a:r>
            <a:r>
              <a:rPr lang="en-GB" sz="2000" dirty="0" smtClean="0"/>
              <a:t>).</a:t>
            </a:r>
          </a:p>
          <a:p>
            <a:pPr marL="0" indent="0">
              <a:buNone/>
            </a:pPr>
            <a:r>
              <a:rPr lang="en-GB" sz="2000" dirty="0" smtClean="0"/>
              <a:t>Maximum prices are price ceilings by which prices are forbidden from rising above a certain level.  An example might be with rental properties in London with rent being very high especially for key professions such as nurses and teachers.  This leads to a level of inequality (and possibly poverty) where these key workers struggle to find accommodation or face lengthy commutes.  The maximum rent forces landlords to lower their prices below the market equilibrium and is therefore effective at solving the market failure as it leads to these workers being able to afford accommodation.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645573" y="947907"/>
            <a:ext cx="2330169" cy="1631950"/>
          </a:xfrm>
          <a:prstGeom prst="rect">
            <a:avLst/>
          </a:prstGeom>
          <a:noFill/>
          <a:ln>
            <a:noFill/>
          </a:ln>
        </p:spPr>
      </p:pic>
      <p:sp>
        <p:nvSpPr>
          <p:cNvPr id="7" name="TextBox 6"/>
          <p:cNvSpPr txBox="1"/>
          <p:nvPr/>
        </p:nvSpPr>
        <p:spPr>
          <a:xfrm>
            <a:off x="9645573" y="640130"/>
            <a:ext cx="2330169" cy="292388"/>
          </a:xfrm>
          <a:prstGeom prst="rect">
            <a:avLst/>
          </a:prstGeom>
          <a:noFill/>
        </p:spPr>
        <p:txBody>
          <a:bodyPr wrap="square" rtlCol="0">
            <a:spAutoFit/>
          </a:bodyPr>
          <a:lstStyle/>
          <a:p>
            <a:r>
              <a:rPr lang="en-GB" sz="1300" b="1" dirty="0" smtClean="0"/>
              <a:t>Figure 1: Agricultural Markets</a:t>
            </a:r>
            <a:endParaRPr lang="en-GB" sz="1300" b="1" dirty="0"/>
          </a:p>
        </p:txBody>
      </p:sp>
      <p:sp>
        <p:nvSpPr>
          <p:cNvPr id="8" name="Rectangle 7"/>
          <p:cNvSpPr/>
          <p:nvPr/>
        </p:nvSpPr>
        <p:spPr>
          <a:xfrm>
            <a:off x="0" y="0"/>
            <a:ext cx="12192000" cy="338554"/>
          </a:xfrm>
          <a:prstGeom prst="rect">
            <a:avLst/>
          </a:prstGeom>
        </p:spPr>
        <p:txBody>
          <a:bodyPr wrap="square">
            <a:spAutoFit/>
          </a:bodyPr>
          <a:lstStyle/>
          <a:p>
            <a:r>
              <a:rPr lang="en-GB" sz="1600" b="1" dirty="0"/>
              <a:t>Explain using examples why maximum and minimum prices are effective forms of Government Intervention in a market (9 marks)</a:t>
            </a:r>
          </a:p>
        </p:txBody>
      </p:sp>
    </p:spTree>
    <p:extLst>
      <p:ext uri="{BB962C8B-B14F-4D97-AF65-F5344CB8AC3E}">
        <p14:creationId xmlns:p14="http://schemas.microsoft.com/office/powerpoint/2010/main" val="4044744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008184" y="0"/>
            <a:ext cx="10363201" cy="6858000"/>
          </a:xfrm>
          <a:prstGeom prst="rect">
            <a:avLst/>
          </a:prstGeom>
        </p:spPr>
      </p:pic>
    </p:spTree>
    <p:extLst>
      <p:ext uri="{BB962C8B-B14F-4D97-AF65-F5344CB8AC3E}">
        <p14:creationId xmlns:p14="http://schemas.microsoft.com/office/powerpoint/2010/main" val="1128330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p:nvPr/>
        </p:nvPicPr>
        <p:blipFill>
          <a:blip r:embed="rId2"/>
          <a:stretch>
            <a:fillRect/>
          </a:stretch>
        </p:blipFill>
        <p:spPr>
          <a:xfrm>
            <a:off x="369277" y="433754"/>
            <a:ext cx="10984523" cy="5861538"/>
          </a:xfrm>
          <a:prstGeom prst="rect">
            <a:avLst/>
          </a:prstGeom>
        </p:spPr>
      </p:pic>
    </p:spTree>
    <p:extLst>
      <p:ext uri="{BB962C8B-B14F-4D97-AF65-F5344CB8AC3E}">
        <p14:creationId xmlns:p14="http://schemas.microsoft.com/office/powerpoint/2010/main" val="3109053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35" y="89515"/>
            <a:ext cx="11851431" cy="1067481"/>
          </a:xfrm>
        </p:spPr>
        <p:txBody>
          <a:bodyPr/>
          <a:lstStyle/>
          <a:p>
            <a:pPr algn="ctr"/>
            <a:r>
              <a:rPr lang="en-GB" b="1" dirty="0" smtClean="0">
                <a:latin typeface="+mn-lt"/>
              </a:rPr>
              <a:t>Spring Half-Term Year 1: First 6 Weeks</a:t>
            </a:r>
            <a:endParaRPr lang="en-GB" b="1" dirty="0">
              <a:latin typeface="+mn-lt"/>
            </a:endParaRPr>
          </a:p>
        </p:txBody>
      </p:sp>
      <p:sp>
        <p:nvSpPr>
          <p:cNvPr id="4" name="Content Placeholder 3"/>
          <p:cNvSpPr>
            <a:spLocks noGrp="1"/>
          </p:cNvSpPr>
          <p:nvPr>
            <p:ph sz="half" idx="1"/>
          </p:nvPr>
        </p:nvSpPr>
        <p:spPr>
          <a:xfrm>
            <a:off x="147735" y="1032522"/>
            <a:ext cx="5926494" cy="5655938"/>
          </a:xfrm>
          <a:ln>
            <a:noFill/>
          </a:ln>
        </p:spPr>
        <p:txBody>
          <a:bodyPr>
            <a:normAutofit fontScale="62500" lnSpcReduction="20000"/>
          </a:bodyPr>
          <a:lstStyle/>
          <a:p>
            <a:pPr marL="0" indent="0">
              <a:buNone/>
            </a:pPr>
            <a:r>
              <a:rPr lang="en-GB" b="1" dirty="0" smtClean="0"/>
              <a:t>Weeks 1 and 2</a:t>
            </a:r>
          </a:p>
          <a:p>
            <a:pPr marL="0" indent="0">
              <a:buNone/>
            </a:pPr>
            <a:r>
              <a:rPr lang="en-GB" b="1" dirty="0" smtClean="0">
                <a:solidFill>
                  <a:srgbClr val="FF0000"/>
                </a:solidFill>
              </a:rPr>
              <a:t>MICRO RWS#5: The Role of Government</a:t>
            </a:r>
          </a:p>
          <a:p>
            <a:r>
              <a:rPr lang="en-GB" dirty="0" smtClean="0"/>
              <a:t>Why might the market fail?  The Morality of Capitalism?</a:t>
            </a:r>
          </a:p>
          <a:p>
            <a:r>
              <a:rPr lang="en-GB" dirty="0" smtClean="0"/>
              <a:t>What is the role of the Government in the market to correct the failure?</a:t>
            </a:r>
          </a:p>
          <a:p>
            <a:r>
              <a:rPr lang="en-GB" dirty="0" smtClean="0"/>
              <a:t>Why might the Government fail?</a:t>
            </a:r>
          </a:p>
          <a:p>
            <a:pPr marL="0" indent="0">
              <a:buNone/>
            </a:pPr>
            <a:endParaRPr lang="en-GB" dirty="0"/>
          </a:p>
          <a:p>
            <a:pPr marL="0" indent="0">
              <a:buNone/>
            </a:pPr>
            <a:r>
              <a:rPr lang="en-GB" b="1" dirty="0" smtClean="0"/>
              <a:t>Weeks 3 and 4</a:t>
            </a:r>
          </a:p>
          <a:p>
            <a:pPr marL="0" indent="0">
              <a:buNone/>
            </a:pPr>
            <a:r>
              <a:rPr lang="en-GB" b="1" dirty="0" smtClean="0">
                <a:solidFill>
                  <a:srgbClr val="FF0000"/>
                </a:solidFill>
              </a:rPr>
              <a:t>MICRO RWS#6: Monopoly as a Market Failure</a:t>
            </a:r>
          </a:p>
          <a:p>
            <a:r>
              <a:rPr lang="en-GB" dirty="0" smtClean="0"/>
              <a:t>What is a firm and what are its objectives?</a:t>
            </a:r>
          </a:p>
          <a:p>
            <a:r>
              <a:rPr lang="en-GB" dirty="0" smtClean="0"/>
              <a:t>The concept of Economies of Scale</a:t>
            </a:r>
          </a:p>
          <a:p>
            <a:r>
              <a:rPr lang="en-GB" dirty="0" smtClean="0"/>
              <a:t>Monopoly and Monopoly Power in the Market</a:t>
            </a:r>
          </a:p>
          <a:p>
            <a:r>
              <a:rPr lang="en-GB" dirty="0" smtClean="0"/>
              <a:t>Government Intervention and Failure: Supermarkets Case Study</a:t>
            </a:r>
          </a:p>
          <a:p>
            <a:pPr marL="0" indent="0">
              <a:buNone/>
            </a:pPr>
            <a:endParaRPr lang="en-GB" dirty="0"/>
          </a:p>
          <a:p>
            <a:pPr marL="0" indent="0">
              <a:buNone/>
            </a:pPr>
            <a:r>
              <a:rPr lang="en-GB" b="1" dirty="0" smtClean="0"/>
              <a:t>Weeks 5 and 6</a:t>
            </a:r>
          </a:p>
          <a:p>
            <a:pPr marL="0" indent="0">
              <a:buNone/>
            </a:pPr>
            <a:r>
              <a:rPr lang="en-GB" b="1" dirty="0" smtClean="0">
                <a:solidFill>
                  <a:srgbClr val="FF0000"/>
                </a:solidFill>
              </a:rPr>
              <a:t>Review Week and Benchmark </a:t>
            </a:r>
          </a:p>
          <a:p>
            <a:r>
              <a:rPr lang="en-GB" dirty="0" smtClean="0"/>
              <a:t>10 Multiple Choice and 25 Mark Essay</a:t>
            </a:r>
            <a:endParaRPr lang="en-GB" dirty="0"/>
          </a:p>
        </p:txBody>
      </p:sp>
      <p:sp>
        <p:nvSpPr>
          <p:cNvPr id="5" name="Content Placeholder 4"/>
          <p:cNvSpPr>
            <a:spLocks noGrp="1"/>
          </p:cNvSpPr>
          <p:nvPr>
            <p:ph sz="half" idx="2"/>
          </p:nvPr>
        </p:nvSpPr>
        <p:spPr>
          <a:xfrm>
            <a:off x="6410227" y="1094759"/>
            <a:ext cx="5682246" cy="5655938"/>
          </a:xfrm>
          <a:ln>
            <a:noFill/>
          </a:ln>
        </p:spPr>
        <p:txBody>
          <a:bodyPr>
            <a:normAutofit fontScale="62500" lnSpcReduction="20000"/>
          </a:bodyPr>
          <a:lstStyle/>
          <a:p>
            <a:pPr marL="0" indent="0">
              <a:buNone/>
            </a:pPr>
            <a:r>
              <a:rPr lang="en-GB" b="1" dirty="0"/>
              <a:t>Weeks 1 and 2</a:t>
            </a:r>
          </a:p>
          <a:p>
            <a:pPr marL="0" indent="0">
              <a:buNone/>
            </a:pPr>
            <a:r>
              <a:rPr lang="en-GB" b="1" dirty="0" smtClean="0">
                <a:solidFill>
                  <a:srgbClr val="FF0000"/>
                </a:solidFill>
              </a:rPr>
              <a:t>MACRO </a:t>
            </a:r>
            <a:r>
              <a:rPr lang="en-GB" b="1" dirty="0">
                <a:solidFill>
                  <a:srgbClr val="FF0000"/>
                </a:solidFill>
              </a:rPr>
              <a:t>RWS#5: </a:t>
            </a:r>
            <a:r>
              <a:rPr lang="en-GB" b="1" dirty="0" smtClean="0">
                <a:solidFill>
                  <a:srgbClr val="FF0000"/>
                </a:solidFill>
              </a:rPr>
              <a:t>Aggregate Demand and Supply in the Economy</a:t>
            </a:r>
          </a:p>
          <a:p>
            <a:pPr marL="0" indent="0">
              <a:buNone/>
            </a:pPr>
            <a:r>
              <a:rPr lang="en-GB" dirty="0" smtClean="0"/>
              <a:t>Components of Aggregate Demand AD</a:t>
            </a:r>
          </a:p>
          <a:p>
            <a:pPr marL="0" indent="0">
              <a:buNone/>
            </a:pPr>
            <a:r>
              <a:rPr lang="en-GB" dirty="0" smtClean="0"/>
              <a:t>Components of Aggregate Supply AS</a:t>
            </a:r>
          </a:p>
          <a:p>
            <a:pPr marL="0" indent="0">
              <a:buNone/>
            </a:pPr>
            <a:r>
              <a:rPr lang="en-GB" dirty="0" smtClean="0"/>
              <a:t>Aggregate Demand and Supply Curves</a:t>
            </a:r>
            <a:endParaRPr lang="en-GB" dirty="0"/>
          </a:p>
          <a:p>
            <a:pPr marL="0" indent="0">
              <a:buNone/>
            </a:pPr>
            <a:endParaRPr lang="en-GB" dirty="0"/>
          </a:p>
          <a:p>
            <a:pPr marL="0" indent="0">
              <a:buNone/>
            </a:pPr>
            <a:r>
              <a:rPr lang="en-GB" b="1" dirty="0"/>
              <a:t>Weeks 3 and 4</a:t>
            </a:r>
          </a:p>
          <a:p>
            <a:pPr marL="0" indent="0">
              <a:buNone/>
            </a:pPr>
            <a:r>
              <a:rPr lang="en-GB" b="1" dirty="0" smtClean="0">
                <a:solidFill>
                  <a:srgbClr val="FF0000"/>
                </a:solidFill>
              </a:rPr>
              <a:t>MACRO RWS#6: Macroeconomic Equilibrium Theory</a:t>
            </a:r>
          </a:p>
          <a:p>
            <a:pPr marL="0" indent="0">
              <a:buNone/>
            </a:pPr>
            <a:r>
              <a:rPr lang="en-GB" dirty="0" smtClean="0"/>
              <a:t>Macroeconomic Equilibrium</a:t>
            </a:r>
          </a:p>
          <a:p>
            <a:pPr marL="0" indent="0">
              <a:buNone/>
            </a:pPr>
            <a:r>
              <a:rPr lang="en-GB" dirty="0" smtClean="0"/>
              <a:t>Changes to Equilibrium from AD and AS</a:t>
            </a:r>
          </a:p>
          <a:p>
            <a:pPr marL="0" indent="0">
              <a:buNone/>
            </a:pPr>
            <a:r>
              <a:rPr lang="en-GB" dirty="0" smtClean="0"/>
              <a:t>Policy Conflicts</a:t>
            </a:r>
          </a:p>
          <a:p>
            <a:pPr marL="0" indent="0">
              <a:buNone/>
            </a:pPr>
            <a:endParaRPr lang="en-GB" dirty="0" smtClean="0"/>
          </a:p>
          <a:p>
            <a:pPr marL="0" indent="0">
              <a:buNone/>
            </a:pPr>
            <a:endParaRPr lang="en-GB" dirty="0"/>
          </a:p>
          <a:p>
            <a:pPr marL="0" indent="0">
              <a:buNone/>
            </a:pPr>
            <a:r>
              <a:rPr lang="en-GB" b="1" dirty="0"/>
              <a:t>Weeks 5 and 6</a:t>
            </a:r>
          </a:p>
          <a:p>
            <a:pPr marL="0" indent="0">
              <a:buNone/>
            </a:pPr>
            <a:r>
              <a:rPr lang="en-GB" b="1" dirty="0">
                <a:solidFill>
                  <a:srgbClr val="FF0000"/>
                </a:solidFill>
              </a:rPr>
              <a:t>Review Week and </a:t>
            </a:r>
            <a:r>
              <a:rPr lang="en-GB" b="1" dirty="0" smtClean="0">
                <a:solidFill>
                  <a:srgbClr val="FF0000"/>
                </a:solidFill>
              </a:rPr>
              <a:t>Benchmark</a:t>
            </a:r>
          </a:p>
          <a:p>
            <a:pPr marL="0" indent="0">
              <a:buNone/>
            </a:pPr>
            <a:r>
              <a:rPr lang="en-GB" dirty="0" smtClean="0"/>
              <a:t>10 </a:t>
            </a:r>
            <a:r>
              <a:rPr lang="en-GB" dirty="0"/>
              <a:t>Multiple Choice and </a:t>
            </a:r>
            <a:r>
              <a:rPr lang="en-GB" dirty="0" smtClean="0"/>
              <a:t>25 Mark Essay</a:t>
            </a:r>
            <a:endParaRPr lang="en-GB" dirty="0"/>
          </a:p>
        </p:txBody>
      </p:sp>
    </p:spTree>
    <p:extLst>
      <p:ext uri="{BB962C8B-B14F-4D97-AF65-F5344CB8AC3E}">
        <p14:creationId xmlns:p14="http://schemas.microsoft.com/office/powerpoint/2010/main" val="36048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4" end="1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xEl>
                                              <p:pRg st="15" end="1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xEl>
                                              <p:pRg st="14" end="14"/>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90</a:t>
            </a:r>
            <a:endParaRPr lang="en-GB" sz="6600" b="1" dirty="0">
              <a:solidFill>
                <a:schemeClr val="bg1"/>
              </a:solidFill>
            </a:endParaRPr>
          </a:p>
        </p:txBody>
      </p:sp>
    </p:spTree>
    <p:extLst>
      <p:ext uri="{BB962C8B-B14F-4D97-AF65-F5344CB8AC3E}">
        <p14:creationId xmlns:p14="http://schemas.microsoft.com/office/powerpoint/2010/main" val="3258178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54" y="400294"/>
            <a:ext cx="11400692" cy="1325563"/>
          </a:xfrm>
        </p:spPr>
        <p:txBody>
          <a:bodyPr>
            <a:normAutofit fontScale="90000"/>
          </a:bodyPr>
          <a:lstStyle/>
          <a:p>
            <a:r>
              <a:rPr lang="en-GB" sz="4000" b="1" dirty="0" smtClean="0">
                <a:latin typeface="+mn-lt"/>
              </a:rPr>
              <a:t>Other Forms of Government Intervention (and Failure)</a:t>
            </a:r>
            <a:br>
              <a:rPr lang="en-GB" sz="4000" b="1" dirty="0" smtClean="0">
                <a:latin typeface="+mn-lt"/>
              </a:rPr>
            </a:br>
            <a:r>
              <a:rPr lang="en-GB" sz="3200" b="1" dirty="0" smtClean="0">
                <a:solidFill>
                  <a:srgbClr val="FF0000"/>
                </a:solidFill>
              </a:rPr>
              <a:t>Get out your PREP mind map</a:t>
            </a:r>
            <a:endParaRPr lang="en-GB" sz="4000" b="1" dirty="0">
              <a:solidFill>
                <a:srgbClr val="FF0000"/>
              </a:solidFill>
            </a:endParaRPr>
          </a:p>
        </p:txBody>
      </p:sp>
      <p:sp>
        <p:nvSpPr>
          <p:cNvPr id="4" name="TextBox 3"/>
          <p:cNvSpPr txBox="1"/>
          <p:nvPr/>
        </p:nvSpPr>
        <p:spPr>
          <a:xfrm>
            <a:off x="0" y="0"/>
            <a:ext cx="12192000" cy="307777"/>
          </a:xfrm>
          <a:prstGeom prst="rect">
            <a:avLst/>
          </a:prstGeom>
          <a:solidFill>
            <a:schemeClr val="bg1"/>
          </a:solidFill>
        </p:spPr>
        <p:txBody>
          <a:bodyPr wrap="square" rtlCol="0">
            <a:spAutoFit/>
          </a:bodyPr>
          <a:lstStyle/>
          <a:p>
            <a:r>
              <a:rPr lang="en-GB" sz="1400" b="1" dirty="0" smtClean="0"/>
              <a:t>RWS5 The Role of Government (MICROECONOMICS)			</a:t>
            </a:r>
            <a:r>
              <a:rPr lang="en-GB" sz="1400" b="1" dirty="0" smtClean="0">
                <a:solidFill>
                  <a:srgbClr val="0070C0"/>
                </a:solidFill>
              </a:rPr>
              <a:t>Key Terms: </a:t>
            </a:r>
            <a:r>
              <a:rPr lang="en-GB" sz="1400" dirty="0" smtClean="0">
                <a:solidFill>
                  <a:srgbClr val="0070C0"/>
                </a:solidFill>
              </a:rPr>
              <a:t>Market Failure, Government Intervention, Government Failure</a:t>
            </a:r>
            <a:endParaRPr lang="en-GB" sz="1400" dirty="0">
              <a:solidFill>
                <a:srgbClr val="0070C0"/>
              </a:solidFill>
            </a:endParaRPr>
          </a:p>
        </p:txBody>
      </p:sp>
      <p:sp>
        <p:nvSpPr>
          <p:cNvPr id="6" name="Content Placeholder 2"/>
          <p:cNvSpPr>
            <a:spLocks noGrp="1"/>
          </p:cNvSpPr>
          <p:nvPr>
            <p:ph idx="1"/>
          </p:nvPr>
        </p:nvSpPr>
        <p:spPr>
          <a:xfrm>
            <a:off x="252046" y="2047199"/>
            <a:ext cx="10515600" cy="4351338"/>
          </a:xfrm>
        </p:spPr>
        <p:txBody>
          <a:bodyPr/>
          <a:lstStyle/>
          <a:p>
            <a:pPr marL="514350" indent="-514350">
              <a:buFont typeface="+mj-lt"/>
              <a:buAutoNum type="arabicPeriod"/>
            </a:pPr>
            <a:r>
              <a:rPr lang="en-GB" b="1" dirty="0" smtClean="0"/>
              <a:t>Direct Controls</a:t>
            </a:r>
          </a:p>
          <a:p>
            <a:pPr marL="1168400" lvl="1" indent="-457200">
              <a:buFont typeface="+mj-lt"/>
              <a:buAutoNum type="alphaLcParenR"/>
            </a:pPr>
            <a:r>
              <a:rPr lang="en-GB" dirty="0" smtClean="0">
                <a:solidFill>
                  <a:srgbClr val="FF0000"/>
                </a:solidFill>
              </a:rPr>
              <a:t>Legislation/Regulation </a:t>
            </a:r>
          </a:p>
          <a:p>
            <a:pPr marL="1168400" lvl="1" indent="-457200">
              <a:buFont typeface="+mj-lt"/>
              <a:buAutoNum type="alphaLcParenR"/>
            </a:pPr>
            <a:r>
              <a:rPr lang="en-GB" dirty="0" smtClean="0">
                <a:solidFill>
                  <a:srgbClr val="FF0000"/>
                </a:solidFill>
              </a:rPr>
              <a:t>Government Provision</a:t>
            </a:r>
            <a:endParaRPr lang="en-GB" sz="1800" i="1" dirty="0" smtClean="0">
              <a:solidFill>
                <a:srgbClr val="FF0000"/>
              </a:solidFill>
            </a:endParaRPr>
          </a:p>
          <a:p>
            <a:pPr marL="1168400" lvl="1" indent="-457200">
              <a:buFont typeface="+mj-lt"/>
              <a:buAutoNum type="alphaLcParenR"/>
            </a:pPr>
            <a:r>
              <a:rPr lang="en-GB" dirty="0" smtClean="0"/>
              <a:t>Price Controls</a:t>
            </a:r>
          </a:p>
          <a:p>
            <a:pPr marL="514350" indent="-514350">
              <a:buFont typeface="+mj-lt"/>
              <a:buAutoNum type="arabicPeriod"/>
            </a:pPr>
            <a:r>
              <a:rPr lang="en-GB" b="1" dirty="0" smtClean="0"/>
              <a:t>Price Equilibrium (Mechanism) Changes</a:t>
            </a:r>
          </a:p>
          <a:p>
            <a:pPr marL="1168400" lvl="1" indent="-457200">
              <a:buFont typeface="+mj-lt"/>
              <a:buAutoNum type="alphaLcParenR"/>
            </a:pPr>
            <a:r>
              <a:rPr lang="en-GB" dirty="0" smtClean="0"/>
              <a:t>Taxation (Indirect) </a:t>
            </a:r>
          </a:p>
          <a:p>
            <a:pPr marL="1168400" lvl="1" indent="-457200">
              <a:buFont typeface="+mj-lt"/>
              <a:buAutoNum type="alphaLcParenR"/>
            </a:pPr>
            <a:r>
              <a:rPr lang="en-GB" dirty="0" smtClean="0"/>
              <a:t>Subsidies</a:t>
            </a:r>
            <a:endParaRPr lang="en-GB" sz="1800" i="1" dirty="0" smtClean="0"/>
          </a:p>
          <a:p>
            <a:pPr marL="514350" indent="-514350">
              <a:buFont typeface="+mj-lt"/>
              <a:buAutoNum type="arabicPeriod"/>
            </a:pPr>
            <a:r>
              <a:rPr lang="en-GB" b="1" dirty="0" smtClean="0"/>
              <a:t>Persuasion</a:t>
            </a:r>
          </a:p>
          <a:p>
            <a:pPr marL="1169988" lvl="1" indent="-457200">
              <a:buFont typeface="+mj-lt"/>
              <a:buAutoNum type="alphaLcParenR"/>
            </a:pPr>
            <a:r>
              <a:rPr lang="en-GB" dirty="0" smtClean="0">
                <a:solidFill>
                  <a:srgbClr val="FF0000"/>
                </a:solidFill>
              </a:rPr>
              <a:t>Education </a:t>
            </a:r>
          </a:p>
          <a:p>
            <a:pPr marL="1169988" lvl="1" indent="-457200">
              <a:buFont typeface="+mj-lt"/>
              <a:buAutoNum type="alphaLcParenR"/>
            </a:pPr>
            <a:r>
              <a:rPr lang="en-GB" dirty="0" smtClean="0">
                <a:solidFill>
                  <a:srgbClr val="FF0000"/>
                </a:solidFill>
              </a:rPr>
              <a:t>Nudge Theory</a:t>
            </a:r>
            <a:endParaRPr lang="en-GB" sz="1800" i="1" dirty="0">
              <a:solidFill>
                <a:srgbClr val="FF0000"/>
              </a:solidFill>
            </a:endParaRPr>
          </a:p>
        </p:txBody>
      </p:sp>
      <p:sp>
        <p:nvSpPr>
          <p:cNvPr id="7" name="TextBox 6"/>
          <p:cNvSpPr txBox="1"/>
          <p:nvPr/>
        </p:nvSpPr>
        <p:spPr>
          <a:xfrm>
            <a:off x="7863840" y="2894257"/>
            <a:ext cx="3620086" cy="2308324"/>
          </a:xfrm>
          <a:prstGeom prst="rect">
            <a:avLst/>
          </a:prstGeom>
          <a:solidFill>
            <a:schemeClr val="bg1"/>
          </a:solidFill>
        </p:spPr>
        <p:txBody>
          <a:bodyPr wrap="square" rtlCol="0">
            <a:spAutoFit/>
          </a:bodyPr>
          <a:lstStyle/>
          <a:p>
            <a:r>
              <a:rPr lang="en-GB" b="1" dirty="0" smtClean="0"/>
              <a:t>EXERCISE:</a:t>
            </a:r>
          </a:p>
          <a:p>
            <a:pPr marL="285750" indent="-285750">
              <a:buFont typeface="Arial" panose="020B0604020202020204" pitchFamily="34" charset="0"/>
              <a:buChar char="•"/>
            </a:pPr>
            <a:r>
              <a:rPr lang="en-GB" dirty="0" smtClean="0"/>
              <a:t>Compare your answers within your groups, adding additions with a red pen.</a:t>
            </a:r>
          </a:p>
          <a:p>
            <a:pPr marL="285750" indent="-285750">
              <a:buFont typeface="Arial" panose="020B0604020202020204" pitchFamily="34" charset="0"/>
              <a:buChar char="•"/>
            </a:pPr>
            <a:r>
              <a:rPr lang="en-GB" dirty="0" smtClean="0"/>
              <a:t>Four people to present each of their answers to the class with directed questioning for the rest of you!</a:t>
            </a:r>
          </a:p>
        </p:txBody>
      </p:sp>
    </p:spTree>
    <p:extLst>
      <p:ext uri="{BB962C8B-B14F-4D97-AF65-F5344CB8AC3E}">
        <p14:creationId xmlns:p14="http://schemas.microsoft.com/office/powerpoint/2010/main" val="204472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73" y="120028"/>
            <a:ext cx="10515600" cy="1325563"/>
          </a:xfrm>
        </p:spPr>
        <p:txBody>
          <a:bodyPr>
            <a:normAutofit/>
          </a:bodyPr>
          <a:lstStyle/>
          <a:p>
            <a:r>
              <a:rPr lang="en-GB" b="1" dirty="0" smtClean="0">
                <a:latin typeface="+mn-lt"/>
              </a:rPr>
              <a:t>The Morality of Government?</a:t>
            </a:r>
            <a:br>
              <a:rPr lang="en-GB" b="1" dirty="0" smtClean="0">
                <a:latin typeface="+mn-lt"/>
              </a:rPr>
            </a:br>
            <a:r>
              <a:rPr lang="en-GB" sz="3100" b="1" u="sng" dirty="0" smtClean="0">
                <a:solidFill>
                  <a:srgbClr val="FF0000"/>
                </a:solidFill>
                <a:latin typeface="+mn-lt"/>
              </a:rPr>
              <a:t>Milton Freidman </a:t>
            </a:r>
            <a:r>
              <a:rPr lang="en-GB" sz="3100" b="1" dirty="0" smtClean="0">
                <a:solidFill>
                  <a:srgbClr val="FF0000"/>
                </a:solidFill>
                <a:latin typeface="+mn-lt"/>
              </a:rPr>
              <a:t>and Drugs: Should Government’s Intervene?</a:t>
            </a:r>
            <a:endParaRPr lang="en-GB" sz="3100" b="1" dirty="0">
              <a:solidFill>
                <a:srgbClr val="FF0000"/>
              </a:solidFill>
              <a:latin typeface="+mn-lt"/>
            </a:endParaRPr>
          </a:p>
        </p:txBody>
      </p:sp>
      <p:sp>
        <p:nvSpPr>
          <p:cNvPr id="3" name="Content Placeholder 2"/>
          <p:cNvSpPr>
            <a:spLocks noGrp="1"/>
          </p:cNvSpPr>
          <p:nvPr>
            <p:ph idx="1"/>
          </p:nvPr>
        </p:nvSpPr>
        <p:spPr>
          <a:xfrm>
            <a:off x="274673" y="1836257"/>
            <a:ext cx="6190781" cy="4897052"/>
          </a:xfrm>
        </p:spPr>
        <p:txBody>
          <a:bodyPr>
            <a:normAutofit fontScale="62500" lnSpcReduction="20000"/>
          </a:bodyPr>
          <a:lstStyle/>
          <a:p>
            <a:pPr marL="0" indent="0">
              <a:buNone/>
            </a:pPr>
            <a:r>
              <a:rPr lang="en-GB" b="1" u="sng" dirty="0" smtClean="0"/>
              <a:t>TASK 1 </a:t>
            </a:r>
            <a:r>
              <a:rPr lang="en-GB" b="1" u="sng" dirty="0" smtClean="0">
                <a:solidFill>
                  <a:srgbClr val="FF0000"/>
                </a:solidFill>
              </a:rPr>
              <a:t>(first 5 minutes): </a:t>
            </a:r>
            <a:r>
              <a:rPr lang="en-GB" b="1" dirty="0" smtClean="0"/>
              <a:t>In groups: </a:t>
            </a:r>
          </a:p>
          <a:p>
            <a:r>
              <a:rPr lang="en-GB" dirty="0" smtClean="0"/>
              <a:t>Compare your answers on the ‘drugs worksheet’ and make sure you have answered the boxes correctly</a:t>
            </a:r>
          </a:p>
          <a:p>
            <a:pPr marL="0" indent="0">
              <a:buNone/>
            </a:pPr>
            <a:endParaRPr lang="en-GB" b="1" u="sng" dirty="0" smtClean="0"/>
          </a:p>
          <a:p>
            <a:pPr marL="0" indent="0">
              <a:buNone/>
            </a:pPr>
            <a:r>
              <a:rPr lang="en-GB" b="1" u="sng" dirty="0" smtClean="0"/>
              <a:t>TASK 2 </a:t>
            </a:r>
            <a:r>
              <a:rPr lang="en-GB" b="1" u="sng" dirty="0" smtClean="0">
                <a:solidFill>
                  <a:srgbClr val="FF0000"/>
                </a:solidFill>
              </a:rPr>
              <a:t>(5 minutes): </a:t>
            </a:r>
            <a:r>
              <a:rPr lang="en-GB" b="1" dirty="0" smtClean="0"/>
              <a:t>Class discussion </a:t>
            </a:r>
          </a:p>
          <a:p>
            <a:r>
              <a:rPr lang="en-GB" dirty="0" smtClean="0"/>
              <a:t>Clarification of the boxes on the worksheet</a:t>
            </a:r>
          </a:p>
          <a:p>
            <a:pPr marL="0" indent="0">
              <a:buNone/>
            </a:pPr>
            <a:endParaRPr lang="en-GB" b="1" u="sng" dirty="0" smtClean="0"/>
          </a:p>
          <a:p>
            <a:pPr marL="0" indent="0">
              <a:buNone/>
            </a:pPr>
            <a:r>
              <a:rPr lang="en-GB" b="1" u="sng" dirty="0" smtClean="0"/>
              <a:t>TASK 3 </a:t>
            </a:r>
            <a:r>
              <a:rPr lang="en-GB" b="1" u="sng" dirty="0" smtClean="0">
                <a:solidFill>
                  <a:srgbClr val="FF0000"/>
                </a:solidFill>
              </a:rPr>
              <a:t>(10 minutes): </a:t>
            </a:r>
            <a:r>
              <a:rPr lang="en-GB" b="1" dirty="0" smtClean="0"/>
              <a:t>In groups, complete the following-</a:t>
            </a:r>
          </a:p>
          <a:p>
            <a:r>
              <a:rPr lang="en-GB" dirty="0" smtClean="0"/>
              <a:t>Compare your arguments for and against the legalisation of drugs</a:t>
            </a:r>
          </a:p>
          <a:p>
            <a:r>
              <a:rPr lang="en-GB" dirty="0" smtClean="0"/>
              <a:t>Reach a conclusion about whether drugs should be legalised or not.</a:t>
            </a:r>
          </a:p>
          <a:p>
            <a:r>
              <a:rPr lang="en-GB" dirty="0" smtClean="0"/>
              <a:t>What role should the Government have in markets in your view?</a:t>
            </a:r>
          </a:p>
          <a:p>
            <a:pPr marL="0" indent="0">
              <a:buNone/>
            </a:pPr>
            <a:endParaRPr lang="en-GB" dirty="0"/>
          </a:p>
          <a:p>
            <a:pPr marL="0" lvl="1" indent="0">
              <a:buNone/>
            </a:pPr>
            <a:r>
              <a:rPr lang="en-GB" sz="2600" i="1" dirty="0" smtClean="0">
                <a:solidFill>
                  <a:schemeClr val="tx2"/>
                </a:solidFill>
              </a:rPr>
              <a:t>YOU MAY BE CALLED UPON TO ANSWER ANY DIRECTED QUESTIONS FROM ME OR SHARE YOUR GROUPS CONCLUSION SO MAKE SURE YOU KNOW WHAT THE ARGUMENTS ARE</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796199" y="2020298"/>
            <a:ext cx="4750760" cy="4348606"/>
          </a:xfrm>
          <a:prstGeom prst="rect">
            <a:avLst/>
          </a:prstGeom>
          <a:noFill/>
          <a:ln>
            <a:noFill/>
          </a:ln>
        </p:spPr>
      </p:pic>
    </p:spTree>
    <p:extLst>
      <p:ext uri="{BB962C8B-B14F-4D97-AF65-F5344CB8AC3E}">
        <p14:creationId xmlns:p14="http://schemas.microsoft.com/office/powerpoint/2010/main" val="404233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ARCHIVE</a:t>
            </a:r>
            <a:endParaRPr lang="en-GB" sz="6600" b="1" dirty="0">
              <a:solidFill>
                <a:schemeClr val="bg1"/>
              </a:solidFill>
            </a:endParaRPr>
          </a:p>
        </p:txBody>
      </p:sp>
    </p:spTree>
    <p:extLst>
      <p:ext uri="{BB962C8B-B14F-4D97-AF65-F5344CB8AC3E}">
        <p14:creationId xmlns:p14="http://schemas.microsoft.com/office/powerpoint/2010/main" val="2036007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5" y="182496"/>
            <a:ext cx="11521595" cy="1325563"/>
          </a:xfrm>
        </p:spPr>
        <p:txBody>
          <a:bodyPr>
            <a:normAutofit fontScale="90000"/>
          </a:bodyPr>
          <a:lstStyle/>
          <a:p>
            <a:r>
              <a:rPr lang="en-GB" b="1" dirty="0" smtClean="0">
                <a:latin typeface="+mn-lt"/>
              </a:rPr>
              <a:t>Final Thought: </a:t>
            </a:r>
            <a:r>
              <a:rPr lang="en-GB" sz="4000" b="1" dirty="0" smtClean="0"/>
              <a:t>Distortions and interferences to the Market</a:t>
            </a:r>
            <a:r>
              <a:rPr lang="en-GB" dirty="0" smtClean="0"/>
              <a:t/>
            </a:r>
            <a:br>
              <a:rPr lang="en-GB" dirty="0" smtClean="0"/>
            </a:br>
            <a:r>
              <a:rPr lang="en-GB" sz="3100" b="1" dirty="0" smtClean="0">
                <a:solidFill>
                  <a:srgbClr val="FF0000"/>
                </a:solidFill>
              </a:rPr>
              <a:t>The concept of ‘deadweight loss’ (loss of consumer and producer surplus)</a:t>
            </a:r>
            <a:endParaRPr lang="en-GB" sz="3100" b="1" dirty="0">
              <a:solidFill>
                <a:srgbClr val="FF0000"/>
              </a:solidFill>
            </a:endParaRPr>
          </a:p>
        </p:txBody>
      </p:sp>
      <p:sp>
        <p:nvSpPr>
          <p:cNvPr id="3" name="Content Placeholder 2"/>
          <p:cNvSpPr>
            <a:spLocks noGrp="1"/>
          </p:cNvSpPr>
          <p:nvPr>
            <p:ph idx="1"/>
          </p:nvPr>
        </p:nvSpPr>
        <p:spPr>
          <a:xfrm>
            <a:off x="297025" y="1717792"/>
            <a:ext cx="5366657" cy="5025524"/>
          </a:xfrm>
        </p:spPr>
        <p:txBody>
          <a:bodyPr>
            <a:normAutofit fontScale="70000" lnSpcReduction="20000"/>
          </a:bodyPr>
          <a:lstStyle/>
          <a:p>
            <a:r>
              <a:rPr lang="en-GB" dirty="0" smtClean="0"/>
              <a:t>How could the price move to G (but the equilibrium stayed at B)?</a:t>
            </a:r>
          </a:p>
          <a:p>
            <a:pPr marL="914400" lvl="1" indent="-457200">
              <a:buFont typeface="+mj-lt"/>
              <a:buAutoNum type="arabicPeriod"/>
            </a:pPr>
            <a:r>
              <a:rPr lang="en-GB" dirty="0" smtClean="0"/>
              <a:t>If a Government imposed a regulation to keep price at G, what would be the welfare loss to society?</a:t>
            </a:r>
          </a:p>
          <a:p>
            <a:pPr marL="914400" lvl="1" indent="-457200">
              <a:buFont typeface="+mj-lt"/>
              <a:buAutoNum type="arabicPeriod"/>
            </a:pPr>
            <a:r>
              <a:rPr lang="en-GB" dirty="0" smtClean="0"/>
              <a:t>If a monopoly (i.e. a market with no competition) raised it’s price to exploit the market, the same thing could happen.</a:t>
            </a:r>
          </a:p>
          <a:p>
            <a:r>
              <a:rPr lang="en-GB" dirty="0" smtClean="0"/>
              <a:t>Why might the higher price lead to a loss of welfare?</a:t>
            </a:r>
          </a:p>
          <a:p>
            <a:r>
              <a:rPr lang="en-GB" dirty="0" smtClean="0"/>
              <a:t>What must happen in the market to maximise welfare to eradicate this ‘deadweight loss’?</a:t>
            </a:r>
          </a:p>
          <a:p>
            <a:pPr marL="0" indent="0">
              <a:buNone/>
            </a:pPr>
            <a:endParaRPr lang="en-GB" dirty="0" smtClean="0"/>
          </a:p>
          <a:p>
            <a:pPr marL="0" indent="0">
              <a:buNone/>
            </a:pPr>
            <a:r>
              <a:rPr lang="en-GB" dirty="0" smtClean="0"/>
              <a:t>N.B. this is different to a situation where the equilibrium changes to push up the price (from say a supply fall – S shifts to the right).  If that were to happen, then welfare would be maximised at the new price (even though consumer surplus reduces) as this is market ‘adjustment’ NOT ‘distortion.</a:t>
            </a:r>
            <a:endParaRPr lang="en-GB" dirty="0"/>
          </a:p>
        </p:txBody>
      </p:sp>
      <p:pic>
        <p:nvPicPr>
          <p:cNvPr id="5" name="Picture 4"/>
          <p:cNvPicPr>
            <a:picLocks noChangeAspect="1"/>
          </p:cNvPicPr>
          <p:nvPr/>
        </p:nvPicPr>
        <p:blipFill>
          <a:blip r:embed="rId3"/>
          <a:stretch>
            <a:fillRect/>
          </a:stretch>
        </p:blipFill>
        <p:spPr>
          <a:xfrm>
            <a:off x="5868955" y="1717792"/>
            <a:ext cx="6186195" cy="5025524"/>
          </a:xfrm>
          <a:prstGeom prst="rect">
            <a:avLst/>
          </a:prstGeom>
        </p:spPr>
      </p:pic>
      <p:sp>
        <p:nvSpPr>
          <p:cNvPr id="6" name="Isosceles Triangle 5"/>
          <p:cNvSpPr/>
          <p:nvPr/>
        </p:nvSpPr>
        <p:spPr>
          <a:xfrm rot="5400000">
            <a:off x="8042989" y="4198778"/>
            <a:ext cx="905067" cy="66247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495522" y="3319461"/>
            <a:ext cx="1596143" cy="338554"/>
          </a:xfrm>
          <a:prstGeom prst="rect">
            <a:avLst/>
          </a:prstGeom>
          <a:solidFill>
            <a:schemeClr val="tx1"/>
          </a:solidFill>
        </p:spPr>
        <p:txBody>
          <a:bodyPr wrap="none" rtlCol="0">
            <a:spAutoFit/>
          </a:bodyPr>
          <a:lstStyle/>
          <a:p>
            <a:r>
              <a:rPr lang="en-GB" sz="1600" b="1" dirty="0" smtClean="0">
                <a:solidFill>
                  <a:schemeClr val="bg1"/>
                </a:solidFill>
                <a:latin typeface="+mj-lt"/>
              </a:rPr>
              <a:t>Deadweight loss?</a:t>
            </a:r>
            <a:endParaRPr lang="en-GB" sz="1600" b="1" dirty="0">
              <a:solidFill>
                <a:schemeClr val="bg1"/>
              </a:solidFill>
              <a:latin typeface="+mj-lt"/>
            </a:endParaRPr>
          </a:p>
        </p:txBody>
      </p:sp>
      <p:cxnSp>
        <p:nvCxnSpPr>
          <p:cNvPr id="9" name="Straight Arrow Connector 8"/>
          <p:cNvCxnSpPr>
            <a:stCxn id="7" idx="2"/>
            <a:endCxn id="6" idx="1"/>
          </p:cNvCxnSpPr>
          <p:nvPr/>
        </p:nvCxnSpPr>
        <p:spPr>
          <a:xfrm flipH="1">
            <a:off x="8495522" y="3658015"/>
            <a:ext cx="798072" cy="6457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347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stretch>
            <a:fillRect/>
          </a:stretch>
        </p:blipFill>
        <p:spPr>
          <a:xfrm>
            <a:off x="444943" y="2012120"/>
            <a:ext cx="11302114" cy="3256997"/>
          </a:xfrm>
          <a:prstGeom prst="rect">
            <a:avLst/>
          </a:prstGeom>
        </p:spPr>
      </p:pic>
    </p:spTree>
    <p:extLst>
      <p:ext uri="{BB962C8B-B14F-4D97-AF65-F5344CB8AC3E}">
        <p14:creationId xmlns:p14="http://schemas.microsoft.com/office/powerpoint/2010/main" val="124566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70" y="195442"/>
            <a:ext cx="10515600" cy="1325563"/>
          </a:xfrm>
        </p:spPr>
        <p:txBody>
          <a:bodyPr>
            <a:normAutofit/>
          </a:bodyPr>
          <a:lstStyle/>
          <a:p>
            <a:r>
              <a:rPr lang="en-GB" b="1" dirty="0" smtClean="0">
                <a:latin typeface="+mn-lt"/>
              </a:rPr>
              <a:t>Economics Homework</a:t>
            </a:r>
            <a:r>
              <a:rPr lang="en-GB" dirty="0" smtClean="0"/>
              <a:t/>
            </a:r>
            <a:br>
              <a:rPr lang="en-GB" dirty="0" smtClean="0"/>
            </a:br>
            <a:r>
              <a:rPr lang="en-GB" sz="1800" b="1" dirty="0" smtClean="0">
                <a:solidFill>
                  <a:srgbClr val="FF0000"/>
                </a:solidFill>
              </a:rPr>
              <a:t>For the 7</a:t>
            </a:r>
            <a:r>
              <a:rPr lang="en-GB" sz="1800" b="1" baseline="30000" dirty="0" smtClean="0">
                <a:solidFill>
                  <a:srgbClr val="FF0000"/>
                </a:solidFill>
              </a:rPr>
              <a:t>th</a:t>
            </a:r>
            <a:r>
              <a:rPr lang="en-GB" sz="1800" b="1" dirty="0" smtClean="0">
                <a:solidFill>
                  <a:srgbClr val="FF0000"/>
                </a:solidFill>
              </a:rPr>
              <a:t> January 2019 (3.5 weeks away)</a:t>
            </a:r>
            <a:br>
              <a:rPr lang="en-GB" sz="1800" b="1" dirty="0" smtClean="0">
                <a:solidFill>
                  <a:srgbClr val="FF0000"/>
                </a:solidFill>
              </a:rPr>
            </a:br>
            <a:r>
              <a:rPr lang="en-GB" sz="1800" b="1" dirty="0" smtClean="0">
                <a:solidFill>
                  <a:srgbClr val="FF0000"/>
                </a:solidFill>
              </a:rPr>
              <a:t>Can be completed in class Monday and Tuesday  = 2 possible hours</a:t>
            </a:r>
            <a:endParaRPr lang="en-GB" b="1" dirty="0">
              <a:solidFill>
                <a:srgbClr val="FF0000"/>
              </a:solidFill>
            </a:endParaRPr>
          </a:p>
        </p:txBody>
      </p:sp>
      <p:sp>
        <p:nvSpPr>
          <p:cNvPr id="3" name="Content Placeholder 2"/>
          <p:cNvSpPr>
            <a:spLocks noGrp="1"/>
          </p:cNvSpPr>
          <p:nvPr>
            <p:ph idx="1"/>
          </p:nvPr>
        </p:nvSpPr>
        <p:spPr>
          <a:xfrm>
            <a:off x="263952" y="1825624"/>
            <a:ext cx="5420412" cy="4926867"/>
          </a:xfrm>
        </p:spPr>
        <p:txBody>
          <a:bodyPr>
            <a:normAutofit fontScale="70000" lnSpcReduction="20000"/>
          </a:bodyPr>
          <a:lstStyle/>
          <a:p>
            <a:r>
              <a:rPr lang="en-GB" b="1" dirty="0" smtClean="0"/>
              <a:t>MICROECONOMICS PREP (2.25 to 3hrs=3 to 4 45m):</a:t>
            </a:r>
          </a:p>
          <a:p>
            <a:pPr marL="914400" lvl="1" indent="-457200">
              <a:buFont typeface="+mj-lt"/>
              <a:buAutoNum type="arabicPeriod"/>
            </a:pPr>
            <a:r>
              <a:rPr lang="en-GB" i="1" dirty="0" smtClean="0"/>
              <a:t>1x30m Worksheet: ‘Morality of Capitalism’ (in class)</a:t>
            </a:r>
          </a:p>
          <a:p>
            <a:pPr marL="914400" lvl="1" indent="-457200">
              <a:buFont typeface="+mj-lt"/>
              <a:buAutoNum type="arabicPeriod"/>
            </a:pPr>
            <a:r>
              <a:rPr lang="en-GB" i="1" dirty="0" smtClean="0"/>
              <a:t>1-2 x45m - Worksheet: ‘Intro to Markets .v. Government’ (some completed in class)</a:t>
            </a:r>
          </a:p>
          <a:p>
            <a:pPr marL="914400" lvl="1" indent="-457200">
              <a:buFont typeface="+mj-lt"/>
              <a:buAutoNum type="arabicPeriod"/>
            </a:pPr>
            <a:r>
              <a:rPr lang="en-GB" dirty="0" smtClean="0"/>
              <a:t>2-3x45m - PREP WORK: Complete A3 mind map on agriculture and housing market context</a:t>
            </a:r>
          </a:p>
          <a:p>
            <a:endParaRPr lang="en-GB" b="1" dirty="0" smtClean="0"/>
          </a:p>
          <a:p>
            <a:r>
              <a:rPr lang="en-GB" b="1" dirty="0" smtClean="0"/>
              <a:t>MACROECONOMICS PREP </a:t>
            </a:r>
            <a:r>
              <a:rPr lang="en-GB" b="1" dirty="0"/>
              <a:t>(2.25 to 3hrs=3 to 4 45m</a:t>
            </a:r>
            <a:r>
              <a:rPr lang="en-GB" b="1" dirty="0" smtClean="0"/>
              <a:t>):</a:t>
            </a:r>
          </a:p>
          <a:p>
            <a:pPr lvl="1"/>
            <a:r>
              <a:rPr lang="en-GB" i="1" dirty="0" smtClean="0"/>
              <a:t>4-5x45m Worksheet: Introduction to Aggregate Demand (some completed in class)</a:t>
            </a:r>
          </a:p>
          <a:p>
            <a:endParaRPr lang="en-GB" b="1" dirty="0" smtClean="0"/>
          </a:p>
          <a:p>
            <a:r>
              <a:rPr lang="en-GB" b="1" dirty="0" smtClean="0"/>
              <a:t>CURRENT AFFAIRS (ongoing):</a:t>
            </a:r>
          </a:p>
          <a:p>
            <a:pPr lvl="1"/>
            <a:r>
              <a:rPr lang="en-GB" dirty="0" smtClean="0"/>
              <a:t>Finish reading the Macroeconomics book by Tim </a:t>
            </a:r>
            <a:r>
              <a:rPr lang="en-GB" dirty="0" err="1" smtClean="0"/>
              <a:t>Harford</a:t>
            </a:r>
            <a:r>
              <a:rPr lang="en-GB" dirty="0" smtClean="0"/>
              <a:t>, read for a test in the first lesson back</a:t>
            </a:r>
          </a:p>
          <a:p>
            <a:pPr lvl="1"/>
            <a:r>
              <a:rPr lang="en-GB" dirty="0" smtClean="0"/>
              <a:t>Stay up to date over the Christmas break….Trump, </a:t>
            </a:r>
            <a:r>
              <a:rPr lang="en-GB" dirty="0" err="1" smtClean="0"/>
              <a:t>Brexit</a:t>
            </a:r>
            <a:r>
              <a:rPr lang="en-GB" dirty="0" smtClean="0"/>
              <a:t> etc.</a:t>
            </a:r>
            <a:endParaRPr lang="en-GB" dirty="0"/>
          </a:p>
        </p:txBody>
      </p:sp>
      <p:pic>
        <p:nvPicPr>
          <p:cNvPr id="4" name="Picture 3"/>
          <p:cNvPicPr>
            <a:picLocks noChangeAspect="1"/>
          </p:cNvPicPr>
          <p:nvPr/>
        </p:nvPicPr>
        <p:blipFill>
          <a:blip r:embed="rId2"/>
          <a:stretch>
            <a:fillRect/>
          </a:stretch>
        </p:blipFill>
        <p:spPr>
          <a:xfrm>
            <a:off x="6287678" y="4309201"/>
            <a:ext cx="5674935" cy="2148160"/>
          </a:xfrm>
          <a:prstGeom prst="rect">
            <a:avLst/>
          </a:prstGeom>
        </p:spPr>
      </p:pic>
      <p:sp>
        <p:nvSpPr>
          <p:cNvPr id="5" name="TextBox 4"/>
          <p:cNvSpPr txBox="1"/>
          <p:nvPr/>
        </p:nvSpPr>
        <p:spPr>
          <a:xfrm>
            <a:off x="7098383" y="488891"/>
            <a:ext cx="4864230" cy="1692771"/>
          </a:xfrm>
          <a:prstGeom prst="rect">
            <a:avLst/>
          </a:prstGeom>
          <a:solidFill>
            <a:schemeClr val="bg1"/>
          </a:solidFill>
        </p:spPr>
        <p:txBody>
          <a:bodyPr wrap="square" rtlCol="0">
            <a:spAutoFit/>
          </a:bodyPr>
          <a:lstStyle/>
          <a:p>
            <a:r>
              <a:rPr lang="en-GB" sz="3200" b="1" dirty="0" smtClean="0"/>
              <a:t>IMPORTANT IT</a:t>
            </a:r>
            <a:r>
              <a:rPr lang="en-GB" sz="3200" b="1" dirty="0"/>
              <a:t> </a:t>
            </a:r>
            <a:r>
              <a:rPr lang="en-GB" sz="3200" b="1" dirty="0" smtClean="0"/>
              <a:t>NOTICE</a:t>
            </a:r>
          </a:p>
          <a:p>
            <a:endParaRPr lang="en-GB" dirty="0"/>
          </a:p>
          <a:p>
            <a:r>
              <a:rPr lang="en-GB" dirty="0" smtClean="0"/>
              <a:t>Change your password before you break up to get access to GOL in case it expires over the Christmas break </a:t>
            </a:r>
            <a:endParaRPr lang="en-GB" dirty="0"/>
          </a:p>
        </p:txBody>
      </p:sp>
    </p:spTree>
    <p:extLst>
      <p:ext uri="{BB962C8B-B14F-4D97-AF65-F5344CB8AC3E}">
        <p14:creationId xmlns:p14="http://schemas.microsoft.com/office/powerpoint/2010/main" val="3093635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30</a:t>
            </a:r>
            <a:endParaRPr lang="en-GB" sz="6600" b="1" dirty="0">
              <a:solidFill>
                <a:schemeClr val="bg1"/>
              </a:solidFill>
            </a:endParaRPr>
          </a:p>
        </p:txBody>
      </p:sp>
    </p:spTree>
    <p:extLst>
      <p:ext uri="{BB962C8B-B14F-4D97-AF65-F5344CB8AC3E}">
        <p14:creationId xmlns:p14="http://schemas.microsoft.com/office/powerpoint/2010/main" val="56718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b="1" dirty="0">
              <a:solidFill>
                <a:schemeClr val="bg1"/>
              </a:solidFill>
            </a:endParaRPr>
          </a:p>
        </p:txBody>
      </p:sp>
    </p:spTree>
    <p:extLst>
      <p:ext uri="{BB962C8B-B14F-4D97-AF65-F5344CB8AC3E}">
        <p14:creationId xmlns:p14="http://schemas.microsoft.com/office/powerpoint/2010/main" val="3980078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06" y="195443"/>
            <a:ext cx="11331804" cy="1325563"/>
          </a:xfrm>
        </p:spPr>
        <p:txBody>
          <a:bodyPr/>
          <a:lstStyle/>
          <a:p>
            <a:r>
              <a:rPr lang="en-GB" b="1" dirty="0" smtClean="0">
                <a:latin typeface="+mn-lt"/>
              </a:rPr>
              <a:t>RWS5 (MICRO): The Role of Government</a:t>
            </a:r>
            <a:br>
              <a:rPr lang="en-GB" b="1" dirty="0" smtClean="0">
                <a:latin typeface="+mn-lt"/>
              </a:rPr>
            </a:br>
            <a:r>
              <a:rPr lang="en-GB" b="1" dirty="0" smtClean="0">
                <a:latin typeface="+mn-lt"/>
              </a:rPr>
              <a:t>RWS5 (MACRO): AD and AS Macro Theory</a:t>
            </a:r>
            <a:endParaRPr lang="en-GB" b="1" dirty="0">
              <a:latin typeface="+mn-lt"/>
            </a:endParaRPr>
          </a:p>
        </p:txBody>
      </p:sp>
      <p:sp>
        <p:nvSpPr>
          <p:cNvPr id="3" name="Content Placeholder 2"/>
          <p:cNvSpPr>
            <a:spLocks noGrp="1"/>
          </p:cNvSpPr>
          <p:nvPr>
            <p:ph idx="1"/>
          </p:nvPr>
        </p:nvSpPr>
        <p:spPr>
          <a:xfrm>
            <a:off x="489408" y="1863332"/>
            <a:ext cx="3884630" cy="4351338"/>
          </a:xfrm>
        </p:spPr>
        <p:txBody>
          <a:bodyPr>
            <a:normAutofit/>
          </a:bodyPr>
          <a:lstStyle/>
          <a:p>
            <a:pPr marL="0" indent="0">
              <a:buNone/>
            </a:pPr>
            <a:r>
              <a:rPr lang="en-GB" b="1" dirty="0" smtClean="0"/>
              <a:t>Microeconomics: The Morality of Capitalism</a:t>
            </a:r>
          </a:p>
          <a:p>
            <a:pPr marL="514350" indent="-514350">
              <a:buFont typeface="+mj-lt"/>
              <a:buAutoNum type="arabicPeriod"/>
            </a:pPr>
            <a:r>
              <a:rPr lang="en-GB" dirty="0" smtClean="0"/>
              <a:t>(8 minutes): Discuss TASK 1 in groups, ready for a class discussion</a:t>
            </a:r>
          </a:p>
          <a:p>
            <a:pPr marL="514350" indent="-514350">
              <a:buFont typeface="+mj-lt"/>
              <a:buAutoNum type="arabicPeriod"/>
            </a:pPr>
            <a:r>
              <a:rPr lang="en-GB" dirty="0" smtClean="0"/>
              <a:t>(7 minutes): Class discussion on </a:t>
            </a:r>
            <a:r>
              <a:rPr lang="en-GB" b="1" dirty="0" smtClean="0"/>
              <a:t>TASK 1</a:t>
            </a:r>
          </a:p>
          <a:p>
            <a:pPr marL="514350" indent="-514350">
              <a:buFont typeface="+mj-lt"/>
              <a:buAutoNum type="arabicPeriod"/>
            </a:pPr>
            <a:r>
              <a:rPr lang="en-GB" b="1" dirty="0" smtClean="0"/>
              <a:t>TASK 2 </a:t>
            </a:r>
            <a:r>
              <a:rPr lang="en-GB" dirty="0" smtClean="0"/>
              <a:t>– Think (2), Pair 2 and Share 5</a:t>
            </a:r>
          </a:p>
        </p:txBody>
      </p:sp>
      <p:sp>
        <p:nvSpPr>
          <p:cNvPr id="4" name="TextBox 3"/>
          <p:cNvSpPr txBox="1"/>
          <p:nvPr/>
        </p:nvSpPr>
        <p:spPr>
          <a:xfrm>
            <a:off x="9379670" y="2068298"/>
            <a:ext cx="2413262" cy="4247317"/>
          </a:xfrm>
          <a:prstGeom prst="rect">
            <a:avLst/>
          </a:prstGeom>
          <a:solidFill>
            <a:schemeClr val="bg1"/>
          </a:solidFill>
        </p:spPr>
        <p:txBody>
          <a:bodyPr wrap="square" rtlCol="0">
            <a:spAutoFit/>
          </a:bodyPr>
          <a:lstStyle/>
          <a:p>
            <a:r>
              <a:rPr lang="en-GB" b="1" dirty="0" smtClean="0"/>
              <a:t>TODAY</a:t>
            </a:r>
          </a:p>
          <a:p>
            <a:pPr marL="342900" indent="-342900">
              <a:buFont typeface="+mj-lt"/>
              <a:buAutoNum type="arabicPeriod"/>
            </a:pPr>
            <a:r>
              <a:rPr lang="en-GB" dirty="0" smtClean="0"/>
              <a:t>Admin – setting PREP homework and explaining benchmarks etc.</a:t>
            </a:r>
          </a:p>
          <a:p>
            <a:pPr marL="342900" indent="-342900">
              <a:buFont typeface="+mj-lt"/>
              <a:buAutoNum type="arabicPeriod"/>
            </a:pPr>
            <a:r>
              <a:rPr lang="en-GB" dirty="0" smtClean="0"/>
              <a:t>Intro to MICRO RWS5: The Role of Governments</a:t>
            </a:r>
          </a:p>
          <a:p>
            <a:pPr marL="342900" indent="-342900">
              <a:buFont typeface="+mj-lt"/>
              <a:buAutoNum type="arabicPeriod"/>
            </a:pPr>
            <a:r>
              <a:rPr lang="en-GB" dirty="0" smtClean="0"/>
              <a:t>Intro to MACRO RWS5: Aggregate Demand and Aggregate Supply in the Economy (Macro Theory)</a:t>
            </a:r>
          </a:p>
          <a:p>
            <a:endParaRPr lang="en-GB" dirty="0"/>
          </a:p>
        </p:txBody>
      </p:sp>
      <p:pic>
        <p:nvPicPr>
          <p:cNvPr id="5" name="Picture 4"/>
          <p:cNvPicPr>
            <a:picLocks noChangeAspect="1"/>
          </p:cNvPicPr>
          <p:nvPr/>
        </p:nvPicPr>
        <p:blipFill>
          <a:blip r:embed="rId2"/>
          <a:stretch>
            <a:fillRect/>
          </a:stretch>
        </p:blipFill>
        <p:spPr>
          <a:xfrm>
            <a:off x="5118754" y="1709737"/>
            <a:ext cx="3836710" cy="4964440"/>
          </a:xfrm>
          <a:prstGeom prst="rect">
            <a:avLst/>
          </a:prstGeom>
        </p:spPr>
      </p:pic>
    </p:spTree>
    <p:extLst>
      <p:ext uri="{BB962C8B-B14F-4D97-AF65-F5344CB8AC3E}">
        <p14:creationId xmlns:p14="http://schemas.microsoft.com/office/powerpoint/2010/main" val="16349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Morality of Markets….</a:t>
            </a:r>
            <a:r>
              <a:rPr lang="en-GB" dirty="0" smtClean="0"/>
              <a:t/>
            </a:r>
            <a:br>
              <a:rPr lang="en-GB" dirty="0" smtClean="0"/>
            </a:br>
            <a:r>
              <a:rPr lang="en-GB" sz="3600" b="1" dirty="0" smtClean="0">
                <a:solidFill>
                  <a:srgbClr val="FF0000"/>
                </a:solidFill>
              </a:rPr>
              <a:t>Can Prices tell us everything?</a:t>
            </a:r>
            <a:endParaRPr lang="en-GB" sz="3600" b="1" dirty="0">
              <a:solidFill>
                <a:srgbClr val="FF0000"/>
              </a:solidFill>
            </a:endParaRPr>
          </a:p>
        </p:txBody>
      </p:sp>
      <p:pic>
        <p:nvPicPr>
          <p:cNvPr id="4" name="Content Placeholder 3"/>
          <p:cNvPicPr>
            <a:picLocks noGrp="1" noChangeAspect="1"/>
          </p:cNvPicPr>
          <p:nvPr>
            <p:ph idx="1"/>
          </p:nvPr>
        </p:nvPicPr>
        <p:blipFill>
          <a:blip r:embed="rId3"/>
          <a:stretch>
            <a:fillRect/>
          </a:stretch>
        </p:blipFill>
        <p:spPr>
          <a:xfrm>
            <a:off x="838200" y="1957600"/>
            <a:ext cx="5353409" cy="4351338"/>
          </a:xfrm>
          <a:prstGeom prst="rect">
            <a:avLst/>
          </a:prstGeom>
        </p:spPr>
      </p:pic>
      <p:sp>
        <p:nvSpPr>
          <p:cNvPr id="7" name="TextBox 6"/>
          <p:cNvSpPr txBox="1"/>
          <p:nvPr/>
        </p:nvSpPr>
        <p:spPr>
          <a:xfrm>
            <a:off x="7371035" y="180801"/>
            <a:ext cx="4406584" cy="6494085"/>
          </a:xfrm>
          <a:prstGeom prst="rect">
            <a:avLst/>
          </a:prstGeom>
          <a:noFill/>
        </p:spPr>
        <p:txBody>
          <a:bodyPr wrap="square" rtlCol="0">
            <a:spAutoFit/>
          </a:bodyPr>
          <a:lstStyle/>
          <a:p>
            <a:r>
              <a:rPr lang="en-GB" sz="3200" b="1" dirty="0" smtClean="0"/>
              <a:t>ULTIMATE QUESTION FOR DISCUSSION:</a:t>
            </a:r>
          </a:p>
          <a:p>
            <a:endParaRPr lang="en-GB" sz="3200" dirty="0" smtClean="0"/>
          </a:p>
          <a:p>
            <a:r>
              <a:rPr lang="en-GB" sz="3200" dirty="0" smtClean="0"/>
              <a:t>Can the price mechanism be used in ALL areas of life?</a:t>
            </a:r>
          </a:p>
          <a:p>
            <a:endParaRPr lang="en-GB" sz="3200" dirty="0"/>
          </a:p>
          <a:p>
            <a:r>
              <a:rPr lang="en-GB" sz="3200" dirty="0" smtClean="0"/>
              <a:t>YES or NO</a:t>
            </a:r>
          </a:p>
          <a:p>
            <a:endParaRPr lang="en-GB" sz="3200" dirty="0"/>
          </a:p>
          <a:p>
            <a:r>
              <a:rPr lang="en-GB" sz="3200" dirty="0" smtClean="0"/>
              <a:t>Come to a conclusion in your group and provide explanation as to why you are saying YES or NO</a:t>
            </a:r>
          </a:p>
        </p:txBody>
      </p:sp>
    </p:spTree>
    <p:extLst>
      <p:ext uri="{BB962C8B-B14F-4D97-AF65-F5344CB8AC3E}">
        <p14:creationId xmlns:p14="http://schemas.microsoft.com/office/powerpoint/2010/main" val="1955922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smtClean="0">
                <a:solidFill>
                  <a:schemeClr val="bg1"/>
                </a:solidFill>
              </a:rPr>
              <a:t>WEEK 1</a:t>
            </a:r>
            <a:endParaRPr lang="en-GB" sz="13800" b="1" dirty="0">
              <a:solidFill>
                <a:schemeClr val="bg1"/>
              </a:solidFill>
            </a:endParaRPr>
          </a:p>
        </p:txBody>
      </p:sp>
    </p:spTree>
    <p:extLst>
      <p:ext uri="{BB962C8B-B14F-4D97-AF65-F5344CB8AC3E}">
        <p14:creationId xmlns:p14="http://schemas.microsoft.com/office/powerpoint/2010/main" val="3077702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2470</Words>
  <Application>Microsoft Office PowerPoint</Application>
  <PresentationFormat>Widescreen</PresentationFormat>
  <Paragraphs>277</Paragraphs>
  <Slides>35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PowerPoint Presentation</vt:lpstr>
      <vt:lpstr>PowerPoint Presentation</vt:lpstr>
      <vt:lpstr>Spring Half-Term Year 1: First 6 Weeks</vt:lpstr>
      <vt:lpstr>Economics Homework For the 7th January 2019 (3.5 weeks away) Can be completed in class Monday and Tuesday  = 2 possible hours</vt:lpstr>
      <vt:lpstr>PowerPoint Presentation</vt:lpstr>
      <vt:lpstr>PowerPoint Presentation</vt:lpstr>
      <vt:lpstr>RWS5 (MICRO): The Role of Government RWS5 (MACRO): AD and AS Macro Theory</vt:lpstr>
      <vt:lpstr>Morality of Markets…. Can Prices tell us everything?</vt:lpstr>
      <vt:lpstr>PowerPoint Presentation</vt:lpstr>
      <vt:lpstr>PowerPoint Presentation</vt:lpstr>
      <vt:lpstr>PREP HOMEWORK 2 (4.5 to 6 Hours) Due for Monday 14th January 2018</vt:lpstr>
      <vt:lpstr>PowerPoint Presentation</vt:lpstr>
      <vt:lpstr>STARTER ACTIVITY What is Market Failure?</vt:lpstr>
      <vt:lpstr>PowerPoint Presentation</vt:lpstr>
      <vt:lpstr>Government Intervention and Failure Classifications</vt:lpstr>
      <vt:lpstr>Agricultural and Housing Markets</vt:lpstr>
      <vt:lpstr>EXTENSION Agricultural Markets and Buffer Stocks</vt:lpstr>
      <vt:lpstr>Thursday 8th January Cover Work 1 to 1.25 hours worth</vt:lpstr>
      <vt:lpstr>PowerPoint Presentation</vt:lpstr>
      <vt:lpstr>PowerPoint Presentation</vt:lpstr>
      <vt:lpstr>RWS 5 HWK (4.5 to 6 hrs) Due for Monday 21st January 2018</vt:lpstr>
      <vt:lpstr>PowerPoint Presentation</vt:lpstr>
      <vt:lpstr>Cover Work Assessment - Thursday “Government Intervention Analysis” Worksheet</vt:lpstr>
      <vt:lpstr>WRITING EXERCISE Why are Price Controls effective Government Intervention?</vt:lpstr>
      <vt:lpstr>MODERATION EXAMPLE Why are Price Controls effective Government Intervention?</vt:lpstr>
      <vt:lpstr>PowerPoint Presentation</vt:lpstr>
      <vt:lpstr>PowerPoint Presentation</vt:lpstr>
      <vt:lpstr>PowerPoint Presentation</vt:lpstr>
      <vt:lpstr>PowerPoint Presentation</vt:lpstr>
      <vt:lpstr>PowerPoint Presentation</vt:lpstr>
      <vt:lpstr>Other Forms of Government Intervention (and Failure) Get out your PREP mind map</vt:lpstr>
      <vt:lpstr>The Morality of Government? Milton Freidman and Drugs: Should Government’s Intervene?</vt:lpstr>
      <vt:lpstr>PowerPoint Presentation</vt:lpstr>
      <vt:lpstr>Final Thought: Distortions and interferences to the Market The concept of ‘deadweight loss’ (loss of consumer and producer surplus)</vt:lpstr>
      <vt:lpstr>QUESTION 3</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137</cp:revision>
  <cp:lastPrinted>2019-01-15T13:56:33Z</cp:lastPrinted>
  <dcterms:created xsi:type="dcterms:W3CDTF">2016-11-18T12:05:19Z</dcterms:created>
  <dcterms:modified xsi:type="dcterms:W3CDTF">2019-01-15T14:46:11Z</dcterms:modified>
</cp:coreProperties>
</file>