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11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99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7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7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67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7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06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19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8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402-C03A-4968-8070-A3558603EF0E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7FAB-34C5-4EB5-8F46-2FEAD3C3D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8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F303F402-C03A-4968-8070-A3558603EF0E}" type="datetimeFigureOut">
              <a:rPr lang="en-GB" smtClean="0"/>
              <a:pPr/>
              <a:t>18/01/2019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AA317FAB-34C5-4EB5-8F46-2FEAD3C3D6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19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w Cen MT Condensed" panose="020B0606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Condensed" panose="020B0606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Condensed" panose="020B0606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Condensed" panose="020B0606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Condensed" panose="020B0606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Condensed" panose="020B0606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tream.godalming.ac.uk/View.aspx?ID=7850~4u~vD7hUMMX" TargetMode="External"/><Relationship Id="rId2" Type="http://schemas.openxmlformats.org/officeDocument/2006/relationships/hyperlink" Target="http://estream.godalming.ac.uk/View.aspx?ID=2429~4r~SAdAPzf3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theguardian.com/business/2015/jul/16/which--report-supermarket-pricing-whitewas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36407" y="0"/>
            <a:ext cx="11211427" cy="1143000"/>
          </a:xfrm>
        </p:spPr>
        <p:txBody>
          <a:bodyPr>
            <a:normAutofit/>
          </a:bodyPr>
          <a:lstStyle/>
          <a:p>
            <a:r>
              <a:rPr lang="en-GB" altLang="en-US" b="1" dirty="0" smtClean="0"/>
              <a:t>PREP HOMEWORK – MICROECONOMICS (RWS 6)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2800" dirty="0" smtClean="0">
                <a:solidFill>
                  <a:srgbClr val="FF0000"/>
                </a:solidFill>
              </a:rPr>
              <a:t>2-3 Hours Worth</a:t>
            </a:r>
            <a:endParaRPr lang="en-GB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408" y="1290782"/>
            <a:ext cx="5888902" cy="5036127"/>
          </a:xfr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2000" b="1" u="sng" dirty="0"/>
              <a:t>RETAIL </a:t>
            </a:r>
            <a:r>
              <a:rPr lang="en-GB" sz="2000" b="1" u="sng" dirty="0" smtClean="0"/>
              <a:t>GROCERY MARKETS (SUPERMARKETS)</a:t>
            </a:r>
            <a:endParaRPr lang="en-GB" sz="2000" b="1" u="sng" dirty="0"/>
          </a:p>
          <a:p>
            <a:pPr>
              <a:buFont typeface="+mj-lt"/>
              <a:buAutoNum type="alphaUcPeriod"/>
              <a:defRPr/>
            </a:pPr>
            <a:r>
              <a:rPr lang="en-GB" sz="2000" dirty="0" smtClean="0"/>
              <a:t>Read the Key Terms sheet and refer to it as you complete the next two tasks</a:t>
            </a:r>
          </a:p>
          <a:p>
            <a:pPr>
              <a:buFont typeface="+mj-lt"/>
              <a:buAutoNum type="alphaUcPeriod"/>
              <a:defRPr/>
            </a:pPr>
            <a:r>
              <a:rPr lang="en-GB" sz="2000" dirty="0" smtClean="0"/>
              <a:t>Watch </a:t>
            </a:r>
            <a:r>
              <a:rPr lang="en-GB" sz="2000" dirty="0"/>
              <a:t>the following documentaries from 2007 or 2011 (all found on </a:t>
            </a:r>
            <a:r>
              <a:rPr lang="en-GB" sz="2000" dirty="0" err="1"/>
              <a:t>estream</a:t>
            </a:r>
            <a:r>
              <a:rPr lang="en-GB" sz="2000" dirty="0" smtClean="0"/>
              <a:t>).  If the link does not work, then type into </a:t>
            </a:r>
            <a:r>
              <a:rPr lang="en-GB" sz="2000" dirty="0" err="1" smtClean="0"/>
              <a:t>estream</a:t>
            </a:r>
            <a:r>
              <a:rPr lang="en-GB" sz="2000" dirty="0" smtClean="0"/>
              <a:t> the title of the video to access them.</a:t>
            </a:r>
            <a:endParaRPr lang="en-GB" sz="2000" dirty="0"/>
          </a:p>
          <a:p>
            <a:pPr lvl="1">
              <a:buFont typeface="+mj-lt"/>
              <a:buAutoNum type="alphaUcPeriod"/>
              <a:defRPr/>
            </a:pPr>
            <a:r>
              <a:rPr lang="en-GB" sz="1200" dirty="0">
                <a:hlinkClick r:id="rId2"/>
              </a:rPr>
              <a:t>VIDEO </a:t>
            </a:r>
            <a:r>
              <a:rPr lang="en-GB" sz="1200" dirty="0" smtClean="0">
                <a:hlinkClick r:id="rId2"/>
              </a:rPr>
              <a:t>1 </a:t>
            </a:r>
            <a:r>
              <a:rPr lang="en-GB" sz="1200" dirty="0">
                <a:hlinkClick r:id="rId2"/>
              </a:rPr>
              <a:t>(2007): </a:t>
            </a:r>
            <a:r>
              <a:rPr lang="en-GB" sz="1200" dirty="0"/>
              <a:t>The Money Programme - Tesco Supermarket Superpower - 30 mins long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3"/>
              </a:rPr>
              <a:t>VIDEO 2 </a:t>
            </a:r>
            <a:r>
              <a:rPr lang="en-GB" sz="1200" dirty="0">
                <a:hlinkClick r:id="rId3"/>
              </a:rPr>
              <a:t>(2011): </a:t>
            </a:r>
            <a:r>
              <a:rPr lang="en-GB" sz="1200" dirty="0"/>
              <a:t>Panorama - The Truth about Supermarkets (Chapter 1) - 30 mins long</a:t>
            </a:r>
          </a:p>
          <a:p>
            <a:pPr>
              <a:buFont typeface="+mj-lt"/>
              <a:buAutoNum type="alphaUcPeriod"/>
              <a:defRPr/>
            </a:pPr>
            <a:r>
              <a:rPr lang="en-GB" sz="2000" dirty="0" smtClean="0"/>
              <a:t>Research </a:t>
            </a:r>
            <a:r>
              <a:rPr lang="en-GB" sz="2000" dirty="0"/>
              <a:t>this </a:t>
            </a:r>
            <a:r>
              <a:rPr lang="en-GB" sz="2000" dirty="0" smtClean="0"/>
              <a:t>market further (sources to start you </a:t>
            </a:r>
            <a:r>
              <a:rPr lang="en-GB" sz="2000" dirty="0" smtClean="0"/>
              <a:t>off but also feel free to do your own searches):</a:t>
            </a:r>
            <a:endParaRPr lang="en-GB" sz="2000" dirty="0" smtClean="0"/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4"/>
              </a:rPr>
              <a:t>http</a:t>
            </a:r>
            <a:r>
              <a:rPr lang="en-GB" sz="1200" dirty="0">
                <a:hlinkClick r:id="rId4"/>
              </a:rPr>
              <a:t>://news.bbc.co.uk/1/hi/business/4785544.stm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4"/>
              </a:rPr>
              <a:t>http</a:t>
            </a:r>
            <a:r>
              <a:rPr lang="en-GB" sz="1200" dirty="0">
                <a:hlinkClick r:id="rId4"/>
              </a:rPr>
              <a:t>://news.bbc.co.uk/1/hi/business/6287923.stm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>
                <a:hlinkClick r:id="rId4"/>
              </a:rPr>
              <a:t>http://www.economicshelp.org/microessays/markets/regulation-monopoly/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4"/>
              </a:rPr>
              <a:t>http</a:t>
            </a:r>
            <a:r>
              <a:rPr lang="en-GB" sz="1200" dirty="0">
                <a:hlinkClick r:id="rId4"/>
              </a:rPr>
              <a:t>://news.bbc.co.uk/1/hi/business/7132108.stm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4"/>
              </a:rPr>
              <a:t>http</a:t>
            </a:r>
            <a:r>
              <a:rPr lang="en-GB" sz="1200" dirty="0">
                <a:hlinkClick r:id="rId4"/>
              </a:rPr>
              <a:t>://www.bbc.co.uk/news/business-33541412</a:t>
            </a:r>
          </a:p>
          <a:p>
            <a:pPr lvl="1">
              <a:buFont typeface="+mj-lt"/>
              <a:buAutoNum type="alphaUcPeriod"/>
              <a:defRPr/>
            </a:pPr>
            <a:r>
              <a:rPr lang="en-GB" sz="1200" dirty="0" smtClean="0">
                <a:hlinkClick r:id="rId4"/>
              </a:rPr>
              <a:t>https</a:t>
            </a:r>
            <a:r>
              <a:rPr lang="en-GB" sz="1200" dirty="0">
                <a:hlinkClick r:id="rId4"/>
              </a:rPr>
              <a:t>://www.theguardian.com/business/2015/jul/16/which--</a:t>
            </a:r>
            <a:r>
              <a:rPr lang="en-GB" sz="1200" dirty="0" smtClean="0">
                <a:hlinkClick r:id="rId4"/>
              </a:rPr>
              <a:t>report-supermarket-pricing-whitewash</a:t>
            </a:r>
            <a:r>
              <a:rPr lang="en-GB" sz="1200" dirty="0" smtClean="0"/>
              <a:t> </a:t>
            </a:r>
          </a:p>
          <a:p>
            <a:pPr>
              <a:buFont typeface="+mj-lt"/>
              <a:buAutoNum type="alphaUcPeriod"/>
              <a:defRPr/>
            </a:pPr>
            <a:endParaRPr lang="en-GB" sz="2000" dirty="0"/>
          </a:p>
          <a:p>
            <a:pPr marL="0" indent="0">
              <a:buNone/>
              <a:defRPr/>
            </a:pPr>
            <a:endParaRPr lang="en-GB" sz="2000" dirty="0"/>
          </a:p>
        </p:txBody>
      </p:sp>
      <p:sp>
        <p:nvSpPr>
          <p:cNvPr id="5" name="Right Brace 4"/>
          <p:cNvSpPr/>
          <p:nvPr/>
        </p:nvSpPr>
        <p:spPr>
          <a:xfrm>
            <a:off x="6353175" y="1143000"/>
            <a:ext cx="504825" cy="5616575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latin typeface="Tw Cen MT Condensed" panose="020B0606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26664" y="904203"/>
            <a:ext cx="4825572" cy="5809283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u="sng" dirty="0">
                <a:latin typeface="Tw Cen MT Condensed" panose="020B0606020104020203" pitchFamily="34" charset="0"/>
              </a:rPr>
              <a:t>TASK: </a:t>
            </a:r>
            <a:r>
              <a:rPr lang="en-GB" sz="2000" b="1" u="sng" dirty="0" smtClean="0">
                <a:latin typeface="Tw Cen MT Condensed" panose="020B0606020104020203" pitchFamily="34" charset="0"/>
              </a:rPr>
              <a:t>Create one mind map (one side of A4 only) to record your notes using your research from the video and internet to the left:</a:t>
            </a:r>
          </a:p>
          <a:p>
            <a:pPr>
              <a:defRPr/>
            </a:pPr>
            <a:endParaRPr lang="en-GB" sz="1400" dirty="0">
              <a:latin typeface="Tw Cen MT Condensed" panose="020B0606020104020203" pitchFamily="34" charset="0"/>
            </a:endParaRPr>
          </a:p>
          <a:p>
            <a:pPr marL="228600" indent="-228600">
              <a:buAutoNum type="arabicParenBoth"/>
              <a:defRPr/>
            </a:pPr>
            <a:r>
              <a:rPr lang="en-GB" sz="1400" b="1" dirty="0" smtClean="0">
                <a:latin typeface="Tw Cen MT Condensed" panose="020B0606020104020203" pitchFamily="34" charset="0"/>
              </a:rPr>
              <a:t>Are supermarkets a good example of ‘monopoly?  </a:t>
            </a:r>
            <a:r>
              <a:rPr lang="en-GB" sz="1050" dirty="0" smtClean="0">
                <a:latin typeface="Tw Cen MT Condensed" panose="020B0606020104020203" pitchFamily="34" charset="0"/>
              </a:rPr>
              <a:t>HINT:</a:t>
            </a:r>
            <a:r>
              <a:rPr lang="en-GB" sz="1400" b="1" dirty="0" smtClean="0">
                <a:latin typeface="Tw Cen MT Condensed" panose="020B0606020104020203" pitchFamily="34" charset="0"/>
              </a:rPr>
              <a:t> </a:t>
            </a:r>
            <a:r>
              <a:rPr lang="en-GB" sz="1050" dirty="0" smtClean="0">
                <a:latin typeface="Tw Cen MT Condensed" panose="020B0606020104020203" pitchFamily="34" charset="0"/>
              </a:rPr>
              <a:t>This requires you to put an argument on both sides of the argument (perhaps using information from the video to back up your points)</a:t>
            </a:r>
          </a:p>
          <a:p>
            <a:pPr marL="685800" lvl="1" indent="-228600">
              <a:buFont typeface="+mj-lt"/>
              <a:buAutoNum type="alphaUcPeriod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Why might supermarkets be deemed to have significant ‘monopoly power</a:t>
            </a:r>
            <a:r>
              <a:rPr lang="en-GB" sz="1400" dirty="0" smtClean="0">
                <a:latin typeface="Tw Cen MT Condensed" panose="020B0606020104020203" pitchFamily="34" charset="0"/>
              </a:rPr>
              <a:t>’?  Also try to research more recent news – what mergers have been attempted between supermarkets (Tesco and Booker), (</a:t>
            </a:r>
            <a:r>
              <a:rPr lang="en-GB" sz="1400" dirty="0" err="1" smtClean="0">
                <a:latin typeface="Tw Cen MT Condensed" panose="020B0606020104020203" pitchFamily="34" charset="0"/>
              </a:rPr>
              <a:t>Sainsburys</a:t>
            </a:r>
            <a:r>
              <a:rPr lang="en-GB" sz="1400" dirty="0" smtClean="0">
                <a:latin typeface="Tw Cen MT Condensed" panose="020B0606020104020203" pitchFamily="34" charset="0"/>
              </a:rPr>
              <a:t> and ASDA!?)</a:t>
            </a:r>
            <a:endParaRPr lang="en-GB" sz="1400" dirty="0" smtClean="0">
              <a:latin typeface="Tw Cen MT Condensed" panose="020B0606020104020203" pitchFamily="34" charset="0"/>
            </a:endParaRPr>
          </a:p>
          <a:p>
            <a:pPr marL="685800" lvl="1" indent="-228600">
              <a:buFont typeface="+mj-lt"/>
              <a:buAutoNum type="alphaUcPeriod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Why might supermarkets be deemed to NOT have significant ‘monopoly power’ and actually be quite competitive?  What impact have LIDL and Aldi had in the market?</a:t>
            </a:r>
          </a:p>
          <a:p>
            <a:pPr marL="228600" indent="-228600">
              <a:buAutoNum type="arabicParenBoth"/>
              <a:defRPr/>
            </a:pPr>
            <a:r>
              <a:rPr lang="en-GB" sz="1400" b="1" dirty="0" smtClean="0">
                <a:latin typeface="Tw Cen MT Condensed" panose="020B0606020104020203" pitchFamily="34" charset="0"/>
              </a:rPr>
              <a:t>If supermarkets do have monopoly power then why might this be an </a:t>
            </a:r>
          </a:p>
          <a:p>
            <a:pPr marL="685800" lvl="1" indent="-228600">
              <a:buFont typeface="+mj-lt"/>
              <a:buAutoNum type="alphaUcPeriod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advantage to </a:t>
            </a:r>
            <a:r>
              <a:rPr lang="en-GB" sz="1400" dirty="0" smtClean="0">
                <a:latin typeface="Tw Cen MT Condensed" panose="020B0606020104020203" pitchFamily="34" charset="0"/>
              </a:rPr>
              <a:t>society?</a:t>
            </a:r>
            <a:endParaRPr lang="en-GB" sz="1400" dirty="0" smtClean="0">
              <a:latin typeface="Tw Cen MT Condensed" panose="020B0606020104020203" pitchFamily="34" charset="0"/>
            </a:endParaRPr>
          </a:p>
          <a:p>
            <a:pPr marL="685800" lvl="1" indent="-228600">
              <a:buFont typeface="+mj-lt"/>
              <a:buAutoNum type="alphaUcPeriod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disadvantage to society?</a:t>
            </a:r>
          </a:p>
          <a:p>
            <a:pPr marL="228600" indent="-228600">
              <a:buFontTx/>
              <a:buAutoNum type="arabicParenBoth"/>
              <a:defRPr/>
            </a:pPr>
            <a:r>
              <a:rPr lang="en-GB" sz="1400" b="1" dirty="0" smtClean="0">
                <a:latin typeface="Tw Cen MT Condensed" panose="020B0606020104020203" pitchFamily="34" charset="0"/>
              </a:rPr>
              <a:t>The Government have a ‘REGULATOR’ which monitors markets in the UK called the </a:t>
            </a:r>
            <a:r>
              <a:rPr lang="en-GB" sz="1400" b="1" dirty="0" smtClean="0">
                <a:latin typeface="Tw Cen MT Condensed" panose="020B0606020104020203" pitchFamily="34" charset="0"/>
              </a:rPr>
              <a:t>CMA (Competition and Markets Authority). </a:t>
            </a:r>
            <a:r>
              <a:rPr lang="en-GB" sz="1050" dirty="0" smtClean="0">
                <a:latin typeface="Tw Cen MT Condensed" panose="020B0606020104020203" pitchFamily="34" charset="0"/>
              </a:rPr>
              <a:t>HINT</a:t>
            </a:r>
            <a:r>
              <a:rPr lang="en-GB" sz="1050" dirty="0">
                <a:latin typeface="Tw Cen MT Condensed" panose="020B0606020104020203" pitchFamily="34" charset="0"/>
              </a:rPr>
              <a:t>: Before 2014, </a:t>
            </a:r>
            <a:r>
              <a:rPr lang="en-GB" sz="1050" dirty="0" smtClean="0">
                <a:latin typeface="Tw Cen MT Condensed" panose="020B0606020104020203" pitchFamily="34" charset="0"/>
              </a:rPr>
              <a:t>the CMA was made up of two </a:t>
            </a:r>
            <a:r>
              <a:rPr lang="en-GB" sz="1050" dirty="0" smtClean="0">
                <a:latin typeface="Tw Cen MT Condensed" panose="020B0606020104020203" pitchFamily="34" charset="0"/>
              </a:rPr>
              <a:t>departments </a:t>
            </a:r>
            <a:r>
              <a:rPr lang="en-GB" sz="1050" dirty="0">
                <a:latin typeface="Tw Cen MT Condensed" panose="020B0606020104020203" pitchFamily="34" charset="0"/>
              </a:rPr>
              <a:t>called the Office for Fair </a:t>
            </a:r>
            <a:r>
              <a:rPr lang="en-GB" sz="1050" dirty="0" smtClean="0">
                <a:latin typeface="Tw Cen MT Condensed" panose="020B0606020104020203" pitchFamily="34" charset="0"/>
              </a:rPr>
              <a:t>Trading (OFT) </a:t>
            </a:r>
            <a:r>
              <a:rPr lang="en-GB" sz="1050" dirty="0">
                <a:latin typeface="Tw Cen MT Condensed" panose="020B0606020104020203" pitchFamily="34" charset="0"/>
              </a:rPr>
              <a:t>and the Competition </a:t>
            </a:r>
            <a:r>
              <a:rPr lang="en-GB" sz="1050" dirty="0" smtClean="0">
                <a:latin typeface="Tw Cen MT Condensed" panose="020B0606020104020203" pitchFamily="34" charset="0"/>
              </a:rPr>
              <a:t>Commission (CC)</a:t>
            </a:r>
          </a:p>
          <a:p>
            <a:pPr marL="685800" lvl="1" indent="-228600">
              <a:buAutoNum type="arabicParenBoth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What is the role of the  CMA (Competition and Markets Authority) and how might they intervene in a market if they suspect an abuse of monopoly?? </a:t>
            </a:r>
          </a:p>
          <a:p>
            <a:pPr marL="685800" lvl="1" indent="-228600">
              <a:buAutoNum type="arabicParenBoth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Can you find examples of how the CMA (or OFT/CC) has intervened in the supermarket industry in the past?</a:t>
            </a:r>
          </a:p>
          <a:p>
            <a:pPr marL="685800" lvl="1" indent="-228600">
              <a:buAutoNum type="arabicParenBoth"/>
              <a:defRPr/>
            </a:pPr>
            <a:r>
              <a:rPr lang="en-GB" sz="1400" dirty="0" smtClean="0">
                <a:latin typeface="Tw Cen MT Condensed" panose="020B0606020104020203" pitchFamily="34" charset="0"/>
              </a:rPr>
              <a:t>What do you think of these interventions? Did they work? In other words do you think that the ‘Government Failed’?</a:t>
            </a:r>
            <a:endParaRPr lang="en-GB" sz="14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GB" altLang="en-US" sz="5400" dirty="0" smtClean="0">
                <a:solidFill>
                  <a:srgbClr val="FF0000"/>
                </a:solidFill>
              </a:rPr>
              <a:t>KEY </a:t>
            </a:r>
            <a:r>
              <a:rPr lang="en-GB" altLang="en-US" sz="5400" dirty="0">
                <a:solidFill>
                  <a:srgbClr val="FF0000"/>
                </a:solidFill>
              </a:rPr>
              <a:t>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268414"/>
            <a:ext cx="8713788" cy="540067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GB" sz="1800" b="1" u="sng" dirty="0"/>
              <a:t>KEY WORDS: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/>
              <a:t>Market Share (or Concentration Ratio) - </a:t>
            </a:r>
            <a:r>
              <a:rPr lang="en-GB" sz="1600" dirty="0"/>
              <a:t>a proportion of the market controlled by the company (maybe judged by number of sales as a percentage of the total)</a:t>
            </a:r>
            <a:endParaRPr lang="en-GB" sz="1600" b="1" i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 smtClean="0"/>
              <a:t>Monopoly </a:t>
            </a:r>
            <a:r>
              <a:rPr lang="en-GB" sz="1600" b="1" i="1" dirty="0"/>
              <a:t>Power - </a:t>
            </a:r>
            <a:r>
              <a:rPr lang="en-GB" sz="1600" dirty="0"/>
              <a:t>Where a ‘seller’ within a market has the power to influence prices, normally to provide the buyer with a higher price.  A legal monopoly in the UK is 25% of market share but there might be companies which have 100% monopoly power; they are called a ‘Natural Monopoly’.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 smtClean="0"/>
              <a:t>Oligopoly </a:t>
            </a:r>
            <a:r>
              <a:rPr lang="en-GB" sz="1600" b="1" i="1" dirty="0"/>
              <a:t>- </a:t>
            </a:r>
            <a:r>
              <a:rPr lang="en-GB" sz="1600" dirty="0"/>
              <a:t>Where there are 3 or more dominant firms in a market whose action may affect each other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/>
              <a:t>Duopoly </a:t>
            </a:r>
            <a:r>
              <a:rPr lang="en-GB" sz="1600" dirty="0"/>
              <a:t>- Where there are 2 dominant firms in a market whose actions affect each other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 smtClean="0"/>
              <a:t>Competition - </a:t>
            </a:r>
            <a:r>
              <a:rPr lang="en-GB" sz="1600" dirty="0"/>
              <a:t>is where there are many (or just a few) firms battling for customers to shop/spend with their firm.  Competition can take on two forms; either price competition (where firms might lower prices to attract customers) and non-price competition (where firms might use advertising campaigns and brand creation)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/>
              <a:t>Collusion </a:t>
            </a:r>
            <a:r>
              <a:rPr lang="en-GB" sz="1600" b="1" i="1" dirty="0" smtClean="0"/>
              <a:t>- </a:t>
            </a:r>
            <a:r>
              <a:rPr lang="en-GB" sz="1600" dirty="0"/>
              <a:t>is where several firms join together (covertly or overtly) to raise the price within the market so that they all benefit. They are in effect creating a near pure monopoly by joining forces. This type of behaviour is illegal under British Competition Law.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1600" b="1" i="1" dirty="0"/>
              <a:t>Monopsony Power - </a:t>
            </a:r>
            <a:r>
              <a:rPr lang="en-GB" sz="1600" dirty="0"/>
              <a:t>Where a ‘buyer’ within a market has the power to be able to influence prices, normally to provide the sellers with a lower </a:t>
            </a:r>
            <a:r>
              <a:rPr lang="en-GB" sz="1600" dirty="0" smtClean="0"/>
              <a:t>price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400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83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6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687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Tw Cen MT Condensed</vt:lpstr>
      <vt:lpstr>Wingdings</vt:lpstr>
      <vt:lpstr>Office Theme</vt:lpstr>
      <vt:lpstr>PREP HOMEWORK – MICROECONOMICS (RWS 6) 2-3 Hours Worth</vt:lpstr>
      <vt:lpstr>KEY TERMS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HOMEWORK DUE FOR THURSDAY 25th FEBRUARY (4.5 hours worth - 1.5 weeks worth)</dc:title>
  <dc:creator>Oliver Stevens</dc:creator>
  <cp:lastModifiedBy>Oliver Stevens</cp:lastModifiedBy>
  <cp:revision>11</cp:revision>
  <dcterms:created xsi:type="dcterms:W3CDTF">2016-02-11T12:04:38Z</dcterms:created>
  <dcterms:modified xsi:type="dcterms:W3CDTF">2019-01-18T16:19:28Z</dcterms:modified>
</cp:coreProperties>
</file>