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8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D74C354-FAB5-448F-B4D9-0D48232084F2}" type="datetimeFigureOut">
              <a:rPr lang="en-GB" smtClean="0"/>
              <a:t>27/01/2020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190877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74C354-FAB5-448F-B4D9-0D48232084F2}" type="datetimeFigureOut">
              <a:rPr lang="en-GB" smtClean="0"/>
              <a:t>27/01/2020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279135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74C354-FAB5-448F-B4D9-0D48232084F2}" type="datetimeFigureOut">
              <a:rPr lang="en-GB" smtClean="0"/>
              <a:t>27/01/2020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59831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74C354-FAB5-448F-B4D9-0D48232084F2}" type="datetimeFigureOut">
              <a:rPr lang="en-GB" smtClean="0"/>
              <a:t>27/01/2020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77612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74C354-FAB5-448F-B4D9-0D48232084F2}" type="datetimeFigureOut">
              <a:rPr lang="en-GB" smtClean="0"/>
              <a:t>27/01/2020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861860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D74C354-FAB5-448F-B4D9-0D48232084F2}" type="datetimeFigureOut">
              <a:rPr lang="en-GB" smtClean="0"/>
              <a:t>27/01/2020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128932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74C354-FAB5-448F-B4D9-0D48232084F2}" type="datetimeFigureOut">
              <a:rPr lang="en-GB" smtClean="0"/>
              <a:t>27/01/2020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3683510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D74C354-FAB5-448F-B4D9-0D48232084F2}" type="datetimeFigureOut">
              <a:rPr lang="en-GB" smtClean="0"/>
              <a:t>27/01/2020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130918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4C354-FAB5-448F-B4D9-0D48232084F2}" type="datetimeFigureOut">
              <a:rPr lang="en-GB" smtClean="0"/>
              <a:t>27/01/2020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262801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74C354-FAB5-448F-B4D9-0D48232084F2}" type="datetimeFigureOut">
              <a:rPr lang="en-GB" smtClean="0"/>
              <a:t>27/01/2020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195927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74C354-FAB5-448F-B4D9-0D48232084F2}" type="datetimeFigureOut">
              <a:rPr lang="en-GB" smtClean="0"/>
              <a:t>27/01/2020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2B7461-AE17-491A-AF5D-727BC18922C1}" type="slidenum">
              <a:rPr lang="en-GB" smtClean="0"/>
              <a:t>‹#›</a:t>
            </a:fld>
            <a:endParaRPr lang="en-GB"/>
          </a:p>
        </p:txBody>
      </p:sp>
    </p:spTree>
    <p:extLst>
      <p:ext uri="{BB962C8B-B14F-4D97-AF65-F5344CB8AC3E}">
        <p14:creationId xmlns:p14="http://schemas.microsoft.com/office/powerpoint/2010/main" val="486278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4C354-FAB5-448F-B4D9-0D48232084F2}" type="datetimeFigureOut">
              <a:rPr lang="en-GB" smtClean="0"/>
              <a:t>27/01/2020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B7461-AE17-491A-AF5D-727BC18922C1}" type="slidenum">
              <a:rPr lang="en-GB" smtClean="0"/>
              <a:t>‹#›</a:t>
            </a:fld>
            <a:endParaRPr lang="en-GB"/>
          </a:p>
        </p:txBody>
      </p:sp>
    </p:spTree>
    <p:extLst>
      <p:ext uri="{BB962C8B-B14F-4D97-AF65-F5344CB8AC3E}">
        <p14:creationId xmlns:p14="http://schemas.microsoft.com/office/powerpoint/2010/main" val="2871696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638522" cy="1101012"/>
          </a:xfrm>
        </p:spPr>
        <p:txBody>
          <a:bodyPr>
            <a:normAutofit/>
          </a:bodyPr>
          <a:lstStyle/>
          <a:p>
            <a:r>
              <a:rPr lang="en-GB" sz="3200" b="1" dirty="0" smtClean="0">
                <a:latin typeface="+mn-lt"/>
              </a:rPr>
              <a:t>RWS 6: Market Failure #1 – Monopoly Power</a:t>
            </a:r>
            <a:r>
              <a:rPr lang="en-GB" sz="3200" b="1" dirty="0" smtClean="0">
                <a:latin typeface="+mn-lt"/>
              </a:rPr>
              <a:t/>
            </a:r>
            <a:br>
              <a:rPr lang="en-GB" sz="3200" b="1" dirty="0" smtClean="0">
                <a:latin typeface="+mn-lt"/>
              </a:rPr>
            </a:br>
            <a:r>
              <a:rPr lang="en-GB" sz="1600" b="1" dirty="0" smtClean="0">
                <a:solidFill>
                  <a:srgbClr val="FF0000"/>
                </a:solidFill>
                <a:latin typeface="+mn-lt"/>
              </a:rPr>
              <a:t>APPLICATION: Regulation in the “Grocery Market</a:t>
            </a:r>
            <a:r>
              <a:rPr lang="en-GB" sz="1600" b="1" dirty="0" smtClean="0">
                <a:solidFill>
                  <a:srgbClr val="FF0000"/>
                </a:solidFill>
                <a:latin typeface="+mn-lt"/>
              </a:rPr>
              <a:t>” by the Competition and Markets Authority or CMA (The Government’s MAIN regulator)</a:t>
            </a:r>
            <a:endParaRPr lang="en-GB" sz="1600" b="1" dirty="0">
              <a:solidFill>
                <a:srgbClr val="FF0000"/>
              </a:solidFill>
              <a:latin typeface="+mn-lt"/>
            </a:endParaRPr>
          </a:p>
        </p:txBody>
      </p:sp>
      <p:sp>
        <p:nvSpPr>
          <p:cNvPr id="4" name="Content Placeholder 2"/>
          <p:cNvSpPr txBox="1">
            <a:spLocks/>
          </p:cNvSpPr>
          <p:nvPr/>
        </p:nvSpPr>
        <p:spPr>
          <a:xfrm>
            <a:off x="10039739" y="165770"/>
            <a:ext cx="2037077" cy="6600693"/>
          </a:xfrm>
          <a:prstGeom prst="rect">
            <a:avLst/>
          </a:prstGeom>
          <a:solidFill>
            <a:schemeClr val="bg1"/>
          </a:solidFill>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smtClean="0"/>
              <a:t>QUESTION:</a:t>
            </a:r>
            <a:endParaRPr lang="en-GB" sz="2400" b="1" dirty="0" smtClean="0"/>
          </a:p>
          <a:p>
            <a:pPr marL="0" lvl="1" indent="0">
              <a:buNone/>
            </a:pPr>
            <a:r>
              <a:rPr lang="en-GB" sz="1100" dirty="0"/>
              <a:t>Do you think that the record of Government intervention in the grocery market has been effective at regulating the behaviour of the big supermarkets?”</a:t>
            </a:r>
          </a:p>
          <a:p>
            <a:pPr marL="0" indent="0">
              <a:buFont typeface="Arial" panose="020B0604020202020204" pitchFamily="34" charset="0"/>
              <a:buNone/>
            </a:pPr>
            <a:endParaRPr lang="en-GB" sz="2000" b="1" dirty="0"/>
          </a:p>
          <a:p>
            <a:pPr marL="0" indent="0">
              <a:buNone/>
            </a:pPr>
            <a:endParaRPr lang="en-GB" sz="2400" dirty="0" smtClean="0"/>
          </a:p>
          <a:p>
            <a:pPr marL="514350" indent="-514350">
              <a:buFont typeface="+mj-lt"/>
              <a:buAutoNum type="arabicPeriod"/>
            </a:pPr>
            <a:endParaRPr lang="en-GB" sz="2400" dirty="0"/>
          </a:p>
        </p:txBody>
      </p:sp>
      <p:sp>
        <p:nvSpPr>
          <p:cNvPr id="5" name="Rectangle 4"/>
          <p:cNvSpPr/>
          <p:nvPr/>
        </p:nvSpPr>
        <p:spPr>
          <a:xfrm>
            <a:off x="130629" y="1194318"/>
            <a:ext cx="9778482" cy="5001369"/>
          </a:xfrm>
          <a:prstGeom prst="rect">
            <a:avLst/>
          </a:prstGeom>
        </p:spPr>
        <p:txBody>
          <a:bodyPr wrap="square">
            <a:spAutoFit/>
          </a:bodyPr>
          <a:lstStyle/>
          <a:p>
            <a:pPr algn="ctr"/>
            <a:r>
              <a:rPr lang="en-US" sz="1400" b="1" dirty="0" smtClean="0"/>
              <a:t>TIMELINE: Abuse of Monopoly Power in the Grocery </a:t>
            </a:r>
            <a:r>
              <a:rPr lang="en-US" sz="1400" b="1" dirty="0" smtClean="0"/>
              <a:t>Market and the Governme</a:t>
            </a:r>
            <a:r>
              <a:rPr lang="en-US" sz="1400" b="1" dirty="0" smtClean="0"/>
              <a:t>nts response</a:t>
            </a:r>
            <a:r>
              <a:rPr lang="en-US" sz="1400" b="1" dirty="0" smtClean="0"/>
              <a:t>?</a:t>
            </a:r>
            <a:endParaRPr lang="en-US" sz="1400" b="1" dirty="0"/>
          </a:p>
          <a:p>
            <a:endParaRPr lang="en-US" sz="600" b="1" dirty="0" smtClean="0"/>
          </a:p>
          <a:p>
            <a:r>
              <a:rPr lang="en-US" sz="1050" b="1" dirty="0" smtClean="0"/>
              <a:t>2002 </a:t>
            </a:r>
            <a:r>
              <a:rPr lang="en-US" sz="1050" b="1" dirty="0"/>
              <a:t>– Milk price fixing</a:t>
            </a:r>
          </a:p>
          <a:p>
            <a:pPr marL="171450" indent="-171450">
              <a:buFont typeface="Arial"/>
              <a:buChar char="•"/>
            </a:pPr>
            <a:r>
              <a:rPr lang="en-US" sz="900" dirty="0"/>
              <a:t>MARKET FAILURE: Tesco, Sainsbury's, </a:t>
            </a:r>
            <a:r>
              <a:rPr lang="en-US" sz="900" dirty="0" err="1"/>
              <a:t>Asda</a:t>
            </a:r>
            <a:r>
              <a:rPr lang="en-US" sz="900" dirty="0"/>
              <a:t> and Safeway, which is now part of </a:t>
            </a:r>
            <a:r>
              <a:rPr lang="en-US" sz="900" dirty="0" err="1"/>
              <a:t>Morrisons</a:t>
            </a:r>
            <a:r>
              <a:rPr lang="en-US" sz="900" dirty="0"/>
              <a:t>, were all implicated in the collusion of  price rigging on milk and cheese that cost families £270million.</a:t>
            </a:r>
          </a:p>
          <a:p>
            <a:pPr marL="171450" indent="-171450">
              <a:buFont typeface="Arial"/>
              <a:buChar char="•"/>
            </a:pPr>
            <a:r>
              <a:rPr lang="en-US" sz="900" dirty="0"/>
              <a:t>GOVERNMENT INTERVENTION: In 2012, Supermarkets and dairy firms have been fined almost £50million </a:t>
            </a:r>
            <a:r>
              <a:rPr lang="en-US" sz="900" dirty="0" smtClean="0"/>
              <a:t>over this incident.  </a:t>
            </a:r>
            <a:r>
              <a:rPr lang="en-US" sz="900" dirty="0"/>
              <a:t>The abuses were </a:t>
            </a:r>
            <a:r>
              <a:rPr lang="en-US" sz="900" dirty="0" smtClean="0"/>
              <a:t>finally passed </a:t>
            </a:r>
            <a:r>
              <a:rPr lang="en-US" sz="900" dirty="0"/>
              <a:t>to the regulators in 2007.</a:t>
            </a:r>
          </a:p>
          <a:p>
            <a:endParaRPr lang="en-US" sz="1000" dirty="0" smtClean="0"/>
          </a:p>
          <a:p>
            <a:r>
              <a:rPr lang="en-US" sz="1050" b="1" dirty="0"/>
              <a:t>2005 – Predatory Prices</a:t>
            </a:r>
          </a:p>
          <a:p>
            <a:pPr marL="171450" indent="-171450">
              <a:buFont typeface="Arial"/>
              <a:buChar char="•"/>
            </a:pPr>
            <a:r>
              <a:rPr lang="en-US" sz="900" dirty="0"/>
              <a:t>MARKET FAILURE: The Association of Convenience Stores launched the appeal after the </a:t>
            </a:r>
            <a:r>
              <a:rPr lang="en-US" sz="900" dirty="0" smtClean="0"/>
              <a:t>OFT (Office of Fair Trade – the CMA’s predecessor) </a:t>
            </a:r>
            <a:r>
              <a:rPr lang="en-US" sz="900" dirty="0"/>
              <a:t>ruled the grocery market was not </a:t>
            </a:r>
            <a:r>
              <a:rPr lang="en-US" sz="900" dirty="0" smtClean="0"/>
              <a:t>restricted.  The </a:t>
            </a:r>
            <a:r>
              <a:rPr lang="en-US" sz="900" dirty="0"/>
              <a:t>ACS says supermarket competition led to the closure of almost 2,000 independent stores </a:t>
            </a:r>
            <a:r>
              <a:rPr lang="en-US" sz="900" dirty="0" smtClean="0"/>
              <a:t>in 2005.  </a:t>
            </a:r>
            <a:r>
              <a:rPr lang="en-US" sz="900" dirty="0"/>
              <a:t>Supermarkets were deliberately lowering their prices to drive out smaller independent </a:t>
            </a:r>
            <a:r>
              <a:rPr lang="en-US" sz="900" dirty="0" smtClean="0"/>
              <a:t>shops on a local basis.</a:t>
            </a:r>
            <a:endParaRPr lang="en-US" sz="900" dirty="0"/>
          </a:p>
          <a:p>
            <a:pPr marL="171450" indent="-171450">
              <a:buFont typeface="Arial"/>
              <a:buChar char="•"/>
            </a:pPr>
            <a:r>
              <a:rPr lang="en-US" sz="900" dirty="0"/>
              <a:t>GOVERNMENT INTERVENTION: Promised to look into the issue.  Published a report in 2007 expressing concern about the practice.</a:t>
            </a:r>
          </a:p>
          <a:p>
            <a:endParaRPr lang="en-US" sz="1000" dirty="0"/>
          </a:p>
          <a:p>
            <a:r>
              <a:rPr lang="en-US" sz="1050" b="1" dirty="0"/>
              <a:t>2007 – Land </a:t>
            </a:r>
            <a:r>
              <a:rPr lang="en-US" sz="1050" b="1" dirty="0" smtClean="0"/>
              <a:t>GRABS and creation of Local Monopolies</a:t>
            </a:r>
            <a:endParaRPr lang="en-US" sz="1050" b="1" dirty="0"/>
          </a:p>
          <a:p>
            <a:pPr marL="185738" indent="-185738">
              <a:buFont typeface="Arial"/>
              <a:buChar char="•"/>
            </a:pPr>
            <a:r>
              <a:rPr lang="en-US" sz="900" dirty="0" smtClean="0"/>
              <a:t>MARKET FAILURE: Accusations </a:t>
            </a:r>
            <a:r>
              <a:rPr lang="en-US" sz="900" dirty="0"/>
              <a:t>that Tesco’s have bought up lots of land to prevent other supermarkets from building </a:t>
            </a:r>
            <a:r>
              <a:rPr lang="en-US" sz="900" dirty="0" smtClean="0"/>
              <a:t>stores as local councils will not grant planning permission if Tesco own all the land for building supermarkets on.  This leads </a:t>
            </a:r>
            <a:r>
              <a:rPr lang="en-US" sz="900" dirty="0"/>
              <a:t>to </a:t>
            </a:r>
            <a:r>
              <a:rPr lang="en-US" sz="900" dirty="0" smtClean="0"/>
              <a:t>a local </a:t>
            </a:r>
            <a:r>
              <a:rPr lang="en-US" sz="900" dirty="0"/>
              <a:t>monopoly </a:t>
            </a:r>
            <a:r>
              <a:rPr lang="en-US" sz="900" dirty="0" smtClean="0"/>
              <a:t>(sometimes called “Tesco Town”).  </a:t>
            </a:r>
            <a:r>
              <a:rPr lang="en-US" sz="900" dirty="0" smtClean="0"/>
              <a:t>Also </a:t>
            </a:r>
            <a:r>
              <a:rPr lang="en-US" sz="900" dirty="0" smtClean="0"/>
              <a:t>2007 saw the launch </a:t>
            </a:r>
            <a:r>
              <a:rPr lang="en-US" sz="900" dirty="0" smtClean="0"/>
              <a:t>of Tesco’s </a:t>
            </a:r>
            <a:r>
              <a:rPr lang="en-US" sz="900" dirty="0" smtClean="0"/>
              <a:t>Express, local convenience stores from Tesco </a:t>
            </a:r>
            <a:r>
              <a:rPr lang="en-US" sz="900" dirty="0" smtClean="0"/>
              <a:t>to drive out </a:t>
            </a:r>
            <a:r>
              <a:rPr lang="en-US" sz="900" dirty="0" smtClean="0"/>
              <a:t>local independent shops who would not benefit from the same ‘Economies of Scale’.  Tesco’s has a much lower average cost as a result and can charge much lower prices.</a:t>
            </a:r>
            <a:endParaRPr lang="en-US" sz="900" dirty="0"/>
          </a:p>
          <a:p>
            <a:pPr marL="185738" indent="-185738">
              <a:buFont typeface="Arial"/>
              <a:buChar char="•"/>
            </a:pPr>
            <a:r>
              <a:rPr lang="en-US" sz="900" dirty="0" smtClean="0"/>
              <a:t>GOVERNMENT INTERVENTION: 2007, the regulator published a document expressing concern about the practice.</a:t>
            </a:r>
            <a:endParaRPr lang="en-US" sz="900" dirty="0"/>
          </a:p>
          <a:p>
            <a:endParaRPr lang="en-US" sz="1000" dirty="0"/>
          </a:p>
          <a:p>
            <a:r>
              <a:rPr lang="en-US" sz="1050" b="1" dirty="0" smtClean="0"/>
              <a:t>2010 and 2016 – ‘Monopsony Power’: Exploiting Farmers</a:t>
            </a:r>
          </a:p>
          <a:p>
            <a:pPr marL="171450" indent="-171450">
              <a:buFont typeface="Arial"/>
              <a:buChar char="•"/>
            </a:pPr>
            <a:r>
              <a:rPr lang="en-US" sz="900" dirty="0" smtClean="0"/>
              <a:t>MARKET FAILURE: More </a:t>
            </a:r>
            <a:r>
              <a:rPr lang="en-US" sz="900" dirty="0"/>
              <a:t>than 3,000 farmers and other suppliers have been driven out of business by bulling and unfair buying policies in recent </a:t>
            </a:r>
            <a:r>
              <a:rPr lang="en-US" sz="900" dirty="0" smtClean="0"/>
              <a:t>years by the Big 4 Supermarkets of Sainsbury’s, Tesco, </a:t>
            </a:r>
            <a:r>
              <a:rPr lang="en-US" sz="900" dirty="0" err="1" smtClean="0"/>
              <a:t>Morrisons</a:t>
            </a:r>
            <a:r>
              <a:rPr lang="en-US" sz="900" dirty="0" smtClean="0"/>
              <a:t> and </a:t>
            </a:r>
            <a:r>
              <a:rPr lang="en-US" sz="900" dirty="0" err="1" smtClean="0"/>
              <a:t>Asda</a:t>
            </a:r>
            <a:r>
              <a:rPr lang="en-US" sz="900" dirty="0" smtClean="0"/>
              <a:t>. </a:t>
            </a:r>
            <a:r>
              <a:rPr lang="en-US" sz="900" dirty="0" smtClean="0"/>
              <a:t>Supermarkets were </a:t>
            </a:r>
            <a:r>
              <a:rPr lang="en-US" sz="900" dirty="0"/>
              <a:t>driving down the cost of milk to less than half the cost of bottled </a:t>
            </a:r>
            <a:r>
              <a:rPr lang="en-US" sz="900" dirty="0" smtClean="0"/>
              <a:t>water.  Farmers </a:t>
            </a:r>
            <a:r>
              <a:rPr lang="en-US" sz="900" dirty="0"/>
              <a:t>claimed that competition was so fierce that the price of wholesale milk has only written by 1p per pint over the last 15 </a:t>
            </a:r>
            <a:r>
              <a:rPr lang="en-US" sz="900" dirty="0" smtClean="0"/>
              <a:t>years.  Pig </a:t>
            </a:r>
            <a:r>
              <a:rPr lang="en-US" sz="900" dirty="0"/>
              <a:t>farmers have also been forced to sell animals at a loss of £10 to £30 since August 2010</a:t>
            </a:r>
            <a:r>
              <a:rPr lang="en-US" sz="900" dirty="0" smtClean="0"/>
              <a:t>.</a:t>
            </a:r>
          </a:p>
          <a:p>
            <a:pPr marL="171450" indent="-171450">
              <a:buFont typeface="Arial"/>
              <a:buChar char="•"/>
            </a:pPr>
            <a:r>
              <a:rPr lang="en-US" sz="900" dirty="0" smtClean="0"/>
              <a:t>GOVERNMENT INTERVENTION: No action taken so far; regulator cites lack of </a:t>
            </a:r>
            <a:r>
              <a:rPr lang="en-US" sz="900" dirty="0" smtClean="0"/>
              <a:t>evidence to take any action against the supermarkets.</a:t>
            </a:r>
            <a:endParaRPr lang="en-US" sz="900" dirty="0"/>
          </a:p>
          <a:p>
            <a:endParaRPr lang="en-US" sz="1000" dirty="0"/>
          </a:p>
          <a:p>
            <a:r>
              <a:rPr lang="en-US" sz="1000" b="1" dirty="0"/>
              <a:t>2015 – </a:t>
            </a:r>
            <a:r>
              <a:rPr lang="en-US" sz="1000" b="1" dirty="0" smtClean="0"/>
              <a:t>Misleading price information</a:t>
            </a:r>
            <a:endParaRPr lang="en-US" sz="1000" b="1" dirty="0"/>
          </a:p>
          <a:p>
            <a:pPr marL="185738" indent="-185738">
              <a:buFont typeface="Arial"/>
              <a:buChar char="•"/>
            </a:pPr>
            <a:r>
              <a:rPr lang="en-US" sz="900" dirty="0" smtClean="0"/>
              <a:t>MARKET FAILURE: </a:t>
            </a:r>
            <a:r>
              <a:rPr lang="en-US" sz="900" dirty="0" smtClean="0"/>
              <a:t>“Which?” the consumer magazine </a:t>
            </a:r>
            <a:r>
              <a:rPr lang="en-US" sz="900" dirty="0"/>
              <a:t>had previously submitted a dossier with details of “dodgy multi-buys and baffling sales offers” to the CMA, claiming big four supermarkets such as Tesco, Sainsbury’s and </a:t>
            </a:r>
            <a:r>
              <a:rPr lang="en-US" sz="900" dirty="0" err="1"/>
              <a:t>Asda</a:t>
            </a:r>
            <a:r>
              <a:rPr lang="en-US" sz="900" dirty="0"/>
              <a:t> were creating the illusion of </a:t>
            </a:r>
            <a:r>
              <a:rPr lang="en-US" sz="900" dirty="0" smtClean="0"/>
              <a:t>savings.</a:t>
            </a:r>
          </a:p>
          <a:p>
            <a:pPr marL="185738" indent="-185738">
              <a:buFont typeface="Arial"/>
              <a:buChar char="•"/>
            </a:pPr>
            <a:r>
              <a:rPr lang="en-US" sz="900" dirty="0" smtClean="0"/>
              <a:t>GOVERNMENT INTERVENTION: A report was released by the regulator </a:t>
            </a:r>
            <a:r>
              <a:rPr lang="en-US" sz="900" dirty="0" err="1" smtClean="0"/>
              <a:t>criticising</a:t>
            </a:r>
            <a:r>
              <a:rPr lang="en-US" sz="900" dirty="0" smtClean="0"/>
              <a:t> supermarkets in July 2015.  It published a list of recommendations for supermarkets and stopped short of a market wide enquiry.  In April 2016, </a:t>
            </a:r>
            <a:r>
              <a:rPr lang="en-US" sz="900" dirty="0" err="1" smtClean="0"/>
              <a:t>Asda</a:t>
            </a:r>
            <a:r>
              <a:rPr lang="en-US" sz="900" dirty="0" smtClean="0"/>
              <a:t> was singled out by the regulator with criticism.  </a:t>
            </a:r>
            <a:r>
              <a:rPr lang="en-US" sz="900" dirty="0" err="1" smtClean="0"/>
              <a:t>Asda</a:t>
            </a:r>
            <a:r>
              <a:rPr lang="en-US" sz="900" dirty="0" smtClean="0"/>
              <a:t> had </a:t>
            </a:r>
            <a:r>
              <a:rPr lang="en-US" sz="900" dirty="0" smtClean="0"/>
              <a:t>to provide a written commitment to adhere to the CMA’s recommendations.  No other supermarket does</a:t>
            </a:r>
            <a:r>
              <a:rPr lang="en-US" sz="900" dirty="0" smtClean="0"/>
              <a:t>.</a:t>
            </a:r>
          </a:p>
          <a:p>
            <a:pPr marL="185738" indent="-185738">
              <a:buFont typeface="Arial"/>
              <a:buChar char="•"/>
            </a:pPr>
            <a:endParaRPr lang="en-US" sz="900" dirty="0"/>
          </a:p>
          <a:p>
            <a:r>
              <a:rPr lang="en-US" sz="900" b="1" dirty="0" smtClean="0"/>
              <a:t>2019 – </a:t>
            </a:r>
            <a:r>
              <a:rPr lang="en-US" sz="900" b="1" dirty="0" err="1" smtClean="0"/>
              <a:t>Sainsburys</a:t>
            </a:r>
            <a:r>
              <a:rPr lang="en-US" sz="900" b="1" dirty="0" smtClean="0"/>
              <a:t> and </a:t>
            </a:r>
            <a:r>
              <a:rPr lang="en-US" sz="900" b="1" dirty="0" err="1" smtClean="0"/>
              <a:t>Asda</a:t>
            </a:r>
            <a:r>
              <a:rPr lang="en-US" sz="900" b="1" dirty="0" smtClean="0"/>
              <a:t> Planned Merger</a:t>
            </a:r>
          </a:p>
          <a:p>
            <a:pPr marL="171450" indent="-171450">
              <a:buFont typeface="Arial" panose="020B0604020202020204" pitchFamily="34" charset="0"/>
              <a:buChar char="•"/>
            </a:pPr>
            <a:r>
              <a:rPr lang="en-US" sz="900" dirty="0" smtClean="0"/>
              <a:t>MARKET FAILURE: </a:t>
            </a:r>
            <a:r>
              <a:rPr lang="en-GB" sz="900" dirty="0" smtClean="0"/>
              <a:t>Sainsbury’s and Asda were in talks over a £10bn merger that would send shockwaves through the high street by creating a retailer more powerful than the current market leader, Tesco increasing their market share to 31.4% as opposed to Tesco’s 27.6% Concentration Ratio.</a:t>
            </a:r>
          </a:p>
          <a:p>
            <a:pPr marL="171450" indent="-171450">
              <a:buFont typeface="Arial" panose="020B0604020202020204" pitchFamily="34" charset="0"/>
              <a:buChar char="•"/>
            </a:pPr>
            <a:r>
              <a:rPr lang="en-GB" sz="900" dirty="0" smtClean="0"/>
              <a:t>GOVERNMENT INTERVENTION: CMA put out a strongly worded statement expressing concern with the proposed merger and suggesting there would be ‘extensive competition concerns’.  The CMA laid out possible options for the Merger but admitted they would be very hard for the two supermarkets to agree to.  The merger has been delayed for the time being.</a:t>
            </a:r>
            <a:endParaRPr lang="en-US" sz="900" dirty="0"/>
          </a:p>
        </p:txBody>
      </p:sp>
    </p:spTree>
    <p:extLst>
      <p:ext uri="{BB962C8B-B14F-4D97-AF65-F5344CB8AC3E}">
        <p14:creationId xmlns:p14="http://schemas.microsoft.com/office/powerpoint/2010/main" val="3236557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738</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RWS 6: Market Failure #1 – Monopoly Power APPLICATION: Regulation in the “Grocery Market” by the Competition and Markets Authority or CMA (The Government’s MAIN regulator)</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RWS 6: Market Failure #1 – Monopoly Power APPLICATION: Regulation in the “Grocery Market” by the Competition and Markets Authority or CMA (The Government’s MAIN regulator)</dc:title>
  <dc:creator>Oliver Stevens</dc:creator>
  <cp:lastModifiedBy>Oliver Stevens</cp:lastModifiedBy>
  <cp:revision>2</cp:revision>
  <dcterms:created xsi:type="dcterms:W3CDTF">2020-01-27T16:34:43Z</dcterms:created>
  <dcterms:modified xsi:type="dcterms:W3CDTF">2020-01-27T16:46:08Z</dcterms:modified>
</cp:coreProperties>
</file>