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256" r:id="rId2"/>
    <p:sldId id="263" r:id="rId3"/>
    <p:sldId id="257" r:id="rId4"/>
    <p:sldId id="352" r:id="rId5"/>
    <p:sldId id="360" r:id="rId6"/>
    <p:sldId id="361" r:id="rId7"/>
    <p:sldId id="284" r:id="rId8"/>
    <p:sldId id="285" r:id="rId9"/>
    <p:sldId id="353" r:id="rId10"/>
    <p:sldId id="356" r:id="rId11"/>
    <p:sldId id="292" r:id="rId12"/>
    <p:sldId id="362" r:id="rId13"/>
    <p:sldId id="363" r:id="rId14"/>
    <p:sldId id="367" r:id="rId15"/>
    <p:sldId id="318" r:id="rId16"/>
    <p:sldId id="319" r:id="rId17"/>
    <p:sldId id="320" r:id="rId18"/>
    <p:sldId id="343" r:id="rId19"/>
    <p:sldId id="258" r:id="rId20"/>
    <p:sldId id="265" r:id="rId21"/>
    <p:sldId id="340" r:id="rId22"/>
    <p:sldId id="334" r:id="rId23"/>
    <p:sldId id="335" r:id="rId24"/>
    <p:sldId id="364" r:id="rId25"/>
    <p:sldId id="365" r:id="rId26"/>
    <p:sldId id="366" r:id="rId27"/>
    <p:sldId id="336" r:id="rId28"/>
    <p:sldId id="337" r:id="rId29"/>
    <p:sldId id="338" r:id="rId30"/>
    <p:sldId id="339" r:id="rId31"/>
    <p:sldId id="341" r:id="rId32"/>
    <p:sldId id="259" r:id="rId33"/>
    <p:sldId id="321" r:id="rId34"/>
    <p:sldId id="322" r:id="rId35"/>
    <p:sldId id="344" r:id="rId36"/>
    <p:sldId id="345" r:id="rId37"/>
    <p:sldId id="349" r:id="rId38"/>
    <p:sldId id="348" r:id="rId39"/>
    <p:sldId id="330" r:id="rId40"/>
    <p:sldId id="350" r:id="rId41"/>
    <p:sldId id="346" r:id="rId42"/>
    <p:sldId id="347" r:id="rId43"/>
    <p:sldId id="331" r:id="rId44"/>
    <p:sldId id="333" r:id="rId45"/>
    <p:sldId id="332" r:id="rId46"/>
    <p:sldId id="351" r:id="rId47"/>
    <p:sldId id="294" r:id="rId48"/>
    <p:sldId id="308" r:id="rId49"/>
    <p:sldId id="313" r:id="rId50"/>
    <p:sldId id="295" r:id="rId51"/>
    <p:sldId id="309" r:id="rId52"/>
    <p:sldId id="311" r:id="rId53"/>
    <p:sldId id="302" r:id="rId54"/>
    <p:sldId id="303" r:id="rId55"/>
    <p:sldId id="304" r:id="rId56"/>
    <p:sldId id="305" r:id="rId57"/>
    <p:sldId id="260" r:id="rId58"/>
    <p:sldId id="279" r:id="rId59"/>
    <p:sldId id="280" r:id="rId60"/>
    <p:sldId id="281" r:id="rId61"/>
    <p:sldId id="282" r:id="rId62"/>
    <p:sldId id="283" r:id="rId6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15" autoAdjust="0"/>
    <p:restoredTop sz="75060" autoAdjust="0"/>
  </p:normalViewPr>
  <p:slideViewPr>
    <p:cSldViewPr snapToGrid="0">
      <p:cViewPr varScale="1">
        <p:scale>
          <a:sx n="54" d="100"/>
          <a:sy n="54" d="100"/>
        </p:scale>
        <p:origin x="108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0AF9484-3B85-4F64-8BA0-D2E0D935F50F}" type="datetimeFigureOut">
              <a:rPr lang="en-GB" smtClean="0"/>
              <a:t>23/01/2020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6CF3D42-CC87-4512-8212-7E79BADBE6D4}" type="slidenum">
              <a:rPr lang="en-GB" smtClean="0"/>
              <a:t>‹#›</a:t>
            </a:fld>
            <a:endParaRPr lang="en-GB"/>
          </a:p>
        </p:txBody>
      </p:sp>
    </p:spTree>
    <p:extLst>
      <p:ext uri="{BB962C8B-B14F-4D97-AF65-F5344CB8AC3E}">
        <p14:creationId xmlns:p14="http://schemas.microsoft.com/office/powerpoint/2010/main" val="1410195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Tw Cen MT Condensed" panose="020B0606020104020203" pitchFamily="34" charset="0"/>
              </a:defRPr>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Tw Cen MT Condensed" panose="020B0606020104020203" pitchFamily="34" charset="0"/>
              </a:defRPr>
            </a:lvl1pPr>
          </a:lstStyle>
          <a:p>
            <a:fld id="{3C9DE99C-949A-EA45-AF4B-C8A83CB5ACE9}" type="datetimeFigureOut">
              <a:rPr lang="en-US" smtClean="0"/>
              <a:pPr/>
              <a:t>1/23/2020</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Tw Cen MT Condensed" panose="020B0606020104020203" pitchFamily="34" charset="0"/>
              </a:defRPr>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Tw Cen MT Condensed" panose="020B0606020104020203" pitchFamily="34" charset="0"/>
              </a:defRPr>
            </a:lvl1pPr>
          </a:lstStyle>
          <a:p>
            <a:fld id="{69D0422F-2B40-6B40-A4BE-325EA954C0B6}" type="slidenum">
              <a:rPr lang="en-US" smtClean="0"/>
              <a:pPr/>
              <a:t>‹#›</a:t>
            </a:fld>
            <a:endParaRPr lang="en-US" dirty="0"/>
          </a:p>
        </p:txBody>
      </p:sp>
    </p:spTree>
    <p:extLst>
      <p:ext uri="{BB962C8B-B14F-4D97-AF65-F5344CB8AC3E}">
        <p14:creationId xmlns:p14="http://schemas.microsoft.com/office/powerpoint/2010/main" val="34327697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Tw Cen MT Condensed" panose="020B0606020104020203" pitchFamily="34" charset="0"/>
        <a:ea typeface="+mn-ea"/>
        <a:cs typeface="+mn-cs"/>
      </a:defRPr>
    </a:lvl1pPr>
    <a:lvl2pPr marL="457200" algn="l" defTabSz="457200" rtl="0" eaLnBrk="1" latinLnBrk="0" hangingPunct="1">
      <a:defRPr sz="1200" kern="1200">
        <a:solidFill>
          <a:schemeClr val="tx1"/>
        </a:solidFill>
        <a:latin typeface="Tw Cen MT Condensed" panose="020B0606020104020203" pitchFamily="34" charset="0"/>
        <a:ea typeface="+mn-ea"/>
        <a:cs typeface="+mn-cs"/>
      </a:defRPr>
    </a:lvl2pPr>
    <a:lvl3pPr marL="914400" algn="l" defTabSz="457200" rtl="0" eaLnBrk="1" latinLnBrk="0" hangingPunct="1">
      <a:defRPr sz="1200" kern="1200">
        <a:solidFill>
          <a:schemeClr val="tx1"/>
        </a:solidFill>
        <a:latin typeface="Tw Cen MT Condensed" panose="020B0606020104020203" pitchFamily="34" charset="0"/>
        <a:ea typeface="+mn-ea"/>
        <a:cs typeface="+mn-cs"/>
      </a:defRPr>
    </a:lvl3pPr>
    <a:lvl4pPr marL="1371600" algn="l" defTabSz="457200" rtl="0" eaLnBrk="1" latinLnBrk="0" hangingPunct="1">
      <a:defRPr sz="1200" kern="1200">
        <a:solidFill>
          <a:schemeClr val="tx1"/>
        </a:solidFill>
        <a:latin typeface="Tw Cen MT Condensed" panose="020B0606020104020203" pitchFamily="34" charset="0"/>
        <a:ea typeface="+mn-ea"/>
        <a:cs typeface="+mn-cs"/>
      </a:defRPr>
    </a:lvl4pPr>
    <a:lvl5pPr marL="1828800" algn="l" defTabSz="457200" rtl="0" eaLnBrk="1" latinLnBrk="0" hangingPunct="1">
      <a:defRPr sz="1200" kern="1200">
        <a:solidFill>
          <a:schemeClr val="tx1"/>
        </a:solidFill>
        <a:latin typeface="Tw Cen MT Condensed" panose="020B0606020104020203"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99A26C-1DFF-416B-BE3C-4AFD3A2A07EF}" type="slidenum">
              <a:rPr lang="en-GB" smtClean="0"/>
              <a:t>5</a:t>
            </a:fld>
            <a:endParaRPr lang="en-GB"/>
          </a:p>
        </p:txBody>
      </p:sp>
    </p:spTree>
    <p:extLst>
      <p:ext uri="{BB962C8B-B14F-4D97-AF65-F5344CB8AC3E}">
        <p14:creationId xmlns:p14="http://schemas.microsoft.com/office/powerpoint/2010/main" val="3208868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Subsidy</a:t>
            </a:r>
            <a:r>
              <a:rPr lang="en-GB" baseline="0" dirty="0"/>
              <a:t> also leads </a:t>
            </a:r>
            <a:r>
              <a:rPr lang="en-GB" baseline="0"/>
              <a:t>to deadweight loss: https://www.youtube.com/watch?v=4tYVsnSsoBo  </a:t>
            </a:r>
            <a:endParaRPr lang="en-GB" dirty="0"/>
          </a:p>
        </p:txBody>
      </p:sp>
      <p:sp>
        <p:nvSpPr>
          <p:cNvPr id="4" name="Slide Number Placeholder 3"/>
          <p:cNvSpPr>
            <a:spLocks noGrp="1"/>
          </p:cNvSpPr>
          <p:nvPr>
            <p:ph type="sldNum" sz="quarter" idx="10"/>
          </p:nvPr>
        </p:nvSpPr>
        <p:spPr/>
        <p:txBody>
          <a:bodyPr/>
          <a:lstStyle/>
          <a:p>
            <a:fld id="{820DA7D6-079C-4C6D-B817-87CFF4E40A59}" type="slidenum">
              <a:rPr lang="en-GB" smtClean="0"/>
              <a:t>42</a:t>
            </a:fld>
            <a:endParaRPr lang="en-GB"/>
          </a:p>
        </p:txBody>
      </p:sp>
    </p:spTree>
    <p:extLst>
      <p:ext uri="{BB962C8B-B14F-4D97-AF65-F5344CB8AC3E}">
        <p14:creationId xmlns:p14="http://schemas.microsoft.com/office/powerpoint/2010/main" val="3077183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t>
            </a:r>
          </a:p>
        </p:txBody>
      </p:sp>
      <p:sp>
        <p:nvSpPr>
          <p:cNvPr id="4" name="Slide Number Placeholder 3"/>
          <p:cNvSpPr>
            <a:spLocks noGrp="1"/>
          </p:cNvSpPr>
          <p:nvPr>
            <p:ph type="sldNum" sz="quarter" idx="10"/>
          </p:nvPr>
        </p:nvSpPr>
        <p:spPr/>
        <p:txBody>
          <a:bodyPr/>
          <a:lstStyle/>
          <a:p>
            <a:fld id="{C547143A-D1D1-2E4A-B080-CDE73CE11323}" type="slidenum">
              <a:rPr lang="en-US" smtClean="0"/>
              <a:t>53</a:t>
            </a:fld>
            <a:endParaRPr lang="en-US"/>
          </a:p>
        </p:txBody>
      </p:sp>
    </p:spTree>
    <p:extLst>
      <p:ext uri="{BB962C8B-B14F-4D97-AF65-F5344CB8AC3E}">
        <p14:creationId xmlns:p14="http://schemas.microsoft.com/office/powerpoint/2010/main" val="3195657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t>
            </a:r>
          </a:p>
        </p:txBody>
      </p:sp>
      <p:sp>
        <p:nvSpPr>
          <p:cNvPr id="4" name="Slide Number Placeholder 3"/>
          <p:cNvSpPr>
            <a:spLocks noGrp="1"/>
          </p:cNvSpPr>
          <p:nvPr>
            <p:ph type="sldNum" sz="quarter" idx="10"/>
          </p:nvPr>
        </p:nvSpPr>
        <p:spPr/>
        <p:txBody>
          <a:bodyPr/>
          <a:lstStyle/>
          <a:p>
            <a:fld id="{C547143A-D1D1-2E4A-B080-CDE73CE11323}" type="slidenum">
              <a:rPr lang="en-US" smtClean="0"/>
              <a:t>54</a:t>
            </a:fld>
            <a:endParaRPr lang="en-US"/>
          </a:p>
        </p:txBody>
      </p:sp>
    </p:spTree>
    <p:extLst>
      <p:ext uri="{BB962C8B-B14F-4D97-AF65-F5344CB8AC3E}">
        <p14:creationId xmlns:p14="http://schemas.microsoft.com/office/powerpoint/2010/main" val="4063301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t>
            </a:r>
          </a:p>
        </p:txBody>
      </p:sp>
      <p:sp>
        <p:nvSpPr>
          <p:cNvPr id="4" name="Slide Number Placeholder 3"/>
          <p:cNvSpPr>
            <a:spLocks noGrp="1"/>
          </p:cNvSpPr>
          <p:nvPr>
            <p:ph type="sldNum" sz="quarter" idx="10"/>
          </p:nvPr>
        </p:nvSpPr>
        <p:spPr/>
        <p:txBody>
          <a:bodyPr/>
          <a:lstStyle/>
          <a:p>
            <a:fld id="{C547143A-D1D1-2E4A-B080-CDE73CE11323}" type="slidenum">
              <a:rPr lang="en-US" smtClean="0"/>
              <a:t>58</a:t>
            </a:fld>
            <a:endParaRPr lang="en-US"/>
          </a:p>
        </p:txBody>
      </p:sp>
    </p:spTree>
    <p:extLst>
      <p:ext uri="{BB962C8B-B14F-4D97-AF65-F5344CB8AC3E}">
        <p14:creationId xmlns:p14="http://schemas.microsoft.com/office/powerpoint/2010/main" val="3195657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t>
            </a:r>
          </a:p>
        </p:txBody>
      </p:sp>
      <p:sp>
        <p:nvSpPr>
          <p:cNvPr id="4" name="Slide Number Placeholder 3"/>
          <p:cNvSpPr>
            <a:spLocks noGrp="1"/>
          </p:cNvSpPr>
          <p:nvPr>
            <p:ph type="sldNum" sz="quarter" idx="10"/>
          </p:nvPr>
        </p:nvSpPr>
        <p:spPr/>
        <p:txBody>
          <a:bodyPr/>
          <a:lstStyle/>
          <a:p>
            <a:fld id="{C547143A-D1D1-2E4A-B080-CDE73CE11323}" type="slidenum">
              <a:rPr lang="en-US" smtClean="0"/>
              <a:t>59</a:t>
            </a:fld>
            <a:endParaRPr lang="en-US"/>
          </a:p>
        </p:txBody>
      </p:sp>
    </p:spTree>
    <p:extLst>
      <p:ext uri="{BB962C8B-B14F-4D97-AF65-F5344CB8AC3E}">
        <p14:creationId xmlns:p14="http://schemas.microsoft.com/office/powerpoint/2010/main" val="4063301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CMA</a:t>
            </a:r>
            <a:r>
              <a:rPr lang="en-US" baseline="0" dirty="0"/>
              <a:t> investigates and addresses issues of concern in the following:</a:t>
            </a:r>
          </a:p>
          <a:p>
            <a:pPr marL="171450" indent="-171450">
              <a:buFont typeface="Arial"/>
              <a:buChar char="•"/>
            </a:pPr>
            <a:r>
              <a:rPr lang="en-US" baseline="0" dirty="0"/>
              <a:t>In mergers (when over 25% market share)</a:t>
            </a:r>
          </a:p>
          <a:p>
            <a:pPr marL="171450" indent="-171450">
              <a:buFont typeface="Arial"/>
              <a:buChar char="•"/>
            </a:pPr>
            <a:r>
              <a:rPr lang="en-US" baseline="0" dirty="0"/>
              <a:t>In markets (when competition is being restricted) – Pfizer merged with other firm’</a:t>
            </a:r>
          </a:p>
          <a:p>
            <a:pPr marL="171450" indent="-171450">
              <a:buFont typeface="Arial"/>
              <a:buChar char="•"/>
            </a:pPr>
            <a:r>
              <a:rPr lang="en-US" baseline="0" dirty="0"/>
              <a:t>In regulated sectors where the regulatory system is not working effectively</a:t>
            </a:r>
            <a:endParaRPr lang="en-US" dirty="0"/>
          </a:p>
        </p:txBody>
      </p:sp>
      <p:sp>
        <p:nvSpPr>
          <p:cNvPr id="4" name="Slide Number Placeholder 3"/>
          <p:cNvSpPr>
            <a:spLocks noGrp="1"/>
          </p:cNvSpPr>
          <p:nvPr>
            <p:ph type="sldNum" sz="quarter" idx="10"/>
          </p:nvPr>
        </p:nvSpPr>
        <p:spPr/>
        <p:txBody>
          <a:bodyPr/>
          <a:lstStyle/>
          <a:p>
            <a:fld id="{C547143A-D1D1-2E4A-B080-CDE73CE11323}" type="slidenum">
              <a:rPr lang="en-US" smtClean="0"/>
              <a:t>62</a:t>
            </a:fld>
            <a:endParaRPr lang="en-US"/>
          </a:p>
        </p:txBody>
      </p:sp>
    </p:spTree>
    <p:extLst>
      <p:ext uri="{BB962C8B-B14F-4D97-AF65-F5344CB8AC3E}">
        <p14:creationId xmlns:p14="http://schemas.microsoft.com/office/powerpoint/2010/main" val="1582172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Lecture and Note Taking</a:t>
            </a:r>
          </a:p>
          <a:p>
            <a:pPr marL="342900" indent="-342900">
              <a:buFont typeface="+mj-lt"/>
              <a:buAutoNum type="arabicPeriod"/>
            </a:pPr>
            <a:r>
              <a:rPr lang="en-US" sz="1200" dirty="0"/>
              <a:t>Worksheet 1: Comparing my notes with yours? What did you miss?</a:t>
            </a:r>
          </a:p>
          <a:p>
            <a:pPr marL="342900" indent="-342900">
              <a:buFont typeface="+mj-lt"/>
              <a:buAutoNum type="arabicPeriod"/>
            </a:pPr>
            <a:r>
              <a:rPr lang="en-US" sz="1200" dirty="0"/>
              <a:t>Worksheet 2: Multiple Choice Question Check</a:t>
            </a:r>
          </a:p>
          <a:p>
            <a:pPr marL="342900" indent="-342900">
              <a:buFont typeface="+mj-lt"/>
              <a:buAutoNum type="arabicPeriod"/>
            </a:pPr>
            <a:r>
              <a:rPr lang="en-US" sz="1200" dirty="0"/>
              <a:t>Worksheet 3: Economies of Scale Worksheet</a:t>
            </a:r>
          </a:p>
          <a:p>
            <a:pPr marL="342900" indent="-342900">
              <a:buFont typeface="+mj-lt"/>
              <a:buAutoNum type="arabicPeriod"/>
            </a:pPr>
            <a:r>
              <a:rPr lang="en-US" sz="1200" dirty="0"/>
              <a:t>Worksheet 4: Competition and Types of Markets</a:t>
            </a:r>
          </a:p>
        </p:txBody>
      </p:sp>
      <p:sp>
        <p:nvSpPr>
          <p:cNvPr id="4" name="Slide Number Placeholder 3"/>
          <p:cNvSpPr>
            <a:spLocks noGrp="1"/>
          </p:cNvSpPr>
          <p:nvPr>
            <p:ph type="sldNum" sz="quarter" idx="10"/>
          </p:nvPr>
        </p:nvSpPr>
        <p:spPr/>
        <p:txBody>
          <a:bodyPr/>
          <a:lstStyle/>
          <a:p>
            <a:fld id="{69D0422F-2B40-6B40-A4BE-325EA954C0B6}" type="slidenum">
              <a:rPr lang="en-US" smtClean="0"/>
              <a:t>11</a:t>
            </a:fld>
            <a:endParaRPr lang="en-US"/>
          </a:p>
        </p:txBody>
      </p:sp>
    </p:spTree>
    <p:extLst>
      <p:ext uri="{BB962C8B-B14F-4D97-AF65-F5344CB8AC3E}">
        <p14:creationId xmlns:p14="http://schemas.microsoft.com/office/powerpoint/2010/main" val="3332377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Lecture and Note Taking</a:t>
            </a:r>
          </a:p>
          <a:p>
            <a:pPr marL="342900" indent="-342900">
              <a:buFont typeface="+mj-lt"/>
              <a:buAutoNum type="arabicPeriod"/>
            </a:pPr>
            <a:r>
              <a:rPr lang="en-US" sz="1200" dirty="0"/>
              <a:t>Worksheet 1: Comparing my notes with yours? What did you miss?</a:t>
            </a:r>
          </a:p>
          <a:p>
            <a:pPr marL="342900" indent="-342900">
              <a:buFont typeface="+mj-lt"/>
              <a:buAutoNum type="arabicPeriod"/>
            </a:pPr>
            <a:r>
              <a:rPr lang="en-US" sz="1200" dirty="0"/>
              <a:t>Worksheet 2: Multiple Choice Question Check</a:t>
            </a:r>
          </a:p>
          <a:p>
            <a:pPr marL="342900" indent="-342900">
              <a:buFont typeface="+mj-lt"/>
              <a:buAutoNum type="arabicPeriod"/>
            </a:pPr>
            <a:r>
              <a:rPr lang="en-US" sz="1200" dirty="0"/>
              <a:t>Worksheet 3: Economies of Scale Worksheet</a:t>
            </a:r>
          </a:p>
          <a:p>
            <a:pPr marL="342900" indent="-342900">
              <a:buFont typeface="+mj-lt"/>
              <a:buAutoNum type="arabicPeriod"/>
            </a:pPr>
            <a:r>
              <a:rPr lang="en-US" sz="1200" dirty="0"/>
              <a:t>Worksheet 4: Competition and Types of Markets</a:t>
            </a:r>
          </a:p>
        </p:txBody>
      </p:sp>
      <p:sp>
        <p:nvSpPr>
          <p:cNvPr id="4" name="Slide Number Placeholder 3"/>
          <p:cNvSpPr>
            <a:spLocks noGrp="1"/>
          </p:cNvSpPr>
          <p:nvPr>
            <p:ph type="sldNum" sz="quarter" idx="10"/>
          </p:nvPr>
        </p:nvSpPr>
        <p:spPr/>
        <p:txBody>
          <a:bodyPr/>
          <a:lstStyle/>
          <a:p>
            <a:fld id="{69D0422F-2B40-6B40-A4BE-325EA954C0B6}" type="slidenum">
              <a:rPr lang="en-US" smtClean="0"/>
              <a:t>13</a:t>
            </a:fld>
            <a:endParaRPr lang="en-US"/>
          </a:p>
        </p:txBody>
      </p:sp>
    </p:spTree>
    <p:extLst>
      <p:ext uri="{BB962C8B-B14F-4D97-AF65-F5344CB8AC3E}">
        <p14:creationId xmlns:p14="http://schemas.microsoft.com/office/powerpoint/2010/main" val="1837461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D0422F-2B40-6B40-A4BE-325EA954C0B6}" type="slidenum">
              <a:rPr lang="en-US" smtClean="0"/>
              <a:pPr/>
              <a:t>17</a:t>
            </a:fld>
            <a:endParaRPr lang="en-US" dirty="0"/>
          </a:p>
        </p:txBody>
      </p:sp>
    </p:spTree>
    <p:extLst>
      <p:ext uri="{BB962C8B-B14F-4D97-AF65-F5344CB8AC3E}">
        <p14:creationId xmlns:p14="http://schemas.microsoft.com/office/powerpoint/2010/main" val="2460483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15: Multiple Choice 10 Question Test on Theory of the Firm</a:t>
            </a:r>
          </a:p>
          <a:p>
            <a:r>
              <a:rPr lang="en-GB" dirty="0" smtClean="0"/>
              <a:t>30: Market Structure and Concentration Ratios RECAP, Perfect Competition and Pure Monopoly</a:t>
            </a:r>
          </a:p>
          <a:p>
            <a:r>
              <a:rPr lang="en-GB" dirty="0" smtClean="0"/>
              <a:t>30: Monopoly Theory</a:t>
            </a:r>
          </a:p>
          <a:p>
            <a:r>
              <a:rPr lang="en-GB" dirty="0" smtClean="0"/>
              <a:t>15: Case Study of Supermarkets</a:t>
            </a:r>
          </a:p>
          <a:p>
            <a:endParaRPr lang="en-GB" dirty="0"/>
          </a:p>
        </p:txBody>
      </p:sp>
      <p:sp>
        <p:nvSpPr>
          <p:cNvPr id="4" name="Slide Number Placeholder 3"/>
          <p:cNvSpPr>
            <a:spLocks noGrp="1"/>
          </p:cNvSpPr>
          <p:nvPr>
            <p:ph type="sldNum" sz="quarter" idx="10"/>
          </p:nvPr>
        </p:nvSpPr>
        <p:spPr/>
        <p:txBody>
          <a:bodyPr/>
          <a:lstStyle/>
          <a:p>
            <a:fld id="{69D0422F-2B40-6B40-A4BE-325EA954C0B6}" type="slidenum">
              <a:rPr lang="en-US" smtClean="0"/>
              <a:pPr/>
              <a:t>21</a:t>
            </a:fld>
            <a:endParaRPr lang="en-US" dirty="0"/>
          </a:p>
        </p:txBody>
      </p:sp>
    </p:spTree>
    <p:extLst>
      <p:ext uri="{BB962C8B-B14F-4D97-AF65-F5344CB8AC3E}">
        <p14:creationId xmlns:p14="http://schemas.microsoft.com/office/powerpoint/2010/main" val="3376027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47143A-D1D1-2E4A-B080-CDE73CE11323}" type="slidenum">
              <a:rPr lang="en-US" smtClean="0"/>
              <a:t>29</a:t>
            </a:fld>
            <a:endParaRPr lang="en-US"/>
          </a:p>
        </p:txBody>
      </p:sp>
    </p:spTree>
    <p:extLst>
      <p:ext uri="{BB962C8B-B14F-4D97-AF65-F5344CB8AC3E}">
        <p14:creationId xmlns:p14="http://schemas.microsoft.com/office/powerpoint/2010/main" val="1227975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a:t>
            </a:r>
            <a:r>
              <a:rPr lang="en-US" baseline="0" dirty="0"/>
              <a:t> development</a:t>
            </a:r>
          </a:p>
          <a:p>
            <a:r>
              <a:rPr lang="en-US" baseline="0" dirty="0"/>
              <a:t>Cinemas</a:t>
            </a:r>
          </a:p>
          <a:p>
            <a:r>
              <a:rPr lang="en-US" baseline="0" dirty="0"/>
              <a:t>Supermarkets</a:t>
            </a:r>
          </a:p>
          <a:p>
            <a:endParaRPr lang="en-US" baseline="0" dirty="0"/>
          </a:p>
          <a:p>
            <a:r>
              <a:rPr lang="en-US" baseline="0" dirty="0"/>
              <a:t>Structural</a:t>
            </a:r>
          </a:p>
          <a:p>
            <a:r>
              <a:rPr lang="en-US" baseline="0" dirty="0"/>
              <a:t>Strategic</a:t>
            </a:r>
          </a:p>
          <a:p>
            <a:r>
              <a:rPr lang="en-US" baseline="0" dirty="0"/>
              <a:t>Legal</a:t>
            </a:r>
            <a:endParaRPr lang="en-US" dirty="0"/>
          </a:p>
        </p:txBody>
      </p:sp>
      <p:sp>
        <p:nvSpPr>
          <p:cNvPr id="4" name="Slide Number Placeholder 3"/>
          <p:cNvSpPr>
            <a:spLocks noGrp="1"/>
          </p:cNvSpPr>
          <p:nvPr>
            <p:ph type="sldNum" sz="quarter" idx="10"/>
          </p:nvPr>
        </p:nvSpPr>
        <p:spPr/>
        <p:txBody>
          <a:bodyPr/>
          <a:lstStyle/>
          <a:p>
            <a:fld id="{C547143A-D1D1-2E4A-B080-CDE73CE11323}" type="slidenum">
              <a:rPr lang="en-US" smtClean="0"/>
              <a:t>30</a:t>
            </a:fld>
            <a:endParaRPr lang="en-US"/>
          </a:p>
        </p:txBody>
      </p:sp>
    </p:spTree>
    <p:extLst>
      <p:ext uri="{BB962C8B-B14F-4D97-AF65-F5344CB8AC3E}">
        <p14:creationId xmlns:p14="http://schemas.microsoft.com/office/powerpoint/2010/main" val="1958731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D0422F-2B40-6B40-A4BE-325EA954C0B6}" type="slidenum">
              <a:rPr lang="en-US" smtClean="0"/>
              <a:pPr/>
              <a:t>34</a:t>
            </a:fld>
            <a:endParaRPr lang="en-US" dirty="0"/>
          </a:p>
        </p:txBody>
      </p:sp>
    </p:spTree>
    <p:extLst>
      <p:ext uri="{BB962C8B-B14F-4D97-AF65-F5344CB8AC3E}">
        <p14:creationId xmlns:p14="http://schemas.microsoft.com/office/powerpoint/2010/main" val="1033257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EDIT YOUR COVER WORK SHEET (by using</a:t>
            </a:r>
            <a:r>
              <a:rPr lang="en-GB" baseline="0" dirty="0"/>
              <a:t> the back etc.)</a:t>
            </a:r>
            <a:endParaRPr lang="en-GB" dirty="0"/>
          </a:p>
        </p:txBody>
      </p:sp>
      <p:sp>
        <p:nvSpPr>
          <p:cNvPr id="4" name="Slide Number Placeholder 3"/>
          <p:cNvSpPr>
            <a:spLocks noGrp="1"/>
          </p:cNvSpPr>
          <p:nvPr>
            <p:ph type="sldNum" sz="quarter" idx="10"/>
          </p:nvPr>
        </p:nvSpPr>
        <p:spPr/>
        <p:txBody>
          <a:bodyPr/>
          <a:lstStyle/>
          <a:p>
            <a:fld id="{69D0422F-2B40-6B40-A4BE-325EA954C0B6}" type="slidenum">
              <a:rPr lang="en-US" smtClean="0"/>
              <a:pPr/>
              <a:t>37</a:t>
            </a:fld>
            <a:endParaRPr lang="en-US" dirty="0"/>
          </a:p>
        </p:txBody>
      </p:sp>
    </p:spTree>
    <p:extLst>
      <p:ext uri="{BB962C8B-B14F-4D97-AF65-F5344CB8AC3E}">
        <p14:creationId xmlns:p14="http://schemas.microsoft.com/office/powerpoint/2010/main" val="2985831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D5B34A-6699-4557-BD9D-C7130273306B}" type="datetimeFigureOut">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83250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D5B34A-6699-4557-BD9D-C7130273306B}" type="datetimeFigureOut">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419451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D5B34A-6699-4557-BD9D-C7130273306B}" type="datetimeFigureOut">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205486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D5B34A-6699-4557-BD9D-C7130273306B}" type="datetimeFigureOut">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1421176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D5B34A-6699-4557-BD9D-C7130273306B}" type="datetimeFigureOut">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289713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D5B34A-6699-4557-BD9D-C7130273306B}" type="datetimeFigureOut">
              <a:rPr lang="en-GB" smtClean="0"/>
              <a:t>23/01/2020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21448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D5B34A-6699-4557-BD9D-C7130273306B}" type="datetimeFigureOut">
              <a:rPr lang="en-GB" smtClean="0"/>
              <a:t>23/01/2020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125017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D5B34A-6699-4557-BD9D-C7130273306B}" type="datetimeFigureOut">
              <a:rPr lang="en-GB" smtClean="0"/>
              <a:t>23/01/2020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174656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5B34A-6699-4557-BD9D-C7130273306B}" type="datetimeFigureOut">
              <a:rPr lang="en-GB" smtClean="0"/>
              <a:t>23/01/2020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688038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D5B34A-6699-4557-BD9D-C7130273306B}" type="datetimeFigureOut">
              <a:rPr lang="en-GB" smtClean="0"/>
              <a:t>23/01/2020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2094290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D5B34A-6699-4557-BD9D-C7130273306B}" type="datetimeFigureOut">
              <a:rPr lang="en-GB" smtClean="0"/>
              <a:t>23/01/2020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1449936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fld id="{73D5B34A-6699-4557-BD9D-C7130273306B}" type="datetimeFigureOut">
              <a:rPr lang="en-GB" smtClean="0"/>
              <a:pPr/>
              <a:t>23/01/2020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w Cen MT Condensed" panose="020B0606020104020203" pitchFamily="34" charset="0"/>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C5F9E81E-9970-4A69-ACFA-909A0C7C85AB}" type="slidenum">
              <a:rPr lang="en-GB" smtClean="0"/>
              <a:pPr/>
              <a:t>‹#›</a:t>
            </a:fld>
            <a:endParaRPr lang="en-GB" dirty="0"/>
          </a:p>
        </p:txBody>
      </p:sp>
    </p:spTree>
    <p:extLst>
      <p:ext uri="{BB962C8B-B14F-4D97-AF65-F5344CB8AC3E}">
        <p14:creationId xmlns:p14="http://schemas.microsoft.com/office/powerpoint/2010/main" val="1409489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Condensed" panose="020B0606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Condensed" panose="020B0606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Condensed" panose="020B0606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Condensed" panose="020B0606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Condensed" panose="020B0606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JdCgu1sOPD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JdCgu1sOPD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bbc.co.uk/news/business-35321697"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625" y="200416"/>
            <a:ext cx="11611627" cy="64258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23900" b="1" dirty="0">
                <a:latin typeface="Tw Cen MT Condensed" panose="020B0606020104020203" pitchFamily="34" charset="0"/>
              </a:rPr>
              <a:t>WEEK 1</a:t>
            </a:r>
          </a:p>
        </p:txBody>
      </p:sp>
    </p:spTree>
    <p:extLst>
      <p:ext uri="{BB962C8B-B14F-4D97-AF65-F5344CB8AC3E}">
        <p14:creationId xmlns:p14="http://schemas.microsoft.com/office/powerpoint/2010/main" val="3282503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625" y="200416"/>
            <a:ext cx="11611627" cy="642585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11500" b="1" dirty="0">
                <a:latin typeface="Tw Cen MT Condensed" panose="020B0606020104020203" pitchFamily="34" charset="0"/>
              </a:rPr>
              <a:t>45</a:t>
            </a:r>
          </a:p>
        </p:txBody>
      </p:sp>
    </p:spTree>
    <p:extLst>
      <p:ext uri="{BB962C8B-B14F-4D97-AF65-F5344CB8AC3E}">
        <p14:creationId xmlns:p14="http://schemas.microsoft.com/office/powerpoint/2010/main" val="3997718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208" y="1518173"/>
            <a:ext cx="4977526" cy="4955203"/>
          </a:xfrm>
          <a:prstGeom prst="rect">
            <a:avLst/>
          </a:prstGeom>
          <a:noFill/>
        </p:spPr>
        <p:txBody>
          <a:bodyPr wrap="square" rtlCol="0">
            <a:spAutoFit/>
          </a:bodyPr>
          <a:lstStyle/>
          <a:p>
            <a:pPr marL="342900" indent="-342900">
              <a:buFont typeface="+mj-lt"/>
              <a:buAutoNum type="arabicPeriod"/>
            </a:pPr>
            <a:r>
              <a:rPr lang="en-GB" sz="2400" b="1" dirty="0">
                <a:latin typeface="Tw Cen MT Condensed" panose="020B0606020104020203" pitchFamily="34" charset="0"/>
              </a:rPr>
              <a:t>Short Run .v. Long Run Production: </a:t>
            </a:r>
          </a:p>
          <a:p>
            <a:pPr marL="800100" lvl="1" indent="-342900">
              <a:buFont typeface="Wingdings" panose="05000000000000000000" pitchFamily="2" charset="2"/>
              <a:buChar char="q"/>
            </a:pPr>
            <a:r>
              <a:rPr lang="en-GB" dirty="0">
                <a:latin typeface="Tw Cen MT Condensed" panose="020B0606020104020203" pitchFamily="34" charset="0"/>
              </a:rPr>
              <a:t>Production Process – Fixed and Variable Inputs: Pedro’s </a:t>
            </a:r>
            <a:r>
              <a:rPr lang="en-GB" dirty="0" err="1">
                <a:latin typeface="Tw Cen MT Condensed" panose="020B0606020104020203" pitchFamily="34" charset="0"/>
              </a:rPr>
              <a:t>Paperbox</a:t>
            </a:r>
            <a:r>
              <a:rPr lang="en-GB" dirty="0">
                <a:latin typeface="Tw Cen MT Condensed" panose="020B0606020104020203" pitchFamily="34" charset="0"/>
              </a:rPr>
              <a:t> Ltd. Demonstration</a:t>
            </a:r>
          </a:p>
          <a:p>
            <a:pPr marL="342900" indent="-342900">
              <a:buFont typeface="+mj-lt"/>
              <a:buAutoNum type="arabicPeriod"/>
            </a:pPr>
            <a:r>
              <a:rPr lang="en-GB" sz="2400" b="1" dirty="0">
                <a:latin typeface="Tw Cen MT Condensed" panose="020B0606020104020203" pitchFamily="34" charset="0"/>
              </a:rPr>
              <a:t>Short Run Average Cost</a:t>
            </a:r>
          </a:p>
          <a:p>
            <a:pPr marL="800100" lvl="1" indent="-342900">
              <a:buFont typeface="Wingdings" panose="05000000000000000000" pitchFamily="2" charset="2"/>
              <a:buChar char="q"/>
            </a:pPr>
            <a:r>
              <a:rPr lang="en-GB" sz="2000" dirty="0">
                <a:latin typeface="Tw Cen MT Condensed" panose="020B0606020104020203" pitchFamily="34" charset="0"/>
              </a:rPr>
              <a:t>Specialisation and The Law of Diminishing Returns)</a:t>
            </a:r>
          </a:p>
          <a:p>
            <a:pPr marL="342900" indent="-342900">
              <a:buFont typeface="+mj-lt"/>
              <a:buAutoNum type="arabicPeriod"/>
            </a:pPr>
            <a:r>
              <a:rPr lang="en-GB" sz="2400" b="1" dirty="0">
                <a:latin typeface="Tw Cen MT Condensed" panose="020B0606020104020203" pitchFamily="34" charset="0"/>
              </a:rPr>
              <a:t>Revenue and Profit</a:t>
            </a:r>
          </a:p>
          <a:p>
            <a:pPr marL="800100" lvl="1" indent="-342900">
              <a:buFont typeface="Wingdings" panose="05000000000000000000" pitchFamily="2" charset="2"/>
              <a:buChar char="q"/>
            </a:pPr>
            <a:r>
              <a:rPr lang="en-GB" sz="2000" dirty="0">
                <a:latin typeface="Tw Cen MT Condensed" panose="020B0606020104020203" pitchFamily="34" charset="0"/>
              </a:rPr>
              <a:t>Average Revenue, Price and Demand Curve</a:t>
            </a:r>
          </a:p>
          <a:p>
            <a:pPr marL="800100" lvl="1" indent="-342900">
              <a:buFont typeface="Wingdings" panose="05000000000000000000" pitchFamily="2" charset="2"/>
              <a:buChar char="q"/>
            </a:pPr>
            <a:r>
              <a:rPr lang="en-GB" sz="2000" dirty="0">
                <a:latin typeface="Tw Cen MT Condensed" panose="020B0606020104020203" pitchFamily="34" charset="0"/>
              </a:rPr>
              <a:t>Normal and Abnormal Profit</a:t>
            </a:r>
          </a:p>
          <a:p>
            <a:pPr marL="342900" indent="-342900">
              <a:buFont typeface="+mj-lt"/>
              <a:buAutoNum type="arabicPeriod"/>
            </a:pPr>
            <a:r>
              <a:rPr lang="en-GB" sz="2400" b="1" dirty="0">
                <a:latin typeface="Tw Cen MT Condensed" panose="020B0606020104020203" pitchFamily="34" charset="0"/>
              </a:rPr>
              <a:t>Long Run Average Cost (‘Economies of Scale’)</a:t>
            </a:r>
          </a:p>
          <a:p>
            <a:pPr marL="800100" lvl="1" indent="-342900">
              <a:buFont typeface="Wingdings" panose="05000000000000000000" pitchFamily="2" charset="2"/>
              <a:buChar char="q"/>
            </a:pPr>
            <a:r>
              <a:rPr lang="en-GB" sz="2000" dirty="0">
                <a:latin typeface="Tw Cen MT Condensed" panose="020B0606020104020203" pitchFamily="34" charset="0"/>
              </a:rPr>
              <a:t>Watch the </a:t>
            </a:r>
            <a:r>
              <a:rPr lang="en-GB" sz="2000" dirty="0">
                <a:latin typeface="Tw Cen MT Condensed" panose="020B0606020104020203" pitchFamily="34" charset="0"/>
                <a:hlinkClick r:id="rId3"/>
              </a:rPr>
              <a:t>video</a:t>
            </a:r>
            <a:r>
              <a:rPr lang="en-GB" sz="2000" dirty="0">
                <a:latin typeface="Tw Cen MT Condensed" panose="020B0606020104020203" pitchFamily="34" charset="0"/>
              </a:rPr>
              <a:t> and then in pairs describe what this term means </a:t>
            </a:r>
          </a:p>
          <a:p>
            <a:pPr marL="800100" lvl="1" indent="-342900">
              <a:buFont typeface="Wingdings" panose="05000000000000000000" pitchFamily="2" charset="2"/>
              <a:buChar char="q"/>
            </a:pPr>
            <a:r>
              <a:rPr lang="en-GB" sz="2000" dirty="0">
                <a:latin typeface="Tw Cen MT Condensed" panose="020B0606020104020203" pitchFamily="34" charset="0"/>
              </a:rPr>
              <a:t>Worksheet – talk through…</a:t>
            </a:r>
          </a:p>
          <a:p>
            <a:pPr marL="800100" lvl="1" indent="-342900">
              <a:buFont typeface="Wingdings" panose="05000000000000000000" pitchFamily="2" charset="2"/>
              <a:buChar char="q"/>
            </a:pPr>
            <a:r>
              <a:rPr lang="en-GB" sz="2000" dirty="0">
                <a:latin typeface="Tw Cen MT Condensed" panose="020B0606020104020203" pitchFamily="34" charset="0"/>
              </a:rPr>
              <a:t>What are external economies of scale?</a:t>
            </a:r>
          </a:p>
          <a:p>
            <a:endParaRPr lang="en-GB" sz="2000" dirty="0"/>
          </a:p>
        </p:txBody>
      </p:sp>
      <p:sp>
        <p:nvSpPr>
          <p:cNvPr id="6" name="Title 1">
            <a:extLst>
              <a:ext uri="{FF2B5EF4-FFF2-40B4-BE49-F238E27FC236}">
                <a16:creationId xmlns:a16="http://schemas.microsoft.com/office/drawing/2014/main" id="{63F0E7DC-84E2-45D8-8AEE-90A4FDBCC706}"/>
              </a:ext>
            </a:extLst>
          </p:cNvPr>
          <p:cNvSpPr txBox="1">
            <a:spLocks/>
          </p:cNvSpPr>
          <p:nvPr/>
        </p:nvSpPr>
        <p:spPr>
          <a:xfrm>
            <a:off x="838200" y="75928"/>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Tw Cen MT Condensed" panose="020B0606020104020203" pitchFamily="34" charset="0"/>
                <a:ea typeface="+mj-ea"/>
                <a:cs typeface="+mj-cs"/>
              </a:defRPr>
            </a:lvl1pPr>
          </a:lstStyle>
          <a:p>
            <a:r>
              <a:rPr lang="en-GB" b="1" dirty="0"/>
              <a:t>RWS6 (MICRO): Market Failure #1 – Monopoly Power</a:t>
            </a:r>
            <a:br>
              <a:rPr lang="en-GB" b="1" dirty="0"/>
            </a:br>
            <a:r>
              <a:rPr lang="en-GB" sz="3100" b="1" dirty="0">
                <a:solidFill>
                  <a:srgbClr val="FF0000"/>
                </a:solidFill>
              </a:rPr>
              <a:t>Profit: Costs and Revenue Curves in the Short Run and Long Run</a:t>
            </a:r>
            <a:endParaRPr lang="en-GB" dirty="0">
              <a:solidFill>
                <a:srgbClr val="FF0000"/>
              </a:solidFill>
            </a:endParaRPr>
          </a:p>
        </p:txBody>
      </p:sp>
      <p:grpSp>
        <p:nvGrpSpPr>
          <p:cNvPr id="22" name="Group 21">
            <a:extLst>
              <a:ext uri="{FF2B5EF4-FFF2-40B4-BE49-F238E27FC236}">
                <a16:creationId xmlns:a16="http://schemas.microsoft.com/office/drawing/2014/main" id="{385F27C2-E013-4D68-83D5-18BCE6754A80}"/>
              </a:ext>
            </a:extLst>
          </p:cNvPr>
          <p:cNvGrpSpPr/>
          <p:nvPr/>
        </p:nvGrpSpPr>
        <p:grpSpPr>
          <a:xfrm>
            <a:off x="6096000" y="1896052"/>
            <a:ext cx="5257800" cy="4328169"/>
            <a:chOff x="6160826" y="2421491"/>
            <a:chExt cx="5257800" cy="4328169"/>
          </a:xfrm>
        </p:grpSpPr>
        <p:grpSp>
          <p:nvGrpSpPr>
            <p:cNvPr id="20" name="Group 19">
              <a:extLst>
                <a:ext uri="{FF2B5EF4-FFF2-40B4-BE49-F238E27FC236}">
                  <a16:creationId xmlns:a16="http://schemas.microsoft.com/office/drawing/2014/main" id="{D29CC517-5C17-4EEA-9B4A-F74DF958699B}"/>
                </a:ext>
              </a:extLst>
            </p:cNvPr>
            <p:cNvGrpSpPr/>
            <p:nvPr/>
          </p:nvGrpSpPr>
          <p:grpSpPr>
            <a:xfrm>
              <a:off x="6160826" y="2421491"/>
              <a:ext cx="5192974" cy="4328169"/>
              <a:chOff x="6160826" y="2414667"/>
              <a:chExt cx="5192974" cy="4328169"/>
            </a:xfrm>
          </p:grpSpPr>
          <p:grpSp>
            <p:nvGrpSpPr>
              <p:cNvPr id="9" name="Group 8">
                <a:extLst>
                  <a:ext uri="{FF2B5EF4-FFF2-40B4-BE49-F238E27FC236}">
                    <a16:creationId xmlns:a16="http://schemas.microsoft.com/office/drawing/2014/main" id="{733762F2-A0A0-4D89-90EE-0B4D3F007CC6}"/>
                  </a:ext>
                </a:extLst>
              </p:cNvPr>
              <p:cNvGrpSpPr/>
              <p:nvPr/>
            </p:nvGrpSpPr>
            <p:grpSpPr>
              <a:xfrm>
                <a:off x="6160826" y="2414667"/>
                <a:ext cx="5192974" cy="3958837"/>
                <a:chOff x="-1" y="-62401"/>
                <a:chExt cx="8578393" cy="5877450"/>
              </a:xfrm>
            </p:grpSpPr>
            <p:pic>
              <p:nvPicPr>
                <p:cNvPr id="10" name="Picture 9">
                  <a:extLst>
                    <a:ext uri="{FF2B5EF4-FFF2-40B4-BE49-F238E27FC236}">
                      <a16:creationId xmlns:a16="http://schemas.microsoft.com/office/drawing/2014/main" id="{BA667B3E-C08A-4F8A-9AA6-0F9FF01A00C1}"/>
                    </a:ext>
                  </a:extLst>
                </p:cNvPr>
                <p:cNvPicPr>
                  <a:picLocks noChangeAspect="1"/>
                </p:cNvPicPr>
                <p:nvPr/>
              </p:nvPicPr>
              <p:blipFill>
                <a:blip r:embed="rId4"/>
                <a:stretch>
                  <a:fillRect/>
                </a:stretch>
              </p:blipFill>
              <p:spPr>
                <a:xfrm>
                  <a:off x="-1" y="-62401"/>
                  <a:ext cx="8578393" cy="5877450"/>
                </a:xfrm>
                <a:prstGeom prst="rect">
                  <a:avLst/>
                </a:prstGeom>
              </p:spPr>
            </p:pic>
            <p:sp>
              <p:nvSpPr>
                <p:cNvPr id="11" name="Oval 10">
                  <a:extLst>
                    <a:ext uri="{FF2B5EF4-FFF2-40B4-BE49-F238E27FC236}">
                      <a16:creationId xmlns:a16="http://schemas.microsoft.com/office/drawing/2014/main" id="{AB81EFEF-8D15-4B21-A6C2-74C5C89E6B96}"/>
                    </a:ext>
                  </a:extLst>
                </p:cNvPr>
                <p:cNvSpPr/>
                <p:nvPr/>
              </p:nvSpPr>
              <p:spPr>
                <a:xfrm>
                  <a:off x="1909458" y="5390622"/>
                  <a:ext cx="150829" cy="1791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Tw Cen MT Condensed Extra Bold" panose="020B0803020202020204" pitchFamily="34" charset="0"/>
                    </a:rPr>
                    <a:t>1</a:t>
                  </a:r>
                </a:p>
              </p:txBody>
            </p:sp>
            <p:sp>
              <p:nvSpPr>
                <p:cNvPr id="12" name="Oval 11">
                  <a:extLst>
                    <a:ext uri="{FF2B5EF4-FFF2-40B4-BE49-F238E27FC236}">
                      <a16:creationId xmlns:a16="http://schemas.microsoft.com/office/drawing/2014/main" id="{AE23D6D8-2C60-4834-B101-938AD3B245FA}"/>
                    </a:ext>
                  </a:extLst>
                </p:cNvPr>
                <p:cNvSpPr/>
                <p:nvPr/>
              </p:nvSpPr>
              <p:spPr>
                <a:xfrm>
                  <a:off x="2657850" y="5390622"/>
                  <a:ext cx="150829" cy="1791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Tw Cen MT Condensed Extra Bold" panose="020B0803020202020204" pitchFamily="34" charset="0"/>
                    </a:rPr>
                    <a:t>2</a:t>
                  </a:r>
                </a:p>
              </p:txBody>
            </p:sp>
            <p:sp>
              <p:nvSpPr>
                <p:cNvPr id="13" name="Oval 12">
                  <a:extLst>
                    <a:ext uri="{FF2B5EF4-FFF2-40B4-BE49-F238E27FC236}">
                      <a16:creationId xmlns:a16="http://schemas.microsoft.com/office/drawing/2014/main" id="{FB51D666-77DE-4506-8BCC-AD8E739134E0}"/>
                    </a:ext>
                  </a:extLst>
                </p:cNvPr>
                <p:cNvSpPr/>
                <p:nvPr/>
              </p:nvSpPr>
              <p:spPr>
                <a:xfrm>
                  <a:off x="3435032" y="5390622"/>
                  <a:ext cx="150829" cy="1791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Tw Cen MT Condensed Extra Bold" panose="020B0803020202020204" pitchFamily="34" charset="0"/>
                    </a:rPr>
                    <a:t>3</a:t>
                  </a:r>
                </a:p>
              </p:txBody>
            </p:sp>
            <p:sp>
              <p:nvSpPr>
                <p:cNvPr id="14" name="Oval 13">
                  <a:extLst>
                    <a:ext uri="{FF2B5EF4-FFF2-40B4-BE49-F238E27FC236}">
                      <a16:creationId xmlns:a16="http://schemas.microsoft.com/office/drawing/2014/main" id="{70754D3D-E136-42F2-AF0D-85B9890D3EB6}"/>
                    </a:ext>
                  </a:extLst>
                </p:cNvPr>
                <p:cNvSpPr/>
                <p:nvPr/>
              </p:nvSpPr>
              <p:spPr>
                <a:xfrm>
                  <a:off x="4210137" y="5390621"/>
                  <a:ext cx="150829" cy="1791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Tw Cen MT Condensed Extra Bold" panose="020B0803020202020204" pitchFamily="34" charset="0"/>
                    </a:rPr>
                    <a:t>4</a:t>
                  </a:r>
                </a:p>
              </p:txBody>
            </p:sp>
            <p:sp>
              <p:nvSpPr>
                <p:cNvPr id="15" name="Oval 14">
                  <a:extLst>
                    <a:ext uri="{FF2B5EF4-FFF2-40B4-BE49-F238E27FC236}">
                      <a16:creationId xmlns:a16="http://schemas.microsoft.com/office/drawing/2014/main" id="{A9636491-1E3D-4C8B-BFD3-F3260A849F86}"/>
                    </a:ext>
                  </a:extLst>
                </p:cNvPr>
                <p:cNvSpPr/>
                <p:nvPr/>
              </p:nvSpPr>
              <p:spPr>
                <a:xfrm>
                  <a:off x="4993131" y="5390620"/>
                  <a:ext cx="150829" cy="1791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Tw Cen MT Condensed Extra Bold" panose="020B0803020202020204" pitchFamily="34" charset="0"/>
                    </a:rPr>
                    <a:t>5</a:t>
                  </a:r>
                </a:p>
              </p:txBody>
            </p:sp>
            <p:sp>
              <p:nvSpPr>
                <p:cNvPr id="16" name="Oval 15">
                  <a:extLst>
                    <a:ext uri="{FF2B5EF4-FFF2-40B4-BE49-F238E27FC236}">
                      <a16:creationId xmlns:a16="http://schemas.microsoft.com/office/drawing/2014/main" id="{B86EC820-FC20-4A35-BF85-94CC42272967}"/>
                    </a:ext>
                  </a:extLst>
                </p:cNvPr>
                <p:cNvSpPr/>
                <p:nvPr/>
              </p:nvSpPr>
              <p:spPr>
                <a:xfrm>
                  <a:off x="5766638" y="5390619"/>
                  <a:ext cx="150829" cy="1791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Tw Cen MT Condensed Extra Bold" panose="020B0803020202020204" pitchFamily="34" charset="0"/>
                    </a:rPr>
                    <a:t>6</a:t>
                  </a:r>
                </a:p>
              </p:txBody>
            </p:sp>
            <p:sp>
              <p:nvSpPr>
                <p:cNvPr id="17" name="Oval 16">
                  <a:extLst>
                    <a:ext uri="{FF2B5EF4-FFF2-40B4-BE49-F238E27FC236}">
                      <a16:creationId xmlns:a16="http://schemas.microsoft.com/office/drawing/2014/main" id="{E3BCE881-DB03-4606-A8ED-0EB78D5626B3}"/>
                    </a:ext>
                  </a:extLst>
                </p:cNvPr>
                <p:cNvSpPr/>
                <p:nvPr/>
              </p:nvSpPr>
              <p:spPr>
                <a:xfrm>
                  <a:off x="6510816" y="5390618"/>
                  <a:ext cx="150829" cy="1791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Tw Cen MT Condensed Extra Bold" panose="020B0803020202020204" pitchFamily="34" charset="0"/>
                    </a:rPr>
                    <a:t>1</a:t>
                  </a:r>
                </a:p>
              </p:txBody>
            </p:sp>
            <p:sp>
              <p:nvSpPr>
                <p:cNvPr id="18" name="Oval 17">
                  <a:extLst>
                    <a:ext uri="{FF2B5EF4-FFF2-40B4-BE49-F238E27FC236}">
                      <a16:creationId xmlns:a16="http://schemas.microsoft.com/office/drawing/2014/main" id="{12C1C6BC-BBDF-40EA-B43A-61F42E744605}"/>
                    </a:ext>
                  </a:extLst>
                </p:cNvPr>
                <p:cNvSpPr/>
                <p:nvPr/>
              </p:nvSpPr>
              <p:spPr>
                <a:xfrm>
                  <a:off x="7318925" y="5362863"/>
                  <a:ext cx="150829" cy="1791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Tw Cen MT Condensed Extra Bold" panose="020B0803020202020204" pitchFamily="34" charset="0"/>
                    </a:rPr>
                    <a:t>8</a:t>
                  </a:r>
                </a:p>
              </p:txBody>
            </p:sp>
          </p:grpSp>
          <p:sp>
            <p:nvSpPr>
              <p:cNvPr id="19" name="TextBox 18">
                <a:extLst>
                  <a:ext uri="{FF2B5EF4-FFF2-40B4-BE49-F238E27FC236}">
                    <a16:creationId xmlns:a16="http://schemas.microsoft.com/office/drawing/2014/main" id="{6F3DF432-DAD4-40FC-9A63-58EFD8F1F4B1}"/>
                  </a:ext>
                </a:extLst>
              </p:cNvPr>
              <p:cNvSpPr txBox="1"/>
              <p:nvPr/>
            </p:nvSpPr>
            <p:spPr>
              <a:xfrm>
                <a:off x="7708791" y="6373504"/>
                <a:ext cx="2936638" cy="369332"/>
              </a:xfrm>
              <a:prstGeom prst="rect">
                <a:avLst/>
              </a:prstGeom>
              <a:noFill/>
            </p:spPr>
            <p:txBody>
              <a:bodyPr wrap="none" rtlCol="0">
                <a:spAutoFit/>
              </a:bodyPr>
              <a:lstStyle/>
              <a:p>
                <a:r>
                  <a:rPr lang="en-GB" b="1" dirty="0"/>
                  <a:t>Labour Input to Fixed Capital</a:t>
                </a:r>
              </a:p>
            </p:txBody>
          </p:sp>
        </p:grpSp>
        <p:sp>
          <p:nvSpPr>
            <p:cNvPr id="21" name="TextBox 20">
              <a:extLst>
                <a:ext uri="{FF2B5EF4-FFF2-40B4-BE49-F238E27FC236}">
                  <a16:creationId xmlns:a16="http://schemas.microsoft.com/office/drawing/2014/main" id="{FF332D83-5391-41F6-881C-B09E86314472}"/>
                </a:ext>
              </a:extLst>
            </p:cNvPr>
            <p:cNvSpPr txBox="1"/>
            <p:nvPr/>
          </p:nvSpPr>
          <p:spPr>
            <a:xfrm>
              <a:off x="6160826" y="2421491"/>
              <a:ext cx="5257800" cy="615553"/>
            </a:xfrm>
            <a:prstGeom prst="rect">
              <a:avLst/>
            </a:prstGeom>
            <a:solidFill>
              <a:schemeClr val="bg1"/>
            </a:solidFill>
          </p:spPr>
          <p:txBody>
            <a:bodyPr wrap="square" rtlCol="0">
              <a:spAutoFit/>
            </a:bodyPr>
            <a:lstStyle/>
            <a:p>
              <a:pPr algn="ctr"/>
              <a:r>
                <a:rPr lang="en-GB" b="1" dirty="0"/>
                <a:t>SHORT RUN PRODUCTION</a:t>
              </a:r>
            </a:p>
            <a:p>
              <a:pPr algn="ctr"/>
              <a:r>
                <a:rPr lang="en-GB" sz="1600" dirty="0"/>
                <a:t>Labour is Variable but Capital is Fixed</a:t>
              </a:r>
            </a:p>
          </p:txBody>
        </p:sp>
      </p:grpSp>
    </p:spTree>
    <p:extLst>
      <p:ext uri="{BB962C8B-B14F-4D97-AF65-F5344CB8AC3E}">
        <p14:creationId xmlns:p14="http://schemas.microsoft.com/office/powerpoint/2010/main" val="341309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625" y="200416"/>
            <a:ext cx="11611627" cy="64258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23900" b="1" dirty="0" smtClean="0">
                <a:latin typeface="Tw Cen MT Condensed" panose="020B0606020104020203" pitchFamily="34" charset="0"/>
              </a:rPr>
              <a:t>45</a:t>
            </a:r>
            <a:endParaRPr lang="en-GB" sz="23900" b="1" dirty="0">
              <a:latin typeface="Tw Cen MT Condensed" panose="020B0606020104020203" pitchFamily="34" charset="0"/>
            </a:endParaRPr>
          </a:p>
        </p:txBody>
      </p:sp>
    </p:spTree>
    <p:extLst>
      <p:ext uri="{BB962C8B-B14F-4D97-AF65-F5344CB8AC3E}">
        <p14:creationId xmlns:p14="http://schemas.microsoft.com/office/powerpoint/2010/main" val="3310628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208" y="1518173"/>
            <a:ext cx="4977526" cy="4955203"/>
          </a:xfrm>
          <a:prstGeom prst="rect">
            <a:avLst/>
          </a:prstGeom>
          <a:noFill/>
        </p:spPr>
        <p:txBody>
          <a:bodyPr wrap="square" rtlCol="0">
            <a:spAutoFit/>
          </a:bodyPr>
          <a:lstStyle/>
          <a:p>
            <a:pPr marL="342900" indent="-342900">
              <a:buFont typeface="+mj-lt"/>
              <a:buAutoNum type="arabicPeriod"/>
            </a:pPr>
            <a:r>
              <a:rPr lang="en-GB" sz="2400" b="1" dirty="0">
                <a:solidFill>
                  <a:srgbClr val="FF0000"/>
                </a:solidFill>
                <a:latin typeface="Tw Cen MT Condensed" panose="020B0606020104020203" pitchFamily="34" charset="0"/>
              </a:rPr>
              <a:t>Short Run .v. Long Run Production: </a:t>
            </a:r>
          </a:p>
          <a:p>
            <a:pPr marL="800100" lvl="1" indent="-342900">
              <a:buFont typeface="Wingdings" panose="05000000000000000000" pitchFamily="2" charset="2"/>
              <a:buChar char="q"/>
            </a:pPr>
            <a:r>
              <a:rPr lang="en-GB" dirty="0">
                <a:solidFill>
                  <a:srgbClr val="FF0000"/>
                </a:solidFill>
                <a:latin typeface="Tw Cen MT Condensed" panose="020B0606020104020203" pitchFamily="34" charset="0"/>
              </a:rPr>
              <a:t>Production Process – Fixed and Variable Inputs: Pedro’s </a:t>
            </a:r>
            <a:r>
              <a:rPr lang="en-GB" dirty="0" err="1">
                <a:solidFill>
                  <a:srgbClr val="FF0000"/>
                </a:solidFill>
                <a:latin typeface="Tw Cen MT Condensed" panose="020B0606020104020203" pitchFamily="34" charset="0"/>
              </a:rPr>
              <a:t>Paperbox</a:t>
            </a:r>
            <a:r>
              <a:rPr lang="en-GB" dirty="0">
                <a:solidFill>
                  <a:srgbClr val="FF0000"/>
                </a:solidFill>
                <a:latin typeface="Tw Cen MT Condensed" panose="020B0606020104020203" pitchFamily="34" charset="0"/>
              </a:rPr>
              <a:t> Ltd. Demonstration</a:t>
            </a:r>
          </a:p>
          <a:p>
            <a:pPr marL="342900" indent="-342900">
              <a:buFont typeface="+mj-lt"/>
              <a:buAutoNum type="arabicPeriod"/>
            </a:pPr>
            <a:r>
              <a:rPr lang="en-GB" sz="2400" b="1" dirty="0">
                <a:solidFill>
                  <a:srgbClr val="FF0000"/>
                </a:solidFill>
                <a:latin typeface="Tw Cen MT Condensed" panose="020B0606020104020203" pitchFamily="34" charset="0"/>
              </a:rPr>
              <a:t>Short Run Average Cost</a:t>
            </a:r>
          </a:p>
          <a:p>
            <a:pPr marL="800100" lvl="1" indent="-342900">
              <a:buFont typeface="Wingdings" panose="05000000000000000000" pitchFamily="2" charset="2"/>
              <a:buChar char="q"/>
            </a:pPr>
            <a:r>
              <a:rPr lang="en-GB" sz="2000" dirty="0">
                <a:solidFill>
                  <a:srgbClr val="FF0000"/>
                </a:solidFill>
                <a:latin typeface="Tw Cen MT Condensed" panose="020B0606020104020203" pitchFamily="34" charset="0"/>
              </a:rPr>
              <a:t>Specialisation and The Law of Diminishing Returns)</a:t>
            </a:r>
          </a:p>
          <a:p>
            <a:pPr marL="342900" indent="-342900">
              <a:buFont typeface="+mj-lt"/>
              <a:buAutoNum type="arabicPeriod"/>
            </a:pPr>
            <a:r>
              <a:rPr lang="en-GB" sz="2400" b="1" dirty="0">
                <a:solidFill>
                  <a:srgbClr val="FF0000"/>
                </a:solidFill>
                <a:latin typeface="Tw Cen MT Condensed" panose="020B0606020104020203" pitchFamily="34" charset="0"/>
              </a:rPr>
              <a:t>Revenue and Profit</a:t>
            </a:r>
          </a:p>
          <a:p>
            <a:pPr marL="800100" lvl="1" indent="-342900">
              <a:buFont typeface="Wingdings" panose="05000000000000000000" pitchFamily="2" charset="2"/>
              <a:buChar char="q"/>
            </a:pPr>
            <a:r>
              <a:rPr lang="en-GB" sz="2000" dirty="0">
                <a:solidFill>
                  <a:srgbClr val="FF0000"/>
                </a:solidFill>
                <a:latin typeface="Tw Cen MT Condensed" panose="020B0606020104020203" pitchFamily="34" charset="0"/>
              </a:rPr>
              <a:t>Average Revenue, Price and Demand Curve</a:t>
            </a:r>
          </a:p>
          <a:p>
            <a:pPr marL="800100" lvl="1" indent="-342900">
              <a:buFont typeface="Wingdings" panose="05000000000000000000" pitchFamily="2" charset="2"/>
              <a:buChar char="q"/>
            </a:pPr>
            <a:r>
              <a:rPr lang="en-GB" sz="2000" dirty="0">
                <a:solidFill>
                  <a:srgbClr val="FF0000"/>
                </a:solidFill>
                <a:latin typeface="Tw Cen MT Condensed" panose="020B0606020104020203" pitchFamily="34" charset="0"/>
              </a:rPr>
              <a:t>Normal and Abnormal Profit</a:t>
            </a:r>
          </a:p>
          <a:p>
            <a:pPr marL="342900" indent="-342900">
              <a:buFont typeface="+mj-lt"/>
              <a:buAutoNum type="arabicPeriod"/>
            </a:pPr>
            <a:r>
              <a:rPr lang="en-GB" sz="2400" b="1" dirty="0">
                <a:latin typeface="Tw Cen MT Condensed" panose="020B0606020104020203" pitchFamily="34" charset="0"/>
              </a:rPr>
              <a:t>Long Run Average Cost (‘Economies of Scale’)</a:t>
            </a:r>
          </a:p>
          <a:p>
            <a:pPr marL="800100" lvl="1" indent="-342900">
              <a:buFont typeface="Wingdings" panose="05000000000000000000" pitchFamily="2" charset="2"/>
              <a:buChar char="q"/>
            </a:pPr>
            <a:r>
              <a:rPr lang="en-GB" sz="2000" dirty="0">
                <a:latin typeface="Tw Cen MT Condensed" panose="020B0606020104020203" pitchFamily="34" charset="0"/>
              </a:rPr>
              <a:t>Watch the </a:t>
            </a:r>
            <a:r>
              <a:rPr lang="en-GB" sz="2000" dirty="0">
                <a:latin typeface="Tw Cen MT Condensed" panose="020B0606020104020203" pitchFamily="34" charset="0"/>
                <a:hlinkClick r:id="rId3"/>
              </a:rPr>
              <a:t>video</a:t>
            </a:r>
            <a:r>
              <a:rPr lang="en-GB" sz="2000" dirty="0">
                <a:latin typeface="Tw Cen MT Condensed" panose="020B0606020104020203" pitchFamily="34" charset="0"/>
              </a:rPr>
              <a:t> and then in pairs describe what this term means </a:t>
            </a:r>
          </a:p>
          <a:p>
            <a:pPr marL="800100" lvl="1" indent="-342900">
              <a:buFont typeface="Wingdings" panose="05000000000000000000" pitchFamily="2" charset="2"/>
              <a:buChar char="q"/>
            </a:pPr>
            <a:r>
              <a:rPr lang="en-GB" sz="2000" dirty="0">
                <a:latin typeface="Tw Cen MT Condensed" panose="020B0606020104020203" pitchFamily="34" charset="0"/>
              </a:rPr>
              <a:t>Worksheet – talk through…</a:t>
            </a:r>
          </a:p>
          <a:p>
            <a:pPr marL="800100" lvl="1" indent="-342900">
              <a:buFont typeface="Wingdings" panose="05000000000000000000" pitchFamily="2" charset="2"/>
              <a:buChar char="q"/>
            </a:pPr>
            <a:r>
              <a:rPr lang="en-GB" sz="2000" dirty="0">
                <a:latin typeface="Tw Cen MT Condensed" panose="020B0606020104020203" pitchFamily="34" charset="0"/>
              </a:rPr>
              <a:t>What are external economies of scale?</a:t>
            </a:r>
          </a:p>
          <a:p>
            <a:endParaRPr lang="en-GB" sz="2000" dirty="0"/>
          </a:p>
        </p:txBody>
      </p:sp>
      <p:sp>
        <p:nvSpPr>
          <p:cNvPr id="6" name="Title 1">
            <a:extLst>
              <a:ext uri="{FF2B5EF4-FFF2-40B4-BE49-F238E27FC236}">
                <a16:creationId xmlns:a16="http://schemas.microsoft.com/office/drawing/2014/main" id="{63F0E7DC-84E2-45D8-8AEE-90A4FDBCC706}"/>
              </a:ext>
            </a:extLst>
          </p:cNvPr>
          <p:cNvSpPr txBox="1">
            <a:spLocks/>
          </p:cNvSpPr>
          <p:nvPr/>
        </p:nvSpPr>
        <p:spPr>
          <a:xfrm>
            <a:off x="838200" y="75928"/>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Tw Cen MT Condensed" panose="020B0606020104020203" pitchFamily="34" charset="0"/>
                <a:ea typeface="+mj-ea"/>
                <a:cs typeface="+mj-cs"/>
              </a:defRPr>
            </a:lvl1pPr>
          </a:lstStyle>
          <a:p>
            <a:r>
              <a:rPr lang="en-GB" b="1" dirty="0"/>
              <a:t>RWS6 (MICRO): Market Failure #1 – Monopoly Power</a:t>
            </a:r>
            <a:br>
              <a:rPr lang="en-GB" b="1" dirty="0"/>
            </a:br>
            <a:r>
              <a:rPr lang="en-GB" sz="3100" b="1" dirty="0">
                <a:solidFill>
                  <a:srgbClr val="FF0000"/>
                </a:solidFill>
              </a:rPr>
              <a:t>Profit: Costs and Revenue Curves in the Short Run and Long Run</a:t>
            </a:r>
            <a:endParaRPr lang="en-GB" dirty="0">
              <a:solidFill>
                <a:srgbClr val="FF0000"/>
              </a:solidFill>
            </a:endParaRPr>
          </a:p>
        </p:txBody>
      </p:sp>
      <p:grpSp>
        <p:nvGrpSpPr>
          <p:cNvPr id="22" name="Group 21">
            <a:extLst>
              <a:ext uri="{FF2B5EF4-FFF2-40B4-BE49-F238E27FC236}">
                <a16:creationId xmlns:a16="http://schemas.microsoft.com/office/drawing/2014/main" id="{385F27C2-E013-4D68-83D5-18BCE6754A80}"/>
              </a:ext>
            </a:extLst>
          </p:cNvPr>
          <p:cNvGrpSpPr/>
          <p:nvPr/>
        </p:nvGrpSpPr>
        <p:grpSpPr>
          <a:xfrm>
            <a:off x="6096000" y="1896052"/>
            <a:ext cx="5257800" cy="4328169"/>
            <a:chOff x="6160826" y="2421491"/>
            <a:chExt cx="5257800" cy="4328169"/>
          </a:xfrm>
        </p:grpSpPr>
        <p:grpSp>
          <p:nvGrpSpPr>
            <p:cNvPr id="20" name="Group 19">
              <a:extLst>
                <a:ext uri="{FF2B5EF4-FFF2-40B4-BE49-F238E27FC236}">
                  <a16:creationId xmlns:a16="http://schemas.microsoft.com/office/drawing/2014/main" id="{D29CC517-5C17-4EEA-9B4A-F74DF958699B}"/>
                </a:ext>
              </a:extLst>
            </p:cNvPr>
            <p:cNvGrpSpPr/>
            <p:nvPr/>
          </p:nvGrpSpPr>
          <p:grpSpPr>
            <a:xfrm>
              <a:off x="6160826" y="2421491"/>
              <a:ext cx="5192974" cy="4328169"/>
              <a:chOff x="6160826" y="2414667"/>
              <a:chExt cx="5192974" cy="4328169"/>
            </a:xfrm>
          </p:grpSpPr>
          <p:grpSp>
            <p:nvGrpSpPr>
              <p:cNvPr id="9" name="Group 8">
                <a:extLst>
                  <a:ext uri="{FF2B5EF4-FFF2-40B4-BE49-F238E27FC236}">
                    <a16:creationId xmlns:a16="http://schemas.microsoft.com/office/drawing/2014/main" id="{733762F2-A0A0-4D89-90EE-0B4D3F007CC6}"/>
                  </a:ext>
                </a:extLst>
              </p:cNvPr>
              <p:cNvGrpSpPr/>
              <p:nvPr/>
            </p:nvGrpSpPr>
            <p:grpSpPr>
              <a:xfrm>
                <a:off x="6160826" y="2414667"/>
                <a:ext cx="5192974" cy="3958837"/>
                <a:chOff x="-1" y="-62401"/>
                <a:chExt cx="8578393" cy="5877450"/>
              </a:xfrm>
            </p:grpSpPr>
            <p:pic>
              <p:nvPicPr>
                <p:cNvPr id="10" name="Picture 9">
                  <a:extLst>
                    <a:ext uri="{FF2B5EF4-FFF2-40B4-BE49-F238E27FC236}">
                      <a16:creationId xmlns:a16="http://schemas.microsoft.com/office/drawing/2014/main" id="{BA667B3E-C08A-4F8A-9AA6-0F9FF01A00C1}"/>
                    </a:ext>
                  </a:extLst>
                </p:cNvPr>
                <p:cNvPicPr>
                  <a:picLocks noChangeAspect="1"/>
                </p:cNvPicPr>
                <p:nvPr/>
              </p:nvPicPr>
              <p:blipFill>
                <a:blip r:embed="rId4"/>
                <a:stretch>
                  <a:fillRect/>
                </a:stretch>
              </p:blipFill>
              <p:spPr>
                <a:xfrm>
                  <a:off x="-1" y="-62401"/>
                  <a:ext cx="8578393" cy="5877450"/>
                </a:xfrm>
                <a:prstGeom prst="rect">
                  <a:avLst/>
                </a:prstGeom>
              </p:spPr>
            </p:pic>
            <p:sp>
              <p:nvSpPr>
                <p:cNvPr id="11" name="Oval 10">
                  <a:extLst>
                    <a:ext uri="{FF2B5EF4-FFF2-40B4-BE49-F238E27FC236}">
                      <a16:creationId xmlns:a16="http://schemas.microsoft.com/office/drawing/2014/main" id="{AB81EFEF-8D15-4B21-A6C2-74C5C89E6B96}"/>
                    </a:ext>
                  </a:extLst>
                </p:cNvPr>
                <p:cNvSpPr/>
                <p:nvPr/>
              </p:nvSpPr>
              <p:spPr>
                <a:xfrm>
                  <a:off x="1909458" y="5390622"/>
                  <a:ext cx="150829" cy="1791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Tw Cen MT Condensed Extra Bold" panose="020B0803020202020204" pitchFamily="34" charset="0"/>
                    </a:rPr>
                    <a:t>1</a:t>
                  </a:r>
                </a:p>
              </p:txBody>
            </p:sp>
            <p:sp>
              <p:nvSpPr>
                <p:cNvPr id="12" name="Oval 11">
                  <a:extLst>
                    <a:ext uri="{FF2B5EF4-FFF2-40B4-BE49-F238E27FC236}">
                      <a16:creationId xmlns:a16="http://schemas.microsoft.com/office/drawing/2014/main" id="{AE23D6D8-2C60-4834-B101-938AD3B245FA}"/>
                    </a:ext>
                  </a:extLst>
                </p:cNvPr>
                <p:cNvSpPr/>
                <p:nvPr/>
              </p:nvSpPr>
              <p:spPr>
                <a:xfrm>
                  <a:off x="2657850" y="5390622"/>
                  <a:ext cx="150829" cy="1791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Tw Cen MT Condensed Extra Bold" panose="020B0803020202020204" pitchFamily="34" charset="0"/>
                    </a:rPr>
                    <a:t>2</a:t>
                  </a:r>
                </a:p>
              </p:txBody>
            </p:sp>
            <p:sp>
              <p:nvSpPr>
                <p:cNvPr id="13" name="Oval 12">
                  <a:extLst>
                    <a:ext uri="{FF2B5EF4-FFF2-40B4-BE49-F238E27FC236}">
                      <a16:creationId xmlns:a16="http://schemas.microsoft.com/office/drawing/2014/main" id="{FB51D666-77DE-4506-8BCC-AD8E739134E0}"/>
                    </a:ext>
                  </a:extLst>
                </p:cNvPr>
                <p:cNvSpPr/>
                <p:nvPr/>
              </p:nvSpPr>
              <p:spPr>
                <a:xfrm>
                  <a:off x="3435032" y="5390622"/>
                  <a:ext cx="150829" cy="1791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Tw Cen MT Condensed Extra Bold" panose="020B0803020202020204" pitchFamily="34" charset="0"/>
                    </a:rPr>
                    <a:t>3</a:t>
                  </a:r>
                </a:p>
              </p:txBody>
            </p:sp>
            <p:sp>
              <p:nvSpPr>
                <p:cNvPr id="14" name="Oval 13">
                  <a:extLst>
                    <a:ext uri="{FF2B5EF4-FFF2-40B4-BE49-F238E27FC236}">
                      <a16:creationId xmlns:a16="http://schemas.microsoft.com/office/drawing/2014/main" id="{70754D3D-E136-42F2-AF0D-85B9890D3EB6}"/>
                    </a:ext>
                  </a:extLst>
                </p:cNvPr>
                <p:cNvSpPr/>
                <p:nvPr/>
              </p:nvSpPr>
              <p:spPr>
                <a:xfrm>
                  <a:off x="4210137" y="5390621"/>
                  <a:ext cx="150829" cy="1791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Tw Cen MT Condensed Extra Bold" panose="020B0803020202020204" pitchFamily="34" charset="0"/>
                    </a:rPr>
                    <a:t>4</a:t>
                  </a:r>
                </a:p>
              </p:txBody>
            </p:sp>
            <p:sp>
              <p:nvSpPr>
                <p:cNvPr id="15" name="Oval 14">
                  <a:extLst>
                    <a:ext uri="{FF2B5EF4-FFF2-40B4-BE49-F238E27FC236}">
                      <a16:creationId xmlns:a16="http://schemas.microsoft.com/office/drawing/2014/main" id="{A9636491-1E3D-4C8B-BFD3-F3260A849F86}"/>
                    </a:ext>
                  </a:extLst>
                </p:cNvPr>
                <p:cNvSpPr/>
                <p:nvPr/>
              </p:nvSpPr>
              <p:spPr>
                <a:xfrm>
                  <a:off x="4993131" y="5390620"/>
                  <a:ext cx="150829" cy="1791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Tw Cen MT Condensed Extra Bold" panose="020B0803020202020204" pitchFamily="34" charset="0"/>
                    </a:rPr>
                    <a:t>5</a:t>
                  </a:r>
                </a:p>
              </p:txBody>
            </p:sp>
            <p:sp>
              <p:nvSpPr>
                <p:cNvPr id="16" name="Oval 15">
                  <a:extLst>
                    <a:ext uri="{FF2B5EF4-FFF2-40B4-BE49-F238E27FC236}">
                      <a16:creationId xmlns:a16="http://schemas.microsoft.com/office/drawing/2014/main" id="{B86EC820-FC20-4A35-BF85-94CC42272967}"/>
                    </a:ext>
                  </a:extLst>
                </p:cNvPr>
                <p:cNvSpPr/>
                <p:nvPr/>
              </p:nvSpPr>
              <p:spPr>
                <a:xfrm>
                  <a:off x="5766638" y="5390619"/>
                  <a:ext cx="150829" cy="1791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Tw Cen MT Condensed Extra Bold" panose="020B0803020202020204" pitchFamily="34" charset="0"/>
                    </a:rPr>
                    <a:t>6</a:t>
                  </a:r>
                </a:p>
              </p:txBody>
            </p:sp>
            <p:sp>
              <p:nvSpPr>
                <p:cNvPr id="17" name="Oval 16">
                  <a:extLst>
                    <a:ext uri="{FF2B5EF4-FFF2-40B4-BE49-F238E27FC236}">
                      <a16:creationId xmlns:a16="http://schemas.microsoft.com/office/drawing/2014/main" id="{E3BCE881-DB03-4606-A8ED-0EB78D5626B3}"/>
                    </a:ext>
                  </a:extLst>
                </p:cNvPr>
                <p:cNvSpPr/>
                <p:nvPr/>
              </p:nvSpPr>
              <p:spPr>
                <a:xfrm>
                  <a:off x="6510816" y="5390618"/>
                  <a:ext cx="150829" cy="1791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Tw Cen MT Condensed Extra Bold" panose="020B0803020202020204" pitchFamily="34" charset="0"/>
                    </a:rPr>
                    <a:t>1</a:t>
                  </a:r>
                </a:p>
              </p:txBody>
            </p:sp>
            <p:sp>
              <p:nvSpPr>
                <p:cNvPr id="18" name="Oval 17">
                  <a:extLst>
                    <a:ext uri="{FF2B5EF4-FFF2-40B4-BE49-F238E27FC236}">
                      <a16:creationId xmlns:a16="http://schemas.microsoft.com/office/drawing/2014/main" id="{12C1C6BC-BBDF-40EA-B43A-61F42E744605}"/>
                    </a:ext>
                  </a:extLst>
                </p:cNvPr>
                <p:cNvSpPr/>
                <p:nvPr/>
              </p:nvSpPr>
              <p:spPr>
                <a:xfrm>
                  <a:off x="7318925" y="5362863"/>
                  <a:ext cx="150829" cy="1791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Tw Cen MT Condensed Extra Bold" panose="020B0803020202020204" pitchFamily="34" charset="0"/>
                    </a:rPr>
                    <a:t>8</a:t>
                  </a:r>
                </a:p>
              </p:txBody>
            </p:sp>
          </p:grpSp>
          <p:sp>
            <p:nvSpPr>
              <p:cNvPr id="19" name="TextBox 18">
                <a:extLst>
                  <a:ext uri="{FF2B5EF4-FFF2-40B4-BE49-F238E27FC236}">
                    <a16:creationId xmlns:a16="http://schemas.microsoft.com/office/drawing/2014/main" id="{6F3DF432-DAD4-40FC-9A63-58EFD8F1F4B1}"/>
                  </a:ext>
                </a:extLst>
              </p:cNvPr>
              <p:cNvSpPr txBox="1"/>
              <p:nvPr/>
            </p:nvSpPr>
            <p:spPr>
              <a:xfrm>
                <a:off x="7708791" y="6373504"/>
                <a:ext cx="2936638" cy="369332"/>
              </a:xfrm>
              <a:prstGeom prst="rect">
                <a:avLst/>
              </a:prstGeom>
              <a:noFill/>
            </p:spPr>
            <p:txBody>
              <a:bodyPr wrap="none" rtlCol="0">
                <a:spAutoFit/>
              </a:bodyPr>
              <a:lstStyle/>
              <a:p>
                <a:r>
                  <a:rPr lang="en-GB" b="1" dirty="0"/>
                  <a:t>Labour Input to Fixed Capital</a:t>
                </a:r>
              </a:p>
            </p:txBody>
          </p:sp>
        </p:grpSp>
        <p:sp>
          <p:nvSpPr>
            <p:cNvPr id="21" name="TextBox 20">
              <a:extLst>
                <a:ext uri="{FF2B5EF4-FFF2-40B4-BE49-F238E27FC236}">
                  <a16:creationId xmlns:a16="http://schemas.microsoft.com/office/drawing/2014/main" id="{FF332D83-5391-41F6-881C-B09E86314472}"/>
                </a:ext>
              </a:extLst>
            </p:cNvPr>
            <p:cNvSpPr txBox="1"/>
            <p:nvPr/>
          </p:nvSpPr>
          <p:spPr>
            <a:xfrm>
              <a:off x="6160826" y="2421491"/>
              <a:ext cx="5257800" cy="615553"/>
            </a:xfrm>
            <a:prstGeom prst="rect">
              <a:avLst/>
            </a:prstGeom>
            <a:solidFill>
              <a:schemeClr val="bg1"/>
            </a:solidFill>
          </p:spPr>
          <p:txBody>
            <a:bodyPr wrap="square" rtlCol="0">
              <a:spAutoFit/>
            </a:bodyPr>
            <a:lstStyle/>
            <a:p>
              <a:pPr algn="ctr"/>
              <a:r>
                <a:rPr lang="en-GB" b="1" dirty="0"/>
                <a:t>SHORT RUN PRODUCTION</a:t>
              </a:r>
            </a:p>
            <a:p>
              <a:pPr algn="ctr"/>
              <a:r>
                <a:rPr lang="en-GB" sz="1600" dirty="0"/>
                <a:t>Labour is Variable but Capital is Fixed</a:t>
              </a:r>
            </a:p>
          </p:txBody>
        </p:sp>
      </p:grpSp>
    </p:spTree>
    <p:extLst>
      <p:ext uri="{BB962C8B-B14F-4D97-AF65-F5344CB8AC3E}">
        <p14:creationId xmlns:p14="http://schemas.microsoft.com/office/powerpoint/2010/main" val="382134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739" y="-154895"/>
            <a:ext cx="10515600" cy="1325563"/>
          </a:xfrm>
        </p:spPr>
        <p:txBody>
          <a:bodyPr>
            <a:normAutofit/>
          </a:bodyPr>
          <a:lstStyle/>
          <a:p>
            <a:pPr algn="ctr"/>
            <a:r>
              <a:rPr lang="en-US" sz="3600" b="1" dirty="0" smtClean="0">
                <a:latin typeface="Tw Cen MT Condensed" panose="020B0606020104020203" pitchFamily="34" charset="0"/>
              </a:rPr>
              <a:t>STARTER QUESTION: Where is the firm below making profit?</a:t>
            </a:r>
            <a:endParaRPr lang="en-US" sz="3600" b="1" dirty="0">
              <a:latin typeface="Tw Cen MT Condensed" panose="020B0606020104020203" pitchFamily="34" charset="0"/>
            </a:endParaRPr>
          </a:p>
        </p:txBody>
      </p:sp>
      <p:grpSp>
        <p:nvGrpSpPr>
          <p:cNvPr id="15" name="Group 14"/>
          <p:cNvGrpSpPr/>
          <p:nvPr/>
        </p:nvGrpSpPr>
        <p:grpSpPr>
          <a:xfrm>
            <a:off x="154868" y="1655666"/>
            <a:ext cx="5946939" cy="4537873"/>
            <a:chOff x="-466569" y="1702133"/>
            <a:chExt cx="7499490" cy="4920126"/>
          </a:xfrm>
        </p:grpSpPr>
        <p:cxnSp>
          <p:nvCxnSpPr>
            <p:cNvPr id="5" name="Straight Connector 4"/>
            <p:cNvCxnSpPr/>
            <p:nvPr/>
          </p:nvCxnSpPr>
          <p:spPr>
            <a:xfrm>
              <a:off x="1005011" y="1790549"/>
              <a:ext cx="102200" cy="441960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1107211" y="6210149"/>
              <a:ext cx="5384800" cy="0"/>
            </a:xfrm>
            <a:prstGeom prst="line">
              <a:avLst/>
            </a:prstGeom>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494496" y="1702133"/>
              <a:ext cx="1499705" cy="400443"/>
            </a:xfrm>
            <a:prstGeom prst="rect">
              <a:avLst/>
            </a:prstGeom>
            <a:solidFill>
              <a:schemeClr val="bg1"/>
            </a:solidFill>
          </p:spPr>
          <p:txBody>
            <a:bodyPr wrap="square" rtlCol="0">
              <a:spAutoFit/>
            </a:bodyPr>
            <a:lstStyle/>
            <a:p>
              <a:r>
                <a:rPr lang="en-GB" b="1" dirty="0">
                  <a:latin typeface="Tw Cen MT Condensed" panose="020B0606020104020203" pitchFamily="34" charset="0"/>
                </a:rPr>
                <a:t>Price/Cost</a:t>
              </a:r>
            </a:p>
          </p:txBody>
        </p:sp>
        <p:sp>
          <p:nvSpPr>
            <p:cNvPr id="11" name="TextBox 10"/>
            <p:cNvSpPr txBox="1"/>
            <p:nvPr/>
          </p:nvSpPr>
          <p:spPr>
            <a:xfrm>
              <a:off x="5659240" y="6198199"/>
              <a:ext cx="1373681" cy="400443"/>
            </a:xfrm>
            <a:prstGeom prst="rect">
              <a:avLst/>
            </a:prstGeom>
            <a:solidFill>
              <a:schemeClr val="bg1"/>
            </a:solidFill>
          </p:spPr>
          <p:txBody>
            <a:bodyPr wrap="square" rtlCol="0">
              <a:spAutoFit/>
            </a:bodyPr>
            <a:lstStyle/>
            <a:p>
              <a:r>
                <a:rPr lang="en-GB" b="1" dirty="0">
                  <a:latin typeface="Tw Cen MT Condensed" panose="020B0606020104020203" pitchFamily="34" charset="0"/>
                </a:rPr>
                <a:t>Quantity</a:t>
              </a:r>
            </a:p>
          </p:txBody>
        </p:sp>
        <p:cxnSp>
          <p:nvCxnSpPr>
            <p:cNvPr id="13" name="Straight Connector 12"/>
            <p:cNvCxnSpPr>
              <a:endCxn id="14" idx="1"/>
            </p:cNvCxnSpPr>
            <p:nvPr/>
          </p:nvCxnSpPr>
          <p:spPr>
            <a:xfrm>
              <a:off x="1837152" y="2071506"/>
              <a:ext cx="2699797" cy="3836221"/>
            </a:xfrm>
            <a:prstGeom prst="line">
              <a:avLst/>
            </a:prstGeom>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4536950" y="5624080"/>
              <a:ext cx="1203193" cy="567294"/>
            </a:xfrm>
            <a:prstGeom prst="rect">
              <a:avLst/>
            </a:prstGeom>
            <a:noFill/>
          </p:spPr>
          <p:txBody>
            <a:bodyPr wrap="none" rtlCol="0">
              <a:spAutoFit/>
            </a:bodyPr>
            <a:lstStyle/>
            <a:p>
              <a:r>
                <a:rPr lang="en-GB" sz="2800" b="1" dirty="0">
                  <a:latin typeface="Tw Cen MT Condensed" panose="020B0606020104020203" pitchFamily="34" charset="0"/>
                </a:rPr>
                <a:t>D=AR</a:t>
              </a:r>
            </a:p>
          </p:txBody>
        </p:sp>
        <p:cxnSp>
          <p:nvCxnSpPr>
            <p:cNvPr id="18" name="Straight Connector 17"/>
            <p:cNvCxnSpPr/>
            <p:nvPr/>
          </p:nvCxnSpPr>
          <p:spPr>
            <a:xfrm flipH="1" flipV="1">
              <a:off x="3995600" y="5049594"/>
              <a:ext cx="28668" cy="117604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3" idx="2"/>
            </p:cNvCxnSpPr>
            <p:nvPr/>
          </p:nvCxnSpPr>
          <p:spPr>
            <a:xfrm flipV="1">
              <a:off x="1068591" y="5099589"/>
              <a:ext cx="2833018" cy="2745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32" idx="4"/>
            </p:cNvCxnSpPr>
            <p:nvPr/>
          </p:nvCxnSpPr>
          <p:spPr>
            <a:xfrm flipV="1">
              <a:off x="2428011" y="2944687"/>
              <a:ext cx="0" cy="326546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027052" y="2888664"/>
              <a:ext cx="1422400" cy="193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66569" y="4849622"/>
              <a:ext cx="1787582" cy="400443"/>
            </a:xfrm>
            <a:prstGeom prst="rect">
              <a:avLst/>
            </a:prstGeom>
            <a:noFill/>
          </p:spPr>
          <p:txBody>
            <a:bodyPr wrap="square" rtlCol="0">
              <a:spAutoFit/>
            </a:bodyPr>
            <a:lstStyle/>
            <a:p>
              <a:r>
                <a:rPr lang="en-GB" b="1" dirty="0">
                  <a:latin typeface="Tw Cen MT Condensed" panose="020B0606020104020203" pitchFamily="34" charset="0"/>
                </a:rPr>
                <a:t>P=AR=AC</a:t>
              </a:r>
              <a:r>
                <a:rPr lang="en-GB" sz="1100" b="1" dirty="0">
                  <a:latin typeface="Tw Cen MT Condensed" panose="020B0606020104020203" pitchFamily="34" charset="0"/>
                </a:rPr>
                <a:t>PC</a:t>
              </a:r>
            </a:p>
          </p:txBody>
        </p:sp>
        <p:sp>
          <p:nvSpPr>
            <p:cNvPr id="29" name="TextBox 28"/>
            <p:cNvSpPr txBox="1"/>
            <p:nvPr/>
          </p:nvSpPr>
          <p:spPr>
            <a:xfrm>
              <a:off x="-17379" y="2723746"/>
              <a:ext cx="1100662" cy="400443"/>
            </a:xfrm>
            <a:prstGeom prst="rect">
              <a:avLst/>
            </a:prstGeom>
            <a:noFill/>
          </p:spPr>
          <p:txBody>
            <a:bodyPr wrap="square" rtlCol="0">
              <a:spAutoFit/>
            </a:bodyPr>
            <a:lstStyle/>
            <a:p>
              <a:r>
                <a:rPr lang="en-GB" b="1" dirty="0">
                  <a:latin typeface="Tw Cen MT Condensed" panose="020B0606020104020203" pitchFamily="34" charset="0"/>
                </a:rPr>
                <a:t>P=AR</a:t>
              </a:r>
              <a:r>
                <a:rPr lang="en-GB" sz="1100" b="1" dirty="0">
                  <a:latin typeface="Tw Cen MT Condensed" panose="020B0606020104020203" pitchFamily="34" charset="0"/>
                </a:rPr>
                <a:t>M</a:t>
              </a:r>
            </a:p>
          </p:txBody>
        </p:sp>
        <p:sp>
          <p:nvSpPr>
            <p:cNvPr id="30" name="TextBox 29"/>
            <p:cNvSpPr txBox="1"/>
            <p:nvPr/>
          </p:nvSpPr>
          <p:spPr>
            <a:xfrm>
              <a:off x="2140945" y="6221816"/>
              <a:ext cx="642665" cy="400443"/>
            </a:xfrm>
            <a:prstGeom prst="rect">
              <a:avLst/>
            </a:prstGeom>
            <a:noFill/>
          </p:spPr>
          <p:txBody>
            <a:bodyPr wrap="square" rtlCol="0">
              <a:spAutoFit/>
            </a:bodyPr>
            <a:lstStyle/>
            <a:p>
              <a:r>
                <a:rPr lang="en-GB" b="1" dirty="0">
                  <a:latin typeface="Tw Cen MT Condensed" panose="020B0606020104020203" pitchFamily="34" charset="0"/>
                </a:rPr>
                <a:t>Q</a:t>
              </a:r>
              <a:r>
                <a:rPr lang="en-GB" sz="1100" b="1" dirty="0">
                  <a:latin typeface="Tw Cen MT Condensed" panose="020B0606020104020203" pitchFamily="34" charset="0"/>
                </a:rPr>
                <a:t>M</a:t>
              </a:r>
            </a:p>
          </p:txBody>
        </p:sp>
        <p:sp>
          <p:nvSpPr>
            <p:cNvPr id="31" name="TextBox 30"/>
            <p:cNvSpPr txBox="1"/>
            <p:nvPr/>
          </p:nvSpPr>
          <p:spPr>
            <a:xfrm>
              <a:off x="3731070" y="6206326"/>
              <a:ext cx="752887" cy="400443"/>
            </a:xfrm>
            <a:prstGeom prst="rect">
              <a:avLst/>
            </a:prstGeom>
            <a:noFill/>
          </p:spPr>
          <p:txBody>
            <a:bodyPr wrap="square" rtlCol="0">
              <a:spAutoFit/>
            </a:bodyPr>
            <a:lstStyle/>
            <a:p>
              <a:r>
                <a:rPr lang="en-GB" b="1" dirty="0">
                  <a:latin typeface="Tw Cen MT Condensed" panose="020B0606020104020203" pitchFamily="34" charset="0"/>
                </a:rPr>
                <a:t>Q</a:t>
              </a:r>
              <a:r>
                <a:rPr lang="en-GB" sz="1100" b="1" dirty="0">
                  <a:latin typeface="Tw Cen MT Condensed" panose="020B0606020104020203" pitchFamily="34" charset="0"/>
                </a:rPr>
                <a:t>PC</a:t>
              </a:r>
            </a:p>
          </p:txBody>
        </p:sp>
        <p:sp>
          <p:nvSpPr>
            <p:cNvPr id="32" name="Oval 31"/>
            <p:cNvSpPr/>
            <p:nvPr/>
          </p:nvSpPr>
          <p:spPr>
            <a:xfrm>
              <a:off x="2351811" y="2812263"/>
              <a:ext cx="152401" cy="1324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33" name="Oval 32"/>
            <p:cNvSpPr/>
            <p:nvPr/>
          </p:nvSpPr>
          <p:spPr>
            <a:xfrm>
              <a:off x="3901609" y="5003126"/>
              <a:ext cx="186912" cy="1929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35" name="Freeform 34"/>
            <p:cNvSpPr/>
            <p:nvPr/>
          </p:nvSpPr>
          <p:spPr>
            <a:xfrm>
              <a:off x="1849390" y="3401611"/>
              <a:ext cx="4248663" cy="1704514"/>
            </a:xfrm>
            <a:custGeom>
              <a:avLst/>
              <a:gdLst>
                <a:gd name="connsiteX0" fmla="*/ 0 w 3453413"/>
                <a:gd name="connsiteY0" fmla="*/ 0 h 1704514"/>
                <a:gd name="connsiteX1" fmla="*/ 1855433 w 3453413"/>
                <a:gd name="connsiteY1" fmla="*/ 1704513 h 1704514"/>
                <a:gd name="connsiteX2" fmla="*/ 3453413 w 3453413"/>
                <a:gd name="connsiteY2" fmla="*/ 8878 h 1704514"/>
              </a:gdLst>
              <a:ahLst/>
              <a:cxnLst>
                <a:cxn ang="0">
                  <a:pos x="connsiteX0" y="connsiteY0"/>
                </a:cxn>
                <a:cxn ang="0">
                  <a:pos x="connsiteX1" y="connsiteY1"/>
                </a:cxn>
                <a:cxn ang="0">
                  <a:pos x="connsiteX2" y="connsiteY2"/>
                </a:cxn>
              </a:cxnLst>
              <a:rect l="l" t="t" r="r" b="b"/>
              <a:pathLst>
                <a:path w="3453413" h="1704514">
                  <a:moveTo>
                    <a:pt x="0" y="0"/>
                  </a:moveTo>
                  <a:cubicBezTo>
                    <a:pt x="639932" y="851516"/>
                    <a:pt x="1279864" y="1703033"/>
                    <a:pt x="1855433" y="1704513"/>
                  </a:cubicBezTo>
                  <a:cubicBezTo>
                    <a:pt x="2431002" y="1705993"/>
                    <a:pt x="2942207" y="857435"/>
                    <a:pt x="3453413" y="8878"/>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dirty="0">
                <a:latin typeface="Tw Cen MT Condensed" panose="020B0606020104020203" pitchFamily="34" charset="0"/>
              </a:endParaRPr>
            </a:p>
          </p:txBody>
        </p:sp>
        <p:sp>
          <p:nvSpPr>
            <p:cNvPr id="59" name="TextBox 58"/>
            <p:cNvSpPr txBox="1"/>
            <p:nvPr/>
          </p:nvSpPr>
          <p:spPr>
            <a:xfrm>
              <a:off x="5932036" y="2980997"/>
              <a:ext cx="1031771" cy="567294"/>
            </a:xfrm>
            <a:prstGeom prst="rect">
              <a:avLst/>
            </a:prstGeom>
            <a:noFill/>
          </p:spPr>
          <p:txBody>
            <a:bodyPr wrap="none" rtlCol="0">
              <a:spAutoFit/>
            </a:bodyPr>
            <a:lstStyle/>
            <a:p>
              <a:r>
                <a:rPr lang="en-GB" sz="2800" b="1" dirty="0">
                  <a:latin typeface="Tw Cen MT Condensed" panose="020B0606020104020203" pitchFamily="34" charset="0"/>
                </a:rPr>
                <a:t>SRAC</a:t>
              </a:r>
            </a:p>
          </p:txBody>
        </p:sp>
        <p:sp>
          <p:nvSpPr>
            <p:cNvPr id="68" name="TextBox 67"/>
            <p:cNvSpPr txBox="1"/>
            <p:nvPr/>
          </p:nvSpPr>
          <p:spPr>
            <a:xfrm>
              <a:off x="3991224" y="4854079"/>
              <a:ext cx="321822" cy="283647"/>
            </a:xfrm>
            <a:prstGeom prst="rect">
              <a:avLst/>
            </a:prstGeom>
            <a:noFill/>
          </p:spPr>
          <p:txBody>
            <a:bodyPr wrap="none" rtlCol="0">
              <a:spAutoFit/>
            </a:bodyPr>
            <a:lstStyle/>
            <a:p>
              <a:r>
                <a:rPr lang="en-GB" sz="1100" b="1" dirty="0">
                  <a:latin typeface="Tw Cen MT Condensed" panose="020B0606020104020203" pitchFamily="34" charset="0"/>
                </a:rPr>
                <a:t>A</a:t>
              </a:r>
            </a:p>
          </p:txBody>
        </p:sp>
        <p:sp>
          <p:nvSpPr>
            <p:cNvPr id="69" name="TextBox 68"/>
            <p:cNvSpPr txBox="1"/>
            <p:nvPr/>
          </p:nvSpPr>
          <p:spPr>
            <a:xfrm>
              <a:off x="2501072" y="2783201"/>
              <a:ext cx="317779" cy="283647"/>
            </a:xfrm>
            <a:prstGeom prst="rect">
              <a:avLst/>
            </a:prstGeom>
            <a:noFill/>
          </p:spPr>
          <p:txBody>
            <a:bodyPr wrap="none" rtlCol="0">
              <a:spAutoFit/>
            </a:bodyPr>
            <a:lstStyle/>
            <a:p>
              <a:r>
                <a:rPr lang="en-GB" sz="1100" b="1" dirty="0">
                  <a:latin typeface="Tw Cen MT Condensed" panose="020B0606020104020203" pitchFamily="34" charset="0"/>
                </a:rPr>
                <a:t>B</a:t>
              </a:r>
            </a:p>
          </p:txBody>
        </p:sp>
        <p:sp>
          <p:nvSpPr>
            <p:cNvPr id="6" name="TextBox 5"/>
            <p:cNvSpPr txBox="1"/>
            <p:nvPr/>
          </p:nvSpPr>
          <p:spPr>
            <a:xfrm>
              <a:off x="2849576" y="1982663"/>
              <a:ext cx="3578863" cy="700775"/>
            </a:xfrm>
            <a:prstGeom prst="rect">
              <a:avLst/>
            </a:prstGeom>
            <a:noFill/>
          </p:spPr>
          <p:txBody>
            <a:bodyPr wrap="square" rtlCol="0">
              <a:spAutoFit/>
            </a:bodyPr>
            <a:lstStyle/>
            <a:p>
              <a:pPr algn="ctr"/>
              <a:r>
                <a:rPr lang="en-US" u="sng" dirty="0" smtClean="0">
                  <a:latin typeface="Tw Cen MT Condensed" panose="020B0606020104020203" pitchFamily="34" charset="0"/>
                </a:rPr>
                <a:t>Firm’s </a:t>
              </a:r>
              <a:r>
                <a:rPr lang="en-US" u="sng" dirty="0" smtClean="0">
                  <a:latin typeface="Tw Cen MT Condensed" panose="020B0606020104020203" pitchFamily="34" charset="0"/>
                </a:rPr>
                <a:t>Average Revenue and Cost Curve in a </a:t>
              </a:r>
              <a:r>
                <a:rPr lang="en-US" u="sng" dirty="0" smtClean="0">
                  <a:latin typeface="Tw Cen MT Condensed" panose="020B0606020104020203" pitchFamily="34" charset="0"/>
                </a:rPr>
                <a:t>Market </a:t>
              </a:r>
              <a:r>
                <a:rPr lang="en-US" u="sng" dirty="0">
                  <a:latin typeface="Tw Cen MT Condensed" panose="020B0606020104020203" pitchFamily="34" charset="0"/>
                </a:rPr>
                <a:t>for a Good/Service</a:t>
              </a:r>
            </a:p>
          </p:txBody>
        </p:sp>
      </p:grpSp>
      <p:cxnSp>
        <p:nvCxnSpPr>
          <p:cNvPr id="36" name="Straight Connector 35"/>
          <p:cNvCxnSpPr/>
          <p:nvPr/>
        </p:nvCxnSpPr>
        <p:spPr>
          <a:xfrm>
            <a:off x="6615825" y="1781186"/>
            <a:ext cx="81042" cy="4076233"/>
          </a:xfrm>
          <a:prstGeom prst="line">
            <a:avLst/>
          </a:prstGeom>
        </p:spPr>
        <p:style>
          <a:lnRef idx="3">
            <a:schemeClr val="dk1"/>
          </a:lnRef>
          <a:fillRef idx="0">
            <a:schemeClr val="dk1"/>
          </a:fillRef>
          <a:effectRef idx="2">
            <a:schemeClr val="dk1"/>
          </a:effectRef>
          <a:fontRef idx="minor">
            <a:schemeClr val="tx1"/>
          </a:fontRef>
        </p:style>
      </p:cxnSp>
      <p:cxnSp>
        <p:nvCxnSpPr>
          <p:cNvPr id="37" name="Straight Connector 36"/>
          <p:cNvCxnSpPr/>
          <p:nvPr/>
        </p:nvCxnSpPr>
        <p:spPr>
          <a:xfrm>
            <a:off x="6696868" y="5857419"/>
            <a:ext cx="4270034" cy="0"/>
          </a:xfrm>
          <a:prstGeom prst="line">
            <a:avLst/>
          </a:prstGeom>
        </p:spPr>
        <p:style>
          <a:lnRef idx="3">
            <a:schemeClr val="dk1"/>
          </a:lnRef>
          <a:fillRef idx="0">
            <a:schemeClr val="dk1"/>
          </a:fillRef>
          <a:effectRef idx="2">
            <a:schemeClr val="dk1"/>
          </a:effectRef>
          <a:fontRef idx="minor">
            <a:schemeClr val="tx1"/>
          </a:fontRef>
        </p:style>
      </p:cxnSp>
      <p:sp>
        <p:nvSpPr>
          <p:cNvPr id="38" name="TextBox 37"/>
          <p:cNvSpPr txBox="1"/>
          <p:nvPr/>
        </p:nvSpPr>
        <p:spPr>
          <a:xfrm>
            <a:off x="6210998" y="1699639"/>
            <a:ext cx="1189235" cy="369332"/>
          </a:xfrm>
          <a:prstGeom prst="rect">
            <a:avLst/>
          </a:prstGeom>
          <a:solidFill>
            <a:schemeClr val="bg1"/>
          </a:solidFill>
        </p:spPr>
        <p:txBody>
          <a:bodyPr wrap="square" rtlCol="0">
            <a:spAutoFit/>
          </a:bodyPr>
          <a:lstStyle/>
          <a:p>
            <a:r>
              <a:rPr lang="en-GB" b="1" dirty="0">
                <a:latin typeface="Tw Cen MT Condensed" panose="020B0606020104020203" pitchFamily="34" charset="0"/>
              </a:rPr>
              <a:t>Price/Cost</a:t>
            </a:r>
          </a:p>
        </p:txBody>
      </p:sp>
      <p:sp>
        <p:nvSpPr>
          <p:cNvPr id="39" name="TextBox 38"/>
          <p:cNvSpPr txBox="1"/>
          <p:nvPr/>
        </p:nvSpPr>
        <p:spPr>
          <a:xfrm>
            <a:off x="10306532" y="5846397"/>
            <a:ext cx="1089300" cy="369332"/>
          </a:xfrm>
          <a:prstGeom prst="rect">
            <a:avLst/>
          </a:prstGeom>
          <a:solidFill>
            <a:schemeClr val="bg1"/>
          </a:solidFill>
        </p:spPr>
        <p:txBody>
          <a:bodyPr wrap="square" rtlCol="0">
            <a:spAutoFit/>
          </a:bodyPr>
          <a:lstStyle/>
          <a:p>
            <a:r>
              <a:rPr lang="en-GB" b="1" dirty="0">
                <a:latin typeface="Tw Cen MT Condensed" panose="020B0606020104020203" pitchFamily="34" charset="0"/>
              </a:rPr>
              <a:t>Quantity</a:t>
            </a:r>
          </a:p>
        </p:txBody>
      </p:sp>
      <p:cxnSp>
        <p:nvCxnSpPr>
          <p:cNvPr id="42" name="Straight Connector 41"/>
          <p:cNvCxnSpPr/>
          <p:nvPr/>
        </p:nvCxnSpPr>
        <p:spPr>
          <a:xfrm flipH="1" flipV="1">
            <a:off x="8987300" y="4787029"/>
            <a:ext cx="22733" cy="108467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51" idx="2"/>
          </p:cNvCxnSpPr>
          <p:nvPr/>
        </p:nvCxnSpPr>
        <p:spPr>
          <a:xfrm flipV="1">
            <a:off x="6666243" y="4833140"/>
            <a:ext cx="2246524" cy="2532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50" idx="0"/>
          </p:cNvCxnSpPr>
          <p:nvPr/>
        </p:nvCxnSpPr>
        <p:spPr>
          <a:xfrm flipV="1">
            <a:off x="7743411" y="3792300"/>
            <a:ext cx="31798" cy="206275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648790" y="3878255"/>
            <a:ext cx="1127933" cy="178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217407" y="4649063"/>
            <a:ext cx="509620" cy="369332"/>
          </a:xfrm>
          <a:prstGeom prst="rect">
            <a:avLst/>
          </a:prstGeom>
          <a:noFill/>
        </p:spPr>
        <p:txBody>
          <a:bodyPr wrap="square" rtlCol="0">
            <a:spAutoFit/>
          </a:bodyPr>
          <a:lstStyle/>
          <a:p>
            <a:r>
              <a:rPr lang="en-GB" b="1" dirty="0">
                <a:latin typeface="Tw Cen MT Condensed" panose="020B0606020104020203" pitchFamily="34" charset="0"/>
              </a:rPr>
              <a:t>P</a:t>
            </a:r>
            <a:r>
              <a:rPr lang="en-GB" sz="1100" b="1" dirty="0">
                <a:latin typeface="Tw Cen MT Condensed" panose="020B0606020104020203" pitchFamily="34" charset="0"/>
              </a:rPr>
              <a:t>M</a:t>
            </a:r>
          </a:p>
        </p:txBody>
      </p:sp>
      <p:sp>
        <p:nvSpPr>
          <p:cNvPr id="47" name="TextBox 46"/>
          <p:cNvSpPr txBox="1"/>
          <p:nvPr/>
        </p:nvSpPr>
        <p:spPr>
          <a:xfrm>
            <a:off x="6183759" y="3695170"/>
            <a:ext cx="509620" cy="369332"/>
          </a:xfrm>
          <a:prstGeom prst="rect">
            <a:avLst/>
          </a:prstGeom>
          <a:noFill/>
        </p:spPr>
        <p:txBody>
          <a:bodyPr wrap="square" rtlCol="0">
            <a:spAutoFit/>
          </a:bodyPr>
          <a:lstStyle/>
          <a:p>
            <a:r>
              <a:rPr lang="en-GB" b="1" dirty="0">
                <a:latin typeface="Tw Cen MT Condensed" panose="020B0606020104020203" pitchFamily="34" charset="0"/>
              </a:rPr>
              <a:t>P</a:t>
            </a:r>
            <a:r>
              <a:rPr lang="en-GB" sz="1100" b="1" dirty="0">
                <a:latin typeface="Tw Cen MT Condensed" panose="020B0606020104020203" pitchFamily="34" charset="0"/>
              </a:rPr>
              <a:t>PC</a:t>
            </a:r>
          </a:p>
        </p:txBody>
      </p:sp>
      <p:sp>
        <p:nvSpPr>
          <p:cNvPr id="48" name="TextBox 47"/>
          <p:cNvSpPr txBox="1"/>
          <p:nvPr/>
        </p:nvSpPr>
        <p:spPr>
          <a:xfrm>
            <a:off x="7516597" y="5868179"/>
            <a:ext cx="722392" cy="369332"/>
          </a:xfrm>
          <a:prstGeom prst="rect">
            <a:avLst/>
          </a:prstGeom>
          <a:noFill/>
        </p:spPr>
        <p:txBody>
          <a:bodyPr wrap="square" rtlCol="0">
            <a:spAutoFit/>
          </a:bodyPr>
          <a:lstStyle/>
          <a:p>
            <a:r>
              <a:rPr lang="en-GB" b="1" dirty="0">
                <a:latin typeface="Tw Cen MT Condensed" panose="020B0606020104020203" pitchFamily="34" charset="0"/>
              </a:rPr>
              <a:t>Q</a:t>
            </a:r>
            <a:r>
              <a:rPr lang="en-GB" sz="1100" b="1" dirty="0">
                <a:latin typeface="Tw Cen MT Condensed" panose="020B0606020104020203" pitchFamily="34" charset="0"/>
              </a:rPr>
              <a:t>PC</a:t>
            </a:r>
          </a:p>
        </p:txBody>
      </p:sp>
      <p:sp>
        <p:nvSpPr>
          <p:cNvPr id="49" name="TextBox 48"/>
          <p:cNvSpPr txBox="1"/>
          <p:nvPr/>
        </p:nvSpPr>
        <p:spPr>
          <a:xfrm>
            <a:off x="8777533" y="5853893"/>
            <a:ext cx="597024" cy="369332"/>
          </a:xfrm>
          <a:prstGeom prst="rect">
            <a:avLst/>
          </a:prstGeom>
          <a:noFill/>
        </p:spPr>
        <p:txBody>
          <a:bodyPr wrap="square" rtlCol="0">
            <a:spAutoFit/>
          </a:bodyPr>
          <a:lstStyle/>
          <a:p>
            <a:r>
              <a:rPr lang="en-GB" b="1" dirty="0">
                <a:latin typeface="Tw Cen MT Condensed" panose="020B0606020104020203" pitchFamily="34" charset="0"/>
              </a:rPr>
              <a:t>Q</a:t>
            </a:r>
            <a:r>
              <a:rPr lang="en-GB" sz="1100" b="1" dirty="0">
                <a:latin typeface="Tw Cen MT Condensed" panose="020B0606020104020203" pitchFamily="34" charset="0"/>
              </a:rPr>
              <a:t>M</a:t>
            </a:r>
          </a:p>
        </p:txBody>
      </p:sp>
      <p:sp>
        <p:nvSpPr>
          <p:cNvPr id="50" name="Oval 49"/>
          <p:cNvSpPr/>
          <p:nvPr/>
        </p:nvSpPr>
        <p:spPr>
          <a:xfrm>
            <a:off x="7714783" y="3792300"/>
            <a:ext cx="120851" cy="1221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51" name="Oval 50"/>
          <p:cNvSpPr/>
          <p:nvPr/>
        </p:nvSpPr>
        <p:spPr>
          <a:xfrm>
            <a:off x="8912767" y="4744172"/>
            <a:ext cx="148217" cy="1779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52" name="Freeform 51"/>
          <p:cNvSpPr/>
          <p:nvPr/>
        </p:nvSpPr>
        <p:spPr>
          <a:xfrm>
            <a:off x="7285400" y="3267081"/>
            <a:ext cx="3369101" cy="1572087"/>
          </a:xfrm>
          <a:custGeom>
            <a:avLst/>
            <a:gdLst>
              <a:gd name="connsiteX0" fmla="*/ 0 w 3453413"/>
              <a:gd name="connsiteY0" fmla="*/ 0 h 1704514"/>
              <a:gd name="connsiteX1" fmla="*/ 1855433 w 3453413"/>
              <a:gd name="connsiteY1" fmla="*/ 1704513 h 1704514"/>
              <a:gd name="connsiteX2" fmla="*/ 3453413 w 3453413"/>
              <a:gd name="connsiteY2" fmla="*/ 8878 h 1704514"/>
            </a:gdLst>
            <a:ahLst/>
            <a:cxnLst>
              <a:cxn ang="0">
                <a:pos x="connsiteX0" y="connsiteY0"/>
              </a:cxn>
              <a:cxn ang="0">
                <a:pos x="connsiteX1" y="connsiteY1"/>
              </a:cxn>
              <a:cxn ang="0">
                <a:pos x="connsiteX2" y="connsiteY2"/>
              </a:cxn>
            </a:cxnLst>
            <a:rect l="l" t="t" r="r" b="b"/>
            <a:pathLst>
              <a:path w="3453413" h="1704514">
                <a:moveTo>
                  <a:pt x="0" y="0"/>
                </a:moveTo>
                <a:cubicBezTo>
                  <a:pt x="639932" y="851516"/>
                  <a:pt x="1279864" y="1703033"/>
                  <a:pt x="1855433" y="1704513"/>
                </a:cubicBezTo>
                <a:cubicBezTo>
                  <a:pt x="2431002" y="1705993"/>
                  <a:pt x="2942207" y="857435"/>
                  <a:pt x="3453413" y="8878"/>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dirty="0">
              <a:latin typeface="Tw Cen MT Condensed" panose="020B0606020104020203" pitchFamily="34" charset="0"/>
            </a:endParaRPr>
          </a:p>
        </p:txBody>
      </p:sp>
      <p:sp>
        <p:nvSpPr>
          <p:cNvPr id="53" name="TextBox 52"/>
          <p:cNvSpPr txBox="1"/>
          <p:nvPr/>
        </p:nvSpPr>
        <p:spPr>
          <a:xfrm>
            <a:off x="10522853" y="2879146"/>
            <a:ext cx="811761" cy="523220"/>
          </a:xfrm>
          <a:prstGeom prst="rect">
            <a:avLst/>
          </a:prstGeom>
          <a:noFill/>
        </p:spPr>
        <p:txBody>
          <a:bodyPr wrap="none" rtlCol="0">
            <a:spAutoFit/>
          </a:bodyPr>
          <a:lstStyle/>
          <a:p>
            <a:r>
              <a:rPr lang="en-GB" sz="2800" b="1" dirty="0">
                <a:latin typeface="Tw Cen MT Condensed" panose="020B0606020104020203" pitchFamily="34" charset="0"/>
              </a:rPr>
              <a:t>LRAC</a:t>
            </a:r>
          </a:p>
        </p:txBody>
      </p:sp>
      <p:sp>
        <p:nvSpPr>
          <p:cNvPr id="54" name="TextBox 53"/>
          <p:cNvSpPr txBox="1"/>
          <p:nvPr/>
        </p:nvSpPr>
        <p:spPr>
          <a:xfrm>
            <a:off x="8983830" y="4606704"/>
            <a:ext cx="255198" cy="261610"/>
          </a:xfrm>
          <a:prstGeom prst="rect">
            <a:avLst/>
          </a:prstGeom>
          <a:noFill/>
        </p:spPr>
        <p:txBody>
          <a:bodyPr wrap="none" rtlCol="0">
            <a:spAutoFit/>
          </a:bodyPr>
          <a:lstStyle/>
          <a:p>
            <a:r>
              <a:rPr lang="en-GB" sz="1100" b="1" dirty="0">
                <a:latin typeface="Tw Cen MT Condensed" panose="020B0606020104020203" pitchFamily="34" charset="0"/>
              </a:rPr>
              <a:t>A</a:t>
            </a:r>
          </a:p>
        </p:txBody>
      </p:sp>
      <p:sp>
        <p:nvSpPr>
          <p:cNvPr id="55" name="TextBox 54"/>
          <p:cNvSpPr txBox="1"/>
          <p:nvPr/>
        </p:nvSpPr>
        <p:spPr>
          <a:xfrm>
            <a:off x="7833143" y="3765496"/>
            <a:ext cx="251992" cy="261610"/>
          </a:xfrm>
          <a:prstGeom prst="rect">
            <a:avLst/>
          </a:prstGeom>
          <a:noFill/>
        </p:spPr>
        <p:txBody>
          <a:bodyPr wrap="none" rtlCol="0">
            <a:spAutoFit/>
          </a:bodyPr>
          <a:lstStyle/>
          <a:p>
            <a:r>
              <a:rPr lang="en-GB" sz="1100" b="1" dirty="0">
                <a:latin typeface="Tw Cen MT Condensed" panose="020B0606020104020203" pitchFamily="34" charset="0"/>
              </a:rPr>
              <a:t>B</a:t>
            </a:r>
          </a:p>
        </p:txBody>
      </p:sp>
      <p:sp>
        <p:nvSpPr>
          <p:cNvPr id="56" name="TextBox 55"/>
          <p:cNvSpPr txBox="1"/>
          <p:nvPr/>
        </p:nvSpPr>
        <p:spPr>
          <a:xfrm>
            <a:off x="8078526" y="1958374"/>
            <a:ext cx="1986634" cy="369332"/>
          </a:xfrm>
          <a:prstGeom prst="rect">
            <a:avLst/>
          </a:prstGeom>
          <a:noFill/>
        </p:spPr>
        <p:txBody>
          <a:bodyPr wrap="none" rtlCol="0">
            <a:spAutoFit/>
          </a:bodyPr>
          <a:lstStyle/>
          <a:p>
            <a:r>
              <a:rPr lang="en-US" u="sng" dirty="0">
                <a:latin typeface="Tw Cen MT Condensed" panose="020B0606020104020203" pitchFamily="34" charset="0"/>
              </a:rPr>
              <a:t>Market for a Good/Service</a:t>
            </a:r>
          </a:p>
        </p:txBody>
      </p:sp>
      <p:sp>
        <p:nvSpPr>
          <p:cNvPr id="17" name="TextBox 16"/>
          <p:cNvSpPr txBox="1"/>
          <p:nvPr/>
        </p:nvSpPr>
        <p:spPr>
          <a:xfrm>
            <a:off x="1270155" y="1161717"/>
            <a:ext cx="2798395" cy="369332"/>
          </a:xfrm>
          <a:prstGeom prst="rect">
            <a:avLst/>
          </a:prstGeom>
          <a:solidFill>
            <a:srgbClr val="FFFFFF"/>
          </a:solidFill>
        </p:spPr>
        <p:txBody>
          <a:bodyPr wrap="none" rtlCol="0">
            <a:spAutoFit/>
          </a:bodyPr>
          <a:lstStyle/>
          <a:p>
            <a:pPr algn="ctr"/>
            <a:r>
              <a:rPr lang="en-US" b="1" dirty="0">
                <a:solidFill>
                  <a:srgbClr val="0000FF"/>
                </a:solidFill>
                <a:latin typeface="Tw Cen MT Condensed" panose="020B0606020104020203" pitchFamily="34" charset="0"/>
              </a:rPr>
              <a:t>ABNORMAL PROFIT for R+D etc.</a:t>
            </a:r>
          </a:p>
        </p:txBody>
      </p:sp>
      <p:sp>
        <p:nvSpPr>
          <p:cNvPr id="57" name="TextBox 56"/>
          <p:cNvSpPr txBox="1"/>
          <p:nvPr/>
        </p:nvSpPr>
        <p:spPr>
          <a:xfrm>
            <a:off x="6267527" y="1159221"/>
            <a:ext cx="5374035" cy="369332"/>
          </a:xfrm>
          <a:prstGeom prst="rect">
            <a:avLst/>
          </a:prstGeom>
          <a:solidFill>
            <a:srgbClr val="FFFFFF"/>
          </a:solidFill>
        </p:spPr>
        <p:txBody>
          <a:bodyPr wrap="none" rtlCol="0">
            <a:spAutoFit/>
          </a:bodyPr>
          <a:lstStyle/>
          <a:p>
            <a:pPr algn="ctr"/>
            <a:r>
              <a:rPr lang="en-US" b="1" dirty="0">
                <a:solidFill>
                  <a:srgbClr val="0000FF"/>
                </a:solidFill>
                <a:latin typeface="Tw Cen MT Condensed" panose="020B0606020104020203" pitchFamily="34" charset="0"/>
              </a:rPr>
              <a:t>GREATER ECONOMIES OF SCALE…..Lower prices in the long run?</a:t>
            </a:r>
          </a:p>
        </p:txBody>
      </p:sp>
      <p:cxnSp>
        <p:nvCxnSpPr>
          <p:cNvPr id="58" name="Straight Connector 57"/>
          <p:cNvCxnSpPr/>
          <p:nvPr/>
        </p:nvCxnSpPr>
        <p:spPr>
          <a:xfrm>
            <a:off x="1316380" y="3732982"/>
            <a:ext cx="1084077" cy="1549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27880" y="3540274"/>
            <a:ext cx="761926" cy="369332"/>
          </a:xfrm>
          <a:prstGeom prst="rect">
            <a:avLst/>
          </a:prstGeom>
          <a:noFill/>
        </p:spPr>
        <p:txBody>
          <a:bodyPr wrap="square" rtlCol="0">
            <a:spAutoFit/>
          </a:bodyPr>
          <a:lstStyle/>
          <a:p>
            <a:r>
              <a:rPr lang="en-GB" b="1" dirty="0">
                <a:latin typeface="Tw Cen MT Condensed" panose="020B0606020104020203" pitchFamily="34" charset="0"/>
              </a:rPr>
              <a:t>AC</a:t>
            </a:r>
            <a:r>
              <a:rPr lang="en-GB" sz="1100" b="1" dirty="0">
                <a:latin typeface="Tw Cen MT Condensed" panose="020B0606020104020203" pitchFamily="34" charset="0"/>
              </a:rPr>
              <a:t>M</a:t>
            </a:r>
          </a:p>
        </p:txBody>
      </p:sp>
      <p:sp>
        <p:nvSpPr>
          <p:cNvPr id="3" name="Rectangle 2"/>
          <p:cNvSpPr/>
          <p:nvPr/>
        </p:nvSpPr>
        <p:spPr>
          <a:xfrm>
            <a:off x="6047001" y="950259"/>
            <a:ext cx="5732623" cy="5287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788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324" y="101174"/>
            <a:ext cx="10515600" cy="1325563"/>
          </a:xfrm>
        </p:spPr>
        <p:txBody>
          <a:bodyPr/>
          <a:lstStyle/>
          <a:p>
            <a:r>
              <a:rPr lang="en-GB" b="1" dirty="0"/>
              <a:t>Economies of Scale TEST</a:t>
            </a:r>
          </a:p>
        </p:txBody>
      </p:sp>
      <p:sp>
        <p:nvSpPr>
          <p:cNvPr id="3" name="Content Placeholder 2"/>
          <p:cNvSpPr>
            <a:spLocks noGrp="1"/>
          </p:cNvSpPr>
          <p:nvPr>
            <p:ph idx="1"/>
          </p:nvPr>
        </p:nvSpPr>
        <p:spPr>
          <a:xfrm>
            <a:off x="178323" y="1260016"/>
            <a:ext cx="11699449" cy="2859497"/>
          </a:xfrm>
        </p:spPr>
        <p:txBody>
          <a:bodyPr/>
          <a:lstStyle/>
          <a:p>
            <a:pPr marL="0" indent="0">
              <a:buNone/>
            </a:pPr>
            <a:r>
              <a:rPr lang="en-GB" u="sng" dirty="0"/>
              <a:t>TASK 1:  “October 2018: ‘The Restaurant Group’, the owners of the Frankie and Benny and </a:t>
            </a:r>
            <a:r>
              <a:rPr lang="en-GB" u="sng" dirty="0" err="1"/>
              <a:t>Garfunkels</a:t>
            </a:r>
            <a:r>
              <a:rPr lang="en-GB" u="sng" dirty="0"/>
              <a:t> restaurant chains has bought ‘</a:t>
            </a:r>
            <a:r>
              <a:rPr lang="en-GB" u="sng" dirty="0" err="1"/>
              <a:t>Wagamamas</a:t>
            </a:r>
            <a:r>
              <a:rPr lang="en-GB" u="sng" dirty="0"/>
              <a:t>’.”</a:t>
            </a:r>
          </a:p>
          <a:p>
            <a:pPr marL="457200" indent="-457200">
              <a:buFont typeface="+mj-lt"/>
              <a:buAutoNum type="arabicPeriod"/>
            </a:pPr>
            <a:r>
              <a:rPr lang="en-GB" sz="2000" dirty="0">
                <a:latin typeface="+mn-lt"/>
              </a:rPr>
              <a:t>Why might ‘The Restaurant Group’ benefit from internal economies of scale on this takeover deal?</a:t>
            </a:r>
          </a:p>
          <a:p>
            <a:pPr marL="457200" indent="-457200">
              <a:buFont typeface="+mj-lt"/>
              <a:buAutoNum type="arabicPeriod"/>
            </a:pPr>
            <a:r>
              <a:rPr lang="en-GB" sz="2000" dirty="0">
                <a:latin typeface="+mn-lt"/>
              </a:rPr>
              <a:t>Demonstrate on an LRAC curve for ‘The Restaurant Group’ what would happen if we assume they would benefit from internal ‘economies of scale’?</a:t>
            </a:r>
          </a:p>
          <a:p>
            <a:pPr marL="457200" indent="-457200">
              <a:buFont typeface="+mj-lt"/>
              <a:buAutoNum type="arabicPeriod"/>
            </a:pPr>
            <a:r>
              <a:rPr lang="en-GB" sz="2000" dirty="0">
                <a:latin typeface="+mn-lt"/>
              </a:rPr>
              <a:t>Why might ‘The Restaurant Group’s takeover, arguably lead to ‘diseconomies of scale’?  </a:t>
            </a:r>
          </a:p>
          <a:p>
            <a:pPr marL="457200" indent="-457200">
              <a:buFont typeface="+mj-lt"/>
              <a:buAutoNum type="arabicPeriod"/>
            </a:pPr>
            <a:r>
              <a:rPr lang="en-GB" sz="2000" dirty="0">
                <a:latin typeface="+mn-lt"/>
              </a:rPr>
              <a:t>Demonstrate on a separate LRAC curve, how this would look</a:t>
            </a:r>
          </a:p>
        </p:txBody>
      </p:sp>
      <p:sp>
        <p:nvSpPr>
          <p:cNvPr id="4" name="Rectangle 3"/>
          <p:cNvSpPr/>
          <p:nvPr/>
        </p:nvSpPr>
        <p:spPr>
          <a:xfrm>
            <a:off x="178323" y="4186296"/>
            <a:ext cx="6096000" cy="2215991"/>
          </a:xfrm>
          <a:prstGeom prst="rect">
            <a:avLst/>
          </a:prstGeom>
        </p:spPr>
        <p:txBody>
          <a:bodyPr>
            <a:spAutoFit/>
          </a:bodyPr>
          <a:lstStyle/>
          <a:p>
            <a:r>
              <a:rPr lang="en-GB" sz="2800" u="sng" dirty="0">
                <a:latin typeface="Tw Cen MT Condensed" panose="020B0606020104020203" pitchFamily="34" charset="0"/>
              </a:rPr>
              <a:t>TASK 2: Figure 1 shows the share price for the last 6 months of ‘The Restaurant Group’ on the London Stock Exchange….</a:t>
            </a:r>
          </a:p>
          <a:p>
            <a:pPr marL="342900" indent="-342900">
              <a:buFont typeface="+mj-lt"/>
              <a:buAutoNum type="arabicPeriod"/>
            </a:pPr>
            <a:r>
              <a:rPr lang="en-GB" dirty="0"/>
              <a:t>What might the graph imply as to whether ‘The Restaurant Group’ have benefitted from Economies of Scale or not?</a:t>
            </a:r>
          </a:p>
          <a:p>
            <a:pPr marL="342900" indent="-342900">
              <a:buFont typeface="+mj-lt"/>
              <a:buAutoNum type="arabicPeriod"/>
            </a:pPr>
            <a:r>
              <a:rPr lang="en-GB" dirty="0"/>
              <a:t>Evaluate your point</a:t>
            </a:r>
          </a:p>
        </p:txBody>
      </p:sp>
      <p:pic>
        <p:nvPicPr>
          <p:cNvPr id="5" name="Picture 4"/>
          <p:cNvPicPr>
            <a:picLocks noChangeAspect="1"/>
          </p:cNvPicPr>
          <p:nvPr/>
        </p:nvPicPr>
        <p:blipFill>
          <a:blip r:embed="rId2"/>
          <a:stretch>
            <a:fillRect/>
          </a:stretch>
        </p:blipFill>
        <p:spPr>
          <a:xfrm>
            <a:off x="7381188" y="3856830"/>
            <a:ext cx="4419649" cy="2843049"/>
          </a:xfrm>
          <a:prstGeom prst="rect">
            <a:avLst/>
          </a:prstGeom>
        </p:spPr>
      </p:pic>
    </p:spTree>
    <p:extLst>
      <p:ext uri="{BB962C8B-B14F-4D97-AF65-F5344CB8AC3E}">
        <p14:creationId xmlns:p14="http://schemas.microsoft.com/office/powerpoint/2010/main" val="2131661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1461155"/>
            <a:ext cx="12191999" cy="3817856"/>
          </a:xfrm>
          <a:prstGeom prst="rect">
            <a:avLst/>
          </a:prstGeom>
        </p:spPr>
      </p:pic>
    </p:spTree>
    <p:extLst>
      <p:ext uri="{BB962C8B-B14F-4D97-AF65-F5344CB8AC3E}">
        <p14:creationId xmlns:p14="http://schemas.microsoft.com/office/powerpoint/2010/main" val="2167583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3"/>
          <a:stretch>
            <a:fillRect/>
          </a:stretch>
        </p:blipFill>
        <p:spPr>
          <a:xfrm>
            <a:off x="0" y="952107"/>
            <a:ext cx="12178658" cy="4543720"/>
          </a:xfrm>
          <a:prstGeom prst="rect">
            <a:avLst/>
          </a:prstGeom>
        </p:spPr>
      </p:pic>
    </p:spTree>
    <p:extLst>
      <p:ext uri="{BB962C8B-B14F-4D97-AF65-F5344CB8AC3E}">
        <p14:creationId xmlns:p14="http://schemas.microsoft.com/office/powerpoint/2010/main" val="2673168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1049440" y="2031421"/>
            <a:ext cx="3740158" cy="1914235"/>
          </a:xfrm>
          <a:custGeom>
            <a:avLst/>
            <a:gdLst>
              <a:gd name="connsiteX0" fmla="*/ 0 w 3874417"/>
              <a:gd name="connsiteY0" fmla="*/ 1908269 h 1908269"/>
              <a:gd name="connsiteX1" fmla="*/ 1461155 w 3874417"/>
              <a:gd name="connsiteY1" fmla="*/ 1521770 h 1908269"/>
              <a:gd name="connsiteX2" fmla="*/ 2780908 w 3874417"/>
              <a:gd name="connsiteY2" fmla="*/ 4055 h 1908269"/>
              <a:gd name="connsiteX3" fmla="*/ 3874417 w 3874417"/>
              <a:gd name="connsiteY3" fmla="*/ 1163552 h 1908269"/>
            </a:gdLst>
            <a:ahLst/>
            <a:cxnLst>
              <a:cxn ang="0">
                <a:pos x="connsiteX0" y="connsiteY0"/>
              </a:cxn>
              <a:cxn ang="0">
                <a:pos x="connsiteX1" y="connsiteY1"/>
              </a:cxn>
              <a:cxn ang="0">
                <a:pos x="connsiteX2" y="connsiteY2"/>
              </a:cxn>
              <a:cxn ang="0">
                <a:pos x="connsiteX3" y="connsiteY3"/>
              </a:cxn>
            </a:cxnLst>
            <a:rect l="l" t="t" r="r" b="b"/>
            <a:pathLst>
              <a:path w="3874417" h="1908269">
                <a:moveTo>
                  <a:pt x="0" y="1908269"/>
                </a:moveTo>
                <a:cubicBezTo>
                  <a:pt x="498835" y="1873704"/>
                  <a:pt x="997670" y="1839139"/>
                  <a:pt x="1461155" y="1521770"/>
                </a:cubicBezTo>
                <a:cubicBezTo>
                  <a:pt x="1924640" y="1204401"/>
                  <a:pt x="2378698" y="63758"/>
                  <a:pt x="2780908" y="4055"/>
                </a:cubicBezTo>
                <a:cubicBezTo>
                  <a:pt x="3183118" y="-55648"/>
                  <a:pt x="3528767" y="553952"/>
                  <a:pt x="3874417" y="1163552"/>
                </a:cubicBezTo>
              </a:path>
            </a:pathLst>
          </a:custGeom>
          <a:no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1049439" y="1208012"/>
            <a:ext cx="1" cy="2759959"/>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025626" y="3987021"/>
            <a:ext cx="4670638"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005753" y="3945656"/>
            <a:ext cx="87370" cy="857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latin typeface="Tw Cen MT Condensed Extra Bold" panose="020B0803020202020204" pitchFamily="34" charset="0"/>
              </a:rPr>
              <a:t>0</a:t>
            </a:r>
          </a:p>
        </p:txBody>
      </p:sp>
      <p:sp>
        <p:nvSpPr>
          <p:cNvPr id="14" name="Oval 13"/>
          <p:cNvSpPr/>
          <p:nvPr/>
        </p:nvSpPr>
        <p:spPr>
          <a:xfrm>
            <a:off x="1558203" y="3944157"/>
            <a:ext cx="87370" cy="857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latin typeface="Tw Cen MT Condensed Extra Bold" panose="020B0803020202020204" pitchFamily="34" charset="0"/>
              </a:rPr>
              <a:t>1</a:t>
            </a:r>
          </a:p>
        </p:txBody>
      </p:sp>
      <p:sp>
        <p:nvSpPr>
          <p:cNvPr id="15" name="Oval 14"/>
          <p:cNvSpPr/>
          <p:nvPr/>
        </p:nvSpPr>
        <p:spPr>
          <a:xfrm>
            <a:off x="2107448" y="3944157"/>
            <a:ext cx="87370" cy="857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latin typeface="Tw Cen MT Condensed Extra Bold" panose="020B0803020202020204" pitchFamily="34" charset="0"/>
              </a:rPr>
              <a:t>2</a:t>
            </a:r>
          </a:p>
        </p:txBody>
      </p:sp>
      <p:graphicFrame>
        <p:nvGraphicFramePr>
          <p:cNvPr id="16" name="Table 15"/>
          <p:cNvGraphicFramePr>
            <a:graphicFrameLocks noGrp="1"/>
          </p:cNvGraphicFramePr>
          <p:nvPr/>
        </p:nvGraphicFramePr>
        <p:xfrm>
          <a:off x="248920" y="4049700"/>
          <a:ext cx="5447340" cy="1935480"/>
        </p:xfrm>
        <a:graphic>
          <a:graphicData uri="http://schemas.openxmlformats.org/drawingml/2006/table">
            <a:tbl>
              <a:tblPr firstRow="1" bandRow="1">
                <a:tableStyleId>{5C22544A-7EE6-4342-B048-85BDC9FD1C3A}</a:tableStyleId>
              </a:tblPr>
              <a:tblGrid>
                <a:gridCol w="544734">
                  <a:extLst>
                    <a:ext uri="{9D8B030D-6E8A-4147-A177-3AD203B41FA5}">
                      <a16:colId xmlns:a16="http://schemas.microsoft.com/office/drawing/2014/main" val="1702328156"/>
                    </a:ext>
                  </a:extLst>
                </a:gridCol>
                <a:gridCol w="544734">
                  <a:extLst>
                    <a:ext uri="{9D8B030D-6E8A-4147-A177-3AD203B41FA5}">
                      <a16:colId xmlns:a16="http://schemas.microsoft.com/office/drawing/2014/main" val="3333164987"/>
                    </a:ext>
                  </a:extLst>
                </a:gridCol>
                <a:gridCol w="544734">
                  <a:extLst>
                    <a:ext uri="{9D8B030D-6E8A-4147-A177-3AD203B41FA5}">
                      <a16:colId xmlns:a16="http://schemas.microsoft.com/office/drawing/2014/main" val="2572594828"/>
                    </a:ext>
                  </a:extLst>
                </a:gridCol>
                <a:gridCol w="544734">
                  <a:extLst>
                    <a:ext uri="{9D8B030D-6E8A-4147-A177-3AD203B41FA5}">
                      <a16:colId xmlns:a16="http://schemas.microsoft.com/office/drawing/2014/main" val="1051990225"/>
                    </a:ext>
                  </a:extLst>
                </a:gridCol>
                <a:gridCol w="544734">
                  <a:extLst>
                    <a:ext uri="{9D8B030D-6E8A-4147-A177-3AD203B41FA5}">
                      <a16:colId xmlns:a16="http://schemas.microsoft.com/office/drawing/2014/main" val="1798079105"/>
                    </a:ext>
                  </a:extLst>
                </a:gridCol>
                <a:gridCol w="544734">
                  <a:extLst>
                    <a:ext uri="{9D8B030D-6E8A-4147-A177-3AD203B41FA5}">
                      <a16:colId xmlns:a16="http://schemas.microsoft.com/office/drawing/2014/main" val="1051102026"/>
                    </a:ext>
                  </a:extLst>
                </a:gridCol>
                <a:gridCol w="544734">
                  <a:extLst>
                    <a:ext uri="{9D8B030D-6E8A-4147-A177-3AD203B41FA5}">
                      <a16:colId xmlns:a16="http://schemas.microsoft.com/office/drawing/2014/main" val="4224752444"/>
                    </a:ext>
                  </a:extLst>
                </a:gridCol>
                <a:gridCol w="544734">
                  <a:extLst>
                    <a:ext uri="{9D8B030D-6E8A-4147-A177-3AD203B41FA5}">
                      <a16:colId xmlns:a16="http://schemas.microsoft.com/office/drawing/2014/main" val="558880197"/>
                    </a:ext>
                  </a:extLst>
                </a:gridCol>
                <a:gridCol w="544734">
                  <a:extLst>
                    <a:ext uri="{9D8B030D-6E8A-4147-A177-3AD203B41FA5}">
                      <a16:colId xmlns:a16="http://schemas.microsoft.com/office/drawing/2014/main" val="3253935687"/>
                    </a:ext>
                  </a:extLst>
                </a:gridCol>
                <a:gridCol w="544734">
                  <a:extLst>
                    <a:ext uri="{9D8B030D-6E8A-4147-A177-3AD203B41FA5}">
                      <a16:colId xmlns:a16="http://schemas.microsoft.com/office/drawing/2014/main" val="3396749490"/>
                    </a:ext>
                  </a:extLst>
                </a:gridCol>
              </a:tblGrid>
              <a:tr h="370840">
                <a:tc>
                  <a:txBody>
                    <a:bodyPr/>
                    <a:lstStyle/>
                    <a:p>
                      <a:r>
                        <a:rPr lang="en-GB" sz="1000" dirty="0">
                          <a:latin typeface="Tw Cen MT Condensed" panose="020B0606020104020203" pitchFamily="34" charset="0"/>
                        </a:rPr>
                        <a:t>Labour</a:t>
                      </a:r>
                      <a:r>
                        <a:rPr lang="en-GB" sz="800" dirty="0">
                          <a:latin typeface="Tw Cen MT Condensed" panose="020B0606020104020203" pitchFamily="34" charset="0"/>
                        </a:rPr>
                        <a:t> </a:t>
                      </a:r>
                    </a:p>
                    <a:p>
                      <a:r>
                        <a:rPr lang="en-GB" sz="700" dirty="0">
                          <a:latin typeface="Tw Cen MT Condensed" panose="020B0606020104020203" pitchFamily="34" charset="0"/>
                        </a:rPr>
                        <a:t>(# of workers)</a:t>
                      </a:r>
                    </a:p>
                  </a:txBody>
                  <a:tcPr/>
                </a:tc>
                <a:tc>
                  <a:txBody>
                    <a:bodyPr/>
                    <a:lstStyle/>
                    <a:p>
                      <a:pPr algn="ctr"/>
                      <a:r>
                        <a:rPr lang="en-GB" dirty="0"/>
                        <a:t>0</a:t>
                      </a:r>
                    </a:p>
                  </a:txBody>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tc>
                  <a:txBody>
                    <a:bodyPr/>
                    <a:lstStyle/>
                    <a:p>
                      <a:pPr algn="ctr"/>
                      <a:r>
                        <a:rPr lang="en-GB" dirty="0"/>
                        <a:t>4</a:t>
                      </a:r>
                    </a:p>
                  </a:txBody>
                  <a:tcPr/>
                </a:tc>
                <a:tc>
                  <a:txBody>
                    <a:bodyPr/>
                    <a:lstStyle/>
                    <a:p>
                      <a:pPr algn="ctr"/>
                      <a:r>
                        <a:rPr lang="en-GB" dirty="0"/>
                        <a:t>5</a:t>
                      </a:r>
                    </a:p>
                  </a:txBody>
                  <a:tcPr/>
                </a:tc>
                <a:tc>
                  <a:txBody>
                    <a:bodyPr/>
                    <a:lstStyle/>
                    <a:p>
                      <a:pPr algn="ctr"/>
                      <a:r>
                        <a:rPr lang="en-GB" dirty="0"/>
                        <a:t>6</a:t>
                      </a:r>
                    </a:p>
                  </a:txBody>
                  <a:tcPr/>
                </a:tc>
                <a:tc>
                  <a:txBody>
                    <a:bodyPr/>
                    <a:lstStyle/>
                    <a:p>
                      <a:pPr algn="ctr"/>
                      <a:r>
                        <a:rPr lang="en-GB" dirty="0"/>
                        <a:t>7</a:t>
                      </a:r>
                    </a:p>
                  </a:txBody>
                  <a:tcPr/>
                </a:tc>
                <a:tc>
                  <a:txBody>
                    <a:bodyPr/>
                    <a:lstStyle/>
                    <a:p>
                      <a:pPr algn="ctr"/>
                      <a:r>
                        <a:rPr lang="en-GB" dirty="0"/>
                        <a:t>8</a:t>
                      </a:r>
                    </a:p>
                  </a:txBody>
                  <a:tcPr/>
                </a:tc>
                <a:extLst>
                  <a:ext uri="{0D108BD9-81ED-4DB2-BD59-A6C34878D82A}">
                    <a16:rowId xmlns:a16="http://schemas.microsoft.com/office/drawing/2014/main" val="3605457026"/>
                  </a:ext>
                </a:extLst>
              </a:tr>
              <a:tr h="370840">
                <a:tc>
                  <a:txBody>
                    <a:bodyPr/>
                    <a:lstStyle/>
                    <a:p>
                      <a:pPr algn="ctr"/>
                      <a:r>
                        <a:rPr lang="en-GB" sz="1000" dirty="0">
                          <a:latin typeface="Tw Cen MT Condensed" panose="020B0606020104020203" pitchFamily="34" charset="0"/>
                        </a:rPr>
                        <a:t>Total Product </a:t>
                      </a:r>
                      <a:r>
                        <a:rPr lang="en-GB" sz="900" dirty="0">
                          <a:latin typeface="Tw Cen MT Condensed" panose="020B0606020104020203" pitchFamily="34" charset="0"/>
                        </a:rPr>
                        <a:t>(Quantity)</a:t>
                      </a:r>
                    </a:p>
                  </a:txBody>
                  <a:tcPr/>
                </a:tc>
                <a:tc>
                  <a:txBody>
                    <a:bodyPr/>
                    <a:lstStyle/>
                    <a:p>
                      <a:pPr algn="ctr"/>
                      <a:r>
                        <a:rPr lang="en-GB" sz="1200" dirty="0"/>
                        <a:t>0</a:t>
                      </a:r>
                    </a:p>
                  </a:txBody>
                  <a:tcPr anchor="ctr" anchorCtr="1"/>
                </a:tc>
                <a:tc>
                  <a:txBody>
                    <a:bodyPr/>
                    <a:lstStyle/>
                    <a:p>
                      <a:pPr algn="ctr"/>
                      <a:r>
                        <a:rPr lang="en-GB" sz="1200" dirty="0"/>
                        <a:t>5</a:t>
                      </a:r>
                    </a:p>
                  </a:txBody>
                  <a:tcPr anchor="ctr" anchorCtr="1"/>
                </a:tc>
                <a:tc>
                  <a:txBody>
                    <a:bodyPr/>
                    <a:lstStyle/>
                    <a:p>
                      <a:pPr algn="ctr"/>
                      <a:r>
                        <a:rPr lang="en-GB" sz="1200" dirty="0"/>
                        <a:t>11</a:t>
                      </a:r>
                    </a:p>
                  </a:txBody>
                  <a:tcPr anchor="ctr" anchorCtr="1"/>
                </a:tc>
                <a:tc>
                  <a:txBody>
                    <a:bodyPr/>
                    <a:lstStyle/>
                    <a:p>
                      <a:pPr algn="ctr"/>
                      <a:r>
                        <a:rPr lang="en-GB" sz="1200" dirty="0"/>
                        <a:t>20</a:t>
                      </a:r>
                    </a:p>
                  </a:txBody>
                  <a:tcPr anchor="ctr" anchorCtr="1"/>
                </a:tc>
                <a:tc>
                  <a:txBody>
                    <a:bodyPr/>
                    <a:lstStyle/>
                    <a:p>
                      <a:pPr algn="ctr"/>
                      <a:r>
                        <a:rPr lang="en-GB" sz="1200" dirty="0"/>
                        <a:t>40</a:t>
                      </a:r>
                    </a:p>
                  </a:txBody>
                  <a:tcPr anchor="ctr" anchorCtr="1"/>
                </a:tc>
                <a:tc>
                  <a:txBody>
                    <a:bodyPr/>
                    <a:lstStyle/>
                    <a:p>
                      <a:pPr algn="ctr"/>
                      <a:r>
                        <a:rPr lang="en-GB" sz="1200" dirty="0"/>
                        <a:t>60</a:t>
                      </a:r>
                    </a:p>
                  </a:txBody>
                  <a:tcPr anchor="ctr" anchorCtr="1"/>
                </a:tc>
                <a:tc>
                  <a:txBody>
                    <a:bodyPr/>
                    <a:lstStyle/>
                    <a:p>
                      <a:pPr algn="ctr"/>
                      <a:r>
                        <a:rPr lang="en-GB" sz="1200" dirty="0"/>
                        <a:t>50</a:t>
                      </a:r>
                    </a:p>
                  </a:txBody>
                  <a:tcPr anchor="ctr" anchorCtr="1"/>
                </a:tc>
                <a:tc>
                  <a:txBody>
                    <a:bodyPr/>
                    <a:lstStyle/>
                    <a:p>
                      <a:pPr algn="ctr"/>
                      <a:r>
                        <a:rPr lang="en-GB" sz="1200" dirty="0"/>
                        <a:t>20</a:t>
                      </a:r>
                    </a:p>
                  </a:txBody>
                  <a:tcPr anchor="ctr" anchorCtr="1"/>
                </a:tc>
                <a:tc>
                  <a:txBody>
                    <a:bodyPr/>
                    <a:lstStyle/>
                    <a:p>
                      <a:pPr algn="ctr"/>
                      <a:r>
                        <a:rPr lang="en-GB" sz="1200" dirty="0"/>
                        <a:t>5</a:t>
                      </a:r>
                    </a:p>
                  </a:txBody>
                  <a:tcPr anchor="ctr" anchorCtr="1"/>
                </a:tc>
                <a:extLst>
                  <a:ext uri="{0D108BD9-81ED-4DB2-BD59-A6C34878D82A}">
                    <a16:rowId xmlns:a16="http://schemas.microsoft.com/office/drawing/2014/main" val="736937076"/>
                  </a:ext>
                </a:extLst>
              </a:tr>
              <a:tr h="370840">
                <a:tc>
                  <a:txBody>
                    <a:bodyPr/>
                    <a:lstStyle/>
                    <a:p>
                      <a:pPr algn="ctr"/>
                      <a:r>
                        <a:rPr lang="en-GB" sz="1000" dirty="0">
                          <a:latin typeface="Tw Cen MT Condensed" panose="020B0606020104020203" pitchFamily="34" charset="0"/>
                        </a:rPr>
                        <a:t>Total</a:t>
                      </a:r>
                      <a:r>
                        <a:rPr lang="en-GB" sz="1000" baseline="0" dirty="0">
                          <a:latin typeface="Tw Cen MT Condensed" panose="020B0606020104020203" pitchFamily="34" charset="0"/>
                        </a:rPr>
                        <a:t> Cost (£)</a:t>
                      </a:r>
                      <a:endParaRPr lang="en-GB" sz="1000" dirty="0">
                        <a:latin typeface="Tw Cen MT Condensed" panose="020B0606020104020203" pitchFamily="34" charset="0"/>
                      </a:endParaRPr>
                    </a:p>
                  </a:txBody>
                  <a:tcPr/>
                </a:tc>
                <a:tc>
                  <a:txBody>
                    <a:bodyPr/>
                    <a:lstStyle/>
                    <a:p>
                      <a:pPr algn="ctr"/>
                      <a:r>
                        <a:rPr lang="en-GB" sz="1200" dirty="0"/>
                        <a:t>£0</a:t>
                      </a:r>
                    </a:p>
                  </a:txBody>
                  <a:tcPr anchor="ctr" anchorCtr="1"/>
                </a:tc>
                <a:tc>
                  <a:txBody>
                    <a:bodyPr/>
                    <a:lstStyle/>
                    <a:p>
                      <a:pPr algn="ctr"/>
                      <a:r>
                        <a:rPr lang="en-GB" sz="1200" dirty="0"/>
                        <a:t>£100</a:t>
                      </a:r>
                    </a:p>
                  </a:txBody>
                  <a:tcPr anchor="ctr" anchorCtr="1"/>
                </a:tc>
                <a:tc>
                  <a:txBody>
                    <a:bodyPr/>
                    <a:lstStyle/>
                    <a:p>
                      <a:pPr algn="ctr"/>
                      <a:r>
                        <a:rPr lang="en-GB" sz="1200" dirty="0"/>
                        <a:t>£200</a:t>
                      </a:r>
                    </a:p>
                  </a:txBody>
                  <a:tcPr anchor="ctr" anchorCtr="1"/>
                </a:tc>
                <a:tc>
                  <a:txBody>
                    <a:bodyPr/>
                    <a:lstStyle/>
                    <a:p>
                      <a:pPr algn="ctr"/>
                      <a:r>
                        <a:rPr lang="en-GB" sz="1200" dirty="0"/>
                        <a:t>£300</a:t>
                      </a:r>
                    </a:p>
                  </a:txBody>
                  <a:tcPr anchor="ctr" anchorCtr="1"/>
                </a:tc>
                <a:tc>
                  <a:txBody>
                    <a:bodyPr/>
                    <a:lstStyle/>
                    <a:p>
                      <a:pPr algn="ctr"/>
                      <a:r>
                        <a:rPr lang="en-GB" sz="1200" dirty="0"/>
                        <a:t>£400</a:t>
                      </a:r>
                    </a:p>
                  </a:txBody>
                  <a:tcPr anchor="ctr" anchorCtr="1"/>
                </a:tc>
                <a:tc>
                  <a:txBody>
                    <a:bodyPr/>
                    <a:lstStyle/>
                    <a:p>
                      <a:pPr algn="ctr"/>
                      <a:r>
                        <a:rPr lang="en-GB" sz="1200" dirty="0"/>
                        <a:t>£500</a:t>
                      </a:r>
                    </a:p>
                  </a:txBody>
                  <a:tcPr anchor="ctr" anchorCtr="1"/>
                </a:tc>
                <a:tc>
                  <a:txBody>
                    <a:bodyPr/>
                    <a:lstStyle/>
                    <a:p>
                      <a:pPr algn="ctr"/>
                      <a:r>
                        <a:rPr lang="en-GB" sz="1200" dirty="0"/>
                        <a:t>£600</a:t>
                      </a:r>
                    </a:p>
                  </a:txBody>
                  <a:tcPr anchor="ctr" anchorCtr="1"/>
                </a:tc>
                <a:tc>
                  <a:txBody>
                    <a:bodyPr/>
                    <a:lstStyle/>
                    <a:p>
                      <a:pPr algn="ctr"/>
                      <a:r>
                        <a:rPr lang="en-GB" sz="1200" dirty="0"/>
                        <a:t>£700</a:t>
                      </a:r>
                    </a:p>
                  </a:txBody>
                  <a:tcPr anchor="ctr" anchorCtr="1"/>
                </a:tc>
                <a:tc>
                  <a:txBody>
                    <a:bodyPr/>
                    <a:lstStyle/>
                    <a:p>
                      <a:pPr algn="ctr"/>
                      <a:r>
                        <a:rPr lang="en-GB" sz="1200" dirty="0"/>
                        <a:t>£800</a:t>
                      </a:r>
                    </a:p>
                  </a:txBody>
                  <a:tcPr anchor="ctr" anchorCtr="1"/>
                </a:tc>
                <a:extLst>
                  <a:ext uri="{0D108BD9-81ED-4DB2-BD59-A6C34878D82A}">
                    <a16:rowId xmlns:a16="http://schemas.microsoft.com/office/drawing/2014/main" val="2090300882"/>
                  </a:ext>
                </a:extLst>
              </a:tr>
              <a:tr h="370840">
                <a:tc>
                  <a:txBody>
                    <a:bodyPr/>
                    <a:lstStyle/>
                    <a:p>
                      <a:pPr algn="ctr"/>
                      <a:r>
                        <a:rPr lang="en-GB" sz="1000" dirty="0">
                          <a:latin typeface="Tw Cen MT Condensed" panose="020B0606020104020203" pitchFamily="34" charset="0"/>
                        </a:rPr>
                        <a:t>SRAC</a:t>
                      </a:r>
                    </a:p>
                    <a:p>
                      <a:pPr algn="ctr"/>
                      <a:r>
                        <a:rPr lang="en-GB" sz="1000" dirty="0">
                          <a:latin typeface="Tw Cen MT Condensed" panose="020B0606020104020203" pitchFamily="34" charset="0"/>
                        </a:rPr>
                        <a:t>Average Cost</a:t>
                      </a:r>
                      <a:r>
                        <a:rPr lang="en-GB" sz="1000" baseline="0" dirty="0">
                          <a:latin typeface="Tw Cen MT Condensed" panose="020B0606020104020203" pitchFamily="34" charset="0"/>
                        </a:rPr>
                        <a:t> </a:t>
                      </a:r>
                      <a:r>
                        <a:rPr lang="en-GB" sz="1000" dirty="0">
                          <a:latin typeface="Tw Cen MT Condensed" panose="020B0606020104020203" pitchFamily="34" charset="0"/>
                        </a:rPr>
                        <a:t>(£)</a:t>
                      </a:r>
                    </a:p>
                  </a:txBody>
                  <a:tcPr/>
                </a:tc>
                <a:tc>
                  <a:txBody>
                    <a:bodyPr/>
                    <a:lstStyle/>
                    <a:p>
                      <a:pPr algn="ctr"/>
                      <a:r>
                        <a:rPr lang="en-GB" sz="1200" dirty="0"/>
                        <a:t>£0</a:t>
                      </a:r>
                    </a:p>
                  </a:txBody>
                  <a:tcPr anchor="ctr" anchorCtr="1"/>
                </a:tc>
                <a:tc>
                  <a:txBody>
                    <a:bodyPr/>
                    <a:lstStyle/>
                    <a:p>
                      <a:pPr algn="ctr"/>
                      <a:r>
                        <a:rPr lang="en-GB" sz="1200" dirty="0"/>
                        <a:t>£20</a:t>
                      </a:r>
                    </a:p>
                  </a:txBody>
                  <a:tcPr anchor="ctr" anchorCtr="1"/>
                </a:tc>
                <a:tc>
                  <a:txBody>
                    <a:bodyPr/>
                    <a:lstStyle/>
                    <a:p>
                      <a:pPr algn="ctr"/>
                      <a:r>
                        <a:rPr lang="en-GB" sz="1200" dirty="0"/>
                        <a:t>£18</a:t>
                      </a:r>
                    </a:p>
                  </a:txBody>
                  <a:tcPr anchor="ctr" anchorCtr="1"/>
                </a:tc>
                <a:tc>
                  <a:txBody>
                    <a:bodyPr/>
                    <a:lstStyle/>
                    <a:p>
                      <a:pPr algn="ctr"/>
                      <a:r>
                        <a:rPr lang="en-GB" sz="1200" dirty="0"/>
                        <a:t>£15</a:t>
                      </a:r>
                    </a:p>
                  </a:txBody>
                  <a:tcPr anchor="ctr" anchorCtr="1"/>
                </a:tc>
                <a:tc>
                  <a:txBody>
                    <a:bodyPr/>
                    <a:lstStyle/>
                    <a:p>
                      <a:pPr algn="ctr"/>
                      <a:r>
                        <a:rPr lang="en-GB" sz="1200" dirty="0"/>
                        <a:t>£10</a:t>
                      </a:r>
                    </a:p>
                  </a:txBody>
                  <a:tcPr anchor="ctr" anchorCtr="1"/>
                </a:tc>
                <a:tc>
                  <a:txBody>
                    <a:bodyPr/>
                    <a:lstStyle/>
                    <a:p>
                      <a:pPr algn="ctr"/>
                      <a:r>
                        <a:rPr lang="en-GB" sz="1200" dirty="0"/>
                        <a:t>£8</a:t>
                      </a:r>
                    </a:p>
                  </a:txBody>
                  <a:tcPr anchor="ctr" anchorCtr="1"/>
                </a:tc>
                <a:tc>
                  <a:txBody>
                    <a:bodyPr/>
                    <a:lstStyle/>
                    <a:p>
                      <a:pPr algn="ctr"/>
                      <a:r>
                        <a:rPr lang="en-GB" sz="1200" dirty="0"/>
                        <a:t>£12</a:t>
                      </a:r>
                    </a:p>
                  </a:txBody>
                  <a:tcPr anchor="ctr" anchorCtr="1"/>
                </a:tc>
                <a:tc>
                  <a:txBody>
                    <a:bodyPr/>
                    <a:lstStyle/>
                    <a:p>
                      <a:pPr algn="ctr"/>
                      <a:r>
                        <a:rPr lang="en-GB" sz="1200" dirty="0"/>
                        <a:t>£35</a:t>
                      </a:r>
                    </a:p>
                  </a:txBody>
                  <a:tcPr anchor="ctr" anchorCtr="1"/>
                </a:tc>
                <a:tc>
                  <a:txBody>
                    <a:bodyPr/>
                    <a:lstStyle/>
                    <a:p>
                      <a:pPr algn="ctr"/>
                      <a:r>
                        <a:rPr lang="en-GB" sz="1200" dirty="0"/>
                        <a:t>£160</a:t>
                      </a:r>
                    </a:p>
                  </a:txBody>
                  <a:tcPr anchor="ctr" anchorCtr="1"/>
                </a:tc>
                <a:extLst>
                  <a:ext uri="{0D108BD9-81ED-4DB2-BD59-A6C34878D82A}">
                    <a16:rowId xmlns:a16="http://schemas.microsoft.com/office/drawing/2014/main" val="2396353135"/>
                  </a:ext>
                </a:extLst>
              </a:tr>
            </a:tbl>
          </a:graphicData>
        </a:graphic>
      </p:graphicFrame>
      <p:sp>
        <p:nvSpPr>
          <p:cNvPr id="17" name="Oval 16"/>
          <p:cNvSpPr/>
          <p:nvPr/>
        </p:nvSpPr>
        <p:spPr>
          <a:xfrm>
            <a:off x="2656693" y="3944157"/>
            <a:ext cx="87370" cy="857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latin typeface="Tw Cen MT Condensed Extra Bold" panose="020B0803020202020204" pitchFamily="34" charset="0"/>
              </a:rPr>
              <a:t>3</a:t>
            </a:r>
          </a:p>
        </p:txBody>
      </p:sp>
      <p:sp>
        <p:nvSpPr>
          <p:cNvPr id="18" name="Oval 17"/>
          <p:cNvSpPr/>
          <p:nvPr/>
        </p:nvSpPr>
        <p:spPr>
          <a:xfrm>
            <a:off x="3205938" y="3944157"/>
            <a:ext cx="87370" cy="857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latin typeface="Tw Cen MT Condensed Extra Bold" panose="020B0803020202020204" pitchFamily="34" charset="0"/>
              </a:rPr>
              <a:t>4</a:t>
            </a:r>
          </a:p>
        </p:txBody>
      </p:sp>
      <p:sp>
        <p:nvSpPr>
          <p:cNvPr id="19" name="Oval 18"/>
          <p:cNvSpPr/>
          <p:nvPr/>
        </p:nvSpPr>
        <p:spPr>
          <a:xfrm>
            <a:off x="3755183" y="3944157"/>
            <a:ext cx="87370" cy="857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latin typeface="Tw Cen MT Condensed Extra Bold" panose="020B0803020202020204" pitchFamily="34" charset="0"/>
              </a:rPr>
              <a:t>5</a:t>
            </a:r>
          </a:p>
        </p:txBody>
      </p:sp>
      <p:sp>
        <p:nvSpPr>
          <p:cNvPr id="20" name="Oval 19"/>
          <p:cNvSpPr/>
          <p:nvPr/>
        </p:nvSpPr>
        <p:spPr>
          <a:xfrm>
            <a:off x="4304428" y="3944157"/>
            <a:ext cx="87370" cy="857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latin typeface="Tw Cen MT Condensed Extra Bold" panose="020B0803020202020204" pitchFamily="34" charset="0"/>
              </a:rPr>
              <a:t>6</a:t>
            </a:r>
          </a:p>
        </p:txBody>
      </p:sp>
      <p:sp>
        <p:nvSpPr>
          <p:cNvPr id="21" name="Oval 20"/>
          <p:cNvSpPr/>
          <p:nvPr/>
        </p:nvSpPr>
        <p:spPr>
          <a:xfrm>
            <a:off x="4853673" y="3944157"/>
            <a:ext cx="87370" cy="857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latin typeface="Tw Cen MT Condensed Extra Bold" panose="020B0803020202020204" pitchFamily="34" charset="0"/>
              </a:rPr>
              <a:t>7</a:t>
            </a:r>
          </a:p>
        </p:txBody>
      </p:sp>
      <p:sp>
        <p:nvSpPr>
          <p:cNvPr id="22" name="Oval 21"/>
          <p:cNvSpPr/>
          <p:nvPr/>
        </p:nvSpPr>
        <p:spPr>
          <a:xfrm>
            <a:off x="5385731" y="3944156"/>
            <a:ext cx="87370" cy="857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latin typeface="Tw Cen MT Condensed Extra Bold" panose="020B0803020202020204" pitchFamily="34" charset="0"/>
              </a:rPr>
              <a:t>0</a:t>
            </a:r>
          </a:p>
        </p:txBody>
      </p:sp>
      <p:cxnSp>
        <p:nvCxnSpPr>
          <p:cNvPr id="24" name="Straight Connector 23"/>
          <p:cNvCxnSpPr>
            <a:stCxn id="5" idx="3"/>
          </p:cNvCxnSpPr>
          <p:nvPr/>
        </p:nvCxnSpPr>
        <p:spPr>
          <a:xfrm>
            <a:off x="4789598" y="3198611"/>
            <a:ext cx="596133" cy="649907"/>
          </a:xfrm>
          <a:prstGeom prst="line">
            <a:avLst/>
          </a:prstGeom>
          <a:ln w="41275">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704565" y="3848518"/>
            <a:ext cx="500458" cy="276999"/>
          </a:xfrm>
          <a:prstGeom prst="rect">
            <a:avLst/>
          </a:prstGeom>
          <a:solidFill>
            <a:schemeClr val="bg1"/>
          </a:solidFill>
        </p:spPr>
        <p:txBody>
          <a:bodyPr wrap="none" rtlCol="0">
            <a:spAutoFit/>
          </a:bodyPr>
          <a:lstStyle/>
          <a:p>
            <a:r>
              <a:rPr lang="en-GB" sz="1200" dirty="0">
                <a:latin typeface="Tw Cen MT Condensed" panose="020B0606020104020203" pitchFamily="34" charset="0"/>
              </a:rPr>
              <a:t>Labour</a:t>
            </a:r>
          </a:p>
        </p:txBody>
      </p:sp>
      <p:sp>
        <p:nvSpPr>
          <p:cNvPr id="27" name="TextBox 26"/>
          <p:cNvSpPr txBox="1"/>
          <p:nvPr/>
        </p:nvSpPr>
        <p:spPr>
          <a:xfrm rot="16200000">
            <a:off x="-29168" y="1934049"/>
            <a:ext cx="1792670" cy="276999"/>
          </a:xfrm>
          <a:prstGeom prst="rect">
            <a:avLst/>
          </a:prstGeom>
          <a:solidFill>
            <a:schemeClr val="bg1"/>
          </a:solidFill>
        </p:spPr>
        <p:txBody>
          <a:bodyPr wrap="none" rtlCol="0">
            <a:spAutoFit/>
          </a:bodyPr>
          <a:lstStyle/>
          <a:p>
            <a:r>
              <a:rPr lang="en-GB" sz="1200" dirty="0">
                <a:latin typeface="Tw Cen MT Condensed" panose="020B0606020104020203" pitchFamily="34" charset="0"/>
              </a:rPr>
              <a:t>Total Output (Quantity) in Short Run</a:t>
            </a:r>
          </a:p>
        </p:txBody>
      </p:sp>
      <p:cxnSp>
        <p:nvCxnSpPr>
          <p:cNvPr id="28" name="Straight Connector 27"/>
          <p:cNvCxnSpPr/>
          <p:nvPr/>
        </p:nvCxnSpPr>
        <p:spPr>
          <a:xfrm>
            <a:off x="5687377" y="1227062"/>
            <a:ext cx="1" cy="2759959"/>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16200000">
            <a:off x="5207262" y="1730431"/>
            <a:ext cx="1321837" cy="276999"/>
          </a:xfrm>
          <a:prstGeom prst="rect">
            <a:avLst/>
          </a:prstGeom>
          <a:solidFill>
            <a:schemeClr val="bg1"/>
          </a:solidFill>
        </p:spPr>
        <p:txBody>
          <a:bodyPr wrap="none" rtlCol="0">
            <a:spAutoFit/>
          </a:bodyPr>
          <a:lstStyle/>
          <a:p>
            <a:r>
              <a:rPr lang="en-GB" sz="1200" dirty="0">
                <a:latin typeface="Tw Cen MT Condensed" panose="020B0606020104020203" pitchFamily="34" charset="0"/>
              </a:rPr>
              <a:t>Average Cost (Short Run)</a:t>
            </a:r>
          </a:p>
        </p:txBody>
      </p:sp>
      <p:sp>
        <p:nvSpPr>
          <p:cNvPr id="30" name="Freeform 29"/>
          <p:cNvSpPr/>
          <p:nvPr/>
        </p:nvSpPr>
        <p:spPr>
          <a:xfrm>
            <a:off x="1698599" y="1228803"/>
            <a:ext cx="3809937" cy="2498610"/>
          </a:xfrm>
          <a:custGeom>
            <a:avLst/>
            <a:gdLst>
              <a:gd name="connsiteX0" fmla="*/ 0 w 3718560"/>
              <a:gd name="connsiteY0" fmla="*/ 1143000 h 2498610"/>
              <a:gd name="connsiteX1" fmla="*/ 2270760 w 3718560"/>
              <a:gd name="connsiteY1" fmla="*/ 2468880 h 2498610"/>
              <a:gd name="connsiteX2" fmla="*/ 3718560 w 3718560"/>
              <a:gd name="connsiteY2" fmla="*/ 0 h 2498610"/>
            </a:gdLst>
            <a:ahLst/>
            <a:cxnLst>
              <a:cxn ang="0">
                <a:pos x="connsiteX0" y="connsiteY0"/>
              </a:cxn>
              <a:cxn ang="0">
                <a:pos x="connsiteX1" y="connsiteY1"/>
              </a:cxn>
              <a:cxn ang="0">
                <a:pos x="connsiteX2" y="connsiteY2"/>
              </a:cxn>
            </a:cxnLst>
            <a:rect l="l" t="t" r="r" b="b"/>
            <a:pathLst>
              <a:path w="3718560" h="2498610">
                <a:moveTo>
                  <a:pt x="0" y="1143000"/>
                </a:moveTo>
                <a:cubicBezTo>
                  <a:pt x="825500" y="1901190"/>
                  <a:pt x="1651000" y="2659380"/>
                  <a:pt x="2270760" y="2468880"/>
                </a:cubicBezTo>
                <a:cubicBezTo>
                  <a:pt x="2890520" y="2278380"/>
                  <a:pt x="3304540" y="1139190"/>
                  <a:pt x="3718560"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5227655" y="989627"/>
            <a:ext cx="391454" cy="261610"/>
          </a:xfrm>
          <a:prstGeom prst="rect">
            <a:avLst/>
          </a:prstGeom>
          <a:solidFill>
            <a:schemeClr val="bg1">
              <a:lumMod val="50000"/>
            </a:schemeClr>
          </a:solidFill>
        </p:spPr>
        <p:txBody>
          <a:bodyPr wrap="none" rtlCol="0">
            <a:spAutoFit/>
          </a:bodyPr>
          <a:lstStyle/>
          <a:p>
            <a:r>
              <a:rPr lang="en-GB" sz="1050" dirty="0">
                <a:solidFill>
                  <a:schemeClr val="bg1"/>
                </a:solidFill>
                <a:latin typeface="Tw Cen MT Condensed" panose="020B0606020104020203" pitchFamily="34" charset="0"/>
              </a:rPr>
              <a:t>SRAC</a:t>
            </a:r>
          </a:p>
        </p:txBody>
      </p:sp>
      <p:cxnSp>
        <p:nvCxnSpPr>
          <p:cNvPr id="33" name="Straight Connector 32"/>
          <p:cNvCxnSpPr/>
          <p:nvPr/>
        </p:nvCxnSpPr>
        <p:spPr>
          <a:xfrm>
            <a:off x="3780116" y="2072548"/>
            <a:ext cx="12206" cy="185457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869788" y="3504836"/>
            <a:ext cx="710451" cy="253916"/>
          </a:xfrm>
          <a:prstGeom prst="rect">
            <a:avLst/>
          </a:prstGeom>
          <a:solidFill>
            <a:schemeClr val="bg1">
              <a:lumMod val="50000"/>
            </a:schemeClr>
          </a:solidFill>
        </p:spPr>
        <p:txBody>
          <a:bodyPr wrap="none" rtlCol="0">
            <a:spAutoFit/>
          </a:bodyPr>
          <a:lstStyle/>
          <a:p>
            <a:r>
              <a:rPr lang="en-GB" sz="1050" dirty="0">
                <a:solidFill>
                  <a:schemeClr val="bg1"/>
                </a:solidFill>
                <a:latin typeface="Tw Cen MT Condensed" panose="020B0606020104020203" pitchFamily="34" charset="0"/>
              </a:rPr>
              <a:t>Total Product</a:t>
            </a:r>
          </a:p>
        </p:txBody>
      </p:sp>
      <p:sp>
        <p:nvSpPr>
          <p:cNvPr id="39" name="TextBox 38"/>
          <p:cNvSpPr txBox="1"/>
          <p:nvPr/>
        </p:nvSpPr>
        <p:spPr>
          <a:xfrm>
            <a:off x="1784927" y="296514"/>
            <a:ext cx="2929392" cy="553998"/>
          </a:xfrm>
          <a:prstGeom prst="rect">
            <a:avLst/>
          </a:prstGeom>
          <a:noFill/>
        </p:spPr>
        <p:txBody>
          <a:bodyPr wrap="none" rtlCol="0">
            <a:spAutoFit/>
          </a:bodyPr>
          <a:lstStyle/>
          <a:p>
            <a:pPr algn="ctr"/>
            <a:r>
              <a:rPr lang="en-GB" b="1" dirty="0"/>
              <a:t>Short Run Cost Relationships</a:t>
            </a:r>
          </a:p>
          <a:p>
            <a:pPr algn="ctr"/>
            <a:r>
              <a:rPr lang="en-GB" sz="1200" dirty="0"/>
              <a:t>Specialisation and Diminishing Returns</a:t>
            </a:r>
          </a:p>
        </p:txBody>
      </p:sp>
      <p:sp>
        <p:nvSpPr>
          <p:cNvPr id="40" name="TextBox 39"/>
          <p:cNvSpPr txBox="1"/>
          <p:nvPr/>
        </p:nvSpPr>
        <p:spPr>
          <a:xfrm>
            <a:off x="7862188" y="324527"/>
            <a:ext cx="2865272" cy="553998"/>
          </a:xfrm>
          <a:prstGeom prst="rect">
            <a:avLst/>
          </a:prstGeom>
          <a:noFill/>
        </p:spPr>
        <p:txBody>
          <a:bodyPr wrap="none" rtlCol="0">
            <a:spAutoFit/>
          </a:bodyPr>
          <a:lstStyle/>
          <a:p>
            <a:pPr algn="ctr"/>
            <a:r>
              <a:rPr lang="en-GB" b="1" dirty="0"/>
              <a:t>Long Run Cost Relationships</a:t>
            </a:r>
          </a:p>
          <a:p>
            <a:pPr algn="ctr"/>
            <a:r>
              <a:rPr lang="en-GB" sz="1200" dirty="0"/>
              <a:t>Economies and Diseconomies of Scale</a:t>
            </a:r>
          </a:p>
        </p:txBody>
      </p:sp>
      <p:pic>
        <p:nvPicPr>
          <p:cNvPr id="42" name="Picture 41"/>
          <p:cNvPicPr>
            <a:picLocks noChangeAspect="1"/>
          </p:cNvPicPr>
          <p:nvPr/>
        </p:nvPicPr>
        <p:blipFill>
          <a:blip r:embed="rId2"/>
          <a:stretch>
            <a:fillRect/>
          </a:stretch>
        </p:blipFill>
        <p:spPr>
          <a:xfrm>
            <a:off x="7321378" y="965991"/>
            <a:ext cx="4077034" cy="2764248"/>
          </a:xfrm>
          <a:prstGeom prst="rect">
            <a:avLst/>
          </a:prstGeom>
        </p:spPr>
      </p:pic>
      <p:pic>
        <p:nvPicPr>
          <p:cNvPr id="43" name="Picture 42"/>
          <p:cNvPicPr>
            <a:picLocks noChangeAspect="1"/>
          </p:cNvPicPr>
          <p:nvPr/>
        </p:nvPicPr>
        <p:blipFill>
          <a:blip r:embed="rId3"/>
          <a:stretch>
            <a:fillRect/>
          </a:stretch>
        </p:blipFill>
        <p:spPr>
          <a:xfrm>
            <a:off x="7321378" y="4049700"/>
            <a:ext cx="4089445" cy="2704997"/>
          </a:xfrm>
          <a:prstGeom prst="rect">
            <a:avLst/>
          </a:prstGeom>
        </p:spPr>
      </p:pic>
      <p:sp>
        <p:nvSpPr>
          <p:cNvPr id="44" name="TextBox 43"/>
          <p:cNvSpPr txBox="1"/>
          <p:nvPr/>
        </p:nvSpPr>
        <p:spPr>
          <a:xfrm rot="16200000">
            <a:off x="5697612" y="2194121"/>
            <a:ext cx="2925801" cy="307777"/>
          </a:xfrm>
          <a:prstGeom prst="rect">
            <a:avLst/>
          </a:prstGeom>
          <a:noFill/>
        </p:spPr>
        <p:txBody>
          <a:bodyPr wrap="none" rtlCol="0">
            <a:spAutoFit/>
          </a:bodyPr>
          <a:lstStyle/>
          <a:p>
            <a:r>
              <a:rPr lang="en-GB" sz="1400" dirty="0">
                <a:latin typeface="Tw Cen MT Condensed" panose="020B0606020104020203" pitchFamily="34" charset="0"/>
              </a:rPr>
              <a:t>INTERNAL ECONOMIES AND DISECONOMIES OF SCALE</a:t>
            </a:r>
          </a:p>
        </p:txBody>
      </p:sp>
      <p:sp>
        <p:nvSpPr>
          <p:cNvPr id="45" name="TextBox 44"/>
          <p:cNvSpPr txBox="1"/>
          <p:nvPr/>
        </p:nvSpPr>
        <p:spPr>
          <a:xfrm rot="16200000">
            <a:off x="5694407" y="5197370"/>
            <a:ext cx="2932213" cy="307777"/>
          </a:xfrm>
          <a:prstGeom prst="rect">
            <a:avLst/>
          </a:prstGeom>
          <a:noFill/>
        </p:spPr>
        <p:txBody>
          <a:bodyPr wrap="none" rtlCol="0">
            <a:spAutoFit/>
          </a:bodyPr>
          <a:lstStyle/>
          <a:p>
            <a:r>
              <a:rPr lang="en-GB" sz="1400" dirty="0">
                <a:latin typeface="Tw Cen MT Condensed" panose="020B0606020104020203" pitchFamily="34" charset="0"/>
              </a:rPr>
              <a:t>EXTERNAL ECONOMIES AND DISECONOMIES OF SCALE</a:t>
            </a:r>
          </a:p>
        </p:txBody>
      </p:sp>
    </p:spTree>
    <p:extLst>
      <p:ext uri="{BB962C8B-B14F-4D97-AF65-F5344CB8AC3E}">
        <p14:creationId xmlns:p14="http://schemas.microsoft.com/office/powerpoint/2010/main" val="208554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625" y="200416"/>
            <a:ext cx="11611627" cy="64258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23900" b="1" dirty="0">
                <a:latin typeface="Tw Cen MT Condensed" panose="020B0606020104020203" pitchFamily="34" charset="0"/>
              </a:rPr>
              <a:t>WEEK 2</a:t>
            </a:r>
          </a:p>
        </p:txBody>
      </p:sp>
    </p:spTree>
    <p:extLst>
      <p:ext uri="{BB962C8B-B14F-4D97-AF65-F5344CB8AC3E}">
        <p14:creationId xmlns:p14="http://schemas.microsoft.com/office/powerpoint/2010/main" val="148461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625" y="200416"/>
            <a:ext cx="11611627" cy="64258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23900" b="1" dirty="0">
                <a:latin typeface="Tw Cen MT Condensed" panose="020B0606020104020203" pitchFamily="34" charset="0"/>
              </a:rPr>
              <a:t>90</a:t>
            </a:r>
          </a:p>
        </p:txBody>
      </p:sp>
    </p:spTree>
    <p:extLst>
      <p:ext uri="{BB962C8B-B14F-4D97-AF65-F5344CB8AC3E}">
        <p14:creationId xmlns:p14="http://schemas.microsoft.com/office/powerpoint/2010/main" val="410979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625" y="200416"/>
            <a:ext cx="11611627" cy="64258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23900" b="1" dirty="0" smtClean="0">
                <a:latin typeface="Tw Cen MT Condensed" panose="020B0606020104020203" pitchFamily="34" charset="0"/>
              </a:rPr>
              <a:t>90</a:t>
            </a:r>
            <a:endParaRPr lang="en-GB" sz="23900" b="1" dirty="0">
              <a:latin typeface="Tw Cen MT Condensed" panose="020B0606020104020203" pitchFamily="34" charset="0"/>
            </a:endParaRPr>
          </a:p>
        </p:txBody>
      </p:sp>
    </p:spTree>
    <p:extLst>
      <p:ext uri="{BB962C8B-B14F-4D97-AF65-F5344CB8AC3E}">
        <p14:creationId xmlns:p14="http://schemas.microsoft.com/office/powerpoint/2010/main" val="1766540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RWS 6: Market Failure#1 – Monopoly</a:t>
            </a:r>
            <a:br>
              <a:rPr lang="en-GB" dirty="0" smtClean="0"/>
            </a:br>
            <a:r>
              <a:rPr lang="en-GB" dirty="0" smtClean="0"/>
              <a:t>Introduction to Market Structure</a:t>
            </a:r>
            <a:endParaRPr lang="en-GB" dirty="0"/>
          </a:p>
        </p:txBody>
      </p:sp>
      <p:sp>
        <p:nvSpPr>
          <p:cNvPr id="3" name="Content Placeholder 2"/>
          <p:cNvSpPr>
            <a:spLocks noGrp="1"/>
          </p:cNvSpPr>
          <p:nvPr>
            <p:ph idx="1"/>
          </p:nvPr>
        </p:nvSpPr>
        <p:spPr>
          <a:xfrm>
            <a:off x="838200" y="1825625"/>
            <a:ext cx="4773460" cy="4351338"/>
          </a:xfrm>
        </p:spPr>
        <p:txBody>
          <a:bodyPr/>
          <a:lstStyle/>
          <a:p>
            <a:pPr marL="0" indent="0">
              <a:buNone/>
            </a:pPr>
            <a:r>
              <a:rPr lang="en-GB" b="1" dirty="0" smtClean="0"/>
              <a:t>STARTER ACTIVITY:</a:t>
            </a:r>
          </a:p>
          <a:p>
            <a:pPr marL="514350" indent="-514350">
              <a:buFont typeface="+mj-lt"/>
              <a:buAutoNum type="arabicPeriod"/>
            </a:pPr>
            <a:r>
              <a:rPr lang="en-GB" dirty="0" smtClean="0"/>
              <a:t>In a market, what does ‘competition’ mean?</a:t>
            </a:r>
          </a:p>
          <a:p>
            <a:pPr marL="514350" indent="-514350">
              <a:buFont typeface="+mj-lt"/>
              <a:buAutoNum type="arabicPeriod"/>
            </a:pPr>
            <a:r>
              <a:rPr lang="en-GB" dirty="0" smtClean="0"/>
              <a:t>Why is it good for society?</a:t>
            </a:r>
          </a:p>
          <a:p>
            <a:pPr marL="514350" indent="-514350">
              <a:buFont typeface="+mj-lt"/>
              <a:buAutoNum type="arabicPeriod"/>
            </a:pPr>
            <a:r>
              <a:rPr lang="en-GB" dirty="0" smtClean="0"/>
              <a:t>Why might it be bad for society?</a:t>
            </a:r>
          </a:p>
          <a:p>
            <a:pPr marL="514350" indent="-514350">
              <a:buFont typeface="+mj-lt"/>
              <a:buAutoNum type="arabicPeriod"/>
            </a:pPr>
            <a:r>
              <a:rPr lang="en-GB" dirty="0" smtClean="0"/>
              <a:t>If you were to design a perfectly competitive market, what features or conditions would there need to be to achieve this?</a:t>
            </a:r>
            <a:endParaRPr lang="en-GB" dirty="0"/>
          </a:p>
        </p:txBody>
      </p:sp>
    </p:spTree>
    <p:extLst>
      <p:ext uri="{BB962C8B-B14F-4D97-AF65-F5344CB8AC3E}">
        <p14:creationId xmlns:p14="http://schemas.microsoft.com/office/powerpoint/2010/main" val="1752887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91585" y="165101"/>
            <a:ext cx="115591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2400" b="1" dirty="0">
                <a:solidFill>
                  <a:schemeClr val="accent2"/>
                </a:solidFill>
                <a:latin typeface="Tw Cen MT Condensed" panose="020B0606020104020203" pitchFamily="34" charset="0"/>
              </a:rPr>
              <a:t>What’s the point of perfect competition and pure monopoly as concepts?</a:t>
            </a:r>
          </a:p>
        </p:txBody>
      </p:sp>
      <p:sp>
        <p:nvSpPr>
          <p:cNvPr id="21510" name="AutoShape 5"/>
          <p:cNvSpPr>
            <a:spLocks noChangeAspect="1" noChangeArrowheads="1" noTextEdit="1"/>
          </p:cNvSpPr>
          <p:nvPr/>
        </p:nvSpPr>
        <p:spPr bwMode="auto">
          <a:xfrm>
            <a:off x="190500" y="1714500"/>
            <a:ext cx="11760200" cy="3563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dirty="0">
              <a:latin typeface="Tw Cen MT Condensed" panose="020B0606020104020203" pitchFamily="34" charset="0"/>
            </a:endParaRPr>
          </a:p>
        </p:txBody>
      </p:sp>
      <p:sp>
        <p:nvSpPr>
          <p:cNvPr id="21511" name="Freeform 7"/>
          <p:cNvSpPr>
            <a:spLocks noEditPoints="1"/>
          </p:cNvSpPr>
          <p:nvPr/>
        </p:nvSpPr>
        <p:spPr bwMode="auto">
          <a:xfrm>
            <a:off x="1028700" y="1784350"/>
            <a:ext cx="10041467" cy="420687"/>
          </a:xfrm>
          <a:custGeom>
            <a:avLst/>
            <a:gdLst>
              <a:gd name="T0" fmla="*/ 2147483646 w 19700"/>
              <a:gd name="T1" fmla="*/ 2147483646 h 1100"/>
              <a:gd name="T2" fmla="*/ 2147483646 w 19700"/>
              <a:gd name="T3" fmla="*/ 2147483646 h 1100"/>
              <a:gd name="T4" fmla="*/ 2147483646 w 19700"/>
              <a:gd name="T5" fmla="*/ 2147483646 h 1100"/>
              <a:gd name="T6" fmla="*/ 2147483646 w 19700"/>
              <a:gd name="T7" fmla="*/ 2147483646 h 1100"/>
              <a:gd name="T8" fmla="*/ 2147483646 w 19700"/>
              <a:gd name="T9" fmla="*/ 2147483646 h 1100"/>
              <a:gd name="T10" fmla="*/ 2147483646 w 19700"/>
              <a:gd name="T11" fmla="*/ 2147483646 h 1100"/>
              <a:gd name="T12" fmla="*/ 0 w 19700"/>
              <a:gd name="T13" fmla="*/ 2147483646 h 1100"/>
              <a:gd name="T14" fmla="*/ 2147483646 w 19700"/>
              <a:gd name="T15" fmla="*/ 0 h 1100"/>
              <a:gd name="T16" fmla="*/ 2147483646 w 19700"/>
              <a:gd name="T17" fmla="*/ 2147483646 h 1100"/>
              <a:gd name="T18" fmla="*/ 2147483646 w 19700"/>
              <a:gd name="T19" fmla="*/ 2147483646 h 1100"/>
              <a:gd name="T20" fmla="*/ 2147483646 w 19700"/>
              <a:gd name="T21" fmla="*/ 0 h 1100"/>
              <a:gd name="T22" fmla="*/ 2147483646 w 19700"/>
              <a:gd name="T23" fmla="*/ 2147483646 h 1100"/>
              <a:gd name="T24" fmla="*/ 2147483646 w 19700"/>
              <a:gd name="T25" fmla="*/ 2147483646 h 1100"/>
              <a:gd name="T26" fmla="*/ 2147483646 w 19700"/>
              <a:gd name="T27" fmla="*/ 2147483646 h 1100"/>
              <a:gd name="T28" fmla="*/ 2147483646 w 19700"/>
              <a:gd name="T29" fmla="*/ 0 h 1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0"/>
              <a:gd name="T46" fmla="*/ 0 h 1100"/>
              <a:gd name="T47" fmla="*/ 19700 w 19700"/>
              <a:gd name="T48" fmla="*/ 1100 h 11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0" h="1100">
                <a:moveTo>
                  <a:pt x="550" y="367"/>
                </a:moveTo>
                <a:lnTo>
                  <a:pt x="19150" y="367"/>
                </a:lnTo>
                <a:lnTo>
                  <a:pt x="19150" y="734"/>
                </a:lnTo>
                <a:lnTo>
                  <a:pt x="550" y="734"/>
                </a:lnTo>
                <a:lnTo>
                  <a:pt x="550" y="367"/>
                </a:lnTo>
                <a:close/>
                <a:moveTo>
                  <a:pt x="550" y="1100"/>
                </a:moveTo>
                <a:cubicBezTo>
                  <a:pt x="247" y="1100"/>
                  <a:pt x="0" y="854"/>
                  <a:pt x="0" y="550"/>
                </a:cubicBezTo>
                <a:cubicBezTo>
                  <a:pt x="0" y="247"/>
                  <a:pt x="247" y="0"/>
                  <a:pt x="550" y="0"/>
                </a:cubicBezTo>
                <a:cubicBezTo>
                  <a:pt x="854" y="0"/>
                  <a:pt x="1100" y="247"/>
                  <a:pt x="1100" y="550"/>
                </a:cubicBezTo>
                <a:cubicBezTo>
                  <a:pt x="1100" y="854"/>
                  <a:pt x="854" y="1100"/>
                  <a:pt x="550" y="1100"/>
                </a:cubicBezTo>
                <a:close/>
                <a:moveTo>
                  <a:pt x="19150" y="0"/>
                </a:moveTo>
                <a:cubicBezTo>
                  <a:pt x="19454" y="0"/>
                  <a:pt x="19700" y="247"/>
                  <a:pt x="19700" y="550"/>
                </a:cubicBezTo>
                <a:cubicBezTo>
                  <a:pt x="19700" y="854"/>
                  <a:pt x="19454" y="1100"/>
                  <a:pt x="19150" y="1100"/>
                </a:cubicBezTo>
                <a:cubicBezTo>
                  <a:pt x="18847" y="1100"/>
                  <a:pt x="18600" y="854"/>
                  <a:pt x="18600" y="550"/>
                </a:cubicBezTo>
                <a:cubicBezTo>
                  <a:pt x="18600" y="247"/>
                  <a:pt x="18847" y="0"/>
                  <a:pt x="19150" y="0"/>
                </a:cubicBezTo>
                <a:close/>
              </a:path>
            </a:pathLst>
          </a:custGeom>
          <a:solidFill>
            <a:schemeClr val="accent2"/>
          </a:solidFill>
          <a:ln w="2" cap="flat">
            <a:solidFill>
              <a:srgbClr val="000000"/>
            </a:solidFill>
            <a:prstDash val="solid"/>
            <a:bevel/>
            <a:headEnd/>
            <a:tailEnd/>
          </a:ln>
        </p:spPr>
        <p:txBody>
          <a:bodyPr/>
          <a:lstStyle/>
          <a:p>
            <a:endParaRPr lang="en-GB" dirty="0">
              <a:latin typeface="Tw Cen MT Condensed" panose="020B0606020104020203" pitchFamily="34" charset="0"/>
            </a:endParaRPr>
          </a:p>
        </p:txBody>
      </p:sp>
      <p:sp>
        <p:nvSpPr>
          <p:cNvPr id="21512" name="Rectangle 8"/>
          <p:cNvSpPr>
            <a:spLocks noChangeArrowheads="1"/>
          </p:cNvSpPr>
          <p:nvPr/>
        </p:nvSpPr>
        <p:spPr bwMode="auto">
          <a:xfrm>
            <a:off x="749300" y="2354262"/>
            <a:ext cx="64761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solidFill>
                  <a:srgbClr val="000000"/>
                </a:solidFill>
                <a:latin typeface="Tw Cen MT Condensed" panose="020B0606020104020203" pitchFamily="34" charset="0"/>
              </a:rPr>
              <a:t>PERFECT </a:t>
            </a:r>
            <a:endParaRPr lang="en-US" altLang="en-US" sz="1600" dirty="0">
              <a:solidFill>
                <a:schemeClr val="tx2"/>
              </a:solidFill>
              <a:latin typeface="Tw Cen MT Condensed" panose="020B0606020104020203" pitchFamily="34" charset="0"/>
            </a:endParaRPr>
          </a:p>
        </p:txBody>
      </p:sp>
      <p:sp>
        <p:nvSpPr>
          <p:cNvPr id="21513" name="Rectangle 9"/>
          <p:cNvSpPr>
            <a:spLocks noChangeArrowheads="1"/>
          </p:cNvSpPr>
          <p:nvPr/>
        </p:nvSpPr>
        <p:spPr bwMode="auto">
          <a:xfrm>
            <a:off x="493184" y="2601912"/>
            <a:ext cx="100348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solidFill>
                  <a:srgbClr val="000000"/>
                </a:solidFill>
                <a:latin typeface="Tw Cen MT Condensed" panose="020B0606020104020203" pitchFamily="34" charset="0"/>
              </a:rPr>
              <a:t>COMPETITION</a:t>
            </a:r>
            <a:endParaRPr lang="en-US" altLang="en-US" sz="1600" dirty="0">
              <a:solidFill>
                <a:schemeClr val="tx2"/>
              </a:solidFill>
              <a:latin typeface="Tw Cen MT Condensed" panose="020B0606020104020203" pitchFamily="34" charset="0"/>
            </a:endParaRPr>
          </a:p>
        </p:txBody>
      </p:sp>
      <p:sp>
        <p:nvSpPr>
          <p:cNvPr id="21514" name="Rectangle 10"/>
          <p:cNvSpPr>
            <a:spLocks noChangeArrowheads="1"/>
          </p:cNvSpPr>
          <p:nvPr/>
        </p:nvSpPr>
        <p:spPr bwMode="auto">
          <a:xfrm>
            <a:off x="10155988" y="2355690"/>
            <a:ext cx="1214525"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b="1" dirty="0">
                <a:solidFill>
                  <a:srgbClr val="000000"/>
                </a:solidFill>
                <a:latin typeface="Tw Cen MT Condensed" panose="020B0606020104020203" pitchFamily="34" charset="0"/>
              </a:rPr>
              <a:t>PURE MONOPOLY</a:t>
            </a:r>
            <a:endParaRPr lang="en-US" altLang="en-US" sz="1600" dirty="0">
              <a:solidFill>
                <a:schemeClr val="tx2"/>
              </a:solidFill>
              <a:latin typeface="Tw Cen MT Condensed" panose="020B0606020104020203" pitchFamily="34" charset="0"/>
            </a:endParaRPr>
          </a:p>
        </p:txBody>
      </p:sp>
      <p:sp>
        <p:nvSpPr>
          <p:cNvPr id="21515" name="Oval 11"/>
          <p:cNvSpPr>
            <a:spLocks noChangeArrowheads="1"/>
          </p:cNvSpPr>
          <p:nvPr/>
        </p:nvSpPr>
        <p:spPr bwMode="auto">
          <a:xfrm>
            <a:off x="8001001" y="1857375"/>
            <a:ext cx="408517" cy="3063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dirty="0">
              <a:solidFill>
                <a:schemeClr val="tx2"/>
              </a:solidFill>
              <a:latin typeface="Tw Cen MT Condensed" panose="020B0606020104020203" pitchFamily="34" charset="0"/>
            </a:endParaRPr>
          </a:p>
        </p:txBody>
      </p:sp>
      <p:sp>
        <p:nvSpPr>
          <p:cNvPr id="21516" name="Rectangle 14"/>
          <p:cNvSpPr>
            <a:spLocks noChangeArrowheads="1"/>
          </p:cNvSpPr>
          <p:nvPr/>
        </p:nvSpPr>
        <p:spPr bwMode="auto">
          <a:xfrm>
            <a:off x="7474605" y="2357021"/>
            <a:ext cx="1314451"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b="1" dirty="0">
                <a:solidFill>
                  <a:srgbClr val="000000"/>
                </a:solidFill>
                <a:latin typeface="Tw Cen MT Condensed" panose="020B0606020104020203" pitchFamily="34" charset="0"/>
              </a:rPr>
              <a:t>OLIGOPOLY </a:t>
            </a:r>
            <a:r>
              <a:rPr lang="en-US" altLang="en-US" sz="1100" b="1" dirty="0">
                <a:solidFill>
                  <a:srgbClr val="000000"/>
                </a:solidFill>
                <a:latin typeface="Tw Cen MT Condensed" panose="020B0606020104020203" pitchFamily="34" charset="0"/>
              </a:rPr>
              <a:t>&amp; </a:t>
            </a:r>
            <a:r>
              <a:rPr lang="en-US" altLang="en-US" sz="1600" b="1" dirty="0">
                <a:solidFill>
                  <a:srgbClr val="000000"/>
                </a:solidFill>
                <a:latin typeface="Tw Cen MT Condensed" panose="020B0606020104020203" pitchFamily="34" charset="0"/>
              </a:rPr>
              <a:t>DUOPOLY</a:t>
            </a:r>
            <a:endParaRPr lang="en-US" altLang="en-US" sz="1600" dirty="0">
              <a:solidFill>
                <a:schemeClr val="tx2"/>
              </a:solidFill>
              <a:latin typeface="Tw Cen MT Condensed" panose="020B0606020104020203" pitchFamily="34" charset="0"/>
            </a:endParaRPr>
          </a:p>
        </p:txBody>
      </p:sp>
      <p:sp>
        <p:nvSpPr>
          <p:cNvPr id="21517" name="Freeform 15"/>
          <p:cNvSpPr>
            <a:spLocks noEditPoints="1"/>
          </p:cNvSpPr>
          <p:nvPr/>
        </p:nvSpPr>
        <p:spPr bwMode="auto">
          <a:xfrm>
            <a:off x="1921933" y="3246735"/>
            <a:ext cx="8818034" cy="210612"/>
          </a:xfrm>
          <a:custGeom>
            <a:avLst/>
            <a:gdLst>
              <a:gd name="T0" fmla="*/ 0 w 4094"/>
              <a:gd name="T1" fmla="*/ 2147483646 h 121"/>
              <a:gd name="T2" fmla="*/ 2147483646 w 4094"/>
              <a:gd name="T3" fmla="*/ 2147483646 h 121"/>
              <a:gd name="T4" fmla="*/ 2147483646 w 4094"/>
              <a:gd name="T5" fmla="*/ 2147483646 h 121"/>
              <a:gd name="T6" fmla="*/ 0 w 4094"/>
              <a:gd name="T7" fmla="*/ 2147483646 h 121"/>
              <a:gd name="T8" fmla="*/ 0 w 4094"/>
              <a:gd name="T9" fmla="*/ 2147483646 h 121"/>
              <a:gd name="T10" fmla="*/ 2147483646 w 4094"/>
              <a:gd name="T11" fmla="*/ 0 h 121"/>
              <a:gd name="T12" fmla="*/ 2147483646 w 4094"/>
              <a:gd name="T13" fmla="*/ 2147483646 h 121"/>
              <a:gd name="T14" fmla="*/ 2147483646 w 4094"/>
              <a:gd name="T15" fmla="*/ 2147483646 h 121"/>
              <a:gd name="T16" fmla="*/ 2147483646 w 4094"/>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94"/>
              <a:gd name="T28" fmla="*/ 0 h 121"/>
              <a:gd name="T29" fmla="*/ 4094 w 4094"/>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94" h="121">
                <a:moveTo>
                  <a:pt x="0" y="40"/>
                </a:moveTo>
                <a:lnTo>
                  <a:pt x="3993" y="40"/>
                </a:lnTo>
                <a:lnTo>
                  <a:pt x="3993" y="81"/>
                </a:lnTo>
                <a:lnTo>
                  <a:pt x="0" y="81"/>
                </a:lnTo>
                <a:lnTo>
                  <a:pt x="0" y="40"/>
                </a:lnTo>
                <a:close/>
                <a:moveTo>
                  <a:pt x="3973" y="0"/>
                </a:moveTo>
                <a:lnTo>
                  <a:pt x="4094" y="60"/>
                </a:lnTo>
                <a:lnTo>
                  <a:pt x="3973" y="121"/>
                </a:lnTo>
                <a:lnTo>
                  <a:pt x="3973" y="0"/>
                </a:lnTo>
                <a:close/>
              </a:path>
            </a:pathLst>
          </a:custGeom>
          <a:solidFill>
            <a:schemeClr val="accent1"/>
          </a:solidFill>
          <a:ln w="2" cap="flat">
            <a:solidFill>
              <a:srgbClr val="FF0000"/>
            </a:solidFill>
            <a:prstDash val="solid"/>
            <a:bevel/>
            <a:headEnd/>
            <a:tailEnd/>
          </a:ln>
        </p:spPr>
        <p:txBody>
          <a:bodyPr/>
          <a:lstStyle/>
          <a:p>
            <a:endParaRPr lang="en-GB" dirty="0">
              <a:latin typeface="Tw Cen MT Condensed" panose="020B0606020104020203" pitchFamily="34" charset="0"/>
            </a:endParaRPr>
          </a:p>
        </p:txBody>
      </p:sp>
      <p:sp>
        <p:nvSpPr>
          <p:cNvPr id="21520" name="Freeform 18"/>
          <p:cNvSpPr>
            <a:spLocks noEditPoints="1"/>
          </p:cNvSpPr>
          <p:nvPr/>
        </p:nvSpPr>
        <p:spPr bwMode="auto">
          <a:xfrm>
            <a:off x="1259417" y="3060700"/>
            <a:ext cx="101600" cy="1689100"/>
          </a:xfrm>
          <a:custGeom>
            <a:avLst/>
            <a:gdLst>
              <a:gd name="T0" fmla="*/ 2147483646 w 400"/>
              <a:gd name="T1" fmla="*/ 2147483646 h 8833"/>
              <a:gd name="T2" fmla="*/ 2147483646 w 400"/>
              <a:gd name="T3" fmla="*/ 2147483646 h 8833"/>
              <a:gd name="T4" fmla="*/ 2147483646 w 400"/>
              <a:gd name="T5" fmla="*/ 2147483646 h 8833"/>
              <a:gd name="T6" fmla="*/ 2147483646 w 400"/>
              <a:gd name="T7" fmla="*/ 2147483646 h 8833"/>
              <a:gd name="T8" fmla="*/ 2147483646 w 400"/>
              <a:gd name="T9" fmla="*/ 2147483646 h 8833"/>
              <a:gd name="T10" fmla="*/ 2147483646 w 400"/>
              <a:gd name="T11" fmla="*/ 0 h 8833"/>
              <a:gd name="T12" fmla="*/ 2147483646 w 400"/>
              <a:gd name="T13" fmla="*/ 2147483646 h 8833"/>
              <a:gd name="T14" fmla="*/ 2147483646 w 400"/>
              <a:gd name="T15" fmla="*/ 2147483646 h 8833"/>
              <a:gd name="T16" fmla="*/ 2147483646 w 400"/>
              <a:gd name="T17" fmla="*/ 2147483646 h 8833"/>
              <a:gd name="T18" fmla="*/ 0 w 400"/>
              <a:gd name="T19" fmla="*/ 2147483646 h 8833"/>
              <a:gd name="T20" fmla="*/ 2147483646 w 400"/>
              <a:gd name="T21" fmla="*/ 2147483646 h 8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8833"/>
              <a:gd name="T35" fmla="*/ 400 w 400"/>
              <a:gd name="T36" fmla="*/ 8833 h 8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8833">
                <a:moveTo>
                  <a:pt x="234" y="33"/>
                </a:moveTo>
                <a:lnTo>
                  <a:pt x="234" y="8500"/>
                </a:lnTo>
                <a:cubicBezTo>
                  <a:pt x="234" y="8519"/>
                  <a:pt x="219" y="8533"/>
                  <a:pt x="200" y="8533"/>
                </a:cubicBezTo>
                <a:cubicBezTo>
                  <a:pt x="182" y="8533"/>
                  <a:pt x="167" y="8519"/>
                  <a:pt x="167" y="8500"/>
                </a:cubicBezTo>
                <a:lnTo>
                  <a:pt x="167" y="33"/>
                </a:lnTo>
                <a:cubicBezTo>
                  <a:pt x="167" y="15"/>
                  <a:pt x="182" y="0"/>
                  <a:pt x="200" y="0"/>
                </a:cubicBezTo>
                <a:cubicBezTo>
                  <a:pt x="219" y="0"/>
                  <a:pt x="234" y="15"/>
                  <a:pt x="234" y="33"/>
                </a:cubicBezTo>
                <a:close/>
                <a:moveTo>
                  <a:pt x="400" y="8433"/>
                </a:moveTo>
                <a:lnTo>
                  <a:pt x="200" y="8833"/>
                </a:lnTo>
                <a:lnTo>
                  <a:pt x="0" y="8433"/>
                </a:lnTo>
                <a:lnTo>
                  <a:pt x="400" y="8433"/>
                </a:lnTo>
                <a:close/>
              </a:path>
            </a:pathLst>
          </a:custGeom>
          <a:solidFill>
            <a:srgbClr val="000000"/>
          </a:solidFill>
          <a:ln w="2" cap="flat">
            <a:solidFill>
              <a:srgbClr val="000000"/>
            </a:solidFill>
            <a:prstDash val="solid"/>
            <a:bevel/>
            <a:headEnd/>
            <a:tailEnd/>
          </a:ln>
        </p:spPr>
        <p:txBody>
          <a:bodyPr/>
          <a:lstStyle/>
          <a:p>
            <a:endParaRPr lang="en-GB" dirty="0">
              <a:latin typeface="Tw Cen MT Condensed" panose="020B0606020104020203" pitchFamily="34" charset="0"/>
            </a:endParaRPr>
          </a:p>
        </p:txBody>
      </p:sp>
      <p:sp>
        <p:nvSpPr>
          <p:cNvPr id="21521" name="Freeform 19"/>
          <p:cNvSpPr>
            <a:spLocks noEditPoints="1"/>
          </p:cNvSpPr>
          <p:nvPr/>
        </p:nvSpPr>
        <p:spPr bwMode="auto">
          <a:xfrm>
            <a:off x="10739967" y="2982912"/>
            <a:ext cx="101600" cy="1766887"/>
          </a:xfrm>
          <a:custGeom>
            <a:avLst/>
            <a:gdLst>
              <a:gd name="T0" fmla="*/ 2147483646 w 200"/>
              <a:gd name="T1" fmla="*/ 2147483646 h 4616"/>
              <a:gd name="T2" fmla="*/ 2147483646 w 200"/>
              <a:gd name="T3" fmla="*/ 2147483646 h 4616"/>
              <a:gd name="T4" fmla="*/ 2147483646 w 200"/>
              <a:gd name="T5" fmla="*/ 2147483646 h 4616"/>
              <a:gd name="T6" fmla="*/ 2147483646 w 200"/>
              <a:gd name="T7" fmla="*/ 2147483646 h 4616"/>
              <a:gd name="T8" fmla="*/ 2147483646 w 200"/>
              <a:gd name="T9" fmla="*/ 2147483646 h 4616"/>
              <a:gd name="T10" fmla="*/ 2147483646 w 200"/>
              <a:gd name="T11" fmla="*/ 0 h 4616"/>
              <a:gd name="T12" fmla="*/ 2147483646 w 200"/>
              <a:gd name="T13" fmla="*/ 2147483646 h 4616"/>
              <a:gd name="T14" fmla="*/ 2147483646 w 200"/>
              <a:gd name="T15" fmla="*/ 2147483646 h 4616"/>
              <a:gd name="T16" fmla="*/ 2147483646 w 200"/>
              <a:gd name="T17" fmla="*/ 2147483646 h 4616"/>
              <a:gd name="T18" fmla="*/ 0 w 200"/>
              <a:gd name="T19" fmla="*/ 2147483646 h 4616"/>
              <a:gd name="T20" fmla="*/ 2147483646 w 200"/>
              <a:gd name="T21" fmla="*/ 2147483646 h 46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4616"/>
              <a:gd name="T35" fmla="*/ 200 w 200"/>
              <a:gd name="T36" fmla="*/ 4616 h 46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4616">
                <a:moveTo>
                  <a:pt x="117" y="16"/>
                </a:moveTo>
                <a:lnTo>
                  <a:pt x="117" y="4450"/>
                </a:lnTo>
                <a:cubicBezTo>
                  <a:pt x="117" y="4459"/>
                  <a:pt x="110" y="4466"/>
                  <a:pt x="100" y="4466"/>
                </a:cubicBezTo>
                <a:cubicBezTo>
                  <a:pt x="91" y="4466"/>
                  <a:pt x="84" y="4459"/>
                  <a:pt x="84" y="4450"/>
                </a:cubicBezTo>
                <a:lnTo>
                  <a:pt x="84" y="16"/>
                </a:lnTo>
                <a:cubicBezTo>
                  <a:pt x="84" y="7"/>
                  <a:pt x="91" y="0"/>
                  <a:pt x="100" y="0"/>
                </a:cubicBezTo>
                <a:cubicBezTo>
                  <a:pt x="110" y="0"/>
                  <a:pt x="117" y="7"/>
                  <a:pt x="117" y="16"/>
                </a:cubicBezTo>
                <a:close/>
                <a:moveTo>
                  <a:pt x="200" y="4416"/>
                </a:moveTo>
                <a:lnTo>
                  <a:pt x="100" y="4616"/>
                </a:lnTo>
                <a:lnTo>
                  <a:pt x="0" y="4416"/>
                </a:lnTo>
                <a:lnTo>
                  <a:pt x="200" y="4416"/>
                </a:lnTo>
                <a:close/>
              </a:path>
            </a:pathLst>
          </a:custGeom>
          <a:solidFill>
            <a:srgbClr val="000000"/>
          </a:solidFill>
          <a:ln w="2" cap="flat">
            <a:solidFill>
              <a:srgbClr val="000000"/>
            </a:solidFill>
            <a:prstDash val="solid"/>
            <a:bevel/>
            <a:headEnd/>
            <a:tailEnd/>
          </a:ln>
        </p:spPr>
        <p:txBody>
          <a:bodyPr/>
          <a:lstStyle/>
          <a:p>
            <a:endParaRPr lang="en-GB" dirty="0">
              <a:latin typeface="Tw Cen MT Condensed" panose="020B0606020104020203" pitchFamily="34" charset="0"/>
            </a:endParaRPr>
          </a:p>
        </p:txBody>
      </p:sp>
      <p:sp>
        <p:nvSpPr>
          <p:cNvPr id="21522" name="Rectangle 20"/>
          <p:cNvSpPr>
            <a:spLocks noChangeArrowheads="1"/>
          </p:cNvSpPr>
          <p:nvPr/>
        </p:nvSpPr>
        <p:spPr bwMode="auto">
          <a:xfrm>
            <a:off x="391584" y="4911726"/>
            <a:ext cx="1680633" cy="347662"/>
          </a:xfrm>
          <a:prstGeom prst="rect">
            <a:avLst/>
          </a:prstGeom>
          <a:noFill/>
          <a:ln w="6" cap="rnd">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dirty="0">
              <a:solidFill>
                <a:schemeClr val="tx2"/>
              </a:solidFill>
              <a:latin typeface="Tw Cen MT Condensed" panose="020B0606020104020203" pitchFamily="34" charset="0"/>
            </a:endParaRPr>
          </a:p>
        </p:txBody>
      </p:sp>
      <p:sp>
        <p:nvSpPr>
          <p:cNvPr id="21523" name="Rectangle 21"/>
          <p:cNvSpPr>
            <a:spLocks noChangeArrowheads="1"/>
          </p:cNvSpPr>
          <p:nvPr/>
        </p:nvSpPr>
        <p:spPr bwMode="auto">
          <a:xfrm>
            <a:off x="524933" y="4968876"/>
            <a:ext cx="95417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solidFill>
                  <a:srgbClr val="000000"/>
                </a:solidFill>
                <a:latin typeface="Tw Cen MT Condensed" panose="020B0606020104020203" pitchFamily="34" charset="0"/>
              </a:rPr>
              <a:t>MANY sellers</a:t>
            </a:r>
            <a:endParaRPr lang="en-US" altLang="en-US" sz="1600" dirty="0">
              <a:solidFill>
                <a:schemeClr val="tx2"/>
              </a:solidFill>
              <a:latin typeface="Tw Cen MT Condensed" panose="020B0606020104020203" pitchFamily="34" charset="0"/>
            </a:endParaRPr>
          </a:p>
        </p:txBody>
      </p:sp>
      <p:sp>
        <p:nvSpPr>
          <p:cNvPr id="21524" name="Rectangle 22"/>
          <p:cNvSpPr>
            <a:spLocks noChangeArrowheads="1"/>
          </p:cNvSpPr>
          <p:nvPr/>
        </p:nvSpPr>
        <p:spPr bwMode="auto">
          <a:xfrm>
            <a:off x="9872133" y="4911726"/>
            <a:ext cx="1447800" cy="347662"/>
          </a:xfrm>
          <a:prstGeom prst="rect">
            <a:avLst/>
          </a:prstGeom>
          <a:noFill/>
          <a:ln w="6" cap="rnd">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dirty="0">
              <a:solidFill>
                <a:schemeClr val="tx2"/>
              </a:solidFill>
              <a:latin typeface="Tw Cen MT Condensed" panose="020B0606020104020203" pitchFamily="34" charset="0"/>
            </a:endParaRPr>
          </a:p>
        </p:txBody>
      </p:sp>
      <p:sp>
        <p:nvSpPr>
          <p:cNvPr id="21525" name="Rectangle 23"/>
          <p:cNvSpPr>
            <a:spLocks noChangeArrowheads="1"/>
          </p:cNvSpPr>
          <p:nvPr/>
        </p:nvSpPr>
        <p:spPr bwMode="auto">
          <a:xfrm>
            <a:off x="10005484" y="4968876"/>
            <a:ext cx="78386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solidFill>
                  <a:srgbClr val="000000"/>
                </a:solidFill>
                <a:latin typeface="Tw Cen MT Condensed" panose="020B0606020104020203" pitchFamily="34" charset="0"/>
              </a:rPr>
              <a:t>ONE  seller</a:t>
            </a:r>
            <a:endParaRPr lang="en-US" altLang="en-US" sz="1600" dirty="0">
              <a:solidFill>
                <a:schemeClr val="tx2"/>
              </a:solidFill>
              <a:latin typeface="Tw Cen MT Condensed" panose="020B0606020104020203" pitchFamily="34" charset="0"/>
            </a:endParaRPr>
          </a:p>
        </p:txBody>
      </p:sp>
      <p:sp>
        <p:nvSpPr>
          <p:cNvPr id="21526" name="Oval 28"/>
          <p:cNvSpPr>
            <a:spLocks noChangeArrowheads="1"/>
          </p:cNvSpPr>
          <p:nvPr/>
        </p:nvSpPr>
        <p:spPr bwMode="auto">
          <a:xfrm>
            <a:off x="3280835" y="1852614"/>
            <a:ext cx="406400" cy="3063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dirty="0">
              <a:solidFill>
                <a:schemeClr val="tx2"/>
              </a:solidFill>
              <a:latin typeface="Tw Cen MT Condensed" panose="020B0606020104020203" pitchFamily="34" charset="0"/>
            </a:endParaRPr>
          </a:p>
        </p:txBody>
      </p:sp>
      <p:sp>
        <p:nvSpPr>
          <p:cNvPr id="21527" name="Rectangle 31"/>
          <p:cNvSpPr>
            <a:spLocks noChangeArrowheads="1"/>
          </p:cNvSpPr>
          <p:nvPr/>
        </p:nvSpPr>
        <p:spPr bwMode="auto">
          <a:xfrm>
            <a:off x="2834043" y="2354262"/>
            <a:ext cx="103522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solidFill>
                  <a:srgbClr val="000000"/>
                </a:solidFill>
                <a:latin typeface="Tw Cen MT Condensed" panose="020B0606020104020203" pitchFamily="34" charset="0"/>
              </a:rPr>
              <a:t>CONTESTABLE </a:t>
            </a:r>
            <a:endParaRPr lang="en-US" altLang="en-US" sz="1600" dirty="0">
              <a:solidFill>
                <a:schemeClr val="tx2"/>
              </a:solidFill>
              <a:latin typeface="Tw Cen MT Condensed" panose="020B0606020104020203" pitchFamily="34" charset="0"/>
            </a:endParaRPr>
          </a:p>
        </p:txBody>
      </p:sp>
      <p:sp>
        <p:nvSpPr>
          <p:cNvPr id="21528" name="Rectangle 32"/>
          <p:cNvSpPr>
            <a:spLocks noChangeArrowheads="1"/>
          </p:cNvSpPr>
          <p:nvPr/>
        </p:nvSpPr>
        <p:spPr bwMode="auto">
          <a:xfrm>
            <a:off x="2992039" y="2601912"/>
            <a:ext cx="67486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solidFill>
                  <a:srgbClr val="000000"/>
                </a:solidFill>
                <a:latin typeface="Tw Cen MT Condensed" panose="020B0606020104020203" pitchFamily="34" charset="0"/>
              </a:rPr>
              <a:t>MARKETS</a:t>
            </a:r>
            <a:endParaRPr lang="en-US" altLang="en-US" sz="1600" dirty="0">
              <a:solidFill>
                <a:schemeClr val="tx2"/>
              </a:solidFill>
              <a:latin typeface="Tw Cen MT Condensed" panose="020B0606020104020203" pitchFamily="34" charset="0"/>
            </a:endParaRPr>
          </a:p>
        </p:txBody>
      </p:sp>
      <p:sp>
        <p:nvSpPr>
          <p:cNvPr id="21508" name="Oval 35"/>
          <p:cNvSpPr>
            <a:spLocks noChangeArrowheads="1"/>
          </p:cNvSpPr>
          <p:nvPr/>
        </p:nvSpPr>
        <p:spPr bwMode="auto">
          <a:xfrm>
            <a:off x="1047751" y="1785939"/>
            <a:ext cx="571500" cy="428625"/>
          </a:xfrm>
          <a:prstGeom prst="ellipse">
            <a:avLst/>
          </a:prstGeom>
          <a:solidFill>
            <a:srgbClr val="FF0000"/>
          </a:solidFill>
          <a:ln w="9525">
            <a:solidFill>
              <a:schemeClr val="tx1"/>
            </a:solidFill>
            <a:round/>
            <a:headEnd/>
            <a:tailEnd/>
          </a:ln>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dirty="0">
              <a:solidFill>
                <a:schemeClr val="tx2"/>
              </a:solidFill>
              <a:latin typeface="Tw Cen MT Condensed" panose="020B0606020104020203" pitchFamily="34" charset="0"/>
            </a:endParaRPr>
          </a:p>
        </p:txBody>
      </p:sp>
      <p:sp>
        <p:nvSpPr>
          <p:cNvPr id="21509" name="Oval 36"/>
          <p:cNvSpPr>
            <a:spLocks noChangeArrowheads="1"/>
          </p:cNvSpPr>
          <p:nvPr/>
        </p:nvSpPr>
        <p:spPr bwMode="auto">
          <a:xfrm>
            <a:off x="10477501" y="1785939"/>
            <a:ext cx="571500" cy="428625"/>
          </a:xfrm>
          <a:prstGeom prst="ellipse">
            <a:avLst/>
          </a:prstGeom>
          <a:solidFill>
            <a:srgbClr val="FF0000"/>
          </a:solidFill>
          <a:ln w="9525">
            <a:solidFill>
              <a:schemeClr val="tx1"/>
            </a:solidFill>
            <a:round/>
            <a:headEnd/>
            <a:tailEnd/>
          </a:ln>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dirty="0">
              <a:solidFill>
                <a:schemeClr val="tx2"/>
              </a:solidFill>
              <a:latin typeface="Tw Cen MT Condensed" panose="020B0606020104020203" pitchFamily="34" charset="0"/>
            </a:endParaRPr>
          </a:p>
        </p:txBody>
      </p:sp>
      <p:sp>
        <p:nvSpPr>
          <p:cNvPr id="25" name="Oval 28"/>
          <p:cNvSpPr>
            <a:spLocks noChangeArrowheads="1"/>
          </p:cNvSpPr>
          <p:nvPr/>
        </p:nvSpPr>
        <p:spPr bwMode="auto">
          <a:xfrm>
            <a:off x="5329495" y="1846690"/>
            <a:ext cx="406400" cy="3063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dirty="0">
              <a:solidFill>
                <a:schemeClr val="tx2"/>
              </a:solidFill>
              <a:latin typeface="Tw Cen MT Condensed" panose="020B0606020104020203" pitchFamily="34" charset="0"/>
            </a:endParaRPr>
          </a:p>
        </p:txBody>
      </p:sp>
      <p:sp>
        <p:nvSpPr>
          <p:cNvPr id="26" name="Rectangle 31"/>
          <p:cNvSpPr>
            <a:spLocks noChangeArrowheads="1"/>
          </p:cNvSpPr>
          <p:nvPr/>
        </p:nvSpPr>
        <p:spPr bwMode="auto">
          <a:xfrm>
            <a:off x="4882703" y="2348338"/>
            <a:ext cx="114294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solidFill>
                  <a:srgbClr val="000000"/>
                </a:solidFill>
                <a:latin typeface="Tw Cen MT Condensed" panose="020B0606020104020203" pitchFamily="34" charset="0"/>
              </a:rPr>
              <a:t>MONOPOLISTIC </a:t>
            </a:r>
            <a:endParaRPr lang="en-US" altLang="en-US" sz="1600" dirty="0">
              <a:solidFill>
                <a:schemeClr val="tx2"/>
              </a:solidFill>
              <a:latin typeface="Tw Cen MT Condensed" panose="020B0606020104020203" pitchFamily="34" charset="0"/>
            </a:endParaRPr>
          </a:p>
        </p:txBody>
      </p:sp>
      <p:sp>
        <p:nvSpPr>
          <p:cNvPr id="27" name="Rectangle 32"/>
          <p:cNvSpPr>
            <a:spLocks noChangeArrowheads="1"/>
          </p:cNvSpPr>
          <p:nvPr/>
        </p:nvSpPr>
        <p:spPr bwMode="auto">
          <a:xfrm>
            <a:off x="4942557" y="2591357"/>
            <a:ext cx="100348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solidFill>
                  <a:srgbClr val="000000"/>
                </a:solidFill>
                <a:latin typeface="Tw Cen MT Condensed" panose="020B0606020104020203" pitchFamily="34" charset="0"/>
              </a:rPr>
              <a:t>COMPETITION</a:t>
            </a:r>
            <a:endParaRPr lang="en-US" altLang="en-US" sz="1600" dirty="0">
              <a:solidFill>
                <a:schemeClr val="tx2"/>
              </a:solidFill>
              <a:latin typeface="Tw Cen MT Condensed" panose="020B0606020104020203" pitchFamily="34" charset="0"/>
            </a:endParaRPr>
          </a:p>
        </p:txBody>
      </p:sp>
      <p:sp>
        <p:nvSpPr>
          <p:cNvPr id="28" name="Freeform 15"/>
          <p:cNvSpPr>
            <a:spLocks noEditPoints="1"/>
          </p:cNvSpPr>
          <p:nvPr/>
        </p:nvSpPr>
        <p:spPr bwMode="auto">
          <a:xfrm rot="10800000">
            <a:off x="1862394" y="1246638"/>
            <a:ext cx="8665633" cy="192087"/>
          </a:xfrm>
          <a:custGeom>
            <a:avLst/>
            <a:gdLst>
              <a:gd name="T0" fmla="*/ 0 w 4094"/>
              <a:gd name="T1" fmla="*/ 2147483646 h 121"/>
              <a:gd name="T2" fmla="*/ 2147483646 w 4094"/>
              <a:gd name="T3" fmla="*/ 2147483646 h 121"/>
              <a:gd name="T4" fmla="*/ 2147483646 w 4094"/>
              <a:gd name="T5" fmla="*/ 2147483646 h 121"/>
              <a:gd name="T6" fmla="*/ 0 w 4094"/>
              <a:gd name="T7" fmla="*/ 2147483646 h 121"/>
              <a:gd name="T8" fmla="*/ 0 w 4094"/>
              <a:gd name="T9" fmla="*/ 2147483646 h 121"/>
              <a:gd name="T10" fmla="*/ 2147483646 w 4094"/>
              <a:gd name="T11" fmla="*/ 0 h 121"/>
              <a:gd name="T12" fmla="*/ 2147483646 w 4094"/>
              <a:gd name="T13" fmla="*/ 2147483646 h 121"/>
              <a:gd name="T14" fmla="*/ 2147483646 w 4094"/>
              <a:gd name="T15" fmla="*/ 2147483646 h 121"/>
              <a:gd name="T16" fmla="*/ 2147483646 w 4094"/>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94"/>
              <a:gd name="T28" fmla="*/ 0 h 121"/>
              <a:gd name="T29" fmla="*/ 4094 w 4094"/>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94" h="121">
                <a:moveTo>
                  <a:pt x="0" y="40"/>
                </a:moveTo>
                <a:lnTo>
                  <a:pt x="3993" y="40"/>
                </a:lnTo>
                <a:lnTo>
                  <a:pt x="3993" y="81"/>
                </a:lnTo>
                <a:lnTo>
                  <a:pt x="0" y="81"/>
                </a:lnTo>
                <a:lnTo>
                  <a:pt x="0" y="40"/>
                </a:lnTo>
                <a:close/>
                <a:moveTo>
                  <a:pt x="3973" y="0"/>
                </a:moveTo>
                <a:lnTo>
                  <a:pt x="4094" y="60"/>
                </a:lnTo>
                <a:lnTo>
                  <a:pt x="3973" y="121"/>
                </a:lnTo>
                <a:lnTo>
                  <a:pt x="3973" y="0"/>
                </a:lnTo>
                <a:close/>
              </a:path>
            </a:pathLst>
          </a:custGeom>
          <a:solidFill>
            <a:schemeClr val="accent1"/>
          </a:solidFill>
          <a:ln w="2" cap="flat">
            <a:solidFill>
              <a:srgbClr val="FF0000"/>
            </a:solidFill>
            <a:prstDash val="solid"/>
            <a:bevel/>
            <a:headEnd/>
            <a:tailEnd/>
          </a:ln>
        </p:spPr>
        <p:txBody>
          <a:bodyPr/>
          <a:lstStyle/>
          <a:p>
            <a:endParaRPr lang="en-GB" dirty="0">
              <a:latin typeface="Tw Cen MT Condensed" panose="020B0606020104020203" pitchFamily="34" charset="0"/>
            </a:endParaRPr>
          </a:p>
        </p:txBody>
      </p:sp>
      <p:grpSp>
        <p:nvGrpSpPr>
          <p:cNvPr id="2" name="Group 1"/>
          <p:cNvGrpSpPr/>
          <p:nvPr/>
        </p:nvGrpSpPr>
        <p:grpSpPr>
          <a:xfrm>
            <a:off x="8840377" y="1094500"/>
            <a:ext cx="1538035" cy="458787"/>
            <a:chOff x="4545541" y="4476750"/>
            <a:chExt cx="1538035" cy="458787"/>
          </a:xfrm>
        </p:grpSpPr>
        <p:sp>
          <p:nvSpPr>
            <p:cNvPr id="21518" name="Rectangle 16"/>
            <p:cNvSpPr>
              <a:spLocks noChangeArrowheads="1"/>
            </p:cNvSpPr>
            <p:nvPr/>
          </p:nvSpPr>
          <p:spPr bwMode="auto">
            <a:xfrm>
              <a:off x="4545541" y="4476750"/>
              <a:ext cx="1538035" cy="458787"/>
            </a:xfrm>
            <a:prstGeom prst="rect">
              <a:avLst/>
            </a:prstGeom>
            <a:solidFill>
              <a:srgbClr val="FFFF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200" dirty="0">
                <a:solidFill>
                  <a:schemeClr val="accent1"/>
                </a:solidFill>
                <a:latin typeface="Tw Cen MT Condensed" panose="020B0606020104020203" pitchFamily="34" charset="0"/>
              </a:endParaRPr>
            </a:p>
          </p:txBody>
        </p:sp>
        <p:sp>
          <p:nvSpPr>
            <p:cNvPr id="21519" name="Rectangle 17"/>
            <p:cNvSpPr>
              <a:spLocks noChangeArrowheads="1"/>
            </p:cNvSpPr>
            <p:nvPr/>
          </p:nvSpPr>
          <p:spPr bwMode="auto">
            <a:xfrm>
              <a:off x="4827215" y="4628887"/>
              <a:ext cx="864596"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200" b="1" dirty="0">
                  <a:solidFill>
                    <a:schemeClr val="accent1"/>
                  </a:solidFill>
                  <a:latin typeface="Tw Cen MT Condensed" panose="020B0606020104020203" pitchFamily="34" charset="0"/>
                </a:rPr>
                <a:t>less competitive</a:t>
              </a:r>
              <a:endParaRPr lang="en-US" altLang="en-US" sz="1200" dirty="0">
                <a:solidFill>
                  <a:schemeClr val="accent1"/>
                </a:solidFill>
                <a:latin typeface="Tw Cen MT Condensed" panose="020B0606020104020203" pitchFamily="34" charset="0"/>
              </a:endParaRPr>
            </a:p>
          </p:txBody>
        </p:sp>
      </p:grpSp>
      <p:grpSp>
        <p:nvGrpSpPr>
          <p:cNvPr id="31" name="Group 30"/>
          <p:cNvGrpSpPr/>
          <p:nvPr/>
        </p:nvGrpSpPr>
        <p:grpSpPr>
          <a:xfrm>
            <a:off x="2247604" y="1118892"/>
            <a:ext cx="1717909" cy="458787"/>
            <a:chOff x="4545541" y="4476750"/>
            <a:chExt cx="1538035" cy="458787"/>
          </a:xfrm>
        </p:grpSpPr>
        <p:sp>
          <p:nvSpPr>
            <p:cNvPr id="32" name="Rectangle 16"/>
            <p:cNvSpPr>
              <a:spLocks noChangeArrowheads="1"/>
            </p:cNvSpPr>
            <p:nvPr/>
          </p:nvSpPr>
          <p:spPr bwMode="auto">
            <a:xfrm>
              <a:off x="4545541" y="4476750"/>
              <a:ext cx="1538035" cy="458787"/>
            </a:xfrm>
            <a:prstGeom prst="rect">
              <a:avLst/>
            </a:prstGeom>
            <a:solidFill>
              <a:srgbClr val="FFFF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200" dirty="0">
                <a:solidFill>
                  <a:schemeClr val="accent1"/>
                </a:solidFill>
                <a:latin typeface="Tw Cen MT Condensed" panose="020B0606020104020203" pitchFamily="34" charset="0"/>
              </a:endParaRPr>
            </a:p>
          </p:txBody>
        </p:sp>
        <p:sp>
          <p:nvSpPr>
            <p:cNvPr id="33" name="Rectangle 17"/>
            <p:cNvSpPr>
              <a:spLocks noChangeArrowheads="1"/>
            </p:cNvSpPr>
            <p:nvPr/>
          </p:nvSpPr>
          <p:spPr bwMode="auto">
            <a:xfrm>
              <a:off x="4830767" y="4609797"/>
              <a:ext cx="83865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200" b="1" dirty="0">
                  <a:solidFill>
                    <a:schemeClr val="accent1"/>
                  </a:solidFill>
                  <a:latin typeface="Tw Cen MT Condensed" panose="020B0606020104020203" pitchFamily="34" charset="0"/>
                </a:rPr>
                <a:t>more competitive</a:t>
              </a:r>
              <a:endParaRPr lang="en-US" altLang="en-US" sz="1200" dirty="0">
                <a:solidFill>
                  <a:schemeClr val="accent1"/>
                </a:solidFill>
                <a:latin typeface="Tw Cen MT Condensed" panose="020B0606020104020203" pitchFamily="34" charset="0"/>
              </a:endParaRPr>
            </a:p>
          </p:txBody>
        </p:sp>
      </p:grpSp>
      <p:grpSp>
        <p:nvGrpSpPr>
          <p:cNvPr id="34" name="Group 33"/>
          <p:cNvGrpSpPr/>
          <p:nvPr/>
        </p:nvGrpSpPr>
        <p:grpSpPr>
          <a:xfrm>
            <a:off x="8372796" y="3123907"/>
            <a:ext cx="1947825" cy="458787"/>
            <a:chOff x="4554958" y="4501063"/>
            <a:chExt cx="2189648" cy="458787"/>
          </a:xfrm>
        </p:grpSpPr>
        <p:sp>
          <p:nvSpPr>
            <p:cNvPr id="35" name="Rectangle 16"/>
            <p:cNvSpPr>
              <a:spLocks noChangeArrowheads="1"/>
            </p:cNvSpPr>
            <p:nvPr/>
          </p:nvSpPr>
          <p:spPr bwMode="auto">
            <a:xfrm>
              <a:off x="4554958" y="4501063"/>
              <a:ext cx="2189648" cy="458787"/>
            </a:xfrm>
            <a:prstGeom prst="rect">
              <a:avLst/>
            </a:prstGeom>
            <a:solidFill>
              <a:srgbClr val="FFFF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200" dirty="0">
                <a:solidFill>
                  <a:schemeClr val="accent1"/>
                </a:solidFill>
                <a:latin typeface="Tw Cen MT Condensed" panose="020B0606020104020203" pitchFamily="34" charset="0"/>
              </a:endParaRPr>
            </a:p>
          </p:txBody>
        </p:sp>
        <p:sp>
          <p:nvSpPr>
            <p:cNvPr id="36" name="Rectangle 17"/>
            <p:cNvSpPr>
              <a:spLocks noChangeArrowheads="1"/>
            </p:cNvSpPr>
            <p:nvPr/>
          </p:nvSpPr>
          <p:spPr bwMode="auto">
            <a:xfrm>
              <a:off x="4690805" y="4634904"/>
              <a:ext cx="1917953"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200" b="1" dirty="0">
                  <a:solidFill>
                    <a:schemeClr val="accent1"/>
                  </a:solidFill>
                  <a:latin typeface="Tw Cen MT Condensed" panose="020B0606020104020203" pitchFamily="34" charset="0"/>
                </a:rPr>
                <a:t>More concentration</a:t>
              </a:r>
              <a:endParaRPr lang="en-US" altLang="en-US" sz="1200" dirty="0">
                <a:solidFill>
                  <a:schemeClr val="accent1"/>
                </a:solidFill>
                <a:latin typeface="Tw Cen MT Condensed" panose="020B0606020104020203" pitchFamily="34" charset="0"/>
              </a:endParaRPr>
            </a:p>
          </p:txBody>
        </p:sp>
      </p:grpSp>
      <p:grpSp>
        <p:nvGrpSpPr>
          <p:cNvPr id="37" name="Group 36"/>
          <p:cNvGrpSpPr/>
          <p:nvPr/>
        </p:nvGrpSpPr>
        <p:grpSpPr>
          <a:xfrm>
            <a:off x="2247604" y="3104843"/>
            <a:ext cx="1717909" cy="458787"/>
            <a:chOff x="4545541" y="4476750"/>
            <a:chExt cx="1538035" cy="458787"/>
          </a:xfrm>
        </p:grpSpPr>
        <p:sp>
          <p:nvSpPr>
            <p:cNvPr id="38" name="Rectangle 16"/>
            <p:cNvSpPr>
              <a:spLocks noChangeArrowheads="1"/>
            </p:cNvSpPr>
            <p:nvPr/>
          </p:nvSpPr>
          <p:spPr bwMode="auto">
            <a:xfrm>
              <a:off x="4545541" y="4476750"/>
              <a:ext cx="1538035" cy="458787"/>
            </a:xfrm>
            <a:prstGeom prst="rect">
              <a:avLst/>
            </a:prstGeom>
            <a:solidFill>
              <a:srgbClr val="FFFF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200" dirty="0">
                <a:solidFill>
                  <a:schemeClr val="accent1"/>
                </a:solidFill>
                <a:latin typeface="Tw Cen MT Condensed" panose="020B0606020104020203" pitchFamily="34" charset="0"/>
              </a:endParaRPr>
            </a:p>
          </p:txBody>
        </p:sp>
        <p:sp>
          <p:nvSpPr>
            <p:cNvPr id="39" name="Rectangle 17"/>
            <p:cNvSpPr>
              <a:spLocks noChangeArrowheads="1"/>
            </p:cNvSpPr>
            <p:nvPr/>
          </p:nvSpPr>
          <p:spPr bwMode="auto">
            <a:xfrm>
              <a:off x="4782372" y="4619178"/>
              <a:ext cx="88549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200" b="1" dirty="0">
                  <a:solidFill>
                    <a:schemeClr val="accent1"/>
                  </a:solidFill>
                  <a:latin typeface="Tw Cen MT Condensed" panose="020B0606020104020203" pitchFamily="34" charset="0"/>
                </a:rPr>
                <a:t>Less concentration</a:t>
              </a:r>
              <a:endParaRPr lang="en-US" altLang="en-US" sz="1200" dirty="0">
                <a:solidFill>
                  <a:schemeClr val="accent1"/>
                </a:solidFill>
                <a:latin typeface="Tw Cen MT Condensed" panose="020B0606020104020203" pitchFamily="34" charset="0"/>
              </a:endParaRPr>
            </a:p>
          </p:txBody>
        </p:sp>
      </p:grpSp>
    </p:spTree>
    <p:extLst>
      <p:ext uri="{BB962C8B-B14F-4D97-AF65-F5344CB8AC3E}">
        <p14:creationId xmlns:p14="http://schemas.microsoft.com/office/powerpoint/2010/main" val="1854182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91585" y="165101"/>
            <a:ext cx="115591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2400" b="1" dirty="0">
                <a:solidFill>
                  <a:schemeClr val="accent2"/>
                </a:solidFill>
                <a:latin typeface="Tw Cen MT Condensed" panose="020B0606020104020203" pitchFamily="34" charset="0"/>
              </a:rPr>
              <a:t>What’s the point of perfect competition and pure monopoly as concepts?</a:t>
            </a:r>
          </a:p>
        </p:txBody>
      </p:sp>
      <p:sp>
        <p:nvSpPr>
          <p:cNvPr id="21510" name="AutoShape 5"/>
          <p:cNvSpPr>
            <a:spLocks noChangeAspect="1" noChangeArrowheads="1" noTextEdit="1"/>
          </p:cNvSpPr>
          <p:nvPr/>
        </p:nvSpPr>
        <p:spPr bwMode="auto">
          <a:xfrm>
            <a:off x="190500" y="1714500"/>
            <a:ext cx="11760200" cy="3563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dirty="0">
              <a:latin typeface="Tw Cen MT Condensed" panose="020B0606020104020203" pitchFamily="34" charset="0"/>
            </a:endParaRPr>
          </a:p>
        </p:txBody>
      </p:sp>
      <p:sp>
        <p:nvSpPr>
          <p:cNvPr id="21511" name="Freeform 7"/>
          <p:cNvSpPr>
            <a:spLocks noEditPoints="1"/>
          </p:cNvSpPr>
          <p:nvPr/>
        </p:nvSpPr>
        <p:spPr bwMode="auto">
          <a:xfrm>
            <a:off x="1028700" y="1784350"/>
            <a:ext cx="10041467" cy="420687"/>
          </a:xfrm>
          <a:custGeom>
            <a:avLst/>
            <a:gdLst>
              <a:gd name="T0" fmla="*/ 2147483646 w 19700"/>
              <a:gd name="T1" fmla="*/ 2147483646 h 1100"/>
              <a:gd name="T2" fmla="*/ 2147483646 w 19700"/>
              <a:gd name="T3" fmla="*/ 2147483646 h 1100"/>
              <a:gd name="T4" fmla="*/ 2147483646 w 19700"/>
              <a:gd name="T5" fmla="*/ 2147483646 h 1100"/>
              <a:gd name="T6" fmla="*/ 2147483646 w 19700"/>
              <a:gd name="T7" fmla="*/ 2147483646 h 1100"/>
              <a:gd name="T8" fmla="*/ 2147483646 w 19700"/>
              <a:gd name="T9" fmla="*/ 2147483646 h 1100"/>
              <a:gd name="T10" fmla="*/ 2147483646 w 19700"/>
              <a:gd name="T11" fmla="*/ 2147483646 h 1100"/>
              <a:gd name="T12" fmla="*/ 0 w 19700"/>
              <a:gd name="T13" fmla="*/ 2147483646 h 1100"/>
              <a:gd name="T14" fmla="*/ 2147483646 w 19700"/>
              <a:gd name="T15" fmla="*/ 0 h 1100"/>
              <a:gd name="T16" fmla="*/ 2147483646 w 19700"/>
              <a:gd name="T17" fmla="*/ 2147483646 h 1100"/>
              <a:gd name="T18" fmla="*/ 2147483646 w 19700"/>
              <a:gd name="T19" fmla="*/ 2147483646 h 1100"/>
              <a:gd name="T20" fmla="*/ 2147483646 w 19700"/>
              <a:gd name="T21" fmla="*/ 0 h 1100"/>
              <a:gd name="T22" fmla="*/ 2147483646 w 19700"/>
              <a:gd name="T23" fmla="*/ 2147483646 h 1100"/>
              <a:gd name="T24" fmla="*/ 2147483646 w 19700"/>
              <a:gd name="T25" fmla="*/ 2147483646 h 1100"/>
              <a:gd name="T26" fmla="*/ 2147483646 w 19700"/>
              <a:gd name="T27" fmla="*/ 2147483646 h 1100"/>
              <a:gd name="T28" fmla="*/ 2147483646 w 19700"/>
              <a:gd name="T29" fmla="*/ 0 h 1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0"/>
              <a:gd name="T46" fmla="*/ 0 h 1100"/>
              <a:gd name="T47" fmla="*/ 19700 w 19700"/>
              <a:gd name="T48" fmla="*/ 1100 h 11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0" h="1100">
                <a:moveTo>
                  <a:pt x="550" y="367"/>
                </a:moveTo>
                <a:lnTo>
                  <a:pt x="19150" y="367"/>
                </a:lnTo>
                <a:lnTo>
                  <a:pt x="19150" y="734"/>
                </a:lnTo>
                <a:lnTo>
                  <a:pt x="550" y="734"/>
                </a:lnTo>
                <a:lnTo>
                  <a:pt x="550" y="367"/>
                </a:lnTo>
                <a:close/>
                <a:moveTo>
                  <a:pt x="550" y="1100"/>
                </a:moveTo>
                <a:cubicBezTo>
                  <a:pt x="247" y="1100"/>
                  <a:pt x="0" y="854"/>
                  <a:pt x="0" y="550"/>
                </a:cubicBezTo>
                <a:cubicBezTo>
                  <a:pt x="0" y="247"/>
                  <a:pt x="247" y="0"/>
                  <a:pt x="550" y="0"/>
                </a:cubicBezTo>
                <a:cubicBezTo>
                  <a:pt x="854" y="0"/>
                  <a:pt x="1100" y="247"/>
                  <a:pt x="1100" y="550"/>
                </a:cubicBezTo>
                <a:cubicBezTo>
                  <a:pt x="1100" y="854"/>
                  <a:pt x="854" y="1100"/>
                  <a:pt x="550" y="1100"/>
                </a:cubicBezTo>
                <a:close/>
                <a:moveTo>
                  <a:pt x="19150" y="0"/>
                </a:moveTo>
                <a:cubicBezTo>
                  <a:pt x="19454" y="0"/>
                  <a:pt x="19700" y="247"/>
                  <a:pt x="19700" y="550"/>
                </a:cubicBezTo>
                <a:cubicBezTo>
                  <a:pt x="19700" y="854"/>
                  <a:pt x="19454" y="1100"/>
                  <a:pt x="19150" y="1100"/>
                </a:cubicBezTo>
                <a:cubicBezTo>
                  <a:pt x="18847" y="1100"/>
                  <a:pt x="18600" y="854"/>
                  <a:pt x="18600" y="550"/>
                </a:cubicBezTo>
                <a:cubicBezTo>
                  <a:pt x="18600" y="247"/>
                  <a:pt x="18847" y="0"/>
                  <a:pt x="19150" y="0"/>
                </a:cubicBezTo>
                <a:close/>
              </a:path>
            </a:pathLst>
          </a:custGeom>
          <a:solidFill>
            <a:schemeClr val="tx1"/>
          </a:solidFill>
          <a:ln w="2" cap="flat">
            <a:solidFill>
              <a:schemeClr val="tx1"/>
            </a:solidFill>
            <a:prstDash val="solid"/>
            <a:bevel/>
            <a:headEnd/>
            <a:tailEnd/>
          </a:ln>
        </p:spPr>
        <p:txBody>
          <a:bodyPr/>
          <a:lstStyle/>
          <a:p>
            <a:endParaRPr lang="en-GB" dirty="0">
              <a:latin typeface="Tw Cen MT Condensed" panose="020B0606020104020203" pitchFamily="34" charset="0"/>
            </a:endParaRPr>
          </a:p>
        </p:txBody>
      </p:sp>
      <p:sp>
        <p:nvSpPr>
          <p:cNvPr id="21512" name="Rectangle 8"/>
          <p:cNvSpPr>
            <a:spLocks noChangeArrowheads="1"/>
          </p:cNvSpPr>
          <p:nvPr/>
        </p:nvSpPr>
        <p:spPr bwMode="auto">
          <a:xfrm>
            <a:off x="749300" y="2354262"/>
            <a:ext cx="64761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solidFill>
                  <a:srgbClr val="000000"/>
                </a:solidFill>
                <a:latin typeface="Tw Cen MT Condensed" panose="020B0606020104020203" pitchFamily="34" charset="0"/>
              </a:rPr>
              <a:t>PERFECT </a:t>
            </a:r>
            <a:endParaRPr lang="en-US" altLang="en-US" sz="1600" dirty="0">
              <a:solidFill>
                <a:schemeClr val="tx2"/>
              </a:solidFill>
              <a:latin typeface="Tw Cen MT Condensed" panose="020B0606020104020203" pitchFamily="34" charset="0"/>
            </a:endParaRPr>
          </a:p>
        </p:txBody>
      </p:sp>
      <p:sp>
        <p:nvSpPr>
          <p:cNvPr id="21513" name="Rectangle 9"/>
          <p:cNvSpPr>
            <a:spLocks noChangeArrowheads="1"/>
          </p:cNvSpPr>
          <p:nvPr/>
        </p:nvSpPr>
        <p:spPr bwMode="auto">
          <a:xfrm>
            <a:off x="493184" y="2601912"/>
            <a:ext cx="100348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solidFill>
                  <a:srgbClr val="000000"/>
                </a:solidFill>
                <a:latin typeface="Tw Cen MT Condensed" panose="020B0606020104020203" pitchFamily="34" charset="0"/>
              </a:rPr>
              <a:t>COMPETITION</a:t>
            </a:r>
            <a:endParaRPr lang="en-US" altLang="en-US" sz="1600" dirty="0">
              <a:solidFill>
                <a:schemeClr val="tx2"/>
              </a:solidFill>
              <a:latin typeface="Tw Cen MT Condensed" panose="020B0606020104020203" pitchFamily="34" charset="0"/>
            </a:endParaRPr>
          </a:p>
        </p:txBody>
      </p:sp>
      <p:sp>
        <p:nvSpPr>
          <p:cNvPr id="21514" name="Rectangle 10"/>
          <p:cNvSpPr>
            <a:spLocks noChangeArrowheads="1"/>
          </p:cNvSpPr>
          <p:nvPr/>
        </p:nvSpPr>
        <p:spPr bwMode="auto">
          <a:xfrm>
            <a:off x="10155988" y="2355690"/>
            <a:ext cx="1214525"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b="1" dirty="0">
                <a:solidFill>
                  <a:srgbClr val="000000"/>
                </a:solidFill>
                <a:latin typeface="Tw Cen MT Condensed" panose="020B0606020104020203" pitchFamily="34" charset="0"/>
              </a:rPr>
              <a:t>PURE MONOPOLY</a:t>
            </a:r>
            <a:endParaRPr lang="en-US" altLang="en-US" sz="1600" dirty="0">
              <a:solidFill>
                <a:schemeClr val="tx2"/>
              </a:solidFill>
              <a:latin typeface="Tw Cen MT Condensed" panose="020B0606020104020203" pitchFamily="34" charset="0"/>
            </a:endParaRPr>
          </a:p>
        </p:txBody>
      </p:sp>
      <p:sp>
        <p:nvSpPr>
          <p:cNvPr id="21515" name="Oval 11"/>
          <p:cNvSpPr>
            <a:spLocks noChangeArrowheads="1"/>
          </p:cNvSpPr>
          <p:nvPr/>
        </p:nvSpPr>
        <p:spPr bwMode="auto">
          <a:xfrm>
            <a:off x="8001001" y="1857375"/>
            <a:ext cx="408517" cy="3063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dirty="0">
              <a:solidFill>
                <a:schemeClr val="tx2"/>
              </a:solidFill>
              <a:latin typeface="Tw Cen MT Condensed" panose="020B0606020104020203" pitchFamily="34" charset="0"/>
            </a:endParaRPr>
          </a:p>
        </p:txBody>
      </p:sp>
      <p:sp>
        <p:nvSpPr>
          <p:cNvPr id="21516" name="Rectangle 14"/>
          <p:cNvSpPr>
            <a:spLocks noChangeArrowheads="1"/>
          </p:cNvSpPr>
          <p:nvPr/>
        </p:nvSpPr>
        <p:spPr bwMode="auto">
          <a:xfrm>
            <a:off x="7474605" y="2357021"/>
            <a:ext cx="1314451"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b="1" dirty="0">
                <a:solidFill>
                  <a:srgbClr val="000000"/>
                </a:solidFill>
                <a:latin typeface="Tw Cen MT Condensed" panose="020B0606020104020203" pitchFamily="34" charset="0"/>
              </a:rPr>
              <a:t>OLIGOPOLY </a:t>
            </a:r>
            <a:r>
              <a:rPr lang="en-US" altLang="en-US" sz="1100" b="1" dirty="0">
                <a:solidFill>
                  <a:srgbClr val="000000"/>
                </a:solidFill>
                <a:latin typeface="Tw Cen MT Condensed" panose="020B0606020104020203" pitchFamily="34" charset="0"/>
              </a:rPr>
              <a:t>&amp; </a:t>
            </a:r>
            <a:r>
              <a:rPr lang="en-US" altLang="en-US" sz="1600" b="1" dirty="0">
                <a:solidFill>
                  <a:srgbClr val="000000"/>
                </a:solidFill>
                <a:latin typeface="Tw Cen MT Condensed" panose="020B0606020104020203" pitchFamily="34" charset="0"/>
              </a:rPr>
              <a:t>DUOPOLY</a:t>
            </a:r>
            <a:endParaRPr lang="en-US" altLang="en-US" sz="1600" dirty="0">
              <a:solidFill>
                <a:schemeClr val="tx2"/>
              </a:solidFill>
              <a:latin typeface="Tw Cen MT Condensed" panose="020B0606020104020203" pitchFamily="34" charset="0"/>
            </a:endParaRPr>
          </a:p>
        </p:txBody>
      </p:sp>
      <p:sp>
        <p:nvSpPr>
          <p:cNvPr id="21517" name="Freeform 15"/>
          <p:cNvSpPr>
            <a:spLocks noEditPoints="1"/>
          </p:cNvSpPr>
          <p:nvPr/>
        </p:nvSpPr>
        <p:spPr bwMode="auto">
          <a:xfrm>
            <a:off x="1921933" y="3246735"/>
            <a:ext cx="8818034" cy="210612"/>
          </a:xfrm>
          <a:custGeom>
            <a:avLst/>
            <a:gdLst>
              <a:gd name="T0" fmla="*/ 0 w 4094"/>
              <a:gd name="T1" fmla="*/ 2147483646 h 121"/>
              <a:gd name="T2" fmla="*/ 2147483646 w 4094"/>
              <a:gd name="T3" fmla="*/ 2147483646 h 121"/>
              <a:gd name="T4" fmla="*/ 2147483646 w 4094"/>
              <a:gd name="T5" fmla="*/ 2147483646 h 121"/>
              <a:gd name="T6" fmla="*/ 0 w 4094"/>
              <a:gd name="T7" fmla="*/ 2147483646 h 121"/>
              <a:gd name="T8" fmla="*/ 0 w 4094"/>
              <a:gd name="T9" fmla="*/ 2147483646 h 121"/>
              <a:gd name="T10" fmla="*/ 2147483646 w 4094"/>
              <a:gd name="T11" fmla="*/ 0 h 121"/>
              <a:gd name="T12" fmla="*/ 2147483646 w 4094"/>
              <a:gd name="T13" fmla="*/ 2147483646 h 121"/>
              <a:gd name="T14" fmla="*/ 2147483646 w 4094"/>
              <a:gd name="T15" fmla="*/ 2147483646 h 121"/>
              <a:gd name="T16" fmla="*/ 2147483646 w 4094"/>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94"/>
              <a:gd name="T28" fmla="*/ 0 h 121"/>
              <a:gd name="T29" fmla="*/ 4094 w 4094"/>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94" h="121">
                <a:moveTo>
                  <a:pt x="0" y="40"/>
                </a:moveTo>
                <a:lnTo>
                  <a:pt x="3993" y="40"/>
                </a:lnTo>
                <a:lnTo>
                  <a:pt x="3993" y="81"/>
                </a:lnTo>
                <a:lnTo>
                  <a:pt x="0" y="81"/>
                </a:lnTo>
                <a:lnTo>
                  <a:pt x="0" y="40"/>
                </a:lnTo>
                <a:close/>
                <a:moveTo>
                  <a:pt x="3973" y="0"/>
                </a:moveTo>
                <a:lnTo>
                  <a:pt x="4094" y="60"/>
                </a:lnTo>
                <a:lnTo>
                  <a:pt x="3973" y="121"/>
                </a:lnTo>
                <a:lnTo>
                  <a:pt x="3973" y="0"/>
                </a:lnTo>
                <a:close/>
              </a:path>
            </a:pathLst>
          </a:custGeom>
          <a:solidFill>
            <a:schemeClr val="accent1"/>
          </a:solidFill>
          <a:ln w="2" cap="flat">
            <a:solidFill>
              <a:schemeClr val="accent1"/>
            </a:solidFill>
            <a:prstDash val="solid"/>
            <a:bevel/>
            <a:headEnd/>
            <a:tailEnd/>
          </a:ln>
        </p:spPr>
        <p:txBody>
          <a:bodyPr/>
          <a:lstStyle/>
          <a:p>
            <a:endParaRPr lang="en-GB" dirty="0">
              <a:latin typeface="Tw Cen MT Condensed" panose="020B0606020104020203" pitchFamily="34" charset="0"/>
            </a:endParaRPr>
          </a:p>
        </p:txBody>
      </p:sp>
      <p:sp>
        <p:nvSpPr>
          <p:cNvPr id="21520" name="Freeform 18"/>
          <p:cNvSpPr>
            <a:spLocks noEditPoints="1"/>
          </p:cNvSpPr>
          <p:nvPr/>
        </p:nvSpPr>
        <p:spPr bwMode="auto">
          <a:xfrm>
            <a:off x="1259418" y="4248064"/>
            <a:ext cx="101600" cy="1689100"/>
          </a:xfrm>
          <a:custGeom>
            <a:avLst/>
            <a:gdLst>
              <a:gd name="T0" fmla="*/ 2147483646 w 400"/>
              <a:gd name="T1" fmla="*/ 2147483646 h 8833"/>
              <a:gd name="T2" fmla="*/ 2147483646 w 400"/>
              <a:gd name="T3" fmla="*/ 2147483646 h 8833"/>
              <a:gd name="T4" fmla="*/ 2147483646 w 400"/>
              <a:gd name="T5" fmla="*/ 2147483646 h 8833"/>
              <a:gd name="T6" fmla="*/ 2147483646 w 400"/>
              <a:gd name="T7" fmla="*/ 2147483646 h 8833"/>
              <a:gd name="T8" fmla="*/ 2147483646 w 400"/>
              <a:gd name="T9" fmla="*/ 2147483646 h 8833"/>
              <a:gd name="T10" fmla="*/ 2147483646 w 400"/>
              <a:gd name="T11" fmla="*/ 0 h 8833"/>
              <a:gd name="T12" fmla="*/ 2147483646 w 400"/>
              <a:gd name="T13" fmla="*/ 2147483646 h 8833"/>
              <a:gd name="T14" fmla="*/ 2147483646 w 400"/>
              <a:gd name="T15" fmla="*/ 2147483646 h 8833"/>
              <a:gd name="T16" fmla="*/ 2147483646 w 400"/>
              <a:gd name="T17" fmla="*/ 2147483646 h 8833"/>
              <a:gd name="T18" fmla="*/ 0 w 400"/>
              <a:gd name="T19" fmla="*/ 2147483646 h 8833"/>
              <a:gd name="T20" fmla="*/ 2147483646 w 400"/>
              <a:gd name="T21" fmla="*/ 2147483646 h 8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8833"/>
              <a:gd name="T35" fmla="*/ 400 w 400"/>
              <a:gd name="T36" fmla="*/ 8833 h 8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8833">
                <a:moveTo>
                  <a:pt x="234" y="33"/>
                </a:moveTo>
                <a:lnTo>
                  <a:pt x="234" y="8500"/>
                </a:lnTo>
                <a:cubicBezTo>
                  <a:pt x="234" y="8519"/>
                  <a:pt x="219" y="8533"/>
                  <a:pt x="200" y="8533"/>
                </a:cubicBezTo>
                <a:cubicBezTo>
                  <a:pt x="182" y="8533"/>
                  <a:pt x="167" y="8519"/>
                  <a:pt x="167" y="8500"/>
                </a:cubicBezTo>
                <a:lnTo>
                  <a:pt x="167" y="33"/>
                </a:lnTo>
                <a:cubicBezTo>
                  <a:pt x="167" y="15"/>
                  <a:pt x="182" y="0"/>
                  <a:pt x="200" y="0"/>
                </a:cubicBezTo>
                <a:cubicBezTo>
                  <a:pt x="219" y="0"/>
                  <a:pt x="234" y="15"/>
                  <a:pt x="234" y="33"/>
                </a:cubicBezTo>
                <a:close/>
                <a:moveTo>
                  <a:pt x="400" y="8433"/>
                </a:moveTo>
                <a:lnTo>
                  <a:pt x="200" y="8833"/>
                </a:lnTo>
                <a:lnTo>
                  <a:pt x="0" y="8433"/>
                </a:lnTo>
                <a:lnTo>
                  <a:pt x="400" y="8433"/>
                </a:lnTo>
                <a:close/>
              </a:path>
            </a:pathLst>
          </a:custGeom>
          <a:solidFill>
            <a:srgbClr val="000000"/>
          </a:solidFill>
          <a:ln w="2" cap="flat">
            <a:solidFill>
              <a:srgbClr val="000000"/>
            </a:solidFill>
            <a:prstDash val="solid"/>
            <a:bevel/>
            <a:headEnd/>
            <a:tailEnd/>
          </a:ln>
        </p:spPr>
        <p:txBody>
          <a:bodyPr/>
          <a:lstStyle/>
          <a:p>
            <a:endParaRPr lang="en-GB" dirty="0">
              <a:latin typeface="Tw Cen MT Condensed" panose="020B0606020104020203" pitchFamily="34" charset="0"/>
            </a:endParaRPr>
          </a:p>
        </p:txBody>
      </p:sp>
      <p:sp>
        <p:nvSpPr>
          <p:cNvPr id="21521" name="Freeform 19"/>
          <p:cNvSpPr>
            <a:spLocks noEditPoints="1"/>
          </p:cNvSpPr>
          <p:nvPr/>
        </p:nvSpPr>
        <p:spPr bwMode="auto">
          <a:xfrm>
            <a:off x="10739968" y="4170276"/>
            <a:ext cx="101600" cy="1766887"/>
          </a:xfrm>
          <a:custGeom>
            <a:avLst/>
            <a:gdLst>
              <a:gd name="T0" fmla="*/ 2147483646 w 200"/>
              <a:gd name="T1" fmla="*/ 2147483646 h 4616"/>
              <a:gd name="T2" fmla="*/ 2147483646 w 200"/>
              <a:gd name="T3" fmla="*/ 2147483646 h 4616"/>
              <a:gd name="T4" fmla="*/ 2147483646 w 200"/>
              <a:gd name="T5" fmla="*/ 2147483646 h 4616"/>
              <a:gd name="T6" fmla="*/ 2147483646 w 200"/>
              <a:gd name="T7" fmla="*/ 2147483646 h 4616"/>
              <a:gd name="T8" fmla="*/ 2147483646 w 200"/>
              <a:gd name="T9" fmla="*/ 2147483646 h 4616"/>
              <a:gd name="T10" fmla="*/ 2147483646 w 200"/>
              <a:gd name="T11" fmla="*/ 0 h 4616"/>
              <a:gd name="T12" fmla="*/ 2147483646 w 200"/>
              <a:gd name="T13" fmla="*/ 2147483646 h 4616"/>
              <a:gd name="T14" fmla="*/ 2147483646 w 200"/>
              <a:gd name="T15" fmla="*/ 2147483646 h 4616"/>
              <a:gd name="T16" fmla="*/ 2147483646 w 200"/>
              <a:gd name="T17" fmla="*/ 2147483646 h 4616"/>
              <a:gd name="T18" fmla="*/ 0 w 200"/>
              <a:gd name="T19" fmla="*/ 2147483646 h 4616"/>
              <a:gd name="T20" fmla="*/ 2147483646 w 200"/>
              <a:gd name="T21" fmla="*/ 2147483646 h 46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4616"/>
              <a:gd name="T35" fmla="*/ 200 w 200"/>
              <a:gd name="T36" fmla="*/ 4616 h 46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4616">
                <a:moveTo>
                  <a:pt x="117" y="16"/>
                </a:moveTo>
                <a:lnTo>
                  <a:pt x="117" y="4450"/>
                </a:lnTo>
                <a:cubicBezTo>
                  <a:pt x="117" y="4459"/>
                  <a:pt x="110" y="4466"/>
                  <a:pt x="100" y="4466"/>
                </a:cubicBezTo>
                <a:cubicBezTo>
                  <a:pt x="91" y="4466"/>
                  <a:pt x="84" y="4459"/>
                  <a:pt x="84" y="4450"/>
                </a:cubicBezTo>
                <a:lnTo>
                  <a:pt x="84" y="16"/>
                </a:lnTo>
                <a:cubicBezTo>
                  <a:pt x="84" y="7"/>
                  <a:pt x="91" y="0"/>
                  <a:pt x="100" y="0"/>
                </a:cubicBezTo>
                <a:cubicBezTo>
                  <a:pt x="110" y="0"/>
                  <a:pt x="117" y="7"/>
                  <a:pt x="117" y="16"/>
                </a:cubicBezTo>
                <a:close/>
                <a:moveTo>
                  <a:pt x="200" y="4416"/>
                </a:moveTo>
                <a:lnTo>
                  <a:pt x="100" y="4616"/>
                </a:lnTo>
                <a:lnTo>
                  <a:pt x="0" y="4416"/>
                </a:lnTo>
                <a:lnTo>
                  <a:pt x="200" y="4416"/>
                </a:lnTo>
                <a:close/>
              </a:path>
            </a:pathLst>
          </a:custGeom>
          <a:solidFill>
            <a:srgbClr val="000000"/>
          </a:solidFill>
          <a:ln w="2" cap="flat">
            <a:solidFill>
              <a:srgbClr val="000000"/>
            </a:solidFill>
            <a:prstDash val="solid"/>
            <a:bevel/>
            <a:headEnd/>
            <a:tailEnd/>
          </a:ln>
        </p:spPr>
        <p:txBody>
          <a:bodyPr/>
          <a:lstStyle/>
          <a:p>
            <a:endParaRPr lang="en-GB" dirty="0">
              <a:latin typeface="Tw Cen MT Condensed" panose="020B0606020104020203" pitchFamily="34" charset="0"/>
            </a:endParaRPr>
          </a:p>
        </p:txBody>
      </p:sp>
      <p:sp>
        <p:nvSpPr>
          <p:cNvPr id="21522" name="Rectangle 20"/>
          <p:cNvSpPr>
            <a:spLocks noChangeArrowheads="1"/>
          </p:cNvSpPr>
          <p:nvPr/>
        </p:nvSpPr>
        <p:spPr bwMode="auto">
          <a:xfrm>
            <a:off x="391585" y="6099090"/>
            <a:ext cx="1680633" cy="347662"/>
          </a:xfrm>
          <a:prstGeom prst="rect">
            <a:avLst/>
          </a:prstGeom>
          <a:noFill/>
          <a:ln w="6" cap="rnd">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dirty="0">
              <a:solidFill>
                <a:schemeClr val="tx2"/>
              </a:solidFill>
              <a:latin typeface="Tw Cen MT Condensed" panose="020B0606020104020203" pitchFamily="34" charset="0"/>
            </a:endParaRPr>
          </a:p>
        </p:txBody>
      </p:sp>
      <p:sp>
        <p:nvSpPr>
          <p:cNvPr id="21523" name="Rectangle 21"/>
          <p:cNvSpPr>
            <a:spLocks noChangeArrowheads="1"/>
          </p:cNvSpPr>
          <p:nvPr/>
        </p:nvSpPr>
        <p:spPr bwMode="auto">
          <a:xfrm>
            <a:off x="524934" y="6156240"/>
            <a:ext cx="95417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solidFill>
                  <a:srgbClr val="000000"/>
                </a:solidFill>
                <a:latin typeface="Tw Cen MT Condensed" panose="020B0606020104020203" pitchFamily="34" charset="0"/>
              </a:rPr>
              <a:t>MANY sellers</a:t>
            </a:r>
            <a:endParaRPr lang="en-US" altLang="en-US" sz="1600" dirty="0">
              <a:solidFill>
                <a:schemeClr val="tx2"/>
              </a:solidFill>
              <a:latin typeface="Tw Cen MT Condensed" panose="020B0606020104020203" pitchFamily="34" charset="0"/>
            </a:endParaRPr>
          </a:p>
        </p:txBody>
      </p:sp>
      <p:sp>
        <p:nvSpPr>
          <p:cNvPr id="21524" name="Rectangle 22"/>
          <p:cNvSpPr>
            <a:spLocks noChangeArrowheads="1"/>
          </p:cNvSpPr>
          <p:nvPr/>
        </p:nvSpPr>
        <p:spPr bwMode="auto">
          <a:xfrm>
            <a:off x="9872134" y="6099090"/>
            <a:ext cx="1447800" cy="347662"/>
          </a:xfrm>
          <a:prstGeom prst="rect">
            <a:avLst/>
          </a:prstGeom>
          <a:noFill/>
          <a:ln w="6" cap="rnd">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dirty="0">
              <a:solidFill>
                <a:schemeClr val="tx2"/>
              </a:solidFill>
              <a:latin typeface="Tw Cen MT Condensed" panose="020B0606020104020203" pitchFamily="34" charset="0"/>
            </a:endParaRPr>
          </a:p>
        </p:txBody>
      </p:sp>
      <p:sp>
        <p:nvSpPr>
          <p:cNvPr id="21525" name="Rectangle 23"/>
          <p:cNvSpPr>
            <a:spLocks noChangeArrowheads="1"/>
          </p:cNvSpPr>
          <p:nvPr/>
        </p:nvSpPr>
        <p:spPr bwMode="auto">
          <a:xfrm>
            <a:off x="10005485" y="6156240"/>
            <a:ext cx="78386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solidFill>
                  <a:srgbClr val="000000"/>
                </a:solidFill>
                <a:latin typeface="Tw Cen MT Condensed" panose="020B0606020104020203" pitchFamily="34" charset="0"/>
              </a:rPr>
              <a:t>ONE  seller</a:t>
            </a:r>
            <a:endParaRPr lang="en-US" altLang="en-US" sz="1600" dirty="0">
              <a:solidFill>
                <a:schemeClr val="tx2"/>
              </a:solidFill>
              <a:latin typeface="Tw Cen MT Condensed" panose="020B0606020104020203" pitchFamily="34" charset="0"/>
            </a:endParaRPr>
          </a:p>
        </p:txBody>
      </p:sp>
      <p:sp>
        <p:nvSpPr>
          <p:cNvPr id="21526" name="Oval 28"/>
          <p:cNvSpPr>
            <a:spLocks noChangeArrowheads="1"/>
          </p:cNvSpPr>
          <p:nvPr/>
        </p:nvSpPr>
        <p:spPr bwMode="auto">
          <a:xfrm>
            <a:off x="3280835" y="1852614"/>
            <a:ext cx="406400" cy="3063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dirty="0">
              <a:solidFill>
                <a:schemeClr val="tx2"/>
              </a:solidFill>
              <a:latin typeface="Tw Cen MT Condensed" panose="020B0606020104020203" pitchFamily="34" charset="0"/>
            </a:endParaRPr>
          </a:p>
        </p:txBody>
      </p:sp>
      <p:sp>
        <p:nvSpPr>
          <p:cNvPr id="21527" name="Rectangle 31"/>
          <p:cNvSpPr>
            <a:spLocks noChangeArrowheads="1"/>
          </p:cNvSpPr>
          <p:nvPr/>
        </p:nvSpPr>
        <p:spPr bwMode="auto">
          <a:xfrm>
            <a:off x="2834043" y="2354262"/>
            <a:ext cx="103522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solidFill>
                  <a:srgbClr val="000000"/>
                </a:solidFill>
                <a:latin typeface="Tw Cen MT Condensed" panose="020B0606020104020203" pitchFamily="34" charset="0"/>
              </a:rPr>
              <a:t>CONTESTABLE </a:t>
            </a:r>
            <a:endParaRPr lang="en-US" altLang="en-US" sz="1600" dirty="0">
              <a:solidFill>
                <a:schemeClr val="tx2"/>
              </a:solidFill>
              <a:latin typeface="Tw Cen MT Condensed" panose="020B0606020104020203" pitchFamily="34" charset="0"/>
            </a:endParaRPr>
          </a:p>
        </p:txBody>
      </p:sp>
      <p:sp>
        <p:nvSpPr>
          <p:cNvPr id="21528" name="Rectangle 32"/>
          <p:cNvSpPr>
            <a:spLocks noChangeArrowheads="1"/>
          </p:cNvSpPr>
          <p:nvPr/>
        </p:nvSpPr>
        <p:spPr bwMode="auto">
          <a:xfrm>
            <a:off x="2992039" y="2601912"/>
            <a:ext cx="67486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solidFill>
                  <a:srgbClr val="000000"/>
                </a:solidFill>
                <a:latin typeface="Tw Cen MT Condensed" panose="020B0606020104020203" pitchFamily="34" charset="0"/>
              </a:rPr>
              <a:t>MARKETS</a:t>
            </a:r>
            <a:endParaRPr lang="en-US" altLang="en-US" sz="1600" dirty="0">
              <a:solidFill>
                <a:schemeClr val="tx2"/>
              </a:solidFill>
              <a:latin typeface="Tw Cen MT Condensed" panose="020B0606020104020203" pitchFamily="34" charset="0"/>
            </a:endParaRPr>
          </a:p>
        </p:txBody>
      </p:sp>
      <p:sp>
        <p:nvSpPr>
          <p:cNvPr id="21508" name="Oval 35"/>
          <p:cNvSpPr>
            <a:spLocks noChangeArrowheads="1"/>
          </p:cNvSpPr>
          <p:nvPr/>
        </p:nvSpPr>
        <p:spPr bwMode="auto">
          <a:xfrm>
            <a:off x="1047751" y="1785939"/>
            <a:ext cx="571500" cy="428625"/>
          </a:xfrm>
          <a:prstGeom prst="ellipse">
            <a:avLst/>
          </a:prstGeom>
          <a:solidFill>
            <a:srgbClr val="FF0000"/>
          </a:solidFill>
          <a:ln w="9525">
            <a:solidFill>
              <a:schemeClr val="tx1"/>
            </a:solidFill>
            <a:round/>
            <a:headEnd/>
            <a:tailEnd/>
          </a:ln>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dirty="0">
              <a:solidFill>
                <a:schemeClr val="tx2"/>
              </a:solidFill>
              <a:latin typeface="Tw Cen MT Condensed" panose="020B0606020104020203" pitchFamily="34" charset="0"/>
            </a:endParaRPr>
          </a:p>
        </p:txBody>
      </p:sp>
      <p:sp>
        <p:nvSpPr>
          <p:cNvPr id="21509" name="Oval 36"/>
          <p:cNvSpPr>
            <a:spLocks noChangeArrowheads="1"/>
          </p:cNvSpPr>
          <p:nvPr/>
        </p:nvSpPr>
        <p:spPr bwMode="auto">
          <a:xfrm>
            <a:off x="10477501" y="1785939"/>
            <a:ext cx="571500" cy="428625"/>
          </a:xfrm>
          <a:prstGeom prst="ellipse">
            <a:avLst/>
          </a:prstGeom>
          <a:solidFill>
            <a:srgbClr val="FF0000"/>
          </a:solidFill>
          <a:ln w="9525">
            <a:solidFill>
              <a:schemeClr val="tx1"/>
            </a:solidFill>
            <a:round/>
            <a:headEnd/>
            <a:tailEnd/>
          </a:ln>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dirty="0">
              <a:solidFill>
                <a:schemeClr val="tx2"/>
              </a:solidFill>
              <a:latin typeface="Tw Cen MT Condensed" panose="020B0606020104020203" pitchFamily="34" charset="0"/>
            </a:endParaRPr>
          </a:p>
        </p:txBody>
      </p:sp>
      <p:sp>
        <p:nvSpPr>
          <p:cNvPr id="25" name="Oval 28"/>
          <p:cNvSpPr>
            <a:spLocks noChangeArrowheads="1"/>
          </p:cNvSpPr>
          <p:nvPr/>
        </p:nvSpPr>
        <p:spPr bwMode="auto">
          <a:xfrm>
            <a:off x="5634251" y="1857375"/>
            <a:ext cx="406400" cy="3063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dirty="0">
              <a:solidFill>
                <a:schemeClr val="tx2"/>
              </a:solidFill>
              <a:latin typeface="Tw Cen MT Condensed" panose="020B0606020104020203" pitchFamily="34" charset="0"/>
            </a:endParaRPr>
          </a:p>
        </p:txBody>
      </p:sp>
      <p:sp>
        <p:nvSpPr>
          <p:cNvPr id="26" name="Rectangle 31"/>
          <p:cNvSpPr>
            <a:spLocks noChangeArrowheads="1"/>
          </p:cNvSpPr>
          <p:nvPr/>
        </p:nvSpPr>
        <p:spPr bwMode="auto">
          <a:xfrm>
            <a:off x="5187459" y="2359023"/>
            <a:ext cx="114294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solidFill>
                  <a:srgbClr val="000000"/>
                </a:solidFill>
                <a:latin typeface="Tw Cen MT Condensed" panose="020B0606020104020203" pitchFamily="34" charset="0"/>
              </a:rPr>
              <a:t>MONOPOLISTIC </a:t>
            </a:r>
            <a:endParaRPr lang="en-US" altLang="en-US" sz="1600" dirty="0">
              <a:solidFill>
                <a:schemeClr val="tx2"/>
              </a:solidFill>
              <a:latin typeface="Tw Cen MT Condensed" panose="020B0606020104020203" pitchFamily="34" charset="0"/>
            </a:endParaRPr>
          </a:p>
        </p:txBody>
      </p:sp>
      <p:sp>
        <p:nvSpPr>
          <p:cNvPr id="27" name="Rectangle 32"/>
          <p:cNvSpPr>
            <a:spLocks noChangeArrowheads="1"/>
          </p:cNvSpPr>
          <p:nvPr/>
        </p:nvSpPr>
        <p:spPr bwMode="auto">
          <a:xfrm>
            <a:off x="5247313" y="2602042"/>
            <a:ext cx="100348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solidFill>
                  <a:srgbClr val="000000"/>
                </a:solidFill>
                <a:latin typeface="Tw Cen MT Condensed" panose="020B0606020104020203" pitchFamily="34" charset="0"/>
              </a:rPr>
              <a:t>COMPETITION</a:t>
            </a:r>
            <a:endParaRPr lang="en-US" altLang="en-US" sz="1600" dirty="0">
              <a:solidFill>
                <a:schemeClr val="tx2"/>
              </a:solidFill>
              <a:latin typeface="Tw Cen MT Condensed" panose="020B0606020104020203" pitchFamily="34" charset="0"/>
            </a:endParaRPr>
          </a:p>
        </p:txBody>
      </p:sp>
      <p:sp>
        <p:nvSpPr>
          <p:cNvPr id="28" name="Freeform 15"/>
          <p:cNvSpPr>
            <a:spLocks noEditPoints="1"/>
          </p:cNvSpPr>
          <p:nvPr/>
        </p:nvSpPr>
        <p:spPr bwMode="auto">
          <a:xfrm rot="10800000">
            <a:off x="1715675" y="1246636"/>
            <a:ext cx="9125892" cy="186193"/>
          </a:xfrm>
          <a:custGeom>
            <a:avLst/>
            <a:gdLst>
              <a:gd name="T0" fmla="*/ 0 w 4094"/>
              <a:gd name="T1" fmla="*/ 2147483646 h 121"/>
              <a:gd name="T2" fmla="*/ 2147483646 w 4094"/>
              <a:gd name="T3" fmla="*/ 2147483646 h 121"/>
              <a:gd name="T4" fmla="*/ 2147483646 w 4094"/>
              <a:gd name="T5" fmla="*/ 2147483646 h 121"/>
              <a:gd name="T6" fmla="*/ 0 w 4094"/>
              <a:gd name="T7" fmla="*/ 2147483646 h 121"/>
              <a:gd name="T8" fmla="*/ 0 w 4094"/>
              <a:gd name="T9" fmla="*/ 2147483646 h 121"/>
              <a:gd name="T10" fmla="*/ 2147483646 w 4094"/>
              <a:gd name="T11" fmla="*/ 0 h 121"/>
              <a:gd name="T12" fmla="*/ 2147483646 w 4094"/>
              <a:gd name="T13" fmla="*/ 2147483646 h 121"/>
              <a:gd name="T14" fmla="*/ 2147483646 w 4094"/>
              <a:gd name="T15" fmla="*/ 2147483646 h 121"/>
              <a:gd name="T16" fmla="*/ 2147483646 w 4094"/>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94"/>
              <a:gd name="T28" fmla="*/ 0 h 121"/>
              <a:gd name="T29" fmla="*/ 4094 w 4094"/>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94" h="121">
                <a:moveTo>
                  <a:pt x="0" y="40"/>
                </a:moveTo>
                <a:lnTo>
                  <a:pt x="3993" y="40"/>
                </a:lnTo>
                <a:lnTo>
                  <a:pt x="3993" y="81"/>
                </a:lnTo>
                <a:lnTo>
                  <a:pt x="0" y="81"/>
                </a:lnTo>
                <a:lnTo>
                  <a:pt x="0" y="40"/>
                </a:lnTo>
                <a:close/>
                <a:moveTo>
                  <a:pt x="3973" y="0"/>
                </a:moveTo>
                <a:lnTo>
                  <a:pt x="4094" y="60"/>
                </a:lnTo>
                <a:lnTo>
                  <a:pt x="3973" y="121"/>
                </a:lnTo>
                <a:lnTo>
                  <a:pt x="3973" y="0"/>
                </a:lnTo>
                <a:close/>
              </a:path>
            </a:pathLst>
          </a:custGeom>
          <a:solidFill>
            <a:schemeClr val="accent1"/>
          </a:solidFill>
          <a:ln w="2" cap="flat">
            <a:solidFill>
              <a:schemeClr val="accent1"/>
            </a:solidFill>
            <a:prstDash val="solid"/>
            <a:bevel/>
            <a:headEnd/>
            <a:tailEnd/>
          </a:ln>
        </p:spPr>
        <p:txBody>
          <a:bodyPr/>
          <a:lstStyle/>
          <a:p>
            <a:endParaRPr lang="en-GB" dirty="0">
              <a:latin typeface="Tw Cen MT Condensed" panose="020B0606020104020203" pitchFamily="34" charset="0"/>
            </a:endParaRPr>
          </a:p>
        </p:txBody>
      </p:sp>
      <p:sp>
        <p:nvSpPr>
          <p:cNvPr id="3" name="TextBox 2"/>
          <p:cNvSpPr txBox="1"/>
          <p:nvPr/>
        </p:nvSpPr>
        <p:spPr>
          <a:xfrm>
            <a:off x="8893796" y="3198152"/>
            <a:ext cx="1233030" cy="307777"/>
          </a:xfrm>
          <a:prstGeom prst="rect">
            <a:avLst/>
          </a:prstGeom>
          <a:solidFill>
            <a:schemeClr val="bg1"/>
          </a:solidFill>
          <a:ln>
            <a:solidFill>
              <a:schemeClr val="accent1"/>
            </a:solidFill>
          </a:ln>
        </p:spPr>
        <p:txBody>
          <a:bodyPr wrap="none" rtlCol="0">
            <a:spAutoFit/>
          </a:bodyPr>
          <a:lstStyle/>
          <a:p>
            <a:pPr algn="ctr"/>
            <a:r>
              <a:rPr lang="en-GB" sz="1400" b="1" dirty="0">
                <a:latin typeface="Tw Cen MT Condensed" panose="020B0606020104020203" pitchFamily="34" charset="0"/>
              </a:rPr>
              <a:t>Less competition</a:t>
            </a:r>
          </a:p>
        </p:txBody>
      </p:sp>
      <p:sp>
        <p:nvSpPr>
          <p:cNvPr id="40" name="TextBox 39"/>
          <p:cNvSpPr txBox="1"/>
          <p:nvPr/>
        </p:nvSpPr>
        <p:spPr>
          <a:xfrm>
            <a:off x="2265831" y="3198151"/>
            <a:ext cx="1289135" cy="307777"/>
          </a:xfrm>
          <a:prstGeom prst="rect">
            <a:avLst/>
          </a:prstGeom>
          <a:solidFill>
            <a:schemeClr val="bg1"/>
          </a:solidFill>
          <a:ln>
            <a:solidFill>
              <a:schemeClr val="accent1"/>
            </a:solidFill>
          </a:ln>
        </p:spPr>
        <p:txBody>
          <a:bodyPr wrap="none" rtlCol="0">
            <a:spAutoFit/>
          </a:bodyPr>
          <a:lstStyle/>
          <a:p>
            <a:pPr algn="ctr"/>
            <a:r>
              <a:rPr lang="en-GB" sz="1400" b="1" dirty="0">
                <a:latin typeface="Tw Cen MT Condensed" panose="020B0606020104020203" pitchFamily="34" charset="0"/>
              </a:rPr>
              <a:t>More competition</a:t>
            </a:r>
          </a:p>
        </p:txBody>
      </p:sp>
      <p:sp>
        <p:nvSpPr>
          <p:cNvPr id="41" name="TextBox 40"/>
          <p:cNvSpPr txBox="1"/>
          <p:nvPr/>
        </p:nvSpPr>
        <p:spPr>
          <a:xfrm>
            <a:off x="2253007" y="1179967"/>
            <a:ext cx="1366080" cy="307777"/>
          </a:xfrm>
          <a:prstGeom prst="rect">
            <a:avLst/>
          </a:prstGeom>
          <a:solidFill>
            <a:schemeClr val="bg1"/>
          </a:solidFill>
          <a:ln>
            <a:solidFill>
              <a:schemeClr val="accent1"/>
            </a:solidFill>
          </a:ln>
        </p:spPr>
        <p:txBody>
          <a:bodyPr wrap="none" rtlCol="0">
            <a:spAutoFit/>
          </a:bodyPr>
          <a:lstStyle/>
          <a:p>
            <a:pPr algn="ctr"/>
            <a:r>
              <a:rPr lang="en-GB" sz="1400" b="1" dirty="0">
                <a:latin typeface="Tw Cen MT Condensed" panose="020B0606020104020203" pitchFamily="34" charset="0"/>
              </a:rPr>
              <a:t>Less Concentration</a:t>
            </a:r>
          </a:p>
        </p:txBody>
      </p:sp>
      <p:sp>
        <p:nvSpPr>
          <p:cNvPr id="42" name="TextBox 41"/>
          <p:cNvSpPr txBox="1"/>
          <p:nvPr/>
        </p:nvSpPr>
        <p:spPr>
          <a:xfrm>
            <a:off x="8930018" y="1179967"/>
            <a:ext cx="1422184" cy="307777"/>
          </a:xfrm>
          <a:prstGeom prst="rect">
            <a:avLst/>
          </a:prstGeom>
          <a:solidFill>
            <a:schemeClr val="bg1"/>
          </a:solidFill>
          <a:ln>
            <a:solidFill>
              <a:schemeClr val="accent1"/>
            </a:solidFill>
          </a:ln>
        </p:spPr>
        <p:txBody>
          <a:bodyPr wrap="none" rtlCol="0">
            <a:spAutoFit/>
          </a:bodyPr>
          <a:lstStyle/>
          <a:p>
            <a:pPr algn="ctr"/>
            <a:r>
              <a:rPr lang="en-GB" sz="1400" b="1" dirty="0">
                <a:latin typeface="Tw Cen MT Condensed" panose="020B0606020104020203" pitchFamily="34" charset="0"/>
              </a:rPr>
              <a:t>More Concentration</a:t>
            </a:r>
          </a:p>
        </p:txBody>
      </p:sp>
    </p:spTree>
    <p:extLst>
      <p:ext uri="{BB962C8B-B14F-4D97-AF65-F5344CB8AC3E}">
        <p14:creationId xmlns:p14="http://schemas.microsoft.com/office/powerpoint/2010/main" val="1175592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625" y="200416"/>
            <a:ext cx="11611627" cy="642585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11500" b="1" dirty="0">
                <a:latin typeface="Tw Cen MT Condensed" panose="020B0606020104020203" pitchFamily="34" charset="0"/>
              </a:rPr>
              <a:t>15</a:t>
            </a:r>
          </a:p>
        </p:txBody>
      </p:sp>
    </p:spTree>
    <p:extLst>
      <p:ext uri="{BB962C8B-B14F-4D97-AF65-F5344CB8AC3E}">
        <p14:creationId xmlns:p14="http://schemas.microsoft.com/office/powerpoint/2010/main" val="19134841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91585" y="165101"/>
            <a:ext cx="115591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2400" b="1" dirty="0">
                <a:solidFill>
                  <a:schemeClr val="accent2"/>
                </a:solidFill>
                <a:latin typeface="Tw Cen MT Condensed" panose="020B0606020104020203" pitchFamily="34" charset="0"/>
              </a:rPr>
              <a:t>What’s the point of perfect competition and pure monopoly as concepts?</a:t>
            </a:r>
          </a:p>
        </p:txBody>
      </p:sp>
      <p:sp>
        <p:nvSpPr>
          <p:cNvPr id="21510" name="AutoShape 5"/>
          <p:cNvSpPr>
            <a:spLocks noChangeAspect="1" noChangeArrowheads="1" noTextEdit="1"/>
          </p:cNvSpPr>
          <p:nvPr/>
        </p:nvSpPr>
        <p:spPr bwMode="auto">
          <a:xfrm>
            <a:off x="190500" y="1714500"/>
            <a:ext cx="11760200" cy="3563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dirty="0">
              <a:latin typeface="Tw Cen MT Condensed" panose="020B0606020104020203" pitchFamily="34" charset="0"/>
            </a:endParaRPr>
          </a:p>
        </p:txBody>
      </p:sp>
      <p:sp>
        <p:nvSpPr>
          <p:cNvPr id="21511" name="Freeform 7"/>
          <p:cNvSpPr>
            <a:spLocks noEditPoints="1"/>
          </p:cNvSpPr>
          <p:nvPr/>
        </p:nvSpPr>
        <p:spPr bwMode="auto">
          <a:xfrm>
            <a:off x="1028700" y="1784350"/>
            <a:ext cx="10041467" cy="420687"/>
          </a:xfrm>
          <a:custGeom>
            <a:avLst/>
            <a:gdLst>
              <a:gd name="T0" fmla="*/ 2147483646 w 19700"/>
              <a:gd name="T1" fmla="*/ 2147483646 h 1100"/>
              <a:gd name="T2" fmla="*/ 2147483646 w 19700"/>
              <a:gd name="T3" fmla="*/ 2147483646 h 1100"/>
              <a:gd name="T4" fmla="*/ 2147483646 w 19700"/>
              <a:gd name="T5" fmla="*/ 2147483646 h 1100"/>
              <a:gd name="T6" fmla="*/ 2147483646 w 19700"/>
              <a:gd name="T7" fmla="*/ 2147483646 h 1100"/>
              <a:gd name="T8" fmla="*/ 2147483646 w 19700"/>
              <a:gd name="T9" fmla="*/ 2147483646 h 1100"/>
              <a:gd name="T10" fmla="*/ 2147483646 w 19700"/>
              <a:gd name="T11" fmla="*/ 2147483646 h 1100"/>
              <a:gd name="T12" fmla="*/ 0 w 19700"/>
              <a:gd name="T13" fmla="*/ 2147483646 h 1100"/>
              <a:gd name="T14" fmla="*/ 2147483646 w 19700"/>
              <a:gd name="T15" fmla="*/ 0 h 1100"/>
              <a:gd name="T16" fmla="*/ 2147483646 w 19700"/>
              <a:gd name="T17" fmla="*/ 2147483646 h 1100"/>
              <a:gd name="T18" fmla="*/ 2147483646 w 19700"/>
              <a:gd name="T19" fmla="*/ 2147483646 h 1100"/>
              <a:gd name="T20" fmla="*/ 2147483646 w 19700"/>
              <a:gd name="T21" fmla="*/ 0 h 1100"/>
              <a:gd name="T22" fmla="*/ 2147483646 w 19700"/>
              <a:gd name="T23" fmla="*/ 2147483646 h 1100"/>
              <a:gd name="T24" fmla="*/ 2147483646 w 19700"/>
              <a:gd name="T25" fmla="*/ 2147483646 h 1100"/>
              <a:gd name="T26" fmla="*/ 2147483646 w 19700"/>
              <a:gd name="T27" fmla="*/ 2147483646 h 1100"/>
              <a:gd name="T28" fmla="*/ 2147483646 w 19700"/>
              <a:gd name="T29" fmla="*/ 0 h 1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0"/>
              <a:gd name="T46" fmla="*/ 0 h 1100"/>
              <a:gd name="T47" fmla="*/ 19700 w 19700"/>
              <a:gd name="T48" fmla="*/ 1100 h 11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0" h="1100">
                <a:moveTo>
                  <a:pt x="550" y="367"/>
                </a:moveTo>
                <a:lnTo>
                  <a:pt x="19150" y="367"/>
                </a:lnTo>
                <a:lnTo>
                  <a:pt x="19150" y="734"/>
                </a:lnTo>
                <a:lnTo>
                  <a:pt x="550" y="734"/>
                </a:lnTo>
                <a:lnTo>
                  <a:pt x="550" y="367"/>
                </a:lnTo>
                <a:close/>
                <a:moveTo>
                  <a:pt x="550" y="1100"/>
                </a:moveTo>
                <a:cubicBezTo>
                  <a:pt x="247" y="1100"/>
                  <a:pt x="0" y="854"/>
                  <a:pt x="0" y="550"/>
                </a:cubicBezTo>
                <a:cubicBezTo>
                  <a:pt x="0" y="247"/>
                  <a:pt x="247" y="0"/>
                  <a:pt x="550" y="0"/>
                </a:cubicBezTo>
                <a:cubicBezTo>
                  <a:pt x="854" y="0"/>
                  <a:pt x="1100" y="247"/>
                  <a:pt x="1100" y="550"/>
                </a:cubicBezTo>
                <a:cubicBezTo>
                  <a:pt x="1100" y="854"/>
                  <a:pt x="854" y="1100"/>
                  <a:pt x="550" y="1100"/>
                </a:cubicBezTo>
                <a:close/>
                <a:moveTo>
                  <a:pt x="19150" y="0"/>
                </a:moveTo>
                <a:cubicBezTo>
                  <a:pt x="19454" y="0"/>
                  <a:pt x="19700" y="247"/>
                  <a:pt x="19700" y="550"/>
                </a:cubicBezTo>
                <a:cubicBezTo>
                  <a:pt x="19700" y="854"/>
                  <a:pt x="19454" y="1100"/>
                  <a:pt x="19150" y="1100"/>
                </a:cubicBezTo>
                <a:cubicBezTo>
                  <a:pt x="18847" y="1100"/>
                  <a:pt x="18600" y="854"/>
                  <a:pt x="18600" y="550"/>
                </a:cubicBezTo>
                <a:cubicBezTo>
                  <a:pt x="18600" y="247"/>
                  <a:pt x="18847" y="0"/>
                  <a:pt x="19150" y="0"/>
                </a:cubicBezTo>
                <a:close/>
              </a:path>
            </a:pathLst>
          </a:custGeom>
          <a:solidFill>
            <a:schemeClr val="tx1"/>
          </a:solidFill>
          <a:ln w="2" cap="flat">
            <a:solidFill>
              <a:schemeClr val="tx1"/>
            </a:solidFill>
            <a:prstDash val="solid"/>
            <a:bevel/>
            <a:headEnd/>
            <a:tailEnd/>
          </a:ln>
        </p:spPr>
        <p:txBody>
          <a:bodyPr/>
          <a:lstStyle/>
          <a:p>
            <a:endParaRPr lang="en-GB" dirty="0">
              <a:latin typeface="Tw Cen MT Condensed" panose="020B0606020104020203" pitchFamily="34" charset="0"/>
            </a:endParaRPr>
          </a:p>
        </p:txBody>
      </p:sp>
      <p:sp>
        <p:nvSpPr>
          <p:cNvPr id="21512" name="Rectangle 8"/>
          <p:cNvSpPr>
            <a:spLocks noChangeArrowheads="1"/>
          </p:cNvSpPr>
          <p:nvPr/>
        </p:nvSpPr>
        <p:spPr bwMode="auto">
          <a:xfrm>
            <a:off x="749300" y="2354262"/>
            <a:ext cx="64761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solidFill>
                  <a:srgbClr val="000000"/>
                </a:solidFill>
                <a:latin typeface="Tw Cen MT Condensed" panose="020B0606020104020203" pitchFamily="34" charset="0"/>
              </a:rPr>
              <a:t>PERFECT </a:t>
            </a:r>
            <a:endParaRPr lang="en-US" altLang="en-US" sz="1600" dirty="0">
              <a:solidFill>
                <a:schemeClr val="tx2"/>
              </a:solidFill>
              <a:latin typeface="Tw Cen MT Condensed" panose="020B0606020104020203" pitchFamily="34" charset="0"/>
            </a:endParaRPr>
          </a:p>
        </p:txBody>
      </p:sp>
      <p:sp>
        <p:nvSpPr>
          <p:cNvPr id="21513" name="Rectangle 9"/>
          <p:cNvSpPr>
            <a:spLocks noChangeArrowheads="1"/>
          </p:cNvSpPr>
          <p:nvPr/>
        </p:nvSpPr>
        <p:spPr bwMode="auto">
          <a:xfrm>
            <a:off x="493184" y="2601912"/>
            <a:ext cx="100348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solidFill>
                  <a:srgbClr val="000000"/>
                </a:solidFill>
                <a:latin typeface="Tw Cen MT Condensed" panose="020B0606020104020203" pitchFamily="34" charset="0"/>
              </a:rPr>
              <a:t>COMPETITION</a:t>
            </a:r>
            <a:endParaRPr lang="en-US" altLang="en-US" sz="1600" dirty="0">
              <a:solidFill>
                <a:schemeClr val="tx2"/>
              </a:solidFill>
              <a:latin typeface="Tw Cen MT Condensed" panose="020B0606020104020203" pitchFamily="34" charset="0"/>
            </a:endParaRPr>
          </a:p>
        </p:txBody>
      </p:sp>
      <p:sp>
        <p:nvSpPr>
          <p:cNvPr id="21514" name="Rectangle 10"/>
          <p:cNvSpPr>
            <a:spLocks noChangeArrowheads="1"/>
          </p:cNvSpPr>
          <p:nvPr/>
        </p:nvSpPr>
        <p:spPr bwMode="auto">
          <a:xfrm>
            <a:off x="10155988" y="2355690"/>
            <a:ext cx="1214525"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b="1" dirty="0">
                <a:solidFill>
                  <a:srgbClr val="000000"/>
                </a:solidFill>
                <a:latin typeface="Tw Cen MT Condensed" panose="020B0606020104020203" pitchFamily="34" charset="0"/>
              </a:rPr>
              <a:t>PURE MONOPOLY</a:t>
            </a:r>
            <a:endParaRPr lang="en-US" altLang="en-US" sz="1600" dirty="0">
              <a:solidFill>
                <a:schemeClr val="tx2"/>
              </a:solidFill>
              <a:latin typeface="Tw Cen MT Condensed" panose="020B0606020104020203" pitchFamily="34" charset="0"/>
            </a:endParaRPr>
          </a:p>
        </p:txBody>
      </p:sp>
      <p:sp>
        <p:nvSpPr>
          <p:cNvPr id="21515" name="Oval 11"/>
          <p:cNvSpPr>
            <a:spLocks noChangeArrowheads="1"/>
          </p:cNvSpPr>
          <p:nvPr/>
        </p:nvSpPr>
        <p:spPr bwMode="auto">
          <a:xfrm>
            <a:off x="8001001" y="1857375"/>
            <a:ext cx="408517" cy="3063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dirty="0">
              <a:solidFill>
                <a:schemeClr val="tx2"/>
              </a:solidFill>
              <a:latin typeface="Tw Cen MT Condensed" panose="020B0606020104020203" pitchFamily="34" charset="0"/>
            </a:endParaRPr>
          </a:p>
        </p:txBody>
      </p:sp>
      <p:sp>
        <p:nvSpPr>
          <p:cNvPr id="21516" name="Rectangle 14"/>
          <p:cNvSpPr>
            <a:spLocks noChangeArrowheads="1"/>
          </p:cNvSpPr>
          <p:nvPr/>
        </p:nvSpPr>
        <p:spPr bwMode="auto">
          <a:xfrm>
            <a:off x="7474605" y="2357021"/>
            <a:ext cx="1314451"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b="1" dirty="0">
                <a:solidFill>
                  <a:srgbClr val="000000"/>
                </a:solidFill>
                <a:latin typeface="Tw Cen MT Condensed" panose="020B0606020104020203" pitchFamily="34" charset="0"/>
              </a:rPr>
              <a:t>OLIGOPOLY </a:t>
            </a:r>
            <a:r>
              <a:rPr lang="en-US" altLang="en-US" sz="1100" b="1" dirty="0">
                <a:solidFill>
                  <a:srgbClr val="000000"/>
                </a:solidFill>
                <a:latin typeface="Tw Cen MT Condensed" panose="020B0606020104020203" pitchFamily="34" charset="0"/>
              </a:rPr>
              <a:t>&amp; </a:t>
            </a:r>
            <a:r>
              <a:rPr lang="en-US" altLang="en-US" sz="1600" b="1" dirty="0">
                <a:solidFill>
                  <a:srgbClr val="000000"/>
                </a:solidFill>
                <a:latin typeface="Tw Cen MT Condensed" panose="020B0606020104020203" pitchFamily="34" charset="0"/>
              </a:rPr>
              <a:t>DUOPOLY</a:t>
            </a:r>
            <a:endParaRPr lang="en-US" altLang="en-US" sz="1600" dirty="0">
              <a:solidFill>
                <a:schemeClr val="tx2"/>
              </a:solidFill>
              <a:latin typeface="Tw Cen MT Condensed" panose="020B0606020104020203" pitchFamily="34" charset="0"/>
            </a:endParaRPr>
          </a:p>
        </p:txBody>
      </p:sp>
      <p:sp>
        <p:nvSpPr>
          <p:cNvPr id="21517" name="Freeform 15"/>
          <p:cNvSpPr>
            <a:spLocks noEditPoints="1"/>
          </p:cNvSpPr>
          <p:nvPr/>
        </p:nvSpPr>
        <p:spPr bwMode="auto">
          <a:xfrm>
            <a:off x="1921933" y="3246735"/>
            <a:ext cx="8818034" cy="210612"/>
          </a:xfrm>
          <a:custGeom>
            <a:avLst/>
            <a:gdLst>
              <a:gd name="T0" fmla="*/ 0 w 4094"/>
              <a:gd name="T1" fmla="*/ 2147483646 h 121"/>
              <a:gd name="T2" fmla="*/ 2147483646 w 4094"/>
              <a:gd name="T3" fmla="*/ 2147483646 h 121"/>
              <a:gd name="T4" fmla="*/ 2147483646 w 4094"/>
              <a:gd name="T5" fmla="*/ 2147483646 h 121"/>
              <a:gd name="T6" fmla="*/ 0 w 4094"/>
              <a:gd name="T7" fmla="*/ 2147483646 h 121"/>
              <a:gd name="T8" fmla="*/ 0 w 4094"/>
              <a:gd name="T9" fmla="*/ 2147483646 h 121"/>
              <a:gd name="T10" fmla="*/ 2147483646 w 4094"/>
              <a:gd name="T11" fmla="*/ 0 h 121"/>
              <a:gd name="T12" fmla="*/ 2147483646 w 4094"/>
              <a:gd name="T13" fmla="*/ 2147483646 h 121"/>
              <a:gd name="T14" fmla="*/ 2147483646 w 4094"/>
              <a:gd name="T15" fmla="*/ 2147483646 h 121"/>
              <a:gd name="T16" fmla="*/ 2147483646 w 4094"/>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94"/>
              <a:gd name="T28" fmla="*/ 0 h 121"/>
              <a:gd name="T29" fmla="*/ 4094 w 4094"/>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94" h="121">
                <a:moveTo>
                  <a:pt x="0" y="40"/>
                </a:moveTo>
                <a:lnTo>
                  <a:pt x="3993" y="40"/>
                </a:lnTo>
                <a:lnTo>
                  <a:pt x="3993" y="81"/>
                </a:lnTo>
                <a:lnTo>
                  <a:pt x="0" y="81"/>
                </a:lnTo>
                <a:lnTo>
                  <a:pt x="0" y="40"/>
                </a:lnTo>
                <a:close/>
                <a:moveTo>
                  <a:pt x="3973" y="0"/>
                </a:moveTo>
                <a:lnTo>
                  <a:pt x="4094" y="60"/>
                </a:lnTo>
                <a:lnTo>
                  <a:pt x="3973" y="121"/>
                </a:lnTo>
                <a:lnTo>
                  <a:pt x="3973" y="0"/>
                </a:lnTo>
                <a:close/>
              </a:path>
            </a:pathLst>
          </a:custGeom>
          <a:solidFill>
            <a:schemeClr val="accent1"/>
          </a:solidFill>
          <a:ln w="2" cap="flat">
            <a:solidFill>
              <a:schemeClr val="accent1"/>
            </a:solidFill>
            <a:prstDash val="solid"/>
            <a:bevel/>
            <a:headEnd/>
            <a:tailEnd/>
          </a:ln>
        </p:spPr>
        <p:txBody>
          <a:bodyPr/>
          <a:lstStyle/>
          <a:p>
            <a:endParaRPr lang="en-GB" dirty="0">
              <a:latin typeface="Tw Cen MT Condensed" panose="020B0606020104020203" pitchFamily="34" charset="0"/>
            </a:endParaRPr>
          </a:p>
        </p:txBody>
      </p:sp>
      <p:sp>
        <p:nvSpPr>
          <p:cNvPr id="21520" name="Freeform 18"/>
          <p:cNvSpPr>
            <a:spLocks noEditPoints="1"/>
          </p:cNvSpPr>
          <p:nvPr/>
        </p:nvSpPr>
        <p:spPr bwMode="auto">
          <a:xfrm>
            <a:off x="1259418" y="4248064"/>
            <a:ext cx="101600" cy="1689100"/>
          </a:xfrm>
          <a:custGeom>
            <a:avLst/>
            <a:gdLst>
              <a:gd name="T0" fmla="*/ 2147483646 w 400"/>
              <a:gd name="T1" fmla="*/ 2147483646 h 8833"/>
              <a:gd name="T2" fmla="*/ 2147483646 w 400"/>
              <a:gd name="T3" fmla="*/ 2147483646 h 8833"/>
              <a:gd name="T4" fmla="*/ 2147483646 w 400"/>
              <a:gd name="T5" fmla="*/ 2147483646 h 8833"/>
              <a:gd name="T6" fmla="*/ 2147483646 w 400"/>
              <a:gd name="T7" fmla="*/ 2147483646 h 8833"/>
              <a:gd name="T8" fmla="*/ 2147483646 w 400"/>
              <a:gd name="T9" fmla="*/ 2147483646 h 8833"/>
              <a:gd name="T10" fmla="*/ 2147483646 w 400"/>
              <a:gd name="T11" fmla="*/ 0 h 8833"/>
              <a:gd name="T12" fmla="*/ 2147483646 w 400"/>
              <a:gd name="T13" fmla="*/ 2147483646 h 8833"/>
              <a:gd name="T14" fmla="*/ 2147483646 w 400"/>
              <a:gd name="T15" fmla="*/ 2147483646 h 8833"/>
              <a:gd name="T16" fmla="*/ 2147483646 w 400"/>
              <a:gd name="T17" fmla="*/ 2147483646 h 8833"/>
              <a:gd name="T18" fmla="*/ 0 w 400"/>
              <a:gd name="T19" fmla="*/ 2147483646 h 8833"/>
              <a:gd name="T20" fmla="*/ 2147483646 w 400"/>
              <a:gd name="T21" fmla="*/ 2147483646 h 8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8833"/>
              <a:gd name="T35" fmla="*/ 400 w 400"/>
              <a:gd name="T36" fmla="*/ 8833 h 8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8833">
                <a:moveTo>
                  <a:pt x="234" y="33"/>
                </a:moveTo>
                <a:lnTo>
                  <a:pt x="234" y="8500"/>
                </a:lnTo>
                <a:cubicBezTo>
                  <a:pt x="234" y="8519"/>
                  <a:pt x="219" y="8533"/>
                  <a:pt x="200" y="8533"/>
                </a:cubicBezTo>
                <a:cubicBezTo>
                  <a:pt x="182" y="8533"/>
                  <a:pt x="167" y="8519"/>
                  <a:pt x="167" y="8500"/>
                </a:cubicBezTo>
                <a:lnTo>
                  <a:pt x="167" y="33"/>
                </a:lnTo>
                <a:cubicBezTo>
                  <a:pt x="167" y="15"/>
                  <a:pt x="182" y="0"/>
                  <a:pt x="200" y="0"/>
                </a:cubicBezTo>
                <a:cubicBezTo>
                  <a:pt x="219" y="0"/>
                  <a:pt x="234" y="15"/>
                  <a:pt x="234" y="33"/>
                </a:cubicBezTo>
                <a:close/>
                <a:moveTo>
                  <a:pt x="400" y="8433"/>
                </a:moveTo>
                <a:lnTo>
                  <a:pt x="200" y="8833"/>
                </a:lnTo>
                <a:lnTo>
                  <a:pt x="0" y="8433"/>
                </a:lnTo>
                <a:lnTo>
                  <a:pt x="400" y="8433"/>
                </a:lnTo>
                <a:close/>
              </a:path>
            </a:pathLst>
          </a:custGeom>
          <a:solidFill>
            <a:srgbClr val="000000"/>
          </a:solidFill>
          <a:ln w="2" cap="flat">
            <a:solidFill>
              <a:srgbClr val="000000"/>
            </a:solidFill>
            <a:prstDash val="solid"/>
            <a:bevel/>
            <a:headEnd/>
            <a:tailEnd/>
          </a:ln>
        </p:spPr>
        <p:txBody>
          <a:bodyPr/>
          <a:lstStyle/>
          <a:p>
            <a:endParaRPr lang="en-GB" dirty="0">
              <a:latin typeface="Tw Cen MT Condensed" panose="020B0606020104020203" pitchFamily="34" charset="0"/>
            </a:endParaRPr>
          </a:p>
        </p:txBody>
      </p:sp>
      <p:sp>
        <p:nvSpPr>
          <p:cNvPr id="21521" name="Freeform 19"/>
          <p:cNvSpPr>
            <a:spLocks noEditPoints="1"/>
          </p:cNvSpPr>
          <p:nvPr/>
        </p:nvSpPr>
        <p:spPr bwMode="auto">
          <a:xfrm>
            <a:off x="10739968" y="4170276"/>
            <a:ext cx="101600" cy="1766887"/>
          </a:xfrm>
          <a:custGeom>
            <a:avLst/>
            <a:gdLst>
              <a:gd name="T0" fmla="*/ 2147483646 w 200"/>
              <a:gd name="T1" fmla="*/ 2147483646 h 4616"/>
              <a:gd name="T2" fmla="*/ 2147483646 w 200"/>
              <a:gd name="T3" fmla="*/ 2147483646 h 4616"/>
              <a:gd name="T4" fmla="*/ 2147483646 w 200"/>
              <a:gd name="T5" fmla="*/ 2147483646 h 4616"/>
              <a:gd name="T6" fmla="*/ 2147483646 w 200"/>
              <a:gd name="T7" fmla="*/ 2147483646 h 4616"/>
              <a:gd name="T8" fmla="*/ 2147483646 w 200"/>
              <a:gd name="T9" fmla="*/ 2147483646 h 4616"/>
              <a:gd name="T10" fmla="*/ 2147483646 w 200"/>
              <a:gd name="T11" fmla="*/ 0 h 4616"/>
              <a:gd name="T12" fmla="*/ 2147483646 w 200"/>
              <a:gd name="T13" fmla="*/ 2147483646 h 4616"/>
              <a:gd name="T14" fmla="*/ 2147483646 w 200"/>
              <a:gd name="T15" fmla="*/ 2147483646 h 4616"/>
              <a:gd name="T16" fmla="*/ 2147483646 w 200"/>
              <a:gd name="T17" fmla="*/ 2147483646 h 4616"/>
              <a:gd name="T18" fmla="*/ 0 w 200"/>
              <a:gd name="T19" fmla="*/ 2147483646 h 4616"/>
              <a:gd name="T20" fmla="*/ 2147483646 w 200"/>
              <a:gd name="T21" fmla="*/ 2147483646 h 46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4616"/>
              <a:gd name="T35" fmla="*/ 200 w 200"/>
              <a:gd name="T36" fmla="*/ 4616 h 46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4616">
                <a:moveTo>
                  <a:pt x="117" y="16"/>
                </a:moveTo>
                <a:lnTo>
                  <a:pt x="117" y="4450"/>
                </a:lnTo>
                <a:cubicBezTo>
                  <a:pt x="117" y="4459"/>
                  <a:pt x="110" y="4466"/>
                  <a:pt x="100" y="4466"/>
                </a:cubicBezTo>
                <a:cubicBezTo>
                  <a:pt x="91" y="4466"/>
                  <a:pt x="84" y="4459"/>
                  <a:pt x="84" y="4450"/>
                </a:cubicBezTo>
                <a:lnTo>
                  <a:pt x="84" y="16"/>
                </a:lnTo>
                <a:cubicBezTo>
                  <a:pt x="84" y="7"/>
                  <a:pt x="91" y="0"/>
                  <a:pt x="100" y="0"/>
                </a:cubicBezTo>
                <a:cubicBezTo>
                  <a:pt x="110" y="0"/>
                  <a:pt x="117" y="7"/>
                  <a:pt x="117" y="16"/>
                </a:cubicBezTo>
                <a:close/>
                <a:moveTo>
                  <a:pt x="200" y="4416"/>
                </a:moveTo>
                <a:lnTo>
                  <a:pt x="100" y="4616"/>
                </a:lnTo>
                <a:lnTo>
                  <a:pt x="0" y="4416"/>
                </a:lnTo>
                <a:lnTo>
                  <a:pt x="200" y="4416"/>
                </a:lnTo>
                <a:close/>
              </a:path>
            </a:pathLst>
          </a:custGeom>
          <a:solidFill>
            <a:srgbClr val="000000"/>
          </a:solidFill>
          <a:ln w="2" cap="flat">
            <a:solidFill>
              <a:srgbClr val="000000"/>
            </a:solidFill>
            <a:prstDash val="solid"/>
            <a:bevel/>
            <a:headEnd/>
            <a:tailEnd/>
          </a:ln>
        </p:spPr>
        <p:txBody>
          <a:bodyPr/>
          <a:lstStyle/>
          <a:p>
            <a:endParaRPr lang="en-GB" dirty="0">
              <a:latin typeface="Tw Cen MT Condensed" panose="020B0606020104020203" pitchFamily="34" charset="0"/>
            </a:endParaRPr>
          </a:p>
        </p:txBody>
      </p:sp>
      <p:sp>
        <p:nvSpPr>
          <p:cNvPr id="21522" name="Rectangle 20"/>
          <p:cNvSpPr>
            <a:spLocks noChangeArrowheads="1"/>
          </p:cNvSpPr>
          <p:nvPr/>
        </p:nvSpPr>
        <p:spPr bwMode="auto">
          <a:xfrm>
            <a:off x="391585" y="6099090"/>
            <a:ext cx="1680633" cy="347662"/>
          </a:xfrm>
          <a:prstGeom prst="rect">
            <a:avLst/>
          </a:prstGeom>
          <a:noFill/>
          <a:ln w="6" cap="rnd">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dirty="0">
              <a:solidFill>
                <a:schemeClr val="tx2"/>
              </a:solidFill>
              <a:latin typeface="Tw Cen MT Condensed" panose="020B0606020104020203" pitchFamily="34" charset="0"/>
            </a:endParaRPr>
          </a:p>
        </p:txBody>
      </p:sp>
      <p:sp>
        <p:nvSpPr>
          <p:cNvPr id="21523" name="Rectangle 21"/>
          <p:cNvSpPr>
            <a:spLocks noChangeArrowheads="1"/>
          </p:cNvSpPr>
          <p:nvPr/>
        </p:nvSpPr>
        <p:spPr bwMode="auto">
          <a:xfrm>
            <a:off x="524934" y="6156240"/>
            <a:ext cx="95417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solidFill>
                  <a:srgbClr val="000000"/>
                </a:solidFill>
                <a:latin typeface="Tw Cen MT Condensed" panose="020B0606020104020203" pitchFamily="34" charset="0"/>
              </a:rPr>
              <a:t>MANY sellers</a:t>
            </a:r>
            <a:endParaRPr lang="en-US" altLang="en-US" sz="1600" dirty="0">
              <a:solidFill>
                <a:schemeClr val="tx2"/>
              </a:solidFill>
              <a:latin typeface="Tw Cen MT Condensed" panose="020B0606020104020203" pitchFamily="34" charset="0"/>
            </a:endParaRPr>
          </a:p>
        </p:txBody>
      </p:sp>
      <p:sp>
        <p:nvSpPr>
          <p:cNvPr id="21524" name="Rectangle 22"/>
          <p:cNvSpPr>
            <a:spLocks noChangeArrowheads="1"/>
          </p:cNvSpPr>
          <p:nvPr/>
        </p:nvSpPr>
        <p:spPr bwMode="auto">
          <a:xfrm>
            <a:off x="9872134" y="6099090"/>
            <a:ext cx="1447800" cy="347662"/>
          </a:xfrm>
          <a:prstGeom prst="rect">
            <a:avLst/>
          </a:prstGeom>
          <a:noFill/>
          <a:ln w="6" cap="rnd">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dirty="0">
              <a:solidFill>
                <a:schemeClr val="tx2"/>
              </a:solidFill>
              <a:latin typeface="Tw Cen MT Condensed" panose="020B0606020104020203" pitchFamily="34" charset="0"/>
            </a:endParaRPr>
          </a:p>
        </p:txBody>
      </p:sp>
      <p:sp>
        <p:nvSpPr>
          <p:cNvPr id="21525" name="Rectangle 23"/>
          <p:cNvSpPr>
            <a:spLocks noChangeArrowheads="1"/>
          </p:cNvSpPr>
          <p:nvPr/>
        </p:nvSpPr>
        <p:spPr bwMode="auto">
          <a:xfrm>
            <a:off x="10005485" y="6156240"/>
            <a:ext cx="78386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solidFill>
                  <a:srgbClr val="000000"/>
                </a:solidFill>
                <a:latin typeface="Tw Cen MT Condensed" panose="020B0606020104020203" pitchFamily="34" charset="0"/>
              </a:rPr>
              <a:t>ONE  seller</a:t>
            </a:r>
            <a:endParaRPr lang="en-US" altLang="en-US" sz="1600" dirty="0">
              <a:solidFill>
                <a:schemeClr val="tx2"/>
              </a:solidFill>
              <a:latin typeface="Tw Cen MT Condensed" panose="020B0606020104020203" pitchFamily="34" charset="0"/>
            </a:endParaRPr>
          </a:p>
        </p:txBody>
      </p:sp>
      <p:sp>
        <p:nvSpPr>
          <p:cNvPr id="21526" name="Oval 28"/>
          <p:cNvSpPr>
            <a:spLocks noChangeArrowheads="1"/>
          </p:cNvSpPr>
          <p:nvPr/>
        </p:nvSpPr>
        <p:spPr bwMode="auto">
          <a:xfrm>
            <a:off x="3280835" y="1852614"/>
            <a:ext cx="406400" cy="3063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dirty="0">
              <a:solidFill>
                <a:schemeClr val="tx2"/>
              </a:solidFill>
              <a:latin typeface="Tw Cen MT Condensed" panose="020B0606020104020203" pitchFamily="34" charset="0"/>
            </a:endParaRPr>
          </a:p>
        </p:txBody>
      </p:sp>
      <p:sp>
        <p:nvSpPr>
          <p:cNvPr id="21527" name="Rectangle 31"/>
          <p:cNvSpPr>
            <a:spLocks noChangeArrowheads="1"/>
          </p:cNvSpPr>
          <p:nvPr/>
        </p:nvSpPr>
        <p:spPr bwMode="auto">
          <a:xfrm>
            <a:off x="2834043" y="2354262"/>
            <a:ext cx="103522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solidFill>
                  <a:srgbClr val="000000"/>
                </a:solidFill>
                <a:latin typeface="Tw Cen MT Condensed" panose="020B0606020104020203" pitchFamily="34" charset="0"/>
              </a:rPr>
              <a:t>CONTESTABLE </a:t>
            </a:r>
            <a:endParaRPr lang="en-US" altLang="en-US" sz="1600" dirty="0">
              <a:solidFill>
                <a:schemeClr val="tx2"/>
              </a:solidFill>
              <a:latin typeface="Tw Cen MT Condensed" panose="020B0606020104020203" pitchFamily="34" charset="0"/>
            </a:endParaRPr>
          </a:p>
        </p:txBody>
      </p:sp>
      <p:sp>
        <p:nvSpPr>
          <p:cNvPr id="21528" name="Rectangle 32"/>
          <p:cNvSpPr>
            <a:spLocks noChangeArrowheads="1"/>
          </p:cNvSpPr>
          <p:nvPr/>
        </p:nvSpPr>
        <p:spPr bwMode="auto">
          <a:xfrm>
            <a:off x="2992039" y="2601912"/>
            <a:ext cx="67486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solidFill>
                  <a:srgbClr val="000000"/>
                </a:solidFill>
                <a:latin typeface="Tw Cen MT Condensed" panose="020B0606020104020203" pitchFamily="34" charset="0"/>
              </a:rPr>
              <a:t>MARKETS</a:t>
            </a:r>
            <a:endParaRPr lang="en-US" altLang="en-US" sz="1600" dirty="0">
              <a:solidFill>
                <a:schemeClr val="tx2"/>
              </a:solidFill>
              <a:latin typeface="Tw Cen MT Condensed" panose="020B0606020104020203" pitchFamily="34" charset="0"/>
            </a:endParaRPr>
          </a:p>
        </p:txBody>
      </p:sp>
      <p:sp>
        <p:nvSpPr>
          <p:cNvPr id="21508" name="Oval 35"/>
          <p:cNvSpPr>
            <a:spLocks noChangeArrowheads="1"/>
          </p:cNvSpPr>
          <p:nvPr/>
        </p:nvSpPr>
        <p:spPr bwMode="auto">
          <a:xfrm>
            <a:off x="1047751" y="1785939"/>
            <a:ext cx="571500" cy="428625"/>
          </a:xfrm>
          <a:prstGeom prst="ellipse">
            <a:avLst/>
          </a:prstGeom>
          <a:solidFill>
            <a:srgbClr val="FF0000"/>
          </a:solidFill>
          <a:ln w="9525">
            <a:solidFill>
              <a:schemeClr val="tx1"/>
            </a:solidFill>
            <a:round/>
            <a:headEnd/>
            <a:tailEnd/>
          </a:ln>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dirty="0">
              <a:solidFill>
                <a:schemeClr val="tx2"/>
              </a:solidFill>
              <a:latin typeface="Tw Cen MT Condensed" panose="020B0606020104020203" pitchFamily="34" charset="0"/>
            </a:endParaRPr>
          </a:p>
        </p:txBody>
      </p:sp>
      <p:sp>
        <p:nvSpPr>
          <p:cNvPr id="21509" name="Oval 36"/>
          <p:cNvSpPr>
            <a:spLocks noChangeArrowheads="1"/>
          </p:cNvSpPr>
          <p:nvPr/>
        </p:nvSpPr>
        <p:spPr bwMode="auto">
          <a:xfrm>
            <a:off x="10477501" y="1785939"/>
            <a:ext cx="571500" cy="428625"/>
          </a:xfrm>
          <a:prstGeom prst="ellipse">
            <a:avLst/>
          </a:prstGeom>
          <a:solidFill>
            <a:srgbClr val="FF0000"/>
          </a:solidFill>
          <a:ln w="9525">
            <a:solidFill>
              <a:schemeClr val="tx1"/>
            </a:solidFill>
            <a:round/>
            <a:headEnd/>
            <a:tailEnd/>
          </a:ln>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dirty="0">
              <a:solidFill>
                <a:schemeClr val="tx2"/>
              </a:solidFill>
              <a:latin typeface="Tw Cen MT Condensed" panose="020B0606020104020203" pitchFamily="34" charset="0"/>
            </a:endParaRPr>
          </a:p>
        </p:txBody>
      </p:sp>
      <p:sp>
        <p:nvSpPr>
          <p:cNvPr id="25" name="Oval 28"/>
          <p:cNvSpPr>
            <a:spLocks noChangeArrowheads="1"/>
          </p:cNvSpPr>
          <p:nvPr/>
        </p:nvSpPr>
        <p:spPr bwMode="auto">
          <a:xfrm>
            <a:off x="5634251" y="1857375"/>
            <a:ext cx="406400" cy="3063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dirty="0">
              <a:solidFill>
                <a:schemeClr val="tx2"/>
              </a:solidFill>
              <a:latin typeface="Tw Cen MT Condensed" panose="020B0606020104020203" pitchFamily="34" charset="0"/>
            </a:endParaRPr>
          </a:p>
        </p:txBody>
      </p:sp>
      <p:sp>
        <p:nvSpPr>
          <p:cNvPr id="26" name="Rectangle 31"/>
          <p:cNvSpPr>
            <a:spLocks noChangeArrowheads="1"/>
          </p:cNvSpPr>
          <p:nvPr/>
        </p:nvSpPr>
        <p:spPr bwMode="auto">
          <a:xfrm>
            <a:off x="5187459" y="2359023"/>
            <a:ext cx="114294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solidFill>
                  <a:srgbClr val="000000"/>
                </a:solidFill>
                <a:latin typeface="Tw Cen MT Condensed" panose="020B0606020104020203" pitchFamily="34" charset="0"/>
              </a:rPr>
              <a:t>MONOPOLISTIC </a:t>
            </a:r>
            <a:endParaRPr lang="en-US" altLang="en-US" sz="1600" dirty="0">
              <a:solidFill>
                <a:schemeClr val="tx2"/>
              </a:solidFill>
              <a:latin typeface="Tw Cen MT Condensed" panose="020B0606020104020203" pitchFamily="34" charset="0"/>
            </a:endParaRPr>
          </a:p>
        </p:txBody>
      </p:sp>
      <p:sp>
        <p:nvSpPr>
          <p:cNvPr id="27" name="Rectangle 32"/>
          <p:cNvSpPr>
            <a:spLocks noChangeArrowheads="1"/>
          </p:cNvSpPr>
          <p:nvPr/>
        </p:nvSpPr>
        <p:spPr bwMode="auto">
          <a:xfrm>
            <a:off x="5247313" y="2602042"/>
            <a:ext cx="100348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solidFill>
                  <a:srgbClr val="000000"/>
                </a:solidFill>
                <a:latin typeface="Tw Cen MT Condensed" panose="020B0606020104020203" pitchFamily="34" charset="0"/>
              </a:rPr>
              <a:t>COMPETITION</a:t>
            </a:r>
            <a:endParaRPr lang="en-US" altLang="en-US" sz="1600" dirty="0">
              <a:solidFill>
                <a:schemeClr val="tx2"/>
              </a:solidFill>
              <a:latin typeface="Tw Cen MT Condensed" panose="020B0606020104020203" pitchFamily="34" charset="0"/>
            </a:endParaRPr>
          </a:p>
        </p:txBody>
      </p:sp>
      <p:sp>
        <p:nvSpPr>
          <p:cNvPr id="28" name="Freeform 15"/>
          <p:cNvSpPr>
            <a:spLocks noEditPoints="1"/>
          </p:cNvSpPr>
          <p:nvPr/>
        </p:nvSpPr>
        <p:spPr bwMode="auto">
          <a:xfrm rot="10800000">
            <a:off x="1715675" y="1246636"/>
            <a:ext cx="9125892" cy="186193"/>
          </a:xfrm>
          <a:custGeom>
            <a:avLst/>
            <a:gdLst>
              <a:gd name="T0" fmla="*/ 0 w 4094"/>
              <a:gd name="T1" fmla="*/ 2147483646 h 121"/>
              <a:gd name="T2" fmla="*/ 2147483646 w 4094"/>
              <a:gd name="T3" fmla="*/ 2147483646 h 121"/>
              <a:gd name="T4" fmla="*/ 2147483646 w 4094"/>
              <a:gd name="T5" fmla="*/ 2147483646 h 121"/>
              <a:gd name="T6" fmla="*/ 0 w 4094"/>
              <a:gd name="T7" fmla="*/ 2147483646 h 121"/>
              <a:gd name="T8" fmla="*/ 0 w 4094"/>
              <a:gd name="T9" fmla="*/ 2147483646 h 121"/>
              <a:gd name="T10" fmla="*/ 2147483646 w 4094"/>
              <a:gd name="T11" fmla="*/ 0 h 121"/>
              <a:gd name="T12" fmla="*/ 2147483646 w 4094"/>
              <a:gd name="T13" fmla="*/ 2147483646 h 121"/>
              <a:gd name="T14" fmla="*/ 2147483646 w 4094"/>
              <a:gd name="T15" fmla="*/ 2147483646 h 121"/>
              <a:gd name="T16" fmla="*/ 2147483646 w 4094"/>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94"/>
              <a:gd name="T28" fmla="*/ 0 h 121"/>
              <a:gd name="T29" fmla="*/ 4094 w 4094"/>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94" h="121">
                <a:moveTo>
                  <a:pt x="0" y="40"/>
                </a:moveTo>
                <a:lnTo>
                  <a:pt x="3993" y="40"/>
                </a:lnTo>
                <a:lnTo>
                  <a:pt x="3993" y="81"/>
                </a:lnTo>
                <a:lnTo>
                  <a:pt x="0" y="81"/>
                </a:lnTo>
                <a:lnTo>
                  <a:pt x="0" y="40"/>
                </a:lnTo>
                <a:close/>
                <a:moveTo>
                  <a:pt x="3973" y="0"/>
                </a:moveTo>
                <a:lnTo>
                  <a:pt x="4094" y="60"/>
                </a:lnTo>
                <a:lnTo>
                  <a:pt x="3973" y="121"/>
                </a:lnTo>
                <a:lnTo>
                  <a:pt x="3973" y="0"/>
                </a:lnTo>
                <a:close/>
              </a:path>
            </a:pathLst>
          </a:custGeom>
          <a:solidFill>
            <a:schemeClr val="accent1"/>
          </a:solidFill>
          <a:ln w="2" cap="flat">
            <a:solidFill>
              <a:schemeClr val="accent1"/>
            </a:solidFill>
            <a:prstDash val="solid"/>
            <a:bevel/>
            <a:headEnd/>
            <a:tailEnd/>
          </a:ln>
        </p:spPr>
        <p:txBody>
          <a:bodyPr/>
          <a:lstStyle/>
          <a:p>
            <a:endParaRPr lang="en-GB" dirty="0">
              <a:latin typeface="Tw Cen MT Condensed" panose="020B0606020104020203" pitchFamily="34" charset="0"/>
            </a:endParaRPr>
          </a:p>
        </p:txBody>
      </p:sp>
      <p:sp>
        <p:nvSpPr>
          <p:cNvPr id="3" name="TextBox 2"/>
          <p:cNvSpPr txBox="1"/>
          <p:nvPr/>
        </p:nvSpPr>
        <p:spPr>
          <a:xfrm>
            <a:off x="8893796" y="3198152"/>
            <a:ext cx="1233030" cy="307777"/>
          </a:xfrm>
          <a:prstGeom prst="rect">
            <a:avLst/>
          </a:prstGeom>
          <a:solidFill>
            <a:schemeClr val="bg1"/>
          </a:solidFill>
          <a:ln>
            <a:solidFill>
              <a:schemeClr val="accent1"/>
            </a:solidFill>
          </a:ln>
        </p:spPr>
        <p:txBody>
          <a:bodyPr wrap="none" rtlCol="0">
            <a:spAutoFit/>
          </a:bodyPr>
          <a:lstStyle/>
          <a:p>
            <a:pPr algn="ctr"/>
            <a:r>
              <a:rPr lang="en-GB" sz="1400" b="1" dirty="0">
                <a:latin typeface="Tw Cen MT Condensed" panose="020B0606020104020203" pitchFamily="34" charset="0"/>
              </a:rPr>
              <a:t>Less competition</a:t>
            </a:r>
          </a:p>
        </p:txBody>
      </p:sp>
      <p:sp>
        <p:nvSpPr>
          <p:cNvPr id="40" name="TextBox 39"/>
          <p:cNvSpPr txBox="1"/>
          <p:nvPr/>
        </p:nvSpPr>
        <p:spPr>
          <a:xfrm>
            <a:off x="2265831" y="3198151"/>
            <a:ext cx="1289135" cy="307777"/>
          </a:xfrm>
          <a:prstGeom prst="rect">
            <a:avLst/>
          </a:prstGeom>
          <a:solidFill>
            <a:schemeClr val="bg1"/>
          </a:solidFill>
          <a:ln>
            <a:solidFill>
              <a:schemeClr val="accent1"/>
            </a:solidFill>
          </a:ln>
        </p:spPr>
        <p:txBody>
          <a:bodyPr wrap="none" rtlCol="0">
            <a:spAutoFit/>
          </a:bodyPr>
          <a:lstStyle/>
          <a:p>
            <a:pPr algn="ctr"/>
            <a:r>
              <a:rPr lang="en-GB" sz="1400" b="1" dirty="0">
                <a:latin typeface="Tw Cen MT Condensed" panose="020B0606020104020203" pitchFamily="34" charset="0"/>
              </a:rPr>
              <a:t>More competition</a:t>
            </a:r>
          </a:p>
        </p:txBody>
      </p:sp>
      <p:sp>
        <p:nvSpPr>
          <p:cNvPr id="41" name="TextBox 40"/>
          <p:cNvSpPr txBox="1"/>
          <p:nvPr/>
        </p:nvSpPr>
        <p:spPr>
          <a:xfrm>
            <a:off x="2253007" y="1179967"/>
            <a:ext cx="1366080" cy="307777"/>
          </a:xfrm>
          <a:prstGeom prst="rect">
            <a:avLst/>
          </a:prstGeom>
          <a:solidFill>
            <a:schemeClr val="bg1"/>
          </a:solidFill>
          <a:ln>
            <a:solidFill>
              <a:schemeClr val="accent1"/>
            </a:solidFill>
          </a:ln>
        </p:spPr>
        <p:txBody>
          <a:bodyPr wrap="none" rtlCol="0">
            <a:spAutoFit/>
          </a:bodyPr>
          <a:lstStyle/>
          <a:p>
            <a:pPr algn="ctr"/>
            <a:r>
              <a:rPr lang="en-GB" sz="1400" b="1" dirty="0">
                <a:latin typeface="Tw Cen MT Condensed" panose="020B0606020104020203" pitchFamily="34" charset="0"/>
              </a:rPr>
              <a:t>Less Concentration</a:t>
            </a:r>
          </a:p>
        </p:txBody>
      </p:sp>
      <p:sp>
        <p:nvSpPr>
          <p:cNvPr id="42" name="TextBox 41"/>
          <p:cNvSpPr txBox="1"/>
          <p:nvPr/>
        </p:nvSpPr>
        <p:spPr>
          <a:xfrm>
            <a:off x="8930018" y="1179967"/>
            <a:ext cx="1422184" cy="307777"/>
          </a:xfrm>
          <a:prstGeom prst="rect">
            <a:avLst/>
          </a:prstGeom>
          <a:solidFill>
            <a:schemeClr val="bg1"/>
          </a:solidFill>
          <a:ln>
            <a:solidFill>
              <a:schemeClr val="accent1"/>
            </a:solidFill>
          </a:ln>
        </p:spPr>
        <p:txBody>
          <a:bodyPr wrap="none" rtlCol="0">
            <a:spAutoFit/>
          </a:bodyPr>
          <a:lstStyle/>
          <a:p>
            <a:pPr algn="ctr"/>
            <a:r>
              <a:rPr lang="en-GB" sz="1400" b="1" dirty="0">
                <a:latin typeface="Tw Cen MT Condensed" panose="020B0606020104020203" pitchFamily="34" charset="0"/>
              </a:rPr>
              <a:t>More Concentration</a:t>
            </a:r>
          </a:p>
        </p:txBody>
      </p:sp>
    </p:spTree>
    <p:extLst>
      <p:ext uri="{BB962C8B-B14F-4D97-AF65-F5344CB8AC3E}">
        <p14:creationId xmlns:p14="http://schemas.microsoft.com/office/powerpoint/2010/main" val="29080755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58895-8F05-4DEC-B28E-4F5EE0D335DC}"/>
              </a:ext>
            </a:extLst>
          </p:cNvPr>
          <p:cNvSpPr>
            <a:spLocks noGrp="1"/>
          </p:cNvSpPr>
          <p:nvPr>
            <p:ph type="title"/>
          </p:nvPr>
        </p:nvSpPr>
        <p:spPr/>
        <p:txBody>
          <a:bodyPr/>
          <a:lstStyle/>
          <a:p>
            <a:r>
              <a:rPr lang="en-GB" dirty="0"/>
              <a:t>Concentration Ratios…</a:t>
            </a:r>
          </a:p>
        </p:txBody>
      </p:sp>
      <p:pic>
        <p:nvPicPr>
          <p:cNvPr id="4" name="Picture 3" descr="020%20kantar%20graph">
            <a:extLst>
              <a:ext uri="{FF2B5EF4-FFF2-40B4-BE49-F238E27FC236}">
                <a16:creationId xmlns:a16="http://schemas.microsoft.com/office/drawing/2014/main" id="{1D86A008-296D-4F1E-BDCB-4D19ED176DE1}"/>
              </a:ext>
            </a:extLst>
          </p:cNvPr>
          <p:cNvPicPr/>
          <p:nvPr/>
        </p:nvPicPr>
        <p:blipFill>
          <a:blip r:embed="rId2">
            <a:extLst>
              <a:ext uri="{28A0092B-C50C-407E-A947-70E740481C1C}">
                <a14:useLocalDpi xmlns:a14="http://schemas.microsoft.com/office/drawing/2010/main" val="0"/>
              </a:ext>
            </a:extLst>
          </a:blip>
          <a:srcRect t="23355"/>
          <a:stretch>
            <a:fillRect/>
          </a:stretch>
        </p:blipFill>
        <p:spPr bwMode="auto">
          <a:xfrm>
            <a:off x="838200" y="1690688"/>
            <a:ext cx="10761406" cy="4802187"/>
          </a:xfrm>
          <a:prstGeom prst="rect">
            <a:avLst/>
          </a:prstGeom>
          <a:noFill/>
          <a:ln>
            <a:noFill/>
          </a:ln>
        </p:spPr>
      </p:pic>
    </p:spTree>
    <p:extLst>
      <p:ext uri="{BB962C8B-B14F-4D97-AF65-F5344CB8AC3E}">
        <p14:creationId xmlns:p14="http://schemas.microsoft.com/office/powerpoint/2010/main" val="27294652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96" y="210230"/>
            <a:ext cx="7588542" cy="1325563"/>
          </a:xfrm>
        </p:spPr>
        <p:txBody>
          <a:bodyPr>
            <a:normAutofit/>
          </a:bodyPr>
          <a:lstStyle/>
          <a:p>
            <a:r>
              <a:rPr lang="en-GB" b="1" dirty="0">
                <a:latin typeface="Tw Cen MT Condensed" panose="020B0606020104020203" pitchFamily="34" charset="0"/>
              </a:rPr>
              <a:t>Market Structure EXTREMES</a:t>
            </a:r>
            <a:br>
              <a:rPr lang="en-GB" b="1" dirty="0">
                <a:latin typeface="Tw Cen MT Condensed" panose="020B0606020104020203" pitchFamily="34" charset="0"/>
              </a:rPr>
            </a:br>
            <a:r>
              <a:rPr lang="en-GB" sz="2200" b="1" dirty="0">
                <a:solidFill>
                  <a:srgbClr val="FF0000"/>
                </a:solidFill>
                <a:latin typeface="Tw Cen MT Condensed" panose="020B0606020104020203" pitchFamily="34" charset="0"/>
              </a:rPr>
              <a:t>Perfect Competition .v. Pure Monopoly: Does it really matter?</a:t>
            </a:r>
          </a:p>
        </p:txBody>
      </p:sp>
      <p:sp>
        <p:nvSpPr>
          <p:cNvPr id="6" name="Rectangle 5"/>
          <p:cNvSpPr/>
          <p:nvPr/>
        </p:nvSpPr>
        <p:spPr>
          <a:xfrm>
            <a:off x="0" y="3749457"/>
            <a:ext cx="8043295" cy="3108543"/>
          </a:xfrm>
          <a:prstGeom prst="rect">
            <a:avLst/>
          </a:prstGeom>
        </p:spPr>
        <p:txBody>
          <a:bodyPr wrap="square">
            <a:spAutoFit/>
          </a:bodyPr>
          <a:lstStyle/>
          <a:p>
            <a:r>
              <a:rPr lang="en-GB" sz="1600" b="1" dirty="0">
                <a:latin typeface="Tw Cen MT Condensed" panose="020B0606020104020203" pitchFamily="34" charset="0"/>
              </a:rPr>
              <a:t>PERFECT COMPETITION</a:t>
            </a:r>
          </a:p>
          <a:p>
            <a:pPr marL="342900" indent="-342900">
              <a:buFont typeface="+mj-lt"/>
              <a:buAutoNum type="arabicPeriod"/>
            </a:pPr>
            <a:r>
              <a:rPr lang="en-GB" sz="1600" dirty="0">
                <a:latin typeface="Tw Cen MT Condensed" panose="020B0606020104020203" pitchFamily="34" charset="0"/>
              </a:rPr>
              <a:t>Lots of firms each with very small concentration ratio</a:t>
            </a:r>
          </a:p>
          <a:p>
            <a:pPr marL="342900" indent="-342900">
              <a:buFont typeface="+mj-lt"/>
              <a:buAutoNum type="arabicPeriod"/>
            </a:pPr>
            <a:r>
              <a:rPr lang="en-GB" sz="1600" dirty="0">
                <a:latin typeface="Tw Cen MT Condensed" panose="020B0606020104020203" pitchFamily="34" charset="0"/>
              </a:rPr>
              <a:t>No market influence – has to accept market price (price taker)</a:t>
            </a:r>
          </a:p>
          <a:p>
            <a:pPr marL="342900" indent="-342900">
              <a:buFont typeface="+mj-lt"/>
              <a:buAutoNum type="arabicPeriod"/>
            </a:pPr>
            <a:r>
              <a:rPr lang="en-GB" sz="1600" dirty="0">
                <a:latin typeface="Tw Cen MT Condensed" panose="020B0606020104020203" pitchFamily="34" charset="0"/>
              </a:rPr>
              <a:t>No barriers to entry and exit – anyone firm can enter the market or leave at very short notice</a:t>
            </a:r>
          </a:p>
          <a:p>
            <a:pPr marL="342900" indent="-342900">
              <a:buFont typeface="+mj-lt"/>
              <a:buAutoNum type="arabicPeriod"/>
            </a:pPr>
            <a:r>
              <a:rPr lang="en-GB" sz="1600" dirty="0">
                <a:latin typeface="Tw Cen MT Condensed" panose="020B0606020104020203" pitchFamily="34" charset="0"/>
              </a:rPr>
              <a:t>Price is as low as possible = </a:t>
            </a:r>
            <a:r>
              <a:rPr lang="en-GB" sz="1600" dirty="0" err="1">
                <a:latin typeface="Tw Cen MT Condensed" panose="020B0606020104020203" pitchFamily="34" charset="0"/>
              </a:rPr>
              <a:t>allocatively</a:t>
            </a:r>
            <a:r>
              <a:rPr lang="en-GB" sz="1600" dirty="0">
                <a:latin typeface="Tw Cen MT Condensed" panose="020B0606020104020203" pitchFamily="34" charset="0"/>
              </a:rPr>
              <a:t> and productively efficient and no deadweight loss (welfare maximisation)</a:t>
            </a:r>
          </a:p>
          <a:p>
            <a:endParaRPr lang="en-GB" sz="1600" dirty="0">
              <a:latin typeface="Tw Cen MT Condensed" panose="020B0606020104020203" pitchFamily="34" charset="0"/>
            </a:endParaRPr>
          </a:p>
          <a:p>
            <a:r>
              <a:rPr lang="en-GB" sz="1600" b="1" dirty="0">
                <a:latin typeface="Tw Cen MT Condensed" panose="020B0606020104020203" pitchFamily="34" charset="0"/>
              </a:rPr>
              <a:t>PURE MONOPOLY</a:t>
            </a:r>
          </a:p>
          <a:p>
            <a:pPr marL="342900" indent="-342900">
              <a:buFont typeface="+mj-lt"/>
              <a:buAutoNum type="arabicPeriod"/>
            </a:pPr>
            <a:r>
              <a:rPr lang="en-GB" sz="1600" dirty="0">
                <a:latin typeface="Tw Cen MT Condensed" panose="020B0606020104020203" pitchFamily="34" charset="0"/>
              </a:rPr>
              <a:t>One firm with 100% concentration ratio</a:t>
            </a:r>
          </a:p>
          <a:p>
            <a:pPr marL="342900" indent="-342900">
              <a:buFont typeface="+mj-lt"/>
              <a:buAutoNum type="arabicPeriod"/>
            </a:pPr>
            <a:r>
              <a:rPr lang="en-GB" sz="1600" dirty="0">
                <a:latin typeface="Tw Cen MT Condensed" panose="020B0606020104020203" pitchFamily="34" charset="0"/>
              </a:rPr>
              <a:t>Significant market power; can determine the price (price maker)</a:t>
            </a:r>
          </a:p>
          <a:p>
            <a:pPr marL="342900" indent="-342900">
              <a:buFont typeface="+mj-lt"/>
              <a:buAutoNum type="arabicPeriod"/>
            </a:pPr>
            <a:r>
              <a:rPr lang="en-GB" sz="1600" dirty="0">
                <a:latin typeface="Tw Cen MT Condensed" panose="020B0606020104020203" pitchFamily="34" charset="0"/>
              </a:rPr>
              <a:t>High barriers to entry (and exit)</a:t>
            </a:r>
          </a:p>
          <a:p>
            <a:pPr marL="342900" indent="-342900">
              <a:buFont typeface="+mj-lt"/>
              <a:buAutoNum type="arabicPeriod"/>
            </a:pPr>
            <a:r>
              <a:rPr lang="en-GB" sz="1600" dirty="0">
                <a:latin typeface="Tw Cen MT Condensed" panose="020B0606020104020203" pitchFamily="34" charset="0"/>
              </a:rPr>
              <a:t>Price can be placed higher = </a:t>
            </a:r>
            <a:r>
              <a:rPr lang="en-GB" sz="1600" dirty="0" err="1">
                <a:latin typeface="Tw Cen MT Condensed" panose="020B0606020104020203" pitchFamily="34" charset="0"/>
              </a:rPr>
              <a:t>allocative</a:t>
            </a:r>
            <a:r>
              <a:rPr lang="en-GB" sz="1600" dirty="0">
                <a:latin typeface="Tw Cen MT Condensed" panose="020B0606020104020203" pitchFamily="34" charset="0"/>
              </a:rPr>
              <a:t> inefficiency (underproduction) and productive inefficiency (higher SRAC).  Deadweight loss.</a:t>
            </a:r>
          </a:p>
        </p:txBody>
      </p:sp>
      <p:pic>
        <p:nvPicPr>
          <p:cNvPr id="7" name="Picture 5" descr="hey-pig-piggy-pig-pig-pig"/>
          <p:cNvPicPr>
            <a:picLocks noChangeAspect="1" noChangeArrowheads="1"/>
          </p:cNvPicPr>
          <p:nvPr/>
        </p:nvPicPr>
        <p:blipFill>
          <a:blip r:embed="rId2" cstate="print">
            <a:lum bright="10000"/>
            <a:grayscl/>
            <a:extLst>
              <a:ext uri="{28A0092B-C50C-407E-A947-70E740481C1C}">
                <a14:useLocalDpi xmlns:a14="http://schemas.microsoft.com/office/drawing/2010/main" val="0"/>
              </a:ext>
            </a:extLst>
          </a:blip>
          <a:srcRect/>
          <a:stretch>
            <a:fillRect/>
          </a:stretch>
        </p:blipFill>
        <p:spPr bwMode="auto">
          <a:xfrm>
            <a:off x="8449336" y="416371"/>
            <a:ext cx="2727925" cy="1919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4" descr="http://dovegreyreader.typepad.com/photos/uncategorized/2008/09/26/tesc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9336" y="2599758"/>
            <a:ext cx="2727925" cy="16767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descr="https://www.affinitywater.co.uk/images/thames-water-logo-cm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9336" y="4540083"/>
            <a:ext cx="2738632" cy="15024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862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119011" y="0"/>
            <a:ext cx="9199084" cy="6858000"/>
          </a:xfrm>
          <a:prstGeom prst="rect">
            <a:avLst/>
          </a:prstGeom>
        </p:spPr>
      </p:pic>
    </p:spTree>
    <p:extLst>
      <p:ext uri="{BB962C8B-B14F-4D97-AF65-F5344CB8AC3E}">
        <p14:creationId xmlns:p14="http://schemas.microsoft.com/office/powerpoint/2010/main" val="536253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Slide 3</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176998" y="97536"/>
            <a:ext cx="10884954" cy="6705650"/>
          </a:xfrm>
          <a:prstGeom prst="rect">
            <a:avLst/>
          </a:prstGeom>
        </p:spPr>
      </p:pic>
      <p:sp>
        <p:nvSpPr>
          <p:cNvPr id="9" name="TextBox 8"/>
          <p:cNvSpPr txBox="1"/>
          <p:nvPr/>
        </p:nvSpPr>
        <p:spPr>
          <a:xfrm>
            <a:off x="2283073" y="2765799"/>
            <a:ext cx="1170488" cy="461665"/>
          </a:xfrm>
          <a:prstGeom prst="rect">
            <a:avLst/>
          </a:prstGeom>
          <a:solidFill>
            <a:schemeClr val="bg1"/>
          </a:solidFill>
        </p:spPr>
        <p:txBody>
          <a:bodyPr wrap="square" rtlCol="0">
            <a:spAutoFit/>
          </a:bodyPr>
          <a:lstStyle/>
          <a:p>
            <a:r>
              <a:rPr lang="en-GB" sz="2400" b="1" dirty="0">
                <a:solidFill>
                  <a:srgbClr val="FF0000"/>
                </a:solidFill>
                <a:latin typeface="Tw Cen MT Condensed" panose="020B0606020104020203" pitchFamily="34" charset="0"/>
              </a:rPr>
              <a:t>legal</a:t>
            </a:r>
          </a:p>
        </p:txBody>
      </p:sp>
      <p:sp>
        <p:nvSpPr>
          <p:cNvPr id="10" name="TextBox 9"/>
          <p:cNvSpPr txBox="1"/>
          <p:nvPr/>
        </p:nvSpPr>
        <p:spPr>
          <a:xfrm>
            <a:off x="9745252" y="2964667"/>
            <a:ext cx="1343312" cy="400110"/>
          </a:xfrm>
          <a:prstGeom prst="rect">
            <a:avLst/>
          </a:prstGeom>
          <a:solidFill>
            <a:schemeClr val="bg1"/>
          </a:solidFill>
        </p:spPr>
        <p:txBody>
          <a:bodyPr wrap="square" rtlCol="0">
            <a:spAutoFit/>
          </a:bodyPr>
          <a:lstStyle/>
          <a:p>
            <a:r>
              <a:rPr lang="en-GB" sz="2000" dirty="0">
                <a:latin typeface="Tw Cen MT Condensed" panose="020B0606020104020203" pitchFamily="34" charset="0"/>
              </a:rPr>
              <a:t>Legal</a:t>
            </a:r>
          </a:p>
        </p:txBody>
      </p:sp>
    </p:spTree>
    <p:extLst>
      <p:ext uri="{BB962C8B-B14F-4D97-AF65-F5344CB8AC3E}">
        <p14:creationId xmlns:p14="http://schemas.microsoft.com/office/powerpoint/2010/main" val="2685051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625" y="200416"/>
            <a:ext cx="11611627" cy="642585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11500" b="1" dirty="0" smtClean="0">
                <a:latin typeface="Tw Cen MT Condensed" panose="020B0606020104020203" pitchFamily="34" charset="0"/>
              </a:rPr>
              <a:t>45</a:t>
            </a:r>
            <a:endParaRPr lang="en-GB" sz="11500" b="1" dirty="0">
              <a:latin typeface="Tw Cen MT Condensed" panose="020B0606020104020203" pitchFamily="34" charset="0"/>
            </a:endParaRPr>
          </a:p>
        </p:txBody>
      </p:sp>
    </p:spTree>
    <p:extLst>
      <p:ext uri="{BB962C8B-B14F-4D97-AF65-F5344CB8AC3E}">
        <p14:creationId xmlns:p14="http://schemas.microsoft.com/office/powerpoint/2010/main" val="803503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96907" y="0"/>
            <a:ext cx="10293174" cy="6727036"/>
          </a:xfrm>
          <a:prstGeom prst="rect">
            <a:avLst/>
          </a:prstGeom>
        </p:spPr>
      </p:pic>
    </p:spTree>
    <p:extLst>
      <p:ext uri="{BB962C8B-B14F-4D97-AF65-F5344CB8AC3E}">
        <p14:creationId xmlns:p14="http://schemas.microsoft.com/office/powerpoint/2010/main" val="3842629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25689"/>
          </a:xfrm>
        </p:spPr>
        <p:txBody>
          <a:bodyPr>
            <a:normAutofit/>
          </a:bodyPr>
          <a:lstStyle/>
          <a:p>
            <a:r>
              <a:rPr lang="en-GB" b="1" dirty="0"/>
              <a:t>Cover Work: Tuesday 29</a:t>
            </a:r>
            <a:r>
              <a:rPr lang="en-GB" b="1" baseline="30000" dirty="0"/>
              <a:t>th</a:t>
            </a:r>
            <a:r>
              <a:rPr lang="en-GB" b="1" dirty="0"/>
              <a:t> January 2019</a:t>
            </a:r>
            <a:br>
              <a:rPr lang="en-GB" b="1" dirty="0"/>
            </a:br>
            <a:r>
              <a:rPr lang="en-GB" sz="2700" dirty="0">
                <a:solidFill>
                  <a:srgbClr val="FF0000"/>
                </a:solidFill>
              </a:rPr>
              <a:t>The following needs to be with you in Thursday 31</a:t>
            </a:r>
            <a:r>
              <a:rPr lang="en-GB" sz="2700" baseline="30000" dirty="0">
                <a:solidFill>
                  <a:srgbClr val="FF0000"/>
                </a:solidFill>
              </a:rPr>
              <a:t>st</a:t>
            </a:r>
            <a:r>
              <a:rPr lang="en-GB" sz="2700" dirty="0">
                <a:solidFill>
                  <a:srgbClr val="FF0000"/>
                </a:solidFill>
              </a:rPr>
              <a:t> January’s lesson and should take you no longer than 1.5 hours</a:t>
            </a:r>
          </a:p>
        </p:txBody>
      </p:sp>
      <p:sp>
        <p:nvSpPr>
          <p:cNvPr id="20" name="TextBox 19"/>
          <p:cNvSpPr txBox="1"/>
          <p:nvPr/>
        </p:nvSpPr>
        <p:spPr>
          <a:xfrm>
            <a:off x="1" y="1225689"/>
            <a:ext cx="1668544" cy="5478423"/>
          </a:xfrm>
          <a:prstGeom prst="rect">
            <a:avLst/>
          </a:prstGeom>
          <a:noFill/>
        </p:spPr>
        <p:txBody>
          <a:bodyPr wrap="square" rtlCol="0">
            <a:spAutoFit/>
          </a:bodyPr>
          <a:lstStyle/>
          <a:p>
            <a:pPr marL="342900" indent="-342900">
              <a:buAutoNum type="arabicParenBoth"/>
            </a:pPr>
            <a:r>
              <a:rPr lang="en-GB" sz="1400" dirty="0">
                <a:latin typeface="Tw Cen MT Condensed" panose="020B0606020104020203" pitchFamily="34" charset="0"/>
              </a:rPr>
              <a:t>Complete the ‘Theory of the Firm Basics’ Booklet.  This should include:</a:t>
            </a:r>
          </a:p>
          <a:p>
            <a:pPr marL="631825" lvl="1" indent="-174625">
              <a:buFont typeface="+mj-lt"/>
              <a:buAutoNum type="alphaLcParenR"/>
            </a:pPr>
            <a:r>
              <a:rPr lang="en-GB" sz="1400" dirty="0">
                <a:latin typeface="Tw Cen MT Condensed" panose="020B0606020104020203" pitchFamily="34" charset="0"/>
              </a:rPr>
              <a:t>Market Structure: The Competition Spectrum and the exercises on concentration ratios</a:t>
            </a:r>
          </a:p>
          <a:p>
            <a:pPr marL="631825" lvl="1" indent="-174625">
              <a:buFont typeface="+mj-lt"/>
              <a:buAutoNum type="alphaLcParenR"/>
            </a:pPr>
            <a:r>
              <a:rPr lang="en-GB" sz="1400" dirty="0">
                <a:latin typeface="Tw Cen MT Condensed" panose="020B0606020104020203" pitchFamily="34" charset="0"/>
              </a:rPr>
              <a:t>Market Structure: Perfect Competition</a:t>
            </a:r>
          </a:p>
          <a:p>
            <a:pPr marL="631825" lvl="1" indent="-174625">
              <a:buFont typeface="+mj-lt"/>
              <a:buAutoNum type="alphaLcParenR"/>
            </a:pPr>
            <a:r>
              <a:rPr lang="en-GB" sz="1400" dirty="0">
                <a:latin typeface="Tw Cen MT Condensed" panose="020B0606020104020203" pitchFamily="34" charset="0"/>
              </a:rPr>
              <a:t>Market Structure: Monopoly</a:t>
            </a:r>
          </a:p>
          <a:p>
            <a:pPr marL="342900" indent="-342900">
              <a:buAutoNum type="arabicParenBoth"/>
            </a:pPr>
            <a:r>
              <a:rPr lang="en-GB" sz="1400" dirty="0">
                <a:latin typeface="Tw Cen MT Condensed" panose="020B0606020104020203" pitchFamily="34" charset="0"/>
              </a:rPr>
              <a:t>Complete the grid to the right using your PREP homework on the case study of Supermarkets ready for discussions in class on Thursday</a:t>
            </a:r>
          </a:p>
        </p:txBody>
      </p:sp>
      <p:graphicFrame>
        <p:nvGraphicFramePr>
          <p:cNvPr id="21" name="Table 20"/>
          <p:cNvGraphicFramePr>
            <a:graphicFrameLocks noGrp="1"/>
          </p:cNvGraphicFramePr>
          <p:nvPr>
            <p:extLst>
              <p:ext uri="{D42A27DB-BD31-4B8C-83A1-F6EECF244321}">
                <p14:modId xmlns:p14="http://schemas.microsoft.com/office/powerpoint/2010/main" val="276713718"/>
              </p:ext>
            </p:extLst>
          </p:nvPr>
        </p:nvGraphicFramePr>
        <p:xfrm>
          <a:off x="2082185" y="1225690"/>
          <a:ext cx="10109814" cy="5632310"/>
        </p:xfrm>
        <a:graphic>
          <a:graphicData uri="http://schemas.openxmlformats.org/drawingml/2006/table">
            <a:tbl>
              <a:tblPr firstRow="1" bandRow="1">
                <a:tableStyleId>{5940675A-B579-460E-94D1-54222C63F5DA}</a:tableStyleId>
              </a:tblPr>
              <a:tblGrid>
                <a:gridCol w="3349131">
                  <a:extLst>
                    <a:ext uri="{9D8B030D-6E8A-4147-A177-3AD203B41FA5}">
                      <a16:colId xmlns:a16="http://schemas.microsoft.com/office/drawing/2014/main" val="882409111"/>
                    </a:ext>
                  </a:extLst>
                </a:gridCol>
                <a:gridCol w="3390745">
                  <a:extLst>
                    <a:ext uri="{9D8B030D-6E8A-4147-A177-3AD203B41FA5}">
                      <a16:colId xmlns:a16="http://schemas.microsoft.com/office/drawing/2014/main" val="1179734680"/>
                    </a:ext>
                  </a:extLst>
                </a:gridCol>
                <a:gridCol w="3369938">
                  <a:extLst>
                    <a:ext uri="{9D8B030D-6E8A-4147-A177-3AD203B41FA5}">
                      <a16:colId xmlns:a16="http://schemas.microsoft.com/office/drawing/2014/main" val="905551840"/>
                    </a:ext>
                  </a:extLst>
                </a:gridCol>
              </a:tblGrid>
              <a:tr h="2816155">
                <a:tc>
                  <a:txBody>
                    <a:bodyPr/>
                    <a:lstStyle/>
                    <a:p>
                      <a:r>
                        <a:rPr lang="en-GB" sz="900" dirty="0">
                          <a:latin typeface="Tw Cen MT Condensed" panose="020B0606020104020203" pitchFamily="34" charset="0"/>
                        </a:rPr>
                        <a:t>“Market Failure” (why might the grocery</a:t>
                      </a:r>
                      <a:r>
                        <a:rPr lang="en-GB" sz="900" baseline="0" dirty="0">
                          <a:latin typeface="Tw Cen MT Condensed" panose="020B0606020104020203" pitchFamily="34" charset="0"/>
                        </a:rPr>
                        <a:t> market in the UK have failed?  Talk about the power of supermarkets and how they have distorted the market.)</a:t>
                      </a:r>
                      <a:endParaRPr lang="en-GB" sz="900" dirty="0">
                        <a:latin typeface="Tw Cen MT Condensed" panose="020B0606020104020203" pitchFamily="34" charset="0"/>
                      </a:endParaRPr>
                    </a:p>
                  </a:txBody>
                  <a:tcPr/>
                </a:tc>
                <a:tc>
                  <a:txBody>
                    <a:bodyPr/>
                    <a:lstStyle/>
                    <a:p>
                      <a:r>
                        <a:rPr lang="en-GB" sz="900" dirty="0">
                          <a:latin typeface="Tw Cen MT Condensed" panose="020B0606020104020203" pitchFamily="34" charset="0"/>
                        </a:rPr>
                        <a:t>Government Intervention</a:t>
                      </a:r>
                      <a:r>
                        <a:rPr lang="en-GB" sz="900" baseline="0" dirty="0">
                          <a:latin typeface="Tw Cen MT Condensed" panose="020B0606020104020203" pitchFamily="34" charset="0"/>
                        </a:rPr>
                        <a:t> 1: Name one way that the Government has intervened so far to prevent market failure in the grocery market.  Think about your research on the CMA regulator.  Why has this arguably been successful at stopping the market failure.</a:t>
                      </a:r>
                      <a:endParaRPr lang="en-GB" sz="900" dirty="0">
                        <a:latin typeface="Tw Cen MT Condensed" panose="020B06060201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Tw Cen MT Condensed" panose="020B0606020104020203" pitchFamily="34" charset="0"/>
                        </a:rPr>
                        <a:t>Government Intervention</a:t>
                      </a:r>
                      <a:r>
                        <a:rPr lang="en-GB" sz="900" baseline="0" dirty="0">
                          <a:latin typeface="Tw Cen MT Condensed" panose="020B0606020104020203" pitchFamily="34" charset="0"/>
                        </a:rPr>
                        <a:t> 2: Name another way that the Government has intervened so far to prevent market failure in the grocery market.  Think about your research on the CMA regulator.  Why has this arguably been successful at stopping the market failure.</a:t>
                      </a:r>
                      <a:endParaRPr lang="en-GB" sz="900" dirty="0">
                        <a:latin typeface="Tw Cen MT Condensed" panose="020B0606020104020203" pitchFamily="34" charset="0"/>
                      </a:endParaRPr>
                    </a:p>
                    <a:p>
                      <a:endParaRPr lang="en-GB" sz="900" dirty="0">
                        <a:latin typeface="Tw Cen MT Condensed" panose="020B0606020104020203" pitchFamily="34" charset="0"/>
                      </a:endParaRPr>
                    </a:p>
                  </a:txBody>
                  <a:tcPr/>
                </a:tc>
                <a:extLst>
                  <a:ext uri="{0D108BD9-81ED-4DB2-BD59-A6C34878D82A}">
                    <a16:rowId xmlns:a16="http://schemas.microsoft.com/office/drawing/2014/main" val="1380408361"/>
                  </a:ext>
                </a:extLst>
              </a:tr>
              <a:tr h="2816155">
                <a:tc>
                  <a:txBody>
                    <a:bodyPr/>
                    <a:lstStyle/>
                    <a:p>
                      <a:r>
                        <a:rPr lang="en-GB" sz="900" dirty="0">
                          <a:latin typeface="Tw Cen MT Condensed" panose="020B0606020104020203" pitchFamily="34" charset="0"/>
                        </a:rPr>
                        <a:t>“Market Success” (why might</a:t>
                      </a:r>
                      <a:r>
                        <a:rPr lang="en-GB" sz="900" baseline="0" dirty="0">
                          <a:latin typeface="Tw Cen MT Condensed" panose="020B0606020104020203" pitchFamily="34" charset="0"/>
                        </a:rPr>
                        <a:t> the development of monopoly power through the free market, not be a bad thing?)</a:t>
                      </a:r>
                      <a:r>
                        <a:rPr lang="en-GB" sz="900" dirty="0">
                          <a:latin typeface="Tw Cen MT Condensed" panose="020B0606020104020203" pitchFamily="34" charset="0"/>
                        </a:rPr>
                        <a:t>: Evaluate your argument above – why might the</a:t>
                      </a:r>
                      <a:r>
                        <a:rPr lang="en-GB" sz="900" baseline="0" dirty="0">
                          <a:latin typeface="Tw Cen MT Condensed" panose="020B0606020104020203" pitchFamily="34" charset="0"/>
                        </a:rPr>
                        <a:t> supermarket market not be a significant monopoly? Why might there actually be competition? Even if there is monopoly power in some areas, why might this not be a bad thing?</a:t>
                      </a:r>
                      <a:endParaRPr lang="en-GB" sz="900" dirty="0">
                        <a:latin typeface="Tw Cen MT Condensed" panose="020B0606020104020203" pitchFamily="34" charset="0"/>
                      </a:endParaRPr>
                    </a:p>
                  </a:txBody>
                  <a:tcPr/>
                </a:tc>
                <a:tc>
                  <a:txBody>
                    <a:bodyPr/>
                    <a:lstStyle/>
                    <a:p>
                      <a:r>
                        <a:rPr lang="en-GB" sz="900" dirty="0">
                          <a:latin typeface="Tw Cen MT Condensed" panose="020B0606020104020203" pitchFamily="34" charset="0"/>
                        </a:rPr>
                        <a:t>Government Failure 1: Why has the intervention you named above arguably NOT been successful in solving the market failure?  Has it even made the situation worse?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Tw Cen MT Condensed" panose="020B0606020104020203" pitchFamily="34" charset="0"/>
                        </a:rPr>
                        <a:t>Government Failure 2: Why has the intervention you named above arguably NOT been successful in solving the market failure?  Has it even made the situation worse?</a:t>
                      </a:r>
                    </a:p>
                    <a:p>
                      <a:endParaRPr lang="en-GB" sz="900" dirty="0">
                        <a:latin typeface="Tw Cen MT Condensed" panose="020B0606020104020203" pitchFamily="34" charset="0"/>
                      </a:endParaRPr>
                    </a:p>
                  </a:txBody>
                  <a:tcPr/>
                </a:tc>
                <a:extLst>
                  <a:ext uri="{0D108BD9-81ED-4DB2-BD59-A6C34878D82A}">
                    <a16:rowId xmlns:a16="http://schemas.microsoft.com/office/drawing/2014/main" val="3007304569"/>
                  </a:ext>
                </a:extLst>
              </a:tr>
            </a:tbl>
          </a:graphicData>
        </a:graphic>
      </p:graphicFrame>
    </p:spTree>
    <p:extLst>
      <p:ext uri="{BB962C8B-B14F-4D97-AF65-F5344CB8AC3E}">
        <p14:creationId xmlns:p14="http://schemas.microsoft.com/office/powerpoint/2010/main" val="3871842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625" y="200416"/>
            <a:ext cx="11611627" cy="64258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23900" b="1" dirty="0">
                <a:latin typeface="Tw Cen MT Condensed" panose="020B0606020104020203" pitchFamily="34" charset="0"/>
              </a:rPr>
              <a:t>90</a:t>
            </a:r>
          </a:p>
        </p:txBody>
      </p:sp>
    </p:spTree>
    <p:extLst>
      <p:ext uri="{BB962C8B-B14F-4D97-AF65-F5344CB8AC3E}">
        <p14:creationId xmlns:p14="http://schemas.microsoft.com/office/powerpoint/2010/main" val="3754753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216" y="109093"/>
            <a:ext cx="10515600" cy="1325563"/>
          </a:xfrm>
        </p:spPr>
        <p:txBody>
          <a:bodyPr>
            <a:normAutofit/>
          </a:bodyPr>
          <a:lstStyle/>
          <a:p>
            <a:r>
              <a:rPr lang="en-GB" b="1" dirty="0">
                <a:latin typeface="Tw Cen MT Condensed" panose="020B0606020104020203" pitchFamily="34" charset="0"/>
              </a:rPr>
              <a:t>STARTER ACTIVITY: 5 Minutes in PAIRS</a:t>
            </a:r>
            <a:br>
              <a:rPr lang="en-GB" b="1" dirty="0">
                <a:latin typeface="Tw Cen MT Condensed" panose="020B0606020104020203" pitchFamily="34" charset="0"/>
              </a:rPr>
            </a:br>
            <a:r>
              <a:rPr lang="en-GB" sz="3200" b="1" dirty="0">
                <a:solidFill>
                  <a:srgbClr val="FF0000"/>
                </a:solidFill>
              </a:rPr>
              <a:t>TODAY: RWS 6(Micro) – Monopoly as a Market Failure</a:t>
            </a:r>
          </a:p>
        </p:txBody>
      </p:sp>
      <p:sp>
        <p:nvSpPr>
          <p:cNvPr id="5" name="TextBox 4"/>
          <p:cNvSpPr txBox="1"/>
          <p:nvPr/>
        </p:nvSpPr>
        <p:spPr>
          <a:xfrm>
            <a:off x="204216" y="1276406"/>
            <a:ext cx="11168634" cy="5078313"/>
          </a:xfrm>
          <a:prstGeom prst="rect">
            <a:avLst/>
          </a:prstGeom>
          <a:noFill/>
        </p:spPr>
        <p:txBody>
          <a:bodyPr wrap="square" rtlCol="0">
            <a:spAutoFit/>
          </a:bodyPr>
          <a:lstStyle/>
          <a:p>
            <a:r>
              <a:rPr lang="en-GB" sz="3600" dirty="0">
                <a:latin typeface="Tw Cen MT Condensed" panose="020B0606020104020203" pitchFamily="34" charset="0"/>
              </a:rPr>
              <a:t>Writing ‘rough note’ answers on your whiteboard and using your ‘Theory of the Firm Basics’ Booklet (and each other), answer the following questions:</a:t>
            </a:r>
          </a:p>
          <a:p>
            <a:pPr marL="514350" indent="-514350">
              <a:buFont typeface="+mj-lt"/>
              <a:buAutoNum type="arabicPeriod"/>
            </a:pPr>
            <a:r>
              <a:rPr lang="en-GB" sz="3600" dirty="0">
                <a:latin typeface="Tw Cen MT Condensed" panose="020B0606020104020203" pitchFamily="34" charset="0"/>
              </a:rPr>
              <a:t>What is the difference between a 3 and 5 firm concentration ratio?</a:t>
            </a:r>
          </a:p>
          <a:p>
            <a:pPr marL="514350" indent="-514350">
              <a:buFont typeface="+mj-lt"/>
              <a:buAutoNum type="arabicPeriod"/>
            </a:pPr>
            <a:r>
              <a:rPr lang="en-GB" sz="3600" dirty="0">
                <a:latin typeface="Tw Cen MT Condensed" panose="020B0606020104020203" pitchFamily="34" charset="0"/>
              </a:rPr>
              <a:t>What is the concentration ratio of the ‘big 4’ supermarkets in the UK?</a:t>
            </a:r>
          </a:p>
          <a:p>
            <a:pPr marL="514350" indent="-514350">
              <a:buFont typeface="+mj-lt"/>
              <a:buAutoNum type="arabicPeriod"/>
            </a:pPr>
            <a:r>
              <a:rPr lang="en-GB" sz="3600" dirty="0">
                <a:latin typeface="Tw Cen MT Condensed" panose="020B0606020104020203" pitchFamily="34" charset="0"/>
              </a:rPr>
              <a:t>Is Tesco’s a monopoly?  Yes or No? (Pick one and justify)</a:t>
            </a:r>
          </a:p>
          <a:p>
            <a:pPr marL="514350" indent="-514350">
              <a:buFont typeface="+mj-lt"/>
              <a:buAutoNum type="arabicPeriod"/>
            </a:pPr>
            <a:r>
              <a:rPr lang="en-GB" sz="3600" dirty="0">
                <a:latin typeface="Tw Cen MT Condensed" panose="020B0606020104020203" pitchFamily="34" charset="0"/>
              </a:rPr>
              <a:t>What 4 assumptions must hold if markets are considered to be perfectly competitive </a:t>
            </a:r>
          </a:p>
          <a:p>
            <a:pPr marL="514350" indent="-514350">
              <a:buFont typeface="+mj-lt"/>
              <a:buAutoNum type="arabicPeriod"/>
            </a:pPr>
            <a:r>
              <a:rPr lang="en-GB" sz="3600" dirty="0">
                <a:latin typeface="Tw Cen MT Condensed" panose="020B0606020104020203" pitchFamily="34" charset="0"/>
              </a:rPr>
              <a:t>Why are firms in competitive markets ‘price takers’ and firms in monopoly markets ‘price makers’?</a:t>
            </a:r>
          </a:p>
        </p:txBody>
      </p:sp>
    </p:spTree>
    <p:extLst>
      <p:ext uri="{BB962C8B-B14F-4D97-AF65-F5344CB8AC3E}">
        <p14:creationId xmlns:p14="http://schemas.microsoft.com/office/powerpoint/2010/main" val="4160770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118852"/>
            <a:ext cx="3320946" cy="3693319"/>
          </a:xfrm>
          <a:prstGeom prst="rect">
            <a:avLst/>
          </a:prstGeom>
          <a:ln>
            <a:solidFill>
              <a:schemeClr val="tx1"/>
            </a:solidFill>
          </a:ln>
        </p:spPr>
        <p:txBody>
          <a:bodyPr wrap="square">
            <a:spAutoFit/>
          </a:bodyPr>
          <a:lstStyle/>
          <a:p>
            <a:r>
              <a:rPr lang="en-GB" b="1" dirty="0">
                <a:latin typeface="Tw Cen MT Condensed" panose="020B0606020104020203" pitchFamily="34" charset="0"/>
              </a:rPr>
              <a:t>PERFECT COMPETITION</a:t>
            </a:r>
          </a:p>
          <a:p>
            <a:pPr marL="342900" indent="-342900">
              <a:buFont typeface="+mj-lt"/>
              <a:buAutoNum type="arabicPeriod"/>
            </a:pPr>
            <a:r>
              <a:rPr lang="en-GB" dirty="0">
                <a:latin typeface="Tw Cen MT Condensed" panose="020B0606020104020203" pitchFamily="34" charset="0"/>
              </a:rPr>
              <a:t>CONCENTRATION RATIO: Lots of firms each with very small concentration ratio</a:t>
            </a:r>
          </a:p>
          <a:p>
            <a:pPr marL="342900" indent="-342900">
              <a:buFont typeface="+mj-lt"/>
              <a:buAutoNum type="arabicPeriod"/>
            </a:pPr>
            <a:r>
              <a:rPr lang="en-GB" dirty="0">
                <a:latin typeface="Tw Cen MT Condensed" panose="020B0606020104020203" pitchFamily="34" charset="0"/>
              </a:rPr>
              <a:t>PRICE INFLUENCE: No market influence – has to accept market price (price taker)</a:t>
            </a:r>
          </a:p>
          <a:p>
            <a:pPr marL="342900" indent="-342900">
              <a:buFont typeface="+mj-lt"/>
              <a:buAutoNum type="arabicPeriod"/>
            </a:pPr>
            <a:r>
              <a:rPr lang="en-GB" dirty="0">
                <a:latin typeface="Tw Cen MT Condensed" panose="020B0606020104020203" pitchFamily="34" charset="0"/>
              </a:rPr>
              <a:t>BARRIERS: No barriers to entry and exit – anyone firm can enter the market or leave at very short notice</a:t>
            </a:r>
          </a:p>
          <a:p>
            <a:pPr marL="342900" indent="-342900">
              <a:buFont typeface="+mj-lt"/>
              <a:buAutoNum type="arabicPeriod"/>
            </a:pPr>
            <a:r>
              <a:rPr lang="en-GB" dirty="0">
                <a:latin typeface="Tw Cen MT Condensed" panose="020B0606020104020203" pitchFamily="34" charset="0"/>
              </a:rPr>
              <a:t>PRICES: Price is as low as possible = </a:t>
            </a:r>
            <a:r>
              <a:rPr lang="en-GB" dirty="0" err="1">
                <a:latin typeface="Tw Cen MT Condensed" panose="020B0606020104020203" pitchFamily="34" charset="0"/>
              </a:rPr>
              <a:t>allocatively</a:t>
            </a:r>
            <a:r>
              <a:rPr lang="en-GB" dirty="0">
                <a:latin typeface="Tw Cen MT Condensed" panose="020B0606020104020203" pitchFamily="34" charset="0"/>
              </a:rPr>
              <a:t> and productively efficient and no deadweight loss (welfare maximisation)</a:t>
            </a:r>
          </a:p>
          <a:p>
            <a:pPr marL="342900" indent="-342900">
              <a:buFont typeface="+mj-lt"/>
              <a:buAutoNum type="arabicPeriod"/>
            </a:pPr>
            <a:r>
              <a:rPr lang="en-GB" dirty="0">
                <a:latin typeface="Tw Cen MT Condensed" panose="020B0606020104020203" pitchFamily="34" charset="0"/>
              </a:rPr>
              <a:t>PED: Demand curve perfectly elastic</a:t>
            </a:r>
          </a:p>
        </p:txBody>
      </p:sp>
      <p:pic>
        <p:nvPicPr>
          <p:cNvPr id="7" name="Picture 5" descr="hey-pig-piggy-pig-pig-pig"/>
          <p:cNvPicPr>
            <a:picLocks noChangeAspect="1" noChangeArrowheads="1"/>
          </p:cNvPicPr>
          <p:nvPr/>
        </p:nvPicPr>
        <p:blipFill>
          <a:blip r:embed="rId3" cstate="print">
            <a:lum bright="10000"/>
            <a:grayscl/>
            <a:extLst>
              <a:ext uri="{28A0092B-C50C-407E-A947-70E740481C1C}">
                <a14:useLocalDpi xmlns:a14="http://schemas.microsoft.com/office/drawing/2010/main" val="0"/>
              </a:ext>
            </a:extLst>
          </a:blip>
          <a:srcRect/>
          <a:stretch>
            <a:fillRect/>
          </a:stretch>
        </p:blipFill>
        <p:spPr bwMode="auto">
          <a:xfrm>
            <a:off x="3555784" y="3216288"/>
            <a:ext cx="1943135" cy="1367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4" descr="http://dovegreyreader.typepad.com/photos/uncategorized/2008/09/26/tesc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5544" y="3216288"/>
            <a:ext cx="1818272" cy="1367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http://www.thelondondailynews.com/images/Royal-Mail.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55784" y="4906308"/>
            <a:ext cx="1966863" cy="16139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descr="https://www.affinitywater.co.uk/images/thames-water-logo-cm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85544" y="4906308"/>
            <a:ext cx="1818272" cy="1613917"/>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p:cNvPicPr>
            <a:picLocks noChangeAspect="1"/>
          </p:cNvPicPr>
          <p:nvPr/>
        </p:nvPicPr>
        <p:blipFill>
          <a:blip r:embed="rId7"/>
          <a:stretch>
            <a:fillRect/>
          </a:stretch>
        </p:blipFill>
        <p:spPr>
          <a:xfrm>
            <a:off x="1574799" y="1054100"/>
            <a:ext cx="8851901" cy="1893860"/>
          </a:xfrm>
          <a:prstGeom prst="rect">
            <a:avLst/>
          </a:prstGeom>
        </p:spPr>
      </p:pic>
      <p:sp>
        <p:nvSpPr>
          <p:cNvPr id="5" name="Rectangle 4"/>
          <p:cNvSpPr/>
          <p:nvPr/>
        </p:nvSpPr>
        <p:spPr>
          <a:xfrm>
            <a:off x="8775700" y="3118852"/>
            <a:ext cx="3416300" cy="3693319"/>
          </a:xfrm>
          <a:prstGeom prst="rect">
            <a:avLst/>
          </a:prstGeom>
          <a:ln>
            <a:solidFill>
              <a:schemeClr val="tx1"/>
            </a:solidFill>
          </a:ln>
        </p:spPr>
        <p:txBody>
          <a:bodyPr wrap="square">
            <a:spAutoFit/>
          </a:bodyPr>
          <a:lstStyle/>
          <a:p>
            <a:r>
              <a:rPr lang="en-GB" b="1" dirty="0">
                <a:latin typeface="Tw Cen MT Condensed" panose="020B0606020104020203" pitchFamily="34" charset="0"/>
              </a:rPr>
              <a:t>PURE MONOPOLY</a:t>
            </a:r>
          </a:p>
          <a:p>
            <a:pPr marL="342900" indent="-342900">
              <a:buFont typeface="+mj-lt"/>
              <a:buAutoNum type="arabicPeriod"/>
            </a:pPr>
            <a:r>
              <a:rPr lang="en-GB" dirty="0">
                <a:latin typeface="Tw Cen MT Condensed" panose="020B0606020104020203" pitchFamily="34" charset="0"/>
              </a:rPr>
              <a:t>CONCENTRATION RATIO: One firm with 100% concentration ratio</a:t>
            </a:r>
          </a:p>
          <a:p>
            <a:pPr marL="342900" indent="-342900">
              <a:buFont typeface="+mj-lt"/>
              <a:buAutoNum type="arabicPeriod"/>
            </a:pPr>
            <a:r>
              <a:rPr lang="en-GB" dirty="0">
                <a:latin typeface="Tw Cen MT Condensed" panose="020B0606020104020203" pitchFamily="34" charset="0"/>
              </a:rPr>
              <a:t>PRICE INFLUENCE: Significant market power; can determine the price (price maker)</a:t>
            </a:r>
          </a:p>
          <a:p>
            <a:pPr marL="342900" indent="-342900">
              <a:buFont typeface="+mj-lt"/>
              <a:buAutoNum type="arabicPeriod"/>
            </a:pPr>
            <a:r>
              <a:rPr lang="en-GB" dirty="0">
                <a:latin typeface="Tw Cen MT Condensed" panose="020B0606020104020203" pitchFamily="34" charset="0"/>
              </a:rPr>
              <a:t>BARRIERS: High barriers to entry (and exit)</a:t>
            </a:r>
          </a:p>
          <a:p>
            <a:pPr marL="342900" indent="-342900">
              <a:buFont typeface="+mj-lt"/>
              <a:buAutoNum type="arabicPeriod"/>
            </a:pPr>
            <a:r>
              <a:rPr lang="en-GB" dirty="0">
                <a:latin typeface="Tw Cen MT Condensed" panose="020B0606020104020203" pitchFamily="34" charset="0"/>
              </a:rPr>
              <a:t>PRICES: Price can be placed higher = allocative inefficiency (underproduction) and productive inefficiency (higher SRAC).  Deadweight loss.</a:t>
            </a:r>
          </a:p>
          <a:p>
            <a:pPr marL="342900" indent="-342900">
              <a:buFont typeface="+mj-lt"/>
              <a:buAutoNum type="arabicPeriod"/>
            </a:pPr>
            <a:r>
              <a:rPr lang="en-GB" dirty="0">
                <a:latin typeface="Tw Cen MT Condensed" panose="020B0606020104020203" pitchFamily="34" charset="0"/>
              </a:rPr>
              <a:t>PED: Demand curve more inelastic (BUT NOT perfectly inelastic….why)</a:t>
            </a:r>
          </a:p>
        </p:txBody>
      </p:sp>
      <p:sp>
        <p:nvSpPr>
          <p:cNvPr id="13" name="Title 3"/>
          <p:cNvSpPr>
            <a:spLocks noGrp="1"/>
          </p:cNvSpPr>
          <p:nvPr>
            <p:ph type="title"/>
          </p:nvPr>
        </p:nvSpPr>
        <p:spPr>
          <a:xfrm>
            <a:off x="0" y="8742"/>
            <a:ext cx="12192000" cy="1325563"/>
          </a:xfrm>
        </p:spPr>
        <p:txBody>
          <a:bodyPr/>
          <a:lstStyle/>
          <a:p>
            <a:pPr algn="ctr"/>
            <a:r>
              <a:rPr lang="en-GB" u="sng" dirty="0"/>
              <a:t>Theory of the Firm Basics: Market Structures Introduction</a:t>
            </a:r>
          </a:p>
        </p:txBody>
      </p:sp>
    </p:spTree>
    <p:extLst>
      <p:ext uri="{BB962C8B-B14F-4D97-AF65-F5344CB8AC3E}">
        <p14:creationId xmlns:p14="http://schemas.microsoft.com/office/powerpoint/2010/main" val="4490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1024040" y="2729921"/>
            <a:ext cx="3740158" cy="1914235"/>
          </a:xfrm>
          <a:custGeom>
            <a:avLst/>
            <a:gdLst>
              <a:gd name="connsiteX0" fmla="*/ 0 w 3874417"/>
              <a:gd name="connsiteY0" fmla="*/ 1908269 h 1908269"/>
              <a:gd name="connsiteX1" fmla="*/ 1461155 w 3874417"/>
              <a:gd name="connsiteY1" fmla="*/ 1521770 h 1908269"/>
              <a:gd name="connsiteX2" fmla="*/ 2780908 w 3874417"/>
              <a:gd name="connsiteY2" fmla="*/ 4055 h 1908269"/>
              <a:gd name="connsiteX3" fmla="*/ 3874417 w 3874417"/>
              <a:gd name="connsiteY3" fmla="*/ 1163552 h 1908269"/>
            </a:gdLst>
            <a:ahLst/>
            <a:cxnLst>
              <a:cxn ang="0">
                <a:pos x="connsiteX0" y="connsiteY0"/>
              </a:cxn>
              <a:cxn ang="0">
                <a:pos x="connsiteX1" y="connsiteY1"/>
              </a:cxn>
              <a:cxn ang="0">
                <a:pos x="connsiteX2" y="connsiteY2"/>
              </a:cxn>
              <a:cxn ang="0">
                <a:pos x="connsiteX3" y="connsiteY3"/>
              </a:cxn>
            </a:cxnLst>
            <a:rect l="l" t="t" r="r" b="b"/>
            <a:pathLst>
              <a:path w="3874417" h="1908269">
                <a:moveTo>
                  <a:pt x="0" y="1908269"/>
                </a:moveTo>
                <a:cubicBezTo>
                  <a:pt x="498835" y="1873704"/>
                  <a:pt x="997670" y="1839139"/>
                  <a:pt x="1461155" y="1521770"/>
                </a:cubicBezTo>
                <a:cubicBezTo>
                  <a:pt x="1924640" y="1204401"/>
                  <a:pt x="2378698" y="63758"/>
                  <a:pt x="2780908" y="4055"/>
                </a:cubicBezTo>
                <a:cubicBezTo>
                  <a:pt x="3183118" y="-55648"/>
                  <a:pt x="3528767" y="553952"/>
                  <a:pt x="3874417" y="1163552"/>
                </a:cubicBezTo>
              </a:path>
            </a:pathLst>
          </a:custGeom>
          <a:no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1024039" y="1906512"/>
            <a:ext cx="1" cy="2759959"/>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000226" y="4685521"/>
            <a:ext cx="4670638"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980353" y="4644156"/>
            <a:ext cx="87370" cy="857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latin typeface="Tw Cen MT Condensed Extra Bold" panose="020B0803020202020204" pitchFamily="34" charset="0"/>
              </a:rPr>
              <a:t>0</a:t>
            </a:r>
          </a:p>
        </p:txBody>
      </p:sp>
      <p:sp>
        <p:nvSpPr>
          <p:cNvPr id="14" name="Oval 13"/>
          <p:cNvSpPr/>
          <p:nvPr/>
        </p:nvSpPr>
        <p:spPr>
          <a:xfrm>
            <a:off x="1532803" y="4642657"/>
            <a:ext cx="87370" cy="857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latin typeface="Tw Cen MT Condensed Extra Bold" panose="020B0803020202020204" pitchFamily="34" charset="0"/>
              </a:rPr>
              <a:t>1</a:t>
            </a:r>
          </a:p>
        </p:txBody>
      </p:sp>
      <p:sp>
        <p:nvSpPr>
          <p:cNvPr id="15" name="Oval 14"/>
          <p:cNvSpPr/>
          <p:nvPr/>
        </p:nvSpPr>
        <p:spPr>
          <a:xfrm>
            <a:off x="2082048" y="4642657"/>
            <a:ext cx="87370" cy="857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latin typeface="Tw Cen MT Condensed Extra Bold" panose="020B0803020202020204" pitchFamily="34" charset="0"/>
              </a:rPr>
              <a:t>2</a:t>
            </a:r>
          </a:p>
        </p:txBody>
      </p:sp>
      <p:graphicFrame>
        <p:nvGraphicFramePr>
          <p:cNvPr id="16" name="Table 15"/>
          <p:cNvGraphicFramePr>
            <a:graphicFrameLocks noGrp="1"/>
          </p:cNvGraphicFramePr>
          <p:nvPr>
            <p:extLst>
              <p:ext uri="{D42A27DB-BD31-4B8C-83A1-F6EECF244321}">
                <p14:modId xmlns:p14="http://schemas.microsoft.com/office/powerpoint/2010/main" val="2947443524"/>
              </p:ext>
            </p:extLst>
          </p:nvPr>
        </p:nvGraphicFramePr>
        <p:xfrm>
          <a:off x="223520" y="4748200"/>
          <a:ext cx="5447340" cy="1935480"/>
        </p:xfrm>
        <a:graphic>
          <a:graphicData uri="http://schemas.openxmlformats.org/drawingml/2006/table">
            <a:tbl>
              <a:tblPr firstRow="1" bandRow="1">
                <a:tableStyleId>{5C22544A-7EE6-4342-B048-85BDC9FD1C3A}</a:tableStyleId>
              </a:tblPr>
              <a:tblGrid>
                <a:gridCol w="544734">
                  <a:extLst>
                    <a:ext uri="{9D8B030D-6E8A-4147-A177-3AD203B41FA5}">
                      <a16:colId xmlns:a16="http://schemas.microsoft.com/office/drawing/2014/main" val="1702328156"/>
                    </a:ext>
                  </a:extLst>
                </a:gridCol>
                <a:gridCol w="544734">
                  <a:extLst>
                    <a:ext uri="{9D8B030D-6E8A-4147-A177-3AD203B41FA5}">
                      <a16:colId xmlns:a16="http://schemas.microsoft.com/office/drawing/2014/main" val="3333164987"/>
                    </a:ext>
                  </a:extLst>
                </a:gridCol>
                <a:gridCol w="544734">
                  <a:extLst>
                    <a:ext uri="{9D8B030D-6E8A-4147-A177-3AD203B41FA5}">
                      <a16:colId xmlns:a16="http://schemas.microsoft.com/office/drawing/2014/main" val="2572594828"/>
                    </a:ext>
                  </a:extLst>
                </a:gridCol>
                <a:gridCol w="544734">
                  <a:extLst>
                    <a:ext uri="{9D8B030D-6E8A-4147-A177-3AD203B41FA5}">
                      <a16:colId xmlns:a16="http://schemas.microsoft.com/office/drawing/2014/main" val="1051990225"/>
                    </a:ext>
                  </a:extLst>
                </a:gridCol>
                <a:gridCol w="544734">
                  <a:extLst>
                    <a:ext uri="{9D8B030D-6E8A-4147-A177-3AD203B41FA5}">
                      <a16:colId xmlns:a16="http://schemas.microsoft.com/office/drawing/2014/main" val="1798079105"/>
                    </a:ext>
                  </a:extLst>
                </a:gridCol>
                <a:gridCol w="544734">
                  <a:extLst>
                    <a:ext uri="{9D8B030D-6E8A-4147-A177-3AD203B41FA5}">
                      <a16:colId xmlns:a16="http://schemas.microsoft.com/office/drawing/2014/main" val="1051102026"/>
                    </a:ext>
                  </a:extLst>
                </a:gridCol>
                <a:gridCol w="544734">
                  <a:extLst>
                    <a:ext uri="{9D8B030D-6E8A-4147-A177-3AD203B41FA5}">
                      <a16:colId xmlns:a16="http://schemas.microsoft.com/office/drawing/2014/main" val="4224752444"/>
                    </a:ext>
                  </a:extLst>
                </a:gridCol>
                <a:gridCol w="544734">
                  <a:extLst>
                    <a:ext uri="{9D8B030D-6E8A-4147-A177-3AD203B41FA5}">
                      <a16:colId xmlns:a16="http://schemas.microsoft.com/office/drawing/2014/main" val="558880197"/>
                    </a:ext>
                  </a:extLst>
                </a:gridCol>
                <a:gridCol w="544734">
                  <a:extLst>
                    <a:ext uri="{9D8B030D-6E8A-4147-A177-3AD203B41FA5}">
                      <a16:colId xmlns:a16="http://schemas.microsoft.com/office/drawing/2014/main" val="3253935687"/>
                    </a:ext>
                  </a:extLst>
                </a:gridCol>
                <a:gridCol w="544734">
                  <a:extLst>
                    <a:ext uri="{9D8B030D-6E8A-4147-A177-3AD203B41FA5}">
                      <a16:colId xmlns:a16="http://schemas.microsoft.com/office/drawing/2014/main" val="3396749490"/>
                    </a:ext>
                  </a:extLst>
                </a:gridCol>
              </a:tblGrid>
              <a:tr h="370840">
                <a:tc>
                  <a:txBody>
                    <a:bodyPr/>
                    <a:lstStyle/>
                    <a:p>
                      <a:r>
                        <a:rPr lang="en-GB" sz="1000" dirty="0">
                          <a:latin typeface="Tw Cen MT Condensed" panose="020B0606020104020203" pitchFamily="34" charset="0"/>
                        </a:rPr>
                        <a:t>Labour</a:t>
                      </a:r>
                      <a:r>
                        <a:rPr lang="en-GB" sz="800" dirty="0">
                          <a:latin typeface="Tw Cen MT Condensed" panose="020B0606020104020203" pitchFamily="34" charset="0"/>
                        </a:rPr>
                        <a:t> </a:t>
                      </a:r>
                    </a:p>
                    <a:p>
                      <a:r>
                        <a:rPr lang="en-GB" sz="700" dirty="0">
                          <a:latin typeface="Tw Cen MT Condensed" panose="020B0606020104020203" pitchFamily="34" charset="0"/>
                        </a:rPr>
                        <a:t>(# of workers)</a:t>
                      </a:r>
                    </a:p>
                  </a:txBody>
                  <a:tcPr/>
                </a:tc>
                <a:tc>
                  <a:txBody>
                    <a:bodyPr/>
                    <a:lstStyle/>
                    <a:p>
                      <a:pPr algn="ctr"/>
                      <a:r>
                        <a:rPr lang="en-GB" dirty="0"/>
                        <a:t>0</a:t>
                      </a:r>
                    </a:p>
                  </a:txBody>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tc>
                  <a:txBody>
                    <a:bodyPr/>
                    <a:lstStyle/>
                    <a:p>
                      <a:pPr algn="ctr"/>
                      <a:r>
                        <a:rPr lang="en-GB" dirty="0"/>
                        <a:t>4</a:t>
                      </a:r>
                    </a:p>
                  </a:txBody>
                  <a:tcPr/>
                </a:tc>
                <a:tc>
                  <a:txBody>
                    <a:bodyPr/>
                    <a:lstStyle/>
                    <a:p>
                      <a:pPr algn="ctr"/>
                      <a:r>
                        <a:rPr lang="en-GB" dirty="0"/>
                        <a:t>5</a:t>
                      </a:r>
                    </a:p>
                  </a:txBody>
                  <a:tcPr/>
                </a:tc>
                <a:tc>
                  <a:txBody>
                    <a:bodyPr/>
                    <a:lstStyle/>
                    <a:p>
                      <a:pPr algn="ctr"/>
                      <a:r>
                        <a:rPr lang="en-GB" dirty="0"/>
                        <a:t>6</a:t>
                      </a:r>
                    </a:p>
                  </a:txBody>
                  <a:tcPr/>
                </a:tc>
                <a:tc>
                  <a:txBody>
                    <a:bodyPr/>
                    <a:lstStyle/>
                    <a:p>
                      <a:pPr algn="ctr"/>
                      <a:r>
                        <a:rPr lang="en-GB" dirty="0"/>
                        <a:t>7</a:t>
                      </a:r>
                    </a:p>
                  </a:txBody>
                  <a:tcPr/>
                </a:tc>
                <a:tc>
                  <a:txBody>
                    <a:bodyPr/>
                    <a:lstStyle/>
                    <a:p>
                      <a:pPr algn="ctr"/>
                      <a:r>
                        <a:rPr lang="en-GB" dirty="0"/>
                        <a:t>8</a:t>
                      </a:r>
                    </a:p>
                  </a:txBody>
                  <a:tcPr/>
                </a:tc>
                <a:extLst>
                  <a:ext uri="{0D108BD9-81ED-4DB2-BD59-A6C34878D82A}">
                    <a16:rowId xmlns:a16="http://schemas.microsoft.com/office/drawing/2014/main" val="3605457026"/>
                  </a:ext>
                </a:extLst>
              </a:tr>
              <a:tr h="370840">
                <a:tc>
                  <a:txBody>
                    <a:bodyPr/>
                    <a:lstStyle/>
                    <a:p>
                      <a:pPr algn="ctr"/>
                      <a:r>
                        <a:rPr lang="en-GB" sz="1000" dirty="0">
                          <a:latin typeface="Tw Cen MT Condensed" panose="020B0606020104020203" pitchFamily="34" charset="0"/>
                        </a:rPr>
                        <a:t>Total Product </a:t>
                      </a:r>
                      <a:r>
                        <a:rPr lang="en-GB" sz="900" dirty="0">
                          <a:latin typeface="Tw Cen MT Condensed" panose="020B0606020104020203" pitchFamily="34" charset="0"/>
                        </a:rPr>
                        <a:t>(Quantity)</a:t>
                      </a:r>
                    </a:p>
                  </a:txBody>
                  <a:tcPr/>
                </a:tc>
                <a:tc>
                  <a:txBody>
                    <a:bodyPr/>
                    <a:lstStyle/>
                    <a:p>
                      <a:pPr algn="ctr"/>
                      <a:r>
                        <a:rPr lang="en-GB" sz="1200" dirty="0"/>
                        <a:t>0</a:t>
                      </a:r>
                    </a:p>
                  </a:txBody>
                  <a:tcPr anchor="ctr" anchorCtr="1"/>
                </a:tc>
                <a:tc>
                  <a:txBody>
                    <a:bodyPr/>
                    <a:lstStyle/>
                    <a:p>
                      <a:pPr algn="ctr"/>
                      <a:r>
                        <a:rPr lang="en-GB" sz="1200" dirty="0"/>
                        <a:t>5</a:t>
                      </a:r>
                    </a:p>
                  </a:txBody>
                  <a:tcPr anchor="ctr" anchorCtr="1"/>
                </a:tc>
                <a:tc>
                  <a:txBody>
                    <a:bodyPr/>
                    <a:lstStyle/>
                    <a:p>
                      <a:pPr algn="ctr"/>
                      <a:r>
                        <a:rPr lang="en-GB" sz="1200" dirty="0"/>
                        <a:t>11</a:t>
                      </a:r>
                    </a:p>
                  </a:txBody>
                  <a:tcPr anchor="ctr" anchorCtr="1"/>
                </a:tc>
                <a:tc>
                  <a:txBody>
                    <a:bodyPr/>
                    <a:lstStyle/>
                    <a:p>
                      <a:pPr algn="ctr"/>
                      <a:r>
                        <a:rPr lang="en-GB" sz="1200" dirty="0"/>
                        <a:t>20</a:t>
                      </a:r>
                    </a:p>
                  </a:txBody>
                  <a:tcPr anchor="ctr" anchorCtr="1"/>
                </a:tc>
                <a:tc>
                  <a:txBody>
                    <a:bodyPr/>
                    <a:lstStyle/>
                    <a:p>
                      <a:pPr algn="ctr"/>
                      <a:r>
                        <a:rPr lang="en-GB" sz="1200" dirty="0"/>
                        <a:t>40</a:t>
                      </a:r>
                    </a:p>
                  </a:txBody>
                  <a:tcPr anchor="ctr" anchorCtr="1"/>
                </a:tc>
                <a:tc>
                  <a:txBody>
                    <a:bodyPr/>
                    <a:lstStyle/>
                    <a:p>
                      <a:pPr algn="ctr"/>
                      <a:r>
                        <a:rPr lang="en-GB" sz="1200" dirty="0"/>
                        <a:t>60</a:t>
                      </a:r>
                    </a:p>
                  </a:txBody>
                  <a:tcPr anchor="ctr" anchorCtr="1"/>
                </a:tc>
                <a:tc>
                  <a:txBody>
                    <a:bodyPr/>
                    <a:lstStyle/>
                    <a:p>
                      <a:pPr algn="ctr"/>
                      <a:r>
                        <a:rPr lang="en-GB" sz="1200" dirty="0"/>
                        <a:t>50</a:t>
                      </a:r>
                    </a:p>
                  </a:txBody>
                  <a:tcPr anchor="ctr" anchorCtr="1"/>
                </a:tc>
                <a:tc>
                  <a:txBody>
                    <a:bodyPr/>
                    <a:lstStyle/>
                    <a:p>
                      <a:pPr algn="ctr"/>
                      <a:r>
                        <a:rPr lang="en-GB" sz="1200" dirty="0"/>
                        <a:t>20</a:t>
                      </a:r>
                    </a:p>
                  </a:txBody>
                  <a:tcPr anchor="ctr" anchorCtr="1"/>
                </a:tc>
                <a:tc>
                  <a:txBody>
                    <a:bodyPr/>
                    <a:lstStyle/>
                    <a:p>
                      <a:pPr algn="ctr"/>
                      <a:r>
                        <a:rPr lang="en-GB" sz="1200" dirty="0"/>
                        <a:t>5</a:t>
                      </a:r>
                    </a:p>
                  </a:txBody>
                  <a:tcPr anchor="ctr" anchorCtr="1"/>
                </a:tc>
                <a:extLst>
                  <a:ext uri="{0D108BD9-81ED-4DB2-BD59-A6C34878D82A}">
                    <a16:rowId xmlns:a16="http://schemas.microsoft.com/office/drawing/2014/main" val="736937076"/>
                  </a:ext>
                </a:extLst>
              </a:tr>
              <a:tr h="370840">
                <a:tc>
                  <a:txBody>
                    <a:bodyPr/>
                    <a:lstStyle/>
                    <a:p>
                      <a:pPr algn="ctr"/>
                      <a:r>
                        <a:rPr lang="en-GB" sz="1000" dirty="0">
                          <a:latin typeface="Tw Cen MT Condensed" panose="020B0606020104020203" pitchFamily="34" charset="0"/>
                        </a:rPr>
                        <a:t>Total</a:t>
                      </a:r>
                      <a:r>
                        <a:rPr lang="en-GB" sz="1000" baseline="0" dirty="0">
                          <a:latin typeface="Tw Cen MT Condensed" panose="020B0606020104020203" pitchFamily="34" charset="0"/>
                        </a:rPr>
                        <a:t> Cost (£)</a:t>
                      </a:r>
                      <a:endParaRPr lang="en-GB" sz="1000" dirty="0">
                        <a:latin typeface="Tw Cen MT Condensed" panose="020B0606020104020203" pitchFamily="34" charset="0"/>
                      </a:endParaRPr>
                    </a:p>
                  </a:txBody>
                  <a:tcPr/>
                </a:tc>
                <a:tc>
                  <a:txBody>
                    <a:bodyPr/>
                    <a:lstStyle/>
                    <a:p>
                      <a:pPr algn="ctr"/>
                      <a:r>
                        <a:rPr lang="en-GB" sz="1200" dirty="0"/>
                        <a:t>£0</a:t>
                      </a:r>
                    </a:p>
                  </a:txBody>
                  <a:tcPr anchor="ctr" anchorCtr="1"/>
                </a:tc>
                <a:tc>
                  <a:txBody>
                    <a:bodyPr/>
                    <a:lstStyle/>
                    <a:p>
                      <a:pPr algn="ctr"/>
                      <a:r>
                        <a:rPr lang="en-GB" sz="1200" dirty="0"/>
                        <a:t>£100</a:t>
                      </a:r>
                    </a:p>
                  </a:txBody>
                  <a:tcPr anchor="ctr" anchorCtr="1"/>
                </a:tc>
                <a:tc>
                  <a:txBody>
                    <a:bodyPr/>
                    <a:lstStyle/>
                    <a:p>
                      <a:pPr algn="ctr"/>
                      <a:r>
                        <a:rPr lang="en-GB" sz="1200" dirty="0"/>
                        <a:t>£200</a:t>
                      </a:r>
                    </a:p>
                  </a:txBody>
                  <a:tcPr anchor="ctr" anchorCtr="1"/>
                </a:tc>
                <a:tc>
                  <a:txBody>
                    <a:bodyPr/>
                    <a:lstStyle/>
                    <a:p>
                      <a:pPr algn="ctr"/>
                      <a:r>
                        <a:rPr lang="en-GB" sz="1200" dirty="0"/>
                        <a:t>£300</a:t>
                      </a:r>
                    </a:p>
                  </a:txBody>
                  <a:tcPr anchor="ctr" anchorCtr="1"/>
                </a:tc>
                <a:tc>
                  <a:txBody>
                    <a:bodyPr/>
                    <a:lstStyle/>
                    <a:p>
                      <a:pPr algn="ctr"/>
                      <a:r>
                        <a:rPr lang="en-GB" sz="1200" dirty="0"/>
                        <a:t>£400</a:t>
                      </a:r>
                    </a:p>
                  </a:txBody>
                  <a:tcPr anchor="ctr" anchorCtr="1"/>
                </a:tc>
                <a:tc>
                  <a:txBody>
                    <a:bodyPr/>
                    <a:lstStyle/>
                    <a:p>
                      <a:pPr algn="ctr"/>
                      <a:r>
                        <a:rPr lang="en-GB" sz="1200" dirty="0"/>
                        <a:t>£500</a:t>
                      </a:r>
                    </a:p>
                  </a:txBody>
                  <a:tcPr anchor="ctr" anchorCtr="1"/>
                </a:tc>
                <a:tc>
                  <a:txBody>
                    <a:bodyPr/>
                    <a:lstStyle/>
                    <a:p>
                      <a:pPr algn="ctr"/>
                      <a:r>
                        <a:rPr lang="en-GB" sz="1200" dirty="0"/>
                        <a:t>£600</a:t>
                      </a:r>
                    </a:p>
                  </a:txBody>
                  <a:tcPr anchor="ctr" anchorCtr="1"/>
                </a:tc>
                <a:tc>
                  <a:txBody>
                    <a:bodyPr/>
                    <a:lstStyle/>
                    <a:p>
                      <a:pPr algn="ctr"/>
                      <a:r>
                        <a:rPr lang="en-GB" sz="1200" dirty="0"/>
                        <a:t>£700</a:t>
                      </a:r>
                    </a:p>
                  </a:txBody>
                  <a:tcPr anchor="ctr" anchorCtr="1"/>
                </a:tc>
                <a:tc>
                  <a:txBody>
                    <a:bodyPr/>
                    <a:lstStyle/>
                    <a:p>
                      <a:pPr algn="ctr"/>
                      <a:r>
                        <a:rPr lang="en-GB" sz="1200" dirty="0"/>
                        <a:t>£800</a:t>
                      </a:r>
                    </a:p>
                  </a:txBody>
                  <a:tcPr anchor="ctr" anchorCtr="1"/>
                </a:tc>
                <a:extLst>
                  <a:ext uri="{0D108BD9-81ED-4DB2-BD59-A6C34878D82A}">
                    <a16:rowId xmlns:a16="http://schemas.microsoft.com/office/drawing/2014/main" val="2090300882"/>
                  </a:ext>
                </a:extLst>
              </a:tr>
              <a:tr h="370840">
                <a:tc>
                  <a:txBody>
                    <a:bodyPr/>
                    <a:lstStyle/>
                    <a:p>
                      <a:pPr algn="ctr"/>
                      <a:r>
                        <a:rPr lang="en-GB" sz="1000" dirty="0">
                          <a:latin typeface="Tw Cen MT Condensed" panose="020B0606020104020203" pitchFamily="34" charset="0"/>
                        </a:rPr>
                        <a:t>SRAC</a:t>
                      </a:r>
                    </a:p>
                    <a:p>
                      <a:pPr algn="ctr"/>
                      <a:r>
                        <a:rPr lang="en-GB" sz="1000" dirty="0">
                          <a:latin typeface="Tw Cen MT Condensed" panose="020B0606020104020203" pitchFamily="34" charset="0"/>
                        </a:rPr>
                        <a:t>Average Cost</a:t>
                      </a:r>
                      <a:r>
                        <a:rPr lang="en-GB" sz="1000" baseline="0" dirty="0">
                          <a:latin typeface="Tw Cen MT Condensed" panose="020B0606020104020203" pitchFamily="34" charset="0"/>
                        </a:rPr>
                        <a:t> </a:t>
                      </a:r>
                      <a:r>
                        <a:rPr lang="en-GB" sz="1000" dirty="0">
                          <a:latin typeface="Tw Cen MT Condensed" panose="020B0606020104020203" pitchFamily="34" charset="0"/>
                        </a:rPr>
                        <a:t>(£)</a:t>
                      </a:r>
                    </a:p>
                  </a:txBody>
                  <a:tcPr/>
                </a:tc>
                <a:tc>
                  <a:txBody>
                    <a:bodyPr/>
                    <a:lstStyle/>
                    <a:p>
                      <a:pPr algn="ctr"/>
                      <a:r>
                        <a:rPr lang="en-GB" sz="1200" dirty="0"/>
                        <a:t>£0</a:t>
                      </a:r>
                    </a:p>
                  </a:txBody>
                  <a:tcPr anchor="ctr" anchorCtr="1"/>
                </a:tc>
                <a:tc>
                  <a:txBody>
                    <a:bodyPr/>
                    <a:lstStyle/>
                    <a:p>
                      <a:pPr algn="ctr"/>
                      <a:r>
                        <a:rPr lang="en-GB" sz="1200" dirty="0"/>
                        <a:t>£20</a:t>
                      </a:r>
                    </a:p>
                  </a:txBody>
                  <a:tcPr anchor="ctr" anchorCtr="1"/>
                </a:tc>
                <a:tc>
                  <a:txBody>
                    <a:bodyPr/>
                    <a:lstStyle/>
                    <a:p>
                      <a:pPr algn="ctr"/>
                      <a:r>
                        <a:rPr lang="en-GB" sz="1200" dirty="0"/>
                        <a:t>£18</a:t>
                      </a:r>
                    </a:p>
                  </a:txBody>
                  <a:tcPr anchor="ctr" anchorCtr="1"/>
                </a:tc>
                <a:tc>
                  <a:txBody>
                    <a:bodyPr/>
                    <a:lstStyle/>
                    <a:p>
                      <a:pPr algn="ctr"/>
                      <a:r>
                        <a:rPr lang="en-GB" sz="1200" dirty="0"/>
                        <a:t>£15</a:t>
                      </a:r>
                    </a:p>
                  </a:txBody>
                  <a:tcPr anchor="ctr" anchorCtr="1"/>
                </a:tc>
                <a:tc>
                  <a:txBody>
                    <a:bodyPr/>
                    <a:lstStyle/>
                    <a:p>
                      <a:pPr algn="ctr"/>
                      <a:r>
                        <a:rPr lang="en-GB" sz="1200" dirty="0"/>
                        <a:t>£10</a:t>
                      </a:r>
                    </a:p>
                  </a:txBody>
                  <a:tcPr anchor="ctr" anchorCtr="1"/>
                </a:tc>
                <a:tc>
                  <a:txBody>
                    <a:bodyPr/>
                    <a:lstStyle/>
                    <a:p>
                      <a:pPr algn="ctr"/>
                      <a:r>
                        <a:rPr lang="en-GB" sz="1200" dirty="0"/>
                        <a:t>£8</a:t>
                      </a:r>
                    </a:p>
                  </a:txBody>
                  <a:tcPr anchor="ctr" anchorCtr="1"/>
                </a:tc>
                <a:tc>
                  <a:txBody>
                    <a:bodyPr/>
                    <a:lstStyle/>
                    <a:p>
                      <a:pPr algn="ctr"/>
                      <a:r>
                        <a:rPr lang="en-GB" sz="1200" dirty="0"/>
                        <a:t>£12</a:t>
                      </a:r>
                    </a:p>
                  </a:txBody>
                  <a:tcPr anchor="ctr" anchorCtr="1"/>
                </a:tc>
                <a:tc>
                  <a:txBody>
                    <a:bodyPr/>
                    <a:lstStyle/>
                    <a:p>
                      <a:pPr algn="ctr"/>
                      <a:r>
                        <a:rPr lang="en-GB" sz="1200" dirty="0"/>
                        <a:t>£35</a:t>
                      </a:r>
                    </a:p>
                  </a:txBody>
                  <a:tcPr anchor="ctr" anchorCtr="1"/>
                </a:tc>
                <a:tc>
                  <a:txBody>
                    <a:bodyPr/>
                    <a:lstStyle/>
                    <a:p>
                      <a:pPr algn="ctr"/>
                      <a:r>
                        <a:rPr lang="en-GB" sz="1200" dirty="0"/>
                        <a:t>£160</a:t>
                      </a:r>
                    </a:p>
                  </a:txBody>
                  <a:tcPr anchor="ctr" anchorCtr="1"/>
                </a:tc>
                <a:extLst>
                  <a:ext uri="{0D108BD9-81ED-4DB2-BD59-A6C34878D82A}">
                    <a16:rowId xmlns:a16="http://schemas.microsoft.com/office/drawing/2014/main" val="2396353135"/>
                  </a:ext>
                </a:extLst>
              </a:tr>
            </a:tbl>
          </a:graphicData>
        </a:graphic>
      </p:graphicFrame>
      <p:sp>
        <p:nvSpPr>
          <p:cNvPr id="17" name="Oval 16"/>
          <p:cNvSpPr/>
          <p:nvPr/>
        </p:nvSpPr>
        <p:spPr>
          <a:xfrm>
            <a:off x="2631293" y="4642657"/>
            <a:ext cx="87370" cy="857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latin typeface="Tw Cen MT Condensed Extra Bold" panose="020B0803020202020204" pitchFamily="34" charset="0"/>
              </a:rPr>
              <a:t>3</a:t>
            </a:r>
          </a:p>
        </p:txBody>
      </p:sp>
      <p:sp>
        <p:nvSpPr>
          <p:cNvPr id="18" name="Oval 17"/>
          <p:cNvSpPr/>
          <p:nvPr/>
        </p:nvSpPr>
        <p:spPr>
          <a:xfrm>
            <a:off x="3180538" y="4642657"/>
            <a:ext cx="87370" cy="857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latin typeface="Tw Cen MT Condensed Extra Bold" panose="020B0803020202020204" pitchFamily="34" charset="0"/>
              </a:rPr>
              <a:t>4</a:t>
            </a:r>
          </a:p>
        </p:txBody>
      </p:sp>
      <p:sp>
        <p:nvSpPr>
          <p:cNvPr id="19" name="Oval 18"/>
          <p:cNvSpPr/>
          <p:nvPr/>
        </p:nvSpPr>
        <p:spPr>
          <a:xfrm>
            <a:off x="3729783" y="4642657"/>
            <a:ext cx="87370" cy="857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latin typeface="Tw Cen MT Condensed Extra Bold" panose="020B0803020202020204" pitchFamily="34" charset="0"/>
              </a:rPr>
              <a:t>5</a:t>
            </a:r>
          </a:p>
        </p:txBody>
      </p:sp>
      <p:sp>
        <p:nvSpPr>
          <p:cNvPr id="20" name="Oval 19"/>
          <p:cNvSpPr/>
          <p:nvPr/>
        </p:nvSpPr>
        <p:spPr>
          <a:xfrm>
            <a:off x="4279028" y="4642657"/>
            <a:ext cx="87370" cy="857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latin typeface="Tw Cen MT Condensed Extra Bold" panose="020B0803020202020204" pitchFamily="34" charset="0"/>
              </a:rPr>
              <a:t>6</a:t>
            </a:r>
          </a:p>
        </p:txBody>
      </p:sp>
      <p:sp>
        <p:nvSpPr>
          <p:cNvPr id="21" name="Oval 20"/>
          <p:cNvSpPr/>
          <p:nvPr/>
        </p:nvSpPr>
        <p:spPr>
          <a:xfrm>
            <a:off x="4828273" y="4642657"/>
            <a:ext cx="87370" cy="857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latin typeface="Tw Cen MT Condensed Extra Bold" panose="020B0803020202020204" pitchFamily="34" charset="0"/>
              </a:rPr>
              <a:t>7</a:t>
            </a:r>
          </a:p>
        </p:txBody>
      </p:sp>
      <p:sp>
        <p:nvSpPr>
          <p:cNvPr id="22" name="Oval 21"/>
          <p:cNvSpPr/>
          <p:nvPr/>
        </p:nvSpPr>
        <p:spPr>
          <a:xfrm>
            <a:off x="5360331" y="4642656"/>
            <a:ext cx="87370" cy="857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latin typeface="Tw Cen MT Condensed Extra Bold" panose="020B0803020202020204" pitchFamily="34" charset="0"/>
              </a:rPr>
              <a:t>0</a:t>
            </a:r>
          </a:p>
        </p:txBody>
      </p:sp>
      <p:cxnSp>
        <p:nvCxnSpPr>
          <p:cNvPr id="24" name="Straight Connector 23"/>
          <p:cNvCxnSpPr>
            <a:stCxn id="5" idx="3"/>
          </p:cNvCxnSpPr>
          <p:nvPr/>
        </p:nvCxnSpPr>
        <p:spPr>
          <a:xfrm>
            <a:off x="4764198" y="3897111"/>
            <a:ext cx="596133" cy="649907"/>
          </a:xfrm>
          <a:prstGeom prst="line">
            <a:avLst/>
          </a:prstGeom>
          <a:ln w="41275">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679165" y="4547018"/>
            <a:ext cx="500458" cy="276999"/>
          </a:xfrm>
          <a:prstGeom prst="rect">
            <a:avLst/>
          </a:prstGeom>
          <a:solidFill>
            <a:schemeClr val="bg1"/>
          </a:solidFill>
        </p:spPr>
        <p:txBody>
          <a:bodyPr wrap="none" rtlCol="0">
            <a:spAutoFit/>
          </a:bodyPr>
          <a:lstStyle/>
          <a:p>
            <a:r>
              <a:rPr lang="en-GB" sz="1200" dirty="0">
                <a:latin typeface="Tw Cen MT Condensed" panose="020B0606020104020203" pitchFamily="34" charset="0"/>
              </a:rPr>
              <a:t>Labour</a:t>
            </a:r>
          </a:p>
        </p:txBody>
      </p:sp>
      <p:sp>
        <p:nvSpPr>
          <p:cNvPr id="27" name="TextBox 26"/>
          <p:cNvSpPr txBox="1"/>
          <p:nvPr/>
        </p:nvSpPr>
        <p:spPr>
          <a:xfrm rot="16200000">
            <a:off x="-54568" y="2632549"/>
            <a:ext cx="1792670" cy="276999"/>
          </a:xfrm>
          <a:prstGeom prst="rect">
            <a:avLst/>
          </a:prstGeom>
          <a:solidFill>
            <a:schemeClr val="bg1"/>
          </a:solidFill>
        </p:spPr>
        <p:txBody>
          <a:bodyPr wrap="none" rtlCol="0">
            <a:spAutoFit/>
          </a:bodyPr>
          <a:lstStyle/>
          <a:p>
            <a:r>
              <a:rPr lang="en-GB" sz="1200" dirty="0">
                <a:latin typeface="Tw Cen MT Condensed" panose="020B0606020104020203" pitchFamily="34" charset="0"/>
              </a:rPr>
              <a:t>Total Output (Quantity) in Short Run</a:t>
            </a:r>
          </a:p>
        </p:txBody>
      </p:sp>
      <p:cxnSp>
        <p:nvCxnSpPr>
          <p:cNvPr id="28" name="Straight Connector 27"/>
          <p:cNvCxnSpPr/>
          <p:nvPr/>
        </p:nvCxnSpPr>
        <p:spPr>
          <a:xfrm>
            <a:off x="5661977" y="1925562"/>
            <a:ext cx="1" cy="2759959"/>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16200000">
            <a:off x="5181862" y="2428931"/>
            <a:ext cx="1321837" cy="276999"/>
          </a:xfrm>
          <a:prstGeom prst="rect">
            <a:avLst/>
          </a:prstGeom>
          <a:solidFill>
            <a:schemeClr val="bg1"/>
          </a:solidFill>
        </p:spPr>
        <p:txBody>
          <a:bodyPr wrap="none" rtlCol="0">
            <a:spAutoFit/>
          </a:bodyPr>
          <a:lstStyle/>
          <a:p>
            <a:r>
              <a:rPr lang="en-GB" sz="1200" dirty="0">
                <a:latin typeface="Tw Cen MT Condensed" panose="020B0606020104020203" pitchFamily="34" charset="0"/>
              </a:rPr>
              <a:t>Average Cost (Short Run)</a:t>
            </a:r>
          </a:p>
        </p:txBody>
      </p:sp>
      <p:sp>
        <p:nvSpPr>
          <p:cNvPr id="30" name="Freeform 29"/>
          <p:cNvSpPr/>
          <p:nvPr/>
        </p:nvSpPr>
        <p:spPr>
          <a:xfrm>
            <a:off x="1673199" y="1927303"/>
            <a:ext cx="3809937" cy="2498610"/>
          </a:xfrm>
          <a:custGeom>
            <a:avLst/>
            <a:gdLst>
              <a:gd name="connsiteX0" fmla="*/ 0 w 3718560"/>
              <a:gd name="connsiteY0" fmla="*/ 1143000 h 2498610"/>
              <a:gd name="connsiteX1" fmla="*/ 2270760 w 3718560"/>
              <a:gd name="connsiteY1" fmla="*/ 2468880 h 2498610"/>
              <a:gd name="connsiteX2" fmla="*/ 3718560 w 3718560"/>
              <a:gd name="connsiteY2" fmla="*/ 0 h 2498610"/>
            </a:gdLst>
            <a:ahLst/>
            <a:cxnLst>
              <a:cxn ang="0">
                <a:pos x="connsiteX0" y="connsiteY0"/>
              </a:cxn>
              <a:cxn ang="0">
                <a:pos x="connsiteX1" y="connsiteY1"/>
              </a:cxn>
              <a:cxn ang="0">
                <a:pos x="connsiteX2" y="connsiteY2"/>
              </a:cxn>
            </a:cxnLst>
            <a:rect l="l" t="t" r="r" b="b"/>
            <a:pathLst>
              <a:path w="3718560" h="2498610">
                <a:moveTo>
                  <a:pt x="0" y="1143000"/>
                </a:moveTo>
                <a:cubicBezTo>
                  <a:pt x="825500" y="1901190"/>
                  <a:pt x="1651000" y="2659380"/>
                  <a:pt x="2270760" y="2468880"/>
                </a:cubicBezTo>
                <a:cubicBezTo>
                  <a:pt x="2890520" y="2278380"/>
                  <a:pt x="3304540" y="1139190"/>
                  <a:pt x="3718560"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5202255" y="1688127"/>
            <a:ext cx="391454" cy="261610"/>
          </a:xfrm>
          <a:prstGeom prst="rect">
            <a:avLst/>
          </a:prstGeom>
          <a:solidFill>
            <a:schemeClr val="bg1">
              <a:lumMod val="50000"/>
            </a:schemeClr>
          </a:solidFill>
        </p:spPr>
        <p:txBody>
          <a:bodyPr wrap="none" rtlCol="0">
            <a:spAutoFit/>
          </a:bodyPr>
          <a:lstStyle/>
          <a:p>
            <a:r>
              <a:rPr lang="en-GB" sz="1050" dirty="0">
                <a:solidFill>
                  <a:schemeClr val="bg1"/>
                </a:solidFill>
                <a:latin typeface="Tw Cen MT Condensed" panose="020B0606020104020203" pitchFamily="34" charset="0"/>
              </a:rPr>
              <a:t>SRAC</a:t>
            </a:r>
          </a:p>
        </p:txBody>
      </p:sp>
      <p:cxnSp>
        <p:nvCxnSpPr>
          <p:cNvPr id="33" name="Straight Connector 32"/>
          <p:cNvCxnSpPr/>
          <p:nvPr/>
        </p:nvCxnSpPr>
        <p:spPr>
          <a:xfrm>
            <a:off x="3754716" y="2771048"/>
            <a:ext cx="12206" cy="185457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844388" y="4203336"/>
            <a:ext cx="710451" cy="253916"/>
          </a:xfrm>
          <a:prstGeom prst="rect">
            <a:avLst/>
          </a:prstGeom>
          <a:solidFill>
            <a:schemeClr val="bg1">
              <a:lumMod val="50000"/>
            </a:schemeClr>
          </a:solidFill>
        </p:spPr>
        <p:txBody>
          <a:bodyPr wrap="none" rtlCol="0">
            <a:spAutoFit/>
          </a:bodyPr>
          <a:lstStyle/>
          <a:p>
            <a:r>
              <a:rPr lang="en-GB" sz="1050" dirty="0">
                <a:solidFill>
                  <a:schemeClr val="bg1"/>
                </a:solidFill>
                <a:latin typeface="Tw Cen MT Condensed" panose="020B0606020104020203" pitchFamily="34" charset="0"/>
              </a:rPr>
              <a:t>Total Product</a:t>
            </a:r>
          </a:p>
        </p:txBody>
      </p:sp>
      <p:sp>
        <p:nvSpPr>
          <p:cNvPr id="39" name="TextBox 38"/>
          <p:cNvSpPr txBox="1"/>
          <p:nvPr/>
        </p:nvSpPr>
        <p:spPr>
          <a:xfrm>
            <a:off x="1759527" y="995014"/>
            <a:ext cx="2929392" cy="553998"/>
          </a:xfrm>
          <a:prstGeom prst="rect">
            <a:avLst/>
          </a:prstGeom>
          <a:noFill/>
        </p:spPr>
        <p:txBody>
          <a:bodyPr wrap="none" rtlCol="0">
            <a:spAutoFit/>
          </a:bodyPr>
          <a:lstStyle/>
          <a:p>
            <a:pPr algn="ctr"/>
            <a:r>
              <a:rPr lang="en-GB" b="1" dirty="0"/>
              <a:t>Short Run Cost Relationships</a:t>
            </a:r>
          </a:p>
          <a:p>
            <a:pPr algn="ctr"/>
            <a:r>
              <a:rPr lang="en-GB" sz="1200" dirty="0"/>
              <a:t>Specialisation and Diminishing Returns</a:t>
            </a:r>
          </a:p>
        </p:txBody>
      </p:sp>
      <p:sp>
        <p:nvSpPr>
          <p:cNvPr id="40" name="TextBox 39"/>
          <p:cNvSpPr txBox="1"/>
          <p:nvPr/>
        </p:nvSpPr>
        <p:spPr>
          <a:xfrm>
            <a:off x="7836789" y="1023027"/>
            <a:ext cx="2865272" cy="553998"/>
          </a:xfrm>
          <a:prstGeom prst="rect">
            <a:avLst/>
          </a:prstGeom>
          <a:noFill/>
        </p:spPr>
        <p:txBody>
          <a:bodyPr wrap="none" rtlCol="0">
            <a:spAutoFit/>
          </a:bodyPr>
          <a:lstStyle/>
          <a:p>
            <a:pPr algn="ctr"/>
            <a:r>
              <a:rPr lang="en-GB" b="1" dirty="0"/>
              <a:t>Long Run Cost Relationships</a:t>
            </a:r>
          </a:p>
          <a:p>
            <a:pPr algn="ctr"/>
            <a:r>
              <a:rPr lang="en-GB" sz="1200" dirty="0"/>
              <a:t>Economies and Diseconomies of Scale</a:t>
            </a:r>
          </a:p>
        </p:txBody>
      </p:sp>
      <p:pic>
        <p:nvPicPr>
          <p:cNvPr id="42" name="Picture 41"/>
          <p:cNvPicPr>
            <a:picLocks noChangeAspect="1"/>
          </p:cNvPicPr>
          <p:nvPr/>
        </p:nvPicPr>
        <p:blipFill>
          <a:blip r:embed="rId2"/>
          <a:stretch>
            <a:fillRect/>
          </a:stretch>
        </p:blipFill>
        <p:spPr>
          <a:xfrm>
            <a:off x="7664278" y="1583609"/>
            <a:ext cx="3524422" cy="2389574"/>
          </a:xfrm>
          <a:prstGeom prst="rect">
            <a:avLst/>
          </a:prstGeom>
        </p:spPr>
      </p:pic>
      <p:pic>
        <p:nvPicPr>
          <p:cNvPr id="43" name="Picture 42"/>
          <p:cNvPicPr>
            <a:picLocks noChangeAspect="1"/>
          </p:cNvPicPr>
          <p:nvPr/>
        </p:nvPicPr>
        <p:blipFill>
          <a:blip r:embed="rId3"/>
          <a:stretch>
            <a:fillRect/>
          </a:stretch>
        </p:blipFill>
        <p:spPr>
          <a:xfrm>
            <a:off x="7645005" y="4330294"/>
            <a:ext cx="3548635" cy="2347274"/>
          </a:xfrm>
          <a:prstGeom prst="rect">
            <a:avLst/>
          </a:prstGeom>
        </p:spPr>
      </p:pic>
      <p:sp>
        <p:nvSpPr>
          <p:cNvPr id="44" name="TextBox 43"/>
          <p:cNvSpPr txBox="1"/>
          <p:nvPr/>
        </p:nvSpPr>
        <p:spPr>
          <a:xfrm rot="16200000">
            <a:off x="6168376" y="2517318"/>
            <a:ext cx="2388510" cy="523220"/>
          </a:xfrm>
          <a:prstGeom prst="rect">
            <a:avLst/>
          </a:prstGeom>
          <a:noFill/>
          <a:ln>
            <a:solidFill>
              <a:schemeClr val="tx1"/>
            </a:solidFill>
          </a:ln>
        </p:spPr>
        <p:txBody>
          <a:bodyPr wrap="square" rtlCol="0">
            <a:spAutoFit/>
          </a:bodyPr>
          <a:lstStyle/>
          <a:p>
            <a:pPr algn="ctr"/>
            <a:r>
              <a:rPr lang="en-GB" sz="1400" dirty="0">
                <a:latin typeface="Tw Cen MT Condensed" panose="020B0606020104020203" pitchFamily="34" charset="0"/>
              </a:rPr>
              <a:t>INTERNAL ECONOMIES AND DISECONOMIES OF SCALE</a:t>
            </a:r>
          </a:p>
        </p:txBody>
      </p:sp>
      <p:sp>
        <p:nvSpPr>
          <p:cNvPr id="45" name="TextBox 44"/>
          <p:cNvSpPr txBox="1"/>
          <p:nvPr/>
        </p:nvSpPr>
        <p:spPr>
          <a:xfrm rot="16200000">
            <a:off x="6204405" y="5242321"/>
            <a:ext cx="2347274" cy="523220"/>
          </a:xfrm>
          <a:prstGeom prst="rect">
            <a:avLst/>
          </a:prstGeom>
          <a:noFill/>
          <a:ln>
            <a:solidFill>
              <a:schemeClr val="tx1"/>
            </a:solidFill>
          </a:ln>
        </p:spPr>
        <p:txBody>
          <a:bodyPr wrap="square" rtlCol="0">
            <a:spAutoFit/>
          </a:bodyPr>
          <a:lstStyle/>
          <a:p>
            <a:pPr algn="ctr"/>
            <a:r>
              <a:rPr lang="en-GB" sz="1400" dirty="0">
                <a:latin typeface="Tw Cen MT Condensed" panose="020B0606020104020203" pitchFamily="34" charset="0"/>
              </a:rPr>
              <a:t>EXTERNAL ECONOMIES AND DISECONOMIES OF SCALE</a:t>
            </a:r>
          </a:p>
        </p:txBody>
      </p:sp>
      <p:sp>
        <p:nvSpPr>
          <p:cNvPr id="4" name="Title 3"/>
          <p:cNvSpPr>
            <a:spLocks noGrp="1"/>
          </p:cNvSpPr>
          <p:nvPr>
            <p:ph type="title"/>
          </p:nvPr>
        </p:nvSpPr>
        <p:spPr>
          <a:xfrm>
            <a:off x="0" y="8742"/>
            <a:ext cx="12192000" cy="1325563"/>
          </a:xfrm>
        </p:spPr>
        <p:txBody>
          <a:bodyPr/>
          <a:lstStyle/>
          <a:p>
            <a:pPr algn="ctr"/>
            <a:r>
              <a:rPr lang="en-GB" u="sng" dirty="0"/>
              <a:t>Theory of the Firm Basics: Costs Curve Overview</a:t>
            </a:r>
          </a:p>
        </p:txBody>
      </p:sp>
    </p:spTree>
    <p:extLst>
      <p:ext uri="{BB962C8B-B14F-4D97-AF65-F5344CB8AC3E}">
        <p14:creationId xmlns:p14="http://schemas.microsoft.com/office/powerpoint/2010/main" val="1840348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03336" y="1159940"/>
            <a:ext cx="3548063" cy="2428489"/>
          </a:xfrm>
          <a:prstGeom prst="rect">
            <a:avLst/>
          </a:prstGeom>
        </p:spPr>
      </p:pic>
      <p:sp>
        <p:nvSpPr>
          <p:cNvPr id="5" name="TextBox 4"/>
          <p:cNvSpPr txBox="1"/>
          <p:nvPr/>
        </p:nvSpPr>
        <p:spPr>
          <a:xfrm>
            <a:off x="381000" y="3586462"/>
            <a:ext cx="5168900" cy="553998"/>
          </a:xfrm>
          <a:prstGeom prst="rect">
            <a:avLst/>
          </a:prstGeom>
          <a:noFill/>
        </p:spPr>
        <p:txBody>
          <a:bodyPr wrap="square" rtlCol="0">
            <a:spAutoFit/>
          </a:bodyPr>
          <a:lstStyle/>
          <a:p>
            <a:r>
              <a:rPr lang="en-GB" sz="1000" i="1" dirty="0">
                <a:latin typeface="Bradley Hand ITC" panose="03070402050302030203" pitchFamily="66" charset="0"/>
              </a:rPr>
              <a:t>The AR is just the demand curve because for a firm to sell more goods, it needs to lower it’s prices for all goods to encourage consumers to buy more.  If the firm lowers it’s price then the revenue it gets per item (average revenue) will fall so the two curves are exactly the same.</a:t>
            </a:r>
          </a:p>
        </p:txBody>
      </p:sp>
      <p:sp>
        <p:nvSpPr>
          <p:cNvPr id="6" name="Title 3"/>
          <p:cNvSpPr>
            <a:spLocks noGrp="1"/>
          </p:cNvSpPr>
          <p:nvPr>
            <p:ph type="title"/>
          </p:nvPr>
        </p:nvSpPr>
        <p:spPr>
          <a:xfrm>
            <a:off x="0" y="8742"/>
            <a:ext cx="12192000" cy="1325563"/>
          </a:xfrm>
        </p:spPr>
        <p:txBody>
          <a:bodyPr/>
          <a:lstStyle/>
          <a:p>
            <a:pPr algn="ctr"/>
            <a:r>
              <a:rPr lang="en-GB" u="sng" dirty="0"/>
              <a:t>Theory of the Firm Basics: Costs, Revenues and Profits</a:t>
            </a:r>
          </a:p>
        </p:txBody>
      </p:sp>
      <p:pic>
        <p:nvPicPr>
          <p:cNvPr id="8" name="Picture 7"/>
          <p:cNvPicPr>
            <a:picLocks noChangeAspect="1"/>
          </p:cNvPicPr>
          <p:nvPr/>
        </p:nvPicPr>
        <p:blipFill>
          <a:blip r:embed="rId3"/>
          <a:stretch>
            <a:fillRect/>
          </a:stretch>
        </p:blipFill>
        <p:spPr>
          <a:xfrm>
            <a:off x="2965450" y="4870400"/>
            <a:ext cx="5434013" cy="1987600"/>
          </a:xfrm>
          <a:prstGeom prst="rect">
            <a:avLst/>
          </a:prstGeom>
        </p:spPr>
      </p:pic>
      <p:pic>
        <p:nvPicPr>
          <p:cNvPr id="9" name="Picture 8"/>
          <p:cNvPicPr>
            <a:picLocks noChangeAspect="1"/>
          </p:cNvPicPr>
          <p:nvPr/>
        </p:nvPicPr>
        <p:blipFill>
          <a:blip r:embed="rId4"/>
          <a:stretch>
            <a:fillRect/>
          </a:stretch>
        </p:blipFill>
        <p:spPr>
          <a:xfrm>
            <a:off x="6555581" y="1129842"/>
            <a:ext cx="3602038" cy="2456620"/>
          </a:xfrm>
          <a:prstGeom prst="rect">
            <a:avLst/>
          </a:prstGeom>
        </p:spPr>
      </p:pic>
      <p:sp>
        <p:nvSpPr>
          <p:cNvPr id="10" name="Cross 9"/>
          <p:cNvSpPr/>
          <p:nvPr/>
        </p:nvSpPr>
        <p:spPr>
          <a:xfrm>
            <a:off x="5118100" y="1647825"/>
            <a:ext cx="1206500" cy="112813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Brace 10"/>
          <p:cNvSpPr/>
          <p:nvPr/>
        </p:nvSpPr>
        <p:spPr>
          <a:xfrm rot="5400000">
            <a:off x="5254235" y="-909648"/>
            <a:ext cx="705631" cy="10452100"/>
          </a:xfrm>
          <a:prstGeom prst="rightBrace">
            <a:avLst>
              <a:gd name="adj1" fmla="val 8333"/>
              <a:gd name="adj2" fmla="val 49692"/>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02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095500" cy="16478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114550"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94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extLst>
              <p:ext uri="{D42A27DB-BD31-4B8C-83A1-F6EECF244321}">
                <p14:modId xmlns:p14="http://schemas.microsoft.com/office/powerpoint/2010/main" val="3609992441"/>
              </p:ext>
            </p:extLst>
          </p:nvPr>
        </p:nvGraphicFramePr>
        <p:xfrm>
          <a:off x="660399" y="1854199"/>
          <a:ext cx="7556501" cy="4853782"/>
        </p:xfrm>
        <a:graphic>
          <a:graphicData uri="http://schemas.openxmlformats.org/drawingml/2006/table">
            <a:tbl>
              <a:tblPr firstRow="1" bandRow="1">
                <a:tableStyleId>{5940675A-B579-460E-94D1-54222C63F5DA}</a:tableStyleId>
              </a:tblPr>
              <a:tblGrid>
                <a:gridCol w="2503282">
                  <a:extLst>
                    <a:ext uri="{9D8B030D-6E8A-4147-A177-3AD203B41FA5}">
                      <a16:colId xmlns:a16="http://schemas.microsoft.com/office/drawing/2014/main" val="882409111"/>
                    </a:ext>
                  </a:extLst>
                </a:gridCol>
                <a:gridCol w="2534385">
                  <a:extLst>
                    <a:ext uri="{9D8B030D-6E8A-4147-A177-3AD203B41FA5}">
                      <a16:colId xmlns:a16="http://schemas.microsoft.com/office/drawing/2014/main" val="1179734680"/>
                    </a:ext>
                  </a:extLst>
                </a:gridCol>
                <a:gridCol w="2518834">
                  <a:extLst>
                    <a:ext uri="{9D8B030D-6E8A-4147-A177-3AD203B41FA5}">
                      <a16:colId xmlns:a16="http://schemas.microsoft.com/office/drawing/2014/main" val="905551840"/>
                    </a:ext>
                  </a:extLst>
                </a:gridCol>
              </a:tblGrid>
              <a:tr h="2426891">
                <a:tc>
                  <a:txBody>
                    <a:bodyPr/>
                    <a:lstStyle/>
                    <a:p>
                      <a:r>
                        <a:rPr lang="en-GB" sz="900" dirty="0">
                          <a:latin typeface="Tw Cen MT Condensed" panose="020B0606020104020203" pitchFamily="34" charset="0"/>
                        </a:rPr>
                        <a:t>“Market Failure” (why might the grocery</a:t>
                      </a:r>
                      <a:r>
                        <a:rPr lang="en-GB" sz="900" baseline="0" dirty="0">
                          <a:latin typeface="Tw Cen MT Condensed" panose="020B0606020104020203" pitchFamily="34" charset="0"/>
                        </a:rPr>
                        <a:t> market in the UK have failed?  Talk about the power of supermarkets and how they have distorted the market.)</a:t>
                      </a:r>
                      <a:endParaRPr lang="en-GB" sz="900" dirty="0">
                        <a:latin typeface="Tw Cen MT Condensed" panose="020B0606020104020203" pitchFamily="34" charset="0"/>
                      </a:endParaRPr>
                    </a:p>
                  </a:txBody>
                  <a:tcPr/>
                </a:tc>
                <a:tc>
                  <a:txBody>
                    <a:bodyPr/>
                    <a:lstStyle/>
                    <a:p>
                      <a:r>
                        <a:rPr lang="en-GB" sz="900" dirty="0">
                          <a:latin typeface="Tw Cen MT Condensed" panose="020B0606020104020203" pitchFamily="34" charset="0"/>
                        </a:rPr>
                        <a:t>Government Intervention</a:t>
                      </a:r>
                      <a:r>
                        <a:rPr lang="en-GB" sz="900" baseline="0" dirty="0">
                          <a:latin typeface="Tw Cen MT Condensed" panose="020B0606020104020203" pitchFamily="34" charset="0"/>
                        </a:rPr>
                        <a:t> 1: Name one way that the Government has intervened so far to prevent market failure in the grocery market.  Think about your research on the CMA regulator.  Why has this arguably been successful at stopping the market failure.</a:t>
                      </a:r>
                      <a:endParaRPr lang="en-GB" sz="900" dirty="0">
                        <a:latin typeface="Tw Cen MT Condensed" panose="020B06060201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Tw Cen MT Condensed" panose="020B0606020104020203" pitchFamily="34" charset="0"/>
                        </a:rPr>
                        <a:t>Government Intervention</a:t>
                      </a:r>
                      <a:r>
                        <a:rPr lang="en-GB" sz="900" baseline="0" dirty="0">
                          <a:latin typeface="Tw Cen MT Condensed" panose="020B0606020104020203" pitchFamily="34" charset="0"/>
                        </a:rPr>
                        <a:t> 2: Name another way that the Government has intervened so far to prevent market failure in the grocery market.  Think about your research on the CMA regulator.  Why has this arguably been successful at stopping the market failure.</a:t>
                      </a:r>
                      <a:endParaRPr lang="en-GB" sz="900" dirty="0">
                        <a:latin typeface="Tw Cen MT Condensed" panose="020B0606020104020203" pitchFamily="34" charset="0"/>
                      </a:endParaRPr>
                    </a:p>
                    <a:p>
                      <a:endParaRPr lang="en-GB" sz="900" dirty="0">
                        <a:latin typeface="Tw Cen MT Condensed" panose="020B0606020104020203" pitchFamily="34" charset="0"/>
                      </a:endParaRPr>
                    </a:p>
                  </a:txBody>
                  <a:tcPr/>
                </a:tc>
                <a:extLst>
                  <a:ext uri="{0D108BD9-81ED-4DB2-BD59-A6C34878D82A}">
                    <a16:rowId xmlns:a16="http://schemas.microsoft.com/office/drawing/2014/main" val="1380408361"/>
                  </a:ext>
                </a:extLst>
              </a:tr>
              <a:tr h="2426891">
                <a:tc>
                  <a:txBody>
                    <a:bodyPr/>
                    <a:lstStyle/>
                    <a:p>
                      <a:r>
                        <a:rPr lang="en-GB" sz="900" dirty="0">
                          <a:latin typeface="Tw Cen MT Condensed" panose="020B0606020104020203" pitchFamily="34" charset="0"/>
                        </a:rPr>
                        <a:t>“Market Success” (why might</a:t>
                      </a:r>
                      <a:r>
                        <a:rPr lang="en-GB" sz="900" baseline="0" dirty="0">
                          <a:latin typeface="Tw Cen MT Condensed" panose="020B0606020104020203" pitchFamily="34" charset="0"/>
                        </a:rPr>
                        <a:t> the development of monopoly power through the free market, not be a bad thing?)</a:t>
                      </a:r>
                      <a:r>
                        <a:rPr lang="en-GB" sz="900" dirty="0">
                          <a:latin typeface="Tw Cen MT Condensed" panose="020B0606020104020203" pitchFamily="34" charset="0"/>
                        </a:rPr>
                        <a:t>: Evaluate your argument above – why might the</a:t>
                      </a:r>
                      <a:r>
                        <a:rPr lang="en-GB" sz="900" baseline="0" dirty="0">
                          <a:latin typeface="Tw Cen MT Condensed" panose="020B0606020104020203" pitchFamily="34" charset="0"/>
                        </a:rPr>
                        <a:t> supermarket market not be a significant monopoly? Why might there actually be competition? Even if there is monopoly power in some areas, why might this not be a bad thing?</a:t>
                      </a:r>
                      <a:endParaRPr lang="en-GB" sz="900" dirty="0">
                        <a:latin typeface="Tw Cen MT Condensed" panose="020B0606020104020203" pitchFamily="34" charset="0"/>
                      </a:endParaRPr>
                    </a:p>
                  </a:txBody>
                  <a:tcPr/>
                </a:tc>
                <a:tc>
                  <a:txBody>
                    <a:bodyPr/>
                    <a:lstStyle/>
                    <a:p>
                      <a:r>
                        <a:rPr lang="en-GB" sz="900" dirty="0">
                          <a:latin typeface="Tw Cen MT Condensed" panose="020B0606020104020203" pitchFamily="34" charset="0"/>
                        </a:rPr>
                        <a:t>Government Failure 1: Why has the intervention you named above arguably NOT been successful in solving the market failure?  Has it even made the situation worse?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Tw Cen MT Condensed" panose="020B0606020104020203" pitchFamily="34" charset="0"/>
                        </a:rPr>
                        <a:t>Government Failure 2: Why has the intervention you named above arguably NOT been successful in solving the market failure?  Has it even made the situation worse?</a:t>
                      </a:r>
                    </a:p>
                    <a:p>
                      <a:endParaRPr lang="en-GB" sz="900" dirty="0">
                        <a:latin typeface="Tw Cen MT Condensed" panose="020B0606020104020203" pitchFamily="34" charset="0"/>
                      </a:endParaRPr>
                    </a:p>
                  </a:txBody>
                  <a:tcPr/>
                </a:tc>
                <a:extLst>
                  <a:ext uri="{0D108BD9-81ED-4DB2-BD59-A6C34878D82A}">
                    <a16:rowId xmlns:a16="http://schemas.microsoft.com/office/drawing/2014/main" val="3007304569"/>
                  </a:ext>
                </a:extLst>
              </a:tr>
            </a:tbl>
          </a:graphicData>
        </a:graphic>
      </p:graphicFrame>
      <p:sp>
        <p:nvSpPr>
          <p:cNvPr id="6" name="Title 1"/>
          <p:cNvSpPr>
            <a:spLocks noGrp="1"/>
          </p:cNvSpPr>
          <p:nvPr>
            <p:ph type="title"/>
          </p:nvPr>
        </p:nvSpPr>
        <p:spPr>
          <a:xfrm>
            <a:off x="1" y="0"/>
            <a:ext cx="10515600" cy="1325563"/>
          </a:xfrm>
        </p:spPr>
        <p:txBody>
          <a:bodyPr>
            <a:normAutofit/>
          </a:bodyPr>
          <a:lstStyle/>
          <a:p>
            <a:r>
              <a:rPr lang="en-GB" b="1" dirty="0"/>
              <a:t>Monopoly Power….</a:t>
            </a:r>
            <a:r>
              <a:rPr lang="en-GB" b="1" dirty="0">
                <a:latin typeface="Tw Cen MT Condensed" panose="020B0606020104020203" pitchFamily="34" charset="0"/>
              </a:rPr>
              <a:t/>
            </a:r>
            <a:br>
              <a:rPr lang="en-GB" b="1" dirty="0">
                <a:latin typeface="Tw Cen MT Condensed" panose="020B0606020104020203" pitchFamily="34" charset="0"/>
              </a:rPr>
            </a:br>
            <a:r>
              <a:rPr lang="en-GB" sz="2200" b="1" dirty="0">
                <a:solidFill>
                  <a:srgbClr val="FF0000"/>
                </a:solidFill>
                <a:latin typeface="Tw Cen MT Condensed" panose="020B0606020104020203" pitchFamily="34" charset="0"/>
              </a:rPr>
              <a:t>THEORY: Why are monopolies a market failure?</a:t>
            </a:r>
            <a:br>
              <a:rPr lang="en-GB" sz="2200" b="1" dirty="0">
                <a:solidFill>
                  <a:srgbClr val="FF0000"/>
                </a:solidFill>
                <a:latin typeface="Tw Cen MT Condensed" panose="020B0606020104020203" pitchFamily="34" charset="0"/>
              </a:rPr>
            </a:br>
            <a:r>
              <a:rPr lang="en-GB" sz="2200" b="1" dirty="0">
                <a:solidFill>
                  <a:srgbClr val="FF0000"/>
                </a:solidFill>
                <a:latin typeface="Tw Cen MT Condensed" panose="020B0606020104020203" pitchFamily="34" charset="0"/>
              </a:rPr>
              <a:t>APPLICATION: What does “Monopoly” mean in the grocery market?</a:t>
            </a:r>
          </a:p>
        </p:txBody>
      </p:sp>
      <p:sp>
        <p:nvSpPr>
          <p:cNvPr id="7" name="Content Placeholder 2"/>
          <p:cNvSpPr txBox="1">
            <a:spLocks/>
          </p:cNvSpPr>
          <p:nvPr/>
        </p:nvSpPr>
        <p:spPr>
          <a:xfrm>
            <a:off x="8331200" y="0"/>
            <a:ext cx="3860800" cy="6858000"/>
          </a:xfrm>
          <a:prstGeom prst="rect">
            <a:avLst/>
          </a:prstGeom>
          <a:solidFill>
            <a:schemeClr val="bg1"/>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latin typeface="Tw Cen MT Condensed" panose="020B0606020104020203" pitchFamily="34" charset="0"/>
              </a:rPr>
              <a:t>MONOPOLY AS A MARKET FAILURE</a:t>
            </a:r>
          </a:p>
          <a:p>
            <a:pPr marL="514350" indent="-514350">
              <a:buFont typeface="+mj-lt"/>
              <a:buAutoNum type="arabicPeriod"/>
            </a:pPr>
            <a:r>
              <a:rPr lang="en-GB" dirty="0">
                <a:latin typeface="Tw Cen MT Condensed" panose="020B0606020104020203" pitchFamily="34" charset="0"/>
              </a:rPr>
              <a:t>Why is a firm with a pure monopoly or significant monopoly power considered a market failure and therefore detrimental to society?</a:t>
            </a:r>
          </a:p>
          <a:p>
            <a:pPr marL="971550" lvl="1" indent="-514350">
              <a:buFont typeface="+mj-lt"/>
              <a:buAutoNum type="arabicPeriod"/>
            </a:pPr>
            <a:r>
              <a:rPr lang="en-GB" dirty="0" err="1">
                <a:latin typeface="Tw Cen MT Condensed" panose="020B0606020104020203" pitchFamily="34" charset="0"/>
              </a:rPr>
              <a:t>Allocative</a:t>
            </a:r>
            <a:r>
              <a:rPr lang="en-GB" dirty="0">
                <a:latin typeface="Tw Cen MT Condensed" panose="020B0606020104020203" pitchFamily="34" charset="0"/>
              </a:rPr>
              <a:t> Inefficiency</a:t>
            </a:r>
          </a:p>
          <a:p>
            <a:pPr marL="971550" lvl="1" indent="-514350">
              <a:buFont typeface="+mj-lt"/>
              <a:buAutoNum type="arabicPeriod"/>
            </a:pPr>
            <a:r>
              <a:rPr lang="en-GB" dirty="0">
                <a:latin typeface="Tw Cen MT Condensed" panose="020B0606020104020203" pitchFamily="34" charset="0"/>
              </a:rPr>
              <a:t>Deadweight loss</a:t>
            </a:r>
          </a:p>
          <a:p>
            <a:pPr marL="971550" lvl="1" indent="-514350">
              <a:buFont typeface="+mj-lt"/>
              <a:buAutoNum type="arabicPeriod"/>
            </a:pPr>
            <a:r>
              <a:rPr lang="en-GB" dirty="0">
                <a:latin typeface="Tw Cen MT Condensed" panose="020B0606020104020203" pitchFamily="34" charset="0"/>
              </a:rPr>
              <a:t>Productive Inefficiency</a:t>
            </a:r>
          </a:p>
          <a:p>
            <a:pPr marL="514350" indent="-514350">
              <a:buFont typeface="+mj-lt"/>
              <a:buAutoNum type="arabicPeriod"/>
            </a:pPr>
            <a:r>
              <a:rPr lang="en-GB" dirty="0">
                <a:latin typeface="Tw Cen MT Condensed" panose="020B0606020104020203" pitchFamily="34" charset="0"/>
              </a:rPr>
              <a:t>How can we evaluate this? In other words, why might monopolies be a good thing for society?</a:t>
            </a:r>
          </a:p>
          <a:p>
            <a:pPr marL="971550" lvl="1" indent="-514350">
              <a:buFont typeface="+mj-lt"/>
              <a:buAutoNum type="arabicPeriod"/>
            </a:pPr>
            <a:r>
              <a:rPr lang="en-GB" dirty="0">
                <a:latin typeface="Tw Cen MT Condensed" panose="020B0606020104020203" pitchFamily="34" charset="0"/>
              </a:rPr>
              <a:t>Economies of Scale</a:t>
            </a:r>
          </a:p>
          <a:p>
            <a:pPr marL="971550" lvl="1" indent="-514350">
              <a:buFont typeface="+mj-lt"/>
              <a:buAutoNum type="arabicPeriod"/>
            </a:pPr>
            <a:r>
              <a:rPr lang="en-GB" dirty="0">
                <a:latin typeface="Tw Cen MT Condensed" panose="020B0606020104020203" pitchFamily="34" charset="0"/>
              </a:rPr>
              <a:t>Innovation</a:t>
            </a:r>
          </a:p>
          <a:p>
            <a:pPr marL="514350" indent="-514350">
              <a:buFont typeface="+mj-lt"/>
              <a:buAutoNum type="arabicPeriod"/>
            </a:pPr>
            <a:r>
              <a:rPr lang="en-GB" dirty="0">
                <a:latin typeface="Tw Cen MT Condensed" panose="020B0606020104020203" pitchFamily="34" charset="0"/>
              </a:rPr>
              <a:t>How can the Government Intervene to reduce the problems of monopoly?</a:t>
            </a:r>
          </a:p>
          <a:p>
            <a:pPr marL="971550" lvl="1" indent="-514350">
              <a:buFont typeface="+mj-lt"/>
              <a:buAutoNum type="arabicPeriod"/>
            </a:pPr>
            <a:r>
              <a:rPr lang="en-GB" dirty="0">
                <a:latin typeface="Tw Cen MT Condensed" panose="020B0606020104020203" pitchFamily="34" charset="0"/>
              </a:rPr>
              <a:t>Regulation</a:t>
            </a:r>
          </a:p>
          <a:p>
            <a:pPr marL="514350" indent="-514350">
              <a:buFont typeface="+mj-lt"/>
              <a:buAutoNum type="arabicPeriod"/>
            </a:pPr>
            <a:r>
              <a:rPr lang="en-GB" dirty="0">
                <a:latin typeface="Tw Cen MT Condensed" panose="020B0606020104020203" pitchFamily="34" charset="0"/>
              </a:rPr>
              <a:t>Why might the Government fail in reducing the power of monopolies?</a:t>
            </a:r>
          </a:p>
          <a:p>
            <a:pPr marL="514350" indent="-514350">
              <a:buFont typeface="+mj-lt"/>
              <a:buAutoNum type="arabicPeriod"/>
            </a:pPr>
            <a:endParaRPr lang="en-GB" dirty="0">
              <a:latin typeface="Tw Cen MT Condensed" panose="020B0606020104020203" pitchFamily="34" charset="0"/>
            </a:endParaRPr>
          </a:p>
          <a:p>
            <a:pPr marL="514350" indent="-514350">
              <a:buFont typeface="+mj-lt"/>
              <a:buAutoNum type="arabicPeriod"/>
            </a:pPr>
            <a:endParaRPr lang="en-GB" dirty="0">
              <a:latin typeface="Tw Cen MT Condensed" panose="020B0606020104020203" pitchFamily="34" charset="0"/>
            </a:endParaRPr>
          </a:p>
        </p:txBody>
      </p:sp>
      <p:sp>
        <p:nvSpPr>
          <p:cNvPr id="4" name="TextBox 3"/>
          <p:cNvSpPr txBox="1"/>
          <p:nvPr/>
        </p:nvSpPr>
        <p:spPr>
          <a:xfrm>
            <a:off x="1333500" y="1419317"/>
            <a:ext cx="726481" cy="369332"/>
          </a:xfrm>
          <a:prstGeom prst="rect">
            <a:avLst/>
          </a:prstGeom>
          <a:solidFill>
            <a:schemeClr val="bg1">
              <a:lumMod val="50000"/>
            </a:schemeClr>
          </a:solidFill>
        </p:spPr>
        <p:txBody>
          <a:bodyPr wrap="none" rtlCol="0">
            <a:spAutoFit/>
          </a:bodyPr>
          <a:lstStyle/>
          <a:p>
            <a:r>
              <a:rPr lang="en-GB" dirty="0">
                <a:solidFill>
                  <a:schemeClr val="bg1"/>
                </a:solidFill>
                <a:latin typeface="Tw Cen MT Condensed" panose="020B0606020104020203" pitchFamily="34" charset="0"/>
              </a:rPr>
              <a:t>POINT 1</a:t>
            </a:r>
          </a:p>
        </p:txBody>
      </p:sp>
      <p:sp>
        <p:nvSpPr>
          <p:cNvPr id="9" name="TextBox 8"/>
          <p:cNvSpPr txBox="1"/>
          <p:nvPr/>
        </p:nvSpPr>
        <p:spPr>
          <a:xfrm>
            <a:off x="4084340" y="1419317"/>
            <a:ext cx="726481" cy="369332"/>
          </a:xfrm>
          <a:prstGeom prst="rect">
            <a:avLst/>
          </a:prstGeom>
          <a:solidFill>
            <a:schemeClr val="bg1">
              <a:lumMod val="50000"/>
            </a:schemeClr>
          </a:solidFill>
        </p:spPr>
        <p:txBody>
          <a:bodyPr wrap="none" rtlCol="0">
            <a:spAutoFit/>
          </a:bodyPr>
          <a:lstStyle/>
          <a:p>
            <a:r>
              <a:rPr lang="en-GB" dirty="0">
                <a:solidFill>
                  <a:schemeClr val="bg1"/>
                </a:solidFill>
                <a:latin typeface="Tw Cen MT Condensed" panose="020B0606020104020203" pitchFamily="34" charset="0"/>
              </a:rPr>
              <a:t>POINT 2</a:t>
            </a:r>
          </a:p>
        </p:txBody>
      </p:sp>
      <p:sp>
        <p:nvSpPr>
          <p:cNvPr id="10" name="TextBox 9"/>
          <p:cNvSpPr txBox="1"/>
          <p:nvPr/>
        </p:nvSpPr>
        <p:spPr>
          <a:xfrm>
            <a:off x="6591401" y="1419317"/>
            <a:ext cx="726481" cy="369332"/>
          </a:xfrm>
          <a:prstGeom prst="rect">
            <a:avLst/>
          </a:prstGeom>
          <a:solidFill>
            <a:schemeClr val="bg1">
              <a:lumMod val="50000"/>
            </a:schemeClr>
          </a:solidFill>
        </p:spPr>
        <p:txBody>
          <a:bodyPr wrap="square" rtlCol="0">
            <a:spAutoFit/>
          </a:bodyPr>
          <a:lstStyle/>
          <a:p>
            <a:r>
              <a:rPr lang="en-GB" dirty="0">
                <a:solidFill>
                  <a:schemeClr val="bg1"/>
                </a:solidFill>
                <a:latin typeface="Tw Cen MT Condensed" panose="020B0606020104020203" pitchFamily="34" charset="0"/>
              </a:rPr>
              <a:t>POINT 3</a:t>
            </a:r>
          </a:p>
        </p:txBody>
      </p:sp>
      <p:sp>
        <p:nvSpPr>
          <p:cNvPr id="5" name="TextBox 4"/>
          <p:cNvSpPr txBox="1"/>
          <p:nvPr/>
        </p:nvSpPr>
        <p:spPr>
          <a:xfrm rot="16200000">
            <a:off x="-727564" y="2843886"/>
            <a:ext cx="2292294" cy="369332"/>
          </a:xfrm>
          <a:prstGeom prst="rect">
            <a:avLst/>
          </a:prstGeom>
          <a:solidFill>
            <a:schemeClr val="bg1">
              <a:lumMod val="50000"/>
            </a:schemeClr>
          </a:solidFill>
        </p:spPr>
        <p:txBody>
          <a:bodyPr wrap="none" rtlCol="0">
            <a:spAutoFit/>
          </a:bodyPr>
          <a:lstStyle/>
          <a:p>
            <a:r>
              <a:rPr lang="en-GB" dirty="0">
                <a:solidFill>
                  <a:schemeClr val="bg1"/>
                </a:solidFill>
                <a:latin typeface="Tw Cen MT Condensed" panose="020B0606020104020203" pitchFamily="34" charset="0"/>
              </a:rPr>
              <a:t>Argument to Support Point (As)</a:t>
            </a:r>
          </a:p>
        </p:txBody>
      </p:sp>
      <p:sp>
        <p:nvSpPr>
          <p:cNvPr id="12" name="TextBox 11"/>
          <p:cNvSpPr txBox="1"/>
          <p:nvPr/>
        </p:nvSpPr>
        <p:spPr>
          <a:xfrm rot="16200000">
            <a:off x="-756482" y="5348250"/>
            <a:ext cx="2350131" cy="369332"/>
          </a:xfrm>
          <a:prstGeom prst="rect">
            <a:avLst/>
          </a:prstGeom>
          <a:solidFill>
            <a:schemeClr val="bg1">
              <a:lumMod val="50000"/>
            </a:schemeClr>
          </a:solidFill>
        </p:spPr>
        <p:txBody>
          <a:bodyPr wrap="none" rtlCol="0">
            <a:spAutoFit/>
          </a:bodyPr>
          <a:lstStyle/>
          <a:p>
            <a:r>
              <a:rPr lang="en-GB" dirty="0">
                <a:solidFill>
                  <a:schemeClr val="bg1"/>
                </a:solidFill>
                <a:latin typeface="Tw Cen MT Condensed" panose="020B0606020104020203" pitchFamily="34" charset="0"/>
              </a:rPr>
              <a:t>Argument to Evaluate Point (Ae)</a:t>
            </a:r>
          </a:p>
        </p:txBody>
      </p:sp>
    </p:spTree>
    <p:extLst>
      <p:ext uri="{BB962C8B-B14F-4D97-AF65-F5344CB8AC3E}">
        <p14:creationId xmlns:p14="http://schemas.microsoft.com/office/powerpoint/2010/main" val="518039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96" y="210230"/>
            <a:ext cx="7588542" cy="1325563"/>
          </a:xfrm>
        </p:spPr>
        <p:txBody>
          <a:bodyPr>
            <a:normAutofit/>
          </a:bodyPr>
          <a:lstStyle/>
          <a:p>
            <a:r>
              <a:rPr lang="en-GB" b="1" dirty="0">
                <a:latin typeface="Tw Cen MT Condensed" panose="020B0606020104020203" pitchFamily="34" charset="0"/>
              </a:rPr>
              <a:t>Monopoly Theory</a:t>
            </a:r>
            <a:br>
              <a:rPr lang="en-GB" b="1" dirty="0">
                <a:latin typeface="Tw Cen MT Condensed" panose="020B0606020104020203" pitchFamily="34" charset="0"/>
              </a:rPr>
            </a:br>
            <a:r>
              <a:rPr lang="en-GB" sz="2200" b="1" dirty="0">
                <a:solidFill>
                  <a:srgbClr val="FF0000"/>
                </a:solidFill>
                <a:latin typeface="Tw Cen MT Condensed" panose="020B0606020104020203" pitchFamily="34" charset="0"/>
              </a:rPr>
              <a:t>THEORY: Why are monopolies a market failure?</a:t>
            </a:r>
            <a:br>
              <a:rPr lang="en-GB" sz="2200" b="1" dirty="0">
                <a:solidFill>
                  <a:srgbClr val="FF0000"/>
                </a:solidFill>
                <a:latin typeface="Tw Cen MT Condensed" panose="020B0606020104020203" pitchFamily="34" charset="0"/>
              </a:rPr>
            </a:br>
            <a:r>
              <a:rPr lang="en-GB" sz="2200" b="1" dirty="0">
                <a:solidFill>
                  <a:srgbClr val="FF0000"/>
                </a:solidFill>
                <a:latin typeface="Tw Cen MT Condensed" panose="020B0606020104020203" pitchFamily="34" charset="0"/>
              </a:rPr>
              <a:t>APPLICATION: What does “Monopoly” mean in the grocery market?</a:t>
            </a:r>
          </a:p>
        </p:txBody>
      </p:sp>
      <p:sp>
        <p:nvSpPr>
          <p:cNvPr id="4" name="Content Placeholder 2"/>
          <p:cNvSpPr txBox="1">
            <a:spLocks/>
          </p:cNvSpPr>
          <p:nvPr/>
        </p:nvSpPr>
        <p:spPr>
          <a:xfrm>
            <a:off x="7960226" y="137262"/>
            <a:ext cx="4119494" cy="6600693"/>
          </a:xfrm>
          <a:prstGeom prst="rect">
            <a:avLst/>
          </a:prstGeom>
          <a:solidFill>
            <a:schemeClr val="bg1"/>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latin typeface="Tw Cen MT Condensed" panose="020B0606020104020203" pitchFamily="34" charset="0"/>
              </a:rPr>
              <a:t>MONOPOLY AS A MARKET FAILURE</a:t>
            </a:r>
          </a:p>
          <a:p>
            <a:pPr marL="514350" indent="-514350">
              <a:buFont typeface="+mj-lt"/>
              <a:buAutoNum type="arabicPeriod"/>
            </a:pPr>
            <a:r>
              <a:rPr lang="en-GB" dirty="0">
                <a:latin typeface="Tw Cen MT Condensed" panose="020B0606020104020203" pitchFamily="34" charset="0"/>
              </a:rPr>
              <a:t>Why is a firm with a pure monopoly or significant monopoly power considered a market failure and therefore detrimental to society?</a:t>
            </a:r>
          </a:p>
          <a:p>
            <a:pPr marL="971550" lvl="1" indent="-514350">
              <a:buFont typeface="+mj-lt"/>
              <a:buAutoNum type="arabicPeriod"/>
            </a:pPr>
            <a:r>
              <a:rPr lang="en-GB" dirty="0" err="1">
                <a:latin typeface="Tw Cen MT Condensed" panose="020B0606020104020203" pitchFamily="34" charset="0"/>
              </a:rPr>
              <a:t>Allocative</a:t>
            </a:r>
            <a:r>
              <a:rPr lang="en-GB" dirty="0">
                <a:latin typeface="Tw Cen MT Condensed" panose="020B0606020104020203" pitchFamily="34" charset="0"/>
              </a:rPr>
              <a:t> Inefficiency</a:t>
            </a:r>
          </a:p>
          <a:p>
            <a:pPr marL="971550" lvl="1" indent="-514350">
              <a:buFont typeface="+mj-lt"/>
              <a:buAutoNum type="arabicPeriod"/>
            </a:pPr>
            <a:r>
              <a:rPr lang="en-GB" dirty="0">
                <a:latin typeface="Tw Cen MT Condensed" panose="020B0606020104020203" pitchFamily="34" charset="0"/>
              </a:rPr>
              <a:t>Deadweight loss</a:t>
            </a:r>
          </a:p>
          <a:p>
            <a:pPr marL="971550" lvl="1" indent="-514350">
              <a:buFont typeface="+mj-lt"/>
              <a:buAutoNum type="arabicPeriod"/>
            </a:pPr>
            <a:r>
              <a:rPr lang="en-GB" dirty="0">
                <a:latin typeface="Tw Cen MT Condensed" panose="020B0606020104020203" pitchFamily="34" charset="0"/>
              </a:rPr>
              <a:t>Productive Inefficiency</a:t>
            </a:r>
          </a:p>
          <a:p>
            <a:pPr marL="514350" indent="-514350">
              <a:buFont typeface="+mj-lt"/>
              <a:buAutoNum type="arabicPeriod"/>
            </a:pPr>
            <a:r>
              <a:rPr lang="en-GB" dirty="0">
                <a:latin typeface="Tw Cen MT Condensed" panose="020B0606020104020203" pitchFamily="34" charset="0"/>
              </a:rPr>
              <a:t>How can we evaluate this? In other words, why might monopolies be a good thing for society?</a:t>
            </a:r>
          </a:p>
          <a:p>
            <a:pPr marL="971550" lvl="1" indent="-514350">
              <a:buFont typeface="+mj-lt"/>
              <a:buAutoNum type="arabicPeriod"/>
            </a:pPr>
            <a:r>
              <a:rPr lang="en-GB" dirty="0">
                <a:latin typeface="Tw Cen MT Condensed" panose="020B0606020104020203" pitchFamily="34" charset="0"/>
              </a:rPr>
              <a:t>Economies of Scale</a:t>
            </a:r>
          </a:p>
          <a:p>
            <a:pPr marL="971550" lvl="1" indent="-514350">
              <a:buFont typeface="+mj-lt"/>
              <a:buAutoNum type="arabicPeriod"/>
            </a:pPr>
            <a:r>
              <a:rPr lang="en-GB" dirty="0">
                <a:latin typeface="Tw Cen MT Condensed" panose="020B0606020104020203" pitchFamily="34" charset="0"/>
              </a:rPr>
              <a:t>Innovation</a:t>
            </a:r>
          </a:p>
          <a:p>
            <a:pPr marL="514350" indent="-514350">
              <a:buFont typeface="+mj-lt"/>
              <a:buAutoNum type="arabicPeriod"/>
            </a:pPr>
            <a:r>
              <a:rPr lang="en-GB" dirty="0">
                <a:latin typeface="Tw Cen MT Condensed" panose="020B0606020104020203" pitchFamily="34" charset="0"/>
              </a:rPr>
              <a:t>How can the Government Intervene to reduce the problems of monopoly?</a:t>
            </a:r>
          </a:p>
          <a:p>
            <a:pPr marL="971550" lvl="1" indent="-514350">
              <a:buFont typeface="+mj-lt"/>
              <a:buAutoNum type="arabicPeriod"/>
            </a:pPr>
            <a:r>
              <a:rPr lang="en-GB" dirty="0">
                <a:latin typeface="Tw Cen MT Condensed" panose="020B0606020104020203" pitchFamily="34" charset="0"/>
              </a:rPr>
              <a:t>Regulation</a:t>
            </a:r>
          </a:p>
          <a:p>
            <a:pPr marL="514350" indent="-514350">
              <a:buFont typeface="+mj-lt"/>
              <a:buAutoNum type="arabicPeriod"/>
            </a:pPr>
            <a:r>
              <a:rPr lang="en-GB" dirty="0">
                <a:latin typeface="Tw Cen MT Condensed" panose="020B0606020104020203" pitchFamily="34" charset="0"/>
              </a:rPr>
              <a:t>Why might the Government fail in reducing the power of monopolies?</a:t>
            </a:r>
          </a:p>
          <a:p>
            <a:pPr marL="514350" indent="-514350">
              <a:buFont typeface="+mj-lt"/>
              <a:buAutoNum type="arabicPeriod"/>
            </a:pPr>
            <a:endParaRPr lang="en-GB" dirty="0">
              <a:latin typeface="Tw Cen MT Condensed" panose="020B0606020104020203" pitchFamily="34" charset="0"/>
            </a:endParaRPr>
          </a:p>
          <a:p>
            <a:pPr marL="514350" indent="-514350">
              <a:buFont typeface="+mj-lt"/>
              <a:buAutoNum type="arabicPeriod"/>
            </a:pPr>
            <a:endParaRPr lang="en-GB" dirty="0">
              <a:latin typeface="Tw Cen MT Condensed" panose="020B0606020104020203" pitchFamily="34" charset="0"/>
            </a:endParaRPr>
          </a:p>
        </p:txBody>
      </p:sp>
      <p:sp>
        <p:nvSpPr>
          <p:cNvPr id="5" name="Text Box 4"/>
          <p:cNvSpPr txBox="1">
            <a:spLocks noChangeArrowheads="1"/>
          </p:cNvSpPr>
          <p:nvPr/>
        </p:nvSpPr>
        <p:spPr bwMode="auto">
          <a:xfrm>
            <a:off x="154869" y="1786125"/>
            <a:ext cx="7526595" cy="452431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Calibri" panose="020F0502020204030204" pitchFamily="34" charset="0"/>
              </a:defRPr>
            </a:lvl1pPr>
            <a:lvl2pPr marL="914400" indent="-457200">
              <a:defRPr sz="2400">
                <a:solidFill>
                  <a:schemeClr val="tx1"/>
                </a:solidFill>
                <a:latin typeface="Calibri" panose="020F0502020204030204" pitchFamily="34" charset="0"/>
              </a:defRPr>
            </a:lvl2pPr>
            <a:lvl3pPr marL="1371600" indent="-457200">
              <a:defRPr sz="2400">
                <a:solidFill>
                  <a:schemeClr val="tx1"/>
                </a:solidFill>
                <a:latin typeface="Calibri" panose="020F0502020204030204" pitchFamily="34" charset="0"/>
              </a:defRPr>
            </a:lvl3pPr>
            <a:lvl4pPr marL="1828800" indent="-457200">
              <a:defRPr sz="2400">
                <a:solidFill>
                  <a:schemeClr val="tx1"/>
                </a:solidFill>
                <a:latin typeface="Calibri" panose="020F0502020204030204" pitchFamily="34" charset="0"/>
              </a:defRPr>
            </a:lvl4pPr>
            <a:lvl5pPr marL="2286000" indent="-457200">
              <a:defRPr sz="2400">
                <a:solidFill>
                  <a:schemeClr val="tx1"/>
                </a:solidFill>
                <a:latin typeface="Calibri" panose="020F0502020204030204" pitchFamily="34" charset="0"/>
              </a:defRPr>
            </a:lvl5pPr>
            <a:lvl6pPr marL="2743200" indent="-457200" fontAlgn="base">
              <a:spcBef>
                <a:spcPct val="0"/>
              </a:spcBef>
              <a:spcAft>
                <a:spcPct val="0"/>
              </a:spcAft>
              <a:defRPr sz="2400">
                <a:solidFill>
                  <a:schemeClr val="tx1"/>
                </a:solidFill>
                <a:latin typeface="Calibri" panose="020F0502020204030204" pitchFamily="34" charset="0"/>
              </a:defRPr>
            </a:lvl6pPr>
            <a:lvl7pPr marL="3200400" indent="-457200" fontAlgn="base">
              <a:spcBef>
                <a:spcPct val="0"/>
              </a:spcBef>
              <a:spcAft>
                <a:spcPct val="0"/>
              </a:spcAft>
              <a:defRPr sz="2400">
                <a:solidFill>
                  <a:schemeClr val="tx1"/>
                </a:solidFill>
                <a:latin typeface="Calibri" panose="020F0502020204030204" pitchFamily="34" charset="0"/>
              </a:defRPr>
            </a:lvl7pPr>
            <a:lvl8pPr marL="3657600" indent="-457200" fontAlgn="base">
              <a:spcBef>
                <a:spcPct val="0"/>
              </a:spcBef>
              <a:spcAft>
                <a:spcPct val="0"/>
              </a:spcAft>
              <a:defRPr sz="2400">
                <a:solidFill>
                  <a:schemeClr val="tx1"/>
                </a:solidFill>
                <a:latin typeface="Calibri" panose="020F0502020204030204" pitchFamily="34" charset="0"/>
              </a:defRPr>
            </a:lvl8pPr>
            <a:lvl9pPr marL="4114800" indent="-457200" fontAlgn="base">
              <a:spcBef>
                <a:spcPct val="0"/>
              </a:spcBef>
              <a:spcAft>
                <a:spcPct val="0"/>
              </a:spcAft>
              <a:defRPr sz="2400">
                <a:solidFill>
                  <a:schemeClr val="tx1"/>
                </a:solidFill>
                <a:latin typeface="Calibri" panose="020F0502020204030204" pitchFamily="34" charset="0"/>
              </a:defRPr>
            </a:lvl9pPr>
          </a:lstStyle>
          <a:p>
            <a:pPr>
              <a:buFontTx/>
              <a:buAutoNum type="arabicPeriod"/>
            </a:pPr>
            <a:r>
              <a:rPr lang="en-GB" altLang="en-US" b="1" dirty="0" err="1">
                <a:latin typeface="Tw Cen MT Condensed" panose="020B0606020104020203" pitchFamily="34" charset="0"/>
              </a:rPr>
              <a:t>Allocatively</a:t>
            </a:r>
            <a:r>
              <a:rPr lang="en-GB" altLang="en-US" b="1" dirty="0">
                <a:latin typeface="Tw Cen MT Condensed" panose="020B0606020104020203" pitchFamily="34" charset="0"/>
              </a:rPr>
              <a:t> inefficient – </a:t>
            </a:r>
            <a:r>
              <a:rPr lang="en-GB" altLang="en-US" dirty="0">
                <a:latin typeface="Tw Cen MT Condensed" panose="020B0606020104020203" pitchFamily="34" charset="0"/>
              </a:rPr>
              <a:t>firms may have an incentive to artificially raise their prices.  The consumer is no longer king (monopoly firms are price makers) and some consumers in society cannot consume the good = a lack of choice</a:t>
            </a:r>
          </a:p>
          <a:p>
            <a:pPr>
              <a:buFontTx/>
              <a:buAutoNum type="arabicPeriod"/>
            </a:pPr>
            <a:endParaRPr lang="en-GB" altLang="en-US" dirty="0">
              <a:latin typeface="Tw Cen MT Condensed" panose="020B0606020104020203" pitchFamily="34" charset="0"/>
            </a:endParaRPr>
          </a:p>
          <a:p>
            <a:pPr>
              <a:buFontTx/>
              <a:buAutoNum type="arabicPeriod"/>
            </a:pPr>
            <a:r>
              <a:rPr lang="en-GB" altLang="en-US" b="1" dirty="0">
                <a:latin typeface="Tw Cen MT Condensed" panose="020B0606020104020203" pitchFamily="34" charset="0"/>
              </a:rPr>
              <a:t>Productive Inefficiency – </a:t>
            </a:r>
            <a:r>
              <a:rPr lang="en-GB" altLang="en-US" dirty="0">
                <a:latin typeface="Tw Cen MT Condensed" panose="020B0606020104020203" pitchFamily="34" charset="0"/>
              </a:rPr>
              <a:t>firms or institutions who have no competition, may not have an incentive to cut costs and produce as efficiently as they could</a:t>
            </a:r>
          </a:p>
          <a:p>
            <a:pPr>
              <a:buFontTx/>
              <a:buAutoNum type="arabicPeriod"/>
            </a:pPr>
            <a:endParaRPr lang="en-GB" altLang="en-US" dirty="0">
              <a:latin typeface="Tw Cen MT Condensed" panose="020B0606020104020203" pitchFamily="34" charset="0"/>
            </a:endParaRPr>
          </a:p>
          <a:p>
            <a:pPr>
              <a:buFontTx/>
              <a:buAutoNum type="arabicPeriod"/>
            </a:pPr>
            <a:r>
              <a:rPr lang="en-GB" altLang="en-US" b="1" dirty="0">
                <a:latin typeface="Tw Cen MT Condensed" panose="020B0606020104020203" pitchFamily="34" charset="0"/>
              </a:rPr>
              <a:t>Deadweight Loss – </a:t>
            </a:r>
            <a:r>
              <a:rPr lang="en-GB" altLang="en-US" dirty="0">
                <a:latin typeface="Tw Cen MT Condensed" panose="020B0606020104020203" pitchFamily="34" charset="0"/>
              </a:rPr>
              <a:t>Due to underproduction, not all the consumers will be able to receive the good and there will be a loss of welfare.  Welfare could be maximised by increasing production.</a:t>
            </a:r>
          </a:p>
        </p:txBody>
      </p:sp>
    </p:spTree>
    <p:extLst>
      <p:ext uri="{BB962C8B-B14F-4D97-AF65-F5344CB8AC3E}">
        <p14:creationId xmlns:p14="http://schemas.microsoft.com/office/powerpoint/2010/main" val="410730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692401" y="1690688"/>
            <a:ext cx="7086599" cy="4914900"/>
          </a:xfrm>
          <a:prstGeom prst="rect">
            <a:avLst/>
          </a:prstGeom>
        </p:spPr>
      </p:pic>
      <p:sp>
        <p:nvSpPr>
          <p:cNvPr id="3" name="Title 2"/>
          <p:cNvSpPr>
            <a:spLocks noGrp="1"/>
          </p:cNvSpPr>
          <p:nvPr>
            <p:ph type="title"/>
          </p:nvPr>
        </p:nvSpPr>
        <p:spPr/>
        <p:txBody>
          <a:bodyPr/>
          <a:lstStyle/>
          <a:p>
            <a:r>
              <a:rPr lang="en-GB" dirty="0"/>
              <a:t>(1) Allocative Inefficiency….</a:t>
            </a:r>
          </a:p>
        </p:txBody>
      </p:sp>
      <p:sp>
        <p:nvSpPr>
          <p:cNvPr id="5" name="TextBox 4"/>
          <p:cNvSpPr txBox="1"/>
          <p:nvPr/>
        </p:nvSpPr>
        <p:spPr>
          <a:xfrm>
            <a:off x="235733" y="2418834"/>
            <a:ext cx="2342367" cy="923330"/>
          </a:xfrm>
          <a:prstGeom prst="rect">
            <a:avLst/>
          </a:prstGeom>
          <a:solidFill>
            <a:schemeClr val="bg1"/>
          </a:solidFill>
        </p:spPr>
        <p:txBody>
          <a:bodyPr wrap="square" rtlCol="0">
            <a:spAutoFit/>
          </a:bodyPr>
          <a:lstStyle/>
          <a:p>
            <a:r>
              <a:rPr lang="en-GB" u="sng" dirty="0">
                <a:latin typeface="Tw Cen MT Condensed" panose="020B0606020104020203" pitchFamily="34" charset="0"/>
              </a:rPr>
              <a:t>Figure 1: The D+S facing a monopoly firm and the whole market</a:t>
            </a:r>
          </a:p>
        </p:txBody>
      </p:sp>
    </p:spTree>
    <p:extLst>
      <p:ext uri="{BB962C8B-B14F-4D97-AF65-F5344CB8AC3E}">
        <p14:creationId xmlns:p14="http://schemas.microsoft.com/office/powerpoint/2010/main" val="1138640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1BB21-6C38-4865-B2F3-FE72366347F0}"/>
              </a:ext>
            </a:extLst>
          </p:cNvPr>
          <p:cNvSpPr>
            <a:spLocks noGrp="1"/>
          </p:cNvSpPr>
          <p:nvPr>
            <p:ph type="title"/>
          </p:nvPr>
        </p:nvSpPr>
        <p:spPr/>
        <p:txBody>
          <a:bodyPr>
            <a:normAutofit fontScale="90000"/>
          </a:bodyPr>
          <a:lstStyle/>
          <a:p>
            <a:r>
              <a:rPr lang="en-GB" b="1" dirty="0"/>
              <a:t>RWS6 (MICRO): Market Failure #1 – Monopoly Power</a:t>
            </a:r>
            <a:br>
              <a:rPr lang="en-GB" b="1" dirty="0"/>
            </a:br>
            <a:r>
              <a:rPr lang="en-GB" sz="3100" dirty="0">
                <a:solidFill>
                  <a:srgbClr val="FF0000"/>
                </a:solidFill>
              </a:rPr>
              <a:t>Concepts of ‘Total’, Average and Marginal looking at Costs, Revenue and Profit for a Firm</a:t>
            </a:r>
            <a:endParaRPr lang="en-GB" dirty="0">
              <a:solidFill>
                <a:srgbClr val="FF0000"/>
              </a:solidFill>
            </a:endParaRPr>
          </a:p>
        </p:txBody>
      </p:sp>
      <p:sp>
        <p:nvSpPr>
          <p:cNvPr id="3" name="Content Placeholder 2">
            <a:extLst>
              <a:ext uri="{FF2B5EF4-FFF2-40B4-BE49-F238E27FC236}">
                <a16:creationId xmlns:a16="http://schemas.microsoft.com/office/drawing/2014/main" id="{7D14D5AF-D479-465A-B683-FA3C7E6FF471}"/>
              </a:ext>
            </a:extLst>
          </p:cNvPr>
          <p:cNvSpPr>
            <a:spLocks noGrp="1"/>
          </p:cNvSpPr>
          <p:nvPr>
            <p:ph idx="1"/>
          </p:nvPr>
        </p:nvSpPr>
        <p:spPr>
          <a:xfrm>
            <a:off x="449892" y="1997561"/>
            <a:ext cx="4147159" cy="4351338"/>
          </a:xfrm>
          <a:solidFill>
            <a:schemeClr val="bg1"/>
          </a:solidFill>
        </p:spPr>
        <p:txBody>
          <a:bodyPr>
            <a:noAutofit/>
          </a:bodyPr>
          <a:lstStyle/>
          <a:p>
            <a:pPr marL="0" indent="0">
              <a:buNone/>
            </a:pPr>
            <a:r>
              <a:rPr lang="en-GB" sz="3200" b="1" dirty="0"/>
              <a:t>STARTER: 10 Minutes in PAIRS</a:t>
            </a:r>
          </a:p>
          <a:p>
            <a:r>
              <a:rPr lang="en-GB" sz="3200" dirty="0"/>
              <a:t>Get </a:t>
            </a:r>
            <a:r>
              <a:rPr lang="en-GB" sz="3200" dirty="0" smtClean="0"/>
              <a:t>Homework (RWS5’s) </a:t>
            </a:r>
            <a:r>
              <a:rPr lang="en-GB" sz="3200" dirty="0"/>
              <a:t>out for collection</a:t>
            </a:r>
          </a:p>
          <a:p>
            <a:r>
              <a:rPr lang="en-GB" sz="3200" dirty="0"/>
              <a:t>Complete the first two tasks fully on the Worksheet.</a:t>
            </a:r>
          </a:p>
          <a:p>
            <a:r>
              <a:rPr lang="en-GB" sz="3200" dirty="0"/>
              <a:t>If time, have a go at the extension task (A*-B students should be attempting this)</a:t>
            </a:r>
          </a:p>
        </p:txBody>
      </p:sp>
      <p:pic>
        <p:nvPicPr>
          <p:cNvPr id="4" name="Picture 5" descr="ped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233" y="1997561"/>
            <a:ext cx="3438828" cy="40616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6958839" y="6059169"/>
            <a:ext cx="2945615" cy="461665"/>
          </a:xfrm>
          <a:prstGeom prst="rect">
            <a:avLst/>
          </a:prstGeom>
          <a:noFill/>
        </p:spPr>
        <p:txBody>
          <a:bodyPr wrap="none" rtlCol="0">
            <a:spAutoFit/>
          </a:bodyPr>
          <a:lstStyle/>
          <a:p>
            <a:r>
              <a:rPr lang="en-GB" sz="2400" b="1" dirty="0" smtClean="0"/>
              <a:t>Pedro’s </a:t>
            </a:r>
            <a:r>
              <a:rPr lang="en-GB" sz="2400" b="1" dirty="0" err="1" smtClean="0"/>
              <a:t>PaperBox</a:t>
            </a:r>
            <a:r>
              <a:rPr lang="en-GB" sz="2400" b="1" dirty="0" smtClean="0"/>
              <a:t> Ltd.</a:t>
            </a:r>
            <a:endParaRPr lang="en-GB" sz="2400" b="1" dirty="0"/>
          </a:p>
        </p:txBody>
      </p:sp>
    </p:spTree>
    <p:extLst>
      <p:ext uri="{BB962C8B-B14F-4D97-AF65-F5344CB8AC3E}">
        <p14:creationId xmlns:p14="http://schemas.microsoft.com/office/powerpoint/2010/main" val="9271349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(2) Productive Inefficiency….</a:t>
            </a:r>
          </a:p>
        </p:txBody>
      </p:sp>
      <p:pic>
        <p:nvPicPr>
          <p:cNvPr id="2" name="Picture 1"/>
          <p:cNvPicPr>
            <a:picLocks noChangeAspect="1"/>
          </p:cNvPicPr>
          <p:nvPr/>
        </p:nvPicPr>
        <p:blipFill>
          <a:blip r:embed="rId2"/>
          <a:stretch>
            <a:fillRect/>
          </a:stretch>
        </p:blipFill>
        <p:spPr>
          <a:xfrm>
            <a:off x="4932362" y="1690688"/>
            <a:ext cx="6543675" cy="4638675"/>
          </a:xfrm>
          <a:prstGeom prst="rect">
            <a:avLst/>
          </a:prstGeom>
        </p:spPr>
      </p:pic>
      <p:sp>
        <p:nvSpPr>
          <p:cNvPr id="4" name="TextBox 3"/>
          <p:cNvSpPr txBox="1"/>
          <p:nvPr/>
        </p:nvSpPr>
        <p:spPr>
          <a:xfrm>
            <a:off x="10325100" y="2693085"/>
            <a:ext cx="952500" cy="646331"/>
          </a:xfrm>
          <a:prstGeom prst="rect">
            <a:avLst/>
          </a:prstGeom>
          <a:solidFill>
            <a:schemeClr val="bg1"/>
          </a:solidFill>
        </p:spPr>
        <p:txBody>
          <a:bodyPr wrap="square" rtlCol="0">
            <a:spAutoFit/>
          </a:bodyPr>
          <a:lstStyle/>
          <a:p>
            <a:pPr algn="ctr"/>
            <a:r>
              <a:rPr lang="en-GB" sz="3600" b="1" dirty="0"/>
              <a:t>AC</a:t>
            </a:r>
          </a:p>
        </p:txBody>
      </p:sp>
      <p:sp>
        <p:nvSpPr>
          <p:cNvPr id="5" name="TextBox 4"/>
          <p:cNvSpPr txBox="1"/>
          <p:nvPr/>
        </p:nvSpPr>
        <p:spPr>
          <a:xfrm>
            <a:off x="292100" y="2146300"/>
            <a:ext cx="4200525" cy="3416320"/>
          </a:xfrm>
          <a:prstGeom prst="rect">
            <a:avLst/>
          </a:prstGeom>
          <a:noFill/>
        </p:spPr>
        <p:txBody>
          <a:bodyPr wrap="square" rtlCol="0">
            <a:spAutoFit/>
          </a:bodyPr>
          <a:lstStyle/>
          <a:p>
            <a:r>
              <a:rPr lang="en-GB" sz="2400" b="1" dirty="0">
                <a:latin typeface="Tw Cen MT Condensed" panose="020B0606020104020203" pitchFamily="34" charset="0"/>
              </a:rPr>
              <a:t>KEY QUESTIONS:</a:t>
            </a:r>
          </a:p>
          <a:p>
            <a:pPr marL="342900" indent="-342900">
              <a:buFont typeface="+mj-lt"/>
              <a:buAutoNum type="arabicPeriod"/>
            </a:pPr>
            <a:r>
              <a:rPr lang="en-GB" sz="2400" dirty="0">
                <a:latin typeface="Tw Cen MT Condensed" panose="020B0606020104020203" pitchFamily="34" charset="0"/>
              </a:rPr>
              <a:t>Where do you think on the graph the productively efficient point is for this firm?</a:t>
            </a:r>
          </a:p>
          <a:p>
            <a:pPr marL="342900" indent="-342900">
              <a:buFont typeface="+mj-lt"/>
              <a:buAutoNum type="arabicPeriod"/>
            </a:pPr>
            <a:r>
              <a:rPr lang="en-GB" sz="2400" dirty="0">
                <a:latin typeface="Tw Cen MT Condensed" panose="020B0606020104020203" pitchFamily="34" charset="0"/>
              </a:rPr>
              <a:t>Therefore, what will a monopoly do that will make it productively inefficient?</a:t>
            </a:r>
          </a:p>
          <a:p>
            <a:pPr marL="342900" indent="-342900">
              <a:buFont typeface="+mj-lt"/>
              <a:buAutoNum type="arabicPeriod"/>
            </a:pPr>
            <a:r>
              <a:rPr lang="en-GB" sz="2400" dirty="0">
                <a:latin typeface="Tw Cen MT Condensed" panose="020B0606020104020203" pitchFamily="34" charset="0"/>
              </a:rPr>
              <a:t>Can you explain WHY a pure monopoly might not be bothered about producing at the bottom of it’s AC curve?</a:t>
            </a:r>
          </a:p>
        </p:txBody>
      </p:sp>
      <p:sp>
        <p:nvSpPr>
          <p:cNvPr id="7" name="TextBox 6"/>
          <p:cNvSpPr txBox="1"/>
          <p:nvPr/>
        </p:nvSpPr>
        <p:spPr>
          <a:xfrm>
            <a:off x="6582312" y="1961634"/>
            <a:ext cx="3243773" cy="369332"/>
          </a:xfrm>
          <a:prstGeom prst="rect">
            <a:avLst/>
          </a:prstGeom>
          <a:solidFill>
            <a:schemeClr val="bg1"/>
          </a:solidFill>
        </p:spPr>
        <p:txBody>
          <a:bodyPr wrap="none" rtlCol="0">
            <a:spAutoFit/>
          </a:bodyPr>
          <a:lstStyle/>
          <a:p>
            <a:r>
              <a:rPr lang="en-GB" u="sng" dirty="0">
                <a:latin typeface="Tw Cen MT Condensed" panose="020B0606020104020203" pitchFamily="34" charset="0"/>
              </a:rPr>
              <a:t>Figure 2: Average Cost for an Individual Firm</a:t>
            </a:r>
          </a:p>
        </p:txBody>
      </p:sp>
    </p:spTree>
    <p:extLst>
      <p:ext uri="{BB962C8B-B14F-4D97-AF65-F5344CB8AC3E}">
        <p14:creationId xmlns:p14="http://schemas.microsoft.com/office/powerpoint/2010/main" val="2641627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491" y="1908752"/>
            <a:ext cx="5006109" cy="4796848"/>
          </a:xfrm>
        </p:spPr>
        <p:txBody>
          <a:bodyPr>
            <a:normAutofit fontScale="92500"/>
          </a:bodyPr>
          <a:lstStyle/>
          <a:p>
            <a:pPr marL="0" indent="0">
              <a:buNone/>
            </a:pPr>
            <a:r>
              <a:rPr lang="en-GB" b="1" dirty="0"/>
              <a:t>Welfare Economics and the Market RECAP</a:t>
            </a:r>
            <a:br>
              <a:rPr lang="en-GB" b="1" dirty="0"/>
            </a:br>
            <a:r>
              <a:rPr lang="en-GB" sz="2600" b="1" dirty="0">
                <a:solidFill>
                  <a:srgbClr val="FF0000"/>
                </a:solidFill>
              </a:rPr>
              <a:t>Consumer and Producer Surplus</a:t>
            </a:r>
            <a:endParaRPr lang="en-GB" b="1" dirty="0"/>
          </a:p>
          <a:p>
            <a:r>
              <a:rPr lang="en-GB" sz="2200" b="1" dirty="0"/>
              <a:t>Welfare Economics:</a:t>
            </a:r>
            <a:r>
              <a:rPr lang="en-GB" sz="2200" dirty="0"/>
              <a:t> The study of how an economy can best allocate resources to maximise the utility or economic welfare of its citizens.</a:t>
            </a:r>
          </a:p>
          <a:p>
            <a:r>
              <a:rPr lang="en-GB" sz="2200" b="1" i="1" dirty="0"/>
              <a:t>Welfare analysis </a:t>
            </a:r>
            <a:r>
              <a:rPr lang="en-GB" sz="2200" dirty="0"/>
              <a:t>considers whether economic decisions by individuals, organisations, and the government increase or decrease economic welfare.</a:t>
            </a:r>
          </a:p>
          <a:p>
            <a:r>
              <a:rPr lang="en-GB" sz="2200" b="1" dirty="0"/>
              <a:t>Consumer surplus: </a:t>
            </a:r>
            <a:r>
              <a:rPr lang="en-GB" sz="2200" dirty="0"/>
              <a:t>The difference between the market price which consumers pay and that which they are prepared to pay.</a:t>
            </a:r>
          </a:p>
          <a:p>
            <a:r>
              <a:rPr lang="en-GB" sz="2200" b="1" dirty="0"/>
              <a:t>Producer surplus: </a:t>
            </a:r>
            <a:r>
              <a:rPr lang="en-GB" sz="2200" dirty="0"/>
              <a:t>The difference between the market price which firms receive and the price at which they would be prepared to supply.</a:t>
            </a:r>
          </a:p>
        </p:txBody>
      </p:sp>
      <p:pic>
        <p:nvPicPr>
          <p:cNvPr id="4" name="Picture 3"/>
          <p:cNvPicPr>
            <a:picLocks noChangeAspect="1"/>
          </p:cNvPicPr>
          <p:nvPr/>
        </p:nvPicPr>
        <p:blipFill>
          <a:blip r:embed="rId2"/>
          <a:stretch>
            <a:fillRect/>
          </a:stretch>
        </p:blipFill>
        <p:spPr>
          <a:xfrm>
            <a:off x="5902131" y="1733550"/>
            <a:ext cx="6009789" cy="4972050"/>
          </a:xfrm>
          <a:prstGeom prst="rect">
            <a:avLst/>
          </a:prstGeom>
        </p:spPr>
      </p:pic>
      <p:sp>
        <p:nvSpPr>
          <p:cNvPr id="5" name="Title 2"/>
          <p:cNvSpPr>
            <a:spLocks noGrp="1"/>
          </p:cNvSpPr>
          <p:nvPr>
            <p:ph type="title"/>
          </p:nvPr>
        </p:nvSpPr>
        <p:spPr>
          <a:xfrm>
            <a:off x="838200" y="365125"/>
            <a:ext cx="10515600" cy="1325563"/>
          </a:xfrm>
        </p:spPr>
        <p:txBody>
          <a:bodyPr/>
          <a:lstStyle/>
          <a:p>
            <a:r>
              <a:rPr lang="en-GB" dirty="0"/>
              <a:t>(3) Deadweight Loss</a:t>
            </a:r>
          </a:p>
        </p:txBody>
      </p:sp>
      <p:sp>
        <p:nvSpPr>
          <p:cNvPr id="6" name="TextBox 5"/>
          <p:cNvSpPr txBox="1"/>
          <p:nvPr/>
        </p:nvSpPr>
        <p:spPr>
          <a:xfrm>
            <a:off x="6406981" y="1908752"/>
            <a:ext cx="5000088" cy="369332"/>
          </a:xfrm>
          <a:prstGeom prst="rect">
            <a:avLst/>
          </a:prstGeom>
          <a:solidFill>
            <a:schemeClr val="bg1"/>
          </a:solidFill>
        </p:spPr>
        <p:txBody>
          <a:bodyPr wrap="square" rtlCol="0">
            <a:spAutoFit/>
          </a:bodyPr>
          <a:lstStyle/>
          <a:p>
            <a:pPr algn="ctr"/>
            <a:r>
              <a:rPr lang="en-GB" u="sng" dirty="0">
                <a:latin typeface="Tw Cen MT Condensed" panose="020B0606020104020203" pitchFamily="34" charset="0"/>
              </a:rPr>
              <a:t>Figure 3: D+S Diagram for a Market</a:t>
            </a:r>
          </a:p>
        </p:txBody>
      </p:sp>
    </p:spTree>
    <p:extLst>
      <p:ext uri="{BB962C8B-B14F-4D97-AF65-F5344CB8AC3E}">
        <p14:creationId xmlns:p14="http://schemas.microsoft.com/office/powerpoint/2010/main" val="40579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025" y="1717792"/>
            <a:ext cx="5366657" cy="5025524"/>
          </a:xfrm>
        </p:spPr>
        <p:txBody>
          <a:bodyPr>
            <a:normAutofit/>
          </a:bodyPr>
          <a:lstStyle/>
          <a:p>
            <a:pPr marL="0" indent="0">
              <a:buNone/>
            </a:pPr>
            <a:r>
              <a:rPr lang="en-GB" dirty="0"/>
              <a:t>KEY QUESTIONS</a:t>
            </a:r>
          </a:p>
          <a:p>
            <a:r>
              <a:rPr lang="en-GB" dirty="0"/>
              <a:t>How could the price move to G (but the equilibrium stayed at B)?</a:t>
            </a:r>
          </a:p>
          <a:p>
            <a:pPr marL="914400" lvl="1" indent="-457200">
              <a:buFont typeface="+mj-lt"/>
              <a:buAutoNum type="arabicPeriod"/>
            </a:pPr>
            <a:r>
              <a:rPr lang="en-GB" dirty="0"/>
              <a:t>If a Government imposed a regulation to keep price at G, what would be the welfare loss to society?</a:t>
            </a:r>
          </a:p>
          <a:p>
            <a:pPr marL="914400" lvl="1" indent="-457200">
              <a:buFont typeface="+mj-lt"/>
              <a:buAutoNum type="arabicPeriod"/>
            </a:pPr>
            <a:r>
              <a:rPr lang="en-GB" dirty="0"/>
              <a:t>If a monopoly (i.e. a market with no competition) raised it’s price to exploit the market, the same thing could happen.</a:t>
            </a:r>
          </a:p>
          <a:p>
            <a:r>
              <a:rPr lang="en-GB" dirty="0"/>
              <a:t>Why might the higher price lead to a loss of welfare?  Who loses and who gains?</a:t>
            </a:r>
          </a:p>
          <a:p>
            <a:pPr marL="0" indent="0">
              <a:buNone/>
            </a:pPr>
            <a:endParaRPr lang="en-GB" dirty="0"/>
          </a:p>
        </p:txBody>
      </p:sp>
      <p:pic>
        <p:nvPicPr>
          <p:cNvPr id="5" name="Picture 4"/>
          <p:cNvPicPr>
            <a:picLocks noChangeAspect="1"/>
          </p:cNvPicPr>
          <p:nvPr/>
        </p:nvPicPr>
        <p:blipFill>
          <a:blip r:embed="rId3"/>
          <a:stretch>
            <a:fillRect/>
          </a:stretch>
        </p:blipFill>
        <p:spPr>
          <a:xfrm>
            <a:off x="5868955" y="1717792"/>
            <a:ext cx="6186195" cy="5025524"/>
          </a:xfrm>
          <a:prstGeom prst="rect">
            <a:avLst/>
          </a:prstGeom>
        </p:spPr>
      </p:pic>
      <p:sp>
        <p:nvSpPr>
          <p:cNvPr id="6" name="Isosceles Triangle 5"/>
          <p:cNvSpPr/>
          <p:nvPr/>
        </p:nvSpPr>
        <p:spPr>
          <a:xfrm rot="5400000">
            <a:off x="8042989" y="4198778"/>
            <a:ext cx="905067" cy="66247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7" name="TextBox 6"/>
          <p:cNvSpPr txBox="1"/>
          <p:nvPr/>
        </p:nvSpPr>
        <p:spPr>
          <a:xfrm>
            <a:off x="8495522" y="3319461"/>
            <a:ext cx="1444434" cy="338554"/>
          </a:xfrm>
          <a:prstGeom prst="rect">
            <a:avLst/>
          </a:prstGeom>
          <a:solidFill>
            <a:schemeClr val="tx1"/>
          </a:solidFill>
        </p:spPr>
        <p:txBody>
          <a:bodyPr wrap="none" rtlCol="0">
            <a:spAutoFit/>
          </a:bodyPr>
          <a:lstStyle/>
          <a:p>
            <a:r>
              <a:rPr lang="en-GB" sz="1600" b="1" dirty="0">
                <a:solidFill>
                  <a:schemeClr val="bg1"/>
                </a:solidFill>
                <a:latin typeface="Tw Cen MT Condensed" panose="020B0606020104020203" pitchFamily="34" charset="0"/>
              </a:rPr>
              <a:t>Deadweight loss?</a:t>
            </a:r>
          </a:p>
        </p:txBody>
      </p:sp>
      <p:cxnSp>
        <p:nvCxnSpPr>
          <p:cNvPr id="9" name="Straight Arrow Connector 8"/>
          <p:cNvCxnSpPr>
            <a:stCxn id="7" idx="2"/>
            <a:endCxn id="6" idx="1"/>
          </p:cNvCxnSpPr>
          <p:nvPr/>
        </p:nvCxnSpPr>
        <p:spPr>
          <a:xfrm flipH="1">
            <a:off x="8495522" y="3658015"/>
            <a:ext cx="722217" cy="6457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Title 2"/>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w Cen MT Condensed" panose="020B0606020104020203" pitchFamily="34" charset="0"/>
                <a:ea typeface="+mj-ea"/>
                <a:cs typeface="+mj-cs"/>
              </a:defRPr>
            </a:lvl1pPr>
          </a:lstStyle>
          <a:p>
            <a:r>
              <a:rPr lang="en-GB" dirty="0"/>
              <a:t>(3) Deadweight Loss Continued….</a:t>
            </a:r>
          </a:p>
        </p:txBody>
      </p:sp>
      <p:sp>
        <p:nvSpPr>
          <p:cNvPr id="10" name="TextBox 9"/>
          <p:cNvSpPr txBox="1"/>
          <p:nvPr/>
        </p:nvSpPr>
        <p:spPr>
          <a:xfrm>
            <a:off x="7835465" y="1964629"/>
            <a:ext cx="2508251" cy="369332"/>
          </a:xfrm>
          <a:prstGeom prst="rect">
            <a:avLst/>
          </a:prstGeom>
          <a:solidFill>
            <a:schemeClr val="bg1"/>
          </a:solidFill>
        </p:spPr>
        <p:txBody>
          <a:bodyPr wrap="none" rtlCol="0">
            <a:spAutoFit/>
          </a:bodyPr>
          <a:lstStyle/>
          <a:p>
            <a:r>
              <a:rPr lang="en-GB" u="sng" dirty="0">
                <a:latin typeface="Tw Cen MT Condensed" panose="020B0606020104020203" pitchFamily="34" charset="0"/>
              </a:rPr>
              <a:t>Figure 4: D+S for a Whole Market</a:t>
            </a:r>
          </a:p>
        </p:txBody>
      </p:sp>
    </p:spTree>
    <p:extLst>
      <p:ext uri="{BB962C8B-B14F-4D97-AF65-F5344CB8AC3E}">
        <p14:creationId xmlns:p14="http://schemas.microsoft.com/office/powerpoint/2010/main" val="57269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005011" y="1790549"/>
            <a:ext cx="102200" cy="441960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1107211" y="6210149"/>
            <a:ext cx="5384800" cy="0"/>
          </a:xfrm>
          <a:prstGeom prst="line">
            <a:avLst/>
          </a:prstGeom>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494496" y="1702133"/>
            <a:ext cx="997389" cy="369332"/>
          </a:xfrm>
          <a:prstGeom prst="rect">
            <a:avLst/>
          </a:prstGeom>
          <a:solidFill>
            <a:schemeClr val="bg1"/>
          </a:solidFill>
        </p:spPr>
        <p:txBody>
          <a:bodyPr wrap="none" rtlCol="0">
            <a:spAutoFit/>
          </a:bodyPr>
          <a:lstStyle/>
          <a:p>
            <a:r>
              <a:rPr lang="en-GB" b="1" dirty="0">
                <a:latin typeface="Tw Cen MT Condensed" panose="020B0606020104020203" pitchFamily="34" charset="0"/>
              </a:rPr>
              <a:t>Price/Cost</a:t>
            </a:r>
          </a:p>
        </p:txBody>
      </p:sp>
      <p:sp>
        <p:nvSpPr>
          <p:cNvPr id="11" name="TextBox 10"/>
          <p:cNvSpPr txBox="1"/>
          <p:nvPr/>
        </p:nvSpPr>
        <p:spPr>
          <a:xfrm>
            <a:off x="5620181" y="6030255"/>
            <a:ext cx="893193" cy="369332"/>
          </a:xfrm>
          <a:prstGeom prst="rect">
            <a:avLst/>
          </a:prstGeom>
          <a:solidFill>
            <a:schemeClr val="bg1"/>
          </a:solidFill>
        </p:spPr>
        <p:txBody>
          <a:bodyPr wrap="none" rtlCol="0">
            <a:spAutoFit/>
          </a:bodyPr>
          <a:lstStyle/>
          <a:p>
            <a:r>
              <a:rPr lang="en-GB" b="1" dirty="0">
                <a:latin typeface="Tw Cen MT Condensed" panose="020B0606020104020203" pitchFamily="34" charset="0"/>
              </a:rPr>
              <a:t>Quantity</a:t>
            </a:r>
          </a:p>
        </p:txBody>
      </p:sp>
      <p:cxnSp>
        <p:nvCxnSpPr>
          <p:cNvPr id="13" name="Straight Connector 12"/>
          <p:cNvCxnSpPr>
            <a:endCxn id="14" idx="1"/>
          </p:cNvCxnSpPr>
          <p:nvPr/>
        </p:nvCxnSpPr>
        <p:spPr>
          <a:xfrm>
            <a:off x="1837153" y="2071506"/>
            <a:ext cx="2699797" cy="3814184"/>
          </a:xfrm>
          <a:prstGeom prst="line">
            <a:avLst/>
          </a:prstGeom>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4536950" y="5624080"/>
            <a:ext cx="954107" cy="523220"/>
          </a:xfrm>
          <a:prstGeom prst="rect">
            <a:avLst/>
          </a:prstGeom>
          <a:noFill/>
        </p:spPr>
        <p:txBody>
          <a:bodyPr wrap="none" rtlCol="0">
            <a:spAutoFit/>
          </a:bodyPr>
          <a:lstStyle/>
          <a:p>
            <a:r>
              <a:rPr lang="en-GB" sz="2800" b="1" dirty="0">
                <a:latin typeface="Tw Cen MT Condensed" panose="020B0606020104020203" pitchFamily="34" charset="0"/>
              </a:rPr>
              <a:t>D=AR</a:t>
            </a:r>
          </a:p>
        </p:txBody>
      </p:sp>
      <p:cxnSp>
        <p:nvCxnSpPr>
          <p:cNvPr id="18" name="Straight Connector 17"/>
          <p:cNvCxnSpPr/>
          <p:nvPr/>
        </p:nvCxnSpPr>
        <p:spPr>
          <a:xfrm flipH="1" flipV="1">
            <a:off x="3995600" y="5049594"/>
            <a:ext cx="28668" cy="117604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3" idx="2"/>
          </p:cNvCxnSpPr>
          <p:nvPr/>
        </p:nvCxnSpPr>
        <p:spPr>
          <a:xfrm flipV="1">
            <a:off x="1068591" y="5099589"/>
            <a:ext cx="2833018" cy="2745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32" idx="4"/>
          </p:cNvCxnSpPr>
          <p:nvPr/>
        </p:nvCxnSpPr>
        <p:spPr>
          <a:xfrm flipV="1">
            <a:off x="2428011" y="2944687"/>
            <a:ext cx="0" cy="326546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027052" y="2888664"/>
            <a:ext cx="1422400" cy="193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02578" y="4900006"/>
            <a:ext cx="642665" cy="369332"/>
          </a:xfrm>
          <a:prstGeom prst="rect">
            <a:avLst/>
          </a:prstGeom>
          <a:noFill/>
        </p:spPr>
        <p:txBody>
          <a:bodyPr wrap="square" rtlCol="0">
            <a:spAutoFit/>
          </a:bodyPr>
          <a:lstStyle/>
          <a:p>
            <a:r>
              <a:rPr lang="en-GB" b="1" dirty="0">
                <a:latin typeface="Tw Cen MT Condensed" panose="020B0606020104020203" pitchFamily="34" charset="0"/>
              </a:rPr>
              <a:t>P</a:t>
            </a:r>
            <a:r>
              <a:rPr lang="en-GB" sz="1100" b="1" dirty="0">
                <a:latin typeface="Tw Cen MT Condensed" panose="020B0606020104020203" pitchFamily="34" charset="0"/>
              </a:rPr>
              <a:t>SO</a:t>
            </a:r>
          </a:p>
        </p:txBody>
      </p:sp>
      <p:sp>
        <p:nvSpPr>
          <p:cNvPr id="29" name="TextBox 28"/>
          <p:cNvSpPr txBox="1"/>
          <p:nvPr/>
        </p:nvSpPr>
        <p:spPr>
          <a:xfrm>
            <a:off x="440616" y="2723746"/>
            <a:ext cx="642665" cy="369332"/>
          </a:xfrm>
          <a:prstGeom prst="rect">
            <a:avLst/>
          </a:prstGeom>
          <a:noFill/>
        </p:spPr>
        <p:txBody>
          <a:bodyPr wrap="square" rtlCol="0">
            <a:spAutoFit/>
          </a:bodyPr>
          <a:lstStyle/>
          <a:p>
            <a:r>
              <a:rPr lang="en-GB" b="1" dirty="0">
                <a:latin typeface="Tw Cen MT Condensed" panose="020B0606020104020203" pitchFamily="34" charset="0"/>
              </a:rPr>
              <a:t>P</a:t>
            </a:r>
            <a:r>
              <a:rPr lang="en-GB" sz="1100" b="1" dirty="0">
                <a:latin typeface="Tw Cen MT Condensed" panose="020B0606020104020203" pitchFamily="34" charset="0"/>
              </a:rPr>
              <a:t>M</a:t>
            </a:r>
          </a:p>
        </p:txBody>
      </p:sp>
      <p:sp>
        <p:nvSpPr>
          <p:cNvPr id="30" name="TextBox 29"/>
          <p:cNvSpPr txBox="1"/>
          <p:nvPr/>
        </p:nvSpPr>
        <p:spPr>
          <a:xfrm>
            <a:off x="2140945" y="6221816"/>
            <a:ext cx="642665" cy="369332"/>
          </a:xfrm>
          <a:prstGeom prst="rect">
            <a:avLst/>
          </a:prstGeom>
          <a:noFill/>
        </p:spPr>
        <p:txBody>
          <a:bodyPr wrap="square" rtlCol="0">
            <a:spAutoFit/>
          </a:bodyPr>
          <a:lstStyle/>
          <a:p>
            <a:r>
              <a:rPr lang="en-GB" b="1" dirty="0">
                <a:latin typeface="Tw Cen MT Condensed" panose="020B0606020104020203" pitchFamily="34" charset="0"/>
              </a:rPr>
              <a:t>Q</a:t>
            </a:r>
            <a:r>
              <a:rPr lang="en-GB" sz="1100" b="1" dirty="0">
                <a:latin typeface="Tw Cen MT Condensed" panose="020B0606020104020203" pitchFamily="34" charset="0"/>
              </a:rPr>
              <a:t>M</a:t>
            </a:r>
          </a:p>
        </p:txBody>
      </p:sp>
      <p:sp>
        <p:nvSpPr>
          <p:cNvPr id="31" name="TextBox 30"/>
          <p:cNvSpPr txBox="1"/>
          <p:nvPr/>
        </p:nvSpPr>
        <p:spPr>
          <a:xfrm>
            <a:off x="3731070" y="6206326"/>
            <a:ext cx="752887" cy="369332"/>
          </a:xfrm>
          <a:prstGeom prst="rect">
            <a:avLst/>
          </a:prstGeom>
          <a:noFill/>
        </p:spPr>
        <p:txBody>
          <a:bodyPr wrap="square" rtlCol="0">
            <a:spAutoFit/>
          </a:bodyPr>
          <a:lstStyle/>
          <a:p>
            <a:r>
              <a:rPr lang="en-GB" b="1" dirty="0">
                <a:latin typeface="Tw Cen MT Condensed" panose="020B0606020104020203" pitchFamily="34" charset="0"/>
              </a:rPr>
              <a:t>Q</a:t>
            </a:r>
            <a:r>
              <a:rPr lang="en-GB" sz="1100" b="1" dirty="0">
                <a:latin typeface="Tw Cen MT Condensed" panose="020B0606020104020203" pitchFamily="34" charset="0"/>
              </a:rPr>
              <a:t>SO</a:t>
            </a:r>
          </a:p>
        </p:txBody>
      </p:sp>
      <p:sp>
        <p:nvSpPr>
          <p:cNvPr id="32" name="Oval 31"/>
          <p:cNvSpPr/>
          <p:nvPr/>
        </p:nvSpPr>
        <p:spPr>
          <a:xfrm>
            <a:off x="2351811" y="2812263"/>
            <a:ext cx="152401" cy="1324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33" name="Oval 32"/>
          <p:cNvSpPr/>
          <p:nvPr/>
        </p:nvSpPr>
        <p:spPr>
          <a:xfrm>
            <a:off x="3901609" y="5003126"/>
            <a:ext cx="186912" cy="1929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35" name="Freeform 34"/>
          <p:cNvSpPr/>
          <p:nvPr/>
        </p:nvSpPr>
        <p:spPr>
          <a:xfrm>
            <a:off x="1849390" y="3401611"/>
            <a:ext cx="4248663" cy="1704514"/>
          </a:xfrm>
          <a:custGeom>
            <a:avLst/>
            <a:gdLst>
              <a:gd name="connsiteX0" fmla="*/ 0 w 3453413"/>
              <a:gd name="connsiteY0" fmla="*/ 0 h 1704514"/>
              <a:gd name="connsiteX1" fmla="*/ 1855433 w 3453413"/>
              <a:gd name="connsiteY1" fmla="*/ 1704513 h 1704514"/>
              <a:gd name="connsiteX2" fmla="*/ 3453413 w 3453413"/>
              <a:gd name="connsiteY2" fmla="*/ 8878 h 1704514"/>
            </a:gdLst>
            <a:ahLst/>
            <a:cxnLst>
              <a:cxn ang="0">
                <a:pos x="connsiteX0" y="connsiteY0"/>
              </a:cxn>
              <a:cxn ang="0">
                <a:pos x="connsiteX1" y="connsiteY1"/>
              </a:cxn>
              <a:cxn ang="0">
                <a:pos x="connsiteX2" y="connsiteY2"/>
              </a:cxn>
            </a:cxnLst>
            <a:rect l="l" t="t" r="r" b="b"/>
            <a:pathLst>
              <a:path w="3453413" h="1704514">
                <a:moveTo>
                  <a:pt x="0" y="0"/>
                </a:moveTo>
                <a:cubicBezTo>
                  <a:pt x="639932" y="851516"/>
                  <a:pt x="1279864" y="1703033"/>
                  <a:pt x="1855433" y="1704513"/>
                </a:cubicBezTo>
                <a:cubicBezTo>
                  <a:pt x="2431002" y="1705993"/>
                  <a:pt x="2942207" y="857435"/>
                  <a:pt x="3453413" y="8878"/>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dirty="0">
              <a:latin typeface="Tw Cen MT Condensed" panose="020B0606020104020203" pitchFamily="34" charset="0"/>
            </a:endParaRPr>
          </a:p>
        </p:txBody>
      </p:sp>
      <p:sp>
        <p:nvSpPr>
          <p:cNvPr id="59" name="TextBox 58"/>
          <p:cNvSpPr txBox="1"/>
          <p:nvPr/>
        </p:nvSpPr>
        <p:spPr>
          <a:xfrm>
            <a:off x="5932036" y="2980997"/>
            <a:ext cx="818173" cy="523220"/>
          </a:xfrm>
          <a:prstGeom prst="rect">
            <a:avLst/>
          </a:prstGeom>
          <a:noFill/>
        </p:spPr>
        <p:txBody>
          <a:bodyPr wrap="none" rtlCol="0">
            <a:spAutoFit/>
          </a:bodyPr>
          <a:lstStyle/>
          <a:p>
            <a:r>
              <a:rPr lang="en-GB" sz="2800" b="1" dirty="0">
                <a:latin typeface="Tw Cen MT Condensed" panose="020B0606020104020203" pitchFamily="34" charset="0"/>
              </a:rPr>
              <a:t>SRAC</a:t>
            </a:r>
          </a:p>
        </p:txBody>
      </p:sp>
      <p:sp>
        <p:nvSpPr>
          <p:cNvPr id="68" name="TextBox 67"/>
          <p:cNvSpPr txBox="1"/>
          <p:nvPr/>
        </p:nvSpPr>
        <p:spPr>
          <a:xfrm>
            <a:off x="3991224" y="4854079"/>
            <a:ext cx="255198" cy="261610"/>
          </a:xfrm>
          <a:prstGeom prst="rect">
            <a:avLst/>
          </a:prstGeom>
          <a:noFill/>
        </p:spPr>
        <p:txBody>
          <a:bodyPr wrap="none" rtlCol="0">
            <a:spAutoFit/>
          </a:bodyPr>
          <a:lstStyle/>
          <a:p>
            <a:r>
              <a:rPr lang="en-GB" sz="1100" b="1" dirty="0">
                <a:latin typeface="Tw Cen MT Condensed" panose="020B0606020104020203" pitchFamily="34" charset="0"/>
              </a:rPr>
              <a:t>A</a:t>
            </a:r>
          </a:p>
        </p:txBody>
      </p:sp>
      <p:sp>
        <p:nvSpPr>
          <p:cNvPr id="69" name="TextBox 68"/>
          <p:cNvSpPr txBox="1"/>
          <p:nvPr/>
        </p:nvSpPr>
        <p:spPr>
          <a:xfrm>
            <a:off x="2501071" y="2783201"/>
            <a:ext cx="251992" cy="261610"/>
          </a:xfrm>
          <a:prstGeom prst="rect">
            <a:avLst/>
          </a:prstGeom>
          <a:noFill/>
        </p:spPr>
        <p:txBody>
          <a:bodyPr wrap="none" rtlCol="0">
            <a:spAutoFit/>
          </a:bodyPr>
          <a:lstStyle/>
          <a:p>
            <a:r>
              <a:rPr lang="en-GB" sz="1100" b="1" dirty="0">
                <a:latin typeface="Tw Cen MT Condensed" panose="020B0606020104020203" pitchFamily="34" charset="0"/>
              </a:rPr>
              <a:t>B</a:t>
            </a:r>
          </a:p>
        </p:txBody>
      </p:sp>
      <p:sp>
        <p:nvSpPr>
          <p:cNvPr id="2" name="Title 1"/>
          <p:cNvSpPr>
            <a:spLocks noGrp="1"/>
          </p:cNvSpPr>
          <p:nvPr>
            <p:ph type="title"/>
          </p:nvPr>
        </p:nvSpPr>
        <p:spPr>
          <a:xfrm>
            <a:off x="840253" y="289020"/>
            <a:ext cx="10515600" cy="1325563"/>
          </a:xfrm>
        </p:spPr>
        <p:txBody>
          <a:bodyPr/>
          <a:lstStyle/>
          <a:p>
            <a:pPr algn="ctr"/>
            <a:r>
              <a:rPr lang="en-US" b="1" dirty="0">
                <a:latin typeface="Tw Cen MT Condensed" panose="020B0606020104020203" pitchFamily="34" charset="0"/>
              </a:rPr>
              <a:t>Perfect Competition .v. Pure Monopoly</a:t>
            </a:r>
          </a:p>
        </p:txBody>
      </p:sp>
      <p:sp>
        <p:nvSpPr>
          <p:cNvPr id="4" name="TextBox 3"/>
          <p:cNvSpPr txBox="1"/>
          <p:nvPr/>
        </p:nvSpPr>
        <p:spPr>
          <a:xfrm>
            <a:off x="7836331" y="1657382"/>
            <a:ext cx="3840732" cy="1477328"/>
          </a:xfrm>
          <a:prstGeom prst="rect">
            <a:avLst/>
          </a:prstGeom>
          <a:solidFill>
            <a:schemeClr val="bg1"/>
          </a:solidFill>
        </p:spPr>
        <p:txBody>
          <a:bodyPr wrap="square" rtlCol="0">
            <a:spAutoFit/>
          </a:bodyPr>
          <a:lstStyle/>
          <a:p>
            <a:r>
              <a:rPr lang="en-US" b="1" dirty="0">
                <a:latin typeface="Tw Cen MT Condensed" panose="020B0606020104020203" pitchFamily="34" charset="0"/>
              </a:rPr>
              <a:t>QUESTIONS:</a:t>
            </a:r>
          </a:p>
          <a:p>
            <a:pPr marL="342900" indent="-342900">
              <a:buFont typeface="+mj-lt"/>
              <a:buAutoNum type="arabicPeriod"/>
            </a:pPr>
            <a:r>
              <a:rPr lang="en-US" dirty="0">
                <a:latin typeface="Tw Cen MT Condensed" panose="020B0606020104020203" pitchFamily="34" charset="0"/>
              </a:rPr>
              <a:t>Where would a perfectly competitive market operate (and why)?</a:t>
            </a:r>
          </a:p>
          <a:p>
            <a:pPr marL="342900" indent="-342900">
              <a:buFont typeface="+mj-lt"/>
              <a:buAutoNum type="arabicPeriod"/>
            </a:pPr>
            <a:r>
              <a:rPr lang="en-US" dirty="0">
                <a:latin typeface="Tw Cen MT Condensed" panose="020B0606020104020203" pitchFamily="34" charset="0"/>
              </a:rPr>
              <a:t>Using the diagram, explain why pure monopoly is considered to be a market failure?</a:t>
            </a:r>
          </a:p>
        </p:txBody>
      </p:sp>
      <p:sp>
        <p:nvSpPr>
          <p:cNvPr id="6" name="TextBox 5"/>
          <p:cNvSpPr txBox="1"/>
          <p:nvPr/>
        </p:nvSpPr>
        <p:spPr>
          <a:xfrm>
            <a:off x="2849575" y="1982663"/>
            <a:ext cx="1986634" cy="369332"/>
          </a:xfrm>
          <a:prstGeom prst="rect">
            <a:avLst/>
          </a:prstGeom>
          <a:noFill/>
        </p:spPr>
        <p:txBody>
          <a:bodyPr wrap="none" rtlCol="0">
            <a:spAutoFit/>
          </a:bodyPr>
          <a:lstStyle/>
          <a:p>
            <a:r>
              <a:rPr lang="en-US" u="sng" dirty="0">
                <a:latin typeface="Tw Cen MT Condensed" panose="020B0606020104020203" pitchFamily="34" charset="0"/>
              </a:rPr>
              <a:t>Market for a Good/Service</a:t>
            </a:r>
          </a:p>
        </p:txBody>
      </p:sp>
    </p:spTree>
    <p:extLst>
      <p:ext uri="{BB962C8B-B14F-4D97-AF65-F5344CB8AC3E}">
        <p14:creationId xmlns:p14="http://schemas.microsoft.com/office/powerpoint/2010/main" val="39122514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50600" y="381000"/>
            <a:ext cx="102200" cy="441960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3352800" y="4800600"/>
            <a:ext cx="5384800" cy="0"/>
          </a:xfrm>
          <a:prstGeom prst="line">
            <a:avLst/>
          </a:prstGeom>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656008" y="308074"/>
            <a:ext cx="997389" cy="369332"/>
          </a:xfrm>
          <a:prstGeom prst="rect">
            <a:avLst/>
          </a:prstGeom>
          <a:solidFill>
            <a:schemeClr val="bg1"/>
          </a:solidFill>
        </p:spPr>
        <p:txBody>
          <a:bodyPr wrap="none" rtlCol="0">
            <a:spAutoFit/>
          </a:bodyPr>
          <a:lstStyle/>
          <a:p>
            <a:r>
              <a:rPr lang="en-GB" b="1" dirty="0">
                <a:latin typeface="Tw Cen MT Condensed" panose="020B0606020104020203" pitchFamily="34" charset="0"/>
              </a:rPr>
              <a:t>Price/Cost</a:t>
            </a:r>
          </a:p>
        </p:txBody>
      </p:sp>
      <p:sp>
        <p:nvSpPr>
          <p:cNvPr id="11" name="TextBox 10"/>
          <p:cNvSpPr txBox="1"/>
          <p:nvPr/>
        </p:nvSpPr>
        <p:spPr>
          <a:xfrm>
            <a:off x="7602494" y="4899518"/>
            <a:ext cx="893193" cy="369332"/>
          </a:xfrm>
          <a:prstGeom prst="rect">
            <a:avLst/>
          </a:prstGeom>
          <a:solidFill>
            <a:schemeClr val="bg1"/>
          </a:solidFill>
        </p:spPr>
        <p:txBody>
          <a:bodyPr wrap="none" rtlCol="0">
            <a:spAutoFit/>
          </a:bodyPr>
          <a:lstStyle/>
          <a:p>
            <a:r>
              <a:rPr lang="en-GB" b="1" dirty="0">
                <a:latin typeface="Tw Cen MT Condensed" panose="020B0606020104020203" pitchFamily="34" charset="0"/>
              </a:rPr>
              <a:t>Quantity</a:t>
            </a:r>
          </a:p>
        </p:txBody>
      </p:sp>
      <p:cxnSp>
        <p:nvCxnSpPr>
          <p:cNvPr id="13" name="Straight Connector 12"/>
          <p:cNvCxnSpPr/>
          <p:nvPr/>
        </p:nvCxnSpPr>
        <p:spPr>
          <a:xfrm>
            <a:off x="4082742" y="661957"/>
            <a:ext cx="2724457" cy="3711774"/>
          </a:xfrm>
          <a:prstGeom prst="line">
            <a:avLst/>
          </a:prstGeom>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6782539" y="4214531"/>
            <a:ext cx="954107" cy="523220"/>
          </a:xfrm>
          <a:prstGeom prst="rect">
            <a:avLst/>
          </a:prstGeom>
          <a:noFill/>
        </p:spPr>
        <p:txBody>
          <a:bodyPr wrap="none" rtlCol="0">
            <a:spAutoFit/>
          </a:bodyPr>
          <a:lstStyle/>
          <a:p>
            <a:r>
              <a:rPr lang="en-GB" sz="2800" b="1" dirty="0">
                <a:latin typeface="Tw Cen MT Condensed" panose="020B0606020104020203" pitchFamily="34" charset="0"/>
              </a:rPr>
              <a:t>D=AR</a:t>
            </a:r>
          </a:p>
        </p:txBody>
      </p:sp>
      <p:cxnSp>
        <p:nvCxnSpPr>
          <p:cNvPr id="18" name="Straight Connector 17"/>
          <p:cNvCxnSpPr/>
          <p:nvPr/>
        </p:nvCxnSpPr>
        <p:spPr>
          <a:xfrm flipV="1">
            <a:off x="5557463" y="2667000"/>
            <a:ext cx="0" cy="21336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3" idx="2"/>
          </p:cNvCxnSpPr>
          <p:nvPr/>
        </p:nvCxnSpPr>
        <p:spPr>
          <a:xfrm>
            <a:off x="3251201" y="2667000"/>
            <a:ext cx="2230063"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32" idx="4"/>
          </p:cNvCxnSpPr>
          <p:nvPr/>
        </p:nvCxnSpPr>
        <p:spPr>
          <a:xfrm flipV="1">
            <a:off x="4673600" y="1535138"/>
            <a:ext cx="0" cy="326546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272641" y="1479115"/>
            <a:ext cx="1422400" cy="193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655246" y="2452657"/>
            <a:ext cx="642665" cy="369332"/>
          </a:xfrm>
          <a:prstGeom prst="rect">
            <a:avLst/>
          </a:prstGeom>
          <a:noFill/>
        </p:spPr>
        <p:txBody>
          <a:bodyPr wrap="square" rtlCol="0">
            <a:spAutoFit/>
          </a:bodyPr>
          <a:lstStyle/>
          <a:p>
            <a:r>
              <a:rPr lang="en-GB" b="1" dirty="0">
                <a:latin typeface="Tw Cen MT Condensed" panose="020B0606020104020203" pitchFamily="34" charset="0"/>
              </a:rPr>
              <a:t>P</a:t>
            </a:r>
            <a:r>
              <a:rPr lang="en-GB" sz="1100" b="1" dirty="0">
                <a:latin typeface="Tw Cen MT Condensed" panose="020B0606020104020203" pitchFamily="34" charset="0"/>
              </a:rPr>
              <a:t>SO</a:t>
            </a:r>
          </a:p>
        </p:txBody>
      </p:sp>
      <p:sp>
        <p:nvSpPr>
          <p:cNvPr id="29" name="TextBox 28"/>
          <p:cNvSpPr txBox="1"/>
          <p:nvPr/>
        </p:nvSpPr>
        <p:spPr>
          <a:xfrm>
            <a:off x="2686205" y="1314197"/>
            <a:ext cx="642665" cy="369332"/>
          </a:xfrm>
          <a:prstGeom prst="rect">
            <a:avLst/>
          </a:prstGeom>
          <a:noFill/>
        </p:spPr>
        <p:txBody>
          <a:bodyPr wrap="square" rtlCol="0">
            <a:spAutoFit/>
          </a:bodyPr>
          <a:lstStyle/>
          <a:p>
            <a:r>
              <a:rPr lang="en-GB" b="1" dirty="0">
                <a:latin typeface="Tw Cen MT Condensed" panose="020B0606020104020203" pitchFamily="34" charset="0"/>
              </a:rPr>
              <a:t>P</a:t>
            </a:r>
            <a:r>
              <a:rPr lang="en-GB" sz="1100" b="1" dirty="0">
                <a:latin typeface="Tw Cen MT Condensed" panose="020B0606020104020203" pitchFamily="34" charset="0"/>
              </a:rPr>
              <a:t>M</a:t>
            </a:r>
          </a:p>
        </p:txBody>
      </p:sp>
      <p:sp>
        <p:nvSpPr>
          <p:cNvPr id="30" name="TextBox 29"/>
          <p:cNvSpPr txBox="1"/>
          <p:nvPr/>
        </p:nvSpPr>
        <p:spPr>
          <a:xfrm>
            <a:off x="4386534" y="4812267"/>
            <a:ext cx="642665" cy="369332"/>
          </a:xfrm>
          <a:prstGeom prst="rect">
            <a:avLst/>
          </a:prstGeom>
          <a:noFill/>
        </p:spPr>
        <p:txBody>
          <a:bodyPr wrap="square" rtlCol="0">
            <a:spAutoFit/>
          </a:bodyPr>
          <a:lstStyle/>
          <a:p>
            <a:r>
              <a:rPr lang="en-GB" b="1" dirty="0">
                <a:latin typeface="Tw Cen MT Condensed" panose="020B0606020104020203" pitchFamily="34" charset="0"/>
              </a:rPr>
              <a:t>Q</a:t>
            </a:r>
            <a:r>
              <a:rPr lang="en-GB" sz="1100" b="1" dirty="0">
                <a:latin typeface="Tw Cen MT Condensed" panose="020B0606020104020203" pitchFamily="34" charset="0"/>
              </a:rPr>
              <a:t>M</a:t>
            </a:r>
          </a:p>
        </p:txBody>
      </p:sp>
      <p:sp>
        <p:nvSpPr>
          <p:cNvPr id="31" name="TextBox 30"/>
          <p:cNvSpPr txBox="1"/>
          <p:nvPr/>
        </p:nvSpPr>
        <p:spPr>
          <a:xfrm>
            <a:off x="5217805" y="4812267"/>
            <a:ext cx="752887" cy="369332"/>
          </a:xfrm>
          <a:prstGeom prst="rect">
            <a:avLst/>
          </a:prstGeom>
          <a:noFill/>
        </p:spPr>
        <p:txBody>
          <a:bodyPr wrap="square" rtlCol="0">
            <a:spAutoFit/>
          </a:bodyPr>
          <a:lstStyle/>
          <a:p>
            <a:r>
              <a:rPr lang="en-GB" b="1" dirty="0">
                <a:latin typeface="Tw Cen MT Condensed" panose="020B0606020104020203" pitchFamily="34" charset="0"/>
              </a:rPr>
              <a:t>Q</a:t>
            </a:r>
            <a:r>
              <a:rPr lang="en-GB" sz="1100" b="1" dirty="0">
                <a:latin typeface="Tw Cen MT Condensed" panose="020B0606020104020203" pitchFamily="34" charset="0"/>
              </a:rPr>
              <a:t>SO</a:t>
            </a:r>
          </a:p>
        </p:txBody>
      </p:sp>
      <p:sp>
        <p:nvSpPr>
          <p:cNvPr id="32" name="Oval 31"/>
          <p:cNvSpPr/>
          <p:nvPr/>
        </p:nvSpPr>
        <p:spPr>
          <a:xfrm>
            <a:off x="4597400" y="1402714"/>
            <a:ext cx="152401" cy="1324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33" name="Oval 32"/>
          <p:cNvSpPr/>
          <p:nvPr/>
        </p:nvSpPr>
        <p:spPr>
          <a:xfrm>
            <a:off x="5481264" y="2600788"/>
            <a:ext cx="152401" cy="1324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35" name="Freeform 34"/>
          <p:cNvSpPr/>
          <p:nvPr/>
        </p:nvSpPr>
        <p:spPr>
          <a:xfrm>
            <a:off x="3320638" y="2270874"/>
            <a:ext cx="4248663" cy="1704514"/>
          </a:xfrm>
          <a:custGeom>
            <a:avLst/>
            <a:gdLst>
              <a:gd name="connsiteX0" fmla="*/ 0 w 3453413"/>
              <a:gd name="connsiteY0" fmla="*/ 0 h 1704514"/>
              <a:gd name="connsiteX1" fmla="*/ 1855433 w 3453413"/>
              <a:gd name="connsiteY1" fmla="*/ 1704513 h 1704514"/>
              <a:gd name="connsiteX2" fmla="*/ 3453413 w 3453413"/>
              <a:gd name="connsiteY2" fmla="*/ 8878 h 1704514"/>
            </a:gdLst>
            <a:ahLst/>
            <a:cxnLst>
              <a:cxn ang="0">
                <a:pos x="connsiteX0" y="connsiteY0"/>
              </a:cxn>
              <a:cxn ang="0">
                <a:pos x="connsiteX1" y="connsiteY1"/>
              </a:cxn>
              <a:cxn ang="0">
                <a:pos x="connsiteX2" y="connsiteY2"/>
              </a:cxn>
            </a:cxnLst>
            <a:rect l="l" t="t" r="r" b="b"/>
            <a:pathLst>
              <a:path w="3453413" h="1704514">
                <a:moveTo>
                  <a:pt x="0" y="0"/>
                </a:moveTo>
                <a:cubicBezTo>
                  <a:pt x="639932" y="851516"/>
                  <a:pt x="1279864" y="1703033"/>
                  <a:pt x="1855433" y="1704513"/>
                </a:cubicBezTo>
                <a:cubicBezTo>
                  <a:pt x="2431002" y="1705993"/>
                  <a:pt x="2942207" y="857435"/>
                  <a:pt x="3453413" y="8878"/>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dirty="0">
              <a:latin typeface="Tw Cen MT Condensed" panose="020B0606020104020203" pitchFamily="34" charset="0"/>
            </a:endParaRPr>
          </a:p>
        </p:txBody>
      </p:sp>
      <p:sp>
        <p:nvSpPr>
          <p:cNvPr id="39" name="Oval 38"/>
          <p:cNvSpPr/>
          <p:nvPr/>
        </p:nvSpPr>
        <p:spPr>
          <a:xfrm>
            <a:off x="5481262" y="3871611"/>
            <a:ext cx="152401" cy="1653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40" name="Oval 39"/>
          <p:cNvSpPr/>
          <p:nvPr/>
        </p:nvSpPr>
        <p:spPr>
          <a:xfrm>
            <a:off x="4618841" y="3496858"/>
            <a:ext cx="152401" cy="1653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cxnSp>
        <p:nvCxnSpPr>
          <p:cNvPr id="42" name="Straight Connector 41"/>
          <p:cNvCxnSpPr>
            <a:endCxn id="40" idx="2"/>
          </p:cNvCxnSpPr>
          <p:nvPr/>
        </p:nvCxnSpPr>
        <p:spPr>
          <a:xfrm>
            <a:off x="3352800" y="3579552"/>
            <a:ext cx="12660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39" idx="3"/>
          </p:cNvCxnSpPr>
          <p:nvPr/>
        </p:nvCxnSpPr>
        <p:spPr>
          <a:xfrm flipV="1">
            <a:off x="3352801" y="4012779"/>
            <a:ext cx="2150780" cy="138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436777" y="3828112"/>
            <a:ext cx="853259" cy="369332"/>
          </a:xfrm>
          <a:prstGeom prst="rect">
            <a:avLst/>
          </a:prstGeom>
          <a:noFill/>
        </p:spPr>
        <p:txBody>
          <a:bodyPr wrap="square" rtlCol="0">
            <a:spAutoFit/>
          </a:bodyPr>
          <a:lstStyle/>
          <a:p>
            <a:r>
              <a:rPr lang="en-GB" b="1" dirty="0">
                <a:latin typeface="Tw Cen MT Condensed" panose="020B0606020104020203" pitchFamily="34" charset="0"/>
              </a:rPr>
              <a:t>AC</a:t>
            </a:r>
            <a:r>
              <a:rPr lang="en-GB" sz="1100" b="1" dirty="0">
                <a:latin typeface="Tw Cen MT Condensed" panose="020B0606020104020203" pitchFamily="34" charset="0"/>
              </a:rPr>
              <a:t>SO</a:t>
            </a:r>
          </a:p>
        </p:txBody>
      </p:sp>
      <p:sp>
        <p:nvSpPr>
          <p:cNvPr id="49" name="TextBox 48"/>
          <p:cNvSpPr txBox="1"/>
          <p:nvPr/>
        </p:nvSpPr>
        <p:spPr>
          <a:xfrm>
            <a:off x="2439211" y="3394886"/>
            <a:ext cx="853259" cy="369332"/>
          </a:xfrm>
          <a:prstGeom prst="rect">
            <a:avLst/>
          </a:prstGeom>
          <a:noFill/>
        </p:spPr>
        <p:txBody>
          <a:bodyPr wrap="square" rtlCol="0">
            <a:spAutoFit/>
          </a:bodyPr>
          <a:lstStyle/>
          <a:p>
            <a:r>
              <a:rPr lang="en-GB" b="1" dirty="0">
                <a:latin typeface="Tw Cen MT Condensed" panose="020B0606020104020203" pitchFamily="34" charset="0"/>
              </a:rPr>
              <a:t>AC</a:t>
            </a:r>
            <a:r>
              <a:rPr lang="en-GB" sz="1100" b="1" dirty="0">
                <a:latin typeface="Tw Cen MT Condensed" panose="020B0606020104020203" pitchFamily="34" charset="0"/>
              </a:rPr>
              <a:t>M</a:t>
            </a:r>
          </a:p>
        </p:txBody>
      </p:sp>
      <p:sp>
        <p:nvSpPr>
          <p:cNvPr id="50" name="TextBox 49"/>
          <p:cNvSpPr txBox="1"/>
          <p:nvPr/>
        </p:nvSpPr>
        <p:spPr>
          <a:xfrm>
            <a:off x="5419185" y="5389936"/>
            <a:ext cx="1936556" cy="461665"/>
          </a:xfrm>
          <a:prstGeom prst="rect">
            <a:avLst/>
          </a:prstGeom>
          <a:noFill/>
        </p:spPr>
        <p:txBody>
          <a:bodyPr wrap="none" rtlCol="0">
            <a:spAutoFit/>
          </a:bodyPr>
          <a:lstStyle/>
          <a:p>
            <a:r>
              <a:rPr lang="en-GB" sz="1200" dirty="0">
                <a:solidFill>
                  <a:schemeClr val="tx2"/>
                </a:solidFill>
                <a:latin typeface="Tw Cen MT Condensed" panose="020B0606020104020203" pitchFamily="34" charset="0"/>
              </a:rPr>
              <a:t>Allocative Efficiency in competition</a:t>
            </a:r>
          </a:p>
          <a:p>
            <a:r>
              <a:rPr lang="en-GB" sz="1200" dirty="0">
                <a:solidFill>
                  <a:schemeClr val="tx2"/>
                </a:solidFill>
                <a:latin typeface="Tw Cen MT Condensed" panose="020B0606020104020203" pitchFamily="34" charset="0"/>
              </a:rPr>
              <a:t>(the right amount produced by society)</a:t>
            </a:r>
          </a:p>
        </p:txBody>
      </p:sp>
      <p:cxnSp>
        <p:nvCxnSpPr>
          <p:cNvPr id="52" name="Straight Arrow Connector 51"/>
          <p:cNvCxnSpPr/>
          <p:nvPr/>
        </p:nvCxnSpPr>
        <p:spPr>
          <a:xfrm flipH="1" flipV="1">
            <a:off x="5557464" y="5109469"/>
            <a:ext cx="538537" cy="289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8027367" y="4076679"/>
            <a:ext cx="2539035" cy="461665"/>
          </a:xfrm>
          <a:prstGeom prst="rect">
            <a:avLst/>
          </a:prstGeom>
          <a:noFill/>
        </p:spPr>
        <p:txBody>
          <a:bodyPr wrap="square" rtlCol="0">
            <a:spAutoFit/>
          </a:bodyPr>
          <a:lstStyle/>
          <a:p>
            <a:r>
              <a:rPr lang="en-GB" sz="1200" dirty="0">
                <a:solidFill>
                  <a:schemeClr val="tx2"/>
                </a:solidFill>
                <a:latin typeface="Tw Cen MT Condensed" panose="020B0606020104020203" pitchFamily="34" charset="0"/>
              </a:rPr>
              <a:t>Productive Efficiency in competition = (bottom of the AC curve)</a:t>
            </a:r>
          </a:p>
        </p:txBody>
      </p:sp>
      <p:cxnSp>
        <p:nvCxnSpPr>
          <p:cNvPr id="56" name="Straight Arrow Connector 55"/>
          <p:cNvCxnSpPr/>
          <p:nvPr/>
        </p:nvCxnSpPr>
        <p:spPr>
          <a:xfrm flipH="1" flipV="1">
            <a:off x="5630756" y="4056187"/>
            <a:ext cx="2304709" cy="296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542665" y="1943198"/>
            <a:ext cx="818173" cy="523220"/>
          </a:xfrm>
          <a:prstGeom prst="rect">
            <a:avLst/>
          </a:prstGeom>
          <a:noFill/>
        </p:spPr>
        <p:txBody>
          <a:bodyPr wrap="none" rtlCol="0">
            <a:spAutoFit/>
          </a:bodyPr>
          <a:lstStyle/>
          <a:p>
            <a:r>
              <a:rPr lang="en-GB" sz="2800" b="1" dirty="0">
                <a:latin typeface="Tw Cen MT Condensed" panose="020B0606020104020203" pitchFamily="34" charset="0"/>
              </a:rPr>
              <a:t>SRAC</a:t>
            </a:r>
          </a:p>
        </p:txBody>
      </p:sp>
      <p:sp>
        <p:nvSpPr>
          <p:cNvPr id="62" name="TextBox 61"/>
          <p:cNvSpPr txBox="1"/>
          <p:nvPr/>
        </p:nvSpPr>
        <p:spPr>
          <a:xfrm>
            <a:off x="5811423" y="2014333"/>
            <a:ext cx="1441139" cy="461665"/>
          </a:xfrm>
          <a:prstGeom prst="rect">
            <a:avLst/>
          </a:prstGeom>
          <a:noFill/>
        </p:spPr>
        <p:txBody>
          <a:bodyPr wrap="square" rtlCol="0">
            <a:spAutoFit/>
          </a:bodyPr>
          <a:lstStyle/>
          <a:p>
            <a:r>
              <a:rPr lang="en-GB" sz="1200" b="1" dirty="0">
                <a:latin typeface="Tw Cen MT Condensed" panose="020B0606020104020203" pitchFamily="34" charset="0"/>
              </a:rPr>
              <a:t>Competitive equilibrium</a:t>
            </a:r>
          </a:p>
        </p:txBody>
      </p:sp>
      <p:sp>
        <p:nvSpPr>
          <p:cNvPr id="63" name="TextBox 62"/>
          <p:cNvSpPr txBox="1"/>
          <p:nvPr/>
        </p:nvSpPr>
        <p:spPr>
          <a:xfrm>
            <a:off x="5106161" y="878931"/>
            <a:ext cx="1441139" cy="276999"/>
          </a:xfrm>
          <a:prstGeom prst="rect">
            <a:avLst/>
          </a:prstGeom>
          <a:noFill/>
        </p:spPr>
        <p:txBody>
          <a:bodyPr wrap="square" rtlCol="0">
            <a:spAutoFit/>
          </a:bodyPr>
          <a:lstStyle/>
          <a:p>
            <a:r>
              <a:rPr lang="en-GB" sz="1200" b="1" dirty="0">
                <a:latin typeface="Tw Cen MT Condensed" panose="020B0606020104020203" pitchFamily="34" charset="0"/>
              </a:rPr>
              <a:t>Monopoly equilibrium</a:t>
            </a:r>
          </a:p>
        </p:txBody>
      </p:sp>
      <p:cxnSp>
        <p:nvCxnSpPr>
          <p:cNvPr id="65" name="Straight Arrow Connector 64"/>
          <p:cNvCxnSpPr>
            <a:stCxn id="63" idx="1"/>
            <a:endCxn id="32" idx="7"/>
          </p:cNvCxnSpPr>
          <p:nvPr/>
        </p:nvCxnSpPr>
        <p:spPr>
          <a:xfrm flipH="1">
            <a:off x="4727482" y="1017431"/>
            <a:ext cx="378679" cy="404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62" idx="1"/>
          </p:cNvCxnSpPr>
          <p:nvPr/>
        </p:nvCxnSpPr>
        <p:spPr>
          <a:xfrm flipH="1">
            <a:off x="5633663" y="2245165"/>
            <a:ext cx="177760" cy="273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5632827" y="2499667"/>
            <a:ext cx="255198" cy="261610"/>
          </a:xfrm>
          <a:prstGeom prst="rect">
            <a:avLst/>
          </a:prstGeom>
          <a:noFill/>
        </p:spPr>
        <p:txBody>
          <a:bodyPr wrap="none" rtlCol="0">
            <a:spAutoFit/>
          </a:bodyPr>
          <a:lstStyle/>
          <a:p>
            <a:r>
              <a:rPr lang="en-GB" sz="1100" b="1" dirty="0">
                <a:latin typeface="Tw Cen MT Condensed" panose="020B0606020104020203" pitchFamily="34" charset="0"/>
              </a:rPr>
              <a:t>A</a:t>
            </a:r>
          </a:p>
        </p:txBody>
      </p:sp>
      <p:sp>
        <p:nvSpPr>
          <p:cNvPr id="69" name="TextBox 68"/>
          <p:cNvSpPr txBox="1"/>
          <p:nvPr/>
        </p:nvSpPr>
        <p:spPr>
          <a:xfrm>
            <a:off x="4746660" y="1373652"/>
            <a:ext cx="251992" cy="261610"/>
          </a:xfrm>
          <a:prstGeom prst="rect">
            <a:avLst/>
          </a:prstGeom>
          <a:noFill/>
        </p:spPr>
        <p:txBody>
          <a:bodyPr wrap="none" rtlCol="0">
            <a:spAutoFit/>
          </a:bodyPr>
          <a:lstStyle/>
          <a:p>
            <a:r>
              <a:rPr lang="en-GB" sz="1100" b="1" dirty="0">
                <a:latin typeface="Tw Cen MT Condensed" panose="020B0606020104020203" pitchFamily="34" charset="0"/>
              </a:rPr>
              <a:t>B</a:t>
            </a:r>
          </a:p>
        </p:txBody>
      </p:sp>
      <p:sp>
        <p:nvSpPr>
          <p:cNvPr id="71" name="TextBox 70"/>
          <p:cNvSpPr txBox="1"/>
          <p:nvPr/>
        </p:nvSpPr>
        <p:spPr>
          <a:xfrm>
            <a:off x="1656008" y="5528435"/>
            <a:ext cx="2539035" cy="461665"/>
          </a:xfrm>
          <a:prstGeom prst="rect">
            <a:avLst/>
          </a:prstGeom>
          <a:noFill/>
        </p:spPr>
        <p:txBody>
          <a:bodyPr wrap="square" rtlCol="0">
            <a:spAutoFit/>
          </a:bodyPr>
          <a:lstStyle/>
          <a:p>
            <a:r>
              <a:rPr lang="en-GB" sz="1200" dirty="0">
                <a:solidFill>
                  <a:schemeClr val="tx2"/>
                </a:solidFill>
                <a:latin typeface="Tw Cen MT Condensed" panose="020B0606020104020203" pitchFamily="34" charset="0"/>
              </a:rPr>
              <a:t>Productive Inefficiency in a firm dominated by a monopoly = (NOT at the bottom of the AC curve)</a:t>
            </a:r>
          </a:p>
        </p:txBody>
      </p:sp>
      <p:cxnSp>
        <p:nvCxnSpPr>
          <p:cNvPr id="72" name="Straight Arrow Connector 71"/>
          <p:cNvCxnSpPr>
            <a:stCxn id="71" idx="0"/>
          </p:cNvCxnSpPr>
          <p:nvPr/>
        </p:nvCxnSpPr>
        <p:spPr>
          <a:xfrm flipV="1">
            <a:off x="2925526" y="3714839"/>
            <a:ext cx="1637301" cy="1813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324729" y="5974870"/>
            <a:ext cx="4311271" cy="276999"/>
          </a:xfrm>
          <a:prstGeom prst="rect">
            <a:avLst/>
          </a:prstGeom>
          <a:noFill/>
        </p:spPr>
        <p:txBody>
          <a:bodyPr wrap="square" rtlCol="0">
            <a:spAutoFit/>
          </a:bodyPr>
          <a:lstStyle/>
          <a:p>
            <a:r>
              <a:rPr lang="en-GB" sz="1200" dirty="0">
                <a:solidFill>
                  <a:schemeClr val="tx2"/>
                </a:solidFill>
                <a:latin typeface="Tw Cen MT Condensed" panose="020B0606020104020203" pitchFamily="34" charset="0"/>
              </a:rPr>
              <a:t>Allocative Inefficiency in a firm dominated by a monopoly = (underproduction)</a:t>
            </a:r>
          </a:p>
        </p:txBody>
      </p:sp>
      <p:cxnSp>
        <p:nvCxnSpPr>
          <p:cNvPr id="77" name="Straight Arrow Connector 76"/>
          <p:cNvCxnSpPr>
            <a:endCxn id="30" idx="2"/>
          </p:cNvCxnSpPr>
          <p:nvPr/>
        </p:nvCxnSpPr>
        <p:spPr>
          <a:xfrm flipV="1">
            <a:off x="4683791" y="5181599"/>
            <a:ext cx="24076" cy="806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727922" y="232342"/>
            <a:ext cx="4042061" cy="1200329"/>
          </a:xfrm>
          <a:prstGeom prst="rect">
            <a:avLst/>
          </a:prstGeom>
          <a:noFill/>
        </p:spPr>
        <p:txBody>
          <a:bodyPr wrap="square" rtlCol="0">
            <a:spAutoFit/>
          </a:bodyPr>
          <a:lstStyle/>
          <a:p>
            <a:r>
              <a:rPr lang="en-US" b="1" dirty="0">
                <a:latin typeface="Tw Cen MT Condensed" panose="020B0606020104020203" pitchFamily="34" charset="0"/>
              </a:rPr>
              <a:t>REALISTIC EXAMPLE?</a:t>
            </a:r>
          </a:p>
          <a:p>
            <a:endParaRPr lang="en-US" b="1" dirty="0">
              <a:latin typeface="Tw Cen MT Condensed" panose="020B0606020104020203" pitchFamily="34" charset="0"/>
            </a:endParaRPr>
          </a:p>
          <a:p>
            <a:r>
              <a:rPr lang="en-US" b="1" dirty="0">
                <a:latin typeface="Tw Cen MT Condensed" panose="020B0606020104020203" pitchFamily="34" charset="0"/>
              </a:rPr>
              <a:t>Example where there might not be perfect competition but just ‘competition’.</a:t>
            </a:r>
          </a:p>
        </p:txBody>
      </p:sp>
    </p:spTree>
    <p:extLst>
      <p:ext uri="{BB962C8B-B14F-4D97-AF65-F5344CB8AC3E}">
        <p14:creationId xmlns:p14="http://schemas.microsoft.com/office/powerpoint/2010/main" val="2957996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527450" y="500997"/>
            <a:ext cx="120936" cy="5697707"/>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1648386" y="6198704"/>
            <a:ext cx="5384800" cy="0"/>
          </a:xfrm>
          <a:prstGeom prst="line">
            <a:avLst/>
          </a:prstGeom>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391590" y="157512"/>
            <a:ext cx="997389" cy="369332"/>
          </a:xfrm>
          <a:prstGeom prst="rect">
            <a:avLst/>
          </a:prstGeom>
          <a:solidFill>
            <a:schemeClr val="bg1"/>
          </a:solidFill>
        </p:spPr>
        <p:txBody>
          <a:bodyPr wrap="none" rtlCol="0">
            <a:spAutoFit/>
          </a:bodyPr>
          <a:lstStyle/>
          <a:p>
            <a:r>
              <a:rPr lang="en-GB" b="1" dirty="0">
                <a:latin typeface="Tw Cen MT Condensed" panose="020B0606020104020203" pitchFamily="34" charset="0"/>
              </a:rPr>
              <a:t>Price/Cost</a:t>
            </a:r>
          </a:p>
        </p:txBody>
      </p:sp>
      <p:sp>
        <p:nvSpPr>
          <p:cNvPr id="11" name="TextBox 10"/>
          <p:cNvSpPr txBox="1"/>
          <p:nvPr/>
        </p:nvSpPr>
        <p:spPr>
          <a:xfrm>
            <a:off x="6161356" y="6018810"/>
            <a:ext cx="893193" cy="369332"/>
          </a:xfrm>
          <a:prstGeom prst="rect">
            <a:avLst/>
          </a:prstGeom>
          <a:solidFill>
            <a:schemeClr val="bg1"/>
          </a:solidFill>
        </p:spPr>
        <p:txBody>
          <a:bodyPr wrap="none" rtlCol="0">
            <a:spAutoFit/>
          </a:bodyPr>
          <a:lstStyle/>
          <a:p>
            <a:r>
              <a:rPr lang="en-GB" b="1" dirty="0">
                <a:latin typeface="Tw Cen MT Condensed" panose="020B0606020104020203" pitchFamily="34" charset="0"/>
              </a:rPr>
              <a:t>Quantity</a:t>
            </a:r>
          </a:p>
        </p:txBody>
      </p:sp>
      <p:cxnSp>
        <p:nvCxnSpPr>
          <p:cNvPr id="13" name="Straight Connector 12"/>
          <p:cNvCxnSpPr>
            <a:endCxn id="14" idx="1"/>
          </p:cNvCxnSpPr>
          <p:nvPr/>
        </p:nvCxnSpPr>
        <p:spPr>
          <a:xfrm>
            <a:off x="1516608" y="783771"/>
            <a:ext cx="3561517" cy="5090474"/>
          </a:xfrm>
          <a:prstGeom prst="line">
            <a:avLst/>
          </a:prstGeom>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5078125" y="5612635"/>
            <a:ext cx="954107" cy="523220"/>
          </a:xfrm>
          <a:prstGeom prst="rect">
            <a:avLst/>
          </a:prstGeom>
          <a:noFill/>
        </p:spPr>
        <p:txBody>
          <a:bodyPr wrap="none" rtlCol="0">
            <a:spAutoFit/>
          </a:bodyPr>
          <a:lstStyle/>
          <a:p>
            <a:r>
              <a:rPr lang="en-GB" sz="2800" b="1" dirty="0">
                <a:latin typeface="Tw Cen MT Condensed" panose="020B0606020104020203" pitchFamily="34" charset="0"/>
              </a:rPr>
              <a:t>D=AR</a:t>
            </a:r>
          </a:p>
        </p:txBody>
      </p:sp>
      <p:cxnSp>
        <p:nvCxnSpPr>
          <p:cNvPr id="18" name="Straight Connector 17"/>
          <p:cNvCxnSpPr/>
          <p:nvPr/>
        </p:nvCxnSpPr>
        <p:spPr>
          <a:xfrm flipH="1" flipV="1">
            <a:off x="4536775" y="5038149"/>
            <a:ext cx="28668" cy="117604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3" idx="2"/>
          </p:cNvCxnSpPr>
          <p:nvPr/>
        </p:nvCxnSpPr>
        <p:spPr>
          <a:xfrm flipV="1">
            <a:off x="1609766" y="5088144"/>
            <a:ext cx="2833018" cy="2745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32" idx="4"/>
          </p:cNvCxnSpPr>
          <p:nvPr/>
        </p:nvCxnSpPr>
        <p:spPr>
          <a:xfrm flipV="1">
            <a:off x="2959261" y="3013338"/>
            <a:ext cx="12551" cy="318323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568227" y="2877219"/>
            <a:ext cx="1422400" cy="193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2399" y="4892362"/>
            <a:ext cx="1596255" cy="369332"/>
          </a:xfrm>
          <a:prstGeom prst="rect">
            <a:avLst/>
          </a:prstGeom>
          <a:noFill/>
        </p:spPr>
        <p:txBody>
          <a:bodyPr wrap="square" rtlCol="0">
            <a:spAutoFit/>
          </a:bodyPr>
          <a:lstStyle/>
          <a:p>
            <a:r>
              <a:rPr lang="en-GB" b="1" dirty="0">
                <a:latin typeface="Tw Cen MT Condensed" panose="020B0606020104020203" pitchFamily="34" charset="0"/>
              </a:rPr>
              <a:t>AR</a:t>
            </a:r>
            <a:r>
              <a:rPr lang="en-GB" sz="1100" b="1" dirty="0">
                <a:latin typeface="Tw Cen MT Condensed" panose="020B0606020104020203" pitchFamily="34" charset="0"/>
              </a:rPr>
              <a:t>PC</a:t>
            </a:r>
            <a:r>
              <a:rPr lang="en-GB" b="1" dirty="0">
                <a:latin typeface="Tw Cen MT Condensed" panose="020B0606020104020203" pitchFamily="34" charset="0"/>
              </a:rPr>
              <a:t>=AC</a:t>
            </a:r>
            <a:r>
              <a:rPr lang="en-GB" sz="1100" b="1" dirty="0">
                <a:latin typeface="Tw Cen MT Condensed" panose="020B0606020104020203" pitchFamily="34" charset="0"/>
              </a:rPr>
              <a:t>PC</a:t>
            </a:r>
            <a:r>
              <a:rPr lang="en-GB" b="1" dirty="0">
                <a:latin typeface="Tw Cen MT Condensed" panose="020B0606020104020203" pitchFamily="34" charset="0"/>
              </a:rPr>
              <a:t>=P</a:t>
            </a:r>
            <a:r>
              <a:rPr lang="en-GB" sz="1100" b="1" dirty="0">
                <a:latin typeface="Tw Cen MT Condensed" panose="020B0606020104020203" pitchFamily="34" charset="0"/>
              </a:rPr>
              <a:t>PC</a:t>
            </a:r>
          </a:p>
        </p:txBody>
      </p:sp>
      <p:sp>
        <p:nvSpPr>
          <p:cNvPr id="29" name="TextBox 28"/>
          <p:cNvSpPr txBox="1"/>
          <p:nvPr/>
        </p:nvSpPr>
        <p:spPr>
          <a:xfrm>
            <a:off x="784049" y="2712301"/>
            <a:ext cx="840408" cy="369332"/>
          </a:xfrm>
          <a:prstGeom prst="rect">
            <a:avLst/>
          </a:prstGeom>
          <a:noFill/>
        </p:spPr>
        <p:txBody>
          <a:bodyPr wrap="square" rtlCol="0">
            <a:spAutoFit/>
          </a:bodyPr>
          <a:lstStyle/>
          <a:p>
            <a:r>
              <a:rPr lang="en-GB" b="1" dirty="0">
                <a:latin typeface="Tw Cen MT Condensed" panose="020B0606020104020203" pitchFamily="34" charset="0"/>
              </a:rPr>
              <a:t>AR=P</a:t>
            </a:r>
            <a:r>
              <a:rPr lang="en-GB" sz="1100" b="1" dirty="0">
                <a:latin typeface="Tw Cen MT Condensed" panose="020B0606020104020203" pitchFamily="34" charset="0"/>
              </a:rPr>
              <a:t>M</a:t>
            </a:r>
          </a:p>
        </p:txBody>
      </p:sp>
      <p:sp>
        <p:nvSpPr>
          <p:cNvPr id="30" name="TextBox 29"/>
          <p:cNvSpPr txBox="1"/>
          <p:nvPr/>
        </p:nvSpPr>
        <p:spPr>
          <a:xfrm>
            <a:off x="2682120" y="6210371"/>
            <a:ext cx="642665" cy="369332"/>
          </a:xfrm>
          <a:prstGeom prst="rect">
            <a:avLst/>
          </a:prstGeom>
          <a:noFill/>
        </p:spPr>
        <p:txBody>
          <a:bodyPr wrap="square" rtlCol="0">
            <a:spAutoFit/>
          </a:bodyPr>
          <a:lstStyle/>
          <a:p>
            <a:r>
              <a:rPr lang="en-GB" b="1" dirty="0">
                <a:latin typeface="Tw Cen MT Condensed" panose="020B0606020104020203" pitchFamily="34" charset="0"/>
              </a:rPr>
              <a:t>Q</a:t>
            </a:r>
            <a:r>
              <a:rPr lang="en-GB" sz="1100" b="1" dirty="0">
                <a:latin typeface="Tw Cen MT Condensed" panose="020B0606020104020203" pitchFamily="34" charset="0"/>
              </a:rPr>
              <a:t>M</a:t>
            </a:r>
          </a:p>
        </p:txBody>
      </p:sp>
      <p:sp>
        <p:nvSpPr>
          <p:cNvPr id="31" name="TextBox 30"/>
          <p:cNvSpPr txBox="1"/>
          <p:nvPr/>
        </p:nvSpPr>
        <p:spPr>
          <a:xfrm>
            <a:off x="4272245" y="6194881"/>
            <a:ext cx="752887" cy="369332"/>
          </a:xfrm>
          <a:prstGeom prst="rect">
            <a:avLst/>
          </a:prstGeom>
          <a:noFill/>
        </p:spPr>
        <p:txBody>
          <a:bodyPr wrap="square" rtlCol="0">
            <a:spAutoFit/>
          </a:bodyPr>
          <a:lstStyle/>
          <a:p>
            <a:r>
              <a:rPr lang="en-GB" b="1" dirty="0">
                <a:latin typeface="Tw Cen MT Condensed" panose="020B0606020104020203" pitchFamily="34" charset="0"/>
              </a:rPr>
              <a:t>Q</a:t>
            </a:r>
            <a:r>
              <a:rPr lang="en-GB" sz="1100" b="1" dirty="0">
                <a:latin typeface="Tw Cen MT Condensed" panose="020B0606020104020203" pitchFamily="34" charset="0"/>
              </a:rPr>
              <a:t>PC</a:t>
            </a:r>
          </a:p>
        </p:txBody>
      </p:sp>
      <p:sp>
        <p:nvSpPr>
          <p:cNvPr id="32" name="Oval 31"/>
          <p:cNvSpPr/>
          <p:nvPr/>
        </p:nvSpPr>
        <p:spPr>
          <a:xfrm>
            <a:off x="2869646" y="2798681"/>
            <a:ext cx="204331" cy="2146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33" name="Oval 32"/>
          <p:cNvSpPr/>
          <p:nvPr/>
        </p:nvSpPr>
        <p:spPr>
          <a:xfrm>
            <a:off x="4442784" y="4991681"/>
            <a:ext cx="186912" cy="1929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35" name="Freeform 34"/>
          <p:cNvSpPr/>
          <p:nvPr/>
        </p:nvSpPr>
        <p:spPr>
          <a:xfrm>
            <a:off x="2390565" y="3390166"/>
            <a:ext cx="4248663" cy="1704514"/>
          </a:xfrm>
          <a:custGeom>
            <a:avLst/>
            <a:gdLst>
              <a:gd name="connsiteX0" fmla="*/ 0 w 3453413"/>
              <a:gd name="connsiteY0" fmla="*/ 0 h 1704514"/>
              <a:gd name="connsiteX1" fmla="*/ 1855433 w 3453413"/>
              <a:gd name="connsiteY1" fmla="*/ 1704513 h 1704514"/>
              <a:gd name="connsiteX2" fmla="*/ 3453413 w 3453413"/>
              <a:gd name="connsiteY2" fmla="*/ 8878 h 1704514"/>
            </a:gdLst>
            <a:ahLst/>
            <a:cxnLst>
              <a:cxn ang="0">
                <a:pos x="connsiteX0" y="connsiteY0"/>
              </a:cxn>
              <a:cxn ang="0">
                <a:pos x="connsiteX1" y="connsiteY1"/>
              </a:cxn>
              <a:cxn ang="0">
                <a:pos x="connsiteX2" y="connsiteY2"/>
              </a:cxn>
            </a:cxnLst>
            <a:rect l="l" t="t" r="r" b="b"/>
            <a:pathLst>
              <a:path w="3453413" h="1704514">
                <a:moveTo>
                  <a:pt x="0" y="0"/>
                </a:moveTo>
                <a:cubicBezTo>
                  <a:pt x="639932" y="851516"/>
                  <a:pt x="1279864" y="1703033"/>
                  <a:pt x="1855433" y="1704513"/>
                </a:cubicBezTo>
                <a:cubicBezTo>
                  <a:pt x="2431002" y="1705993"/>
                  <a:pt x="2942207" y="857435"/>
                  <a:pt x="3453413" y="8878"/>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dirty="0">
              <a:latin typeface="Tw Cen MT Condensed" panose="020B0606020104020203" pitchFamily="34" charset="0"/>
            </a:endParaRPr>
          </a:p>
        </p:txBody>
      </p:sp>
      <p:sp>
        <p:nvSpPr>
          <p:cNvPr id="59" name="TextBox 58"/>
          <p:cNvSpPr txBox="1"/>
          <p:nvPr/>
        </p:nvSpPr>
        <p:spPr>
          <a:xfrm>
            <a:off x="6473211" y="2969552"/>
            <a:ext cx="818173" cy="523220"/>
          </a:xfrm>
          <a:prstGeom prst="rect">
            <a:avLst/>
          </a:prstGeom>
          <a:noFill/>
        </p:spPr>
        <p:txBody>
          <a:bodyPr wrap="none" rtlCol="0">
            <a:spAutoFit/>
          </a:bodyPr>
          <a:lstStyle/>
          <a:p>
            <a:r>
              <a:rPr lang="en-GB" sz="2800" b="1" dirty="0">
                <a:latin typeface="Tw Cen MT Condensed" panose="020B0606020104020203" pitchFamily="34" charset="0"/>
              </a:rPr>
              <a:t>SRAC</a:t>
            </a:r>
          </a:p>
        </p:txBody>
      </p:sp>
      <p:sp>
        <p:nvSpPr>
          <p:cNvPr id="68" name="TextBox 67"/>
          <p:cNvSpPr txBox="1"/>
          <p:nvPr/>
        </p:nvSpPr>
        <p:spPr>
          <a:xfrm>
            <a:off x="4532399" y="4842634"/>
            <a:ext cx="255198" cy="261610"/>
          </a:xfrm>
          <a:prstGeom prst="rect">
            <a:avLst/>
          </a:prstGeom>
          <a:noFill/>
        </p:spPr>
        <p:txBody>
          <a:bodyPr wrap="none" rtlCol="0">
            <a:spAutoFit/>
          </a:bodyPr>
          <a:lstStyle/>
          <a:p>
            <a:r>
              <a:rPr lang="en-GB" sz="1100" b="1" dirty="0">
                <a:latin typeface="Tw Cen MT Condensed" panose="020B0606020104020203" pitchFamily="34" charset="0"/>
              </a:rPr>
              <a:t>A</a:t>
            </a:r>
          </a:p>
        </p:txBody>
      </p:sp>
      <p:sp>
        <p:nvSpPr>
          <p:cNvPr id="69" name="TextBox 68"/>
          <p:cNvSpPr txBox="1"/>
          <p:nvPr/>
        </p:nvSpPr>
        <p:spPr>
          <a:xfrm>
            <a:off x="3042246" y="2771756"/>
            <a:ext cx="251992" cy="261610"/>
          </a:xfrm>
          <a:prstGeom prst="rect">
            <a:avLst/>
          </a:prstGeom>
          <a:noFill/>
        </p:spPr>
        <p:txBody>
          <a:bodyPr wrap="none" rtlCol="0">
            <a:spAutoFit/>
          </a:bodyPr>
          <a:lstStyle/>
          <a:p>
            <a:r>
              <a:rPr lang="en-GB" sz="1100" b="1" dirty="0">
                <a:latin typeface="Tw Cen MT Condensed" panose="020B0606020104020203" pitchFamily="34" charset="0"/>
              </a:rPr>
              <a:t>B</a:t>
            </a:r>
          </a:p>
        </p:txBody>
      </p:sp>
      <p:sp>
        <p:nvSpPr>
          <p:cNvPr id="6" name="TextBox 5"/>
          <p:cNvSpPr txBox="1"/>
          <p:nvPr/>
        </p:nvSpPr>
        <p:spPr>
          <a:xfrm>
            <a:off x="3390750" y="1971218"/>
            <a:ext cx="1986634" cy="369332"/>
          </a:xfrm>
          <a:prstGeom prst="rect">
            <a:avLst/>
          </a:prstGeom>
          <a:noFill/>
        </p:spPr>
        <p:txBody>
          <a:bodyPr wrap="none" rtlCol="0">
            <a:spAutoFit/>
          </a:bodyPr>
          <a:lstStyle/>
          <a:p>
            <a:r>
              <a:rPr lang="en-US" u="sng" dirty="0">
                <a:latin typeface="Tw Cen MT Condensed" panose="020B0606020104020203" pitchFamily="34" charset="0"/>
              </a:rPr>
              <a:t>Market for a Good/Service</a:t>
            </a:r>
          </a:p>
        </p:txBody>
      </p:sp>
      <p:sp>
        <p:nvSpPr>
          <p:cNvPr id="25" name="Oval 24"/>
          <p:cNvSpPr/>
          <p:nvPr/>
        </p:nvSpPr>
        <p:spPr>
          <a:xfrm>
            <a:off x="2896990" y="5009923"/>
            <a:ext cx="186912" cy="1929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26" name="TextBox 25"/>
          <p:cNvSpPr txBox="1"/>
          <p:nvPr/>
        </p:nvSpPr>
        <p:spPr>
          <a:xfrm>
            <a:off x="2986605" y="4860876"/>
            <a:ext cx="256802" cy="261610"/>
          </a:xfrm>
          <a:prstGeom prst="rect">
            <a:avLst/>
          </a:prstGeom>
          <a:noFill/>
        </p:spPr>
        <p:txBody>
          <a:bodyPr wrap="none" rtlCol="0">
            <a:spAutoFit/>
          </a:bodyPr>
          <a:lstStyle/>
          <a:p>
            <a:r>
              <a:rPr lang="en-GB" sz="1100" b="1" dirty="0">
                <a:latin typeface="Tw Cen MT Condensed" panose="020B0606020104020203" pitchFamily="34" charset="0"/>
              </a:rPr>
              <a:t>D</a:t>
            </a:r>
          </a:p>
        </p:txBody>
      </p:sp>
      <p:sp>
        <p:nvSpPr>
          <p:cNvPr id="27" name="Oval 26"/>
          <p:cNvSpPr/>
          <p:nvPr/>
        </p:nvSpPr>
        <p:spPr>
          <a:xfrm>
            <a:off x="2879571" y="3923170"/>
            <a:ext cx="186912" cy="1929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34" name="TextBox 33"/>
          <p:cNvSpPr txBox="1"/>
          <p:nvPr/>
        </p:nvSpPr>
        <p:spPr>
          <a:xfrm>
            <a:off x="2969186" y="3774123"/>
            <a:ext cx="247184" cy="261610"/>
          </a:xfrm>
          <a:prstGeom prst="rect">
            <a:avLst/>
          </a:prstGeom>
          <a:noFill/>
        </p:spPr>
        <p:txBody>
          <a:bodyPr wrap="none" rtlCol="0">
            <a:spAutoFit/>
          </a:bodyPr>
          <a:lstStyle/>
          <a:p>
            <a:r>
              <a:rPr lang="en-GB" sz="1100" b="1" dirty="0">
                <a:latin typeface="Tw Cen MT Condensed" panose="020B0606020104020203" pitchFamily="34" charset="0"/>
              </a:rPr>
              <a:t>C</a:t>
            </a:r>
          </a:p>
        </p:txBody>
      </p:sp>
      <p:cxnSp>
        <p:nvCxnSpPr>
          <p:cNvPr id="36" name="Straight Connector 35"/>
          <p:cNvCxnSpPr/>
          <p:nvPr/>
        </p:nvCxnSpPr>
        <p:spPr>
          <a:xfrm flipV="1">
            <a:off x="1592406" y="3991986"/>
            <a:ext cx="1422400" cy="193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005970" y="3827068"/>
            <a:ext cx="642665" cy="369332"/>
          </a:xfrm>
          <a:prstGeom prst="rect">
            <a:avLst/>
          </a:prstGeom>
          <a:noFill/>
        </p:spPr>
        <p:txBody>
          <a:bodyPr wrap="square" rtlCol="0">
            <a:spAutoFit/>
          </a:bodyPr>
          <a:lstStyle/>
          <a:p>
            <a:r>
              <a:rPr lang="en-GB" b="1" dirty="0">
                <a:latin typeface="Tw Cen MT Condensed" panose="020B0606020104020203" pitchFamily="34" charset="0"/>
              </a:rPr>
              <a:t>AC</a:t>
            </a:r>
            <a:r>
              <a:rPr lang="en-GB" sz="1100" b="1" dirty="0">
                <a:latin typeface="Tw Cen MT Condensed" panose="020B0606020104020203" pitchFamily="34" charset="0"/>
              </a:rPr>
              <a:t>M</a:t>
            </a:r>
          </a:p>
        </p:txBody>
      </p:sp>
      <p:sp>
        <p:nvSpPr>
          <p:cNvPr id="39" name="Oval 38"/>
          <p:cNvSpPr/>
          <p:nvPr/>
        </p:nvSpPr>
        <p:spPr>
          <a:xfrm>
            <a:off x="1426993" y="730407"/>
            <a:ext cx="186912" cy="1929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40" name="TextBox 39"/>
          <p:cNvSpPr txBox="1"/>
          <p:nvPr/>
        </p:nvSpPr>
        <p:spPr>
          <a:xfrm>
            <a:off x="1516608" y="581360"/>
            <a:ext cx="240772" cy="261610"/>
          </a:xfrm>
          <a:prstGeom prst="rect">
            <a:avLst/>
          </a:prstGeom>
          <a:noFill/>
        </p:spPr>
        <p:txBody>
          <a:bodyPr wrap="none" rtlCol="0">
            <a:spAutoFit/>
          </a:bodyPr>
          <a:lstStyle/>
          <a:p>
            <a:r>
              <a:rPr lang="en-GB" sz="1100" b="1" dirty="0">
                <a:latin typeface="Tw Cen MT Condensed" panose="020B0606020104020203" pitchFamily="34" charset="0"/>
              </a:rPr>
              <a:t>E</a:t>
            </a:r>
          </a:p>
        </p:txBody>
      </p:sp>
      <p:sp>
        <p:nvSpPr>
          <p:cNvPr id="41" name="Oval 40"/>
          <p:cNvSpPr/>
          <p:nvPr/>
        </p:nvSpPr>
        <p:spPr>
          <a:xfrm>
            <a:off x="1542243" y="4988664"/>
            <a:ext cx="186912" cy="1929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42" name="TextBox 41"/>
          <p:cNvSpPr txBox="1"/>
          <p:nvPr/>
        </p:nvSpPr>
        <p:spPr>
          <a:xfrm>
            <a:off x="1631858" y="4839617"/>
            <a:ext cx="237566" cy="261610"/>
          </a:xfrm>
          <a:prstGeom prst="rect">
            <a:avLst/>
          </a:prstGeom>
          <a:noFill/>
        </p:spPr>
        <p:txBody>
          <a:bodyPr wrap="none" rtlCol="0">
            <a:spAutoFit/>
          </a:bodyPr>
          <a:lstStyle/>
          <a:p>
            <a:r>
              <a:rPr lang="en-GB" sz="1100" b="1" dirty="0">
                <a:latin typeface="Tw Cen MT Condensed" panose="020B0606020104020203" pitchFamily="34" charset="0"/>
              </a:rPr>
              <a:t>F</a:t>
            </a:r>
          </a:p>
        </p:txBody>
      </p:sp>
    </p:spTree>
    <p:extLst>
      <p:ext uri="{BB962C8B-B14F-4D97-AF65-F5344CB8AC3E}">
        <p14:creationId xmlns:p14="http://schemas.microsoft.com/office/powerpoint/2010/main" val="40473005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527450" y="500997"/>
            <a:ext cx="120936" cy="5697707"/>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1648386" y="6198704"/>
            <a:ext cx="5384800" cy="0"/>
          </a:xfrm>
          <a:prstGeom prst="line">
            <a:avLst/>
          </a:prstGeom>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391590" y="157512"/>
            <a:ext cx="997389" cy="369332"/>
          </a:xfrm>
          <a:prstGeom prst="rect">
            <a:avLst/>
          </a:prstGeom>
          <a:solidFill>
            <a:schemeClr val="bg1"/>
          </a:solidFill>
        </p:spPr>
        <p:txBody>
          <a:bodyPr wrap="none" rtlCol="0">
            <a:spAutoFit/>
          </a:bodyPr>
          <a:lstStyle/>
          <a:p>
            <a:r>
              <a:rPr lang="en-GB" b="1" dirty="0">
                <a:latin typeface="Tw Cen MT Condensed" panose="020B0606020104020203" pitchFamily="34" charset="0"/>
              </a:rPr>
              <a:t>Price/Cost</a:t>
            </a:r>
          </a:p>
        </p:txBody>
      </p:sp>
      <p:sp>
        <p:nvSpPr>
          <p:cNvPr id="11" name="TextBox 10"/>
          <p:cNvSpPr txBox="1"/>
          <p:nvPr/>
        </p:nvSpPr>
        <p:spPr>
          <a:xfrm>
            <a:off x="6161356" y="6018810"/>
            <a:ext cx="893193" cy="369332"/>
          </a:xfrm>
          <a:prstGeom prst="rect">
            <a:avLst/>
          </a:prstGeom>
          <a:solidFill>
            <a:schemeClr val="bg1"/>
          </a:solidFill>
        </p:spPr>
        <p:txBody>
          <a:bodyPr wrap="none" rtlCol="0">
            <a:spAutoFit/>
          </a:bodyPr>
          <a:lstStyle/>
          <a:p>
            <a:r>
              <a:rPr lang="en-GB" b="1" dirty="0">
                <a:latin typeface="Tw Cen MT Condensed" panose="020B0606020104020203" pitchFamily="34" charset="0"/>
              </a:rPr>
              <a:t>Quantity</a:t>
            </a:r>
          </a:p>
        </p:txBody>
      </p:sp>
      <p:cxnSp>
        <p:nvCxnSpPr>
          <p:cNvPr id="13" name="Straight Connector 12"/>
          <p:cNvCxnSpPr>
            <a:endCxn id="14" idx="1"/>
          </p:cNvCxnSpPr>
          <p:nvPr/>
        </p:nvCxnSpPr>
        <p:spPr>
          <a:xfrm>
            <a:off x="1516608" y="783771"/>
            <a:ext cx="3561517" cy="5090474"/>
          </a:xfrm>
          <a:prstGeom prst="line">
            <a:avLst/>
          </a:prstGeom>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5078125" y="5612635"/>
            <a:ext cx="954107" cy="523220"/>
          </a:xfrm>
          <a:prstGeom prst="rect">
            <a:avLst/>
          </a:prstGeom>
          <a:noFill/>
        </p:spPr>
        <p:txBody>
          <a:bodyPr wrap="none" rtlCol="0">
            <a:spAutoFit/>
          </a:bodyPr>
          <a:lstStyle/>
          <a:p>
            <a:r>
              <a:rPr lang="en-GB" sz="2800" b="1" dirty="0">
                <a:latin typeface="Tw Cen MT Condensed" panose="020B0606020104020203" pitchFamily="34" charset="0"/>
              </a:rPr>
              <a:t>D=AR</a:t>
            </a:r>
          </a:p>
        </p:txBody>
      </p:sp>
      <p:cxnSp>
        <p:nvCxnSpPr>
          <p:cNvPr id="18" name="Straight Connector 17"/>
          <p:cNvCxnSpPr/>
          <p:nvPr/>
        </p:nvCxnSpPr>
        <p:spPr>
          <a:xfrm flipH="1" flipV="1">
            <a:off x="4536775" y="5038149"/>
            <a:ext cx="28668" cy="117604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3" idx="2"/>
          </p:cNvCxnSpPr>
          <p:nvPr/>
        </p:nvCxnSpPr>
        <p:spPr>
          <a:xfrm flipV="1">
            <a:off x="1609766" y="5088144"/>
            <a:ext cx="2833018" cy="2745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32" idx="4"/>
          </p:cNvCxnSpPr>
          <p:nvPr/>
        </p:nvCxnSpPr>
        <p:spPr>
          <a:xfrm flipV="1">
            <a:off x="2959261" y="3013338"/>
            <a:ext cx="12551" cy="318323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568227" y="2877219"/>
            <a:ext cx="1422400" cy="193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2399" y="4892362"/>
            <a:ext cx="1596255" cy="369332"/>
          </a:xfrm>
          <a:prstGeom prst="rect">
            <a:avLst/>
          </a:prstGeom>
          <a:noFill/>
        </p:spPr>
        <p:txBody>
          <a:bodyPr wrap="square" rtlCol="0">
            <a:spAutoFit/>
          </a:bodyPr>
          <a:lstStyle/>
          <a:p>
            <a:r>
              <a:rPr lang="en-GB" b="1" dirty="0">
                <a:latin typeface="Tw Cen MT Condensed" panose="020B0606020104020203" pitchFamily="34" charset="0"/>
              </a:rPr>
              <a:t>AR</a:t>
            </a:r>
            <a:r>
              <a:rPr lang="en-GB" sz="1100" b="1" dirty="0">
                <a:latin typeface="Tw Cen MT Condensed" panose="020B0606020104020203" pitchFamily="34" charset="0"/>
              </a:rPr>
              <a:t>PC</a:t>
            </a:r>
            <a:r>
              <a:rPr lang="en-GB" b="1" dirty="0">
                <a:latin typeface="Tw Cen MT Condensed" panose="020B0606020104020203" pitchFamily="34" charset="0"/>
              </a:rPr>
              <a:t>=AC</a:t>
            </a:r>
            <a:r>
              <a:rPr lang="en-GB" sz="1100" b="1" dirty="0">
                <a:latin typeface="Tw Cen MT Condensed" panose="020B0606020104020203" pitchFamily="34" charset="0"/>
              </a:rPr>
              <a:t>PC</a:t>
            </a:r>
            <a:r>
              <a:rPr lang="en-GB" b="1" dirty="0">
                <a:latin typeface="Tw Cen MT Condensed" panose="020B0606020104020203" pitchFamily="34" charset="0"/>
              </a:rPr>
              <a:t>=P</a:t>
            </a:r>
            <a:r>
              <a:rPr lang="en-GB" sz="1100" b="1" dirty="0">
                <a:latin typeface="Tw Cen MT Condensed" panose="020B0606020104020203" pitchFamily="34" charset="0"/>
              </a:rPr>
              <a:t>PC</a:t>
            </a:r>
          </a:p>
        </p:txBody>
      </p:sp>
      <p:sp>
        <p:nvSpPr>
          <p:cNvPr id="29" name="TextBox 28"/>
          <p:cNvSpPr txBox="1"/>
          <p:nvPr/>
        </p:nvSpPr>
        <p:spPr>
          <a:xfrm>
            <a:off x="784049" y="2712301"/>
            <a:ext cx="840408" cy="369332"/>
          </a:xfrm>
          <a:prstGeom prst="rect">
            <a:avLst/>
          </a:prstGeom>
          <a:noFill/>
        </p:spPr>
        <p:txBody>
          <a:bodyPr wrap="square" rtlCol="0">
            <a:spAutoFit/>
          </a:bodyPr>
          <a:lstStyle/>
          <a:p>
            <a:r>
              <a:rPr lang="en-GB" b="1" dirty="0">
                <a:latin typeface="Tw Cen MT Condensed" panose="020B0606020104020203" pitchFamily="34" charset="0"/>
              </a:rPr>
              <a:t>AR=P</a:t>
            </a:r>
            <a:r>
              <a:rPr lang="en-GB" sz="1100" b="1" dirty="0">
                <a:latin typeface="Tw Cen MT Condensed" panose="020B0606020104020203" pitchFamily="34" charset="0"/>
              </a:rPr>
              <a:t>M</a:t>
            </a:r>
          </a:p>
        </p:txBody>
      </p:sp>
      <p:sp>
        <p:nvSpPr>
          <p:cNvPr id="30" name="TextBox 29"/>
          <p:cNvSpPr txBox="1"/>
          <p:nvPr/>
        </p:nvSpPr>
        <p:spPr>
          <a:xfrm>
            <a:off x="2682120" y="6210371"/>
            <a:ext cx="642665" cy="369332"/>
          </a:xfrm>
          <a:prstGeom prst="rect">
            <a:avLst/>
          </a:prstGeom>
          <a:noFill/>
        </p:spPr>
        <p:txBody>
          <a:bodyPr wrap="square" rtlCol="0">
            <a:spAutoFit/>
          </a:bodyPr>
          <a:lstStyle/>
          <a:p>
            <a:r>
              <a:rPr lang="en-GB" b="1" dirty="0">
                <a:latin typeface="Tw Cen MT Condensed" panose="020B0606020104020203" pitchFamily="34" charset="0"/>
              </a:rPr>
              <a:t>Q</a:t>
            </a:r>
            <a:r>
              <a:rPr lang="en-GB" sz="1100" b="1" dirty="0">
                <a:latin typeface="Tw Cen MT Condensed" panose="020B0606020104020203" pitchFamily="34" charset="0"/>
              </a:rPr>
              <a:t>M</a:t>
            </a:r>
          </a:p>
        </p:txBody>
      </p:sp>
      <p:sp>
        <p:nvSpPr>
          <p:cNvPr id="31" name="TextBox 30"/>
          <p:cNvSpPr txBox="1"/>
          <p:nvPr/>
        </p:nvSpPr>
        <p:spPr>
          <a:xfrm>
            <a:off x="4272245" y="6194881"/>
            <a:ext cx="752887" cy="369332"/>
          </a:xfrm>
          <a:prstGeom prst="rect">
            <a:avLst/>
          </a:prstGeom>
          <a:noFill/>
        </p:spPr>
        <p:txBody>
          <a:bodyPr wrap="square" rtlCol="0">
            <a:spAutoFit/>
          </a:bodyPr>
          <a:lstStyle/>
          <a:p>
            <a:r>
              <a:rPr lang="en-GB" b="1" dirty="0">
                <a:latin typeface="Tw Cen MT Condensed" panose="020B0606020104020203" pitchFamily="34" charset="0"/>
              </a:rPr>
              <a:t>Q</a:t>
            </a:r>
            <a:r>
              <a:rPr lang="en-GB" sz="1100" b="1" dirty="0">
                <a:latin typeface="Tw Cen MT Condensed" panose="020B0606020104020203" pitchFamily="34" charset="0"/>
              </a:rPr>
              <a:t>PC</a:t>
            </a:r>
          </a:p>
        </p:txBody>
      </p:sp>
      <p:sp>
        <p:nvSpPr>
          <p:cNvPr id="32" name="Oval 31"/>
          <p:cNvSpPr/>
          <p:nvPr/>
        </p:nvSpPr>
        <p:spPr>
          <a:xfrm>
            <a:off x="2869646" y="2798681"/>
            <a:ext cx="204331" cy="2146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33" name="Oval 32"/>
          <p:cNvSpPr/>
          <p:nvPr/>
        </p:nvSpPr>
        <p:spPr>
          <a:xfrm>
            <a:off x="4442784" y="4991681"/>
            <a:ext cx="186912" cy="1929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35" name="Freeform 34"/>
          <p:cNvSpPr/>
          <p:nvPr/>
        </p:nvSpPr>
        <p:spPr>
          <a:xfrm>
            <a:off x="2390565" y="3390166"/>
            <a:ext cx="4248663" cy="1704514"/>
          </a:xfrm>
          <a:custGeom>
            <a:avLst/>
            <a:gdLst>
              <a:gd name="connsiteX0" fmla="*/ 0 w 3453413"/>
              <a:gd name="connsiteY0" fmla="*/ 0 h 1704514"/>
              <a:gd name="connsiteX1" fmla="*/ 1855433 w 3453413"/>
              <a:gd name="connsiteY1" fmla="*/ 1704513 h 1704514"/>
              <a:gd name="connsiteX2" fmla="*/ 3453413 w 3453413"/>
              <a:gd name="connsiteY2" fmla="*/ 8878 h 1704514"/>
            </a:gdLst>
            <a:ahLst/>
            <a:cxnLst>
              <a:cxn ang="0">
                <a:pos x="connsiteX0" y="connsiteY0"/>
              </a:cxn>
              <a:cxn ang="0">
                <a:pos x="connsiteX1" y="connsiteY1"/>
              </a:cxn>
              <a:cxn ang="0">
                <a:pos x="connsiteX2" y="connsiteY2"/>
              </a:cxn>
            </a:cxnLst>
            <a:rect l="l" t="t" r="r" b="b"/>
            <a:pathLst>
              <a:path w="3453413" h="1704514">
                <a:moveTo>
                  <a:pt x="0" y="0"/>
                </a:moveTo>
                <a:cubicBezTo>
                  <a:pt x="639932" y="851516"/>
                  <a:pt x="1279864" y="1703033"/>
                  <a:pt x="1855433" y="1704513"/>
                </a:cubicBezTo>
                <a:cubicBezTo>
                  <a:pt x="2431002" y="1705993"/>
                  <a:pt x="2942207" y="857435"/>
                  <a:pt x="3453413" y="8878"/>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dirty="0">
              <a:latin typeface="Tw Cen MT Condensed" panose="020B0606020104020203" pitchFamily="34" charset="0"/>
            </a:endParaRPr>
          </a:p>
        </p:txBody>
      </p:sp>
      <p:sp>
        <p:nvSpPr>
          <p:cNvPr id="59" name="TextBox 58"/>
          <p:cNvSpPr txBox="1"/>
          <p:nvPr/>
        </p:nvSpPr>
        <p:spPr>
          <a:xfrm>
            <a:off x="6473211" y="2969552"/>
            <a:ext cx="818173" cy="523220"/>
          </a:xfrm>
          <a:prstGeom prst="rect">
            <a:avLst/>
          </a:prstGeom>
          <a:noFill/>
        </p:spPr>
        <p:txBody>
          <a:bodyPr wrap="none" rtlCol="0">
            <a:spAutoFit/>
          </a:bodyPr>
          <a:lstStyle/>
          <a:p>
            <a:r>
              <a:rPr lang="en-GB" sz="2800" b="1" dirty="0">
                <a:latin typeface="Tw Cen MT Condensed" panose="020B0606020104020203" pitchFamily="34" charset="0"/>
              </a:rPr>
              <a:t>SRAC</a:t>
            </a:r>
          </a:p>
        </p:txBody>
      </p:sp>
      <p:sp>
        <p:nvSpPr>
          <p:cNvPr id="68" name="TextBox 67"/>
          <p:cNvSpPr txBox="1"/>
          <p:nvPr/>
        </p:nvSpPr>
        <p:spPr>
          <a:xfrm>
            <a:off x="4532399" y="4842634"/>
            <a:ext cx="255198" cy="261610"/>
          </a:xfrm>
          <a:prstGeom prst="rect">
            <a:avLst/>
          </a:prstGeom>
          <a:noFill/>
        </p:spPr>
        <p:txBody>
          <a:bodyPr wrap="none" rtlCol="0">
            <a:spAutoFit/>
          </a:bodyPr>
          <a:lstStyle/>
          <a:p>
            <a:r>
              <a:rPr lang="en-GB" sz="1100" b="1" dirty="0">
                <a:latin typeface="Tw Cen MT Condensed" panose="020B0606020104020203" pitchFamily="34" charset="0"/>
              </a:rPr>
              <a:t>A</a:t>
            </a:r>
          </a:p>
        </p:txBody>
      </p:sp>
      <p:sp>
        <p:nvSpPr>
          <p:cNvPr id="69" name="TextBox 68"/>
          <p:cNvSpPr txBox="1"/>
          <p:nvPr/>
        </p:nvSpPr>
        <p:spPr>
          <a:xfrm>
            <a:off x="3042246" y="2771756"/>
            <a:ext cx="251992" cy="261610"/>
          </a:xfrm>
          <a:prstGeom prst="rect">
            <a:avLst/>
          </a:prstGeom>
          <a:noFill/>
        </p:spPr>
        <p:txBody>
          <a:bodyPr wrap="none" rtlCol="0">
            <a:spAutoFit/>
          </a:bodyPr>
          <a:lstStyle/>
          <a:p>
            <a:r>
              <a:rPr lang="en-GB" sz="1100" b="1" dirty="0">
                <a:latin typeface="Tw Cen MT Condensed" panose="020B0606020104020203" pitchFamily="34" charset="0"/>
              </a:rPr>
              <a:t>B</a:t>
            </a:r>
          </a:p>
        </p:txBody>
      </p:sp>
      <p:sp>
        <p:nvSpPr>
          <p:cNvPr id="6" name="TextBox 5"/>
          <p:cNvSpPr txBox="1"/>
          <p:nvPr/>
        </p:nvSpPr>
        <p:spPr>
          <a:xfrm>
            <a:off x="2700129" y="575027"/>
            <a:ext cx="2749086" cy="461665"/>
          </a:xfrm>
          <a:prstGeom prst="rect">
            <a:avLst/>
          </a:prstGeom>
          <a:noFill/>
        </p:spPr>
        <p:txBody>
          <a:bodyPr wrap="none" rtlCol="0">
            <a:spAutoFit/>
          </a:bodyPr>
          <a:lstStyle/>
          <a:p>
            <a:r>
              <a:rPr lang="en-US" sz="2400" u="sng" dirty="0">
                <a:latin typeface="Tw Cen MT Condensed" panose="020B0606020104020203" pitchFamily="34" charset="0"/>
              </a:rPr>
              <a:t>Figure 1: UK Grocery Market</a:t>
            </a:r>
          </a:p>
        </p:txBody>
      </p:sp>
      <p:sp>
        <p:nvSpPr>
          <p:cNvPr id="25" name="Oval 24"/>
          <p:cNvSpPr/>
          <p:nvPr/>
        </p:nvSpPr>
        <p:spPr>
          <a:xfrm>
            <a:off x="2896990" y="5009923"/>
            <a:ext cx="186912" cy="1929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26" name="TextBox 25"/>
          <p:cNvSpPr txBox="1"/>
          <p:nvPr/>
        </p:nvSpPr>
        <p:spPr>
          <a:xfrm>
            <a:off x="2986605" y="4860876"/>
            <a:ext cx="256802" cy="261610"/>
          </a:xfrm>
          <a:prstGeom prst="rect">
            <a:avLst/>
          </a:prstGeom>
          <a:noFill/>
        </p:spPr>
        <p:txBody>
          <a:bodyPr wrap="none" rtlCol="0">
            <a:spAutoFit/>
          </a:bodyPr>
          <a:lstStyle/>
          <a:p>
            <a:r>
              <a:rPr lang="en-GB" sz="1100" b="1" dirty="0">
                <a:latin typeface="Tw Cen MT Condensed" panose="020B0606020104020203" pitchFamily="34" charset="0"/>
              </a:rPr>
              <a:t>D</a:t>
            </a:r>
          </a:p>
        </p:txBody>
      </p:sp>
      <p:sp>
        <p:nvSpPr>
          <p:cNvPr id="27" name="Oval 26"/>
          <p:cNvSpPr/>
          <p:nvPr/>
        </p:nvSpPr>
        <p:spPr>
          <a:xfrm>
            <a:off x="2879571" y="3923170"/>
            <a:ext cx="186912" cy="1929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34" name="TextBox 33"/>
          <p:cNvSpPr txBox="1"/>
          <p:nvPr/>
        </p:nvSpPr>
        <p:spPr>
          <a:xfrm>
            <a:off x="2969186" y="3774123"/>
            <a:ext cx="247184" cy="261610"/>
          </a:xfrm>
          <a:prstGeom prst="rect">
            <a:avLst/>
          </a:prstGeom>
          <a:noFill/>
        </p:spPr>
        <p:txBody>
          <a:bodyPr wrap="none" rtlCol="0">
            <a:spAutoFit/>
          </a:bodyPr>
          <a:lstStyle/>
          <a:p>
            <a:r>
              <a:rPr lang="en-GB" sz="1100" b="1" dirty="0">
                <a:latin typeface="Tw Cen MT Condensed" panose="020B0606020104020203" pitchFamily="34" charset="0"/>
              </a:rPr>
              <a:t>C</a:t>
            </a:r>
          </a:p>
        </p:txBody>
      </p:sp>
      <p:cxnSp>
        <p:nvCxnSpPr>
          <p:cNvPr id="36" name="Straight Connector 35"/>
          <p:cNvCxnSpPr/>
          <p:nvPr/>
        </p:nvCxnSpPr>
        <p:spPr>
          <a:xfrm flipV="1">
            <a:off x="1592406" y="3991986"/>
            <a:ext cx="1422400" cy="193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005970" y="3827068"/>
            <a:ext cx="642665" cy="369332"/>
          </a:xfrm>
          <a:prstGeom prst="rect">
            <a:avLst/>
          </a:prstGeom>
          <a:noFill/>
        </p:spPr>
        <p:txBody>
          <a:bodyPr wrap="square" rtlCol="0">
            <a:spAutoFit/>
          </a:bodyPr>
          <a:lstStyle/>
          <a:p>
            <a:r>
              <a:rPr lang="en-GB" b="1" dirty="0">
                <a:latin typeface="Tw Cen MT Condensed" panose="020B0606020104020203" pitchFamily="34" charset="0"/>
              </a:rPr>
              <a:t>AC</a:t>
            </a:r>
            <a:r>
              <a:rPr lang="en-GB" sz="1100" b="1" dirty="0">
                <a:latin typeface="Tw Cen MT Condensed" panose="020B0606020104020203" pitchFamily="34" charset="0"/>
              </a:rPr>
              <a:t>M</a:t>
            </a:r>
          </a:p>
        </p:txBody>
      </p:sp>
      <p:sp>
        <p:nvSpPr>
          <p:cNvPr id="39" name="Oval 38"/>
          <p:cNvSpPr/>
          <p:nvPr/>
        </p:nvSpPr>
        <p:spPr>
          <a:xfrm>
            <a:off x="1426993" y="730407"/>
            <a:ext cx="186912" cy="1929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40" name="TextBox 39"/>
          <p:cNvSpPr txBox="1"/>
          <p:nvPr/>
        </p:nvSpPr>
        <p:spPr>
          <a:xfrm>
            <a:off x="1516608" y="581360"/>
            <a:ext cx="240772" cy="261610"/>
          </a:xfrm>
          <a:prstGeom prst="rect">
            <a:avLst/>
          </a:prstGeom>
          <a:noFill/>
        </p:spPr>
        <p:txBody>
          <a:bodyPr wrap="none" rtlCol="0">
            <a:spAutoFit/>
          </a:bodyPr>
          <a:lstStyle/>
          <a:p>
            <a:r>
              <a:rPr lang="en-GB" sz="1100" b="1" dirty="0">
                <a:latin typeface="Tw Cen MT Condensed" panose="020B0606020104020203" pitchFamily="34" charset="0"/>
              </a:rPr>
              <a:t>E</a:t>
            </a:r>
          </a:p>
        </p:txBody>
      </p:sp>
      <p:sp>
        <p:nvSpPr>
          <p:cNvPr id="41" name="Oval 40"/>
          <p:cNvSpPr/>
          <p:nvPr/>
        </p:nvSpPr>
        <p:spPr>
          <a:xfrm>
            <a:off x="1542243" y="4988664"/>
            <a:ext cx="186912" cy="1929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42" name="TextBox 41"/>
          <p:cNvSpPr txBox="1"/>
          <p:nvPr/>
        </p:nvSpPr>
        <p:spPr>
          <a:xfrm>
            <a:off x="1631858" y="4839617"/>
            <a:ext cx="237566" cy="261610"/>
          </a:xfrm>
          <a:prstGeom prst="rect">
            <a:avLst/>
          </a:prstGeom>
          <a:noFill/>
        </p:spPr>
        <p:txBody>
          <a:bodyPr wrap="none" rtlCol="0">
            <a:spAutoFit/>
          </a:bodyPr>
          <a:lstStyle/>
          <a:p>
            <a:r>
              <a:rPr lang="en-GB" sz="1100" b="1" dirty="0">
                <a:latin typeface="Tw Cen MT Condensed" panose="020B0606020104020203" pitchFamily="34" charset="0"/>
              </a:rPr>
              <a:t>F</a:t>
            </a:r>
          </a:p>
        </p:txBody>
      </p:sp>
    </p:spTree>
    <p:extLst>
      <p:ext uri="{BB962C8B-B14F-4D97-AF65-F5344CB8AC3E}">
        <p14:creationId xmlns:p14="http://schemas.microsoft.com/office/powerpoint/2010/main" val="5210952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96" y="210230"/>
            <a:ext cx="7588542" cy="1648516"/>
          </a:xfrm>
        </p:spPr>
        <p:txBody>
          <a:bodyPr>
            <a:normAutofit fontScale="90000"/>
          </a:bodyPr>
          <a:lstStyle/>
          <a:p>
            <a:r>
              <a:rPr lang="en-GB" b="1" dirty="0">
                <a:latin typeface="Tw Cen MT Condensed" panose="020B0606020104020203" pitchFamily="34" charset="0"/>
              </a:rPr>
              <a:t>Monopoly Theory</a:t>
            </a:r>
            <a:br>
              <a:rPr lang="en-GB" b="1" dirty="0">
                <a:latin typeface="Tw Cen MT Condensed" panose="020B0606020104020203" pitchFamily="34" charset="0"/>
              </a:rPr>
            </a:br>
            <a:r>
              <a:rPr lang="en-GB" sz="2200" b="1" dirty="0">
                <a:solidFill>
                  <a:srgbClr val="FF0000"/>
                </a:solidFill>
                <a:latin typeface="Tw Cen MT Condensed" panose="020B0606020104020203" pitchFamily="34" charset="0"/>
              </a:rPr>
              <a:t>THEORY: Why might monopolies work or NOT be as bad as originally made out? (Market Success!)</a:t>
            </a:r>
            <a:br>
              <a:rPr lang="en-GB" sz="2200" b="1" dirty="0">
                <a:solidFill>
                  <a:srgbClr val="FF0000"/>
                </a:solidFill>
                <a:latin typeface="Tw Cen MT Condensed" panose="020B0606020104020203" pitchFamily="34" charset="0"/>
              </a:rPr>
            </a:br>
            <a:r>
              <a:rPr lang="en-GB" sz="2200" b="1" dirty="0">
                <a:solidFill>
                  <a:srgbClr val="FF0000"/>
                </a:solidFill>
                <a:latin typeface="Tw Cen MT Condensed" panose="020B0606020104020203" pitchFamily="34" charset="0"/>
              </a:rPr>
              <a:t>APPLICATION: Why might “monopoly power” in the grocery market lead to market success?</a:t>
            </a:r>
          </a:p>
        </p:txBody>
      </p:sp>
      <p:sp>
        <p:nvSpPr>
          <p:cNvPr id="4" name="Content Placeholder 2"/>
          <p:cNvSpPr txBox="1">
            <a:spLocks/>
          </p:cNvSpPr>
          <p:nvPr/>
        </p:nvSpPr>
        <p:spPr>
          <a:xfrm>
            <a:off x="7960226" y="137262"/>
            <a:ext cx="4119494" cy="6600693"/>
          </a:xfrm>
          <a:prstGeom prst="rect">
            <a:avLst/>
          </a:prstGeom>
          <a:solidFill>
            <a:schemeClr val="bg1"/>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latin typeface="Tw Cen MT Condensed" panose="020B0606020104020203" pitchFamily="34" charset="0"/>
              </a:rPr>
              <a:t>MONOPOLY AS A MARKET FAILURE</a:t>
            </a:r>
          </a:p>
          <a:p>
            <a:pPr marL="514350" indent="-514350">
              <a:buFont typeface="+mj-lt"/>
              <a:buAutoNum type="arabicPeriod"/>
            </a:pPr>
            <a:r>
              <a:rPr lang="en-GB" dirty="0">
                <a:latin typeface="Tw Cen MT Condensed" panose="020B0606020104020203" pitchFamily="34" charset="0"/>
              </a:rPr>
              <a:t>Why is a firm with a pure monopoly or significant monopoly power considered a market failure and therefore detrimental to society?</a:t>
            </a:r>
          </a:p>
          <a:p>
            <a:pPr marL="971550" lvl="1" indent="-514350">
              <a:buFont typeface="+mj-lt"/>
              <a:buAutoNum type="arabicPeriod"/>
            </a:pPr>
            <a:r>
              <a:rPr lang="en-GB" dirty="0" err="1">
                <a:latin typeface="Tw Cen MT Condensed" panose="020B0606020104020203" pitchFamily="34" charset="0"/>
              </a:rPr>
              <a:t>Allocative</a:t>
            </a:r>
            <a:r>
              <a:rPr lang="en-GB" dirty="0">
                <a:latin typeface="Tw Cen MT Condensed" panose="020B0606020104020203" pitchFamily="34" charset="0"/>
              </a:rPr>
              <a:t> Inefficiency</a:t>
            </a:r>
          </a:p>
          <a:p>
            <a:pPr marL="971550" lvl="1" indent="-514350">
              <a:buFont typeface="+mj-lt"/>
              <a:buAutoNum type="arabicPeriod"/>
            </a:pPr>
            <a:r>
              <a:rPr lang="en-GB" dirty="0">
                <a:latin typeface="Tw Cen MT Condensed" panose="020B0606020104020203" pitchFamily="34" charset="0"/>
              </a:rPr>
              <a:t>Deadweight loss</a:t>
            </a:r>
          </a:p>
          <a:p>
            <a:pPr marL="971550" lvl="1" indent="-514350">
              <a:buFont typeface="+mj-lt"/>
              <a:buAutoNum type="arabicPeriod"/>
            </a:pPr>
            <a:r>
              <a:rPr lang="en-GB" dirty="0">
                <a:latin typeface="Tw Cen MT Condensed" panose="020B0606020104020203" pitchFamily="34" charset="0"/>
              </a:rPr>
              <a:t>Productive Inefficiency</a:t>
            </a:r>
          </a:p>
          <a:p>
            <a:pPr marL="514350" indent="-514350">
              <a:buFont typeface="+mj-lt"/>
              <a:buAutoNum type="arabicPeriod"/>
            </a:pPr>
            <a:r>
              <a:rPr lang="en-GB" dirty="0">
                <a:latin typeface="Tw Cen MT Condensed" panose="020B0606020104020203" pitchFamily="34" charset="0"/>
              </a:rPr>
              <a:t>How can we evaluate this? In other words, why might monopolies be a good thing for society?</a:t>
            </a:r>
          </a:p>
          <a:p>
            <a:pPr marL="971550" lvl="1" indent="-514350">
              <a:buFont typeface="+mj-lt"/>
              <a:buAutoNum type="arabicPeriod"/>
            </a:pPr>
            <a:r>
              <a:rPr lang="en-GB" dirty="0">
                <a:latin typeface="Tw Cen MT Condensed" panose="020B0606020104020203" pitchFamily="34" charset="0"/>
              </a:rPr>
              <a:t>Economies of Scale</a:t>
            </a:r>
          </a:p>
          <a:p>
            <a:pPr marL="971550" lvl="1" indent="-514350">
              <a:buFont typeface="+mj-lt"/>
              <a:buAutoNum type="arabicPeriod"/>
            </a:pPr>
            <a:r>
              <a:rPr lang="en-GB" dirty="0">
                <a:latin typeface="Tw Cen MT Condensed" panose="020B0606020104020203" pitchFamily="34" charset="0"/>
              </a:rPr>
              <a:t>Innovation</a:t>
            </a:r>
          </a:p>
          <a:p>
            <a:pPr marL="514350" indent="-514350">
              <a:buFont typeface="+mj-lt"/>
              <a:buAutoNum type="arabicPeriod"/>
            </a:pPr>
            <a:r>
              <a:rPr lang="en-GB" dirty="0">
                <a:latin typeface="Tw Cen MT Condensed" panose="020B0606020104020203" pitchFamily="34" charset="0"/>
              </a:rPr>
              <a:t>How can the Government Intervene to reduce the problems of monopoly?</a:t>
            </a:r>
          </a:p>
          <a:p>
            <a:pPr marL="971550" lvl="1" indent="-514350">
              <a:buFont typeface="+mj-lt"/>
              <a:buAutoNum type="arabicPeriod"/>
            </a:pPr>
            <a:r>
              <a:rPr lang="en-GB" dirty="0">
                <a:latin typeface="Tw Cen MT Condensed" panose="020B0606020104020203" pitchFamily="34" charset="0"/>
              </a:rPr>
              <a:t>Regulation</a:t>
            </a:r>
          </a:p>
          <a:p>
            <a:pPr marL="514350" indent="-514350">
              <a:buFont typeface="+mj-lt"/>
              <a:buAutoNum type="arabicPeriod"/>
            </a:pPr>
            <a:r>
              <a:rPr lang="en-GB" dirty="0">
                <a:latin typeface="Tw Cen MT Condensed" panose="020B0606020104020203" pitchFamily="34" charset="0"/>
              </a:rPr>
              <a:t>Why might the Government fail in reducing the power of monopolies?</a:t>
            </a:r>
          </a:p>
          <a:p>
            <a:pPr marL="514350" indent="-514350">
              <a:buFont typeface="+mj-lt"/>
              <a:buAutoNum type="arabicPeriod"/>
            </a:pPr>
            <a:endParaRPr lang="en-GB" dirty="0">
              <a:latin typeface="Tw Cen MT Condensed" panose="020B0606020104020203" pitchFamily="34" charset="0"/>
            </a:endParaRPr>
          </a:p>
          <a:p>
            <a:pPr marL="514350" indent="-514350">
              <a:buFont typeface="+mj-lt"/>
              <a:buAutoNum type="arabicPeriod"/>
            </a:pPr>
            <a:endParaRPr lang="en-GB" dirty="0">
              <a:latin typeface="Tw Cen MT Condensed" panose="020B0606020104020203" pitchFamily="34" charset="0"/>
            </a:endParaRPr>
          </a:p>
        </p:txBody>
      </p:sp>
      <p:sp>
        <p:nvSpPr>
          <p:cNvPr id="30" name="TextBox 29"/>
          <p:cNvSpPr txBox="1"/>
          <p:nvPr/>
        </p:nvSpPr>
        <p:spPr>
          <a:xfrm>
            <a:off x="170353" y="2075601"/>
            <a:ext cx="7774386" cy="3939540"/>
          </a:xfrm>
          <a:prstGeom prst="rect">
            <a:avLst/>
          </a:prstGeom>
          <a:noFill/>
        </p:spPr>
        <p:txBody>
          <a:bodyPr wrap="square" rtlCol="0">
            <a:spAutoFit/>
          </a:bodyPr>
          <a:lstStyle/>
          <a:p>
            <a:r>
              <a:rPr lang="en-US" sz="2000" b="1" dirty="0">
                <a:solidFill>
                  <a:srgbClr val="0000FF"/>
                </a:solidFill>
                <a:latin typeface="Tw Cen MT Condensed" panose="020B0606020104020203" pitchFamily="34" charset="0"/>
              </a:rPr>
              <a:t>EVALUATION 1: Monopolies can have benefits</a:t>
            </a:r>
          </a:p>
          <a:p>
            <a:endParaRPr lang="en-US" sz="700" b="1" dirty="0">
              <a:latin typeface="Tw Cen MT Condensed" panose="020B0606020104020203" pitchFamily="34" charset="0"/>
            </a:endParaRPr>
          </a:p>
          <a:p>
            <a:r>
              <a:rPr lang="en-US" sz="1600" b="1" dirty="0">
                <a:latin typeface="Tw Cen MT Condensed" panose="020B0606020104020203" pitchFamily="34" charset="0"/>
              </a:rPr>
              <a:t>Research and Development</a:t>
            </a:r>
          </a:p>
          <a:p>
            <a:r>
              <a:rPr lang="en-US" sz="1600" dirty="0">
                <a:latin typeface="Tw Cen MT Condensed" panose="020B0606020104020203" pitchFamily="34" charset="0"/>
              </a:rPr>
              <a:t>Profits can be used to fund innovation with important spillover benefits.  This can lead to efficiency in the long run.</a:t>
            </a:r>
          </a:p>
          <a:p>
            <a:endParaRPr lang="en-US" sz="1600" b="1" dirty="0">
              <a:latin typeface="Tw Cen MT Condensed" panose="020B0606020104020203" pitchFamily="34" charset="0"/>
            </a:endParaRPr>
          </a:p>
          <a:p>
            <a:r>
              <a:rPr lang="en-US" sz="1600" b="1" dirty="0">
                <a:latin typeface="Tw Cen MT Condensed" panose="020B0606020104020203" pitchFamily="34" charset="0"/>
              </a:rPr>
              <a:t>Economies of Scale</a:t>
            </a:r>
          </a:p>
          <a:p>
            <a:r>
              <a:rPr lang="en-US" sz="1600" dirty="0">
                <a:latin typeface="Tw Cen MT Condensed" panose="020B0606020104020203" pitchFamily="34" charset="0"/>
              </a:rPr>
              <a:t>Monopoly producers may achieve economies of scale due to their greater size.  This could lead to lower long run average costs.</a:t>
            </a:r>
          </a:p>
          <a:p>
            <a:endParaRPr lang="en-US" sz="2000" dirty="0">
              <a:solidFill>
                <a:srgbClr val="0000FF"/>
              </a:solidFill>
              <a:latin typeface="Tw Cen MT Condensed" panose="020B0606020104020203" pitchFamily="34" charset="0"/>
            </a:endParaRPr>
          </a:p>
          <a:p>
            <a:r>
              <a:rPr lang="en-US" sz="2000" b="1" dirty="0">
                <a:solidFill>
                  <a:srgbClr val="0000FF"/>
                </a:solidFill>
                <a:latin typeface="Tw Cen MT Condensed" panose="020B0606020104020203" pitchFamily="34" charset="0"/>
              </a:rPr>
              <a:t>EVALUATION 2: Monopolies are not as bad as people think</a:t>
            </a:r>
          </a:p>
          <a:p>
            <a:endParaRPr lang="en-US" sz="700" b="1" dirty="0">
              <a:latin typeface="Tw Cen MT Condensed" panose="020B0606020104020203" pitchFamily="34" charset="0"/>
            </a:endParaRPr>
          </a:p>
          <a:p>
            <a:r>
              <a:rPr lang="en-US" sz="1600" b="1" dirty="0">
                <a:latin typeface="Tw Cen MT Condensed" panose="020B0606020104020203" pitchFamily="34" charset="0"/>
              </a:rPr>
              <a:t>International Competition</a:t>
            </a:r>
          </a:p>
          <a:p>
            <a:r>
              <a:rPr lang="en-US" sz="1600" dirty="0">
                <a:latin typeface="Tw Cen MT Condensed" panose="020B0606020104020203" pitchFamily="34" charset="0"/>
              </a:rPr>
              <a:t>A firm may enjoy domestic monopoly power but still face competition from overseas</a:t>
            </a:r>
          </a:p>
          <a:p>
            <a:endParaRPr lang="en-US" sz="1600" b="1" dirty="0">
              <a:latin typeface="Tw Cen MT Condensed" panose="020B0606020104020203" pitchFamily="34" charset="0"/>
            </a:endParaRPr>
          </a:p>
          <a:p>
            <a:r>
              <a:rPr lang="en-US" sz="1600" b="1" dirty="0">
                <a:latin typeface="Tw Cen MT Condensed" panose="020B0606020104020203" pitchFamily="34" charset="0"/>
              </a:rPr>
              <a:t>Regulation </a:t>
            </a:r>
            <a:r>
              <a:rPr lang="en-US" sz="1600" dirty="0">
                <a:latin typeface="Tw Cen MT Condensed" panose="020B0606020104020203" pitchFamily="34" charset="0"/>
              </a:rPr>
              <a:t>(Government Intervention so not Market Success)</a:t>
            </a:r>
          </a:p>
          <a:p>
            <a:r>
              <a:rPr lang="en-US" sz="1600" dirty="0">
                <a:latin typeface="Tw Cen MT Condensed" panose="020B0606020104020203" pitchFamily="34" charset="0"/>
              </a:rPr>
              <a:t>Often, Governments have regulatory bodies who monitor markets or directly intervene to prevent abuse of power.</a:t>
            </a:r>
          </a:p>
        </p:txBody>
      </p:sp>
    </p:spTree>
    <p:extLst>
      <p:ext uri="{BB962C8B-B14F-4D97-AF65-F5344CB8AC3E}">
        <p14:creationId xmlns:p14="http://schemas.microsoft.com/office/powerpoint/2010/main" val="38237803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739" y="-154895"/>
            <a:ext cx="10515600" cy="1325563"/>
          </a:xfrm>
        </p:spPr>
        <p:txBody>
          <a:bodyPr/>
          <a:lstStyle/>
          <a:p>
            <a:pPr algn="ctr"/>
            <a:r>
              <a:rPr lang="en-US" b="1" dirty="0">
                <a:latin typeface="Tw Cen MT Condensed" panose="020B0606020104020203" pitchFamily="34" charset="0"/>
              </a:rPr>
              <a:t>Benefits of Monopoly</a:t>
            </a:r>
          </a:p>
        </p:txBody>
      </p:sp>
      <p:grpSp>
        <p:nvGrpSpPr>
          <p:cNvPr id="15" name="Group 14"/>
          <p:cNvGrpSpPr/>
          <p:nvPr/>
        </p:nvGrpSpPr>
        <p:grpSpPr>
          <a:xfrm>
            <a:off x="154868" y="1655666"/>
            <a:ext cx="5946939" cy="4537873"/>
            <a:chOff x="-466569" y="1702133"/>
            <a:chExt cx="7499490" cy="4920126"/>
          </a:xfrm>
        </p:grpSpPr>
        <p:cxnSp>
          <p:nvCxnSpPr>
            <p:cNvPr id="5" name="Straight Connector 4"/>
            <p:cNvCxnSpPr/>
            <p:nvPr/>
          </p:nvCxnSpPr>
          <p:spPr>
            <a:xfrm>
              <a:off x="1005011" y="1790549"/>
              <a:ext cx="102200" cy="441960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1107211" y="6210149"/>
              <a:ext cx="5384800" cy="0"/>
            </a:xfrm>
            <a:prstGeom prst="line">
              <a:avLst/>
            </a:prstGeom>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494496" y="1702133"/>
              <a:ext cx="1499705" cy="400443"/>
            </a:xfrm>
            <a:prstGeom prst="rect">
              <a:avLst/>
            </a:prstGeom>
            <a:solidFill>
              <a:schemeClr val="bg1"/>
            </a:solidFill>
          </p:spPr>
          <p:txBody>
            <a:bodyPr wrap="square" rtlCol="0">
              <a:spAutoFit/>
            </a:bodyPr>
            <a:lstStyle/>
            <a:p>
              <a:r>
                <a:rPr lang="en-GB" b="1" dirty="0">
                  <a:latin typeface="Tw Cen MT Condensed" panose="020B0606020104020203" pitchFamily="34" charset="0"/>
                </a:rPr>
                <a:t>Price/Cost</a:t>
              </a:r>
            </a:p>
          </p:txBody>
        </p:sp>
        <p:sp>
          <p:nvSpPr>
            <p:cNvPr id="11" name="TextBox 10"/>
            <p:cNvSpPr txBox="1"/>
            <p:nvPr/>
          </p:nvSpPr>
          <p:spPr>
            <a:xfrm>
              <a:off x="5659240" y="6198199"/>
              <a:ext cx="1373681" cy="400443"/>
            </a:xfrm>
            <a:prstGeom prst="rect">
              <a:avLst/>
            </a:prstGeom>
            <a:solidFill>
              <a:schemeClr val="bg1"/>
            </a:solidFill>
          </p:spPr>
          <p:txBody>
            <a:bodyPr wrap="square" rtlCol="0">
              <a:spAutoFit/>
            </a:bodyPr>
            <a:lstStyle/>
            <a:p>
              <a:r>
                <a:rPr lang="en-GB" b="1" dirty="0">
                  <a:latin typeface="Tw Cen MT Condensed" panose="020B0606020104020203" pitchFamily="34" charset="0"/>
                </a:rPr>
                <a:t>Quantity</a:t>
              </a:r>
            </a:p>
          </p:txBody>
        </p:sp>
        <p:cxnSp>
          <p:nvCxnSpPr>
            <p:cNvPr id="13" name="Straight Connector 12"/>
            <p:cNvCxnSpPr>
              <a:endCxn id="14" idx="1"/>
            </p:cNvCxnSpPr>
            <p:nvPr/>
          </p:nvCxnSpPr>
          <p:spPr>
            <a:xfrm>
              <a:off x="1837152" y="2071506"/>
              <a:ext cx="2699797" cy="3836221"/>
            </a:xfrm>
            <a:prstGeom prst="line">
              <a:avLst/>
            </a:prstGeom>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4536950" y="5624080"/>
              <a:ext cx="1203193" cy="567294"/>
            </a:xfrm>
            <a:prstGeom prst="rect">
              <a:avLst/>
            </a:prstGeom>
            <a:noFill/>
          </p:spPr>
          <p:txBody>
            <a:bodyPr wrap="none" rtlCol="0">
              <a:spAutoFit/>
            </a:bodyPr>
            <a:lstStyle/>
            <a:p>
              <a:r>
                <a:rPr lang="en-GB" sz="2800" b="1" dirty="0">
                  <a:latin typeface="Tw Cen MT Condensed" panose="020B0606020104020203" pitchFamily="34" charset="0"/>
                </a:rPr>
                <a:t>D=AR</a:t>
              </a:r>
            </a:p>
          </p:txBody>
        </p:sp>
        <p:cxnSp>
          <p:nvCxnSpPr>
            <p:cNvPr id="18" name="Straight Connector 17"/>
            <p:cNvCxnSpPr/>
            <p:nvPr/>
          </p:nvCxnSpPr>
          <p:spPr>
            <a:xfrm flipH="1" flipV="1">
              <a:off x="3995600" y="5049594"/>
              <a:ext cx="28668" cy="117604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3" idx="2"/>
            </p:cNvCxnSpPr>
            <p:nvPr/>
          </p:nvCxnSpPr>
          <p:spPr>
            <a:xfrm flipV="1">
              <a:off x="1068591" y="5099589"/>
              <a:ext cx="2833018" cy="2745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32" idx="4"/>
            </p:cNvCxnSpPr>
            <p:nvPr/>
          </p:nvCxnSpPr>
          <p:spPr>
            <a:xfrm flipV="1">
              <a:off x="2428011" y="2944687"/>
              <a:ext cx="0" cy="326546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027052" y="2888664"/>
              <a:ext cx="1422400" cy="193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66569" y="4849622"/>
              <a:ext cx="1787582" cy="400443"/>
            </a:xfrm>
            <a:prstGeom prst="rect">
              <a:avLst/>
            </a:prstGeom>
            <a:noFill/>
          </p:spPr>
          <p:txBody>
            <a:bodyPr wrap="square" rtlCol="0">
              <a:spAutoFit/>
            </a:bodyPr>
            <a:lstStyle/>
            <a:p>
              <a:r>
                <a:rPr lang="en-GB" b="1" dirty="0">
                  <a:latin typeface="Tw Cen MT Condensed" panose="020B0606020104020203" pitchFamily="34" charset="0"/>
                </a:rPr>
                <a:t>P=AR=AC</a:t>
              </a:r>
              <a:r>
                <a:rPr lang="en-GB" sz="1100" b="1" dirty="0">
                  <a:latin typeface="Tw Cen MT Condensed" panose="020B0606020104020203" pitchFamily="34" charset="0"/>
                </a:rPr>
                <a:t>PC</a:t>
              </a:r>
            </a:p>
          </p:txBody>
        </p:sp>
        <p:sp>
          <p:nvSpPr>
            <p:cNvPr id="29" name="TextBox 28"/>
            <p:cNvSpPr txBox="1"/>
            <p:nvPr/>
          </p:nvSpPr>
          <p:spPr>
            <a:xfrm>
              <a:off x="-17379" y="2723746"/>
              <a:ext cx="1100662" cy="400443"/>
            </a:xfrm>
            <a:prstGeom prst="rect">
              <a:avLst/>
            </a:prstGeom>
            <a:noFill/>
          </p:spPr>
          <p:txBody>
            <a:bodyPr wrap="square" rtlCol="0">
              <a:spAutoFit/>
            </a:bodyPr>
            <a:lstStyle/>
            <a:p>
              <a:r>
                <a:rPr lang="en-GB" b="1" dirty="0">
                  <a:latin typeface="Tw Cen MT Condensed" panose="020B0606020104020203" pitchFamily="34" charset="0"/>
                </a:rPr>
                <a:t>P=AR</a:t>
              </a:r>
              <a:r>
                <a:rPr lang="en-GB" sz="1100" b="1" dirty="0">
                  <a:latin typeface="Tw Cen MT Condensed" panose="020B0606020104020203" pitchFamily="34" charset="0"/>
                </a:rPr>
                <a:t>M</a:t>
              </a:r>
            </a:p>
          </p:txBody>
        </p:sp>
        <p:sp>
          <p:nvSpPr>
            <p:cNvPr id="30" name="TextBox 29"/>
            <p:cNvSpPr txBox="1"/>
            <p:nvPr/>
          </p:nvSpPr>
          <p:spPr>
            <a:xfrm>
              <a:off x="2140945" y="6221816"/>
              <a:ext cx="642665" cy="400443"/>
            </a:xfrm>
            <a:prstGeom prst="rect">
              <a:avLst/>
            </a:prstGeom>
            <a:noFill/>
          </p:spPr>
          <p:txBody>
            <a:bodyPr wrap="square" rtlCol="0">
              <a:spAutoFit/>
            </a:bodyPr>
            <a:lstStyle/>
            <a:p>
              <a:r>
                <a:rPr lang="en-GB" b="1" dirty="0">
                  <a:latin typeface="Tw Cen MT Condensed" panose="020B0606020104020203" pitchFamily="34" charset="0"/>
                </a:rPr>
                <a:t>Q</a:t>
              </a:r>
              <a:r>
                <a:rPr lang="en-GB" sz="1100" b="1" dirty="0">
                  <a:latin typeface="Tw Cen MT Condensed" panose="020B0606020104020203" pitchFamily="34" charset="0"/>
                </a:rPr>
                <a:t>M</a:t>
              </a:r>
            </a:p>
          </p:txBody>
        </p:sp>
        <p:sp>
          <p:nvSpPr>
            <p:cNvPr id="31" name="TextBox 30"/>
            <p:cNvSpPr txBox="1"/>
            <p:nvPr/>
          </p:nvSpPr>
          <p:spPr>
            <a:xfrm>
              <a:off x="3731070" y="6206326"/>
              <a:ext cx="752887" cy="400443"/>
            </a:xfrm>
            <a:prstGeom prst="rect">
              <a:avLst/>
            </a:prstGeom>
            <a:noFill/>
          </p:spPr>
          <p:txBody>
            <a:bodyPr wrap="square" rtlCol="0">
              <a:spAutoFit/>
            </a:bodyPr>
            <a:lstStyle/>
            <a:p>
              <a:r>
                <a:rPr lang="en-GB" b="1" dirty="0">
                  <a:latin typeface="Tw Cen MT Condensed" panose="020B0606020104020203" pitchFamily="34" charset="0"/>
                </a:rPr>
                <a:t>Q</a:t>
              </a:r>
              <a:r>
                <a:rPr lang="en-GB" sz="1100" b="1" dirty="0">
                  <a:latin typeface="Tw Cen MT Condensed" panose="020B0606020104020203" pitchFamily="34" charset="0"/>
                </a:rPr>
                <a:t>PC</a:t>
              </a:r>
            </a:p>
          </p:txBody>
        </p:sp>
        <p:sp>
          <p:nvSpPr>
            <p:cNvPr id="32" name="Oval 31"/>
            <p:cNvSpPr/>
            <p:nvPr/>
          </p:nvSpPr>
          <p:spPr>
            <a:xfrm>
              <a:off x="2351811" y="2812263"/>
              <a:ext cx="152401" cy="1324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33" name="Oval 32"/>
            <p:cNvSpPr/>
            <p:nvPr/>
          </p:nvSpPr>
          <p:spPr>
            <a:xfrm>
              <a:off x="3901609" y="5003126"/>
              <a:ext cx="186912" cy="1929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35" name="Freeform 34"/>
            <p:cNvSpPr/>
            <p:nvPr/>
          </p:nvSpPr>
          <p:spPr>
            <a:xfrm>
              <a:off x="1849390" y="3401611"/>
              <a:ext cx="4248663" cy="1704514"/>
            </a:xfrm>
            <a:custGeom>
              <a:avLst/>
              <a:gdLst>
                <a:gd name="connsiteX0" fmla="*/ 0 w 3453413"/>
                <a:gd name="connsiteY0" fmla="*/ 0 h 1704514"/>
                <a:gd name="connsiteX1" fmla="*/ 1855433 w 3453413"/>
                <a:gd name="connsiteY1" fmla="*/ 1704513 h 1704514"/>
                <a:gd name="connsiteX2" fmla="*/ 3453413 w 3453413"/>
                <a:gd name="connsiteY2" fmla="*/ 8878 h 1704514"/>
              </a:gdLst>
              <a:ahLst/>
              <a:cxnLst>
                <a:cxn ang="0">
                  <a:pos x="connsiteX0" y="connsiteY0"/>
                </a:cxn>
                <a:cxn ang="0">
                  <a:pos x="connsiteX1" y="connsiteY1"/>
                </a:cxn>
                <a:cxn ang="0">
                  <a:pos x="connsiteX2" y="connsiteY2"/>
                </a:cxn>
              </a:cxnLst>
              <a:rect l="l" t="t" r="r" b="b"/>
              <a:pathLst>
                <a:path w="3453413" h="1704514">
                  <a:moveTo>
                    <a:pt x="0" y="0"/>
                  </a:moveTo>
                  <a:cubicBezTo>
                    <a:pt x="639932" y="851516"/>
                    <a:pt x="1279864" y="1703033"/>
                    <a:pt x="1855433" y="1704513"/>
                  </a:cubicBezTo>
                  <a:cubicBezTo>
                    <a:pt x="2431002" y="1705993"/>
                    <a:pt x="2942207" y="857435"/>
                    <a:pt x="3453413" y="8878"/>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dirty="0">
                <a:latin typeface="Tw Cen MT Condensed" panose="020B0606020104020203" pitchFamily="34" charset="0"/>
              </a:endParaRPr>
            </a:p>
          </p:txBody>
        </p:sp>
        <p:sp>
          <p:nvSpPr>
            <p:cNvPr id="59" name="TextBox 58"/>
            <p:cNvSpPr txBox="1"/>
            <p:nvPr/>
          </p:nvSpPr>
          <p:spPr>
            <a:xfrm>
              <a:off x="5932036" y="2980997"/>
              <a:ext cx="1031771" cy="567294"/>
            </a:xfrm>
            <a:prstGeom prst="rect">
              <a:avLst/>
            </a:prstGeom>
            <a:noFill/>
          </p:spPr>
          <p:txBody>
            <a:bodyPr wrap="none" rtlCol="0">
              <a:spAutoFit/>
            </a:bodyPr>
            <a:lstStyle/>
            <a:p>
              <a:r>
                <a:rPr lang="en-GB" sz="2800" b="1" dirty="0">
                  <a:latin typeface="Tw Cen MT Condensed" panose="020B0606020104020203" pitchFamily="34" charset="0"/>
                </a:rPr>
                <a:t>SRAC</a:t>
              </a:r>
            </a:p>
          </p:txBody>
        </p:sp>
        <p:sp>
          <p:nvSpPr>
            <p:cNvPr id="68" name="TextBox 67"/>
            <p:cNvSpPr txBox="1"/>
            <p:nvPr/>
          </p:nvSpPr>
          <p:spPr>
            <a:xfrm>
              <a:off x="3991224" y="4854079"/>
              <a:ext cx="321822" cy="283647"/>
            </a:xfrm>
            <a:prstGeom prst="rect">
              <a:avLst/>
            </a:prstGeom>
            <a:noFill/>
          </p:spPr>
          <p:txBody>
            <a:bodyPr wrap="none" rtlCol="0">
              <a:spAutoFit/>
            </a:bodyPr>
            <a:lstStyle/>
            <a:p>
              <a:r>
                <a:rPr lang="en-GB" sz="1100" b="1" dirty="0">
                  <a:latin typeface="Tw Cen MT Condensed" panose="020B0606020104020203" pitchFamily="34" charset="0"/>
                </a:rPr>
                <a:t>A</a:t>
              </a:r>
            </a:p>
          </p:txBody>
        </p:sp>
        <p:sp>
          <p:nvSpPr>
            <p:cNvPr id="69" name="TextBox 68"/>
            <p:cNvSpPr txBox="1"/>
            <p:nvPr/>
          </p:nvSpPr>
          <p:spPr>
            <a:xfrm>
              <a:off x="2501072" y="2783201"/>
              <a:ext cx="317779" cy="283647"/>
            </a:xfrm>
            <a:prstGeom prst="rect">
              <a:avLst/>
            </a:prstGeom>
            <a:noFill/>
          </p:spPr>
          <p:txBody>
            <a:bodyPr wrap="none" rtlCol="0">
              <a:spAutoFit/>
            </a:bodyPr>
            <a:lstStyle/>
            <a:p>
              <a:r>
                <a:rPr lang="en-GB" sz="1100" b="1" dirty="0">
                  <a:latin typeface="Tw Cen MT Condensed" panose="020B0606020104020203" pitchFamily="34" charset="0"/>
                </a:rPr>
                <a:t>B</a:t>
              </a:r>
            </a:p>
          </p:txBody>
        </p:sp>
        <p:sp>
          <p:nvSpPr>
            <p:cNvPr id="6" name="TextBox 5"/>
            <p:cNvSpPr txBox="1"/>
            <p:nvPr/>
          </p:nvSpPr>
          <p:spPr>
            <a:xfrm>
              <a:off x="2849575" y="1982663"/>
              <a:ext cx="2505279" cy="400443"/>
            </a:xfrm>
            <a:prstGeom prst="rect">
              <a:avLst/>
            </a:prstGeom>
            <a:noFill/>
          </p:spPr>
          <p:txBody>
            <a:bodyPr wrap="none" rtlCol="0">
              <a:spAutoFit/>
            </a:bodyPr>
            <a:lstStyle/>
            <a:p>
              <a:r>
                <a:rPr lang="en-US" u="sng" dirty="0">
                  <a:latin typeface="Tw Cen MT Condensed" panose="020B0606020104020203" pitchFamily="34" charset="0"/>
                </a:rPr>
                <a:t>Market for a Good/Service</a:t>
              </a:r>
            </a:p>
          </p:txBody>
        </p:sp>
      </p:grpSp>
      <p:cxnSp>
        <p:nvCxnSpPr>
          <p:cNvPr id="36" name="Straight Connector 35"/>
          <p:cNvCxnSpPr/>
          <p:nvPr/>
        </p:nvCxnSpPr>
        <p:spPr>
          <a:xfrm>
            <a:off x="6615825" y="1781186"/>
            <a:ext cx="81042" cy="4076233"/>
          </a:xfrm>
          <a:prstGeom prst="line">
            <a:avLst/>
          </a:prstGeom>
        </p:spPr>
        <p:style>
          <a:lnRef idx="3">
            <a:schemeClr val="dk1"/>
          </a:lnRef>
          <a:fillRef idx="0">
            <a:schemeClr val="dk1"/>
          </a:fillRef>
          <a:effectRef idx="2">
            <a:schemeClr val="dk1"/>
          </a:effectRef>
          <a:fontRef idx="minor">
            <a:schemeClr val="tx1"/>
          </a:fontRef>
        </p:style>
      </p:cxnSp>
      <p:cxnSp>
        <p:nvCxnSpPr>
          <p:cNvPr id="37" name="Straight Connector 36"/>
          <p:cNvCxnSpPr/>
          <p:nvPr/>
        </p:nvCxnSpPr>
        <p:spPr>
          <a:xfrm>
            <a:off x="6696868" y="5857419"/>
            <a:ext cx="4270034" cy="0"/>
          </a:xfrm>
          <a:prstGeom prst="line">
            <a:avLst/>
          </a:prstGeom>
        </p:spPr>
        <p:style>
          <a:lnRef idx="3">
            <a:schemeClr val="dk1"/>
          </a:lnRef>
          <a:fillRef idx="0">
            <a:schemeClr val="dk1"/>
          </a:fillRef>
          <a:effectRef idx="2">
            <a:schemeClr val="dk1"/>
          </a:effectRef>
          <a:fontRef idx="minor">
            <a:schemeClr val="tx1"/>
          </a:fontRef>
        </p:style>
      </p:cxnSp>
      <p:sp>
        <p:nvSpPr>
          <p:cNvPr id="38" name="TextBox 37"/>
          <p:cNvSpPr txBox="1"/>
          <p:nvPr/>
        </p:nvSpPr>
        <p:spPr>
          <a:xfrm>
            <a:off x="6210998" y="1699639"/>
            <a:ext cx="1189235" cy="369332"/>
          </a:xfrm>
          <a:prstGeom prst="rect">
            <a:avLst/>
          </a:prstGeom>
          <a:solidFill>
            <a:schemeClr val="bg1"/>
          </a:solidFill>
        </p:spPr>
        <p:txBody>
          <a:bodyPr wrap="square" rtlCol="0">
            <a:spAutoFit/>
          </a:bodyPr>
          <a:lstStyle/>
          <a:p>
            <a:r>
              <a:rPr lang="en-GB" b="1" dirty="0">
                <a:latin typeface="Tw Cen MT Condensed" panose="020B0606020104020203" pitchFamily="34" charset="0"/>
              </a:rPr>
              <a:t>Price/Cost</a:t>
            </a:r>
          </a:p>
        </p:txBody>
      </p:sp>
      <p:sp>
        <p:nvSpPr>
          <p:cNvPr id="39" name="TextBox 38"/>
          <p:cNvSpPr txBox="1"/>
          <p:nvPr/>
        </p:nvSpPr>
        <p:spPr>
          <a:xfrm>
            <a:off x="10306532" y="5846397"/>
            <a:ext cx="1089300" cy="369332"/>
          </a:xfrm>
          <a:prstGeom prst="rect">
            <a:avLst/>
          </a:prstGeom>
          <a:solidFill>
            <a:schemeClr val="bg1"/>
          </a:solidFill>
        </p:spPr>
        <p:txBody>
          <a:bodyPr wrap="square" rtlCol="0">
            <a:spAutoFit/>
          </a:bodyPr>
          <a:lstStyle/>
          <a:p>
            <a:r>
              <a:rPr lang="en-GB" b="1" dirty="0">
                <a:latin typeface="Tw Cen MT Condensed" panose="020B0606020104020203" pitchFamily="34" charset="0"/>
              </a:rPr>
              <a:t>Quantity</a:t>
            </a:r>
          </a:p>
        </p:txBody>
      </p:sp>
      <p:cxnSp>
        <p:nvCxnSpPr>
          <p:cNvPr id="42" name="Straight Connector 41"/>
          <p:cNvCxnSpPr/>
          <p:nvPr/>
        </p:nvCxnSpPr>
        <p:spPr>
          <a:xfrm flipH="1" flipV="1">
            <a:off x="8987300" y="4787029"/>
            <a:ext cx="22733" cy="108467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51" idx="2"/>
          </p:cNvCxnSpPr>
          <p:nvPr/>
        </p:nvCxnSpPr>
        <p:spPr>
          <a:xfrm flipV="1">
            <a:off x="6666243" y="4833140"/>
            <a:ext cx="2246524" cy="2532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50" idx="0"/>
          </p:cNvCxnSpPr>
          <p:nvPr/>
        </p:nvCxnSpPr>
        <p:spPr>
          <a:xfrm flipV="1">
            <a:off x="7743411" y="3792300"/>
            <a:ext cx="31798" cy="206275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648790" y="3878255"/>
            <a:ext cx="1127933" cy="178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217407" y="4649063"/>
            <a:ext cx="509620" cy="369332"/>
          </a:xfrm>
          <a:prstGeom prst="rect">
            <a:avLst/>
          </a:prstGeom>
          <a:noFill/>
        </p:spPr>
        <p:txBody>
          <a:bodyPr wrap="square" rtlCol="0">
            <a:spAutoFit/>
          </a:bodyPr>
          <a:lstStyle/>
          <a:p>
            <a:r>
              <a:rPr lang="en-GB" b="1" dirty="0">
                <a:latin typeface="Tw Cen MT Condensed" panose="020B0606020104020203" pitchFamily="34" charset="0"/>
              </a:rPr>
              <a:t>P</a:t>
            </a:r>
            <a:r>
              <a:rPr lang="en-GB" sz="1100" b="1" dirty="0">
                <a:latin typeface="Tw Cen MT Condensed" panose="020B0606020104020203" pitchFamily="34" charset="0"/>
              </a:rPr>
              <a:t>M</a:t>
            </a:r>
          </a:p>
        </p:txBody>
      </p:sp>
      <p:sp>
        <p:nvSpPr>
          <p:cNvPr id="47" name="TextBox 46"/>
          <p:cNvSpPr txBox="1"/>
          <p:nvPr/>
        </p:nvSpPr>
        <p:spPr>
          <a:xfrm>
            <a:off x="6183759" y="3695170"/>
            <a:ext cx="509620" cy="369332"/>
          </a:xfrm>
          <a:prstGeom prst="rect">
            <a:avLst/>
          </a:prstGeom>
          <a:noFill/>
        </p:spPr>
        <p:txBody>
          <a:bodyPr wrap="square" rtlCol="0">
            <a:spAutoFit/>
          </a:bodyPr>
          <a:lstStyle/>
          <a:p>
            <a:r>
              <a:rPr lang="en-GB" b="1" dirty="0">
                <a:latin typeface="Tw Cen MT Condensed" panose="020B0606020104020203" pitchFamily="34" charset="0"/>
              </a:rPr>
              <a:t>P</a:t>
            </a:r>
            <a:r>
              <a:rPr lang="en-GB" sz="1100" b="1" dirty="0">
                <a:latin typeface="Tw Cen MT Condensed" panose="020B0606020104020203" pitchFamily="34" charset="0"/>
              </a:rPr>
              <a:t>PC</a:t>
            </a:r>
          </a:p>
        </p:txBody>
      </p:sp>
      <p:sp>
        <p:nvSpPr>
          <p:cNvPr id="48" name="TextBox 47"/>
          <p:cNvSpPr txBox="1"/>
          <p:nvPr/>
        </p:nvSpPr>
        <p:spPr>
          <a:xfrm>
            <a:off x="7516597" y="5868179"/>
            <a:ext cx="722392" cy="369332"/>
          </a:xfrm>
          <a:prstGeom prst="rect">
            <a:avLst/>
          </a:prstGeom>
          <a:noFill/>
        </p:spPr>
        <p:txBody>
          <a:bodyPr wrap="square" rtlCol="0">
            <a:spAutoFit/>
          </a:bodyPr>
          <a:lstStyle/>
          <a:p>
            <a:r>
              <a:rPr lang="en-GB" b="1" dirty="0">
                <a:latin typeface="Tw Cen MT Condensed" panose="020B0606020104020203" pitchFamily="34" charset="0"/>
              </a:rPr>
              <a:t>Q</a:t>
            </a:r>
            <a:r>
              <a:rPr lang="en-GB" sz="1100" b="1" dirty="0">
                <a:latin typeface="Tw Cen MT Condensed" panose="020B0606020104020203" pitchFamily="34" charset="0"/>
              </a:rPr>
              <a:t>PC</a:t>
            </a:r>
          </a:p>
        </p:txBody>
      </p:sp>
      <p:sp>
        <p:nvSpPr>
          <p:cNvPr id="49" name="TextBox 48"/>
          <p:cNvSpPr txBox="1"/>
          <p:nvPr/>
        </p:nvSpPr>
        <p:spPr>
          <a:xfrm>
            <a:off x="8777533" y="5853893"/>
            <a:ext cx="597024" cy="369332"/>
          </a:xfrm>
          <a:prstGeom prst="rect">
            <a:avLst/>
          </a:prstGeom>
          <a:noFill/>
        </p:spPr>
        <p:txBody>
          <a:bodyPr wrap="square" rtlCol="0">
            <a:spAutoFit/>
          </a:bodyPr>
          <a:lstStyle/>
          <a:p>
            <a:r>
              <a:rPr lang="en-GB" b="1" dirty="0">
                <a:latin typeface="Tw Cen MT Condensed" panose="020B0606020104020203" pitchFamily="34" charset="0"/>
              </a:rPr>
              <a:t>Q</a:t>
            </a:r>
            <a:r>
              <a:rPr lang="en-GB" sz="1100" b="1" dirty="0">
                <a:latin typeface="Tw Cen MT Condensed" panose="020B0606020104020203" pitchFamily="34" charset="0"/>
              </a:rPr>
              <a:t>M</a:t>
            </a:r>
          </a:p>
        </p:txBody>
      </p:sp>
      <p:sp>
        <p:nvSpPr>
          <p:cNvPr id="50" name="Oval 49"/>
          <p:cNvSpPr/>
          <p:nvPr/>
        </p:nvSpPr>
        <p:spPr>
          <a:xfrm>
            <a:off x="7714783" y="3792300"/>
            <a:ext cx="120851" cy="1221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51" name="Oval 50"/>
          <p:cNvSpPr/>
          <p:nvPr/>
        </p:nvSpPr>
        <p:spPr>
          <a:xfrm>
            <a:off x="8912767" y="4744172"/>
            <a:ext cx="148217" cy="1779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52" name="Freeform 51"/>
          <p:cNvSpPr/>
          <p:nvPr/>
        </p:nvSpPr>
        <p:spPr>
          <a:xfrm>
            <a:off x="7285400" y="3267081"/>
            <a:ext cx="3369101" cy="1572087"/>
          </a:xfrm>
          <a:custGeom>
            <a:avLst/>
            <a:gdLst>
              <a:gd name="connsiteX0" fmla="*/ 0 w 3453413"/>
              <a:gd name="connsiteY0" fmla="*/ 0 h 1704514"/>
              <a:gd name="connsiteX1" fmla="*/ 1855433 w 3453413"/>
              <a:gd name="connsiteY1" fmla="*/ 1704513 h 1704514"/>
              <a:gd name="connsiteX2" fmla="*/ 3453413 w 3453413"/>
              <a:gd name="connsiteY2" fmla="*/ 8878 h 1704514"/>
            </a:gdLst>
            <a:ahLst/>
            <a:cxnLst>
              <a:cxn ang="0">
                <a:pos x="connsiteX0" y="connsiteY0"/>
              </a:cxn>
              <a:cxn ang="0">
                <a:pos x="connsiteX1" y="connsiteY1"/>
              </a:cxn>
              <a:cxn ang="0">
                <a:pos x="connsiteX2" y="connsiteY2"/>
              </a:cxn>
            </a:cxnLst>
            <a:rect l="l" t="t" r="r" b="b"/>
            <a:pathLst>
              <a:path w="3453413" h="1704514">
                <a:moveTo>
                  <a:pt x="0" y="0"/>
                </a:moveTo>
                <a:cubicBezTo>
                  <a:pt x="639932" y="851516"/>
                  <a:pt x="1279864" y="1703033"/>
                  <a:pt x="1855433" y="1704513"/>
                </a:cubicBezTo>
                <a:cubicBezTo>
                  <a:pt x="2431002" y="1705993"/>
                  <a:pt x="2942207" y="857435"/>
                  <a:pt x="3453413" y="8878"/>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dirty="0">
              <a:latin typeface="Tw Cen MT Condensed" panose="020B0606020104020203" pitchFamily="34" charset="0"/>
            </a:endParaRPr>
          </a:p>
        </p:txBody>
      </p:sp>
      <p:sp>
        <p:nvSpPr>
          <p:cNvPr id="53" name="TextBox 52"/>
          <p:cNvSpPr txBox="1"/>
          <p:nvPr/>
        </p:nvSpPr>
        <p:spPr>
          <a:xfrm>
            <a:off x="10522853" y="2879146"/>
            <a:ext cx="811761" cy="523220"/>
          </a:xfrm>
          <a:prstGeom prst="rect">
            <a:avLst/>
          </a:prstGeom>
          <a:noFill/>
        </p:spPr>
        <p:txBody>
          <a:bodyPr wrap="none" rtlCol="0">
            <a:spAutoFit/>
          </a:bodyPr>
          <a:lstStyle/>
          <a:p>
            <a:r>
              <a:rPr lang="en-GB" sz="2800" b="1" dirty="0">
                <a:latin typeface="Tw Cen MT Condensed" panose="020B0606020104020203" pitchFamily="34" charset="0"/>
              </a:rPr>
              <a:t>LRAC</a:t>
            </a:r>
          </a:p>
        </p:txBody>
      </p:sp>
      <p:sp>
        <p:nvSpPr>
          <p:cNvPr id="54" name="TextBox 53"/>
          <p:cNvSpPr txBox="1"/>
          <p:nvPr/>
        </p:nvSpPr>
        <p:spPr>
          <a:xfrm>
            <a:off x="8983830" y="4606704"/>
            <a:ext cx="255198" cy="261610"/>
          </a:xfrm>
          <a:prstGeom prst="rect">
            <a:avLst/>
          </a:prstGeom>
          <a:noFill/>
        </p:spPr>
        <p:txBody>
          <a:bodyPr wrap="none" rtlCol="0">
            <a:spAutoFit/>
          </a:bodyPr>
          <a:lstStyle/>
          <a:p>
            <a:r>
              <a:rPr lang="en-GB" sz="1100" b="1" dirty="0">
                <a:latin typeface="Tw Cen MT Condensed" panose="020B0606020104020203" pitchFamily="34" charset="0"/>
              </a:rPr>
              <a:t>A</a:t>
            </a:r>
          </a:p>
        </p:txBody>
      </p:sp>
      <p:sp>
        <p:nvSpPr>
          <p:cNvPr id="55" name="TextBox 54"/>
          <p:cNvSpPr txBox="1"/>
          <p:nvPr/>
        </p:nvSpPr>
        <p:spPr>
          <a:xfrm>
            <a:off x="7833143" y="3765496"/>
            <a:ext cx="251992" cy="261610"/>
          </a:xfrm>
          <a:prstGeom prst="rect">
            <a:avLst/>
          </a:prstGeom>
          <a:noFill/>
        </p:spPr>
        <p:txBody>
          <a:bodyPr wrap="none" rtlCol="0">
            <a:spAutoFit/>
          </a:bodyPr>
          <a:lstStyle/>
          <a:p>
            <a:r>
              <a:rPr lang="en-GB" sz="1100" b="1" dirty="0">
                <a:latin typeface="Tw Cen MT Condensed" panose="020B0606020104020203" pitchFamily="34" charset="0"/>
              </a:rPr>
              <a:t>B</a:t>
            </a:r>
          </a:p>
        </p:txBody>
      </p:sp>
      <p:sp>
        <p:nvSpPr>
          <p:cNvPr id="56" name="TextBox 55"/>
          <p:cNvSpPr txBox="1"/>
          <p:nvPr/>
        </p:nvSpPr>
        <p:spPr>
          <a:xfrm>
            <a:off x="8078526" y="1958374"/>
            <a:ext cx="1986634" cy="369332"/>
          </a:xfrm>
          <a:prstGeom prst="rect">
            <a:avLst/>
          </a:prstGeom>
          <a:noFill/>
        </p:spPr>
        <p:txBody>
          <a:bodyPr wrap="none" rtlCol="0">
            <a:spAutoFit/>
          </a:bodyPr>
          <a:lstStyle/>
          <a:p>
            <a:r>
              <a:rPr lang="en-US" u="sng" dirty="0">
                <a:latin typeface="Tw Cen MT Condensed" panose="020B0606020104020203" pitchFamily="34" charset="0"/>
              </a:rPr>
              <a:t>Market for a Good/Service</a:t>
            </a:r>
          </a:p>
        </p:txBody>
      </p:sp>
      <p:sp>
        <p:nvSpPr>
          <p:cNvPr id="17" name="TextBox 16"/>
          <p:cNvSpPr txBox="1"/>
          <p:nvPr/>
        </p:nvSpPr>
        <p:spPr>
          <a:xfrm>
            <a:off x="1270155" y="1161717"/>
            <a:ext cx="2798395" cy="369332"/>
          </a:xfrm>
          <a:prstGeom prst="rect">
            <a:avLst/>
          </a:prstGeom>
          <a:solidFill>
            <a:srgbClr val="FFFFFF"/>
          </a:solidFill>
        </p:spPr>
        <p:txBody>
          <a:bodyPr wrap="none" rtlCol="0">
            <a:spAutoFit/>
          </a:bodyPr>
          <a:lstStyle/>
          <a:p>
            <a:pPr algn="ctr"/>
            <a:r>
              <a:rPr lang="en-US" b="1" dirty="0">
                <a:solidFill>
                  <a:srgbClr val="0000FF"/>
                </a:solidFill>
                <a:latin typeface="Tw Cen MT Condensed" panose="020B0606020104020203" pitchFamily="34" charset="0"/>
              </a:rPr>
              <a:t>ABNORMAL PROFIT for R+D etc.</a:t>
            </a:r>
          </a:p>
        </p:txBody>
      </p:sp>
      <p:sp>
        <p:nvSpPr>
          <p:cNvPr id="57" name="TextBox 56"/>
          <p:cNvSpPr txBox="1"/>
          <p:nvPr/>
        </p:nvSpPr>
        <p:spPr>
          <a:xfrm>
            <a:off x="6267527" y="1159221"/>
            <a:ext cx="5374035" cy="369332"/>
          </a:xfrm>
          <a:prstGeom prst="rect">
            <a:avLst/>
          </a:prstGeom>
          <a:solidFill>
            <a:srgbClr val="FFFFFF"/>
          </a:solidFill>
        </p:spPr>
        <p:txBody>
          <a:bodyPr wrap="none" rtlCol="0">
            <a:spAutoFit/>
          </a:bodyPr>
          <a:lstStyle/>
          <a:p>
            <a:pPr algn="ctr"/>
            <a:r>
              <a:rPr lang="en-US" b="1" dirty="0">
                <a:solidFill>
                  <a:srgbClr val="0000FF"/>
                </a:solidFill>
                <a:latin typeface="Tw Cen MT Condensed" panose="020B0606020104020203" pitchFamily="34" charset="0"/>
              </a:rPr>
              <a:t>GREATER ECONOMIES OF SCALE…..Lower prices in the long run?</a:t>
            </a:r>
          </a:p>
        </p:txBody>
      </p:sp>
      <p:cxnSp>
        <p:nvCxnSpPr>
          <p:cNvPr id="58" name="Straight Connector 57"/>
          <p:cNvCxnSpPr/>
          <p:nvPr/>
        </p:nvCxnSpPr>
        <p:spPr>
          <a:xfrm>
            <a:off x="1316380" y="3732982"/>
            <a:ext cx="1084077" cy="1549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27880" y="3540274"/>
            <a:ext cx="761926" cy="369332"/>
          </a:xfrm>
          <a:prstGeom prst="rect">
            <a:avLst/>
          </a:prstGeom>
          <a:noFill/>
        </p:spPr>
        <p:txBody>
          <a:bodyPr wrap="square" rtlCol="0">
            <a:spAutoFit/>
          </a:bodyPr>
          <a:lstStyle/>
          <a:p>
            <a:r>
              <a:rPr lang="en-GB" b="1" dirty="0">
                <a:latin typeface="Tw Cen MT Condensed" panose="020B0606020104020203" pitchFamily="34" charset="0"/>
              </a:rPr>
              <a:t>AC</a:t>
            </a:r>
            <a:r>
              <a:rPr lang="en-GB" sz="1100" b="1" dirty="0">
                <a:latin typeface="Tw Cen MT Condensed" panose="020B0606020104020203" pitchFamily="34" charset="0"/>
              </a:rPr>
              <a:t>M</a:t>
            </a:r>
          </a:p>
        </p:txBody>
      </p:sp>
    </p:spTree>
    <p:extLst>
      <p:ext uri="{BB962C8B-B14F-4D97-AF65-F5344CB8AC3E}">
        <p14:creationId xmlns:p14="http://schemas.microsoft.com/office/powerpoint/2010/main" val="30322001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1739" y="-154895"/>
            <a:ext cx="10515600" cy="1325563"/>
          </a:xfrm>
        </p:spPr>
        <p:txBody>
          <a:bodyPr/>
          <a:lstStyle/>
          <a:p>
            <a:pPr algn="ctr"/>
            <a:r>
              <a:rPr lang="en-US" b="1" dirty="0">
                <a:latin typeface="Tw Cen MT Condensed" panose="020B0606020104020203" pitchFamily="34" charset="0"/>
              </a:rPr>
              <a:t>Benefits of Monopoly</a:t>
            </a:r>
          </a:p>
        </p:txBody>
      </p:sp>
      <p:grpSp>
        <p:nvGrpSpPr>
          <p:cNvPr id="15" name="Group 14"/>
          <p:cNvGrpSpPr/>
          <p:nvPr/>
        </p:nvGrpSpPr>
        <p:grpSpPr>
          <a:xfrm>
            <a:off x="154868" y="1655666"/>
            <a:ext cx="5946939" cy="4537873"/>
            <a:chOff x="-466569" y="1702133"/>
            <a:chExt cx="7499490" cy="4920126"/>
          </a:xfrm>
        </p:grpSpPr>
        <p:cxnSp>
          <p:nvCxnSpPr>
            <p:cNvPr id="5" name="Straight Connector 4"/>
            <p:cNvCxnSpPr/>
            <p:nvPr/>
          </p:nvCxnSpPr>
          <p:spPr>
            <a:xfrm>
              <a:off x="1005011" y="1790549"/>
              <a:ext cx="102200" cy="441960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1107211" y="6210149"/>
              <a:ext cx="5384800" cy="0"/>
            </a:xfrm>
            <a:prstGeom prst="line">
              <a:avLst/>
            </a:prstGeom>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494496" y="1702133"/>
              <a:ext cx="1499705" cy="400443"/>
            </a:xfrm>
            <a:prstGeom prst="rect">
              <a:avLst/>
            </a:prstGeom>
            <a:solidFill>
              <a:schemeClr val="bg1"/>
            </a:solidFill>
          </p:spPr>
          <p:txBody>
            <a:bodyPr wrap="square" rtlCol="0">
              <a:spAutoFit/>
            </a:bodyPr>
            <a:lstStyle/>
            <a:p>
              <a:r>
                <a:rPr lang="en-GB" b="1" dirty="0">
                  <a:latin typeface="Tw Cen MT Condensed" panose="020B0606020104020203" pitchFamily="34" charset="0"/>
                </a:rPr>
                <a:t>Price/Cost</a:t>
              </a:r>
            </a:p>
          </p:txBody>
        </p:sp>
        <p:sp>
          <p:nvSpPr>
            <p:cNvPr id="11" name="TextBox 10"/>
            <p:cNvSpPr txBox="1"/>
            <p:nvPr/>
          </p:nvSpPr>
          <p:spPr>
            <a:xfrm>
              <a:off x="5659240" y="6198199"/>
              <a:ext cx="1373681" cy="400443"/>
            </a:xfrm>
            <a:prstGeom prst="rect">
              <a:avLst/>
            </a:prstGeom>
            <a:solidFill>
              <a:schemeClr val="bg1"/>
            </a:solidFill>
          </p:spPr>
          <p:txBody>
            <a:bodyPr wrap="square" rtlCol="0">
              <a:spAutoFit/>
            </a:bodyPr>
            <a:lstStyle/>
            <a:p>
              <a:r>
                <a:rPr lang="en-GB" b="1" dirty="0">
                  <a:latin typeface="Tw Cen MT Condensed" panose="020B0606020104020203" pitchFamily="34" charset="0"/>
                </a:rPr>
                <a:t>Quantity</a:t>
              </a:r>
            </a:p>
          </p:txBody>
        </p:sp>
        <p:cxnSp>
          <p:nvCxnSpPr>
            <p:cNvPr id="13" name="Straight Connector 12"/>
            <p:cNvCxnSpPr>
              <a:endCxn id="14" idx="1"/>
            </p:cNvCxnSpPr>
            <p:nvPr/>
          </p:nvCxnSpPr>
          <p:spPr>
            <a:xfrm>
              <a:off x="1837152" y="2071506"/>
              <a:ext cx="2699797" cy="3836221"/>
            </a:xfrm>
            <a:prstGeom prst="line">
              <a:avLst/>
            </a:prstGeom>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4536950" y="5624080"/>
              <a:ext cx="1203193" cy="567294"/>
            </a:xfrm>
            <a:prstGeom prst="rect">
              <a:avLst/>
            </a:prstGeom>
            <a:noFill/>
          </p:spPr>
          <p:txBody>
            <a:bodyPr wrap="none" rtlCol="0">
              <a:spAutoFit/>
            </a:bodyPr>
            <a:lstStyle/>
            <a:p>
              <a:r>
                <a:rPr lang="en-GB" sz="2800" b="1" dirty="0">
                  <a:latin typeface="Tw Cen MT Condensed" panose="020B0606020104020203" pitchFamily="34" charset="0"/>
                </a:rPr>
                <a:t>D=AR</a:t>
              </a:r>
            </a:p>
          </p:txBody>
        </p:sp>
        <p:cxnSp>
          <p:nvCxnSpPr>
            <p:cNvPr id="18" name="Straight Connector 17"/>
            <p:cNvCxnSpPr/>
            <p:nvPr/>
          </p:nvCxnSpPr>
          <p:spPr>
            <a:xfrm flipH="1" flipV="1">
              <a:off x="3995600" y="5049594"/>
              <a:ext cx="28668" cy="117604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3" idx="2"/>
            </p:cNvCxnSpPr>
            <p:nvPr/>
          </p:nvCxnSpPr>
          <p:spPr>
            <a:xfrm flipV="1">
              <a:off x="1068591" y="5099589"/>
              <a:ext cx="2833018" cy="2745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32" idx="4"/>
            </p:cNvCxnSpPr>
            <p:nvPr/>
          </p:nvCxnSpPr>
          <p:spPr>
            <a:xfrm flipV="1">
              <a:off x="2428011" y="2944687"/>
              <a:ext cx="0" cy="326546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027052" y="2888664"/>
              <a:ext cx="1422400" cy="193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66569" y="4849622"/>
              <a:ext cx="1787582" cy="400443"/>
            </a:xfrm>
            <a:prstGeom prst="rect">
              <a:avLst/>
            </a:prstGeom>
            <a:noFill/>
          </p:spPr>
          <p:txBody>
            <a:bodyPr wrap="square" rtlCol="0">
              <a:spAutoFit/>
            </a:bodyPr>
            <a:lstStyle/>
            <a:p>
              <a:r>
                <a:rPr lang="en-GB" b="1" dirty="0">
                  <a:latin typeface="Tw Cen MT Condensed" panose="020B0606020104020203" pitchFamily="34" charset="0"/>
                </a:rPr>
                <a:t>P=AR=AC</a:t>
              </a:r>
              <a:r>
                <a:rPr lang="en-GB" sz="1100" b="1" dirty="0">
                  <a:latin typeface="Tw Cen MT Condensed" panose="020B0606020104020203" pitchFamily="34" charset="0"/>
                </a:rPr>
                <a:t>PC</a:t>
              </a:r>
            </a:p>
          </p:txBody>
        </p:sp>
        <p:sp>
          <p:nvSpPr>
            <p:cNvPr id="29" name="TextBox 28"/>
            <p:cNvSpPr txBox="1"/>
            <p:nvPr/>
          </p:nvSpPr>
          <p:spPr>
            <a:xfrm>
              <a:off x="-17379" y="2723746"/>
              <a:ext cx="1100662" cy="400443"/>
            </a:xfrm>
            <a:prstGeom prst="rect">
              <a:avLst/>
            </a:prstGeom>
            <a:noFill/>
          </p:spPr>
          <p:txBody>
            <a:bodyPr wrap="square" rtlCol="0">
              <a:spAutoFit/>
            </a:bodyPr>
            <a:lstStyle/>
            <a:p>
              <a:r>
                <a:rPr lang="en-GB" b="1" dirty="0">
                  <a:latin typeface="Tw Cen MT Condensed" panose="020B0606020104020203" pitchFamily="34" charset="0"/>
                </a:rPr>
                <a:t>P=AR</a:t>
              </a:r>
              <a:r>
                <a:rPr lang="en-GB" sz="1100" b="1" dirty="0">
                  <a:latin typeface="Tw Cen MT Condensed" panose="020B0606020104020203" pitchFamily="34" charset="0"/>
                </a:rPr>
                <a:t>M</a:t>
              </a:r>
            </a:p>
          </p:txBody>
        </p:sp>
        <p:sp>
          <p:nvSpPr>
            <p:cNvPr id="30" name="TextBox 29"/>
            <p:cNvSpPr txBox="1"/>
            <p:nvPr/>
          </p:nvSpPr>
          <p:spPr>
            <a:xfrm>
              <a:off x="2140945" y="6221816"/>
              <a:ext cx="642665" cy="400443"/>
            </a:xfrm>
            <a:prstGeom prst="rect">
              <a:avLst/>
            </a:prstGeom>
            <a:noFill/>
          </p:spPr>
          <p:txBody>
            <a:bodyPr wrap="square" rtlCol="0">
              <a:spAutoFit/>
            </a:bodyPr>
            <a:lstStyle/>
            <a:p>
              <a:r>
                <a:rPr lang="en-GB" b="1" dirty="0">
                  <a:latin typeface="Tw Cen MT Condensed" panose="020B0606020104020203" pitchFamily="34" charset="0"/>
                </a:rPr>
                <a:t>Q</a:t>
              </a:r>
              <a:r>
                <a:rPr lang="en-GB" sz="1100" b="1" dirty="0">
                  <a:latin typeface="Tw Cen MT Condensed" panose="020B0606020104020203" pitchFamily="34" charset="0"/>
                </a:rPr>
                <a:t>M</a:t>
              </a:r>
            </a:p>
          </p:txBody>
        </p:sp>
        <p:sp>
          <p:nvSpPr>
            <p:cNvPr id="31" name="TextBox 30"/>
            <p:cNvSpPr txBox="1"/>
            <p:nvPr/>
          </p:nvSpPr>
          <p:spPr>
            <a:xfrm>
              <a:off x="3731070" y="6206326"/>
              <a:ext cx="752887" cy="400443"/>
            </a:xfrm>
            <a:prstGeom prst="rect">
              <a:avLst/>
            </a:prstGeom>
            <a:noFill/>
          </p:spPr>
          <p:txBody>
            <a:bodyPr wrap="square" rtlCol="0">
              <a:spAutoFit/>
            </a:bodyPr>
            <a:lstStyle/>
            <a:p>
              <a:r>
                <a:rPr lang="en-GB" b="1" dirty="0">
                  <a:latin typeface="Tw Cen MT Condensed" panose="020B0606020104020203" pitchFamily="34" charset="0"/>
                </a:rPr>
                <a:t>Q</a:t>
              </a:r>
              <a:r>
                <a:rPr lang="en-GB" sz="1100" b="1" dirty="0">
                  <a:latin typeface="Tw Cen MT Condensed" panose="020B0606020104020203" pitchFamily="34" charset="0"/>
                </a:rPr>
                <a:t>PC</a:t>
              </a:r>
            </a:p>
          </p:txBody>
        </p:sp>
        <p:sp>
          <p:nvSpPr>
            <p:cNvPr id="32" name="Oval 31"/>
            <p:cNvSpPr/>
            <p:nvPr/>
          </p:nvSpPr>
          <p:spPr>
            <a:xfrm>
              <a:off x="2351811" y="2812263"/>
              <a:ext cx="152401" cy="1324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33" name="Oval 32"/>
            <p:cNvSpPr/>
            <p:nvPr/>
          </p:nvSpPr>
          <p:spPr>
            <a:xfrm>
              <a:off x="3901609" y="5003126"/>
              <a:ext cx="186912" cy="1929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35" name="Freeform 34"/>
            <p:cNvSpPr/>
            <p:nvPr/>
          </p:nvSpPr>
          <p:spPr>
            <a:xfrm>
              <a:off x="1849390" y="3401611"/>
              <a:ext cx="4248663" cy="1704514"/>
            </a:xfrm>
            <a:custGeom>
              <a:avLst/>
              <a:gdLst>
                <a:gd name="connsiteX0" fmla="*/ 0 w 3453413"/>
                <a:gd name="connsiteY0" fmla="*/ 0 h 1704514"/>
                <a:gd name="connsiteX1" fmla="*/ 1855433 w 3453413"/>
                <a:gd name="connsiteY1" fmla="*/ 1704513 h 1704514"/>
                <a:gd name="connsiteX2" fmla="*/ 3453413 w 3453413"/>
                <a:gd name="connsiteY2" fmla="*/ 8878 h 1704514"/>
              </a:gdLst>
              <a:ahLst/>
              <a:cxnLst>
                <a:cxn ang="0">
                  <a:pos x="connsiteX0" y="connsiteY0"/>
                </a:cxn>
                <a:cxn ang="0">
                  <a:pos x="connsiteX1" y="connsiteY1"/>
                </a:cxn>
                <a:cxn ang="0">
                  <a:pos x="connsiteX2" y="connsiteY2"/>
                </a:cxn>
              </a:cxnLst>
              <a:rect l="l" t="t" r="r" b="b"/>
              <a:pathLst>
                <a:path w="3453413" h="1704514">
                  <a:moveTo>
                    <a:pt x="0" y="0"/>
                  </a:moveTo>
                  <a:cubicBezTo>
                    <a:pt x="639932" y="851516"/>
                    <a:pt x="1279864" y="1703033"/>
                    <a:pt x="1855433" y="1704513"/>
                  </a:cubicBezTo>
                  <a:cubicBezTo>
                    <a:pt x="2431002" y="1705993"/>
                    <a:pt x="2942207" y="857435"/>
                    <a:pt x="3453413" y="8878"/>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dirty="0">
                <a:latin typeface="Tw Cen MT Condensed" panose="020B0606020104020203" pitchFamily="34" charset="0"/>
              </a:endParaRPr>
            </a:p>
          </p:txBody>
        </p:sp>
        <p:sp>
          <p:nvSpPr>
            <p:cNvPr id="59" name="TextBox 58"/>
            <p:cNvSpPr txBox="1"/>
            <p:nvPr/>
          </p:nvSpPr>
          <p:spPr>
            <a:xfrm>
              <a:off x="5932036" y="2980997"/>
              <a:ext cx="1031771" cy="567294"/>
            </a:xfrm>
            <a:prstGeom prst="rect">
              <a:avLst/>
            </a:prstGeom>
            <a:noFill/>
          </p:spPr>
          <p:txBody>
            <a:bodyPr wrap="none" rtlCol="0">
              <a:spAutoFit/>
            </a:bodyPr>
            <a:lstStyle/>
            <a:p>
              <a:r>
                <a:rPr lang="en-GB" sz="2800" b="1" dirty="0">
                  <a:latin typeface="Tw Cen MT Condensed" panose="020B0606020104020203" pitchFamily="34" charset="0"/>
                </a:rPr>
                <a:t>SRAC</a:t>
              </a:r>
            </a:p>
          </p:txBody>
        </p:sp>
        <p:sp>
          <p:nvSpPr>
            <p:cNvPr id="68" name="TextBox 67"/>
            <p:cNvSpPr txBox="1"/>
            <p:nvPr/>
          </p:nvSpPr>
          <p:spPr>
            <a:xfrm>
              <a:off x="3991224" y="4854079"/>
              <a:ext cx="321822" cy="283647"/>
            </a:xfrm>
            <a:prstGeom prst="rect">
              <a:avLst/>
            </a:prstGeom>
            <a:noFill/>
          </p:spPr>
          <p:txBody>
            <a:bodyPr wrap="none" rtlCol="0">
              <a:spAutoFit/>
            </a:bodyPr>
            <a:lstStyle/>
            <a:p>
              <a:r>
                <a:rPr lang="en-GB" sz="1100" b="1" dirty="0">
                  <a:latin typeface="Tw Cen MT Condensed" panose="020B0606020104020203" pitchFamily="34" charset="0"/>
                </a:rPr>
                <a:t>A</a:t>
              </a:r>
            </a:p>
          </p:txBody>
        </p:sp>
        <p:sp>
          <p:nvSpPr>
            <p:cNvPr id="69" name="TextBox 68"/>
            <p:cNvSpPr txBox="1"/>
            <p:nvPr/>
          </p:nvSpPr>
          <p:spPr>
            <a:xfrm>
              <a:off x="2501072" y="2783201"/>
              <a:ext cx="317779" cy="283647"/>
            </a:xfrm>
            <a:prstGeom prst="rect">
              <a:avLst/>
            </a:prstGeom>
            <a:noFill/>
          </p:spPr>
          <p:txBody>
            <a:bodyPr wrap="none" rtlCol="0">
              <a:spAutoFit/>
            </a:bodyPr>
            <a:lstStyle/>
            <a:p>
              <a:r>
                <a:rPr lang="en-GB" sz="1100" b="1" dirty="0">
                  <a:latin typeface="Tw Cen MT Condensed" panose="020B0606020104020203" pitchFamily="34" charset="0"/>
                </a:rPr>
                <a:t>B</a:t>
              </a:r>
            </a:p>
          </p:txBody>
        </p:sp>
        <p:sp>
          <p:nvSpPr>
            <p:cNvPr id="6" name="TextBox 5"/>
            <p:cNvSpPr txBox="1"/>
            <p:nvPr/>
          </p:nvSpPr>
          <p:spPr>
            <a:xfrm>
              <a:off x="2849575" y="1982663"/>
              <a:ext cx="2505279" cy="400443"/>
            </a:xfrm>
            <a:prstGeom prst="rect">
              <a:avLst/>
            </a:prstGeom>
            <a:noFill/>
          </p:spPr>
          <p:txBody>
            <a:bodyPr wrap="none" rtlCol="0">
              <a:spAutoFit/>
            </a:bodyPr>
            <a:lstStyle/>
            <a:p>
              <a:r>
                <a:rPr lang="en-US" u="sng" dirty="0">
                  <a:latin typeface="Tw Cen MT Condensed" panose="020B0606020104020203" pitchFamily="34" charset="0"/>
                </a:rPr>
                <a:t>Market for a Good/Service</a:t>
              </a:r>
            </a:p>
          </p:txBody>
        </p:sp>
      </p:grpSp>
      <p:cxnSp>
        <p:nvCxnSpPr>
          <p:cNvPr id="36" name="Straight Connector 35"/>
          <p:cNvCxnSpPr/>
          <p:nvPr/>
        </p:nvCxnSpPr>
        <p:spPr>
          <a:xfrm>
            <a:off x="6954104" y="1914968"/>
            <a:ext cx="81042" cy="4076233"/>
          </a:xfrm>
          <a:prstGeom prst="line">
            <a:avLst/>
          </a:prstGeom>
        </p:spPr>
        <p:style>
          <a:lnRef idx="3">
            <a:schemeClr val="dk1"/>
          </a:lnRef>
          <a:fillRef idx="0">
            <a:schemeClr val="dk1"/>
          </a:fillRef>
          <a:effectRef idx="2">
            <a:schemeClr val="dk1"/>
          </a:effectRef>
          <a:fontRef idx="minor">
            <a:schemeClr val="tx1"/>
          </a:fontRef>
        </p:style>
      </p:cxnSp>
      <p:cxnSp>
        <p:nvCxnSpPr>
          <p:cNvPr id="37" name="Straight Connector 36"/>
          <p:cNvCxnSpPr/>
          <p:nvPr/>
        </p:nvCxnSpPr>
        <p:spPr>
          <a:xfrm>
            <a:off x="7035147" y="5991201"/>
            <a:ext cx="4270034" cy="0"/>
          </a:xfrm>
          <a:prstGeom prst="line">
            <a:avLst/>
          </a:prstGeom>
        </p:spPr>
        <p:style>
          <a:lnRef idx="3">
            <a:schemeClr val="dk1"/>
          </a:lnRef>
          <a:fillRef idx="0">
            <a:schemeClr val="dk1"/>
          </a:fillRef>
          <a:effectRef idx="2">
            <a:schemeClr val="dk1"/>
          </a:effectRef>
          <a:fontRef idx="minor">
            <a:schemeClr val="tx1"/>
          </a:fontRef>
        </p:style>
      </p:cxnSp>
      <p:sp>
        <p:nvSpPr>
          <p:cNvPr id="38" name="TextBox 37"/>
          <p:cNvSpPr txBox="1"/>
          <p:nvPr/>
        </p:nvSpPr>
        <p:spPr>
          <a:xfrm>
            <a:off x="6549277" y="1833421"/>
            <a:ext cx="1189235" cy="369332"/>
          </a:xfrm>
          <a:prstGeom prst="rect">
            <a:avLst/>
          </a:prstGeom>
          <a:solidFill>
            <a:schemeClr val="bg1"/>
          </a:solidFill>
        </p:spPr>
        <p:txBody>
          <a:bodyPr wrap="square" rtlCol="0">
            <a:spAutoFit/>
          </a:bodyPr>
          <a:lstStyle/>
          <a:p>
            <a:r>
              <a:rPr lang="en-GB" b="1" dirty="0">
                <a:latin typeface="Tw Cen MT Condensed" panose="020B0606020104020203" pitchFamily="34" charset="0"/>
              </a:rPr>
              <a:t>Price/Cost</a:t>
            </a:r>
          </a:p>
        </p:txBody>
      </p:sp>
      <p:sp>
        <p:nvSpPr>
          <p:cNvPr id="39" name="TextBox 38"/>
          <p:cNvSpPr txBox="1"/>
          <p:nvPr/>
        </p:nvSpPr>
        <p:spPr>
          <a:xfrm>
            <a:off x="10644811" y="5980179"/>
            <a:ext cx="1089300" cy="369332"/>
          </a:xfrm>
          <a:prstGeom prst="rect">
            <a:avLst/>
          </a:prstGeom>
          <a:solidFill>
            <a:schemeClr val="bg1"/>
          </a:solidFill>
        </p:spPr>
        <p:txBody>
          <a:bodyPr wrap="square" rtlCol="0">
            <a:spAutoFit/>
          </a:bodyPr>
          <a:lstStyle/>
          <a:p>
            <a:r>
              <a:rPr lang="en-GB" b="1" dirty="0">
                <a:latin typeface="Tw Cen MT Condensed" panose="020B0606020104020203" pitchFamily="34" charset="0"/>
              </a:rPr>
              <a:t>Quantity</a:t>
            </a:r>
          </a:p>
        </p:txBody>
      </p:sp>
      <p:cxnSp>
        <p:nvCxnSpPr>
          <p:cNvPr id="42" name="Straight Connector 41"/>
          <p:cNvCxnSpPr/>
          <p:nvPr/>
        </p:nvCxnSpPr>
        <p:spPr>
          <a:xfrm flipH="1" flipV="1">
            <a:off x="9325579" y="4920811"/>
            <a:ext cx="22733" cy="108467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51" idx="2"/>
          </p:cNvCxnSpPr>
          <p:nvPr/>
        </p:nvCxnSpPr>
        <p:spPr>
          <a:xfrm flipV="1">
            <a:off x="7004522" y="4966922"/>
            <a:ext cx="2246524" cy="2532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50" idx="0"/>
          </p:cNvCxnSpPr>
          <p:nvPr/>
        </p:nvCxnSpPr>
        <p:spPr>
          <a:xfrm flipV="1">
            <a:off x="8081690" y="3926082"/>
            <a:ext cx="31798" cy="206275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987069" y="4012037"/>
            <a:ext cx="1127933" cy="178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555686" y="4782845"/>
            <a:ext cx="509620" cy="369332"/>
          </a:xfrm>
          <a:prstGeom prst="rect">
            <a:avLst/>
          </a:prstGeom>
          <a:noFill/>
        </p:spPr>
        <p:txBody>
          <a:bodyPr wrap="square" rtlCol="0">
            <a:spAutoFit/>
          </a:bodyPr>
          <a:lstStyle/>
          <a:p>
            <a:r>
              <a:rPr lang="en-GB" b="1" dirty="0">
                <a:latin typeface="Tw Cen MT Condensed" panose="020B0606020104020203" pitchFamily="34" charset="0"/>
              </a:rPr>
              <a:t>P</a:t>
            </a:r>
            <a:r>
              <a:rPr lang="en-GB" sz="1100" b="1" dirty="0">
                <a:latin typeface="Tw Cen MT Condensed" panose="020B0606020104020203" pitchFamily="34" charset="0"/>
              </a:rPr>
              <a:t>M</a:t>
            </a:r>
          </a:p>
        </p:txBody>
      </p:sp>
      <p:sp>
        <p:nvSpPr>
          <p:cNvPr id="47" name="TextBox 46"/>
          <p:cNvSpPr txBox="1"/>
          <p:nvPr/>
        </p:nvSpPr>
        <p:spPr>
          <a:xfrm>
            <a:off x="6522038" y="3828952"/>
            <a:ext cx="509620" cy="369332"/>
          </a:xfrm>
          <a:prstGeom prst="rect">
            <a:avLst/>
          </a:prstGeom>
          <a:noFill/>
        </p:spPr>
        <p:txBody>
          <a:bodyPr wrap="square" rtlCol="0">
            <a:spAutoFit/>
          </a:bodyPr>
          <a:lstStyle/>
          <a:p>
            <a:r>
              <a:rPr lang="en-GB" b="1" dirty="0">
                <a:latin typeface="Tw Cen MT Condensed" panose="020B0606020104020203" pitchFamily="34" charset="0"/>
              </a:rPr>
              <a:t>P</a:t>
            </a:r>
            <a:r>
              <a:rPr lang="en-GB" sz="1100" b="1" dirty="0">
                <a:latin typeface="Tw Cen MT Condensed" panose="020B0606020104020203" pitchFamily="34" charset="0"/>
              </a:rPr>
              <a:t>PC</a:t>
            </a:r>
          </a:p>
        </p:txBody>
      </p:sp>
      <p:sp>
        <p:nvSpPr>
          <p:cNvPr id="48" name="TextBox 47"/>
          <p:cNvSpPr txBox="1"/>
          <p:nvPr/>
        </p:nvSpPr>
        <p:spPr>
          <a:xfrm>
            <a:off x="7854876" y="6001961"/>
            <a:ext cx="722392" cy="369332"/>
          </a:xfrm>
          <a:prstGeom prst="rect">
            <a:avLst/>
          </a:prstGeom>
          <a:noFill/>
        </p:spPr>
        <p:txBody>
          <a:bodyPr wrap="square" rtlCol="0">
            <a:spAutoFit/>
          </a:bodyPr>
          <a:lstStyle/>
          <a:p>
            <a:r>
              <a:rPr lang="en-GB" b="1" dirty="0">
                <a:latin typeface="Tw Cen MT Condensed" panose="020B0606020104020203" pitchFamily="34" charset="0"/>
              </a:rPr>
              <a:t>Q</a:t>
            </a:r>
            <a:r>
              <a:rPr lang="en-GB" sz="1100" b="1" dirty="0">
                <a:latin typeface="Tw Cen MT Condensed" panose="020B0606020104020203" pitchFamily="34" charset="0"/>
              </a:rPr>
              <a:t>PC</a:t>
            </a:r>
          </a:p>
        </p:txBody>
      </p:sp>
      <p:sp>
        <p:nvSpPr>
          <p:cNvPr id="49" name="TextBox 48"/>
          <p:cNvSpPr txBox="1"/>
          <p:nvPr/>
        </p:nvSpPr>
        <p:spPr>
          <a:xfrm>
            <a:off x="9115812" y="5987675"/>
            <a:ext cx="597024" cy="369332"/>
          </a:xfrm>
          <a:prstGeom prst="rect">
            <a:avLst/>
          </a:prstGeom>
          <a:noFill/>
        </p:spPr>
        <p:txBody>
          <a:bodyPr wrap="square" rtlCol="0">
            <a:spAutoFit/>
          </a:bodyPr>
          <a:lstStyle/>
          <a:p>
            <a:r>
              <a:rPr lang="en-GB" b="1" dirty="0">
                <a:latin typeface="Tw Cen MT Condensed" panose="020B0606020104020203" pitchFamily="34" charset="0"/>
              </a:rPr>
              <a:t>Q</a:t>
            </a:r>
            <a:r>
              <a:rPr lang="en-GB" sz="1100" b="1" dirty="0">
                <a:latin typeface="Tw Cen MT Condensed" panose="020B0606020104020203" pitchFamily="34" charset="0"/>
              </a:rPr>
              <a:t>M</a:t>
            </a:r>
          </a:p>
        </p:txBody>
      </p:sp>
      <p:sp>
        <p:nvSpPr>
          <p:cNvPr id="50" name="Oval 49"/>
          <p:cNvSpPr/>
          <p:nvPr/>
        </p:nvSpPr>
        <p:spPr>
          <a:xfrm>
            <a:off x="8053062" y="3926082"/>
            <a:ext cx="120851" cy="1221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51" name="Oval 50"/>
          <p:cNvSpPr/>
          <p:nvPr/>
        </p:nvSpPr>
        <p:spPr>
          <a:xfrm>
            <a:off x="9251046" y="4877954"/>
            <a:ext cx="148217" cy="1779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52" name="Freeform 51"/>
          <p:cNvSpPr/>
          <p:nvPr/>
        </p:nvSpPr>
        <p:spPr>
          <a:xfrm>
            <a:off x="7623679" y="3400863"/>
            <a:ext cx="3369101" cy="1572087"/>
          </a:xfrm>
          <a:custGeom>
            <a:avLst/>
            <a:gdLst>
              <a:gd name="connsiteX0" fmla="*/ 0 w 3453413"/>
              <a:gd name="connsiteY0" fmla="*/ 0 h 1704514"/>
              <a:gd name="connsiteX1" fmla="*/ 1855433 w 3453413"/>
              <a:gd name="connsiteY1" fmla="*/ 1704513 h 1704514"/>
              <a:gd name="connsiteX2" fmla="*/ 3453413 w 3453413"/>
              <a:gd name="connsiteY2" fmla="*/ 8878 h 1704514"/>
            </a:gdLst>
            <a:ahLst/>
            <a:cxnLst>
              <a:cxn ang="0">
                <a:pos x="connsiteX0" y="connsiteY0"/>
              </a:cxn>
              <a:cxn ang="0">
                <a:pos x="connsiteX1" y="connsiteY1"/>
              </a:cxn>
              <a:cxn ang="0">
                <a:pos x="connsiteX2" y="connsiteY2"/>
              </a:cxn>
            </a:cxnLst>
            <a:rect l="l" t="t" r="r" b="b"/>
            <a:pathLst>
              <a:path w="3453413" h="1704514">
                <a:moveTo>
                  <a:pt x="0" y="0"/>
                </a:moveTo>
                <a:cubicBezTo>
                  <a:pt x="639932" y="851516"/>
                  <a:pt x="1279864" y="1703033"/>
                  <a:pt x="1855433" y="1704513"/>
                </a:cubicBezTo>
                <a:cubicBezTo>
                  <a:pt x="2431002" y="1705993"/>
                  <a:pt x="2942207" y="857435"/>
                  <a:pt x="3453413" y="8878"/>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dirty="0">
              <a:latin typeface="Tw Cen MT Condensed" panose="020B0606020104020203" pitchFamily="34" charset="0"/>
            </a:endParaRPr>
          </a:p>
        </p:txBody>
      </p:sp>
      <p:sp>
        <p:nvSpPr>
          <p:cNvPr id="53" name="TextBox 52"/>
          <p:cNvSpPr txBox="1"/>
          <p:nvPr/>
        </p:nvSpPr>
        <p:spPr>
          <a:xfrm>
            <a:off x="10861132" y="3012928"/>
            <a:ext cx="811761" cy="523220"/>
          </a:xfrm>
          <a:prstGeom prst="rect">
            <a:avLst/>
          </a:prstGeom>
          <a:noFill/>
        </p:spPr>
        <p:txBody>
          <a:bodyPr wrap="none" rtlCol="0">
            <a:spAutoFit/>
          </a:bodyPr>
          <a:lstStyle/>
          <a:p>
            <a:r>
              <a:rPr lang="en-GB" sz="2800" b="1" dirty="0">
                <a:latin typeface="Tw Cen MT Condensed" panose="020B0606020104020203" pitchFamily="34" charset="0"/>
              </a:rPr>
              <a:t>LRAC</a:t>
            </a:r>
          </a:p>
        </p:txBody>
      </p:sp>
      <p:sp>
        <p:nvSpPr>
          <p:cNvPr id="54" name="TextBox 53"/>
          <p:cNvSpPr txBox="1"/>
          <p:nvPr/>
        </p:nvSpPr>
        <p:spPr>
          <a:xfrm>
            <a:off x="9322109" y="4740486"/>
            <a:ext cx="255198" cy="261610"/>
          </a:xfrm>
          <a:prstGeom prst="rect">
            <a:avLst/>
          </a:prstGeom>
          <a:noFill/>
        </p:spPr>
        <p:txBody>
          <a:bodyPr wrap="none" rtlCol="0">
            <a:spAutoFit/>
          </a:bodyPr>
          <a:lstStyle/>
          <a:p>
            <a:r>
              <a:rPr lang="en-GB" sz="1100" b="1" dirty="0">
                <a:latin typeface="Tw Cen MT Condensed" panose="020B0606020104020203" pitchFamily="34" charset="0"/>
              </a:rPr>
              <a:t>A</a:t>
            </a:r>
          </a:p>
        </p:txBody>
      </p:sp>
      <p:sp>
        <p:nvSpPr>
          <p:cNvPr id="55" name="TextBox 54"/>
          <p:cNvSpPr txBox="1"/>
          <p:nvPr/>
        </p:nvSpPr>
        <p:spPr>
          <a:xfrm>
            <a:off x="8171422" y="3899278"/>
            <a:ext cx="251992" cy="261610"/>
          </a:xfrm>
          <a:prstGeom prst="rect">
            <a:avLst/>
          </a:prstGeom>
          <a:noFill/>
        </p:spPr>
        <p:txBody>
          <a:bodyPr wrap="none" rtlCol="0">
            <a:spAutoFit/>
          </a:bodyPr>
          <a:lstStyle/>
          <a:p>
            <a:r>
              <a:rPr lang="en-GB" sz="1100" b="1" dirty="0">
                <a:latin typeface="Tw Cen MT Condensed" panose="020B0606020104020203" pitchFamily="34" charset="0"/>
              </a:rPr>
              <a:t>B</a:t>
            </a:r>
          </a:p>
        </p:txBody>
      </p:sp>
      <p:sp>
        <p:nvSpPr>
          <p:cNvPr id="56" name="TextBox 55"/>
          <p:cNvSpPr txBox="1"/>
          <p:nvPr/>
        </p:nvSpPr>
        <p:spPr>
          <a:xfrm>
            <a:off x="7895776" y="1956501"/>
            <a:ext cx="3326167" cy="461665"/>
          </a:xfrm>
          <a:prstGeom prst="rect">
            <a:avLst/>
          </a:prstGeom>
          <a:noFill/>
        </p:spPr>
        <p:txBody>
          <a:bodyPr wrap="none" rtlCol="0">
            <a:spAutoFit/>
          </a:bodyPr>
          <a:lstStyle/>
          <a:p>
            <a:r>
              <a:rPr lang="en-US" sz="2400" u="sng" dirty="0">
                <a:latin typeface="Tw Cen MT Condensed" panose="020B0606020104020203" pitchFamily="34" charset="0"/>
              </a:rPr>
              <a:t>Figure 2: Grocery Market in the UK</a:t>
            </a:r>
          </a:p>
        </p:txBody>
      </p:sp>
      <p:sp>
        <p:nvSpPr>
          <p:cNvPr id="17" name="TextBox 16"/>
          <p:cNvSpPr txBox="1"/>
          <p:nvPr/>
        </p:nvSpPr>
        <p:spPr>
          <a:xfrm>
            <a:off x="1270155" y="1161717"/>
            <a:ext cx="2798395" cy="369332"/>
          </a:xfrm>
          <a:prstGeom prst="rect">
            <a:avLst/>
          </a:prstGeom>
          <a:solidFill>
            <a:srgbClr val="FFFFFF"/>
          </a:solidFill>
        </p:spPr>
        <p:txBody>
          <a:bodyPr wrap="none" rtlCol="0">
            <a:spAutoFit/>
          </a:bodyPr>
          <a:lstStyle/>
          <a:p>
            <a:pPr algn="ctr"/>
            <a:r>
              <a:rPr lang="en-US" b="1" dirty="0">
                <a:solidFill>
                  <a:srgbClr val="0000FF"/>
                </a:solidFill>
                <a:latin typeface="Tw Cen MT Condensed" panose="020B0606020104020203" pitchFamily="34" charset="0"/>
              </a:rPr>
              <a:t>ABNORMAL PROFIT for R+D etc.</a:t>
            </a:r>
          </a:p>
        </p:txBody>
      </p:sp>
      <p:sp>
        <p:nvSpPr>
          <p:cNvPr id="57" name="TextBox 56"/>
          <p:cNvSpPr txBox="1"/>
          <p:nvPr/>
        </p:nvSpPr>
        <p:spPr>
          <a:xfrm>
            <a:off x="6605806" y="1293003"/>
            <a:ext cx="5374035" cy="369332"/>
          </a:xfrm>
          <a:prstGeom prst="rect">
            <a:avLst/>
          </a:prstGeom>
          <a:solidFill>
            <a:srgbClr val="FFFFFF"/>
          </a:solidFill>
        </p:spPr>
        <p:txBody>
          <a:bodyPr wrap="none" rtlCol="0">
            <a:spAutoFit/>
          </a:bodyPr>
          <a:lstStyle/>
          <a:p>
            <a:pPr algn="ctr"/>
            <a:r>
              <a:rPr lang="en-US" b="1" dirty="0">
                <a:solidFill>
                  <a:srgbClr val="0000FF"/>
                </a:solidFill>
                <a:latin typeface="Tw Cen MT Condensed" panose="020B0606020104020203" pitchFamily="34" charset="0"/>
              </a:rPr>
              <a:t>GREATER ECONOMIES OF SCALE…..Lower prices in the long run?</a:t>
            </a:r>
          </a:p>
        </p:txBody>
      </p:sp>
      <p:cxnSp>
        <p:nvCxnSpPr>
          <p:cNvPr id="58" name="Straight Connector 57"/>
          <p:cNvCxnSpPr/>
          <p:nvPr/>
        </p:nvCxnSpPr>
        <p:spPr>
          <a:xfrm>
            <a:off x="1316380" y="3732982"/>
            <a:ext cx="1084077" cy="1549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27880" y="3540274"/>
            <a:ext cx="761926" cy="369332"/>
          </a:xfrm>
          <a:prstGeom prst="rect">
            <a:avLst/>
          </a:prstGeom>
          <a:noFill/>
        </p:spPr>
        <p:txBody>
          <a:bodyPr wrap="square" rtlCol="0">
            <a:spAutoFit/>
          </a:bodyPr>
          <a:lstStyle/>
          <a:p>
            <a:r>
              <a:rPr lang="en-GB" b="1" dirty="0">
                <a:latin typeface="Tw Cen MT Condensed" panose="020B0606020104020203" pitchFamily="34" charset="0"/>
              </a:rPr>
              <a:t>AC</a:t>
            </a:r>
            <a:r>
              <a:rPr lang="en-GB" sz="1100" b="1" dirty="0">
                <a:latin typeface="Tw Cen MT Condensed" panose="020B0606020104020203" pitchFamily="34" charset="0"/>
              </a:rPr>
              <a:t>M</a:t>
            </a:r>
          </a:p>
        </p:txBody>
      </p:sp>
    </p:spTree>
    <p:extLst>
      <p:ext uri="{BB962C8B-B14F-4D97-AF65-F5344CB8AC3E}">
        <p14:creationId xmlns:p14="http://schemas.microsoft.com/office/powerpoint/2010/main" val="4133938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24283" y="4762877"/>
            <a:ext cx="1805904" cy="646331"/>
          </a:xfrm>
          <a:prstGeom prst="rect">
            <a:avLst/>
          </a:prstGeom>
          <a:solidFill>
            <a:schemeClr val="tx1"/>
          </a:solidFill>
        </p:spPr>
        <p:txBody>
          <a:bodyPr wrap="square" rtlCol="0">
            <a:spAutoFit/>
          </a:bodyPr>
          <a:lstStyle/>
          <a:p>
            <a:pPr algn="ctr"/>
            <a:r>
              <a:rPr lang="en-US" b="1" dirty="0">
                <a:solidFill>
                  <a:schemeClr val="bg1"/>
                </a:solidFill>
              </a:rPr>
              <a:t>GOVERNMENT FAILURE</a:t>
            </a:r>
          </a:p>
        </p:txBody>
      </p:sp>
      <p:cxnSp>
        <p:nvCxnSpPr>
          <p:cNvPr id="17" name="Straight Connector 16"/>
          <p:cNvCxnSpPr/>
          <p:nvPr/>
        </p:nvCxnSpPr>
        <p:spPr>
          <a:xfrm>
            <a:off x="75514" y="4215027"/>
            <a:ext cx="10548130" cy="30389"/>
          </a:xfrm>
          <a:prstGeom prst="line">
            <a:avLst/>
          </a:prstGeom>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6072711" y="91782"/>
            <a:ext cx="0" cy="6766219"/>
          </a:xfrm>
          <a:prstGeom prst="line">
            <a:avLst/>
          </a:prstGeom>
          <a:ln/>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4107012" y="61233"/>
            <a:ext cx="4181336" cy="954107"/>
          </a:xfrm>
          <a:prstGeom prst="rect">
            <a:avLst/>
          </a:prstGeom>
          <a:solidFill>
            <a:schemeClr val="tx1"/>
          </a:solidFill>
        </p:spPr>
        <p:txBody>
          <a:bodyPr wrap="square" rtlCol="0">
            <a:spAutoFit/>
          </a:bodyPr>
          <a:lstStyle/>
          <a:p>
            <a:pPr algn="ctr"/>
            <a:r>
              <a:rPr lang="en-US" sz="2400" b="1" u="sng" dirty="0">
                <a:solidFill>
                  <a:srgbClr val="FFFF00"/>
                </a:solidFill>
              </a:rPr>
              <a:t>MICROECONOMICS OVERVIEW</a:t>
            </a:r>
          </a:p>
          <a:p>
            <a:pPr algn="ctr"/>
            <a:r>
              <a:rPr lang="en-US" b="1" dirty="0">
                <a:solidFill>
                  <a:schemeClr val="bg1"/>
                </a:solidFill>
              </a:rPr>
              <a:t>THE BASIC ECONOMIC PROBLEM</a:t>
            </a:r>
          </a:p>
          <a:p>
            <a:pPr algn="ctr"/>
            <a:r>
              <a:rPr lang="en-US" sz="700" b="1" dirty="0">
                <a:solidFill>
                  <a:schemeClr val="bg1"/>
                </a:solidFill>
              </a:rPr>
              <a:t>Scarcity (resources), unlimited wants forces a </a:t>
            </a:r>
            <a:r>
              <a:rPr lang="en-US" sz="700" b="1" dirty="0" smtClean="0">
                <a:solidFill>
                  <a:schemeClr val="bg1"/>
                </a:solidFill>
              </a:rPr>
              <a:t>choice (PPF MODELS) </a:t>
            </a:r>
            <a:r>
              <a:rPr lang="en-US" sz="700" b="1" dirty="0">
                <a:solidFill>
                  <a:schemeClr val="bg1"/>
                </a:solidFill>
              </a:rPr>
              <a:t>which involves an opportunity cost. There is not enough for everyone so how best to distribute our scarce resources to meet </a:t>
            </a:r>
            <a:r>
              <a:rPr lang="en-US" sz="700" b="1" dirty="0" err="1">
                <a:solidFill>
                  <a:schemeClr val="bg1"/>
                </a:solidFill>
              </a:rPr>
              <a:t>everyones</a:t>
            </a:r>
            <a:r>
              <a:rPr lang="en-US" sz="700" b="1" dirty="0">
                <a:solidFill>
                  <a:schemeClr val="bg1"/>
                </a:solidFill>
              </a:rPr>
              <a:t> wants.</a:t>
            </a:r>
          </a:p>
        </p:txBody>
      </p:sp>
      <p:sp>
        <p:nvSpPr>
          <p:cNvPr id="25" name="TextBox 24"/>
          <p:cNvSpPr txBox="1"/>
          <p:nvPr/>
        </p:nvSpPr>
        <p:spPr>
          <a:xfrm>
            <a:off x="823783" y="4579581"/>
            <a:ext cx="1773397" cy="792525"/>
          </a:xfrm>
          <a:prstGeom prst="rect">
            <a:avLst/>
          </a:prstGeom>
          <a:solidFill>
            <a:srgbClr val="FFFFFF"/>
          </a:solidFill>
        </p:spPr>
        <p:txBody>
          <a:bodyPr wrap="square" rtlCol="0">
            <a:spAutoFit/>
          </a:bodyPr>
          <a:lstStyle/>
          <a:p>
            <a:r>
              <a:rPr lang="en-US" sz="1050" b="1" dirty="0">
                <a:solidFill>
                  <a:srgbClr val="FF0000"/>
                </a:solidFill>
              </a:rPr>
              <a:t>Theory of the Firm</a:t>
            </a:r>
          </a:p>
          <a:p>
            <a:pPr marL="171450" indent="-171450">
              <a:buFont typeface="Arial"/>
              <a:buChar char="•"/>
            </a:pPr>
            <a:r>
              <a:rPr lang="en-US" sz="700" dirty="0"/>
              <a:t>Regulatory capture</a:t>
            </a:r>
          </a:p>
          <a:p>
            <a:pPr marL="171450" indent="-171450">
              <a:buFont typeface="Arial"/>
              <a:buChar char="•"/>
            </a:pPr>
            <a:r>
              <a:rPr lang="en-US" sz="700" dirty="0"/>
              <a:t>Crowding </a:t>
            </a:r>
            <a:r>
              <a:rPr lang="en-US" sz="700" dirty="0" smtClean="0"/>
              <a:t>Out through </a:t>
            </a:r>
            <a:r>
              <a:rPr lang="en-US" sz="700" dirty="0" err="1" smtClean="0"/>
              <a:t>Nationalisation</a:t>
            </a:r>
            <a:endParaRPr lang="en-US" sz="700" dirty="0"/>
          </a:p>
          <a:p>
            <a:pPr marL="171450" indent="-171450">
              <a:buFont typeface="Arial"/>
              <a:buChar char="•"/>
            </a:pPr>
            <a:r>
              <a:rPr lang="en-US" sz="700" dirty="0"/>
              <a:t>Cost to Government (including opportunity cost)</a:t>
            </a:r>
          </a:p>
          <a:p>
            <a:pPr marL="171450" indent="-171450">
              <a:buFont typeface="Arial"/>
              <a:buChar char="•"/>
            </a:pPr>
            <a:r>
              <a:rPr lang="en-US" sz="700" dirty="0"/>
              <a:t>Moral hazard</a:t>
            </a:r>
          </a:p>
        </p:txBody>
      </p:sp>
      <p:sp>
        <p:nvSpPr>
          <p:cNvPr id="27" name="TextBox 26"/>
          <p:cNvSpPr txBox="1"/>
          <p:nvPr/>
        </p:nvSpPr>
        <p:spPr>
          <a:xfrm>
            <a:off x="4846964" y="4471136"/>
            <a:ext cx="1069669" cy="1492716"/>
          </a:xfrm>
          <a:prstGeom prst="rect">
            <a:avLst/>
          </a:prstGeom>
          <a:solidFill>
            <a:srgbClr val="FFFFFF"/>
          </a:solidFill>
        </p:spPr>
        <p:txBody>
          <a:bodyPr wrap="square" rtlCol="0">
            <a:spAutoFit/>
          </a:bodyPr>
          <a:lstStyle/>
          <a:p>
            <a:r>
              <a:rPr lang="en-US" sz="1050" b="1" dirty="0" smtClean="0">
                <a:solidFill>
                  <a:srgbClr val="FF0000"/>
                </a:solidFill>
              </a:rPr>
              <a:t>Welfare Economics</a:t>
            </a:r>
          </a:p>
          <a:p>
            <a:pPr marL="92075" indent="-92075">
              <a:buFont typeface="Arial" panose="020B0604020202020204" pitchFamily="34" charset="0"/>
              <a:buChar char="•"/>
            </a:pPr>
            <a:r>
              <a:rPr lang="en-US" sz="700" u="sng" dirty="0" smtClean="0"/>
              <a:t>Unintended effects: </a:t>
            </a:r>
            <a:r>
              <a:rPr lang="en-US" sz="700" dirty="0" smtClean="0"/>
              <a:t>Shortages/surpluses</a:t>
            </a:r>
          </a:p>
          <a:p>
            <a:pPr marL="92075" indent="-92075">
              <a:buFont typeface="Arial"/>
              <a:buChar char="•"/>
            </a:pPr>
            <a:r>
              <a:rPr lang="en-US" sz="700" u="sng" dirty="0" smtClean="0"/>
              <a:t>Political conflicts</a:t>
            </a:r>
            <a:r>
              <a:rPr lang="en-US" sz="700" dirty="0" smtClean="0"/>
              <a:t>: Public choice theory and corruption</a:t>
            </a:r>
          </a:p>
          <a:p>
            <a:pPr marL="92075" indent="-92075">
              <a:buFont typeface="Arial"/>
              <a:buChar char="•"/>
            </a:pPr>
            <a:r>
              <a:rPr lang="en-US" sz="700" u="sng" dirty="0" smtClean="0"/>
              <a:t>Admin Errors/Costs: </a:t>
            </a:r>
            <a:r>
              <a:rPr lang="en-US" sz="700" dirty="0" err="1" smtClean="0"/>
              <a:t>Bureaucractic</a:t>
            </a:r>
            <a:r>
              <a:rPr lang="en-US" sz="700" dirty="0" smtClean="0"/>
              <a:t> costs</a:t>
            </a:r>
          </a:p>
          <a:p>
            <a:pPr marL="92075" indent="-92075">
              <a:buFont typeface="Arial"/>
              <a:buChar char="•"/>
            </a:pPr>
            <a:r>
              <a:rPr lang="en-US" sz="700" u="sng" dirty="0" smtClean="0"/>
              <a:t>Imperfect info: </a:t>
            </a:r>
            <a:r>
              <a:rPr lang="en-US" sz="700" dirty="0" smtClean="0"/>
              <a:t>unable to put a value on externalities</a:t>
            </a:r>
            <a:endParaRPr lang="en-US" sz="700" dirty="0"/>
          </a:p>
        </p:txBody>
      </p:sp>
      <p:cxnSp>
        <p:nvCxnSpPr>
          <p:cNvPr id="29" name="Elbow Connector 28"/>
          <p:cNvCxnSpPr/>
          <p:nvPr/>
        </p:nvCxnSpPr>
        <p:spPr>
          <a:xfrm rot="5400000">
            <a:off x="3062766" y="343883"/>
            <a:ext cx="1289786" cy="785586"/>
          </a:xfrm>
          <a:prstGeom prst="bentConnector3">
            <a:avLst>
              <a:gd name="adj1" fmla="val 1082"/>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33" name="TextBox 32"/>
          <p:cNvSpPr txBox="1"/>
          <p:nvPr/>
        </p:nvSpPr>
        <p:spPr>
          <a:xfrm rot="16200000">
            <a:off x="2810774" y="634638"/>
            <a:ext cx="1008184" cy="307777"/>
          </a:xfrm>
          <a:prstGeom prst="rect">
            <a:avLst/>
          </a:prstGeom>
          <a:solidFill>
            <a:srgbClr val="FF0000"/>
          </a:solidFill>
          <a:ln>
            <a:solidFill>
              <a:srgbClr val="FF0000"/>
            </a:solidFill>
          </a:ln>
        </p:spPr>
        <p:txBody>
          <a:bodyPr wrap="none" rtlCol="0">
            <a:spAutoFit/>
          </a:bodyPr>
          <a:lstStyle/>
          <a:p>
            <a:r>
              <a:rPr lang="en-US" sz="1400" b="1" dirty="0">
                <a:solidFill>
                  <a:schemeClr val="bg1"/>
                </a:solidFill>
              </a:rPr>
              <a:t>SOCIALISM</a:t>
            </a:r>
          </a:p>
        </p:txBody>
      </p:sp>
      <p:sp>
        <p:nvSpPr>
          <p:cNvPr id="28" name="TextBox 27"/>
          <p:cNvSpPr txBox="1"/>
          <p:nvPr/>
        </p:nvSpPr>
        <p:spPr>
          <a:xfrm>
            <a:off x="2939628" y="1401946"/>
            <a:ext cx="1798167" cy="646331"/>
          </a:xfrm>
          <a:prstGeom prst="rect">
            <a:avLst/>
          </a:prstGeom>
          <a:solidFill>
            <a:schemeClr val="tx1"/>
          </a:solidFill>
        </p:spPr>
        <p:txBody>
          <a:bodyPr wrap="square" rtlCol="0">
            <a:spAutoFit/>
          </a:bodyPr>
          <a:lstStyle/>
          <a:p>
            <a:pPr algn="ctr"/>
            <a:r>
              <a:rPr lang="en-US" b="1" dirty="0">
                <a:solidFill>
                  <a:schemeClr val="bg1"/>
                </a:solidFill>
              </a:rPr>
              <a:t>GOVERNMENT INTERVENTION</a:t>
            </a:r>
          </a:p>
        </p:txBody>
      </p:sp>
      <p:sp>
        <p:nvSpPr>
          <p:cNvPr id="38" name="TextBox 37"/>
          <p:cNvSpPr txBox="1"/>
          <p:nvPr/>
        </p:nvSpPr>
        <p:spPr>
          <a:xfrm>
            <a:off x="7716875" y="1424659"/>
            <a:ext cx="1296638" cy="646331"/>
          </a:xfrm>
          <a:prstGeom prst="rect">
            <a:avLst/>
          </a:prstGeom>
          <a:solidFill>
            <a:schemeClr val="tx1"/>
          </a:solidFill>
        </p:spPr>
        <p:txBody>
          <a:bodyPr wrap="square" rtlCol="0">
            <a:spAutoFit/>
          </a:bodyPr>
          <a:lstStyle/>
          <a:p>
            <a:pPr algn="ctr"/>
            <a:r>
              <a:rPr lang="en-US" b="1" dirty="0">
                <a:solidFill>
                  <a:schemeClr val="bg1"/>
                </a:solidFill>
              </a:rPr>
              <a:t>MARKET SUCCESS</a:t>
            </a:r>
          </a:p>
        </p:txBody>
      </p:sp>
      <p:sp>
        <p:nvSpPr>
          <p:cNvPr id="39" name="TextBox 38"/>
          <p:cNvSpPr txBox="1"/>
          <p:nvPr/>
        </p:nvSpPr>
        <p:spPr>
          <a:xfrm>
            <a:off x="7867836" y="4627235"/>
            <a:ext cx="1296638" cy="646331"/>
          </a:xfrm>
          <a:prstGeom prst="rect">
            <a:avLst/>
          </a:prstGeom>
          <a:solidFill>
            <a:schemeClr val="tx1"/>
          </a:solidFill>
        </p:spPr>
        <p:txBody>
          <a:bodyPr wrap="square" rtlCol="0">
            <a:spAutoFit/>
          </a:bodyPr>
          <a:lstStyle/>
          <a:p>
            <a:pPr algn="ctr"/>
            <a:r>
              <a:rPr lang="en-US" b="1" dirty="0">
                <a:solidFill>
                  <a:schemeClr val="bg1"/>
                </a:solidFill>
              </a:rPr>
              <a:t>MARKET FAILURE</a:t>
            </a:r>
          </a:p>
        </p:txBody>
      </p:sp>
      <p:sp>
        <p:nvSpPr>
          <p:cNvPr id="41" name="TextBox 40"/>
          <p:cNvSpPr txBox="1"/>
          <p:nvPr/>
        </p:nvSpPr>
        <p:spPr>
          <a:xfrm>
            <a:off x="6102865" y="1093245"/>
            <a:ext cx="1517135" cy="3039293"/>
          </a:xfrm>
          <a:prstGeom prst="rect">
            <a:avLst/>
          </a:prstGeom>
          <a:solidFill>
            <a:srgbClr val="FFFFFF"/>
          </a:solidFill>
        </p:spPr>
        <p:txBody>
          <a:bodyPr wrap="square" rtlCol="0">
            <a:spAutoFit/>
          </a:bodyPr>
          <a:lstStyle/>
          <a:p>
            <a:r>
              <a:rPr lang="en-US" sz="1050" b="1" dirty="0" smtClean="0">
                <a:solidFill>
                  <a:srgbClr val="FF0000"/>
                </a:solidFill>
              </a:rPr>
              <a:t>Welfare Economics</a:t>
            </a:r>
            <a:endParaRPr lang="en-US" sz="1050" b="1" dirty="0">
              <a:solidFill>
                <a:srgbClr val="FF0000"/>
              </a:solidFill>
            </a:endParaRPr>
          </a:p>
          <a:p>
            <a:pPr marL="92075" indent="-92075">
              <a:buFont typeface="Arial"/>
              <a:buChar char="•"/>
            </a:pPr>
            <a:r>
              <a:rPr lang="en-US" sz="900" u="sng" dirty="0"/>
              <a:t>Demand &amp; Supply Curves</a:t>
            </a:r>
          </a:p>
          <a:p>
            <a:pPr marL="265113" lvl="1" indent="-82550">
              <a:buFont typeface="+mj-lt"/>
              <a:buAutoNum type="arabicPeriod"/>
            </a:pPr>
            <a:r>
              <a:rPr lang="en-US" sz="700" dirty="0"/>
              <a:t>Factors affecting demand curve (P IT OF POG</a:t>
            </a:r>
            <a:r>
              <a:rPr lang="en-US" sz="700" dirty="0" smtClean="0"/>
              <a:t>).  Also utility </a:t>
            </a:r>
            <a:r>
              <a:rPr lang="en-US" sz="700" dirty="0"/>
              <a:t>for consumers, rationality and diminishing marginal </a:t>
            </a:r>
            <a:r>
              <a:rPr lang="en-US" sz="700" dirty="0" smtClean="0"/>
              <a:t>utility</a:t>
            </a:r>
            <a:endParaRPr lang="en-US" sz="700" dirty="0"/>
          </a:p>
          <a:p>
            <a:pPr marL="265113" lvl="1" indent="-82550">
              <a:buFont typeface="+mj-lt"/>
              <a:buAutoNum type="arabicPeriod"/>
            </a:pPr>
            <a:r>
              <a:rPr lang="en-US" sz="700" dirty="0"/>
              <a:t>Factors affecting supply curve (P COP OF POG)</a:t>
            </a:r>
          </a:p>
          <a:p>
            <a:pPr marL="265113" lvl="1" indent="-82550">
              <a:buFont typeface="+mj-lt"/>
              <a:buAutoNum type="arabicPeriod"/>
            </a:pPr>
            <a:r>
              <a:rPr lang="en-US" sz="700" dirty="0" smtClean="0"/>
              <a:t>Inter</a:t>
            </a:r>
            <a:r>
              <a:rPr lang="en-US" sz="700" dirty="0"/>
              <a:t>-relationships between markets: joint demand, competitive </a:t>
            </a:r>
            <a:r>
              <a:rPr lang="en-US" sz="700" dirty="0" smtClean="0"/>
              <a:t>demand, composite demand, derived demand and joint supply</a:t>
            </a:r>
            <a:endParaRPr lang="en-US" sz="700" dirty="0"/>
          </a:p>
          <a:p>
            <a:pPr marL="265113" lvl="1" indent="-82550">
              <a:buFont typeface="+mj-lt"/>
              <a:buAutoNum type="arabicPeriod"/>
            </a:pPr>
            <a:r>
              <a:rPr lang="en-US" sz="700" dirty="0" smtClean="0"/>
              <a:t>Elasticity </a:t>
            </a:r>
            <a:r>
              <a:rPr lang="en-US" sz="700" dirty="0"/>
              <a:t>- calculating PED, PES, XED and YED plus drawing graphs for PED and </a:t>
            </a:r>
            <a:r>
              <a:rPr lang="en-US" sz="700" dirty="0" smtClean="0"/>
              <a:t>PESI</a:t>
            </a:r>
            <a:endParaRPr lang="en-US" sz="700" dirty="0"/>
          </a:p>
          <a:p>
            <a:pPr marL="92075" indent="-92075">
              <a:buFont typeface="Arial"/>
              <a:buChar char="•"/>
            </a:pPr>
            <a:r>
              <a:rPr lang="en-US" sz="900" u="sng" dirty="0" smtClean="0"/>
              <a:t>Equilibrium</a:t>
            </a:r>
            <a:endParaRPr lang="en-US" sz="900" u="sng" dirty="0"/>
          </a:p>
          <a:p>
            <a:pPr marL="265113" lvl="1" indent="-82550">
              <a:buFont typeface="+mj-lt"/>
              <a:buAutoNum type="arabicPeriod"/>
            </a:pPr>
            <a:r>
              <a:rPr lang="en-US" sz="700" dirty="0" smtClean="0"/>
              <a:t>The </a:t>
            </a:r>
            <a:r>
              <a:rPr lang="en-US" sz="700" dirty="0"/>
              <a:t>role of </a:t>
            </a:r>
            <a:r>
              <a:rPr lang="en-US" sz="700" dirty="0" smtClean="0"/>
              <a:t>prices (signals, incentives, ration)</a:t>
            </a:r>
          </a:p>
          <a:p>
            <a:pPr marL="265113" lvl="1" indent="-82550">
              <a:buFont typeface="+mj-lt"/>
              <a:buAutoNum type="arabicPeriod"/>
            </a:pPr>
            <a:r>
              <a:rPr lang="en-US" sz="700" dirty="0" smtClean="0"/>
              <a:t>Equilibrium .v. Disequilibrium</a:t>
            </a:r>
            <a:endParaRPr lang="en-US" sz="700" dirty="0"/>
          </a:p>
          <a:p>
            <a:pPr marL="265113" lvl="1" indent="-82550">
              <a:buFont typeface="+mj-lt"/>
              <a:buAutoNum type="arabicPeriod"/>
            </a:pPr>
            <a:r>
              <a:rPr lang="en-US" sz="700" dirty="0" smtClean="0"/>
              <a:t>Efficiency and Welfare (consumer and producer surplus)</a:t>
            </a:r>
          </a:p>
          <a:p>
            <a:pPr marL="92075" indent="-92075">
              <a:buFont typeface="Arial"/>
              <a:buChar char="•"/>
            </a:pPr>
            <a:r>
              <a:rPr lang="en-US" sz="900" u="sng" dirty="0" err="1" smtClean="0"/>
              <a:t>Coase’s</a:t>
            </a:r>
            <a:r>
              <a:rPr lang="en-US" sz="900" u="sng" dirty="0" smtClean="0"/>
              <a:t> </a:t>
            </a:r>
            <a:r>
              <a:rPr lang="en-US" sz="900" u="sng" dirty="0"/>
              <a:t>Theorem</a:t>
            </a:r>
          </a:p>
        </p:txBody>
      </p:sp>
      <p:sp>
        <p:nvSpPr>
          <p:cNvPr id="42" name="TextBox 41"/>
          <p:cNvSpPr txBox="1"/>
          <p:nvPr/>
        </p:nvSpPr>
        <p:spPr>
          <a:xfrm>
            <a:off x="9013568" y="91782"/>
            <a:ext cx="2052594" cy="3747179"/>
          </a:xfrm>
          <a:prstGeom prst="rect">
            <a:avLst/>
          </a:prstGeom>
          <a:solidFill>
            <a:srgbClr val="FFFFFF"/>
          </a:solidFill>
        </p:spPr>
        <p:txBody>
          <a:bodyPr wrap="square" rtlCol="0">
            <a:spAutoFit/>
          </a:bodyPr>
          <a:lstStyle/>
          <a:p>
            <a:r>
              <a:rPr lang="en-US" sz="1050" b="1" dirty="0">
                <a:solidFill>
                  <a:srgbClr val="FF0000"/>
                </a:solidFill>
              </a:rPr>
              <a:t>Theory of the Firm</a:t>
            </a:r>
          </a:p>
          <a:p>
            <a:pPr marL="92075" indent="-92075">
              <a:buFont typeface="Arial"/>
              <a:buChar char="•"/>
            </a:pPr>
            <a:r>
              <a:rPr lang="en-US" sz="900" u="sng" dirty="0"/>
              <a:t>Basics of the firm: </a:t>
            </a:r>
          </a:p>
          <a:p>
            <a:pPr marL="265113" indent="-92075">
              <a:buFont typeface="+mj-lt"/>
              <a:buAutoNum type="arabicPeriod"/>
            </a:pPr>
            <a:r>
              <a:rPr lang="en-US" sz="700" dirty="0"/>
              <a:t>Types of firm (Sole Trader, Ltd and PLC)</a:t>
            </a:r>
          </a:p>
          <a:p>
            <a:pPr marL="265113" indent="-92075">
              <a:buFont typeface="+mj-lt"/>
              <a:buAutoNum type="arabicPeriod"/>
            </a:pPr>
            <a:r>
              <a:rPr lang="en-US" sz="700" dirty="0"/>
              <a:t>Objectives of firm (short term and long term profit, sales maximization, ethical, </a:t>
            </a:r>
            <a:r>
              <a:rPr lang="en-US" sz="700" dirty="0" err="1"/>
              <a:t>behavioural</a:t>
            </a:r>
            <a:r>
              <a:rPr lang="en-US" sz="700" dirty="0"/>
              <a:t> and managerial)</a:t>
            </a:r>
          </a:p>
          <a:p>
            <a:pPr marL="265113" indent="-92075">
              <a:buFont typeface="+mj-lt"/>
              <a:buAutoNum type="arabicPeriod"/>
            </a:pPr>
            <a:r>
              <a:rPr lang="en-US" sz="700" dirty="0" smtClean="0"/>
              <a:t>Market </a:t>
            </a:r>
            <a:r>
              <a:rPr lang="en-US" sz="700" dirty="0"/>
              <a:t>structure and concentration ratio’s</a:t>
            </a:r>
          </a:p>
          <a:p>
            <a:pPr marL="92075" indent="-92075">
              <a:buFont typeface="Arial"/>
              <a:buChar char="•"/>
            </a:pPr>
            <a:r>
              <a:rPr lang="en-US" sz="900" u="sng" dirty="0"/>
              <a:t>Production theory – </a:t>
            </a:r>
          </a:p>
          <a:p>
            <a:pPr marL="265113" lvl="1" indent="-82550">
              <a:buFont typeface="+mj-lt"/>
              <a:buAutoNum type="arabicPeriod"/>
            </a:pPr>
            <a:r>
              <a:rPr lang="en-US" sz="700" dirty="0"/>
              <a:t>Revenue, </a:t>
            </a:r>
            <a:r>
              <a:rPr lang="en-US" sz="700" dirty="0" smtClean="0"/>
              <a:t>costs (fixed and variable) </a:t>
            </a:r>
            <a:r>
              <a:rPr lang="en-US" sz="700" dirty="0"/>
              <a:t>and </a:t>
            </a:r>
            <a:r>
              <a:rPr lang="en-US" sz="700" dirty="0" smtClean="0"/>
              <a:t>profit (abnormal and normal): marginal</a:t>
            </a:r>
            <a:r>
              <a:rPr lang="en-US" sz="700" dirty="0"/>
              <a:t>, average and </a:t>
            </a:r>
            <a:r>
              <a:rPr lang="en-US" sz="700" dirty="0" smtClean="0"/>
              <a:t>total </a:t>
            </a:r>
            <a:r>
              <a:rPr lang="en-US" sz="700" dirty="0"/>
              <a:t>- curves and </a:t>
            </a:r>
            <a:r>
              <a:rPr lang="en-US" sz="700" dirty="0" smtClean="0"/>
              <a:t>calculations – difference between SR and LR (diminishing marginal returns .v. economies of scale)</a:t>
            </a:r>
            <a:endParaRPr lang="en-US" sz="700" dirty="0"/>
          </a:p>
          <a:p>
            <a:pPr marL="265113" lvl="1" indent="-82550">
              <a:buFont typeface="+mj-lt"/>
              <a:buAutoNum type="arabicPeriod"/>
            </a:pPr>
            <a:r>
              <a:rPr lang="en-US" sz="700" dirty="0" err="1"/>
              <a:t>Specialisation</a:t>
            </a:r>
            <a:r>
              <a:rPr lang="en-US" sz="700" dirty="0"/>
              <a:t>, division of </a:t>
            </a:r>
            <a:r>
              <a:rPr lang="en-US" sz="700" dirty="0" err="1"/>
              <a:t>labour</a:t>
            </a:r>
            <a:r>
              <a:rPr lang="en-US" sz="700" dirty="0"/>
              <a:t> and economies of </a:t>
            </a:r>
            <a:r>
              <a:rPr lang="en-US" sz="700" dirty="0" smtClean="0"/>
              <a:t>scale</a:t>
            </a:r>
          </a:p>
          <a:p>
            <a:pPr marL="265113" lvl="1" indent="-82550">
              <a:buFont typeface="+mj-lt"/>
              <a:buAutoNum type="arabicPeriod"/>
            </a:pPr>
            <a:r>
              <a:rPr lang="en-US" sz="700" dirty="0" smtClean="0"/>
              <a:t>Technological change – innovation and invention and contribution to competition</a:t>
            </a:r>
            <a:endParaRPr lang="en-US" sz="700" dirty="0"/>
          </a:p>
          <a:p>
            <a:pPr marL="92075" indent="-92075">
              <a:buFont typeface="Arial"/>
              <a:buChar char="•"/>
            </a:pPr>
            <a:r>
              <a:rPr lang="en-US" sz="900" u="sng" dirty="0"/>
              <a:t>Competition Models:</a:t>
            </a:r>
          </a:p>
          <a:p>
            <a:pPr marL="265113" lvl="1" indent="-82550">
              <a:buFont typeface="+mj-lt"/>
              <a:buAutoNum type="arabicPeriod"/>
            </a:pPr>
            <a:r>
              <a:rPr lang="en-US" sz="700" dirty="0"/>
              <a:t>Perfect competition</a:t>
            </a:r>
          </a:p>
          <a:p>
            <a:pPr marL="265113" lvl="1" indent="-82550">
              <a:buFont typeface="+mj-lt"/>
              <a:buAutoNum type="arabicPeriod"/>
            </a:pPr>
            <a:r>
              <a:rPr lang="en-US" sz="700" dirty="0"/>
              <a:t>Competitive </a:t>
            </a:r>
            <a:r>
              <a:rPr lang="en-US" sz="700" dirty="0" smtClean="0"/>
              <a:t>Oligopoly (kinked </a:t>
            </a:r>
            <a:r>
              <a:rPr lang="en-US" sz="700" dirty="0"/>
              <a:t>demand </a:t>
            </a:r>
            <a:r>
              <a:rPr lang="en-US" sz="700" dirty="0" smtClean="0"/>
              <a:t>curve for non-price competition, </a:t>
            </a:r>
            <a:r>
              <a:rPr lang="en-US" sz="700" dirty="0"/>
              <a:t>price wars, price </a:t>
            </a:r>
            <a:r>
              <a:rPr lang="en-US" sz="700" dirty="0" smtClean="0"/>
              <a:t>stability</a:t>
            </a:r>
            <a:r>
              <a:rPr lang="en-US" sz="700" dirty="0"/>
              <a:t>, predatory and limit pricing)</a:t>
            </a:r>
          </a:p>
          <a:p>
            <a:pPr marL="265113" lvl="1" indent="-82550">
              <a:buFont typeface="+mj-lt"/>
              <a:buAutoNum type="arabicPeriod"/>
            </a:pPr>
            <a:r>
              <a:rPr lang="en-US" sz="700" dirty="0"/>
              <a:t>Contestable </a:t>
            </a:r>
            <a:r>
              <a:rPr lang="en-US" sz="700" dirty="0" smtClean="0"/>
              <a:t>markets</a:t>
            </a:r>
          </a:p>
          <a:p>
            <a:pPr marL="265113" lvl="1" indent="-82550">
              <a:buFont typeface="+mj-lt"/>
              <a:buAutoNum type="arabicPeriod"/>
            </a:pPr>
            <a:r>
              <a:rPr lang="en-US" sz="700" dirty="0" smtClean="0"/>
              <a:t>Monopolistic Competition</a:t>
            </a:r>
            <a:endParaRPr lang="en-US" sz="700" dirty="0"/>
          </a:p>
          <a:p>
            <a:pPr marL="92075" indent="-92075">
              <a:buFont typeface="Arial"/>
              <a:buChar char="•"/>
            </a:pPr>
            <a:r>
              <a:rPr lang="en-US" sz="900" u="sng" dirty="0"/>
              <a:t>Benefits of Monopoly</a:t>
            </a:r>
          </a:p>
          <a:p>
            <a:pPr marL="268288" indent="-90488">
              <a:buFont typeface="+mj-lt"/>
              <a:buAutoNum type="arabicPeriod"/>
            </a:pPr>
            <a:r>
              <a:rPr lang="en-US" sz="700" dirty="0" smtClean="0"/>
              <a:t>Natural monopoly and Economies of Scale</a:t>
            </a:r>
          </a:p>
          <a:p>
            <a:pPr marL="268288" indent="-90488">
              <a:buFont typeface="+mj-lt"/>
              <a:buAutoNum type="arabicPeriod"/>
            </a:pPr>
            <a:r>
              <a:rPr lang="en-US" sz="700" dirty="0" smtClean="0"/>
              <a:t>Dynamic efficiency from abnormal profits</a:t>
            </a:r>
          </a:p>
          <a:p>
            <a:pPr marL="268288" indent="-90488">
              <a:buFont typeface="+mj-lt"/>
              <a:buAutoNum type="arabicPeriod"/>
            </a:pPr>
            <a:r>
              <a:rPr lang="en-US" sz="700" dirty="0" smtClean="0"/>
              <a:t>Concepts of ‘Creative Destruction’ (i.e. monopolies will not last forever)</a:t>
            </a:r>
          </a:p>
          <a:p>
            <a:pPr marL="92075" indent="-92075">
              <a:buFont typeface="Arial"/>
              <a:buChar char="•"/>
            </a:pPr>
            <a:r>
              <a:rPr lang="en-US" sz="900" u="sng" dirty="0" smtClean="0"/>
              <a:t>Efficiency</a:t>
            </a:r>
            <a:endParaRPr lang="en-US" sz="900" u="sng" dirty="0"/>
          </a:p>
          <a:p>
            <a:pPr marL="265113" lvl="1" indent="-92075">
              <a:buFont typeface="+mj-lt"/>
              <a:buAutoNum type="arabicPeriod"/>
            </a:pPr>
            <a:r>
              <a:rPr lang="en-US" sz="700" dirty="0"/>
              <a:t>static (productive and allocative)</a:t>
            </a:r>
          </a:p>
          <a:p>
            <a:pPr marL="265113" lvl="1" indent="-92075">
              <a:buFont typeface="+mj-lt"/>
              <a:buAutoNum type="arabicPeriod"/>
            </a:pPr>
            <a:r>
              <a:rPr lang="en-US" sz="700" dirty="0"/>
              <a:t>dynamic</a:t>
            </a:r>
          </a:p>
        </p:txBody>
      </p:sp>
      <p:sp>
        <p:nvSpPr>
          <p:cNvPr id="43" name="TextBox 42"/>
          <p:cNvSpPr txBox="1"/>
          <p:nvPr/>
        </p:nvSpPr>
        <p:spPr>
          <a:xfrm>
            <a:off x="9186218" y="4471883"/>
            <a:ext cx="2545835" cy="1069524"/>
          </a:xfrm>
          <a:prstGeom prst="rect">
            <a:avLst/>
          </a:prstGeom>
          <a:solidFill>
            <a:schemeClr val="bg1"/>
          </a:solidFill>
        </p:spPr>
        <p:txBody>
          <a:bodyPr wrap="square" rtlCol="0">
            <a:spAutoFit/>
          </a:bodyPr>
          <a:lstStyle/>
          <a:p>
            <a:r>
              <a:rPr lang="en-US" sz="1050" b="1" dirty="0">
                <a:solidFill>
                  <a:srgbClr val="FF0000"/>
                </a:solidFill>
              </a:rPr>
              <a:t>Theory of the Firm</a:t>
            </a:r>
          </a:p>
          <a:p>
            <a:pPr marL="88900" indent="-88900">
              <a:buFont typeface="Arial"/>
              <a:buChar char="•"/>
            </a:pPr>
            <a:r>
              <a:rPr lang="en-US" sz="900" u="sng" dirty="0"/>
              <a:t>Monopoly: </a:t>
            </a:r>
            <a:endParaRPr lang="en-US" sz="900" u="sng" dirty="0" smtClean="0"/>
          </a:p>
          <a:p>
            <a:pPr marL="268288" indent="-90488">
              <a:buFont typeface="+mj-lt"/>
              <a:buAutoNum type="arabicPeriod"/>
            </a:pPr>
            <a:r>
              <a:rPr lang="en-US" sz="700" dirty="0" smtClean="0"/>
              <a:t>Natural</a:t>
            </a:r>
            <a:r>
              <a:rPr lang="en-US" sz="700" dirty="0"/>
              <a:t>, Monopoly Power and </a:t>
            </a:r>
            <a:r>
              <a:rPr lang="en-US" sz="700" dirty="0" smtClean="0"/>
              <a:t>Monopoly.  </a:t>
            </a:r>
          </a:p>
          <a:p>
            <a:pPr marL="268288" indent="-90488">
              <a:buFont typeface="+mj-lt"/>
              <a:buAutoNum type="arabicPeriod"/>
            </a:pPr>
            <a:r>
              <a:rPr lang="en-US" sz="700" dirty="0" smtClean="0"/>
              <a:t>Price discrimination (1</a:t>
            </a:r>
            <a:r>
              <a:rPr lang="en-US" sz="700" baseline="30000" dirty="0" smtClean="0"/>
              <a:t>st</a:t>
            </a:r>
            <a:r>
              <a:rPr lang="en-US" sz="700" dirty="0" smtClean="0"/>
              <a:t>, 2</a:t>
            </a:r>
            <a:r>
              <a:rPr lang="en-US" sz="700" baseline="30000" dirty="0" smtClean="0"/>
              <a:t>nd</a:t>
            </a:r>
            <a:r>
              <a:rPr lang="en-US" sz="700" dirty="0" smtClean="0"/>
              <a:t> and 3</a:t>
            </a:r>
            <a:r>
              <a:rPr lang="en-US" sz="700" baseline="30000" dirty="0" smtClean="0"/>
              <a:t>rd</a:t>
            </a:r>
            <a:r>
              <a:rPr lang="en-US" sz="700" dirty="0" smtClean="0"/>
              <a:t>  degree</a:t>
            </a:r>
          </a:p>
          <a:p>
            <a:pPr marL="268288" indent="-90488">
              <a:buFont typeface="+mj-lt"/>
              <a:buAutoNum type="arabicPeriod"/>
            </a:pPr>
            <a:r>
              <a:rPr lang="en-US" sz="700" dirty="0" smtClean="0"/>
              <a:t>Inefficiency – static (x-inefficiency and underproduction)</a:t>
            </a:r>
          </a:p>
          <a:p>
            <a:pPr marL="268288" indent="-90488">
              <a:buFont typeface="+mj-lt"/>
              <a:buAutoNum type="arabicPeriod"/>
            </a:pPr>
            <a:r>
              <a:rPr lang="en-US" sz="700" dirty="0" smtClean="0"/>
              <a:t>Loss of consumer surplus (and gain of producer surplus)</a:t>
            </a:r>
            <a:endParaRPr lang="en-US" sz="700" dirty="0"/>
          </a:p>
          <a:p>
            <a:pPr marL="88900" indent="-88900">
              <a:buFont typeface="Arial"/>
              <a:buChar char="•"/>
            </a:pPr>
            <a:r>
              <a:rPr lang="en-US" sz="900" u="sng" dirty="0"/>
              <a:t>Collusive Oligopoly </a:t>
            </a:r>
            <a:r>
              <a:rPr lang="en-US" sz="700" dirty="0" smtClean="0"/>
              <a:t>Tacit </a:t>
            </a:r>
            <a:r>
              <a:rPr lang="en-US" sz="700" dirty="0"/>
              <a:t>(price leadership) and overt collusion (cartels)</a:t>
            </a:r>
          </a:p>
        </p:txBody>
      </p:sp>
      <p:sp>
        <p:nvSpPr>
          <p:cNvPr id="44" name="TextBox 43"/>
          <p:cNvSpPr txBox="1"/>
          <p:nvPr/>
        </p:nvSpPr>
        <p:spPr>
          <a:xfrm>
            <a:off x="6120964" y="4311149"/>
            <a:ext cx="1766765" cy="2485296"/>
          </a:xfrm>
          <a:prstGeom prst="rect">
            <a:avLst/>
          </a:prstGeom>
          <a:solidFill>
            <a:schemeClr val="bg1"/>
          </a:solidFill>
        </p:spPr>
        <p:txBody>
          <a:bodyPr wrap="square" rtlCol="0">
            <a:spAutoFit/>
          </a:bodyPr>
          <a:lstStyle/>
          <a:p>
            <a:r>
              <a:rPr lang="en-US" sz="1050" b="1" dirty="0" smtClean="0">
                <a:solidFill>
                  <a:srgbClr val="FF0000"/>
                </a:solidFill>
              </a:rPr>
              <a:t>Welfare Economics</a:t>
            </a:r>
            <a:endParaRPr lang="en-US" sz="1050" b="1" dirty="0">
              <a:solidFill>
                <a:srgbClr val="FF0000"/>
              </a:solidFill>
            </a:endParaRPr>
          </a:p>
          <a:p>
            <a:pPr marL="92075" indent="-92075">
              <a:buFont typeface="Arial"/>
              <a:buChar char="•"/>
            </a:pPr>
            <a:r>
              <a:rPr lang="en-US" sz="900" u="sng" dirty="0"/>
              <a:t>Externalities</a:t>
            </a:r>
            <a:r>
              <a:rPr lang="en-US" sz="900" dirty="0"/>
              <a:t> (positive &amp; negative) including diagrams (4 in total)</a:t>
            </a:r>
            <a:endParaRPr lang="en-US" sz="900" i="1" dirty="0">
              <a:solidFill>
                <a:srgbClr val="008000"/>
              </a:solidFill>
            </a:endParaRPr>
          </a:p>
          <a:p>
            <a:pPr marL="265113" lvl="1" indent="-85725">
              <a:buFont typeface="+mj-lt"/>
              <a:buAutoNum type="arabicPeriod"/>
            </a:pPr>
            <a:r>
              <a:rPr lang="en-US" sz="700" dirty="0"/>
              <a:t>Consumption (split in MSB - merit and demerit goods) - under and over </a:t>
            </a:r>
            <a:r>
              <a:rPr lang="en-US" sz="700" dirty="0" smtClean="0"/>
              <a:t>consumption</a:t>
            </a:r>
            <a:endParaRPr lang="en-US" sz="700" dirty="0"/>
          </a:p>
          <a:p>
            <a:pPr marL="265113" lvl="1" indent="-85725">
              <a:buFont typeface="+mj-lt"/>
              <a:buAutoNum type="arabicPeriod"/>
            </a:pPr>
            <a:r>
              <a:rPr lang="en-US" sz="700" dirty="0"/>
              <a:t>Production Externalities (split in MSC) - under and over production</a:t>
            </a:r>
          </a:p>
          <a:p>
            <a:pPr marL="92075" indent="-92075">
              <a:buFont typeface="Arial"/>
              <a:buChar char="•"/>
            </a:pPr>
            <a:r>
              <a:rPr lang="en-US" sz="900" u="sng" dirty="0"/>
              <a:t>Public Goods </a:t>
            </a:r>
            <a:r>
              <a:rPr lang="en-US" sz="900" dirty="0"/>
              <a:t>(missing markets)</a:t>
            </a:r>
          </a:p>
          <a:p>
            <a:pPr marL="265113" lvl="1" indent="-85725">
              <a:buFont typeface="+mj-lt"/>
              <a:buAutoNum type="arabicPeriod"/>
            </a:pPr>
            <a:r>
              <a:rPr lang="en-US" sz="700" dirty="0"/>
              <a:t>Pure (no production) and ‘free rider’ issue</a:t>
            </a:r>
          </a:p>
          <a:p>
            <a:pPr marL="265113" lvl="1" indent="-85725">
              <a:buFont typeface="+mj-lt"/>
              <a:buAutoNum type="arabicPeriod"/>
            </a:pPr>
            <a:r>
              <a:rPr lang="en-US" sz="700" dirty="0"/>
              <a:t>Quasi (under production)</a:t>
            </a:r>
          </a:p>
          <a:p>
            <a:pPr marL="92075" indent="-92075">
              <a:buFont typeface="Arial"/>
              <a:buChar char="•"/>
            </a:pPr>
            <a:r>
              <a:rPr lang="en-US" sz="900" u="sng" dirty="0"/>
              <a:t>Absence of property </a:t>
            </a:r>
            <a:r>
              <a:rPr lang="en-US" sz="900" u="sng" dirty="0" smtClean="0"/>
              <a:t>rights</a:t>
            </a:r>
          </a:p>
          <a:p>
            <a:pPr marL="92075" indent="-92075">
              <a:buFont typeface="Arial"/>
              <a:buChar char="•"/>
            </a:pPr>
            <a:r>
              <a:rPr lang="en-US" sz="900" u="sng" dirty="0" err="1" smtClean="0"/>
              <a:t>Behavioural</a:t>
            </a:r>
            <a:r>
              <a:rPr lang="en-US" sz="900" u="sng" dirty="0" smtClean="0"/>
              <a:t> Economics</a:t>
            </a:r>
          </a:p>
          <a:p>
            <a:pPr marL="268288" lvl="1" indent="-90488">
              <a:buFont typeface="+mj-lt"/>
              <a:buAutoNum type="arabicPeriod"/>
            </a:pPr>
            <a:r>
              <a:rPr lang="en-US" sz="700" dirty="0" smtClean="0"/>
              <a:t>Imperfect information (asymmetric info)</a:t>
            </a:r>
          </a:p>
          <a:p>
            <a:pPr marL="268288" lvl="1" indent="-90488">
              <a:buFont typeface="+mj-lt"/>
              <a:buAutoNum type="arabicPeriod"/>
            </a:pPr>
            <a:r>
              <a:rPr lang="en-US" sz="700" dirty="0" smtClean="0"/>
              <a:t>Bounded rationality</a:t>
            </a:r>
            <a:endParaRPr lang="en-US" sz="700" dirty="0"/>
          </a:p>
          <a:p>
            <a:pPr marL="268288" lvl="1" indent="-90488">
              <a:buFont typeface="+mj-lt"/>
              <a:buAutoNum type="arabicPeriod"/>
            </a:pPr>
            <a:r>
              <a:rPr lang="en-US" sz="700" dirty="0" smtClean="0"/>
              <a:t>Biases in decision making</a:t>
            </a:r>
          </a:p>
          <a:p>
            <a:pPr marL="268288" lvl="1" indent="-90488">
              <a:buFont typeface="+mj-lt"/>
              <a:buAutoNum type="arabicPeriod"/>
            </a:pPr>
            <a:r>
              <a:rPr lang="en-US" sz="700" dirty="0" smtClean="0"/>
              <a:t>Paradox of altruism and fairness</a:t>
            </a:r>
            <a:endParaRPr lang="en-US" sz="700" dirty="0"/>
          </a:p>
        </p:txBody>
      </p:sp>
      <p:sp>
        <p:nvSpPr>
          <p:cNvPr id="45" name="TextBox 44"/>
          <p:cNvSpPr txBox="1"/>
          <p:nvPr/>
        </p:nvSpPr>
        <p:spPr>
          <a:xfrm>
            <a:off x="7976971" y="5748946"/>
            <a:ext cx="3803137" cy="1054135"/>
          </a:xfrm>
          <a:prstGeom prst="rect">
            <a:avLst/>
          </a:prstGeom>
          <a:solidFill>
            <a:schemeClr val="bg1"/>
          </a:solidFill>
        </p:spPr>
        <p:txBody>
          <a:bodyPr wrap="square" rtlCol="0">
            <a:spAutoFit/>
          </a:bodyPr>
          <a:lstStyle/>
          <a:p>
            <a:r>
              <a:rPr lang="en-US" sz="1050" b="1" dirty="0" err="1">
                <a:solidFill>
                  <a:srgbClr val="FF0000"/>
                </a:solidFill>
              </a:rPr>
              <a:t>Labour</a:t>
            </a:r>
            <a:r>
              <a:rPr lang="en-US" sz="1050" b="1" dirty="0">
                <a:solidFill>
                  <a:srgbClr val="FF0000"/>
                </a:solidFill>
              </a:rPr>
              <a:t> Markets</a:t>
            </a:r>
          </a:p>
          <a:p>
            <a:pPr marL="171450" indent="-171450">
              <a:buFont typeface="Arial"/>
              <a:buChar char="•"/>
            </a:pPr>
            <a:r>
              <a:rPr lang="en-US" sz="900" u="sng" dirty="0"/>
              <a:t>Absolute and Relative Poverty</a:t>
            </a:r>
            <a:r>
              <a:rPr lang="en-US" sz="900" dirty="0"/>
              <a:t>: </a:t>
            </a:r>
            <a:r>
              <a:rPr lang="en-US" sz="700" dirty="0"/>
              <a:t>Low wages and unemployment</a:t>
            </a:r>
          </a:p>
          <a:p>
            <a:pPr marL="171450" indent="-171450">
              <a:buFont typeface="Arial"/>
              <a:buChar char="•"/>
            </a:pPr>
            <a:r>
              <a:rPr lang="en-US" sz="900" u="sng" dirty="0"/>
              <a:t>Inequality and equity issues</a:t>
            </a:r>
            <a:r>
              <a:rPr lang="en-US" sz="900" dirty="0"/>
              <a:t>:</a:t>
            </a:r>
            <a:r>
              <a:rPr lang="en-US" sz="700" dirty="0"/>
              <a:t> GINI coefficient and history since 1979</a:t>
            </a:r>
          </a:p>
          <a:p>
            <a:pPr marL="171450" indent="-171450">
              <a:buFont typeface="Arial"/>
              <a:buChar char="•"/>
            </a:pPr>
            <a:r>
              <a:rPr lang="en-US" sz="900" u="sng" dirty="0"/>
              <a:t>Discrimination</a:t>
            </a:r>
            <a:r>
              <a:rPr lang="en-US" sz="900" dirty="0"/>
              <a:t> (gender, ethnicity etc.)</a:t>
            </a:r>
          </a:p>
          <a:p>
            <a:pPr marL="171450" indent="-171450">
              <a:buFont typeface="Arial"/>
              <a:buChar char="•"/>
            </a:pPr>
            <a:r>
              <a:rPr lang="en-US" sz="900" u="sng" dirty="0"/>
              <a:t>Imperfect competition in the market</a:t>
            </a:r>
            <a:r>
              <a:rPr lang="en-US" sz="900" dirty="0"/>
              <a:t>:</a:t>
            </a:r>
            <a:r>
              <a:rPr lang="en-US" sz="700" dirty="0"/>
              <a:t> e.g. trade union (or monopoly power), </a:t>
            </a:r>
            <a:r>
              <a:rPr lang="en-US" sz="700" dirty="0" err="1"/>
              <a:t>monoposony</a:t>
            </a:r>
            <a:r>
              <a:rPr lang="en-US" sz="700" dirty="0"/>
              <a:t> (buyers) power and bi-lateral monopoly</a:t>
            </a:r>
          </a:p>
          <a:p>
            <a:pPr marL="171450" indent="-171450">
              <a:buFont typeface="Arial"/>
              <a:buChar char="•"/>
            </a:pPr>
            <a:r>
              <a:rPr lang="en-US" sz="900" u="sng" dirty="0" err="1"/>
              <a:t>Labour</a:t>
            </a:r>
            <a:r>
              <a:rPr lang="en-US" sz="900" u="sng" dirty="0"/>
              <a:t> immobility</a:t>
            </a:r>
            <a:r>
              <a:rPr lang="en-US" sz="900" dirty="0"/>
              <a:t>: </a:t>
            </a:r>
            <a:r>
              <a:rPr lang="en-US" sz="700" dirty="0"/>
              <a:t>Occupational and geographical</a:t>
            </a:r>
          </a:p>
        </p:txBody>
      </p:sp>
      <p:sp>
        <p:nvSpPr>
          <p:cNvPr id="46" name="TextBox 45"/>
          <p:cNvSpPr txBox="1"/>
          <p:nvPr/>
        </p:nvSpPr>
        <p:spPr>
          <a:xfrm>
            <a:off x="7570280" y="2461953"/>
            <a:ext cx="1477612" cy="1638910"/>
          </a:xfrm>
          <a:prstGeom prst="rect">
            <a:avLst/>
          </a:prstGeom>
          <a:solidFill>
            <a:srgbClr val="FFFFFF"/>
          </a:solidFill>
        </p:spPr>
        <p:txBody>
          <a:bodyPr wrap="square" rtlCol="0">
            <a:spAutoFit/>
          </a:bodyPr>
          <a:lstStyle/>
          <a:p>
            <a:r>
              <a:rPr lang="en-US" sz="1050" b="1" dirty="0" err="1">
                <a:solidFill>
                  <a:srgbClr val="FF0000"/>
                </a:solidFill>
              </a:rPr>
              <a:t>Labour</a:t>
            </a:r>
            <a:r>
              <a:rPr lang="en-US" sz="1050" b="1" dirty="0">
                <a:solidFill>
                  <a:srgbClr val="FF0000"/>
                </a:solidFill>
              </a:rPr>
              <a:t> Markets</a:t>
            </a:r>
          </a:p>
          <a:p>
            <a:pPr marL="92075" indent="-92075">
              <a:buFont typeface="Arial"/>
              <a:buChar char="•"/>
            </a:pPr>
            <a:r>
              <a:rPr lang="en-US" sz="900" u="sng" dirty="0"/>
              <a:t>Wage determination</a:t>
            </a:r>
          </a:p>
          <a:p>
            <a:pPr marL="228600" indent="-46038">
              <a:buFont typeface="+mj-lt"/>
              <a:buAutoNum type="arabicPeriod"/>
            </a:pPr>
            <a:r>
              <a:rPr lang="en-US" sz="700" dirty="0"/>
              <a:t>MRP theory and </a:t>
            </a:r>
            <a:r>
              <a:rPr lang="en-US" sz="700" dirty="0" err="1"/>
              <a:t>Labour</a:t>
            </a:r>
            <a:r>
              <a:rPr lang="en-US" sz="700" dirty="0"/>
              <a:t> Demand</a:t>
            </a:r>
          </a:p>
          <a:p>
            <a:pPr marL="228600" indent="-46038">
              <a:buFont typeface="+mj-lt"/>
              <a:buAutoNum type="arabicPeriod"/>
            </a:pPr>
            <a:r>
              <a:rPr lang="en-US" sz="700" dirty="0" err="1"/>
              <a:t>Labour</a:t>
            </a:r>
            <a:r>
              <a:rPr lang="en-US" sz="700" dirty="0"/>
              <a:t> Supply</a:t>
            </a:r>
          </a:p>
          <a:p>
            <a:pPr marL="228600" indent="-46038">
              <a:buFont typeface="+mj-lt"/>
              <a:buAutoNum type="arabicPeriod"/>
            </a:pPr>
            <a:r>
              <a:rPr lang="en-US" sz="700" dirty="0" smtClean="0"/>
              <a:t>Elasticity of </a:t>
            </a:r>
            <a:r>
              <a:rPr lang="en-US" sz="700" dirty="0" err="1" smtClean="0"/>
              <a:t>Ld</a:t>
            </a:r>
            <a:r>
              <a:rPr lang="en-US" sz="700" dirty="0" smtClean="0"/>
              <a:t> and </a:t>
            </a:r>
            <a:r>
              <a:rPr lang="en-US" sz="700" dirty="0" err="1" smtClean="0"/>
              <a:t>Ls</a:t>
            </a:r>
            <a:endParaRPr lang="en-US" sz="700" dirty="0" smtClean="0"/>
          </a:p>
          <a:p>
            <a:pPr marL="228600" indent="-46038">
              <a:buFont typeface="+mj-lt"/>
              <a:buAutoNum type="arabicPeriod"/>
            </a:pPr>
            <a:r>
              <a:rPr lang="en-US" sz="700" dirty="0" smtClean="0"/>
              <a:t>Perfectly competitive </a:t>
            </a:r>
            <a:r>
              <a:rPr lang="en-US" sz="700" dirty="0" err="1" smtClean="0"/>
              <a:t>labour</a:t>
            </a:r>
            <a:r>
              <a:rPr lang="en-US" sz="700" dirty="0" smtClean="0"/>
              <a:t> markets</a:t>
            </a:r>
            <a:endParaRPr lang="en-US" sz="700" dirty="0"/>
          </a:p>
          <a:p>
            <a:pPr marL="92075" indent="-92075">
              <a:buFont typeface="Arial"/>
              <a:buChar char="•"/>
            </a:pPr>
            <a:r>
              <a:rPr lang="en-US" sz="900" u="sng" dirty="0"/>
              <a:t>Flexible </a:t>
            </a:r>
            <a:r>
              <a:rPr lang="en-US" sz="900" u="sng" dirty="0" err="1"/>
              <a:t>Labour</a:t>
            </a:r>
            <a:r>
              <a:rPr lang="en-US" sz="900" u="sng" dirty="0"/>
              <a:t> Markets </a:t>
            </a:r>
            <a:r>
              <a:rPr lang="en-US" sz="700" dirty="0"/>
              <a:t>and Impact of </a:t>
            </a:r>
            <a:r>
              <a:rPr lang="en-US" sz="700" dirty="0" err="1"/>
              <a:t>Globalisation</a:t>
            </a:r>
            <a:endParaRPr lang="en-US" sz="700" dirty="0"/>
          </a:p>
          <a:p>
            <a:pPr marL="92075" indent="-92075">
              <a:buFont typeface="Arial"/>
              <a:buChar char="•"/>
            </a:pPr>
            <a:r>
              <a:rPr lang="en-US" sz="900" dirty="0"/>
              <a:t>‘</a:t>
            </a:r>
            <a:r>
              <a:rPr lang="en-US" sz="900" u="sng" dirty="0"/>
              <a:t>Trickle Down Effect’ </a:t>
            </a:r>
            <a:r>
              <a:rPr lang="en-US" sz="700" dirty="0"/>
              <a:t>and other reasons why inequality is ‘good’!</a:t>
            </a:r>
          </a:p>
        </p:txBody>
      </p:sp>
      <p:cxnSp>
        <p:nvCxnSpPr>
          <p:cNvPr id="47" name="Elbow Connector 46"/>
          <p:cNvCxnSpPr/>
          <p:nvPr/>
        </p:nvCxnSpPr>
        <p:spPr>
          <a:xfrm rot="16200000" flipH="1">
            <a:off x="7903170" y="518136"/>
            <a:ext cx="1261124" cy="506498"/>
          </a:xfrm>
          <a:prstGeom prst="bentConnector3">
            <a:avLst>
              <a:gd name="adj1" fmla="val 695"/>
            </a:avLst>
          </a:prstGeom>
          <a:ln>
            <a:solidFill>
              <a:srgbClr val="0000FF"/>
            </a:solidFill>
          </a:ln>
        </p:spPr>
        <p:style>
          <a:lnRef idx="3">
            <a:schemeClr val="accent2"/>
          </a:lnRef>
          <a:fillRef idx="0">
            <a:schemeClr val="accent2"/>
          </a:fillRef>
          <a:effectRef idx="2">
            <a:schemeClr val="accent2"/>
          </a:effectRef>
          <a:fontRef idx="minor">
            <a:schemeClr val="tx1"/>
          </a:fontRef>
        </p:style>
      </p:cxnSp>
      <p:sp>
        <p:nvSpPr>
          <p:cNvPr id="48" name="TextBox 47"/>
          <p:cNvSpPr txBox="1"/>
          <p:nvPr/>
        </p:nvSpPr>
        <p:spPr>
          <a:xfrm rot="5400000">
            <a:off x="8227786" y="634637"/>
            <a:ext cx="1095147" cy="307777"/>
          </a:xfrm>
          <a:prstGeom prst="rect">
            <a:avLst/>
          </a:prstGeom>
          <a:solidFill>
            <a:srgbClr val="0000FF"/>
          </a:solidFill>
        </p:spPr>
        <p:txBody>
          <a:bodyPr wrap="square" rtlCol="0">
            <a:spAutoFit/>
          </a:bodyPr>
          <a:lstStyle/>
          <a:p>
            <a:r>
              <a:rPr lang="en-US" sz="1400" b="1" dirty="0">
                <a:solidFill>
                  <a:schemeClr val="bg1"/>
                </a:solidFill>
              </a:rPr>
              <a:t>CAPITALISM</a:t>
            </a:r>
          </a:p>
        </p:txBody>
      </p:sp>
      <p:sp>
        <p:nvSpPr>
          <p:cNvPr id="30" name="TextBox 29"/>
          <p:cNvSpPr txBox="1"/>
          <p:nvPr/>
        </p:nvSpPr>
        <p:spPr>
          <a:xfrm>
            <a:off x="4812271" y="1099564"/>
            <a:ext cx="1185768" cy="3093154"/>
          </a:xfrm>
          <a:prstGeom prst="rect">
            <a:avLst/>
          </a:prstGeom>
          <a:solidFill>
            <a:srgbClr val="FFFFFF"/>
          </a:solidFill>
        </p:spPr>
        <p:txBody>
          <a:bodyPr wrap="square" rtlCol="0">
            <a:spAutoFit/>
          </a:bodyPr>
          <a:lstStyle/>
          <a:p>
            <a:r>
              <a:rPr lang="en-US" sz="1050" b="1" dirty="0" smtClean="0">
                <a:solidFill>
                  <a:srgbClr val="FF0000"/>
                </a:solidFill>
              </a:rPr>
              <a:t>Welfare Economics</a:t>
            </a:r>
            <a:endParaRPr lang="en-US" sz="1050" b="1" dirty="0">
              <a:solidFill>
                <a:srgbClr val="FF0000"/>
              </a:solidFill>
            </a:endParaRPr>
          </a:p>
          <a:p>
            <a:pPr marL="92075" indent="-92075">
              <a:buFont typeface="Arial"/>
              <a:buChar char="•"/>
            </a:pPr>
            <a:r>
              <a:rPr lang="en-US" sz="900" u="sng" dirty="0"/>
              <a:t>Price Mechanism </a:t>
            </a:r>
          </a:p>
          <a:p>
            <a:pPr marL="265113" lvl="1" indent="-80963">
              <a:buFont typeface="+mj-lt"/>
              <a:buAutoNum type="arabicPeriod"/>
            </a:pPr>
            <a:r>
              <a:rPr lang="en-US" sz="700" dirty="0"/>
              <a:t>Indirect taxation</a:t>
            </a:r>
          </a:p>
          <a:p>
            <a:pPr marL="265113" lvl="1" indent="-80963">
              <a:buFont typeface="+mj-lt"/>
              <a:buAutoNum type="arabicPeriod"/>
            </a:pPr>
            <a:r>
              <a:rPr lang="en-US" sz="700" dirty="0"/>
              <a:t>Subsidies</a:t>
            </a:r>
          </a:p>
          <a:p>
            <a:pPr marL="265113" lvl="1" indent="-80963">
              <a:buFont typeface="+mj-lt"/>
              <a:buAutoNum type="arabicPeriod"/>
            </a:pPr>
            <a:r>
              <a:rPr lang="en-US" sz="700" dirty="0"/>
              <a:t>Tradable pollution permits</a:t>
            </a:r>
          </a:p>
          <a:p>
            <a:pPr marL="92075" indent="-92075">
              <a:buFont typeface="Arial"/>
              <a:buChar char="•"/>
            </a:pPr>
            <a:r>
              <a:rPr lang="en-US" sz="900" u="sng" dirty="0"/>
              <a:t>Direct Controls</a:t>
            </a:r>
          </a:p>
          <a:p>
            <a:pPr marL="265113" lvl="1" indent="-80963">
              <a:buFont typeface="+mj-lt"/>
              <a:buAutoNum type="arabicPeriod"/>
            </a:pPr>
            <a:r>
              <a:rPr lang="en-US" sz="700" dirty="0"/>
              <a:t>Legislation and regulation (incl. pollution permits)</a:t>
            </a:r>
          </a:p>
          <a:p>
            <a:pPr marL="265113" lvl="1" indent="-80963">
              <a:buFont typeface="+mj-lt"/>
              <a:buAutoNum type="arabicPeriod"/>
            </a:pPr>
            <a:r>
              <a:rPr lang="en-US" sz="700" dirty="0"/>
              <a:t>Price controls - max and min prices and buffer stocks</a:t>
            </a:r>
          </a:p>
          <a:p>
            <a:pPr marL="265113" lvl="1" indent="-80963">
              <a:buFont typeface="+mj-lt"/>
              <a:buAutoNum type="arabicPeriod"/>
            </a:pPr>
            <a:r>
              <a:rPr lang="en-US" sz="700" dirty="0"/>
              <a:t>Government provision</a:t>
            </a:r>
          </a:p>
          <a:p>
            <a:pPr marL="265113" lvl="1" indent="-80963">
              <a:buFont typeface="+mj-lt"/>
              <a:buAutoNum type="arabicPeriod"/>
            </a:pPr>
            <a:r>
              <a:rPr lang="en-GB" sz="700" dirty="0"/>
              <a:t>Identifying property rights through patents and legislation</a:t>
            </a:r>
            <a:endParaRPr lang="en-US" sz="700" dirty="0"/>
          </a:p>
          <a:p>
            <a:pPr marL="92075" indent="-92075">
              <a:buFont typeface="Arial"/>
              <a:buChar char="•"/>
            </a:pPr>
            <a:r>
              <a:rPr lang="en-US" sz="900" u="sng" dirty="0"/>
              <a:t>Persuasion</a:t>
            </a:r>
          </a:p>
          <a:p>
            <a:pPr marL="265113" lvl="1" indent="-80963">
              <a:buFont typeface="+mj-lt"/>
              <a:buAutoNum type="arabicPeriod"/>
            </a:pPr>
            <a:r>
              <a:rPr lang="en-US" sz="700" dirty="0"/>
              <a:t>Govt. Guidance</a:t>
            </a:r>
          </a:p>
          <a:p>
            <a:pPr marL="265113" lvl="1" indent="-80963">
              <a:buFont typeface="+mj-lt"/>
              <a:buAutoNum type="arabicPeriod"/>
            </a:pPr>
            <a:r>
              <a:rPr lang="en-US" sz="700" dirty="0"/>
              <a:t>Nudge </a:t>
            </a:r>
            <a:r>
              <a:rPr lang="en-US" sz="700" dirty="0" smtClean="0"/>
              <a:t>Theory</a:t>
            </a:r>
          </a:p>
          <a:p>
            <a:pPr marL="265113" lvl="1" indent="-80963">
              <a:buFont typeface="+mj-lt"/>
              <a:buAutoNum type="arabicPeriod"/>
            </a:pPr>
            <a:r>
              <a:rPr lang="en-US" sz="700" dirty="0"/>
              <a:t>C</a:t>
            </a:r>
            <a:r>
              <a:rPr lang="en-US" sz="700" dirty="0" smtClean="0"/>
              <a:t>hoice architecture: default, restricted and mandated</a:t>
            </a:r>
            <a:endParaRPr lang="en-US" sz="700" dirty="0"/>
          </a:p>
        </p:txBody>
      </p:sp>
      <p:sp>
        <p:nvSpPr>
          <p:cNvPr id="32" name="TextBox 31"/>
          <p:cNvSpPr txBox="1"/>
          <p:nvPr/>
        </p:nvSpPr>
        <p:spPr>
          <a:xfrm>
            <a:off x="988540" y="340663"/>
            <a:ext cx="1607767" cy="2769989"/>
          </a:xfrm>
          <a:prstGeom prst="rect">
            <a:avLst/>
          </a:prstGeom>
          <a:solidFill>
            <a:srgbClr val="FFFFFF"/>
          </a:solidFill>
        </p:spPr>
        <p:txBody>
          <a:bodyPr wrap="square" rtlCol="0">
            <a:spAutoFit/>
          </a:bodyPr>
          <a:lstStyle/>
          <a:p>
            <a:r>
              <a:rPr lang="en-US" sz="1000" b="1" dirty="0" err="1">
                <a:solidFill>
                  <a:srgbClr val="FF0000"/>
                </a:solidFill>
              </a:rPr>
              <a:t>Labour</a:t>
            </a:r>
            <a:r>
              <a:rPr lang="en-US" sz="1000" b="1" dirty="0">
                <a:solidFill>
                  <a:srgbClr val="FF0000"/>
                </a:solidFill>
              </a:rPr>
              <a:t> Markets</a:t>
            </a:r>
          </a:p>
          <a:p>
            <a:pPr marL="92075" indent="-92075">
              <a:buFont typeface="Arial"/>
              <a:buChar char="•"/>
            </a:pPr>
            <a:r>
              <a:rPr lang="en-US" sz="900" u="sng" dirty="0"/>
              <a:t>Redistribute income and wealth</a:t>
            </a:r>
          </a:p>
          <a:p>
            <a:pPr marL="265113" lvl="1" indent="-92075">
              <a:buFont typeface="+mj-lt"/>
              <a:buAutoNum type="arabicPeriod"/>
            </a:pPr>
            <a:r>
              <a:rPr lang="en-US" sz="700" i="1" dirty="0"/>
              <a:t>Taxation (direct - income, corporation, inheritance, National Insurance and indirect - VAT and excise duties). </a:t>
            </a:r>
          </a:p>
          <a:p>
            <a:pPr marL="265113" lvl="1" indent="-92075">
              <a:buFont typeface="+mj-lt"/>
              <a:buAutoNum type="arabicPeriod"/>
            </a:pPr>
            <a:r>
              <a:rPr lang="en-US" sz="700" i="1" dirty="0"/>
              <a:t>Benefits (JSA, WTC, Pensions, Universal Credit debate, in kind)</a:t>
            </a:r>
          </a:p>
          <a:p>
            <a:pPr marL="92075" indent="-92075">
              <a:buFont typeface="Arial"/>
              <a:buChar char="•"/>
            </a:pPr>
            <a:r>
              <a:rPr lang="en-US" sz="900" u="sng" dirty="0"/>
              <a:t>Government Legislation</a:t>
            </a:r>
          </a:p>
          <a:p>
            <a:pPr marL="265113" lvl="1" indent="-92075">
              <a:buFont typeface="+mj-lt"/>
              <a:buAutoNum type="arabicPeriod"/>
            </a:pPr>
            <a:r>
              <a:rPr lang="en-US" sz="700" i="1" dirty="0"/>
              <a:t>Trade Union power change</a:t>
            </a:r>
          </a:p>
          <a:p>
            <a:pPr marL="265113" lvl="1" indent="-92075">
              <a:buFont typeface="+mj-lt"/>
              <a:buAutoNum type="arabicPeriod"/>
            </a:pPr>
            <a:r>
              <a:rPr lang="en-US" sz="700" i="1" dirty="0"/>
              <a:t>Minimum Wage (and the Living Wage</a:t>
            </a:r>
            <a:r>
              <a:rPr lang="en-US" sz="700" i="1" dirty="0" smtClean="0"/>
              <a:t>)</a:t>
            </a:r>
          </a:p>
          <a:p>
            <a:pPr marL="265113" lvl="1" indent="-92075">
              <a:buFont typeface="+mj-lt"/>
              <a:buAutoNum type="arabicPeriod"/>
            </a:pPr>
            <a:r>
              <a:rPr lang="en-US" sz="700" i="1" dirty="0" smtClean="0"/>
              <a:t>Maximum wage cap?</a:t>
            </a:r>
            <a:endParaRPr lang="en-US" sz="700" i="1" dirty="0"/>
          </a:p>
          <a:p>
            <a:pPr marL="265113" lvl="1" indent="-92075">
              <a:buFont typeface="+mj-lt"/>
              <a:buAutoNum type="arabicPeriod"/>
            </a:pPr>
            <a:r>
              <a:rPr lang="en-US" sz="700" i="1" dirty="0"/>
              <a:t>Prevent Discrimination (Equality Act 2010)</a:t>
            </a:r>
          </a:p>
          <a:p>
            <a:pPr marL="92075" indent="-92075">
              <a:buFont typeface="Arial"/>
              <a:buChar char="•"/>
            </a:pPr>
            <a:r>
              <a:rPr lang="en-US" sz="900" u="sng" dirty="0"/>
              <a:t>Government Job Scheme:</a:t>
            </a:r>
            <a:r>
              <a:rPr lang="en-US" sz="600" i="1" u="sng" dirty="0"/>
              <a:t> </a:t>
            </a:r>
            <a:r>
              <a:rPr lang="en-US" sz="700" i="1" dirty="0" smtClean="0"/>
              <a:t>Macroeconomic policy and job creation through demand and supply side policies</a:t>
            </a:r>
            <a:endParaRPr lang="en-US" sz="700" i="1" dirty="0"/>
          </a:p>
          <a:p>
            <a:pPr marL="92075" indent="-92075">
              <a:buFont typeface="Arial"/>
              <a:buChar char="•"/>
            </a:pPr>
            <a:r>
              <a:rPr lang="en-US" sz="900" u="sng" dirty="0"/>
              <a:t>Poverty Targeting: </a:t>
            </a:r>
            <a:r>
              <a:rPr lang="en-US" sz="700" i="1" dirty="0"/>
              <a:t>1997 New </a:t>
            </a:r>
            <a:r>
              <a:rPr lang="en-US" sz="700" i="1" dirty="0" err="1"/>
              <a:t>Labour</a:t>
            </a:r>
            <a:r>
              <a:rPr lang="en-US" sz="700" i="1" dirty="0"/>
              <a:t> target and the Child Poverty Act 2010</a:t>
            </a:r>
          </a:p>
        </p:txBody>
      </p:sp>
      <p:sp>
        <p:nvSpPr>
          <p:cNvPr id="49" name="TextBox 48"/>
          <p:cNvSpPr txBox="1"/>
          <p:nvPr/>
        </p:nvSpPr>
        <p:spPr>
          <a:xfrm>
            <a:off x="1180757" y="5669397"/>
            <a:ext cx="3370818" cy="792525"/>
          </a:xfrm>
          <a:prstGeom prst="rect">
            <a:avLst/>
          </a:prstGeom>
          <a:solidFill>
            <a:srgbClr val="FFFFFF"/>
          </a:solidFill>
        </p:spPr>
        <p:txBody>
          <a:bodyPr wrap="square" rtlCol="0">
            <a:spAutoFit/>
          </a:bodyPr>
          <a:lstStyle/>
          <a:p>
            <a:r>
              <a:rPr lang="en-US" sz="1050" b="1" dirty="0" err="1">
                <a:solidFill>
                  <a:srgbClr val="FF0000"/>
                </a:solidFill>
              </a:rPr>
              <a:t>Labour</a:t>
            </a:r>
            <a:r>
              <a:rPr lang="en-US" sz="1050" b="1" dirty="0">
                <a:solidFill>
                  <a:srgbClr val="FF0000"/>
                </a:solidFill>
              </a:rPr>
              <a:t> Markets</a:t>
            </a:r>
          </a:p>
          <a:p>
            <a:pPr marL="171450" indent="-171450">
              <a:buFont typeface="Arial"/>
              <a:buChar char="•"/>
            </a:pPr>
            <a:r>
              <a:rPr lang="en-US" sz="700" dirty="0"/>
              <a:t>Moral Hazard (or Dependency)</a:t>
            </a:r>
          </a:p>
          <a:p>
            <a:pPr marL="171450" indent="-171450">
              <a:buFont typeface="Arial"/>
              <a:buChar char="•"/>
            </a:pPr>
            <a:r>
              <a:rPr lang="en-US" sz="700" dirty="0"/>
              <a:t>Disincentive effects (unemployment trap &amp; poverty trap? PLUS ‘brain drain’ and less risk taking?)</a:t>
            </a:r>
          </a:p>
          <a:p>
            <a:pPr marL="171450" indent="-171450">
              <a:buFont typeface="Arial"/>
              <a:buChar char="•"/>
            </a:pPr>
            <a:r>
              <a:rPr lang="en-US" sz="700" dirty="0"/>
              <a:t>Burden of taxation (progressive .v. regressive)</a:t>
            </a:r>
          </a:p>
          <a:p>
            <a:pPr marL="171450" indent="-171450">
              <a:buFont typeface="Arial"/>
              <a:buChar char="•"/>
            </a:pPr>
            <a:r>
              <a:rPr lang="en-US" sz="700" dirty="0"/>
              <a:t>Cost to Government (incl. opportunity cost)</a:t>
            </a:r>
          </a:p>
        </p:txBody>
      </p:sp>
      <p:sp>
        <p:nvSpPr>
          <p:cNvPr id="50" name="TextBox 49"/>
          <p:cNvSpPr txBox="1"/>
          <p:nvPr/>
        </p:nvSpPr>
        <p:spPr>
          <a:xfrm>
            <a:off x="2884446" y="2110690"/>
            <a:ext cx="1944688" cy="1700466"/>
          </a:xfrm>
          <a:prstGeom prst="rect">
            <a:avLst/>
          </a:prstGeom>
          <a:solidFill>
            <a:srgbClr val="FFFFFF"/>
          </a:solidFill>
        </p:spPr>
        <p:txBody>
          <a:bodyPr wrap="square" rtlCol="0">
            <a:spAutoFit/>
          </a:bodyPr>
          <a:lstStyle/>
          <a:p>
            <a:r>
              <a:rPr lang="en-US" sz="1050" b="1" dirty="0">
                <a:solidFill>
                  <a:srgbClr val="FF0000"/>
                </a:solidFill>
              </a:rPr>
              <a:t>Theory of the Firm </a:t>
            </a:r>
            <a:r>
              <a:rPr lang="en-US" sz="1050" b="1" dirty="0"/>
              <a:t>(</a:t>
            </a:r>
            <a:r>
              <a:rPr lang="en-US" sz="900" b="1" dirty="0"/>
              <a:t>Industrial Policy)</a:t>
            </a:r>
          </a:p>
          <a:p>
            <a:pPr marL="92075" indent="-92075">
              <a:buFont typeface="Arial" panose="020B0604020202020204" pitchFamily="34" charset="0"/>
              <a:buChar char="•"/>
            </a:pPr>
            <a:r>
              <a:rPr lang="en-US" sz="900" dirty="0"/>
              <a:t>Competition Policy</a:t>
            </a:r>
          </a:p>
          <a:p>
            <a:pPr marL="265113" lvl="1" indent="-82550">
              <a:buFont typeface="+mj-lt"/>
              <a:buAutoNum type="arabicPeriod"/>
            </a:pPr>
            <a:r>
              <a:rPr lang="en-US" sz="900" u="sng" dirty="0"/>
              <a:t>Regulation</a:t>
            </a:r>
          </a:p>
          <a:p>
            <a:pPr marL="447675" lvl="3" indent="-80963">
              <a:buFont typeface="Wingdings" panose="05000000000000000000" pitchFamily="2" charset="2"/>
              <a:buChar char="§"/>
            </a:pPr>
            <a:r>
              <a:rPr lang="en-US" sz="700" dirty="0"/>
              <a:t>Bodies: CMA plus specific industry watchdogs (OFGEM, OFWAT, ORR) and European Commission</a:t>
            </a:r>
          </a:p>
          <a:p>
            <a:pPr marL="447675" lvl="3" indent="-80963">
              <a:buFont typeface="Wingdings" panose="05000000000000000000" pitchFamily="2" charset="2"/>
              <a:buChar char="§"/>
            </a:pPr>
            <a:r>
              <a:rPr lang="en-US" sz="700" dirty="0"/>
              <a:t>Types: Price capping (RPI-X, fines/ prosecution, legislation, break up, windfall taxes etc.)</a:t>
            </a:r>
          </a:p>
          <a:p>
            <a:pPr marL="265113" lvl="1" indent="-82550">
              <a:buFont typeface="+mj-lt"/>
              <a:buAutoNum type="arabicPeriod"/>
            </a:pPr>
            <a:r>
              <a:rPr lang="en-US" sz="900" u="sng" dirty="0"/>
              <a:t>Deregulation </a:t>
            </a:r>
            <a:r>
              <a:rPr lang="en-US" sz="900" dirty="0"/>
              <a:t>- </a:t>
            </a:r>
            <a:r>
              <a:rPr lang="en-US" sz="700" dirty="0"/>
              <a:t>removing barriers via legislation and subsidies</a:t>
            </a:r>
          </a:p>
          <a:p>
            <a:pPr marL="92075" indent="-92075">
              <a:buFont typeface="Arial" panose="020B0604020202020204" pitchFamily="34" charset="0"/>
              <a:buChar char="•"/>
            </a:pPr>
            <a:r>
              <a:rPr lang="en-US" sz="900" u="sng" dirty="0" err="1" smtClean="0"/>
              <a:t>Nationalisation</a:t>
            </a:r>
            <a:r>
              <a:rPr lang="en-US" sz="900" dirty="0"/>
              <a:t> </a:t>
            </a:r>
            <a:r>
              <a:rPr lang="en-US" sz="900" dirty="0" smtClean="0"/>
              <a:t>and </a:t>
            </a:r>
            <a:r>
              <a:rPr lang="en-US" sz="900" dirty="0" err="1" smtClean="0"/>
              <a:t>Privatisation</a:t>
            </a:r>
            <a:endParaRPr lang="en-US" sz="900" dirty="0"/>
          </a:p>
        </p:txBody>
      </p:sp>
    </p:spTree>
    <p:extLst>
      <p:ext uri="{BB962C8B-B14F-4D97-AF65-F5344CB8AC3E}">
        <p14:creationId xmlns:p14="http://schemas.microsoft.com/office/powerpoint/2010/main" val="169462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41" grpId="0" animBg="1"/>
      <p:bldP spid="42" grpId="0" animBg="1"/>
      <p:bldP spid="43" grpId="0" animBg="1"/>
      <p:bldP spid="44" grpId="0" animBg="1"/>
      <p:bldP spid="45" grpId="0" animBg="1"/>
      <p:bldP spid="46" grpId="0" animBg="1"/>
      <p:bldP spid="30" grpId="0" animBg="1"/>
      <p:bldP spid="32" grpId="0" animBg="1"/>
      <p:bldP spid="49" grpId="0" animBg="1"/>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588542" cy="1115248"/>
          </a:xfrm>
        </p:spPr>
        <p:txBody>
          <a:bodyPr>
            <a:normAutofit/>
          </a:bodyPr>
          <a:lstStyle/>
          <a:p>
            <a:r>
              <a:rPr lang="en-GB" b="1" dirty="0">
                <a:latin typeface="Tw Cen MT Condensed" panose="020B0606020104020203" pitchFamily="34" charset="0"/>
              </a:rPr>
              <a:t>Monopoly Theory</a:t>
            </a:r>
            <a:br>
              <a:rPr lang="en-GB" b="1" dirty="0">
                <a:latin typeface="Tw Cen MT Condensed" panose="020B0606020104020203" pitchFamily="34" charset="0"/>
              </a:rPr>
            </a:br>
            <a:r>
              <a:rPr lang="en-GB" sz="2200" b="1" dirty="0">
                <a:solidFill>
                  <a:srgbClr val="FF0000"/>
                </a:solidFill>
                <a:latin typeface="Tw Cen MT Condensed" panose="020B0606020104020203" pitchFamily="34" charset="0"/>
              </a:rPr>
              <a:t>THEORY: Regulation as a Government Intervention </a:t>
            </a:r>
          </a:p>
        </p:txBody>
      </p:sp>
      <p:sp>
        <p:nvSpPr>
          <p:cNvPr id="4" name="Content Placeholder 2"/>
          <p:cNvSpPr txBox="1">
            <a:spLocks/>
          </p:cNvSpPr>
          <p:nvPr/>
        </p:nvSpPr>
        <p:spPr>
          <a:xfrm>
            <a:off x="7960226" y="137262"/>
            <a:ext cx="4119494" cy="6600693"/>
          </a:xfrm>
          <a:prstGeom prst="rect">
            <a:avLst/>
          </a:prstGeom>
          <a:solidFill>
            <a:schemeClr val="bg1"/>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latin typeface="Tw Cen MT Condensed" panose="020B0606020104020203" pitchFamily="34" charset="0"/>
              </a:rPr>
              <a:t>MONOPOLY AS A MARKET FAILURE</a:t>
            </a:r>
          </a:p>
          <a:p>
            <a:pPr marL="514350" indent="-514350">
              <a:buFont typeface="+mj-lt"/>
              <a:buAutoNum type="arabicPeriod"/>
            </a:pPr>
            <a:r>
              <a:rPr lang="en-GB" dirty="0">
                <a:latin typeface="Tw Cen MT Condensed" panose="020B0606020104020203" pitchFamily="34" charset="0"/>
              </a:rPr>
              <a:t>Why is a firm with a pure monopoly or significant monopoly power </a:t>
            </a:r>
            <a:r>
              <a:rPr lang="en-GB" dirty="0" err="1">
                <a:latin typeface="Tw Cen MT Condensed" panose="020B0606020104020203" pitchFamily="34" charset="0"/>
              </a:rPr>
              <a:t>considereda</a:t>
            </a:r>
            <a:r>
              <a:rPr lang="en-GB" dirty="0">
                <a:latin typeface="Tw Cen MT Condensed" panose="020B0606020104020203" pitchFamily="34" charset="0"/>
              </a:rPr>
              <a:t> market failure and therefore detrimental to society?</a:t>
            </a:r>
          </a:p>
          <a:p>
            <a:pPr marL="971550" lvl="1" indent="-514350">
              <a:buFont typeface="+mj-lt"/>
              <a:buAutoNum type="arabicPeriod"/>
            </a:pPr>
            <a:r>
              <a:rPr lang="en-GB" dirty="0" err="1">
                <a:latin typeface="Tw Cen MT Condensed" panose="020B0606020104020203" pitchFamily="34" charset="0"/>
              </a:rPr>
              <a:t>Allocative</a:t>
            </a:r>
            <a:r>
              <a:rPr lang="en-GB" dirty="0">
                <a:latin typeface="Tw Cen MT Condensed" panose="020B0606020104020203" pitchFamily="34" charset="0"/>
              </a:rPr>
              <a:t> Inefficiency</a:t>
            </a:r>
          </a:p>
          <a:p>
            <a:pPr marL="971550" lvl="1" indent="-514350">
              <a:buFont typeface="+mj-lt"/>
              <a:buAutoNum type="arabicPeriod"/>
            </a:pPr>
            <a:r>
              <a:rPr lang="en-GB" dirty="0">
                <a:latin typeface="Tw Cen MT Condensed" panose="020B0606020104020203" pitchFamily="34" charset="0"/>
              </a:rPr>
              <a:t>Deadweight loss</a:t>
            </a:r>
          </a:p>
          <a:p>
            <a:pPr marL="971550" lvl="1" indent="-514350">
              <a:buFont typeface="+mj-lt"/>
              <a:buAutoNum type="arabicPeriod"/>
            </a:pPr>
            <a:r>
              <a:rPr lang="en-GB" dirty="0">
                <a:latin typeface="Tw Cen MT Condensed" panose="020B0606020104020203" pitchFamily="34" charset="0"/>
              </a:rPr>
              <a:t>Productive Inefficiency</a:t>
            </a:r>
          </a:p>
          <a:p>
            <a:pPr marL="514350" indent="-514350">
              <a:buFont typeface="+mj-lt"/>
              <a:buAutoNum type="arabicPeriod"/>
            </a:pPr>
            <a:r>
              <a:rPr lang="en-GB" dirty="0">
                <a:latin typeface="Tw Cen MT Condensed" panose="020B0606020104020203" pitchFamily="34" charset="0"/>
              </a:rPr>
              <a:t>How can we evaluate this? In other words, why might monopolies be a good thing for society?</a:t>
            </a:r>
          </a:p>
          <a:p>
            <a:pPr marL="971550" lvl="1" indent="-514350">
              <a:buFont typeface="+mj-lt"/>
              <a:buAutoNum type="arabicPeriod"/>
            </a:pPr>
            <a:r>
              <a:rPr lang="en-GB" dirty="0">
                <a:latin typeface="Tw Cen MT Condensed" panose="020B0606020104020203" pitchFamily="34" charset="0"/>
              </a:rPr>
              <a:t>Economies of Scale</a:t>
            </a:r>
          </a:p>
          <a:p>
            <a:pPr marL="971550" lvl="1" indent="-514350">
              <a:buFont typeface="+mj-lt"/>
              <a:buAutoNum type="arabicPeriod"/>
            </a:pPr>
            <a:r>
              <a:rPr lang="en-GB" dirty="0">
                <a:latin typeface="Tw Cen MT Condensed" panose="020B0606020104020203" pitchFamily="34" charset="0"/>
              </a:rPr>
              <a:t>Innovation</a:t>
            </a:r>
          </a:p>
          <a:p>
            <a:pPr marL="514350" indent="-514350">
              <a:buFont typeface="+mj-lt"/>
              <a:buAutoNum type="arabicPeriod"/>
            </a:pPr>
            <a:r>
              <a:rPr lang="en-GB" dirty="0">
                <a:latin typeface="Tw Cen MT Condensed" panose="020B0606020104020203" pitchFamily="34" charset="0"/>
              </a:rPr>
              <a:t>How can the Government Intervene to reduce the problems of monopoly?</a:t>
            </a:r>
          </a:p>
          <a:p>
            <a:pPr marL="971550" lvl="1" indent="-514350">
              <a:buFont typeface="+mj-lt"/>
              <a:buAutoNum type="arabicPeriod"/>
            </a:pPr>
            <a:r>
              <a:rPr lang="en-GB" dirty="0">
                <a:latin typeface="Tw Cen MT Condensed" panose="020B0606020104020203" pitchFamily="34" charset="0"/>
              </a:rPr>
              <a:t>Regulation</a:t>
            </a:r>
          </a:p>
          <a:p>
            <a:pPr marL="514350" indent="-514350">
              <a:buFont typeface="+mj-lt"/>
              <a:buAutoNum type="arabicPeriod"/>
            </a:pPr>
            <a:r>
              <a:rPr lang="en-GB" dirty="0">
                <a:latin typeface="Tw Cen MT Condensed" panose="020B0606020104020203" pitchFamily="34" charset="0"/>
              </a:rPr>
              <a:t>Why might the Government fail in reducing the power of monopolies?</a:t>
            </a:r>
          </a:p>
          <a:p>
            <a:pPr marL="514350" indent="-514350">
              <a:buFont typeface="+mj-lt"/>
              <a:buAutoNum type="arabicPeriod"/>
            </a:pPr>
            <a:endParaRPr lang="en-GB" dirty="0">
              <a:latin typeface="Tw Cen MT Condensed" panose="020B0606020104020203" pitchFamily="34" charset="0"/>
            </a:endParaRPr>
          </a:p>
          <a:p>
            <a:pPr marL="514350" indent="-514350">
              <a:buFont typeface="+mj-lt"/>
              <a:buAutoNum type="arabicPeriod"/>
            </a:pPr>
            <a:endParaRPr lang="en-GB" dirty="0">
              <a:latin typeface="Tw Cen MT Condensed" panose="020B0606020104020203" pitchFamily="34" charset="0"/>
            </a:endParaRPr>
          </a:p>
        </p:txBody>
      </p:sp>
      <p:sp>
        <p:nvSpPr>
          <p:cNvPr id="3" name="TextBox 2"/>
          <p:cNvSpPr txBox="1"/>
          <p:nvPr/>
        </p:nvSpPr>
        <p:spPr>
          <a:xfrm>
            <a:off x="154866" y="1533466"/>
            <a:ext cx="2818603" cy="4339650"/>
          </a:xfrm>
          <a:prstGeom prst="rect">
            <a:avLst/>
          </a:prstGeom>
          <a:noFill/>
          <a:ln>
            <a:solidFill>
              <a:srgbClr val="5B9BD5"/>
            </a:solidFill>
          </a:ln>
        </p:spPr>
        <p:txBody>
          <a:bodyPr wrap="square" rtlCol="0">
            <a:spAutoFit/>
          </a:bodyPr>
          <a:lstStyle/>
          <a:p>
            <a:r>
              <a:rPr lang="en-US" sz="2400" b="1" dirty="0">
                <a:latin typeface="Tw Cen MT Condensed" panose="020B0606020104020203" pitchFamily="34" charset="0"/>
              </a:rPr>
              <a:t>Types of Regulation</a:t>
            </a:r>
          </a:p>
          <a:p>
            <a:endParaRPr lang="en-US" dirty="0">
              <a:latin typeface="Tw Cen MT Condensed" panose="020B0606020104020203" pitchFamily="34" charset="0"/>
            </a:endParaRPr>
          </a:p>
          <a:p>
            <a:r>
              <a:rPr lang="en-US" b="1" u="sng" dirty="0">
                <a:latin typeface="Tw Cen MT Condensed" panose="020B0606020104020203" pitchFamily="34" charset="0"/>
              </a:rPr>
              <a:t>PRE-EMPTIVE (trying to prevent </a:t>
            </a:r>
            <a:r>
              <a:rPr lang="en-US" b="1" u="sng" dirty="0" err="1">
                <a:latin typeface="Tw Cen MT Condensed" panose="020B0606020104020203" pitchFamily="34" charset="0"/>
              </a:rPr>
              <a:t>behaviour</a:t>
            </a:r>
            <a:r>
              <a:rPr lang="en-US" b="1" u="sng" dirty="0">
                <a:latin typeface="Tw Cen MT Condensed" panose="020B0606020104020203" pitchFamily="34" charset="0"/>
              </a:rPr>
              <a:t> before it happens)</a:t>
            </a:r>
          </a:p>
          <a:p>
            <a:pPr marL="342900" indent="-342900">
              <a:buFont typeface="+mj-lt"/>
              <a:buAutoNum type="arabicPeriod"/>
            </a:pPr>
            <a:r>
              <a:rPr lang="en-US" dirty="0">
                <a:latin typeface="Tw Cen MT Condensed" panose="020B0606020104020203" pitchFamily="34" charset="0"/>
              </a:rPr>
              <a:t>Legislation</a:t>
            </a:r>
          </a:p>
          <a:p>
            <a:pPr marL="342900" indent="-342900">
              <a:buFont typeface="+mj-lt"/>
              <a:buAutoNum type="arabicPeriod"/>
            </a:pPr>
            <a:r>
              <a:rPr lang="en-US" dirty="0">
                <a:latin typeface="Tw Cen MT Condensed" panose="020B0606020104020203" pitchFamily="34" charset="0"/>
              </a:rPr>
              <a:t>Price controls (RPI-X) or Rate of return control</a:t>
            </a:r>
          </a:p>
          <a:p>
            <a:pPr marL="342900" indent="-342900">
              <a:buFont typeface="+mj-lt"/>
              <a:buAutoNum type="arabicPeriod"/>
            </a:pPr>
            <a:r>
              <a:rPr lang="en-US" dirty="0">
                <a:latin typeface="Tw Cen MT Condensed" panose="020B0606020104020203" pitchFamily="34" charset="0"/>
              </a:rPr>
              <a:t>Quality control</a:t>
            </a:r>
          </a:p>
          <a:p>
            <a:pPr marL="342900" indent="-342900">
              <a:buFont typeface="+mj-lt"/>
              <a:buAutoNum type="arabicPeriod"/>
            </a:pPr>
            <a:r>
              <a:rPr lang="en-US" dirty="0">
                <a:latin typeface="Tw Cen MT Condensed" panose="020B0606020104020203" pitchFamily="34" charset="0"/>
              </a:rPr>
              <a:t>Merger policy</a:t>
            </a:r>
          </a:p>
          <a:p>
            <a:endParaRPr lang="en-US" dirty="0">
              <a:latin typeface="Tw Cen MT Condensed" panose="020B0606020104020203" pitchFamily="34" charset="0"/>
            </a:endParaRPr>
          </a:p>
          <a:p>
            <a:r>
              <a:rPr lang="en-US" b="1" u="sng" dirty="0">
                <a:latin typeface="Tw Cen MT Condensed" panose="020B0606020104020203" pitchFamily="34" charset="0"/>
              </a:rPr>
              <a:t>REACTIVE (dealing with bad </a:t>
            </a:r>
            <a:r>
              <a:rPr lang="en-US" b="1" u="sng" dirty="0" err="1">
                <a:latin typeface="Tw Cen MT Condensed" panose="020B0606020104020203" pitchFamily="34" charset="0"/>
              </a:rPr>
              <a:t>behaviour</a:t>
            </a:r>
            <a:r>
              <a:rPr lang="en-US" b="1" u="sng" dirty="0">
                <a:latin typeface="Tw Cen MT Condensed" panose="020B0606020104020203" pitchFamily="34" charset="0"/>
              </a:rPr>
              <a:t> once it has happened)</a:t>
            </a:r>
          </a:p>
          <a:p>
            <a:pPr marL="342900" indent="-342900">
              <a:buFont typeface="+mj-lt"/>
              <a:buAutoNum type="arabicPeriod"/>
            </a:pPr>
            <a:r>
              <a:rPr lang="en-US" dirty="0">
                <a:latin typeface="Tw Cen MT Condensed" panose="020B0606020104020203" pitchFamily="34" charset="0"/>
              </a:rPr>
              <a:t>Fines for abuse of monopoly power</a:t>
            </a:r>
          </a:p>
          <a:p>
            <a:pPr marL="342900" indent="-342900">
              <a:buFont typeface="+mj-lt"/>
              <a:buAutoNum type="arabicPeriod"/>
            </a:pPr>
            <a:r>
              <a:rPr lang="en-US" dirty="0">
                <a:latin typeface="Tw Cen MT Condensed" panose="020B0606020104020203" pitchFamily="34" charset="0"/>
              </a:rPr>
              <a:t>Breaking up monopolies</a:t>
            </a:r>
          </a:p>
        </p:txBody>
      </p:sp>
      <p:sp>
        <p:nvSpPr>
          <p:cNvPr id="6" name="TextBox 5"/>
          <p:cNvSpPr txBox="1"/>
          <p:nvPr/>
        </p:nvSpPr>
        <p:spPr>
          <a:xfrm>
            <a:off x="3128338" y="1422542"/>
            <a:ext cx="8873949" cy="4555093"/>
          </a:xfrm>
          <a:prstGeom prst="rect">
            <a:avLst/>
          </a:prstGeom>
          <a:solidFill>
            <a:srgbClr val="FFFF00"/>
          </a:solidFill>
        </p:spPr>
        <p:txBody>
          <a:bodyPr wrap="square" rtlCol="0">
            <a:spAutoFit/>
          </a:bodyPr>
          <a:lstStyle/>
          <a:p>
            <a:r>
              <a:rPr lang="en-US" sz="2400" b="1" dirty="0">
                <a:latin typeface="Tw Cen MT Condensed" panose="020B0606020104020203" pitchFamily="34" charset="0"/>
              </a:rPr>
              <a:t>General Advantages and Disadvantages of regulation</a:t>
            </a:r>
          </a:p>
          <a:p>
            <a:endParaRPr lang="en-US" sz="1900" b="1" dirty="0">
              <a:latin typeface="Tw Cen MT Condensed" panose="020B0606020104020203" pitchFamily="34" charset="0"/>
            </a:endParaRPr>
          </a:p>
          <a:p>
            <a:r>
              <a:rPr lang="en-US" sz="1900" b="1" dirty="0">
                <a:latin typeface="Tw Cen MT Condensed" panose="020B0606020104020203" pitchFamily="34" charset="0"/>
              </a:rPr>
              <a:t>Advantage</a:t>
            </a:r>
          </a:p>
          <a:p>
            <a:pPr marL="457200" indent="-457200">
              <a:buFont typeface="+mj-lt"/>
              <a:buAutoNum type="arabicPeriod"/>
            </a:pPr>
            <a:r>
              <a:rPr lang="en-US" sz="1900" dirty="0">
                <a:latin typeface="Tw Cen MT Condensed" panose="020B0606020104020203" pitchFamily="34" charset="0"/>
              </a:rPr>
              <a:t>Prevent poor </a:t>
            </a:r>
            <a:r>
              <a:rPr lang="en-US" sz="1900" dirty="0" err="1">
                <a:latin typeface="Tw Cen MT Condensed" panose="020B0606020104020203" pitchFamily="34" charset="0"/>
              </a:rPr>
              <a:t>behaviour</a:t>
            </a:r>
            <a:r>
              <a:rPr lang="en-US" sz="1900" dirty="0">
                <a:latin typeface="Tw Cen MT Condensed" panose="020B0606020104020203" pitchFamily="34" charset="0"/>
              </a:rPr>
              <a:t> (monopoly power?) as legally binding.  </a:t>
            </a:r>
          </a:p>
          <a:p>
            <a:pPr marL="457200" indent="-457200">
              <a:buFont typeface="+mj-lt"/>
              <a:buAutoNum type="arabicPeriod"/>
            </a:pPr>
            <a:r>
              <a:rPr lang="en-US" sz="1900" dirty="0">
                <a:latin typeface="Tw Cen MT Condensed" panose="020B0606020104020203" pitchFamily="34" charset="0"/>
              </a:rPr>
              <a:t>Regulation can lead to fast effects as the threat of punishment can be a deterrent.</a:t>
            </a:r>
          </a:p>
          <a:p>
            <a:pPr marL="457200" indent="-457200">
              <a:buFont typeface="+mj-lt"/>
              <a:buAutoNum type="arabicPeriod"/>
            </a:pPr>
            <a:r>
              <a:rPr lang="en-US" sz="1900" dirty="0">
                <a:latin typeface="Tw Cen MT Condensed" panose="020B0606020104020203" pitchFamily="34" charset="0"/>
              </a:rPr>
              <a:t>Revenue from fines etc. can be used to redress the market failure</a:t>
            </a:r>
          </a:p>
          <a:p>
            <a:endParaRPr lang="en-US" sz="1900" b="1" dirty="0">
              <a:latin typeface="Tw Cen MT Condensed" panose="020B0606020104020203" pitchFamily="34" charset="0"/>
            </a:endParaRPr>
          </a:p>
          <a:p>
            <a:r>
              <a:rPr lang="en-US" sz="1900" b="1" dirty="0">
                <a:latin typeface="Tw Cen MT Condensed" panose="020B0606020104020203" pitchFamily="34" charset="0"/>
              </a:rPr>
              <a:t>Disadvantage</a:t>
            </a:r>
          </a:p>
          <a:p>
            <a:pPr marL="457200" indent="-457200">
              <a:buFont typeface="+mj-lt"/>
              <a:buAutoNum type="arabicPeriod"/>
            </a:pPr>
            <a:r>
              <a:rPr lang="en-US" sz="1900" dirty="0">
                <a:latin typeface="Tw Cen MT Condensed" panose="020B0606020104020203" pitchFamily="34" charset="0"/>
              </a:rPr>
              <a:t>Regulatory Capture – the people who run the regulator might be sympathetic to the industry it is trying to control.  The regulators might have once been part of the industry and therefore are sympathetic</a:t>
            </a:r>
          </a:p>
          <a:p>
            <a:pPr marL="457200" indent="-457200">
              <a:buFont typeface="+mj-lt"/>
              <a:buAutoNum type="arabicPeriod"/>
            </a:pPr>
            <a:r>
              <a:rPr lang="en-US" sz="1900" dirty="0">
                <a:latin typeface="Tw Cen MT Condensed" panose="020B0606020104020203" pitchFamily="34" charset="0"/>
              </a:rPr>
              <a:t>Hard to find evidence of wrong-doing due to imperfect information; can cause delays.</a:t>
            </a:r>
          </a:p>
          <a:p>
            <a:pPr marL="457200" indent="-457200">
              <a:buFont typeface="+mj-lt"/>
              <a:buAutoNum type="arabicPeriod"/>
            </a:pPr>
            <a:r>
              <a:rPr lang="en-US" sz="1900" dirty="0">
                <a:latin typeface="Tw Cen MT Condensed" panose="020B0606020104020203" pitchFamily="34" charset="0"/>
              </a:rPr>
              <a:t>Creates ‘Red Tape’ – damages the competitiveness of business as they have to conform to legislation.  Might push up their costs (and therefore prices?).</a:t>
            </a:r>
          </a:p>
          <a:p>
            <a:pPr marL="457200" indent="-457200">
              <a:buFont typeface="+mj-lt"/>
              <a:buAutoNum type="arabicPeriod"/>
            </a:pPr>
            <a:r>
              <a:rPr lang="en-US" sz="1900" dirty="0">
                <a:latin typeface="Tw Cen MT Condensed" panose="020B0606020104020203" pitchFamily="34" charset="0"/>
              </a:rPr>
              <a:t>Regulatory tools are weak and therefore do not act as much of a deterrent </a:t>
            </a:r>
          </a:p>
          <a:p>
            <a:pPr marL="457200" indent="-457200">
              <a:buFont typeface="+mj-lt"/>
              <a:buAutoNum type="arabicPeriod"/>
            </a:pPr>
            <a:r>
              <a:rPr lang="en-US" sz="1900" dirty="0">
                <a:latin typeface="Tw Cen MT Condensed" panose="020B0606020104020203" pitchFamily="34" charset="0"/>
              </a:rPr>
              <a:t>Cost of regulator to the Government</a:t>
            </a:r>
          </a:p>
        </p:txBody>
      </p:sp>
    </p:spTree>
    <p:extLst>
      <p:ext uri="{BB962C8B-B14F-4D97-AF65-F5344CB8AC3E}">
        <p14:creationId xmlns:p14="http://schemas.microsoft.com/office/powerpoint/2010/main" val="192165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7524"/>
            <a:ext cx="7588542" cy="1325563"/>
          </a:xfrm>
        </p:spPr>
        <p:txBody>
          <a:bodyPr>
            <a:normAutofit/>
          </a:bodyPr>
          <a:lstStyle/>
          <a:p>
            <a:r>
              <a:rPr lang="en-GB" b="1" dirty="0">
                <a:latin typeface="Tw Cen MT Condensed" panose="020B0606020104020203" pitchFamily="34" charset="0"/>
              </a:rPr>
              <a:t>Monopoly Theory</a:t>
            </a:r>
            <a:br>
              <a:rPr lang="en-GB" b="1" dirty="0">
                <a:latin typeface="Tw Cen MT Condensed" panose="020B0606020104020203" pitchFamily="34" charset="0"/>
              </a:rPr>
            </a:br>
            <a:r>
              <a:rPr lang="en-GB" sz="2200" b="1" dirty="0">
                <a:solidFill>
                  <a:srgbClr val="FF0000"/>
                </a:solidFill>
                <a:latin typeface="Tw Cen MT Condensed" panose="020B0606020104020203" pitchFamily="34" charset="0"/>
              </a:rPr>
              <a:t>Government Intervention (Regulation through the CMA) or Failure?</a:t>
            </a:r>
          </a:p>
        </p:txBody>
      </p:sp>
      <p:sp>
        <p:nvSpPr>
          <p:cNvPr id="4" name="Content Placeholder 2"/>
          <p:cNvSpPr txBox="1">
            <a:spLocks/>
          </p:cNvSpPr>
          <p:nvPr/>
        </p:nvSpPr>
        <p:spPr>
          <a:xfrm>
            <a:off x="10491536" y="726540"/>
            <a:ext cx="1455836" cy="5493788"/>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latin typeface="Tw Cen MT Condensed" panose="020B0606020104020203" pitchFamily="34" charset="0"/>
              </a:rPr>
              <a:t>QUESTIONS:</a:t>
            </a:r>
          </a:p>
          <a:p>
            <a:pPr marL="0" indent="0">
              <a:buFont typeface="Arial" panose="020B0604020202020204" pitchFamily="34" charset="0"/>
              <a:buNone/>
            </a:pPr>
            <a:r>
              <a:rPr lang="en-GB" sz="2000" b="1" dirty="0">
                <a:latin typeface="Tw Cen MT Condensed" panose="020B0606020104020203" pitchFamily="34" charset="0"/>
              </a:rPr>
              <a:t>To what extent do you think the regulator (CMA) to monitor supermarket is doing a good job?</a:t>
            </a:r>
          </a:p>
          <a:p>
            <a:pPr marL="0" indent="0">
              <a:buFont typeface="Arial" panose="020B0604020202020204" pitchFamily="34" charset="0"/>
              <a:buNone/>
            </a:pPr>
            <a:endParaRPr lang="en-GB" sz="2000" b="1" dirty="0">
              <a:latin typeface="Tw Cen MT Condensed" panose="020B0606020104020203" pitchFamily="34" charset="0"/>
            </a:endParaRPr>
          </a:p>
          <a:p>
            <a:pPr marL="0" indent="0">
              <a:buFont typeface="Arial" panose="020B0604020202020204" pitchFamily="34" charset="0"/>
              <a:buNone/>
            </a:pPr>
            <a:r>
              <a:rPr lang="en-GB" sz="2000" b="1" dirty="0">
                <a:latin typeface="Tw Cen MT Condensed" panose="020B0606020104020203" pitchFamily="34" charset="0"/>
              </a:rPr>
              <a:t>HINT: Arguments for and against based upon the pro’s and con’s.</a:t>
            </a:r>
            <a:endParaRPr lang="en-GB" sz="2000" dirty="0">
              <a:latin typeface="Tw Cen MT Condensed" panose="020B0606020104020203" pitchFamily="34" charset="0"/>
            </a:endParaRPr>
          </a:p>
          <a:p>
            <a:pPr marL="514350" indent="-514350">
              <a:buFont typeface="+mj-lt"/>
              <a:buAutoNum type="arabicPeriod"/>
            </a:pPr>
            <a:endParaRPr lang="en-GB" sz="2400" dirty="0">
              <a:latin typeface="Tw Cen MT Condensed" panose="020B0606020104020203" pitchFamily="34" charset="0"/>
            </a:endParaRPr>
          </a:p>
          <a:p>
            <a:pPr marL="514350" indent="-514350">
              <a:buFont typeface="+mj-lt"/>
              <a:buAutoNum type="arabicPeriod"/>
            </a:pPr>
            <a:endParaRPr lang="en-GB" sz="2400" dirty="0">
              <a:latin typeface="Tw Cen MT Condensed" panose="020B0606020104020203" pitchFamily="34" charset="0"/>
            </a:endParaRPr>
          </a:p>
        </p:txBody>
      </p:sp>
      <p:sp>
        <p:nvSpPr>
          <p:cNvPr id="5" name="Rectangle 4"/>
          <p:cNvSpPr/>
          <p:nvPr/>
        </p:nvSpPr>
        <p:spPr>
          <a:xfrm>
            <a:off x="84897" y="1203818"/>
            <a:ext cx="10084824" cy="5740033"/>
          </a:xfrm>
          <a:prstGeom prst="rect">
            <a:avLst/>
          </a:prstGeom>
        </p:spPr>
        <p:txBody>
          <a:bodyPr wrap="square">
            <a:spAutoFit/>
          </a:bodyPr>
          <a:lstStyle/>
          <a:p>
            <a:r>
              <a:rPr lang="en-US" b="1" dirty="0">
                <a:latin typeface="Tw Cen MT Condensed" panose="020B0606020104020203" pitchFamily="34" charset="0"/>
              </a:rPr>
              <a:t>TIMELINE: Abuse of Monopoly Power in the Grocery Market?  Has the regulator done enough?</a:t>
            </a:r>
            <a:endParaRPr lang="en-US" sz="1200" b="1" dirty="0">
              <a:latin typeface="Tw Cen MT Condensed" panose="020B0606020104020203" pitchFamily="34" charset="0"/>
            </a:endParaRPr>
          </a:p>
          <a:p>
            <a:r>
              <a:rPr lang="en-US" sz="1200" b="1" dirty="0">
                <a:latin typeface="Tw Cen MT Condensed" panose="020B0606020104020203" pitchFamily="34" charset="0"/>
              </a:rPr>
              <a:t>2002 – Milk price fixing</a:t>
            </a:r>
          </a:p>
          <a:p>
            <a:pPr marL="171450" indent="-171450">
              <a:buFont typeface="Arial"/>
              <a:buChar char="•"/>
            </a:pPr>
            <a:r>
              <a:rPr lang="en-US" sz="1100" dirty="0">
                <a:latin typeface="Tw Cen MT Condensed" panose="020B0606020104020203" pitchFamily="34" charset="0"/>
              </a:rPr>
              <a:t>MARKET FAILURE: Tesco, Sainsbury's, </a:t>
            </a:r>
            <a:r>
              <a:rPr lang="en-US" sz="1100" dirty="0" err="1">
                <a:latin typeface="Tw Cen MT Condensed" panose="020B0606020104020203" pitchFamily="34" charset="0"/>
              </a:rPr>
              <a:t>Asda</a:t>
            </a:r>
            <a:r>
              <a:rPr lang="en-US" sz="1100" dirty="0">
                <a:latin typeface="Tw Cen MT Condensed" panose="020B0606020104020203" pitchFamily="34" charset="0"/>
              </a:rPr>
              <a:t> and Safeway, which is now part of </a:t>
            </a:r>
            <a:r>
              <a:rPr lang="en-US" sz="1100" dirty="0" err="1">
                <a:latin typeface="Tw Cen MT Condensed" panose="020B0606020104020203" pitchFamily="34" charset="0"/>
              </a:rPr>
              <a:t>Morrisons</a:t>
            </a:r>
            <a:r>
              <a:rPr lang="en-US" sz="1100" dirty="0">
                <a:latin typeface="Tw Cen MT Condensed" panose="020B0606020104020203" pitchFamily="34" charset="0"/>
              </a:rPr>
              <a:t>, were all implicated in the collusion of  price rigging on milk and cheese that cost families £270million.</a:t>
            </a:r>
          </a:p>
          <a:p>
            <a:pPr marL="171450" indent="-171450">
              <a:buFont typeface="Arial"/>
              <a:buChar char="•"/>
            </a:pPr>
            <a:r>
              <a:rPr lang="en-US" sz="1100" dirty="0">
                <a:latin typeface="Tw Cen MT Condensed" panose="020B0606020104020203" pitchFamily="34" charset="0"/>
              </a:rPr>
              <a:t>GOVERNMENT INTERVENTION: In 2012, Supermarkets and dairy firms have been fined almost £50million over The abuses were passed to the regulators in 2007.</a:t>
            </a:r>
          </a:p>
          <a:p>
            <a:endParaRPr lang="en-US" sz="1100" dirty="0">
              <a:latin typeface="Tw Cen MT Condensed" panose="020B0606020104020203" pitchFamily="34" charset="0"/>
            </a:endParaRPr>
          </a:p>
          <a:p>
            <a:r>
              <a:rPr lang="en-US" sz="1200" b="1" dirty="0">
                <a:latin typeface="Tw Cen MT Condensed" panose="020B0606020104020203" pitchFamily="34" charset="0"/>
              </a:rPr>
              <a:t>2005 – Predatory Prices</a:t>
            </a:r>
          </a:p>
          <a:p>
            <a:pPr marL="171450" indent="-171450">
              <a:buFont typeface="Arial"/>
              <a:buChar char="•"/>
            </a:pPr>
            <a:r>
              <a:rPr lang="en-US" sz="1100" dirty="0">
                <a:latin typeface="Tw Cen MT Condensed" panose="020B0606020104020203" pitchFamily="34" charset="0"/>
              </a:rPr>
              <a:t>MARKET FAILURE: The Association of Convenience Stores launched the appeal after the OFT ruled the grocery market was not restricted.</a:t>
            </a:r>
          </a:p>
          <a:p>
            <a:pPr marL="171450" indent="-171450">
              <a:buFont typeface="Arial"/>
              <a:buChar char="•"/>
            </a:pPr>
            <a:r>
              <a:rPr lang="en-US" sz="1100" dirty="0">
                <a:latin typeface="Tw Cen MT Condensed" panose="020B0606020104020203" pitchFamily="34" charset="0"/>
              </a:rPr>
              <a:t>The ACS says supermarket competition led to the closure of almost 2,000 independent stores last year.  Supermarkets were deliberately lowering their prices to drive out smaller independent shops.</a:t>
            </a:r>
          </a:p>
          <a:p>
            <a:pPr marL="171450" indent="-171450">
              <a:buFont typeface="Arial"/>
              <a:buChar char="•"/>
            </a:pPr>
            <a:r>
              <a:rPr lang="en-US" sz="1100" dirty="0">
                <a:latin typeface="Tw Cen MT Condensed" panose="020B0606020104020203" pitchFamily="34" charset="0"/>
              </a:rPr>
              <a:t>GOVERNMENT INTERVENTION: Promised to look into the issue.  Published a report in 2007 expressing concern about the practice.</a:t>
            </a:r>
          </a:p>
          <a:p>
            <a:endParaRPr lang="en-US" sz="1100" dirty="0">
              <a:latin typeface="Tw Cen MT Condensed" panose="020B0606020104020203" pitchFamily="34" charset="0"/>
            </a:endParaRPr>
          </a:p>
          <a:p>
            <a:r>
              <a:rPr lang="en-US" sz="1200" b="1" dirty="0">
                <a:latin typeface="Tw Cen MT Condensed" panose="020B0606020104020203" pitchFamily="34" charset="0"/>
              </a:rPr>
              <a:t>2007 – Land GRABS and creation of Local Monopolies</a:t>
            </a:r>
          </a:p>
          <a:p>
            <a:pPr marL="185738" indent="-185738">
              <a:buFont typeface="Arial"/>
              <a:buChar char="•"/>
            </a:pPr>
            <a:r>
              <a:rPr lang="en-US" sz="1100" dirty="0">
                <a:latin typeface="Tw Cen MT Condensed" panose="020B0606020104020203" pitchFamily="34" charset="0"/>
              </a:rPr>
              <a:t>MARKET FAILURE: Accusations that Tesco’s have bought up lots of land to prevent other supermarkets from building stores…leads to local monopoly (Tesco Town).  Also launch of Tesco’s Express etc. to drive out local shops.</a:t>
            </a:r>
          </a:p>
          <a:p>
            <a:pPr marL="185738" indent="-185738">
              <a:buFont typeface="Arial"/>
              <a:buChar char="•"/>
            </a:pPr>
            <a:r>
              <a:rPr lang="en-US" sz="1100" dirty="0">
                <a:latin typeface="Tw Cen MT Condensed" panose="020B0606020104020203" pitchFamily="34" charset="0"/>
              </a:rPr>
              <a:t>GOVERNMENT INTERVENTION: 2007, the regulator published a document expressing concern about the practice.</a:t>
            </a:r>
          </a:p>
          <a:p>
            <a:endParaRPr lang="en-US" sz="1100" dirty="0">
              <a:latin typeface="Tw Cen MT Condensed" panose="020B0606020104020203" pitchFamily="34" charset="0"/>
            </a:endParaRPr>
          </a:p>
          <a:p>
            <a:r>
              <a:rPr lang="en-US" sz="1200" b="1" dirty="0">
                <a:latin typeface="Tw Cen MT Condensed" panose="020B0606020104020203" pitchFamily="34" charset="0"/>
              </a:rPr>
              <a:t>2010 and 2016 – ‘Monopsony Power’: Exploiting Farmers</a:t>
            </a:r>
          </a:p>
          <a:p>
            <a:pPr marL="171450" indent="-171450">
              <a:buFont typeface="Arial"/>
              <a:buChar char="•"/>
            </a:pPr>
            <a:r>
              <a:rPr lang="en-US" sz="1100" dirty="0">
                <a:latin typeface="Tw Cen MT Condensed" panose="020B0606020104020203" pitchFamily="34" charset="0"/>
              </a:rPr>
              <a:t>MARKET FAILURE: More than 3,000 farmers and other suppliers have been driven out of business by bulling and unfair buying policies in recent years. Supermarkets were driving down the cost of milk to less than half the cost of bottled water.  Farmers claimed that competition was so fierce that the price of wholesale milk has only written by 1p per pint over the last 15 years.  Pig farmers have also been forced to sell animals at a loss of £10 to £30 since August 2010.</a:t>
            </a:r>
          </a:p>
          <a:p>
            <a:pPr marL="171450" indent="-171450">
              <a:buFont typeface="Arial"/>
              <a:buChar char="•"/>
            </a:pPr>
            <a:r>
              <a:rPr lang="en-US" sz="1100" dirty="0">
                <a:latin typeface="Tw Cen MT Condensed" panose="020B0606020104020203" pitchFamily="34" charset="0"/>
              </a:rPr>
              <a:t>GOVERNMENT INTERVENTION: No action taken so far; regulator cites lack of evidence.</a:t>
            </a:r>
          </a:p>
          <a:p>
            <a:endParaRPr lang="en-US" sz="1100" dirty="0">
              <a:latin typeface="Tw Cen MT Condensed" panose="020B0606020104020203" pitchFamily="34" charset="0"/>
            </a:endParaRPr>
          </a:p>
          <a:p>
            <a:r>
              <a:rPr lang="en-US" sz="1200" b="1" dirty="0">
                <a:latin typeface="Tw Cen MT Condensed" panose="020B0606020104020203" pitchFamily="34" charset="0"/>
              </a:rPr>
              <a:t>2015 – Misleading price information</a:t>
            </a:r>
          </a:p>
          <a:p>
            <a:pPr marL="185738" indent="-185738">
              <a:buFont typeface="Arial"/>
              <a:buChar char="•"/>
            </a:pPr>
            <a:r>
              <a:rPr lang="en-US" sz="1100" dirty="0">
                <a:latin typeface="Tw Cen MT Condensed" panose="020B0606020104020203" pitchFamily="34" charset="0"/>
              </a:rPr>
              <a:t>MARKET FAILURE: Which? had previously submitted a dossier with details of “dodgy multi-buys and baffling sales offers” to the CMA, claiming big four supermarkets such as Tesco, Sainsbury’s and </a:t>
            </a:r>
            <a:r>
              <a:rPr lang="en-US" sz="1100" dirty="0" err="1">
                <a:latin typeface="Tw Cen MT Condensed" panose="020B0606020104020203" pitchFamily="34" charset="0"/>
              </a:rPr>
              <a:t>Asda</a:t>
            </a:r>
            <a:r>
              <a:rPr lang="en-US" sz="1100" dirty="0">
                <a:latin typeface="Tw Cen MT Condensed" panose="020B0606020104020203" pitchFamily="34" charset="0"/>
              </a:rPr>
              <a:t> were creating the illusion of savings.</a:t>
            </a:r>
          </a:p>
          <a:p>
            <a:pPr marL="185738" indent="-185738">
              <a:buFont typeface="Arial"/>
              <a:buChar char="•"/>
            </a:pPr>
            <a:r>
              <a:rPr lang="en-US" sz="1100" dirty="0">
                <a:latin typeface="Tw Cen MT Condensed" panose="020B0606020104020203" pitchFamily="34" charset="0"/>
              </a:rPr>
              <a:t>GOVERNMENT INTERVENTION: A report was released by the regulator </a:t>
            </a:r>
            <a:r>
              <a:rPr lang="en-US" sz="1100" dirty="0" err="1">
                <a:latin typeface="Tw Cen MT Condensed" panose="020B0606020104020203" pitchFamily="34" charset="0"/>
              </a:rPr>
              <a:t>criticising</a:t>
            </a:r>
            <a:r>
              <a:rPr lang="en-US" sz="1100" dirty="0">
                <a:latin typeface="Tw Cen MT Condensed" panose="020B0606020104020203" pitchFamily="34" charset="0"/>
              </a:rPr>
              <a:t> supermarkets in July 2015.  It published a list of recommendations for supermarkets and stopped short of a market wide enquiry.  In April 2016, </a:t>
            </a:r>
            <a:r>
              <a:rPr lang="en-US" sz="1100" dirty="0" err="1">
                <a:latin typeface="Tw Cen MT Condensed" panose="020B0606020104020203" pitchFamily="34" charset="0"/>
              </a:rPr>
              <a:t>Asda</a:t>
            </a:r>
            <a:r>
              <a:rPr lang="en-US" sz="1100" dirty="0">
                <a:latin typeface="Tw Cen MT Condensed" panose="020B0606020104020203" pitchFamily="34" charset="0"/>
              </a:rPr>
              <a:t> was singled out by the regulator with criticism.  Asada has to provide a written commitment to adhere to the CMA’s recommendations.  No other supermarket does.</a:t>
            </a:r>
          </a:p>
          <a:p>
            <a:endParaRPr lang="en-US" sz="1200" b="1" dirty="0">
              <a:latin typeface="Tw Cen MT Condensed" panose="020B0606020104020203" pitchFamily="34" charset="0"/>
            </a:endParaRPr>
          </a:p>
          <a:p>
            <a:r>
              <a:rPr lang="en-US" sz="1200" b="1" dirty="0">
                <a:latin typeface="Tw Cen MT Condensed" panose="020B0606020104020203" pitchFamily="34" charset="0"/>
              </a:rPr>
              <a:t>2017-18 – Mega Mergers to garner Economies of Scale?</a:t>
            </a:r>
          </a:p>
          <a:p>
            <a:pPr marL="185738" indent="-185738">
              <a:buFont typeface="Arial"/>
              <a:buChar char="•"/>
            </a:pPr>
            <a:r>
              <a:rPr lang="en-US" sz="1100" dirty="0">
                <a:latin typeface="Tw Cen MT Condensed" panose="020B0606020104020203" pitchFamily="34" charset="0"/>
              </a:rPr>
              <a:t>MARKET FAILURE: Tesco’s have taken over ‘Booker’ the wholesalers to develop their supply chains but Tesco’s have become more powerful as a result.  Sainsbury’s took over Argos, moving into the homeware industries.   Sainsbury’s also were thinking of taking over ‘</a:t>
            </a:r>
            <a:r>
              <a:rPr lang="en-US" sz="1100" dirty="0" err="1">
                <a:latin typeface="Tw Cen MT Condensed" panose="020B0606020104020203" pitchFamily="34" charset="0"/>
              </a:rPr>
              <a:t>Nisa</a:t>
            </a:r>
            <a:r>
              <a:rPr lang="en-US" sz="1100" dirty="0">
                <a:latin typeface="Tw Cen MT Condensed" panose="020B0606020104020203" pitchFamily="34" charset="0"/>
              </a:rPr>
              <a:t>’ (</a:t>
            </a:r>
            <a:r>
              <a:rPr lang="en-US" sz="1100" dirty="0" err="1">
                <a:latin typeface="Tw Cen MT Condensed" panose="020B0606020104020203" pitchFamily="34" charset="0"/>
              </a:rPr>
              <a:t>Kendrews</a:t>
            </a:r>
            <a:r>
              <a:rPr lang="en-US" sz="1100" dirty="0">
                <a:latin typeface="Tw Cen MT Condensed" panose="020B0606020104020203" pitchFamily="34" charset="0"/>
              </a:rPr>
              <a:t> in </a:t>
            </a:r>
            <a:r>
              <a:rPr lang="en-US" sz="1100" dirty="0" err="1">
                <a:latin typeface="Tw Cen MT Condensed" panose="020B0606020104020203" pitchFamily="34" charset="0"/>
              </a:rPr>
              <a:t>Godalming</a:t>
            </a:r>
            <a:r>
              <a:rPr lang="en-US" sz="1100" dirty="0">
                <a:latin typeface="Tw Cen MT Condensed" panose="020B0606020104020203" pitchFamily="34" charset="0"/>
              </a:rPr>
              <a:t>!) but  2018 - Sainsbury’s in talks for a ‘mega merger with </a:t>
            </a:r>
            <a:r>
              <a:rPr lang="en-US" sz="1100" dirty="0" err="1">
                <a:latin typeface="Tw Cen MT Condensed" panose="020B0606020104020203" pitchFamily="34" charset="0"/>
              </a:rPr>
              <a:t>Asda</a:t>
            </a:r>
            <a:r>
              <a:rPr lang="en-US" sz="1100" dirty="0">
                <a:latin typeface="Tw Cen MT Condensed" panose="020B0606020104020203" pitchFamily="34" charset="0"/>
              </a:rPr>
              <a:t> to overtake Tesco as the leading supermarket (in terms of market share).  </a:t>
            </a:r>
          </a:p>
          <a:p>
            <a:pPr marL="185738" indent="-185738">
              <a:buFont typeface="Arial"/>
              <a:buChar char="•"/>
            </a:pPr>
            <a:r>
              <a:rPr lang="en-US" sz="1100" dirty="0">
                <a:latin typeface="Tw Cen MT Condensed" panose="020B0606020104020203" pitchFamily="34" charset="0"/>
              </a:rPr>
              <a:t>GOVERNMENT INTERVENTION: The CMA have allowed the Tesco’s and Booker merger despite controversy.   CMA helped to delay Sainsbury’s takeover of </a:t>
            </a:r>
            <a:r>
              <a:rPr lang="en-US" sz="1100" dirty="0" err="1">
                <a:latin typeface="Tw Cen MT Condensed" panose="020B0606020104020203" pitchFamily="34" charset="0"/>
              </a:rPr>
              <a:t>Nisa</a:t>
            </a:r>
            <a:r>
              <a:rPr lang="en-US" sz="1100" dirty="0">
                <a:latin typeface="Tw Cen MT Condensed" panose="020B0606020104020203" pitchFamily="34" charset="0"/>
              </a:rPr>
              <a:t> which meant the ‘Co-Op’ swooped in (a smaller competitor).  The Sainsbury’s-</a:t>
            </a:r>
            <a:r>
              <a:rPr lang="en-US" sz="1100" dirty="0" err="1">
                <a:latin typeface="Tw Cen MT Condensed" panose="020B0606020104020203" pitchFamily="34" charset="0"/>
              </a:rPr>
              <a:t>Asda</a:t>
            </a:r>
            <a:r>
              <a:rPr lang="en-US" sz="1100" dirty="0">
                <a:latin typeface="Tw Cen MT Condensed" panose="020B0606020104020203" pitchFamily="34" charset="0"/>
              </a:rPr>
              <a:t> merger is to be reported on in February 2019 but the CMA are investigating.</a:t>
            </a:r>
          </a:p>
        </p:txBody>
      </p:sp>
    </p:spTree>
    <p:extLst>
      <p:ext uri="{BB962C8B-B14F-4D97-AF65-F5344CB8AC3E}">
        <p14:creationId xmlns:p14="http://schemas.microsoft.com/office/powerpoint/2010/main" val="42851900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160" y="146304"/>
            <a:ext cx="11776710" cy="914400"/>
          </a:xfrm>
          <a:prstGeom prst="rect">
            <a:avLst/>
          </a:prstGeom>
        </p:spPr>
      </p:pic>
      <p:grpSp>
        <p:nvGrpSpPr>
          <p:cNvPr id="7" name="Group 6"/>
          <p:cNvGrpSpPr/>
          <p:nvPr/>
        </p:nvGrpSpPr>
        <p:grpSpPr>
          <a:xfrm>
            <a:off x="219456" y="1225671"/>
            <a:ext cx="7991856" cy="5495169"/>
            <a:chOff x="219456" y="1225671"/>
            <a:chExt cx="7668351" cy="5262997"/>
          </a:xfrm>
        </p:grpSpPr>
        <p:pic>
          <p:nvPicPr>
            <p:cNvPr id="5" name="Picture 4"/>
            <p:cNvPicPr>
              <a:picLocks noChangeAspect="1"/>
            </p:cNvPicPr>
            <p:nvPr/>
          </p:nvPicPr>
          <p:blipFill>
            <a:blip r:embed="rId3"/>
            <a:stretch>
              <a:fillRect/>
            </a:stretch>
          </p:blipFill>
          <p:spPr>
            <a:xfrm>
              <a:off x="219456" y="1225671"/>
              <a:ext cx="7668351" cy="5262997"/>
            </a:xfrm>
            <a:prstGeom prst="rect">
              <a:avLst/>
            </a:prstGeom>
          </p:spPr>
        </p:pic>
        <p:sp>
          <p:nvSpPr>
            <p:cNvPr id="6" name="TextBox 5"/>
            <p:cNvSpPr txBox="1"/>
            <p:nvPr/>
          </p:nvSpPr>
          <p:spPr>
            <a:xfrm>
              <a:off x="330665" y="1898302"/>
              <a:ext cx="1861427" cy="243188"/>
            </a:xfrm>
            <a:prstGeom prst="rect">
              <a:avLst/>
            </a:prstGeom>
            <a:solidFill>
              <a:schemeClr val="bg1"/>
            </a:solidFill>
          </p:spPr>
          <p:txBody>
            <a:bodyPr wrap="none" rtlCol="0">
              <a:spAutoFit/>
            </a:bodyPr>
            <a:lstStyle/>
            <a:p>
              <a:r>
                <a:rPr lang="en-GB" sz="1050" b="1" dirty="0">
                  <a:latin typeface="Tw Cen MT Condensed" panose="020B0606020104020203" pitchFamily="34" charset="0"/>
                </a:rPr>
                <a:t>February 2017 in the Daily Telegraph</a:t>
              </a:r>
            </a:p>
          </p:txBody>
        </p:sp>
      </p:grpSp>
    </p:spTree>
    <p:extLst>
      <p:ext uri="{BB962C8B-B14F-4D97-AF65-F5344CB8AC3E}">
        <p14:creationId xmlns:p14="http://schemas.microsoft.com/office/powerpoint/2010/main" val="29303227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MCQ1</a:t>
            </a:r>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3"/>
          <a:stretch>
            <a:fillRect/>
          </a:stretch>
        </p:blipFill>
        <p:spPr>
          <a:xfrm>
            <a:off x="-123631" y="1563625"/>
            <a:ext cx="12234352" cy="3401747"/>
          </a:xfrm>
          <a:prstGeom prst="rect">
            <a:avLst/>
          </a:prstGeom>
        </p:spPr>
      </p:pic>
    </p:spTree>
    <p:extLst>
      <p:ext uri="{BB962C8B-B14F-4D97-AF65-F5344CB8AC3E}">
        <p14:creationId xmlns:p14="http://schemas.microsoft.com/office/powerpoint/2010/main" val="35028302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MCQ2</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308331" y="1682497"/>
            <a:ext cx="11766565" cy="3596639"/>
          </a:xfrm>
          <a:prstGeom prst="rect">
            <a:avLst/>
          </a:prstGeom>
        </p:spPr>
      </p:pic>
    </p:spTree>
    <p:extLst>
      <p:ext uri="{BB962C8B-B14F-4D97-AF65-F5344CB8AC3E}">
        <p14:creationId xmlns:p14="http://schemas.microsoft.com/office/powerpoint/2010/main" val="10615201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MCQ3</a:t>
            </a:r>
          </a:p>
        </p:txBody>
      </p:sp>
      <p:pic>
        <p:nvPicPr>
          <p:cNvPr id="4" name="Content Placeholder 3"/>
          <p:cNvPicPr>
            <a:picLocks noGrp="1" noChangeAspect="1"/>
          </p:cNvPicPr>
          <p:nvPr>
            <p:ph idx="1"/>
          </p:nvPr>
        </p:nvPicPr>
        <p:blipFill>
          <a:blip r:embed="rId2"/>
          <a:stretch>
            <a:fillRect/>
          </a:stretch>
        </p:blipFill>
        <p:spPr>
          <a:xfrm>
            <a:off x="298859" y="1597153"/>
            <a:ext cx="11879240" cy="2901695"/>
          </a:xfrm>
          <a:prstGeom prst="rect">
            <a:avLst/>
          </a:prstGeom>
        </p:spPr>
      </p:pic>
    </p:spTree>
    <p:extLst>
      <p:ext uri="{BB962C8B-B14F-4D97-AF65-F5344CB8AC3E}">
        <p14:creationId xmlns:p14="http://schemas.microsoft.com/office/powerpoint/2010/main" val="41997657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Monopoly Diagram</a:t>
            </a:r>
          </a:p>
        </p:txBody>
      </p:sp>
      <p:sp>
        <p:nvSpPr>
          <p:cNvPr id="3" name="Content Placeholder 2"/>
          <p:cNvSpPr>
            <a:spLocks noGrp="1"/>
          </p:cNvSpPr>
          <p:nvPr>
            <p:ph idx="1"/>
          </p:nvPr>
        </p:nvSpPr>
        <p:spPr>
          <a:xfrm>
            <a:off x="406400" y="1417639"/>
            <a:ext cx="11176000" cy="4525963"/>
          </a:xfrm>
        </p:spPr>
        <p:txBody>
          <a:bodyPr/>
          <a:lstStyle/>
          <a:p>
            <a:pPr marL="0" indent="0">
              <a:buNone/>
            </a:pPr>
            <a:r>
              <a:rPr lang="en-GB" dirty="0"/>
              <a:t>Using a diagram, show how China can increase the prices of rare-earth metals by using monopoly power</a:t>
            </a:r>
          </a:p>
        </p:txBody>
      </p:sp>
      <p:pic>
        <p:nvPicPr>
          <p:cNvPr id="5" name="Picture 4"/>
          <p:cNvPicPr>
            <a:picLocks noChangeAspect="1"/>
          </p:cNvPicPr>
          <p:nvPr/>
        </p:nvPicPr>
        <p:blipFill>
          <a:blip r:embed="rId2"/>
          <a:stretch>
            <a:fillRect/>
          </a:stretch>
        </p:blipFill>
        <p:spPr>
          <a:xfrm>
            <a:off x="5080000" y="2908002"/>
            <a:ext cx="6404864" cy="3900278"/>
          </a:xfrm>
          <a:prstGeom prst="rect">
            <a:avLst/>
          </a:prstGeom>
        </p:spPr>
      </p:pic>
    </p:spTree>
    <p:extLst>
      <p:ext uri="{BB962C8B-B14F-4D97-AF65-F5344CB8AC3E}">
        <p14:creationId xmlns:p14="http://schemas.microsoft.com/office/powerpoint/2010/main" val="324178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625" y="200416"/>
            <a:ext cx="11611627" cy="642585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23900" b="1" dirty="0">
                <a:latin typeface="Tw Cen MT Condensed" panose="020B0606020104020203" pitchFamily="34" charset="0"/>
              </a:rPr>
              <a:t>END</a:t>
            </a:r>
          </a:p>
        </p:txBody>
      </p:sp>
    </p:spTree>
    <p:extLst>
      <p:ext uri="{BB962C8B-B14F-4D97-AF65-F5344CB8AC3E}">
        <p14:creationId xmlns:p14="http://schemas.microsoft.com/office/powerpoint/2010/main" val="28362756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MCQ1</a:t>
            </a:r>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3"/>
          <a:stretch>
            <a:fillRect/>
          </a:stretch>
        </p:blipFill>
        <p:spPr>
          <a:xfrm>
            <a:off x="-123631" y="1563625"/>
            <a:ext cx="12234352" cy="3401747"/>
          </a:xfrm>
          <a:prstGeom prst="rect">
            <a:avLst/>
          </a:prstGeom>
        </p:spPr>
      </p:pic>
    </p:spTree>
    <p:extLst>
      <p:ext uri="{BB962C8B-B14F-4D97-AF65-F5344CB8AC3E}">
        <p14:creationId xmlns:p14="http://schemas.microsoft.com/office/powerpoint/2010/main" val="2886272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MCQ2</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308331" y="1682497"/>
            <a:ext cx="11766565" cy="3596639"/>
          </a:xfrm>
          <a:prstGeom prst="rect">
            <a:avLst/>
          </a:prstGeom>
        </p:spPr>
      </p:pic>
    </p:spTree>
    <p:extLst>
      <p:ext uri="{BB962C8B-B14F-4D97-AF65-F5344CB8AC3E}">
        <p14:creationId xmlns:p14="http://schemas.microsoft.com/office/powerpoint/2010/main" val="2793008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21723" y="0"/>
            <a:ext cx="4510187" cy="461665"/>
          </a:xfrm>
          <a:prstGeom prst="rect">
            <a:avLst/>
          </a:prstGeom>
          <a:solidFill>
            <a:schemeClr val="tx1"/>
          </a:solidFill>
        </p:spPr>
        <p:txBody>
          <a:bodyPr wrap="square" rtlCol="0">
            <a:spAutoFit/>
          </a:bodyPr>
          <a:lstStyle/>
          <a:p>
            <a:pPr algn="ctr"/>
            <a:r>
              <a:rPr lang="en-US" sz="2400" b="1" u="sng" dirty="0" smtClean="0">
                <a:solidFill>
                  <a:srgbClr val="FFFF00"/>
                </a:solidFill>
              </a:rPr>
              <a:t>MACROECONOMICS OVERVIEW</a:t>
            </a:r>
            <a:endParaRPr lang="en-US" sz="2400" b="1" u="sng" dirty="0">
              <a:solidFill>
                <a:srgbClr val="FFFF00"/>
              </a:solidFill>
            </a:endParaRPr>
          </a:p>
        </p:txBody>
      </p:sp>
      <p:sp>
        <p:nvSpPr>
          <p:cNvPr id="7" name="Rectangle 6"/>
          <p:cNvSpPr/>
          <p:nvPr/>
        </p:nvSpPr>
        <p:spPr>
          <a:xfrm>
            <a:off x="0" y="5327472"/>
            <a:ext cx="4236357" cy="1430742"/>
          </a:xfrm>
          <a:prstGeom prst="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400" b="1" dirty="0" smtClean="0">
                <a:solidFill>
                  <a:schemeClr val="tx1"/>
                </a:solidFill>
              </a:rPr>
              <a:t>GLOBAL ECONOMY</a:t>
            </a:r>
          </a:p>
          <a:p>
            <a:pPr marL="171450" indent="-171450">
              <a:buFont typeface="Arial" panose="020B0604020202020204" pitchFamily="34" charset="0"/>
              <a:buChar char="•"/>
            </a:pPr>
            <a:r>
              <a:rPr lang="en-US" sz="800" dirty="0" err="1" smtClean="0">
                <a:solidFill>
                  <a:schemeClr val="tx1"/>
                </a:solidFill>
              </a:rPr>
              <a:t>Globalisation</a:t>
            </a:r>
            <a:r>
              <a:rPr lang="en-US" sz="800" dirty="0" smtClean="0">
                <a:solidFill>
                  <a:schemeClr val="tx1"/>
                </a:solidFill>
              </a:rPr>
              <a:t> – causes, characteristics, and consequences</a:t>
            </a:r>
            <a:endParaRPr lang="en-US" sz="800" dirty="0">
              <a:solidFill>
                <a:schemeClr val="tx1"/>
              </a:solidFill>
            </a:endParaRPr>
          </a:p>
          <a:p>
            <a:pPr marL="171450" indent="-171450">
              <a:buFont typeface="Arial" panose="020B0604020202020204" pitchFamily="34" charset="0"/>
              <a:buChar char="•"/>
            </a:pPr>
            <a:r>
              <a:rPr lang="en-US" sz="800" dirty="0" smtClean="0">
                <a:solidFill>
                  <a:schemeClr val="tx1"/>
                </a:solidFill>
              </a:rPr>
              <a:t>Free Trade (absolute and comparative advantage theory and global </a:t>
            </a:r>
            <a:r>
              <a:rPr lang="en-US" sz="800" dirty="0" err="1" smtClean="0">
                <a:solidFill>
                  <a:schemeClr val="tx1"/>
                </a:solidFill>
              </a:rPr>
              <a:t>specialisation</a:t>
            </a:r>
            <a:r>
              <a:rPr lang="en-US" sz="800" dirty="0" smtClean="0">
                <a:solidFill>
                  <a:schemeClr val="tx1"/>
                </a:solidFill>
              </a:rPr>
              <a:t>, exploiting economies of scale and competition, forced </a:t>
            </a:r>
            <a:r>
              <a:rPr lang="en-US" sz="800" dirty="0" err="1" smtClean="0">
                <a:solidFill>
                  <a:schemeClr val="tx1"/>
                </a:solidFill>
              </a:rPr>
              <a:t>specialisation</a:t>
            </a:r>
            <a:r>
              <a:rPr lang="en-US" sz="800" dirty="0" smtClean="0">
                <a:solidFill>
                  <a:schemeClr val="tx1"/>
                </a:solidFill>
              </a:rPr>
              <a:t>, </a:t>
            </a:r>
            <a:r>
              <a:rPr lang="en-US" sz="800" dirty="0" err="1" smtClean="0">
                <a:solidFill>
                  <a:schemeClr val="tx1"/>
                </a:solidFill>
              </a:rPr>
              <a:t>dutch</a:t>
            </a:r>
            <a:r>
              <a:rPr lang="en-US" sz="800" dirty="0" smtClean="0">
                <a:solidFill>
                  <a:schemeClr val="tx1"/>
                </a:solidFill>
              </a:rPr>
              <a:t> disease, export orientated </a:t>
            </a:r>
            <a:r>
              <a:rPr lang="en-US" sz="800" dirty="0" err="1" smtClean="0">
                <a:solidFill>
                  <a:schemeClr val="tx1"/>
                </a:solidFill>
              </a:rPr>
              <a:t>industrialisation</a:t>
            </a:r>
            <a:r>
              <a:rPr lang="en-US" sz="800" dirty="0" smtClean="0">
                <a:solidFill>
                  <a:schemeClr val="tx1"/>
                </a:solidFill>
              </a:rPr>
              <a:t>).  Role of WTO</a:t>
            </a:r>
          </a:p>
          <a:p>
            <a:pPr marL="171450" indent="-171450">
              <a:buFont typeface="Arial" panose="020B0604020202020204" pitchFamily="34" charset="0"/>
              <a:buChar char="•"/>
            </a:pPr>
            <a:r>
              <a:rPr lang="en-US" sz="800" dirty="0" smtClean="0">
                <a:solidFill>
                  <a:schemeClr val="tx1"/>
                </a:solidFill>
              </a:rPr>
              <a:t>Role of protectionism (tariff escalation, tariff diagram, import substitution </a:t>
            </a:r>
            <a:r>
              <a:rPr lang="en-US" sz="800" dirty="0" err="1" smtClean="0">
                <a:solidFill>
                  <a:schemeClr val="tx1"/>
                </a:solidFill>
              </a:rPr>
              <a:t>industrialisation</a:t>
            </a:r>
            <a:r>
              <a:rPr lang="en-US" sz="800" dirty="0" smtClean="0">
                <a:solidFill>
                  <a:schemeClr val="tx1"/>
                </a:solidFill>
              </a:rPr>
              <a:t>, types of – tariffs, quotas and embargos).  EU Customs Union and Single Market.</a:t>
            </a:r>
          </a:p>
          <a:p>
            <a:pPr marL="171450" indent="-171450">
              <a:buFont typeface="Arial" panose="020B0604020202020204" pitchFamily="34" charset="0"/>
              <a:buChar char="•"/>
            </a:pPr>
            <a:r>
              <a:rPr lang="en-US" sz="800" dirty="0" smtClean="0">
                <a:solidFill>
                  <a:schemeClr val="tx1"/>
                </a:solidFill>
              </a:rPr>
              <a:t>Role of MNC’s on host and foreign countries macro indicators</a:t>
            </a:r>
          </a:p>
          <a:p>
            <a:pPr marL="171450" indent="-171450">
              <a:buFont typeface="Arial" panose="020B0604020202020204" pitchFamily="34" charset="0"/>
              <a:buChar char="•"/>
            </a:pPr>
            <a:r>
              <a:rPr lang="en-US" sz="800" dirty="0" smtClean="0">
                <a:solidFill>
                  <a:schemeClr val="tx1"/>
                </a:solidFill>
              </a:rPr>
              <a:t>Global Economic Growth and impact on macroeconomic indicators</a:t>
            </a:r>
          </a:p>
          <a:p>
            <a:pPr marL="171450" indent="-171450">
              <a:buFont typeface="Arial" panose="020B0604020202020204" pitchFamily="34" charset="0"/>
              <a:buChar char="•"/>
            </a:pPr>
            <a:r>
              <a:rPr lang="en-US" sz="800" dirty="0" smtClean="0">
                <a:solidFill>
                  <a:schemeClr val="tx1"/>
                </a:solidFill>
              </a:rPr>
              <a:t>Role of exchange rates – determinants (demand and supply), PPP v market, fixed or floating?</a:t>
            </a:r>
            <a:endParaRPr lang="en-US" sz="800" dirty="0">
              <a:solidFill>
                <a:schemeClr val="tx1"/>
              </a:solidFill>
            </a:endParaRPr>
          </a:p>
        </p:txBody>
      </p:sp>
      <p:sp>
        <p:nvSpPr>
          <p:cNvPr id="8" name="Rectangle 7"/>
          <p:cNvSpPr/>
          <p:nvPr/>
        </p:nvSpPr>
        <p:spPr>
          <a:xfrm>
            <a:off x="-1" y="3551376"/>
            <a:ext cx="4209143" cy="1646553"/>
          </a:xfrm>
          <a:prstGeom prst="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400" b="1" dirty="0" smtClean="0">
                <a:solidFill>
                  <a:schemeClr val="tx1"/>
                </a:solidFill>
              </a:rPr>
              <a:t>FINANCIAL MARKETS</a:t>
            </a:r>
          </a:p>
          <a:p>
            <a:pPr marL="171450" indent="-171450">
              <a:buFont typeface="Arial" panose="020B0604020202020204" pitchFamily="34" charset="0"/>
              <a:buChar char="•"/>
            </a:pPr>
            <a:r>
              <a:rPr lang="en-US" sz="800" dirty="0" smtClean="0">
                <a:solidFill>
                  <a:schemeClr val="tx1"/>
                </a:solidFill>
              </a:rPr>
              <a:t>Role of money, definitions of money (broad and narrow) and ‘credit money’ (how banks create private money)</a:t>
            </a:r>
          </a:p>
          <a:p>
            <a:pPr marL="171450" indent="-171450">
              <a:buFont typeface="Arial" panose="020B0604020202020204" pitchFamily="34" charset="0"/>
              <a:buChar char="•"/>
            </a:pPr>
            <a:r>
              <a:rPr lang="en-US" sz="800" dirty="0" smtClean="0">
                <a:solidFill>
                  <a:schemeClr val="tx1"/>
                </a:solidFill>
              </a:rPr>
              <a:t>Role of financial markets in wider economy: Money Markets – short term loans, treasury bills (less than a year), Capital Markets – Bonds and Equity, FOREX Markets – determination of exchange rates (using supply and demand).  How do </a:t>
            </a:r>
          </a:p>
          <a:p>
            <a:pPr marL="171450" indent="-171450">
              <a:buFont typeface="Arial" panose="020B0604020202020204" pitchFamily="34" charset="0"/>
              <a:buChar char="•"/>
            </a:pPr>
            <a:r>
              <a:rPr lang="en-US" sz="800" dirty="0">
                <a:solidFill>
                  <a:schemeClr val="tx1"/>
                </a:solidFill>
              </a:rPr>
              <a:t>Government </a:t>
            </a:r>
            <a:r>
              <a:rPr lang="en-US" sz="800" dirty="0" smtClean="0">
                <a:solidFill>
                  <a:schemeClr val="tx1"/>
                </a:solidFill>
              </a:rPr>
              <a:t>bonds - Bond </a:t>
            </a:r>
            <a:r>
              <a:rPr lang="en-US" sz="800" dirty="0">
                <a:solidFill>
                  <a:schemeClr val="tx1"/>
                </a:solidFill>
              </a:rPr>
              <a:t>prices and yields are </a:t>
            </a:r>
            <a:r>
              <a:rPr lang="en-US" sz="800" dirty="0" smtClean="0">
                <a:solidFill>
                  <a:schemeClr val="tx1"/>
                </a:solidFill>
              </a:rPr>
              <a:t>inverted.  Coupon and maturity rates.</a:t>
            </a:r>
          </a:p>
          <a:p>
            <a:pPr marL="171450" indent="-171450">
              <a:buFont typeface="Arial" panose="020B0604020202020204" pitchFamily="34" charset="0"/>
              <a:buChar char="•"/>
            </a:pPr>
            <a:r>
              <a:rPr lang="en-US" sz="800" dirty="0" smtClean="0">
                <a:solidFill>
                  <a:schemeClr val="tx1"/>
                </a:solidFill>
              </a:rPr>
              <a:t>The role of commercial and investment banks – wider economy, balance sheets (assets and liabilities), objectives of banks (conflicts between liquidity, profitability and security).</a:t>
            </a:r>
          </a:p>
          <a:p>
            <a:pPr marL="171450" indent="-171450">
              <a:buFont typeface="Arial" panose="020B0604020202020204" pitchFamily="34" charset="0"/>
              <a:buChar char="•"/>
            </a:pPr>
            <a:r>
              <a:rPr lang="en-US" sz="800" dirty="0" smtClean="0">
                <a:solidFill>
                  <a:schemeClr val="tx1"/>
                </a:solidFill>
              </a:rPr>
              <a:t>Market failure – moral hazard, systemic risk (externalities) and imperfect information</a:t>
            </a:r>
          </a:p>
          <a:p>
            <a:pPr marL="171450" indent="-171450">
              <a:buFont typeface="Arial" panose="020B0604020202020204" pitchFamily="34" charset="0"/>
              <a:buChar char="•"/>
            </a:pPr>
            <a:r>
              <a:rPr lang="en-US" sz="800" dirty="0" smtClean="0">
                <a:solidFill>
                  <a:schemeClr val="tx1"/>
                </a:solidFill>
              </a:rPr>
              <a:t>The role of central banks, the MPC and financial regulation (PRA, FPC and FCA).  Liquidity and capital ratios.</a:t>
            </a:r>
          </a:p>
          <a:p>
            <a:pPr marL="171450" indent="-171450">
              <a:buFont typeface="Arial" panose="020B0604020202020204" pitchFamily="34" charset="0"/>
              <a:buChar char="•"/>
            </a:pPr>
            <a:endParaRPr lang="en-US" sz="1000" dirty="0">
              <a:solidFill>
                <a:schemeClr val="tx1"/>
              </a:solidFill>
            </a:endParaRPr>
          </a:p>
        </p:txBody>
      </p:sp>
      <p:sp>
        <p:nvSpPr>
          <p:cNvPr id="9" name="Rectangle 8"/>
          <p:cNvSpPr/>
          <p:nvPr/>
        </p:nvSpPr>
        <p:spPr>
          <a:xfrm>
            <a:off x="0" y="1146776"/>
            <a:ext cx="1299166" cy="1002074"/>
          </a:xfrm>
          <a:prstGeom prst="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400" b="1" dirty="0" smtClean="0">
                <a:solidFill>
                  <a:schemeClr val="tx1"/>
                </a:solidFill>
              </a:rPr>
              <a:t>GOVERNMENT</a:t>
            </a:r>
          </a:p>
          <a:p>
            <a:r>
              <a:rPr lang="en-US" sz="800" dirty="0" smtClean="0">
                <a:solidFill>
                  <a:schemeClr val="tx1"/>
                </a:solidFill>
              </a:rPr>
              <a:t>Fiscal position – deficits and surplus (structural and current deficit) and national debt (as % of GDP)</a:t>
            </a:r>
          </a:p>
          <a:p>
            <a:pPr marL="171450" indent="-171450">
              <a:buFont typeface="Arial"/>
              <a:buChar char="•"/>
            </a:pPr>
            <a:endParaRPr lang="en-US" sz="1000" dirty="0" smtClean="0">
              <a:solidFill>
                <a:schemeClr val="tx1"/>
              </a:solidFill>
            </a:endParaRPr>
          </a:p>
          <a:p>
            <a:endParaRPr lang="en-US" sz="1000" dirty="0" smtClean="0">
              <a:solidFill>
                <a:schemeClr val="tx1"/>
              </a:solidFill>
            </a:endParaRPr>
          </a:p>
          <a:p>
            <a:endParaRPr lang="en-US" sz="1000" dirty="0">
              <a:solidFill>
                <a:schemeClr val="tx1"/>
              </a:solidFill>
            </a:endParaRPr>
          </a:p>
        </p:txBody>
      </p:sp>
      <p:sp>
        <p:nvSpPr>
          <p:cNvPr id="11" name="Rectangle 10"/>
          <p:cNvSpPr/>
          <p:nvPr/>
        </p:nvSpPr>
        <p:spPr>
          <a:xfrm>
            <a:off x="0" y="2819504"/>
            <a:ext cx="4091214" cy="614516"/>
          </a:xfrm>
          <a:prstGeom prst="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400" b="1" dirty="0" smtClean="0">
                <a:solidFill>
                  <a:schemeClr val="tx1"/>
                </a:solidFill>
              </a:rPr>
              <a:t>HOUSEHOLDS and FIRMS</a:t>
            </a:r>
          </a:p>
          <a:p>
            <a:pPr marL="171450" indent="-171450">
              <a:buFont typeface="Arial" panose="020B0604020202020204" pitchFamily="34" charset="0"/>
              <a:buChar char="•"/>
            </a:pPr>
            <a:r>
              <a:rPr lang="en-US" sz="800" dirty="0" smtClean="0">
                <a:solidFill>
                  <a:schemeClr val="tx1"/>
                </a:solidFill>
              </a:rPr>
              <a:t>Confidence (‘animal spirits’)</a:t>
            </a:r>
          </a:p>
          <a:p>
            <a:pPr marL="171450" indent="-171450">
              <a:buFont typeface="Arial" panose="020B0604020202020204" pitchFamily="34" charset="0"/>
              <a:buChar char="•"/>
            </a:pPr>
            <a:r>
              <a:rPr lang="en-US" sz="800" dirty="0" smtClean="0">
                <a:solidFill>
                  <a:schemeClr val="tx1"/>
                </a:solidFill>
              </a:rPr>
              <a:t>Debt issues</a:t>
            </a:r>
            <a:endParaRPr lang="en-US" sz="800" dirty="0">
              <a:solidFill>
                <a:schemeClr val="tx1"/>
              </a:solidFill>
            </a:endParaRPr>
          </a:p>
        </p:txBody>
      </p:sp>
      <p:sp>
        <p:nvSpPr>
          <p:cNvPr id="12" name="Text Box 13"/>
          <p:cNvSpPr txBox="1">
            <a:spLocks noChangeArrowheads="1"/>
          </p:cNvSpPr>
          <p:nvPr/>
        </p:nvSpPr>
        <p:spPr bwMode="auto">
          <a:xfrm>
            <a:off x="-1" y="0"/>
            <a:ext cx="3670377" cy="677108"/>
          </a:xfrm>
          <a:prstGeom prst="rect">
            <a:avLst/>
          </a:prstGeom>
          <a:solidFill>
            <a:srgbClr val="FFFF00"/>
          </a:solidFill>
          <a:ln>
            <a:solidFill>
              <a:schemeClr val="tx1"/>
            </a:solid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n-US" sz="1600" b="1" dirty="0" smtClean="0">
                <a:solidFill>
                  <a:srgbClr val="000000"/>
                </a:solidFill>
                <a:latin typeface="Calibri" panose="020F0502020204030204" pitchFamily="34" charset="0"/>
              </a:rPr>
              <a:t>ECONOMIC AGENTS IN THE ECONOMY</a:t>
            </a:r>
          </a:p>
          <a:p>
            <a:pPr algn="ctr" eaLnBrk="1" hangingPunct="1"/>
            <a:r>
              <a:rPr lang="en-GB" altLang="en-US" sz="1100" dirty="0" smtClean="0">
                <a:solidFill>
                  <a:srgbClr val="000000"/>
                </a:solidFill>
                <a:latin typeface="Calibri" panose="020F0502020204030204" pitchFamily="34" charset="0"/>
              </a:rPr>
              <a:t>The main players in the economy through the Circular Flow of Income (Income = Output = Expenditure)</a:t>
            </a:r>
            <a:endParaRPr lang="en-GB" altLang="en-US" sz="1100" dirty="0">
              <a:solidFill>
                <a:srgbClr val="000000"/>
              </a:solidFill>
              <a:latin typeface="Calibri" panose="020F0502020204030204" pitchFamily="34" charset="0"/>
            </a:endParaRPr>
          </a:p>
        </p:txBody>
      </p:sp>
      <p:sp>
        <p:nvSpPr>
          <p:cNvPr id="13" name="Text Box 13"/>
          <p:cNvSpPr txBox="1">
            <a:spLocks noChangeArrowheads="1"/>
          </p:cNvSpPr>
          <p:nvPr/>
        </p:nvSpPr>
        <p:spPr bwMode="auto">
          <a:xfrm>
            <a:off x="8471291" y="0"/>
            <a:ext cx="3720709" cy="754053"/>
          </a:xfrm>
          <a:prstGeom prst="rect">
            <a:avLst/>
          </a:prstGeom>
          <a:solidFill>
            <a:srgbClr val="FFFF00"/>
          </a:solidFill>
          <a:ln>
            <a:solidFill>
              <a:schemeClr val="tx1"/>
            </a:solid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n-US" sz="1600" b="1" dirty="0" smtClean="0">
                <a:solidFill>
                  <a:srgbClr val="000000"/>
                </a:solidFill>
                <a:latin typeface="Calibri" panose="020F0502020204030204" pitchFamily="34" charset="0"/>
              </a:rPr>
              <a:t>MACROECONOMIC INDICATORS (Objectives in Brackets)</a:t>
            </a:r>
          </a:p>
          <a:p>
            <a:pPr algn="ctr" eaLnBrk="1" hangingPunct="1"/>
            <a:r>
              <a:rPr lang="en-GB" altLang="en-US" sz="1100" dirty="0" smtClean="0">
                <a:solidFill>
                  <a:srgbClr val="000000"/>
                </a:solidFill>
                <a:latin typeface="Calibri" panose="020F0502020204030204" pitchFamily="34" charset="0"/>
              </a:rPr>
              <a:t>Judging the performance of an economy</a:t>
            </a:r>
            <a:endParaRPr lang="en-GB" altLang="en-US" sz="1100" dirty="0">
              <a:solidFill>
                <a:srgbClr val="000000"/>
              </a:solidFill>
              <a:latin typeface="Calibri" panose="020F0502020204030204" pitchFamily="34" charset="0"/>
            </a:endParaRPr>
          </a:p>
        </p:txBody>
      </p:sp>
      <p:sp>
        <p:nvSpPr>
          <p:cNvPr id="14" name="Rectangle 13"/>
          <p:cNvSpPr/>
          <p:nvPr/>
        </p:nvSpPr>
        <p:spPr>
          <a:xfrm>
            <a:off x="8102502" y="824321"/>
            <a:ext cx="4089498" cy="1358706"/>
          </a:xfrm>
          <a:prstGeom prst="rect">
            <a:avLst/>
          </a:prstGeom>
          <a:solidFill>
            <a:schemeClr val="accent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400" b="1" dirty="0" smtClean="0">
                <a:solidFill>
                  <a:schemeClr val="tx1"/>
                </a:solidFill>
              </a:rPr>
              <a:t>ECONOMIC GROWTH and DEVELOPMENT (Sustainable)</a:t>
            </a:r>
          </a:p>
          <a:p>
            <a:pPr marL="171450" indent="-171450">
              <a:buFont typeface="Arial" panose="020B0604020202020204" pitchFamily="34" charset="0"/>
              <a:buChar char="•"/>
            </a:pPr>
            <a:r>
              <a:rPr lang="en-US" sz="800" dirty="0" smtClean="0">
                <a:solidFill>
                  <a:schemeClr val="tx1"/>
                </a:solidFill>
              </a:rPr>
              <a:t>Similarities and differences between growth, development and standards of living</a:t>
            </a:r>
          </a:p>
          <a:p>
            <a:pPr marL="171450" indent="-171450">
              <a:buFont typeface="Arial" panose="020B0604020202020204" pitchFamily="34" charset="0"/>
              <a:buChar char="•"/>
            </a:pPr>
            <a:r>
              <a:rPr lang="en-US" sz="800" dirty="0" smtClean="0">
                <a:solidFill>
                  <a:schemeClr val="tx1"/>
                </a:solidFill>
              </a:rPr>
              <a:t>Economic cycles and demand/supply causes of growth (also short run and long run).</a:t>
            </a:r>
          </a:p>
          <a:p>
            <a:pPr marL="171450" indent="-171450">
              <a:buFont typeface="Arial" panose="020B0604020202020204" pitchFamily="34" charset="0"/>
              <a:buChar char="•"/>
            </a:pPr>
            <a:r>
              <a:rPr lang="en-US" sz="800" dirty="0" smtClean="0">
                <a:solidFill>
                  <a:schemeClr val="tx1"/>
                </a:solidFill>
              </a:rPr>
              <a:t>Measurement through GDP (and index numbers) plus HDI as alternative for standards of living.  PPP considerations.</a:t>
            </a:r>
          </a:p>
          <a:p>
            <a:pPr marL="171450" indent="-171450">
              <a:buFont typeface="Arial" panose="020B0604020202020204" pitchFamily="34" charset="0"/>
              <a:buChar char="•"/>
            </a:pPr>
            <a:r>
              <a:rPr lang="en-US" sz="800" dirty="0" smtClean="0">
                <a:solidFill>
                  <a:schemeClr val="tx1"/>
                </a:solidFill>
              </a:rPr>
              <a:t>Costs and benefits of economic growth; impact on individuals, the economy and environment</a:t>
            </a:r>
          </a:p>
          <a:p>
            <a:pPr marL="171450" indent="-171450">
              <a:buFont typeface="Arial" panose="020B0604020202020204" pitchFamily="34" charset="0"/>
              <a:buChar char="•"/>
            </a:pPr>
            <a:r>
              <a:rPr lang="en-US" sz="800" dirty="0" smtClean="0">
                <a:solidFill>
                  <a:schemeClr val="tx1"/>
                </a:solidFill>
              </a:rPr>
              <a:t>Opportunities and barriers to growth for developing countries. The role of trade .v. aid.</a:t>
            </a:r>
          </a:p>
        </p:txBody>
      </p:sp>
      <p:sp>
        <p:nvSpPr>
          <p:cNvPr id="15" name="Rectangle 14"/>
          <p:cNvSpPr/>
          <p:nvPr/>
        </p:nvSpPr>
        <p:spPr>
          <a:xfrm>
            <a:off x="8097844" y="2290690"/>
            <a:ext cx="4094156" cy="892033"/>
          </a:xfrm>
          <a:prstGeom prst="rect">
            <a:avLst/>
          </a:prstGeom>
          <a:solidFill>
            <a:schemeClr val="accent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400" b="1" dirty="0" smtClean="0">
                <a:solidFill>
                  <a:schemeClr val="tx1"/>
                </a:solidFill>
              </a:rPr>
              <a:t>UNEMPLOYMENT (</a:t>
            </a:r>
            <a:r>
              <a:rPr lang="en-US" sz="1400" b="1" dirty="0" err="1" smtClean="0">
                <a:solidFill>
                  <a:schemeClr val="tx1"/>
                </a:solidFill>
              </a:rPr>
              <a:t>Minimising</a:t>
            </a:r>
            <a:r>
              <a:rPr lang="en-US" sz="1400" b="1" dirty="0" smtClean="0">
                <a:solidFill>
                  <a:schemeClr val="tx1"/>
                </a:solidFill>
              </a:rPr>
              <a:t>)</a:t>
            </a:r>
          </a:p>
          <a:p>
            <a:pPr marL="171450" indent="-171450">
              <a:buFont typeface="Arial" panose="020B0604020202020204" pitchFamily="34" charset="0"/>
              <a:buChar char="•"/>
            </a:pPr>
            <a:r>
              <a:rPr lang="en-US" sz="800" dirty="0" smtClean="0">
                <a:solidFill>
                  <a:schemeClr val="tx1"/>
                </a:solidFill>
              </a:rPr>
              <a:t>Measuring unemployment – LFS and claimant count</a:t>
            </a:r>
          </a:p>
          <a:p>
            <a:pPr marL="171450" indent="-171450">
              <a:buFont typeface="Arial" panose="020B0604020202020204" pitchFamily="34" charset="0"/>
              <a:buChar char="•"/>
            </a:pPr>
            <a:r>
              <a:rPr lang="en-US" sz="800" dirty="0" smtClean="0">
                <a:solidFill>
                  <a:schemeClr val="tx1"/>
                </a:solidFill>
              </a:rPr>
              <a:t>Natural rate of unemployment (voluntary unemployment - structural and frictional)</a:t>
            </a:r>
          </a:p>
          <a:p>
            <a:pPr marL="171450" indent="-171450">
              <a:buFont typeface="Arial" panose="020B0604020202020204" pitchFamily="34" charset="0"/>
              <a:buChar char="•"/>
            </a:pPr>
            <a:r>
              <a:rPr lang="en-US" sz="800" dirty="0" smtClean="0">
                <a:solidFill>
                  <a:schemeClr val="tx1"/>
                </a:solidFill>
              </a:rPr>
              <a:t>DISEQUILBRIUM: Cyclical unemployment and involuntary unemployment (negative output gaps) – Keynesian view.  Real wage unemployment – classical view.</a:t>
            </a:r>
          </a:p>
          <a:p>
            <a:pPr marL="171450" indent="-171450">
              <a:buFont typeface="Arial" panose="020B0604020202020204" pitchFamily="34" charset="0"/>
              <a:buChar char="•"/>
            </a:pPr>
            <a:r>
              <a:rPr lang="en-US" sz="800" dirty="0" smtClean="0">
                <a:solidFill>
                  <a:schemeClr val="tx1"/>
                </a:solidFill>
              </a:rPr>
              <a:t>Consequences of unemployment</a:t>
            </a:r>
            <a:endParaRPr lang="en-US" sz="800" dirty="0">
              <a:solidFill>
                <a:schemeClr val="tx1"/>
              </a:solidFill>
            </a:endParaRPr>
          </a:p>
        </p:txBody>
      </p:sp>
      <p:sp>
        <p:nvSpPr>
          <p:cNvPr id="16" name="Rectangle 15"/>
          <p:cNvSpPr/>
          <p:nvPr/>
        </p:nvSpPr>
        <p:spPr>
          <a:xfrm>
            <a:off x="8100050" y="3316411"/>
            <a:ext cx="4091950" cy="925218"/>
          </a:xfrm>
          <a:prstGeom prst="rect">
            <a:avLst/>
          </a:prstGeom>
          <a:solidFill>
            <a:schemeClr val="accent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400" b="1" dirty="0" smtClean="0">
                <a:solidFill>
                  <a:schemeClr val="tx1"/>
                </a:solidFill>
              </a:rPr>
              <a:t>PRICE LEVELS (Stable)</a:t>
            </a:r>
          </a:p>
          <a:p>
            <a:pPr marL="171450" indent="-171450">
              <a:buFont typeface="Arial" panose="020B0604020202020204" pitchFamily="34" charset="0"/>
              <a:buChar char="•"/>
            </a:pPr>
            <a:r>
              <a:rPr lang="en-US" sz="800" dirty="0" smtClean="0">
                <a:solidFill>
                  <a:schemeClr val="tx1"/>
                </a:solidFill>
              </a:rPr>
              <a:t>Inflation and hyperinflation (Positive Output Gaps)</a:t>
            </a:r>
          </a:p>
          <a:p>
            <a:pPr marL="171450" indent="-171450">
              <a:buFont typeface="Arial" panose="020B0604020202020204" pitchFamily="34" charset="0"/>
              <a:buChar char="•"/>
            </a:pPr>
            <a:r>
              <a:rPr lang="en-US" sz="800" dirty="0" smtClean="0">
                <a:solidFill>
                  <a:schemeClr val="tx1"/>
                </a:solidFill>
              </a:rPr>
              <a:t>Deflation and deflationary spirals</a:t>
            </a:r>
          </a:p>
          <a:p>
            <a:pPr marL="171450" indent="-171450">
              <a:buFont typeface="Arial" panose="020B0604020202020204" pitchFamily="34" charset="0"/>
              <a:buChar char="•"/>
            </a:pPr>
            <a:r>
              <a:rPr lang="en-US" sz="800" dirty="0" smtClean="0">
                <a:solidFill>
                  <a:schemeClr val="tx1"/>
                </a:solidFill>
              </a:rPr>
              <a:t>Measurement - CPI and RPI (also index numbers)</a:t>
            </a:r>
          </a:p>
          <a:p>
            <a:pPr marL="171450" indent="-171450">
              <a:buFont typeface="Arial" panose="020B0604020202020204" pitchFamily="34" charset="0"/>
              <a:buChar char="•"/>
            </a:pPr>
            <a:r>
              <a:rPr lang="en-US" sz="800" dirty="0" smtClean="0">
                <a:solidFill>
                  <a:schemeClr val="tx1"/>
                </a:solidFill>
              </a:rPr>
              <a:t>Causes of inflation – expectations theory, </a:t>
            </a:r>
            <a:r>
              <a:rPr lang="en-US" sz="800" dirty="0" err="1" smtClean="0">
                <a:solidFill>
                  <a:schemeClr val="tx1"/>
                </a:solidFill>
              </a:rPr>
              <a:t>keynesian</a:t>
            </a:r>
            <a:r>
              <a:rPr lang="en-US" sz="800" dirty="0" smtClean="0">
                <a:solidFill>
                  <a:schemeClr val="tx1"/>
                </a:solidFill>
              </a:rPr>
              <a:t> theory (cost push/demand pull), quantity theory of money (monetarist) theory.</a:t>
            </a:r>
            <a:endParaRPr lang="en-US" sz="800" dirty="0">
              <a:solidFill>
                <a:schemeClr val="tx1"/>
              </a:solidFill>
            </a:endParaRPr>
          </a:p>
        </p:txBody>
      </p:sp>
      <p:sp>
        <p:nvSpPr>
          <p:cNvPr id="17" name="Rectangle 16"/>
          <p:cNvSpPr/>
          <p:nvPr/>
        </p:nvSpPr>
        <p:spPr>
          <a:xfrm>
            <a:off x="8134865" y="5654935"/>
            <a:ext cx="4057135" cy="1203065"/>
          </a:xfrm>
          <a:prstGeom prst="rect">
            <a:avLst/>
          </a:prstGeom>
          <a:solidFill>
            <a:schemeClr val="accent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400" b="1" dirty="0" smtClean="0">
                <a:solidFill>
                  <a:schemeClr val="tx1"/>
                </a:solidFill>
              </a:rPr>
              <a:t>BALANCE OF PAYMENTS (Balanced)</a:t>
            </a:r>
          </a:p>
          <a:p>
            <a:pPr marL="171450" indent="-171450">
              <a:buFont typeface="Arial" panose="020B0604020202020204" pitchFamily="34" charset="0"/>
              <a:buChar char="•"/>
            </a:pPr>
            <a:r>
              <a:rPr lang="en-US" sz="800" dirty="0" smtClean="0">
                <a:solidFill>
                  <a:schemeClr val="tx1"/>
                </a:solidFill>
              </a:rPr>
              <a:t>Current account (Exports, Imports, Investment Income and Transfers)</a:t>
            </a:r>
          </a:p>
          <a:p>
            <a:pPr marL="171450" indent="-171450">
              <a:buFont typeface="Arial" panose="020B0604020202020204" pitchFamily="34" charset="0"/>
              <a:buChar char="•"/>
            </a:pPr>
            <a:r>
              <a:rPr lang="en-US" sz="800" dirty="0" smtClean="0">
                <a:solidFill>
                  <a:schemeClr val="tx1"/>
                </a:solidFill>
              </a:rPr>
              <a:t>Financial and Capital Account</a:t>
            </a:r>
            <a:r>
              <a:rPr lang="en-US" sz="800" dirty="0">
                <a:solidFill>
                  <a:schemeClr val="tx1"/>
                </a:solidFill>
              </a:rPr>
              <a:t> </a:t>
            </a:r>
            <a:r>
              <a:rPr lang="en-US" sz="800" dirty="0" smtClean="0">
                <a:solidFill>
                  <a:schemeClr val="tx1"/>
                </a:solidFill>
              </a:rPr>
              <a:t>(FDI, Hot Money Flows, Portfolio Investment)</a:t>
            </a:r>
          </a:p>
          <a:p>
            <a:pPr marL="171450" indent="-171450">
              <a:buFont typeface="Arial" panose="020B0604020202020204" pitchFamily="34" charset="0"/>
              <a:buChar char="•"/>
            </a:pPr>
            <a:r>
              <a:rPr lang="en-US" sz="800" dirty="0" smtClean="0">
                <a:solidFill>
                  <a:schemeClr val="tx1"/>
                </a:solidFill>
              </a:rPr>
              <a:t>Deficits and surplus on the balance of payments (current account).  Balance of payments crisis (excessive current account deficit leading to a sharp depreciation in the exchange rate)</a:t>
            </a:r>
          </a:p>
          <a:p>
            <a:pPr marL="171450" indent="-171450">
              <a:buFont typeface="Arial" panose="020B0604020202020204" pitchFamily="34" charset="0"/>
              <a:buChar char="•"/>
            </a:pPr>
            <a:r>
              <a:rPr lang="en-US" sz="800" dirty="0" smtClean="0">
                <a:solidFill>
                  <a:schemeClr val="tx1"/>
                </a:solidFill>
              </a:rPr>
              <a:t>Expenditure switching and reduction policies</a:t>
            </a:r>
          </a:p>
          <a:p>
            <a:pPr marL="171450" indent="-171450">
              <a:buFont typeface="Arial" panose="020B0604020202020204" pitchFamily="34" charset="0"/>
              <a:buChar char="•"/>
            </a:pPr>
            <a:r>
              <a:rPr lang="en-US" sz="800" dirty="0" smtClean="0">
                <a:solidFill>
                  <a:schemeClr val="tx1"/>
                </a:solidFill>
              </a:rPr>
              <a:t>Currency zones (Eurozone </a:t>
            </a:r>
            <a:r>
              <a:rPr lang="en-US" sz="800" dirty="0" err="1" smtClean="0">
                <a:solidFill>
                  <a:schemeClr val="tx1"/>
                </a:solidFill>
              </a:rPr>
              <a:t>etc</a:t>
            </a:r>
            <a:r>
              <a:rPr lang="en-US" sz="800" dirty="0" smtClean="0">
                <a:solidFill>
                  <a:schemeClr val="tx1"/>
                </a:solidFill>
              </a:rPr>
              <a:t>) – Advantages and Disadvantages</a:t>
            </a:r>
          </a:p>
        </p:txBody>
      </p:sp>
      <p:sp>
        <p:nvSpPr>
          <p:cNvPr id="18" name="Rectangle 17"/>
          <p:cNvSpPr/>
          <p:nvPr/>
        </p:nvSpPr>
        <p:spPr>
          <a:xfrm>
            <a:off x="8121136" y="4336567"/>
            <a:ext cx="4070864" cy="1190936"/>
          </a:xfrm>
          <a:prstGeom prst="rect">
            <a:avLst/>
          </a:prstGeom>
          <a:solidFill>
            <a:schemeClr val="accent2">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400" b="1" dirty="0" smtClean="0">
                <a:solidFill>
                  <a:schemeClr val="tx1"/>
                </a:solidFill>
              </a:rPr>
              <a:t>OTHER INDICATORS TO CONSIDER</a:t>
            </a:r>
          </a:p>
          <a:p>
            <a:pPr marL="171450" indent="-171450">
              <a:buFont typeface="Arial" panose="020B0604020202020204" pitchFamily="34" charset="0"/>
              <a:buChar char="•"/>
            </a:pPr>
            <a:r>
              <a:rPr lang="en-US" sz="800" dirty="0" smtClean="0">
                <a:solidFill>
                  <a:schemeClr val="tx1"/>
                </a:solidFill>
              </a:rPr>
              <a:t>FISCAL POSITION: Austerity economics, Effects of budget deficit (structural and cyclical) and surplus etc.  National debt and the role of the OBR.</a:t>
            </a:r>
          </a:p>
          <a:p>
            <a:pPr marL="171450" indent="-171450">
              <a:buFont typeface="Arial" panose="020B0604020202020204" pitchFamily="34" charset="0"/>
              <a:buChar char="•"/>
            </a:pPr>
            <a:r>
              <a:rPr lang="en-US" sz="800" dirty="0" smtClean="0">
                <a:solidFill>
                  <a:schemeClr val="tx1"/>
                </a:solidFill>
              </a:rPr>
              <a:t>INEQUALITY: </a:t>
            </a:r>
            <a:r>
              <a:rPr lang="en-US" sz="800" dirty="0" err="1" smtClean="0">
                <a:solidFill>
                  <a:schemeClr val="tx1"/>
                </a:solidFill>
              </a:rPr>
              <a:t>Gini</a:t>
            </a:r>
            <a:r>
              <a:rPr lang="en-US" sz="800" dirty="0" smtClean="0">
                <a:solidFill>
                  <a:schemeClr val="tx1"/>
                </a:solidFill>
              </a:rPr>
              <a:t> co-efficient derived from </a:t>
            </a:r>
            <a:r>
              <a:rPr lang="en-US" sz="800" dirty="0" err="1" smtClean="0">
                <a:solidFill>
                  <a:schemeClr val="tx1"/>
                </a:solidFill>
              </a:rPr>
              <a:t>lorenz</a:t>
            </a:r>
            <a:r>
              <a:rPr lang="en-US" sz="800" dirty="0" smtClean="0">
                <a:solidFill>
                  <a:schemeClr val="tx1"/>
                </a:solidFill>
              </a:rPr>
              <a:t> curve suggesting </a:t>
            </a:r>
            <a:r>
              <a:rPr lang="en-US" sz="800" dirty="0" err="1" smtClean="0">
                <a:solidFill>
                  <a:schemeClr val="tx1"/>
                </a:solidFill>
              </a:rPr>
              <a:t>diffrence</a:t>
            </a:r>
            <a:r>
              <a:rPr lang="en-US" sz="800" dirty="0" smtClean="0">
                <a:solidFill>
                  <a:schemeClr val="tx1"/>
                </a:solidFill>
              </a:rPr>
              <a:t> in income and wealth.</a:t>
            </a:r>
          </a:p>
          <a:p>
            <a:pPr marL="171450" indent="-171450">
              <a:buFont typeface="Arial" panose="020B0604020202020204" pitchFamily="34" charset="0"/>
              <a:buChar char="•"/>
            </a:pPr>
            <a:r>
              <a:rPr lang="en-US" sz="800" dirty="0" smtClean="0">
                <a:solidFill>
                  <a:schemeClr val="tx1"/>
                </a:solidFill>
              </a:rPr>
              <a:t>LABOUR PRODUCTIVITY: Affected by technology, wage levels, morale of workforce</a:t>
            </a:r>
          </a:p>
          <a:p>
            <a:pPr marL="171450" indent="-171450">
              <a:buFont typeface="Arial" panose="020B0604020202020204" pitchFamily="34" charset="0"/>
              <a:buChar char="•"/>
            </a:pPr>
            <a:r>
              <a:rPr lang="en-US" sz="800" dirty="0" smtClean="0">
                <a:solidFill>
                  <a:schemeClr val="tx1"/>
                </a:solidFill>
              </a:rPr>
              <a:t>EXCHANGE RATE STABILITY: How volatile is the currency? May depend on political stability as well as exchange rates etc.</a:t>
            </a:r>
            <a:endParaRPr lang="en-US" sz="800" dirty="0">
              <a:solidFill>
                <a:schemeClr val="tx1"/>
              </a:solidFill>
            </a:endParaRPr>
          </a:p>
        </p:txBody>
      </p:sp>
      <p:sp>
        <p:nvSpPr>
          <p:cNvPr id="19" name="TextBox 18"/>
          <p:cNvSpPr txBox="1"/>
          <p:nvPr/>
        </p:nvSpPr>
        <p:spPr>
          <a:xfrm>
            <a:off x="1369787" y="756714"/>
            <a:ext cx="2784929" cy="746358"/>
          </a:xfrm>
          <a:prstGeom prst="rect">
            <a:avLst/>
          </a:prstGeom>
          <a:noFill/>
          <a:ln>
            <a:solidFill>
              <a:schemeClr val="tx1"/>
            </a:solidFill>
          </a:ln>
        </p:spPr>
        <p:txBody>
          <a:bodyPr wrap="square" rtlCol="0">
            <a:spAutoFit/>
          </a:bodyPr>
          <a:lstStyle/>
          <a:p>
            <a:r>
              <a:rPr lang="en-GB" sz="1050" b="1" dirty="0" smtClean="0"/>
              <a:t>Supply Side Policies</a:t>
            </a:r>
          </a:p>
          <a:p>
            <a:pPr marL="171450" indent="-171450">
              <a:buFont typeface="Arial" panose="020B0604020202020204" pitchFamily="34" charset="0"/>
              <a:buChar char="•"/>
            </a:pPr>
            <a:r>
              <a:rPr lang="en-GB" sz="800" dirty="0" smtClean="0"/>
              <a:t>Free Market (neo-liberalism?): Privatisation, deregulation, tax cuts, labour market reforms (TU’s etc.)</a:t>
            </a:r>
          </a:p>
          <a:p>
            <a:pPr marL="171450" indent="-171450">
              <a:buFont typeface="Arial" panose="020B0604020202020204" pitchFamily="34" charset="0"/>
              <a:buChar char="•"/>
            </a:pPr>
            <a:r>
              <a:rPr lang="en-GB" sz="800" dirty="0" smtClean="0"/>
              <a:t>Interventionist (socialism?): education and health spending, infrastructure, research and development</a:t>
            </a:r>
            <a:endParaRPr lang="en-GB" sz="800" dirty="0"/>
          </a:p>
        </p:txBody>
      </p:sp>
      <p:sp>
        <p:nvSpPr>
          <p:cNvPr id="21" name="Text Box 5"/>
          <p:cNvSpPr txBox="1">
            <a:spLocks noChangeArrowheads="1"/>
          </p:cNvSpPr>
          <p:nvPr/>
        </p:nvSpPr>
        <p:spPr bwMode="auto">
          <a:xfrm>
            <a:off x="5675791" y="5279293"/>
            <a:ext cx="1011348" cy="1154162"/>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None/>
              <a:defRPr/>
            </a:pPr>
            <a:r>
              <a:rPr lang="en-GB" altLang="en-US" sz="1400" b="1" dirty="0" smtClean="0">
                <a:solidFill>
                  <a:schemeClr val="bg1"/>
                </a:solidFill>
              </a:rPr>
              <a:t>PHILLIPS CURVE ANALYSIS</a:t>
            </a:r>
          </a:p>
          <a:p>
            <a:pPr algn="ctr">
              <a:spcBef>
                <a:spcPct val="0"/>
              </a:spcBef>
              <a:buNone/>
              <a:defRPr/>
            </a:pPr>
            <a:r>
              <a:rPr lang="en-GB" altLang="en-US" sz="900" b="1" dirty="0" smtClean="0">
                <a:solidFill>
                  <a:schemeClr val="bg1"/>
                </a:solidFill>
              </a:rPr>
              <a:t>(Policy Conflict of Inflation and Unemployment)</a:t>
            </a:r>
            <a:endParaRPr lang="en-GB" altLang="en-US" sz="900" b="1" dirty="0">
              <a:solidFill>
                <a:schemeClr val="bg1"/>
              </a:solidFill>
            </a:endParaRPr>
          </a:p>
        </p:txBody>
      </p:sp>
      <p:sp>
        <p:nvSpPr>
          <p:cNvPr id="22" name="Line 10"/>
          <p:cNvSpPr>
            <a:spLocks noChangeShapeType="1"/>
          </p:cNvSpPr>
          <p:nvPr/>
        </p:nvSpPr>
        <p:spPr bwMode="auto">
          <a:xfrm>
            <a:off x="4243754" y="461665"/>
            <a:ext cx="54233" cy="6396335"/>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 name="Line 10"/>
          <p:cNvSpPr>
            <a:spLocks noChangeShapeType="1"/>
          </p:cNvSpPr>
          <p:nvPr/>
        </p:nvSpPr>
        <p:spPr bwMode="auto">
          <a:xfrm>
            <a:off x="7943070" y="461665"/>
            <a:ext cx="54233" cy="6396335"/>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 name="Text Box 5"/>
          <p:cNvSpPr txBox="1">
            <a:spLocks noChangeArrowheads="1"/>
          </p:cNvSpPr>
          <p:nvPr/>
        </p:nvSpPr>
        <p:spPr bwMode="auto">
          <a:xfrm>
            <a:off x="4671677" y="2353512"/>
            <a:ext cx="2968491" cy="446276"/>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None/>
              <a:defRPr/>
            </a:pPr>
            <a:r>
              <a:rPr lang="en-GB" altLang="en-US" sz="1400" b="1" dirty="0" smtClean="0">
                <a:solidFill>
                  <a:schemeClr val="bg1"/>
                </a:solidFill>
              </a:rPr>
              <a:t>MACROECONOMIC EQUILIBRIUM</a:t>
            </a:r>
          </a:p>
          <a:p>
            <a:pPr algn="ctr">
              <a:spcBef>
                <a:spcPct val="0"/>
              </a:spcBef>
              <a:buNone/>
              <a:defRPr/>
            </a:pPr>
            <a:r>
              <a:rPr lang="en-GB" altLang="en-US" sz="900" b="1" dirty="0">
                <a:solidFill>
                  <a:schemeClr val="bg1"/>
                </a:solidFill>
              </a:rPr>
              <a:t>(Policy Conflict of </a:t>
            </a:r>
            <a:r>
              <a:rPr lang="en-GB" altLang="en-US" sz="900" b="1" dirty="0" smtClean="0">
                <a:solidFill>
                  <a:schemeClr val="bg1"/>
                </a:solidFill>
              </a:rPr>
              <a:t>Inflation </a:t>
            </a:r>
            <a:r>
              <a:rPr lang="en-GB" altLang="en-US" sz="900" b="1" dirty="0">
                <a:solidFill>
                  <a:schemeClr val="bg1"/>
                </a:solidFill>
              </a:rPr>
              <a:t>and </a:t>
            </a:r>
            <a:r>
              <a:rPr lang="en-GB" altLang="en-US" sz="900" b="1" dirty="0" smtClean="0">
                <a:solidFill>
                  <a:schemeClr val="bg1"/>
                </a:solidFill>
              </a:rPr>
              <a:t>Growth)</a:t>
            </a:r>
            <a:endParaRPr lang="en-GB" altLang="en-US" sz="900" b="1" dirty="0">
              <a:solidFill>
                <a:schemeClr val="bg1"/>
              </a:solidFill>
            </a:endParaRPr>
          </a:p>
        </p:txBody>
      </p:sp>
      <p:sp>
        <p:nvSpPr>
          <p:cNvPr id="25" name="Text Box 20"/>
          <p:cNvSpPr txBox="1">
            <a:spLocks noChangeArrowheads="1"/>
          </p:cNvSpPr>
          <p:nvPr/>
        </p:nvSpPr>
        <p:spPr bwMode="auto">
          <a:xfrm>
            <a:off x="5395784" y="3039984"/>
            <a:ext cx="1530865" cy="461665"/>
          </a:xfrm>
          <a:prstGeom prst="rect">
            <a:avLst/>
          </a:prstGeom>
          <a:solidFill>
            <a:schemeClr val="bg1"/>
          </a:solidFill>
          <a:ln w="9525">
            <a:solidFill>
              <a:srgbClr val="000000"/>
            </a:solidFill>
            <a:miter lim="800000"/>
            <a:headEnd/>
            <a:tailEnd/>
          </a:ln>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n-US" sz="1000" b="1" dirty="0">
                <a:solidFill>
                  <a:srgbClr val="000000"/>
                </a:solidFill>
                <a:latin typeface="Calibri" panose="020F0502020204030204" pitchFamily="34" charset="0"/>
              </a:rPr>
              <a:t>Aggregate </a:t>
            </a:r>
            <a:r>
              <a:rPr lang="en-GB" altLang="en-US" sz="1000" b="1" dirty="0" smtClean="0">
                <a:solidFill>
                  <a:srgbClr val="000000"/>
                </a:solidFill>
                <a:latin typeface="Calibri" panose="020F0502020204030204" pitchFamily="34" charset="0"/>
              </a:rPr>
              <a:t>Demand AD</a:t>
            </a:r>
            <a:endParaRPr lang="en-GB" altLang="en-US" sz="1000" b="1" dirty="0">
              <a:solidFill>
                <a:srgbClr val="000000"/>
              </a:solidFill>
              <a:latin typeface="Calibri" panose="020F0502020204030204" pitchFamily="34" charset="0"/>
            </a:endParaRPr>
          </a:p>
          <a:p>
            <a:pPr algn="ctr" eaLnBrk="1" hangingPunct="1"/>
            <a:r>
              <a:rPr lang="en-GB" altLang="en-US" sz="700" b="1" dirty="0">
                <a:solidFill>
                  <a:srgbClr val="000000"/>
                </a:solidFill>
                <a:latin typeface="Calibri" panose="020F0502020204030204" pitchFamily="34" charset="0"/>
              </a:rPr>
              <a:t>The total amount of demand for resources in the economy</a:t>
            </a:r>
          </a:p>
        </p:txBody>
      </p:sp>
      <p:sp>
        <p:nvSpPr>
          <p:cNvPr id="26" name="Text Box 21"/>
          <p:cNvSpPr txBox="1">
            <a:spLocks noChangeArrowheads="1"/>
          </p:cNvSpPr>
          <p:nvPr/>
        </p:nvSpPr>
        <p:spPr bwMode="auto">
          <a:xfrm>
            <a:off x="5148505" y="1579463"/>
            <a:ext cx="2014841" cy="56938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n-US" sz="1000" b="1" dirty="0">
                <a:solidFill>
                  <a:srgbClr val="000000"/>
                </a:solidFill>
                <a:latin typeface="Calibri" panose="020F0502020204030204" pitchFamily="34" charset="0"/>
              </a:rPr>
              <a:t>Aggregate </a:t>
            </a:r>
            <a:r>
              <a:rPr lang="en-GB" altLang="en-US" sz="1000" b="1" dirty="0" smtClean="0">
                <a:solidFill>
                  <a:srgbClr val="000000"/>
                </a:solidFill>
                <a:latin typeface="Calibri" panose="020F0502020204030204" pitchFamily="34" charset="0"/>
              </a:rPr>
              <a:t>Supply AS</a:t>
            </a:r>
            <a:endParaRPr lang="en-GB" altLang="en-US" sz="1000" b="1" dirty="0">
              <a:solidFill>
                <a:srgbClr val="000000"/>
              </a:solidFill>
              <a:latin typeface="Calibri" panose="020F0502020204030204" pitchFamily="34" charset="0"/>
            </a:endParaRPr>
          </a:p>
          <a:p>
            <a:pPr algn="ctr" eaLnBrk="1" hangingPunct="1"/>
            <a:r>
              <a:rPr lang="en-GB" altLang="en-US" sz="700" b="1" dirty="0">
                <a:solidFill>
                  <a:srgbClr val="000000"/>
                </a:solidFill>
                <a:latin typeface="Calibri" panose="020F0502020204030204" pitchFamily="34" charset="0"/>
              </a:rPr>
              <a:t>The total amount of resources in the </a:t>
            </a:r>
            <a:r>
              <a:rPr lang="en-GB" altLang="en-US" sz="700" b="1" dirty="0" smtClean="0">
                <a:solidFill>
                  <a:srgbClr val="000000"/>
                </a:solidFill>
                <a:latin typeface="Calibri" panose="020F0502020204030204" pitchFamily="34" charset="0"/>
              </a:rPr>
              <a:t>economy - Classical Curve (SRAS and LRAS) and Keynesian Curve (AS)</a:t>
            </a:r>
            <a:endParaRPr lang="en-GB" altLang="en-US" sz="700" b="1" dirty="0">
              <a:solidFill>
                <a:srgbClr val="000000"/>
              </a:solidFill>
              <a:latin typeface="Calibri" panose="020F0502020204030204" pitchFamily="34" charset="0"/>
            </a:endParaRPr>
          </a:p>
        </p:txBody>
      </p:sp>
      <p:sp>
        <p:nvSpPr>
          <p:cNvPr id="28" name="Text Box 36"/>
          <p:cNvSpPr txBox="1">
            <a:spLocks noChangeArrowheads="1"/>
          </p:cNvSpPr>
          <p:nvPr/>
        </p:nvSpPr>
        <p:spPr bwMode="auto">
          <a:xfrm>
            <a:off x="4490356" y="3583814"/>
            <a:ext cx="816429" cy="877163"/>
          </a:xfrm>
          <a:prstGeom prst="rect">
            <a:avLst/>
          </a:prstGeom>
          <a:solidFill>
            <a:schemeClr val="accent1">
              <a:lumMod val="20000"/>
              <a:lumOff val="8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None/>
              <a:defRPr/>
            </a:pPr>
            <a:r>
              <a:rPr lang="en-GB" altLang="en-US" sz="750" b="1" dirty="0" smtClean="0">
                <a:solidFill>
                  <a:prstClr val="black"/>
                </a:solidFill>
              </a:rPr>
              <a:t>Consumption (</a:t>
            </a:r>
            <a:r>
              <a:rPr lang="en-GB" altLang="en-US" sz="750" b="1" dirty="0">
                <a:solidFill>
                  <a:prstClr val="black"/>
                </a:solidFill>
              </a:rPr>
              <a:t>C)</a:t>
            </a:r>
          </a:p>
          <a:p>
            <a:pPr algn="ctr">
              <a:spcBef>
                <a:spcPct val="0"/>
              </a:spcBef>
              <a:buNone/>
              <a:defRPr/>
            </a:pPr>
            <a:r>
              <a:rPr lang="en-GB" altLang="en-US" sz="600" b="1" dirty="0">
                <a:solidFill>
                  <a:prstClr val="black"/>
                </a:solidFill>
              </a:rPr>
              <a:t>Spending by households in the </a:t>
            </a:r>
            <a:r>
              <a:rPr lang="en-GB" altLang="en-US" sz="600" b="1" dirty="0" smtClean="0">
                <a:solidFill>
                  <a:prstClr val="black"/>
                </a:solidFill>
              </a:rPr>
              <a:t>economy.  The opposite of Saving (Saving is not investment!).</a:t>
            </a:r>
            <a:endParaRPr lang="en-GB" altLang="en-US" sz="600" b="1" dirty="0">
              <a:solidFill>
                <a:prstClr val="black"/>
              </a:solidFill>
            </a:endParaRPr>
          </a:p>
        </p:txBody>
      </p:sp>
      <p:sp>
        <p:nvSpPr>
          <p:cNvPr id="29" name="Text Box 37"/>
          <p:cNvSpPr txBox="1">
            <a:spLocks noChangeArrowheads="1"/>
          </p:cNvSpPr>
          <p:nvPr/>
        </p:nvSpPr>
        <p:spPr bwMode="auto">
          <a:xfrm>
            <a:off x="5375373" y="3577788"/>
            <a:ext cx="765105" cy="484748"/>
          </a:xfrm>
          <a:prstGeom prst="rect">
            <a:avLst/>
          </a:prstGeom>
          <a:solidFill>
            <a:schemeClr val="accent1">
              <a:lumMod val="20000"/>
              <a:lumOff val="8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None/>
              <a:defRPr/>
            </a:pPr>
            <a:r>
              <a:rPr lang="en-GB" altLang="en-US" sz="750" b="1" dirty="0" smtClean="0">
                <a:solidFill>
                  <a:prstClr val="black"/>
                </a:solidFill>
              </a:rPr>
              <a:t>Investment (</a:t>
            </a:r>
            <a:r>
              <a:rPr lang="en-GB" altLang="en-US" sz="750" b="1" dirty="0">
                <a:solidFill>
                  <a:prstClr val="black"/>
                </a:solidFill>
              </a:rPr>
              <a:t>I)</a:t>
            </a:r>
          </a:p>
          <a:p>
            <a:pPr algn="ctr">
              <a:spcBef>
                <a:spcPct val="0"/>
              </a:spcBef>
              <a:buNone/>
              <a:defRPr/>
            </a:pPr>
            <a:r>
              <a:rPr lang="en-GB" altLang="en-US" sz="600" b="1" dirty="0">
                <a:solidFill>
                  <a:prstClr val="black"/>
                </a:solidFill>
              </a:rPr>
              <a:t>Spending by firms in the </a:t>
            </a:r>
            <a:r>
              <a:rPr lang="en-GB" altLang="en-US" sz="600" b="1" dirty="0" smtClean="0">
                <a:solidFill>
                  <a:prstClr val="black"/>
                </a:solidFill>
              </a:rPr>
              <a:t>economy on capital items.</a:t>
            </a:r>
            <a:endParaRPr lang="en-GB" altLang="en-US" sz="600" b="1" dirty="0">
              <a:solidFill>
                <a:prstClr val="black"/>
              </a:solidFill>
            </a:endParaRPr>
          </a:p>
        </p:txBody>
      </p:sp>
      <p:sp>
        <p:nvSpPr>
          <p:cNvPr id="30" name="Text Box 38"/>
          <p:cNvSpPr txBox="1">
            <a:spLocks noChangeArrowheads="1"/>
          </p:cNvSpPr>
          <p:nvPr/>
        </p:nvSpPr>
        <p:spPr bwMode="auto">
          <a:xfrm>
            <a:off x="6189287" y="3577788"/>
            <a:ext cx="703037" cy="600164"/>
          </a:xfrm>
          <a:prstGeom prst="rect">
            <a:avLst/>
          </a:prstGeom>
          <a:solidFill>
            <a:schemeClr val="accent1">
              <a:lumMod val="20000"/>
              <a:lumOff val="8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None/>
              <a:defRPr/>
            </a:pPr>
            <a:r>
              <a:rPr lang="en-GB" altLang="en-US" sz="750" b="1" dirty="0" err="1" smtClean="0">
                <a:solidFill>
                  <a:prstClr val="black"/>
                </a:solidFill>
              </a:rPr>
              <a:t>Govt</a:t>
            </a:r>
            <a:r>
              <a:rPr lang="en-GB" altLang="en-US" sz="750" b="1" dirty="0">
                <a:solidFill>
                  <a:prstClr val="black"/>
                </a:solidFill>
              </a:rPr>
              <a:t> </a:t>
            </a:r>
            <a:r>
              <a:rPr lang="en-GB" altLang="en-US" sz="750" b="1" dirty="0" smtClean="0">
                <a:solidFill>
                  <a:prstClr val="black"/>
                </a:solidFill>
              </a:rPr>
              <a:t>Spending (</a:t>
            </a:r>
            <a:r>
              <a:rPr lang="en-GB" altLang="en-US" sz="750" b="1" dirty="0">
                <a:solidFill>
                  <a:prstClr val="black"/>
                </a:solidFill>
              </a:rPr>
              <a:t>G)</a:t>
            </a:r>
          </a:p>
          <a:p>
            <a:pPr algn="ctr">
              <a:spcBef>
                <a:spcPct val="0"/>
              </a:spcBef>
              <a:buNone/>
              <a:defRPr/>
            </a:pPr>
            <a:r>
              <a:rPr lang="en-GB" altLang="en-US" sz="600" b="1" dirty="0">
                <a:solidFill>
                  <a:prstClr val="black"/>
                </a:solidFill>
              </a:rPr>
              <a:t>Spending by the Government in the economy</a:t>
            </a:r>
          </a:p>
        </p:txBody>
      </p:sp>
      <p:sp>
        <p:nvSpPr>
          <p:cNvPr id="34" name="Text Box 44"/>
          <p:cNvSpPr txBox="1">
            <a:spLocks noChangeArrowheads="1"/>
          </p:cNvSpPr>
          <p:nvPr/>
        </p:nvSpPr>
        <p:spPr bwMode="auto">
          <a:xfrm>
            <a:off x="4368608" y="1187033"/>
            <a:ext cx="1491703" cy="369332"/>
          </a:xfrm>
          <a:prstGeom prst="rect">
            <a:avLst/>
          </a:prstGeom>
          <a:solidFill>
            <a:schemeClr val="accent1">
              <a:lumMod val="20000"/>
              <a:lumOff val="8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n-US" sz="600" b="1" dirty="0">
                <a:solidFill>
                  <a:srgbClr val="ED7D31"/>
                </a:solidFill>
                <a:latin typeface="Calibri" panose="020F0502020204030204" pitchFamily="34" charset="0"/>
              </a:rPr>
              <a:t>Short Run </a:t>
            </a:r>
            <a:r>
              <a:rPr lang="en-GB" altLang="en-US" sz="600" b="1" dirty="0" smtClean="0">
                <a:solidFill>
                  <a:srgbClr val="ED7D31"/>
                </a:solidFill>
                <a:latin typeface="Calibri" panose="020F0502020204030204" pitchFamily="34" charset="0"/>
              </a:rPr>
              <a:t>Aggregate Supply (</a:t>
            </a:r>
            <a:r>
              <a:rPr lang="en-GB" altLang="en-US" sz="600" b="1" dirty="0">
                <a:solidFill>
                  <a:srgbClr val="ED7D31"/>
                </a:solidFill>
                <a:latin typeface="Calibri" panose="020F0502020204030204" pitchFamily="34" charset="0"/>
              </a:rPr>
              <a:t>SRAS)</a:t>
            </a:r>
          </a:p>
          <a:p>
            <a:pPr algn="ctr" eaLnBrk="1" hangingPunct="1"/>
            <a:r>
              <a:rPr lang="en-GB" altLang="en-US" sz="600" b="1" dirty="0">
                <a:solidFill>
                  <a:srgbClr val="000000"/>
                </a:solidFill>
                <a:latin typeface="Calibri" panose="020F0502020204030204" pitchFamily="34" charset="0"/>
              </a:rPr>
              <a:t>(short run changes in costs of production – e.g. higher import prices etc.)</a:t>
            </a:r>
          </a:p>
        </p:txBody>
      </p:sp>
      <p:sp>
        <p:nvSpPr>
          <p:cNvPr id="35" name="Text Box 45"/>
          <p:cNvSpPr txBox="1">
            <a:spLocks noChangeArrowheads="1"/>
          </p:cNvSpPr>
          <p:nvPr/>
        </p:nvSpPr>
        <p:spPr bwMode="auto">
          <a:xfrm>
            <a:off x="6292651" y="1197454"/>
            <a:ext cx="1559962" cy="380873"/>
          </a:xfrm>
          <a:prstGeom prst="rect">
            <a:avLst/>
          </a:prstGeom>
          <a:solidFill>
            <a:schemeClr val="accent1">
              <a:lumMod val="20000"/>
              <a:lumOff val="8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None/>
              <a:defRPr/>
            </a:pPr>
            <a:r>
              <a:rPr lang="en-GB" altLang="en-US" sz="675" b="1" dirty="0">
                <a:solidFill>
                  <a:srgbClr val="ED7D31"/>
                </a:solidFill>
              </a:rPr>
              <a:t>Long Run </a:t>
            </a:r>
            <a:r>
              <a:rPr lang="en-GB" altLang="en-US" sz="675" b="1" dirty="0" smtClean="0">
                <a:solidFill>
                  <a:srgbClr val="ED7D31"/>
                </a:solidFill>
              </a:rPr>
              <a:t>Aggregate Supply (</a:t>
            </a:r>
            <a:r>
              <a:rPr lang="en-GB" altLang="en-US" sz="675" b="1" dirty="0">
                <a:solidFill>
                  <a:srgbClr val="ED7D31"/>
                </a:solidFill>
              </a:rPr>
              <a:t>LRAS)</a:t>
            </a:r>
          </a:p>
          <a:p>
            <a:pPr algn="ctr">
              <a:spcBef>
                <a:spcPct val="0"/>
              </a:spcBef>
              <a:buNone/>
              <a:defRPr/>
            </a:pPr>
            <a:r>
              <a:rPr lang="en-GB" altLang="en-US" sz="600" b="1" dirty="0">
                <a:solidFill>
                  <a:prstClr val="black"/>
                </a:solidFill>
              </a:rPr>
              <a:t>(quality and quantity of </a:t>
            </a:r>
          </a:p>
          <a:p>
            <a:pPr algn="ctr">
              <a:spcBef>
                <a:spcPct val="0"/>
              </a:spcBef>
              <a:buNone/>
              <a:defRPr/>
            </a:pPr>
            <a:r>
              <a:rPr lang="en-GB" altLang="en-US" sz="600" b="1" dirty="0">
                <a:solidFill>
                  <a:prstClr val="black"/>
                </a:solidFill>
              </a:rPr>
              <a:t>labour and capital)</a:t>
            </a:r>
          </a:p>
        </p:txBody>
      </p:sp>
      <p:sp>
        <p:nvSpPr>
          <p:cNvPr id="45" name="Text Box 39"/>
          <p:cNvSpPr txBox="1">
            <a:spLocks noChangeArrowheads="1"/>
          </p:cNvSpPr>
          <p:nvPr/>
        </p:nvSpPr>
        <p:spPr bwMode="auto">
          <a:xfrm>
            <a:off x="6996336" y="3577788"/>
            <a:ext cx="747231" cy="861774"/>
          </a:xfrm>
          <a:prstGeom prst="rect">
            <a:avLst/>
          </a:prstGeom>
          <a:solidFill>
            <a:schemeClr val="accent1">
              <a:lumMod val="20000"/>
              <a:lumOff val="8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n-US" sz="700" b="1" dirty="0">
                <a:solidFill>
                  <a:srgbClr val="000000"/>
                </a:solidFill>
                <a:latin typeface="Calibri" panose="020F0502020204030204" pitchFamily="34" charset="0"/>
              </a:rPr>
              <a:t>Trade </a:t>
            </a:r>
            <a:r>
              <a:rPr lang="en-GB" altLang="en-US" sz="700" b="1" dirty="0" smtClean="0">
                <a:solidFill>
                  <a:srgbClr val="000000"/>
                </a:solidFill>
                <a:latin typeface="Calibri" panose="020F0502020204030204" pitchFamily="34" charset="0"/>
              </a:rPr>
              <a:t>Balance (</a:t>
            </a:r>
            <a:r>
              <a:rPr lang="en-GB" altLang="en-US" sz="700" b="1" dirty="0">
                <a:solidFill>
                  <a:srgbClr val="000000"/>
                </a:solidFill>
                <a:latin typeface="Calibri" panose="020F0502020204030204" pitchFamily="34" charset="0"/>
              </a:rPr>
              <a:t>X-M)</a:t>
            </a:r>
          </a:p>
          <a:p>
            <a:pPr algn="ctr" eaLnBrk="1" hangingPunct="1"/>
            <a:r>
              <a:rPr lang="en-GB" altLang="en-US" sz="600" b="1" dirty="0" smtClean="0">
                <a:solidFill>
                  <a:srgbClr val="000000"/>
                </a:solidFill>
                <a:latin typeface="Calibri" panose="020F0502020204030204" pitchFamily="34" charset="0"/>
              </a:rPr>
              <a:t>Exports (foreigners buying our products) and Imports (buying foreigners</a:t>
            </a:r>
            <a:endParaRPr lang="en-GB" altLang="en-US" sz="600" b="1" dirty="0">
              <a:solidFill>
                <a:srgbClr val="000000"/>
              </a:solidFill>
              <a:latin typeface="Calibri" panose="020F0502020204030204" pitchFamily="34" charset="0"/>
            </a:endParaRPr>
          </a:p>
        </p:txBody>
      </p:sp>
      <p:sp>
        <p:nvSpPr>
          <p:cNvPr id="46" name="Text Box 44"/>
          <p:cNvSpPr txBox="1">
            <a:spLocks noChangeArrowheads="1"/>
          </p:cNvSpPr>
          <p:nvPr/>
        </p:nvSpPr>
        <p:spPr bwMode="auto">
          <a:xfrm>
            <a:off x="4559361" y="5390207"/>
            <a:ext cx="976942" cy="923330"/>
          </a:xfrm>
          <a:prstGeom prst="rect">
            <a:avLst/>
          </a:prstGeom>
          <a:solidFill>
            <a:schemeClr val="accent1">
              <a:lumMod val="20000"/>
              <a:lumOff val="8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n-US" sz="600" b="1" dirty="0">
                <a:solidFill>
                  <a:srgbClr val="ED7D31"/>
                </a:solidFill>
                <a:latin typeface="Calibri" panose="020F0502020204030204" pitchFamily="34" charset="0"/>
              </a:rPr>
              <a:t>Short Run </a:t>
            </a:r>
            <a:r>
              <a:rPr lang="en-GB" altLang="en-US" sz="600" b="1" dirty="0" smtClean="0">
                <a:solidFill>
                  <a:srgbClr val="ED7D31"/>
                </a:solidFill>
                <a:latin typeface="Calibri" panose="020F0502020204030204" pitchFamily="34" charset="0"/>
              </a:rPr>
              <a:t>Phillips Curve (SRPC)</a:t>
            </a:r>
            <a:endParaRPr lang="en-GB" altLang="en-US" sz="600" b="1" dirty="0">
              <a:solidFill>
                <a:srgbClr val="ED7D31"/>
              </a:solidFill>
              <a:latin typeface="Calibri" panose="020F0502020204030204" pitchFamily="34" charset="0"/>
            </a:endParaRPr>
          </a:p>
          <a:p>
            <a:pPr algn="ctr" eaLnBrk="1" hangingPunct="1"/>
            <a:r>
              <a:rPr lang="en-GB" altLang="en-US" sz="600" b="1" dirty="0" smtClean="0">
                <a:solidFill>
                  <a:srgbClr val="000000"/>
                </a:solidFill>
                <a:latin typeface="Calibri" panose="020F0502020204030204" pitchFamily="34" charset="0"/>
              </a:rPr>
              <a:t>Short run trade off between unemployment and inflation. Unemployment reduced by demand side polices means higher unemployment.</a:t>
            </a:r>
            <a:endParaRPr lang="en-GB" altLang="en-US" sz="600" b="1" dirty="0">
              <a:solidFill>
                <a:srgbClr val="000000"/>
              </a:solidFill>
              <a:latin typeface="Calibri" panose="020F0502020204030204" pitchFamily="34" charset="0"/>
            </a:endParaRPr>
          </a:p>
        </p:txBody>
      </p:sp>
      <p:sp>
        <p:nvSpPr>
          <p:cNvPr id="47" name="Text Box 45"/>
          <p:cNvSpPr txBox="1">
            <a:spLocks noChangeArrowheads="1"/>
          </p:cNvSpPr>
          <p:nvPr/>
        </p:nvSpPr>
        <p:spPr bwMode="auto">
          <a:xfrm>
            <a:off x="6827427" y="5411183"/>
            <a:ext cx="893763" cy="946413"/>
          </a:xfrm>
          <a:prstGeom prst="rect">
            <a:avLst/>
          </a:prstGeom>
          <a:solidFill>
            <a:schemeClr val="accent1">
              <a:lumMod val="20000"/>
              <a:lumOff val="8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None/>
              <a:defRPr/>
            </a:pPr>
            <a:r>
              <a:rPr lang="en-GB" altLang="en-US" sz="675" b="1" dirty="0" smtClean="0">
                <a:solidFill>
                  <a:srgbClr val="ED7D31"/>
                </a:solidFill>
              </a:rPr>
              <a:t>Long Run Phillips Curve (LRPC)</a:t>
            </a:r>
            <a:endParaRPr lang="en-GB" altLang="en-US" sz="675" b="1" dirty="0">
              <a:solidFill>
                <a:srgbClr val="ED7D31"/>
              </a:solidFill>
            </a:endParaRPr>
          </a:p>
          <a:p>
            <a:pPr algn="ctr">
              <a:spcBef>
                <a:spcPct val="0"/>
              </a:spcBef>
              <a:buNone/>
              <a:defRPr/>
            </a:pPr>
            <a:r>
              <a:rPr lang="en-GB" altLang="en-US" sz="600" b="1" dirty="0" smtClean="0">
                <a:solidFill>
                  <a:prstClr val="black"/>
                </a:solidFill>
              </a:rPr>
              <a:t>No trade off between unemployment and inflation. Reducing unemployment using demand side policies leads to inflation (wage spiral)</a:t>
            </a:r>
            <a:endParaRPr lang="en-GB" altLang="en-US" sz="600" b="1" dirty="0">
              <a:solidFill>
                <a:prstClr val="black"/>
              </a:solidFill>
            </a:endParaRPr>
          </a:p>
        </p:txBody>
      </p:sp>
      <p:sp>
        <p:nvSpPr>
          <p:cNvPr id="48" name="TextBox 47"/>
          <p:cNvSpPr txBox="1"/>
          <p:nvPr/>
        </p:nvSpPr>
        <p:spPr>
          <a:xfrm>
            <a:off x="1360714" y="1615761"/>
            <a:ext cx="2803072" cy="1115690"/>
          </a:xfrm>
          <a:prstGeom prst="rect">
            <a:avLst/>
          </a:prstGeom>
          <a:noFill/>
          <a:ln>
            <a:solidFill>
              <a:schemeClr val="tx1"/>
            </a:solidFill>
          </a:ln>
        </p:spPr>
        <p:txBody>
          <a:bodyPr wrap="square" rtlCol="0">
            <a:spAutoFit/>
          </a:bodyPr>
          <a:lstStyle/>
          <a:p>
            <a:r>
              <a:rPr lang="en-GB" sz="1050" b="1" dirty="0" smtClean="0"/>
              <a:t>Demand Side Policies</a:t>
            </a:r>
          </a:p>
          <a:p>
            <a:pPr marL="90488" indent="-90488">
              <a:buFont typeface="Arial" panose="020B0604020202020204" pitchFamily="34" charset="0"/>
              <a:buChar char="•"/>
            </a:pPr>
            <a:r>
              <a:rPr lang="en-GB" sz="800" b="1" dirty="0" smtClean="0"/>
              <a:t>Monetary </a:t>
            </a:r>
            <a:r>
              <a:rPr lang="en-GB" sz="800" dirty="0" smtClean="0"/>
              <a:t>(interest rates and the transmission mechanism PLUS QE forms (original, funding for lending &amp; forward guidance) and exchange rate manipulation</a:t>
            </a:r>
          </a:p>
          <a:p>
            <a:pPr marL="90488" indent="-90488">
              <a:buFont typeface="Arial" panose="020B0604020202020204" pitchFamily="34" charset="0"/>
              <a:buChar char="•"/>
            </a:pPr>
            <a:r>
              <a:rPr lang="en-GB" sz="800" b="1" dirty="0" smtClean="0"/>
              <a:t>Fiscal: </a:t>
            </a:r>
            <a:r>
              <a:rPr lang="en-GB" sz="800" dirty="0" smtClean="0"/>
              <a:t>Taxation (why, types – direct, indirect, proportional, regressive, progressive, principles, roles, merits), Spending (types, areas) and Budgets (structural, cyclical deficits and surpluses)</a:t>
            </a:r>
            <a:endParaRPr lang="en-GB" sz="800" dirty="0"/>
          </a:p>
        </p:txBody>
      </p:sp>
      <p:cxnSp>
        <p:nvCxnSpPr>
          <p:cNvPr id="52" name="Straight Arrow Connector 51"/>
          <p:cNvCxnSpPr>
            <a:stCxn id="24" idx="2"/>
            <a:endCxn id="25" idx="0"/>
          </p:cNvCxnSpPr>
          <p:nvPr/>
        </p:nvCxnSpPr>
        <p:spPr>
          <a:xfrm>
            <a:off x="6155923" y="2799788"/>
            <a:ext cx="5294" cy="2401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4" idx="0"/>
            <a:endCxn id="26" idx="2"/>
          </p:cNvCxnSpPr>
          <p:nvPr/>
        </p:nvCxnSpPr>
        <p:spPr>
          <a:xfrm flipV="1">
            <a:off x="6155923" y="2148850"/>
            <a:ext cx="3" cy="2046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499429" y="2908390"/>
            <a:ext cx="789216" cy="430887"/>
          </a:xfrm>
          <a:prstGeom prst="rect">
            <a:avLst/>
          </a:prstGeom>
          <a:noFill/>
          <a:ln>
            <a:solidFill>
              <a:schemeClr val="bg1">
                <a:lumMod val="65000"/>
              </a:schemeClr>
            </a:solidFill>
          </a:ln>
        </p:spPr>
        <p:txBody>
          <a:bodyPr wrap="square" rtlCol="0">
            <a:spAutoFit/>
          </a:bodyPr>
          <a:lstStyle/>
          <a:p>
            <a:pPr algn="ctr"/>
            <a:r>
              <a:rPr lang="en-US" sz="700" dirty="0" smtClean="0"/>
              <a:t>Multiplier Effect </a:t>
            </a:r>
            <a:r>
              <a:rPr lang="en-US" sz="500" dirty="0" smtClean="0"/>
              <a:t>(and the Marginal Propensity to Consumer)</a:t>
            </a:r>
            <a:endParaRPr lang="en-US" sz="500" dirty="0"/>
          </a:p>
        </p:txBody>
      </p:sp>
      <p:cxnSp>
        <p:nvCxnSpPr>
          <p:cNvPr id="36" name="Straight Arrow Connector 35"/>
          <p:cNvCxnSpPr>
            <a:stCxn id="28" idx="0"/>
            <a:endCxn id="32" idx="2"/>
          </p:cNvCxnSpPr>
          <p:nvPr/>
        </p:nvCxnSpPr>
        <p:spPr>
          <a:xfrm flipH="1" flipV="1">
            <a:off x="4894037" y="3339277"/>
            <a:ext cx="4534" cy="244537"/>
          </a:xfrm>
          <a:prstGeom prst="straightConnector1">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5388429" y="4260695"/>
            <a:ext cx="743857" cy="615553"/>
          </a:xfrm>
          <a:prstGeom prst="rect">
            <a:avLst/>
          </a:prstGeom>
          <a:noFill/>
          <a:ln>
            <a:solidFill>
              <a:schemeClr val="bg1">
                <a:lumMod val="50000"/>
              </a:schemeClr>
            </a:solidFill>
          </a:ln>
        </p:spPr>
        <p:txBody>
          <a:bodyPr wrap="square" rtlCol="0">
            <a:spAutoFit/>
          </a:bodyPr>
          <a:lstStyle/>
          <a:p>
            <a:pPr algn="ctr"/>
            <a:r>
              <a:rPr lang="en-US" sz="700" dirty="0" smtClean="0"/>
              <a:t>Accelerator Effect </a:t>
            </a:r>
            <a:r>
              <a:rPr lang="en-US" sz="500" dirty="0" smtClean="0"/>
              <a:t>(greater output leads to domestic firms ‘accelerating’ investment)</a:t>
            </a:r>
            <a:endParaRPr lang="en-US" sz="500" dirty="0"/>
          </a:p>
        </p:txBody>
      </p:sp>
      <p:cxnSp>
        <p:nvCxnSpPr>
          <p:cNvPr id="58" name="Straight Arrow Connector 57"/>
          <p:cNvCxnSpPr>
            <a:stCxn id="57" idx="0"/>
            <a:endCxn id="29" idx="2"/>
          </p:cNvCxnSpPr>
          <p:nvPr/>
        </p:nvCxnSpPr>
        <p:spPr>
          <a:xfrm flipH="1" flipV="1">
            <a:off x="5757926" y="4062536"/>
            <a:ext cx="2432" cy="198159"/>
          </a:xfrm>
          <a:prstGeom prst="straightConnector1">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10" name="Text Box 13"/>
          <p:cNvSpPr txBox="1">
            <a:spLocks noChangeArrowheads="1"/>
          </p:cNvSpPr>
          <p:nvPr/>
        </p:nvSpPr>
        <p:spPr bwMode="auto">
          <a:xfrm>
            <a:off x="4416926" y="499979"/>
            <a:ext cx="3376863" cy="523220"/>
          </a:xfrm>
          <a:prstGeom prst="rect">
            <a:avLst/>
          </a:prstGeom>
          <a:solidFill>
            <a:srgbClr val="FFFF00"/>
          </a:solidFill>
          <a:ln>
            <a:solidFill>
              <a:schemeClr val="tx1"/>
            </a:solid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n-US" sz="1600" b="1" dirty="0" smtClean="0">
                <a:solidFill>
                  <a:srgbClr val="000000"/>
                </a:solidFill>
                <a:latin typeface="Calibri" panose="020F0502020204030204" pitchFamily="34" charset="0"/>
              </a:rPr>
              <a:t>ECONOMIC THEORY</a:t>
            </a:r>
          </a:p>
          <a:p>
            <a:pPr algn="ctr" eaLnBrk="1" hangingPunct="1"/>
            <a:r>
              <a:rPr lang="en-GB" altLang="en-US" sz="1100" dirty="0" smtClean="0">
                <a:solidFill>
                  <a:srgbClr val="000000"/>
                </a:solidFill>
                <a:latin typeface="Calibri" panose="020F0502020204030204" pitchFamily="34" charset="0"/>
              </a:rPr>
              <a:t>2 main theories showing policy conflicts</a:t>
            </a:r>
            <a:endParaRPr lang="en-GB" altLang="en-US" sz="9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0217547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MCQ3</a:t>
            </a:r>
          </a:p>
        </p:txBody>
      </p:sp>
      <p:pic>
        <p:nvPicPr>
          <p:cNvPr id="4" name="Content Placeholder 3"/>
          <p:cNvPicPr>
            <a:picLocks noGrp="1" noChangeAspect="1"/>
          </p:cNvPicPr>
          <p:nvPr>
            <p:ph idx="1"/>
          </p:nvPr>
        </p:nvPicPr>
        <p:blipFill>
          <a:blip r:embed="rId2"/>
          <a:stretch>
            <a:fillRect/>
          </a:stretch>
        </p:blipFill>
        <p:spPr>
          <a:xfrm>
            <a:off x="298859" y="1597153"/>
            <a:ext cx="11879240" cy="2901695"/>
          </a:xfrm>
          <a:prstGeom prst="rect">
            <a:avLst/>
          </a:prstGeom>
        </p:spPr>
      </p:pic>
    </p:spTree>
    <p:extLst>
      <p:ext uri="{BB962C8B-B14F-4D97-AF65-F5344CB8AC3E}">
        <p14:creationId xmlns:p14="http://schemas.microsoft.com/office/powerpoint/2010/main" val="38393402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Monopoly Diagram</a:t>
            </a:r>
          </a:p>
        </p:txBody>
      </p:sp>
      <p:sp>
        <p:nvSpPr>
          <p:cNvPr id="3" name="Content Placeholder 2"/>
          <p:cNvSpPr>
            <a:spLocks noGrp="1"/>
          </p:cNvSpPr>
          <p:nvPr>
            <p:ph idx="1"/>
          </p:nvPr>
        </p:nvSpPr>
        <p:spPr>
          <a:xfrm>
            <a:off x="406400" y="1417639"/>
            <a:ext cx="11176000" cy="4525963"/>
          </a:xfrm>
        </p:spPr>
        <p:txBody>
          <a:bodyPr/>
          <a:lstStyle/>
          <a:p>
            <a:pPr marL="0" indent="0">
              <a:buNone/>
            </a:pPr>
            <a:r>
              <a:rPr lang="en-GB" dirty="0"/>
              <a:t>Using a diagram, show how China can increase the prices of rare-earth metals by using monopoly power</a:t>
            </a:r>
          </a:p>
        </p:txBody>
      </p:sp>
      <p:pic>
        <p:nvPicPr>
          <p:cNvPr id="5" name="Picture 4"/>
          <p:cNvPicPr>
            <a:picLocks noChangeAspect="1"/>
          </p:cNvPicPr>
          <p:nvPr/>
        </p:nvPicPr>
        <p:blipFill>
          <a:blip r:embed="rId2"/>
          <a:stretch>
            <a:fillRect/>
          </a:stretch>
        </p:blipFill>
        <p:spPr>
          <a:xfrm>
            <a:off x="5080000" y="2908002"/>
            <a:ext cx="6404864" cy="3900278"/>
          </a:xfrm>
          <a:prstGeom prst="rect">
            <a:avLst/>
          </a:prstGeom>
        </p:spPr>
      </p:pic>
    </p:spTree>
    <p:extLst>
      <p:ext uri="{BB962C8B-B14F-4D97-AF65-F5344CB8AC3E}">
        <p14:creationId xmlns:p14="http://schemas.microsoft.com/office/powerpoint/2010/main" val="88698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style>
          <a:lnRef idx="2">
            <a:schemeClr val="accent4"/>
          </a:lnRef>
          <a:fillRef idx="1">
            <a:schemeClr val="lt1"/>
          </a:fillRef>
          <a:effectRef idx="0">
            <a:schemeClr val="accent4"/>
          </a:effectRef>
          <a:fontRef idx="minor">
            <a:schemeClr val="dk1"/>
          </a:fontRef>
        </p:style>
        <p:txBody>
          <a:bodyPr>
            <a:normAutofit/>
          </a:bodyPr>
          <a:lstStyle/>
          <a:p>
            <a:r>
              <a:rPr lang="en-US" b="1" dirty="0">
                <a:latin typeface="Tw Cen MT Condensed" panose="020B0606020104020203" pitchFamily="34" charset="0"/>
              </a:rPr>
              <a:t>Government intervention and Failure</a:t>
            </a:r>
          </a:p>
        </p:txBody>
      </p:sp>
      <p:sp>
        <p:nvSpPr>
          <p:cNvPr id="3" name="Content Placeholder 2"/>
          <p:cNvSpPr>
            <a:spLocks noGrp="1"/>
          </p:cNvSpPr>
          <p:nvPr>
            <p:ph idx="1"/>
          </p:nvPr>
        </p:nvSpPr>
        <p:spPr>
          <a:xfrm>
            <a:off x="195072" y="1527048"/>
            <a:ext cx="5697728" cy="5215128"/>
          </a:xfrm>
        </p:spPr>
        <p:txBody>
          <a:bodyPr>
            <a:normAutofit fontScale="92500" lnSpcReduction="10000"/>
          </a:bodyPr>
          <a:lstStyle/>
          <a:p>
            <a:pPr marL="0" indent="0">
              <a:buNone/>
            </a:pPr>
            <a:r>
              <a:rPr lang="en-US" b="1" u="sng" dirty="0"/>
              <a:t>Task:</a:t>
            </a:r>
            <a:r>
              <a:rPr lang="en-US" dirty="0"/>
              <a:t> </a:t>
            </a:r>
          </a:p>
          <a:p>
            <a:pPr marL="571500" indent="-571500">
              <a:buAutoNum type="romanLcParenR"/>
            </a:pPr>
            <a:r>
              <a:rPr lang="en-US" dirty="0"/>
              <a:t>What is the Government Intervention to prevent monopoly? </a:t>
            </a:r>
            <a:r>
              <a:rPr lang="en-US" sz="2600" b="1" i="1" dirty="0">
                <a:solidFill>
                  <a:srgbClr val="FF0000"/>
                </a:solidFill>
              </a:rPr>
              <a:t>(Think, Pair Share)</a:t>
            </a:r>
          </a:p>
          <a:p>
            <a:pPr marL="571500" indent="-571500">
              <a:buAutoNum type="romanLcParenR"/>
            </a:pPr>
            <a:r>
              <a:rPr lang="en-US" dirty="0"/>
              <a:t>Has the Government failed in your view?  Why? Or Why not? </a:t>
            </a:r>
            <a:r>
              <a:rPr lang="en-US" sz="2600" b="1" i="1" dirty="0">
                <a:solidFill>
                  <a:srgbClr val="FF0000"/>
                </a:solidFill>
              </a:rPr>
              <a:t>(Groups of 3…reach a conclusion and justification)</a:t>
            </a:r>
          </a:p>
          <a:p>
            <a:pPr marL="0" indent="0">
              <a:buNone/>
            </a:pPr>
            <a:endParaRPr lang="en-US" dirty="0"/>
          </a:p>
          <a:p>
            <a:pPr marL="0" indent="0">
              <a:buNone/>
            </a:pPr>
            <a:r>
              <a:rPr lang="en-US" b="1" dirty="0"/>
              <a:t>GOVERNMENT INTERVENTION = REGULATION</a:t>
            </a:r>
          </a:p>
          <a:p>
            <a:pPr marL="514350" indent="-514350">
              <a:buFont typeface="+mj-lt"/>
              <a:buAutoNum type="arabicPeriod"/>
            </a:pPr>
            <a:r>
              <a:rPr lang="en-US" dirty="0"/>
              <a:t>Encourage growth of small firms</a:t>
            </a:r>
          </a:p>
          <a:p>
            <a:pPr marL="514350" indent="-514350">
              <a:buFont typeface="+mj-lt"/>
              <a:buAutoNum type="arabicPeriod"/>
            </a:pPr>
            <a:r>
              <a:rPr lang="en-US" dirty="0"/>
              <a:t>Lower barriers to entry (change the law, remove import tariffs)</a:t>
            </a:r>
          </a:p>
          <a:p>
            <a:pPr marL="514350" indent="-514350">
              <a:buFont typeface="+mj-lt"/>
              <a:buAutoNum type="arabicPeriod"/>
            </a:pPr>
            <a:r>
              <a:rPr lang="en-US" dirty="0"/>
              <a:t>Make anti-competitive practices illegal</a:t>
            </a:r>
          </a:p>
          <a:p>
            <a:pPr marL="514350" indent="-514350">
              <a:buFont typeface="+mj-lt"/>
              <a:buAutoNum type="arabicPeriod"/>
            </a:pPr>
            <a:endParaRPr lang="en-US" dirty="0"/>
          </a:p>
        </p:txBody>
      </p:sp>
      <p:sp>
        <p:nvSpPr>
          <p:cNvPr id="4" name="Rectangle 3"/>
          <p:cNvSpPr/>
          <p:nvPr/>
        </p:nvSpPr>
        <p:spPr>
          <a:xfrm>
            <a:off x="4267200" y="3566"/>
            <a:ext cx="4064000" cy="261610"/>
          </a:xfrm>
          <a:prstGeom prst="rect">
            <a:avLst/>
          </a:prstGeom>
        </p:spPr>
        <p:txBody>
          <a:bodyPr wrap="square">
            <a:spAutoFit/>
          </a:bodyPr>
          <a:lstStyle/>
          <a:p>
            <a:r>
              <a:rPr lang="en-GB" sz="1100" b="1" dirty="0">
                <a:latin typeface="Tw Cen MT Condensed" panose="020B0606020104020203" pitchFamily="34" charset="0"/>
                <a:hlinkClick r:id="rId3"/>
              </a:rPr>
              <a:t>http://www.bbc.co.uk/news/business-35321697</a:t>
            </a:r>
            <a:r>
              <a:rPr lang="en-GB" sz="1100" b="1" dirty="0">
                <a:latin typeface="Tw Cen MT Condensed" panose="020B0606020104020203" pitchFamily="34" charset="0"/>
              </a:rPr>
              <a:t> </a:t>
            </a:r>
          </a:p>
        </p:txBody>
      </p:sp>
      <p:pic>
        <p:nvPicPr>
          <p:cNvPr id="5" name="Picture 4"/>
          <p:cNvPicPr>
            <a:picLocks noChangeAspect="1"/>
          </p:cNvPicPr>
          <p:nvPr/>
        </p:nvPicPr>
        <p:blipFill>
          <a:blip r:embed="rId4"/>
          <a:stretch>
            <a:fillRect/>
          </a:stretch>
        </p:blipFill>
        <p:spPr>
          <a:xfrm>
            <a:off x="7721600" y="2717864"/>
            <a:ext cx="4261267" cy="4024312"/>
          </a:xfrm>
          <a:prstGeom prst="rect">
            <a:avLst/>
          </a:prstGeom>
        </p:spPr>
      </p:pic>
      <p:pic>
        <p:nvPicPr>
          <p:cNvPr id="6" name="Picture 5"/>
          <p:cNvPicPr>
            <a:picLocks noChangeAspect="1"/>
          </p:cNvPicPr>
          <p:nvPr/>
        </p:nvPicPr>
        <p:blipFill>
          <a:blip r:embed="rId5"/>
          <a:stretch>
            <a:fillRect/>
          </a:stretch>
        </p:blipFill>
        <p:spPr>
          <a:xfrm>
            <a:off x="6299201" y="1600201"/>
            <a:ext cx="4519084" cy="4333875"/>
          </a:xfrm>
          <a:prstGeom prst="rect">
            <a:avLst/>
          </a:prstGeom>
        </p:spPr>
      </p:pic>
    </p:spTree>
    <p:extLst>
      <p:ext uri="{BB962C8B-B14F-4D97-AF65-F5344CB8AC3E}">
        <p14:creationId xmlns:p14="http://schemas.microsoft.com/office/powerpoint/2010/main" val="9115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a:latin typeface="Tw Cen MT Condensed" panose="020B0606020104020203" pitchFamily="34" charset="0"/>
              </a:rPr>
              <a:t>RWS 6: Next Two Weeks</a:t>
            </a:r>
            <a:br>
              <a:rPr lang="en-US" sz="6000" b="1" dirty="0">
                <a:latin typeface="Tw Cen MT Condensed" panose="020B0606020104020203" pitchFamily="34" charset="0"/>
              </a:rPr>
            </a:br>
            <a:r>
              <a:rPr lang="en-US" sz="4000" b="1" dirty="0">
                <a:solidFill>
                  <a:srgbClr val="FF0000"/>
                </a:solidFill>
                <a:latin typeface="Tw Cen MT Condensed" panose="020B0606020104020203" pitchFamily="34" charset="0"/>
              </a:rPr>
              <a:t>Leading up to Benchmark 3 (20 MC’s and a 25 Mark Essay)</a:t>
            </a:r>
            <a:endParaRPr lang="en-US" sz="6000" b="1" dirty="0">
              <a:solidFill>
                <a:srgbClr val="FF0000"/>
              </a:solidFill>
              <a:latin typeface="Tw Cen MT Condensed" panose="020B0606020104020203" pitchFamily="34" charset="0"/>
            </a:endParaRPr>
          </a:p>
        </p:txBody>
      </p:sp>
      <p:sp>
        <p:nvSpPr>
          <p:cNvPr id="4" name="Content Placeholder 3"/>
          <p:cNvSpPr>
            <a:spLocks noGrp="1"/>
          </p:cNvSpPr>
          <p:nvPr>
            <p:ph sz="half" idx="1"/>
          </p:nvPr>
        </p:nvSpPr>
        <p:spPr/>
        <p:txBody>
          <a:bodyPr>
            <a:normAutofit lnSpcReduction="10000"/>
          </a:bodyPr>
          <a:lstStyle/>
          <a:p>
            <a:pPr marL="0" indent="0">
              <a:buNone/>
            </a:pPr>
            <a:r>
              <a:rPr lang="en-US" sz="3200" b="1" dirty="0"/>
              <a:t>MICRO: Market Failure 1 - Monopoly</a:t>
            </a:r>
          </a:p>
          <a:p>
            <a:pPr marL="514350" indent="-514350">
              <a:buFont typeface="+mj-lt"/>
              <a:buAutoNum type="arabicPeriod"/>
            </a:pPr>
            <a:r>
              <a:rPr lang="en-US" dirty="0"/>
              <a:t>Theory of the Firm Basics</a:t>
            </a:r>
          </a:p>
          <a:p>
            <a:pPr marL="514350" indent="-514350">
              <a:buFont typeface="+mj-lt"/>
              <a:buAutoNum type="arabicPeriod"/>
            </a:pPr>
            <a:r>
              <a:rPr lang="en-US" dirty="0"/>
              <a:t>Why is Monopoly considered a market failure?</a:t>
            </a:r>
          </a:p>
          <a:p>
            <a:pPr marL="514350" indent="-514350">
              <a:buFont typeface="+mj-lt"/>
              <a:buAutoNum type="arabicPeriod"/>
            </a:pPr>
            <a:r>
              <a:rPr lang="en-US" dirty="0"/>
              <a:t>How can the Government intervene and will they succeed? (Regulation)</a:t>
            </a:r>
          </a:p>
          <a:p>
            <a:pPr marL="514350" indent="-514350">
              <a:buFont typeface="+mj-lt"/>
              <a:buAutoNum type="arabicPeriod"/>
            </a:pPr>
            <a:r>
              <a:rPr lang="en-US" dirty="0"/>
              <a:t>CASE STUDIES: ‘Grocery’ Market in the UK (Supermarkets)</a:t>
            </a:r>
          </a:p>
        </p:txBody>
      </p:sp>
      <p:sp>
        <p:nvSpPr>
          <p:cNvPr id="5" name="Content Placeholder 4"/>
          <p:cNvSpPr>
            <a:spLocks noGrp="1"/>
          </p:cNvSpPr>
          <p:nvPr>
            <p:ph sz="half" idx="2"/>
          </p:nvPr>
        </p:nvSpPr>
        <p:spPr/>
        <p:txBody>
          <a:bodyPr>
            <a:normAutofit lnSpcReduction="10000"/>
          </a:bodyPr>
          <a:lstStyle/>
          <a:p>
            <a:pPr marL="0" indent="0">
              <a:buNone/>
            </a:pPr>
            <a:r>
              <a:rPr lang="en-US" sz="3200" b="1" dirty="0"/>
              <a:t>MACRO: Macroeconomic Equilibrium</a:t>
            </a:r>
          </a:p>
          <a:p>
            <a:pPr marL="514350" indent="-514350">
              <a:buFont typeface="+mj-lt"/>
              <a:buAutoNum type="arabicPeriod"/>
            </a:pPr>
            <a:r>
              <a:rPr lang="en-US" dirty="0"/>
              <a:t>Equilibrium in the long run and short run using AD, SRAS and LRAS Curves</a:t>
            </a:r>
          </a:p>
          <a:p>
            <a:pPr marL="514350" indent="-514350">
              <a:buFont typeface="+mj-lt"/>
              <a:buAutoNum type="arabicPeriod"/>
            </a:pPr>
            <a:r>
              <a:rPr lang="en-US" dirty="0"/>
              <a:t>Economics of ‘Trade offs’: Modelling Economic Growth, Unemployment and Price Levels</a:t>
            </a:r>
          </a:p>
          <a:p>
            <a:pPr marL="514350" indent="-514350">
              <a:buFont typeface="+mj-lt"/>
              <a:buAutoNum type="arabicPeriod"/>
            </a:pPr>
            <a:r>
              <a:rPr lang="en-US" dirty="0"/>
              <a:t>Classical .v. Keynesian School of Economics</a:t>
            </a:r>
          </a:p>
          <a:p>
            <a:pPr marL="514350" indent="-514350">
              <a:buFont typeface="+mj-lt"/>
              <a:buAutoNum type="arabicPeriod"/>
            </a:pPr>
            <a:r>
              <a:rPr lang="en-US" dirty="0"/>
              <a:t>Government Policy Conflicts Introduction </a:t>
            </a:r>
          </a:p>
          <a:p>
            <a:pPr marL="0" indent="0">
              <a:buNone/>
            </a:pPr>
            <a:endParaRPr lang="en-US" dirty="0"/>
          </a:p>
        </p:txBody>
      </p:sp>
      <p:sp>
        <p:nvSpPr>
          <p:cNvPr id="3" name="TextBox 2">
            <a:extLst>
              <a:ext uri="{FF2B5EF4-FFF2-40B4-BE49-F238E27FC236}">
                <a16:creationId xmlns:a16="http://schemas.microsoft.com/office/drawing/2014/main" id="{2F8D4961-EAF9-4589-A92E-23C80872AFAC}"/>
              </a:ext>
            </a:extLst>
          </p:cNvPr>
          <p:cNvSpPr txBox="1"/>
          <p:nvPr/>
        </p:nvSpPr>
        <p:spPr>
          <a:xfrm>
            <a:off x="0" y="5949669"/>
            <a:ext cx="5506872" cy="923330"/>
          </a:xfrm>
          <a:prstGeom prst="rect">
            <a:avLst/>
          </a:prstGeom>
          <a:solidFill>
            <a:schemeClr val="bg1"/>
          </a:solidFill>
        </p:spPr>
        <p:txBody>
          <a:bodyPr wrap="square" rtlCol="0">
            <a:spAutoFit/>
          </a:bodyPr>
          <a:lstStyle/>
          <a:p>
            <a:r>
              <a:rPr lang="en-GB" b="1" dirty="0"/>
              <a:t>PREP HOMEWORK (due for Monday 27</a:t>
            </a:r>
            <a:r>
              <a:rPr lang="en-GB" b="1" baseline="30000" dirty="0"/>
              <a:t>th</a:t>
            </a:r>
            <a:r>
              <a:rPr lang="en-GB" b="1" dirty="0"/>
              <a:t> January 2020)</a:t>
            </a:r>
          </a:p>
          <a:p>
            <a:pPr marL="285750" indent="-285750">
              <a:buFont typeface="Arial" panose="020B0604020202020204" pitchFamily="34" charset="0"/>
              <a:buChar char="•"/>
            </a:pPr>
            <a:r>
              <a:rPr lang="en-GB" dirty="0"/>
              <a:t>MICRO (2.25 to 3 Hours): Check GOL</a:t>
            </a:r>
          </a:p>
          <a:p>
            <a:pPr marL="285750" indent="-285750">
              <a:buFont typeface="Arial" panose="020B0604020202020204" pitchFamily="34" charset="0"/>
              <a:buChar char="•"/>
            </a:pPr>
            <a:r>
              <a:rPr lang="en-GB" dirty="0"/>
              <a:t>MACRO (2.25 to 3 Hours): Check GOL</a:t>
            </a:r>
          </a:p>
        </p:txBody>
      </p:sp>
    </p:spTree>
    <p:extLst>
      <p:ext uri="{BB962C8B-B14F-4D97-AF65-F5344CB8AC3E}">
        <p14:creationId xmlns:p14="http://schemas.microsoft.com/office/powerpoint/2010/main" val="552618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w Cen MT Condensed" panose="020B0606020104020203" pitchFamily="34" charset="0"/>
              </a:rPr>
              <a:t>PREP HOMEWORK</a:t>
            </a:r>
            <a:br>
              <a:rPr lang="en-US" b="1" dirty="0">
                <a:latin typeface="Tw Cen MT Condensed" panose="020B0606020104020203" pitchFamily="34" charset="0"/>
              </a:rPr>
            </a:br>
            <a:r>
              <a:rPr lang="en-US" sz="3200" b="1" dirty="0">
                <a:solidFill>
                  <a:srgbClr val="FF0000"/>
                </a:solidFill>
                <a:latin typeface="Tw Cen MT Condensed" panose="020B0606020104020203" pitchFamily="34" charset="0"/>
              </a:rPr>
              <a:t>Due for Monday 27</a:t>
            </a:r>
            <a:r>
              <a:rPr lang="en-US" sz="3200" b="1" baseline="30000" dirty="0">
                <a:solidFill>
                  <a:srgbClr val="FF0000"/>
                </a:solidFill>
                <a:latin typeface="Tw Cen MT Condensed" panose="020B0606020104020203" pitchFamily="34" charset="0"/>
              </a:rPr>
              <a:t>th</a:t>
            </a:r>
            <a:r>
              <a:rPr lang="en-US" sz="3200" b="1" dirty="0">
                <a:solidFill>
                  <a:srgbClr val="FF0000"/>
                </a:solidFill>
                <a:latin typeface="Tw Cen MT Condensed" panose="020B0606020104020203" pitchFamily="34" charset="0"/>
              </a:rPr>
              <a:t> January 2020</a:t>
            </a:r>
          </a:p>
        </p:txBody>
      </p:sp>
      <p:sp>
        <p:nvSpPr>
          <p:cNvPr id="3" name="Content Placeholder 2"/>
          <p:cNvSpPr>
            <a:spLocks noGrp="1"/>
          </p:cNvSpPr>
          <p:nvPr>
            <p:ph sz="half" idx="1"/>
          </p:nvPr>
        </p:nvSpPr>
        <p:spPr/>
        <p:txBody>
          <a:bodyPr/>
          <a:lstStyle/>
          <a:p>
            <a:pPr marL="0" indent="0">
              <a:buNone/>
            </a:pPr>
            <a:r>
              <a:rPr lang="en-US" b="1" dirty="0"/>
              <a:t>MICRO (2-3 hours)</a:t>
            </a:r>
          </a:p>
          <a:p>
            <a:pPr marL="514350" indent="-514350">
              <a:buFont typeface="+mj-lt"/>
              <a:buAutoNum type="arabicPeriod"/>
            </a:pPr>
            <a:r>
              <a:rPr lang="en-US" dirty="0"/>
              <a:t>45: Finish off class booklet on Theory of the Firm, Profit </a:t>
            </a:r>
            <a:r>
              <a:rPr lang="en-US" dirty="0" err="1"/>
              <a:t>Maximisation</a:t>
            </a:r>
            <a:r>
              <a:rPr lang="en-US" dirty="0"/>
              <a:t> and Market Structure Introduction</a:t>
            </a:r>
          </a:p>
          <a:p>
            <a:pPr marL="514350" indent="-514350">
              <a:buFont typeface="+mj-lt"/>
              <a:buAutoNum type="arabicPeriod"/>
            </a:pPr>
            <a:r>
              <a:rPr lang="en-US" dirty="0"/>
              <a:t>90: Research about one of the monopoly case studies</a:t>
            </a:r>
          </a:p>
          <a:p>
            <a:pPr marL="971550" lvl="1" indent="-514350">
              <a:buFont typeface="+mj-lt"/>
              <a:buAutoNum type="arabicPeriod"/>
            </a:pPr>
            <a:r>
              <a:rPr lang="en-US" dirty="0"/>
              <a:t>Watch videos</a:t>
            </a:r>
          </a:p>
          <a:p>
            <a:pPr marL="971550" lvl="1" indent="-514350">
              <a:buFont typeface="+mj-lt"/>
              <a:buAutoNum type="arabicPeriod"/>
            </a:pPr>
            <a:r>
              <a:rPr lang="en-US" dirty="0"/>
              <a:t>Internet research</a:t>
            </a:r>
          </a:p>
          <a:p>
            <a:pPr marL="971550" lvl="1" indent="-514350">
              <a:buFont typeface="+mj-lt"/>
              <a:buAutoNum type="arabicPeriod"/>
            </a:pPr>
            <a:r>
              <a:rPr lang="en-US" dirty="0"/>
              <a:t>Complete A4 Mind Map of Notes</a:t>
            </a:r>
          </a:p>
          <a:p>
            <a:pPr marL="0" indent="0">
              <a:buNone/>
            </a:pPr>
            <a:endParaRPr lang="en-US" dirty="0"/>
          </a:p>
        </p:txBody>
      </p:sp>
      <p:sp>
        <p:nvSpPr>
          <p:cNvPr id="4" name="Content Placeholder 3"/>
          <p:cNvSpPr>
            <a:spLocks noGrp="1"/>
          </p:cNvSpPr>
          <p:nvPr>
            <p:ph sz="half" idx="2"/>
          </p:nvPr>
        </p:nvSpPr>
        <p:spPr/>
        <p:txBody>
          <a:bodyPr/>
          <a:lstStyle/>
          <a:p>
            <a:pPr marL="0" indent="0">
              <a:buNone/>
            </a:pPr>
            <a:r>
              <a:rPr lang="en-US" b="1" dirty="0"/>
              <a:t>MACRO (2-3 hours)</a:t>
            </a:r>
          </a:p>
          <a:p>
            <a:pPr marL="514350" indent="-514350">
              <a:buFont typeface="+mj-lt"/>
              <a:buAutoNum type="arabicPeriod"/>
            </a:pPr>
            <a:r>
              <a:rPr lang="en-US" dirty="0"/>
              <a:t>45: Complete the AD/AS Mechanics Worksheet</a:t>
            </a:r>
          </a:p>
          <a:p>
            <a:pPr marL="514350" indent="-514350">
              <a:buFont typeface="+mj-lt"/>
              <a:buAutoNum type="arabicPeriod"/>
            </a:pPr>
            <a:r>
              <a:rPr lang="en-US" dirty="0"/>
              <a:t>90: Complete the Worksheet on Classical and Keynesian schools of Economics</a:t>
            </a:r>
          </a:p>
          <a:p>
            <a:pPr lvl="1"/>
            <a:r>
              <a:rPr lang="en-US" dirty="0"/>
              <a:t>Internet research on the 1929 Great Depression and the 2008 Financial Crisis</a:t>
            </a:r>
          </a:p>
          <a:p>
            <a:pPr lvl="1"/>
            <a:r>
              <a:rPr lang="en-US" dirty="0"/>
              <a:t>Read about the two schools and their conflicts</a:t>
            </a:r>
          </a:p>
        </p:txBody>
      </p:sp>
    </p:spTree>
    <p:extLst>
      <p:ext uri="{BB962C8B-B14F-4D97-AF65-F5344CB8AC3E}">
        <p14:creationId xmlns:p14="http://schemas.microsoft.com/office/powerpoint/2010/main" val="1948859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78A1B-A631-43DE-AFD1-C2A44B64B83F}"/>
              </a:ext>
            </a:extLst>
          </p:cNvPr>
          <p:cNvSpPr>
            <a:spLocks noGrp="1"/>
          </p:cNvSpPr>
          <p:nvPr>
            <p:ph type="title"/>
          </p:nvPr>
        </p:nvSpPr>
        <p:spPr>
          <a:xfrm>
            <a:off x="388960" y="1528941"/>
            <a:ext cx="11361762" cy="449536"/>
          </a:xfrm>
        </p:spPr>
        <p:txBody>
          <a:bodyPr>
            <a:noAutofit/>
          </a:bodyPr>
          <a:lstStyle/>
          <a:p>
            <a:r>
              <a:rPr lang="en-GB" sz="2800" u="sng" dirty="0"/>
              <a:t>Profit/Loss Accounts for ‘Pedro’s </a:t>
            </a:r>
            <a:r>
              <a:rPr lang="en-GB" sz="2800" u="sng" dirty="0" err="1"/>
              <a:t>PaperBox</a:t>
            </a:r>
            <a:r>
              <a:rPr lang="en-GB" sz="2800" u="sng" dirty="0"/>
              <a:t> Ltd’</a:t>
            </a:r>
          </a:p>
        </p:txBody>
      </p:sp>
      <p:pic>
        <p:nvPicPr>
          <p:cNvPr id="6" name="Picture 5">
            <a:extLst>
              <a:ext uri="{FF2B5EF4-FFF2-40B4-BE49-F238E27FC236}">
                <a16:creationId xmlns:a16="http://schemas.microsoft.com/office/drawing/2014/main" id="{84AA4485-BA54-47FE-AF0A-9F6BCC5A00FB}"/>
              </a:ext>
            </a:extLst>
          </p:cNvPr>
          <p:cNvPicPr>
            <a:picLocks noChangeAspect="1"/>
          </p:cNvPicPr>
          <p:nvPr/>
        </p:nvPicPr>
        <p:blipFill>
          <a:blip r:embed="rId2"/>
          <a:stretch>
            <a:fillRect/>
          </a:stretch>
        </p:blipFill>
        <p:spPr>
          <a:xfrm>
            <a:off x="388961" y="1975410"/>
            <a:ext cx="11414078" cy="4779367"/>
          </a:xfrm>
          <a:prstGeom prst="rect">
            <a:avLst/>
          </a:prstGeom>
        </p:spPr>
      </p:pic>
      <p:sp>
        <p:nvSpPr>
          <p:cNvPr id="7" name="Title 1">
            <a:extLst>
              <a:ext uri="{FF2B5EF4-FFF2-40B4-BE49-F238E27FC236}">
                <a16:creationId xmlns:a16="http://schemas.microsoft.com/office/drawing/2014/main" id="{FE10A3E8-64C7-4073-B901-76D30EFA70EA}"/>
              </a:ext>
            </a:extLst>
          </p:cNvPr>
          <p:cNvSpPr txBox="1">
            <a:spLocks/>
          </p:cNvSpPr>
          <p:nvPr/>
        </p:nvSpPr>
        <p:spPr>
          <a:xfrm>
            <a:off x="838200" y="75928"/>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Tw Cen MT Condensed" panose="020B0606020104020203" pitchFamily="34" charset="0"/>
                <a:ea typeface="+mj-ea"/>
                <a:cs typeface="+mj-cs"/>
              </a:defRPr>
            </a:lvl1pPr>
          </a:lstStyle>
          <a:p>
            <a:r>
              <a:rPr lang="en-GB" b="1" dirty="0"/>
              <a:t>RWS6 (MICRO): Market Failure #1 – Monopoly Power</a:t>
            </a:r>
            <a:br>
              <a:rPr lang="en-GB" b="1" dirty="0"/>
            </a:br>
            <a:r>
              <a:rPr lang="en-GB" sz="3100" dirty="0">
                <a:solidFill>
                  <a:srgbClr val="FF0000"/>
                </a:solidFill>
              </a:rPr>
              <a:t>Concepts of ‘Total’, Average and Marginal looking at Costs, Revenue and Profit for a Firm</a:t>
            </a:r>
            <a:endParaRPr lang="en-GB" dirty="0">
              <a:solidFill>
                <a:srgbClr val="FF0000"/>
              </a:solidFill>
            </a:endParaRPr>
          </a:p>
        </p:txBody>
      </p:sp>
    </p:spTree>
    <p:extLst>
      <p:ext uri="{BB962C8B-B14F-4D97-AF65-F5344CB8AC3E}">
        <p14:creationId xmlns:p14="http://schemas.microsoft.com/office/powerpoint/2010/main" val="1672846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6667</Words>
  <Application>Microsoft Office PowerPoint</Application>
  <PresentationFormat>Widescreen</PresentationFormat>
  <Paragraphs>902</Paragraphs>
  <Slides>62</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MS PGothic</vt:lpstr>
      <vt:lpstr>MS PGothic</vt:lpstr>
      <vt:lpstr>Arial</vt:lpstr>
      <vt:lpstr>Bradley Hand ITC</vt:lpstr>
      <vt:lpstr>Calibri</vt:lpstr>
      <vt:lpstr>Tw Cen MT Condensed</vt:lpstr>
      <vt:lpstr>Tw Cen MT Condensed Extra Bold</vt:lpstr>
      <vt:lpstr>Wingdings</vt:lpstr>
      <vt:lpstr>Office Theme</vt:lpstr>
      <vt:lpstr>PowerPoint Presentation</vt:lpstr>
      <vt:lpstr>PowerPoint Presentation</vt:lpstr>
      <vt:lpstr>PowerPoint Presentation</vt:lpstr>
      <vt:lpstr>RWS6 (MICRO): Market Failure #1 – Monopoly Power Concepts of ‘Total’, Average and Marginal looking at Costs, Revenue and Profit for a Firm</vt:lpstr>
      <vt:lpstr>PowerPoint Presentation</vt:lpstr>
      <vt:lpstr>PowerPoint Presentation</vt:lpstr>
      <vt:lpstr>RWS 6: Next Two Weeks Leading up to Benchmark 3 (20 MC’s and a 25 Mark Essay)</vt:lpstr>
      <vt:lpstr>PREP HOMEWORK Due for Monday 27th January 2020</vt:lpstr>
      <vt:lpstr>Profit/Loss Accounts for ‘Pedro’s PaperBox Ltd’</vt:lpstr>
      <vt:lpstr>PowerPoint Presentation</vt:lpstr>
      <vt:lpstr>PowerPoint Presentation</vt:lpstr>
      <vt:lpstr>PowerPoint Presentation</vt:lpstr>
      <vt:lpstr>PowerPoint Presentation</vt:lpstr>
      <vt:lpstr>STARTER QUESTION: Where is the firm below making profit?</vt:lpstr>
      <vt:lpstr>Economies of Scale TEST</vt:lpstr>
      <vt:lpstr>PowerPoint Presentation</vt:lpstr>
      <vt:lpstr>PowerPoint Presentation</vt:lpstr>
      <vt:lpstr>PowerPoint Presentation</vt:lpstr>
      <vt:lpstr>PowerPoint Presentation</vt:lpstr>
      <vt:lpstr>PowerPoint Presentation</vt:lpstr>
      <vt:lpstr>RWS 6: Market Failure#1 – Monopoly Introduction to Market Structure</vt:lpstr>
      <vt:lpstr>PowerPoint Presentation</vt:lpstr>
      <vt:lpstr>PowerPoint Presentation</vt:lpstr>
      <vt:lpstr>PowerPoint Presentation</vt:lpstr>
      <vt:lpstr>PowerPoint Presentation</vt:lpstr>
      <vt:lpstr>Concentration Ratios…</vt:lpstr>
      <vt:lpstr>Market Structure EXTREMES Perfect Competition .v. Pure Monopoly: Does it really matter?</vt:lpstr>
      <vt:lpstr>PowerPoint Presentation</vt:lpstr>
      <vt:lpstr>Slide 3</vt:lpstr>
      <vt:lpstr>PowerPoint Presentation</vt:lpstr>
      <vt:lpstr>Cover Work: Tuesday 29th January 2019 The following needs to be with you in Thursday 31st January’s lesson and should take you no longer than 1.5 hours</vt:lpstr>
      <vt:lpstr>PowerPoint Presentation</vt:lpstr>
      <vt:lpstr>STARTER ACTIVITY: 5 Minutes in PAIRS TODAY: RWS 6(Micro) – Monopoly as a Market Failure</vt:lpstr>
      <vt:lpstr>Theory of the Firm Basics: Market Structures Introduction</vt:lpstr>
      <vt:lpstr>Theory of the Firm Basics: Costs Curve Overview</vt:lpstr>
      <vt:lpstr>Theory of the Firm Basics: Costs, Revenues and Profits</vt:lpstr>
      <vt:lpstr>Monopoly Power…. THEORY: Why are monopolies a market failure? APPLICATION: What does “Monopoly” mean in the grocery market?</vt:lpstr>
      <vt:lpstr>Monopoly Theory THEORY: Why are monopolies a market failure? APPLICATION: What does “Monopoly” mean in the grocery market?</vt:lpstr>
      <vt:lpstr>(1) Allocative Inefficiency….</vt:lpstr>
      <vt:lpstr>(2) Productive Inefficiency….</vt:lpstr>
      <vt:lpstr>(3) Deadweight Loss</vt:lpstr>
      <vt:lpstr>PowerPoint Presentation</vt:lpstr>
      <vt:lpstr>Perfect Competition .v. Pure Monopoly</vt:lpstr>
      <vt:lpstr>PowerPoint Presentation</vt:lpstr>
      <vt:lpstr>PowerPoint Presentation</vt:lpstr>
      <vt:lpstr>PowerPoint Presentation</vt:lpstr>
      <vt:lpstr>Monopoly Theory THEORY: Why might monopolies work or NOT be as bad as originally made out? (Market Success!) APPLICATION: Why might “monopoly power” in the grocery market lead to market success?</vt:lpstr>
      <vt:lpstr>Benefits of Monopoly</vt:lpstr>
      <vt:lpstr>Benefits of Monopoly</vt:lpstr>
      <vt:lpstr>Monopoly Theory THEORY: Regulation as a Government Intervention </vt:lpstr>
      <vt:lpstr>Monopoly Theory Government Intervention (Regulation through the CMA) or Failure?</vt:lpstr>
      <vt:lpstr>PowerPoint Presentation</vt:lpstr>
      <vt:lpstr>MCQ1</vt:lpstr>
      <vt:lpstr>MCQ2</vt:lpstr>
      <vt:lpstr>MCQ3</vt:lpstr>
      <vt:lpstr>Monopoly Diagram</vt:lpstr>
      <vt:lpstr>PowerPoint Presentation</vt:lpstr>
      <vt:lpstr>MCQ1</vt:lpstr>
      <vt:lpstr>MCQ2</vt:lpstr>
      <vt:lpstr>MCQ3</vt:lpstr>
      <vt:lpstr>Monopoly Diagram</vt:lpstr>
      <vt:lpstr>Government intervention and Failure</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Stevens</dc:creator>
  <cp:lastModifiedBy>Oliver Stevens</cp:lastModifiedBy>
  <cp:revision>167</cp:revision>
  <cp:lastPrinted>2019-01-31T09:10:39Z</cp:lastPrinted>
  <dcterms:created xsi:type="dcterms:W3CDTF">2016-12-13T09:16:11Z</dcterms:created>
  <dcterms:modified xsi:type="dcterms:W3CDTF">2020-01-23T14:51:31Z</dcterms:modified>
</cp:coreProperties>
</file>