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320" r:id="rId4"/>
    <p:sldId id="256" r:id="rId5"/>
    <p:sldId id="259" r:id="rId6"/>
    <p:sldId id="260" r:id="rId7"/>
    <p:sldId id="317" r:id="rId8"/>
    <p:sldId id="318" r:id="rId9"/>
    <p:sldId id="257" r:id="rId10"/>
    <p:sldId id="313" r:id="rId11"/>
    <p:sldId id="315" r:id="rId12"/>
    <p:sldId id="319" r:id="rId13"/>
    <p:sldId id="316" r:id="rId14"/>
    <p:sldId id="268" r:id="rId15"/>
    <p:sldId id="269" r:id="rId16"/>
    <p:sldId id="273" r:id="rId17"/>
    <p:sldId id="290" r:id="rId18"/>
    <p:sldId id="272" r:id="rId19"/>
    <p:sldId id="322" r:id="rId20"/>
    <p:sldId id="321" r:id="rId21"/>
    <p:sldId id="330" r:id="rId22"/>
    <p:sldId id="331" r:id="rId23"/>
    <p:sldId id="323" r:id="rId24"/>
    <p:sldId id="324" r:id="rId25"/>
    <p:sldId id="325" r:id="rId26"/>
    <p:sldId id="326" r:id="rId27"/>
    <p:sldId id="327" r:id="rId28"/>
    <p:sldId id="270" r:id="rId29"/>
    <p:sldId id="275" r:id="rId30"/>
    <p:sldId id="304" r:id="rId31"/>
    <p:sldId id="329" r:id="rId32"/>
    <p:sldId id="305" r:id="rId33"/>
    <p:sldId id="291" r:id="rId34"/>
    <p:sldId id="289" r:id="rId35"/>
    <p:sldId id="277" r:id="rId36"/>
    <p:sldId id="278" r:id="rId37"/>
    <p:sldId id="292" r:id="rId38"/>
    <p:sldId id="293" r:id="rId39"/>
    <p:sldId id="328" r:id="rId40"/>
    <p:sldId id="294" r:id="rId41"/>
    <p:sldId id="295" r:id="rId42"/>
    <p:sldId id="296" r:id="rId43"/>
    <p:sldId id="297" r:id="rId44"/>
    <p:sldId id="298" r:id="rId45"/>
    <p:sldId id="299" r:id="rId46"/>
    <p:sldId id="300" r:id="rId47"/>
    <p:sldId id="301" r:id="rId48"/>
    <p:sldId id="302" r:id="rId49"/>
    <p:sldId id="303" r:id="rId50"/>
    <p:sldId id="279" r:id="rId51"/>
    <p:sldId id="280" r:id="rId52"/>
    <p:sldId id="306" r:id="rId53"/>
    <p:sldId id="307" r:id="rId54"/>
    <p:sldId id="282" r:id="rId55"/>
    <p:sldId id="312" r:id="rId56"/>
    <p:sldId id="310" r:id="rId57"/>
    <p:sldId id="311" r:id="rId58"/>
    <p:sldId id="309" r:id="rId5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ADB194-7F86-4E5F-8076-2FBAEC52AF00}"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325397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ADB194-7F86-4E5F-8076-2FBAEC52AF00}"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42819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ADB194-7F86-4E5F-8076-2FBAEC52AF00}"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60234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GB"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6EE9BB0B-46C2-4339-B0D2-977AFF89C3B0}" type="slidenum">
              <a:rPr lang="en-GB" altLang="en-US"/>
              <a:pPr/>
              <a:t>‹#›</a:t>
            </a:fld>
            <a:endParaRPr lang="en-GB" altLang="en-US"/>
          </a:p>
        </p:txBody>
      </p:sp>
    </p:spTree>
    <p:extLst>
      <p:ext uri="{BB962C8B-B14F-4D97-AF65-F5344CB8AC3E}">
        <p14:creationId xmlns:p14="http://schemas.microsoft.com/office/powerpoint/2010/main" val="76786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ADB194-7F86-4E5F-8076-2FBAEC52AF00}"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405871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DB194-7F86-4E5F-8076-2FBAEC52AF00}"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351298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ADB194-7F86-4E5F-8076-2FBAEC52AF00}"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390580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ADB194-7F86-4E5F-8076-2FBAEC52AF00}" type="datetimeFigureOut">
              <a:rPr lang="en-GB" smtClean="0"/>
              <a:t>04/03/2019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253985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ADB194-7F86-4E5F-8076-2FBAEC52AF00}" type="datetimeFigureOut">
              <a:rPr lang="en-GB" smtClean="0"/>
              <a:t>04/03/2019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423556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B194-7F86-4E5F-8076-2FBAEC52AF00}" type="datetimeFigureOut">
              <a:rPr lang="en-GB" smtClean="0"/>
              <a:t>04/03/2019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272780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B194-7F86-4E5F-8076-2FBAEC52AF00}"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275287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B194-7F86-4E5F-8076-2FBAEC52AF00}"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3C0AEA-357B-4D5E-892D-1458270761C4}" type="slidenum">
              <a:rPr lang="en-GB" smtClean="0"/>
              <a:t>‹#›</a:t>
            </a:fld>
            <a:endParaRPr lang="en-GB"/>
          </a:p>
        </p:txBody>
      </p:sp>
    </p:spTree>
    <p:extLst>
      <p:ext uri="{BB962C8B-B14F-4D97-AF65-F5344CB8AC3E}">
        <p14:creationId xmlns:p14="http://schemas.microsoft.com/office/powerpoint/2010/main" val="330956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EBADB194-7F86-4E5F-8076-2FBAEC52AF00}" type="datetimeFigureOut">
              <a:rPr lang="en-GB" smtClean="0"/>
              <a:pPr/>
              <a:t>04/03/2019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F3C0AEA-357B-4D5E-892D-1458270761C4}" type="slidenum">
              <a:rPr lang="en-GB" smtClean="0"/>
              <a:pPr/>
              <a:t>‹#›</a:t>
            </a:fld>
            <a:endParaRPr lang="en-GB" dirty="0"/>
          </a:p>
        </p:txBody>
      </p:sp>
    </p:spTree>
    <p:extLst>
      <p:ext uri="{BB962C8B-B14F-4D97-AF65-F5344CB8AC3E}">
        <p14:creationId xmlns:p14="http://schemas.microsoft.com/office/powerpoint/2010/main" val="128501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Condensed" panose="020B0606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Condensed" panose="020B0606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Condensed" panose="020B0606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Condensed" panose="020B0606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estream.godalming.ac.uk/View.aspx?id=2736~4s~tbtfzzql" TargetMode="External"/><Relationship Id="rId2" Type="http://schemas.openxmlformats.org/officeDocument/2006/relationships/hyperlink" Target="https://www.youtube.com/watch?v=6cjx4gJFME0"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godalming.ac.uk\dfs\Users\Staff\ods\My%20Music\05%20One%20Finger%20Snap.wma" TargetMode="Externa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solidFill>
                  <a:schemeClr val="bg1"/>
                </a:solidFill>
                <a:latin typeface="Tw Cen MT Condensed" panose="020B0606020104020203" pitchFamily="34" charset="0"/>
              </a:rPr>
              <a:t>WEEK 6</a:t>
            </a:r>
            <a:endParaRPr lang="en-GB" sz="199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236242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31" y="216818"/>
            <a:ext cx="11089849" cy="1483298"/>
          </a:xfrm>
        </p:spPr>
        <p:txBody>
          <a:bodyPr>
            <a:normAutofit fontScale="90000"/>
          </a:bodyPr>
          <a:lstStyle/>
          <a:p>
            <a:r>
              <a:rPr lang="en-GB" b="1" dirty="0" smtClean="0">
                <a:latin typeface="Tw Cen MT Condensed" panose="020B0606020104020203" pitchFamily="34" charset="0"/>
              </a:rPr>
              <a:t>MARKET FAILURE:</a:t>
            </a:r>
            <a:br>
              <a:rPr lang="en-GB" b="1" dirty="0" smtClean="0">
                <a:latin typeface="Tw Cen MT Condensed" panose="020B0606020104020203" pitchFamily="34" charset="0"/>
              </a:rPr>
            </a:br>
            <a:r>
              <a:rPr lang="en-GB" sz="3600" b="1" dirty="0" smtClean="0">
                <a:solidFill>
                  <a:srgbClr val="FF0000"/>
                </a:solidFill>
                <a:latin typeface="Tw Cen MT Condensed" panose="020B0606020104020203" pitchFamily="34" charset="0"/>
              </a:rPr>
              <a:t>Context: Introduction to Health and Environmental Economics</a:t>
            </a:r>
            <a:r>
              <a:rPr lang="en-GB" sz="4000" b="1" dirty="0" smtClean="0">
                <a:solidFill>
                  <a:srgbClr val="FF0000"/>
                </a:solidFill>
                <a:latin typeface="Tw Cen MT Condensed" panose="020B0606020104020203" pitchFamily="34" charset="0"/>
              </a:rPr>
              <a:t/>
            </a:r>
            <a:br>
              <a:rPr lang="en-GB" sz="4000" b="1" dirty="0" smtClean="0">
                <a:solidFill>
                  <a:srgbClr val="FF0000"/>
                </a:solidFill>
                <a:latin typeface="Tw Cen MT Condensed" panose="020B0606020104020203" pitchFamily="34" charset="0"/>
              </a:rPr>
            </a:br>
            <a:r>
              <a:rPr lang="en-GB" sz="2200" b="1" dirty="0" smtClean="0">
                <a:solidFill>
                  <a:schemeClr val="tx2"/>
                </a:solidFill>
                <a:latin typeface="Tw Cen MT Condensed" panose="020B0606020104020203" pitchFamily="34" charset="0"/>
              </a:rPr>
              <a:t>ALLOCATIVE INEFFICIENCY and </a:t>
            </a:r>
            <a:r>
              <a:rPr lang="en-GB" sz="2200" b="1" dirty="0" err="1" smtClean="0">
                <a:solidFill>
                  <a:schemeClr val="tx2"/>
                </a:solidFill>
                <a:latin typeface="Tw Cen MT Condensed" panose="020B0606020104020203" pitchFamily="34" charset="0"/>
              </a:rPr>
              <a:t>mis</a:t>
            </a:r>
            <a:r>
              <a:rPr lang="en-GB" sz="2200" b="1" dirty="0" smtClean="0">
                <a:solidFill>
                  <a:schemeClr val="tx2"/>
                </a:solidFill>
                <a:latin typeface="Tw Cen MT Condensed" panose="020B0606020104020203" pitchFamily="34" charset="0"/>
              </a:rPr>
              <a:t>-pricing of goods and services that are consumed (RWS7) and produced (RWS8) in a market.</a:t>
            </a:r>
            <a:endParaRPr lang="en-GB" sz="2200" b="1" dirty="0">
              <a:solidFill>
                <a:schemeClr val="tx2"/>
              </a:solidFill>
              <a:latin typeface="Tw Cen MT Condensed" panose="020B0606020104020203" pitchFamily="34" charset="0"/>
            </a:endParaRPr>
          </a:p>
        </p:txBody>
      </p:sp>
      <p:sp>
        <p:nvSpPr>
          <p:cNvPr id="4" name="TextBox 3">
            <a:hlinkClick r:id="rId2"/>
          </p:cNvPr>
          <p:cNvSpPr txBox="1"/>
          <p:nvPr/>
        </p:nvSpPr>
        <p:spPr>
          <a:xfrm>
            <a:off x="4390746" y="5889559"/>
            <a:ext cx="2211567" cy="369332"/>
          </a:xfrm>
          <a:prstGeom prst="rect">
            <a:avLst/>
          </a:prstGeom>
          <a:solidFill>
            <a:schemeClr val="bg1"/>
          </a:solidFill>
        </p:spPr>
        <p:txBody>
          <a:bodyPr wrap="none" rtlCol="0">
            <a:spAutoFit/>
          </a:bodyPr>
          <a:lstStyle/>
          <a:p>
            <a:r>
              <a:rPr lang="en-GB" b="1" dirty="0" smtClean="0">
                <a:latin typeface="Tw Cen MT Condensed" panose="020B0606020104020203" pitchFamily="34" charset="0"/>
              </a:rPr>
              <a:t>Environmental Economics</a:t>
            </a:r>
            <a:endParaRPr lang="en-GB" b="1" dirty="0">
              <a:latin typeface="Tw Cen MT Condensed" panose="020B0606020104020203" pitchFamily="34" charset="0"/>
            </a:endParaRPr>
          </a:p>
        </p:txBody>
      </p:sp>
      <p:sp>
        <p:nvSpPr>
          <p:cNvPr id="5" name="TextBox 4">
            <a:hlinkClick r:id="rId3"/>
          </p:cNvPr>
          <p:cNvSpPr txBox="1"/>
          <p:nvPr/>
        </p:nvSpPr>
        <p:spPr>
          <a:xfrm>
            <a:off x="1151844" y="5889561"/>
            <a:ext cx="1574470" cy="369332"/>
          </a:xfrm>
          <a:prstGeom prst="rect">
            <a:avLst/>
          </a:prstGeom>
          <a:solidFill>
            <a:schemeClr val="bg1"/>
          </a:solidFill>
        </p:spPr>
        <p:txBody>
          <a:bodyPr wrap="none" rtlCol="0">
            <a:spAutoFit/>
          </a:bodyPr>
          <a:lstStyle/>
          <a:p>
            <a:r>
              <a:rPr lang="en-GB" b="1" dirty="0" smtClean="0">
                <a:latin typeface="Tw Cen MT Condensed" panose="020B0606020104020203" pitchFamily="34" charset="0"/>
              </a:rPr>
              <a:t>Health Economics</a:t>
            </a:r>
            <a:endParaRPr lang="en-GB" b="1" dirty="0">
              <a:latin typeface="Tw Cen MT Condensed" panose="020B0606020104020203" pitchFamily="34" charset="0"/>
            </a:endParaRPr>
          </a:p>
        </p:txBody>
      </p:sp>
      <p:pic>
        <p:nvPicPr>
          <p:cNvPr id="6" name="Picture 5"/>
          <p:cNvPicPr>
            <a:picLocks noChangeAspect="1"/>
          </p:cNvPicPr>
          <p:nvPr/>
        </p:nvPicPr>
        <p:blipFill>
          <a:blip r:embed="rId4"/>
          <a:stretch>
            <a:fillRect/>
          </a:stretch>
        </p:blipFill>
        <p:spPr>
          <a:xfrm>
            <a:off x="514147" y="2218034"/>
            <a:ext cx="3329058" cy="3671527"/>
          </a:xfrm>
          <a:prstGeom prst="rect">
            <a:avLst/>
          </a:prstGeom>
        </p:spPr>
      </p:pic>
      <p:pic>
        <p:nvPicPr>
          <p:cNvPr id="7" name="Picture 6"/>
          <p:cNvPicPr>
            <a:picLocks noChangeAspect="1"/>
          </p:cNvPicPr>
          <p:nvPr/>
        </p:nvPicPr>
        <p:blipFill>
          <a:blip r:embed="rId5"/>
          <a:stretch>
            <a:fillRect/>
          </a:stretch>
        </p:blipFill>
        <p:spPr>
          <a:xfrm>
            <a:off x="4142355" y="2218034"/>
            <a:ext cx="3135647" cy="3671525"/>
          </a:xfrm>
          <a:prstGeom prst="rect">
            <a:avLst/>
          </a:prstGeom>
        </p:spPr>
      </p:pic>
      <p:sp>
        <p:nvSpPr>
          <p:cNvPr id="3" name="TextBox 2"/>
          <p:cNvSpPr txBox="1"/>
          <p:nvPr/>
        </p:nvSpPr>
        <p:spPr>
          <a:xfrm>
            <a:off x="7872602" y="1897952"/>
            <a:ext cx="3962375" cy="3785652"/>
          </a:xfrm>
          <a:prstGeom prst="rect">
            <a:avLst/>
          </a:prstGeom>
          <a:noFill/>
        </p:spPr>
        <p:txBody>
          <a:bodyPr wrap="square" rtlCol="0">
            <a:spAutoFit/>
          </a:bodyPr>
          <a:lstStyle/>
          <a:p>
            <a:r>
              <a:rPr lang="en-GB" sz="2400" dirty="0" smtClean="0">
                <a:latin typeface="Tw Cen MT Condensed" panose="020B0606020104020203" pitchFamily="34" charset="0"/>
              </a:rPr>
              <a:t>QUESTIONS TO CONSIDER WHILST WATCHING THE VIDEO USING WORKSHEET</a:t>
            </a:r>
          </a:p>
          <a:p>
            <a:pPr marL="285750" indent="-285750">
              <a:buFont typeface="Arial" panose="020B0604020202020204" pitchFamily="34" charset="0"/>
              <a:buChar char="•"/>
            </a:pPr>
            <a:r>
              <a:rPr lang="en-GB" sz="2400" dirty="0" smtClean="0">
                <a:latin typeface="Tw Cen MT Condensed" panose="020B0606020104020203" pitchFamily="34" charset="0"/>
              </a:rPr>
              <a:t>What is the market?</a:t>
            </a:r>
          </a:p>
          <a:p>
            <a:pPr marL="285750" indent="-285750">
              <a:buFont typeface="Arial" panose="020B0604020202020204" pitchFamily="34" charset="0"/>
              <a:buChar char="•"/>
            </a:pPr>
            <a:r>
              <a:rPr lang="en-GB" sz="2400" dirty="0" smtClean="0">
                <a:latin typeface="Tw Cen MT Condensed" panose="020B0606020104020203" pitchFamily="34" charset="0"/>
              </a:rPr>
              <a:t>Why is this a market failure (think of externalities)?</a:t>
            </a:r>
          </a:p>
          <a:p>
            <a:pPr marL="285750" indent="-285750">
              <a:buFont typeface="Arial" panose="020B0604020202020204" pitchFamily="34" charset="0"/>
              <a:buChar char="•"/>
            </a:pPr>
            <a:r>
              <a:rPr lang="en-GB" sz="2400" dirty="0" smtClean="0">
                <a:latin typeface="Tw Cen MT Condensed" panose="020B0606020104020203" pitchFamily="34" charset="0"/>
              </a:rPr>
              <a:t>Why is this not a market failure?  Market Success?</a:t>
            </a:r>
          </a:p>
          <a:p>
            <a:pPr marL="285750" indent="-285750">
              <a:buFont typeface="Arial" panose="020B0604020202020204" pitchFamily="34" charset="0"/>
              <a:buChar char="•"/>
            </a:pPr>
            <a:r>
              <a:rPr lang="en-GB" sz="2400" dirty="0" smtClean="0">
                <a:latin typeface="Tw Cen MT Condensed" panose="020B0606020104020203" pitchFamily="34" charset="0"/>
              </a:rPr>
              <a:t>How is the Government intervening in the market in the UK?</a:t>
            </a:r>
          </a:p>
          <a:p>
            <a:pPr marL="285750" indent="-285750">
              <a:buFont typeface="Arial" panose="020B0604020202020204" pitchFamily="34" charset="0"/>
              <a:buChar char="•"/>
            </a:pPr>
            <a:r>
              <a:rPr lang="en-GB" sz="2400" dirty="0" smtClean="0">
                <a:latin typeface="Tw Cen MT Condensed" panose="020B0606020104020203" pitchFamily="34" charset="0"/>
              </a:rPr>
              <a:t>Is it successful?</a:t>
            </a:r>
            <a:endParaRPr lang="en-GB" sz="2400" dirty="0">
              <a:latin typeface="Tw Cen MT Condensed" panose="020B0606020104020203" pitchFamily="34" charset="0"/>
            </a:endParaRPr>
          </a:p>
        </p:txBody>
      </p:sp>
    </p:spTree>
    <p:extLst>
      <p:ext uri="{BB962C8B-B14F-4D97-AF65-F5344CB8AC3E}">
        <p14:creationId xmlns:p14="http://schemas.microsoft.com/office/powerpoint/2010/main" val="3167542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4127783624"/>
              </p:ext>
            </p:extLst>
          </p:nvPr>
        </p:nvGraphicFramePr>
        <p:xfrm>
          <a:off x="-1" y="2"/>
          <a:ext cx="12192000" cy="6858000"/>
        </p:xfrm>
        <a:graphic>
          <a:graphicData uri="http://schemas.openxmlformats.org/drawingml/2006/table">
            <a:tbl>
              <a:tblPr firstRow="1" bandRow="1">
                <a:tableStyleId>{5940675A-B579-460E-94D1-54222C63F5DA}</a:tableStyleId>
              </a:tblPr>
              <a:tblGrid>
                <a:gridCol w="1282046">
                  <a:extLst>
                    <a:ext uri="{9D8B030D-6E8A-4147-A177-3AD203B41FA5}">
                      <a16:colId xmlns:a16="http://schemas.microsoft.com/office/drawing/2014/main" val="20001"/>
                    </a:ext>
                  </a:extLst>
                </a:gridCol>
                <a:gridCol w="5410986">
                  <a:extLst>
                    <a:ext uri="{9D8B030D-6E8A-4147-A177-3AD203B41FA5}">
                      <a16:colId xmlns:a16="http://schemas.microsoft.com/office/drawing/2014/main" val="20002"/>
                    </a:ext>
                  </a:extLst>
                </a:gridCol>
                <a:gridCol w="5498968">
                  <a:extLst>
                    <a:ext uri="{9D8B030D-6E8A-4147-A177-3AD203B41FA5}">
                      <a16:colId xmlns:a16="http://schemas.microsoft.com/office/drawing/2014/main" val="20003"/>
                    </a:ext>
                  </a:extLst>
                </a:gridCol>
              </a:tblGrid>
              <a:tr h="1757554">
                <a:tc>
                  <a:txBody>
                    <a:bodyPr/>
                    <a:lstStyle/>
                    <a:p>
                      <a:pPr algn="ctr"/>
                      <a:endParaRPr lang="en-GB" dirty="0">
                        <a:latin typeface="Tw Cen MT Condensed" panose="020B0606020104020203" pitchFamily="34" charset="0"/>
                      </a:endParaRPr>
                    </a:p>
                  </a:txBody>
                  <a:tcPr anchor="ctr">
                    <a:solidFill>
                      <a:schemeClr val="bg1"/>
                    </a:solidFill>
                  </a:tcPr>
                </a:tc>
                <a:tc>
                  <a:txBody>
                    <a:bodyPr/>
                    <a:lstStyle/>
                    <a:p>
                      <a:pPr algn="ctr"/>
                      <a:r>
                        <a:rPr lang="en-GB" sz="3200" b="1" dirty="0" smtClean="0">
                          <a:latin typeface="Tw Cen MT Condensed" panose="020B0606020104020203" pitchFamily="34" charset="0"/>
                        </a:rPr>
                        <a:t>CONSUMPTION</a:t>
                      </a:r>
                    </a:p>
                    <a:p>
                      <a:pPr algn="ctr"/>
                      <a:r>
                        <a:rPr lang="en-GB" dirty="0" smtClean="0">
                          <a:latin typeface="Tw Cen MT Condensed" panose="020B0606020104020203" pitchFamily="34" charset="0"/>
                        </a:rPr>
                        <a:t>Health Economics</a:t>
                      </a:r>
                      <a:endParaRPr lang="en-GB" dirty="0">
                        <a:latin typeface="Tw Cen MT Condensed" panose="020B0606020104020203" pitchFamily="34" charset="0"/>
                      </a:endParaRPr>
                    </a:p>
                  </a:txBody>
                  <a:tcPr anchor="ctr">
                    <a:solidFill>
                      <a:schemeClr val="bg1"/>
                    </a:solidFill>
                  </a:tcPr>
                </a:tc>
                <a:tc>
                  <a:txBody>
                    <a:bodyPr/>
                    <a:lstStyle/>
                    <a:p>
                      <a:pPr algn="ctr"/>
                      <a:r>
                        <a:rPr lang="en-GB" sz="3200" b="1" dirty="0" smtClean="0">
                          <a:latin typeface="Tw Cen MT Condensed" panose="020B0606020104020203" pitchFamily="34" charset="0"/>
                        </a:rPr>
                        <a:t>PRODUCTION</a:t>
                      </a:r>
                    </a:p>
                    <a:p>
                      <a:pPr algn="ctr"/>
                      <a:r>
                        <a:rPr lang="en-GB" dirty="0" smtClean="0">
                          <a:latin typeface="Tw Cen MT Condensed" panose="020B0606020104020203" pitchFamily="34" charset="0"/>
                        </a:rPr>
                        <a:t>Environmental</a:t>
                      </a:r>
                      <a:r>
                        <a:rPr lang="en-GB" baseline="0" dirty="0" smtClean="0">
                          <a:latin typeface="Tw Cen MT Condensed" panose="020B0606020104020203" pitchFamily="34" charset="0"/>
                        </a:rPr>
                        <a:t> Economics (Degradation and Depletion of Natural Resources</a:t>
                      </a:r>
                      <a:endParaRPr lang="en-GB" dirty="0">
                        <a:latin typeface="Tw Cen MT Condensed" panose="020B0606020104020203" pitchFamily="34" charset="0"/>
                      </a:endParaRPr>
                    </a:p>
                  </a:txBody>
                  <a:tcPr anchor="ctr">
                    <a:solidFill>
                      <a:schemeClr val="bg1"/>
                    </a:solidFill>
                  </a:tcPr>
                </a:tc>
                <a:extLst>
                  <a:ext uri="{0D108BD9-81ED-4DB2-BD59-A6C34878D82A}">
                    <a16:rowId xmlns:a16="http://schemas.microsoft.com/office/drawing/2014/main" val="10000"/>
                  </a:ext>
                </a:extLst>
              </a:tr>
              <a:tr h="1027382">
                <a:tc>
                  <a:txBody>
                    <a:bodyPr/>
                    <a:lstStyle/>
                    <a:p>
                      <a:pPr algn="ctr"/>
                      <a:r>
                        <a:rPr lang="en-GB" dirty="0" smtClean="0">
                          <a:latin typeface="Tw Cen MT Condensed" panose="020B0606020104020203" pitchFamily="34" charset="0"/>
                        </a:rPr>
                        <a:t>What is the market</a:t>
                      </a:r>
                      <a:endParaRPr lang="en-GB" dirty="0">
                        <a:latin typeface="Tw Cen MT Condensed" panose="020B0606020104020203" pitchFamily="34" charset="0"/>
                      </a:endParaRPr>
                    </a:p>
                  </a:txBody>
                  <a:tcPr anchor="ctr">
                    <a:solidFill>
                      <a:schemeClr val="bg1"/>
                    </a:solidFill>
                  </a:tcPr>
                </a:tc>
                <a:tc>
                  <a:txBody>
                    <a:bodyPr/>
                    <a:lstStyle/>
                    <a:p>
                      <a:endParaRPr lang="en-GB" dirty="0">
                        <a:latin typeface="Tw Cen MT Condensed" panose="020B0606020104020203" pitchFamily="34" charset="0"/>
                      </a:endParaRPr>
                    </a:p>
                  </a:txBody>
                  <a:tcPr>
                    <a:solidFill>
                      <a:schemeClr val="bg1"/>
                    </a:solidFill>
                  </a:tcPr>
                </a:tc>
                <a:tc>
                  <a:txBody>
                    <a:bodyPr/>
                    <a:lstStyle/>
                    <a:p>
                      <a:endParaRPr lang="en-GB" dirty="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10001"/>
                  </a:ext>
                </a:extLst>
              </a:tr>
              <a:tr h="1018266">
                <a:tc>
                  <a:txBody>
                    <a:bodyPr/>
                    <a:lstStyle/>
                    <a:p>
                      <a:pPr algn="ctr"/>
                      <a:r>
                        <a:rPr lang="en-GB" dirty="0" smtClean="0">
                          <a:latin typeface="Tw Cen MT Condensed" panose="020B0606020104020203" pitchFamily="34" charset="0"/>
                        </a:rPr>
                        <a:t>MF</a:t>
                      </a:r>
                      <a:endParaRPr lang="en-GB" dirty="0">
                        <a:latin typeface="Tw Cen MT Condensed" panose="020B0606020104020203" pitchFamily="34" charset="0"/>
                      </a:endParaRPr>
                    </a:p>
                  </a:txBody>
                  <a:tcPr anchor="ctr">
                    <a:solidFill>
                      <a:schemeClr val="bg1"/>
                    </a:solidFill>
                  </a:tcPr>
                </a:tc>
                <a:tc>
                  <a:txBody>
                    <a:bodyPr/>
                    <a:lstStyle/>
                    <a:p>
                      <a:endParaRPr lang="en-GB" dirty="0">
                        <a:latin typeface="Tw Cen MT Condensed" panose="020B0606020104020203" pitchFamily="34" charset="0"/>
                      </a:endParaRPr>
                    </a:p>
                  </a:txBody>
                  <a:tcPr>
                    <a:solidFill>
                      <a:schemeClr val="bg1"/>
                    </a:solidFill>
                  </a:tcPr>
                </a:tc>
                <a:tc>
                  <a:txBody>
                    <a:bodyPr/>
                    <a:lstStyle/>
                    <a:p>
                      <a:endParaRPr lang="en-GB" dirty="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10002"/>
                  </a:ext>
                </a:extLst>
              </a:tr>
              <a:tr h="1018266">
                <a:tc>
                  <a:txBody>
                    <a:bodyPr/>
                    <a:lstStyle/>
                    <a:p>
                      <a:pPr algn="ctr"/>
                      <a:r>
                        <a:rPr lang="en-GB" dirty="0" smtClean="0">
                          <a:latin typeface="Tw Cen MT Condensed" panose="020B0606020104020203" pitchFamily="34" charset="0"/>
                        </a:rPr>
                        <a:t>MS</a:t>
                      </a:r>
                      <a:endParaRPr lang="en-GB" dirty="0">
                        <a:latin typeface="Tw Cen MT Condensed" panose="020B0606020104020203" pitchFamily="34" charset="0"/>
                      </a:endParaRPr>
                    </a:p>
                  </a:txBody>
                  <a:tcPr anchor="ctr">
                    <a:solidFill>
                      <a:schemeClr val="bg1"/>
                    </a:solidFill>
                  </a:tcPr>
                </a:tc>
                <a:tc>
                  <a:txBody>
                    <a:bodyPr/>
                    <a:lstStyle/>
                    <a:p>
                      <a:endParaRPr lang="en-GB" dirty="0">
                        <a:latin typeface="Tw Cen MT Condensed" panose="020B0606020104020203" pitchFamily="34" charset="0"/>
                      </a:endParaRPr>
                    </a:p>
                  </a:txBody>
                  <a:tcPr>
                    <a:solidFill>
                      <a:schemeClr val="bg1"/>
                    </a:solidFill>
                  </a:tcPr>
                </a:tc>
                <a:tc>
                  <a:txBody>
                    <a:bodyPr/>
                    <a:lstStyle/>
                    <a:p>
                      <a:endParaRPr lang="en-GB" dirty="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10003"/>
                  </a:ext>
                </a:extLst>
              </a:tr>
              <a:tr h="1018266">
                <a:tc>
                  <a:txBody>
                    <a:bodyPr/>
                    <a:lstStyle/>
                    <a:p>
                      <a:pPr algn="ctr"/>
                      <a:r>
                        <a:rPr lang="en-GB" dirty="0" smtClean="0">
                          <a:latin typeface="Tw Cen MT Condensed" panose="020B0606020104020203" pitchFamily="34" charset="0"/>
                        </a:rPr>
                        <a:t>GI</a:t>
                      </a:r>
                      <a:endParaRPr lang="en-GB" dirty="0">
                        <a:latin typeface="Tw Cen MT Condensed" panose="020B0606020104020203" pitchFamily="34" charset="0"/>
                      </a:endParaRPr>
                    </a:p>
                  </a:txBody>
                  <a:tcPr anchor="ctr">
                    <a:solidFill>
                      <a:schemeClr val="bg1"/>
                    </a:solidFill>
                  </a:tcPr>
                </a:tc>
                <a:tc>
                  <a:txBody>
                    <a:bodyPr/>
                    <a:lstStyle/>
                    <a:p>
                      <a:endParaRPr lang="en-GB" dirty="0">
                        <a:latin typeface="Tw Cen MT Condensed" panose="020B0606020104020203" pitchFamily="34" charset="0"/>
                      </a:endParaRPr>
                    </a:p>
                  </a:txBody>
                  <a:tcPr>
                    <a:solidFill>
                      <a:schemeClr val="bg1"/>
                    </a:solidFill>
                  </a:tcPr>
                </a:tc>
                <a:tc>
                  <a:txBody>
                    <a:bodyPr/>
                    <a:lstStyle/>
                    <a:p>
                      <a:endParaRPr lang="en-GB" dirty="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10004"/>
                  </a:ext>
                </a:extLst>
              </a:tr>
              <a:tr h="1018266">
                <a:tc>
                  <a:txBody>
                    <a:bodyPr/>
                    <a:lstStyle/>
                    <a:p>
                      <a:pPr algn="ctr"/>
                      <a:r>
                        <a:rPr lang="en-GB" dirty="0" smtClean="0">
                          <a:latin typeface="Tw Cen MT Condensed" panose="020B0606020104020203" pitchFamily="34" charset="0"/>
                        </a:rPr>
                        <a:t>GF</a:t>
                      </a:r>
                      <a:endParaRPr lang="en-GB" dirty="0">
                        <a:latin typeface="Tw Cen MT Condensed" panose="020B0606020104020203" pitchFamily="34" charset="0"/>
                      </a:endParaRPr>
                    </a:p>
                  </a:txBody>
                  <a:tcPr anchor="ctr">
                    <a:solidFill>
                      <a:schemeClr val="bg1"/>
                    </a:solidFill>
                  </a:tcPr>
                </a:tc>
                <a:tc>
                  <a:txBody>
                    <a:bodyPr/>
                    <a:lstStyle/>
                    <a:p>
                      <a:endParaRPr lang="en-GB" dirty="0">
                        <a:latin typeface="Tw Cen MT Condensed" panose="020B0606020104020203" pitchFamily="34" charset="0"/>
                      </a:endParaRPr>
                    </a:p>
                  </a:txBody>
                  <a:tcPr>
                    <a:solidFill>
                      <a:schemeClr val="bg1"/>
                    </a:solidFill>
                  </a:tcPr>
                </a:tc>
                <a:tc>
                  <a:txBody>
                    <a:bodyPr/>
                    <a:lstStyle/>
                    <a:p>
                      <a:endParaRPr lang="en-GB" dirty="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3476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80715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67" y="176589"/>
            <a:ext cx="10515600" cy="1325563"/>
          </a:xfrm>
        </p:spPr>
        <p:txBody>
          <a:bodyPr>
            <a:normAutofit/>
          </a:bodyPr>
          <a:lstStyle/>
          <a:p>
            <a:r>
              <a:rPr lang="en-GB" b="1" dirty="0" smtClean="0"/>
              <a:t>MACROECONOMICS: RWS7 – Demand Side Policies</a:t>
            </a:r>
            <a:br>
              <a:rPr lang="en-GB" b="1" dirty="0" smtClean="0"/>
            </a:br>
            <a:r>
              <a:rPr lang="en-GB" b="1" dirty="0" smtClean="0">
                <a:solidFill>
                  <a:srgbClr val="FF0000"/>
                </a:solidFill>
              </a:rPr>
              <a:t>Introduction to Government Policy</a:t>
            </a:r>
            <a:endParaRPr lang="en-GB" b="1" dirty="0">
              <a:solidFill>
                <a:srgbClr val="FF0000"/>
              </a:solidFill>
            </a:endParaRPr>
          </a:p>
        </p:txBody>
      </p:sp>
      <p:sp>
        <p:nvSpPr>
          <p:cNvPr id="3" name="Content Placeholder 2"/>
          <p:cNvSpPr>
            <a:spLocks noGrp="1"/>
          </p:cNvSpPr>
          <p:nvPr>
            <p:ph idx="1"/>
          </p:nvPr>
        </p:nvSpPr>
        <p:spPr>
          <a:xfrm>
            <a:off x="269337" y="1854018"/>
            <a:ext cx="3001763" cy="4829586"/>
          </a:xfrm>
        </p:spPr>
        <p:txBody>
          <a:bodyPr>
            <a:normAutofit/>
          </a:bodyPr>
          <a:lstStyle/>
          <a:p>
            <a:r>
              <a:rPr lang="en-GB" dirty="0" smtClean="0"/>
              <a:t>Overview of the Area</a:t>
            </a:r>
          </a:p>
          <a:p>
            <a:r>
              <a:rPr lang="en-GB" dirty="0" smtClean="0"/>
              <a:t>Context: The Financial Crisis 2008</a:t>
            </a:r>
          </a:p>
          <a:p>
            <a:pPr lvl="1"/>
            <a:r>
              <a:rPr lang="en-GB" dirty="0" smtClean="0"/>
              <a:t>Credit Crunch?</a:t>
            </a:r>
          </a:p>
          <a:p>
            <a:pPr lvl="1"/>
            <a:r>
              <a:rPr lang="en-GB" dirty="0" smtClean="0"/>
              <a:t>Traditional Banking</a:t>
            </a:r>
          </a:p>
          <a:p>
            <a:pPr lvl="1"/>
            <a:r>
              <a:rPr lang="en-GB" dirty="0" smtClean="0"/>
              <a:t>Modern Banking (and financial derivatives)</a:t>
            </a:r>
          </a:p>
          <a:p>
            <a:pPr lvl="1"/>
            <a:r>
              <a:rPr lang="en-GB" dirty="0" smtClean="0"/>
              <a:t>Sub-prime mortgages</a:t>
            </a:r>
          </a:p>
          <a:p>
            <a:pPr lvl="1"/>
            <a:r>
              <a:rPr lang="en-GB" dirty="0" smtClean="0"/>
              <a:t>A perfect storm!</a:t>
            </a:r>
          </a:p>
        </p:txBody>
      </p:sp>
      <p:pic>
        <p:nvPicPr>
          <p:cNvPr id="4" name="Picture 3"/>
          <p:cNvPicPr>
            <a:picLocks noChangeAspect="1"/>
          </p:cNvPicPr>
          <p:nvPr/>
        </p:nvPicPr>
        <p:blipFill>
          <a:blip r:embed="rId2"/>
          <a:stretch>
            <a:fillRect/>
          </a:stretch>
        </p:blipFill>
        <p:spPr>
          <a:xfrm>
            <a:off x="3714648" y="3044857"/>
            <a:ext cx="2217563" cy="1894690"/>
          </a:xfrm>
          <a:prstGeom prst="rect">
            <a:avLst/>
          </a:prstGeom>
        </p:spPr>
      </p:pic>
      <p:pic>
        <p:nvPicPr>
          <p:cNvPr id="6" name="Picture 5"/>
          <p:cNvPicPr>
            <a:picLocks noChangeAspect="1"/>
          </p:cNvPicPr>
          <p:nvPr/>
        </p:nvPicPr>
        <p:blipFill>
          <a:blip r:embed="rId3"/>
          <a:stretch>
            <a:fillRect/>
          </a:stretch>
        </p:blipFill>
        <p:spPr>
          <a:xfrm>
            <a:off x="6375760" y="1690688"/>
            <a:ext cx="5549148" cy="4866765"/>
          </a:xfrm>
          <a:prstGeom prst="rect">
            <a:avLst/>
          </a:prstGeom>
        </p:spPr>
      </p:pic>
    </p:spTree>
    <p:extLst>
      <p:ext uri="{BB962C8B-B14F-4D97-AF65-F5344CB8AC3E}">
        <p14:creationId xmlns:p14="http://schemas.microsoft.com/office/powerpoint/2010/main" val="1675437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solidFill>
                  <a:schemeClr val="bg1"/>
                </a:solidFill>
                <a:latin typeface="Tw Cen MT Condensed" panose="020B0606020104020203" pitchFamily="34" charset="0"/>
              </a:rPr>
              <a:t>WEEK 1</a:t>
            </a:r>
            <a:endParaRPr lang="en-GB" sz="199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170157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bg1"/>
                </a:solidFill>
                <a:latin typeface="Tw Cen MT Condensed" panose="020B0606020104020203" pitchFamily="34" charset="0"/>
              </a:rPr>
              <a:t>30</a:t>
            </a:r>
            <a:endParaRPr lang="en-GB" sz="80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190049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 Back</a:t>
            </a:r>
            <a:endParaRPr lang="en-GB" dirty="0"/>
          </a:p>
        </p:txBody>
      </p:sp>
      <p:sp>
        <p:nvSpPr>
          <p:cNvPr id="3" name="Content Placeholder 2"/>
          <p:cNvSpPr>
            <a:spLocks noGrp="1"/>
          </p:cNvSpPr>
          <p:nvPr>
            <p:ph idx="1"/>
          </p:nvPr>
        </p:nvSpPr>
        <p:spPr/>
        <p:txBody>
          <a:bodyPr/>
          <a:lstStyle/>
          <a:p>
            <a:r>
              <a:rPr lang="en-GB" dirty="0" smtClean="0"/>
              <a:t>Benchmark Back</a:t>
            </a:r>
          </a:p>
          <a:p>
            <a:r>
              <a:rPr lang="en-GB" dirty="0" smtClean="0"/>
              <a:t>A3 Review</a:t>
            </a:r>
            <a:endParaRPr lang="en-GB" dirty="0"/>
          </a:p>
        </p:txBody>
      </p:sp>
    </p:spTree>
    <p:extLst>
      <p:ext uri="{BB962C8B-B14F-4D97-AF65-F5344CB8AC3E}">
        <p14:creationId xmlns:p14="http://schemas.microsoft.com/office/powerpoint/2010/main" val="1056848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w Cen MT Condensed" panose="020B0606020104020203" pitchFamily="34" charset="0"/>
              </a:rPr>
              <a:t>PREP HOMEWORK</a:t>
            </a:r>
            <a:r>
              <a:rPr lang="en-GB" dirty="0">
                <a:latin typeface="Tw Cen MT Condensed" panose="020B0606020104020203" pitchFamily="34" charset="0"/>
              </a:rPr>
              <a:t/>
            </a:r>
            <a:br>
              <a:rPr lang="en-GB" dirty="0">
                <a:latin typeface="Tw Cen MT Condensed" panose="020B0606020104020203" pitchFamily="34" charset="0"/>
              </a:rPr>
            </a:br>
            <a:r>
              <a:rPr lang="en-GB" sz="3200" b="1" dirty="0" smtClean="0">
                <a:solidFill>
                  <a:srgbClr val="FF0000"/>
                </a:solidFill>
                <a:latin typeface="Tw Cen MT Condensed" panose="020B0606020104020203" pitchFamily="34" charset="0"/>
              </a:rPr>
              <a:t>Due for w/b 27</a:t>
            </a:r>
            <a:r>
              <a:rPr lang="en-GB" sz="3200" b="1" baseline="30000" dirty="0" smtClean="0">
                <a:solidFill>
                  <a:srgbClr val="FF0000"/>
                </a:solidFill>
                <a:latin typeface="Tw Cen MT Condensed" panose="020B0606020104020203" pitchFamily="34" charset="0"/>
              </a:rPr>
              <a:t>th</a:t>
            </a:r>
            <a:r>
              <a:rPr lang="en-GB" sz="3200" b="1" dirty="0" smtClean="0">
                <a:solidFill>
                  <a:srgbClr val="FF0000"/>
                </a:solidFill>
                <a:latin typeface="Tw Cen MT Condensed" panose="020B0606020104020203" pitchFamily="34" charset="0"/>
              </a:rPr>
              <a:t> February 2017</a:t>
            </a:r>
            <a:endParaRPr lang="en-GB" sz="3200" b="1" dirty="0">
              <a:solidFill>
                <a:srgbClr val="FF0000"/>
              </a:solidFill>
              <a:latin typeface="Tw Cen MT Condensed" panose="020B0606020104020203" pitchFamily="34" charset="0"/>
            </a:endParaRPr>
          </a:p>
        </p:txBody>
      </p:sp>
      <p:sp>
        <p:nvSpPr>
          <p:cNvPr id="3" name="Content Placeholder 2"/>
          <p:cNvSpPr>
            <a:spLocks noGrp="1"/>
          </p:cNvSpPr>
          <p:nvPr>
            <p:ph idx="1"/>
          </p:nvPr>
        </p:nvSpPr>
        <p:spPr>
          <a:xfrm>
            <a:off x="838200" y="1825625"/>
            <a:ext cx="4269509" cy="4351338"/>
          </a:xfrm>
        </p:spPr>
        <p:txBody>
          <a:bodyPr>
            <a:normAutofit/>
          </a:bodyPr>
          <a:lstStyle/>
          <a:p>
            <a:r>
              <a:rPr lang="en-GB" dirty="0" smtClean="0"/>
              <a:t>MICROECONOMICS = 2 hours + 1 hour Class Time = 3 hours</a:t>
            </a:r>
          </a:p>
          <a:p>
            <a:pPr lvl="1"/>
            <a:r>
              <a:rPr lang="en-GB" dirty="0" smtClean="0"/>
              <a:t>Complete the worksheet on costs, benefits and externalities</a:t>
            </a:r>
          </a:p>
          <a:p>
            <a:r>
              <a:rPr lang="en-GB" dirty="0" smtClean="0"/>
              <a:t>MACROECONOMICS = 2 hours + 1 hour Class Time = 3 hours</a:t>
            </a:r>
          </a:p>
          <a:p>
            <a:pPr lvl="1"/>
            <a:r>
              <a:rPr lang="en-GB" dirty="0" smtClean="0"/>
              <a:t>Complete the worksheet on demand side policies introduction</a:t>
            </a:r>
          </a:p>
        </p:txBody>
      </p:sp>
    </p:spTree>
    <p:extLst>
      <p:ext uri="{BB962C8B-B14F-4D97-AF65-F5344CB8AC3E}">
        <p14:creationId xmlns:p14="http://schemas.microsoft.com/office/powerpoint/2010/main" val="4086601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bg1"/>
                </a:solidFill>
                <a:latin typeface="Tw Cen MT Condensed" panose="020B0606020104020203" pitchFamily="34" charset="0"/>
              </a:rPr>
              <a:t>90</a:t>
            </a:r>
            <a:endParaRPr lang="en-GB" sz="80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4916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6120"/>
          </a:xfrm>
        </p:spPr>
        <p:txBody>
          <a:bodyPr/>
          <a:lstStyle/>
          <a:p>
            <a:pPr algn="ctr"/>
            <a:r>
              <a:rPr lang="en-GB" b="1" dirty="0" smtClean="0">
                <a:latin typeface="Tw Cen MT Condensed" panose="020B0606020104020203" pitchFamily="34" charset="0"/>
              </a:rPr>
              <a:t>Revision Worksheet 7 Summary</a:t>
            </a:r>
            <a:endParaRPr lang="en-GB" b="1" dirty="0">
              <a:latin typeface="Tw Cen MT Condensed" panose="020B0606020104020203" pitchFamily="34" charset="0"/>
            </a:endParaRPr>
          </a:p>
        </p:txBody>
      </p:sp>
      <p:sp>
        <p:nvSpPr>
          <p:cNvPr id="3" name="Content Placeholder 2"/>
          <p:cNvSpPr>
            <a:spLocks noGrp="1"/>
          </p:cNvSpPr>
          <p:nvPr>
            <p:ph sz="half" idx="1"/>
          </p:nvPr>
        </p:nvSpPr>
        <p:spPr>
          <a:xfrm>
            <a:off x="0" y="886119"/>
            <a:ext cx="6014301" cy="5971879"/>
          </a:xfrm>
        </p:spPr>
        <p:txBody>
          <a:bodyPr>
            <a:normAutofit fontScale="85000" lnSpcReduction="20000"/>
          </a:bodyPr>
          <a:lstStyle/>
          <a:p>
            <a:pPr marL="0" indent="0" algn="ctr">
              <a:buNone/>
            </a:pPr>
            <a:r>
              <a:rPr lang="en-GB" b="1" dirty="0" smtClean="0">
                <a:latin typeface="Tw Cen MT Condensed" panose="020B0606020104020203" pitchFamily="34" charset="0"/>
              </a:rPr>
              <a:t>MICRO</a:t>
            </a:r>
          </a:p>
          <a:p>
            <a:pPr marL="0" indent="0" algn="ctr">
              <a:buNone/>
            </a:pPr>
            <a:r>
              <a:rPr lang="en-GB" dirty="0" smtClean="0">
                <a:solidFill>
                  <a:srgbClr val="FF0000"/>
                </a:solidFill>
                <a:latin typeface="Tw Cen MT Condensed" panose="020B0606020104020203" pitchFamily="34" charset="0"/>
              </a:rPr>
              <a:t>Consumption Externalities (as a market failure)</a:t>
            </a:r>
          </a:p>
          <a:p>
            <a:pPr marL="0" indent="0" algn="ctr">
              <a:buNone/>
            </a:pPr>
            <a:r>
              <a:rPr lang="en-GB" dirty="0" smtClean="0">
                <a:solidFill>
                  <a:srgbClr val="FF0000"/>
                </a:solidFill>
              </a:rPr>
              <a:t>[‘Merit and ‘Demerit Goods’]</a:t>
            </a:r>
            <a:endParaRPr lang="en-GB" dirty="0" smtClean="0">
              <a:solidFill>
                <a:srgbClr val="FF0000"/>
              </a:solidFill>
              <a:latin typeface="Tw Cen MT Condensed" panose="020B0606020104020203" pitchFamily="34" charset="0"/>
            </a:endParaRPr>
          </a:p>
          <a:p>
            <a:pPr marL="0" indent="0">
              <a:buNone/>
            </a:pPr>
            <a:endParaRPr lang="en-GB" dirty="0" smtClean="0">
              <a:latin typeface="Tw Cen MT Condensed" panose="020B0606020104020203" pitchFamily="34" charset="0"/>
            </a:endParaRPr>
          </a:p>
          <a:p>
            <a:pPr marL="0" indent="0">
              <a:buNone/>
            </a:pPr>
            <a:r>
              <a:rPr lang="en-GB" u="sng" dirty="0" smtClean="0">
                <a:latin typeface="Tw Cen MT Condensed" panose="020B0606020104020203" pitchFamily="34" charset="0"/>
              </a:rPr>
              <a:t>Week 1 and PREP1</a:t>
            </a:r>
          </a:p>
          <a:p>
            <a:r>
              <a:rPr lang="en-GB" sz="2400" dirty="0" smtClean="0">
                <a:latin typeface="Tw Cen MT Condensed" panose="020B0606020104020203" pitchFamily="34" charset="0"/>
              </a:rPr>
              <a:t>Market Failure (why is market </a:t>
            </a:r>
            <a:r>
              <a:rPr lang="en-GB" sz="2400" dirty="0" err="1" smtClean="0">
                <a:latin typeface="Tw Cen MT Condensed" panose="020B0606020104020203" pitchFamily="34" charset="0"/>
              </a:rPr>
              <a:t>allocatively</a:t>
            </a:r>
            <a:r>
              <a:rPr lang="en-GB" sz="2400" dirty="0" smtClean="0">
                <a:latin typeface="Tw Cen MT Condensed" panose="020B0606020104020203" pitchFamily="34" charset="0"/>
              </a:rPr>
              <a:t> inefficient?)</a:t>
            </a:r>
          </a:p>
          <a:p>
            <a:r>
              <a:rPr lang="en-GB" sz="2400" dirty="0" smtClean="0">
                <a:latin typeface="Tw Cen MT Condensed" panose="020B0606020104020203" pitchFamily="34" charset="0"/>
              </a:rPr>
              <a:t>Market Success (why might the market not be </a:t>
            </a:r>
            <a:r>
              <a:rPr lang="en-GB" sz="2400" dirty="0" err="1" smtClean="0">
                <a:latin typeface="Tw Cen MT Condensed" panose="020B0606020104020203" pitchFamily="34" charset="0"/>
              </a:rPr>
              <a:t>allocatively</a:t>
            </a:r>
            <a:r>
              <a:rPr lang="en-GB" sz="2400" dirty="0" smtClean="0">
                <a:latin typeface="Tw Cen MT Condensed" panose="020B0606020104020203" pitchFamily="34" charset="0"/>
              </a:rPr>
              <a:t> inefficient? Even if it is, why might this not matter)</a:t>
            </a:r>
          </a:p>
          <a:p>
            <a:pPr marL="0" indent="0">
              <a:buNone/>
            </a:pPr>
            <a:endParaRPr lang="en-GB" sz="2400" dirty="0">
              <a:latin typeface="Tw Cen MT Condensed" panose="020B0606020104020203" pitchFamily="34" charset="0"/>
            </a:endParaRPr>
          </a:p>
          <a:p>
            <a:pPr marL="0" indent="0">
              <a:buNone/>
            </a:pPr>
            <a:r>
              <a:rPr lang="en-GB" u="sng" dirty="0" smtClean="0">
                <a:latin typeface="Tw Cen MT Condensed" panose="020B0606020104020203" pitchFamily="34" charset="0"/>
              </a:rPr>
              <a:t>Week 2 and PREP2</a:t>
            </a:r>
          </a:p>
          <a:p>
            <a:r>
              <a:rPr lang="en-GB" sz="2400" dirty="0" smtClean="0">
                <a:latin typeface="Tw Cen MT Condensed" panose="020B0606020104020203" pitchFamily="34" charset="0"/>
              </a:rPr>
              <a:t>Government Intervention (to solve the market failure)</a:t>
            </a:r>
          </a:p>
          <a:p>
            <a:pPr lvl="1"/>
            <a:r>
              <a:rPr lang="en-GB" sz="2000" dirty="0" smtClean="0"/>
              <a:t>NHS</a:t>
            </a:r>
          </a:p>
          <a:p>
            <a:pPr lvl="1"/>
            <a:r>
              <a:rPr lang="en-GB" sz="2000" dirty="0" smtClean="0">
                <a:latin typeface="Tw Cen MT Condensed" panose="020B0606020104020203" pitchFamily="34" charset="0"/>
              </a:rPr>
              <a:t>Sugar Tax</a:t>
            </a:r>
          </a:p>
          <a:p>
            <a:r>
              <a:rPr lang="en-GB" sz="2400" dirty="0" smtClean="0">
                <a:latin typeface="Tw Cen MT Condensed" panose="020B0606020104020203" pitchFamily="34" charset="0"/>
              </a:rPr>
              <a:t>Government Failure (because of the intervention)</a:t>
            </a:r>
            <a:endParaRPr lang="en-GB" sz="2400" dirty="0">
              <a:latin typeface="Tw Cen MT Condensed" panose="020B0606020104020203" pitchFamily="34" charset="0"/>
            </a:endParaRPr>
          </a:p>
        </p:txBody>
      </p:sp>
      <p:sp>
        <p:nvSpPr>
          <p:cNvPr id="4" name="Content Placeholder 3"/>
          <p:cNvSpPr>
            <a:spLocks noGrp="1"/>
          </p:cNvSpPr>
          <p:nvPr>
            <p:ph sz="half" idx="2"/>
          </p:nvPr>
        </p:nvSpPr>
        <p:spPr>
          <a:xfrm>
            <a:off x="6287678" y="886120"/>
            <a:ext cx="5904322" cy="5971879"/>
          </a:xfrm>
        </p:spPr>
        <p:txBody>
          <a:bodyPr>
            <a:normAutofit fontScale="85000" lnSpcReduction="20000"/>
          </a:bodyPr>
          <a:lstStyle/>
          <a:p>
            <a:pPr marL="0" indent="0" algn="ctr">
              <a:buNone/>
            </a:pPr>
            <a:r>
              <a:rPr lang="en-GB" b="1" dirty="0" smtClean="0">
                <a:latin typeface="Tw Cen MT Condensed" panose="020B0606020104020203" pitchFamily="34" charset="0"/>
              </a:rPr>
              <a:t>MACRO</a:t>
            </a:r>
          </a:p>
          <a:p>
            <a:pPr marL="0" indent="0" algn="ctr">
              <a:buNone/>
            </a:pPr>
            <a:r>
              <a:rPr lang="en-GB" dirty="0" smtClean="0">
                <a:solidFill>
                  <a:srgbClr val="FF0000"/>
                </a:solidFill>
                <a:latin typeface="Tw Cen MT Condensed" panose="020B0606020104020203" pitchFamily="34" charset="0"/>
              </a:rPr>
              <a:t>Demand Side Policies from the Government </a:t>
            </a:r>
          </a:p>
          <a:p>
            <a:pPr marL="0" indent="0" algn="ctr">
              <a:buNone/>
            </a:pPr>
            <a:r>
              <a:rPr lang="en-GB" dirty="0" smtClean="0">
                <a:solidFill>
                  <a:srgbClr val="FF0000"/>
                </a:solidFill>
              </a:rPr>
              <a:t>[Fiscal and Monetary Policy]</a:t>
            </a:r>
            <a:endParaRPr lang="en-GB" dirty="0" smtClean="0">
              <a:solidFill>
                <a:srgbClr val="FF0000"/>
              </a:solidFill>
              <a:latin typeface="Tw Cen MT Condensed" panose="020B0606020104020203" pitchFamily="34" charset="0"/>
            </a:endParaRPr>
          </a:p>
          <a:p>
            <a:pPr marL="0" indent="0">
              <a:buNone/>
            </a:pPr>
            <a:endParaRPr lang="en-GB" dirty="0">
              <a:latin typeface="Tw Cen MT Condensed" panose="020B0606020104020203" pitchFamily="34" charset="0"/>
            </a:endParaRPr>
          </a:p>
          <a:p>
            <a:pPr marL="0" indent="0">
              <a:buNone/>
            </a:pPr>
            <a:r>
              <a:rPr lang="en-GB" u="sng" dirty="0" smtClean="0"/>
              <a:t>Week 1</a:t>
            </a:r>
          </a:p>
          <a:p>
            <a:pPr marL="514350" indent="-514350">
              <a:buFont typeface="+mj-lt"/>
              <a:buAutoNum type="arabicPeriod"/>
            </a:pPr>
            <a:r>
              <a:rPr lang="en-GB" sz="2400" b="1" dirty="0" smtClean="0">
                <a:solidFill>
                  <a:schemeClr val="tx2"/>
                </a:solidFill>
              </a:rPr>
              <a:t>Define </a:t>
            </a:r>
            <a:r>
              <a:rPr lang="en-GB" sz="2400" dirty="0"/>
              <a:t>monetary and fiscal policy - what are these policies, who operates them and a brief history</a:t>
            </a:r>
          </a:p>
          <a:p>
            <a:pPr marL="514350" indent="-514350">
              <a:buFont typeface="+mj-lt"/>
              <a:buAutoNum type="arabicPeriod"/>
            </a:pPr>
            <a:r>
              <a:rPr lang="en-GB" sz="2400" b="1" dirty="0">
                <a:solidFill>
                  <a:schemeClr val="tx2"/>
                </a:solidFill>
              </a:rPr>
              <a:t>Economic analysis - </a:t>
            </a:r>
            <a:r>
              <a:rPr lang="en-GB" sz="2400" dirty="0"/>
              <a:t>use AD/AS Macroeconomic equilibrium to explain the impact </a:t>
            </a:r>
            <a:r>
              <a:rPr lang="en-GB" sz="2400" dirty="0" smtClean="0"/>
              <a:t>of demand side policies on the </a:t>
            </a:r>
            <a:r>
              <a:rPr lang="en-GB" sz="2400" dirty="0"/>
              <a:t>three macroeconomic indicators (Growth, Inflation, Unemployment).  Also be aware of the impact on the 4</a:t>
            </a:r>
            <a:r>
              <a:rPr lang="en-GB" sz="2400" baseline="30000" dirty="0"/>
              <a:t>th</a:t>
            </a:r>
            <a:r>
              <a:rPr lang="en-GB" sz="2400" dirty="0"/>
              <a:t> indicator (Balance of Payments)</a:t>
            </a:r>
          </a:p>
          <a:p>
            <a:pPr marL="0" indent="0">
              <a:buNone/>
            </a:pPr>
            <a:endParaRPr lang="en-GB" sz="2000" dirty="0"/>
          </a:p>
          <a:p>
            <a:pPr marL="0" indent="0">
              <a:buNone/>
            </a:pPr>
            <a:r>
              <a:rPr lang="en-GB" u="sng" dirty="0"/>
              <a:t>Week 2</a:t>
            </a:r>
          </a:p>
          <a:p>
            <a:pPr marL="514350" indent="-514350">
              <a:buFont typeface="+mj-lt"/>
              <a:buAutoNum type="arabicPeriod"/>
            </a:pPr>
            <a:r>
              <a:rPr lang="en-GB" sz="2400" b="1" dirty="0">
                <a:solidFill>
                  <a:schemeClr val="tx2"/>
                </a:solidFill>
              </a:rPr>
              <a:t>Post Financial Crash of 2008 </a:t>
            </a:r>
            <a:r>
              <a:rPr lang="en-GB" sz="2400" dirty="0"/>
              <a:t>- what was the role of demand side policies in helping the economy recover from recession?</a:t>
            </a:r>
          </a:p>
          <a:p>
            <a:pPr marL="514350" indent="-514350">
              <a:buFont typeface="+mj-lt"/>
              <a:buAutoNum type="arabicPeriod"/>
            </a:pPr>
            <a:r>
              <a:rPr lang="en-GB" sz="2400" b="1" dirty="0">
                <a:solidFill>
                  <a:schemeClr val="tx2"/>
                </a:solidFill>
              </a:rPr>
              <a:t>Debates - </a:t>
            </a:r>
            <a:r>
              <a:rPr lang="en-GB" sz="2400" dirty="0"/>
              <a:t>the role of quantitative easing and the sustainability of debt</a:t>
            </a:r>
          </a:p>
          <a:p>
            <a:pPr marL="514350" indent="-514350">
              <a:buFont typeface="+mj-lt"/>
              <a:buAutoNum type="arabicPeriod"/>
            </a:pPr>
            <a:r>
              <a:rPr lang="en-GB" sz="2400" b="1" dirty="0">
                <a:solidFill>
                  <a:schemeClr val="tx2"/>
                </a:solidFill>
              </a:rPr>
              <a:t>Evaluating the role </a:t>
            </a:r>
            <a:r>
              <a:rPr lang="en-GB" sz="2400" dirty="0"/>
              <a:t>of demand side policies in the </a:t>
            </a:r>
            <a:r>
              <a:rPr lang="en-GB" sz="2400" dirty="0" err="1"/>
              <a:t>macroeconomy</a:t>
            </a:r>
            <a:endParaRPr lang="en-GB" sz="2400" dirty="0"/>
          </a:p>
          <a:p>
            <a:pPr marL="0" indent="0">
              <a:buNone/>
            </a:pPr>
            <a:endParaRPr lang="en-GB" sz="2000" dirty="0" smtClean="0">
              <a:latin typeface="Tw Cen MT Condensed" panose="020B0606020104020203" pitchFamily="34" charset="0"/>
            </a:endParaRPr>
          </a:p>
          <a:p>
            <a:pPr marL="0" indent="0">
              <a:buNone/>
            </a:pPr>
            <a:endParaRPr lang="en-GB" dirty="0">
              <a:latin typeface="Tw Cen MT Condensed" panose="020B0606020104020203" pitchFamily="34" charset="0"/>
            </a:endParaRPr>
          </a:p>
        </p:txBody>
      </p:sp>
    </p:spTree>
    <p:extLst>
      <p:ext uri="{BB962C8B-B14F-4D97-AF65-F5344CB8AC3E}">
        <p14:creationId xmlns:p14="http://schemas.microsoft.com/office/powerpoint/2010/main" val="199016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bg1"/>
                </a:solidFill>
                <a:latin typeface="Tw Cen MT Condensed" panose="020B0606020104020203" pitchFamily="34" charset="0"/>
              </a:rPr>
              <a:t>90</a:t>
            </a:r>
            <a:endParaRPr lang="en-GB" sz="80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689848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Tw Cen MT Condensed" panose="020B0606020104020203" pitchFamily="34" charset="0"/>
              </a:rPr>
              <a:t>PREP Homework</a:t>
            </a:r>
            <a:br>
              <a:rPr lang="en-GB" dirty="0" smtClean="0">
                <a:latin typeface="Tw Cen MT Condensed" panose="020B0606020104020203" pitchFamily="34" charset="0"/>
              </a:rPr>
            </a:br>
            <a:r>
              <a:rPr lang="en-GB" sz="3200" dirty="0" smtClean="0">
                <a:solidFill>
                  <a:srgbClr val="FF0000"/>
                </a:solidFill>
                <a:latin typeface="Tw Cen MT Condensed" panose="020B0606020104020203" pitchFamily="34" charset="0"/>
              </a:rPr>
              <a:t>Micro (Consumption Externalities) and Macro (Demand Side Government Policies)</a:t>
            </a:r>
            <a:endParaRPr lang="en-GB" sz="3200" dirty="0">
              <a:solidFill>
                <a:srgbClr val="FF0000"/>
              </a:solidFill>
              <a:latin typeface="Tw Cen MT Condensed" panose="020B0606020104020203" pitchFamily="34" charset="0"/>
            </a:endParaRPr>
          </a:p>
        </p:txBody>
      </p:sp>
      <p:sp>
        <p:nvSpPr>
          <p:cNvPr id="3" name="Content Placeholder 2"/>
          <p:cNvSpPr>
            <a:spLocks noGrp="1"/>
          </p:cNvSpPr>
          <p:nvPr>
            <p:ph idx="1"/>
          </p:nvPr>
        </p:nvSpPr>
        <p:spPr>
          <a:xfrm>
            <a:off x="373250" y="1825625"/>
            <a:ext cx="5376620" cy="4351338"/>
          </a:xfrm>
        </p:spPr>
        <p:txBody>
          <a:bodyPr>
            <a:normAutofit lnSpcReduction="10000"/>
          </a:bodyPr>
          <a:lstStyle/>
          <a:p>
            <a:r>
              <a:rPr lang="en-GB" dirty="0" smtClean="0">
                <a:latin typeface="Tw Cen MT Condensed" panose="020B0606020104020203" pitchFamily="34" charset="0"/>
              </a:rPr>
              <a:t>Check your answers with those in your groups</a:t>
            </a:r>
          </a:p>
          <a:p>
            <a:pPr marL="914400" lvl="1" indent="-457200">
              <a:buFont typeface="+mj-lt"/>
              <a:buAutoNum type="arabicPeriod"/>
            </a:pPr>
            <a:r>
              <a:rPr lang="en-GB" dirty="0" smtClean="0">
                <a:latin typeface="Tw Cen MT Condensed" panose="020B0606020104020203" pitchFamily="34" charset="0"/>
              </a:rPr>
              <a:t>Where were there mistakes or misunderstandings? Can someone in your group explain them?  If not, then write down questions for your group on a separate piece of paper</a:t>
            </a:r>
          </a:p>
          <a:p>
            <a:pPr marL="914400" lvl="1" indent="-457200">
              <a:buFont typeface="+mj-lt"/>
              <a:buAutoNum type="arabicPeriod"/>
            </a:pPr>
            <a:r>
              <a:rPr lang="en-GB" dirty="0" smtClean="0">
                <a:latin typeface="Tw Cen MT Condensed" panose="020B0606020104020203" pitchFamily="34" charset="0"/>
              </a:rPr>
              <a:t>Read through the answers to the PREP homework and amend your work.  Does the answers make your group questions clear?  IF not then keep the question.  If everyone is happy, delete the question</a:t>
            </a:r>
          </a:p>
          <a:p>
            <a:pPr marL="914400" lvl="1" indent="-457200">
              <a:buFont typeface="+mj-lt"/>
              <a:buAutoNum type="arabicPeriod"/>
            </a:pPr>
            <a:r>
              <a:rPr lang="en-GB" dirty="0" smtClean="0">
                <a:latin typeface="Tw Cen MT Condensed" panose="020B0606020104020203" pitchFamily="34" charset="0"/>
              </a:rPr>
              <a:t>We will go through the remaining questions as a class</a:t>
            </a:r>
          </a:p>
        </p:txBody>
      </p:sp>
    </p:spTree>
    <p:extLst>
      <p:ext uri="{BB962C8B-B14F-4D97-AF65-F5344CB8AC3E}">
        <p14:creationId xmlns:p14="http://schemas.microsoft.com/office/powerpoint/2010/main" val="1171253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
            <a:ext cx="8709133" cy="6878806"/>
          </a:xfrm>
          <a:prstGeom prst="rect">
            <a:avLst/>
          </a:prstGeom>
          <a:noFill/>
          <a:ln>
            <a:solidFill>
              <a:schemeClr val="tx1"/>
            </a:solidFill>
          </a:ln>
        </p:spPr>
        <p:txBody>
          <a:bodyPr wrap="square" rtlCol="0">
            <a:spAutoFit/>
          </a:bodyPr>
          <a:lstStyle/>
          <a:p>
            <a:r>
              <a:rPr lang="en-GB" sz="2100" dirty="0" smtClean="0">
                <a:latin typeface="Tw Cen MT Condensed" panose="020B0606020104020203" pitchFamily="34" charset="0"/>
              </a:rPr>
              <a:t>The </a:t>
            </a:r>
            <a:r>
              <a:rPr lang="en-GB" sz="2100" dirty="0">
                <a:latin typeface="Tw Cen MT Condensed" panose="020B0606020104020203" pitchFamily="34" charset="0"/>
              </a:rPr>
              <a:t>consumer overconsumes sugary drinks in the market (</a:t>
            </a:r>
            <a:r>
              <a:rPr lang="en-GB" sz="2100" dirty="0" err="1">
                <a:latin typeface="Tw Cen MT Condensed" panose="020B0606020104020203" pitchFamily="34" charset="0"/>
              </a:rPr>
              <a:t>Qm</a:t>
            </a:r>
            <a:r>
              <a:rPr lang="en-GB" sz="2100" dirty="0">
                <a:latin typeface="Tw Cen MT Condensed" panose="020B0606020104020203" pitchFamily="34" charset="0"/>
              </a:rPr>
              <a:t> &gt; </a:t>
            </a:r>
            <a:r>
              <a:rPr lang="en-GB" sz="2100" dirty="0" err="1">
                <a:latin typeface="Tw Cen MT Condensed" panose="020B0606020104020203" pitchFamily="34" charset="0"/>
              </a:rPr>
              <a:t>Qso</a:t>
            </a:r>
            <a:r>
              <a:rPr lang="en-GB" sz="2100" dirty="0">
                <a:latin typeface="Tw Cen MT Condensed" panose="020B0606020104020203" pitchFamily="34" charset="0"/>
              </a:rPr>
              <a:t>), causing allocative inefficiency.   This is because the consumer is selfish and/or has imperfect information and will only take into account their private costs (MPC) and private benefits (MPB) and so the free market equilibrium is at A and not at the socially optimal (SO) of B.  The MPC are greater than the full cost to society (MSB) which means the consumer is not taking into account the negative external benefits (effectively external costs or negative externalities) of their actions and over valuing the consumption.  Costs to those around them such as looking after them when they suffer from Obesity and diabetes does not enter their mind.  The impact on co-workers of time off sick from work due to obesity is also not taken into account.  Therefore, we can say that the consumer is overvaluing the consumption activity of drinking a sugary drink.  The resulting higher price consumers are prepared to pay is above the socially optimal (Pm&gt;</a:t>
            </a:r>
            <a:r>
              <a:rPr lang="en-GB" sz="2100" dirty="0" err="1">
                <a:latin typeface="Tw Cen MT Condensed" panose="020B0606020104020203" pitchFamily="34" charset="0"/>
              </a:rPr>
              <a:t>Pso</a:t>
            </a:r>
            <a:r>
              <a:rPr lang="en-GB" sz="2100" dirty="0">
                <a:latin typeface="Tw Cen MT Condensed" panose="020B0606020104020203" pitchFamily="34" charset="0"/>
              </a:rPr>
              <a:t>). This provides firms with the incentive to increase their supply and overproduce to maximise their profits.  Therefore the Government needs to intervene in the market to correct this market failure.</a:t>
            </a:r>
          </a:p>
          <a:p>
            <a:endParaRPr lang="en-GB" sz="2100" dirty="0">
              <a:latin typeface="Tw Cen MT Condensed" panose="020B0606020104020203" pitchFamily="34" charset="0"/>
            </a:endParaRPr>
          </a:p>
          <a:p>
            <a:r>
              <a:rPr lang="en-GB" sz="2100" dirty="0">
                <a:latin typeface="Tw Cen MT Condensed" panose="020B0606020104020203" pitchFamily="34" charset="0"/>
              </a:rPr>
              <a:t>On the other hand the sugary drinks market isn’t failing because markets are self regulating with the production of sugar free drinks and healthier alternatives. Coca Cola have created products such as Coke Zero,  to meet the new demand set by consumers for healthier alternatives. </a:t>
            </a:r>
            <a:r>
              <a:rPr lang="en-GB" sz="2100" dirty="0" smtClean="0">
                <a:latin typeface="Tw Cen MT Condensed" panose="020B0606020104020203" pitchFamily="34" charset="0"/>
              </a:rPr>
              <a:t>In this case the </a:t>
            </a:r>
            <a:r>
              <a:rPr lang="en-GB" sz="2100" dirty="0">
                <a:latin typeface="Tw Cen MT Condensed" panose="020B0606020104020203" pitchFamily="34" charset="0"/>
              </a:rPr>
              <a:t>price equilibrium shifts, as demand for normal Coca Cola decreases </a:t>
            </a:r>
            <a:r>
              <a:rPr lang="en-GB" sz="2100" dirty="0" smtClean="0">
                <a:latin typeface="Tw Cen MT Condensed" panose="020B0606020104020203" pitchFamily="34" charset="0"/>
              </a:rPr>
              <a:t>and the demand for Coke Zero increases.  Thus the price mechanism has solved the misallocation of resources.  Therefore the government do not </a:t>
            </a:r>
            <a:r>
              <a:rPr lang="en-GB" sz="2100" dirty="0">
                <a:latin typeface="Tw Cen MT Condensed" panose="020B0606020104020203" pitchFamily="34" charset="0"/>
              </a:rPr>
              <a:t>need to intervene because it is a personal choice, intervention would interfere in the free market. Secondly it is hard to put a monetary value upon the </a:t>
            </a:r>
            <a:r>
              <a:rPr lang="en-GB" sz="2100" dirty="0" smtClean="0">
                <a:latin typeface="Tw Cen MT Condensed" panose="020B0606020104020203" pitchFamily="34" charset="0"/>
              </a:rPr>
              <a:t>external costs of this activity - it is very hard to value the impact on co-workers etc. of absences.  There the </a:t>
            </a:r>
            <a:r>
              <a:rPr lang="en-GB" sz="2100" dirty="0">
                <a:latin typeface="Tw Cen MT Condensed" panose="020B0606020104020203" pitchFamily="34" charset="0"/>
              </a:rPr>
              <a:t>position of </a:t>
            </a:r>
            <a:r>
              <a:rPr lang="en-GB" sz="2100" dirty="0" err="1">
                <a:latin typeface="Tw Cen MT Condensed" panose="020B0606020104020203" pitchFamily="34" charset="0"/>
              </a:rPr>
              <a:t>Qm</a:t>
            </a:r>
            <a:r>
              <a:rPr lang="en-GB" sz="2100" dirty="0">
                <a:latin typeface="Tw Cen MT Condensed" panose="020B0606020104020203" pitchFamily="34" charset="0"/>
              </a:rPr>
              <a:t> ad </a:t>
            </a:r>
            <a:r>
              <a:rPr lang="en-GB" sz="2100" dirty="0" err="1">
                <a:latin typeface="Tw Cen MT Condensed" panose="020B0606020104020203" pitchFamily="34" charset="0"/>
              </a:rPr>
              <a:t>Qso</a:t>
            </a:r>
            <a:r>
              <a:rPr lang="en-GB" sz="2100" dirty="0">
                <a:latin typeface="Tw Cen MT Condensed" panose="020B0606020104020203" pitchFamily="34" charset="0"/>
              </a:rPr>
              <a:t> aren’t definite and could be </a:t>
            </a:r>
            <a:r>
              <a:rPr lang="en-GB" sz="2100" dirty="0" smtClean="0">
                <a:latin typeface="Tw Cen MT Condensed" panose="020B0606020104020203" pitchFamily="34" charset="0"/>
              </a:rPr>
              <a:t>closer. </a:t>
            </a:r>
            <a:endParaRPr lang="en-GB" sz="2100" dirty="0">
              <a:latin typeface="Tw Cen MT Condensed" panose="020B0606020104020203" pitchFamily="34" charset="0"/>
            </a:endParaRPr>
          </a:p>
        </p:txBody>
      </p:sp>
      <p:pic>
        <p:nvPicPr>
          <p:cNvPr id="3" name="Picture 2"/>
          <p:cNvPicPr/>
          <p:nvPr/>
        </p:nvPicPr>
        <p:blipFill>
          <a:blip r:embed="rId2"/>
          <a:stretch>
            <a:fillRect/>
          </a:stretch>
        </p:blipFill>
        <p:spPr>
          <a:xfrm>
            <a:off x="8709132" y="2169763"/>
            <a:ext cx="3482868" cy="3201591"/>
          </a:xfrm>
          <a:prstGeom prst="rect">
            <a:avLst/>
          </a:prstGeom>
        </p:spPr>
      </p:pic>
      <p:sp>
        <p:nvSpPr>
          <p:cNvPr id="2" name="Rectangle 1"/>
          <p:cNvSpPr/>
          <p:nvPr/>
        </p:nvSpPr>
        <p:spPr>
          <a:xfrm>
            <a:off x="8878698" y="462204"/>
            <a:ext cx="3313302" cy="923330"/>
          </a:xfrm>
          <a:prstGeom prst="rect">
            <a:avLst/>
          </a:prstGeom>
        </p:spPr>
        <p:txBody>
          <a:bodyPr wrap="square">
            <a:spAutoFit/>
          </a:bodyPr>
          <a:lstStyle/>
          <a:p>
            <a:r>
              <a:rPr lang="en-GB" dirty="0"/>
              <a:t>2 - Please enter explanation here why the market for sugary drinks is failing here</a:t>
            </a:r>
          </a:p>
        </p:txBody>
      </p:sp>
    </p:spTree>
    <p:extLst>
      <p:ext uri="{BB962C8B-B14F-4D97-AF65-F5344CB8AC3E}">
        <p14:creationId xmlns:p14="http://schemas.microsoft.com/office/powerpoint/2010/main" val="3494065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121112" cy="6878806"/>
          </a:xfrm>
          <a:prstGeom prst="rect">
            <a:avLst/>
          </a:prstGeom>
          <a:noFill/>
          <a:ln>
            <a:solidFill>
              <a:schemeClr val="tx1"/>
            </a:solidFill>
          </a:ln>
        </p:spPr>
        <p:txBody>
          <a:bodyPr wrap="square" rtlCol="0">
            <a:spAutoFit/>
          </a:bodyPr>
          <a:lstStyle/>
          <a:p>
            <a:r>
              <a:rPr lang="en-GB" sz="2100" dirty="0" smtClean="0">
                <a:latin typeface="Tw Cen MT Condensed" panose="020B0606020104020203" pitchFamily="34" charset="0"/>
              </a:rPr>
              <a:t>The </a:t>
            </a:r>
            <a:r>
              <a:rPr lang="en-GB" sz="2100" dirty="0">
                <a:latin typeface="Tw Cen MT Condensed" panose="020B0606020104020203" pitchFamily="34" charset="0"/>
              </a:rPr>
              <a:t>consumer under consumes healthcare in the market (</a:t>
            </a:r>
            <a:r>
              <a:rPr lang="en-GB" sz="2100" dirty="0" err="1">
                <a:latin typeface="Tw Cen MT Condensed" panose="020B0606020104020203" pitchFamily="34" charset="0"/>
              </a:rPr>
              <a:t>Qm</a:t>
            </a:r>
            <a:r>
              <a:rPr lang="en-GB" sz="2100" dirty="0">
                <a:latin typeface="Tw Cen MT Condensed" panose="020B0606020104020203" pitchFamily="34" charset="0"/>
              </a:rPr>
              <a:t>&lt;</a:t>
            </a:r>
            <a:r>
              <a:rPr lang="en-GB" sz="2100" dirty="0" err="1">
                <a:latin typeface="Tw Cen MT Condensed" panose="020B0606020104020203" pitchFamily="34" charset="0"/>
              </a:rPr>
              <a:t>Qso</a:t>
            </a:r>
            <a:r>
              <a:rPr lang="en-GB" sz="2100" dirty="0">
                <a:latin typeface="Tw Cen MT Condensed" panose="020B0606020104020203" pitchFamily="34" charset="0"/>
              </a:rPr>
              <a:t>), causing allocative inefficiency.   This is because the consumer is selfish and/or has imperfect information and will only take into account their private costs (MPC) and private benefits (MPB) and so the free market equilibrium is at A and not at the socially optimal (SO) of B.  The MPB is less than the full cost to society (MSB) which means the consumer is not taking into account the external benefits (positive externalities) of their actions and under valuing the consumption.  The positive externalities or external benefits such as preventing the spread of contagious diseases or minimising the impact on others of absences from work due to sickness are not taken into account.  Therefore, we can say that the consumer is prepared to pay too low a price for healthcare.  The resulting lower price is below the socially optimal (Pm&lt;</a:t>
            </a:r>
            <a:r>
              <a:rPr lang="en-GB" sz="2100" dirty="0" err="1">
                <a:latin typeface="Tw Cen MT Condensed" panose="020B0606020104020203" pitchFamily="34" charset="0"/>
              </a:rPr>
              <a:t>Pso</a:t>
            </a:r>
            <a:r>
              <a:rPr lang="en-GB" sz="2100" dirty="0">
                <a:latin typeface="Tw Cen MT Condensed" panose="020B0606020104020203" pitchFamily="34" charset="0"/>
              </a:rPr>
              <a:t>). This does not provide firms with the incentive to supply as much as </a:t>
            </a:r>
            <a:r>
              <a:rPr lang="en-GB" sz="2100" dirty="0" err="1">
                <a:latin typeface="Tw Cen MT Condensed" panose="020B0606020104020203" pitchFamily="34" charset="0"/>
              </a:rPr>
              <a:t>Qso</a:t>
            </a:r>
            <a:r>
              <a:rPr lang="en-GB" sz="2100" dirty="0">
                <a:latin typeface="Tw Cen MT Condensed" panose="020B0606020104020203" pitchFamily="34" charset="0"/>
              </a:rPr>
              <a:t> as the price is too low to maximise their profits at this production level.  Therefore the Government needs to intervene in the market to correct this market failure.</a:t>
            </a:r>
          </a:p>
          <a:p>
            <a:endParaRPr lang="en-GB" sz="2100" dirty="0">
              <a:latin typeface="Tw Cen MT Condensed" panose="020B0606020104020203" pitchFamily="34" charset="0"/>
            </a:endParaRPr>
          </a:p>
          <a:p>
            <a:r>
              <a:rPr lang="en-GB" sz="2100" dirty="0">
                <a:latin typeface="Tw Cen MT Condensed" panose="020B0606020104020203" pitchFamily="34" charset="0"/>
              </a:rPr>
              <a:t>In contrast this in not a market failure because the free market will respond and other markets will be developed to correct this failure. For example markets such as health fitness programmes like weight watchers which allow consumers who want to combat problems such as obesity which is a result of under consumption of </a:t>
            </a:r>
            <a:r>
              <a:rPr lang="en-GB" sz="2100" dirty="0" smtClean="0">
                <a:latin typeface="Tw Cen MT Condensed" panose="020B0606020104020203" pitchFamily="34" charset="0"/>
              </a:rPr>
              <a:t>healthcare.  Also </a:t>
            </a:r>
            <a:r>
              <a:rPr lang="en-GB" sz="2100" dirty="0">
                <a:latin typeface="Tw Cen MT Condensed" panose="020B0606020104020203" pitchFamily="34" charset="0"/>
              </a:rPr>
              <a:t>sport centres will also benefit with the increasing </a:t>
            </a:r>
            <a:r>
              <a:rPr lang="en-GB" sz="2100" dirty="0" smtClean="0">
                <a:latin typeface="Tw Cen MT Condensed" panose="020B0606020104020203" pitchFamily="34" charset="0"/>
              </a:rPr>
              <a:t>demand as obese people realise they have to make a change and adjust their preferences and therefore effect the price in the market to reduce the gap to make the consumption closer to </a:t>
            </a:r>
            <a:r>
              <a:rPr lang="en-GB" sz="2100" dirty="0" err="1" smtClean="0">
                <a:latin typeface="Tw Cen MT Condensed" panose="020B0606020104020203" pitchFamily="34" charset="0"/>
              </a:rPr>
              <a:t>Qso</a:t>
            </a:r>
            <a:r>
              <a:rPr lang="en-GB" sz="2100" dirty="0" smtClean="0">
                <a:latin typeface="Tw Cen MT Condensed" panose="020B0606020104020203" pitchFamily="34" charset="0"/>
              </a:rPr>
              <a:t>.  Additionally, perhaps consumers are consuming what they need and it is hard to value the external benefits of </a:t>
            </a:r>
            <a:r>
              <a:rPr lang="en-GB" sz="2100" dirty="0" err="1" smtClean="0">
                <a:latin typeface="Tw Cen MT Condensed" panose="020B0606020104020203" pitchFamily="34" charset="0"/>
              </a:rPr>
              <a:t>underconsumption</a:t>
            </a:r>
            <a:r>
              <a:rPr lang="en-GB" sz="2100" dirty="0" smtClean="0">
                <a:latin typeface="Tw Cen MT Condensed" panose="020B0606020104020203" pitchFamily="34" charset="0"/>
              </a:rPr>
              <a:t>.  Maybe the gap between </a:t>
            </a:r>
            <a:r>
              <a:rPr lang="en-GB" sz="2100" dirty="0" err="1" smtClean="0">
                <a:latin typeface="Tw Cen MT Condensed" panose="020B0606020104020203" pitchFamily="34" charset="0"/>
              </a:rPr>
              <a:t>Qm</a:t>
            </a:r>
            <a:r>
              <a:rPr lang="en-GB" sz="2100" dirty="0" smtClean="0">
                <a:latin typeface="Tw Cen MT Condensed" panose="020B0606020104020203" pitchFamily="34" charset="0"/>
              </a:rPr>
              <a:t> and </a:t>
            </a:r>
            <a:r>
              <a:rPr lang="en-GB" sz="2100" dirty="0" err="1" smtClean="0">
                <a:latin typeface="Tw Cen MT Condensed" panose="020B0606020104020203" pitchFamily="34" charset="0"/>
              </a:rPr>
              <a:t>Qso</a:t>
            </a:r>
            <a:r>
              <a:rPr lang="en-GB" sz="2100" dirty="0" smtClean="0">
                <a:latin typeface="Tw Cen MT Condensed" panose="020B0606020104020203" pitchFamily="34" charset="0"/>
              </a:rPr>
              <a:t> is less than is thought?</a:t>
            </a:r>
            <a:endParaRPr lang="en-GB" sz="2100" dirty="0">
              <a:latin typeface="Tw Cen MT Condensed" panose="020B0606020104020203" pitchFamily="34" charset="0"/>
            </a:endParaRPr>
          </a:p>
        </p:txBody>
      </p:sp>
      <p:pic>
        <p:nvPicPr>
          <p:cNvPr id="3" name="Picture 2"/>
          <p:cNvPicPr/>
          <p:nvPr/>
        </p:nvPicPr>
        <p:blipFill>
          <a:blip r:embed="rId2"/>
          <a:stretch>
            <a:fillRect/>
          </a:stretch>
        </p:blipFill>
        <p:spPr>
          <a:xfrm>
            <a:off x="8248648" y="1658268"/>
            <a:ext cx="3943350" cy="3590925"/>
          </a:xfrm>
          <a:prstGeom prst="rect">
            <a:avLst/>
          </a:prstGeom>
        </p:spPr>
      </p:pic>
      <p:sp>
        <p:nvSpPr>
          <p:cNvPr id="2" name="Rectangle 1"/>
          <p:cNvSpPr/>
          <p:nvPr/>
        </p:nvSpPr>
        <p:spPr>
          <a:xfrm>
            <a:off x="8291592" y="91556"/>
            <a:ext cx="3900407" cy="646331"/>
          </a:xfrm>
          <a:prstGeom prst="rect">
            <a:avLst/>
          </a:prstGeom>
        </p:spPr>
        <p:txBody>
          <a:bodyPr wrap="square">
            <a:spAutoFit/>
          </a:bodyPr>
          <a:lstStyle/>
          <a:p>
            <a:r>
              <a:rPr lang="en-GB" dirty="0">
                <a:latin typeface="Tw Cen MT Condensed" panose="020B0606020104020203" pitchFamily="34" charset="0"/>
              </a:rPr>
              <a:t>3 - Please enter explanation here for why the healthcare market is failing</a:t>
            </a:r>
          </a:p>
        </p:txBody>
      </p:sp>
    </p:spTree>
    <p:extLst>
      <p:ext uri="{BB962C8B-B14F-4D97-AF65-F5344CB8AC3E}">
        <p14:creationId xmlns:p14="http://schemas.microsoft.com/office/powerpoint/2010/main" val="3078737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56912"/>
            <a:ext cx="10515600" cy="1325563"/>
          </a:xfrm>
        </p:spPr>
        <p:txBody>
          <a:bodyPr/>
          <a:lstStyle/>
          <a:p>
            <a:r>
              <a:rPr lang="en-GB" b="1" dirty="0" smtClean="0">
                <a:latin typeface="Tw Cen MT Condensed" panose="020B0606020104020203" pitchFamily="34" charset="0"/>
              </a:rPr>
              <a:t>Introduction to Cost/Benefit Analysis</a:t>
            </a:r>
            <a:endParaRPr lang="en-GB" b="1" dirty="0">
              <a:latin typeface="Tw Cen MT Condensed" panose="020B0606020104020203" pitchFamily="34" charset="0"/>
            </a:endParaRPr>
          </a:p>
        </p:txBody>
      </p:sp>
      <p:sp>
        <p:nvSpPr>
          <p:cNvPr id="3" name="Content Placeholder 2"/>
          <p:cNvSpPr>
            <a:spLocks noGrp="1"/>
          </p:cNvSpPr>
          <p:nvPr>
            <p:ph idx="1"/>
          </p:nvPr>
        </p:nvSpPr>
        <p:spPr>
          <a:xfrm>
            <a:off x="355968" y="1725507"/>
            <a:ext cx="5115863" cy="4828391"/>
          </a:xfrm>
        </p:spPr>
        <p:txBody>
          <a:bodyPr>
            <a:noAutofit/>
          </a:bodyPr>
          <a:lstStyle/>
          <a:p>
            <a:r>
              <a:rPr lang="en-GB" sz="3200" dirty="0"/>
              <a:t>What is society?</a:t>
            </a:r>
          </a:p>
          <a:p>
            <a:r>
              <a:rPr lang="en-GB" sz="3200" dirty="0" smtClean="0"/>
              <a:t>Economic Welfare, Price Equilibrium and Market Success</a:t>
            </a:r>
          </a:p>
          <a:p>
            <a:r>
              <a:rPr lang="en-GB" sz="3200" dirty="0" smtClean="0"/>
              <a:t>Marginal Analysis</a:t>
            </a:r>
          </a:p>
          <a:p>
            <a:r>
              <a:rPr lang="en-GB" sz="3200" dirty="0" smtClean="0"/>
              <a:t>Social Benefits (MSB) and Social Costs (MSC) and the Demand/Supply Model</a:t>
            </a:r>
          </a:p>
          <a:p>
            <a:r>
              <a:rPr lang="en-GB" sz="3200" dirty="0" smtClean="0"/>
              <a:t>Costs, benefits and externalities</a:t>
            </a:r>
          </a:p>
          <a:p>
            <a:r>
              <a:rPr lang="en-GB" sz="3200" dirty="0" smtClean="0"/>
              <a:t>CASE STUDY: Building HS2</a:t>
            </a:r>
          </a:p>
          <a:p>
            <a:endParaRPr lang="en-GB" sz="3200" dirty="0"/>
          </a:p>
        </p:txBody>
      </p:sp>
      <p:sp>
        <p:nvSpPr>
          <p:cNvPr id="4" name="TextBox 3"/>
          <p:cNvSpPr txBox="1"/>
          <p:nvPr/>
        </p:nvSpPr>
        <p:spPr>
          <a:xfrm>
            <a:off x="6270172" y="4578681"/>
            <a:ext cx="1393371" cy="954107"/>
          </a:xfrm>
          <a:prstGeom prst="rect">
            <a:avLst/>
          </a:prstGeom>
          <a:solidFill>
            <a:schemeClr val="tx1"/>
          </a:solidFill>
        </p:spPr>
        <p:txBody>
          <a:bodyPr wrap="square" rtlCol="0">
            <a:spAutoFit/>
          </a:bodyPr>
          <a:lstStyle/>
          <a:p>
            <a:pPr algn="ctr"/>
            <a:r>
              <a:rPr lang="en-GB" sz="2800" b="1" dirty="0" smtClean="0">
                <a:solidFill>
                  <a:schemeClr val="bg1"/>
                </a:solidFill>
                <a:latin typeface="Tw Cen MT Condensed" panose="020B0606020104020203" pitchFamily="34" charset="0"/>
              </a:rPr>
              <a:t>Social Costs</a:t>
            </a:r>
            <a:endParaRPr lang="en-GB" sz="2800" b="1" dirty="0">
              <a:solidFill>
                <a:schemeClr val="bg1"/>
              </a:solidFill>
              <a:latin typeface="Tw Cen MT Condensed" panose="020B0606020104020203" pitchFamily="34" charset="0"/>
            </a:endParaRPr>
          </a:p>
        </p:txBody>
      </p:sp>
      <p:sp>
        <p:nvSpPr>
          <p:cNvPr id="5" name="TextBox 4"/>
          <p:cNvSpPr txBox="1"/>
          <p:nvPr/>
        </p:nvSpPr>
        <p:spPr>
          <a:xfrm>
            <a:off x="6270172" y="5732567"/>
            <a:ext cx="1534885" cy="954107"/>
          </a:xfrm>
          <a:prstGeom prst="rect">
            <a:avLst/>
          </a:prstGeom>
          <a:solidFill>
            <a:schemeClr val="tx1"/>
          </a:solidFill>
        </p:spPr>
        <p:txBody>
          <a:bodyPr wrap="square" rtlCol="0">
            <a:spAutoFit/>
          </a:bodyPr>
          <a:lstStyle/>
          <a:p>
            <a:pPr algn="ctr"/>
            <a:r>
              <a:rPr lang="en-GB" sz="2800" b="1" dirty="0" smtClean="0">
                <a:solidFill>
                  <a:schemeClr val="bg1"/>
                </a:solidFill>
                <a:latin typeface="Tw Cen MT Condensed" panose="020B0606020104020203" pitchFamily="34" charset="0"/>
              </a:rPr>
              <a:t>Social Benefits</a:t>
            </a:r>
            <a:endParaRPr lang="en-GB" sz="2800" b="1" dirty="0">
              <a:solidFill>
                <a:schemeClr val="bg1"/>
              </a:solidFill>
              <a:latin typeface="Tw Cen MT Condensed" panose="020B0606020104020203" pitchFamily="34" charset="0"/>
            </a:endParaRPr>
          </a:p>
        </p:txBody>
      </p:sp>
      <p:sp>
        <p:nvSpPr>
          <p:cNvPr id="6" name="TextBox 5"/>
          <p:cNvSpPr txBox="1"/>
          <p:nvPr/>
        </p:nvSpPr>
        <p:spPr>
          <a:xfrm>
            <a:off x="8256815" y="5732566"/>
            <a:ext cx="1534885" cy="954107"/>
          </a:xfrm>
          <a:prstGeom prst="rect">
            <a:avLst/>
          </a:prstGeom>
          <a:solidFill>
            <a:srgbClr val="00B050"/>
          </a:solidFill>
        </p:spPr>
        <p:txBody>
          <a:bodyPr wrap="square" rtlCol="0">
            <a:spAutoFit/>
          </a:bodyPr>
          <a:lstStyle/>
          <a:p>
            <a:pPr algn="ctr"/>
            <a:r>
              <a:rPr lang="en-GB" sz="2800" b="1" dirty="0" smtClean="0">
                <a:solidFill>
                  <a:schemeClr val="bg1"/>
                </a:solidFill>
                <a:latin typeface="Tw Cen MT Condensed" panose="020B0606020104020203" pitchFamily="34" charset="0"/>
              </a:rPr>
              <a:t>Private Benefits</a:t>
            </a:r>
            <a:endParaRPr lang="en-GB" sz="2800" b="1" dirty="0">
              <a:solidFill>
                <a:schemeClr val="bg1"/>
              </a:solidFill>
              <a:latin typeface="Tw Cen MT Condensed" panose="020B0606020104020203" pitchFamily="34" charset="0"/>
            </a:endParaRPr>
          </a:p>
        </p:txBody>
      </p:sp>
      <p:sp>
        <p:nvSpPr>
          <p:cNvPr id="7" name="TextBox 6"/>
          <p:cNvSpPr txBox="1"/>
          <p:nvPr/>
        </p:nvSpPr>
        <p:spPr>
          <a:xfrm>
            <a:off x="8256815" y="4578680"/>
            <a:ext cx="1534885" cy="954107"/>
          </a:xfrm>
          <a:prstGeom prst="rect">
            <a:avLst/>
          </a:prstGeom>
          <a:solidFill>
            <a:srgbClr val="FF0000"/>
          </a:solidFill>
        </p:spPr>
        <p:txBody>
          <a:bodyPr wrap="square" rtlCol="0">
            <a:spAutoFit/>
          </a:bodyPr>
          <a:lstStyle/>
          <a:p>
            <a:pPr algn="ctr"/>
            <a:r>
              <a:rPr lang="en-GB" sz="2800" b="1" dirty="0" smtClean="0">
                <a:solidFill>
                  <a:schemeClr val="bg1"/>
                </a:solidFill>
                <a:latin typeface="Tw Cen MT Condensed" panose="020B0606020104020203" pitchFamily="34" charset="0"/>
              </a:rPr>
              <a:t>Private Costs</a:t>
            </a:r>
            <a:endParaRPr lang="en-GB" sz="2800" b="1" dirty="0">
              <a:solidFill>
                <a:schemeClr val="bg1"/>
              </a:solidFill>
              <a:latin typeface="Tw Cen MT Condensed" panose="020B0606020104020203" pitchFamily="34" charset="0"/>
            </a:endParaRPr>
          </a:p>
        </p:txBody>
      </p:sp>
      <p:sp>
        <p:nvSpPr>
          <p:cNvPr id="8" name="TextBox 7"/>
          <p:cNvSpPr txBox="1"/>
          <p:nvPr/>
        </p:nvSpPr>
        <p:spPr>
          <a:xfrm>
            <a:off x="10390415" y="5732566"/>
            <a:ext cx="1534885" cy="954107"/>
          </a:xfrm>
          <a:prstGeom prst="rect">
            <a:avLst/>
          </a:prstGeom>
          <a:solidFill>
            <a:srgbClr val="00B050"/>
          </a:solidFill>
        </p:spPr>
        <p:txBody>
          <a:bodyPr wrap="square" rtlCol="0">
            <a:spAutoFit/>
          </a:bodyPr>
          <a:lstStyle/>
          <a:p>
            <a:pPr algn="ctr"/>
            <a:r>
              <a:rPr lang="en-GB" sz="2800" b="1" dirty="0" smtClean="0">
                <a:solidFill>
                  <a:schemeClr val="bg1"/>
                </a:solidFill>
                <a:latin typeface="Tw Cen MT Condensed" panose="020B0606020104020203" pitchFamily="34" charset="0"/>
              </a:rPr>
              <a:t>External Benefits</a:t>
            </a:r>
            <a:endParaRPr lang="en-GB" sz="2800" b="1" dirty="0">
              <a:solidFill>
                <a:schemeClr val="bg1"/>
              </a:solidFill>
              <a:latin typeface="Tw Cen MT Condensed" panose="020B0606020104020203" pitchFamily="34" charset="0"/>
            </a:endParaRPr>
          </a:p>
        </p:txBody>
      </p:sp>
      <p:sp>
        <p:nvSpPr>
          <p:cNvPr id="9" name="TextBox 8"/>
          <p:cNvSpPr txBox="1"/>
          <p:nvPr/>
        </p:nvSpPr>
        <p:spPr>
          <a:xfrm>
            <a:off x="10390415" y="4578679"/>
            <a:ext cx="1534885" cy="954107"/>
          </a:xfrm>
          <a:prstGeom prst="rect">
            <a:avLst/>
          </a:prstGeom>
          <a:solidFill>
            <a:srgbClr val="FF0000"/>
          </a:solidFill>
        </p:spPr>
        <p:txBody>
          <a:bodyPr wrap="square" rtlCol="0">
            <a:spAutoFit/>
          </a:bodyPr>
          <a:lstStyle/>
          <a:p>
            <a:pPr algn="ctr"/>
            <a:r>
              <a:rPr lang="en-GB" sz="2800" b="1" dirty="0" smtClean="0">
                <a:solidFill>
                  <a:schemeClr val="bg1"/>
                </a:solidFill>
                <a:latin typeface="Tw Cen MT Condensed" panose="020B0606020104020203" pitchFamily="34" charset="0"/>
              </a:rPr>
              <a:t>External Costs</a:t>
            </a:r>
            <a:endParaRPr lang="en-GB" sz="2800" b="1" dirty="0">
              <a:solidFill>
                <a:schemeClr val="bg1"/>
              </a:solidFill>
              <a:latin typeface="Tw Cen MT Condensed" panose="020B0606020104020203" pitchFamily="34" charset="0"/>
            </a:endParaRPr>
          </a:p>
        </p:txBody>
      </p:sp>
      <p:sp>
        <p:nvSpPr>
          <p:cNvPr id="10" name="TextBox 9"/>
          <p:cNvSpPr txBox="1"/>
          <p:nvPr/>
        </p:nvSpPr>
        <p:spPr>
          <a:xfrm>
            <a:off x="7762533" y="4763344"/>
            <a:ext cx="458780" cy="584775"/>
          </a:xfrm>
          <a:prstGeom prst="rect">
            <a:avLst/>
          </a:prstGeom>
          <a:noFill/>
        </p:spPr>
        <p:txBody>
          <a:bodyPr wrap="none" rtlCol="0">
            <a:spAutoFit/>
          </a:bodyPr>
          <a:lstStyle/>
          <a:p>
            <a:r>
              <a:rPr lang="en-GB" sz="3200" b="1" dirty="0" smtClean="0">
                <a:latin typeface="Tw Cen MT Condensed" panose="020B0606020104020203" pitchFamily="34" charset="0"/>
              </a:rPr>
              <a:t>=</a:t>
            </a:r>
            <a:endParaRPr lang="en-GB" sz="3200" b="1" dirty="0">
              <a:latin typeface="Tw Cen MT Condensed" panose="020B0606020104020203" pitchFamily="34" charset="0"/>
            </a:endParaRPr>
          </a:p>
        </p:txBody>
      </p:sp>
      <p:sp>
        <p:nvSpPr>
          <p:cNvPr id="11" name="TextBox 10"/>
          <p:cNvSpPr txBox="1"/>
          <p:nvPr/>
        </p:nvSpPr>
        <p:spPr>
          <a:xfrm>
            <a:off x="7837716" y="5917231"/>
            <a:ext cx="458780" cy="584775"/>
          </a:xfrm>
          <a:prstGeom prst="rect">
            <a:avLst/>
          </a:prstGeom>
          <a:noFill/>
        </p:spPr>
        <p:txBody>
          <a:bodyPr wrap="none" rtlCol="0">
            <a:spAutoFit/>
          </a:bodyPr>
          <a:lstStyle/>
          <a:p>
            <a:r>
              <a:rPr lang="en-GB" sz="3200" b="1" dirty="0" smtClean="0">
                <a:latin typeface="Tw Cen MT Condensed" panose="020B0606020104020203" pitchFamily="34" charset="0"/>
              </a:rPr>
              <a:t>=</a:t>
            </a:r>
            <a:endParaRPr lang="en-GB" sz="3200" b="1" dirty="0">
              <a:latin typeface="Tw Cen MT Condensed" panose="020B0606020104020203" pitchFamily="34" charset="0"/>
            </a:endParaRPr>
          </a:p>
        </p:txBody>
      </p:sp>
      <p:sp>
        <p:nvSpPr>
          <p:cNvPr id="12" name="TextBox 11"/>
          <p:cNvSpPr txBox="1"/>
          <p:nvPr/>
        </p:nvSpPr>
        <p:spPr>
          <a:xfrm>
            <a:off x="9896132" y="4763344"/>
            <a:ext cx="369096" cy="585255"/>
          </a:xfrm>
          <a:prstGeom prst="rect">
            <a:avLst/>
          </a:prstGeom>
          <a:noFill/>
        </p:spPr>
        <p:txBody>
          <a:bodyPr wrap="square" rtlCol="0">
            <a:spAutoFit/>
          </a:bodyPr>
          <a:lstStyle/>
          <a:p>
            <a:r>
              <a:rPr lang="en-GB" sz="3200" b="1" dirty="0" smtClean="0">
                <a:latin typeface="Tw Cen MT Condensed" panose="020B0606020104020203" pitchFamily="34" charset="0"/>
              </a:rPr>
              <a:t>+</a:t>
            </a:r>
            <a:endParaRPr lang="en-GB" sz="3200" b="1" dirty="0">
              <a:latin typeface="Tw Cen MT Condensed" panose="020B0606020104020203" pitchFamily="34" charset="0"/>
            </a:endParaRPr>
          </a:p>
        </p:txBody>
      </p:sp>
      <p:sp>
        <p:nvSpPr>
          <p:cNvPr id="13" name="TextBox 12"/>
          <p:cNvSpPr txBox="1"/>
          <p:nvPr/>
        </p:nvSpPr>
        <p:spPr>
          <a:xfrm>
            <a:off x="9896132" y="5916751"/>
            <a:ext cx="369096" cy="585255"/>
          </a:xfrm>
          <a:prstGeom prst="rect">
            <a:avLst/>
          </a:prstGeom>
          <a:noFill/>
        </p:spPr>
        <p:txBody>
          <a:bodyPr wrap="square" rtlCol="0">
            <a:spAutoFit/>
          </a:bodyPr>
          <a:lstStyle/>
          <a:p>
            <a:r>
              <a:rPr lang="en-GB" sz="3200" b="1" dirty="0" smtClean="0">
                <a:latin typeface="Tw Cen MT Condensed" panose="020B0606020104020203" pitchFamily="34" charset="0"/>
              </a:rPr>
              <a:t>+</a:t>
            </a:r>
            <a:endParaRPr lang="en-GB" sz="3200" b="1" dirty="0">
              <a:latin typeface="Tw Cen MT Condensed" panose="020B0606020104020203" pitchFamily="34" charset="0"/>
            </a:endParaRPr>
          </a:p>
        </p:txBody>
      </p:sp>
      <p:pic>
        <p:nvPicPr>
          <p:cNvPr id="14" name="Picture 13"/>
          <p:cNvPicPr>
            <a:picLocks noChangeAspect="1"/>
          </p:cNvPicPr>
          <p:nvPr/>
        </p:nvPicPr>
        <p:blipFill>
          <a:blip r:embed="rId2"/>
          <a:stretch>
            <a:fillRect/>
          </a:stretch>
        </p:blipFill>
        <p:spPr>
          <a:xfrm>
            <a:off x="7037614" y="1453105"/>
            <a:ext cx="3521528" cy="2933350"/>
          </a:xfrm>
          <a:prstGeom prst="rect">
            <a:avLst/>
          </a:prstGeom>
        </p:spPr>
      </p:pic>
      <p:sp>
        <p:nvSpPr>
          <p:cNvPr id="15" name="TextBox 14"/>
          <p:cNvSpPr txBox="1"/>
          <p:nvPr/>
        </p:nvSpPr>
        <p:spPr>
          <a:xfrm>
            <a:off x="10623323" y="1725507"/>
            <a:ext cx="1290803" cy="338554"/>
          </a:xfrm>
          <a:prstGeom prst="rect">
            <a:avLst/>
          </a:prstGeom>
          <a:noFill/>
        </p:spPr>
        <p:txBody>
          <a:bodyPr wrap="none" rtlCol="0">
            <a:spAutoFit/>
          </a:bodyPr>
          <a:lstStyle/>
          <a:p>
            <a:r>
              <a:rPr lang="en-GB" sz="1600" b="1" dirty="0" smtClean="0">
                <a:latin typeface="Tw Cen MT Condensed" panose="020B0606020104020203" pitchFamily="34" charset="0"/>
              </a:rPr>
              <a:t>= Supply Curve</a:t>
            </a:r>
            <a:endParaRPr lang="en-GB" sz="1600" b="1" dirty="0">
              <a:latin typeface="Tw Cen MT Condensed" panose="020B0606020104020203" pitchFamily="34" charset="0"/>
            </a:endParaRPr>
          </a:p>
        </p:txBody>
      </p:sp>
      <p:sp>
        <p:nvSpPr>
          <p:cNvPr id="16" name="TextBox 15"/>
          <p:cNvSpPr txBox="1"/>
          <p:nvPr/>
        </p:nvSpPr>
        <p:spPr>
          <a:xfrm>
            <a:off x="10559142" y="3559760"/>
            <a:ext cx="1406219" cy="338554"/>
          </a:xfrm>
          <a:prstGeom prst="rect">
            <a:avLst/>
          </a:prstGeom>
          <a:noFill/>
        </p:spPr>
        <p:txBody>
          <a:bodyPr wrap="none" rtlCol="0">
            <a:spAutoFit/>
          </a:bodyPr>
          <a:lstStyle/>
          <a:p>
            <a:r>
              <a:rPr lang="en-GB" sz="1600" b="1" dirty="0" smtClean="0">
                <a:latin typeface="Tw Cen MT Condensed" panose="020B0606020104020203" pitchFamily="34" charset="0"/>
              </a:rPr>
              <a:t>= Demand Curve</a:t>
            </a:r>
            <a:endParaRPr lang="en-GB" sz="1600" b="1" dirty="0">
              <a:latin typeface="Tw Cen MT Condensed" panose="020B0606020104020203" pitchFamily="34" charset="0"/>
            </a:endParaRPr>
          </a:p>
        </p:txBody>
      </p:sp>
      <p:sp>
        <p:nvSpPr>
          <p:cNvPr id="17" name="Oval 16"/>
          <p:cNvSpPr/>
          <p:nvPr/>
        </p:nvSpPr>
        <p:spPr>
          <a:xfrm>
            <a:off x="9896132" y="1725507"/>
            <a:ext cx="663010"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8" name="Oval 17"/>
          <p:cNvSpPr/>
          <p:nvPr/>
        </p:nvSpPr>
        <p:spPr>
          <a:xfrm>
            <a:off x="10054484" y="3486595"/>
            <a:ext cx="568839"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9" name="Rectangle 18"/>
          <p:cNvSpPr/>
          <p:nvPr/>
        </p:nvSpPr>
        <p:spPr>
          <a:xfrm>
            <a:off x="7037614" y="1567543"/>
            <a:ext cx="321129" cy="2907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Tw Cen MT Condensed" panose="020B0606020104020203" pitchFamily="34" charset="0"/>
              </a:rPr>
              <a:t>£</a:t>
            </a:r>
            <a:endParaRPr lang="en-GB" b="1" dirty="0">
              <a:solidFill>
                <a:schemeClr val="tx1"/>
              </a:solidFill>
              <a:latin typeface="Tw Cen MT Condensed" panose="020B0606020104020203" pitchFamily="34" charset="0"/>
            </a:endParaRPr>
          </a:p>
        </p:txBody>
      </p:sp>
    </p:spTree>
    <p:extLst>
      <p:ext uri="{BB962C8B-B14F-4D97-AF65-F5344CB8AC3E}">
        <p14:creationId xmlns:p14="http://schemas.microsoft.com/office/powerpoint/2010/main" val="39335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0"/>
            <a:ext cx="10515600" cy="1325563"/>
          </a:xfrm>
        </p:spPr>
        <p:txBody>
          <a:bodyPr>
            <a:normAutofit fontScale="90000"/>
          </a:bodyPr>
          <a:lstStyle/>
          <a:p>
            <a:r>
              <a:rPr lang="en-GB" sz="6000" b="1" dirty="0" smtClean="0"/>
              <a:t>MSB and MSC Curves</a:t>
            </a:r>
            <a:r>
              <a:rPr lang="en-GB" dirty="0" smtClean="0"/>
              <a:t/>
            </a:r>
            <a:br>
              <a:rPr lang="en-GB" dirty="0" smtClean="0"/>
            </a:br>
            <a:r>
              <a:rPr lang="en-GB" sz="3600" b="1" dirty="0" smtClean="0">
                <a:solidFill>
                  <a:srgbClr val="FF0000"/>
                </a:solidFill>
              </a:rPr>
              <a:t>Marginal Social Benefit and Marginal Social Cost</a:t>
            </a:r>
            <a:endParaRPr lang="en-GB" sz="3600" b="1" dirty="0">
              <a:solidFill>
                <a:srgbClr val="FF0000"/>
              </a:solidFill>
            </a:endParaRPr>
          </a:p>
        </p:txBody>
      </p:sp>
      <p:cxnSp>
        <p:nvCxnSpPr>
          <p:cNvPr id="5" name="Straight Connector 4"/>
          <p:cNvCxnSpPr/>
          <p:nvPr/>
        </p:nvCxnSpPr>
        <p:spPr>
          <a:xfrm>
            <a:off x="526473" y="1690688"/>
            <a:ext cx="18472" cy="3676073"/>
          </a:xfrm>
          <a:prstGeom prst="line">
            <a:avLst/>
          </a:prstGeom>
          <a:ln w="6350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44945" y="5366761"/>
            <a:ext cx="3480645" cy="2028"/>
          </a:xfrm>
          <a:prstGeom prst="line">
            <a:avLst/>
          </a:prstGeom>
          <a:ln w="63500"/>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685432" y="5547208"/>
            <a:ext cx="290464" cy="369332"/>
          </a:xfrm>
          <a:prstGeom prst="rect">
            <a:avLst/>
          </a:prstGeom>
          <a:noFill/>
        </p:spPr>
        <p:txBody>
          <a:bodyPr wrap="none" rtlCol="0">
            <a:spAutoFit/>
          </a:bodyPr>
          <a:lstStyle/>
          <a:p>
            <a:r>
              <a:rPr lang="en-GB" dirty="0" smtClean="0">
                <a:latin typeface="Tw Cen MT Condensed" panose="020B0606020104020203" pitchFamily="34" charset="0"/>
              </a:rPr>
              <a:t>Q</a:t>
            </a:r>
            <a:endParaRPr lang="en-GB" dirty="0">
              <a:latin typeface="Tw Cen MT Condensed" panose="020B0606020104020203" pitchFamily="34" charset="0"/>
            </a:endParaRPr>
          </a:p>
        </p:txBody>
      </p:sp>
      <p:sp>
        <p:nvSpPr>
          <p:cNvPr id="11" name="TextBox 10"/>
          <p:cNvSpPr txBox="1"/>
          <p:nvPr/>
        </p:nvSpPr>
        <p:spPr>
          <a:xfrm>
            <a:off x="91023" y="1506022"/>
            <a:ext cx="269626" cy="369332"/>
          </a:xfrm>
          <a:prstGeom prst="rect">
            <a:avLst/>
          </a:prstGeom>
          <a:noFill/>
        </p:spPr>
        <p:txBody>
          <a:bodyPr wrap="none" rtlCol="0">
            <a:spAutoFit/>
          </a:bodyPr>
          <a:lstStyle/>
          <a:p>
            <a:r>
              <a:rPr lang="en-GB" dirty="0" smtClean="0">
                <a:latin typeface="Tw Cen MT Condensed" panose="020B0606020104020203" pitchFamily="34" charset="0"/>
              </a:rPr>
              <a:t>P</a:t>
            </a:r>
            <a:endParaRPr lang="en-GB" dirty="0">
              <a:latin typeface="Tw Cen MT Condensed" panose="020B0606020104020203" pitchFamily="34" charset="0"/>
            </a:endParaRPr>
          </a:p>
        </p:txBody>
      </p:sp>
      <p:cxnSp>
        <p:nvCxnSpPr>
          <p:cNvPr id="12" name="Straight Connector 11"/>
          <p:cNvCxnSpPr/>
          <p:nvPr/>
        </p:nvCxnSpPr>
        <p:spPr>
          <a:xfrm>
            <a:off x="4648707" y="1673437"/>
            <a:ext cx="18472" cy="3676073"/>
          </a:xfrm>
          <a:prstGeom prst="line">
            <a:avLst/>
          </a:prstGeom>
          <a:ln w="635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667179" y="5349510"/>
            <a:ext cx="3480645" cy="2028"/>
          </a:xfrm>
          <a:prstGeom prst="line">
            <a:avLst/>
          </a:prstGeom>
          <a:ln w="63500"/>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7816902" y="5352872"/>
            <a:ext cx="290464" cy="369332"/>
          </a:xfrm>
          <a:prstGeom prst="rect">
            <a:avLst/>
          </a:prstGeom>
          <a:noFill/>
        </p:spPr>
        <p:txBody>
          <a:bodyPr wrap="none" rtlCol="0">
            <a:spAutoFit/>
          </a:bodyPr>
          <a:lstStyle/>
          <a:p>
            <a:r>
              <a:rPr lang="en-GB" dirty="0" smtClean="0">
                <a:latin typeface="Tw Cen MT Condensed" panose="020B0606020104020203" pitchFamily="34" charset="0"/>
              </a:rPr>
              <a:t>Q</a:t>
            </a:r>
            <a:endParaRPr lang="en-GB" dirty="0">
              <a:latin typeface="Tw Cen MT Condensed" panose="020B0606020104020203" pitchFamily="34" charset="0"/>
            </a:endParaRPr>
          </a:p>
        </p:txBody>
      </p:sp>
      <p:sp>
        <p:nvSpPr>
          <p:cNvPr id="15" name="TextBox 14"/>
          <p:cNvSpPr txBox="1"/>
          <p:nvPr/>
        </p:nvSpPr>
        <p:spPr>
          <a:xfrm>
            <a:off x="4345419" y="1486743"/>
            <a:ext cx="269626" cy="369332"/>
          </a:xfrm>
          <a:prstGeom prst="rect">
            <a:avLst/>
          </a:prstGeom>
          <a:noFill/>
        </p:spPr>
        <p:txBody>
          <a:bodyPr wrap="none" rtlCol="0">
            <a:spAutoFit/>
          </a:bodyPr>
          <a:lstStyle/>
          <a:p>
            <a:r>
              <a:rPr lang="en-GB" dirty="0" smtClean="0">
                <a:latin typeface="Tw Cen MT Condensed" panose="020B0606020104020203" pitchFamily="34" charset="0"/>
              </a:rPr>
              <a:t>P</a:t>
            </a:r>
            <a:endParaRPr lang="en-GB" dirty="0">
              <a:latin typeface="Tw Cen MT Condensed" panose="020B0606020104020203" pitchFamily="34" charset="0"/>
            </a:endParaRPr>
          </a:p>
        </p:txBody>
      </p:sp>
      <p:cxnSp>
        <p:nvCxnSpPr>
          <p:cNvPr id="16" name="Straight Connector 15"/>
          <p:cNvCxnSpPr/>
          <p:nvPr/>
        </p:nvCxnSpPr>
        <p:spPr>
          <a:xfrm>
            <a:off x="8564802" y="1671409"/>
            <a:ext cx="18472" cy="3676073"/>
          </a:xfrm>
          <a:prstGeom prst="line">
            <a:avLst/>
          </a:prstGeom>
          <a:ln w="63500"/>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8583274" y="5347482"/>
            <a:ext cx="3480645" cy="2028"/>
          </a:xfrm>
          <a:prstGeom prst="line">
            <a:avLst/>
          </a:prstGeom>
          <a:ln w="63500"/>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11723761" y="5527929"/>
            <a:ext cx="290464" cy="369332"/>
          </a:xfrm>
          <a:prstGeom prst="rect">
            <a:avLst/>
          </a:prstGeom>
          <a:noFill/>
        </p:spPr>
        <p:txBody>
          <a:bodyPr wrap="none" rtlCol="0">
            <a:spAutoFit/>
          </a:bodyPr>
          <a:lstStyle/>
          <a:p>
            <a:r>
              <a:rPr lang="en-GB" dirty="0" smtClean="0">
                <a:latin typeface="Tw Cen MT Condensed" panose="020B0606020104020203" pitchFamily="34" charset="0"/>
              </a:rPr>
              <a:t>Q</a:t>
            </a:r>
            <a:endParaRPr lang="en-GB" dirty="0">
              <a:latin typeface="Tw Cen MT Condensed" panose="020B0606020104020203" pitchFamily="34" charset="0"/>
            </a:endParaRPr>
          </a:p>
        </p:txBody>
      </p:sp>
      <p:sp>
        <p:nvSpPr>
          <p:cNvPr id="19" name="TextBox 18"/>
          <p:cNvSpPr txBox="1"/>
          <p:nvPr/>
        </p:nvSpPr>
        <p:spPr>
          <a:xfrm>
            <a:off x="8366115" y="1347956"/>
            <a:ext cx="269626" cy="369332"/>
          </a:xfrm>
          <a:prstGeom prst="rect">
            <a:avLst/>
          </a:prstGeom>
          <a:noFill/>
        </p:spPr>
        <p:txBody>
          <a:bodyPr wrap="none" rtlCol="0">
            <a:spAutoFit/>
          </a:bodyPr>
          <a:lstStyle/>
          <a:p>
            <a:r>
              <a:rPr lang="en-GB" dirty="0" smtClean="0">
                <a:latin typeface="Tw Cen MT Condensed" panose="020B0606020104020203" pitchFamily="34" charset="0"/>
              </a:rPr>
              <a:t>P</a:t>
            </a:r>
            <a:endParaRPr lang="en-GB" dirty="0">
              <a:latin typeface="Tw Cen MT Condensed" panose="020B0606020104020203" pitchFamily="34" charset="0"/>
            </a:endParaRPr>
          </a:p>
        </p:txBody>
      </p:sp>
      <p:cxnSp>
        <p:nvCxnSpPr>
          <p:cNvPr id="22" name="Straight Connector 21"/>
          <p:cNvCxnSpPr/>
          <p:nvPr/>
        </p:nvCxnSpPr>
        <p:spPr>
          <a:xfrm>
            <a:off x="5002655" y="1894508"/>
            <a:ext cx="2635930" cy="3056633"/>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58066" y="1947043"/>
            <a:ext cx="2635930" cy="3056633"/>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49022" y="1452657"/>
            <a:ext cx="1162049" cy="369332"/>
          </a:xfrm>
          <a:prstGeom prst="rect">
            <a:avLst/>
          </a:prstGeom>
          <a:noFill/>
        </p:spPr>
        <p:txBody>
          <a:bodyPr wrap="none" rtlCol="0">
            <a:spAutoFit/>
          </a:bodyPr>
          <a:lstStyle/>
          <a:p>
            <a:r>
              <a:rPr lang="en-GB" b="1" dirty="0" smtClean="0">
                <a:latin typeface="Tw Cen MT Condensed" panose="020B0606020104020203" pitchFamily="34" charset="0"/>
              </a:rPr>
              <a:t>INDIVIDUAL</a:t>
            </a:r>
            <a:endParaRPr lang="en-GB" b="1" dirty="0">
              <a:latin typeface="Tw Cen MT Condensed" panose="020B0606020104020203" pitchFamily="34" charset="0"/>
            </a:endParaRPr>
          </a:p>
        </p:txBody>
      </p:sp>
      <p:sp>
        <p:nvSpPr>
          <p:cNvPr id="26" name="TextBox 25"/>
          <p:cNvSpPr txBox="1"/>
          <p:nvPr/>
        </p:nvSpPr>
        <p:spPr>
          <a:xfrm>
            <a:off x="5660356" y="1426389"/>
            <a:ext cx="853119" cy="369332"/>
          </a:xfrm>
          <a:prstGeom prst="rect">
            <a:avLst/>
          </a:prstGeom>
          <a:noFill/>
        </p:spPr>
        <p:txBody>
          <a:bodyPr wrap="none" rtlCol="0">
            <a:spAutoFit/>
          </a:bodyPr>
          <a:lstStyle/>
          <a:p>
            <a:r>
              <a:rPr lang="en-GB" b="1" dirty="0" smtClean="0">
                <a:latin typeface="Tw Cen MT Condensed" panose="020B0606020104020203" pitchFamily="34" charset="0"/>
              </a:rPr>
              <a:t>SOCIETY</a:t>
            </a:r>
            <a:endParaRPr lang="en-GB" b="1" dirty="0">
              <a:latin typeface="Tw Cen MT Condensed" panose="020B0606020104020203" pitchFamily="34" charset="0"/>
            </a:endParaRPr>
          </a:p>
        </p:txBody>
      </p:sp>
      <p:sp>
        <p:nvSpPr>
          <p:cNvPr id="27" name="TextBox 26"/>
          <p:cNvSpPr txBox="1"/>
          <p:nvPr/>
        </p:nvSpPr>
        <p:spPr>
          <a:xfrm>
            <a:off x="9647501" y="1457196"/>
            <a:ext cx="853119" cy="369332"/>
          </a:xfrm>
          <a:prstGeom prst="rect">
            <a:avLst/>
          </a:prstGeom>
          <a:noFill/>
        </p:spPr>
        <p:txBody>
          <a:bodyPr wrap="none" rtlCol="0">
            <a:spAutoFit/>
          </a:bodyPr>
          <a:lstStyle/>
          <a:p>
            <a:r>
              <a:rPr lang="en-GB" b="1" dirty="0" smtClean="0">
                <a:latin typeface="Tw Cen MT Condensed" panose="020B0606020104020203" pitchFamily="34" charset="0"/>
              </a:rPr>
              <a:t>SOCIETY</a:t>
            </a:r>
            <a:endParaRPr lang="en-GB" b="1" dirty="0">
              <a:latin typeface="Tw Cen MT Condensed" panose="020B0606020104020203" pitchFamily="34" charset="0"/>
            </a:endParaRPr>
          </a:p>
        </p:txBody>
      </p:sp>
      <p:sp>
        <p:nvSpPr>
          <p:cNvPr id="28" name="TextBox 27"/>
          <p:cNvSpPr txBox="1"/>
          <p:nvPr/>
        </p:nvSpPr>
        <p:spPr>
          <a:xfrm>
            <a:off x="376120" y="5861147"/>
            <a:ext cx="3727529" cy="461665"/>
          </a:xfrm>
          <a:prstGeom prst="rect">
            <a:avLst/>
          </a:prstGeom>
          <a:noFill/>
        </p:spPr>
        <p:txBody>
          <a:bodyPr wrap="square" rtlCol="0">
            <a:spAutoFit/>
          </a:bodyPr>
          <a:lstStyle/>
          <a:p>
            <a:r>
              <a:rPr lang="en-GB" sz="1200" dirty="0" smtClean="0">
                <a:latin typeface="Tw Cen MT Condensed" panose="020B0606020104020203" pitchFamily="34" charset="0"/>
              </a:rPr>
              <a:t>Law of Diminishing Marginal Utility</a:t>
            </a:r>
          </a:p>
          <a:p>
            <a:r>
              <a:rPr lang="en-GB" sz="1200" dirty="0" smtClean="0">
                <a:latin typeface="Tw Cen MT Condensed" panose="020B0606020104020203" pitchFamily="34" charset="0"/>
              </a:rPr>
              <a:t>(Satisficing Effect)</a:t>
            </a:r>
            <a:endParaRPr lang="en-GB" sz="1200" dirty="0">
              <a:latin typeface="Tw Cen MT Condensed" panose="020B0606020104020203" pitchFamily="34" charset="0"/>
            </a:endParaRPr>
          </a:p>
        </p:txBody>
      </p:sp>
      <p:sp>
        <p:nvSpPr>
          <p:cNvPr id="29" name="TextBox 28"/>
          <p:cNvSpPr txBox="1"/>
          <p:nvPr/>
        </p:nvSpPr>
        <p:spPr>
          <a:xfrm>
            <a:off x="4648707" y="5871636"/>
            <a:ext cx="3499117" cy="461665"/>
          </a:xfrm>
          <a:prstGeom prst="rect">
            <a:avLst/>
          </a:prstGeom>
          <a:noFill/>
        </p:spPr>
        <p:txBody>
          <a:bodyPr wrap="square" rtlCol="0">
            <a:spAutoFit/>
          </a:bodyPr>
          <a:lstStyle/>
          <a:p>
            <a:r>
              <a:rPr lang="en-GB" sz="1200" dirty="0" smtClean="0">
                <a:latin typeface="Tw Cen MT Condensed" panose="020B0606020104020203" pitchFamily="34" charset="0"/>
              </a:rPr>
              <a:t>Law of Diminishing Marginal Utility</a:t>
            </a:r>
          </a:p>
          <a:p>
            <a:r>
              <a:rPr lang="en-GB" sz="1200" dirty="0" smtClean="0">
                <a:latin typeface="Tw Cen MT Condensed" panose="020B0606020104020203" pitchFamily="34" charset="0"/>
              </a:rPr>
              <a:t>(Preference Effect)</a:t>
            </a:r>
            <a:endParaRPr lang="en-GB" sz="1200" dirty="0">
              <a:latin typeface="Tw Cen MT Condensed" panose="020B0606020104020203" pitchFamily="34" charset="0"/>
            </a:endParaRPr>
          </a:p>
        </p:txBody>
      </p:sp>
      <p:sp>
        <p:nvSpPr>
          <p:cNvPr id="30" name="TextBox 29"/>
          <p:cNvSpPr txBox="1"/>
          <p:nvPr/>
        </p:nvSpPr>
        <p:spPr>
          <a:xfrm>
            <a:off x="8583274" y="5844847"/>
            <a:ext cx="3499117" cy="461665"/>
          </a:xfrm>
          <a:prstGeom prst="rect">
            <a:avLst/>
          </a:prstGeom>
          <a:noFill/>
        </p:spPr>
        <p:txBody>
          <a:bodyPr wrap="square" rtlCol="0">
            <a:spAutoFit/>
          </a:bodyPr>
          <a:lstStyle/>
          <a:p>
            <a:r>
              <a:rPr lang="en-GB" sz="1200" dirty="0" smtClean="0">
                <a:latin typeface="Tw Cen MT Condensed" panose="020B0606020104020203" pitchFamily="34" charset="0"/>
              </a:rPr>
              <a:t>Law of Diminishing Returns</a:t>
            </a:r>
          </a:p>
          <a:p>
            <a:r>
              <a:rPr lang="en-GB" sz="1200" dirty="0" smtClean="0">
                <a:latin typeface="Tw Cen MT Condensed" panose="020B0606020104020203" pitchFamily="34" charset="0"/>
              </a:rPr>
              <a:t>(Remember theory of the firm?)</a:t>
            </a:r>
            <a:endParaRPr lang="en-GB" sz="1200" dirty="0">
              <a:latin typeface="Tw Cen MT Condensed" panose="020B0606020104020203" pitchFamily="34" charset="0"/>
            </a:endParaRPr>
          </a:p>
        </p:txBody>
      </p:sp>
      <p:sp>
        <p:nvSpPr>
          <p:cNvPr id="32" name="Freeform 31"/>
          <p:cNvSpPr/>
          <p:nvPr/>
        </p:nvSpPr>
        <p:spPr>
          <a:xfrm>
            <a:off x="8898673" y="1717288"/>
            <a:ext cx="2475571" cy="3426767"/>
          </a:xfrm>
          <a:custGeom>
            <a:avLst/>
            <a:gdLst>
              <a:gd name="connsiteX0" fmla="*/ 0 w 2475571"/>
              <a:gd name="connsiteY0" fmla="*/ 2620536 h 3426767"/>
              <a:gd name="connsiteX1" fmla="*/ 501805 w 2475571"/>
              <a:gd name="connsiteY1" fmla="*/ 3267307 h 3426767"/>
              <a:gd name="connsiteX2" fmla="*/ 2475571 w 2475571"/>
              <a:gd name="connsiteY2" fmla="*/ 0 h 3426767"/>
            </a:gdLst>
            <a:ahLst/>
            <a:cxnLst>
              <a:cxn ang="0">
                <a:pos x="connsiteX0" y="connsiteY0"/>
              </a:cxn>
              <a:cxn ang="0">
                <a:pos x="connsiteX1" y="connsiteY1"/>
              </a:cxn>
              <a:cxn ang="0">
                <a:pos x="connsiteX2" y="connsiteY2"/>
              </a:cxn>
            </a:cxnLst>
            <a:rect l="l" t="t" r="r" b="b"/>
            <a:pathLst>
              <a:path w="2475571" h="3426767">
                <a:moveTo>
                  <a:pt x="0" y="2620536"/>
                </a:moveTo>
                <a:cubicBezTo>
                  <a:pt x="44605" y="3162299"/>
                  <a:pt x="89210" y="3704063"/>
                  <a:pt x="501805" y="3267307"/>
                </a:cubicBezTo>
                <a:cubicBezTo>
                  <a:pt x="914400" y="2830551"/>
                  <a:pt x="1694985" y="1415275"/>
                  <a:pt x="2475571"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33" name="TextBox 32"/>
          <p:cNvSpPr txBox="1"/>
          <p:nvPr/>
        </p:nvSpPr>
        <p:spPr>
          <a:xfrm>
            <a:off x="3570164" y="4723554"/>
            <a:ext cx="803425" cy="369332"/>
          </a:xfrm>
          <a:prstGeom prst="rect">
            <a:avLst/>
          </a:prstGeom>
          <a:noFill/>
        </p:spPr>
        <p:txBody>
          <a:bodyPr wrap="none" rtlCol="0">
            <a:spAutoFit/>
          </a:bodyPr>
          <a:lstStyle/>
          <a:p>
            <a:r>
              <a:rPr lang="en-GB" b="1" dirty="0" smtClean="0">
                <a:latin typeface="Tw Cen MT Condensed" panose="020B0606020104020203" pitchFamily="34" charset="0"/>
              </a:rPr>
              <a:t>MSB=D</a:t>
            </a:r>
            <a:endParaRPr lang="en-GB" b="1" dirty="0">
              <a:latin typeface="Tw Cen MT Condensed" panose="020B0606020104020203" pitchFamily="34" charset="0"/>
            </a:endParaRPr>
          </a:p>
        </p:txBody>
      </p:sp>
      <p:sp>
        <p:nvSpPr>
          <p:cNvPr id="35" name="TextBox 34"/>
          <p:cNvSpPr txBox="1"/>
          <p:nvPr/>
        </p:nvSpPr>
        <p:spPr>
          <a:xfrm>
            <a:off x="7611940" y="4766475"/>
            <a:ext cx="803425" cy="369332"/>
          </a:xfrm>
          <a:prstGeom prst="rect">
            <a:avLst/>
          </a:prstGeom>
          <a:noFill/>
        </p:spPr>
        <p:txBody>
          <a:bodyPr wrap="none" rtlCol="0">
            <a:spAutoFit/>
          </a:bodyPr>
          <a:lstStyle/>
          <a:p>
            <a:r>
              <a:rPr lang="en-GB" b="1" dirty="0">
                <a:latin typeface="Tw Cen MT Condensed" panose="020B0606020104020203" pitchFamily="34" charset="0"/>
              </a:rPr>
              <a:t>MSB=D</a:t>
            </a:r>
          </a:p>
        </p:txBody>
      </p:sp>
      <p:sp>
        <p:nvSpPr>
          <p:cNvPr id="36" name="TextBox 35"/>
          <p:cNvSpPr txBox="1"/>
          <p:nvPr/>
        </p:nvSpPr>
        <p:spPr>
          <a:xfrm>
            <a:off x="11374244" y="1391828"/>
            <a:ext cx="764953" cy="369332"/>
          </a:xfrm>
          <a:prstGeom prst="rect">
            <a:avLst/>
          </a:prstGeom>
          <a:noFill/>
        </p:spPr>
        <p:txBody>
          <a:bodyPr wrap="none" rtlCol="0">
            <a:spAutoFit/>
          </a:bodyPr>
          <a:lstStyle/>
          <a:p>
            <a:r>
              <a:rPr lang="en-GB" b="1" dirty="0" smtClean="0">
                <a:latin typeface="Tw Cen MT Condensed" panose="020B0606020104020203" pitchFamily="34" charset="0"/>
              </a:rPr>
              <a:t>MSC=S</a:t>
            </a:r>
            <a:endParaRPr lang="en-GB" b="1" dirty="0">
              <a:latin typeface="Tw Cen MT Condensed" panose="020B0606020104020203" pitchFamily="34" charset="0"/>
            </a:endParaRPr>
          </a:p>
        </p:txBody>
      </p:sp>
    </p:spTree>
    <p:extLst>
      <p:ext uri="{BB962C8B-B14F-4D97-AF65-F5344CB8AC3E}">
        <p14:creationId xmlns:p14="http://schemas.microsoft.com/office/powerpoint/2010/main" val="785875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36" y="37952"/>
            <a:ext cx="10515600" cy="1325563"/>
          </a:xfrm>
        </p:spPr>
        <p:txBody>
          <a:bodyPr/>
          <a:lstStyle/>
          <a:p>
            <a:r>
              <a:rPr lang="en-GB" b="1" dirty="0" smtClean="0">
                <a:latin typeface="Tw Cen MT Condensed" panose="020B0606020104020203" pitchFamily="34" charset="0"/>
              </a:rPr>
              <a:t>WELFARE MAXIMISATION</a:t>
            </a:r>
            <a:endParaRPr lang="en-GB" b="1" dirty="0">
              <a:latin typeface="Tw Cen MT Condensed" panose="020B0606020104020203" pitchFamily="34" charset="0"/>
            </a:endParaRPr>
          </a:p>
        </p:txBody>
      </p:sp>
      <p:sp>
        <p:nvSpPr>
          <p:cNvPr id="4" name="TextBox 3"/>
          <p:cNvSpPr txBox="1"/>
          <p:nvPr/>
        </p:nvSpPr>
        <p:spPr>
          <a:xfrm>
            <a:off x="476251" y="1587007"/>
            <a:ext cx="1393371" cy="954107"/>
          </a:xfrm>
          <a:prstGeom prst="rect">
            <a:avLst/>
          </a:prstGeom>
          <a:solidFill>
            <a:schemeClr val="tx1"/>
          </a:solidFill>
        </p:spPr>
        <p:txBody>
          <a:bodyPr wrap="square" rtlCol="0">
            <a:spAutoFit/>
          </a:bodyPr>
          <a:lstStyle/>
          <a:p>
            <a:pPr algn="ctr"/>
            <a:r>
              <a:rPr lang="en-GB" sz="2800" b="1" dirty="0" smtClean="0">
                <a:solidFill>
                  <a:schemeClr val="bg1"/>
                </a:solidFill>
                <a:latin typeface="Tw Cen MT Condensed" panose="020B0606020104020203" pitchFamily="34" charset="0"/>
              </a:rPr>
              <a:t>Social Costs</a:t>
            </a:r>
            <a:endParaRPr lang="en-GB" sz="2800" b="1" dirty="0">
              <a:solidFill>
                <a:schemeClr val="bg1"/>
              </a:solidFill>
              <a:latin typeface="Tw Cen MT Condensed" panose="020B0606020104020203" pitchFamily="34" charset="0"/>
            </a:endParaRPr>
          </a:p>
        </p:txBody>
      </p:sp>
      <p:sp>
        <p:nvSpPr>
          <p:cNvPr id="5" name="TextBox 4"/>
          <p:cNvSpPr txBox="1"/>
          <p:nvPr/>
        </p:nvSpPr>
        <p:spPr>
          <a:xfrm>
            <a:off x="476251" y="2740893"/>
            <a:ext cx="1534885" cy="954107"/>
          </a:xfrm>
          <a:prstGeom prst="rect">
            <a:avLst/>
          </a:prstGeom>
          <a:solidFill>
            <a:schemeClr val="tx1"/>
          </a:solidFill>
        </p:spPr>
        <p:txBody>
          <a:bodyPr wrap="square" rtlCol="0">
            <a:spAutoFit/>
          </a:bodyPr>
          <a:lstStyle/>
          <a:p>
            <a:pPr algn="ctr"/>
            <a:r>
              <a:rPr lang="en-GB" sz="2800" b="1" dirty="0" smtClean="0">
                <a:solidFill>
                  <a:schemeClr val="bg1"/>
                </a:solidFill>
                <a:latin typeface="Tw Cen MT Condensed" panose="020B0606020104020203" pitchFamily="34" charset="0"/>
              </a:rPr>
              <a:t>Social Benefits</a:t>
            </a:r>
            <a:endParaRPr lang="en-GB" sz="2800" b="1" dirty="0">
              <a:solidFill>
                <a:schemeClr val="bg1"/>
              </a:solidFill>
              <a:latin typeface="Tw Cen MT Condensed" panose="020B0606020104020203" pitchFamily="34" charset="0"/>
            </a:endParaRPr>
          </a:p>
        </p:txBody>
      </p:sp>
      <p:sp>
        <p:nvSpPr>
          <p:cNvPr id="6" name="TextBox 5"/>
          <p:cNvSpPr txBox="1"/>
          <p:nvPr/>
        </p:nvSpPr>
        <p:spPr>
          <a:xfrm>
            <a:off x="2462894" y="2740892"/>
            <a:ext cx="1534885" cy="954107"/>
          </a:xfrm>
          <a:prstGeom prst="rect">
            <a:avLst/>
          </a:prstGeom>
          <a:solidFill>
            <a:srgbClr val="00B050"/>
          </a:solidFill>
        </p:spPr>
        <p:txBody>
          <a:bodyPr wrap="square" rtlCol="0">
            <a:spAutoFit/>
          </a:bodyPr>
          <a:lstStyle/>
          <a:p>
            <a:pPr algn="ctr"/>
            <a:r>
              <a:rPr lang="en-GB" sz="2800" b="1" dirty="0" smtClean="0">
                <a:solidFill>
                  <a:schemeClr val="bg1"/>
                </a:solidFill>
                <a:latin typeface="Tw Cen MT Condensed" panose="020B0606020104020203" pitchFamily="34" charset="0"/>
              </a:rPr>
              <a:t>Private Benefits</a:t>
            </a:r>
            <a:endParaRPr lang="en-GB" sz="2800" b="1" dirty="0">
              <a:solidFill>
                <a:schemeClr val="bg1"/>
              </a:solidFill>
              <a:latin typeface="Tw Cen MT Condensed" panose="020B0606020104020203" pitchFamily="34" charset="0"/>
            </a:endParaRPr>
          </a:p>
        </p:txBody>
      </p:sp>
      <p:sp>
        <p:nvSpPr>
          <p:cNvPr id="7" name="TextBox 6"/>
          <p:cNvSpPr txBox="1"/>
          <p:nvPr/>
        </p:nvSpPr>
        <p:spPr>
          <a:xfrm>
            <a:off x="2462894" y="1587006"/>
            <a:ext cx="1534885" cy="954107"/>
          </a:xfrm>
          <a:prstGeom prst="rect">
            <a:avLst/>
          </a:prstGeom>
          <a:solidFill>
            <a:srgbClr val="FF0000"/>
          </a:solidFill>
        </p:spPr>
        <p:txBody>
          <a:bodyPr wrap="square" rtlCol="0">
            <a:spAutoFit/>
          </a:bodyPr>
          <a:lstStyle/>
          <a:p>
            <a:pPr algn="ctr"/>
            <a:r>
              <a:rPr lang="en-GB" sz="2800" b="1" dirty="0" smtClean="0">
                <a:solidFill>
                  <a:schemeClr val="bg1"/>
                </a:solidFill>
                <a:latin typeface="Tw Cen MT Condensed" panose="020B0606020104020203" pitchFamily="34" charset="0"/>
              </a:rPr>
              <a:t>Private Costs</a:t>
            </a:r>
            <a:endParaRPr lang="en-GB" sz="2800" b="1" dirty="0">
              <a:solidFill>
                <a:schemeClr val="bg1"/>
              </a:solidFill>
              <a:latin typeface="Tw Cen MT Condensed" panose="020B0606020104020203" pitchFamily="34" charset="0"/>
            </a:endParaRPr>
          </a:p>
        </p:txBody>
      </p:sp>
      <p:sp>
        <p:nvSpPr>
          <p:cNvPr id="8" name="TextBox 7"/>
          <p:cNvSpPr txBox="1"/>
          <p:nvPr/>
        </p:nvSpPr>
        <p:spPr>
          <a:xfrm>
            <a:off x="4596494" y="2740892"/>
            <a:ext cx="1534885" cy="954107"/>
          </a:xfrm>
          <a:prstGeom prst="rect">
            <a:avLst/>
          </a:prstGeom>
          <a:solidFill>
            <a:srgbClr val="00B050"/>
          </a:solidFill>
        </p:spPr>
        <p:txBody>
          <a:bodyPr wrap="square" rtlCol="0">
            <a:spAutoFit/>
          </a:bodyPr>
          <a:lstStyle/>
          <a:p>
            <a:pPr algn="ctr"/>
            <a:r>
              <a:rPr lang="en-GB" sz="2800" b="1" dirty="0" smtClean="0">
                <a:solidFill>
                  <a:schemeClr val="bg1"/>
                </a:solidFill>
                <a:latin typeface="Tw Cen MT Condensed" panose="020B0606020104020203" pitchFamily="34" charset="0"/>
              </a:rPr>
              <a:t>External Benefits</a:t>
            </a:r>
            <a:endParaRPr lang="en-GB" sz="2800" b="1" dirty="0">
              <a:solidFill>
                <a:schemeClr val="bg1"/>
              </a:solidFill>
              <a:latin typeface="Tw Cen MT Condensed" panose="020B0606020104020203" pitchFamily="34" charset="0"/>
            </a:endParaRPr>
          </a:p>
        </p:txBody>
      </p:sp>
      <p:sp>
        <p:nvSpPr>
          <p:cNvPr id="9" name="TextBox 8"/>
          <p:cNvSpPr txBox="1"/>
          <p:nvPr/>
        </p:nvSpPr>
        <p:spPr>
          <a:xfrm>
            <a:off x="4596494" y="1587005"/>
            <a:ext cx="1534885" cy="954107"/>
          </a:xfrm>
          <a:prstGeom prst="rect">
            <a:avLst/>
          </a:prstGeom>
          <a:solidFill>
            <a:srgbClr val="FF0000"/>
          </a:solidFill>
        </p:spPr>
        <p:txBody>
          <a:bodyPr wrap="square" rtlCol="0">
            <a:spAutoFit/>
          </a:bodyPr>
          <a:lstStyle/>
          <a:p>
            <a:pPr algn="ctr"/>
            <a:r>
              <a:rPr lang="en-GB" sz="2800" b="1" dirty="0" smtClean="0">
                <a:solidFill>
                  <a:schemeClr val="bg1"/>
                </a:solidFill>
                <a:latin typeface="Tw Cen MT Condensed" panose="020B0606020104020203" pitchFamily="34" charset="0"/>
              </a:rPr>
              <a:t>External Costs</a:t>
            </a:r>
            <a:endParaRPr lang="en-GB" sz="2800" b="1" dirty="0">
              <a:solidFill>
                <a:schemeClr val="bg1"/>
              </a:solidFill>
              <a:latin typeface="Tw Cen MT Condensed" panose="020B0606020104020203" pitchFamily="34" charset="0"/>
            </a:endParaRPr>
          </a:p>
        </p:txBody>
      </p:sp>
      <p:sp>
        <p:nvSpPr>
          <p:cNvPr id="10" name="TextBox 9"/>
          <p:cNvSpPr txBox="1"/>
          <p:nvPr/>
        </p:nvSpPr>
        <p:spPr>
          <a:xfrm>
            <a:off x="1968612" y="1771670"/>
            <a:ext cx="458780" cy="584775"/>
          </a:xfrm>
          <a:prstGeom prst="rect">
            <a:avLst/>
          </a:prstGeom>
          <a:noFill/>
        </p:spPr>
        <p:txBody>
          <a:bodyPr wrap="none" rtlCol="0">
            <a:spAutoFit/>
          </a:bodyPr>
          <a:lstStyle/>
          <a:p>
            <a:r>
              <a:rPr lang="en-GB" sz="3200" b="1" dirty="0" smtClean="0">
                <a:latin typeface="Tw Cen MT Condensed" panose="020B0606020104020203" pitchFamily="34" charset="0"/>
              </a:rPr>
              <a:t>=</a:t>
            </a:r>
            <a:endParaRPr lang="en-GB" sz="3200" b="1" dirty="0">
              <a:latin typeface="Tw Cen MT Condensed" panose="020B0606020104020203" pitchFamily="34" charset="0"/>
            </a:endParaRPr>
          </a:p>
        </p:txBody>
      </p:sp>
      <p:sp>
        <p:nvSpPr>
          <p:cNvPr id="11" name="TextBox 10"/>
          <p:cNvSpPr txBox="1"/>
          <p:nvPr/>
        </p:nvSpPr>
        <p:spPr>
          <a:xfrm>
            <a:off x="2043795" y="2925557"/>
            <a:ext cx="458780" cy="584775"/>
          </a:xfrm>
          <a:prstGeom prst="rect">
            <a:avLst/>
          </a:prstGeom>
          <a:noFill/>
        </p:spPr>
        <p:txBody>
          <a:bodyPr wrap="none" rtlCol="0">
            <a:spAutoFit/>
          </a:bodyPr>
          <a:lstStyle/>
          <a:p>
            <a:r>
              <a:rPr lang="en-GB" sz="3200" b="1" dirty="0" smtClean="0">
                <a:latin typeface="Tw Cen MT Condensed" panose="020B0606020104020203" pitchFamily="34" charset="0"/>
              </a:rPr>
              <a:t>=</a:t>
            </a:r>
            <a:endParaRPr lang="en-GB" sz="3200" b="1" dirty="0">
              <a:latin typeface="Tw Cen MT Condensed" panose="020B0606020104020203" pitchFamily="34" charset="0"/>
            </a:endParaRPr>
          </a:p>
        </p:txBody>
      </p:sp>
      <p:sp>
        <p:nvSpPr>
          <p:cNvPr id="12" name="TextBox 11"/>
          <p:cNvSpPr txBox="1"/>
          <p:nvPr/>
        </p:nvSpPr>
        <p:spPr>
          <a:xfrm>
            <a:off x="4102211" y="1771670"/>
            <a:ext cx="369096" cy="585255"/>
          </a:xfrm>
          <a:prstGeom prst="rect">
            <a:avLst/>
          </a:prstGeom>
          <a:noFill/>
        </p:spPr>
        <p:txBody>
          <a:bodyPr wrap="square" rtlCol="0">
            <a:spAutoFit/>
          </a:bodyPr>
          <a:lstStyle/>
          <a:p>
            <a:r>
              <a:rPr lang="en-GB" sz="3200" b="1" dirty="0" smtClean="0">
                <a:latin typeface="Tw Cen MT Condensed" panose="020B0606020104020203" pitchFamily="34" charset="0"/>
              </a:rPr>
              <a:t>+</a:t>
            </a:r>
            <a:endParaRPr lang="en-GB" sz="3200" b="1" dirty="0">
              <a:latin typeface="Tw Cen MT Condensed" panose="020B0606020104020203" pitchFamily="34" charset="0"/>
            </a:endParaRPr>
          </a:p>
        </p:txBody>
      </p:sp>
      <p:sp>
        <p:nvSpPr>
          <p:cNvPr id="13" name="TextBox 12"/>
          <p:cNvSpPr txBox="1"/>
          <p:nvPr/>
        </p:nvSpPr>
        <p:spPr>
          <a:xfrm>
            <a:off x="4102211" y="2925077"/>
            <a:ext cx="369096" cy="585255"/>
          </a:xfrm>
          <a:prstGeom prst="rect">
            <a:avLst/>
          </a:prstGeom>
          <a:noFill/>
        </p:spPr>
        <p:txBody>
          <a:bodyPr wrap="square" rtlCol="0">
            <a:spAutoFit/>
          </a:bodyPr>
          <a:lstStyle/>
          <a:p>
            <a:r>
              <a:rPr lang="en-GB" sz="3200" b="1" dirty="0" smtClean="0">
                <a:latin typeface="Tw Cen MT Condensed" panose="020B0606020104020203" pitchFamily="34" charset="0"/>
              </a:rPr>
              <a:t>+</a:t>
            </a:r>
            <a:endParaRPr lang="en-GB" sz="3200" b="1" dirty="0">
              <a:latin typeface="Tw Cen MT Condensed" panose="020B0606020104020203" pitchFamily="34" charset="0"/>
            </a:endParaRPr>
          </a:p>
        </p:txBody>
      </p:sp>
      <p:pic>
        <p:nvPicPr>
          <p:cNvPr id="14" name="Picture 13"/>
          <p:cNvPicPr>
            <a:picLocks noChangeAspect="1"/>
          </p:cNvPicPr>
          <p:nvPr/>
        </p:nvPicPr>
        <p:blipFill>
          <a:blip r:embed="rId2"/>
          <a:stretch>
            <a:fillRect/>
          </a:stretch>
        </p:blipFill>
        <p:spPr>
          <a:xfrm>
            <a:off x="6928547" y="1074437"/>
            <a:ext cx="3521528" cy="2933350"/>
          </a:xfrm>
          <a:prstGeom prst="rect">
            <a:avLst/>
          </a:prstGeom>
        </p:spPr>
      </p:pic>
      <p:sp>
        <p:nvSpPr>
          <p:cNvPr id="15" name="TextBox 14"/>
          <p:cNvSpPr txBox="1"/>
          <p:nvPr/>
        </p:nvSpPr>
        <p:spPr>
          <a:xfrm>
            <a:off x="10514256" y="1346839"/>
            <a:ext cx="1290803" cy="338554"/>
          </a:xfrm>
          <a:prstGeom prst="rect">
            <a:avLst/>
          </a:prstGeom>
          <a:noFill/>
        </p:spPr>
        <p:txBody>
          <a:bodyPr wrap="none" rtlCol="0">
            <a:spAutoFit/>
          </a:bodyPr>
          <a:lstStyle/>
          <a:p>
            <a:r>
              <a:rPr lang="en-GB" sz="1600" b="1" dirty="0" smtClean="0">
                <a:latin typeface="Tw Cen MT Condensed" panose="020B0606020104020203" pitchFamily="34" charset="0"/>
              </a:rPr>
              <a:t>= Supply Curve</a:t>
            </a:r>
            <a:endParaRPr lang="en-GB" sz="1600" b="1" dirty="0">
              <a:latin typeface="Tw Cen MT Condensed" panose="020B0606020104020203" pitchFamily="34" charset="0"/>
            </a:endParaRPr>
          </a:p>
        </p:txBody>
      </p:sp>
      <p:sp>
        <p:nvSpPr>
          <p:cNvPr id="16" name="TextBox 15"/>
          <p:cNvSpPr txBox="1"/>
          <p:nvPr/>
        </p:nvSpPr>
        <p:spPr>
          <a:xfrm>
            <a:off x="10450075" y="3181092"/>
            <a:ext cx="1406219" cy="338554"/>
          </a:xfrm>
          <a:prstGeom prst="rect">
            <a:avLst/>
          </a:prstGeom>
          <a:noFill/>
        </p:spPr>
        <p:txBody>
          <a:bodyPr wrap="none" rtlCol="0">
            <a:spAutoFit/>
          </a:bodyPr>
          <a:lstStyle/>
          <a:p>
            <a:r>
              <a:rPr lang="en-GB" sz="1600" b="1" dirty="0" smtClean="0">
                <a:latin typeface="Tw Cen MT Condensed" panose="020B0606020104020203" pitchFamily="34" charset="0"/>
              </a:rPr>
              <a:t>= Demand Curve</a:t>
            </a:r>
            <a:endParaRPr lang="en-GB" sz="1600" b="1" dirty="0">
              <a:latin typeface="Tw Cen MT Condensed" panose="020B0606020104020203" pitchFamily="34" charset="0"/>
            </a:endParaRPr>
          </a:p>
        </p:txBody>
      </p:sp>
      <p:sp>
        <p:nvSpPr>
          <p:cNvPr id="17" name="Oval 16"/>
          <p:cNvSpPr/>
          <p:nvPr/>
        </p:nvSpPr>
        <p:spPr>
          <a:xfrm>
            <a:off x="9787065" y="1346839"/>
            <a:ext cx="663010"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8" name="Oval 17"/>
          <p:cNvSpPr/>
          <p:nvPr/>
        </p:nvSpPr>
        <p:spPr>
          <a:xfrm>
            <a:off x="9945417" y="3107927"/>
            <a:ext cx="568839"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9" name="Rectangle 18"/>
          <p:cNvSpPr/>
          <p:nvPr/>
        </p:nvSpPr>
        <p:spPr>
          <a:xfrm>
            <a:off x="6928547" y="1188875"/>
            <a:ext cx="321129" cy="2907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Tw Cen MT Condensed" panose="020B0606020104020203" pitchFamily="34" charset="0"/>
              </a:rPr>
              <a:t>£</a:t>
            </a:r>
            <a:endParaRPr lang="en-GB" b="1" dirty="0">
              <a:solidFill>
                <a:schemeClr val="tx1"/>
              </a:solidFill>
              <a:latin typeface="Tw Cen MT Condensed" panose="020B0606020104020203" pitchFamily="34" charset="0"/>
            </a:endParaRPr>
          </a:p>
        </p:txBody>
      </p:sp>
      <p:sp>
        <p:nvSpPr>
          <p:cNvPr id="21" name="TextBox 20"/>
          <p:cNvSpPr txBox="1"/>
          <p:nvPr/>
        </p:nvSpPr>
        <p:spPr>
          <a:xfrm>
            <a:off x="8661223" y="2092223"/>
            <a:ext cx="274434" cy="307777"/>
          </a:xfrm>
          <a:prstGeom prst="rect">
            <a:avLst/>
          </a:prstGeom>
          <a:noFill/>
        </p:spPr>
        <p:txBody>
          <a:bodyPr wrap="none" rtlCol="0">
            <a:spAutoFit/>
          </a:bodyPr>
          <a:lstStyle/>
          <a:p>
            <a:r>
              <a:rPr lang="en-GB" sz="1400" b="1" dirty="0" smtClean="0">
                <a:latin typeface="Tw Cen MT Condensed" panose="020B0606020104020203" pitchFamily="34" charset="0"/>
              </a:rPr>
              <a:t>A</a:t>
            </a:r>
            <a:endParaRPr lang="en-GB" sz="1400" b="1" dirty="0">
              <a:latin typeface="Tw Cen MT Condensed" panose="020B0606020104020203" pitchFamily="34" charset="0"/>
            </a:endParaRPr>
          </a:p>
        </p:txBody>
      </p:sp>
    </p:spTree>
    <p:extLst>
      <p:ext uri="{BB962C8B-B14F-4D97-AF65-F5344CB8AC3E}">
        <p14:creationId xmlns:p14="http://schemas.microsoft.com/office/powerpoint/2010/main" val="28613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w Cen MT Condensed" panose="020B0606020104020203" pitchFamily="34" charset="0"/>
              </a:rPr>
              <a:t>COST BENEFIT ANALYSIS EXERCISE</a:t>
            </a:r>
            <a:endParaRPr lang="en-GB" b="1" dirty="0">
              <a:latin typeface="Tw Cen MT Condensed" panose="020B0606020104020203" pitchFamily="34" charset="0"/>
            </a:endParaRPr>
          </a:p>
        </p:txBody>
      </p:sp>
      <p:sp>
        <p:nvSpPr>
          <p:cNvPr id="3" name="Content Placeholder 2"/>
          <p:cNvSpPr>
            <a:spLocks noGrp="1"/>
          </p:cNvSpPr>
          <p:nvPr>
            <p:ph idx="1"/>
          </p:nvPr>
        </p:nvSpPr>
        <p:spPr>
          <a:xfrm>
            <a:off x="79169" y="1690688"/>
            <a:ext cx="6016831" cy="5032376"/>
          </a:xfrm>
        </p:spPr>
        <p:txBody>
          <a:bodyPr>
            <a:normAutofit fontScale="62500" lnSpcReduction="20000"/>
          </a:bodyPr>
          <a:lstStyle/>
          <a:p>
            <a:pPr marL="0" indent="0">
              <a:buNone/>
            </a:pPr>
            <a:r>
              <a:rPr lang="en-GB" dirty="0" smtClean="0"/>
              <a:t>For each of these actions by economic agents:</a:t>
            </a:r>
          </a:p>
          <a:p>
            <a:pPr marL="268288" indent="-268288">
              <a:buFont typeface="+mj-lt"/>
              <a:buAutoNum type="arabicPeriod"/>
            </a:pPr>
            <a:r>
              <a:rPr lang="en-GB" dirty="0" smtClean="0"/>
              <a:t>Try to identify the costs and benefits. private and external costs and benefits</a:t>
            </a:r>
          </a:p>
          <a:p>
            <a:pPr marL="268288" indent="-268288">
              <a:buFont typeface="+mj-lt"/>
              <a:buAutoNum type="arabicPeriod"/>
            </a:pPr>
            <a:r>
              <a:rPr lang="en-GB" dirty="0" smtClean="0"/>
              <a:t>Are these costs and benefits “private” (i.e. affecting the individual in society) or “external” (i.e. affecting others around the individual in society)</a:t>
            </a:r>
          </a:p>
          <a:p>
            <a:pPr marL="0" indent="0">
              <a:buNone/>
            </a:pPr>
            <a:endParaRPr lang="en-GB" dirty="0" smtClean="0"/>
          </a:p>
          <a:p>
            <a:r>
              <a:rPr lang="en-GB" b="1" dirty="0" smtClean="0"/>
              <a:t>CONSUMPTION (by consumers/households)</a:t>
            </a:r>
          </a:p>
          <a:p>
            <a:pPr marL="914400" lvl="1" indent="-457200">
              <a:buFont typeface="+mj-lt"/>
              <a:buAutoNum type="arabicPeriod"/>
            </a:pPr>
            <a:r>
              <a:rPr lang="en-GB" dirty="0" smtClean="0"/>
              <a:t>Listening to very loud music at 2 in the morning at your house party</a:t>
            </a:r>
          </a:p>
          <a:p>
            <a:pPr marL="914400" lvl="1" indent="-457200">
              <a:buFont typeface="+mj-lt"/>
              <a:buAutoNum type="arabicPeriod"/>
            </a:pPr>
            <a:r>
              <a:rPr lang="en-GB" dirty="0" smtClean="0"/>
              <a:t>Visiting the dentist regularly</a:t>
            </a:r>
          </a:p>
          <a:p>
            <a:pPr marL="914400" lvl="1" indent="-457200">
              <a:buFont typeface="+mj-lt"/>
              <a:buAutoNum type="arabicPeriod"/>
            </a:pPr>
            <a:r>
              <a:rPr lang="en-GB" dirty="0" smtClean="0"/>
              <a:t>Using a lift and farting with lots of other people in the lift</a:t>
            </a:r>
          </a:p>
          <a:p>
            <a:pPr marL="914400" lvl="1" indent="-457200">
              <a:buFont typeface="+mj-lt"/>
              <a:buAutoNum type="arabicPeriod"/>
            </a:pPr>
            <a:r>
              <a:rPr lang="en-GB" dirty="0" smtClean="0"/>
              <a:t>Planting pretty flowers in your front garden</a:t>
            </a:r>
          </a:p>
          <a:p>
            <a:pPr marL="914400" lvl="1" indent="-457200">
              <a:buFont typeface="+mj-lt"/>
              <a:buAutoNum type="arabicPeriod"/>
            </a:pPr>
            <a:r>
              <a:rPr lang="en-GB" dirty="0" smtClean="0"/>
              <a:t>Eating a donut</a:t>
            </a:r>
          </a:p>
          <a:p>
            <a:pPr marL="914400" lvl="1" indent="-457200">
              <a:buFont typeface="+mj-lt"/>
              <a:buAutoNum type="arabicPeriod"/>
            </a:pPr>
            <a:r>
              <a:rPr lang="en-GB" dirty="0" smtClean="0"/>
              <a:t>Gaining a degree</a:t>
            </a:r>
          </a:p>
          <a:p>
            <a:pPr lvl="1"/>
            <a:endParaRPr lang="en-GB" dirty="0" smtClean="0"/>
          </a:p>
          <a:p>
            <a:r>
              <a:rPr lang="en-GB" b="1" dirty="0" smtClean="0"/>
              <a:t>PRODUCTION (by firms/producers)</a:t>
            </a:r>
          </a:p>
          <a:p>
            <a:pPr marL="914400" lvl="1" indent="-457200">
              <a:buFont typeface="+mj-lt"/>
              <a:buAutoNum type="arabicPeriod"/>
            </a:pPr>
            <a:r>
              <a:rPr lang="en-GB" dirty="0" smtClean="0"/>
              <a:t>Burning fossil fuels to generate electricity</a:t>
            </a:r>
          </a:p>
          <a:p>
            <a:pPr marL="914400" lvl="1" indent="-457200">
              <a:buFont typeface="+mj-lt"/>
              <a:buAutoNum type="arabicPeriod"/>
            </a:pPr>
            <a:r>
              <a:rPr lang="en-GB" dirty="0" smtClean="0"/>
              <a:t>Building electric cars</a:t>
            </a:r>
          </a:p>
          <a:p>
            <a:pPr marL="914400" lvl="1" indent="-457200">
              <a:buFont typeface="+mj-lt"/>
              <a:buAutoNum type="arabicPeriod"/>
            </a:pPr>
            <a:r>
              <a:rPr lang="en-GB" dirty="0" smtClean="0"/>
              <a:t>Planting lots of trees</a:t>
            </a:r>
          </a:p>
          <a:p>
            <a:pPr lvl="1"/>
            <a:endParaRPr lang="en-GB" dirty="0" smtClean="0"/>
          </a:p>
          <a:p>
            <a:pPr lvl="1"/>
            <a:endParaRPr lang="en-GB" dirty="0"/>
          </a:p>
        </p:txBody>
      </p:sp>
      <p:pic>
        <p:nvPicPr>
          <p:cNvPr id="4" name="Picture 3"/>
          <p:cNvPicPr>
            <a:picLocks noChangeAspect="1"/>
          </p:cNvPicPr>
          <p:nvPr/>
        </p:nvPicPr>
        <p:blipFill>
          <a:blip r:embed="rId2"/>
          <a:stretch>
            <a:fillRect/>
          </a:stretch>
        </p:blipFill>
        <p:spPr>
          <a:xfrm>
            <a:off x="6096000" y="1825624"/>
            <a:ext cx="5861957" cy="4276725"/>
          </a:xfrm>
          <a:prstGeom prst="rect">
            <a:avLst/>
          </a:prstGeom>
        </p:spPr>
      </p:pic>
    </p:spTree>
    <p:extLst>
      <p:ext uri="{BB962C8B-B14F-4D97-AF65-F5344CB8AC3E}">
        <p14:creationId xmlns:p14="http://schemas.microsoft.com/office/powerpoint/2010/main" val="3225204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5" y="152400"/>
            <a:ext cx="11549744" cy="1143000"/>
          </a:xfrm>
        </p:spPr>
        <p:txBody>
          <a:bodyPr>
            <a:noAutofit/>
          </a:bodyPr>
          <a:lstStyle/>
          <a:p>
            <a:r>
              <a:rPr lang="en-GB" sz="6000" b="1" dirty="0" smtClean="0">
                <a:latin typeface="Tw Cen MT Condensed" panose="020B0606020104020203" pitchFamily="34" charset="0"/>
              </a:rPr>
              <a:t>HS2 Case Study: </a:t>
            </a:r>
            <a:r>
              <a:rPr lang="en-GB" sz="4000" b="1" dirty="0" smtClean="0">
                <a:solidFill>
                  <a:srgbClr val="FF0000"/>
                </a:solidFill>
                <a:latin typeface="Tw Cen MT Condensed" panose="020B0606020104020203" pitchFamily="34" charset="0"/>
              </a:rPr>
              <a:t>Cost/Benefit </a:t>
            </a:r>
            <a:r>
              <a:rPr lang="en-GB" sz="4000" b="1" dirty="0">
                <a:solidFill>
                  <a:srgbClr val="FF0000"/>
                </a:solidFill>
                <a:latin typeface="Tw Cen MT Condensed" panose="020B0606020104020203" pitchFamily="34" charset="0"/>
              </a:rPr>
              <a:t>Analysis</a:t>
            </a:r>
            <a:endParaRPr lang="en-GB" sz="6000" b="1" dirty="0">
              <a:solidFill>
                <a:srgbClr val="FF0000"/>
              </a:solidFill>
              <a:latin typeface="Tw Cen MT Condensed" panose="020B0606020104020203" pitchFamily="34" charset="0"/>
            </a:endParaRPr>
          </a:p>
        </p:txBody>
      </p:sp>
      <p:sp>
        <p:nvSpPr>
          <p:cNvPr id="3" name="Content Placeholder 2"/>
          <p:cNvSpPr>
            <a:spLocks noGrp="1"/>
          </p:cNvSpPr>
          <p:nvPr>
            <p:ph idx="1"/>
          </p:nvPr>
        </p:nvSpPr>
        <p:spPr>
          <a:xfrm>
            <a:off x="239485" y="1480457"/>
            <a:ext cx="4963886" cy="5638800"/>
          </a:xfrm>
        </p:spPr>
        <p:txBody>
          <a:bodyPr>
            <a:normAutofit fontScale="92500" lnSpcReduction="10000"/>
          </a:bodyPr>
          <a:lstStyle/>
          <a:p>
            <a:pPr marL="0" indent="0">
              <a:buNone/>
            </a:pPr>
            <a:r>
              <a:rPr lang="en-GB" b="1" dirty="0" smtClean="0"/>
              <a:t>PRIMARY QUESTIONS:</a:t>
            </a:r>
          </a:p>
          <a:p>
            <a:r>
              <a:rPr lang="en-GB" dirty="0" smtClean="0"/>
              <a:t>List the most important cost/benefits of HS2 in your mind:</a:t>
            </a:r>
          </a:p>
          <a:p>
            <a:pPr lvl="1"/>
            <a:r>
              <a:rPr lang="en-GB" dirty="0" smtClean="0"/>
              <a:t>Private costs</a:t>
            </a:r>
          </a:p>
          <a:p>
            <a:pPr lvl="1"/>
            <a:r>
              <a:rPr lang="en-GB" dirty="0" smtClean="0"/>
              <a:t>Private benefits</a:t>
            </a:r>
          </a:p>
          <a:p>
            <a:pPr lvl="1"/>
            <a:r>
              <a:rPr lang="en-GB" dirty="0" smtClean="0"/>
              <a:t>External costs</a:t>
            </a:r>
          </a:p>
          <a:p>
            <a:pPr lvl="1"/>
            <a:r>
              <a:rPr lang="en-GB" dirty="0" smtClean="0"/>
              <a:t>External benefits</a:t>
            </a:r>
          </a:p>
          <a:p>
            <a:r>
              <a:rPr lang="en-GB" dirty="0" smtClean="0"/>
              <a:t>Try to place a value on each of these (I am fascinated to hear how you did it!).  If you have got a number from elsewhere, try and estimate how they got to that figure.</a:t>
            </a:r>
          </a:p>
          <a:p>
            <a:pPr marL="0" indent="0">
              <a:buNone/>
            </a:pPr>
            <a:endParaRPr lang="en-GB" dirty="0" smtClean="0"/>
          </a:p>
          <a:p>
            <a:pPr marL="0" indent="0">
              <a:buNone/>
            </a:pPr>
            <a:r>
              <a:rPr lang="en-GB" b="1" dirty="0" smtClean="0"/>
              <a:t>SECONDARY QUESTIONS:</a:t>
            </a:r>
          </a:p>
          <a:p>
            <a:r>
              <a:rPr lang="en-GB" dirty="0" smtClean="0"/>
              <a:t>What are the advantages and disadvantages of cost/benefit analysis?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9" y="1600199"/>
            <a:ext cx="5486401" cy="502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30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solidFill>
                  <a:schemeClr val="bg1"/>
                </a:solidFill>
                <a:latin typeface="Tw Cen MT Condensed" panose="020B0606020104020203" pitchFamily="34" charset="0"/>
              </a:rPr>
              <a:t>WEEK 2</a:t>
            </a:r>
            <a:endParaRPr lang="en-GB" sz="199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900572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bg1"/>
                </a:solidFill>
                <a:latin typeface="Tw Cen MT Condensed" panose="020B0606020104020203" pitchFamily="34" charset="0"/>
              </a:rPr>
              <a:t>30</a:t>
            </a:r>
            <a:endParaRPr lang="en-GB" sz="80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676774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6753" y="148252"/>
            <a:ext cx="4227968" cy="6309420"/>
          </a:xfrm>
          <a:prstGeom prst="rect">
            <a:avLst/>
          </a:prstGeom>
          <a:solidFill>
            <a:schemeClr val="bg1"/>
          </a:solidFill>
        </p:spPr>
        <p:txBody>
          <a:bodyPr wrap="square" rtlCol="0">
            <a:spAutoFit/>
          </a:bodyPr>
          <a:lstStyle/>
          <a:p>
            <a:r>
              <a:rPr lang="en-GB" dirty="0" smtClean="0">
                <a:latin typeface="Tw Cen MT Condensed" panose="020B0606020104020203" pitchFamily="34" charset="0"/>
              </a:rPr>
              <a:t>Week 6: Benchmark 3 Week</a:t>
            </a:r>
          </a:p>
          <a:p>
            <a:r>
              <a:rPr lang="en-GB" sz="2000" b="1" dirty="0" smtClean="0">
                <a:latin typeface="Tw Cen MT Condensed" panose="020B0606020104020203" pitchFamily="34" charset="0"/>
              </a:rPr>
              <a:t>SPRING HALF-TERM</a:t>
            </a:r>
          </a:p>
          <a:p>
            <a:r>
              <a:rPr lang="en-GB" dirty="0" smtClean="0">
                <a:latin typeface="Tw Cen MT Condensed" panose="020B0606020104020203" pitchFamily="34" charset="0"/>
              </a:rPr>
              <a:t>Week 1: RWS7</a:t>
            </a:r>
          </a:p>
          <a:p>
            <a:r>
              <a:rPr lang="en-GB" dirty="0" smtClean="0">
                <a:latin typeface="Tw Cen MT Condensed" panose="020B0606020104020203" pitchFamily="34" charset="0"/>
              </a:rPr>
              <a:t>Week 2: RWS7</a:t>
            </a:r>
          </a:p>
          <a:p>
            <a:r>
              <a:rPr lang="en-GB" dirty="0" smtClean="0">
                <a:latin typeface="Tw Cen MT Condensed" panose="020B0606020104020203" pitchFamily="34" charset="0"/>
              </a:rPr>
              <a:t>Week 3: RWS8</a:t>
            </a:r>
          </a:p>
          <a:p>
            <a:r>
              <a:rPr lang="en-GB" dirty="0" smtClean="0">
                <a:latin typeface="Tw Cen MT Condensed" panose="020B0606020104020203" pitchFamily="34" charset="0"/>
              </a:rPr>
              <a:t>Week 4: RWS8</a:t>
            </a:r>
          </a:p>
          <a:p>
            <a:r>
              <a:rPr lang="en-GB" dirty="0" smtClean="0">
                <a:latin typeface="Tw Cen MT Condensed" panose="020B0606020104020203" pitchFamily="34" charset="0"/>
              </a:rPr>
              <a:t>Week 5: Exam Review Week</a:t>
            </a:r>
          </a:p>
          <a:p>
            <a:r>
              <a:rPr lang="en-GB" dirty="0" smtClean="0">
                <a:latin typeface="Tw Cen MT Condensed" panose="020B0606020104020203" pitchFamily="34" charset="0"/>
              </a:rPr>
              <a:t>Week 6: Benchmark 4 Week</a:t>
            </a:r>
          </a:p>
          <a:p>
            <a:r>
              <a:rPr lang="en-GB" sz="2000" b="1" dirty="0" smtClean="0">
                <a:latin typeface="Tw Cen MT Condensed" panose="020B0606020104020203" pitchFamily="34" charset="0"/>
              </a:rPr>
              <a:t>EASTER</a:t>
            </a:r>
          </a:p>
          <a:p>
            <a:r>
              <a:rPr lang="en-GB" dirty="0" smtClean="0">
                <a:latin typeface="Tw Cen MT Condensed" panose="020B0606020104020203" pitchFamily="34" charset="0"/>
              </a:rPr>
              <a:t>Week 1: RWS9</a:t>
            </a:r>
          </a:p>
          <a:p>
            <a:r>
              <a:rPr lang="en-GB" dirty="0" smtClean="0">
                <a:latin typeface="Tw Cen MT Condensed" panose="020B0606020104020203" pitchFamily="34" charset="0"/>
              </a:rPr>
              <a:t>Week 2: RWS9</a:t>
            </a:r>
          </a:p>
          <a:p>
            <a:r>
              <a:rPr lang="en-GB" dirty="0" smtClean="0">
                <a:latin typeface="Tw Cen MT Condensed" panose="020B0606020104020203" pitchFamily="34" charset="0"/>
              </a:rPr>
              <a:t>Week 3: RWS10</a:t>
            </a:r>
          </a:p>
          <a:p>
            <a:r>
              <a:rPr lang="en-GB" dirty="0" smtClean="0">
                <a:latin typeface="Tw Cen MT Condensed" panose="020B0606020104020203" pitchFamily="34" charset="0"/>
              </a:rPr>
              <a:t>Week 4: RWS10</a:t>
            </a:r>
          </a:p>
          <a:p>
            <a:r>
              <a:rPr lang="en-GB" dirty="0" smtClean="0">
                <a:latin typeface="Tw Cen MT Condensed" panose="020B0606020104020203" pitchFamily="34" charset="0"/>
              </a:rPr>
              <a:t>Week 5: Review Week</a:t>
            </a:r>
          </a:p>
          <a:p>
            <a:r>
              <a:rPr lang="en-GB" sz="2000" b="1" dirty="0" smtClean="0">
                <a:latin typeface="Tw Cen MT Condensed" panose="020B0606020104020203" pitchFamily="34" charset="0"/>
              </a:rPr>
              <a:t>SUMMER HALF-TERM</a:t>
            </a:r>
          </a:p>
          <a:p>
            <a:r>
              <a:rPr lang="en-GB" dirty="0" smtClean="0">
                <a:latin typeface="Tw Cen MT Condensed" panose="020B0606020104020203" pitchFamily="34" charset="0"/>
              </a:rPr>
              <a:t>Week 1: Benchmark 5 (End of Year Test)</a:t>
            </a:r>
          </a:p>
          <a:p>
            <a:r>
              <a:rPr lang="en-GB" dirty="0" smtClean="0">
                <a:latin typeface="Tw Cen MT Condensed" panose="020B0606020104020203" pitchFamily="34" charset="0"/>
              </a:rPr>
              <a:t>Week 2: Benchmark 5 Feedback</a:t>
            </a:r>
          </a:p>
          <a:p>
            <a:r>
              <a:rPr lang="en-GB" dirty="0" smtClean="0">
                <a:latin typeface="Tw Cen MT Condensed" panose="020B0606020104020203" pitchFamily="34" charset="0"/>
              </a:rPr>
              <a:t>Week 3: Students 1-2-1 Week and Predicted Grades</a:t>
            </a:r>
          </a:p>
          <a:p>
            <a:r>
              <a:rPr lang="en-GB" dirty="0" smtClean="0">
                <a:latin typeface="Tw Cen MT Condensed" panose="020B0606020104020203" pitchFamily="34" charset="0"/>
              </a:rPr>
              <a:t>Week 4: RWS11</a:t>
            </a:r>
          </a:p>
          <a:p>
            <a:r>
              <a:rPr lang="en-GB" dirty="0" smtClean="0">
                <a:latin typeface="Tw Cen MT Condensed" panose="020B0606020104020203" pitchFamily="34" charset="0"/>
              </a:rPr>
              <a:t>Week 5: RWS11</a:t>
            </a:r>
          </a:p>
          <a:p>
            <a:r>
              <a:rPr lang="en-GB" dirty="0" smtClean="0">
                <a:latin typeface="Tw Cen MT Condensed" panose="020B0606020104020203" pitchFamily="34" charset="0"/>
              </a:rPr>
              <a:t>Week 6: RWS12 Introduction</a:t>
            </a:r>
          </a:p>
          <a:p>
            <a:r>
              <a:rPr lang="en-GB" sz="2000" b="1" dirty="0" smtClean="0">
                <a:latin typeface="Tw Cen MT Condensed" panose="020B0606020104020203" pitchFamily="34" charset="0"/>
              </a:rPr>
              <a:t>SUMMER HOLIDAYS</a:t>
            </a:r>
            <a:endParaRPr lang="en-GB" sz="2000" b="1" dirty="0">
              <a:latin typeface="Tw Cen MT Condensed" panose="020B0606020104020203" pitchFamily="34" charset="0"/>
            </a:endParaRPr>
          </a:p>
        </p:txBody>
      </p:sp>
    </p:spTree>
    <p:extLst>
      <p:ext uri="{BB962C8B-B14F-4D97-AF65-F5344CB8AC3E}">
        <p14:creationId xmlns:p14="http://schemas.microsoft.com/office/powerpoint/2010/main" val="270161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659561" y="1936611"/>
            <a:ext cx="4197315" cy="3583638"/>
          </a:xfrm>
          <a:prstGeom prst="rect">
            <a:avLst/>
          </a:prstGeom>
        </p:spPr>
      </p:pic>
      <p:pic>
        <p:nvPicPr>
          <p:cNvPr id="3" name="Picture 2"/>
          <p:cNvPicPr/>
          <p:nvPr/>
        </p:nvPicPr>
        <p:blipFill>
          <a:blip r:embed="rId3"/>
          <a:stretch>
            <a:fillRect/>
          </a:stretch>
        </p:blipFill>
        <p:spPr>
          <a:xfrm>
            <a:off x="278363" y="1936611"/>
            <a:ext cx="4149012" cy="3583638"/>
          </a:xfrm>
          <a:prstGeom prst="rect">
            <a:avLst/>
          </a:prstGeom>
        </p:spPr>
      </p:pic>
      <p:sp>
        <p:nvSpPr>
          <p:cNvPr id="4" name="Title 3"/>
          <p:cNvSpPr>
            <a:spLocks noGrp="1"/>
          </p:cNvSpPr>
          <p:nvPr>
            <p:ph type="title"/>
          </p:nvPr>
        </p:nvSpPr>
        <p:spPr>
          <a:xfrm>
            <a:off x="772886" y="0"/>
            <a:ext cx="10515600" cy="1325563"/>
          </a:xfrm>
        </p:spPr>
        <p:txBody>
          <a:bodyPr>
            <a:normAutofit/>
          </a:bodyPr>
          <a:lstStyle/>
          <a:p>
            <a:pPr algn="ctr"/>
            <a:r>
              <a:rPr lang="en-GB" b="1" dirty="0" smtClean="0">
                <a:latin typeface="Tw Cen MT Condensed" panose="020B0606020104020203" pitchFamily="34" charset="0"/>
              </a:rPr>
              <a:t>RWS7: Consumption Externalities</a:t>
            </a:r>
            <a:br>
              <a:rPr lang="en-GB" b="1" dirty="0" smtClean="0">
                <a:latin typeface="Tw Cen MT Condensed" panose="020B0606020104020203" pitchFamily="34" charset="0"/>
              </a:rPr>
            </a:br>
            <a:r>
              <a:rPr lang="en-GB" sz="2000" b="1" dirty="0" smtClean="0">
                <a:solidFill>
                  <a:srgbClr val="FF0000"/>
                </a:solidFill>
                <a:latin typeface="Tw Cen MT Condensed" panose="020B0606020104020203" pitchFamily="34" charset="0"/>
              </a:rPr>
              <a:t>STARTER ACTIVITY - complete these exercises without using your booklet</a:t>
            </a:r>
            <a:endParaRPr lang="en-GB" b="1" dirty="0">
              <a:solidFill>
                <a:srgbClr val="FF0000"/>
              </a:solidFill>
              <a:latin typeface="Tw Cen MT Condensed" panose="020B0606020104020203" pitchFamily="34" charset="0"/>
            </a:endParaRPr>
          </a:p>
        </p:txBody>
      </p:sp>
      <p:sp>
        <p:nvSpPr>
          <p:cNvPr id="5" name="TextBox 4"/>
          <p:cNvSpPr txBox="1"/>
          <p:nvPr/>
        </p:nvSpPr>
        <p:spPr>
          <a:xfrm>
            <a:off x="278363" y="5694997"/>
            <a:ext cx="4149012" cy="923330"/>
          </a:xfrm>
          <a:prstGeom prst="rect">
            <a:avLst/>
          </a:prstGeom>
          <a:noFill/>
        </p:spPr>
        <p:txBody>
          <a:bodyPr wrap="square" rtlCol="0">
            <a:spAutoFit/>
          </a:bodyPr>
          <a:lstStyle/>
          <a:p>
            <a:r>
              <a:rPr lang="en-GB" b="1" dirty="0" smtClean="0">
                <a:latin typeface="Tw Cen MT Condensed" panose="020B0606020104020203" pitchFamily="34" charset="0"/>
              </a:rPr>
              <a:t>Positive Externalities in Consumption</a:t>
            </a:r>
          </a:p>
          <a:p>
            <a:pPr marL="342900" indent="-342900">
              <a:buFont typeface="+mj-lt"/>
              <a:buAutoNum type="arabicPeriod"/>
            </a:pPr>
            <a:r>
              <a:rPr lang="en-GB" sz="1200" dirty="0" smtClean="0">
                <a:latin typeface="Tw Cen MT Condensed" panose="020B0606020104020203" pitchFamily="34" charset="0"/>
              </a:rPr>
              <a:t>Draw on the graph the private benefits, external benefits and social benefits of this activity</a:t>
            </a:r>
          </a:p>
          <a:p>
            <a:pPr marL="342900" indent="-342900">
              <a:buFont typeface="+mj-lt"/>
              <a:buAutoNum type="arabicPeriod"/>
            </a:pPr>
            <a:r>
              <a:rPr lang="en-GB" sz="1200" dirty="0" smtClean="0">
                <a:latin typeface="Tw Cen MT Condensed" panose="020B0606020104020203" pitchFamily="34" charset="0"/>
              </a:rPr>
              <a:t>Explain why this graph demonstrates market failure?</a:t>
            </a:r>
            <a:endParaRPr lang="en-GB" sz="1200" dirty="0">
              <a:latin typeface="Tw Cen MT Condensed" panose="020B0606020104020203" pitchFamily="34" charset="0"/>
            </a:endParaRPr>
          </a:p>
        </p:txBody>
      </p:sp>
      <p:sp>
        <p:nvSpPr>
          <p:cNvPr id="6" name="TextBox 5"/>
          <p:cNvSpPr txBox="1"/>
          <p:nvPr/>
        </p:nvSpPr>
        <p:spPr>
          <a:xfrm>
            <a:off x="7796645" y="5657671"/>
            <a:ext cx="4197315" cy="1200329"/>
          </a:xfrm>
          <a:prstGeom prst="rect">
            <a:avLst/>
          </a:prstGeom>
          <a:noFill/>
        </p:spPr>
        <p:txBody>
          <a:bodyPr wrap="square" rtlCol="0">
            <a:spAutoFit/>
          </a:bodyPr>
          <a:lstStyle/>
          <a:p>
            <a:r>
              <a:rPr lang="en-GB" b="1" dirty="0" smtClean="0">
                <a:latin typeface="Tw Cen MT Condensed" panose="020B0606020104020203" pitchFamily="34" charset="0"/>
              </a:rPr>
              <a:t>Negative Externalities in Consumption</a:t>
            </a:r>
          </a:p>
          <a:p>
            <a:pPr marL="342900" indent="-342900">
              <a:buFont typeface="+mj-lt"/>
              <a:buAutoNum type="arabicPeriod"/>
            </a:pPr>
            <a:r>
              <a:rPr lang="en-GB" sz="1200" dirty="0">
                <a:latin typeface="Tw Cen MT Condensed" panose="020B0606020104020203" pitchFamily="34" charset="0"/>
              </a:rPr>
              <a:t>Draw on the graph the private benefits, external benefits and social benefits of this activity</a:t>
            </a:r>
          </a:p>
          <a:p>
            <a:pPr marL="342900" indent="-342900">
              <a:buFont typeface="+mj-lt"/>
              <a:buAutoNum type="arabicPeriod"/>
            </a:pPr>
            <a:r>
              <a:rPr lang="en-GB" sz="1200" dirty="0">
                <a:latin typeface="Tw Cen MT Condensed" panose="020B0606020104020203" pitchFamily="34" charset="0"/>
              </a:rPr>
              <a:t>Explain why this graph demonstrates market failure?</a:t>
            </a:r>
          </a:p>
          <a:p>
            <a:endParaRPr lang="en-GB" dirty="0">
              <a:latin typeface="Tw Cen MT Condensed" panose="020B0606020104020203" pitchFamily="34" charset="0"/>
            </a:endParaRPr>
          </a:p>
        </p:txBody>
      </p:sp>
      <p:sp>
        <p:nvSpPr>
          <p:cNvPr id="7" name="TextBox 6"/>
          <p:cNvSpPr txBox="1"/>
          <p:nvPr/>
        </p:nvSpPr>
        <p:spPr>
          <a:xfrm>
            <a:off x="278363" y="1172066"/>
            <a:ext cx="4400709" cy="646331"/>
          </a:xfrm>
          <a:prstGeom prst="rect">
            <a:avLst/>
          </a:prstGeom>
          <a:noFill/>
        </p:spPr>
        <p:txBody>
          <a:bodyPr wrap="square" rtlCol="0">
            <a:spAutoFit/>
          </a:bodyPr>
          <a:lstStyle/>
          <a:p>
            <a:pPr algn="ctr"/>
            <a:r>
              <a:rPr lang="en-GB" b="1" dirty="0" smtClean="0">
                <a:latin typeface="Tw Cen MT Condensed" panose="020B0606020104020203" pitchFamily="34" charset="0"/>
              </a:rPr>
              <a:t>Healthcare Consumption (with no Government Intervention)</a:t>
            </a:r>
            <a:endParaRPr lang="en-GB" b="1" dirty="0">
              <a:latin typeface="Tw Cen MT Condensed" panose="020B0606020104020203" pitchFamily="34" charset="0"/>
            </a:endParaRPr>
          </a:p>
        </p:txBody>
      </p:sp>
      <p:sp>
        <p:nvSpPr>
          <p:cNvPr id="8" name="TextBox 7"/>
          <p:cNvSpPr txBox="1"/>
          <p:nvPr/>
        </p:nvSpPr>
        <p:spPr>
          <a:xfrm>
            <a:off x="7659561" y="1172066"/>
            <a:ext cx="3974841" cy="646331"/>
          </a:xfrm>
          <a:prstGeom prst="rect">
            <a:avLst/>
          </a:prstGeom>
          <a:noFill/>
        </p:spPr>
        <p:txBody>
          <a:bodyPr wrap="square" rtlCol="0">
            <a:spAutoFit/>
          </a:bodyPr>
          <a:lstStyle/>
          <a:p>
            <a:pPr algn="ctr"/>
            <a:r>
              <a:rPr lang="en-GB" b="1" dirty="0" smtClean="0">
                <a:latin typeface="Tw Cen MT Condensed" panose="020B0606020104020203" pitchFamily="34" charset="0"/>
              </a:rPr>
              <a:t>Foods high in sugar and fat (with no Government Intervention)</a:t>
            </a:r>
            <a:endParaRPr lang="en-GB" b="1" dirty="0">
              <a:latin typeface="Tw Cen MT Condensed" panose="020B0606020104020203" pitchFamily="34" charset="0"/>
            </a:endParaRPr>
          </a:p>
        </p:txBody>
      </p:sp>
      <p:sp>
        <p:nvSpPr>
          <p:cNvPr id="10" name="TextBox 9"/>
          <p:cNvSpPr txBox="1"/>
          <p:nvPr/>
        </p:nvSpPr>
        <p:spPr>
          <a:xfrm>
            <a:off x="4723384" y="1325563"/>
            <a:ext cx="2614603" cy="646331"/>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200" dirty="0" smtClean="0">
                <a:latin typeface="Tw Cen MT Condensed" panose="020B0606020104020203" pitchFamily="34" charset="0"/>
              </a:rPr>
              <a:t>SO = socially optimal outcome (</a:t>
            </a:r>
            <a:r>
              <a:rPr lang="en-GB" sz="1200" dirty="0" err="1" smtClean="0">
                <a:latin typeface="Tw Cen MT Condensed" panose="020B0606020104020203" pitchFamily="34" charset="0"/>
              </a:rPr>
              <a:t>Allocatively</a:t>
            </a:r>
            <a:r>
              <a:rPr lang="en-GB" sz="1200" dirty="0" smtClean="0">
                <a:latin typeface="Tw Cen MT Condensed" panose="020B0606020104020203" pitchFamily="34" charset="0"/>
              </a:rPr>
              <a:t> efficient)</a:t>
            </a:r>
          </a:p>
          <a:p>
            <a:pPr marL="171450" indent="-171450">
              <a:buFont typeface="Arial" panose="020B0604020202020204" pitchFamily="34" charset="0"/>
              <a:buChar char="•"/>
            </a:pPr>
            <a:r>
              <a:rPr lang="en-GB" sz="1200" dirty="0">
                <a:latin typeface="Tw Cen MT Condensed" panose="020B0606020104020203" pitchFamily="34" charset="0"/>
              </a:rPr>
              <a:t>m</a:t>
            </a:r>
            <a:r>
              <a:rPr lang="en-GB" sz="1200" dirty="0" smtClean="0">
                <a:latin typeface="Tw Cen MT Condensed" panose="020B0606020104020203" pitchFamily="34" charset="0"/>
              </a:rPr>
              <a:t> = where the free market will consume</a:t>
            </a:r>
            <a:endParaRPr lang="en-GB" sz="1200" dirty="0">
              <a:latin typeface="Tw Cen MT Condensed" panose="020B0606020104020203" pitchFamily="34" charset="0"/>
            </a:endParaRPr>
          </a:p>
        </p:txBody>
      </p:sp>
    </p:spTree>
    <p:extLst>
      <p:ext uri="{BB962C8B-B14F-4D97-AF65-F5344CB8AC3E}">
        <p14:creationId xmlns:p14="http://schemas.microsoft.com/office/powerpoint/2010/main" val="2262044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4" name="Straight Connector 83"/>
          <p:cNvCxnSpPr/>
          <p:nvPr/>
        </p:nvCxnSpPr>
        <p:spPr>
          <a:xfrm>
            <a:off x="4229900" y="331180"/>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85" name="TextBox 84"/>
          <p:cNvSpPr txBox="1"/>
          <p:nvPr/>
        </p:nvSpPr>
        <p:spPr>
          <a:xfrm>
            <a:off x="6214059" y="2507970"/>
            <a:ext cx="405880" cy="261610"/>
          </a:xfrm>
          <a:prstGeom prst="rect">
            <a:avLst/>
          </a:prstGeom>
          <a:noFill/>
        </p:spPr>
        <p:txBody>
          <a:bodyPr wrap="none" rtlCol="0">
            <a:spAutoFit/>
          </a:bodyPr>
          <a:lstStyle/>
          <a:p>
            <a:r>
              <a:rPr lang="en-GB" sz="1100" b="1" dirty="0">
                <a:latin typeface="Tw Cen MT Condensed" panose="020B0606020104020203" pitchFamily="34" charset="0"/>
              </a:rPr>
              <a:t>MPB</a:t>
            </a:r>
          </a:p>
        </p:txBody>
      </p:sp>
      <p:cxnSp>
        <p:nvCxnSpPr>
          <p:cNvPr id="25" name="Straight Connector 24"/>
          <p:cNvCxnSpPr/>
          <p:nvPr/>
        </p:nvCxnSpPr>
        <p:spPr>
          <a:xfrm>
            <a:off x="3286859" y="570420"/>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3286859" y="323742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3515459" y="646620"/>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3667859" y="722820"/>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5649059" y="460104"/>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30" name="TextBox 29"/>
          <p:cNvSpPr txBox="1"/>
          <p:nvPr/>
        </p:nvSpPr>
        <p:spPr>
          <a:xfrm>
            <a:off x="5652018" y="2899610"/>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cxnSp>
        <p:nvCxnSpPr>
          <p:cNvPr id="32" name="Straight Connector 31"/>
          <p:cNvCxnSpPr/>
          <p:nvPr/>
        </p:nvCxnSpPr>
        <p:spPr>
          <a:xfrm>
            <a:off x="4611111" y="1903920"/>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286859" y="1827720"/>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874441" y="3224717"/>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37" name="TextBox 36"/>
          <p:cNvSpPr txBox="1"/>
          <p:nvPr/>
        </p:nvSpPr>
        <p:spPr>
          <a:xfrm>
            <a:off x="2942918" y="413938"/>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51" name="Straight Connector 50"/>
          <p:cNvCxnSpPr/>
          <p:nvPr/>
        </p:nvCxnSpPr>
        <p:spPr>
          <a:xfrm>
            <a:off x="3349129" y="3884710"/>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a:off x="3349129" y="655171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flipV="1">
            <a:off x="3577729" y="3960910"/>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3730129" y="4037110"/>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55" name="TextBox 54"/>
          <p:cNvSpPr txBox="1"/>
          <p:nvPr/>
        </p:nvSpPr>
        <p:spPr>
          <a:xfrm>
            <a:off x="5711329" y="3774394"/>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56" name="TextBox 55"/>
          <p:cNvSpPr txBox="1"/>
          <p:nvPr/>
        </p:nvSpPr>
        <p:spPr>
          <a:xfrm>
            <a:off x="5714288" y="6213900"/>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cxnSp>
        <p:nvCxnSpPr>
          <p:cNvPr id="58" name="Straight Connector 57"/>
          <p:cNvCxnSpPr/>
          <p:nvPr/>
        </p:nvCxnSpPr>
        <p:spPr>
          <a:xfrm>
            <a:off x="4673381" y="5218210"/>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349129" y="5142010"/>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936711" y="6550223"/>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63" name="TextBox 62"/>
          <p:cNvSpPr txBox="1"/>
          <p:nvPr/>
        </p:nvSpPr>
        <p:spPr>
          <a:xfrm>
            <a:off x="3005188" y="3728228"/>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77" name="Straight Connector 76"/>
          <p:cNvCxnSpPr/>
          <p:nvPr/>
        </p:nvCxnSpPr>
        <p:spPr>
          <a:xfrm>
            <a:off x="5047835" y="1398967"/>
            <a:ext cx="23080" cy="18769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259621" y="1322767"/>
            <a:ext cx="1712015" cy="5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467678" y="4621670"/>
            <a:ext cx="1514644" cy="1792419"/>
          </a:xfrm>
          <a:prstGeom prst="line">
            <a:avLst/>
          </a:prstGeom>
        </p:spPr>
        <p:style>
          <a:lnRef idx="3">
            <a:schemeClr val="accent2"/>
          </a:lnRef>
          <a:fillRef idx="0">
            <a:schemeClr val="accent2"/>
          </a:fillRef>
          <a:effectRef idx="2">
            <a:schemeClr val="accent2"/>
          </a:effectRef>
          <a:fontRef idx="minor">
            <a:schemeClr val="tx1"/>
          </a:fontRef>
        </p:style>
      </p:cxnSp>
      <p:sp>
        <p:nvSpPr>
          <p:cNvPr id="99" name="TextBox 98"/>
          <p:cNvSpPr txBox="1"/>
          <p:nvPr/>
        </p:nvSpPr>
        <p:spPr>
          <a:xfrm>
            <a:off x="4924883" y="6266106"/>
            <a:ext cx="405880" cy="261610"/>
          </a:xfrm>
          <a:prstGeom prst="rect">
            <a:avLst/>
          </a:prstGeom>
          <a:noFill/>
        </p:spPr>
        <p:txBody>
          <a:bodyPr wrap="none" rtlCol="0">
            <a:spAutoFit/>
          </a:bodyPr>
          <a:lstStyle/>
          <a:p>
            <a:r>
              <a:rPr lang="en-GB" sz="1100" b="1" dirty="0">
                <a:latin typeface="Tw Cen MT Condensed" panose="020B0606020104020203" pitchFamily="34" charset="0"/>
              </a:rPr>
              <a:t>MPB</a:t>
            </a:r>
          </a:p>
        </p:txBody>
      </p:sp>
      <p:cxnSp>
        <p:nvCxnSpPr>
          <p:cNvPr id="101" name="Straight Connector 100"/>
          <p:cNvCxnSpPr/>
          <p:nvPr/>
        </p:nvCxnSpPr>
        <p:spPr>
          <a:xfrm>
            <a:off x="4285613" y="5689455"/>
            <a:ext cx="0" cy="9086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3357601" y="5609851"/>
            <a:ext cx="851813" cy="3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93102" y="921470"/>
            <a:ext cx="1468745" cy="4893647"/>
          </a:xfrm>
          <a:prstGeom prst="rect">
            <a:avLst/>
          </a:prstGeom>
          <a:noFill/>
          <a:ln>
            <a:solidFill>
              <a:schemeClr val="tx1"/>
            </a:solidFill>
          </a:ln>
        </p:spPr>
        <p:txBody>
          <a:bodyPr wrap="square" rtlCol="0">
            <a:spAutoFit/>
          </a:bodyPr>
          <a:lstStyle/>
          <a:p>
            <a:r>
              <a:rPr lang="en-GB" sz="2000" b="1" dirty="0">
                <a:latin typeface="Tw Cen MT Condensed" panose="020B0606020104020203" pitchFamily="34" charset="0"/>
              </a:rPr>
              <a:t>Externality Diagrams</a:t>
            </a:r>
          </a:p>
          <a:p>
            <a:endParaRPr lang="en-GB" sz="2000" dirty="0">
              <a:latin typeface="Tw Cen MT Condensed" panose="020B0606020104020203" pitchFamily="34" charset="0"/>
            </a:endParaRPr>
          </a:p>
          <a:p>
            <a:r>
              <a:rPr lang="en-GB" sz="1200" b="1" dirty="0">
                <a:latin typeface="Tw Cen MT Condensed" panose="020B0606020104020203" pitchFamily="34" charset="0"/>
              </a:rPr>
              <a:t>TASKS</a:t>
            </a:r>
          </a:p>
          <a:p>
            <a:pPr marL="177800" indent="-177800">
              <a:buFont typeface="+mj-lt"/>
              <a:buAutoNum type="arabicPeriod"/>
            </a:pPr>
            <a:r>
              <a:rPr lang="en-GB" sz="1200" dirty="0">
                <a:latin typeface="Tw Cen MT Condensed" panose="020B0606020104020203" pitchFamily="34" charset="0"/>
              </a:rPr>
              <a:t>Identify your ‘A’ and ‘B’ equilibrium (remember A is where we start from because people are selfish and B is where society wants the equilibrium to be)</a:t>
            </a:r>
          </a:p>
          <a:p>
            <a:pPr marL="177800" indent="-177800">
              <a:buFont typeface="+mj-lt"/>
              <a:buAutoNum type="arabicPeriod"/>
            </a:pPr>
            <a:r>
              <a:rPr lang="en-GB" sz="1200" dirty="0">
                <a:latin typeface="Tw Cen MT Condensed" panose="020B0606020104020203" pitchFamily="34" charset="0"/>
              </a:rPr>
              <a:t>Label each diagram with the P</a:t>
            </a:r>
            <a:r>
              <a:rPr lang="en-GB" sz="900" dirty="0">
                <a:latin typeface="Tw Cen MT Condensed" panose="020B0606020104020203" pitchFamily="34" charset="0"/>
              </a:rPr>
              <a:t>SO</a:t>
            </a:r>
            <a:r>
              <a:rPr lang="en-GB" sz="1200" dirty="0">
                <a:latin typeface="Tw Cen MT Condensed" panose="020B0606020104020203" pitchFamily="34" charset="0"/>
              </a:rPr>
              <a:t>, Q</a:t>
            </a:r>
            <a:r>
              <a:rPr lang="en-GB" sz="900" dirty="0">
                <a:latin typeface="Tw Cen MT Condensed" panose="020B0606020104020203" pitchFamily="34" charset="0"/>
              </a:rPr>
              <a:t>SO </a:t>
            </a:r>
            <a:r>
              <a:rPr lang="en-GB" sz="1200" dirty="0">
                <a:latin typeface="Tw Cen MT Condensed" panose="020B0606020104020203" pitchFamily="34" charset="0"/>
              </a:rPr>
              <a:t>and P</a:t>
            </a:r>
            <a:r>
              <a:rPr lang="en-GB" sz="900" dirty="0">
                <a:latin typeface="Tw Cen MT Condensed" panose="020B0606020104020203" pitchFamily="34" charset="0"/>
              </a:rPr>
              <a:t>m</a:t>
            </a:r>
            <a:r>
              <a:rPr lang="en-GB" sz="1200" dirty="0">
                <a:latin typeface="Tw Cen MT Condensed" panose="020B0606020104020203" pitchFamily="34" charset="0"/>
              </a:rPr>
              <a:t> and </a:t>
            </a:r>
            <a:r>
              <a:rPr lang="en-GB" sz="1200" dirty="0" err="1">
                <a:latin typeface="Tw Cen MT Condensed" panose="020B0606020104020203" pitchFamily="34" charset="0"/>
              </a:rPr>
              <a:t>Q</a:t>
            </a:r>
            <a:r>
              <a:rPr lang="en-GB" sz="900" dirty="0" err="1">
                <a:latin typeface="Tw Cen MT Condensed" panose="020B0606020104020203" pitchFamily="34" charset="0"/>
              </a:rPr>
              <a:t>m</a:t>
            </a:r>
            <a:endParaRPr lang="en-GB" sz="1200" dirty="0">
              <a:latin typeface="Tw Cen MT Condensed" panose="020B0606020104020203" pitchFamily="34" charset="0"/>
            </a:endParaRPr>
          </a:p>
          <a:p>
            <a:pPr marL="177800" indent="-177800">
              <a:buFont typeface="+mj-lt"/>
              <a:buAutoNum type="arabicPeriod"/>
            </a:pPr>
            <a:r>
              <a:rPr lang="en-GB" sz="1200" dirty="0">
                <a:latin typeface="Tw Cen MT Condensed" panose="020B0606020104020203" pitchFamily="34" charset="0"/>
              </a:rPr>
              <a:t>Why is each market to the left failing (being </a:t>
            </a:r>
            <a:r>
              <a:rPr lang="en-GB" sz="1200" dirty="0" err="1">
                <a:latin typeface="Tw Cen MT Condensed" panose="020B0606020104020203" pitchFamily="34" charset="0"/>
              </a:rPr>
              <a:t>allocatively</a:t>
            </a:r>
            <a:r>
              <a:rPr lang="en-GB" sz="1200" dirty="0">
                <a:latin typeface="Tw Cen MT Condensed" panose="020B0606020104020203" pitchFamily="34" charset="0"/>
              </a:rPr>
              <a:t> inefficient? Refer to over/under production or consumption</a:t>
            </a:r>
          </a:p>
          <a:p>
            <a:pPr marL="177800" indent="-177800">
              <a:buFont typeface="+mj-lt"/>
              <a:buAutoNum type="arabicPeriod"/>
            </a:pPr>
            <a:r>
              <a:rPr lang="en-GB" sz="1200" dirty="0">
                <a:latin typeface="Tw Cen MT Condensed" panose="020B0606020104020203" pitchFamily="34" charset="0"/>
              </a:rPr>
              <a:t>Label the external benefits or costs which are not being taken into account by the market</a:t>
            </a:r>
          </a:p>
        </p:txBody>
      </p:sp>
      <p:sp>
        <p:nvSpPr>
          <p:cNvPr id="4" name="Rectangle 3"/>
          <p:cNvSpPr/>
          <p:nvPr/>
        </p:nvSpPr>
        <p:spPr>
          <a:xfrm>
            <a:off x="6759019" y="197963"/>
            <a:ext cx="5071620" cy="3148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tx1"/>
                </a:solidFill>
                <a:latin typeface="Tw Cen MT Condensed" panose="020B0606020104020203" pitchFamily="34" charset="0"/>
              </a:rPr>
              <a:t>Explanation as to why a market failure</a:t>
            </a:r>
            <a:endParaRPr lang="en-GB" sz="1200" dirty="0">
              <a:solidFill>
                <a:schemeClr val="tx1"/>
              </a:solidFill>
              <a:latin typeface="Tw Cen MT Condensed" panose="020B0606020104020203" pitchFamily="34" charset="0"/>
            </a:endParaRPr>
          </a:p>
        </p:txBody>
      </p:sp>
      <p:sp>
        <p:nvSpPr>
          <p:cNvPr id="66" name="Rectangle 65"/>
          <p:cNvSpPr/>
          <p:nvPr/>
        </p:nvSpPr>
        <p:spPr>
          <a:xfrm>
            <a:off x="6759019" y="3532494"/>
            <a:ext cx="5071620" cy="3148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tx1"/>
                </a:solidFill>
                <a:latin typeface="Tw Cen MT Condensed" panose="020B0606020104020203" pitchFamily="34" charset="0"/>
              </a:rPr>
              <a:t>Explanation as to why a market failure</a:t>
            </a:r>
            <a:endParaRPr lang="en-GB" sz="1200" dirty="0">
              <a:solidFill>
                <a:schemeClr val="tx1"/>
              </a:solidFill>
              <a:latin typeface="Tw Cen MT Condensed" panose="020B0606020104020203" pitchFamily="34" charset="0"/>
            </a:endParaRPr>
          </a:p>
        </p:txBody>
      </p:sp>
    </p:spTree>
    <p:extLst>
      <p:ext uri="{BB962C8B-B14F-4D97-AF65-F5344CB8AC3E}">
        <p14:creationId xmlns:p14="http://schemas.microsoft.com/office/powerpoint/2010/main" val="2303795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659561" y="1936611"/>
            <a:ext cx="4197315" cy="3583638"/>
          </a:xfrm>
          <a:prstGeom prst="rect">
            <a:avLst/>
          </a:prstGeom>
        </p:spPr>
      </p:pic>
      <p:pic>
        <p:nvPicPr>
          <p:cNvPr id="3" name="Picture 2"/>
          <p:cNvPicPr/>
          <p:nvPr/>
        </p:nvPicPr>
        <p:blipFill>
          <a:blip r:embed="rId3"/>
          <a:stretch>
            <a:fillRect/>
          </a:stretch>
        </p:blipFill>
        <p:spPr>
          <a:xfrm>
            <a:off x="278363" y="1936611"/>
            <a:ext cx="4149012" cy="3583638"/>
          </a:xfrm>
          <a:prstGeom prst="rect">
            <a:avLst/>
          </a:prstGeom>
        </p:spPr>
      </p:pic>
      <p:sp>
        <p:nvSpPr>
          <p:cNvPr id="4" name="Title 3"/>
          <p:cNvSpPr>
            <a:spLocks noGrp="1"/>
          </p:cNvSpPr>
          <p:nvPr>
            <p:ph type="title"/>
          </p:nvPr>
        </p:nvSpPr>
        <p:spPr>
          <a:xfrm>
            <a:off x="772886" y="0"/>
            <a:ext cx="10515600" cy="1325563"/>
          </a:xfrm>
        </p:spPr>
        <p:txBody>
          <a:bodyPr>
            <a:normAutofit/>
          </a:bodyPr>
          <a:lstStyle/>
          <a:p>
            <a:pPr algn="ctr"/>
            <a:r>
              <a:rPr lang="en-GB" b="1" dirty="0" smtClean="0">
                <a:latin typeface="Tw Cen MT Condensed" panose="020B0606020104020203" pitchFamily="34" charset="0"/>
              </a:rPr>
              <a:t>RWS7: Consumption Externalities</a:t>
            </a:r>
            <a:br>
              <a:rPr lang="en-GB" b="1" dirty="0" smtClean="0">
                <a:latin typeface="Tw Cen MT Condensed" panose="020B0606020104020203" pitchFamily="34" charset="0"/>
              </a:rPr>
            </a:br>
            <a:r>
              <a:rPr lang="en-GB" sz="2000" b="1" dirty="0" smtClean="0">
                <a:solidFill>
                  <a:srgbClr val="FF0000"/>
                </a:solidFill>
                <a:latin typeface="Tw Cen MT Condensed" panose="020B0606020104020203" pitchFamily="34" charset="0"/>
              </a:rPr>
              <a:t>STARTER ACTIVITY - complete these exercises without using your booklet</a:t>
            </a:r>
            <a:endParaRPr lang="en-GB" b="1" dirty="0">
              <a:solidFill>
                <a:srgbClr val="FF0000"/>
              </a:solidFill>
              <a:latin typeface="Tw Cen MT Condensed" panose="020B0606020104020203" pitchFamily="34" charset="0"/>
            </a:endParaRPr>
          </a:p>
        </p:txBody>
      </p:sp>
      <p:sp>
        <p:nvSpPr>
          <p:cNvPr id="5" name="TextBox 4"/>
          <p:cNvSpPr txBox="1"/>
          <p:nvPr/>
        </p:nvSpPr>
        <p:spPr>
          <a:xfrm>
            <a:off x="278363" y="5694997"/>
            <a:ext cx="4149012" cy="923330"/>
          </a:xfrm>
          <a:prstGeom prst="rect">
            <a:avLst/>
          </a:prstGeom>
          <a:noFill/>
        </p:spPr>
        <p:txBody>
          <a:bodyPr wrap="square" rtlCol="0">
            <a:spAutoFit/>
          </a:bodyPr>
          <a:lstStyle/>
          <a:p>
            <a:r>
              <a:rPr lang="en-GB" b="1" dirty="0" smtClean="0">
                <a:latin typeface="Tw Cen MT Condensed" panose="020B0606020104020203" pitchFamily="34" charset="0"/>
              </a:rPr>
              <a:t>Positive Externalities in Consumption</a:t>
            </a:r>
          </a:p>
          <a:p>
            <a:pPr marL="342900" indent="-342900">
              <a:buFont typeface="+mj-lt"/>
              <a:buAutoNum type="arabicPeriod"/>
            </a:pPr>
            <a:r>
              <a:rPr lang="en-GB" sz="1200" dirty="0" smtClean="0">
                <a:latin typeface="Tw Cen MT Condensed" panose="020B0606020104020203" pitchFamily="34" charset="0"/>
              </a:rPr>
              <a:t>Draw on the graph the private benefits, external benefits and social benefits of this activity</a:t>
            </a:r>
          </a:p>
          <a:p>
            <a:pPr marL="342900" indent="-342900">
              <a:buFont typeface="+mj-lt"/>
              <a:buAutoNum type="arabicPeriod"/>
            </a:pPr>
            <a:r>
              <a:rPr lang="en-GB" sz="1200" dirty="0" smtClean="0">
                <a:latin typeface="Tw Cen MT Condensed" panose="020B0606020104020203" pitchFamily="34" charset="0"/>
              </a:rPr>
              <a:t>Explain why this graph demonstrates market failure?</a:t>
            </a:r>
            <a:endParaRPr lang="en-GB" sz="1200" dirty="0">
              <a:latin typeface="Tw Cen MT Condensed" panose="020B0606020104020203" pitchFamily="34" charset="0"/>
            </a:endParaRPr>
          </a:p>
        </p:txBody>
      </p:sp>
      <p:sp>
        <p:nvSpPr>
          <p:cNvPr id="6" name="TextBox 5"/>
          <p:cNvSpPr txBox="1"/>
          <p:nvPr/>
        </p:nvSpPr>
        <p:spPr>
          <a:xfrm>
            <a:off x="7796645" y="5657671"/>
            <a:ext cx="4197315" cy="1200329"/>
          </a:xfrm>
          <a:prstGeom prst="rect">
            <a:avLst/>
          </a:prstGeom>
          <a:noFill/>
        </p:spPr>
        <p:txBody>
          <a:bodyPr wrap="square" rtlCol="0">
            <a:spAutoFit/>
          </a:bodyPr>
          <a:lstStyle/>
          <a:p>
            <a:r>
              <a:rPr lang="en-GB" b="1" dirty="0" smtClean="0">
                <a:latin typeface="Tw Cen MT Condensed" panose="020B0606020104020203" pitchFamily="34" charset="0"/>
              </a:rPr>
              <a:t>Negative Externalities in Consumption</a:t>
            </a:r>
          </a:p>
          <a:p>
            <a:pPr marL="342900" indent="-342900">
              <a:buFont typeface="+mj-lt"/>
              <a:buAutoNum type="arabicPeriod"/>
            </a:pPr>
            <a:r>
              <a:rPr lang="en-GB" sz="1200" dirty="0">
                <a:latin typeface="Tw Cen MT Condensed" panose="020B0606020104020203" pitchFamily="34" charset="0"/>
              </a:rPr>
              <a:t>Draw on the graph the private benefits, external benefits and social benefits of this activity</a:t>
            </a:r>
          </a:p>
          <a:p>
            <a:pPr marL="342900" indent="-342900">
              <a:buFont typeface="+mj-lt"/>
              <a:buAutoNum type="arabicPeriod"/>
            </a:pPr>
            <a:r>
              <a:rPr lang="en-GB" sz="1200" dirty="0">
                <a:latin typeface="Tw Cen MT Condensed" panose="020B0606020104020203" pitchFamily="34" charset="0"/>
              </a:rPr>
              <a:t>Explain why this graph demonstrates market failure?</a:t>
            </a:r>
          </a:p>
          <a:p>
            <a:endParaRPr lang="en-GB" dirty="0">
              <a:latin typeface="Tw Cen MT Condensed" panose="020B0606020104020203" pitchFamily="34" charset="0"/>
            </a:endParaRPr>
          </a:p>
        </p:txBody>
      </p:sp>
      <p:sp>
        <p:nvSpPr>
          <p:cNvPr id="7" name="TextBox 6"/>
          <p:cNvSpPr txBox="1"/>
          <p:nvPr/>
        </p:nvSpPr>
        <p:spPr>
          <a:xfrm>
            <a:off x="278363" y="1172066"/>
            <a:ext cx="4400709" cy="646331"/>
          </a:xfrm>
          <a:prstGeom prst="rect">
            <a:avLst/>
          </a:prstGeom>
          <a:noFill/>
        </p:spPr>
        <p:txBody>
          <a:bodyPr wrap="square" rtlCol="0">
            <a:spAutoFit/>
          </a:bodyPr>
          <a:lstStyle/>
          <a:p>
            <a:pPr algn="ctr"/>
            <a:r>
              <a:rPr lang="en-GB" b="1" dirty="0" smtClean="0">
                <a:latin typeface="Tw Cen MT Condensed" panose="020B0606020104020203" pitchFamily="34" charset="0"/>
              </a:rPr>
              <a:t>Healthcare Consumption (with no Government Intervention)</a:t>
            </a:r>
            <a:endParaRPr lang="en-GB" b="1" dirty="0">
              <a:latin typeface="Tw Cen MT Condensed" panose="020B0606020104020203" pitchFamily="34" charset="0"/>
            </a:endParaRPr>
          </a:p>
        </p:txBody>
      </p:sp>
      <p:sp>
        <p:nvSpPr>
          <p:cNvPr id="8" name="TextBox 7"/>
          <p:cNvSpPr txBox="1"/>
          <p:nvPr/>
        </p:nvSpPr>
        <p:spPr>
          <a:xfrm>
            <a:off x="7659561" y="1172066"/>
            <a:ext cx="3974841" cy="646331"/>
          </a:xfrm>
          <a:prstGeom prst="rect">
            <a:avLst/>
          </a:prstGeom>
          <a:noFill/>
        </p:spPr>
        <p:txBody>
          <a:bodyPr wrap="square" rtlCol="0">
            <a:spAutoFit/>
          </a:bodyPr>
          <a:lstStyle/>
          <a:p>
            <a:pPr algn="ctr"/>
            <a:r>
              <a:rPr lang="en-GB" b="1" dirty="0" smtClean="0">
                <a:latin typeface="Tw Cen MT Condensed" panose="020B0606020104020203" pitchFamily="34" charset="0"/>
              </a:rPr>
              <a:t>Foods high in sugar and fat (with no Government Intervention)</a:t>
            </a:r>
            <a:endParaRPr lang="en-GB" b="1" dirty="0">
              <a:latin typeface="Tw Cen MT Condensed" panose="020B0606020104020203" pitchFamily="34" charset="0"/>
            </a:endParaRPr>
          </a:p>
        </p:txBody>
      </p:sp>
      <p:sp>
        <p:nvSpPr>
          <p:cNvPr id="10" name="TextBox 9"/>
          <p:cNvSpPr txBox="1"/>
          <p:nvPr/>
        </p:nvSpPr>
        <p:spPr>
          <a:xfrm>
            <a:off x="5110522" y="1325563"/>
            <a:ext cx="1614195" cy="1015663"/>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200" dirty="0" smtClean="0">
                <a:latin typeface="Tw Cen MT Condensed" panose="020B0606020104020203" pitchFamily="34" charset="0"/>
              </a:rPr>
              <a:t>SO = socially optimal outcome (</a:t>
            </a:r>
            <a:r>
              <a:rPr lang="en-GB" sz="1200" dirty="0" err="1" smtClean="0">
                <a:latin typeface="Tw Cen MT Condensed" panose="020B0606020104020203" pitchFamily="34" charset="0"/>
              </a:rPr>
              <a:t>Allocatively</a:t>
            </a:r>
            <a:r>
              <a:rPr lang="en-GB" sz="1200" dirty="0" smtClean="0">
                <a:latin typeface="Tw Cen MT Condensed" panose="020B0606020104020203" pitchFamily="34" charset="0"/>
              </a:rPr>
              <a:t> efficient)</a:t>
            </a:r>
          </a:p>
          <a:p>
            <a:pPr marL="171450" indent="-171450">
              <a:buFont typeface="Arial" panose="020B0604020202020204" pitchFamily="34" charset="0"/>
              <a:buChar char="•"/>
            </a:pPr>
            <a:r>
              <a:rPr lang="en-GB" sz="1200" dirty="0">
                <a:latin typeface="Tw Cen MT Condensed" panose="020B0606020104020203" pitchFamily="34" charset="0"/>
              </a:rPr>
              <a:t>m</a:t>
            </a:r>
            <a:r>
              <a:rPr lang="en-GB" sz="1200" dirty="0" smtClean="0">
                <a:latin typeface="Tw Cen MT Condensed" panose="020B0606020104020203" pitchFamily="34" charset="0"/>
              </a:rPr>
              <a:t> = where the free market will consume</a:t>
            </a:r>
            <a:endParaRPr lang="en-GB" sz="1200" dirty="0">
              <a:latin typeface="Tw Cen MT Condensed" panose="020B0606020104020203" pitchFamily="34" charset="0"/>
            </a:endParaRPr>
          </a:p>
        </p:txBody>
      </p:sp>
    </p:spTree>
    <p:extLst>
      <p:ext uri="{BB962C8B-B14F-4D97-AF65-F5344CB8AC3E}">
        <p14:creationId xmlns:p14="http://schemas.microsoft.com/office/powerpoint/2010/main" val="1006292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Tw Cen MT Condensed" panose="020B0606020104020203" pitchFamily="34" charset="0"/>
              </a:rPr>
              <a:t>PREP HOMEWORK</a:t>
            </a:r>
            <a:r>
              <a:rPr lang="en-GB" b="1" dirty="0" smtClean="0"/>
              <a:t/>
            </a:r>
            <a:br>
              <a:rPr lang="en-GB" b="1" dirty="0" smtClean="0"/>
            </a:br>
            <a:r>
              <a:rPr lang="en-GB" sz="2800" b="1" dirty="0" smtClean="0">
                <a:solidFill>
                  <a:srgbClr val="FF0000"/>
                </a:solidFill>
              </a:rPr>
              <a:t>Prepare for Debates</a:t>
            </a:r>
            <a:endParaRPr lang="en-GB" sz="2800" b="1" dirty="0">
              <a:solidFill>
                <a:srgbClr val="FF0000"/>
              </a:solidFill>
            </a:endParaRPr>
          </a:p>
        </p:txBody>
      </p:sp>
      <p:sp>
        <p:nvSpPr>
          <p:cNvPr id="4" name="Content Placeholder 3"/>
          <p:cNvSpPr>
            <a:spLocks noGrp="1"/>
          </p:cNvSpPr>
          <p:nvPr>
            <p:ph sz="half" idx="1"/>
          </p:nvPr>
        </p:nvSpPr>
        <p:spPr/>
        <p:txBody>
          <a:bodyPr/>
          <a:lstStyle/>
          <a:p>
            <a:pPr marL="0" indent="0">
              <a:buNone/>
            </a:pPr>
            <a:r>
              <a:rPr lang="en-GB" b="1" dirty="0" smtClean="0"/>
              <a:t>MICRO (2 hours)</a:t>
            </a:r>
          </a:p>
          <a:p>
            <a:pPr marL="0" indent="0">
              <a:buNone/>
            </a:pPr>
            <a:r>
              <a:rPr lang="en-GB" dirty="0" smtClean="0"/>
              <a:t>Government Intervention to prevent obesity by correcting the following market failures:</a:t>
            </a:r>
          </a:p>
          <a:p>
            <a:pPr marL="514350" indent="-514350">
              <a:buFont typeface="+mj-lt"/>
              <a:buAutoNum type="arabicPeriod"/>
            </a:pPr>
            <a:r>
              <a:rPr lang="en-GB" dirty="0" smtClean="0"/>
              <a:t>Underproduction of healthcare (solution: NHS)</a:t>
            </a:r>
          </a:p>
          <a:p>
            <a:pPr marL="514350" indent="-514350">
              <a:buFont typeface="+mj-lt"/>
              <a:buAutoNum type="arabicPeriod"/>
            </a:pPr>
            <a:r>
              <a:rPr lang="en-GB" dirty="0" smtClean="0"/>
              <a:t>Overproduction of ‘fast foods’ (solution: A sugar tax)</a:t>
            </a:r>
          </a:p>
        </p:txBody>
      </p:sp>
      <p:sp>
        <p:nvSpPr>
          <p:cNvPr id="5" name="Content Placeholder 4"/>
          <p:cNvSpPr>
            <a:spLocks noGrp="1"/>
          </p:cNvSpPr>
          <p:nvPr>
            <p:ph sz="half" idx="2"/>
          </p:nvPr>
        </p:nvSpPr>
        <p:spPr/>
        <p:txBody>
          <a:bodyPr/>
          <a:lstStyle/>
          <a:p>
            <a:pPr marL="0" indent="0">
              <a:buNone/>
            </a:pPr>
            <a:r>
              <a:rPr lang="en-GB" b="1" dirty="0" smtClean="0"/>
              <a:t>MACRO </a:t>
            </a:r>
            <a:r>
              <a:rPr lang="en-GB" b="1" dirty="0"/>
              <a:t>(2 hours)</a:t>
            </a:r>
          </a:p>
          <a:p>
            <a:pPr marL="0" indent="0">
              <a:buNone/>
            </a:pPr>
            <a:r>
              <a:rPr lang="en-GB" dirty="0" smtClean="0"/>
              <a:t>Government Policy Debates:</a:t>
            </a:r>
            <a:endParaRPr lang="en-GB" dirty="0"/>
          </a:p>
          <a:p>
            <a:pPr marL="514350" indent="-514350">
              <a:buFont typeface="+mj-lt"/>
              <a:buAutoNum type="arabicPeriod"/>
            </a:pPr>
            <a:r>
              <a:rPr lang="en-GB" dirty="0" smtClean="0"/>
              <a:t>Monetary Policy: What is Quantitative Easing and has it worked in the UK?</a:t>
            </a:r>
          </a:p>
          <a:p>
            <a:pPr marL="514350" indent="-514350">
              <a:buFont typeface="+mj-lt"/>
              <a:buAutoNum type="arabicPeriod"/>
            </a:pPr>
            <a:r>
              <a:rPr lang="en-GB" dirty="0" smtClean="0"/>
              <a:t>Fiscal Policy: Is our national debt sustainable? Should the Government prioritise it’s reduction through Austerity?</a:t>
            </a:r>
            <a:endParaRPr lang="en-GB" dirty="0"/>
          </a:p>
        </p:txBody>
      </p:sp>
    </p:spTree>
    <p:extLst>
      <p:ext uri="{BB962C8B-B14F-4D97-AF65-F5344CB8AC3E}">
        <p14:creationId xmlns:p14="http://schemas.microsoft.com/office/powerpoint/2010/main" val="148740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a:t>
            </a:r>
            <a:endParaRPr lang="en-GB" dirty="0"/>
          </a:p>
        </p:txBody>
      </p:sp>
      <p:sp>
        <p:nvSpPr>
          <p:cNvPr id="3" name="Content Placeholder 2"/>
          <p:cNvSpPr>
            <a:spLocks noGrp="1"/>
          </p:cNvSpPr>
          <p:nvPr>
            <p:ph idx="1"/>
          </p:nvPr>
        </p:nvSpPr>
        <p:spPr/>
        <p:txBody>
          <a:bodyPr/>
          <a:lstStyle/>
          <a:p>
            <a:pPr marL="0" indent="0">
              <a:buNone/>
            </a:pPr>
            <a:r>
              <a:rPr lang="en-GB" b="1" dirty="0" smtClean="0"/>
              <a:t>TODAY (and tomorrow)</a:t>
            </a:r>
          </a:p>
          <a:p>
            <a:pPr marL="514350" indent="-514350">
              <a:buFont typeface="+mj-lt"/>
              <a:buAutoNum type="arabicPeriod"/>
            </a:pPr>
            <a:r>
              <a:rPr lang="en-GB" dirty="0" smtClean="0"/>
              <a:t>Marginal Analysis and Welfare Theory: Externality Diagrams</a:t>
            </a:r>
          </a:p>
          <a:p>
            <a:pPr marL="514350" indent="-514350">
              <a:buFont typeface="+mj-lt"/>
              <a:buAutoNum type="arabicPeriod"/>
            </a:pPr>
            <a:r>
              <a:rPr lang="en-GB" dirty="0" smtClean="0"/>
              <a:t>Evaluating Market Failure for an essay point</a:t>
            </a:r>
            <a:endParaRPr lang="en-GB" dirty="0"/>
          </a:p>
        </p:txBody>
      </p:sp>
    </p:spTree>
    <p:extLst>
      <p:ext uri="{BB962C8B-B14F-4D97-AF65-F5344CB8AC3E}">
        <p14:creationId xmlns:p14="http://schemas.microsoft.com/office/powerpoint/2010/main" val="3656870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bg1"/>
                </a:solidFill>
                <a:latin typeface="Tw Cen MT Condensed" panose="020B0606020104020203" pitchFamily="34" charset="0"/>
              </a:rPr>
              <a:t>90</a:t>
            </a:r>
            <a:endParaRPr lang="en-GB" sz="80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327002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latin typeface="Tw Cen MT Condensed" panose="020B0606020104020203" pitchFamily="34" charset="0"/>
              </a:rPr>
              <a:t>Consumption Externalities (Merit and Demerit Goods)</a:t>
            </a:r>
            <a:br>
              <a:rPr lang="en-GB" sz="3600" b="1" dirty="0" smtClean="0">
                <a:latin typeface="Tw Cen MT Condensed" panose="020B0606020104020203" pitchFamily="34" charset="0"/>
              </a:rPr>
            </a:br>
            <a:r>
              <a:rPr lang="en-GB" sz="2400" b="1" dirty="0" smtClean="0">
                <a:solidFill>
                  <a:srgbClr val="FF0000"/>
                </a:solidFill>
                <a:latin typeface="Tw Cen MT Condensed" panose="020B0606020104020203" pitchFamily="34" charset="0"/>
              </a:rPr>
              <a:t>Market Failure leading to Obesity (over consumption of fast food and </a:t>
            </a:r>
            <a:r>
              <a:rPr lang="en-GB" sz="2400" b="1" dirty="0" err="1" smtClean="0">
                <a:solidFill>
                  <a:srgbClr val="FF0000"/>
                </a:solidFill>
                <a:latin typeface="Tw Cen MT Condensed" panose="020B0606020104020203" pitchFamily="34" charset="0"/>
              </a:rPr>
              <a:t>underconsumption</a:t>
            </a:r>
            <a:r>
              <a:rPr lang="en-GB" sz="2400" b="1" dirty="0" smtClean="0">
                <a:solidFill>
                  <a:srgbClr val="FF0000"/>
                </a:solidFill>
                <a:latin typeface="Tw Cen MT Condensed" panose="020B0606020104020203" pitchFamily="34" charset="0"/>
              </a:rPr>
              <a:t> of healthcare)</a:t>
            </a:r>
            <a:endParaRPr lang="en-GB" sz="3600" b="1" dirty="0">
              <a:solidFill>
                <a:srgbClr val="FF0000"/>
              </a:solidFill>
              <a:latin typeface="Tw Cen MT Condensed" panose="020B0606020104020203" pitchFamily="34" charset="0"/>
            </a:endParaRP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431041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424113" y="549276"/>
            <a:ext cx="731520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4800" b="1" dirty="0">
                <a:latin typeface="Tw Cen MT Condensed" panose="020B0606020104020203" pitchFamily="34" charset="0"/>
              </a:rPr>
              <a:t>What are Externalities?</a:t>
            </a:r>
          </a:p>
        </p:txBody>
      </p:sp>
      <p:grpSp>
        <p:nvGrpSpPr>
          <p:cNvPr id="5123" name="Group 3"/>
          <p:cNvGrpSpPr>
            <a:grpSpLocks/>
          </p:cNvGrpSpPr>
          <p:nvPr/>
        </p:nvGrpSpPr>
        <p:grpSpPr bwMode="auto">
          <a:xfrm>
            <a:off x="2566988" y="2349500"/>
            <a:ext cx="3733800" cy="3581400"/>
            <a:chOff x="1584" y="1632"/>
            <a:chExt cx="2352" cy="2064"/>
          </a:xfrm>
        </p:grpSpPr>
        <p:sp>
          <p:nvSpPr>
            <p:cNvPr id="5124" name="Rectangle 4"/>
            <p:cNvSpPr>
              <a:spLocks noChangeArrowheads="1"/>
            </p:cNvSpPr>
            <p:nvPr/>
          </p:nvSpPr>
          <p:spPr bwMode="auto">
            <a:xfrm>
              <a:off x="1584" y="1632"/>
              <a:ext cx="2352" cy="20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w Cen MT Condensed" panose="020B0606020104020203" pitchFamily="34" charset="0"/>
              </a:endParaRPr>
            </a:p>
          </p:txBody>
        </p:sp>
        <p:sp>
          <p:nvSpPr>
            <p:cNvPr id="5125" name="Text Box 5"/>
            <p:cNvSpPr txBox="1">
              <a:spLocks noChangeArrowheads="1"/>
            </p:cNvSpPr>
            <p:nvPr/>
          </p:nvSpPr>
          <p:spPr bwMode="auto">
            <a:xfrm>
              <a:off x="2016" y="1824"/>
              <a:ext cx="1488" cy="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latin typeface="Tw Cen MT Condensed" panose="020B0606020104020203" pitchFamily="34" charset="0"/>
                </a:rPr>
                <a:t>HOUSEHOLDS</a:t>
              </a:r>
            </a:p>
          </p:txBody>
        </p:sp>
        <p:sp>
          <p:nvSpPr>
            <p:cNvPr id="5126" name="Text Box 6"/>
            <p:cNvSpPr txBox="1">
              <a:spLocks noChangeArrowheads="1"/>
            </p:cNvSpPr>
            <p:nvPr/>
          </p:nvSpPr>
          <p:spPr bwMode="auto">
            <a:xfrm>
              <a:off x="2016" y="3168"/>
              <a:ext cx="1488" cy="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dirty="0">
                  <a:latin typeface="Tw Cen MT Condensed" panose="020B0606020104020203" pitchFamily="34" charset="0"/>
                </a:rPr>
                <a:t>FIRMS</a:t>
              </a:r>
            </a:p>
          </p:txBody>
        </p:sp>
        <p:sp>
          <p:nvSpPr>
            <p:cNvPr id="5127" name="Line 7"/>
            <p:cNvSpPr>
              <a:spLocks noChangeShapeType="1"/>
            </p:cNvSpPr>
            <p:nvPr/>
          </p:nvSpPr>
          <p:spPr bwMode="auto">
            <a:xfrm>
              <a:off x="2304" y="2160"/>
              <a:ext cx="0" cy="10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128" name="Line 8"/>
            <p:cNvSpPr>
              <a:spLocks noChangeShapeType="1"/>
            </p:cNvSpPr>
            <p:nvPr/>
          </p:nvSpPr>
          <p:spPr bwMode="auto">
            <a:xfrm rot="-10765727">
              <a:off x="3120" y="2112"/>
              <a:ext cx="1" cy="10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5129" name="Text Box 9"/>
            <p:cNvSpPr txBox="1">
              <a:spLocks noChangeArrowheads="1"/>
            </p:cNvSpPr>
            <p:nvPr/>
          </p:nvSpPr>
          <p:spPr bwMode="auto">
            <a:xfrm>
              <a:off x="1872" y="2544"/>
              <a:ext cx="816" cy="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200" b="1" dirty="0">
                  <a:latin typeface="Tw Cen MT Condensed" panose="020B0606020104020203" pitchFamily="34" charset="0"/>
                </a:rPr>
                <a:t>payment</a:t>
              </a:r>
            </a:p>
          </p:txBody>
        </p:sp>
        <p:sp>
          <p:nvSpPr>
            <p:cNvPr id="5130" name="Text Box 10"/>
            <p:cNvSpPr txBox="1">
              <a:spLocks noChangeArrowheads="1"/>
            </p:cNvSpPr>
            <p:nvPr/>
          </p:nvSpPr>
          <p:spPr bwMode="auto">
            <a:xfrm>
              <a:off x="2736" y="2544"/>
              <a:ext cx="816" cy="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200" b="1" dirty="0">
                  <a:latin typeface="Tw Cen MT Condensed" panose="020B0606020104020203" pitchFamily="34" charset="0"/>
                </a:rPr>
                <a:t>goods</a:t>
              </a:r>
            </a:p>
          </p:txBody>
        </p:sp>
      </p:grpSp>
      <p:sp>
        <p:nvSpPr>
          <p:cNvPr id="5131" name="Text Box 11"/>
          <p:cNvSpPr txBox="1">
            <a:spLocks noChangeArrowheads="1"/>
          </p:cNvSpPr>
          <p:nvPr/>
        </p:nvSpPr>
        <p:spPr bwMode="auto">
          <a:xfrm>
            <a:off x="7967663" y="3573463"/>
            <a:ext cx="2133600" cy="1066800"/>
          </a:xfrm>
          <a:prstGeom prst="rect">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3200" b="1" dirty="0">
                <a:latin typeface="Tw Cen MT Condensed" panose="020B0606020104020203" pitchFamily="34" charset="0"/>
              </a:rPr>
              <a:t>3</a:t>
            </a:r>
            <a:r>
              <a:rPr lang="en-GB" altLang="en-US" sz="3200" b="1" baseline="30000" dirty="0">
                <a:latin typeface="Tw Cen MT Condensed" panose="020B0606020104020203" pitchFamily="34" charset="0"/>
              </a:rPr>
              <a:t>rd</a:t>
            </a:r>
            <a:r>
              <a:rPr lang="en-GB" altLang="en-US" sz="3200" b="1" dirty="0">
                <a:latin typeface="Tw Cen MT Condensed" panose="020B0606020104020203" pitchFamily="34" charset="0"/>
              </a:rPr>
              <a:t> PARTY</a:t>
            </a:r>
          </a:p>
          <a:p>
            <a:pPr algn="ctr"/>
            <a:r>
              <a:rPr lang="en-GB" altLang="en-US" sz="3200" b="1" dirty="0">
                <a:latin typeface="Tw Cen MT Condensed" panose="020B0606020104020203" pitchFamily="34" charset="0"/>
              </a:rPr>
              <a:t>EFFECTS</a:t>
            </a:r>
          </a:p>
        </p:txBody>
      </p:sp>
      <p:cxnSp>
        <p:nvCxnSpPr>
          <p:cNvPr id="5132" name="AutoShape 12"/>
          <p:cNvCxnSpPr>
            <a:cxnSpLocks noChangeShapeType="1"/>
            <a:stCxn id="5124" idx="3"/>
            <a:endCxn id="5131" idx="1"/>
          </p:cNvCxnSpPr>
          <p:nvPr/>
        </p:nvCxnSpPr>
        <p:spPr bwMode="auto">
          <a:xfrm flipV="1">
            <a:off x="6300789" y="4106864"/>
            <a:ext cx="1666875" cy="33337"/>
          </a:xfrm>
          <a:prstGeom prst="straightConnector1">
            <a:avLst/>
          </a:prstGeom>
          <a:noFill/>
          <a:ln w="1016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717792"/>
      </p:ext>
    </p:extLst>
  </p:cSld>
  <p:clrMapOvr>
    <a:masterClrMapping/>
  </p:clrMapOvr>
  <p:transition advTm="13637"/>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43100" y="240055"/>
            <a:ext cx="8077200" cy="8002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latin typeface="Tw Cen MT Condensed" panose="020B0606020104020203" pitchFamily="34" charset="0"/>
                <a:cs typeface="Times New Roman" panose="02020603050405020304" pitchFamily="18" charset="0"/>
              </a:rPr>
              <a:t>Externalities:</a:t>
            </a:r>
          </a:p>
          <a:p>
            <a:pPr algn="ctr"/>
            <a:r>
              <a:rPr lang="en-US" altLang="en-US" b="1" dirty="0">
                <a:latin typeface="Tw Cen MT Condensed" panose="020B0606020104020203" pitchFamily="34" charset="0"/>
                <a:cs typeface="Times New Roman" panose="02020603050405020304" pitchFamily="18" charset="0"/>
              </a:rPr>
              <a:t>The Chemical Plant and Water Plant  </a:t>
            </a:r>
            <a:endParaRPr lang="en-US" altLang="en-US" b="1" dirty="0">
              <a:latin typeface="Tw Cen MT Condensed" panose="020B0606020104020203" pitchFamily="34" charset="0"/>
            </a:endParaRPr>
          </a:p>
        </p:txBody>
      </p:sp>
      <p:sp>
        <p:nvSpPr>
          <p:cNvPr id="4099" name="Rectangle 3"/>
          <p:cNvSpPr>
            <a:spLocks noChangeArrowheads="1"/>
          </p:cNvSpPr>
          <p:nvPr/>
        </p:nvSpPr>
        <p:spPr bwMode="auto">
          <a:xfrm>
            <a:off x="1828800" y="1752601"/>
            <a:ext cx="2209800" cy="955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chemeClr val="accent2"/>
                </a:solidFill>
                <a:latin typeface="Tw Cen MT Condensed" panose="020B0606020104020203" pitchFamily="34" charset="0"/>
                <a:cs typeface="Times New Roman" panose="02020603050405020304" pitchFamily="18" charset="0"/>
              </a:rPr>
              <a:t>PRIVATE </a:t>
            </a:r>
          </a:p>
          <a:p>
            <a:pPr algn="ctr"/>
            <a:r>
              <a:rPr lang="en-US" altLang="en-US" sz="2800" b="1" dirty="0">
                <a:solidFill>
                  <a:schemeClr val="accent2"/>
                </a:solidFill>
                <a:latin typeface="Tw Cen MT Condensed" panose="020B0606020104020203" pitchFamily="34" charset="0"/>
                <a:cs typeface="Times New Roman" panose="02020603050405020304" pitchFamily="18" charset="0"/>
              </a:rPr>
              <a:t>COSTS</a:t>
            </a:r>
            <a:endParaRPr lang="en-US" altLang="en-US" sz="2800" b="1" dirty="0">
              <a:solidFill>
                <a:schemeClr val="accent2"/>
              </a:solidFill>
              <a:latin typeface="Tw Cen MT Condensed" panose="020B0606020104020203" pitchFamily="34" charset="0"/>
            </a:endParaRPr>
          </a:p>
        </p:txBody>
      </p:sp>
      <p:sp>
        <p:nvSpPr>
          <p:cNvPr id="4100" name="Rectangle 4"/>
          <p:cNvSpPr>
            <a:spLocks noChangeArrowheads="1"/>
          </p:cNvSpPr>
          <p:nvPr/>
        </p:nvSpPr>
        <p:spPr bwMode="auto">
          <a:xfrm>
            <a:off x="4114800" y="1981200"/>
            <a:ext cx="6096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latin typeface="Tw Cen MT Condensed" panose="020B0606020104020203" pitchFamily="34" charset="0"/>
                <a:cs typeface="Times New Roman" panose="02020603050405020304" pitchFamily="18" charset="0"/>
              </a:rPr>
              <a:t>+</a:t>
            </a:r>
            <a:endParaRPr lang="en-US" altLang="en-US" dirty="0">
              <a:latin typeface="Tw Cen MT Condensed" panose="020B0606020104020203" pitchFamily="34" charset="0"/>
            </a:endParaRPr>
          </a:p>
        </p:txBody>
      </p:sp>
      <p:sp>
        <p:nvSpPr>
          <p:cNvPr id="4101" name="Rectangle 5"/>
          <p:cNvSpPr>
            <a:spLocks noChangeArrowheads="1"/>
          </p:cNvSpPr>
          <p:nvPr/>
        </p:nvSpPr>
        <p:spPr bwMode="auto">
          <a:xfrm>
            <a:off x="4800600" y="1752601"/>
            <a:ext cx="2362200" cy="955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FF3300"/>
                </a:solidFill>
                <a:latin typeface="Tw Cen MT Condensed" panose="020B0606020104020203" pitchFamily="34" charset="0"/>
                <a:cs typeface="Times New Roman" panose="02020603050405020304" pitchFamily="18" charset="0"/>
              </a:rPr>
              <a:t>EXTERNAL </a:t>
            </a:r>
          </a:p>
          <a:p>
            <a:pPr algn="ctr"/>
            <a:r>
              <a:rPr lang="en-US" altLang="en-US" sz="2800" b="1" dirty="0">
                <a:solidFill>
                  <a:srgbClr val="FF3300"/>
                </a:solidFill>
                <a:latin typeface="Tw Cen MT Condensed" panose="020B0606020104020203" pitchFamily="34" charset="0"/>
                <a:cs typeface="Times New Roman" panose="02020603050405020304" pitchFamily="18" charset="0"/>
              </a:rPr>
              <a:t>COSTS</a:t>
            </a:r>
            <a:endParaRPr lang="en-US" altLang="en-US" sz="2800" b="1" dirty="0">
              <a:solidFill>
                <a:srgbClr val="FF3300"/>
              </a:solidFill>
              <a:latin typeface="Tw Cen MT Condensed" panose="020B0606020104020203" pitchFamily="34" charset="0"/>
            </a:endParaRPr>
          </a:p>
        </p:txBody>
      </p:sp>
      <p:sp>
        <p:nvSpPr>
          <p:cNvPr id="4102" name="Rectangle 6"/>
          <p:cNvSpPr>
            <a:spLocks noChangeArrowheads="1"/>
          </p:cNvSpPr>
          <p:nvPr/>
        </p:nvSpPr>
        <p:spPr bwMode="auto">
          <a:xfrm>
            <a:off x="7239000" y="1981200"/>
            <a:ext cx="6096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latin typeface="Tw Cen MT Condensed" panose="020B0606020104020203" pitchFamily="34" charset="0"/>
                <a:cs typeface="Times New Roman" panose="02020603050405020304" pitchFamily="18" charset="0"/>
              </a:rPr>
              <a:t>=</a:t>
            </a:r>
            <a:endParaRPr lang="en-US" altLang="en-US" dirty="0">
              <a:latin typeface="Tw Cen MT Condensed" panose="020B0606020104020203" pitchFamily="34" charset="0"/>
            </a:endParaRPr>
          </a:p>
        </p:txBody>
      </p:sp>
      <p:sp>
        <p:nvSpPr>
          <p:cNvPr id="4103" name="Rectangle 7"/>
          <p:cNvSpPr>
            <a:spLocks noChangeArrowheads="1"/>
          </p:cNvSpPr>
          <p:nvPr/>
        </p:nvSpPr>
        <p:spPr bwMode="auto">
          <a:xfrm>
            <a:off x="7932683" y="1671191"/>
            <a:ext cx="2514600" cy="10772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latin typeface="Tw Cen MT Condensed" panose="020B0606020104020203" pitchFamily="34" charset="0"/>
                <a:cs typeface="Times New Roman" panose="02020603050405020304" pitchFamily="18" charset="0"/>
              </a:rPr>
              <a:t>SOCIAL </a:t>
            </a:r>
          </a:p>
          <a:p>
            <a:pPr algn="ctr"/>
            <a:r>
              <a:rPr lang="en-US" altLang="en-US" sz="3200" b="1" dirty="0">
                <a:latin typeface="Tw Cen MT Condensed" panose="020B0606020104020203" pitchFamily="34" charset="0"/>
                <a:cs typeface="Times New Roman" panose="02020603050405020304" pitchFamily="18" charset="0"/>
              </a:rPr>
              <a:t>COSTS</a:t>
            </a:r>
            <a:endParaRPr lang="en-US" altLang="en-US" sz="3200" b="1" dirty="0">
              <a:latin typeface="Tw Cen MT Condensed" panose="020B0606020104020203" pitchFamily="34" charset="0"/>
            </a:endParaRPr>
          </a:p>
        </p:txBody>
      </p:sp>
      <p:sp>
        <p:nvSpPr>
          <p:cNvPr id="8" name="Rectangle 3"/>
          <p:cNvSpPr>
            <a:spLocks noChangeArrowheads="1"/>
          </p:cNvSpPr>
          <p:nvPr/>
        </p:nvSpPr>
        <p:spPr bwMode="auto">
          <a:xfrm>
            <a:off x="1828800" y="3789911"/>
            <a:ext cx="2209800" cy="955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chemeClr val="accent2"/>
                </a:solidFill>
                <a:latin typeface="Tw Cen MT Condensed" panose="020B0606020104020203" pitchFamily="34" charset="0"/>
                <a:cs typeface="Times New Roman" panose="02020603050405020304" pitchFamily="18" charset="0"/>
              </a:rPr>
              <a:t>PRIVATE </a:t>
            </a:r>
          </a:p>
          <a:p>
            <a:pPr algn="ctr"/>
            <a:r>
              <a:rPr lang="en-US" altLang="en-US" sz="2800" b="1" dirty="0">
                <a:solidFill>
                  <a:schemeClr val="accent2"/>
                </a:solidFill>
                <a:latin typeface="Tw Cen MT Condensed" panose="020B0606020104020203" pitchFamily="34" charset="0"/>
                <a:cs typeface="Times New Roman" panose="02020603050405020304" pitchFamily="18" charset="0"/>
              </a:rPr>
              <a:t>BENEFITS</a:t>
            </a:r>
            <a:endParaRPr lang="en-US" altLang="en-US" sz="2800" b="1" dirty="0">
              <a:solidFill>
                <a:schemeClr val="accent2"/>
              </a:solidFill>
              <a:latin typeface="Tw Cen MT Condensed" panose="020B0606020104020203" pitchFamily="34" charset="0"/>
            </a:endParaRPr>
          </a:p>
        </p:txBody>
      </p:sp>
      <p:sp>
        <p:nvSpPr>
          <p:cNvPr id="9" name="Rectangle 4"/>
          <p:cNvSpPr>
            <a:spLocks noChangeArrowheads="1"/>
          </p:cNvSpPr>
          <p:nvPr/>
        </p:nvSpPr>
        <p:spPr bwMode="auto">
          <a:xfrm>
            <a:off x="4114800" y="4018510"/>
            <a:ext cx="6096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latin typeface="Tw Cen MT Condensed" panose="020B0606020104020203" pitchFamily="34" charset="0"/>
                <a:cs typeface="Times New Roman" panose="02020603050405020304" pitchFamily="18" charset="0"/>
              </a:rPr>
              <a:t>+</a:t>
            </a:r>
            <a:endParaRPr lang="en-US" altLang="en-US" dirty="0">
              <a:latin typeface="Tw Cen MT Condensed" panose="020B0606020104020203" pitchFamily="34" charset="0"/>
            </a:endParaRPr>
          </a:p>
        </p:txBody>
      </p:sp>
      <p:sp>
        <p:nvSpPr>
          <p:cNvPr id="10" name="Rectangle 5"/>
          <p:cNvSpPr>
            <a:spLocks noChangeArrowheads="1"/>
          </p:cNvSpPr>
          <p:nvPr/>
        </p:nvSpPr>
        <p:spPr bwMode="auto">
          <a:xfrm>
            <a:off x="4800600" y="3789911"/>
            <a:ext cx="2362200" cy="955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FF3300"/>
                </a:solidFill>
                <a:latin typeface="Tw Cen MT Condensed" panose="020B0606020104020203" pitchFamily="34" charset="0"/>
                <a:cs typeface="Times New Roman" panose="02020603050405020304" pitchFamily="18" charset="0"/>
              </a:rPr>
              <a:t>EXTERNAL </a:t>
            </a:r>
          </a:p>
          <a:p>
            <a:pPr algn="ctr"/>
            <a:r>
              <a:rPr lang="en-US" altLang="en-US" sz="2800" b="1" dirty="0">
                <a:solidFill>
                  <a:srgbClr val="FF3300"/>
                </a:solidFill>
                <a:latin typeface="Tw Cen MT Condensed" panose="020B0606020104020203" pitchFamily="34" charset="0"/>
                <a:cs typeface="Times New Roman" panose="02020603050405020304" pitchFamily="18" charset="0"/>
              </a:rPr>
              <a:t>BENEFITS</a:t>
            </a:r>
            <a:endParaRPr lang="en-US" altLang="en-US" sz="2800" b="1" dirty="0">
              <a:solidFill>
                <a:srgbClr val="FF3300"/>
              </a:solidFill>
              <a:latin typeface="Tw Cen MT Condensed" panose="020B0606020104020203" pitchFamily="34" charset="0"/>
            </a:endParaRPr>
          </a:p>
        </p:txBody>
      </p:sp>
      <p:sp>
        <p:nvSpPr>
          <p:cNvPr id="11" name="Rectangle 6"/>
          <p:cNvSpPr>
            <a:spLocks noChangeArrowheads="1"/>
          </p:cNvSpPr>
          <p:nvPr/>
        </p:nvSpPr>
        <p:spPr bwMode="auto">
          <a:xfrm>
            <a:off x="7239000" y="4018510"/>
            <a:ext cx="6096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latin typeface="Tw Cen MT Condensed" panose="020B0606020104020203" pitchFamily="34" charset="0"/>
                <a:cs typeface="Times New Roman" panose="02020603050405020304" pitchFamily="18" charset="0"/>
              </a:rPr>
              <a:t>=</a:t>
            </a:r>
            <a:endParaRPr lang="en-US" altLang="en-US" dirty="0">
              <a:latin typeface="Tw Cen MT Condensed" panose="020B0606020104020203" pitchFamily="34" charset="0"/>
            </a:endParaRPr>
          </a:p>
        </p:txBody>
      </p:sp>
      <p:sp>
        <p:nvSpPr>
          <p:cNvPr id="12" name="Rectangle 7"/>
          <p:cNvSpPr>
            <a:spLocks noChangeArrowheads="1"/>
          </p:cNvSpPr>
          <p:nvPr/>
        </p:nvSpPr>
        <p:spPr bwMode="auto">
          <a:xfrm>
            <a:off x="7932683" y="3729138"/>
            <a:ext cx="2514600" cy="10772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latin typeface="Tw Cen MT Condensed" panose="020B0606020104020203" pitchFamily="34" charset="0"/>
                <a:cs typeface="Times New Roman" panose="02020603050405020304" pitchFamily="18" charset="0"/>
              </a:rPr>
              <a:t>SOCIAL </a:t>
            </a:r>
          </a:p>
          <a:p>
            <a:pPr algn="ctr"/>
            <a:r>
              <a:rPr lang="en-US" altLang="en-US" sz="3200" b="1" dirty="0">
                <a:latin typeface="Tw Cen MT Condensed" panose="020B0606020104020203" pitchFamily="34" charset="0"/>
                <a:cs typeface="Times New Roman" panose="02020603050405020304" pitchFamily="18" charset="0"/>
              </a:rPr>
              <a:t>BENEFITS</a:t>
            </a:r>
            <a:endParaRPr lang="en-US" altLang="en-US" sz="3200" b="1" dirty="0">
              <a:latin typeface="Tw Cen MT Condensed" panose="020B0606020104020203" pitchFamily="34" charset="0"/>
            </a:endParaRPr>
          </a:p>
        </p:txBody>
      </p:sp>
      <p:sp>
        <p:nvSpPr>
          <p:cNvPr id="2" name="Right Brace 1"/>
          <p:cNvSpPr/>
          <p:nvPr/>
        </p:nvSpPr>
        <p:spPr>
          <a:xfrm rot="5400000">
            <a:off x="5769944" y="3820830"/>
            <a:ext cx="381000" cy="249294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latin typeface="Tw Cen MT Condensed" panose="020B0606020104020203" pitchFamily="34" charset="0"/>
            </a:endParaRPr>
          </a:p>
        </p:txBody>
      </p:sp>
      <p:sp>
        <p:nvSpPr>
          <p:cNvPr id="3" name="TextBox 2"/>
          <p:cNvSpPr txBox="1"/>
          <p:nvPr/>
        </p:nvSpPr>
        <p:spPr>
          <a:xfrm>
            <a:off x="5165515" y="5389016"/>
            <a:ext cx="1407758" cy="369332"/>
          </a:xfrm>
          <a:prstGeom prst="rect">
            <a:avLst/>
          </a:prstGeom>
          <a:noFill/>
        </p:spPr>
        <p:txBody>
          <a:bodyPr wrap="none" rtlCol="0">
            <a:spAutoFit/>
          </a:bodyPr>
          <a:lstStyle/>
          <a:p>
            <a:r>
              <a:rPr lang="en-GB" b="1" dirty="0">
                <a:latin typeface="Tw Cen MT Condensed" panose="020B0606020104020203" pitchFamily="34" charset="0"/>
              </a:rPr>
              <a:t>EXTERNALITIES</a:t>
            </a:r>
          </a:p>
        </p:txBody>
      </p:sp>
    </p:spTree>
    <p:custDataLst>
      <p:tags r:id="rId1"/>
    </p:custDataLst>
    <p:extLst>
      <p:ext uri="{BB962C8B-B14F-4D97-AF65-F5344CB8AC3E}">
        <p14:creationId xmlns:p14="http://schemas.microsoft.com/office/powerpoint/2010/main" val="2479584371"/>
      </p:ext>
    </p:extLst>
  </p:cSld>
  <p:clrMapOvr>
    <a:masterClrMapping/>
  </p:clrMapOvr>
  <p:transition advTm="352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ssolve">
                                      <p:cBhvr>
                                        <p:cTn id="12" dur="500"/>
                                        <p:tgtEl>
                                          <p:spTgt spid="4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dissolve">
                                      <p:cBhvr>
                                        <p:cTn id="17" dur="500"/>
                                        <p:tgtEl>
                                          <p:spTgt spid="41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dissolve">
                                      <p:cBhvr>
                                        <p:cTn id="22" dur="500"/>
                                        <p:tgtEl>
                                          <p:spTgt spid="41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dissolve">
                                      <p:cBhvr>
                                        <p:cTn id="27" dur="500"/>
                                        <p:tgtEl>
                                          <p:spTgt spid="410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0" grpId="0" animBg="1" autoUpdateAnimBg="0"/>
      <p:bldP spid="4101" grpId="0" animBg="1" autoUpdateAnimBg="0"/>
      <p:bldP spid="4102" grpId="0" animBg="1" autoUpdateAnimBg="0"/>
      <p:bldP spid="4103" grpId="0" animBg="1" autoUpdateAnimBg="0"/>
      <p:bldP spid="8" grpId="0" animBg="1" autoUpdateAnimBg="0"/>
      <p:bldP spid="9" grpId="0" animBg="1" autoUpdateAnimBg="0"/>
      <p:bldP spid="10" grpId="0" animBg="1" autoUpdateAnimBg="0"/>
      <p:bldP spid="11" grpId="0" animBg="1" autoUpdateAnimBg="0"/>
      <p:bldP spid="1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75" y="113122"/>
            <a:ext cx="11802359" cy="6542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400" dirty="0" smtClean="0">
                <a:latin typeface="Tw Cen MT Condensed" panose="020B0606020104020203" pitchFamily="34" charset="0"/>
              </a:rPr>
              <a:t>ARCHIVE</a:t>
            </a:r>
            <a:endParaRPr lang="en-GB" sz="34400" dirty="0">
              <a:latin typeface="Tw Cen MT Condensed" panose="020B0606020104020203" pitchFamily="34" charset="0"/>
            </a:endParaRPr>
          </a:p>
        </p:txBody>
      </p:sp>
    </p:spTree>
    <p:extLst>
      <p:ext uri="{BB962C8B-B14F-4D97-AF65-F5344CB8AC3E}">
        <p14:creationId xmlns:p14="http://schemas.microsoft.com/office/powerpoint/2010/main" val="26345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63" y="63614"/>
            <a:ext cx="7579724" cy="1325563"/>
          </a:xfrm>
        </p:spPr>
        <p:txBody>
          <a:bodyPr>
            <a:normAutofit fontScale="90000"/>
          </a:bodyPr>
          <a:lstStyle/>
          <a:p>
            <a:r>
              <a:rPr lang="en-GB" b="1" dirty="0" smtClean="0">
                <a:latin typeface="Tw Cen MT Condensed" panose="020B0606020104020203" pitchFamily="34" charset="0"/>
              </a:rPr>
              <a:t>RWS7 and 8: MICROECONOMICS</a:t>
            </a:r>
            <a:br>
              <a:rPr lang="en-GB" b="1" dirty="0" smtClean="0">
                <a:latin typeface="Tw Cen MT Condensed" panose="020B0606020104020203" pitchFamily="34" charset="0"/>
              </a:rPr>
            </a:br>
            <a:r>
              <a:rPr lang="en-GB" sz="3100" b="1" dirty="0" smtClean="0">
                <a:solidFill>
                  <a:srgbClr val="FF0000"/>
                </a:solidFill>
                <a:latin typeface="Tw Cen MT Condensed" panose="020B0606020104020203" pitchFamily="34" charset="0"/>
              </a:rPr>
              <a:t>Externalities and Public Goods as a Market Failure</a:t>
            </a:r>
            <a:r>
              <a:rPr lang="en-GB" sz="3100" b="1" dirty="0">
                <a:solidFill>
                  <a:srgbClr val="FF0000"/>
                </a:solidFill>
                <a:latin typeface="Tw Cen MT Condensed" panose="020B0606020104020203" pitchFamily="34" charset="0"/>
              </a:rPr>
              <a:t/>
            </a:r>
            <a:br>
              <a:rPr lang="en-GB" sz="3100" b="1" dirty="0">
                <a:solidFill>
                  <a:srgbClr val="FF0000"/>
                </a:solidFill>
                <a:latin typeface="Tw Cen MT Condensed" panose="020B0606020104020203" pitchFamily="34" charset="0"/>
              </a:rPr>
            </a:br>
            <a:r>
              <a:rPr lang="en-GB" sz="2200" b="1" dirty="0" smtClean="0">
                <a:solidFill>
                  <a:schemeClr val="tx2"/>
                </a:solidFill>
                <a:latin typeface="Tw Cen MT Condensed" panose="020B0606020104020203" pitchFamily="34" charset="0"/>
              </a:rPr>
              <a:t>(MARKET FAILURE = Allocative Inefficiency)</a:t>
            </a:r>
            <a:endParaRPr lang="en-GB" sz="2200" b="1" dirty="0">
              <a:solidFill>
                <a:schemeClr val="tx2"/>
              </a:solidFill>
              <a:latin typeface="Tw Cen MT Condensed" panose="020B0606020104020203" pitchFamily="34" charset="0"/>
            </a:endParaRPr>
          </a:p>
        </p:txBody>
      </p:sp>
      <p:sp>
        <p:nvSpPr>
          <p:cNvPr id="5" name="Content Placeholder 4"/>
          <p:cNvSpPr>
            <a:spLocks noGrp="1"/>
          </p:cNvSpPr>
          <p:nvPr>
            <p:ph idx="1"/>
          </p:nvPr>
        </p:nvSpPr>
        <p:spPr>
          <a:xfrm>
            <a:off x="245106" y="1891613"/>
            <a:ext cx="3526410" cy="4351338"/>
          </a:xfrm>
        </p:spPr>
        <p:txBody>
          <a:bodyPr>
            <a:normAutofit fontScale="92500" lnSpcReduction="10000"/>
          </a:bodyPr>
          <a:lstStyle/>
          <a:p>
            <a:r>
              <a:rPr lang="en-GB" b="1" dirty="0" smtClean="0"/>
              <a:t>RWS7 = </a:t>
            </a:r>
            <a:r>
              <a:rPr lang="en-GB" dirty="0" smtClean="0"/>
              <a:t>Externalities in Consumption (Merit and Demerit Goods): Economics of Health</a:t>
            </a:r>
          </a:p>
          <a:p>
            <a:r>
              <a:rPr lang="en-GB" b="1" dirty="0" smtClean="0"/>
              <a:t>RWS8 = </a:t>
            </a:r>
            <a:r>
              <a:rPr lang="en-GB" dirty="0" smtClean="0"/>
              <a:t>Externalities in Production: Economics of the Environment</a:t>
            </a:r>
          </a:p>
          <a:p>
            <a:pPr marL="0" indent="0">
              <a:buNone/>
            </a:pPr>
            <a:r>
              <a:rPr lang="en-GB" dirty="0" smtClean="0">
                <a:solidFill>
                  <a:srgbClr val="FF0000"/>
                </a:solidFill>
              </a:rPr>
              <a:t>EASTER</a:t>
            </a:r>
          </a:p>
          <a:p>
            <a:r>
              <a:rPr lang="en-GB" b="1" dirty="0" smtClean="0"/>
              <a:t>RWS9 = </a:t>
            </a:r>
            <a:r>
              <a:rPr lang="en-GB" dirty="0" smtClean="0"/>
              <a:t>Public Goods</a:t>
            </a:r>
          </a:p>
          <a:p>
            <a:r>
              <a:rPr lang="en-GB" b="1" dirty="0" smtClean="0"/>
              <a:t>RWS10</a:t>
            </a:r>
            <a:r>
              <a:rPr lang="en-GB" dirty="0" smtClean="0"/>
              <a:t> = Inequality and Poverty</a:t>
            </a:r>
            <a:endParaRPr lang="en-GB" dirty="0"/>
          </a:p>
        </p:txBody>
      </p:sp>
      <p:sp>
        <p:nvSpPr>
          <p:cNvPr id="6" name="TextBox 5"/>
          <p:cNvSpPr txBox="1"/>
          <p:nvPr/>
        </p:nvSpPr>
        <p:spPr>
          <a:xfrm>
            <a:off x="7758821" y="179249"/>
            <a:ext cx="4227968" cy="6309420"/>
          </a:xfrm>
          <a:prstGeom prst="rect">
            <a:avLst/>
          </a:prstGeom>
          <a:solidFill>
            <a:schemeClr val="bg1"/>
          </a:solidFill>
        </p:spPr>
        <p:txBody>
          <a:bodyPr wrap="square" rtlCol="0">
            <a:spAutoFit/>
          </a:bodyPr>
          <a:lstStyle/>
          <a:p>
            <a:r>
              <a:rPr lang="en-GB" dirty="0" smtClean="0">
                <a:latin typeface="Tw Cen MT Condensed" panose="020B0606020104020203" pitchFamily="34" charset="0"/>
              </a:rPr>
              <a:t>Week 6: Benchmark 3 Week</a:t>
            </a:r>
          </a:p>
          <a:p>
            <a:r>
              <a:rPr lang="en-GB" sz="2000" b="1" dirty="0" smtClean="0">
                <a:latin typeface="Tw Cen MT Condensed" panose="020B0606020104020203" pitchFamily="34" charset="0"/>
              </a:rPr>
              <a:t>SPRING HALF-TERM</a:t>
            </a:r>
          </a:p>
          <a:p>
            <a:r>
              <a:rPr lang="en-GB" dirty="0" smtClean="0">
                <a:latin typeface="Tw Cen MT Condensed" panose="020B0606020104020203" pitchFamily="34" charset="0"/>
              </a:rPr>
              <a:t>Week 1: RWS7</a:t>
            </a:r>
          </a:p>
          <a:p>
            <a:r>
              <a:rPr lang="en-GB" dirty="0" smtClean="0">
                <a:latin typeface="Tw Cen MT Condensed" panose="020B0606020104020203" pitchFamily="34" charset="0"/>
              </a:rPr>
              <a:t>Week 2: RWS7</a:t>
            </a:r>
          </a:p>
          <a:p>
            <a:r>
              <a:rPr lang="en-GB" dirty="0" smtClean="0">
                <a:latin typeface="Tw Cen MT Condensed" panose="020B0606020104020203" pitchFamily="34" charset="0"/>
              </a:rPr>
              <a:t>Week 3: RWS8</a:t>
            </a:r>
          </a:p>
          <a:p>
            <a:r>
              <a:rPr lang="en-GB" dirty="0" smtClean="0">
                <a:latin typeface="Tw Cen MT Condensed" panose="020B0606020104020203" pitchFamily="34" charset="0"/>
              </a:rPr>
              <a:t>Week 4: RWS8</a:t>
            </a:r>
          </a:p>
          <a:p>
            <a:r>
              <a:rPr lang="en-GB" dirty="0" smtClean="0">
                <a:latin typeface="Tw Cen MT Condensed" panose="020B0606020104020203" pitchFamily="34" charset="0"/>
              </a:rPr>
              <a:t>Week 5: Exam Review Week</a:t>
            </a:r>
          </a:p>
          <a:p>
            <a:r>
              <a:rPr lang="en-GB" dirty="0" smtClean="0">
                <a:latin typeface="Tw Cen MT Condensed" panose="020B0606020104020203" pitchFamily="34" charset="0"/>
              </a:rPr>
              <a:t>Week 6: Benchmark 4 Week</a:t>
            </a:r>
          </a:p>
          <a:p>
            <a:r>
              <a:rPr lang="en-GB" sz="2000" b="1" dirty="0" smtClean="0">
                <a:latin typeface="Tw Cen MT Condensed" panose="020B0606020104020203" pitchFamily="34" charset="0"/>
              </a:rPr>
              <a:t>EASTER</a:t>
            </a:r>
          </a:p>
          <a:p>
            <a:r>
              <a:rPr lang="en-GB" dirty="0" smtClean="0">
                <a:latin typeface="Tw Cen MT Condensed" panose="020B0606020104020203" pitchFamily="34" charset="0"/>
              </a:rPr>
              <a:t>Week 1: RWS9</a:t>
            </a:r>
          </a:p>
          <a:p>
            <a:r>
              <a:rPr lang="en-GB" dirty="0" smtClean="0">
                <a:latin typeface="Tw Cen MT Condensed" panose="020B0606020104020203" pitchFamily="34" charset="0"/>
              </a:rPr>
              <a:t>Week 2: RWS9</a:t>
            </a:r>
          </a:p>
          <a:p>
            <a:r>
              <a:rPr lang="en-GB" dirty="0" smtClean="0">
                <a:latin typeface="Tw Cen MT Condensed" panose="020B0606020104020203" pitchFamily="34" charset="0"/>
              </a:rPr>
              <a:t>Week 3: RWS10</a:t>
            </a:r>
          </a:p>
          <a:p>
            <a:r>
              <a:rPr lang="en-GB" dirty="0" smtClean="0">
                <a:latin typeface="Tw Cen MT Condensed" panose="020B0606020104020203" pitchFamily="34" charset="0"/>
              </a:rPr>
              <a:t>Week 4: RWS10</a:t>
            </a:r>
          </a:p>
          <a:p>
            <a:r>
              <a:rPr lang="en-GB" dirty="0" smtClean="0">
                <a:latin typeface="Tw Cen MT Condensed" panose="020B0606020104020203" pitchFamily="34" charset="0"/>
              </a:rPr>
              <a:t>Week 5: Review Week</a:t>
            </a:r>
          </a:p>
          <a:p>
            <a:r>
              <a:rPr lang="en-GB" sz="2000" b="1" dirty="0" smtClean="0">
                <a:latin typeface="Tw Cen MT Condensed" panose="020B0606020104020203" pitchFamily="34" charset="0"/>
              </a:rPr>
              <a:t>SUMMER HALF-TERM</a:t>
            </a:r>
          </a:p>
          <a:p>
            <a:r>
              <a:rPr lang="en-GB" dirty="0" smtClean="0">
                <a:latin typeface="Tw Cen MT Condensed" panose="020B0606020104020203" pitchFamily="34" charset="0"/>
              </a:rPr>
              <a:t>Week 1: Benchmark 5 (End of Year Test)</a:t>
            </a:r>
          </a:p>
          <a:p>
            <a:r>
              <a:rPr lang="en-GB" dirty="0" smtClean="0">
                <a:latin typeface="Tw Cen MT Condensed" panose="020B0606020104020203" pitchFamily="34" charset="0"/>
              </a:rPr>
              <a:t>Week 2: Benchmark 5 Feedback</a:t>
            </a:r>
          </a:p>
          <a:p>
            <a:r>
              <a:rPr lang="en-GB" dirty="0" smtClean="0">
                <a:latin typeface="Tw Cen MT Condensed" panose="020B0606020104020203" pitchFamily="34" charset="0"/>
              </a:rPr>
              <a:t>Week 3: Students 1-2-1 Week and Predicted Grades</a:t>
            </a:r>
          </a:p>
          <a:p>
            <a:r>
              <a:rPr lang="en-GB" dirty="0" smtClean="0">
                <a:latin typeface="Tw Cen MT Condensed" panose="020B0606020104020203" pitchFamily="34" charset="0"/>
              </a:rPr>
              <a:t>Week 4: RWS11</a:t>
            </a:r>
          </a:p>
          <a:p>
            <a:r>
              <a:rPr lang="en-GB" dirty="0" smtClean="0">
                <a:latin typeface="Tw Cen MT Condensed" panose="020B0606020104020203" pitchFamily="34" charset="0"/>
              </a:rPr>
              <a:t>Week 5: RWS11</a:t>
            </a:r>
          </a:p>
          <a:p>
            <a:r>
              <a:rPr lang="en-GB" dirty="0" smtClean="0">
                <a:latin typeface="Tw Cen MT Condensed" panose="020B0606020104020203" pitchFamily="34" charset="0"/>
              </a:rPr>
              <a:t>Week 6: RWS12 Introduction</a:t>
            </a:r>
          </a:p>
          <a:p>
            <a:r>
              <a:rPr lang="en-GB" sz="2000" b="1" dirty="0" smtClean="0">
                <a:latin typeface="Tw Cen MT Condensed" panose="020B0606020104020203" pitchFamily="34" charset="0"/>
              </a:rPr>
              <a:t>SUMMER HOLIDAYS</a:t>
            </a:r>
            <a:endParaRPr lang="en-GB" sz="2000" b="1" dirty="0">
              <a:latin typeface="Tw Cen MT Condensed" panose="020B0606020104020203" pitchFamily="34" charset="0"/>
            </a:endParaRPr>
          </a:p>
        </p:txBody>
      </p:sp>
      <p:pic>
        <p:nvPicPr>
          <p:cNvPr id="7" name="Picture 6"/>
          <p:cNvPicPr>
            <a:picLocks noChangeAspect="1"/>
          </p:cNvPicPr>
          <p:nvPr/>
        </p:nvPicPr>
        <p:blipFill>
          <a:blip r:embed="rId2"/>
          <a:stretch>
            <a:fillRect/>
          </a:stretch>
        </p:blipFill>
        <p:spPr>
          <a:xfrm>
            <a:off x="3943896" y="4148776"/>
            <a:ext cx="3749751" cy="2478074"/>
          </a:xfrm>
          <a:prstGeom prst="rect">
            <a:avLst/>
          </a:prstGeom>
        </p:spPr>
      </p:pic>
      <p:pic>
        <p:nvPicPr>
          <p:cNvPr id="8" name="Picture 7"/>
          <p:cNvPicPr>
            <a:picLocks noChangeAspect="1"/>
          </p:cNvPicPr>
          <p:nvPr/>
        </p:nvPicPr>
        <p:blipFill>
          <a:blip r:embed="rId3"/>
          <a:stretch>
            <a:fillRect/>
          </a:stretch>
        </p:blipFill>
        <p:spPr>
          <a:xfrm>
            <a:off x="3943896" y="1502151"/>
            <a:ext cx="3790950" cy="2533650"/>
          </a:xfrm>
          <a:prstGeom prst="rect">
            <a:avLst/>
          </a:prstGeom>
        </p:spPr>
      </p:pic>
    </p:spTree>
    <p:extLst>
      <p:ext uri="{BB962C8B-B14F-4D97-AF65-F5344CB8AC3E}">
        <p14:creationId xmlns:p14="http://schemas.microsoft.com/office/powerpoint/2010/main" val="392079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67201" y="4419601"/>
            <a:ext cx="6238875" cy="2314575"/>
          </a:xfrm>
          <a:prstGeom prst="rect">
            <a:avLst/>
          </a:prstGeom>
        </p:spPr>
      </p:pic>
      <p:pic>
        <p:nvPicPr>
          <p:cNvPr id="5" name="Picture 4"/>
          <p:cNvPicPr>
            <a:picLocks noChangeAspect="1"/>
          </p:cNvPicPr>
          <p:nvPr/>
        </p:nvPicPr>
        <p:blipFill>
          <a:blip r:embed="rId3"/>
          <a:stretch>
            <a:fillRect/>
          </a:stretch>
        </p:blipFill>
        <p:spPr>
          <a:xfrm>
            <a:off x="1981200" y="457200"/>
            <a:ext cx="4191000" cy="3390900"/>
          </a:xfrm>
          <a:prstGeom prst="rect">
            <a:avLst/>
          </a:prstGeom>
        </p:spPr>
      </p:pic>
      <p:sp>
        <p:nvSpPr>
          <p:cNvPr id="6" name="TextBox 5"/>
          <p:cNvSpPr txBox="1"/>
          <p:nvPr/>
        </p:nvSpPr>
        <p:spPr>
          <a:xfrm>
            <a:off x="6858001" y="762001"/>
            <a:ext cx="2861681" cy="584775"/>
          </a:xfrm>
          <a:prstGeom prst="rect">
            <a:avLst/>
          </a:prstGeom>
          <a:noFill/>
        </p:spPr>
        <p:txBody>
          <a:bodyPr wrap="none" rtlCol="0">
            <a:spAutoFit/>
          </a:bodyPr>
          <a:lstStyle/>
          <a:p>
            <a:r>
              <a:rPr lang="en-GB" sz="3200" b="1" dirty="0">
                <a:latin typeface="Tw Cen MT Condensed" panose="020B0606020104020203" pitchFamily="34" charset="0"/>
              </a:rPr>
              <a:t>EXTERNALITIES….</a:t>
            </a:r>
          </a:p>
        </p:txBody>
      </p:sp>
    </p:spTree>
    <p:extLst>
      <p:ext uri="{BB962C8B-B14F-4D97-AF65-F5344CB8AC3E}">
        <p14:creationId xmlns:p14="http://schemas.microsoft.com/office/powerpoint/2010/main" val="32039873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828800" y="304800"/>
            <a:ext cx="8610600"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r>
              <a:rPr lang="en-GB" altLang="en-US" sz="2000" b="1">
                <a:latin typeface="Verdana Ref" pitchFamily="34" charset="0"/>
              </a:rPr>
              <a:t>EXAMPLE (externality????):</a:t>
            </a:r>
          </a:p>
        </p:txBody>
      </p:sp>
      <p:pic>
        <p:nvPicPr>
          <p:cNvPr id="9219" name="Picture 3" descr="mf - inci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1"/>
            <a:ext cx="8382000" cy="5654675"/>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1828800" y="6019800"/>
            <a:ext cx="8610600"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r>
              <a:rPr lang="en-GB" altLang="en-US" sz="2000" b="1">
                <a:latin typeface="Verdana Ref" pitchFamily="34" charset="0"/>
              </a:rPr>
              <a:t>An Incinerator</a:t>
            </a:r>
          </a:p>
        </p:txBody>
      </p:sp>
    </p:spTree>
    <p:custDataLst>
      <p:tags r:id="rId1"/>
    </p:custDataLst>
    <p:extLst>
      <p:ext uri="{BB962C8B-B14F-4D97-AF65-F5344CB8AC3E}">
        <p14:creationId xmlns:p14="http://schemas.microsoft.com/office/powerpoint/2010/main" val="1989462053"/>
      </p:ext>
    </p:extLst>
  </p:cSld>
  <p:clrMapOvr>
    <a:masterClrMapping/>
  </p:clrMapOvr>
  <p:transition advTm="1114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0-#ppt_w/2"/>
                                          </p:val>
                                        </p:tav>
                                        <p:tav tm="100000">
                                          <p:val>
                                            <p:strVal val="#ppt_x"/>
                                          </p:val>
                                        </p:tav>
                                      </p:tavLst>
                                    </p:anim>
                                    <p:anim calcmode="lin" valueType="num">
                                      <p:cBhvr additive="base">
                                        <p:cTn id="14"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20"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f - gilles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1000"/>
            <a:ext cx="8686800" cy="6242050"/>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1828800" y="304800"/>
            <a:ext cx="8610600"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r>
              <a:rPr lang="en-GB" altLang="en-US" sz="2000" b="1">
                <a:latin typeface="Verdana Ref" pitchFamily="34" charset="0"/>
              </a:rPr>
              <a:t>EXAMPLE (externality???):</a:t>
            </a:r>
          </a:p>
        </p:txBody>
      </p:sp>
      <p:sp>
        <p:nvSpPr>
          <p:cNvPr id="10244" name="Text Box 4"/>
          <p:cNvSpPr txBox="1">
            <a:spLocks noChangeArrowheads="1"/>
          </p:cNvSpPr>
          <p:nvPr/>
        </p:nvSpPr>
        <p:spPr bwMode="auto">
          <a:xfrm>
            <a:off x="1828800" y="6019800"/>
            <a:ext cx="8610600"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r>
              <a:rPr lang="en-GB" altLang="en-US" sz="2000" b="1">
                <a:latin typeface="Verdana Ref" pitchFamily="34" charset="0"/>
              </a:rPr>
              <a:t>Dizzy Gillespie – Trumpet Player</a:t>
            </a:r>
          </a:p>
        </p:txBody>
      </p:sp>
      <p:pic>
        <p:nvPicPr>
          <p:cNvPr id="10245" name="05 One Finger Snap.wma">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0185546"/>
      </p:ext>
    </p:extLst>
  </p:cSld>
  <p:clrMapOvr>
    <a:masterClrMapping/>
  </p:clrMapOvr>
  <p:transition advTm="7277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40466" fill="hold"/>
                                        <p:tgtEl>
                                          <p:spTgt spid="102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24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Driving from London to Cornwall</a:t>
            </a:r>
            <a:endParaRPr lang="en-GB" b="1" dirty="0"/>
          </a:p>
        </p:txBody>
      </p:sp>
      <p:sp>
        <p:nvSpPr>
          <p:cNvPr id="3" name="Content Placeholder 2"/>
          <p:cNvSpPr>
            <a:spLocks noGrp="1"/>
          </p:cNvSpPr>
          <p:nvPr>
            <p:ph idx="1"/>
          </p:nvPr>
        </p:nvSpPr>
        <p:spPr>
          <a:xfrm>
            <a:off x="1981200" y="1600201"/>
            <a:ext cx="3581400" cy="4525963"/>
          </a:xfrm>
        </p:spPr>
        <p:txBody>
          <a:bodyPr>
            <a:normAutofit/>
          </a:bodyPr>
          <a:lstStyle/>
          <a:p>
            <a:r>
              <a:rPr lang="en-GB" dirty="0" smtClean="0"/>
              <a:t>Summer Road Trip!  Holiday for a week in Cornwall….</a:t>
            </a:r>
          </a:p>
          <a:p>
            <a:r>
              <a:rPr lang="en-GB" dirty="0" smtClean="0"/>
              <a:t>What are the private benefits and costs?</a:t>
            </a:r>
          </a:p>
          <a:p>
            <a:r>
              <a:rPr lang="en-GB" dirty="0" smtClean="0"/>
              <a:t>What are the external benefits and costs?</a:t>
            </a:r>
          </a:p>
          <a:p>
            <a:r>
              <a:rPr lang="en-GB" dirty="0" smtClean="0"/>
              <a:t>What are the most significant externalities that you are not paying for?</a:t>
            </a:r>
            <a:endParaRPr lang="en-GB" dirty="0"/>
          </a:p>
        </p:txBody>
      </p:sp>
    </p:spTree>
    <p:extLst>
      <p:ext uri="{BB962C8B-B14F-4D97-AF65-F5344CB8AC3E}">
        <p14:creationId xmlns:p14="http://schemas.microsoft.com/office/powerpoint/2010/main" val="1264388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19288" y="260350"/>
            <a:ext cx="8229600" cy="1143000"/>
          </a:xfrm>
        </p:spPr>
        <p:txBody>
          <a:bodyPr/>
          <a:lstStyle/>
          <a:p>
            <a:r>
              <a:rPr lang="en-GB" altLang="en-US" sz="3200" b="1" dirty="0">
                <a:latin typeface="Tw Cen MT Condensed" panose="020B0606020104020203" pitchFamily="34" charset="0"/>
              </a:rPr>
              <a:t>Why are externalities a market failure?</a:t>
            </a:r>
          </a:p>
        </p:txBody>
      </p:sp>
      <p:sp>
        <p:nvSpPr>
          <p:cNvPr id="11267" name="Rectangle 3"/>
          <p:cNvSpPr>
            <a:spLocks noGrp="1" noChangeArrowheads="1"/>
          </p:cNvSpPr>
          <p:nvPr>
            <p:ph type="body" sz="half" idx="1"/>
          </p:nvPr>
        </p:nvSpPr>
        <p:spPr>
          <a:xfrm>
            <a:off x="1981200" y="1600201"/>
            <a:ext cx="3754438" cy="4924425"/>
          </a:xfrm>
        </p:spPr>
        <p:txBody>
          <a:bodyPr>
            <a:normAutofit/>
          </a:bodyPr>
          <a:lstStyle/>
          <a:p>
            <a:r>
              <a:rPr lang="en-GB" altLang="en-US" sz="2400" dirty="0"/>
              <a:t>In a free market, costs should equal all benefits.</a:t>
            </a:r>
          </a:p>
          <a:p>
            <a:endParaRPr lang="en-GB" altLang="en-US" sz="2400" dirty="0"/>
          </a:p>
          <a:p>
            <a:r>
              <a:rPr lang="en-GB" altLang="en-US" sz="2400" dirty="0"/>
              <a:t>If there are external costs (externalities) on society which are not paid for by the consumer/producers activity then the market has failed because that AGENT IS NOT PAYING FOR THE TRUE COST </a:t>
            </a:r>
          </a:p>
          <a:p>
            <a:r>
              <a:rPr lang="en-GB" altLang="en-US" sz="2400" dirty="0"/>
              <a:t>This can lead to ‘underproduction and ‘overproduction’</a:t>
            </a:r>
          </a:p>
        </p:txBody>
      </p:sp>
      <p:grpSp>
        <p:nvGrpSpPr>
          <p:cNvPr id="11282" name="Group 18"/>
          <p:cNvGrpSpPr>
            <a:grpSpLocks/>
          </p:cNvGrpSpPr>
          <p:nvPr/>
        </p:nvGrpSpPr>
        <p:grpSpPr bwMode="auto">
          <a:xfrm>
            <a:off x="7315202" y="2819400"/>
            <a:ext cx="1890713" cy="1887538"/>
            <a:chOff x="3515" y="887"/>
            <a:chExt cx="1191" cy="1189"/>
          </a:xfrm>
        </p:grpSpPr>
        <p:sp>
          <p:nvSpPr>
            <p:cNvPr id="11271" name="Line 7"/>
            <p:cNvSpPr>
              <a:spLocks noChangeShapeType="1"/>
            </p:cNvSpPr>
            <p:nvPr/>
          </p:nvSpPr>
          <p:spPr bwMode="auto">
            <a:xfrm>
              <a:off x="3729" y="957"/>
              <a:ext cx="0" cy="90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1272" name="Line 8"/>
            <p:cNvSpPr>
              <a:spLocks noChangeShapeType="1"/>
            </p:cNvSpPr>
            <p:nvPr/>
          </p:nvSpPr>
          <p:spPr bwMode="auto">
            <a:xfrm>
              <a:off x="3706" y="1843"/>
              <a:ext cx="81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1273" name="Line 9"/>
            <p:cNvSpPr>
              <a:spLocks noChangeShapeType="1"/>
            </p:cNvSpPr>
            <p:nvPr/>
          </p:nvSpPr>
          <p:spPr bwMode="auto">
            <a:xfrm flipV="1">
              <a:off x="3833" y="981"/>
              <a:ext cx="585" cy="7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1274" name="Line 10"/>
            <p:cNvSpPr>
              <a:spLocks noChangeShapeType="1"/>
            </p:cNvSpPr>
            <p:nvPr/>
          </p:nvSpPr>
          <p:spPr bwMode="auto">
            <a:xfrm>
              <a:off x="3846" y="1003"/>
              <a:ext cx="562" cy="7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1275" name="Text Box 11"/>
            <p:cNvSpPr txBox="1">
              <a:spLocks noChangeArrowheads="1"/>
            </p:cNvSpPr>
            <p:nvPr/>
          </p:nvSpPr>
          <p:spPr bwMode="auto">
            <a:xfrm>
              <a:off x="4392" y="890"/>
              <a:ext cx="1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dirty="0">
                  <a:latin typeface="Tw Cen MT Condensed" panose="020B0606020104020203" pitchFamily="34" charset="0"/>
                </a:rPr>
                <a:t>s</a:t>
              </a:r>
            </a:p>
          </p:txBody>
        </p:sp>
        <p:sp>
          <p:nvSpPr>
            <p:cNvPr id="11276" name="Text Box 12"/>
            <p:cNvSpPr txBox="1">
              <a:spLocks noChangeArrowheads="1"/>
            </p:cNvSpPr>
            <p:nvPr/>
          </p:nvSpPr>
          <p:spPr bwMode="auto">
            <a:xfrm>
              <a:off x="4377" y="1616"/>
              <a:ext cx="16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dirty="0">
                  <a:latin typeface="Tw Cen MT Condensed" panose="020B0606020104020203" pitchFamily="34" charset="0"/>
                </a:rPr>
                <a:t>d</a:t>
              </a:r>
            </a:p>
          </p:txBody>
        </p:sp>
        <p:sp>
          <p:nvSpPr>
            <p:cNvPr id="11277" name="Oval 13"/>
            <p:cNvSpPr>
              <a:spLocks noChangeArrowheads="1"/>
            </p:cNvSpPr>
            <p:nvPr/>
          </p:nvSpPr>
          <p:spPr bwMode="auto">
            <a:xfrm>
              <a:off x="4104" y="1353"/>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dirty="0">
                <a:latin typeface="Tw Cen MT Condensed" panose="020B0606020104020203" pitchFamily="34" charset="0"/>
              </a:endParaRPr>
            </a:p>
          </p:txBody>
        </p:sp>
        <p:sp>
          <p:nvSpPr>
            <p:cNvPr id="11278" name="Line 14"/>
            <p:cNvSpPr>
              <a:spLocks noChangeShapeType="1"/>
            </p:cNvSpPr>
            <p:nvPr/>
          </p:nvSpPr>
          <p:spPr bwMode="auto">
            <a:xfrm flipH="1">
              <a:off x="3729" y="1376"/>
              <a:ext cx="3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1279" name="Line 15"/>
            <p:cNvSpPr>
              <a:spLocks noChangeShapeType="1"/>
            </p:cNvSpPr>
            <p:nvPr/>
          </p:nvSpPr>
          <p:spPr bwMode="auto">
            <a:xfrm flipH="1">
              <a:off x="4127" y="1399"/>
              <a:ext cx="0" cy="4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w Cen MT Condensed" panose="020B0606020104020203" pitchFamily="34" charset="0"/>
              </a:endParaRPr>
            </a:p>
          </p:txBody>
        </p:sp>
        <p:sp>
          <p:nvSpPr>
            <p:cNvPr id="11280" name="Text Box 16"/>
            <p:cNvSpPr txBox="1">
              <a:spLocks noChangeArrowheads="1"/>
            </p:cNvSpPr>
            <p:nvPr/>
          </p:nvSpPr>
          <p:spPr bwMode="auto">
            <a:xfrm>
              <a:off x="3515" y="887"/>
              <a:ext cx="16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dirty="0">
                  <a:latin typeface="Tw Cen MT Condensed" panose="020B0606020104020203" pitchFamily="34" charset="0"/>
                </a:rPr>
                <a:t>p</a:t>
              </a:r>
            </a:p>
          </p:txBody>
        </p:sp>
        <p:sp>
          <p:nvSpPr>
            <p:cNvPr id="11281" name="Text Box 17"/>
            <p:cNvSpPr txBox="1">
              <a:spLocks noChangeArrowheads="1"/>
            </p:cNvSpPr>
            <p:nvPr/>
          </p:nvSpPr>
          <p:spPr bwMode="auto">
            <a:xfrm>
              <a:off x="4542" y="1863"/>
              <a:ext cx="16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dirty="0">
                  <a:latin typeface="Tw Cen MT Condensed" panose="020B0606020104020203" pitchFamily="34" charset="0"/>
                </a:rPr>
                <a:t>q</a:t>
              </a:r>
            </a:p>
          </p:txBody>
        </p:sp>
      </p:grpSp>
    </p:spTree>
    <p:extLst>
      <p:ext uri="{BB962C8B-B14F-4D97-AF65-F5344CB8AC3E}">
        <p14:creationId xmlns:p14="http://schemas.microsoft.com/office/powerpoint/2010/main" val="227918629"/>
      </p:ext>
    </p:extLst>
  </p:cSld>
  <p:clrMapOvr>
    <a:masterClrMapping/>
  </p:clrMapOvr>
  <p:transition advTm="10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82"/>
                                        </p:tgtEl>
                                        <p:attrNameLst>
                                          <p:attrName>style.visibility</p:attrName>
                                        </p:attrNameLst>
                                      </p:cBhvr>
                                      <p:to>
                                        <p:strVal val="visible"/>
                                      </p:to>
                                    </p:set>
                                    <p:animEffect transition="in" filter="box(in)">
                                      <p:cBhvr>
                                        <p:cTn id="12" dur="500"/>
                                        <p:tgtEl>
                                          <p:spTgt spid="11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i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ox(in)">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92313" y="1"/>
            <a:ext cx="8229600" cy="417513"/>
          </a:xfrm>
          <a:solidFill>
            <a:schemeClr val="tx1"/>
          </a:solidFill>
        </p:spPr>
        <p:txBody>
          <a:bodyPr>
            <a:normAutofit fontScale="90000"/>
          </a:bodyPr>
          <a:lstStyle/>
          <a:p>
            <a:r>
              <a:rPr lang="en-GB" altLang="en-US" sz="2800" b="1" dirty="0">
                <a:solidFill>
                  <a:srgbClr val="FFFE00"/>
                </a:solidFill>
                <a:latin typeface="Tw Cen MT Condensed" panose="020B0606020104020203" pitchFamily="34" charset="0"/>
              </a:rPr>
              <a:t>OVERPRODUCTION AND UNDERPRODUCTION</a:t>
            </a:r>
          </a:p>
        </p:txBody>
      </p:sp>
      <p:sp>
        <p:nvSpPr>
          <p:cNvPr id="24580" name="Rectangle 4"/>
          <p:cNvSpPr>
            <a:spLocks noGrp="1" noChangeArrowheads="1"/>
          </p:cNvSpPr>
          <p:nvPr>
            <p:ph type="body" sz="half" idx="1"/>
          </p:nvPr>
        </p:nvSpPr>
        <p:spPr>
          <a:xfrm>
            <a:off x="1981200" y="765175"/>
            <a:ext cx="4038600" cy="5360988"/>
          </a:xfrm>
          <a:ln>
            <a:solidFill>
              <a:schemeClr val="tx1"/>
            </a:solidFill>
            <a:miter lim="800000"/>
            <a:headEnd/>
            <a:tailEnd/>
          </a:ln>
        </p:spPr>
        <p:txBody>
          <a:bodyPr/>
          <a:lstStyle/>
          <a:p>
            <a:pPr marL="0" indent="0" algn="ctr">
              <a:buNone/>
            </a:pPr>
            <a:r>
              <a:rPr lang="en-GB" altLang="en-US" b="1" dirty="0"/>
              <a:t>OVERPRODUCTION</a:t>
            </a:r>
          </a:p>
          <a:p>
            <a:pPr marL="0" indent="0" algn="ctr">
              <a:buNone/>
            </a:pPr>
            <a:endParaRPr lang="en-GB" altLang="en-US" dirty="0"/>
          </a:p>
          <a:p>
            <a:pPr marL="0" indent="0" algn="ctr">
              <a:buNone/>
            </a:pPr>
            <a:endParaRPr lang="en-GB" altLang="en-US" sz="1800" dirty="0"/>
          </a:p>
          <a:p>
            <a:pPr marL="0" indent="0" algn="ctr">
              <a:buNone/>
            </a:pPr>
            <a:r>
              <a:rPr lang="en-GB" altLang="en-US" dirty="0"/>
              <a:t>Prices are too low</a:t>
            </a:r>
          </a:p>
          <a:p>
            <a:pPr marL="0" indent="0" algn="ctr">
              <a:buNone/>
            </a:pPr>
            <a:endParaRPr lang="en-GB" altLang="en-US" dirty="0"/>
          </a:p>
          <a:p>
            <a:pPr marL="0" indent="0" algn="ctr">
              <a:buNone/>
            </a:pPr>
            <a:r>
              <a:rPr lang="en-GB" altLang="en-US" b="1" dirty="0"/>
              <a:t>THEREFORE</a:t>
            </a:r>
          </a:p>
          <a:p>
            <a:pPr marL="0" indent="0" algn="ctr">
              <a:buNone/>
            </a:pPr>
            <a:endParaRPr lang="en-GB" altLang="en-US" b="1" dirty="0"/>
          </a:p>
          <a:p>
            <a:pPr marL="0" indent="0" algn="ctr">
              <a:buNone/>
            </a:pPr>
            <a:r>
              <a:rPr lang="en-GB" altLang="en-US" dirty="0"/>
              <a:t>We are producing too much (firms costs are low and they are able to produce more)</a:t>
            </a:r>
          </a:p>
          <a:p>
            <a:pPr marL="0" indent="0" algn="ctr">
              <a:buNone/>
            </a:pPr>
            <a:endParaRPr lang="en-GB" altLang="en-US" dirty="0"/>
          </a:p>
        </p:txBody>
      </p:sp>
      <p:sp>
        <p:nvSpPr>
          <p:cNvPr id="24581" name="Rectangle 5"/>
          <p:cNvSpPr>
            <a:spLocks noGrp="1" noChangeArrowheads="1"/>
          </p:cNvSpPr>
          <p:nvPr>
            <p:ph type="body" sz="half" idx="2"/>
          </p:nvPr>
        </p:nvSpPr>
        <p:spPr>
          <a:xfrm>
            <a:off x="6172200" y="765175"/>
            <a:ext cx="4171950" cy="5360988"/>
          </a:xfrm>
          <a:ln>
            <a:solidFill>
              <a:schemeClr val="tx1"/>
            </a:solidFill>
            <a:miter lim="800000"/>
            <a:headEnd/>
            <a:tailEnd/>
          </a:ln>
        </p:spPr>
        <p:txBody>
          <a:bodyPr/>
          <a:lstStyle/>
          <a:p>
            <a:pPr marL="0" indent="0" algn="ctr">
              <a:buNone/>
            </a:pPr>
            <a:r>
              <a:rPr lang="en-GB" altLang="en-US" b="1" dirty="0"/>
              <a:t>UNDERPRODUCTION</a:t>
            </a:r>
          </a:p>
          <a:p>
            <a:pPr marL="0" indent="0" algn="ctr">
              <a:buNone/>
            </a:pPr>
            <a:endParaRPr lang="en-GB" altLang="en-US" dirty="0"/>
          </a:p>
          <a:p>
            <a:pPr marL="0" indent="0" algn="ctr">
              <a:buNone/>
            </a:pPr>
            <a:endParaRPr lang="en-GB" altLang="en-US" sz="1800" dirty="0"/>
          </a:p>
          <a:p>
            <a:pPr marL="0" indent="0" algn="ctr">
              <a:buNone/>
            </a:pPr>
            <a:r>
              <a:rPr lang="en-GB" altLang="en-US" dirty="0"/>
              <a:t>Prices are not high enough because a good is undervalued by consumers</a:t>
            </a:r>
          </a:p>
          <a:p>
            <a:pPr marL="0" indent="0" algn="ctr">
              <a:buNone/>
            </a:pPr>
            <a:endParaRPr lang="en-GB" altLang="en-US" sz="1400" dirty="0"/>
          </a:p>
          <a:p>
            <a:pPr marL="0" indent="0" algn="ctr">
              <a:buNone/>
            </a:pPr>
            <a:r>
              <a:rPr lang="en-GB" altLang="en-US" b="1" dirty="0"/>
              <a:t>THEREFORE</a:t>
            </a:r>
          </a:p>
          <a:p>
            <a:pPr marL="0" indent="0" algn="ctr">
              <a:buNone/>
            </a:pPr>
            <a:endParaRPr lang="en-GB" altLang="en-US" dirty="0"/>
          </a:p>
          <a:p>
            <a:pPr marL="0" indent="0" algn="ctr">
              <a:buNone/>
            </a:pPr>
            <a:r>
              <a:rPr lang="en-GB" altLang="en-US" dirty="0"/>
              <a:t>We are producing too little</a:t>
            </a:r>
          </a:p>
          <a:p>
            <a:pPr marL="0" indent="0" algn="ctr">
              <a:buNone/>
            </a:pPr>
            <a:r>
              <a:rPr lang="en-GB" altLang="en-US" sz="2000" dirty="0"/>
              <a:t>(firms are not willing to supply)</a:t>
            </a:r>
          </a:p>
        </p:txBody>
      </p:sp>
    </p:spTree>
    <p:extLst>
      <p:ext uri="{BB962C8B-B14F-4D97-AF65-F5344CB8AC3E}">
        <p14:creationId xmlns:p14="http://schemas.microsoft.com/office/powerpoint/2010/main" val="893277850"/>
      </p:ext>
    </p:extLst>
  </p:cSld>
  <p:clrMapOvr>
    <a:masterClrMapping/>
  </p:clrMapOvr>
  <p:transition advTm="11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1">
                                            <p:bg/>
                                          </p:spTgt>
                                        </p:tgtEl>
                                        <p:attrNameLst>
                                          <p:attrName>style.visibility</p:attrName>
                                        </p:attrNameLst>
                                      </p:cBhvr>
                                      <p:to>
                                        <p:strVal val="visible"/>
                                      </p:to>
                                    </p:set>
                                    <p:animEffect transition="in" filter="checkerboard(across)">
                                      <p:cBhvr>
                                        <p:cTn id="7" dur="500"/>
                                        <p:tgtEl>
                                          <p:spTgt spid="2458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checkerboard(across)">
                                      <p:cBhvr>
                                        <p:cTn id="12" dur="500"/>
                                        <p:tgtEl>
                                          <p:spTgt spid="245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1">
                                            <p:txEl>
                                              <p:pRg st="3" end="3"/>
                                            </p:txEl>
                                          </p:spTgt>
                                        </p:tgtEl>
                                        <p:attrNameLst>
                                          <p:attrName>style.visibility</p:attrName>
                                        </p:attrNameLst>
                                      </p:cBhvr>
                                      <p:to>
                                        <p:strVal val="visible"/>
                                      </p:to>
                                    </p:set>
                                    <p:animEffect transition="in" filter="checkerboard(across)">
                                      <p:cBhvr>
                                        <p:cTn id="17" dur="500"/>
                                        <p:tgtEl>
                                          <p:spTgt spid="2458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1">
                                            <p:txEl>
                                              <p:pRg st="5" end="5"/>
                                            </p:txEl>
                                          </p:spTgt>
                                        </p:tgtEl>
                                        <p:attrNameLst>
                                          <p:attrName>style.visibility</p:attrName>
                                        </p:attrNameLst>
                                      </p:cBhvr>
                                      <p:to>
                                        <p:strVal val="visible"/>
                                      </p:to>
                                    </p:set>
                                    <p:animEffect transition="in" filter="checkerboard(across)">
                                      <p:cBhvr>
                                        <p:cTn id="22" dur="500"/>
                                        <p:tgtEl>
                                          <p:spTgt spid="2458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581">
                                            <p:txEl>
                                              <p:pRg st="7" end="7"/>
                                            </p:txEl>
                                          </p:spTgt>
                                        </p:tgtEl>
                                        <p:attrNameLst>
                                          <p:attrName>style.visibility</p:attrName>
                                        </p:attrNameLst>
                                      </p:cBhvr>
                                      <p:to>
                                        <p:strVal val="visible"/>
                                      </p:to>
                                    </p:set>
                                    <p:animEffect transition="in" filter="checkerboard(across)">
                                      <p:cBhvr>
                                        <p:cTn id="27" dur="500"/>
                                        <p:tgtEl>
                                          <p:spTgt spid="24581">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4581">
                                            <p:txEl>
                                              <p:pRg st="8" end="8"/>
                                            </p:txEl>
                                          </p:spTgt>
                                        </p:tgtEl>
                                        <p:attrNameLst>
                                          <p:attrName>style.visibility</p:attrName>
                                        </p:attrNameLst>
                                      </p:cBhvr>
                                      <p:to>
                                        <p:strVal val="visible"/>
                                      </p:to>
                                    </p:set>
                                    <p:animEffect transition="in" filter="checkerboard(across)">
                                      <p:cBhvr>
                                        <p:cTn id="32" dur="500"/>
                                        <p:tgtEl>
                                          <p:spTgt spid="2458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19288" y="2852738"/>
            <a:ext cx="8382000" cy="1471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fontAlgn="base">
              <a:spcBef>
                <a:spcPct val="0"/>
              </a:spcBef>
              <a:spcAft>
                <a:spcPct val="0"/>
              </a:spcAft>
              <a:defRPr>
                <a:solidFill>
                  <a:schemeClr val="tx1"/>
                </a:solidFill>
                <a:latin typeface="Calibri" panose="020F0502020204030204" pitchFamily="34" charset="0"/>
              </a:defRPr>
            </a:lvl6pPr>
            <a:lvl7pPr marL="3200400" indent="-457200" fontAlgn="base">
              <a:spcBef>
                <a:spcPct val="0"/>
              </a:spcBef>
              <a:spcAft>
                <a:spcPct val="0"/>
              </a:spcAft>
              <a:defRPr>
                <a:solidFill>
                  <a:schemeClr val="tx1"/>
                </a:solidFill>
                <a:latin typeface="Calibri" panose="020F0502020204030204" pitchFamily="34" charset="0"/>
              </a:defRPr>
            </a:lvl7pPr>
            <a:lvl8pPr marL="3657600" indent="-457200" fontAlgn="base">
              <a:spcBef>
                <a:spcPct val="0"/>
              </a:spcBef>
              <a:spcAft>
                <a:spcPct val="0"/>
              </a:spcAft>
              <a:defRPr>
                <a:solidFill>
                  <a:schemeClr val="tx1"/>
                </a:solidFill>
                <a:latin typeface="Calibri" panose="020F0502020204030204" pitchFamily="34" charset="0"/>
              </a:defRPr>
            </a:lvl8pPr>
            <a:lvl9pPr marL="4114800" indent="-457200" fontAlgn="base">
              <a:spcBef>
                <a:spcPct val="0"/>
              </a:spcBef>
              <a:spcAft>
                <a:spcPct val="0"/>
              </a:spcAft>
              <a:defRPr>
                <a:solidFill>
                  <a:schemeClr val="tx1"/>
                </a:solidFill>
                <a:latin typeface="Calibri" panose="020F0502020204030204" pitchFamily="34" charset="0"/>
              </a:defRPr>
            </a:lvl9pPr>
          </a:lstStyle>
          <a:p>
            <a:pPr algn="ctr"/>
            <a:endParaRPr lang="en-GB" altLang="en-US" sz="2400" dirty="0">
              <a:latin typeface="Tw Cen MT Condensed" panose="020B0606020104020203" pitchFamily="34" charset="0"/>
            </a:endParaRPr>
          </a:p>
          <a:p>
            <a:pPr algn="ctr"/>
            <a:r>
              <a:rPr lang="en-GB" altLang="en-US" sz="2400" dirty="0">
                <a:latin typeface="Tw Cen MT Condensed" panose="020B0606020104020203" pitchFamily="34" charset="0"/>
              </a:rPr>
              <a:t>    </a:t>
            </a:r>
            <a:r>
              <a:rPr lang="en-GB" altLang="en-US" sz="2800" b="1" dirty="0">
                <a:solidFill>
                  <a:srgbClr val="FF3300"/>
                </a:solidFill>
                <a:latin typeface="Tw Cen MT Condensed" panose="020B0606020104020203" pitchFamily="34" charset="0"/>
              </a:rPr>
              <a:t>UNDER PRODUCTION</a:t>
            </a:r>
            <a:r>
              <a:rPr lang="en-GB" altLang="en-US" sz="2400" dirty="0">
                <a:latin typeface="Tw Cen MT Condensed" panose="020B0606020104020203" pitchFamily="34" charset="0"/>
              </a:rPr>
              <a:t> (we want more!!!)</a:t>
            </a:r>
          </a:p>
          <a:p>
            <a:pPr algn="ctr"/>
            <a:r>
              <a:rPr lang="en-GB" altLang="en-US" sz="2400" dirty="0">
                <a:latin typeface="Tw Cen MT Condensed" panose="020B0606020104020203" pitchFamily="34" charset="0"/>
              </a:rPr>
              <a:t>    </a:t>
            </a:r>
            <a:r>
              <a:rPr lang="en-GB" altLang="en-US" sz="1400" dirty="0">
                <a:latin typeface="Tw Cen MT Condensed" panose="020B0606020104020203" pitchFamily="34" charset="0"/>
              </a:rPr>
              <a:t>in a free market</a:t>
            </a:r>
          </a:p>
          <a:p>
            <a:pPr algn="ctr"/>
            <a:endParaRPr lang="en-GB" altLang="en-US" sz="1400" dirty="0">
              <a:latin typeface="Tw Cen MT Condensed" panose="020B0606020104020203" pitchFamily="34" charset="0"/>
            </a:endParaRPr>
          </a:p>
        </p:txBody>
      </p:sp>
      <p:sp>
        <p:nvSpPr>
          <p:cNvPr id="16387" name="Text Box 3"/>
          <p:cNvSpPr txBox="1">
            <a:spLocks noChangeArrowheads="1"/>
          </p:cNvSpPr>
          <p:nvPr/>
        </p:nvSpPr>
        <p:spPr bwMode="auto">
          <a:xfrm>
            <a:off x="4530726" y="2454275"/>
            <a:ext cx="2435282"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b="1" dirty="0">
                <a:latin typeface="Tw Cen MT Condensed" panose="020B0606020104020203" pitchFamily="34" charset="0"/>
              </a:rPr>
              <a:t>MERIT GOODS</a:t>
            </a:r>
          </a:p>
        </p:txBody>
      </p:sp>
      <p:pic>
        <p:nvPicPr>
          <p:cNvPr id="16392" name="Picture 8" descr="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88914"/>
            <a:ext cx="2305050" cy="2376487"/>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e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4437064"/>
            <a:ext cx="3671888" cy="2301875"/>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lib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213" y="4508501"/>
            <a:ext cx="3816350" cy="2024063"/>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education%2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1051" y="188914"/>
            <a:ext cx="1603375" cy="239712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museum_louv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2401" y="404813"/>
            <a:ext cx="2225675" cy="167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6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additive="base">
                                        <p:cTn id="7" dur="500" fill="hold"/>
                                        <p:tgtEl>
                                          <p:spTgt spid="16392"/>
                                        </p:tgtEl>
                                        <p:attrNameLst>
                                          <p:attrName>ppt_x</p:attrName>
                                        </p:attrNameLst>
                                      </p:cBhvr>
                                      <p:tavLst>
                                        <p:tav tm="0">
                                          <p:val>
                                            <p:strVal val="0-#ppt_w/2"/>
                                          </p:val>
                                        </p:tav>
                                        <p:tav tm="100000">
                                          <p:val>
                                            <p:strVal val="#ppt_x"/>
                                          </p:val>
                                        </p:tav>
                                      </p:tavLst>
                                    </p:anim>
                                    <p:anim calcmode="lin" valueType="num">
                                      <p:cBhvr additive="base">
                                        <p:cTn id="8"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393"/>
                                        </p:tgtEl>
                                        <p:attrNameLst>
                                          <p:attrName>style.visibility</p:attrName>
                                        </p:attrNameLst>
                                      </p:cBhvr>
                                      <p:to>
                                        <p:strVal val="visible"/>
                                      </p:to>
                                    </p:set>
                                    <p:anim calcmode="lin" valueType="num">
                                      <p:cBhvr additive="base">
                                        <p:cTn id="13" dur="500" fill="hold"/>
                                        <p:tgtEl>
                                          <p:spTgt spid="16393"/>
                                        </p:tgtEl>
                                        <p:attrNameLst>
                                          <p:attrName>ppt_x</p:attrName>
                                        </p:attrNameLst>
                                      </p:cBhvr>
                                      <p:tavLst>
                                        <p:tav tm="0">
                                          <p:val>
                                            <p:strVal val="0-#ppt_w/2"/>
                                          </p:val>
                                        </p:tav>
                                        <p:tav tm="100000">
                                          <p:val>
                                            <p:strVal val="#ppt_x"/>
                                          </p:val>
                                        </p:tav>
                                      </p:tavLst>
                                    </p:anim>
                                    <p:anim calcmode="lin" valueType="num">
                                      <p:cBhvr additive="base">
                                        <p:cTn id="14"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6394"/>
                                        </p:tgtEl>
                                        <p:attrNameLst>
                                          <p:attrName>style.visibility</p:attrName>
                                        </p:attrNameLst>
                                      </p:cBhvr>
                                      <p:to>
                                        <p:strVal val="visible"/>
                                      </p:to>
                                    </p:set>
                                    <p:animEffect transition="in" filter="checkerboard(across)">
                                      <p:cBhvr>
                                        <p:cTn id="19" dur="500"/>
                                        <p:tgtEl>
                                          <p:spTgt spid="163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6395"/>
                                        </p:tgtEl>
                                        <p:attrNameLst>
                                          <p:attrName>style.visibility</p:attrName>
                                        </p:attrNameLst>
                                      </p:cBhvr>
                                      <p:to>
                                        <p:strVal val="visible"/>
                                      </p:to>
                                    </p:set>
                                    <p:animEffect transition="in" filter="blinds(horizontal)">
                                      <p:cBhvr>
                                        <p:cTn id="24" dur="500"/>
                                        <p:tgtEl>
                                          <p:spTgt spid="1639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6396"/>
                                        </p:tgtEl>
                                        <p:attrNameLst>
                                          <p:attrName>style.visibility</p:attrName>
                                        </p:attrNameLst>
                                      </p:cBhvr>
                                      <p:to>
                                        <p:strVal val="visible"/>
                                      </p:to>
                                    </p:set>
                                    <p:animEffect transition="in" filter="checkerboard(across)">
                                      <p:cBhvr>
                                        <p:cTn id="29"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19288" y="2852738"/>
            <a:ext cx="8382000" cy="1409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fontAlgn="base">
              <a:spcBef>
                <a:spcPct val="0"/>
              </a:spcBef>
              <a:spcAft>
                <a:spcPct val="0"/>
              </a:spcAft>
              <a:defRPr>
                <a:solidFill>
                  <a:schemeClr val="tx1"/>
                </a:solidFill>
                <a:latin typeface="Calibri" panose="020F0502020204030204" pitchFamily="34" charset="0"/>
              </a:defRPr>
            </a:lvl6pPr>
            <a:lvl7pPr marL="3200400" indent="-457200" fontAlgn="base">
              <a:spcBef>
                <a:spcPct val="0"/>
              </a:spcBef>
              <a:spcAft>
                <a:spcPct val="0"/>
              </a:spcAft>
              <a:defRPr>
                <a:solidFill>
                  <a:schemeClr val="tx1"/>
                </a:solidFill>
                <a:latin typeface="Calibri" panose="020F0502020204030204" pitchFamily="34" charset="0"/>
              </a:defRPr>
            </a:lvl7pPr>
            <a:lvl8pPr marL="3657600" indent="-457200" fontAlgn="base">
              <a:spcBef>
                <a:spcPct val="0"/>
              </a:spcBef>
              <a:spcAft>
                <a:spcPct val="0"/>
              </a:spcAft>
              <a:defRPr>
                <a:solidFill>
                  <a:schemeClr val="tx1"/>
                </a:solidFill>
                <a:latin typeface="Calibri" panose="020F0502020204030204" pitchFamily="34" charset="0"/>
              </a:defRPr>
            </a:lvl8pPr>
            <a:lvl9pPr marL="4114800" indent="-457200" fontAlgn="base">
              <a:spcBef>
                <a:spcPct val="0"/>
              </a:spcBef>
              <a:spcAft>
                <a:spcPct val="0"/>
              </a:spcAft>
              <a:defRPr>
                <a:solidFill>
                  <a:schemeClr val="tx1"/>
                </a:solidFill>
                <a:latin typeface="Calibri" panose="020F0502020204030204" pitchFamily="34" charset="0"/>
              </a:defRPr>
            </a:lvl9pPr>
          </a:lstStyle>
          <a:p>
            <a:pPr algn="ctr"/>
            <a:endParaRPr lang="en-GB" altLang="en-US" sz="2400" dirty="0">
              <a:latin typeface="Tw Cen MT Condensed" panose="020B0606020104020203" pitchFamily="34" charset="0"/>
            </a:endParaRPr>
          </a:p>
          <a:p>
            <a:pPr algn="ctr"/>
            <a:r>
              <a:rPr lang="en-GB" altLang="en-US" sz="2400" dirty="0">
                <a:latin typeface="Tw Cen MT Condensed" panose="020B0606020104020203" pitchFamily="34" charset="0"/>
              </a:rPr>
              <a:t>  </a:t>
            </a:r>
            <a:r>
              <a:rPr lang="en-GB" altLang="en-US" sz="2400" b="1" dirty="0">
                <a:solidFill>
                  <a:srgbClr val="FF3300"/>
                </a:solidFill>
                <a:latin typeface="Tw Cen MT Condensed" panose="020B0606020104020203" pitchFamily="34" charset="0"/>
              </a:rPr>
              <a:t>OVER PRODUCTION</a:t>
            </a:r>
            <a:r>
              <a:rPr lang="en-GB" altLang="en-US" sz="2400" dirty="0">
                <a:latin typeface="Tw Cen MT Condensed" panose="020B0606020104020203" pitchFamily="34" charset="0"/>
              </a:rPr>
              <a:t> (we want less!!!)</a:t>
            </a:r>
          </a:p>
          <a:p>
            <a:pPr algn="ctr"/>
            <a:r>
              <a:rPr lang="en-GB" altLang="en-US" sz="2400" dirty="0">
                <a:latin typeface="Tw Cen MT Condensed" panose="020B0606020104020203" pitchFamily="34" charset="0"/>
              </a:rPr>
              <a:t> </a:t>
            </a:r>
            <a:r>
              <a:rPr lang="en-GB" altLang="en-US" sz="1400" dirty="0">
                <a:latin typeface="Tw Cen MT Condensed" panose="020B0606020104020203" pitchFamily="34" charset="0"/>
              </a:rPr>
              <a:t>in a free market</a:t>
            </a:r>
          </a:p>
          <a:p>
            <a:pPr algn="ctr"/>
            <a:endParaRPr lang="en-GB" altLang="en-US" sz="1400" dirty="0">
              <a:latin typeface="Tw Cen MT Condensed" panose="020B0606020104020203" pitchFamily="34" charset="0"/>
            </a:endParaRPr>
          </a:p>
        </p:txBody>
      </p:sp>
      <p:sp>
        <p:nvSpPr>
          <p:cNvPr id="17411" name="Text Box 3"/>
          <p:cNvSpPr txBox="1">
            <a:spLocks noChangeArrowheads="1"/>
          </p:cNvSpPr>
          <p:nvPr/>
        </p:nvSpPr>
        <p:spPr bwMode="auto">
          <a:xfrm>
            <a:off x="4530725" y="2454275"/>
            <a:ext cx="2853666"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b="1" dirty="0">
                <a:latin typeface="Tw Cen MT Condensed" panose="020B0606020104020203" pitchFamily="34" charset="0"/>
              </a:rPr>
              <a:t>DEMERIT GOODS</a:t>
            </a:r>
          </a:p>
        </p:txBody>
      </p:sp>
      <p:pic>
        <p:nvPicPr>
          <p:cNvPr id="17417" name="Picture 9" descr="dr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188913"/>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smok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88913"/>
            <a:ext cx="2663825" cy="2030412"/>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demerit good - gamb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4437063"/>
            <a:ext cx="2376488" cy="216535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fasat f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563" y="4508500"/>
            <a:ext cx="2222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7421" name="Picture 13" descr="lu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0" y="404813"/>
            <a:ext cx="2173288" cy="1549400"/>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obesek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314" y="1"/>
            <a:ext cx="7780337" cy="550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34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additive="base">
                                        <p:cTn id="7" dur="500" fill="hold"/>
                                        <p:tgtEl>
                                          <p:spTgt spid="17417"/>
                                        </p:tgtEl>
                                        <p:attrNameLst>
                                          <p:attrName>ppt_x</p:attrName>
                                        </p:attrNameLst>
                                      </p:cBhvr>
                                      <p:tavLst>
                                        <p:tav tm="0">
                                          <p:val>
                                            <p:strVal val="0-#ppt_w/2"/>
                                          </p:val>
                                        </p:tav>
                                        <p:tav tm="100000">
                                          <p:val>
                                            <p:strVal val="#ppt_x"/>
                                          </p:val>
                                        </p:tav>
                                      </p:tavLst>
                                    </p:anim>
                                    <p:anim calcmode="lin" valueType="num">
                                      <p:cBhvr additive="base">
                                        <p:cTn id="8"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8"/>
                                        </p:tgtEl>
                                        <p:attrNameLst>
                                          <p:attrName>style.visibility</p:attrName>
                                        </p:attrNameLst>
                                      </p:cBhvr>
                                      <p:to>
                                        <p:strVal val="visible"/>
                                      </p:to>
                                    </p:set>
                                    <p:anim calcmode="lin" valueType="num">
                                      <p:cBhvr additive="base">
                                        <p:cTn id="13" dur="500" fill="hold"/>
                                        <p:tgtEl>
                                          <p:spTgt spid="17418"/>
                                        </p:tgtEl>
                                        <p:attrNameLst>
                                          <p:attrName>ppt_x</p:attrName>
                                        </p:attrNameLst>
                                      </p:cBhvr>
                                      <p:tavLst>
                                        <p:tav tm="0">
                                          <p:val>
                                            <p:strVal val="0-#ppt_w/2"/>
                                          </p:val>
                                        </p:tav>
                                        <p:tav tm="100000">
                                          <p:val>
                                            <p:strVal val="#ppt_x"/>
                                          </p:val>
                                        </p:tav>
                                      </p:tavLst>
                                    </p:anim>
                                    <p:anim calcmode="lin" valueType="num">
                                      <p:cBhvr additive="base">
                                        <p:cTn id="14"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7421"/>
                                        </p:tgtEl>
                                        <p:attrNameLst>
                                          <p:attrName>style.visibility</p:attrName>
                                        </p:attrNameLst>
                                      </p:cBhvr>
                                      <p:to>
                                        <p:strVal val="visible"/>
                                      </p:to>
                                    </p:set>
                                    <p:animEffect transition="in" filter="box(in)">
                                      <p:cBhvr>
                                        <p:cTn id="19" dur="500"/>
                                        <p:tgtEl>
                                          <p:spTgt spid="174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7419"/>
                                        </p:tgtEl>
                                        <p:attrNameLst>
                                          <p:attrName>style.visibility</p:attrName>
                                        </p:attrNameLst>
                                      </p:cBhvr>
                                      <p:to>
                                        <p:strVal val="visible"/>
                                      </p:to>
                                    </p:set>
                                    <p:anim calcmode="lin" valueType="num">
                                      <p:cBhvr additive="base">
                                        <p:cTn id="24" dur="500" fill="hold"/>
                                        <p:tgtEl>
                                          <p:spTgt spid="17419"/>
                                        </p:tgtEl>
                                        <p:attrNameLst>
                                          <p:attrName>ppt_x</p:attrName>
                                        </p:attrNameLst>
                                      </p:cBhvr>
                                      <p:tavLst>
                                        <p:tav tm="0">
                                          <p:val>
                                            <p:strVal val="0-#ppt_w/2"/>
                                          </p:val>
                                        </p:tav>
                                        <p:tav tm="100000">
                                          <p:val>
                                            <p:strVal val="#ppt_x"/>
                                          </p:val>
                                        </p:tav>
                                      </p:tavLst>
                                    </p:anim>
                                    <p:anim calcmode="lin" valueType="num">
                                      <p:cBhvr additive="base">
                                        <p:cTn id="25"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7420"/>
                                        </p:tgtEl>
                                        <p:attrNameLst>
                                          <p:attrName>style.visibility</p:attrName>
                                        </p:attrNameLst>
                                      </p:cBhvr>
                                      <p:to>
                                        <p:strVal val="visible"/>
                                      </p:to>
                                    </p:set>
                                    <p:animEffect transition="in" filter="checkerboard(across)">
                                      <p:cBhvr>
                                        <p:cTn id="30" dur="500"/>
                                        <p:tgtEl>
                                          <p:spTgt spid="174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17422"/>
                                        </p:tgtEl>
                                        <p:attrNameLst>
                                          <p:attrName>style.visibility</p:attrName>
                                        </p:attrNameLst>
                                      </p:cBhvr>
                                      <p:to>
                                        <p:strVal val="visible"/>
                                      </p:to>
                                    </p:set>
                                    <p:animEffect transition="in" filter="diamond(in)">
                                      <p:cBhvr>
                                        <p:cTn id="35" dur="20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p:cNvCxnSpPr/>
          <p:nvPr/>
        </p:nvCxnSpPr>
        <p:spPr>
          <a:xfrm flipV="1">
            <a:off x="3790159" y="3611122"/>
            <a:ext cx="1509412" cy="1704543"/>
          </a:xfrm>
          <a:prstGeom prst="line">
            <a:avLst/>
          </a:prstGeom>
        </p:spPr>
        <p:style>
          <a:lnRef idx="3">
            <a:schemeClr val="accent2"/>
          </a:lnRef>
          <a:fillRef idx="0">
            <a:schemeClr val="accent2"/>
          </a:fillRef>
          <a:effectRef idx="2">
            <a:schemeClr val="accent2"/>
          </a:effectRef>
          <a:fontRef idx="minor">
            <a:schemeClr val="tx1"/>
          </a:fontRef>
        </p:style>
      </p:cxnSp>
      <p:sp>
        <p:nvSpPr>
          <p:cNvPr id="95" name="TextBox 94"/>
          <p:cNvSpPr txBox="1"/>
          <p:nvPr/>
        </p:nvSpPr>
        <p:spPr>
          <a:xfrm>
            <a:off x="5268654" y="3471699"/>
            <a:ext cx="401072" cy="261610"/>
          </a:xfrm>
          <a:prstGeom prst="rect">
            <a:avLst/>
          </a:prstGeom>
          <a:noFill/>
        </p:spPr>
        <p:txBody>
          <a:bodyPr wrap="none" rtlCol="0">
            <a:spAutoFit/>
          </a:bodyPr>
          <a:lstStyle/>
          <a:p>
            <a:r>
              <a:rPr lang="en-GB" sz="1100" b="1" dirty="0">
                <a:latin typeface="Tw Cen MT Condensed" panose="020B0606020104020203" pitchFamily="34" charset="0"/>
              </a:rPr>
              <a:t>MPC</a:t>
            </a:r>
          </a:p>
        </p:txBody>
      </p:sp>
      <p:cxnSp>
        <p:nvCxnSpPr>
          <p:cNvPr id="84" name="Straight Connector 83"/>
          <p:cNvCxnSpPr/>
          <p:nvPr/>
        </p:nvCxnSpPr>
        <p:spPr>
          <a:xfrm>
            <a:off x="8255146" y="181758"/>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85" name="TextBox 84"/>
          <p:cNvSpPr txBox="1"/>
          <p:nvPr/>
        </p:nvSpPr>
        <p:spPr>
          <a:xfrm>
            <a:off x="10239305" y="2358548"/>
            <a:ext cx="405880" cy="261610"/>
          </a:xfrm>
          <a:prstGeom prst="rect">
            <a:avLst/>
          </a:prstGeom>
          <a:noFill/>
        </p:spPr>
        <p:txBody>
          <a:bodyPr wrap="none" rtlCol="0">
            <a:spAutoFit/>
          </a:bodyPr>
          <a:lstStyle/>
          <a:p>
            <a:r>
              <a:rPr lang="en-GB" sz="1100" b="1" dirty="0">
                <a:latin typeface="Tw Cen MT Condensed" panose="020B0606020104020203" pitchFamily="34" charset="0"/>
              </a:rPr>
              <a:t>MPB</a:t>
            </a:r>
          </a:p>
        </p:txBody>
      </p:sp>
      <p:cxnSp>
        <p:nvCxnSpPr>
          <p:cNvPr id="3" name="Straight Connector 2"/>
          <p:cNvCxnSpPr/>
          <p:nvPr/>
        </p:nvCxnSpPr>
        <p:spPr>
          <a:xfrm>
            <a:off x="3490104" y="406220"/>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3490104" y="307322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3718704" y="482420"/>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3871104" y="558620"/>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5852304" y="295904"/>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13" name="TextBox 12"/>
          <p:cNvSpPr txBox="1"/>
          <p:nvPr/>
        </p:nvSpPr>
        <p:spPr>
          <a:xfrm>
            <a:off x="5855263" y="2735410"/>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cxnSp>
        <p:nvCxnSpPr>
          <p:cNvPr id="18" name="Straight Connector 17"/>
          <p:cNvCxnSpPr/>
          <p:nvPr/>
        </p:nvCxnSpPr>
        <p:spPr>
          <a:xfrm>
            <a:off x="4814356" y="1739720"/>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90104" y="1663520"/>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49673" y="3060517"/>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24" name="TextBox 23"/>
          <p:cNvSpPr txBox="1"/>
          <p:nvPr/>
        </p:nvSpPr>
        <p:spPr>
          <a:xfrm>
            <a:off x="3146163" y="249738"/>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25" name="Straight Connector 24"/>
          <p:cNvCxnSpPr/>
          <p:nvPr/>
        </p:nvCxnSpPr>
        <p:spPr>
          <a:xfrm>
            <a:off x="7312105" y="420998"/>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7312105" y="3087998"/>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7540705" y="497198"/>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7693105" y="573398"/>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9674305" y="310682"/>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30" name="TextBox 29"/>
          <p:cNvSpPr txBox="1"/>
          <p:nvPr/>
        </p:nvSpPr>
        <p:spPr>
          <a:xfrm>
            <a:off x="9677264" y="2750188"/>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cxnSp>
        <p:nvCxnSpPr>
          <p:cNvPr id="32" name="Straight Connector 31"/>
          <p:cNvCxnSpPr/>
          <p:nvPr/>
        </p:nvCxnSpPr>
        <p:spPr>
          <a:xfrm>
            <a:off x="8636357" y="1754498"/>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312105" y="1678298"/>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899687" y="3075295"/>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37" name="TextBox 36"/>
          <p:cNvSpPr txBox="1"/>
          <p:nvPr/>
        </p:nvSpPr>
        <p:spPr>
          <a:xfrm>
            <a:off x="6968164" y="264516"/>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38" name="Straight Connector 37"/>
          <p:cNvCxnSpPr/>
          <p:nvPr/>
        </p:nvCxnSpPr>
        <p:spPr>
          <a:xfrm>
            <a:off x="3578356" y="3735288"/>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3578356" y="6402288"/>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V="1">
            <a:off x="3806956" y="3811488"/>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3959356" y="3887688"/>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42" name="TextBox 41"/>
          <p:cNvSpPr txBox="1"/>
          <p:nvPr/>
        </p:nvSpPr>
        <p:spPr>
          <a:xfrm>
            <a:off x="5940556" y="3624972"/>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43" name="TextBox 42"/>
          <p:cNvSpPr txBox="1"/>
          <p:nvPr/>
        </p:nvSpPr>
        <p:spPr>
          <a:xfrm>
            <a:off x="5943515" y="6064478"/>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cxnSp>
        <p:nvCxnSpPr>
          <p:cNvPr id="45" name="Straight Connector 44"/>
          <p:cNvCxnSpPr/>
          <p:nvPr/>
        </p:nvCxnSpPr>
        <p:spPr>
          <a:xfrm>
            <a:off x="4902608" y="5068788"/>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578356" y="4992588"/>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56863" y="6404729"/>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50" name="TextBox 49"/>
          <p:cNvSpPr txBox="1"/>
          <p:nvPr/>
        </p:nvSpPr>
        <p:spPr>
          <a:xfrm>
            <a:off x="3234415" y="3578806"/>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51" name="Straight Connector 50"/>
          <p:cNvCxnSpPr/>
          <p:nvPr/>
        </p:nvCxnSpPr>
        <p:spPr>
          <a:xfrm>
            <a:off x="7374375" y="3735288"/>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a:off x="7374375" y="6402288"/>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flipV="1">
            <a:off x="7602975" y="3811488"/>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7755375" y="3887688"/>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55" name="TextBox 54"/>
          <p:cNvSpPr txBox="1"/>
          <p:nvPr/>
        </p:nvSpPr>
        <p:spPr>
          <a:xfrm>
            <a:off x="9736575" y="3624972"/>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56" name="TextBox 55"/>
          <p:cNvSpPr txBox="1"/>
          <p:nvPr/>
        </p:nvSpPr>
        <p:spPr>
          <a:xfrm>
            <a:off x="9739534" y="6064478"/>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cxnSp>
        <p:nvCxnSpPr>
          <p:cNvPr id="58" name="Straight Connector 57"/>
          <p:cNvCxnSpPr/>
          <p:nvPr/>
        </p:nvCxnSpPr>
        <p:spPr>
          <a:xfrm>
            <a:off x="8698627" y="5068788"/>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374375" y="4992588"/>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961957" y="6400801"/>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63" name="TextBox 62"/>
          <p:cNvSpPr txBox="1"/>
          <p:nvPr/>
        </p:nvSpPr>
        <p:spPr>
          <a:xfrm>
            <a:off x="7030434" y="3578806"/>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64" name="Straight Connector 63"/>
          <p:cNvCxnSpPr/>
          <p:nvPr/>
        </p:nvCxnSpPr>
        <p:spPr>
          <a:xfrm flipV="1">
            <a:off x="4403172" y="528930"/>
            <a:ext cx="2133600" cy="2438400"/>
          </a:xfrm>
          <a:prstGeom prst="line">
            <a:avLst/>
          </a:prstGeom>
        </p:spPr>
        <p:style>
          <a:lnRef idx="3">
            <a:schemeClr val="accent2"/>
          </a:lnRef>
          <a:fillRef idx="0">
            <a:schemeClr val="accent2"/>
          </a:fillRef>
          <a:effectRef idx="2">
            <a:schemeClr val="accent2"/>
          </a:effectRef>
          <a:fontRef idx="minor">
            <a:schemeClr val="tx1"/>
          </a:fontRef>
        </p:style>
      </p:cxnSp>
      <p:sp>
        <p:nvSpPr>
          <p:cNvPr id="65" name="TextBox 64"/>
          <p:cNvSpPr txBox="1"/>
          <p:nvPr/>
        </p:nvSpPr>
        <p:spPr>
          <a:xfrm>
            <a:off x="6536772" y="342414"/>
            <a:ext cx="401072" cy="261610"/>
          </a:xfrm>
          <a:prstGeom prst="rect">
            <a:avLst/>
          </a:prstGeom>
          <a:noFill/>
        </p:spPr>
        <p:txBody>
          <a:bodyPr wrap="none" rtlCol="0">
            <a:spAutoFit/>
          </a:bodyPr>
          <a:lstStyle/>
          <a:p>
            <a:r>
              <a:rPr lang="en-GB" sz="1100" b="1" dirty="0">
                <a:latin typeface="Tw Cen MT Condensed" panose="020B0606020104020203" pitchFamily="34" charset="0"/>
              </a:rPr>
              <a:t>MPC</a:t>
            </a:r>
          </a:p>
        </p:txBody>
      </p:sp>
      <p:cxnSp>
        <p:nvCxnSpPr>
          <p:cNvPr id="67" name="Straight Connector 66"/>
          <p:cNvCxnSpPr/>
          <p:nvPr/>
        </p:nvCxnSpPr>
        <p:spPr>
          <a:xfrm flipH="1">
            <a:off x="5148679" y="2138998"/>
            <a:ext cx="15162" cy="934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3462830" y="2067890"/>
            <a:ext cx="1624812" cy="147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073081" y="1249545"/>
            <a:ext cx="23080" cy="18769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7284867" y="1173345"/>
            <a:ext cx="1712015" cy="5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490815" y="4575989"/>
            <a:ext cx="28332" cy="18090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571267" y="4499788"/>
            <a:ext cx="843349" cy="64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492924" y="4472248"/>
            <a:ext cx="1514644" cy="1792419"/>
          </a:xfrm>
          <a:prstGeom prst="line">
            <a:avLst/>
          </a:prstGeom>
        </p:spPr>
        <p:style>
          <a:lnRef idx="3">
            <a:schemeClr val="accent2"/>
          </a:lnRef>
          <a:fillRef idx="0">
            <a:schemeClr val="accent2"/>
          </a:fillRef>
          <a:effectRef idx="2">
            <a:schemeClr val="accent2"/>
          </a:effectRef>
          <a:fontRef idx="minor">
            <a:schemeClr val="tx1"/>
          </a:fontRef>
        </p:style>
      </p:cxnSp>
      <p:sp>
        <p:nvSpPr>
          <p:cNvPr id="99" name="TextBox 98"/>
          <p:cNvSpPr txBox="1"/>
          <p:nvPr/>
        </p:nvSpPr>
        <p:spPr>
          <a:xfrm>
            <a:off x="8950129" y="6116684"/>
            <a:ext cx="405880" cy="261610"/>
          </a:xfrm>
          <a:prstGeom prst="rect">
            <a:avLst/>
          </a:prstGeom>
          <a:noFill/>
        </p:spPr>
        <p:txBody>
          <a:bodyPr wrap="none" rtlCol="0">
            <a:spAutoFit/>
          </a:bodyPr>
          <a:lstStyle/>
          <a:p>
            <a:r>
              <a:rPr lang="en-GB" sz="1100" b="1" dirty="0">
                <a:latin typeface="Tw Cen MT Condensed" panose="020B0606020104020203" pitchFamily="34" charset="0"/>
              </a:rPr>
              <a:t>MPB</a:t>
            </a:r>
          </a:p>
        </p:txBody>
      </p:sp>
      <p:cxnSp>
        <p:nvCxnSpPr>
          <p:cNvPr id="101" name="Straight Connector 100"/>
          <p:cNvCxnSpPr/>
          <p:nvPr/>
        </p:nvCxnSpPr>
        <p:spPr>
          <a:xfrm>
            <a:off x="8310859" y="5540033"/>
            <a:ext cx="0" cy="9086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382847" y="5460429"/>
            <a:ext cx="851813" cy="3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0266" y="831052"/>
            <a:ext cx="1260429" cy="4708981"/>
          </a:xfrm>
          <a:prstGeom prst="rect">
            <a:avLst/>
          </a:prstGeom>
          <a:noFill/>
          <a:ln>
            <a:solidFill>
              <a:schemeClr val="tx1"/>
            </a:solidFill>
          </a:ln>
        </p:spPr>
        <p:txBody>
          <a:bodyPr wrap="square" rtlCol="0">
            <a:spAutoFit/>
          </a:bodyPr>
          <a:lstStyle/>
          <a:p>
            <a:r>
              <a:rPr lang="en-GB" sz="1600" b="1" dirty="0">
                <a:latin typeface="Tw Cen MT Condensed" panose="020B0606020104020203" pitchFamily="34" charset="0"/>
              </a:rPr>
              <a:t>Externality Diagrams</a:t>
            </a:r>
          </a:p>
          <a:p>
            <a:endParaRPr lang="en-GB" sz="1600" dirty="0">
              <a:latin typeface="Tw Cen MT Condensed" panose="020B0606020104020203" pitchFamily="34" charset="0"/>
            </a:endParaRPr>
          </a:p>
          <a:p>
            <a:r>
              <a:rPr lang="en-GB" sz="1050" b="1" dirty="0">
                <a:latin typeface="Tw Cen MT Condensed" panose="020B0606020104020203" pitchFamily="34" charset="0"/>
              </a:rPr>
              <a:t>TASKS</a:t>
            </a:r>
          </a:p>
          <a:p>
            <a:pPr marL="177800" indent="-177800">
              <a:buFont typeface="+mj-lt"/>
              <a:buAutoNum type="arabicPeriod"/>
            </a:pPr>
            <a:r>
              <a:rPr lang="en-GB" sz="1050" dirty="0">
                <a:latin typeface="Tw Cen MT Condensed" panose="020B0606020104020203" pitchFamily="34" charset="0"/>
              </a:rPr>
              <a:t>Identify your ‘A’ and ‘B’ equilibrium (remember A is where we start from because people are selfish and B is where society wants the equilibrium to be)</a:t>
            </a:r>
          </a:p>
          <a:p>
            <a:pPr marL="177800" indent="-177800">
              <a:buFont typeface="+mj-lt"/>
              <a:buAutoNum type="arabicPeriod"/>
            </a:pPr>
            <a:r>
              <a:rPr lang="en-GB" sz="1050" dirty="0">
                <a:latin typeface="Tw Cen MT Condensed" panose="020B0606020104020203" pitchFamily="34" charset="0"/>
              </a:rPr>
              <a:t>Label each diagram with the P</a:t>
            </a:r>
            <a:r>
              <a:rPr lang="en-GB" sz="700" dirty="0">
                <a:latin typeface="Tw Cen MT Condensed" panose="020B0606020104020203" pitchFamily="34" charset="0"/>
              </a:rPr>
              <a:t>SO</a:t>
            </a:r>
            <a:r>
              <a:rPr lang="en-GB" sz="1050" dirty="0">
                <a:latin typeface="Tw Cen MT Condensed" panose="020B0606020104020203" pitchFamily="34" charset="0"/>
              </a:rPr>
              <a:t>, Q</a:t>
            </a:r>
            <a:r>
              <a:rPr lang="en-GB" sz="700" dirty="0">
                <a:latin typeface="Tw Cen MT Condensed" panose="020B0606020104020203" pitchFamily="34" charset="0"/>
              </a:rPr>
              <a:t>SO </a:t>
            </a:r>
            <a:r>
              <a:rPr lang="en-GB" sz="1050" dirty="0">
                <a:latin typeface="Tw Cen MT Condensed" panose="020B0606020104020203" pitchFamily="34" charset="0"/>
              </a:rPr>
              <a:t>and P</a:t>
            </a:r>
            <a:r>
              <a:rPr lang="en-GB" sz="700" dirty="0">
                <a:latin typeface="Tw Cen MT Condensed" panose="020B0606020104020203" pitchFamily="34" charset="0"/>
              </a:rPr>
              <a:t>m</a:t>
            </a:r>
            <a:r>
              <a:rPr lang="en-GB" sz="1050" dirty="0">
                <a:latin typeface="Tw Cen MT Condensed" panose="020B0606020104020203" pitchFamily="34" charset="0"/>
              </a:rPr>
              <a:t> and </a:t>
            </a:r>
            <a:r>
              <a:rPr lang="en-GB" sz="1050" dirty="0" err="1">
                <a:latin typeface="Tw Cen MT Condensed" panose="020B0606020104020203" pitchFamily="34" charset="0"/>
              </a:rPr>
              <a:t>Q</a:t>
            </a:r>
            <a:r>
              <a:rPr lang="en-GB" sz="700" dirty="0" err="1">
                <a:latin typeface="Tw Cen MT Condensed" panose="020B0606020104020203" pitchFamily="34" charset="0"/>
              </a:rPr>
              <a:t>m</a:t>
            </a:r>
            <a:endParaRPr lang="en-GB" sz="1050" dirty="0">
              <a:latin typeface="Tw Cen MT Condensed" panose="020B0606020104020203" pitchFamily="34" charset="0"/>
            </a:endParaRPr>
          </a:p>
          <a:p>
            <a:pPr marL="177800" indent="-177800">
              <a:buFont typeface="+mj-lt"/>
              <a:buAutoNum type="arabicPeriod"/>
            </a:pPr>
            <a:r>
              <a:rPr lang="en-GB" sz="1050" dirty="0">
                <a:latin typeface="Tw Cen MT Condensed" panose="020B0606020104020203" pitchFamily="34" charset="0"/>
              </a:rPr>
              <a:t>Why is each market to the left failing (being </a:t>
            </a:r>
            <a:r>
              <a:rPr lang="en-GB" sz="1050" dirty="0" err="1">
                <a:latin typeface="Tw Cen MT Condensed" panose="020B0606020104020203" pitchFamily="34" charset="0"/>
              </a:rPr>
              <a:t>allocatively</a:t>
            </a:r>
            <a:r>
              <a:rPr lang="en-GB" sz="1050" dirty="0">
                <a:latin typeface="Tw Cen MT Condensed" panose="020B0606020104020203" pitchFamily="34" charset="0"/>
              </a:rPr>
              <a:t> inefficient? Refer to over/under production or consumption</a:t>
            </a:r>
          </a:p>
          <a:p>
            <a:pPr marL="177800" indent="-177800">
              <a:buFont typeface="+mj-lt"/>
              <a:buAutoNum type="arabicPeriod"/>
            </a:pPr>
            <a:r>
              <a:rPr lang="en-GB" sz="1050" dirty="0">
                <a:latin typeface="Tw Cen MT Condensed" panose="020B0606020104020203" pitchFamily="34" charset="0"/>
              </a:rPr>
              <a:t>Label the external benefits or costs which are not being taken into account by the market</a:t>
            </a:r>
          </a:p>
        </p:txBody>
      </p:sp>
    </p:spTree>
    <p:extLst>
      <p:ext uri="{BB962C8B-B14F-4D97-AF65-F5344CB8AC3E}">
        <p14:creationId xmlns:p14="http://schemas.microsoft.com/office/powerpoint/2010/main" val="24958477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a:stCxn id="76" idx="4"/>
            <a:endCxn id="80" idx="0"/>
          </p:cNvCxnSpPr>
          <p:nvPr/>
        </p:nvCxnSpPr>
        <p:spPr>
          <a:xfrm flipH="1">
            <a:off x="8827511" y="1285746"/>
            <a:ext cx="2568" cy="18769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890855" y="3662102"/>
            <a:ext cx="1509412" cy="1704543"/>
          </a:xfrm>
          <a:prstGeom prst="line">
            <a:avLst/>
          </a:prstGeom>
        </p:spPr>
        <p:style>
          <a:lnRef idx="3">
            <a:schemeClr val="accent2"/>
          </a:lnRef>
          <a:fillRef idx="0">
            <a:schemeClr val="accent2"/>
          </a:fillRef>
          <a:effectRef idx="2">
            <a:schemeClr val="accent2"/>
          </a:effectRef>
          <a:fontRef idx="minor">
            <a:schemeClr val="tx1"/>
          </a:fontRef>
        </p:style>
      </p:cxnSp>
      <p:sp>
        <p:nvSpPr>
          <p:cNvPr id="95" name="TextBox 94"/>
          <p:cNvSpPr txBox="1"/>
          <p:nvPr/>
        </p:nvSpPr>
        <p:spPr>
          <a:xfrm>
            <a:off x="4369350" y="3522679"/>
            <a:ext cx="401072" cy="261610"/>
          </a:xfrm>
          <a:prstGeom prst="rect">
            <a:avLst/>
          </a:prstGeom>
          <a:noFill/>
        </p:spPr>
        <p:txBody>
          <a:bodyPr wrap="none" rtlCol="0">
            <a:spAutoFit/>
          </a:bodyPr>
          <a:lstStyle/>
          <a:p>
            <a:r>
              <a:rPr lang="en-GB" sz="1100" b="1" dirty="0">
                <a:latin typeface="Tw Cen MT Condensed" panose="020B0606020104020203" pitchFamily="34" charset="0"/>
              </a:rPr>
              <a:t>MPC</a:t>
            </a:r>
          </a:p>
        </p:txBody>
      </p:sp>
      <p:cxnSp>
        <p:nvCxnSpPr>
          <p:cNvPr id="84" name="Straight Connector 83"/>
          <p:cNvCxnSpPr/>
          <p:nvPr/>
        </p:nvCxnSpPr>
        <p:spPr>
          <a:xfrm>
            <a:off x="8012144" y="217960"/>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85" name="TextBox 84"/>
          <p:cNvSpPr txBox="1"/>
          <p:nvPr/>
        </p:nvSpPr>
        <p:spPr>
          <a:xfrm>
            <a:off x="9996303" y="2394750"/>
            <a:ext cx="405880" cy="261610"/>
          </a:xfrm>
          <a:prstGeom prst="rect">
            <a:avLst/>
          </a:prstGeom>
          <a:noFill/>
        </p:spPr>
        <p:txBody>
          <a:bodyPr wrap="none" rtlCol="0">
            <a:spAutoFit/>
          </a:bodyPr>
          <a:lstStyle/>
          <a:p>
            <a:r>
              <a:rPr lang="en-GB" sz="1100" b="1" dirty="0">
                <a:latin typeface="Tw Cen MT Condensed" panose="020B0606020104020203" pitchFamily="34" charset="0"/>
              </a:rPr>
              <a:t>MPB</a:t>
            </a:r>
          </a:p>
        </p:txBody>
      </p:sp>
      <p:cxnSp>
        <p:nvCxnSpPr>
          <p:cNvPr id="3" name="Straight Connector 2"/>
          <p:cNvCxnSpPr/>
          <p:nvPr/>
        </p:nvCxnSpPr>
        <p:spPr>
          <a:xfrm>
            <a:off x="2590800" y="457200"/>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2590800" y="312420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2819400" y="533400"/>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2971800" y="609600"/>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4953000" y="346884"/>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13" name="TextBox 12"/>
          <p:cNvSpPr txBox="1"/>
          <p:nvPr/>
        </p:nvSpPr>
        <p:spPr>
          <a:xfrm>
            <a:off x="4955959" y="2786390"/>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sp>
        <p:nvSpPr>
          <p:cNvPr id="16" name="Oval 15"/>
          <p:cNvSpPr/>
          <p:nvPr/>
        </p:nvSpPr>
        <p:spPr>
          <a:xfrm>
            <a:off x="3838852" y="1638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Tw Cen MT Condensed" panose="020B0606020104020203" pitchFamily="34" charset="0"/>
              </a:rPr>
              <a:t>B</a:t>
            </a:r>
          </a:p>
        </p:txBody>
      </p:sp>
      <p:cxnSp>
        <p:nvCxnSpPr>
          <p:cNvPr id="18" name="Straight Connector 17"/>
          <p:cNvCxnSpPr>
            <a:stCxn id="16" idx="4"/>
          </p:cNvCxnSpPr>
          <p:nvPr/>
        </p:nvCxnSpPr>
        <p:spPr>
          <a:xfrm>
            <a:off x="3915052" y="1790700"/>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2"/>
          </p:cNvCxnSpPr>
          <p:nvPr/>
        </p:nvCxnSpPr>
        <p:spPr>
          <a:xfrm flipH="1">
            <a:off x="2590800" y="1714500"/>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2933" y="1558571"/>
            <a:ext cx="386644" cy="307777"/>
          </a:xfrm>
          <a:prstGeom prst="rect">
            <a:avLst/>
          </a:prstGeom>
          <a:noFill/>
        </p:spPr>
        <p:txBody>
          <a:bodyPr wrap="none" rtlCol="0">
            <a:spAutoFit/>
          </a:bodyPr>
          <a:lstStyle/>
          <a:p>
            <a:r>
              <a:rPr lang="en-GB" sz="1400" b="1" dirty="0">
                <a:latin typeface="Tw Cen MT Condensed" panose="020B0606020104020203" pitchFamily="34" charset="0"/>
              </a:rPr>
              <a:t>P</a:t>
            </a:r>
            <a:r>
              <a:rPr lang="en-GB" sz="1050" b="1" dirty="0">
                <a:latin typeface="Tw Cen MT Condensed" panose="020B0606020104020203" pitchFamily="34" charset="0"/>
              </a:rPr>
              <a:t>SO</a:t>
            </a:r>
          </a:p>
        </p:txBody>
      </p:sp>
      <p:sp>
        <p:nvSpPr>
          <p:cNvPr id="22" name="TextBox 21"/>
          <p:cNvSpPr txBox="1"/>
          <p:nvPr/>
        </p:nvSpPr>
        <p:spPr>
          <a:xfrm>
            <a:off x="3696883" y="3162301"/>
            <a:ext cx="399468" cy="307777"/>
          </a:xfrm>
          <a:prstGeom prst="rect">
            <a:avLst/>
          </a:prstGeom>
          <a:noFill/>
        </p:spPr>
        <p:txBody>
          <a:bodyPr wrap="none" rtlCol="0">
            <a:spAutoFit/>
          </a:bodyPr>
          <a:lstStyle/>
          <a:p>
            <a:r>
              <a:rPr lang="en-GB" sz="1400" b="1" dirty="0">
                <a:latin typeface="Tw Cen MT Condensed" panose="020B0606020104020203" pitchFamily="34" charset="0"/>
              </a:rPr>
              <a:t>Q</a:t>
            </a:r>
            <a:r>
              <a:rPr lang="en-GB" sz="1050" b="1" dirty="0">
                <a:latin typeface="Tw Cen MT Condensed" panose="020B0606020104020203" pitchFamily="34" charset="0"/>
              </a:rPr>
              <a:t>SO</a:t>
            </a:r>
          </a:p>
        </p:txBody>
      </p:sp>
      <p:sp>
        <p:nvSpPr>
          <p:cNvPr id="23" name="TextBox 22"/>
          <p:cNvSpPr txBox="1"/>
          <p:nvPr/>
        </p:nvSpPr>
        <p:spPr>
          <a:xfrm>
            <a:off x="5150369" y="3111497"/>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24" name="TextBox 23"/>
          <p:cNvSpPr txBox="1"/>
          <p:nvPr/>
        </p:nvSpPr>
        <p:spPr>
          <a:xfrm>
            <a:off x="2246859" y="300718"/>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25" name="Straight Connector 24"/>
          <p:cNvCxnSpPr/>
          <p:nvPr/>
        </p:nvCxnSpPr>
        <p:spPr>
          <a:xfrm>
            <a:off x="7069103" y="457200"/>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7069103" y="312420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7297703" y="533400"/>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7450103" y="609600"/>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9431303" y="346884"/>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30" name="TextBox 29"/>
          <p:cNvSpPr txBox="1"/>
          <p:nvPr/>
        </p:nvSpPr>
        <p:spPr>
          <a:xfrm>
            <a:off x="9434262" y="2786390"/>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sp>
        <p:nvSpPr>
          <p:cNvPr id="31" name="Oval 30"/>
          <p:cNvSpPr/>
          <p:nvPr/>
        </p:nvSpPr>
        <p:spPr>
          <a:xfrm>
            <a:off x="8317155" y="16383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Tw Cen MT Condensed" panose="020B0606020104020203" pitchFamily="34" charset="0"/>
              </a:rPr>
              <a:t>B</a:t>
            </a:r>
          </a:p>
        </p:txBody>
      </p:sp>
      <p:cxnSp>
        <p:nvCxnSpPr>
          <p:cNvPr id="32" name="Straight Connector 31"/>
          <p:cNvCxnSpPr>
            <a:stCxn id="31" idx="4"/>
          </p:cNvCxnSpPr>
          <p:nvPr/>
        </p:nvCxnSpPr>
        <p:spPr>
          <a:xfrm>
            <a:off x="8393355" y="1790700"/>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1" idx="2"/>
          </p:cNvCxnSpPr>
          <p:nvPr/>
        </p:nvCxnSpPr>
        <p:spPr>
          <a:xfrm flipH="1">
            <a:off x="7069103" y="1714500"/>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41236" y="1558571"/>
            <a:ext cx="386644" cy="307777"/>
          </a:xfrm>
          <a:prstGeom prst="rect">
            <a:avLst/>
          </a:prstGeom>
          <a:noFill/>
        </p:spPr>
        <p:txBody>
          <a:bodyPr wrap="none" rtlCol="0">
            <a:spAutoFit/>
          </a:bodyPr>
          <a:lstStyle/>
          <a:p>
            <a:r>
              <a:rPr lang="en-GB" sz="1400" b="1" dirty="0">
                <a:latin typeface="Tw Cen MT Condensed" panose="020B0606020104020203" pitchFamily="34" charset="0"/>
              </a:rPr>
              <a:t>P</a:t>
            </a:r>
            <a:r>
              <a:rPr lang="en-GB" sz="1050" b="1" dirty="0">
                <a:latin typeface="Tw Cen MT Condensed" panose="020B0606020104020203" pitchFamily="34" charset="0"/>
              </a:rPr>
              <a:t>SO</a:t>
            </a:r>
          </a:p>
        </p:txBody>
      </p:sp>
      <p:sp>
        <p:nvSpPr>
          <p:cNvPr id="35" name="TextBox 34"/>
          <p:cNvSpPr txBox="1"/>
          <p:nvPr/>
        </p:nvSpPr>
        <p:spPr>
          <a:xfrm>
            <a:off x="8175186" y="3170711"/>
            <a:ext cx="399468" cy="307777"/>
          </a:xfrm>
          <a:prstGeom prst="rect">
            <a:avLst/>
          </a:prstGeom>
          <a:noFill/>
        </p:spPr>
        <p:txBody>
          <a:bodyPr wrap="none" rtlCol="0">
            <a:spAutoFit/>
          </a:bodyPr>
          <a:lstStyle/>
          <a:p>
            <a:r>
              <a:rPr lang="en-GB" sz="1400" b="1" dirty="0">
                <a:latin typeface="Tw Cen MT Condensed" panose="020B0606020104020203" pitchFamily="34" charset="0"/>
              </a:rPr>
              <a:t>Q</a:t>
            </a:r>
            <a:r>
              <a:rPr lang="en-GB" sz="1050" b="1" dirty="0">
                <a:latin typeface="Tw Cen MT Condensed" panose="020B0606020104020203" pitchFamily="34" charset="0"/>
              </a:rPr>
              <a:t>SO</a:t>
            </a:r>
          </a:p>
        </p:txBody>
      </p:sp>
      <p:sp>
        <p:nvSpPr>
          <p:cNvPr id="36" name="TextBox 35"/>
          <p:cNvSpPr txBox="1"/>
          <p:nvPr/>
        </p:nvSpPr>
        <p:spPr>
          <a:xfrm>
            <a:off x="9656685" y="3111497"/>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37" name="TextBox 36"/>
          <p:cNvSpPr txBox="1"/>
          <p:nvPr/>
        </p:nvSpPr>
        <p:spPr>
          <a:xfrm>
            <a:off x="6725162" y="300718"/>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38" name="Straight Connector 37"/>
          <p:cNvCxnSpPr/>
          <p:nvPr/>
        </p:nvCxnSpPr>
        <p:spPr>
          <a:xfrm>
            <a:off x="2679052" y="3786268"/>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2679052" y="6453268"/>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V="1">
            <a:off x="2907652" y="3862468"/>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3060052" y="3938668"/>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42" name="TextBox 41"/>
          <p:cNvSpPr txBox="1"/>
          <p:nvPr/>
        </p:nvSpPr>
        <p:spPr>
          <a:xfrm>
            <a:off x="5041252" y="3675952"/>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43" name="TextBox 42"/>
          <p:cNvSpPr txBox="1"/>
          <p:nvPr/>
        </p:nvSpPr>
        <p:spPr>
          <a:xfrm>
            <a:off x="5044211" y="6115458"/>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sp>
        <p:nvSpPr>
          <p:cNvPr id="44" name="Oval 43"/>
          <p:cNvSpPr/>
          <p:nvPr/>
        </p:nvSpPr>
        <p:spPr>
          <a:xfrm>
            <a:off x="3927104" y="49673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Tw Cen MT Condensed" panose="020B0606020104020203" pitchFamily="34" charset="0"/>
              </a:rPr>
              <a:t>B</a:t>
            </a:r>
          </a:p>
        </p:txBody>
      </p:sp>
      <p:cxnSp>
        <p:nvCxnSpPr>
          <p:cNvPr id="45" name="Straight Connector 44"/>
          <p:cNvCxnSpPr>
            <a:stCxn id="44" idx="4"/>
          </p:cNvCxnSpPr>
          <p:nvPr/>
        </p:nvCxnSpPr>
        <p:spPr>
          <a:xfrm>
            <a:off x="4003304" y="5119768"/>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2"/>
          </p:cNvCxnSpPr>
          <p:nvPr/>
        </p:nvCxnSpPr>
        <p:spPr>
          <a:xfrm flipH="1">
            <a:off x="2679052" y="5043568"/>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51185" y="4887639"/>
            <a:ext cx="386644" cy="307777"/>
          </a:xfrm>
          <a:prstGeom prst="rect">
            <a:avLst/>
          </a:prstGeom>
          <a:noFill/>
        </p:spPr>
        <p:txBody>
          <a:bodyPr wrap="none" rtlCol="0">
            <a:spAutoFit/>
          </a:bodyPr>
          <a:lstStyle/>
          <a:p>
            <a:r>
              <a:rPr lang="en-GB" sz="1400" b="1" dirty="0">
                <a:latin typeface="Tw Cen MT Condensed" panose="020B0606020104020203" pitchFamily="34" charset="0"/>
              </a:rPr>
              <a:t>P</a:t>
            </a:r>
            <a:r>
              <a:rPr lang="en-GB" sz="1050" b="1" dirty="0">
                <a:latin typeface="Tw Cen MT Condensed" panose="020B0606020104020203" pitchFamily="34" charset="0"/>
              </a:rPr>
              <a:t>SO</a:t>
            </a:r>
          </a:p>
        </p:txBody>
      </p:sp>
      <p:sp>
        <p:nvSpPr>
          <p:cNvPr id="48" name="TextBox 47"/>
          <p:cNvSpPr txBox="1"/>
          <p:nvPr/>
        </p:nvSpPr>
        <p:spPr>
          <a:xfrm>
            <a:off x="3776060" y="6480829"/>
            <a:ext cx="399468" cy="307777"/>
          </a:xfrm>
          <a:prstGeom prst="rect">
            <a:avLst/>
          </a:prstGeom>
          <a:noFill/>
        </p:spPr>
        <p:txBody>
          <a:bodyPr wrap="none" rtlCol="0">
            <a:spAutoFit/>
          </a:bodyPr>
          <a:lstStyle/>
          <a:p>
            <a:r>
              <a:rPr lang="en-GB" sz="1400" b="1" dirty="0">
                <a:latin typeface="Tw Cen MT Condensed" panose="020B0606020104020203" pitchFamily="34" charset="0"/>
              </a:rPr>
              <a:t>Q</a:t>
            </a:r>
            <a:r>
              <a:rPr lang="en-GB" sz="1050" b="1" dirty="0">
                <a:latin typeface="Tw Cen MT Condensed" panose="020B0606020104020203" pitchFamily="34" charset="0"/>
              </a:rPr>
              <a:t>SO</a:t>
            </a:r>
          </a:p>
        </p:txBody>
      </p:sp>
      <p:sp>
        <p:nvSpPr>
          <p:cNvPr id="49" name="TextBox 48"/>
          <p:cNvSpPr txBox="1"/>
          <p:nvPr/>
        </p:nvSpPr>
        <p:spPr>
          <a:xfrm>
            <a:off x="5257559" y="6455709"/>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50" name="TextBox 49"/>
          <p:cNvSpPr txBox="1"/>
          <p:nvPr/>
        </p:nvSpPr>
        <p:spPr>
          <a:xfrm>
            <a:off x="2335111" y="3629786"/>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51" name="Straight Connector 50"/>
          <p:cNvCxnSpPr/>
          <p:nvPr/>
        </p:nvCxnSpPr>
        <p:spPr>
          <a:xfrm>
            <a:off x="7131373" y="3771490"/>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a:off x="7131373" y="643849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flipV="1">
            <a:off x="7359973" y="3847690"/>
            <a:ext cx="2133600" cy="2438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7512373" y="3923890"/>
            <a:ext cx="1981200" cy="2362200"/>
          </a:xfrm>
          <a:prstGeom prst="line">
            <a:avLst/>
          </a:prstGeom>
        </p:spPr>
        <p:style>
          <a:lnRef idx="3">
            <a:schemeClr val="accent2"/>
          </a:lnRef>
          <a:fillRef idx="0">
            <a:schemeClr val="accent2"/>
          </a:fillRef>
          <a:effectRef idx="2">
            <a:schemeClr val="accent2"/>
          </a:effectRef>
          <a:fontRef idx="minor">
            <a:schemeClr val="tx1"/>
          </a:fontRef>
        </p:style>
      </p:cxnSp>
      <p:sp>
        <p:nvSpPr>
          <p:cNvPr id="55" name="TextBox 54"/>
          <p:cNvSpPr txBox="1"/>
          <p:nvPr/>
        </p:nvSpPr>
        <p:spPr>
          <a:xfrm>
            <a:off x="9493573" y="3661174"/>
            <a:ext cx="393056" cy="261610"/>
          </a:xfrm>
          <a:prstGeom prst="rect">
            <a:avLst/>
          </a:prstGeom>
          <a:noFill/>
        </p:spPr>
        <p:txBody>
          <a:bodyPr wrap="none" rtlCol="0">
            <a:spAutoFit/>
          </a:bodyPr>
          <a:lstStyle/>
          <a:p>
            <a:r>
              <a:rPr lang="en-GB" sz="1100" b="1" dirty="0">
                <a:latin typeface="Tw Cen MT Condensed" panose="020B0606020104020203" pitchFamily="34" charset="0"/>
              </a:rPr>
              <a:t>MSC</a:t>
            </a:r>
          </a:p>
        </p:txBody>
      </p:sp>
      <p:sp>
        <p:nvSpPr>
          <p:cNvPr id="56" name="TextBox 55"/>
          <p:cNvSpPr txBox="1"/>
          <p:nvPr/>
        </p:nvSpPr>
        <p:spPr>
          <a:xfrm>
            <a:off x="9496532" y="6100680"/>
            <a:ext cx="397866" cy="261610"/>
          </a:xfrm>
          <a:prstGeom prst="rect">
            <a:avLst/>
          </a:prstGeom>
          <a:noFill/>
        </p:spPr>
        <p:txBody>
          <a:bodyPr wrap="none" rtlCol="0">
            <a:spAutoFit/>
          </a:bodyPr>
          <a:lstStyle/>
          <a:p>
            <a:r>
              <a:rPr lang="en-GB" sz="1100" b="1" dirty="0">
                <a:latin typeface="Tw Cen MT Condensed" panose="020B0606020104020203" pitchFamily="34" charset="0"/>
              </a:rPr>
              <a:t>MSB</a:t>
            </a:r>
          </a:p>
        </p:txBody>
      </p:sp>
      <p:sp>
        <p:nvSpPr>
          <p:cNvPr id="57" name="Oval 56"/>
          <p:cNvSpPr/>
          <p:nvPr/>
        </p:nvSpPr>
        <p:spPr>
          <a:xfrm>
            <a:off x="8379425" y="49525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Tw Cen MT Condensed" panose="020B0606020104020203" pitchFamily="34" charset="0"/>
              </a:rPr>
              <a:t>B</a:t>
            </a:r>
          </a:p>
        </p:txBody>
      </p:sp>
      <p:cxnSp>
        <p:nvCxnSpPr>
          <p:cNvPr id="58" name="Straight Connector 57"/>
          <p:cNvCxnSpPr>
            <a:stCxn id="57" idx="4"/>
          </p:cNvCxnSpPr>
          <p:nvPr/>
        </p:nvCxnSpPr>
        <p:spPr>
          <a:xfrm>
            <a:off x="8455625" y="5104990"/>
            <a:ext cx="0" cy="1333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7" idx="2"/>
          </p:cNvCxnSpPr>
          <p:nvPr/>
        </p:nvCxnSpPr>
        <p:spPr>
          <a:xfrm flipH="1">
            <a:off x="7131373" y="5028790"/>
            <a:ext cx="1248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703506" y="4872861"/>
            <a:ext cx="386644" cy="307777"/>
          </a:xfrm>
          <a:prstGeom prst="rect">
            <a:avLst/>
          </a:prstGeom>
          <a:noFill/>
        </p:spPr>
        <p:txBody>
          <a:bodyPr wrap="none" rtlCol="0">
            <a:spAutoFit/>
          </a:bodyPr>
          <a:lstStyle/>
          <a:p>
            <a:r>
              <a:rPr lang="en-GB" sz="1400" b="1" dirty="0">
                <a:latin typeface="Tw Cen MT Condensed" panose="020B0606020104020203" pitchFamily="34" charset="0"/>
              </a:rPr>
              <a:t>P</a:t>
            </a:r>
            <a:r>
              <a:rPr lang="en-GB" sz="1050" b="1" dirty="0">
                <a:latin typeface="Tw Cen MT Condensed" panose="020B0606020104020203" pitchFamily="34" charset="0"/>
              </a:rPr>
              <a:t>SO</a:t>
            </a:r>
          </a:p>
        </p:txBody>
      </p:sp>
      <p:sp>
        <p:nvSpPr>
          <p:cNvPr id="61" name="TextBox 60"/>
          <p:cNvSpPr txBox="1"/>
          <p:nvPr/>
        </p:nvSpPr>
        <p:spPr>
          <a:xfrm>
            <a:off x="8237456" y="6485001"/>
            <a:ext cx="399468" cy="307777"/>
          </a:xfrm>
          <a:prstGeom prst="rect">
            <a:avLst/>
          </a:prstGeom>
          <a:noFill/>
        </p:spPr>
        <p:txBody>
          <a:bodyPr wrap="none" rtlCol="0">
            <a:spAutoFit/>
          </a:bodyPr>
          <a:lstStyle/>
          <a:p>
            <a:r>
              <a:rPr lang="en-GB" sz="1400" b="1" dirty="0">
                <a:latin typeface="Tw Cen MT Condensed" panose="020B0606020104020203" pitchFamily="34" charset="0"/>
              </a:rPr>
              <a:t>Q</a:t>
            </a:r>
            <a:r>
              <a:rPr lang="en-GB" sz="1050" b="1" dirty="0">
                <a:latin typeface="Tw Cen MT Condensed" panose="020B0606020104020203" pitchFamily="34" charset="0"/>
              </a:rPr>
              <a:t>SO</a:t>
            </a:r>
          </a:p>
        </p:txBody>
      </p:sp>
      <p:sp>
        <p:nvSpPr>
          <p:cNvPr id="62" name="TextBox 61"/>
          <p:cNvSpPr txBox="1"/>
          <p:nvPr/>
        </p:nvSpPr>
        <p:spPr>
          <a:xfrm>
            <a:off x="9718955" y="6437003"/>
            <a:ext cx="277640" cy="307777"/>
          </a:xfrm>
          <a:prstGeom prst="rect">
            <a:avLst/>
          </a:prstGeom>
          <a:noFill/>
        </p:spPr>
        <p:txBody>
          <a:bodyPr wrap="none" rtlCol="0">
            <a:spAutoFit/>
          </a:bodyPr>
          <a:lstStyle/>
          <a:p>
            <a:r>
              <a:rPr lang="en-GB" sz="1400" b="1" dirty="0">
                <a:latin typeface="Tw Cen MT Condensed" panose="020B0606020104020203" pitchFamily="34" charset="0"/>
              </a:rPr>
              <a:t>Q</a:t>
            </a:r>
            <a:endParaRPr lang="en-GB" sz="1050" b="1" dirty="0">
              <a:latin typeface="Tw Cen MT Condensed" panose="020B0606020104020203" pitchFamily="34" charset="0"/>
            </a:endParaRPr>
          </a:p>
        </p:txBody>
      </p:sp>
      <p:sp>
        <p:nvSpPr>
          <p:cNvPr id="63" name="TextBox 62"/>
          <p:cNvSpPr txBox="1"/>
          <p:nvPr/>
        </p:nvSpPr>
        <p:spPr>
          <a:xfrm>
            <a:off x="6787432" y="3615008"/>
            <a:ext cx="264816" cy="307777"/>
          </a:xfrm>
          <a:prstGeom prst="rect">
            <a:avLst/>
          </a:prstGeom>
          <a:noFill/>
        </p:spPr>
        <p:txBody>
          <a:bodyPr wrap="none" rtlCol="0">
            <a:spAutoFit/>
          </a:bodyPr>
          <a:lstStyle/>
          <a:p>
            <a:r>
              <a:rPr lang="en-GB" sz="1400" b="1" dirty="0">
                <a:latin typeface="Tw Cen MT Condensed" panose="020B0606020104020203" pitchFamily="34" charset="0"/>
              </a:rPr>
              <a:t>P</a:t>
            </a:r>
            <a:endParaRPr lang="en-GB" sz="1050" b="1" dirty="0">
              <a:latin typeface="Tw Cen MT Condensed" panose="020B0606020104020203" pitchFamily="34" charset="0"/>
            </a:endParaRPr>
          </a:p>
        </p:txBody>
      </p:sp>
      <p:cxnSp>
        <p:nvCxnSpPr>
          <p:cNvPr id="64" name="Straight Connector 63"/>
          <p:cNvCxnSpPr/>
          <p:nvPr/>
        </p:nvCxnSpPr>
        <p:spPr>
          <a:xfrm flipV="1">
            <a:off x="3503868" y="579910"/>
            <a:ext cx="2133600" cy="2438400"/>
          </a:xfrm>
          <a:prstGeom prst="line">
            <a:avLst/>
          </a:prstGeom>
        </p:spPr>
        <p:style>
          <a:lnRef idx="3">
            <a:schemeClr val="accent2"/>
          </a:lnRef>
          <a:fillRef idx="0">
            <a:schemeClr val="accent2"/>
          </a:fillRef>
          <a:effectRef idx="2">
            <a:schemeClr val="accent2"/>
          </a:effectRef>
          <a:fontRef idx="minor">
            <a:schemeClr val="tx1"/>
          </a:fontRef>
        </p:style>
      </p:cxnSp>
      <p:sp>
        <p:nvSpPr>
          <p:cNvPr id="65" name="TextBox 64"/>
          <p:cNvSpPr txBox="1"/>
          <p:nvPr/>
        </p:nvSpPr>
        <p:spPr>
          <a:xfrm>
            <a:off x="5637468" y="393394"/>
            <a:ext cx="401072" cy="261610"/>
          </a:xfrm>
          <a:prstGeom prst="rect">
            <a:avLst/>
          </a:prstGeom>
          <a:noFill/>
        </p:spPr>
        <p:txBody>
          <a:bodyPr wrap="none" rtlCol="0">
            <a:spAutoFit/>
          </a:bodyPr>
          <a:lstStyle/>
          <a:p>
            <a:r>
              <a:rPr lang="en-GB" sz="1100" b="1" dirty="0">
                <a:latin typeface="Tw Cen MT Condensed" panose="020B0606020104020203" pitchFamily="34" charset="0"/>
              </a:rPr>
              <a:t>MPC</a:t>
            </a:r>
          </a:p>
        </p:txBody>
      </p:sp>
      <p:sp>
        <p:nvSpPr>
          <p:cNvPr id="66" name="Oval 65"/>
          <p:cNvSpPr/>
          <p:nvPr/>
        </p:nvSpPr>
        <p:spPr>
          <a:xfrm>
            <a:off x="4188337" y="20375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Tw Cen MT Condensed" panose="020B0606020104020203" pitchFamily="34" charset="0"/>
              </a:rPr>
              <a:t>A</a:t>
            </a:r>
          </a:p>
        </p:txBody>
      </p:sp>
      <p:cxnSp>
        <p:nvCxnSpPr>
          <p:cNvPr id="67" name="Straight Connector 66"/>
          <p:cNvCxnSpPr>
            <a:stCxn id="66" idx="4"/>
          </p:cNvCxnSpPr>
          <p:nvPr/>
        </p:nvCxnSpPr>
        <p:spPr>
          <a:xfrm flipH="1">
            <a:off x="4249375" y="2189978"/>
            <a:ext cx="15162" cy="934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69" idx="3"/>
          </p:cNvCxnSpPr>
          <p:nvPr/>
        </p:nvCxnSpPr>
        <p:spPr>
          <a:xfrm flipH="1" flipV="1">
            <a:off x="2526658" y="2118871"/>
            <a:ext cx="1661680" cy="147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73676" y="1964982"/>
            <a:ext cx="352982" cy="307777"/>
          </a:xfrm>
          <a:prstGeom prst="rect">
            <a:avLst/>
          </a:prstGeom>
          <a:noFill/>
        </p:spPr>
        <p:txBody>
          <a:bodyPr wrap="none" rtlCol="0">
            <a:spAutoFit/>
          </a:bodyPr>
          <a:lstStyle/>
          <a:p>
            <a:r>
              <a:rPr lang="en-GB" sz="1400" b="1" dirty="0">
                <a:latin typeface="Tw Cen MT Condensed" panose="020B0606020104020203" pitchFamily="34" charset="0"/>
              </a:rPr>
              <a:t>P</a:t>
            </a:r>
            <a:r>
              <a:rPr lang="en-GB" sz="1050" b="1" dirty="0">
                <a:latin typeface="Tw Cen MT Condensed" panose="020B0606020104020203" pitchFamily="34" charset="0"/>
              </a:rPr>
              <a:t>m</a:t>
            </a:r>
          </a:p>
        </p:txBody>
      </p:sp>
      <p:sp>
        <p:nvSpPr>
          <p:cNvPr id="75" name="TextBox 74"/>
          <p:cNvSpPr txBox="1"/>
          <p:nvPr/>
        </p:nvSpPr>
        <p:spPr>
          <a:xfrm>
            <a:off x="4098113" y="3172265"/>
            <a:ext cx="365806" cy="307777"/>
          </a:xfrm>
          <a:prstGeom prst="rect">
            <a:avLst/>
          </a:prstGeom>
          <a:noFill/>
        </p:spPr>
        <p:txBody>
          <a:bodyPr wrap="none" rtlCol="0">
            <a:spAutoFit/>
          </a:bodyPr>
          <a:lstStyle/>
          <a:p>
            <a:r>
              <a:rPr lang="en-GB" sz="1400" b="1" dirty="0" err="1">
                <a:latin typeface="Tw Cen MT Condensed" panose="020B0606020104020203" pitchFamily="34" charset="0"/>
              </a:rPr>
              <a:t>Q</a:t>
            </a:r>
            <a:r>
              <a:rPr lang="en-GB" sz="1050" b="1" dirty="0" err="1">
                <a:latin typeface="Tw Cen MT Condensed" panose="020B0606020104020203" pitchFamily="34" charset="0"/>
              </a:rPr>
              <a:t>m</a:t>
            </a:r>
            <a:endParaRPr lang="en-GB" sz="1050" b="1" dirty="0">
              <a:latin typeface="Tw Cen MT Condensed" panose="020B0606020104020203" pitchFamily="34" charset="0"/>
            </a:endParaRPr>
          </a:p>
        </p:txBody>
      </p:sp>
      <p:sp>
        <p:nvSpPr>
          <p:cNvPr id="76" name="Oval 75"/>
          <p:cNvSpPr/>
          <p:nvPr/>
        </p:nvSpPr>
        <p:spPr>
          <a:xfrm>
            <a:off x="8753879" y="113334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Tw Cen MT Condensed" panose="020B0606020104020203" pitchFamily="34" charset="0"/>
              </a:rPr>
              <a:t>A</a:t>
            </a:r>
          </a:p>
        </p:txBody>
      </p:sp>
      <p:cxnSp>
        <p:nvCxnSpPr>
          <p:cNvPr id="78" name="Straight Connector 77"/>
          <p:cNvCxnSpPr>
            <a:stCxn id="76" idx="2"/>
            <a:endCxn id="79" idx="3"/>
          </p:cNvCxnSpPr>
          <p:nvPr/>
        </p:nvCxnSpPr>
        <p:spPr>
          <a:xfrm flipH="1">
            <a:off x="7004996" y="1209546"/>
            <a:ext cx="1748883" cy="5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652014" y="1060697"/>
            <a:ext cx="352982" cy="307777"/>
          </a:xfrm>
          <a:prstGeom prst="rect">
            <a:avLst/>
          </a:prstGeom>
          <a:noFill/>
        </p:spPr>
        <p:txBody>
          <a:bodyPr wrap="none" rtlCol="0">
            <a:spAutoFit/>
          </a:bodyPr>
          <a:lstStyle/>
          <a:p>
            <a:r>
              <a:rPr lang="en-GB" sz="1400" b="1" dirty="0">
                <a:latin typeface="Tw Cen MT Condensed" panose="020B0606020104020203" pitchFamily="34" charset="0"/>
              </a:rPr>
              <a:t>P</a:t>
            </a:r>
            <a:r>
              <a:rPr lang="en-GB" sz="1050" b="1" dirty="0">
                <a:latin typeface="Tw Cen MT Condensed" panose="020B0606020104020203" pitchFamily="34" charset="0"/>
              </a:rPr>
              <a:t>m</a:t>
            </a:r>
          </a:p>
        </p:txBody>
      </p:sp>
      <p:sp>
        <p:nvSpPr>
          <p:cNvPr id="80" name="TextBox 79"/>
          <p:cNvSpPr txBox="1"/>
          <p:nvPr/>
        </p:nvSpPr>
        <p:spPr>
          <a:xfrm>
            <a:off x="8644608" y="3162656"/>
            <a:ext cx="365806" cy="307777"/>
          </a:xfrm>
          <a:prstGeom prst="rect">
            <a:avLst/>
          </a:prstGeom>
          <a:noFill/>
        </p:spPr>
        <p:txBody>
          <a:bodyPr wrap="none" rtlCol="0">
            <a:spAutoFit/>
          </a:bodyPr>
          <a:lstStyle/>
          <a:p>
            <a:r>
              <a:rPr lang="en-GB" sz="1400" b="1" dirty="0" err="1">
                <a:latin typeface="Tw Cen MT Condensed" panose="020B0606020104020203" pitchFamily="34" charset="0"/>
              </a:rPr>
              <a:t>Q</a:t>
            </a:r>
            <a:r>
              <a:rPr lang="en-GB" sz="1050" b="1" dirty="0" err="1">
                <a:latin typeface="Tw Cen MT Condensed" panose="020B0606020104020203" pitchFamily="34" charset="0"/>
              </a:rPr>
              <a:t>m</a:t>
            </a:r>
            <a:endParaRPr lang="en-GB" sz="1050" b="1" dirty="0">
              <a:latin typeface="Tw Cen MT Condensed" panose="020B0606020104020203" pitchFamily="34" charset="0"/>
            </a:endParaRPr>
          </a:p>
        </p:txBody>
      </p:sp>
      <p:sp>
        <p:nvSpPr>
          <p:cNvPr id="86" name="Oval 85"/>
          <p:cNvSpPr/>
          <p:nvPr/>
        </p:nvSpPr>
        <p:spPr>
          <a:xfrm>
            <a:off x="3515311" y="44745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Tw Cen MT Condensed" panose="020B0606020104020203" pitchFamily="34" charset="0"/>
              </a:rPr>
              <a:t>A</a:t>
            </a:r>
          </a:p>
        </p:txBody>
      </p:sp>
      <p:cxnSp>
        <p:nvCxnSpPr>
          <p:cNvPr id="87" name="Straight Connector 86"/>
          <p:cNvCxnSpPr>
            <a:stCxn id="86" idx="4"/>
          </p:cNvCxnSpPr>
          <p:nvPr/>
        </p:nvCxnSpPr>
        <p:spPr>
          <a:xfrm>
            <a:off x="3591511" y="4626969"/>
            <a:ext cx="28332" cy="18090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6" idx="2"/>
            <a:endCxn id="89" idx="3"/>
          </p:cNvCxnSpPr>
          <p:nvPr/>
        </p:nvCxnSpPr>
        <p:spPr>
          <a:xfrm flipH="1">
            <a:off x="2671963" y="4550768"/>
            <a:ext cx="843349" cy="64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282112" y="4403342"/>
            <a:ext cx="389850" cy="307777"/>
          </a:xfrm>
          <a:prstGeom prst="rect">
            <a:avLst/>
          </a:prstGeom>
          <a:noFill/>
        </p:spPr>
        <p:txBody>
          <a:bodyPr wrap="square" rtlCol="0">
            <a:spAutoFit/>
          </a:bodyPr>
          <a:lstStyle/>
          <a:p>
            <a:r>
              <a:rPr lang="en-GB" sz="1400" b="1" dirty="0">
                <a:latin typeface="Tw Cen MT Condensed" panose="020B0606020104020203" pitchFamily="34" charset="0"/>
              </a:rPr>
              <a:t>P</a:t>
            </a:r>
            <a:r>
              <a:rPr lang="en-GB" sz="1050" b="1" dirty="0">
                <a:latin typeface="Tw Cen MT Condensed" panose="020B0606020104020203" pitchFamily="34" charset="0"/>
              </a:rPr>
              <a:t>m</a:t>
            </a:r>
          </a:p>
        </p:txBody>
      </p:sp>
      <p:sp>
        <p:nvSpPr>
          <p:cNvPr id="90" name="TextBox 89"/>
          <p:cNvSpPr txBox="1"/>
          <p:nvPr/>
        </p:nvSpPr>
        <p:spPr>
          <a:xfrm>
            <a:off x="3421099" y="6476946"/>
            <a:ext cx="417102" cy="307777"/>
          </a:xfrm>
          <a:prstGeom prst="rect">
            <a:avLst/>
          </a:prstGeom>
          <a:noFill/>
        </p:spPr>
        <p:txBody>
          <a:bodyPr wrap="square" rtlCol="0">
            <a:spAutoFit/>
          </a:bodyPr>
          <a:lstStyle/>
          <a:p>
            <a:r>
              <a:rPr lang="en-GB" sz="1400" b="1" dirty="0" err="1">
                <a:latin typeface="Tw Cen MT Condensed" panose="020B0606020104020203" pitchFamily="34" charset="0"/>
              </a:rPr>
              <a:t>Q</a:t>
            </a:r>
            <a:r>
              <a:rPr lang="en-GB" sz="1050" b="1" dirty="0" err="1">
                <a:latin typeface="Tw Cen MT Condensed" panose="020B0606020104020203" pitchFamily="34" charset="0"/>
              </a:rPr>
              <a:t>m</a:t>
            </a:r>
            <a:endParaRPr lang="en-GB" sz="1050" b="1" dirty="0">
              <a:latin typeface="Tw Cen MT Condensed" panose="020B0606020104020203" pitchFamily="34" charset="0"/>
            </a:endParaRPr>
          </a:p>
        </p:txBody>
      </p:sp>
      <p:cxnSp>
        <p:nvCxnSpPr>
          <p:cNvPr id="98" name="Straight Connector 97"/>
          <p:cNvCxnSpPr/>
          <p:nvPr/>
        </p:nvCxnSpPr>
        <p:spPr>
          <a:xfrm>
            <a:off x="7249922" y="4508450"/>
            <a:ext cx="1514644" cy="1792419"/>
          </a:xfrm>
          <a:prstGeom prst="line">
            <a:avLst/>
          </a:prstGeom>
        </p:spPr>
        <p:style>
          <a:lnRef idx="3">
            <a:schemeClr val="accent2"/>
          </a:lnRef>
          <a:fillRef idx="0">
            <a:schemeClr val="accent2"/>
          </a:fillRef>
          <a:effectRef idx="2">
            <a:schemeClr val="accent2"/>
          </a:effectRef>
          <a:fontRef idx="minor">
            <a:schemeClr val="tx1"/>
          </a:fontRef>
        </p:style>
      </p:cxnSp>
      <p:sp>
        <p:nvSpPr>
          <p:cNvPr id="99" name="TextBox 98"/>
          <p:cNvSpPr txBox="1"/>
          <p:nvPr/>
        </p:nvSpPr>
        <p:spPr>
          <a:xfrm>
            <a:off x="8707127" y="6152886"/>
            <a:ext cx="405880" cy="261610"/>
          </a:xfrm>
          <a:prstGeom prst="rect">
            <a:avLst/>
          </a:prstGeom>
          <a:noFill/>
        </p:spPr>
        <p:txBody>
          <a:bodyPr wrap="none" rtlCol="0">
            <a:spAutoFit/>
          </a:bodyPr>
          <a:lstStyle/>
          <a:p>
            <a:r>
              <a:rPr lang="en-GB" sz="1100" b="1" dirty="0">
                <a:latin typeface="Tw Cen MT Condensed" panose="020B0606020104020203" pitchFamily="34" charset="0"/>
              </a:rPr>
              <a:t>MPB</a:t>
            </a:r>
          </a:p>
        </p:txBody>
      </p:sp>
      <p:sp>
        <p:nvSpPr>
          <p:cNvPr id="100" name="Oval 99"/>
          <p:cNvSpPr/>
          <p:nvPr/>
        </p:nvSpPr>
        <p:spPr>
          <a:xfrm>
            <a:off x="7991657" y="542383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atin typeface="Tw Cen MT Condensed" panose="020B0606020104020203" pitchFamily="34" charset="0"/>
              </a:rPr>
              <a:t>A</a:t>
            </a:r>
          </a:p>
        </p:txBody>
      </p:sp>
      <p:cxnSp>
        <p:nvCxnSpPr>
          <p:cNvPr id="101" name="Straight Connector 100"/>
          <p:cNvCxnSpPr>
            <a:stCxn id="100" idx="4"/>
            <a:endCxn id="107" idx="0"/>
          </p:cNvCxnSpPr>
          <p:nvPr/>
        </p:nvCxnSpPr>
        <p:spPr>
          <a:xfrm flipH="1">
            <a:off x="8042209" y="5576235"/>
            <a:ext cx="25648" cy="9086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0" idx="2"/>
          </p:cNvCxnSpPr>
          <p:nvPr/>
        </p:nvCxnSpPr>
        <p:spPr>
          <a:xfrm flipH="1" flipV="1">
            <a:off x="7139845" y="5496631"/>
            <a:ext cx="851813" cy="3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723970" y="5342743"/>
            <a:ext cx="352982" cy="307777"/>
          </a:xfrm>
          <a:prstGeom prst="rect">
            <a:avLst/>
          </a:prstGeom>
          <a:noFill/>
        </p:spPr>
        <p:txBody>
          <a:bodyPr wrap="none" rtlCol="0">
            <a:spAutoFit/>
          </a:bodyPr>
          <a:lstStyle/>
          <a:p>
            <a:r>
              <a:rPr lang="en-GB" sz="1400" b="1" dirty="0">
                <a:latin typeface="Tw Cen MT Condensed" panose="020B0606020104020203" pitchFamily="34" charset="0"/>
              </a:rPr>
              <a:t>P</a:t>
            </a:r>
            <a:r>
              <a:rPr lang="en-GB" sz="1050" b="1" dirty="0">
                <a:latin typeface="Tw Cen MT Condensed" panose="020B0606020104020203" pitchFamily="34" charset="0"/>
              </a:rPr>
              <a:t>m</a:t>
            </a:r>
          </a:p>
        </p:txBody>
      </p:sp>
      <p:sp>
        <p:nvSpPr>
          <p:cNvPr id="107" name="TextBox 106"/>
          <p:cNvSpPr txBox="1"/>
          <p:nvPr/>
        </p:nvSpPr>
        <p:spPr>
          <a:xfrm>
            <a:off x="7859306" y="6484908"/>
            <a:ext cx="365806" cy="307777"/>
          </a:xfrm>
          <a:prstGeom prst="rect">
            <a:avLst/>
          </a:prstGeom>
          <a:noFill/>
        </p:spPr>
        <p:txBody>
          <a:bodyPr wrap="none" rtlCol="0">
            <a:spAutoFit/>
          </a:bodyPr>
          <a:lstStyle/>
          <a:p>
            <a:r>
              <a:rPr lang="en-GB" sz="1400" b="1" dirty="0" err="1">
                <a:latin typeface="Tw Cen MT Condensed" panose="020B0606020104020203" pitchFamily="34" charset="0"/>
              </a:rPr>
              <a:t>Q</a:t>
            </a:r>
            <a:r>
              <a:rPr lang="en-GB" sz="1050" b="1" dirty="0" err="1">
                <a:latin typeface="Tw Cen MT Condensed" panose="020B0606020104020203" pitchFamily="34" charset="0"/>
              </a:rPr>
              <a:t>m</a:t>
            </a:r>
            <a:endParaRPr lang="en-GB" sz="1050" b="1" dirty="0">
              <a:latin typeface="Tw Cen MT Condensed" panose="020B0606020104020203" pitchFamily="34" charset="0"/>
            </a:endParaRPr>
          </a:p>
        </p:txBody>
      </p:sp>
    </p:spTree>
    <p:extLst>
      <p:ext uri="{BB962C8B-B14F-4D97-AF65-F5344CB8AC3E}">
        <p14:creationId xmlns:p14="http://schemas.microsoft.com/office/powerpoint/2010/main" val="764795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63" y="63614"/>
            <a:ext cx="7579724" cy="1325563"/>
          </a:xfrm>
        </p:spPr>
        <p:txBody>
          <a:bodyPr>
            <a:normAutofit/>
          </a:bodyPr>
          <a:lstStyle/>
          <a:p>
            <a:r>
              <a:rPr lang="en-GB" b="1" dirty="0" smtClean="0">
                <a:latin typeface="Tw Cen MT Condensed" panose="020B0606020104020203" pitchFamily="34" charset="0"/>
              </a:rPr>
              <a:t>RWS7 and 8: MACROECONOMICS</a:t>
            </a:r>
            <a:br>
              <a:rPr lang="en-GB" b="1" dirty="0" smtClean="0">
                <a:latin typeface="Tw Cen MT Condensed" panose="020B0606020104020203" pitchFamily="34" charset="0"/>
              </a:rPr>
            </a:br>
            <a:r>
              <a:rPr lang="en-GB" sz="3100" b="1" dirty="0" smtClean="0">
                <a:solidFill>
                  <a:srgbClr val="FF0000"/>
                </a:solidFill>
                <a:latin typeface="Tw Cen MT Condensed" panose="020B0606020104020203" pitchFamily="34" charset="0"/>
              </a:rPr>
              <a:t>Government Policy and International Economics</a:t>
            </a:r>
            <a:endParaRPr lang="en-GB" sz="2200" b="1" dirty="0">
              <a:solidFill>
                <a:schemeClr val="tx2"/>
              </a:solidFill>
              <a:latin typeface="Tw Cen MT Condensed" panose="020B0606020104020203" pitchFamily="34" charset="0"/>
            </a:endParaRPr>
          </a:p>
        </p:txBody>
      </p:sp>
      <p:sp>
        <p:nvSpPr>
          <p:cNvPr id="5" name="Content Placeholder 4"/>
          <p:cNvSpPr>
            <a:spLocks noGrp="1"/>
          </p:cNvSpPr>
          <p:nvPr>
            <p:ph idx="1"/>
          </p:nvPr>
        </p:nvSpPr>
        <p:spPr>
          <a:xfrm>
            <a:off x="245106" y="1891613"/>
            <a:ext cx="3526410" cy="4351338"/>
          </a:xfrm>
        </p:spPr>
        <p:txBody>
          <a:bodyPr>
            <a:normAutofit fontScale="92500" lnSpcReduction="20000"/>
          </a:bodyPr>
          <a:lstStyle/>
          <a:p>
            <a:r>
              <a:rPr lang="en-GB" b="1" dirty="0" smtClean="0"/>
              <a:t>RWS7 = </a:t>
            </a:r>
            <a:r>
              <a:rPr lang="en-GB" dirty="0" smtClean="0"/>
              <a:t>Demand Side Policies (Fiscal and Monetary Policy)</a:t>
            </a:r>
          </a:p>
          <a:p>
            <a:r>
              <a:rPr lang="en-GB" b="1" dirty="0" smtClean="0"/>
              <a:t>RWS8 = </a:t>
            </a:r>
            <a:r>
              <a:rPr lang="en-GB" dirty="0" smtClean="0"/>
              <a:t>Supply Side Policies (Free Market and Interventionist)</a:t>
            </a:r>
          </a:p>
          <a:p>
            <a:pPr marL="0" indent="0">
              <a:buNone/>
            </a:pPr>
            <a:r>
              <a:rPr lang="en-GB" dirty="0">
                <a:solidFill>
                  <a:srgbClr val="FF0000"/>
                </a:solidFill>
              </a:rPr>
              <a:t>E</a:t>
            </a:r>
            <a:r>
              <a:rPr lang="en-GB" dirty="0" smtClean="0">
                <a:solidFill>
                  <a:srgbClr val="FF0000"/>
                </a:solidFill>
              </a:rPr>
              <a:t>ASTER</a:t>
            </a:r>
          </a:p>
          <a:p>
            <a:r>
              <a:rPr lang="en-GB" b="1" dirty="0" smtClean="0"/>
              <a:t>RWS9 = </a:t>
            </a:r>
            <a:r>
              <a:rPr lang="en-GB" dirty="0" smtClean="0"/>
              <a:t>International Economics (Exchange Rate Systems)</a:t>
            </a:r>
          </a:p>
          <a:p>
            <a:r>
              <a:rPr lang="en-GB" b="1" dirty="0" smtClean="0"/>
              <a:t>RWS10 </a:t>
            </a:r>
            <a:r>
              <a:rPr lang="en-GB" dirty="0" smtClean="0"/>
              <a:t>= International Economics (Advanced Balance of Payments)</a:t>
            </a:r>
            <a:endParaRPr lang="en-GB" dirty="0"/>
          </a:p>
        </p:txBody>
      </p:sp>
      <p:pic>
        <p:nvPicPr>
          <p:cNvPr id="2" name="Picture 1"/>
          <p:cNvPicPr>
            <a:picLocks noChangeAspect="1"/>
          </p:cNvPicPr>
          <p:nvPr/>
        </p:nvPicPr>
        <p:blipFill>
          <a:blip r:embed="rId2"/>
          <a:stretch>
            <a:fillRect/>
          </a:stretch>
        </p:blipFill>
        <p:spPr>
          <a:xfrm>
            <a:off x="3972420" y="1709057"/>
            <a:ext cx="3634393" cy="2039710"/>
          </a:xfrm>
          <a:prstGeom prst="rect">
            <a:avLst/>
          </a:prstGeom>
        </p:spPr>
      </p:pic>
      <p:pic>
        <p:nvPicPr>
          <p:cNvPr id="3" name="Picture 2"/>
          <p:cNvPicPr>
            <a:picLocks noChangeAspect="1"/>
          </p:cNvPicPr>
          <p:nvPr/>
        </p:nvPicPr>
        <p:blipFill>
          <a:blip r:embed="rId3"/>
          <a:stretch>
            <a:fillRect/>
          </a:stretch>
        </p:blipFill>
        <p:spPr>
          <a:xfrm>
            <a:off x="3972420" y="3961274"/>
            <a:ext cx="3634393" cy="2773616"/>
          </a:xfrm>
          <a:prstGeom prst="rect">
            <a:avLst/>
          </a:prstGeom>
        </p:spPr>
      </p:pic>
      <p:sp>
        <p:nvSpPr>
          <p:cNvPr id="7" name="TextBox 6"/>
          <p:cNvSpPr txBox="1"/>
          <p:nvPr/>
        </p:nvSpPr>
        <p:spPr>
          <a:xfrm>
            <a:off x="7758821" y="179249"/>
            <a:ext cx="4227968" cy="6309420"/>
          </a:xfrm>
          <a:prstGeom prst="rect">
            <a:avLst/>
          </a:prstGeom>
          <a:solidFill>
            <a:schemeClr val="bg1"/>
          </a:solidFill>
        </p:spPr>
        <p:txBody>
          <a:bodyPr wrap="square" rtlCol="0">
            <a:spAutoFit/>
          </a:bodyPr>
          <a:lstStyle/>
          <a:p>
            <a:r>
              <a:rPr lang="en-GB" dirty="0" smtClean="0">
                <a:latin typeface="Tw Cen MT Condensed" panose="020B0606020104020203" pitchFamily="34" charset="0"/>
              </a:rPr>
              <a:t>Week 6: Benchmark 3 Week</a:t>
            </a:r>
          </a:p>
          <a:p>
            <a:r>
              <a:rPr lang="en-GB" sz="2000" b="1" dirty="0" smtClean="0">
                <a:latin typeface="Tw Cen MT Condensed" panose="020B0606020104020203" pitchFamily="34" charset="0"/>
              </a:rPr>
              <a:t>SPRING HALF-TERM</a:t>
            </a:r>
          </a:p>
          <a:p>
            <a:r>
              <a:rPr lang="en-GB" dirty="0" smtClean="0">
                <a:latin typeface="Tw Cen MT Condensed" panose="020B0606020104020203" pitchFamily="34" charset="0"/>
              </a:rPr>
              <a:t>Week 1: RWS7</a:t>
            </a:r>
          </a:p>
          <a:p>
            <a:r>
              <a:rPr lang="en-GB" dirty="0" smtClean="0">
                <a:latin typeface="Tw Cen MT Condensed" panose="020B0606020104020203" pitchFamily="34" charset="0"/>
              </a:rPr>
              <a:t>Week 2: RWS7</a:t>
            </a:r>
          </a:p>
          <a:p>
            <a:r>
              <a:rPr lang="en-GB" dirty="0" smtClean="0">
                <a:latin typeface="Tw Cen MT Condensed" panose="020B0606020104020203" pitchFamily="34" charset="0"/>
              </a:rPr>
              <a:t>Week 3: RWS8</a:t>
            </a:r>
          </a:p>
          <a:p>
            <a:r>
              <a:rPr lang="en-GB" dirty="0" smtClean="0">
                <a:latin typeface="Tw Cen MT Condensed" panose="020B0606020104020203" pitchFamily="34" charset="0"/>
              </a:rPr>
              <a:t>Week 4: RWS8</a:t>
            </a:r>
          </a:p>
          <a:p>
            <a:r>
              <a:rPr lang="en-GB" dirty="0" smtClean="0">
                <a:latin typeface="Tw Cen MT Condensed" panose="020B0606020104020203" pitchFamily="34" charset="0"/>
              </a:rPr>
              <a:t>Week 5: Exam Review Week</a:t>
            </a:r>
          </a:p>
          <a:p>
            <a:r>
              <a:rPr lang="en-GB" dirty="0" smtClean="0">
                <a:latin typeface="Tw Cen MT Condensed" panose="020B0606020104020203" pitchFamily="34" charset="0"/>
              </a:rPr>
              <a:t>Week 6: Benchmark 4 Week</a:t>
            </a:r>
          </a:p>
          <a:p>
            <a:r>
              <a:rPr lang="en-GB" sz="2000" b="1" dirty="0" smtClean="0">
                <a:latin typeface="Tw Cen MT Condensed" panose="020B0606020104020203" pitchFamily="34" charset="0"/>
              </a:rPr>
              <a:t>EASTER</a:t>
            </a:r>
          </a:p>
          <a:p>
            <a:r>
              <a:rPr lang="en-GB" dirty="0" smtClean="0">
                <a:latin typeface="Tw Cen MT Condensed" panose="020B0606020104020203" pitchFamily="34" charset="0"/>
              </a:rPr>
              <a:t>Week 1: RWS9</a:t>
            </a:r>
          </a:p>
          <a:p>
            <a:r>
              <a:rPr lang="en-GB" dirty="0" smtClean="0">
                <a:latin typeface="Tw Cen MT Condensed" panose="020B0606020104020203" pitchFamily="34" charset="0"/>
              </a:rPr>
              <a:t>Week 2: RWS9</a:t>
            </a:r>
          </a:p>
          <a:p>
            <a:r>
              <a:rPr lang="en-GB" dirty="0" smtClean="0">
                <a:latin typeface="Tw Cen MT Condensed" panose="020B0606020104020203" pitchFamily="34" charset="0"/>
              </a:rPr>
              <a:t>Week 3: RWS10</a:t>
            </a:r>
          </a:p>
          <a:p>
            <a:r>
              <a:rPr lang="en-GB" dirty="0" smtClean="0">
                <a:latin typeface="Tw Cen MT Condensed" panose="020B0606020104020203" pitchFamily="34" charset="0"/>
              </a:rPr>
              <a:t>Week 4: RWS10</a:t>
            </a:r>
          </a:p>
          <a:p>
            <a:r>
              <a:rPr lang="en-GB" dirty="0" smtClean="0">
                <a:latin typeface="Tw Cen MT Condensed" panose="020B0606020104020203" pitchFamily="34" charset="0"/>
              </a:rPr>
              <a:t>Week 5: Review Week</a:t>
            </a:r>
          </a:p>
          <a:p>
            <a:r>
              <a:rPr lang="en-GB" sz="2000" b="1" dirty="0" smtClean="0">
                <a:latin typeface="Tw Cen MT Condensed" panose="020B0606020104020203" pitchFamily="34" charset="0"/>
              </a:rPr>
              <a:t>SUMMER HALF-TERM</a:t>
            </a:r>
          </a:p>
          <a:p>
            <a:r>
              <a:rPr lang="en-GB" dirty="0" smtClean="0">
                <a:latin typeface="Tw Cen MT Condensed" panose="020B0606020104020203" pitchFamily="34" charset="0"/>
              </a:rPr>
              <a:t>Week 1: Benchmark 5 (End of Year Test)</a:t>
            </a:r>
          </a:p>
          <a:p>
            <a:r>
              <a:rPr lang="en-GB" dirty="0" smtClean="0">
                <a:latin typeface="Tw Cen MT Condensed" panose="020B0606020104020203" pitchFamily="34" charset="0"/>
              </a:rPr>
              <a:t>Week 2: Benchmark 5 Feedback</a:t>
            </a:r>
          </a:p>
          <a:p>
            <a:r>
              <a:rPr lang="en-GB" dirty="0" smtClean="0">
                <a:latin typeface="Tw Cen MT Condensed" panose="020B0606020104020203" pitchFamily="34" charset="0"/>
              </a:rPr>
              <a:t>Week 3: Students 1-2-1 Week and Predicted Grades</a:t>
            </a:r>
          </a:p>
          <a:p>
            <a:r>
              <a:rPr lang="en-GB" dirty="0" smtClean="0">
                <a:latin typeface="Tw Cen MT Condensed" panose="020B0606020104020203" pitchFamily="34" charset="0"/>
              </a:rPr>
              <a:t>Week 4: RWS11</a:t>
            </a:r>
          </a:p>
          <a:p>
            <a:r>
              <a:rPr lang="en-GB" dirty="0" smtClean="0">
                <a:latin typeface="Tw Cen MT Condensed" panose="020B0606020104020203" pitchFamily="34" charset="0"/>
              </a:rPr>
              <a:t>Week 5: RWS11</a:t>
            </a:r>
          </a:p>
          <a:p>
            <a:r>
              <a:rPr lang="en-GB" dirty="0" smtClean="0">
                <a:latin typeface="Tw Cen MT Condensed" panose="020B0606020104020203" pitchFamily="34" charset="0"/>
              </a:rPr>
              <a:t>Week 6: RWS12 Introduction</a:t>
            </a:r>
          </a:p>
          <a:p>
            <a:r>
              <a:rPr lang="en-GB" sz="2000" b="1" dirty="0" smtClean="0">
                <a:latin typeface="Tw Cen MT Condensed" panose="020B0606020104020203" pitchFamily="34" charset="0"/>
              </a:rPr>
              <a:t>SUMMER HOLIDAYS</a:t>
            </a:r>
            <a:endParaRPr lang="en-GB" sz="2000" b="1" dirty="0">
              <a:latin typeface="Tw Cen MT Condensed" panose="020B0606020104020203" pitchFamily="34" charset="0"/>
            </a:endParaRPr>
          </a:p>
        </p:txBody>
      </p:sp>
    </p:spTree>
    <p:extLst>
      <p:ext uri="{BB962C8B-B14F-4D97-AF65-F5344CB8AC3E}">
        <p14:creationId xmlns:p14="http://schemas.microsoft.com/office/powerpoint/2010/main" val="364731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
                                            <p:txEl>
                                              <p:pRg st="19" end="19"/>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
                                            <p:txEl>
                                              <p:pRg st="20" end="2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smtClean="0">
                <a:solidFill>
                  <a:schemeClr val="bg1"/>
                </a:solidFill>
                <a:latin typeface="Tw Cen MT Condensed" panose="020B0606020104020203" pitchFamily="34" charset="0"/>
              </a:rPr>
              <a:t>WEEK 3</a:t>
            </a:r>
            <a:endParaRPr lang="en-GB" sz="199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916499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bg1"/>
                </a:solidFill>
                <a:latin typeface="Tw Cen MT Condensed" panose="020B0606020104020203" pitchFamily="34" charset="0"/>
              </a:rPr>
              <a:t>30</a:t>
            </a:r>
            <a:endParaRPr lang="en-GB" sz="80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347012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04" y="131860"/>
            <a:ext cx="11935408" cy="1325563"/>
          </a:xfrm>
        </p:spPr>
        <p:txBody>
          <a:bodyPr>
            <a:normAutofit/>
          </a:bodyPr>
          <a:lstStyle/>
          <a:p>
            <a:r>
              <a:rPr lang="en-GB" sz="3600" b="1" dirty="0" smtClean="0">
                <a:latin typeface="Tw Cen MT Condensed" panose="020B0606020104020203" pitchFamily="34" charset="0"/>
              </a:rPr>
              <a:t>STARTER ACTIVITY (First 10 Minutes) - Microeconomics</a:t>
            </a:r>
            <a:r>
              <a:rPr lang="en-GB" sz="2800" dirty="0" smtClean="0">
                <a:latin typeface="Tw Cen MT Condensed" panose="020B0606020104020203" pitchFamily="34" charset="0"/>
              </a:rPr>
              <a:t/>
            </a:r>
            <a:br>
              <a:rPr lang="en-GB" sz="2800" dirty="0" smtClean="0">
                <a:latin typeface="Tw Cen MT Condensed" panose="020B0606020104020203" pitchFamily="34" charset="0"/>
              </a:rPr>
            </a:br>
            <a:r>
              <a:rPr lang="en-GB" sz="2800" dirty="0" smtClean="0">
                <a:latin typeface="Tw Cen MT Condensed" panose="020B0606020104020203" pitchFamily="34" charset="0"/>
              </a:rPr>
              <a:t>Use the whiteboards to answer the following questions:</a:t>
            </a:r>
            <a:endParaRPr lang="en-GB" sz="2800" dirty="0">
              <a:latin typeface="Tw Cen MT Condensed" panose="020B0606020104020203" pitchFamily="34" charset="0"/>
            </a:endParaRPr>
          </a:p>
        </p:txBody>
      </p:sp>
      <p:sp>
        <p:nvSpPr>
          <p:cNvPr id="3" name="Content Placeholder 2"/>
          <p:cNvSpPr>
            <a:spLocks noGrp="1"/>
          </p:cNvSpPr>
          <p:nvPr>
            <p:ph idx="1"/>
          </p:nvPr>
        </p:nvSpPr>
        <p:spPr>
          <a:xfrm>
            <a:off x="227822" y="1287872"/>
            <a:ext cx="11756571" cy="5159829"/>
          </a:xfrm>
        </p:spPr>
        <p:txBody>
          <a:bodyPr>
            <a:noAutofit/>
          </a:bodyPr>
          <a:lstStyle/>
          <a:p>
            <a:pPr marL="0" indent="0">
              <a:buNone/>
            </a:pPr>
            <a:r>
              <a:rPr lang="en-GB" sz="1800" b="1" dirty="0" smtClean="0"/>
              <a:t>TASK 1:</a:t>
            </a:r>
          </a:p>
          <a:p>
            <a:pPr marL="514350" indent="-514350">
              <a:buFont typeface="+mj-lt"/>
              <a:buAutoNum type="alphaUcPeriod"/>
            </a:pPr>
            <a:r>
              <a:rPr lang="en-GB" sz="1800" dirty="0" smtClean="0"/>
              <a:t>Draw an ‘externality diagram’ for a merit good (such as healthcare) and explain why there is a market failure</a:t>
            </a:r>
          </a:p>
          <a:p>
            <a:pPr marL="514350" indent="-514350">
              <a:buFont typeface="+mj-lt"/>
              <a:buAutoNum type="alphaUcPeriod"/>
            </a:pPr>
            <a:r>
              <a:rPr lang="en-GB" sz="1800" dirty="0" smtClean="0"/>
              <a:t>Let us now say the UK Government decide to correct this market failure by subsidising healthcare.  What effect would that have on the equilibrium in your diagram? </a:t>
            </a:r>
            <a:r>
              <a:rPr lang="en-GB" sz="1800" dirty="0"/>
              <a:t>Does this solve the market failure</a:t>
            </a:r>
            <a:r>
              <a:rPr lang="en-GB" sz="1800" dirty="0" smtClean="0"/>
              <a:t>?</a:t>
            </a:r>
          </a:p>
          <a:p>
            <a:pPr marL="0" indent="0">
              <a:buNone/>
            </a:pPr>
            <a:endParaRPr lang="en-GB" sz="1800" dirty="0" smtClean="0"/>
          </a:p>
          <a:p>
            <a:pPr marL="0" indent="0">
              <a:buNone/>
            </a:pPr>
            <a:r>
              <a:rPr lang="en-GB" sz="1800" b="1" dirty="0" smtClean="0"/>
              <a:t>TASK 2:</a:t>
            </a:r>
          </a:p>
          <a:p>
            <a:pPr marL="514350" indent="-514350">
              <a:buFont typeface="+mj-lt"/>
              <a:buAutoNum type="alphaUcPeriod"/>
            </a:pPr>
            <a:r>
              <a:rPr lang="en-GB" sz="1800" dirty="0" smtClean="0"/>
              <a:t>Draw an ‘externality diagram’ for a demerit good (such as foods high in sugar).  Explain why there is a market failure</a:t>
            </a:r>
          </a:p>
          <a:p>
            <a:pPr marL="514350" indent="-514350">
              <a:buFont typeface="+mj-lt"/>
              <a:buAutoNum type="alphaUcPeriod"/>
            </a:pPr>
            <a:r>
              <a:rPr lang="en-GB" sz="1800" dirty="0" smtClean="0"/>
              <a:t>Let us know say the UK Government decide to correct this market failure by implementing a ‘sugar tax’.  What effect would that have on the equilibrium in your diagram (draw it on)?  Does this solve the market failure?</a:t>
            </a:r>
          </a:p>
          <a:p>
            <a:pPr marL="0" indent="0">
              <a:buNone/>
            </a:pPr>
            <a:endParaRPr lang="en-GB" sz="1800" dirty="0" smtClean="0"/>
          </a:p>
          <a:p>
            <a:pPr marL="0" indent="0">
              <a:buNone/>
            </a:pPr>
            <a:r>
              <a:rPr lang="en-GB" sz="1800" b="1" dirty="0" smtClean="0"/>
              <a:t>EXTENSION TASK:</a:t>
            </a:r>
          </a:p>
          <a:p>
            <a:pPr marL="514350" indent="-514350">
              <a:buFont typeface="+mj-lt"/>
              <a:buAutoNum type="alphaUcPeriod"/>
            </a:pPr>
            <a:r>
              <a:rPr lang="en-GB" sz="1800" dirty="0" smtClean="0"/>
              <a:t>EXTENSION: Draw another Merit Good ‘Externality Diagram’.  What would happen to the equilibrium in that market if the Government intervened by making healthcare FREE at the point of use through an organisation like the NHS?</a:t>
            </a:r>
          </a:p>
          <a:p>
            <a:pPr marL="514350" indent="-514350">
              <a:buFont typeface="+mj-lt"/>
              <a:buAutoNum type="alphaUcPeriod"/>
            </a:pPr>
            <a:r>
              <a:rPr lang="en-GB" sz="1800" dirty="0" smtClean="0"/>
              <a:t>EXTENSION </a:t>
            </a:r>
            <a:r>
              <a:rPr lang="en-GB" sz="1800" dirty="0" err="1" smtClean="0"/>
              <a:t>EXTENSION</a:t>
            </a:r>
            <a:r>
              <a:rPr lang="en-GB" sz="1800" dirty="0" smtClean="0"/>
              <a:t>: Draw an externality diagram showing how a Government might justify banning a good like heroin. In other words where would the </a:t>
            </a:r>
            <a:r>
              <a:rPr lang="en-GB" sz="1800" dirty="0" err="1" smtClean="0"/>
              <a:t>Qso</a:t>
            </a:r>
            <a:r>
              <a:rPr lang="en-GB" sz="1800" dirty="0" smtClean="0"/>
              <a:t> need to be for the Government to make this claim?</a:t>
            </a:r>
          </a:p>
        </p:txBody>
      </p:sp>
    </p:spTree>
    <p:extLst>
      <p:ext uri="{BB962C8B-B14F-4D97-AF65-F5344CB8AC3E}">
        <p14:creationId xmlns:p14="http://schemas.microsoft.com/office/powerpoint/2010/main" val="856770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32" y="197174"/>
            <a:ext cx="11674152" cy="1325563"/>
          </a:xfrm>
        </p:spPr>
        <p:txBody>
          <a:bodyPr>
            <a:normAutofit/>
          </a:bodyPr>
          <a:lstStyle/>
          <a:p>
            <a:pPr algn="ctr"/>
            <a:r>
              <a:rPr lang="en-GB" sz="4800" b="1" dirty="0" smtClean="0">
                <a:latin typeface="Tw Cen MT Condensed" panose="020B0606020104020203" pitchFamily="34" charset="0"/>
              </a:rPr>
              <a:t>HOMEWORK THIS WEEK AND LESSONS</a:t>
            </a:r>
            <a:endParaRPr lang="en-GB" sz="4800" b="1" dirty="0">
              <a:latin typeface="Tw Cen MT Condensed" panose="020B0606020104020203" pitchFamily="34" charset="0"/>
            </a:endParaRPr>
          </a:p>
        </p:txBody>
      </p:sp>
      <p:sp>
        <p:nvSpPr>
          <p:cNvPr id="3" name="Content Placeholder 2"/>
          <p:cNvSpPr>
            <a:spLocks noGrp="1"/>
          </p:cNvSpPr>
          <p:nvPr>
            <p:ph idx="1"/>
          </p:nvPr>
        </p:nvSpPr>
        <p:spPr>
          <a:xfrm>
            <a:off x="371669" y="1415077"/>
            <a:ext cx="11468878" cy="5181665"/>
          </a:xfrm>
        </p:spPr>
        <p:txBody>
          <a:bodyPr>
            <a:normAutofit fontScale="85000" lnSpcReduction="20000"/>
          </a:bodyPr>
          <a:lstStyle/>
          <a:p>
            <a:pPr marL="0" indent="0">
              <a:buNone/>
            </a:pPr>
            <a:r>
              <a:rPr lang="en-GB" b="1" dirty="0" smtClean="0">
                <a:solidFill>
                  <a:srgbClr val="FF0000"/>
                </a:solidFill>
              </a:rPr>
              <a:t>HOMEWORK</a:t>
            </a:r>
          </a:p>
          <a:p>
            <a:r>
              <a:rPr lang="en-GB" dirty="0" smtClean="0"/>
              <a:t>2x Revision worksheets (RWS 7): “Consumption Externalities (Merit and Demerit Goods)” and “Demand Side Policies” (available on GOL)</a:t>
            </a:r>
          </a:p>
          <a:p>
            <a:pPr marL="0" indent="0">
              <a:buNone/>
            </a:pPr>
            <a:endParaRPr lang="en-GB" dirty="0" smtClean="0"/>
          </a:p>
          <a:p>
            <a:pPr marL="0" indent="0">
              <a:buNone/>
            </a:pPr>
            <a:r>
              <a:rPr lang="en-GB" b="1" dirty="0" smtClean="0">
                <a:solidFill>
                  <a:srgbClr val="FF0000"/>
                </a:solidFill>
              </a:rPr>
              <a:t>LESSONS THIS WEEK </a:t>
            </a:r>
          </a:p>
          <a:p>
            <a:r>
              <a:rPr lang="en-GB" b="1" dirty="0" smtClean="0"/>
              <a:t>Lesson 1: MICRO/MACRO</a:t>
            </a:r>
          </a:p>
          <a:p>
            <a:pPr lvl="1"/>
            <a:r>
              <a:rPr lang="en-GB" dirty="0" smtClean="0"/>
              <a:t>45: MICRO - Can taxes and subsidies help to correct the market failure caused by consumption externalities</a:t>
            </a:r>
          </a:p>
          <a:p>
            <a:pPr lvl="1"/>
            <a:r>
              <a:rPr lang="en-GB" dirty="0" smtClean="0"/>
              <a:t>45: MACRO - What was the role of demand side policies in responding to the Financial Crash?</a:t>
            </a:r>
          </a:p>
          <a:p>
            <a:r>
              <a:rPr lang="en-GB" b="1" dirty="0" smtClean="0"/>
              <a:t>Lesson 2: MICRO</a:t>
            </a:r>
          </a:p>
          <a:p>
            <a:pPr lvl="1"/>
            <a:r>
              <a:rPr lang="en-GB" dirty="0" smtClean="0"/>
              <a:t>30: Debate 1</a:t>
            </a:r>
          </a:p>
          <a:p>
            <a:pPr lvl="1"/>
            <a:r>
              <a:rPr lang="en-GB" dirty="0" smtClean="0"/>
              <a:t>30: Debate 2</a:t>
            </a:r>
          </a:p>
          <a:p>
            <a:pPr lvl="1"/>
            <a:r>
              <a:rPr lang="en-GB" dirty="0" smtClean="0"/>
              <a:t>30: Essay Planning with Consumption Externalities</a:t>
            </a:r>
          </a:p>
          <a:p>
            <a:r>
              <a:rPr lang="en-GB" b="1" dirty="0" smtClean="0"/>
              <a:t>Lesson 3: MACRO</a:t>
            </a:r>
          </a:p>
          <a:p>
            <a:pPr lvl="1"/>
            <a:r>
              <a:rPr lang="en-GB" dirty="0" smtClean="0"/>
              <a:t>30: Debate 1 </a:t>
            </a:r>
          </a:p>
          <a:p>
            <a:pPr lvl="1"/>
            <a:r>
              <a:rPr lang="en-GB" dirty="0" smtClean="0"/>
              <a:t>30: Debate 2</a:t>
            </a:r>
          </a:p>
          <a:p>
            <a:pPr lvl="1"/>
            <a:r>
              <a:rPr lang="en-GB" dirty="0" smtClean="0"/>
              <a:t>30: Report on the Budget 2017</a:t>
            </a:r>
          </a:p>
        </p:txBody>
      </p:sp>
    </p:spTree>
    <p:extLst>
      <p:ext uri="{BB962C8B-B14F-4D97-AF65-F5344CB8AC3E}">
        <p14:creationId xmlns:p14="http://schemas.microsoft.com/office/powerpoint/2010/main" val="38683298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193964"/>
            <a:ext cx="11767127" cy="64469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chemeClr val="bg1"/>
                </a:solidFill>
                <a:latin typeface="Tw Cen MT Condensed" panose="020B0606020104020203" pitchFamily="34" charset="0"/>
              </a:rPr>
              <a:t>90</a:t>
            </a:r>
            <a:endParaRPr lang="en-GB" sz="8000" b="1"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724068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FORMAT OF THE DEBATES</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t>2 minutes: INDIVIDUAL RESEARCH</a:t>
            </a:r>
          </a:p>
          <a:p>
            <a:pPr lvl="1"/>
            <a:r>
              <a:rPr lang="en-GB" dirty="0" smtClean="0"/>
              <a:t>With your assigned ‘side’ to the argument, you need to individually cement your arguments into your heads </a:t>
            </a:r>
          </a:p>
          <a:p>
            <a:pPr marL="0" indent="0">
              <a:buNone/>
            </a:pPr>
            <a:r>
              <a:rPr lang="en-GB" b="1" dirty="0"/>
              <a:t>5</a:t>
            </a:r>
            <a:r>
              <a:rPr lang="en-GB" b="1" dirty="0" smtClean="0"/>
              <a:t> minutes: DEBATE</a:t>
            </a:r>
          </a:p>
          <a:p>
            <a:pPr lvl="1"/>
            <a:r>
              <a:rPr lang="en-GB" dirty="0" smtClean="0"/>
              <a:t>Each side needs to state their case and pick holes in the other argument</a:t>
            </a:r>
          </a:p>
          <a:p>
            <a:pPr marL="0" indent="0">
              <a:buNone/>
            </a:pPr>
            <a:r>
              <a:rPr lang="en-GB" b="1" dirty="0" smtClean="0"/>
              <a:t>5 minutes: CONCLUSION</a:t>
            </a:r>
          </a:p>
          <a:p>
            <a:pPr lvl="1"/>
            <a:r>
              <a:rPr lang="en-GB" dirty="0" smtClean="0"/>
              <a:t>Have to agree on a conclusion.  </a:t>
            </a:r>
          </a:p>
          <a:p>
            <a:pPr lvl="1"/>
            <a:r>
              <a:rPr lang="en-GB" dirty="0" smtClean="0"/>
              <a:t>If there is a disagreement, you need to ‘compromise’</a:t>
            </a:r>
          </a:p>
          <a:p>
            <a:pPr marL="0" indent="0">
              <a:buNone/>
            </a:pPr>
            <a:r>
              <a:rPr lang="en-GB" b="1" dirty="0" smtClean="0"/>
              <a:t>8 minutes: CLASS FEEDBACK</a:t>
            </a:r>
          </a:p>
          <a:p>
            <a:pPr lvl="1"/>
            <a:r>
              <a:rPr lang="en-GB" dirty="0" smtClean="0"/>
              <a:t>One member of the groups states the position</a:t>
            </a:r>
          </a:p>
          <a:p>
            <a:pPr lvl="1"/>
            <a:r>
              <a:rPr lang="en-GB" dirty="0" smtClean="0"/>
              <a:t>One member supports this position</a:t>
            </a:r>
          </a:p>
          <a:p>
            <a:pPr lvl="1"/>
            <a:r>
              <a:rPr lang="en-GB" dirty="0" smtClean="0"/>
              <a:t>One member defends their position (from my attacks!)</a:t>
            </a:r>
            <a:endParaRPr lang="en-GB" dirty="0"/>
          </a:p>
        </p:txBody>
      </p:sp>
    </p:spTree>
    <p:extLst>
      <p:ext uri="{BB962C8B-B14F-4D97-AF65-F5344CB8AC3E}">
        <p14:creationId xmlns:p14="http://schemas.microsoft.com/office/powerpoint/2010/main" val="2933296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a:latin typeface="Tw Cen MT Condensed" panose="020B0606020104020203" pitchFamily="34" charset="0"/>
              </a:rPr>
              <a:t>DEBATE 1: Will the Government’s sugar tax for 2018 be successful in combatting obesity?</a:t>
            </a:r>
          </a:p>
        </p:txBody>
      </p:sp>
      <p:sp>
        <p:nvSpPr>
          <p:cNvPr id="6" name="Content Placeholder 5"/>
          <p:cNvSpPr>
            <a:spLocks noGrp="1"/>
          </p:cNvSpPr>
          <p:nvPr>
            <p:ph sz="half" idx="1"/>
          </p:nvPr>
        </p:nvSpPr>
        <p:spPr/>
        <p:txBody>
          <a:bodyPr>
            <a:normAutofit/>
          </a:bodyPr>
          <a:lstStyle/>
          <a:p>
            <a:pPr marL="0" indent="0">
              <a:buNone/>
            </a:pPr>
            <a:r>
              <a:rPr lang="en-US" sz="1800" b="1" dirty="0"/>
              <a:t>SUCCESSFUL</a:t>
            </a:r>
          </a:p>
          <a:p>
            <a:r>
              <a:rPr lang="en-US" sz="1800" b="1" dirty="0">
                <a:solidFill>
                  <a:schemeClr val="tx2"/>
                </a:solidFill>
              </a:rPr>
              <a:t>INTERNALISES THE EXTERNALITY: </a:t>
            </a:r>
            <a:r>
              <a:rPr lang="en-US" sz="1800" dirty="0"/>
              <a:t>Consumer pays full cost of consumption activity.  The price reflects the true costs of the activity.</a:t>
            </a:r>
          </a:p>
          <a:p>
            <a:r>
              <a:rPr lang="en-US" sz="1800" b="1" dirty="0">
                <a:solidFill>
                  <a:srgbClr val="1F497D"/>
                </a:solidFill>
              </a:rPr>
              <a:t>REDUCED QUANTITY: </a:t>
            </a:r>
            <a:r>
              <a:rPr lang="en-US" sz="1800" dirty="0"/>
              <a:t>Quantity consumed now at socially optimal point.</a:t>
            </a:r>
          </a:p>
          <a:p>
            <a:r>
              <a:rPr lang="en-US" sz="1800" b="1" dirty="0">
                <a:solidFill>
                  <a:srgbClr val="1F497D"/>
                </a:solidFill>
              </a:rPr>
              <a:t>INCENTIVE TO FIRMS: </a:t>
            </a:r>
            <a:r>
              <a:rPr lang="en-US" sz="1800" dirty="0"/>
              <a:t>To provide healthier choices</a:t>
            </a:r>
          </a:p>
          <a:p>
            <a:r>
              <a:rPr lang="en-US" sz="1800" b="1" dirty="0">
                <a:solidFill>
                  <a:srgbClr val="1F497D"/>
                </a:solidFill>
              </a:rPr>
              <a:t>REVENUE: </a:t>
            </a:r>
            <a:r>
              <a:rPr lang="en-US" sz="1800" dirty="0"/>
              <a:t>Tax revenue increases. Estimates of extra £1 billion to tax take. Plan to spend extra money on school sports.</a:t>
            </a:r>
          </a:p>
          <a:p>
            <a:r>
              <a:rPr lang="en-US" sz="1800" b="1" dirty="0">
                <a:solidFill>
                  <a:schemeClr val="tx2"/>
                </a:solidFill>
              </a:rPr>
              <a:t>SUCCESS ELSEWHERE: </a:t>
            </a:r>
            <a:r>
              <a:rPr lang="en-US" sz="1800" dirty="0"/>
              <a:t>Working in Mexico to reduce consumption of sugary drinks.</a:t>
            </a:r>
          </a:p>
          <a:p>
            <a:endParaRPr lang="en-US" sz="1800" dirty="0"/>
          </a:p>
          <a:p>
            <a:pPr marL="0" indent="0">
              <a:buNone/>
            </a:pPr>
            <a:endParaRPr lang="en-US" sz="1800" dirty="0"/>
          </a:p>
        </p:txBody>
      </p:sp>
      <p:sp>
        <p:nvSpPr>
          <p:cNvPr id="7" name="Content Placeholder 6"/>
          <p:cNvSpPr>
            <a:spLocks noGrp="1"/>
          </p:cNvSpPr>
          <p:nvPr>
            <p:ph sz="half" idx="2"/>
          </p:nvPr>
        </p:nvSpPr>
        <p:spPr/>
        <p:txBody>
          <a:bodyPr>
            <a:normAutofit/>
          </a:bodyPr>
          <a:lstStyle/>
          <a:p>
            <a:pPr marL="0" indent="0">
              <a:buNone/>
            </a:pPr>
            <a:r>
              <a:rPr lang="en-US" sz="1800" b="1" dirty="0"/>
              <a:t>FAILURE</a:t>
            </a:r>
          </a:p>
          <a:p>
            <a:r>
              <a:rPr lang="en-US" sz="1800" b="1" dirty="0">
                <a:solidFill>
                  <a:srgbClr val="1F497D"/>
                </a:solidFill>
              </a:rPr>
              <a:t>REDUCTION IN QUANTITY? </a:t>
            </a:r>
            <a:r>
              <a:rPr lang="en-US" sz="1800" dirty="0"/>
              <a:t>Inelastic demand might mean there is only a small reduction as firms can pass on costs to consumers.  What if the level of taxation is too low?</a:t>
            </a:r>
          </a:p>
          <a:p>
            <a:r>
              <a:rPr lang="en-US" sz="1800" b="1" dirty="0">
                <a:solidFill>
                  <a:srgbClr val="1F497D"/>
                </a:solidFill>
              </a:rPr>
              <a:t>JOB LOSSES: </a:t>
            </a:r>
            <a:r>
              <a:rPr lang="en-US" sz="1800" dirty="0"/>
              <a:t>Damage large food companies and lead to greater unemployment? Also might lead to food companies shifting resources abroad?</a:t>
            </a:r>
          </a:p>
          <a:p>
            <a:r>
              <a:rPr lang="en-US" sz="1800" b="1" dirty="0">
                <a:solidFill>
                  <a:srgbClr val="1F497D"/>
                </a:solidFill>
              </a:rPr>
              <a:t>POVERTY: </a:t>
            </a:r>
            <a:r>
              <a:rPr lang="en-US" sz="1800" dirty="0"/>
              <a:t>Disproportionate impact on poorer households who perhaps rely on cheaper ‘fast food’?  Arguably a ‘regressive’ tax</a:t>
            </a:r>
          </a:p>
          <a:p>
            <a:r>
              <a:rPr lang="en-US" sz="1800" b="1" dirty="0">
                <a:solidFill>
                  <a:srgbClr val="1F497D"/>
                </a:solidFill>
              </a:rPr>
              <a:t>INEFFECTIVE: </a:t>
            </a:r>
            <a:r>
              <a:rPr lang="en-US" sz="1800" dirty="0"/>
              <a:t>Effects only last for a year before consumers become used to the price changes</a:t>
            </a:r>
          </a:p>
          <a:p>
            <a:r>
              <a:rPr lang="en-US" sz="1800" b="1" dirty="0">
                <a:solidFill>
                  <a:srgbClr val="1F497D"/>
                </a:solidFill>
              </a:rPr>
              <a:t>OTHER POLICIES BETTER? </a:t>
            </a:r>
            <a:r>
              <a:rPr lang="en-US" sz="1800" dirty="0"/>
              <a:t>Banning advertising for children? Increase education in schools?</a:t>
            </a:r>
          </a:p>
          <a:p>
            <a:pPr marL="0" indent="0">
              <a:buNone/>
            </a:pPr>
            <a:endParaRPr lang="en-US" sz="1800" dirty="0"/>
          </a:p>
        </p:txBody>
      </p:sp>
    </p:spTree>
    <p:extLst>
      <p:ext uri="{BB962C8B-B14F-4D97-AF65-F5344CB8AC3E}">
        <p14:creationId xmlns:p14="http://schemas.microsoft.com/office/powerpoint/2010/main" val="24491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a:latin typeface="Tw Cen MT Condensed" panose="020B0606020104020203" pitchFamily="34" charset="0"/>
              </a:rPr>
              <a:t>DEBATE 2: Has the NHS worked in combatting obesity?</a:t>
            </a:r>
          </a:p>
        </p:txBody>
      </p:sp>
      <p:sp>
        <p:nvSpPr>
          <p:cNvPr id="6" name="Content Placeholder 5"/>
          <p:cNvSpPr>
            <a:spLocks noGrp="1"/>
          </p:cNvSpPr>
          <p:nvPr>
            <p:ph sz="half" idx="1"/>
          </p:nvPr>
        </p:nvSpPr>
        <p:spPr/>
        <p:txBody>
          <a:bodyPr>
            <a:normAutofit/>
          </a:bodyPr>
          <a:lstStyle/>
          <a:p>
            <a:pPr marL="0" indent="0">
              <a:buNone/>
            </a:pPr>
            <a:r>
              <a:rPr lang="en-US" sz="1800" b="1" dirty="0"/>
              <a:t>SUCCESSFUL</a:t>
            </a:r>
          </a:p>
          <a:p>
            <a:r>
              <a:rPr lang="en-US" sz="1800" b="1" dirty="0">
                <a:solidFill>
                  <a:schemeClr val="tx2"/>
                </a:solidFill>
              </a:rPr>
              <a:t>INTERNALISES THE EXTERNALITY: </a:t>
            </a:r>
            <a:r>
              <a:rPr lang="en-US" sz="1800" dirty="0"/>
              <a:t>Full benefits of action can now be </a:t>
            </a:r>
            <a:r>
              <a:rPr lang="en-US" sz="1800" dirty="0" err="1"/>
              <a:t>realised</a:t>
            </a:r>
            <a:r>
              <a:rPr lang="en-US" sz="1800" dirty="0"/>
              <a:t> due to being free. Allows greater consumption and means the socially optimal quantity can be consumed</a:t>
            </a:r>
          </a:p>
          <a:p>
            <a:r>
              <a:rPr lang="en-US" sz="1800" b="1" dirty="0">
                <a:solidFill>
                  <a:schemeClr val="tx2"/>
                </a:solidFill>
              </a:rPr>
              <a:t>EQUALITY: </a:t>
            </a:r>
            <a:r>
              <a:rPr lang="en-US" sz="1800" dirty="0"/>
              <a:t>Allows those perhaps most affected to access free healthcare.</a:t>
            </a:r>
          </a:p>
          <a:p>
            <a:r>
              <a:rPr lang="en-US" sz="1800" b="1" dirty="0">
                <a:solidFill>
                  <a:schemeClr val="tx2"/>
                </a:solidFill>
              </a:rPr>
              <a:t>HEALTH CAMPAIGNS: </a:t>
            </a:r>
            <a:r>
              <a:rPr lang="en-US" sz="1800" dirty="0"/>
              <a:t>Funding for this to encourage healthier lifestyles</a:t>
            </a:r>
          </a:p>
          <a:p>
            <a:pPr marL="0" indent="0">
              <a:buNone/>
            </a:pPr>
            <a:endParaRPr lang="en-US" sz="1800" dirty="0"/>
          </a:p>
        </p:txBody>
      </p:sp>
      <p:sp>
        <p:nvSpPr>
          <p:cNvPr id="7" name="Content Placeholder 6"/>
          <p:cNvSpPr>
            <a:spLocks noGrp="1"/>
          </p:cNvSpPr>
          <p:nvPr>
            <p:ph sz="half" idx="2"/>
          </p:nvPr>
        </p:nvSpPr>
        <p:spPr/>
        <p:txBody>
          <a:bodyPr>
            <a:normAutofit/>
          </a:bodyPr>
          <a:lstStyle/>
          <a:p>
            <a:pPr marL="0" indent="0">
              <a:buNone/>
            </a:pPr>
            <a:r>
              <a:rPr lang="en-US" sz="1800" b="1" dirty="0"/>
              <a:t>FAILURE</a:t>
            </a:r>
          </a:p>
          <a:p>
            <a:r>
              <a:rPr lang="en-US" sz="1800" b="1" dirty="0">
                <a:solidFill>
                  <a:schemeClr val="tx2"/>
                </a:solidFill>
              </a:rPr>
              <a:t>SUSTAINABLE? </a:t>
            </a:r>
            <a:r>
              <a:rPr lang="en-US" sz="1800" dirty="0" err="1"/>
              <a:t>Modelled</a:t>
            </a:r>
            <a:r>
              <a:rPr lang="en-US" sz="1800" dirty="0"/>
              <a:t> projections suggest that indirect costs could </a:t>
            </a:r>
            <a:r>
              <a:rPr lang="en-US" sz="1800" dirty="0" err="1"/>
              <a:t>hav</a:t>
            </a:r>
            <a:r>
              <a:rPr lang="en-US" sz="1800" dirty="0"/>
              <a:t> risen from £148 million in 2006 to £27billion in 2015 for obesity-related illness.  No incentive to cut costs as no profit motive?  Are there ‘diseconomies of scale’ of such a large operation?</a:t>
            </a:r>
          </a:p>
          <a:p>
            <a:r>
              <a:rPr lang="en-US" sz="1800" b="1" dirty="0">
                <a:solidFill>
                  <a:schemeClr val="tx2"/>
                </a:solidFill>
              </a:rPr>
              <a:t>UNINTENDED EFFECTS: </a:t>
            </a:r>
            <a:r>
              <a:rPr lang="en-US" sz="1800" dirty="0"/>
              <a:t>Free at point of use means there might be overconsumption of healthcare; adding to sustainability issue.</a:t>
            </a:r>
          </a:p>
          <a:p>
            <a:r>
              <a:rPr lang="en-US" sz="1800" b="1" dirty="0">
                <a:solidFill>
                  <a:schemeClr val="tx2"/>
                </a:solidFill>
              </a:rPr>
              <a:t>OBESITY RISING: </a:t>
            </a:r>
            <a:r>
              <a:rPr lang="en-US" sz="1800" dirty="0"/>
              <a:t>20% of children and 25% of adults are obese up 15% from 20 years ago.  Concentrating on gastric surgery rather than more effective lifestyle interventions? Emphasis on the effects not the causes?</a:t>
            </a:r>
          </a:p>
        </p:txBody>
      </p:sp>
    </p:spTree>
    <p:extLst>
      <p:ext uri="{BB962C8B-B14F-4D97-AF65-F5344CB8AC3E}">
        <p14:creationId xmlns:p14="http://schemas.microsoft.com/office/powerpoint/2010/main" val="319755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13198"/>
            <a:ext cx="11870094" cy="1325563"/>
          </a:xfrm>
        </p:spPr>
        <p:txBody>
          <a:bodyPr>
            <a:normAutofit/>
          </a:bodyPr>
          <a:lstStyle/>
          <a:p>
            <a:r>
              <a:rPr lang="en-GB" b="1" dirty="0" smtClean="0">
                <a:latin typeface="Tw Cen MT Condensed" panose="020B0606020104020203" pitchFamily="34" charset="0"/>
              </a:rPr>
              <a:t>Assess the role of Government in combatting the problem of obesity in the UK  (25 marks)</a:t>
            </a:r>
            <a:endParaRPr lang="en-GB" b="1" dirty="0">
              <a:latin typeface="Tw Cen MT Condensed" panose="020B0606020104020203" pitchFamily="34" charset="0"/>
            </a:endParaRPr>
          </a:p>
        </p:txBody>
      </p:sp>
      <p:sp>
        <p:nvSpPr>
          <p:cNvPr id="3" name="Content Placeholder 2"/>
          <p:cNvSpPr>
            <a:spLocks noGrp="1"/>
          </p:cNvSpPr>
          <p:nvPr>
            <p:ph idx="1"/>
          </p:nvPr>
        </p:nvSpPr>
        <p:spPr>
          <a:xfrm>
            <a:off x="315686" y="1806962"/>
            <a:ext cx="7400730" cy="4892417"/>
          </a:xfrm>
        </p:spPr>
        <p:txBody>
          <a:bodyPr>
            <a:normAutofit fontScale="70000" lnSpcReduction="20000"/>
          </a:bodyPr>
          <a:lstStyle/>
          <a:p>
            <a:pPr marL="0" indent="0">
              <a:buNone/>
            </a:pPr>
            <a:r>
              <a:rPr lang="en-GB" dirty="0" smtClean="0"/>
              <a:t>Get an A4 piece of paper and write the title above at the top.</a:t>
            </a:r>
          </a:p>
          <a:p>
            <a:r>
              <a:rPr lang="en-GB" sz="2900" b="1" dirty="0" smtClean="0">
                <a:solidFill>
                  <a:srgbClr val="FF0000"/>
                </a:solidFill>
              </a:rPr>
              <a:t>INTRODUCTION (1/5 side of A4)</a:t>
            </a:r>
          </a:p>
          <a:p>
            <a:pPr lvl="1"/>
            <a:r>
              <a:rPr lang="en-GB" dirty="0" smtClean="0"/>
              <a:t>Define</a:t>
            </a:r>
          </a:p>
          <a:p>
            <a:pPr lvl="1"/>
            <a:r>
              <a:rPr lang="en-GB" dirty="0" smtClean="0"/>
              <a:t>Context</a:t>
            </a:r>
          </a:p>
          <a:p>
            <a:pPr lvl="1"/>
            <a:r>
              <a:rPr lang="en-GB" dirty="0" smtClean="0"/>
              <a:t>Route through the Essay</a:t>
            </a:r>
          </a:p>
          <a:p>
            <a:r>
              <a:rPr lang="en-GB" sz="2900" b="1" dirty="0" smtClean="0">
                <a:solidFill>
                  <a:srgbClr val="FF0000"/>
                </a:solidFill>
              </a:rPr>
              <a:t>MAIN BODY (3/5 side of A4</a:t>
            </a:r>
          </a:p>
          <a:p>
            <a:pPr lvl="1"/>
            <a:r>
              <a:rPr lang="en-GB" b="1" dirty="0" smtClean="0"/>
              <a:t>Point 1: Should the Government be intervening at all?</a:t>
            </a:r>
          </a:p>
          <a:p>
            <a:pPr lvl="2"/>
            <a:r>
              <a:rPr lang="en-GB" dirty="0" smtClean="0"/>
              <a:t>As</a:t>
            </a:r>
          </a:p>
          <a:p>
            <a:pPr lvl="2"/>
            <a:r>
              <a:rPr lang="en-GB" dirty="0" smtClean="0"/>
              <a:t>Ae</a:t>
            </a:r>
          </a:p>
          <a:p>
            <a:pPr lvl="1"/>
            <a:r>
              <a:rPr lang="en-GB" b="1" dirty="0" smtClean="0"/>
              <a:t>Point 2: How might the Government intervene and will it be successful?</a:t>
            </a:r>
          </a:p>
          <a:p>
            <a:pPr lvl="2"/>
            <a:r>
              <a:rPr lang="en-GB" dirty="0" smtClean="0"/>
              <a:t>As</a:t>
            </a:r>
          </a:p>
          <a:p>
            <a:pPr lvl="2"/>
            <a:r>
              <a:rPr lang="en-GB" dirty="0" smtClean="0"/>
              <a:t>Ae</a:t>
            </a:r>
          </a:p>
          <a:p>
            <a:pPr lvl="1"/>
            <a:r>
              <a:rPr lang="en-GB" b="1" dirty="0" smtClean="0"/>
              <a:t>Point 3 (?)  Another Government intervention for discussion?</a:t>
            </a:r>
          </a:p>
          <a:p>
            <a:pPr lvl="2"/>
            <a:r>
              <a:rPr lang="en-GB" dirty="0" smtClean="0"/>
              <a:t>As</a:t>
            </a:r>
          </a:p>
          <a:p>
            <a:pPr lvl="2"/>
            <a:r>
              <a:rPr lang="en-GB" dirty="0" smtClean="0"/>
              <a:t>Ae</a:t>
            </a:r>
          </a:p>
          <a:p>
            <a:r>
              <a:rPr lang="en-GB" sz="2900" b="1" dirty="0" smtClean="0">
                <a:solidFill>
                  <a:srgbClr val="FF0000"/>
                </a:solidFill>
              </a:rPr>
              <a:t>CONCLUSION (1/5 side of A4)</a:t>
            </a:r>
          </a:p>
          <a:p>
            <a:pPr lvl="1"/>
            <a:r>
              <a:rPr lang="en-GB" dirty="0" smtClean="0"/>
              <a:t>State a position</a:t>
            </a:r>
          </a:p>
          <a:p>
            <a:pPr lvl="1"/>
            <a:r>
              <a:rPr lang="en-GB" dirty="0" smtClean="0"/>
              <a:t>Support your position</a:t>
            </a:r>
          </a:p>
          <a:p>
            <a:pPr lvl="1"/>
            <a:r>
              <a:rPr lang="en-GB" dirty="0" smtClean="0"/>
              <a:t>Defend your position</a:t>
            </a:r>
            <a:endParaRPr lang="en-GB" dirty="0"/>
          </a:p>
        </p:txBody>
      </p:sp>
      <p:sp>
        <p:nvSpPr>
          <p:cNvPr id="4" name="TextBox 3"/>
          <p:cNvSpPr txBox="1"/>
          <p:nvPr/>
        </p:nvSpPr>
        <p:spPr>
          <a:xfrm>
            <a:off x="8294255" y="1911926"/>
            <a:ext cx="3629890" cy="3416320"/>
          </a:xfrm>
          <a:prstGeom prst="rect">
            <a:avLst/>
          </a:prstGeom>
          <a:solidFill>
            <a:schemeClr val="bg1"/>
          </a:solidFill>
        </p:spPr>
        <p:txBody>
          <a:bodyPr wrap="square" rtlCol="0">
            <a:spAutoFit/>
          </a:bodyPr>
          <a:lstStyle/>
          <a:p>
            <a:r>
              <a:rPr lang="en-GB" sz="2400" b="1" dirty="0" smtClean="0">
                <a:latin typeface="Tw Cen MT Condensed" panose="020B0606020104020203" pitchFamily="34" charset="0"/>
              </a:rPr>
              <a:t>GROUPS</a:t>
            </a:r>
          </a:p>
          <a:p>
            <a:pPr marL="342900" indent="-342900">
              <a:buFont typeface="+mj-lt"/>
              <a:buAutoNum type="arabicPeriod"/>
            </a:pPr>
            <a:r>
              <a:rPr lang="en-GB" sz="2400" dirty="0" smtClean="0">
                <a:latin typeface="Tw Cen MT Condensed" panose="020B0606020104020203" pitchFamily="34" charset="0"/>
              </a:rPr>
              <a:t>Write out an essay plan.</a:t>
            </a:r>
          </a:p>
          <a:p>
            <a:pPr marL="342900" indent="-342900">
              <a:buFont typeface="+mj-lt"/>
              <a:buAutoNum type="arabicPeriod"/>
            </a:pPr>
            <a:r>
              <a:rPr lang="en-GB" sz="2400" dirty="0" smtClean="0">
                <a:latin typeface="Tw Cen MT Condensed" panose="020B0606020104020203" pitchFamily="34" charset="0"/>
              </a:rPr>
              <a:t>This is just in note form</a:t>
            </a:r>
          </a:p>
          <a:p>
            <a:pPr marL="342900" indent="-342900">
              <a:buFont typeface="+mj-lt"/>
              <a:buAutoNum type="arabicPeriod"/>
            </a:pPr>
            <a:r>
              <a:rPr lang="en-GB" sz="2400" dirty="0" smtClean="0">
                <a:latin typeface="Tw Cen MT Condensed" panose="020B0606020104020203" pitchFamily="34" charset="0"/>
              </a:rPr>
              <a:t>Remember to include economic analysis (theory, diagrams and concepts) as well as real life applications to enhance your arguments which are supporting or evaluating your points</a:t>
            </a:r>
            <a:endParaRPr lang="en-GB" sz="2400" dirty="0">
              <a:latin typeface="Tw Cen MT Condensed" panose="020B0606020104020203" pitchFamily="34" charset="0"/>
            </a:endParaRPr>
          </a:p>
        </p:txBody>
      </p:sp>
    </p:spTree>
    <p:extLst>
      <p:ext uri="{BB962C8B-B14F-4D97-AF65-F5344CB8AC3E}">
        <p14:creationId xmlns:p14="http://schemas.microsoft.com/office/powerpoint/2010/main" val="667838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1390197"/>
            <a:ext cx="6564085" cy="5282746"/>
          </a:xfrm>
        </p:spPr>
        <p:txBody>
          <a:bodyPr>
            <a:noAutofit/>
          </a:bodyPr>
          <a:lstStyle/>
          <a:p>
            <a:pPr marL="0" indent="0">
              <a:buNone/>
            </a:pPr>
            <a:r>
              <a:rPr lang="en-GB" b="1" u="sng" dirty="0" smtClean="0">
                <a:solidFill>
                  <a:schemeClr val="tx2"/>
                </a:solidFill>
              </a:rPr>
              <a:t>ALL DETAILS WILL BE ON GOL</a:t>
            </a:r>
          </a:p>
          <a:p>
            <a:pPr marL="0" indent="0">
              <a:buNone/>
            </a:pPr>
            <a:r>
              <a:rPr lang="en-GB" sz="2000" b="1" dirty="0" smtClean="0"/>
              <a:t>2 Weeks of Homework = 9 to 12 Hours</a:t>
            </a:r>
          </a:p>
          <a:p>
            <a:pPr marL="0" indent="0">
              <a:buNone/>
            </a:pPr>
            <a:r>
              <a:rPr lang="en-GB" sz="2000" b="1" dirty="0" smtClean="0"/>
              <a:t>1 Cover Lesson = 1.5 Hours</a:t>
            </a:r>
          </a:p>
          <a:p>
            <a:pPr marL="0" indent="0">
              <a:buNone/>
            </a:pPr>
            <a:r>
              <a:rPr lang="en-GB" sz="2000" b="1" dirty="0" smtClean="0"/>
              <a:t>TOTAL: 10.5 to 13.5 Hours before Monday 25</a:t>
            </a:r>
            <a:r>
              <a:rPr lang="en-GB" sz="2000" b="1" baseline="30000" dirty="0" smtClean="0"/>
              <a:t>th</a:t>
            </a:r>
            <a:r>
              <a:rPr lang="en-GB" sz="2000" b="1" dirty="0" smtClean="0"/>
              <a:t> February</a:t>
            </a:r>
          </a:p>
          <a:p>
            <a:pPr marL="0" indent="0">
              <a:buNone/>
            </a:pPr>
            <a:endParaRPr lang="en-GB" sz="2000" b="1" dirty="0"/>
          </a:p>
          <a:p>
            <a:pPr marL="0" indent="0">
              <a:buNone/>
            </a:pPr>
            <a:r>
              <a:rPr lang="en-GB" sz="2000" b="1" u="sng" dirty="0" smtClean="0"/>
              <a:t>PREP HOMEWORK…. 7hrs to 9 hrs (aren’t I nice!?)</a:t>
            </a:r>
          </a:p>
          <a:p>
            <a:pPr marL="457200" indent="-457200">
              <a:buAutoNum type="arabicParenBoth"/>
            </a:pPr>
            <a:r>
              <a:rPr lang="en-GB" sz="2000" b="1" dirty="0" smtClean="0"/>
              <a:t>40 </a:t>
            </a:r>
            <a:r>
              <a:rPr lang="en-GB" sz="2000" b="1" dirty="0" err="1" smtClean="0"/>
              <a:t>Mins</a:t>
            </a:r>
            <a:r>
              <a:rPr lang="en-GB" sz="2000" b="1" dirty="0" smtClean="0"/>
              <a:t>: MACRO ESSAY (40 Minutes)</a:t>
            </a:r>
          </a:p>
          <a:p>
            <a:pPr marL="457200" indent="-457200">
              <a:buAutoNum type="arabicParenBoth"/>
            </a:pPr>
            <a:r>
              <a:rPr lang="en-GB" sz="2000" b="1" dirty="0" smtClean="0"/>
              <a:t>3-4 Hours: MICROECONOMICS BOOKLET: Introduction to Obesity and ‘Marginal Analysis’ for ‘Consumption Externalities’</a:t>
            </a:r>
          </a:p>
          <a:p>
            <a:pPr marL="457200" indent="-457200">
              <a:buAutoNum type="arabicParenBoth"/>
            </a:pPr>
            <a:r>
              <a:rPr lang="en-GB" sz="2000" b="1" dirty="0" smtClean="0"/>
              <a:t>3-4 Hours: MACROECONOMICS BOOKLET: Introduction to Government Policy and the Financial Crash of 2008 for ‘Demand Side Policies’</a:t>
            </a:r>
            <a:endParaRPr lang="en-GB" sz="2000" b="1" dirty="0"/>
          </a:p>
        </p:txBody>
      </p:sp>
      <p:sp>
        <p:nvSpPr>
          <p:cNvPr id="5" name="Title 4"/>
          <p:cNvSpPr txBox="1">
            <a:spLocks noGrp="1"/>
          </p:cNvSpPr>
          <p:nvPr>
            <p:ph type="title"/>
          </p:nvPr>
        </p:nvSpPr>
        <p:spPr>
          <a:xfrm>
            <a:off x="163285" y="179313"/>
            <a:ext cx="11756571" cy="978729"/>
          </a:xfrm>
          <a:prstGeom prst="rect">
            <a:avLst/>
          </a:prstGeom>
          <a:noFill/>
        </p:spPr>
        <p:txBody>
          <a:bodyPr wrap="square" rtlCol="0">
            <a:spAutoFit/>
          </a:bodyPr>
          <a:lstStyle/>
          <a:p>
            <a:pPr algn="ctr"/>
            <a:r>
              <a:rPr lang="en-GB" sz="4000" b="1" dirty="0" smtClean="0"/>
              <a:t>PREP HOMEWORK (for first lesson w/b 25</a:t>
            </a:r>
            <a:r>
              <a:rPr lang="en-GB" sz="4000" b="1" baseline="30000" dirty="0" smtClean="0"/>
              <a:t>th</a:t>
            </a:r>
            <a:r>
              <a:rPr lang="en-GB" sz="4000" b="1" dirty="0" smtClean="0"/>
              <a:t> February)</a:t>
            </a:r>
          </a:p>
          <a:p>
            <a:pPr algn="ctr"/>
            <a:r>
              <a:rPr lang="en-GB" sz="2400" b="1" dirty="0" smtClean="0">
                <a:solidFill>
                  <a:srgbClr val="FF0000"/>
                </a:solidFill>
              </a:rPr>
              <a:t>Just under 2 weeks plus a cover lesson so 3.5 hours for MICRO and 3.5 hours for MACRO</a:t>
            </a:r>
          </a:p>
        </p:txBody>
      </p:sp>
      <p:pic>
        <p:nvPicPr>
          <p:cNvPr id="6" name="Picture 5"/>
          <p:cNvPicPr>
            <a:picLocks noChangeAspect="1"/>
          </p:cNvPicPr>
          <p:nvPr/>
        </p:nvPicPr>
        <p:blipFill>
          <a:blip r:embed="rId2"/>
          <a:stretch>
            <a:fillRect/>
          </a:stretch>
        </p:blipFill>
        <p:spPr>
          <a:xfrm>
            <a:off x="6858000" y="1563529"/>
            <a:ext cx="4853668" cy="4592342"/>
          </a:xfrm>
          <a:prstGeom prst="rect">
            <a:avLst/>
          </a:prstGeom>
        </p:spPr>
      </p:pic>
    </p:spTree>
    <p:extLst>
      <p:ext uri="{BB962C8B-B14F-4D97-AF65-F5344CB8AC3E}">
        <p14:creationId xmlns:p14="http://schemas.microsoft.com/office/powerpoint/2010/main" val="26095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3611"/>
            <a:ext cx="11601254" cy="1325563"/>
          </a:xfrm>
        </p:spPr>
        <p:txBody>
          <a:bodyPr>
            <a:normAutofit/>
          </a:bodyPr>
          <a:lstStyle/>
          <a:p>
            <a:r>
              <a:rPr lang="en-GB" b="1" dirty="0" smtClean="0"/>
              <a:t>MICROECONOMICS: RWS7 – Consumption Externalities</a:t>
            </a:r>
            <a:br>
              <a:rPr lang="en-GB" b="1" dirty="0" smtClean="0"/>
            </a:br>
            <a:r>
              <a:rPr lang="en-GB" b="1" dirty="0" smtClean="0">
                <a:solidFill>
                  <a:srgbClr val="FF0000"/>
                </a:solidFill>
              </a:rPr>
              <a:t>Introduction to Externalities</a:t>
            </a:r>
            <a:endParaRPr lang="en-GB" b="1" dirty="0">
              <a:solidFill>
                <a:srgbClr val="FF0000"/>
              </a:solidFill>
            </a:endParaRPr>
          </a:p>
        </p:txBody>
      </p:sp>
      <p:sp>
        <p:nvSpPr>
          <p:cNvPr id="3" name="Content Placeholder 2"/>
          <p:cNvSpPr>
            <a:spLocks noGrp="1"/>
          </p:cNvSpPr>
          <p:nvPr>
            <p:ph idx="1"/>
          </p:nvPr>
        </p:nvSpPr>
        <p:spPr>
          <a:xfrm>
            <a:off x="392717" y="1744943"/>
            <a:ext cx="3657600" cy="4351338"/>
          </a:xfrm>
        </p:spPr>
        <p:txBody>
          <a:bodyPr>
            <a:normAutofit fontScale="92500" lnSpcReduction="10000"/>
          </a:bodyPr>
          <a:lstStyle/>
          <a:p>
            <a:r>
              <a:rPr lang="en-GB" sz="3200" dirty="0" smtClean="0"/>
              <a:t>Consumption and Production</a:t>
            </a:r>
          </a:p>
          <a:p>
            <a:r>
              <a:rPr lang="en-GB" sz="3200" dirty="0" smtClean="0"/>
              <a:t>What is an externality? </a:t>
            </a:r>
          </a:p>
          <a:p>
            <a:pPr lvl="1"/>
            <a:r>
              <a:rPr lang="en-GB" dirty="0" smtClean="0"/>
              <a:t>Smoking a cigarette example</a:t>
            </a:r>
          </a:p>
          <a:p>
            <a:pPr lvl="1"/>
            <a:r>
              <a:rPr lang="en-GB" dirty="0" smtClean="0"/>
              <a:t>Pretty flowers example</a:t>
            </a:r>
          </a:p>
          <a:p>
            <a:r>
              <a:rPr lang="en-GB" sz="3200" dirty="0" smtClean="0"/>
              <a:t>Positive and negative externalities</a:t>
            </a:r>
          </a:p>
          <a:p>
            <a:r>
              <a:rPr lang="en-GB" sz="3200" dirty="0" smtClean="0"/>
              <a:t>Why are externalities a market failure = </a:t>
            </a:r>
            <a:r>
              <a:rPr lang="en-GB" sz="3200" dirty="0" err="1" smtClean="0"/>
              <a:t>Mis</a:t>
            </a:r>
            <a:r>
              <a:rPr lang="en-GB" sz="3200" dirty="0" smtClean="0"/>
              <a:t>-pricing = allocative inefficiency</a:t>
            </a:r>
            <a:endParaRPr lang="en-GB" sz="3200" dirty="0"/>
          </a:p>
        </p:txBody>
      </p:sp>
      <p:pic>
        <p:nvPicPr>
          <p:cNvPr id="4" name="Picture 3"/>
          <p:cNvPicPr>
            <a:picLocks noChangeAspect="1"/>
          </p:cNvPicPr>
          <p:nvPr/>
        </p:nvPicPr>
        <p:blipFill>
          <a:blip r:embed="rId2"/>
          <a:stretch>
            <a:fillRect/>
          </a:stretch>
        </p:blipFill>
        <p:spPr>
          <a:xfrm>
            <a:off x="4681688" y="1744943"/>
            <a:ext cx="3678541" cy="2955999"/>
          </a:xfrm>
          <a:prstGeom prst="rect">
            <a:avLst/>
          </a:prstGeom>
        </p:spPr>
      </p:pic>
      <p:pic>
        <p:nvPicPr>
          <p:cNvPr id="5" name="Picture 4"/>
          <p:cNvPicPr>
            <a:picLocks noChangeAspect="1"/>
          </p:cNvPicPr>
          <p:nvPr/>
        </p:nvPicPr>
        <p:blipFill>
          <a:blip r:embed="rId3"/>
          <a:stretch>
            <a:fillRect/>
          </a:stretch>
        </p:blipFill>
        <p:spPr>
          <a:xfrm>
            <a:off x="8360229" y="4417605"/>
            <a:ext cx="3439886" cy="2277108"/>
          </a:xfrm>
          <a:prstGeom prst="rect">
            <a:avLst/>
          </a:prstGeom>
        </p:spPr>
      </p:pic>
    </p:spTree>
    <p:extLst>
      <p:ext uri="{BB962C8B-B14F-4D97-AF65-F5344CB8AC3E}">
        <p14:creationId xmlns:p14="http://schemas.microsoft.com/office/powerpoint/2010/main" val="2578169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w Cen MT Condensed" panose="020B0606020104020203" pitchFamily="34" charset="0"/>
              </a:rPr>
              <a:t>EXTERNALITIES EXERCISE</a:t>
            </a:r>
            <a:endParaRPr lang="en-GB" b="1" dirty="0">
              <a:latin typeface="Tw Cen MT Condensed" panose="020B0606020104020203" pitchFamily="34" charset="0"/>
            </a:endParaRPr>
          </a:p>
        </p:txBody>
      </p:sp>
      <p:sp>
        <p:nvSpPr>
          <p:cNvPr id="3" name="Content Placeholder 2"/>
          <p:cNvSpPr>
            <a:spLocks noGrp="1"/>
          </p:cNvSpPr>
          <p:nvPr>
            <p:ph idx="1"/>
          </p:nvPr>
        </p:nvSpPr>
        <p:spPr>
          <a:xfrm>
            <a:off x="226950" y="1687512"/>
            <a:ext cx="5682343" cy="4792889"/>
          </a:xfrm>
        </p:spPr>
        <p:txBody>
          <a:bodyPr>
            <a:normAutofit fontScale="92500" lnSpcReduction="10000"/>
          </a:bodyPr>
          <a:lstStyle/>
          <a:p>
            <a:pPr marL="0" indent="0">
              <a:buNone/>
            </a:pPr>
            <a:r>
              <a:rPr lang="en-GB" b="1" dirty="0" smtClean="0">
                <a:solidFill>
                  <a:srgbClr val="FF0000"/>
                </a:solidFill>
              </a:rPr>
              <a:t>TASK: </a:t>
            </a:r>
            <a:r>
              <a:rPr lang="en-GB" dirty="0" smtClean="0"/>
              <a:t>For each of these actions by economic agents, try to identify any possible externalities in these scenarios….</a:t>
            </a:r>
          </a:p>
          <a:p>
            <a:r>
              <a:rPr lang="en-GB" b="1" dirty="0" smtClean="0"/>
              <a:t>CONSUMPTION (by consumers/households)</a:t>
            </a:r>
          </a:p>
          <a:p>
            <a:pPr marL="914400" lvl="1" indent="-457200">
              <a:buFont typeface="+mj-lt"/>
              <a:buAutoNum type="arabicPeriod"/>
            </a:pPr>
            <a:r>
              <a:rPr lang="en-GB" dirty="0" smtClean="0"/>
              <a:t>Going to a nightclub?</a:t>
            </a:r>
          </a:p>
          <a:p>
            <a:pPr marL="914400" lvl="1" indent="-457200">
              <a:buFont typeface="+mj-lt"/>
              <a:buAutoNum type="arabicPeriod"/>
            </a:pPr>
            <a:r>
              <a:rPr lang="en-GB" dirty="0" smtClean="0"/>
              <a:t>Visiting the dentist regularly?</a:t>
            </a:r>
          </a:p>
          <a:p>
            <a:pPr marL="914400" lvl="1" indent="-457200">
              <a:buFont typeface="+mj-lt"/>
              <a:buAutoNum type="arabicPeriod"/>
            </a:pPr>
            <a:r>
              <a:rPr lang="en-GB" dirty="0" smtClean="0"/>
              <a:t>Eating a donut?</a:t>
            </a:r>
          </a:p>
          <a:p>
            <a:pPr marL="914400" lvl="1" indent="-457200">
              <a:buFont typeface="+mj-lt"/>
              <a:buAutoNum type="arabicPeriod"/>
            </a:pPr>
            <a:r>
              <a:rPr lang="en-GB" dirty="0" smtClean="0"/>
              <a:t>Gaining a degree?</a:t>
            </a:r>
          </a:p>
          <a:p>
            <a:pPr lvl="1"/>
            <a:endParaRPr lang="en-GB" dirty="0" smtClean="0"/>
          </a:p>
          <a:p>
            <a:r>
              <a:rPr lang="en-GB" b="1" dirty="0" smtClean="0"/>
              <a:t>PRODUCTION (by firms/producers)</a:t>
            </a:r>
          </a:p>
          <a:p>
            <a:pPr marL="914400" lvl="1" indent="-457200">
              <a:buFont typeface="+mj-lt"/>
              <a:buAutoNum type="arabicPeriod"/>
            </a:pPr>
            <a:r>
              <a:rPr lang="en-GB" dirty="0" smtClean="0"/>
              <a:t>Generating electricity through fossil fuels</a:t>
            </a:r>
          </a:p>
          <a:p>
            <a:pPr marL="914400" lvl="1" indent="-457200">
              <a:buFont typeface="+mj-lt"/>
              <a:buAutoNum type="arabicPeriod"/>
            </a:pPr>
            <a:r>
              <a:rPr lang="en-GB" dirty="0" smtClean="0"/>
              <a:t>Building electric cars</a:t>
            </a:r>
          </a:p>
          <a:p>
            <a:pPr marL="914400" lvl="1" indent="-457200">
              <a:buFont typeface="+mj-lt"/>
              <a:buAutoNum type="arabicPeriod"/>
            </a:pPr>
            <a:r>
              <a:rPr lang="en-GB" dirty="0" smtClean="0"/>
              <a:t>Planting lots of trees</a:t>
            </a:r>
          </a:p>
          <a:p>
            <a:pPr lvl="1"/>
            <a:endParaRPr lang="en-GB" dirty="0" smtClean="0"/>
          </a:p>
          <a:p>
            <a:pPr lvl="1"/>
            <a:endParaRPr lang="en-GB" dirty="0"/>
          </a:p>
        </p:txBody>
      </p:sp>
      <p:pic>
        <p:nvPicPr>
          <p:cNvPr id="4" name="Picture 3"/>
          <p:cNvPicPr>
            <a:picLocks noChangeAspect="1"/>
          </p:cNvPicPr>
          <p:nvPr/>
        </p:nvPicPr>
        <p:blipFill>
          <a:blip r:embed="rId2"/>
          <a:stretch>
            <a:fillRect/>
          </a:stretch>
        </p:blipFill>
        <p:spPr>
          <a:xfrm>
            <a:off x="6096000" y="1825624"/>
            <a:ext cx="5861957" cy="4276725"/>
          </a:xfrm>
          <a:prstGeom prst="rect">
            <a:avLst/>
          </a:prstGeom>
        </p:spPr>
      </p:pic>
    </p:spTree>
    <p:extLst>
      <p:ext uri="{BB962C8B-B14F-4D97-AF65-F5344CB8AC3E}">
        <p14:creationId xmlns:p14="http://schemas.microsoft.com/office/powerpoint/2010/main" val="1385569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48" y="365125"/>
            <a:ext cx="11811786" cy="1325563"/>
          </a:xfrm>
        </p:spPr>
        <p:txBody>
          <a:bodyPr>
            <a:normAutofit/>
          </a:bodyPr>
          <a:lstStyle/>
          <a:p>
            <a:r>
              <a:rPr lang="en-GB" b="1" dirty="0" smtClean="0"/>
              <a:t>MICROECONOMICS: </a:t>
            </a:r>
            <a:br>
              <a:rPr lang="en-GB" b="1" dirty="0" smtClean="0"/>
            </a:br>
            <a:r>
              <a:rPr lang="en-GB" b="1" dirty="0" smtClean="0">
                <a:solidFill>
                  <a:srgbClr val="FF0000"/>
                </a:solidFill>
              </a:rPr>
              <a:t>Modelling Externalities in Economics – Marginal Analysis</a:t>
            </a:r>
            <a:endParaRPr lang="en-GB" b="1" dirty="0">
              <a:solidFill>
                <a:srgbClr val="FF0000"/>
              </a:solidFill>
            </a:endParaRPr>
          </a:p>
        </p:txBody>
      </p:sp>
      <p:sp>
        <p:nvSpPr>
          <p:cNvPr id="3" name="Content Placeholder 2"/>
          <p:cNvSpPr>
            <a:spLocks noGrp="1"/>
          </p:cNvSpPr>
          <p:nvPr>
            <p:ph idx="1"/>
          </p:nvPr>
        </p:nvSpPr>
        <p:spPr>
          <a:xfrm>
            <a:off x="646409" y="2890967"/>
            <a:ext cx="4321629" cy="3217602"/>
          </a:xfrm>
        </p:spPr>
        <p:txBody>
          <a:bodyPr>
            <a:normAutofit/>
          </a:bodyPr>
          <a:lstStyle/>
          <a:p>
            <a:r>
              <a:rPr lang="en-GB" dirty="0" smtClean="0"/>
              <a:t>The concept of the ‘margin’ </a:t>
            </a:r>
          </a:p>
          <a:p>
            <a:r>
              <a:rPr lang="en-GB" dirty="0" smtClean="0"/>
              <a:t>Cost and Benefit Analysis…</a:t>
            </a:r>
          </a:p>
          <a:p>
            <a:r>
              <a:rPr lang="en-GB" dirty="0" smtClean="0"/>
              <a:t>Marginal Social Costs and Benefits</a:t>
            </a:r>
          </a:p>
        </p:txBody>
      </p:sp>
      <p:pic>
        <p:nvPicPr>
          <p:cNvPr id="5" name="Picture 4"/>
          <p:cNvPicPr>
            <a:picLocks noChangeAspect="1"/>
          </p:cNvPicPr>
          <p:nvPr/>
        </p:nvPicPr>
        <p:blipFill>
          <a:blip r:embed="rId2"/>
          <a:stretch>
            <a:fillRect/>
          </a:stretch>
        </p:blipFill>
        <p:spPr>
          <a:xfrm>
            <a:off x="5768832" y="1823511"/>
            <a:ext cx="5859917" cy="4881173"/>
          </a:xfrm>
          <a:prstGeom prst="rect">
            <a:avLst/>
          </a:prstGeom>
        </p:spPr>
      </p:pic>
    </p:spTree>
    <p:extLst>
      <p:ext uri="{BB962C8B-B14F-4D97-AF65-F5344CB8AC3E}">
        <p14:creationId xmlns:p14="http://schemas.microsoft.com/office/powerpoint/2010/main" val="9805189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2|.5|.6"/>
</p:tagLst>
</file>

<file path=ppt/tags/tag2.xml><?xml version="1.0" encoding="utf-8"?>
<p:tagLst xmlns:a="http://schemas.openxmlformats.org/drawingml/2006/main" xmlns:r="http://schemas.openxmlformats.org/officeDocument/2006/relationships" xmlns:p="http://schemas.openxmlformats.org/presentationml/2006/main">
  <p:tag name="TIMING" val="|0|24.5"/>
</p:tagLst>
</file>

<file path=ppt/tags/tag3.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3958</Words>
  <Application>Microsoft Office PowerPoint</Application>
  <PresentationFormat>Widescreen</PresentationFormat>
  <Paragraphs>562</Paragraphs>
  <Slides>58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Times New Roman</vt:lpstr>
      <vt:lpstr>Tw Cen MT Condensed</vt:lpstr>
      <vt:lpstr>Verdana Ref</vt:lpstr>
      <vt:lpstr>Office Theme</vt:lpstr>
      <vt:lpstr>PowerPoint Presentation</vt:lpstr>
      <vt:lpstr>PowerPoint Presentation</vt:lpstr>
      <vt:lpstr>PowerPoint Presentation</vt:lpstr>
      <vt:lpstr>RWS7 and 8: MICROECONOMICS Externalities and Public Goods as a Market Failure (MARKET FAILURE = Allocative Inefficiency)</vt:lpstr>
      <vt:lpstr>RWS7 and 8: MACROECONOMICS Government Policy and International Economics</vt:lpstr>
      <vt:lpstr>PREP HOMEWORK (for first lesson w/b 25th February) Just under 2 weeks plus a cover lesson so 3.5 hours for MICRO and 3.5 hours for MACRO</vt:lpstr>
      <vt:lpstr>MICROECONOMICS: RWS7 – Consumption Externalities Introduction to Externalities</vt:lpstr>
      <vt:lpstr>EXTERNALITIES EXERCISE</vt:lpstr>
      <vt:lpstr>MICROECONOMICS:  Modelling Externalities in Economics – Marginal Analysis</vt:lpstr>
      <vt:lpstr>MARKET FAILURE: Context: Introduction to Health and Environmental Economics ALLOCATIVE INEFFICIENCY and mis-pricing of goods and services that are consumed (RWS7) and produced (RWS8) in a market.</vt:lpstr>
      <vt:lpstr>PowerPoint Presentation</vt:lpstr>
      <vt:lpstr>PowerPoint Presentation</vt:lpstr>
      <vt:lpstr>MACROECONOMICS: RWS7 – Demand Side Policies Introduction to Government Policy</vt:lpstr>
      <vt:lpstr>PowerPoint Presentation</vt:lpstr>
      <vt:lpstr>PowerPoint Presentation</vt:lpstr>
      <vt:lpstr>Benchmark Back</vt:lpstr>
      <vt:lpstr>PREP HOMEWORK Due for w/b 27th February 2017</vt:lpstr>
      <vt:lpstr>PowerPoint Presentation</vt:lpstr>
      <vt:lpstr>Revision Worksheet 7 Summary</vt:lpstr>
      <vt:lpstr>PREP Homework Micro (Consumption Externalities) and Macro (Demand Side Government Policies)</vt:lpstr>
      <vt:lpstr>PowerPoint Presentation</vt:lpstr>
      <vt:lpstr>PowerPoint Presentation</vt:lpstr>
      <vt:lpstr>Introduction to Cost/Benefit Analysis</vt:lpstr>
      <vt:lpstr>MSB and MSC Curves Marginal Social Benefit and Marginal Social Cost</vt:lpstr>
      <vt:lpstr>WELFARE MAXIMISATION</vt:lpstr>
      <vt:lpstr>COST BENEFIT ANALYSIS EXERCISE</vt:lpstr>
      <vt:lpstr>HS2 Case Study: Cost/Benefit Analysis</vt:lpstr>
      <vt:lpstr>PowerPoint Presentation</vt:lpstr>
      <vt:lpstr>PowerPoint Presentation</vt:lpstr>
      <vt:lpstr>RWS7: Consumption Externalities STARTER ACTIVITY - complete these exercises without using your booklet</vt:lpstr>
      <vt:lpstr>PowerPoint Presentation</vt:lpstr>
      <vt:lpstr>RWS7: Consumption Externalities STARTER ACTIVITY - complete these exercises without using your booklet</vt:lpstr>
      <vt:lpstr>PREP HOMEWORK Prepare for Debates</vt:lpstr>
      <vt:lpstr>LESSON</vt:lpstr>
      <vt:lpstr>PowerPoint Presentation</vt:lpstr>
      <vt:lpstr>Consumption Externalities (Merit and Demerit Goods) Market Failure leading to Obesity (over consumption of fast food and underconsumption of healthcare)</vt:lpstr>
      <vt:lpstr>PowerPoint Presentation</vt:lpstr>
      <vt:lpstr>PowerPoint Presentation</vt:lpstr>
      <vt:lpstr>PowerPoint Presentation</vt:lpstr>
      <vt:lpstr>PowerPoint Presentation</vt:lpstr>
      <vt:lpstr>PowerPoint Presentation</vt:lpstr>
      <vt:lpstr>PowerPoint Presentation</vt:lpstr>
      <vt:lpstr>Driving from London to Cornwall</vt:lpstr>
      <vt:lpstr>Why are externalities a market failure?</vt:lpstr>
      <vt:lpstr>OVERPRODUCTION AND UNDERPRODUCTION</vt:lpstr>
      <vt:lpstr>PowerPoint Presentation</vt:lpstr>
      <vt:lpstr>PowerPoint Presentation</vt:lpstr>
      <vt:lpstr>PowerPoint Presentation</vt:lpstr>
      <vt:lpstr>PowerPoint Presentation</vt:lpstr>
      <vt:lpstr>PowerPoint Presentation</vt:lpstr>
      <vt:lpstr>PowerPoint Presentation</vt:lpstr>
      <vt:lpstr>STARTER ACTIVITY (First 10 Minutes) - Microeconomics Use the whiteboards to answer the following questions:</vt:lpstr>
      <vt:lpstr>HOMEWORK THIS WEEK AND LESSONS</vt:lpstr>
      <vt:lpstr>PowerPoint Presentation</vt:lpstr>
      <vt:lpstr>FORMAT OF THE DEBATES</vt:lpstr>
      <vt:lpstr>DEBATE 1: Will the Government’s sugar tax for 2018 be successful in combatting obesity?</vt:lpstr>
      <vt:lpstr>DEBATE 2: Has the NHS worked in combatting obesity?</vt:lpstr>
      <vt:lpstr>Assess the role of Government in combatting the problem of obesity in the UK  (25 marks)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RWS7 and 8:  Externalities as a Market Failure</dc:title>
  <dc:creator>Oliver Stevens</dc:creator>
  <cp:lastModifiedBy>Oliver Stevens</cp:lastModifiedBy>
  <cp:revision>78</cp:revision>
  <cp:lastPrinted>2019-02-28T10:27:33Z</cp:lastPrinted>
  <dcterms:created xsi:type="dcterms:W3CDTF">2017-02-07T09:10:13Z</dcterms:created>
  <dcterms:modified xsi:type="dcterms:W3CDTF">2019-03-04T10:29:01Z</dcterms:modified>
</cp:coreProperties>
</file>