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67" r:id="rId2"/>
    <p:sldId id="256" r:id="rId3"/>
    <p:sldId id="259" r:id="rId4"/>
    <p:sldId id="271" r:id="rId5"/>
    <p:sldId id="291" r:id="rId6"/>
    <p:sldId id="272" r:id="rId7"/>
    <p:sldId id="268" r:id="rId8"/>
    <p:sldId id="270" r:id="rId9"/>
    <p:sldId id="275" r:id="rId10"/>
    <p:sldId id="279" r:id="rId11"/>
    <p:sldId id="260" r:id="rId12"/>
    <p:sldId id="280" r:id="rId13"/>
    <p:sldId id="292" r:id="rId14"/>
    <p:sldId id="262" r:id="rId15"/>
    <p:sldId id="284" r:id="rId16"/>
    <p:sldId id="281" r:id="rId17"/>
    <p:sldId id="285" r:id="rId18"/>
    <p:sldId id="282" r:id="rId19"/>
    <p:sldId id="293" r:id="rId20"/>
    <p:sldId id="258" r:id="rId21"/>
    <p:sldId id="263" r:id="rId22"/>
    <p:sldId id="294" r:id="rId23"/>
    <p:sldId id="298" r:id="rId24"/>
    <p:sldId id="300" r:id="rId25"/>
    <p:sldId id="299" r:id="rId26"/>
    <p:sldId id="265" r:id="rId27"/>
    <p:sldId id="295" r:id="rId28"/>
    <p:sldId id="296" r:id="rId29"/>
    <p:sldId id="297" r:id="rId30"/>
    <p:sldId id="286" r:id="rId31"/>
    <p:sldId id="264" r:id="rId32"/>
    <p:sldId id="278" r:id="rId33"/>
    <p:sldId id="277" r:id="rId34"/>
    <p:sldId id="266" r:id="rId35"/>
    <p:sldId id="269" r:id="rId36"/>
  </p:sldIdLst>
  <p:sldSz cx="9144000" cy="6858000" type="screen4x3"/>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30" autoAdjust="0"/>
  </p:normalViewPr>
  <p:slideViewPr>
    <p:cSldViewPr snapToGrid="0" snapToObjects="1">
      <p:cViewPr varScale="1">
        <p:scale>
          <a:sx n="71" d="100"/>
          <a:sy n="71" d="100"/>
        </p:scale>
        <p:origin x="207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20122"/>
          </a:xfrm>
          <a:prstGeom prst="rect">
            <a:avLst/>
          </a:prstGeom>
        </p:spPr>
        <p:txBody>
          <a:bodyPr vert="horz" lIns="132743" tIns="66372" rIns="132743" bIns="66372" rtlCol="0"/>
          <a:lstStyle>
            <a:lvl1pPr algn="l">
              <a:defRPr sz="1700"/>
            </a:lvl1pPr>
          </a:lstStyle>
          <a:p>
            <a:endParaRPr lang="en-GB"/>
          </a:p>
        </p:txBody>
      </p:sp>
      <p:sp>
        <p:nvSpPr>
          <p:cNvPr id="3" name="Date Placeholder 2"/>
          <p:cNvSpPr>
            <a:spLocks noGrp="1"/>
          </p:cNvSpPr>
          <p:nvPr>
            <p:ph type="dt" sz="quarter" idx="1"/>
          </p:nvPr>
        </p:nvSpPr>
        <p:spPr>
          <a:xfrm>
            <a:off x="5622799" y="0"/>
            <a:ext cx="4301543" cy="720122"/>
          </a:xfrm>
          <a:prstGeom prst="rect">
            <a:avLst/>
          </a:prstGeom>
        </p:spPr>
        <p:txBody>
          <a:bodyPr vert="horz" lIns="132743" tIns="66372" rIns="132743" bIns="66372" rtlCol="0"/>
          <a:lstStyle>
            <a:lvl1pPr algn="r">
              <a:defRPr sz="1700"/>
            </a:lvl1pPr>
          </a:lstStyle>
          <a:p>
            <a:fld id="{A8BB6BF6-2A54-4D19-A68D-C9BB8B30A16F}" type="datetimeFigureOut">
              <a:rPr lang="en-GB" smtClean="0"/>
              <a:t>15/03/2019</a:t>
            </a:fld>
            <a:endParaRPr lang="en-GB"/>
          </a:p>
        </p:txBody>
      </p:sp>
      <p:sp>
        <p:nvSpPr>
          <p:cNvPr id="4" name="Footer Placeholder 3"/>
          <p:cNvSpPr>
            <a:spLocks noGrp="1"/>
          </p:cNvSpPr>
          <p:nvPr>
            <p:ph type="ftr" sz="quarter" idx="2"/>
          </p:nvPr>
        </p:nvSpPr>
        <p:spPr>
          <a:xfrm>
            <a:off x="1" y="13632469"/>
            <a:ext cx="4301543" cy="720121"/>
          </a:xfrm>
          <a:prstGeom prst="rect">
            <a:avLst/>
          </a:prstGeom>
        </p:spPr>
        <p:txBody>
          <a:bodyPr vert="horz" lIns="132743" tIns="66372" rIns="132743" bIns="66372" rtlCol="0" anchor="b"/>
          <a:lstStyle>
            <a:lvl1pPr algn="l">
              <a:defRPr sz="1700"/>
            </a:lvl1pPr>
          </a:lstStyle>
          <a:p>
            <a:endParaRPr lang="en-GB"/>
          </a:p>
        </p:txBody>
      </p:sp>
      <p:sp>
        <p:nvSpPr>
          <p:cNvPr id="5" name="Slide Number Placeholder 4"/>
          <p:cNvSpPr>
            <a:spLocks noGrp="1"/>
          </p:cNvSpPr>
          <p:nvPr>
            <p:ph type="sldNum" sz="quarter" idx="3"/>
          </p:nvPr>
        </p:nvSpPr>
        <p:spPr>
          <a:xfrm>
            <a:off x="5622799" y="13632469"/>
            <a:ext cx="4301543" cy="720121"/>
          </a:xfrm>
          <a:prstGeom prst="rect">
            <a:avLst/>
          </a:prstGeom>
        </p:spPr>
        <p:txBody>
          <a:bodyPr vert="horz" lIns="132743" tIns="66372" rIns="132743" bIns="66372" rtlCol="0" anchor="b"/>
          <a:lstStyle>
            <a:lvl1pPr algn="r">
              <a:defRPr sz="1700"/>
            </a:lvl1pPr>
          </a:lstStyle>
          <a:p>
            <a:fld id="{757FE95A-11C8-4432-88E0-49DD8A9C9500}" type="slidenum">
              <a:rPr lang="en-GB" smtClean="0"/>
              <a:t>‹#›</a:t>
            </a:fld>
            <a:endParaRPr lang="en-GB"/>
          </a:p>
        </p:txBody>
      </p:sp>
    </p:spTree>
    <p:extLst>
      <p:ext uri="{BB962C8B-B14F-4D97-AF65-F5344CB8AC3E}">
        <p14:creationId xmlns:p14="http://schemas.microsoft.com/office/powerpoint/2010/main" val="3458827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717630"/>
          </a:xfrm>
          <a:prstGeom prst="rect">
            <a:avLst/>
          </a:prstGeom>
        </p:spPr>
        <p:txBody>
          <a:bodyPr vert="horz" lIns="132743" tIns="66372" rIns="132743" bIns="66372" rtlCol="0"/>
          <a:lstStyle>
            <a:lvl1pPr algn="l">
              <a:defRPr sz="1700">
                <a:latin typeface="Tw Cen MT Condensed" panose="020B0606020104020203" pitchFamily="34" charset="0"/>
              </a:defRPr>
            </a:lvl1pPr>
          </a:lstStyle>
          <a:p>
            <a:endParaRPr lang="en-US" dirty="0"/>
          </a:p>
        </p:txBody>
      </p:sp>
      <p:sp>
        <p:nvSpPr>
          <p:cNvPr id="3" name="Date Placeholder 2"/>
          <p:cNvSpPr>
            <a:spLocks noGrp="1"/>
          </p:cNvSpPr>
          <p:nvPr>
            <p:ph type="dt" idx="1"/>
          </p:nvPr>
        </p:nvSpPr>
        <p:spPr>
          <a:xfrm>
            <a:off x="5622799" y="0"/>
            <a:ext cx="4301543" cy="717630"/>
          </a:xfrm>
          <a:prstGeom prst="rect">
            <a:avLst/>
          </a:prstGeom>
        </p:spPr>
        <p:txBody>
          <a:bodyPr vert="horz" lIns="132743" tIns="66372" rIns="132743" bIns="66372" rtlCol="0"/>
          <a:lstStyle>
            <a:lvl1pPr algn="r">
              <a:defRPr sz="1700">
                <a:latin typeface="Tw Cen MT Condensed" panose="020B0606020104020203" pitchFamily="34" charset="0"/>
              </a:defRPr>
            </a:lvl1pPr>
          </a:lstStyle>
          <a:p>
            <a:fld id="{8869B4D8-4F5C-B241-AA10-DDC10C1282C5}" type="datetimeFigureOut">
              <a:rPr lang="en-US" smtClean="0"/>
              <a:pPr/>
              <a:t>3/15/2019</a:t>
            </a:fld>
            <a:endParaRPr lang="en-US" dirty="0"/>
          </a:p>
        </p:txBody>
      </p:sp>
      <p:sp>
        <p:nvSpPr>
          <p:cNvPr id="4" name="Slide Image Placeholder 3"/>
          <p:cNvSpPr>
            <a:spLocks noGrp="1" noRot="1" noChangeAspect="1"/>
          </p:cNvSpPr>
          <p:nvPr>
            <p:ph type="sldImg" idx="2"/>
          </p:nvPr>
        </p:nvSpPr>
        <p:spPr>
          <a:xfrm>
            <a:off x="1374775" y="1076325"/>
            <a:ext cx="7177088" cy="5383213"/>
          </a:xfrm>
          <a:prstGeom prst="rect">
            <a:avLst/>
          </a:prstGeom>
          <a:noFill/>
          <a:ln w="12700">
            <a:solidFill>
              <a:prstClr val="black"/>
            </a:solidFill>
          </a:ln>
        </p:spPr>
        <p:txBody>
          <a:bodyPr vert="horz" lIns="132743" tIns="66372" rIns="132743" bIns="66372" rtlCol="0" anchor="ctr"/>
          <a:lstStyle/>
          <a:p>
            <a:endParaRPr lang="en-US" dirty="0"/>
          </a:p>
        </p:txBody>
      </p:sp>
      <p:sp>
        <p:nvSpPr>
          <p:cNvPr id="5" name="Notes Placeholder 4"/>
          <p:cNvSpPr>
            <a:spLocks noGrp="1"/>
          </p:cNvSpPr>
          <p:nvPr>
            <p:ph type="body" sz="quarter" idx="3"/>
          </p:nvPr>
        </p:nvSpPr>
        <p:spPr>
          <a:xfrm>
            <a:off x="992665" y="6817480"/>
            <a:ext cx="7941310" cy="6458664"/>
          </a:xfrm>
          <a:prstGeom prst="rect">
            <a:avLst/>
          </a:prstGeom>
        </p:spPr>
        <p:txBody>
          <a:bodyPr vert="horz" lIns="132743" tIns="66372" rIns="132743" bIns="66372"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1" y="13632467"/>
            <a:ext cx="4301543" cy="717630"/>
          </a:xfrm>
          <a:prstGeom prst="rect">
            <a:avLst/>
          </a:prstGeom>
        </p:spPr>
        <p:txBody>
          <a:bodyPr vert="horz" lIns="132743" tIns="66372" rIns="132743" bIns="66372" rtlCol="0" anchor="b"/>
          <a:lstStyle>
            <a:lvl1pPr algn="l">
              <a:defRPr sz="1700">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5"/>
          </p:nvPr>
        </p:nvSpPr>
        <p:spPr>
          <a:xfrm>
            <a:off x="5622799" y="13632467"/>
            <a:ext cx="4301543" cy="717630"/>
          </a:xfrm>
          <a:prstGeom prst="rect">
            <a:avLst/>
          </a:prstGeom>
        </p:spPr>
        <p:txBody>
          <a:bodyPr vert="horz" lIns="132743" tIns="66372" rIns="132743" bIns="66372" rtlCol="0" anchor="b"/>
          <a:lstStyle>
            <a:lvl1pPr algn="r">
              <a:defRPr sz="1700">
                <a:latin typeface="Tw Cen MT Condensed" panose="020B0606020104020203" pitchFamily="34" charset="0"/>
              </a:defRPr>
            </a:lvl1pPr>
          </a:lstStyle>
          <a:p>
            <a:fld id="{37394AD9-D71D-A14E-AEF2-BB94B9E3741B}" type="slidenum">
              <a:rPr lang="en-US" smtClean="0"/>
              <a:pPr/>
              <a:t>‹#›</a:t>
            </a:fld>
            <a:endParaRPr lang="en-US" dirty="0"/>
          </a:p>
        </p:txBody>
      </p:sp>
    </p:spTree>
    <p:extLst>
      <p:ext uri="{BB962C8B-B14F-4D97-AF65-F5344CB8AC3E}">
        <p14:creationId xmlns:p14="http://schemas.microsoft.com/office/powerpoint/2010/main" val="3401463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Condensed" panose="020B0606020104020203" pitchFamily="34" charset="0"/>
        <a:ea typeface="+mn-ea"/>
        <a:cs typeface="+mn-cs"/>
      </a:defRPr>
    </a:lvl1pPr>
    <a:lvl2pPr marL="457200" algn="l" defTabSz="457200" rtl="0" eaLnBrk="1" latinLnBrk="0" hangingPunct="1">
      <a:defRPr sz="1200" kern="1200">
        <a:solidFill>
          <a:schemeClr val="tx1"/>
        </a:solidFill>
        <a:latin typeface="Tw Cen MT Condensed" panose="020B0606020104020203" pitchFamily="34" charset="0"/>
        <a:ea typeface="+mn-ea"/>
        <a:cs typeface="+mn-cs"/>
      </a:defRPr>
    </a:lvl2pPr>
    <a:lvl3pPr marL="914400" algn="l" defTabSz="457200" rtl="0" eaLnBrk="1" latinLnBrk="0" hangingPunct="1">
      <a:defRPr sz="1200" kern="1200">
        <a:solidFill>
          <a:schemeClr val="tx1"/>
        </a:solidFill>
        <a:latin typeface="Tw Cen MT Condensed" panose="020B0606020104020203" pitchFamily="34" charset="0"/>
        <a:ea typeface="+mn-ea"/>
        <a:cs typeface="+mn-cs"/>
      </a:defRPr>
    </a:lvl3pPr>
    <a:lvl4pPr marL="1371600" algn="l" defTabSz="457200" rtl="0" eaLnBrk="1" latinLnBrk="0" hangingPunct="1">
      <a:defRPr sz="1200" kern="1200">
        <a:solidFill>
          <a:schemeClr val="tx1"/>
        </a:solidFill>
        <a:latin typeface="Tw Cen MT Condensed" panose="020B0606020104020203" pitchFamily="34" charset="0"/>
        <a:ea typeface="+mn-ea"/>
        <a:cs typeface="+mn-cs"/>
      </a:defRPr>
    </a:lvl4pPr>
    <a:lvl5pPr marL="1828800" algn="l" defTabSz="457200" rtl="0" eaLnBrk="1" latinLnBrk="0" hangingPunct="1">
      <a:defRPr sz="1200" kern="1200">
        <a:solidFill>
          <a:schemeClr val="tx1"/>
        </a:solidFill>
        <a:latin typeface="Tw Cen MT Condensed" panose="020B06060201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esco.org/education/information/nfsunesco/pdf/RIO_E.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www.eoearth.org/article/Polluter_pays_princip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94AD9-D71D-A14E-AEF2-BB94B9E3741B}" type="slidenum">
              <a:rPr lang="en-US" smtClean="0"/>
              <a:pPr/>
              <a:t>13</a:t>
            </a:fld>
            <a:endParaRPr lang="en-US" dirty="0"/>
          </a:p>
        </p:txBody>
      </p:sp>
    </p:spTree>
    <p:extLst>
      <p:ext uri="{BB962C8B-B14F-4D97-AF65-F5344CB8AC3E}">
        <p14:creationId xmlns:p14="http://schemas.microsoft.com/office/powerpoint/2010/main" val="197205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94AD9-D71D-A14E-AEF2-BB94B9E3741B}" type="slidenum">
              <a:rPr lang="en-US" smtClean="0"/>
              <a:t>15</a:t>
            </a:fld>
            <a:endParaRPr lang="en-US" dirty="0"/>
          </a:p>
        </p:txBody>
      </p:sp>
    </p:spTree>
    <p:extLst>
      <p:ext uri="{BB962C8B-B14F-4D97-AF65-F5344CB8AC3E}">
        <p14:creationId xmlns:p14="http://schemas.microsoft.com/office/powerpoint/2010/main" val="197234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94AD9-D71D-A14E-AEF2-BB94B9E3741B}" type="slidenum">
              <a:rPr lang="en-US" smtClean="0"/>
              <a:t>17</a:t>
            </a:fld>
            <a:endParaRPr lang="en-US" dirty="0"/>
          </a:p>
        </p:txBody>
      </p:sp>
    </p:spTree>
    <p:extLst>
      <p:ext uri="{BB962C8B-B14F-4D97-AF65-F5344CB8AC3E}">
        <p14:creationId xmlns:p14="http://schemas.microsoft.com/office/powerpoint/2010/main" val="395490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t>The polluter pays principle  (PPP) is a basic economic idea that firms or consumers should pay for the cost of the negative externality they create. The polluter pays principle usually refers to environmental costs, but it could be extended to any external cost.</a:t>
            </a:r>
          </a:p>
          <a:p>
            <a:endParaRPr lang="en-US" sz="1700" dirty="0"/>
          </a:p>
          <a:p>
            <a:r>
              <a:rPr lang="en-US" sz="1700" dirty="0"/>
              <a:t>In a purely free market, you would only face your private costs. However, for goods with negative externalities, there are additional external costs, e.g. damage to the </a:t>
            </a:r>
            <a:r>
              <a:rPr lang="en-US" sz="1700" dirty="0" err="1"/>
              <a:t>enviornment</a:t>
            </a:r>
            <a:r>
              <a:rPr lang="en-US" sz="1700" dirty="0"/>
              <a:t>. This means the social cost of some goods are greater than the private cost.</a:t>
            </a:r>
          </a:p>
          <a:p>
            <a:r>
              <a:rPr lang="en-US" sz="1700" dirty="0"/>
              <a:t>The polluter pays principle is simply the idea that we should pay the total social cost including the environmental costs. This requires some authority or government agency to calculate our external costs and make sure that we pay the full social cost. A simple example, is a tax on petrol. When consuming petrol, we create pollution. The tax means the price we pay more closely reflects the social cost.</a:t>
            </a:r>
          </a:p>
          <a:p>
            <a:r>
              <a:rPr lang="en-US" sz="1700" dirty="0"/>
              <a:t>The polluter pays principle is a way of ‘</a:t>
            </a:r>
            <a:r>
              <a:rPr lang="en-US" sz="1700" dirty="0" err="1"/>
              <a:t>internalising</a:t>
            </a:r>
            <a:r>
              <a:rPr lang="en-US" sz="1700" dirty="0"/>
              <a:t> the externality’. It makes the firm / consumer pay the total social cost, rather than just the private cost. (Social cost = private cost+ external cost)</a:t>
            </a:r>
          </a:p>
          <a:p>
            <a:r>
              <a:rPr lang="en-US" sz="1700" dirty="0"/>
              <a:t>The polluter pays principle is an important basis of international law. In 1972, the OECD wrote </a:t>
            </a:r>
            <a:r>
              <a:rPr lang="en-US" sz="1700" i="1" dirty="0"/>
              <a:t>Guiding Principles concerning International Economic Aspects of Environmental Policies</a:t>
            </a:r>
            <a:r>
              <a:rPr lang="en-US" sz="1700" dirty="0"/>
              <a:t>, stating:</a:t>
            </a:r>
          </a:p>
          <a:p>
            <a:r>
              <a:rPr lang="en-US" sz="1700" dirty="0"/>
              <a:t>“… the polluter should bear the expenses of carrying out the above-mentioned measures decided by public authorities to ensure that the environment is in an acceptable state.”</a:t>
            </a:r>
          </a:p>
          <a:p>
            <a:r>
              <a:rPr lang="en-US" sz="1700" dirty="0"/>
              <a:t>The polluter pays principle was incorporated into the </a:t>
            </a:r>
            <a:r>
              <a:rPr lang="en-US" sz="1700" dirty="0">
                <a:hlinkClick r:id="rId3"/>
              </a:rPr>
              <a:t>1992 Rio summit The declaration stated:</a:t>
            </a:r>
          </a:p>
          <a:p>
            <a:r>
              <a:rPr lang="en-US" sz="1700" dirty="0"/>
              <a:t>Principle 16: “National authorities should endeavor to promote the internalization of environmental costs and the use of economic instruments, taking into account the approach that </a:t>
            </a:r>
            <a:r>
              <a:rPr lang="en-US" sz="1700" b="1" dirty="0"/>
              <a:t>the polluter should, in principle, bear the cost of pollution</a:t>
            </a:r>
            <a:r>
              <a:rPr lang="en-US" sz="1700" dirty="0"/>
              <a:t>, with due regard to the public interest and without distorting international trade and investment.” (</a:t>
            </a:r>
            <a:r>
              <a:rPr lang="en-US" sz="1700" dirty="0">
                <a:hlinkClick r:id="rId4"/>
              </a:rPr>
              <a:t>earth.org)</a:t>
            </a:r>
          </a:p>
          <a:p>
            <a:endParaRPr lang="en-US" sz="1700" dirty="0"/>
          </a:p>
          <a:p>
            <a:r>
              <a:rPr lang="en-US" sz="1700" b="1" dirty="0"/>
              <a:t>Polluter pays principle and property rights</a:t>
            </a:r>
            <a:endParaRPr lang="en-US" sz="1700" dirty="0"/>
          </a:p>
          <a:p>
            <a:r>
              <a:rPr lang="en-US" sz="1700" dirty="0"/>
              <a:t>The polluter pays principle requires either government intervention or the presence of clearly defined property rights.</a:t>
            </a:r>
          </a:p>
          <a:p>
            <a:r>
              <a:rPr lang="en-US" sz="1700" dirty="0"/>
              <a:t>If someone has access to a river, they can sue a chemical firm if they create a cost of pollution. For other goods, it is harder to define property rights. For example, the pollution from a car affects everyone in society and also other countries. In this case it is impractical to extend property rights to try and deal with the problem. The pollution faced by individuals is relatively low. In this case government regulation is the only effective method.</a:t>
            </a:r>
          </a:p>
          <a:p>
            <a:r>
              <a:rPr lang="en-US" sz="1700" dirty="0"/>
              <a:t>To ensure that the polluter pays, government intervention will involve:</a:t>
            </a:r>
          </a:p>
          <a:p>
            <a:r>
              <a:rPr lang="en-US" sz="1700" dirty="0"/>
              <a:t>Estimation of the external cost of the pollution.</a:t>
            </a:r>
          </a:p>
          <a:p>
            <a:r>
              <a:rPr lang="en-US" sz="1700" dirty="0"/>
              <a:t>Place a tax on good  to make people pay the true social cost or they may require the firm to pay to clean up the costs they create.</a:t>
            </a:r>
          </a:p>
          <a:p>
            <a:r>
              <a:rPr lang="en-US" sz="1700" dirty="0"/>
              <a:t>To make sure a firm pays, money may need to be deposited as insurance against the worst case environmental scenario. Some environmental tragedies could cause the firm to go bankrupt meaning it can’t cover the full environmental cost.</a:t>
            </a:r>
          </a:p>
          <a:p>
            <a:r>
              <a:rPr lang="en-US" sz="1700" dirty="0"/>
              <a:t>Difficulties of implementing polluter pays principle</a:t>
            </a:r>
          </a:p>
          <a:p>
            <a:r>
              <a:rPr lang="en-US" sz="1700" dirty="0"/>
              <a:t>It can be difficult to measure how much pollution is produced, e.g. firms may try to hide the extent of their pollution.</a:t>
            </a:r>
          </a:p>
          <a:p>
            <a:r>
              <a:rPr lang="en-US" sz="1700" dirty="0"/>
              <a:t>It can be difficult to impose regulations or tax on firms from other countries. For example, when we contribute to global warming, the problem effects everyone around the world, but it can be difficult to create international agreements to impose penalties on those polluting.</a:t>
            </a:r>
          </a:p>
          <a:p>
            <a:r>
              <a:rPr lang="en-US" sz="1700" dirty="0"/>
              <a:t>Pollution havens. These are countries which have weaker environmental legislation and firms can escape taxes and regulations on pollution by shifting production to those countries.</a:t>
            </a:r>
          </a:p>
          <a:p>
            <a:r>
              <a:rPr lang="en-US" sz="1700" dirty="0"/>
              <a:t>Some costs are unexpected and occur after the event. e.g. in building nuclear power plant.</a:t>
            </a:r>
          </a:p>
          <a:p>
            <a:r>
              <a:rPr lang="en-US" sz="1700" dirty="0"/>
              <a:t>Administration costs of collecting information and implementing tax. For example, a few drunks late at night may make a lot of noise and disturb the </a:t>
            </a:r>
            <a:r>
              <a:rPr lang="en-US" sz="1700" dirty="0" err="1"/>
              <a:t>neighbourhood</a:t>
            </a:r>
            <a:r>
              <a:rPr lang="en-US" sz="1700" dirty="0"/>
              <a:t>, but it would be impractical to impose a tax on those who make noise after a hard-days night. Administration costs have prevented the extension of congestion charge to smaller cities like Manchester – even though in principle it would make economic sense to have a charge for those who cause the external cost of congestion.</a:t>
            </a:r>
          </a:p>
          <a:p>
            <a:endParaRPr lang="en-US" sz="1700" dirty="0"/>
          </a:p>
          <a:p>
            <a:r>
              <a:rPr lang="en-US" sz="1700" dirty="0"/>
              <a:t>The difficulties of implementing the polluter pays principle doesn’t undermine its validity. It just means in the real world it will be hard, if not impossible to get a perfect approximation of the external cost. As long as we get closer to the social cost, there will be an increase in economic welfare.</a:t>
            </a:r>
          </a:p>
          <a:p>
            <a:r>
              <a:rPr lang="en-US" sz="1700" dirty="0"/>
              <a:t>However, some may argue that  certain types of environmental pollution are so bad they should just be banned rather than taxing them, e.g. it is immoral to pollute a river and therefore we shouldn’t allow it to occur even if the polluter does pay some financial cost.</a:t>
            </a:r>
            <a:endParaRPr lang="en-US" dirty="0"/>
          </a:p>
        </p:txBody>
      </p:sp>
      <p:sp>
        <p:nvSpPr>
          <p:cNvPr id="4" name="Slide Number Placeholder 3"/>
          <p:cNvSpPr>
            <a:spLocks noGrp="1"/>
          </p:cNvSpPr>
          <p:nvPr>
            <p:ph type="sldNum" sz="quarter" idx="10"/>
          </p:nvPr>
        </p:nvSpPr>
        <p:spPr/>
        <p:txBody>
          <a:bodyPr/>
          <a:lstStyle/>
          <a:p>
            <a:fld id="{37394AD9-D71D-A14E-AEF2-BB94B9E3741B}" type="slidenum">
              <a:rPr lang="en-US" smtClean="0"/>
              <a:t>34</a:t>
            </a:fld>
            <a:endParaRPr lang="en-US" dirty="0"/>
          </a:p>
        </p:txBody>
      </p:sp>
    </p:spTree>
    <p:extLst>
      <p:ext uri="{BB962C8B-B14F-4D97-AF65-F5344CB8AC3E}">
        <p14:creationId xmlns:p14="http://schemas.microsoft.com/office/powerpoint/2010/main" val="175367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i="1" dirty="0"/>
              <a:t>Readers Question: “the only viable solution to the problem of global warming is an international agreement that sets a ceiling to the world’s production of carbon emissions, by allocating a quota to each </a:t>
            </a:r>
            <a:r>
              <a:rPr lang="en-US" sz="1700" i="1" dirty="0" err="1"/>
              <a:t>contry</a:t>
            </a:r>
            <a:r>
              <a:rPr lang="en-US" sz="1700" i="1" dirty="0"/>
              <a:t>. The sum of the quotas being set equal to the agreed global maximum. countries should then be permitted to buy and sell their quotas”</a:t>
            </a:r>
            <a:endParaRPr lang="en-US" sz="1700" dirty="0"/>
          </a:p>
          <a:p>
            <a:r>
              <a:rPr lang="en-US" sz="1700" dirty="0"/>
              <a:t>In theory this scheme can provide a market based response to the problem of global warming.</a:t>
            </a:r>
          </a:p>
          <a:p>
            <a:r>
              <a:rPr lang="en-US" sz="1700" dirty="0"/>
              <a:t>It would require countries to agree on a global maximum of carbon emissions. This level would presumably be less than current and would provide the necessary target to reduce emissions and help prevent global warming.</a:t>
            </a:r>
          </a:p>
          <a:p>
            <a:r>
              <a:rPr lang="en-US" sz="1700" dirty="0"/>
              <a:t>If countries are given a quota, they would have an incentive to reduce carbon emissions. If they can pollute less than their quota they will be able to sell their quotas to other countries; if they pollute more then they will have the cost of buying more quotas.</a:t>
            </a:r>
          </a:p>
          <a:p>
            <a:r>
              <a:rPr lang="en-US" sz="1700" dirty="0"/>
              <a:t>This fiscal incentive should encourage the development of technology which leads to more efficient engines and reduces carbon emissions.</a:t>
            </a:r>
          </a:p>
          <a:p>
            <a:r>
              <a:rPr lang="en-US" sz="1700" dirty="0"/>
              <a:t>In theory it is also socially efficient. i.e. a firm can pollute more if it feels it is worth the cost of buying more carbon permits.</a:t>
            </a:r>
          </a:p>
          <a:p>
            <a:endParaRPr lang="en-US" sz="1700" dirty="0"/>
          </a:p>
          <a:p>
            <a:r>
              <a:rPr lang="en-US" sz="1700" dirty="0"/>
              <a:t>Problems of Carbon Trading Emission Schemes</a:t>
            </a:r>
          </a:p>
          <a:p>
            <a:r>
              <a:rPr lang="en-US" sz="1700" dirty="0"/>
              <a:t>How To Agree on Global Maximum? This would be difficult, as most countries would be reluctant to forsake growth in return for lower global emissions.</a:t>
            </a:r>
          </a:p>
          <a:p>
            <a:r>
              <a:rPr lang="en-US" sz="1700" dirty="0"/>
              <a:t>How to distribute quotas amongst countries. Should the quotas be related to the size of population? or should they be related to existing output. If it is related to existing output, many large countries with low GDP per Capita, like India, would get a relatively small amount of quotas. Some countries like China are growing very fast so would be wanting their quota to keep increasing.</a:t>
            </a:r>
          </a:p>
          <a:p>
            <a:r>
              <a:rPr lang="en-US" sz="1700" dirty="0"/>
              <a:t>Administration Costs of checking out carbon emissions.</a:t>
            </a:r>
          </a:p>
          <a:p>
            <a:r>
              <a:rPr lang="en-US" sz="1700" dirty="0"/>
              <a:t>Scope for falsifying statistics on carbon emissions. It might be possible for countries to emit more carbon than they admit.</a:t>
            </a:r>
          </a:p>
          <a:p>
            <a:r>
              <a:rPr lang="en-US" sz="1700" dirty="0"/>
              <a:t>How can the scheme be enforced? If China exceeded its quota what could we do?</a:t>
            </a:r>
          </a:p>
          <a:p>
            <a:r>
              <a:rPr lang="en-US" sz="1700" dirty="0"/>
              <a:t>There are many difficulties, but in theory it could help to provide a market based solution, with incentives for reducing pollution</a:t>
            </a:r>
            <a:endParaRPr lang="en-US" dirty="0"/>
          </a:p>
        </p:txBody>
      </p:sp>
      <p:sp>
        <p:nvSpPr>
          <p:cNvPr id="4" name="Slide Number Placeholder 3"/>
          <p:cNvSpPr>
            <a:spLocks noGrp="1"/>
          </p:cNvSpPr>
          <p:nvPr>
            <p:ph type="sldNum" sz="quarter" idx="10"/>
          </p:nvPr>
        </p:nvSpPr>
        <p:spPr/>
        <p:txBody>
          <a:bodyPr/>
          <a:lstStyle/>
          <a:p>
            <a:fld id="{37394AD9-D71D-A14E-AEF2-BB94B9E3741B}" type="slidenum">
              <a:rPr lang="en-US" smtClean="0"/>
              <a:t>35</a:t>
            </a:fld>
            <a:endParaRPr lang="en-US" dirty="0"/>
          </a:p>
        </p:txBody>
      </p:sp>
    </p:spTree>
    <p:extLst>
      <p:ext uri="{BB962C8B-B14F-4D97-AF65-F5344CB8AC3E}">
        <p14:creationId xmlns:p14="http://schemas.microsoft.com/office/powerpoint/2010/main" val="265524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w Cen MT Condensed" panose="020B0606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2441274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w Cen MT Condensed" panose="020B0606020104020203" pitchFamily="34" charset="0"/>
              </a:defRPr>
            </a:lvl1pPr>
            <a:lvl2pPr>
              <a:defRPr>
                <a:latin typeface="Tw Cen MT Condensed" panose="020B0606020104020203" pitchFamily="34" charset="0"/>
              </a:defRPr>
            </a:lvl2pPr>
            <a:lvl3pPr>
              <a:defRPr>
                <a:latin typeface="Tw Cen MT Condensed" panose="020B0606020104020203" pitchFamily="34" charset="0"/>
              </a:defRPr>
            </a:lvl3pPr>
            <a:lvl4pPr>
              <a:defRPr>
                <a:latin typeface="Tw Cen MT Condensed" panose="020B0606020104020203" pitchFamily="34" charset="0"/>
              </a:defRPr>
            </a:lvl4pPr>
            <a:lvl5pPr>
              <a:defRPr>
                <a:latin typeface="Tw Cen MT Condensed" panose="020B0606020104020203"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232974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w Cen MT Condensed" panose="020B0606020104020203" pitchFamily="34" charset="0"/>
              </a:defRPr>
            </a:lvl1pPr>
            <a:lvl2pPr>
              <a:defRPr>
                <a:latin typeface="Tw Cen MT Condensed" panose="020B0606020104020203" pitchFamily="34" charset="0"/>
              </a:defRPr>
            </a:lvl2pPr>
            <a:lvl3pPr>
              <a:defRPr>
                <a:latin typeface="Tw Cen MT Condensed" panose="020B0606020104020203" pitchFamily="34" charset="0"/>
              </a:defRPr>
            </a:lvl3pPr>
            <a:lvl4pPr>
              <a:defRPr>
                <a:latin typeface="Tw Cen MT Condensed" panose="020B0606020104020203" pitchFamily="34" charset="0"/>
              </a:defRPr>
            </a:lvl4pPr>
            <a:lvl5pPr>
              <a:defRPr>
                <a:latin typeface="Tw Cen MT Condensed" panose="020B0606020104020203"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138870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defRPr>
                <a:latin typeface="Tw Cen MT Condensed" panose="020B0606020104020203" pitchFamily="34" charset="0"/>
              </a:defRPr>
            </a:lvl1pPr>
            <a:lvl2pPr>
              <a:defRPr>
                <a:latin typeface="Tw Cen MT Condensed" panose="020B0606020104020203" pitchFamily="34" charset="0"/>
              </a:defRPr>
            </a:lvl2pPr>
            <a:lvl3pPr>
              <a:defRPr>
                <a:latin typeface="Tw Cen MT Condensed" panose="020B0606020104020203" pitchFamily="34" charset="0"/>
              </a:defRPr>
            </a:lvl3pPr>
            <a:lvl4pPr>
              <a:defRPr>
                <a:latin typeface="Tw Cen MT Condensed" panose="020B0606020104020203" pitchFamily="34" charset="0"/>
              </a:defRPr>
            </a:lvl4pPr>
            <a:lvl5pPr>
              <a:defRPr>
                <a:latin typeface="Tw Cen MT Condensed" panose="020B0606020104020203"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109229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w Cen MT Condensed" panose="020B0606020104020203"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w Cen MT Condensed" panose="020B06060201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Date Placeholder 3"/>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329757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w Cen MT Condensed" panose="020B0606020104020203" pitchFamily="34" charset="0"/>
              </a:defRPr>
            </a:lvl1pPr>
            <a:lvl2pPr>
              <a:defRPr sz="2400">
                <a:latin typeface="Tw Cen MT Condensed" panose="020B0606020104020203" pitchFamily="34" charset="0"/>
              </a:defRPr>
            </a:lvl2pPr>
            <a:lvl3pPr>
              <a:defRPr sz="2000">
                <a:latin typeface="Tw Cen MT Condensed" panose="020B0606020104020203" pitchFamily="34" charset="0"/>
              </a:defRPr>
            </a:lvl3pPr>
            <a:lvl4pPr>
              <a:defRPr sz="1800">
                <a:latin typeface="Tw Cen MT Condensed" panose="020B0606020104020203" pitchFamily="34" charset="0"/>
              </a:defRPr>
            </a:lvl4pPr>
            <a:lvl5pPr>
              <a:defRPr sz="1800">
                <a:latin typeface="Tw Cen MT Condensed" panose="020B0606020104020203"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w Cen MT Condensed" panose="020B0606020104020203" pitchFamily="34" charset="0"/>
              </a:defRPr>
            </a:lvl1pPr>
            <a:lvl2pPr>
              <a:defRPr sz="2400">
                <a:latin typeface="Tw Cen MT Condensed" panose="020B0606020104020203" pitchFamily="34" charset="0"/>
              </a:defRPr>
            </a:lvl2pPr>
            <a:lvl3pPr>
              <a:defRPr sz="2000">
                <a:latin typeface="Tw Cen MT Condensed" panose="020B0606020104020203" pitchFamily="34" charset="0"/>
              </a:defRPr>
            </a:lvl3pPr>
            <a:lvl4pPr>
              <a:defRPr sz="1800">
                <a:latin typeface="Tw Cen MT Condensed" panose="020B0606020104020203" pitchFamily="34" charset="0"/>
              </a:defRPr>
            </a:lvl4pPr>
            <a:lvl5pPr>
              <a:defRPr sz="1800">
                <a:latin typeface="Tw Cen MT Condensed" panose="020B0606020104020203" pitchFamily="34" charset="0"/>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Date Placeholder 4"/>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6" name="Footer Placeholder 5"/>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372767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w Cen MT Condensed" panose="020B06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w Cen MT Condensed" panose="020B0606020104020203" pitchFamily="34" charset="0"/>
              </a:defRPr>
            </a:lvl1pPr>
            <a:lvl2pPr>
              <a:defRPr sz="2000">
                <a:latin typeface="Tw Cen MT Condensed" panose="020B0606020104020203" pitchFamily="34" charset="0"/>
              </a:defRPr>
            </a:lvl2pPr>
            <a:lvl3pPr>
              <a:defRPr sz="1800">
                <a:latin typeface="Tw Cen MT Condensed" panose="020B0606020104020203" pitchFamily="34" charset="0"/>
              </a:defRPr>
            </a:lvl3pPr>
            <a:lvl4pPr>
              <a:defRPr sz="1600">
                <a:latin typeface="Tw Cen MT Condensed" panose="020B0606020104020203" pitchFamily="34" charset="0"/>
              </a:defRPr>
            </a:lvl4pPr>
            <a:lvl5pPr>
              <a:defRPr sz="1600">
                <a:latin typeface="Tw Cen MT Condensed" panose="020B0606020104020203"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w Cen MT Condensed" panose="020B0606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w Cen MT Condensed" panose="020B0606020104020203" pitchFamily="34" charset="0"/>
              </a:defRPr>
            </a:lvl1pPr>
            <a:lvl2pPr>
              <a:defRPr sz="2000">
                <a:latin typeface="Tw Cen MT Condensed" panose="020B0606020104020203" pitchFamily="34" charset="0"/>
              </a:defRPr>
            </a:lvl2pPr>
            <a:lvl3pPr>
              <a:defRPr sz="1800">
                <a:latin typeface="Tw Cen MT Condensed" panose="020B0606020104020203" pitchFamily="34" charset="0"/>
              </a:defRPr>
            </a:lvl3pPr>
            <a:lvl4pPr>
              <a:defRPr sz="1600">
                <a:latin typeface="Tw Cen MT Condensed" panose="020B0606020104020203" pitchFamily="34" charset="0"/>
              </a:defRPr>
            </a:lvl4pPr>
            <a:lvl5pPr>
              <a:defRPr sz="1600">
                <a:latin typeface="Tw Cen MT Condensed" panose="020B0606020104020203" pitchFamily="34" charset="0"/>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8" name="Footer Placeholder 7"/>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394936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w Cen MT Condensed" panose="020B0606020104020203" pitchFamily="34"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4" name="Footer Placeholder 3"/>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90699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3" name="Footer Placeholder 2"/>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359943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Tw Cen MT Condensed" panose="020B0606020104020203"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w Cen MT Condensed" panose="020B0606020104020203" pitchFamily="34" charset="0"/>
              </a:defRPr>
            </a:lvl1pPr>
            <a:lvl2pPr>
              <a:defRPr sz="2800">
                <a:latin typeface="Tw Cen MT Condensed" panose="020B0606020104020203" pitchFamily="34" charset="0"/>
              </a:defRPr>
            </a:lvl2pPr>
            <a:lvl3pPr>
              <a:defRPr sz="2400">
                <a:latin typeface="Tw Cen MT Condensed" panose="020B0606020104020203" pitchFamily="34" charset="0"/>
              </a:defRPr>
            </a:lvl3pPr>
            <a:lvl4pPr>
              <a:defRPr sz="2000">
                <a:latin typeface="Tw Cen MT Condensed" panose="020B0606020104020203" pitchFamily="34" charset="0"/>
              </a:defRPr>
            </a:lvl4pPr>
            <a:lvl5pPr>
              <a:defRPr sz="2000">
                <a:latin typeface="Tw Cen MT Condensed" panose="020B0606020104020203" pitchFamily="34" charset="0"/>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Tw Cen MT Condensed" panose="020B0606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6" name="Footer Placeholder 5"/>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191620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w Cen MT Condensed" panose="020B0606020104020203" pitchFamily="34" charset="0"/>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Tw Cen MT Condensed" panose="020B06060201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w Cen MT Condensed" panose="020B0606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p:txBody>
          <a:bodyPr/>
          <a:lstStyle>
            <a:lvl1pPr>
              <a:defRPr>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6" name="Footer Placeholder 5"/>
          <p:cNvSpPr>
            <a:spLocks noGrp="1"/>
          </p:cNvSpPr>
          <p:nvPr>
            <p:ph type="ftr" sz="quarter" idx="11"/>
          </p:nvPr>
        </p:nvSpPr>
        <p:spPr/>
        <p:txBody>
          <a:bodyPr/>
          <a:lstStyle>
            <a:lvl1pPr>
              <a:defRPr>
                <a:latin typeface="Tw Cen MT Condensed" panose="020B0606020104020203"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350250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9755DD89-501C-8241-B8F6-2A566381BA13}" type="datetimeFigureOut">
              <a:rPr lang="en-US" smtClean="0"/>
              <a:pPr/>
              <a:t>3/15/2019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w Cen MT Condensed" panose="020B0606020104020203"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3C889FD7-94C3-F044-9249-C896CAA9B9E2}" type="slidenum">
              <a:rPr lang="en-US" smtClean="0"/>
              <a:pPr/>
              <a:t>‹#›</a:t>
            </a:fld>
            <a:endParaRPr lang="en-US" dirty="0"/>
          </a:p>
        </p:txBody>
      </p:sp>
    </p:spTree>
    <p:extLst>
      <p:ext uri="{BB962C8B-B14F-4D97-AF65-F5344CB8AC3E}">
        <p14:creationId xmlns:p14="http://schemas.microsoft.com/office/powerpoint/2010/main" val="259911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w Cen MT Condensed" panose="020B06060201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_vi_10NVH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lb1fnodI3Y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ztNOHM5zFI" TargetMode="External"/><Relationship Id="rId2" Type="http://schemas.openxmlformats.org/officeDocument/2006/relationships/hyperlink" Target="https://www.youtube.com/watch?v=OqVyRa1iuM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SCHEME OF WORK</a:t>
            </a:r>
            <a:endParaRPr lang="en-US" dirty="0"/>
          </a:p>
        </p:txBody>
      </p:sp>
      <p:sp>
        <p:nvSpPr>
          <p:cNvPr id="7" name="Text Placeholder 6"/>
          <p:cNvSpPr>
            <a:spLocks noGrp="1"/>
          </p:cNvSpPr>
          <p:nvPr>
            <p:ph type="body" idx="1"/>
          </p:nvPr>
        </p:nvSpPr>
        <p:spPr/>
        <p:txBody>
          <a:bodyPr/>
          <a:lstStyle/>
          <a:p>
            <a:r>
              <a:rPr lang="en-US" dirty="0" smtClean="0"/>
              <a:t>WEEK 1</a:t>
            </a:r>
            <a:endParaRPr lang="en-US" dirty="0"/>
          </a:p>
        </p:txBody>
      </p:sp>
      <p:sp>
        <p:nvSpPr>
          <p:cNvPr id="5" name="Content Placeholder 4"/>
          <p:cNvSpPr>
            <a:spLocks noGrp="1"/>
          </p:cNvSpPr>
          <p:nvPr>
            <p:ph sz="half" idx="2"/>
          </p:nvPr>
        </p:nvSpPr>
        <p:spPr/>
        <p:txBody>
          <a:bodyPr>
            <a:normAutofit/>
          </a:bodyPr>
          <a:lstStyle/>
          <a:p>
            <a:pPr marL="0" indent="0">
              <a:buNone/>
            </a:pPr>
            <a:r>
              <a:rPr lang="en-US" sz="1800" u="sng" dirty="0" smtClean="0"/>
              <a:t>PREP HWK:</a:t>
            </a:r>
          </a:p>
          <a:p>
            <a:r>
              <a:rPr lang="en-US" sz="1800" dirty="0" smtClean="0"/>
              <a:t>Climate Tax</a:t>
            </a:r>
          </a:p>
          <a:p>
            <a:r>
              <a:rPr lang="en-US" sz="1800" dirty="0" smtClean="0"/>
              <a:t>International Agreements</a:t>
            </a:r>
          </a:p>
          <a:p>
            <a:r>
              <a:rPr lang="en-US" sz="1800" dirty="0" smtClean="0"/>
              <a:t>Tradable Pollution Permits</a:t>
            </a:r>
          </a:p>
          <a:p>
            <a:pPr marL="0" indent="0">
              <a:buNone/>
            </a:pPr>
            <a:endParaRPr lang="en-US" sz="1800" dirty="0"/>
          </a:p>
          <a:p>
            <a:pPr marL="0" indent="0">
              <a:buNone/>
            </a:pPr>
            <a:r>
              <a:rPr lang="en-US" sz="1800" u="sng" dirty="0" smtClean="0"/>
              <a:t>30 MINUTES:</a:t>
            </a:r>
          </a:p>
          <a:p>
            <a:r>
              <a:rPr lang="en-US" sz="1800" dirty="0" smtClean="0"/>
              <a:t>RECAP of consumption externalities and negative externality in production with obesity</a:t>
            </a:r>
          </a:p>
          <a:p>
            <a:endParaRPr lang="en-US" sz="1800" dirty="0"/>
          </a:p>
          <a:p>
            <a:pPr marL="0" indent="0">
              <a:buNone/>
            </a:pPr>
            <a:r>
              <a:rPr lang="en-US" sz="1800" u="sng" dirty="0" smtClean="0"/>
              <a:t>90 MINUTES:</a:t>
            </a:r>
          </a:p>
          <a:p>
            <a:r>
              <a:rPr lang="en-US" sz="1800" dirty="0" smtClean="0"/>
              <a:t>Production externality analysis and market failure linking it to climate change</a:t>
            </a:r>
          </a:p>
        </p:txBody>
      </p:sp>
      <p:sp>
        <p:nvSpPr>
          <p:cNvPr id="8" name="Text Placeholder 7"/>
          <p:cNvSpPr>
            <a:spLocks noGrp="1"/>
          </p:cNvSpPr>
          <p:nvPr>
            <p:ph type="body" sz="quarter" idx="3"/>
          </p:nvPr>
        </p:nvSpPr>
        <p:spPr/>
        <p:txBody>
          <a:bodyPr/>
          <a:lstStyle/>
          <a:p>
            <a:r>
              <a:rPr lang="en-US" dirty="0" smtClean="0"/>
              <a:t>WEEK 2</a:t>
            </a:r>
            <a:endParaRPr lang="en-US" dirty="0"/>
          </a:p>
        </p:txBody>
      </p:sp>
      <p:sp>
        <p:nvSpPr>
          <p:cNvPr id="6" name="Content Placeholder 5"/>
          <p:cNvSpPr>
            <a:spLocks noGrp="1"/>
          </p:cNvSpPr>
          <p:nvPr>
            <p:ph sz="quarter" idx="4"/>
          </p:nvPr>
        </p:nvSpPr>
        <p:spPr/>
        <p:txBody>
          <a:bodyPr>
            <a:normAutofit/>
          </a:bodyPr>
          <a:lstStyle/>
          <a:p>
            <a:pPr marL="0" indent="0">
              <a:buNone/>
            </a:pPr>
            <a:r>
              <a:rPr lang="en-US" sz="1800" u="sng" dirty="0" smtClean="0"/>
              <a:t>RWS HWK:</a:t>
            </a:r>
          </a:p>
          <a:p>
            <a:pPr marL="0" indent="0">
              <a:buNone/>
            </a:pPr>
            <a:endParaRPr lang="en-US" sz="1800" dirty="0"/>
          </a:p>
          <a:p>
            <a:pPr marL="0" indent="0">
              <a:buNone/>
            </a:pPr>
            <a:r>
              <a:rPr lang="en-US" sz="1800" u="sng" dirty="0" smtClean="0"/>
              <a:t>30 MINUTES:</a:t>
            </a:r>
          </a:p>
          <a:p>
            <a:r>
              <a:rPr lang="en-US" sz="1800" dirty="0" smtClean="0"/>
              <a:t>PR</a:t>
            </a:r>
          </a:p>
          <a:p>
            <a:endParaRPr lang="en-US" sz="1800" dirty="0"/>
          </a:p>
          <a:p>
            <a:pPr marL="0" indent="0">
              <a:buNone/>
            </a:pPr>
            <a:r>
              <a:rPr lang="en-US" sz="1800" u="sng" dirty="0" smtClean="0"/>
              <a:t>90 MINUTES:</a:t>
            </a:r>
          </a:p>
          <a:p>
            <a:r>
              <a:rPr lang="en-US" sz="1800" dirty="0" smtClean="0"/>
              <a:t>45</a:t>
            </a:r>
            <a:endParaRPr lang="en-US" sz="1800" dirty="0"/>
          </a:p>
        </p:txBody>
      </p:sp>
    </p:spTree>
    <p:extLst>
      <p:ext uri="{BB962C8B-B14F-4D97-AF65-F5344CB8AC3E}">
        <p14:creationId xmlns:p14="http://schemas.microsoft.com/office/powerpoint/2010/main" val="122883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3"/>
            <a:ext cx="8229600" cy="1143000"/>
          </a:xfrm>
        </p:spPr>
        <p:txBody>
          <a:bodyPr>
            <a:normAutofit/>
          </a:bodyPr>
          <a:lstStyle/>
          <a:p>
            <a:r>
              <a:rPr lang="en-US" b="1" dirty="0" smtClean="0"/>
              <a:t>PREP HOMEWORK</a:t>
            </a:r>
            <a:br>
              <a:rPr lang="en-US" b="1" dirty="0" smtClean="0"/>
            </a:br>
            <a:r>
              <a:rPr lang="en-US" sz="2200" b="1" dirty="0" smtClean="0">
                <a:solidFill>
                  <a:srgbClr val="FF0000"/>
                </a:solidFill>
              </a:rPr>
              <a:t>w/b 20</a:t>
            </a:r>
            <a:r>
              <a:rPr lang="en-US" sz="2200" b="1" baseline="30000" dirty="0" smtClean="0">
                <a:solidFill>
                  <a:srgbClr val="FF0000"/>
                </a:solidFill>
              </a:rPr>
              <a:t>th</a:t>
            </a:r>
            <a:r>
              <a:rPr lang="en-US" sz="2200" b="1" dirty="0" smtClean="0">
                <a:solidFill>
                  <a:srgbClr val="FF0000"/>
                </a:solidFill>
              </a:rPr>
              <a:t> March</a:t>
            </a:r>
            <a:endParaRPr lang="en-US" sz="2200" b="1" dirty="0">
              <a:solidFill>
                <a:srgbClr val="FF0000"/>
              </a:solidFill>
            </a:endParaRPr>
          </a:p>
        </p:txBody>
      </p:sp>
      <p:sp>
        <p:nvSpPr>
          <p:cNvPr id="3" name="Content Placeholder 2"/>
          <p:cNvSpPr>
            <a:spLocks noGrp="1"/>
          </p:cNvSpPr>
          <p:nvPr>
            <p:ph idx="1"/>
          </p:nvPr>
        </p:nvSpPr>
        <p:spPr>
          <a:xfrm>
            <a:off x="0" y="1403558"/>
            <a:ext cx="3918088" cy="5454442"/>
          </a:xfrm>
        </p:spPr>
        <p:txBody>
          <a:bodyPr>
            <a:normAutofit fontScale="70000" lnSpcReduction="20000"/>
          </a:bodyPr>
          <a:lstStyle/>
          <a:p>
            <a:pPr marL="514350" indent="-514350">
              <a:buFont typeface="+mj-lt"/>
              <a:buAutoNum type="arabicPeriod"/>
            </a:pPr>
            <a:r>
              <a:rPr lang="en-US" b="1" dirty="0" smtClean="0"/>
              <a:t>MICROECONOMICS (up to 2 hours)</a:t>
            </a:r>
          </a:p>
          <a:p>
            <a:pPr marL="400050" lvl="1" indent="0">
              <a:buNone/>
            </a:pPr>
            <a:r>
              <a:rPr lang="en-US" sz="2300" dirty="0" smtClean="0"/>
              <a:t>GOVERNMENT INTERVENTIONS TO COMBAT ENVIRONMENTAL ISSUES CAUSED BY MARKET FAILURE</a:t>
            </a:r>
          </a:p>
          <a:p>
            <a:pPr marL="914400" lvl="1" indent="-514350"/>
            <a:r>
              <a:rPr lang="en-US" u="sng" dirty="0" smtClean="0"/>
              <a:t>Researcher A’s: </a:t>
            </a:r>
            <a:r>
              <a:rPr lang="en-US" dirty="0" smtClean="0"/>
              <a:t>Research Climate Tax (Levy) and Subsidies for renewable and clean energies. Complete your section of the A3 sheet.</a:t>
            </a:r>
          </a:p>
          <a:p>
            <a:pPr marL="914400" lvl="1" indent="-514350"/>
            <a:r>
              <a:rPr lang="en-US" u="sng" dirty="0" smtClean="0"/>
              <a:t>Researcher B’s: </a:t>
            </a:r>
            <a:r>
              <a:rPr lang="en-US" dirty="0" smtClean="0"/>
              <a:t>Research Global International Co-operation and Tradable Pollution Permits. Complete your section of the A3 sheet.</a:t>
            </a:r>
          </a:p>
          <a:p>
            <a:pPr marL="514350" indent="-514350">
              <a:buFont typeface="+mj-lt"/>
              <a:buAutoNum type="arabicPeriod"/>
            </a:pPr>
            <a:r>
              <a:rPr lang="en-US" b="1" dirty="0" smtClean="0"/>
              <a:t>MACROECONOMICS (up to 2 hours)</a:t>
            </a:r>
          </a:p>
          <a:p>
            <a:pPr marL="914400" lvl="1" indent="-514350"/>
            <a:r>
              <a:rPr lang="en-US" dirty="0" smtClean="0"/>
              <a:t>Complete the reading and worksheet on the UK’s productivity puzzle and possible solutions.  This will help you take part in a debate and answer a key question.</a:t>
            </a:r>
            <a:endParaRPr lang="en-US" dirty="0"/>
          </a:p>
        </p:txBody>
      </p:sp>
      <p:sp>
        <p:nvSpPr>
          <p:cNvPr id="4" name="TextBox 3"/>
          <p:cNvSpPr txBox="1"/>
          <p:nvPr/>
        </p:nvSpPr>
        <p:spPr>
          <a:xfrm>
            <a:off x="4241008" y="1159353"/>
            <a:ext cx="2195851" cy="892552"/>
          </a:xfrm>
          <a:prstGeom prst="rect">
            <a:avLst/>
          </a:prstGeom>
          <a:solidFill>
            <a:schemeClr val="bg1"/>
          </a:solidFill>
        </p:spPr>
        <p:txBody>
          <a:bodyPr wrap="square" rtlCol="0">
            <a:spAutoFit/>
          </a:bodyPr>
          <a:lstStyle/>
          <a:p>
            <a:pPr algn="ctr"/>
            <a:r>
              <a:rPr lang="en-US" sz="2400" b="1" dirty="0" smtClean="0">
                <a:latin typeface="Tw Cen MT Condensed" panose="020B0606020104020203" pitchFamily="34" charset="0"/>
              </a:rPr>
              <a:t>Researcher A’s</a:t>
            </a:r>
          </a:p>
          <a:p>
            <a:endParaRPr lang="en-US" sz="1400" b="1" u="sng" dirty="0" smtClean="0">
              <a:latin typeface="Tw Cen MT Condensed" panose="020B0606020104020203" pitchFamily="34" charset="0"/>
            </a:endParaRPr>
          </a:p>
          <a:p>
            <a:r>
              <a:rPr lang="en-US" sz="1400" b="1" u="sng" dirty="0" smtClean="0">
                <a:latin typeface="Tw Cen MT Condensed" panose="020B0606020104020203" pitchFamily="34" charset="0"/>
              </a:rPr>
              <a:t>GROUPS</a:t>
            </a:r>
            <a:endParaRPr lang="en-US" sz="1400" dirty="0" smtClean="0">
              <a:latin typeface="Tw Cen MT Condensed" panose="020B0606020104020203" pitchFamily="34" charset="0"/>
            </a:endParaRPr>
          </a:p>
        </p:txBody>
      </p:sp>
      <p:sp>
        <p:nvSpPr>
          <p:cNvPr id="5" name="Rectangle 4"/>
          <p:cNvSpPr/>
          <p:nvPr/>
        </p:nvSpPr>
        <p:spPr>
          <a:xfrm>
            <a:off x="6781307" y="1159353"/>
            <a:ext cx="2195851" cy="892552"/>
          </a:xfrm>
          <a:prstGeom prst="rect">
            <a:avLst/>
          </a:prstGeom>
          <a:solidFill>
            <a:srgbClr val="FFFFFF"/>
          </a:solidFill>
        </p:spPr>
        <p:txBody>
          <a:bodyPr wrap="square">
            <a:spAutoFit/>
          </a:bodyPr>
          <a:lstStyle/>
          <a:p>
            <a:pPr algn="ctr"/>
            <a:r>
              <a:rPr lang="en-US" sz="2400" b="1" dirty="0">
                <a:latin typeface="Tw Cen MT Condensed" panose="020B0606020104020203" pitchFamily="34" charset="0"/>
              </a:rPr>
              <a:t>Researcher B’s</a:t>
            </a:r>
          </a:p>
          <a:p>
            <a:endParaRPr lang="en-US" sz="1400" b="1" u="sng" dirty="0" smtClean="0">
              <a:latin typeface="Tw Cen MT Condensed" panose="020B0606020104020203" pitchFamily="34" charset="0"/>
            </a:endParaRPr>
          </a:p>
          <a:p>
            <a:r>
              <a:rPr lang="en-US" sz="1400" b="1" u="sng" dirty="0" smtClean="0">
                <a:latin typeface="Tw Cen MT Condensed" panose="020B0606020104020203" pitchFamily="34" charset="0"/>
              </a:rPr>
              <a:t>GROUPS</a:t>
            </a:r>
            <a:endParaRPr lang="en-US" sz="1400" dirty="0">
              <a:latin typeface="Tw Cen MT Condensed" panose="020B0606020104020203" pitchFamily="34" charset="0"/>
            </a:endParaRPr>
          </a:p>
        </p:txBody>
      </p:sp>
    </p:spTree>
    <p:extLst>
      <p:ext uri="{BB962C8B-B14F-4D97-AF65-F5344CB8AC3E}">
        <p14:creationId xmlns:p14="http://schemas.microsoft.com/office/powerpoint/2010/main" val="1619194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90</a:t>
            </a:r>
            <a:endParaRPr lang="en-US" sz="6600" b="1" dirty="0">
              <a:solidFill>
                <a:schemeClr val="bg1"/>
              </a:solidFill>
            </a:endParaRPr>
          </a:p>
        </p:txBody>
      </p:sp>
    </p:spTree>
    <p:extLst>
      <p:ext uri="{BB962C8B-B14F-4D97-AF65-F5344CB8AC3E}">
        <p14:creationId xmlns:p14="http://schemas.microsoft.com/office/powerpoint/2010/main" val="2404182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RWS 7: Consumption Externalities</a:t>
            </a:r>
            <a:br>
              <a:rPr lang="en-US" b="1" dirty="0" smtClean="0"/>
            </a:br>
            <a:r>
              <a:rPr lang="en-US" sz="3600" b="1" dirty="0" smtClean="0">
                <a:solidFill>
                  <a:srgbClr val="FF0000"/>
                </a:solidFill>
              </a:rPr>
              <a:t>Externality Diagrams from the last RWS</a:t>
            </a:r>
            <a:endParaRPr lang="en-US" sz="3600" b="1" dirty="0">
              <a:solidFill>
                <a:srgbClr val="FF0000"/>
              </a:solidFill>
            </a:endParaRPr>
          </a:p>
        </p:txBody>
      </p:sp>
      <p:pic>
        <p:nvPicPr>
          <p:cNvPr id="4" name="Picture 3"/>
          <p:cNvPicPr/>
          <p:nvPr/>
        </p:nvPicPr>
        <p:blipFill>
          <a:blip r:embed="rId2"/>
          <a:stretch>
            <a:fillRect/>
          </a:stretch>
        </p:blipFill>
        <p:spPr>
          <a:xfrm>
            <a:off x="309283" y="1640540"/>
            <a:ext cx="4262718" cy="3751729"/>
          </a:xfrm>
          <a:prstGeom prst="rect">
            <a:avLst/>
          </a:prstGeom>
        </p:spPr>
      </p:pic>
      <p:pic>
        <p:nvPicPr>
          <p:cNvPr id="5" name="Picture 4"/>
          <p:cNvPicPr/>
          <p:nvPr/>
        </p:nvPicPr>
        <p:blipFill>
          <a:blip r:embed="rId3"/>
          <a:stretch>
            <a:fillRect/>
          </a:stretch>
        </p:blipFill>
        <p:spPr>
          <a:xfrm>
            <a:off x="4719918" y="1640541"/>
            <a:ext cx="4329953" cy="3751729"/>
          </a:xfrm>
          <a:prstGeom prst="rect">
            <a:avLst/>
          </a:prstGeom>
        </p:spPr>
      </p:pic>
      <p:sp>
        <p:nvSpPr>
          <p:cNvPr id="7" name="TextBox 6"/>
          <p:cNvSpPr txBox="1"/>
          <p:nvPr/>
        </p:nvSpPr>
        <p:spPr>
          <a:xfrm>
            <a:off x="1786821" y="1168792"/>
            <a:ext cx="1119858" cy="369332"/>
          </a:xfrm>
          <a:prstGeom prst="rect">
            <a:avLst/>
          </a:prstGeom>
          <a:noFill/>
        </p:spPr>
        <p:txBody>
          <a:bodyPr wrap="none" rtlCol="0">
            <a:spAutoFit/>
          </a:bodyPr>
          <a:lstStyle/>
          <a:p>
            <a:r>
              <a:rPr lang="en-US" b="1" dirty="0" smtClean="0">
                <a:latin typeface="Tw Cen MT Condensed" panose="020B0606020104020203" pitchFamily="34" charset="0"/>
              </a:rPr>
              <a:t>DIAGRAM 1</a:t>
            </a:r>
            <a:endParaRPr lang="en-US" b="1" dirty="0">
              <a:latin typeface="Tw Cen MT Condensed" panose="020B0606020104020203" pitchFamily="34" charset="0"/>
            </a:endParaRPr>
          </a:p>
        </p:txBody>
      </p:sp>
      <p:sp>
        <p:nvSpPr>
          <p:cNvPr id="8" name="TextBox 7"/>
          <p:cNvSpPr txBox="1"/>
          <p:nvPr/>
        </p:nvSpPr>
        <p:spPr>
          <a:xfrm>
            <a:off x="6460294" y="1143000"/>
            <a:ext cx="1119858" cy="369332"/>
          </a:xfrm>
          <a:prstGeom prst="rect">
            <a:avLst/>
          </a:prstGeom>
          <a:noFill/>
        </p:spPr>
        <p:txBody>
          <a:bodyPr wrap="none" rtlCol="0">
            <a:spAutoFit/>
          </a:bodyPr>
          <a:lstStyle/>
          <a:p>
            <a:r>
              <a:rPr lang="en-US" b="1" dirty="0" smtClean="0">
                <a:latin typeface="Tw Cen MT Condensed" panose="020B0606020104020203" pitchFamily="34" charset="0"/>
              </a:rPr>
              <a:t>DIAGRAM 2</a:t>
            </a:r>
            <a:endParaRPr lang="en-US" b="1" dirty="0">
              <a:latin typeface="Tw Cen MT Condensed" panose="020B0606020104020203" pitchFamily="34" charset="0"/>
            </a:endParaRPr>
          </a:p>
        </p:txBody>
      </p:sp>
      <p:sp>
        <p:nvSpPr>
          <p:cNvPr id="3" name="TextBox 2"/>
          <p:cNvSpPr txBox="1"/>
          <p:nvPr/>
        </p:nvSpPr>
        <p:spPr>
          <a:xfrm>
            <a:off x="226778" y="5554225"/>
            <a:ext cx="5359801" cy="1200329"/>
          </a:xfrm>
          <a:prstGeom prst="rect">
            <a:avLst/>
          </a:prstGeom>
          <a:noFill/>
        </p:spPr>
        <p:txBody>
          <a:bodyPr wrap="none" rtlCol="0">
            <a:spAutoFit/>
          </a:bodyPr>
          <a:lstStyle/>
          <a:p>
            <a:r>
              <a:rPr lang="en-GB" b="1" dirty="0" smtClean="0">
                <a:latin typeface="Tw Cen MT Condensed" panose="020B0606020104020203" pitchFamily="34" charset="0"/>
              </a:rPr>
              <a:t>RECAP QUESTIONS FOR CLASS ANSWERS</a:t>
            </a:r>
          </a:p>
          <a:p>
            <a:pPr marL="342900" indent="-342900">
              <a:buFont typeface="+mj-lt"/>
              <a:buAutoNum type="arabicPeriod"/>
            </a:pPr>
            <a:r>
              <a:rPr lang="en-GB" dirty="0" smtClean="0">
                <a:latin typeface="Tw Cen MT Condensed" panose="020B0606020104020203" pitchFamily="34" charset="0"/>
              </a:rPr>
              <a:t>Where would we producing on these graphs and why in a free market?</a:t>
            </a:r>
          </a:p>
          <a:p>
            <a:pPr marL="342900" indent="-342900">
              <a:buFont typeface="+mj-lt"/>
              <a:buAutoNum type="arabicPeriod"/>
            </a:pPr>
            <a:r>
              <a:rPr lang="en-GB" dirty="0" smtClean="0">
                <a:latin typeface="Tw Cen MT Condensed" panose="020B0606020104020203" pitchFamily="34" charset="0"/>
              </a:rPr>
              <a:t>Why is there a market failure on these graphs?</a:t>
            </a:r>
          </a:p>
          <a:p>
            <a:pPr marL="342900" indent="-342900">
              <a:buFont typeface="+mj-lt"/>
              <a:buAutoNum type="arabicPeriod"/>
            </a:pPr>
            <a:r>
              <a:rPr lang="en-GB" dirty="0" smtClean="0">
                <a:latin typeface="Tw Cen MT Condensed" panose="020B0606020104020203" pitchFamily="34" charset="0"/>
              </a:rPr>
              <a:t>Why might we argue there is not a market failure?</a:t>
            </a:r>
          </a:p>
        </p:txBody>
      </p:sp>
    </p:spTree>
    <p:extLst>
      <p:ext uri="{BB962C8B-B14F-4D97-AF65-F5344CB8AC3E}">
        <p14:creationId xmlns:p14="http://schemas.microsoft.com/office/powerpoint/2010/main" val="361655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1862"/>
          </a:xfrm>
        </p:spPr>
        <p:txBody>
          <a:bodyPr>
            <a:normAutofit fontScale="90000"/>
          </a:bodyPr>
          <a:lstStyle/>
          <a:p>
            <a:r>
              <a:rPr lang="en-GB" b="1" dirty="0" smtClean="0"/>
              <a:t>WELFARE ECONOMICS RECAP</a:t>
            </a:r>
            <a:r>
              <a:rPr lang="en-GB" dirty="0" smtClean="0"/>
              <a:t/>
            </a:r>
            <a:br>
              <a:rPr lang="en-GB" dirty="0" smtClean="0"/>
            </a:br>
            <a:r>
              <a:rPr lang="en-GB" sz="2200" dirty="0" smtClean="0">
                <a:solidFill>
                  <a:srgbClr val="FF0000"/>
                </a:solidFill>
              </a:rPr>
              <a:t>Welfare for Society is maximised where the MSB=MSC</a:t>
            </a:r>
            <a:endParaRPr lang="en-GB" dirty="0">
              <a:solidFill>
                <a:srgbClr val="FF0000"/>
              </a:solidFill>
            </a:endParaRPr>
          </a:p>
        </p:txBody>
      </p:sp>
      <p:sp>
        <p:nvSpPr>
          <p:cNvPr id="3" name="Content Placeholder 2"/>
          <p:cNvSpPr>
            <a:spLocks noGrp="1"/>
          </p:cNvSpPr>
          <p:nvPr>
            <p:ph idx="1"/>
          </p:nvPr>
        </p:nvSpPr>
        <p:spPr>
          <a:xfrm>
            <a:off x="0" y="1034057"/>
            <a:ext cx="9144000" cy="713605"/>
          </a:xfrm>
        </p:spPr>
        <p:txBody>
          <a:bodyPr>
            <a:noAutofit/>
          </a:bodyPr>
          <a:lstStyle/>
          <a:p>
            <a:pPr marL="0" indent="0">
              <a:buNone/>
            </a:pPr>
            <a:r>
              <a:rPr lang="en-GB" sz="2000" b="1" dirty="0" smtClean="0"/>
              <a:t>Social Benefits </a:t>
            </a:r>
            <a:r>
              <a:rPr lang="en-GB" sz="2000" dirty="0" smtClean="0"/>
              <a:t>= Private Benefits (to the economic agent - consumer) + External Benefits (Positive Externalities)</a:t>
            </a:r>
          </a:p>
          <a:p>
            <a:pPr marL="0" indent="0">
              <a:buNone/>
            </a:pPr>
            <a:r>
              <a:rPr lang="en-GB" sz="2000" b="1" dirty="0" smtClean="0"/>
              <a:t>Social </a:t>
            </a:r>
            <a:r>
              <a:rPr lang="en-GB" sz="2000" b="1" dirty="0"/>
              <a:t>Costs </a:t>
            </a:r>
            <a:r>
              <a:rPr lang="en-GB" sz="2000" dirty="0"/>
              <a:t>= Private </a:t>
            </a:r>
            <a:r>
              <a:rPr lang="en-GB" sz="2000" dirty="0" smtClean="0"/>
              <a:t>Costs (to the economic agent – firm) </a:t>
            </a:r>
            <a:r>
              <a:rPr lang="en-GB" sz="2000" dirty="0"/>
              <a:t>+ External Costs (Negative Externalities</a:t>
            </a:r>
            <a:r>
              <a:rPr lang="en-GB" sz="2000" dirty="0" smtClean="0"/>
              <a:t>)</a:t>
            </a:r>
          </a:p>
          <a:p>
            <a:pPr marL="0" indent="0">
              <a:buNone/>
            </a:pPr>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1670087523"/>
              </p:ext>
            </p:extLst>
          </p:nvPr>
        </p:nvGraphicFramePr>
        <p:xfrm>
          <a:off x="0" y="1909027"/>
          <a:ext cx="4612341" cy="4933472"/>
        </p:xfrm>
        <a:graphic>
          <a:graphicData uri="http://schemas.openxmlformats.org/drawingml/2006/table">
            <a:tbl>
              <a:tblPr firstRow="1" bandRow="1">
                <a:tableStyleId>{5940675A-B579-460E-94D1-54222C63F5DA}</a:tableStyleId>
              </a:tblPr>
              <a:tblGrid>
                <a:gridCol w="1199591">
                  <a:extLst>
                    <a:ext uri="{9D8B030D-6E8A-4147-A177-3AD203B41FA5}">
                      <a16:colId xmlns:a16="http://schemas.microsoft.com/office/drawing/2014/main" val="2874053200"/>
                    </a:ext>
                  </a:extLst>
                </a:gridCol>
                <a:gridCol w="3412750">
                  <a:extLst>
                    <a:ext uri="{9D8B030D-6E8A-4147-A177-3AD203B41FA5}">
                      <a16:colId xmlns:a16="http://schemas.microsoft.com/office/drawing/2014/main" val="1070038171"/>
                    </a:ext>
                  </a:extLst>
                </a:gridCol>
              </a:tblGrid>
              <a:tr h="465695">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dirty="0" smtClean="0">
                          <a:latin typeface="Tw Cen MT Condensed" panose="020B0606020104020203" pitchFamily="34" charset="0"/>
                        </a:rPr>
                        <a:t>MARKET: Electricity generation by firms burning fossil fuels</a:t>
                      </a:r>
                    </a:p>
                  </a:txBody>
                  <a:tcPr anchor="ctr">
                    <a:solidFill>
                      <a:schemeClr val="bg1"/>
                    </a:solidFill>
                  </a:tcPr>
                </a:tc>
                <a:tc hMerge="1">
                  <a:txBody>
                    <a:bodyPr/>
                    <a:lstStyle/>
                    <a:p>
                      <a:endParaRPr lang="en-GB" dirty="0"/>
                    </a:p>
                  </a:txBody>
                  <a:tcPr>
                    <a:solidFill>
                      <a:schemeClr val="bg1"/>
                    </a:solidFill>
                  </a:tcPr>
                </a:tc>
                <a:extLst>
                  <a:ext uri="{0D108BD9-81ED-4DB2-BD59-A6C34878D82A}">
                    <a16:rowId xmlns:a16="http://schemas.microsoft.com/office/drawing/2014/main" val="3210238756"/>
                  </a:ext>
                </a:extLst>
              </a:tr>
              <a:tr h="102290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Tw Cen MT Condensed" panose="020B0606020104020203" pitchFamily="34" charset="0"/>
                        </a:rPr>
                        <a:t>What are the Social Benefits?</a:t>
                      </a:r>
                    </a:p>
                  </a:txBody>
                  <a:tcPr anchor="ctr">
                    <a:solidFill>
                      <a:schemeClr val="bg1"/>
                    </a:solidFill>
                  </a:tcPr>
                </a:tc>
                <a:tc>
                  <a:txBody>
                    <a:bodyPr/>
                    <a:lstStyle/>
                    <a:p>
                      <a:endParaRPr lang="en-GB" sz="1600"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3340308711"/>
                  </a:ext>
                </a:extLst>
              </a:tr>
              <a:tr h="11482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Tw Cen MT Condensed" panose="020B0606020104020203" pitchFamily="34" charset="0"/>
                        </a:rPr>
                        <a:t>Name some private costs? (i.e. costs to the firm of carrying out the production activity)</a:t>
                      </a:r>
                    </a:p>
                  </a:txBody>
                  <a:tcPr anchor="ctr">
                    <a:solidFill>
                      <a:schemeClr val="bg1"/>
                    </a:solidFill>
                  </a:tcPr>
                </a:tc>
                <a:tc>
                  <a:txBody>
                    <a:bodyPr/>
                    <a:lstStyle/>
                    <a:p>
                      <a:endParaRPr lang="en-GB" sz="1600"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3030346934"/>
                  </a:ext>
                </a:extLst>
              </a:tr>
              <a:tr h="11482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Tw Cen MT Condensed" panose="020B0606020104020203" pitchFamily="34" charset="0"/>
                        </a:rPr>
                        <a:t>Name some external costs? (these are costs which are not taken into account by the firm) </a:t>
                      </a:r>
                    </a:p>
                  </a:txBody>
                  <a:tcPr anchor="ctr">
                    <a:solidFill>
                      <a:schemeClr val="bg1"/>
                    </a:solidFill>
                  </a:tcPr>
                </a:tc>
                <a:tc>
                  <a:txBody>
                    <a:bodyPr/>
                    <a:lstStyle/>
                    <a:p>
                      <a:endParaRPr lang="en-GB" sz="160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2294591893"/>
                  </a:ext>
                </a:extLst>
              </a:tr>
              <a:tr h="114829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smtClean="0">
                          <a:latin typeface="Tw Cen MT Condensed" panose="020B0606020104020203" pitchFamily="34" charset="0"/>
                        </a:rPr>
                        <a:t>What are the social costs of generating electricity by burning fossil fuels?</a:t>
                      </a:r>
                    </a:p>
                  </a:txBody>
                  <a:tcPr anchor="ctr">
                    <a:solidFill>
                      <a:schemeClr val="bg1"/>
                    </a:solidFill>
                  </a:tcPr>
                </a:tc>
                <a:tc>
                  <a:txBody>
                    <a:bodyPr/>
                    <a:lstStyle/>
                    <a:p>
                      <a:endParaRPr lang="en-GB" sz="1600" dirty="0">
                        <a:latin typeface="Tw Cen MT Condensed" panose="020B0606020104020203" pitchFamily="34" charset="0"/>
                      </a:endParaRPr>
                    </a:p>
                  </a:txBody>
                  <a:tcPr>
                    <a:solidFill>
                      <a:schemeClr val="bg1"/>
                    </a:solidFill>
                  </a:tcPr>
                </a:tc>
                <a:extLst>
                  <a:ext uri="{0D108BD9-81ED-4DB2-BD59-A6C34878D82A}">
                    <a16:rowId xmlns:a16="http://schemas.microsoft.com/office/drawing/2014/main" val="3252908476"/>
                  </a:ext>
                </a:extLst>
              </a:tr>
            </a:tbl>
          </a:graphicData>
        </a:graphic>
      </p:graphicFrame>
      <p:pic>
        <p:nvPicPr>
          <p:cNvPr id="6" name="Picture 5"/>
          <p:cNvPicPr>
            <a:picLocks noChangeAspect="1"/>
          </p:cNvPicPr>
          <p:nvPr/>
        </p:nvPicPr>
        <p:blipFill>
          <a:blip r:embed="rId3"/>
          <a:stretch>
            <a:fillRect/>
          </a:stretch>
        </p:blipFill>
        <p:spPr>
          <a:xfrm>
            <a:off x="4961965" y="2107238"/>
            <a:ext cx="3711388" cy="3746182"/>
          </a:xfrm>
          <a:prstGeom prst="rect">
            <a:avLst/>
          </a:prstGeom>
        </p:spPr>
      </p:pic>
      <p:sp>
        <p:nvSpPr>
          <p:cNvPr id="7" name="TextBox 6"/>
          <p:cNvSpPr txBox="1"/>
          <p:nvPr/>
        </p:nvSpPr>
        <p:spPr>
          <a:xfrm>
            <a:off x="7382437" y="3503964"/>
            <a:ext cx="968188" cy="553998"/>
          </a:xfrm>
          <a:prstGeom prst="rect">
            <a:avLst/>
          </a:prstGeom>
          <a:solidFill>
            <a:schemeClr val="bg1"/>
          </a:solidFill>
        </p:spPr>
        <p:txBody>
          <a:bodyPr wrap="square" rtlCol="0">
            <a:spAutoFit/>
          </a:bodyPr>
          <a:lstStyle/>
          <a:p>
            <a:pPr algn="ctr"/>
            <a:r>
              <a:rPr lang="en-GB" sz="1000" dirty="0" smtClean="0">
                <a:latin typeface="Tw Cen MT Condensed" panose="020B0606020104020203" pitchFamily="34" charset="0"/>
              </a:rPr>
              <a:t>Welfare maximised at the equilibrium point</a:t>
            </a:r>
            <a:endParaRPr lang="en-GB" sz="1000" dirty="0">
              <a:latin typeface="Tw Cen MT Condensed" panose="020B0606020104020203" pitchFamily="34" charset="0"/>
            </a:endParaRPr>
          </a:p>
        </p:txBody>
      </p:sp>
      <p:cxnSp>
        <p:nvCxnSpPr>
          <p:cNvPr id="9" name="Straight Arrow Connector 8"/>
          <p:cNvCxnSpPr/>
          <p:nvPr/>
        </p:nvCxnSpPr>
        <p:spPr>
          <a:xfrm flipH="1">
            <a:off x="6858001" y="3820977"/>
            <a:ext cx="5244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97589" y="6028764"/>
            <a:ext cx="1290917" cy="707886"/>
          </a:xfrm>
          <a:prstGeom prst="rect">
            <a:avLst/>
          </a:prstGeom>
          <a:solidFill>
            <a:schemeClr val="bg1"/>
          </a:solidFill>
        </p:spPr>
        <p:txBody>
          <a:bodyPr wrap="square" rtlCol="0">
            <a:spAutoFit/>
          </a:bodyPr>
          <a:lstStyle/>
          <a:p>
            <a:pPr algn="ctr"/>
            <a:r>
              <a:rPr lang="en-GB" sz="1000" dirty="0" err="1" smtClean="0">
                <a:latin typeface="Tw Cen MT Condensed" panose="020B0606020104020203" pitchFamily="34" charset="0"/>
              </a:rPr>
              <a:t>Allocatively</a:t>
            </a:r>
            <a:r>
              <a:rPr lang="en-GB" sz="1000" dirty="0" smtClean="0">
                <a:latin typeface="Tw Cen MT Condensed" panose="020B0606020104020203" pitchFamily="34" charset="0"/>
              </a:rPr>
              <a:t> Efficient: The Socially Optimal Point of Production (and Consumption) of this Good</a:t>
            </a:r>
            <a:endParaRPr lang="en-GB" sz="1000" dirty="0">
              <a:latin typeface="Tw Cen MT Condensed" panose="020B0606020104020203" pitchFamily="34" charset="0"/>
            </a:endParaRPr>
          </a:p>
        </p:txBody>
      </p:sp>
      <p:sp>
        <p:nvSpPr>
          <p:cNvPr id="15" name="TextBox 14"/>
          <p:cNvSpPr txBox="1"/>
          <p:nvPr/>
        </p:nvSpPr>
        <p:spPr>
          <a:xfrm>
            <a:off x="4733367" y="5598820"/>
            <a:ext cx="1586751" cy="1169551"/>
          </a:xfrm>
          <a:prstGeom prst="rect">
            <a:avLst/>
          </a:prstGeom>
          <a:solidFill>
            <a:schemeClr val="bg1"/>
          </a:solidFill>
        </p:spPr>
        <p:txBody>
          <a:bodyPr wrap="square" rtlCol="0">
            <a:spAutoFit/>
          </a:bodyPr>
          <a:lstStyle/>
          <a:p>
            <a:pPr algn="ctr"/>
            <a:r>
              <a:rPr lang="en-GB" sz="1000" dirty="0" smtClean="0">
                <a:latin typeface="Tw Cen MT Condensed" panose="020B0606020104020203" pitchFamily="34" charset="0"/>
              </a:rPr>
              <a:t>Perfect Pricing! Consumers are willing to pay a certain price for this good as it benefits them.  Firms produce the good as the price gives them an incentive as they can earn revenue (and as long as costs are at least as much), they can earn profit.</a:t>
            </a:r>
            <a:endParaRPr lang="en-GB" sz="1000" dirty="0">
              <a:latin typeface="Tw Cen MT Condensed" panose="020B0606020104020203" pitchFamily="34" charset="0"/>
            </a:endParaRPr>
          </a:p>
        </p:txBody>
      </p:sp>
      <p:cxnSp>
        <p:nvCxnSpPr>
          <p:cNvPr id="16" name="Straight Arrow Connector 15"/>
          <p:cNvCxnSpPr/>
          <p:nvPr/>
        </p:nvCxnSpPr>
        <p:spPr>
          <a:xfrm flipV="1">
            <a:off x="5018710" y="3991845"/>
            <a:ext cx="131441" cy="1576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860618" y="5199514"/>
            <a:ext cx="556563" cy="307777"/>
          </a:xfrm>
          <a:prstGeom prst="rect">
            <a:avLst/>
          </a:prstGeom>
          <a:noFill/>
        </p:spPr>
        <p:txBody>
          <a:bodyPr wrap="none" rtlCol="0">
            <a:spAutoFit/>
          </a:bodyPr>
          <a:lstStyle/>
          <a:p>
            <a:r>
              <a:rPr lang="en-GB" sz="1400" dirty="0" smtClean="0"/>
              <a:t>(</a:t>
            </a:r>
            <a:r>
              <a:rPr lang="en-GB" sz="1400" dirty="0" err="1" smtClean="0"/>
              <a:t>Qm</a:t>
            </a:r>
            <a:r>
              <a:rPr lang="en-GB" sz="1400" dirty="0" smtClean="0"/>
              <a:t>)</a:t>
            </a:r>
            <a:endParaRPr lang="en-GB" sz="1400" dirty="0"/>
          </a:p>
        </p:txBody>
      </p:sp>
      <p:sp>
        <p:nvSpPr>
          <p:cNvPr id="32" name="TextBox 31"/>
          <p:cNvSpPr txBox="1"/>
          <p:nvPr/>
        </p:nvSpPr>
        <p:spPr>
          <a:xfrm>
            <a:off x="4639381" y="3684068"/>
            <a:ext cx="1029897" cy="307777"/>
          </a:xfrm>
          <a:prstGeom prst="rect">
            <a:avLst/>
          </a:prstGeom>
          <a:solidFill>
            <a:srgbClr val="FFFF00"/>
          </a:solidFill>
        </p:spPr>
        <p:txBody>
          <a:bodyPr wrap="none" rtlCol="0">
            <a:spAutoFit/>
          </a:bodyPr>
          <a:lstStyle/>
          <a:p>
            <a:r>
              <a:rPr lang="en-GB" sz="1400" dirty="0" err="1" smtClean="0">
                <a:latin typeface="Tw Cen MT Condensed" panose="020B0606020104020203" pitchFamily="34" charset="0"/>
              </a:rPr>
              <a:t>Pso</a:t>
            </a:r>
            <a:r>
              <a:rPr lang="en-GB" sz="1400" dirty="0">
                <a:latin typeface="Tw Cen MT Condensed" panose="020B0606020104020203" pitchFamily="34" charset="0"/>
              </a:rPr>
              <a:t> </a:t>
            </a:r>
            <a:r>
              <a:rPr lang="en-GB" sz="1400" dirty="0" smtClean="0">
                <a:latin typeface="Tw Cen MT Condensed" panose="020B0606020104020203" pitchFamily="34" charset="0"/>
              </a:rPr>
              <a:t>= </a:t>
            </a:r>
            <a:r>
              <a:rPr lang="en-GB" sz="1400" dirty="0" err="1" smtClean="0">
                <a:latin typeface="Tw Cen MT Condensed" panose="020B0606020104020203" pitchFamily="34" charset="0"/>
              </a:rPr>
              <a:t>Pe</a:t>
            </a:r>
            <a:r>
              <a:rPr lang="en-GB" sz="1400" dirty="0" smtClean="0">
                <a:latin typeface="Tw Cen MT Condensed" panose="020B0606020104020203" pitchFamily="34" charset="0"/>
              </a:rPr>
              <a:t> = Pm</a:t>
            </a:r>
            <a:endParaRPr lang="en-GB" sz="1400" dirty="0">
              <a:latin typeface="Tw Cen MT Condensed" panose="020B0606020104020203" pitchFamily="34" charset="0"/>
            </a:endParaRPr>
          </a:p>
        </p:txBody>
      </p:sp>
      <p:sp>
        <p:nvSpPr>
          <p:cNvPr id="35" name="TextBox 34"/>
          <p:cNvSpPr txBox="1"/>
          <p:nvPr/>
        </p:nvSpPr>
        <p:spPr>
          <a:xfrm>
            <a:off x="6274882" y="5169109"/>
            <a:ext cx="1085554" cy="307777"/>
          </a:xfrm>
          <a:prstGeom prst="rect">
            <a:avLst/>
          </a:prstGeom>
          <a:solidFill>
            <a:srgbClr val="FFFF00"/>
          </a:solidFill>
        </p:spPr>
        <p:txBody>
          <a:bodyPr wrap="none" rtlCol="0">
            <a:spAutoFit/>
          </a:bodyPr>
          <a:lstStyle/>
          <a:p>
            <a:r>
              <a:rPr lang="en-GB" sz="1400" dirty="0" err="1" smtClean="0">
                <a:latin typeface="Tw Cen MT Condensed" panose="020B0606020104020203" pitchFamily="34" charset="0"/>
              </a:rPr>
              <a:t>Qso</a:t>
            </a:r>
            <a:r>
              <a:rPr lang="en-GB" sz="1400" dirty="0" smtClean="0">
                <a:latin typeface="Tw Cen MT Condensed" panose="020B0606020104020203" pitchFamily="34" charset="0"/>
              </a:rPr>
              <a:t> = </a:t>
            </a:r>
            <a:r>
              <a:rPr lang="en-GB" sz="1400" dirty="0" err="1" smtClean="0">
                <a:latin typeface="Tw Cen MT Condensed" panose="020B0606020104020203" pitchFamily="34" charset="0"/>
              </a:rPr>
              <a:t>Qe</a:t>
            </a:r>
            <a:r>
              <a:rPr lang="en-GB" sz="1400" dirty="0" smtClean="0">
                <a:latin typeface="Tw Cen MT Condensed" panose="020B0606020104020203" pitchFamily="34" charset="0"/>
              </a:rPr>
              <a:t> = </a:t>
            </a:r>
            <a:r>
              <a:rPr lang="en-GB" sz="1400" dirty="0" err="1" smtClean="0">
                <a:latin typeface="Tw Cen MT Condensed" panose="020B0606020104020203" pitchFamily="34" charset="0"/>
              </a:rPr>
              <a:t>Qm</a:t>
            </a:r>
            <a:endParaRPr lang="en-GB" sz="1400" dirty="0">
              <a:latin typeface="Tw Cen MT Condensed" panose="020B0606020104020203" pitchFamily="34" charset="0"/>
            </a:endParaRPr>
          </a:p>
        </p:txBody>
      </p:sp>
      <p:sp>
        <p:nvSpPr>
          <p:cNvPr id="36" name="Rectangle 35"/>
          <p:cNvSpPr/>
          <p:nvPr/>
        </p:nvSpPr>
        <p:spPr>
          <a:xfrm>
            <a:off x="6615808" y="5507291"/>
            <a:ext cx="484239" cy="346129"/>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Arrow Connector 10"/>
          <p:cNvCxnSpPr>
            <a:stCxn id="10" idx="1"/>
            <a:endCxn id="36" idx="0"/>
          </p:cNvCxnSpPr>
          <p:nvPr/>
        </p:nvCxnSpPr>
        <p:spPr>
          <a:xfrm flipH="1" flipV="1">
            <a:off x="6857928" y="5507291"/>
            <a:ext cx="739661" cy="875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227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t>RW8: Externalities in Production</a:t>
            </a:r>
            <a:br>
              <a:rPr lang="en-US" b="1" dirty="0" smtClean="0"/>
            </a:br>
            <a:r>
              <a:rPr lang="en-US" sz="3100" b="1" dirty="0" smtClean="0">
                <a:solidFill>
                  <a:srgbClr val="FF0000"/>
                </a:solidFill>
              </a:rPr>
              <a:t>Negative Externalities</a:t>
            </a:r>
            <a:endParaRPr lang="en-US" sz="3100" b="1" dirty="0">
              <a:solidFill>
                <a:srgbClr val="FF0000"/>
              </a:solidFill>
            </a:endParaRPr>
          </a:p>
        </p:txBody>
      </p:sp>
      <p:sp>
        <p:nvSpPr>
          <p:cNvPr id="3" name="Content Placeholder 2"/>
          <p:cNvSpPr>
            <a:spLocks noGrp="1"/>
          </p:cNvSpPr>
          <p:nvPr>
            <p:ph idx="1"/>
          </p:nvPr>
        </p:nvSpPr>
        <p:spPr>
          <a:xfrm>
            <a:off x="-1" y="632012"/>
            <a:ext cx="2756647" cy="6225988"/>
          </a:xfrm>
        </p:spPr>
        <p:txBody>
          <a:bodyPr>
            <a:normAutofit fontScale="55000" lnSpcReduction="20000"/>
          </a:bodyPr>
          <a:lstStyle/>
          <a:p>
            <a:pPr marL="0" indent="0">
              <a:buNone/>
            </a:pPr>
            <a:r>
              <a:rPr lang="en-US" sz="4000" dirty="0" smtClean="0">
                <a:solidFill>
                  <a:schemeClr val="tx2"/>
                </a:solidFill>
              </a:rPr>
              <a:t>The market we will be looking at is generating electricity by burning fossil fuels</a:t>
            </a:r>
          </a:p>
          <a:p>
            <a:pPr marL="0" indent="0">
              <a:buNone/>
            </a:pPr>
            <a:endParaRPr lang="en-US" dirty="0"/>
          </a:p>
          <a:p>
            <a:pPr marL="0" indent="0">
              <a:buNone/>
            </a:pPr>
            <a:r>
              <a:rPr lang="en-US" b="1" dirty="0" smtClean="0"/>
              <a:t>TASK:</a:t>
            </a:r>
          </a:p>
          <a:p>
            <a:pPr marL="514350" indent="-514350">
              <a:buFont typeface="+mj-lt"/>
              <a:buAutoNum type="arabicPeriod"/>
            </a:pPr>
            <a:r>
              <a:rPr lang="en-US" dirty="0" smtClean="0"/>
              <a:t>Try and draw an ‘externality diagram’ for this market to show negative externalities in production.  </a:t>
            </a:r>
          </a:p>
          <a:p>
            <a:pPr marL="514350" indent="-514350">
              <a:buFont typeface="+mj-lt"/>
              <a:buAutoNum type="arabicPeriod"/>
            </a:pPr>
            <a:r>
              <a:rPr lang="en-US" dirty="0" smtClean="0"/>
              <a:t>Identify your free market equilibrium and your socially optimal equilibrium.</a:t>
            </a:r>
          </a:p>
          <a:p>
            <a:pPr marL="514350" indent="-514350">
              <a:buFont typeface="+mj-lt"/>
              <a:buAutoNum type="arabicPeriod"/>
            </a:pPr>
            <a:r>
              <a:rPr lang="en-US" dirty="0" smtClean="0"/>
              <a:t>Show on your diagram where the MSC, MPC and MEC are at the free market equilibrium.</a:t>
            </a:r>
          </a:p>
          <a:p>
            <a:pPr marL="514350" indent="-514350">
              <a:buFont typeface="+mj-lt"/>
              <a:buAutoNum type="arabicPeriod"/>
            </a:pPr>
            <a:r>
              <a:rPr lang="en-US" dirty="0" smtClean="0"/>
              <a:t>Why does your diagram demonstrate a ‘market failure’ (highlight the area or areas of the graph that you would need to refer to to explain this).</a:t>
            </a:r>
            <a:r>
              <a:rPr lang="en-US" dirty="0"/>
              <a:t> </a:t>
            </a:r>
            <a:endParaRPr lang="en-US" dirty="0" smtClean="0"/>
          </a:p>
          <a:p>
            <a:pPr marL="514350" indent="-514350">
              <a:buFont typeface="+mj-lt"/>
              <a:buAutoNum type="arabicPeriod"/>
            </a:pPr>
            <a:r>
              <a:rPr lang="en-US" dirty="0" smtClean="0"/>
              <a:t>What </a:t>
            </a:r>
            <a:r>
              <a:rPr lang="en-US" dirty="0"/>
              <a:t>might the MEC or negative externalities represent in relation to this diagram?</a:t>
            </a:r>
          </a:p>
          <a:p>
            <a:pPr marL="514350" indent="-514350">
              <a:buFont typeface="+mj-lt"/>
              <a:buAutoNum type="arabicPeriod"/>
            </a:pPr>
            <a:endParaRPr lang="en-US" dirty="0"/>
          </a:p>
        </p:txBody>
      </p:sp>
    </p:spTree>
    <p:extLst>
      <p:ext uri="{BB962C8B-B14F-4D97-AF65-F5344CB8AC3E}">
        <p14:creationId xmlns:p14="http://schemas.microsoft.com/office/powerpoint/2010/main" val="4083938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61"/>
            <a:ext cx="9002332" cy="843086"/>
          </a:xfrm>
        </p:spPr>
        <p:txBody>
          <a:bodyPr>
            <a:normAutofit/>
          </a:bodyPr>
          <a:lstStyle/>
          <a:p>
            <a:r>
              <a:rPr lang="en-GB" b="1" dirty="0" smtClean="0"/>
              <a:t>Negative Externalities in Production</a:t>
            </a:r>
            <a:endParaRPr lang="en-GB" sz="2700" b="1" dirty="0">
              <a:solidFill>
                <a:srgbClr val="FF0000"/>
              </a:solidFill>
            </a:endParaRPr>
          </a:p>
        </p:txBody>
      </p:sp>
      <p:sp>
        <p:nvSpPr>
          <p:cNvPr id="3" name="Content Placeholder 2"/>
          <p:cNvSpPr>
            <a:spLocks noGrp="1"/>
          </p:cNvSpPr>
          <p:nvPr>
            <p:ph idx="1"/>
          </p:nvPr>
        </p:nvSpPr>
        <p:spPr>
          <a:xfrm>
            <a:off x="11029" y="831954"/>
            <a:ext cx="5191633" cy="6026046"/>
          </a:xfrm>
        </p:spPr>
        <p:txBody>
          <a:bodyPr>
            <a:noAutofit/>
          </a:bodyPr>
          <a:lstStyle/>
          <a:p>
            <a:pPr marL="0" indent="0">
              <a:buNone/>
            </a:pPr>
            <a:r>
              <a:rPr lang="en-GB" sz="1800" b="1" dirty="0" smtClean="0"/>
              <a:t>GENERAL EXPLANATION:</a:t>
            </a:r>
          </a:p>
          <a:p>
            <a:r>
              <a:rPr lang="en-GB" sz="1750" dirty="0" smtClean="0"/>
              <a:t>Firms do not take into account the full social cost of their actions and over-produce at </a:t>
            </a:r>
            <a:r>
              <a:rPr lang="en-GB" sz="1750" dirty="0" err="1" smtClean="0"/>
              <a:t>Qm</a:t>
            </a:r>
            <a:r>
              <a:rPr lang="en-GB" sz="1750" dirty="0" smtClean="0"/>
              <a:t>. Society wants them to produce less at </a:t>
            </a:r>
            <a:r>
              <a:rPr lang="en-GB" sz="1750" dirty="0" err="1" smtClean="0"/>
              <a:t>Qso</a:t>
            </a:r>
            <a:r>
              <a:rPr lang="en-GB" sz="1750" dirty="0" smtClean="0"/>
              <a:t>.</a:t>
            </a:r>
          </a:p>
          <a:p>
            <a:r>
              <a:rPr lang="en-GB" sz="1750" dirty="0" smtClean="0"/>
              <a:t>These externalities are very common as firms want to maximise profits and therefore will often overproduce regardless of the effect on third parties (i.e. external costs which they do not pay for which is the difference between MSC @</a:t>
            </a:r>
            <a:r>
              <a:rPr lang="en-GB" sz="1750" dirty="0" err="1" smtClean="0"/>
              <a:t>Qm</a:t>
            </a:r>
            <a:r>
              <a:rPr lang="en-GB" sz="1750" dirty="0" smtClean="0"/>
              <a:t> and MPC @ </a:t>
            </a:r>
            <a:r>
              <a:rPr lang="en-GB" sz="1750" dirty="0" err="1" smtClean="0"/>
              <a:t>Qm</a:t>
            </a:r>
            <a:r>
              <a:rPr lang="en-GB" sz="1750" dirty="0" smtClean="0"/>
              <a:t> ).  So for example, an electricity generating company might burn coal as it is cheap and plentiful.  However the costs they are not paying for are the contribution to global warming in 50 years time!  They are therefore not paying the FULL social cost of their actions and only their private (immediate) costs at MPC or Pm.</a:t>
            </a:r>
          </a:p>
          <a:p>
            <a:r>
              <a:rPr lang="en-GB" sz="1750" dirty="0" smtClean="0"/>
              <a:t>The private costs (MPC) of their production activities are deemed to be less than the social cost (MSC) and firms are producing too much at </a:t>
            </a:r>
            <a:r>
              <a:rPr lang="en-GB" sz="1750" dirty="0" err="1" smtClean="0"/>
              <a:t>Qm</a:t>
            </a:r>
            <a:r>
              <a:rPr lang="en-GB" sz="1750" dirty="0" smtClean="0"/>
              <a:t>, therefore the price is too low and too many consumers are demanding this product along the MSB or demand curve from equilibrium B to A.  Therefore the over production has led to overconsumption (because the good is too cheap)</a:t>
            </a:r>
          </a:p>
          <a:p>
            <a:r>
              <a:rPr lang="en-GB" sz="1750" dirty="0" smtClean="0"/>
              <a:t>Ultimately, there is a deadweight loss of welfare to society of ABC.  This means that society will be made better off overall if production is reduced as it will maximise welfare for both consumers and producers.  </a:t>
            </a:r>
          </a:p>
        </p:txBody>
      </p:sp>
      <p:sp>
        <p:nvSpPr>
          <p:cNvPr id="4" name="TextBox 3">
            <a:hlinkClick r:id="rId3"/>
          </p:cNvPr>
          <p:cNvSpPr txBox="1"/>
          <p:nvPr/>
        </p:nvSpPr>
        <p:spPr>
          <a:xfrm>
            <a:off x="5202663" y="5823781"/>
            <a:ext cx="3851185" cy="892552"/>
          </a:xfrm>
          <a:prstGeom prst="rect">
            <a:avLst/>
          </a:prstGeom>
          <a:solidFill>
            <a:schemeClr val="bg1"/>
          </a:solidFill>
        </p:spPr>
        <p:txBody>
          <a:bodyPr wrap="square" rtlCol="0">
            <a:spAutoFit/>
          </a:bodyPr>
          <a:lstStyle/>
          <a:p>
            <a:pPr algn="ctr"/>
            <a:r>
              <a:rPr lang="en-GB" b="1" dirty="0" smtClean="0">
                <a:latin typeface="Tw Cen MT Condensed" panose="020B0606020104020203" pitchFamily="34" charset="0"/>
              </a:rPr>
              <a:t>WATCH VIDEO AND TAKE NOTES </a:t>
            </a:r>
          </a:p>
          <a:p>
            <a:pPr algn="ctr"/>
            <a:r>
              <a:rPr lang="en-GB" b="1" dirty="0" smtClean="0">
                <a:latin typeface="Tw Cen MT Condensed" panose="020B0606020104020203" pitchFamily="34" charset="0"/>
              </a:rPr>
              <a:t>(click on this box in full screen mode)</a:t>
            </a:r>
          </a:p>
          <a:p>
            <a:pPr algn="ctr"/>
            <a:r>
              <a:rPr lang="en-GB" sz="1600" b="1" dirty="0" smtClean="0">
                <a:solidFill>
                  <a:srgbClr val="FF0000"/>
                </a:solidFill>
                <a:latin typeface="Tw Cen MT Condensed" panose="020B0606020104020203" pitchFamily="34" charset="0"/>
              </a:rPr>
              <a:t>13 minutes</a:t>
            </a:r>
            <a:endParaRPr lang="en-GB" sz="1600" b="1" dirty="0">
              <a:solidFill>
                <a:srgbClr val="FF0000"/>
              </a:solidFill>
              <a:latin typeface="Tw Cen MT Condensed" panose="020B0606020104020203" pitchFamily="34" charset="0"/>
            </a:endParaRPr>
          </a:p>
        </p:txBody>
      </p:sp>
      <p:pic>
        <p:nvPicPr>
          <p:cNvPr id="7" name="Picture 6"/>
          <p:cNvPicPr/>
          <p:nvPr/>
        </p:nvPicPr>
        <p:blipFill>
          <a:blip r:embed="rId4"/>
          <a:stretch>
            <a:fillRect/>
          </a:stretch>
        </p:blipFill>
        <p:spPr>
          <a:xfrm>
            <a:off x="5988676" y="1532587"/>
            <a:ext cx="3013655" cy="3168202"/>
          </a:xfrm>
          <a:prstGeom prst="rect">
            <a:avLst/>
          </a:prstGeom>
        </p:spPr>
      </p:pic>
      <p:sp>
        <p:nvSpPr>
          <p:cNvPr id="8" name="TextBox 7"/>
          <p:cNvSpPr txBox="1"/>
          <p:nvPr/>
        </p:nvSpPr>
        <p:spPr>
          <a:xfrm>
            <a:off x="5460935" y="2555718"/>
            <a:ext cx="729687" cy="253916"/>
          </a:xfrm>
          <a:prstGeom prst="rect">
            <a:avLst/>
          </a:prstGeom>
          <a:solidFill>
            <a:schemeClr val="bg1"/>
          </a:solidFill>
        </p:spPr>
        <p:txBody>
          <a:bodyPr wrap="none" rtlCol="0">
            <a:spAutoFit/>
          </a:bodyPr>
          <a:lstStyle/>
          <a:p>
            <a:r>
              <a:rPr lang="en-GB" sz="1050" b="1" dirty="0" smtClean="0">
                <a:latin typeface="Tw Cen MT Condensed" panose="020B0606020104020203" pitchFamily="34" charset="0"/>
              </a:rPr>
              <a:t>MSC @ </a:t>
            </a:r>
            <a:r>
              <a:rPr lang="en-GB" sz="1050" b="1" dirty="0" err="1" smtClean="0">
                <a:latin typeface="Tw Cen MT Condensed" panose="020B0606020104020203" pitchFamily="34" charset="0"/>
              </a:rPr>
              <a:t>Qm</a:t>
            </a:r>
            <a:endParaRPr lang="en-GB" sz="1050" b="1" dirty="0">
              <a:latin typeface="Tw Cen MT Condensed" panose="020B0606020104020203" pitchFamily="34" charset="0"/>
            </a:endParaRPr>
          </a:p>
        </p:txBody>
      </p:sp>
      <p:cxnSp>
        <p:nvCxnSpPr>
          <p:cNvPr id="9" name="Straight Connector 8"/>
          <p:cNvCxnSpPr>
            <a:endCxn id="8" idx="3"/>
          </p:cNvCxnSpPr>
          <p:nvPr/>
        </p:nvCxnSpPr>
        <p:spPr>
          <a:xfrm flipH="1" flipV="1">
            <a:off x="6190622" y="2682676"/>
            <a:ext cx="1395876" cy="3848"/>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7491140" y="2596369"/>
            <a:ext cx="168655" cy="180308"/>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smtClean="0">
                <a:latin typeface="Tw Cen MT Condensed" panose="020B0606020104020203" pitchFamily="34" charset="0"/>
              </a:rPr>
              <a:t>C</a:t>
            </a:r>
            <a:endParaRPr lang="en-GB" sz="1050" dirty="0">
              <a:latin typeface="Tw Cen MT Condensed" panose="020B0606020104020203" pitchFamily="34" charset="0"/>
            </a:endParaRPr>
          </a:p>
        </p:txBody>
      </p:sp>
      <p:cxnSp>
        <p:nvCxnSpPr>
          <p:cNvPr id="12" name="Straight Connector 11"/>
          <p:cNvCxnSpPr>
            <a:stCxn id="10" idx="4"/>
          </p:cNvCxnSpPr>
          <p:nvPr/>
        </p:nvCxnSpPr>
        <p:spPr>
          <a:xfrm>
            <a:off x="7575468" y="2776677"/>
            <a:ext cx="0" cy="46879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95333" y="3215006"/>
            <a:ext cx="857927" cy="253916"/>
          </a:xfrm>
          <a:prstGeom prst="rect">
            <a:avLst/>
          </a:prstGeom>
          <a:solidFill>
            <a:schemeClr val="bg1"/>
          </a:solidFill>
        </p:spPr>
        <p:txBody>
          <a:bodyPr wrap="none" rtlCol="0">
            <a:spAutoFit/>
          </a:bodyPr>
          <a:lstStyle/>
          <a:p>
            <a:r>
              <a:rPr lang="en-GB" sz="1050" b="1" dirty="0" smtClean="0">
                <a:latin typeface="Tw Cen MT Condensed" panose="020B0606020104020203" pitchFamily="34" charset="0"/>
              </a:rPr>
              <a:t>MPC @ </a:t>
            </a:r>
            <a:r>
              <a:rPr lang="en-GB" sz="1050" b="1" dirty="0" err="1" smtClean="0">
                <a:latin typeface="Tw Cen MT Condensed" panose="020B0606020104020203" pitchFamily="34" charset="0"/>
              </a:rPr>
              <a:t>Qm</a:t>
            </a:r>
            <a:r>
              <a:rPr lang="en-GB" sz="1050" b="1" dirty="0" smtClean="0">
                <a:latin typeface="Tw Cen MT Condensed" panose="020B0606020104020203" pitchFamily="34" charset="0"/>
              </a:rPr>
              <a:t> =</a:t>
            </a:r>
            <a:endParaRPr lang="en-GB" sz="1050" b="1" dirty="0">
              <a:latin typeface="Tw Cen MT Condensed" panose="020B0606020104020203" pitchFamily="34" charset="0"/>
            </a:endParaRPr>
          </a:p>
        </p:txBody>
      </p:sp>
    </p:spTree>
    <p:extLst>
      <p:ext uri="{BB962C8B-B14F-4D97-AF65-F5344CB8AC3E}">
        <p14:creationId xmlns:p14="http://schemas.microsoft.com/office/powerpoint/2010/main" val="39471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894"/>
            <a:ext cx="9144000" cy="1143000"/>
          </a:xfrm>
        </p:spPr>
        <p:txBody>
          <a:bodyPr>
            <a:normAutofit fontScale="90000"/>
          </a:bodyPr>
          <a:lstStyle/>
          <a:p>
            <a:r>
              <a:rPr lang="en-US" b="1" dirty="0" smtClean="0"/>
              <a:t>RW8: Externalities in Production</a:t>
            </a:r>
            <a:br>
              <a:rPr lang="en-US" b="1" dirty="0" smtClean="0"/>
            </a:br>
            <a:r>
              <a:rPr lang="en-US" sz="3100" b="1" dirty="0" smtClean="0">
                <a:solidFill>
                  <a:srgbClr val="FF0000"/>
                </a:solidFill>
              </a:rPr>
              <a:t>Positive Externalities</a:t>
            </a:r>
            <a:endParaRPr lang="en-US" sz="3100" b="1" dirty="0">
              <a:solidFill>
                <a:srgbClr val="FF0000"/>
              </a:solidFill>
            </a:endParaRPr>
          </a:p>
        </p:txBody>
      </p:sp>
      <p:sp>
        <p:nvSpPr>
          <p:cNvPr id="3" name="Content Placeholder 2"/>
          <p:cNvSpPr>
            <a:spLocks noGrp="1"/>
          </p:cNvSpPr>
          <p:nvPr>
            <p:ph idx="1"/>
          </p:nvPr>
        </p:nvSpPr>
        <p:spPr>
          <a:xfrm>
            <a:off x="-1" y="742928"/>
            <a:ext cx="3133165" cy="6115071"/>
          </a:xfrm>
        </p:spPr>
        <p:txBody>
          <a:bodyPr>
            <a:noAutofit/>
          </a:bodyPr>
          <a:lstStyle/>
          <a:p>
            <a:pPr marL="0" indent="0">
              <a:buNone/>
            </a:pPr>
            <a:r>
              <a:rPr lang="en-US" sz="1800" dirty="0" smtClean="0">
                <a:solidFill>
                  <a:schemeClr val="tx2"/>
                </a:solidFill>
              </a:rPr>
              <a:t>The market we will be looking at is the market for </a:t>
            </a:r>
            <a:r>
              <a:rPr lang="en-US" sz="1800" b="1" u="sng" dirty="0" smtClean="0">
                <a:solidFill>
                  <a:schemeClr val="tx2"/>
                </a:solidFill>
              </a:rPr>
              <a:t>renewable energies</a:t>
            </a:r>
            <a:endParaRPr lang="en-US" sz="1800" dirty="0" smtClean="0">
              <a:solidFill>
                <a:schemeClr val="tx2"/>
              </a:solidFill>
            </a:endParaRPr>
          </a:p>
          <a:p>
            <a:pPr marL="0" indent="0">
              <a:buNone/>
            </a:pPr>
            <a:endParaRPr lang="en-US" sz="1800" dirty="0"/>
          </a:p>
          <a:p>
            <a:pPr marL="0" indent="0">
              <a:buNone/>
            </a:pPr>
            <a:r>
              <a:rPr lang="en-US" sz="1800" b="1" dirty="0" smtClean="0"/>
              <a:t>TASK:</a:t>
            </a:r>
          </a:p>
          <a:p>
            <a:pPr marL="268288" indent="-268288">
              <a:buFont typeface="+mj-lt"/>
              <a:buAutoNum type="arabicPeriod"/>
            </a:pPr>
            <a:r>
              <a:rPr lang="en-US" sz="1800" dirty="0" smtClean="0"/>
              <a:t>Try and draw an ‘externality diagram’ for this market to show positive externalities in production.  </a:t>
            </a:r>
          </a:p>
          <a:p>
            <a:pPr marL="268288" indent="-268288">
              <a:buFont typeface="+mj-lt"/>
              <a:buAutoNum type="arabicPeriod"/>
            </a:pPr>
            <a:r>
              <a:rPr lang="en-US" sz="1800" dirty="0" smtClean="0"/>
              <a:t>Identify your free market equilibrium and your socially optimal equilibrium.</a:t>
            </a:r>
          </a:p>
          <a:p>
            <a:pPr marL="268288" indent="-268288">
              <a:buFont typeface="+mj-lt"/>
              <a:buAutoNum type="arabicPeriod"/>
            </a:pPr>
            <a:r>
              <a:rPr lang="en-US" sz="1800" dirty="0" smtClean="0"/>
              <a:t>Show on your diagram where the MSC, MPC and MEC are at the free market equilibrium.</a:t>
            </a:r>
          </a:p>
          <a:p>
            <a:pPr marL="268288" indent="-268288">
              <a:buFont typeface="+mj-lt"/>
              <a:buAutoNum type="arabicPeriod"/>
            </a:pPr>
            <a:r>
              <a:rPr lang="en-US" sz="1800" dirty="0" smtClean="0"/>
              <a:t>Why does your diagram demonstrate a ‘market failure’ (highlight the area or areas of the graph that you would need to refer to to explain this).</a:t>
            </a:r>
            <a:r>
              <a:rPr lang="en-US" sz="1800" dirty="0"/>
              <a:t> </a:t>
            </a:r>
            <a:endParaRPr lang="en-US" sz="1800" dirty="0" smtClean="0"/>
          </a:p>
          <a:p>
            <a:pPr marL="268288" indent="-268288">
              <a:buFont typeface="+mj-lt"/>
              <a:buAutoNum type="arabicPeriod"/>
            </a:pPr>
            <a:r>
              <a:rPr lang="en-US" sz="1800" dirty="0" smtClean="0"/>
              <a:t>What </a:t>
            </a:r>
            <a:r>
              <a:rPr lang="en-US" sz="1800" dirty="0"/>
              <a:t>might the MEC or </a:t>
            </a:r>
            <a:r>
              <a:rPr lang="en-US" sz="1800" dirty="0" smtClean="0"/>
              <a:t>negative </a:t>
            </a:r>
            <a:r>
              <a:rPr lang="en-US" sz="1800" dirty="0" err="1" smtClean="0"/>
              <a:t>negative</a:t>
            </a:r>
            <a:r>
              <a:rPr lang="en-US" sz="1800" dirty="0" smtClean="0"/>
              <a:t> externalities (external benefit?) </a:t>
            </a:r>
            <a:r>
              <a:rPr lang="en-US" sz="1800" dirty="0"/>
              <a:t>represent in relation to this diagram</a:t>
            </a:r>
            <a:r>
              <a:rPr lang="en-US" sz="1800" dirty="0" smtClean="0"/>
              <a:t>?</a:t>
            </a:r>
          </a:p>
        </p:txBody>
      </p:sp>
    </p:spTree>
    <p:extLst>
      <p:ext uri="{BB962C8B-B14F-4D97-AF65-F5344CB8AC3E}">
        <p14:creationId xmlns:p14="http://schemas.microsoft.com/office/powerpoint/2010/main" val="273541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61"/>
            <a:ext cx="9002332" cy="1143000"/>
          </a:xfrm>
        </p:spPr>
        <p:txBody>
          <a:bodyPr>
            <a:normAutofit fontScale="90000"/>
          </a:bodyPr>
          <a:lstStyle/>
          <a:p>
            <a:r>
              <a:rPr lang="en-GB" b="1" dirty="0" smtClean="0"/>
              <a:t>Positive Externalities in Production</a:t>
            </a:r>
            <a:br>
              <a:rPr lang="en-GB" b="1" dirty="0" smtClean="0"/>
            </a:br>
            <a:r>
              <a:rPr lang="en-GB" sz="2700" b="1" dirty="0" smtClean="0">
                <a:solidFill>
                  <a:srgbClr val="FF0000"/>
                </a:solidFill>
              </a:rPr>
              <a:t>The most abstract (and therefore hardest externality)</a:t>
            </a:r>
            <a:endParaRPr lang="en-GB" sz="2700" b="1" dirty="0">
              <a:solidFill>
                <a:srgbClr val="FF0000"/>
              </a:solidFill>
            </a:endParaRPr>
          </a:p>
        </p:txBody>
      </p:sp>
      <p:sp>
        <p:nvSpPr>
          <p:cNvPr id="3" name="Content Placeholder 2"/>
          <p:cNvSpPr>
            <a:spLocks noGrp="1"/>
          </p:cNvSpPr>
          <p:nvPr>
            <p:ph idx="1"/>
          </p:nvPr>
        </p:nvSpPr>
        <p:spPr>
          <a:xfrm>
            <a:off x="18470" y="1013000"/>
            <a:ext cx="5311817" cy="5844999"/>
          </a:xfrm>
        </p:spPr>
        <p:txBody>
          <a:bodyPr>
            <a:noAutofit/>
          </a:bodyPr>
          <a:lstStyle/>
          <a:p>
            <a:pPr marL="0" indent="0">
              <a:buNone/>
            </a:pPr>
            <a:r>
              <a:rPr lang="en-GB" sz="1750" b="1" dirty="0" smtClean="0"/>
              <a:t>GENERAL EXPLANATION</a:t>
            </a:r>
          </a:p>
          <a:p>
            <a:r>
              <a:rPr lang="en-GB" sz="1750" dirty="0" smtClean="0"/>
              <a:t>Firms do not take into account the full social cost of their actions and under-produce at </a:t>
            </a:r>
            <a:r>
              <a:rPr lang="en-GB" sz="1750" dirty="0" err="1" smtClean="0"/>
              <a:t>Qm</a:t>
            </a:r>
            <a:r>
              <a:rPr lang="en-GB" sz="1750" dirty="0" smtClean="0"/>
              <a:t>; they should be producing a </a:t>
            </a:r>
            <a:r>
              <a:rPr lang="en-GB" sz="1750" dirty="0" err="1" smtClean="0"/>
              <a:t>Qso</a:t>
            </a:r>
            <a:r>
              <a:rPr lang="en-GB" sz="1750" dirty="0" smtClean="0"/>
              <a:t> according to society.</a:t>
            </a:r>
          </a:p>
          <a:p>
            <a:r>
              <a:rPr lang="en-GB" sz="1750" dirty="0" smtClean="0"/>
              <a:t>These externalities are rare! Firms do not want to give away anything for free but sometimes it is hard not to produce something for someone to benefit without paying.  For example, if a firm builds solar panels, it cannot capture the negative external costs (or external benefits - difference between Pm and MSB @</a:t>
            </a:r>
            <a:r>
              <a:rPr lang="en-GB" sz="1750" dirty="0" err="1" smtClean="0"/>
              <a:t>Qm</a:t>
            </a:r>
            <a:r>
              <a:rPr lang="en-GB" sz="1750" dirty="0" smtClean="0"/>
              <a:t>) of reduced CO2 emissions to a third party (i.e. the rest of society).</a:t>
            </a:r>
          </a:p>
          <a:p>
            <a:r>
              <a:rPr lang="en-GB" sz="1750" dirty="0" smtClean="0"/>
              <a:t>The private costs (MPC) to the firm are therefore deemed to be greater than the cost to society (MSC).  This is because </a:t>
            </a:r>
            <a:r>
              <a:rPr lang="en-GB" sz="1750" dirty="0"/>
              <a:t>f</a:t>
            </a:r>
            <a:r>
              <a:rPr lang="en-GB" sz="1750" dirty="0" smtClean="0"/>
              <a:t>irms are not willing to supply extra (to MSC) as they cannot lower their costs without giving up profit.  Since this is their primary aim, they are under producing from </a:t>
            </a:r>
            <a:r>
              <a:rPr lang="en-GB" sz="1750" dirty="0" err="1" smtClean="0"/>
              <a:t>Qm</a:t>
            </a:r>
            <a:r>
              <a:rPr lang="en-GB" sz="1750" dirty="0" smtClean="0"/>
              <a:t> to </a:t>
            </a:r>
            <a:r>
              <a:rPr lang="en-GB" sz="1750" dirty="0" err="1" smtClean="0"/>
              <a:t>Qso</a:t>
            </a:r>
            <a:r>
              <a:rPr lang="en-GB" sz="1750" dirty="0" smtClean="0"/>
              <a:t> in the market for societies preferences.  Therefore the lack of production means the good is relatively too expensive for some and therefore there is </a:t>
            </a:r>
            <a:r>
              <a:rPr lang="en-GB" sz="1750" dirty="0" err="1" smtClean="0"/>
              <a:t>underconsumption</a:t>
            </a:r>
            <a:r>
              <a:rPr lang="en-GB" sz="1750" dirty="0" smtClean="0"/>
              <a:t> (because the good is too expensive)</a:t>
            </a:r>
          </a:p>
          <a:p>
            <a:r>
              <a:rPr lang="en-GB" sz="1750" dirty="0" smtClean="0"/>
              <a:t>There is a possible welfare loss of the triangle ABC (called the ‘deadweight loss’ of welfare).  This is because, welfare to both consumers and producers could be increased if production moves from </a:t>
            </a:r>
            <a:r>
              <a:rPr lang="en-GB" sz="1750" dirty="0" err="1" smtClean="0"/>
              <a:t>Qm</a:t>
            </a:r>
            <a:r>
              <a:rPr lang="en-GB" sz="1750" dirty="0" smtClean="0"/>
              <a:t> to </a:t>
            </a:r>
            <a:r>
              <a:rPr lang="en-GB" sz="1750" dirty="0" err="1" smtClean="0"/>
              <a:t>Qso</a:t>
            </a:r>
            <a:endParaRPr lang="en-GB" sz="1750" dirty="0" smtClean="0"/>
          </a:p>
        </p:txBody>
      </p:sp>
      <p:sp>
        <p:nvSpPr>
          <p:cNvPr id="4" name="TextBox 3">
            <a:hlinkClick r:id="rId3"/>
          </p:cNvPr>
          <p:cNvSpPr txBox="1"/>
          <p:nvPr/>
        </p:nvSpPr>
        <p:spPr>
          <a:xfrm>
            <a:off x="5202663" y="5823781"/>
            <a:ext cx="3851185" cy="892552"/>
          </a:xfrm>
          <a:prstGeom prst="rect">
            <a:avLst/>
          </a:prstGeom>
          <a:solidFill>
            <a:schemeClr val="bg1"/>
          </a:solidFill>
        </p:spPr>
        <p:txBody>
          <a:bodyPr wrap="square" rtlCol="0">
            <a:spAutoFit/>
          </a:bodyPr>
          <a:lstStyle/>
          <a:p>
            <a:pPr algn="ctr"/>
            <a:r>
              <a:rPr lang="en-GB" b="1" dirty="0" smtClean="0">
                <a:latin typeface="Tw Cen MT Condensed" panose="020B0606020104020203" pitchFamily="34" charset="0"/>
              </a:rPr>
              <a:t>WATCH VIDEO AND TAKE NOTES </a:t>
            </a:r>
          </a:p>
          <a:p>
            <a:pPr algn="ctr"/>
            <a:r>
              <a:rPr lang="en-GB" b="1" dirty="0" smtClean="0">
                <a:latin typeface="Tw Cen MT Condensed" panose="020B0606020104020203" pitchFamily="34" charset="0"/>
              </a:rPr>
              <a:t>(click on this box in full screen mode)</a:t>
            </a:r>
          </a:p>
          <a:p>
            <a:pPr algn="ctr"/>
            <a:r>
              <a:rPr lang="en-GB" sz="1600" b="1" dirty="0" smtClean="0">
                <a:solidFill>
                  <a:srgbClr val="FF0000"/>
                </a:solidFill>
                <a:latin typeface="Tw Cen MT Condensed" panose="020B0606020104020203" pitchFamily="34" charset="0"/>
              </a:rPr>
              <a:t>12 minutes</a:t>
            </a:r>
            <a:endParaRPr lang="en-GB" sz="1600" b="1" dirty="0">
              <a:solidFill>
                <a:srgbClr val="FF0000"/>
              </a:solidFill>
              <a:latin typeface="Tw Cen MT Condensed" panose="020B0606020104020203" pitchFamily="34" charset="0"/>
            </a:endParaRPr>
          </a:p>
        </p:txBody>
      </p:sp>
      <p:pic>
        <p:nvPicPr>
          <p:cNvPr id="5" name="Picture 4"/>
          <p:cNvPicPr/>
          <p:nvPr/>
        </p:nvPicPr>
        <p:blipFill>
          <a:blip r:embed="rId4"/>
          <a:stretch>
            <a:fillRect/>
          </a:stretch>
        </p:blipFill>
        <p:spPr>
          <a:xfrm>
            <a:off x="5858318" y="1841679"/>
            <a:ext cx="3139426" cy="3158817"/>
          </a:xfrm>
          <a:prstGeom prst="rect">
            <a:avLst/>
          </a:prstGeom>
        </p:spPr>
      </p:pic>
      <p:sp>
        <p:nvSpPr>
          <p:cNvPr id="6" name="TextBox 5"/>
          <p:cNvSpPr txBox="1"/>
          <p:nvPr/>
        </p:nvSpPr>
        <p:spPr>
          <a:xfrm>
            <a:off x="5414614" y="3572917"/>
            <a:ext cx="729687" cy="253916"/>
          </a:xfrm>
          <a:prstGeom prst="rect">
            <a:avLst/>
          </a:prstGeom>
          <a:solidFill>
            <a:schemeClr val="bg1"/>
          </a:solidFill>
        </p:spPr>
        <p:txBody>
          <a:bodyPr wrap="none" rtlCol="0">
            <a:spAutoFit/>
          </a:bodyPr>
          <a:lstStyle/>
          <a:p>
            <a:r>
              <a:rPr lang="en-GB" sz="1050" b="1" dirty="0" smtClean="0">
                <a:latin typeface="Tw Cen MT Condensed" panose="020B0606020104020203" pitchFamily="34" charset="0"/>
              </a:rPr>
              <a:t>MSC @ </a:t>
            </a:r>
            <a:r>
              <a:rPr lang="en-GB" sz="1050" b="1" dirty="0" err="1" smtClean="0">
                <a:latin typeface="Tw Cen MT Condensed" panose="020B0606020104020203" pitchFamily="34" charset="0"/>
              </a:rPr>
              <a:t>Qm</a:t>
            </a:r>
            <a:endParaRPr lang="en-GB" sz="1050" b="1" dirty="0">
              <a:latin typeface="Tw Cen MT Condensed" panose="020B0606020104020203" pitchFamily="34" charset="0"/>
            </a:endParaRPr>
          </a:p>
        </p:txBody>
      </p:sp>
      <p:cxnSp>
        <p:nvCxnSpPr>
          <p:cNvPr id="8" name="Straight Connector 7"/>
          <p:cNvCxnSpPr/>
          <p:nvPr/>
        </p:nvCxnSpPr>
        <p:spPr>
          <a:xfrm flipH="1" flipV="1">
            <a:off x="6316574" y="3753453"/>
            <a:ext cx="796126" cy="201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202663" y="2658078"/>
            <a:ext cx="1091966" cy="276999"/>
          </a:xfrm>
          <a:prstGeom prst="rect">
            <a:avLst/>
          </a:prstGeom>
          <a:solidFill>
            <a:schemeClr val="bg1"/>
          </a:solidFill>
        </p:spPr>
        <p:txBody>
          <a:bodyPr wrap="none" rtlCol="0">
            <a:spAutoFit/>
          </a:bodyPr>
          <a:lstStyle/>
          <a:p>
            <a:r>
              <a:rPr lang="en-GB" sz="1100" b="1" dirty="0" smtClean="0">
                <a:latin typeface="Tw Cen MT Condensed" panose="020B0606020104020203" pitchFamily="34" charset="0"/>
              </a:rPr>
              <a:t>MPC @ </a:t>
            </a:r>
            <a:r>
              <a:rPr lang="en-GB" sz="1100" b="1" dirty="0" err="1" smtClean="0">
                <a:latin typeface="Tw Cen MT Condensed" panose="020B0606020104020203" pitchFamily="34" charset="0"/>
              </a:rPr>
              <a:t>Qm</a:t>
            </a:r>
            <a:r>
              <a:rPr lang="en-GB" sz="1100" b="1" dirty="0" smtClean="0">
                <a:latin typeface="Tw Cen MT Condensed" panose="020B0606020104020203" pitchFamily="34" charset="0"/>
              </a:rPr>
              <a:t> = </a:t>
            </a:r>
            <a:r>
              <a:rPr lang="en-GB" sz="1200" b="1" dirty="0" smtClean="0">
                <a:latin typeface="Tw Cen MT Condensed" panose="020B0606020104020203" pitchFamily="34" charset="0"/>
              </a:rPr>
              <a:t>Pm</a:t>
            </a:r>
            <a:endParaRPr lang="en-GB" sz="1200" b="1" dirty="0">
              <a:latin typeface="Tw Cen MT Condensed" panose="020B0606020104020203" pitchFamily="34" charset="0"/>
            </a:endParaRPr>
          </a:p>
        </p:txBody>
      </p:sp>
      <p:sp>
        <p:nvSpPr>
          <p:cNvPr id="12" name="Oval 11"/>
          <p:cNvSpPr/>
          <p:nvPr/>
        </p:nvSpPr>
        <p:spPr>
          <a:xfrm>
            <a:off x="7028372" y="3613568"/>
            <a:ext cx="168655" cy="180308"/>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dirty="0" smtClean="0">
                <a:latin typeface="Tw Cen MT Condensed" panose="020B0606020104020203" pitchFamily="34" charset="0"/>
              </a:rPr>
              <a:t>C</a:t>
            </a:r>
            <a:endParaRPr lang="en-GB" sz="1050" dirty="0">
              <a:latin typeface="Tw Cen MT Condensed" panose="020B0606020104020203" pitchFamily="34" charset="0"/>
            </a:endParaRPr>
          </a:p>
        </p:txBody>
      </p:sp>
    </p:spTree>
    <p:extLst>
      <p:ext uri="{BB962C8B-B14F-4D97-AF65-F5344CB8AC3E}">
        <p14:creationId xmlns:p14="http://schemas.microsoft.com/office/powerpoint/2010/main" val="1210436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RWS 8: Production Externalities</a:t>
            </a:r>
            <a:br>
              <a:rPr lang="en-US" b="1" dirty="0" smtClean="0"/>
            </a:br>
            <a:r>
              <a:rPr lang="en-US" sz="3600" b="1" dirty="0" smtClean="0">
                <a:solidFill>
                  <a:srgbClr val="FF0000"/>
                </a:solidFill>
              </a:rPr>
              <a:t>Externality Diagrams Summary</a:t>
            </a:r>
            <a:endParaRPr lang="en-US" sz="3600" b="1" dirty="0">
              <a:solidFill>
                <a:srgbClr val="FF0000"/>
              </a:solidFill>
            </a:endParaRPr>
          </a:p>
        </p:txBody>
      </p:sp>
      <p:sp>
        <p:nvSpPr>
          <p:cNvPr id="7" name="TextBox 6"/>
          <p:cNvSpPr txBox="1"/>
          <p:nvPr/>
        </p:nvSpPr>
        <p:spPr>
          <a:xfrm>
            <a:off x="1786821" y="1558757"/>
            <a:ext cx="1119858" cy="369332"/>
          </a:xfrm>
          <a:prstGeom prst="rect">
            <a:avLst/>
          </a:prstGeom>
          <a:noFill/>
        </p:spPr>
        <p:txBody>
          <a:bodyPr wrap="none" rtlCol="0">
            <a:spAutoFit/>
          </a:bodyPr>
          <a:lstStyle/>
          <a:p>
            <a:r>
              <a:rPr lang="en-US" b="1" dirty="0" smtClean="0">
                <a:latin typeface="Tw Cen MT Condensed" panose="020B0606020104020203" pitchFamily="34" charset="0"/>
              </a:rPr>
              <a:t>DIAGRAM 1</a:t>
            </a:r>
            <a:endParaRPr lang="en-US" b="1" dirty="0">
              <a:latin typeface="Tw Cen MT Condensed" panose="020B0606020104020203" pitchFamily="34" charset="0"/>
            </a:endParaRPr>
          </a:p>
        </p:txBody>
      </p:sp>
      <p:sp>
        <p:nvSpPr>
          <p:cNvPr id="8" name="TextBox 7"/>
          <p:cNvSpPr txBox="1"/>
          <p:nvPr/>
        </p:nvSpPr>
        <p:spPr>
          <a:xfrm>
            <a:off x="5900365" y="1558757"/>
            <a:ext cx="1119858" cy="369332"/>
          </a:xfrm>
          <a:prstGeom prst="rect">
            <a:avLst/>
          </a:prstGeom>
          <a:noFill/>
        </p:spPr>
        <p:txBody>
          <a:bodyPr wrap="none" rtlCol="0">
            <a:spAutoFit/>
          </a:bodyPr>
          <a:lstStyle/>
          <a:p>
            <a:r>
              <a:rPr lang="en-US" b="1" dirty="0" smtClean="0">
                <a:latin typeface="Tw Cen MT Condensed" panose="020B0606020104020203" pitchFamily="34" charset="0"/>
              </a:rPr>
              <a:t>DIAGRAM 2</a:t>
            </a:r>
            <a:endParaRPr lang="en-US" b="1" dirty="0">
              <a:latin typeface="Tw Cen MT Condensed" panose="020B0606020104020203" pitchFamily="34" charset="0"/>
            </a:endParaRPr>
          </a:p>
        </p:txBody>
      </p:sp>
      <p:pic>
        <p:nvPicPr>
          <p:cNvPr id="9" name="Picture 8"/>
          <p:cNvPicPr/>
          <p:nvPr/>
        </p:nvPicPr>
        <p:blipFill>
          <a:blip r:embed="rId2"/>
          <a:stretch>
            <a:fillRect/>
          </a:stretch>
        </p:blipFill>
        <p:spPr>
          <a:xfrm>
            <a:off x="215279" y="2463438"/>
            <a:ext cx="4333875" cy="3571875"/>
          </a:xfrm>
          <a:prstGeom prst="rect">
            <a:avLst/>
          </a:prstGeom>
        </p:spPr>
      </p:pic>
      <p:pic>
        <p:nvPicPr>
          <p:cNvPr id="11" name="Picture 10"/>
          <p:cNvPicPr/>
          <p:nvPr/>
        </p:nvPicPr>
        <p:blipFill>
          <a:blip r:embed="rId3"/>
          <a:stretch>
            <a:fillRect/>
          </a:stretch>
        </p:blipFill>
        <p:spPr>
          <a:xfrm>
            <a:off x="4974263" y="2463438"/>
            <a:ext cx="3857625" cy="3524250"/>
          </a:xfrm>
          <a:prstGeom prst="rect">
            <a:avLst/>
          </a:prstGeom>
        </p:spPr>
      </p:pic>
    </p:spTree>
    <p:extLst>
      <p:ext uri="{BB962C8B-B14F-4D97-AF65-F5344CB8AC3E}">
        <p14:creationId xmlns:p14="http://schemas.microsoft.com/office/powerpoint/2010/main" val="592870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EVALUATING Market Failure Theory?</a:t>
            </a:r>
            <a:r>
              <a:rPr lang="en-GB" dirty="0" smtClean="0"/>
              <a:t/>
            </a:r>
            <a:br>
              <a:rPr lang="en-GB" dirty="0" smtClean="0"/>
            </a:br>
            <a:r>
              <a:rPr lang="en-GB" sz="3600" dirty="0" smtClean="0">
                <a:solidFill>
                  <a:srgbClr val="FF0000"/>
                </a:solidFill>
              </a:rPr>
              <a:t>“Market Success Paragraph”</a:t>
            </a:r>
            <a:endParaRPr lang="en-GB" sz="36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GB" sz="2400" dirty="0" smtClean="0">
                <a:solidFill>
                  <a:schemeClr val="tx2"/>
                </a:solidFill>
              </a:rPr>
              <a:t>You have just spent 150-200 words explaining why firms are over producing as they are not taking into account the full social costs of their actions as they have imperfect information (or they just don’t care!).  Therefore the good is produced at too low a cost which means the lower price encourages over consumption.  </a:t>
            </a:r>
            <a:r>
              <a:rPr lang="en-GB" sz="2400" dirty="0" smtClean="0">
                <a:solidFill>
                  <a:srgbClr val="FF0000"/>
                </a:solidFill>
              </a:rPr>
              <a:t>To what extent is this correct however and what role might the free market still have in solving the issues associated with global warming?  Three possible evaluations?</a:t>
            </a:r>
          </a:p>
          <a:p>
            <a:pPr marL="457200" indent="-457200">
              <a:buFont typeface="+mj-lt"/>
              <a:buAutoNum type="arabicPeriod"/>
            </a:pPr>
            <a:r>
              <a:rPr lang="en-GB" sz="2400" dirty="0" smtClean="0"/>
              <a:t>Issue with the theory: hard to value the externalities and to say that therefore energy production in this example is over produced.</a:t>
            </a:r>
          </a:p>
          <a:p>
            <a:pPr marL="457200" indent="-457200">
              <a:buFont typeface="+mj-lt"/>
              <a:buAutoNum type="arabicPeriod"/>
            </a:pPr>
            <a:r>
              <a:rPr lang="en-GB" sz="2400" dirty="0" smtClean="0"/>
              <a:t>Energy production leads to reduction in poverty TODAY and so carries significant benefits which could outweigh the costs associated with TOMORROW.</a:t>
            </a:r>
          </a:p>
          <a:p>
            <a:pPr marL="457200" indent="-457200">
              <a:buFont typeface="+mj-lt"/>
              <a:buAutoNum type="arabicPeriod"/>
            </a:pPr>
            <a:r>
              <a:rPr lang="en-GB" sz="2400" dirty="0" smtClean="0"/>
              <a:t>Equally, if consumers in the market value alternative energy sources enough, then the market will switch to these substitutes. It just takes time?</a:t>
            </a:r>
          </a:p>
          <a:p>
            <a:pPr marL="0" indent="0">
              <a:buNone/>
            </a:pPr>
            <a:endParaRPr lang="en-GB" dirty="0"/>
          </a:p>
        </p:txBody>
      </p:sp>
    </p:spTree>
    <p:extLst>
      <p:ext uri="{BB962C8B-B14F-4D97-AF65-F5344CB8AC3E}">
        <p14:creationId xmlns:p14="http://schemas.microsoft.com/office/powerpoint/2010/main" val="7199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rgbClr val="FF0000"/>
          </a:solidFill>
        </p:spPr>
        <p:txBody>
          <a:bodyPr anchor="ctr">
            <a:normAutofit/>
          </a:bodyPr>
          <a:lstStyle/>
          <a:p>
            <a:pPr marL="0" indent="0" algn="ctr">
              <a:buNone/>
            </a:pPr>
            <a:r>
              <a:rPr lang="en-US" sz="19900" b="1" dirty="0" smtClean="0">
                <a:solidFill>
                  <a:schemeClr val="bg1"/>
                </a:solidFill>
              </a:rPr>
              <a:t>WEEK 1</a:t>
            </a:r>
            <a:endParaRPr lang="en-US" sz="19900" b="1" dirty="0">
              <a:solidFill>
                <a:schemeClr val="bg1"/>
              </a:solidFill>
            </a:endParaRPr>
          </a:p>
        </p:txBody>
      </p:sp>
    </p:spTree>
    <p:extLst>
      <p:ext uri="{BB962C8B-B14F-4D97-AF65-F5344CB8AC3E}">
        <p14:creationId xmlns:p14="http://schemas.microsoft.com/office/powerpoint/2010/main" val="3222002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rgbClr val="FF0000"/>
          </a:solidFill>
        </p:spPr>
        <p:txBody>
          <a:bodyPr anchor="ctr">
            <a:normAutofit/>
          </a:bodyPr>
          <a:lstStyle/>
          <a:p>
            <a:pPr marL="0" indent="0" algn="ctr">
              <a:buNone/>
            </a:pPr>
            <a:r>
              <a:rPr lang="en-US" sz="19900" b="1" dirty="0" smtClean="0">
                <a:solidFill>
                  <a:schemeClr val="bg1"/>
                </a:solidFill>
              </a:rPr>
              <a:t>WEEK 2</a:t>
            </a:r>
            <a:endParaRPr lang="en-US" sz="19900" b="1" dirty="0">
              <a:solidFill>
                <a:schemeClr val="bg1"/>
              </a:solidFill>
            </a:endParaRPr>
          </a:p>
        </p:txBody>
      </p:sp>
    </p:spTree>
    <p:extLst>
      <p:ext uri="{BB962C8B-B14F-4D97-AF65-F5344CB8AC3E}">
        <p14:creationId xmlns:p14="http://schemas.microsoft.com/office/powerpoint/2010/main" val="218802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30</a:t>
            </a:r>
            <a:endParaRPr lang="en-US" sz="6600" b="1" dirty="0">
              <a:solidFill>
                <a:schemeClr val="bg1"/>
              </a:solidFill>
            </a:endParaRPr>
          </a:p>
        </p:txBody>
      </p:sp>
    </p:spTree>
    <p:extLst>
      <p:ext uri="{BB962C8B-B14F-4D97-AF65-F5344CB8AC3E}">
        <p14:creationId xmlns:p14="http://schemas.microsoft.com/office/powerpoint/2010/main" val="842799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85" y="0"/>
            <a:ext cx="8812934" cy="1143000"/>
          </a:xfrm>
        </p:spPr>
        <p:txBody>
          <a:bodyPr>
            <a:normAutofit/>
          </a:bodyPr>
          <a:lstStyle/>
          <a:p>
            <a:r>
              <a:rPr lang="en-US" b="1" dirty="0" smtClean="0"/>
              <a:t>RWS8 (</a:t>
            </a:r>
            <a:r>
              <a:rPr lang="en-US" b="1" dirty="0" smtClean="0"/>
              <a:t>Micro</a:t>
            </a:r>
            <a:r>
              <a:rPr lang="en-US" b="1" dirty="0" smtClean="0"/>
              <a:t>): </a:t>
            </a:r>
            <a:r>
              <a:rPr lang="en-US" b="1" dirty="0" smtClean="0"/>
              <a:t>Production Externalities</a:t>
            </a:r>
            <a:endParaRPr lang="en-US" b="1" dirty="0"/>
          </a:p>
        </p:txBody>
      </p:sp>
      <p:sp>
        <p:nvSpPr>
          <p:cNvPr id="3" name="Content Placeholder 2"/>
          <p:cNvSpPr>
            <a:spLocks noGrp="1"/>
          </p:cNvSpPr>
          <p:nvPr>
            <p:ph idx="1"/>
          </p:nvPr>
        </p:nvSpPr>
        <p:spPr>
          <a:xfrm>
            <a:off x="5903258" y="1268159"/>
            <a:ext cx="2984531" cy="5335808"/>
          </a:xfrm>
          <a:solidFill>
            <a:schemeClr val="bg1"/>
          </a:solidFill>
        </p:spPr>
        <p:txBody>
          <a:bodyPr>
            <a:noAutofit/>
          </a:bodyPr>
          <a:lstStyle/>
          <a:p>
            <a:pPr marL="0" indent="0" algn="ctr">
              <a:buNone/>
            </a:pPr>
            <a:r>
              <a:rPr lang="en-US" sz="2400" b="1" dirty="0" smtClean="0"/>
              <a:t>RESEARCHER A’s and B’s</a:t>
            </a:r>
          </a:p>
          <a:p>
            <a:pPr marL="0" indent="0">
              <a:buNone/>
            </a:pPr>
            <a:endParaRPr lang="en-US" sz="1600" dirty="0"/>
          </a:p>
          <a:p>
            <a:pPr marL="0" indent="0">
              <a:buNone/>
            </a:pPr>
            <a:r>
              <a:rPr lang="en-US" sz="2000" b="1" dirty="0" smtClean="0">
                <a:solidFill>
                  <a:schemeClr val="tx2"/>
                </a:solidFill>
              </a:rPr>
              <a:t>TASK 1: </a:t>
            </a:r>
            <a:r>
              <a:rPr lang="en-US" sz="2000" dirty="0" smtClean="0"/>
              <a:t>Draw diagram for a market representing electricity generation using fossil fuels (e.g. </a:t>
            </a:r>
            <a:r>
              <a:rPr lang="en-US" sz="2000" dirty="0" smtClean="0"/>
              <a:t>oil/gas/coal) and then a diagram for a market representing electricity generation and renewable fuels.</a:t>
            </a:r>
          </a:p>
          <a:p>
            <a:pPr marL="0" indent="0">
              <a:buNone/>
            </a:pPr>
            <a:r>
              <a:rPr lang="en-US" sz="2000" b="1" dirty="0" smtClean="0">
                <a:solidFill>
                  <a:schemeClr val="tx2"/>
                </a:solidFill>
              </a:rPr>
              <a:t>TASK 2: </a:t>
            </a:r>
            <a:r>
              <a:rPr lang="en-US" sz="2000" dirty="0" smtClean="0"/>
              <a:t>Be able to explain why there is a market failure in both diagrams</a:t>
            </a:r>
          </a:p>
          <a:p>
            <a:pPr marL="0" indent="0">
              <a:buNone/>
            </a:pPr>
            <a:r>
              <a:rPr lang="en-US" sz="2000" b="1" dirty="0" smtClean="0">
                <a:solidFill>
                  <a:schemeClr val="tx2"/>
                </a:solidFill>
              </a:rPr>
              <a:t>TASK 3: </a:t>
            </a:r>
            <a:r>
              <a:rPr lang="en-US" sz="2000" dirty="0" smtClean="0"/>
              <a:t>Using the diagrams, explain how the particular government interventions you researched will help to solve the market failure?</a:t>
            </a:r>
          </a:p>
          <a:p>
            <a:pPr marL="0" indent="0">
              <a:buNone/>
            </a:pPr>
            <a:endParaRPr lang="en-US" sz="1600" dirty="0"/>
          </a:p>
        </p:txBody>
      </p:sp>
      <p:sp>
        <p:nvSpPr>
          <p:cNvPr id="4" name="TextBox 3"/>
          <p:cNvSpPr txBox="1"/>
          <p:nvPr/>
        </p:nvSpPr>
        <p:spPr>
          <a:xfrm>
            <a:off x="154885" y="1184185"/>
            <a:ext cx="5492880" cy="5570756"/>
          </a:xfrm>
          <a:prstGeom prst="rect">
            <a:avLst/>
          </a:prstGeom>
          <a:noFill/>
        </p:spPr>
        <p:txBody>
          <a:bodyPr wrap="square" rtlCol="0">
            <a:spAutoFit/>
          </a:bodyPr>
          <a:lstStyle/>
          <a:p>
            <a:r>
              <a:rPr lang="en-GB" b="1" dirty="0" smtClean="0">
                <a:latin typeface="Tw Cen MT Condensed" panose="020B0606020104020203" pitchFamily="34" charset="0"/>
              </a:rPr>
              <a:t>TO DO (First 10 Minutes):</a:t>
            </a:r>
          </a:p>
          <a:p>
            <a:pPr marL="342900" indent="-342900">
              <a:buFont typeface="+mj-lt"/>
              <a:buAutoNum type="arabicPeriod"/>
            </a:pPr>
            <a:r>
              <a:rPr lang="en-GB" dirty="0" smtClean="0">
                <a:latin typeface="Tw Cen MT Condensed" panose="020B0606020104020203" pitchFamily="34" charset="0"/>
              </a:rPr>
              <a:t>Homework OUT</a:t>
            </a:r>
          </a:p>
          <a:p>
            <a:pPr marL="342900" indent="-342900">
              <a:buFont typeface="+mj-lt"/>
              <a:buAutoNum type="arabicPeriod"/>
            </a:pPr>
            <a:r>
              <a:rPr lang="en-GB" dirty="0" smtClean="0">
                <a:latin typeface="Tw Cen MT Condensed" panose="020B0606020104020203" pitchFamily="34" charset="0"/>
              </a:rPr>
              <a:t>Complete the white box of tasks to the right in pairs using your MICRO PREP sheets</a:t>
            </a:r>
          </a:p>
          <a:p>
            <a:pPr algn="ctr"/>
            <a:endParaRPr lang="en-GB" sz="2400" u="sng" dirty="0" smtClean="0">
              <a:solidFill>
                <a:srgbClr val="FF0000"/>
              </a:solidFill>
              <a:latin typeface="Tw Cen MT Condensed" panose="020B0606020104020203" pitchFamily="34" charset="0"/>
            </a:endParaRPr>
          </a:p>
          <a:p>
            <a:r>
              <a:rPr lang="en-GB" sz="2400" u="sng" dirty="0" smtClean="0">
                <a:solidFill>
                  <a:srgbClr val="FF0000"/>
                </a:solidFill>
                <a:latin typeface="Tw Cen MT Condensed" panose="020B0606020104020203" pitchFamily="34" charset="0"/>
              </a:rPr>
              <a:t>THIS WEEK</a:t>
            </a:r>
            <a:endParaRPr lang="en-GB" dirty="0">
              <a:latin typeface="Tw Cen MT Condensed" panose="020B0606020104020203" pitchFamily="34" charset="0"/>
            </a:endParaRPr>
          </a:p>
          <a:p>
            <a:r>
              <a:rPr lang="en-GB" sz="1600" b="1" dirty="0" smtClean="0">
                <a:latin typeface="Tw Cen MT Condensed" panose="020B0606020104020203" pitchFamily="34" charset="0"/>
              </a:rPr>
              <a:t>HOMEWORK: RWS8 (4.5 to 6 hours)</a:t>
            </a:r>
          </a:p>
          <a:p>
            <a:r>
              <a:rPr lang="en-GB" sz="1600" dirty="0" smtClean="0">
                <a:latin typeface="Tw Cen MT Condensed" panose="020B0606020104020203" pitchFamily="34" charset="0"/>
              </a:rPr>
              <a:t>Complete Micro and Macro RWS 8 for collection</a:t>
            </a:r>
            <a:endParaRPr lang="en-GB" sz="1600" dirty="0">
              <a:latin typeface="Tw Cen MT Condensed" panose="020B0606020104020203" pitchFamily="34" charset="0"/>
            </a:endParaRPr>
          </a:p>
          <a:p>
            <a:endParaRPr lang="en-GB" sz="1600" b="1" dirty="0" smtClean="0">
              <a:latin typeface="Tw Cen MT Condensed" panose="020B0606020104020203" pitchFamily="34" charset="0"/>
            </a:endParaRPr>
          </a:p>
          <a:p>
            <a:r>
              <a:rPr lang="en-GB" sz="1600" b="1" dirty="0" smtClean="0">
                <a:latin typeface="Tw Cen MT Condensed" panose="020B0606020104020203" pitchFamily="34" charset="0"/>
              </a:rPr>
              <a:t>MONDAY: MICRO/MACRO</a:t>
            </a:r>
          </a:p>
          <a:p>
            <a:pPr marL="342900" indent="-342900">
              <a:buFont typeface="+mj-lt"/>
              <a:buAutoNum type="arabicPeriod"/>
            </a:pPr>
            <a:r>
              <a:rPr lang="en-GB" sz="1600" dirty="0" smtClean="0">
                <a:latin typeface="Tw Cen MT Condensed" panose="020B0606020104020203" pitchFamily="34" charset="0"/>
              </a:rPr>
              <a:t>Hand back RWS 7</a:t>
            </a:r>
          </a:p>
          <a:p>
            <a:pPr marL="342900" indent="-342900">
              <a:buFont typeface="+mj-lt"/>
              <a:buAutoNum type="arabicPeriod"/>
            </a:pPr>
            <a:r>
              <a:rPr lang="en-GB" sz="1600" dirty="0" smtClean="0">
                <a:latin typeface="Tw Cen MT Condensed" panose="020B0606020104020203" pitchFamily="34" charset="0"/>
              </a:rPr>
              <a:t>MICRO: Recap Production Externality Diagrams</a:t>
            </a:r>
          </a:p>
          <a:p>
            <a:pPr marL="342900" indent="-342900">
              <a:buFont typeface="+mj-lt"/>
              <a:buAutoNum type="arabicPeriod"/>
            </a:pPr>
            <a:r>
              <a:rPr lang="en-GB" sz="1600" dirty="0" smtClean="0">
                <a:latin typeface="Tw Cen MT Condensed" panose="020B0606020104020203" pitchFamily="34" charset="0"/>
              </a:rPr>
              <a:t>MACRO: Recap SS Policies and Look at Fiscal Rules</a:t>
            </a:r>
          </a:p>
          <a:p>
            <a:pPr marL="342900" indent="-342900">
              <a:buFont typeface="+mj-lt"/>
              <a:buAutoNum type="arabicPeriod"/>
            </a:pPr>
            <a:endParaRPr lang="en-GB" sz="1600" dirty="0">
              <a:latin typeface="Tw Cen MT Condensed" panose="020B0606020104020203" pitchFamily="34" charset="0"/>
            </a:endParaRPr>
          </a:p>
          <a:p>
            <a:r>
              <a:rPr lang="en-GB" sz="1600" b="1" dirty="0" smtClean="0">
                <a:latin typeface="Tw Cen MT Condensed" panose="020B0606020104020203" pitchFamily="34" charset="0"/>
              </a:rPr>
              <a:t>TUESDAY: MICRO</a:t>
            </a:r>
          </a:p>
          <a:p>
            <a:r>
              <a:rPr lang="en-GB" sz="1600" dirty="0" smtClean="0">
                <a:latin typeface="Tw Cen MT Condensed" panose="020B0606020104020203" pitchFamily="34" charset="0"/>
              </a:rPr>
              <a:t>Debating Government Interventions to eradicate market failure</a:t>
            </a:r>
          </a:p>
          <a:p>
            <a:endParaRPr lang="en-GB" sz="1600" dirty="0">
              <a:latin typeface="Tw Cen MT Condensed" panose="020B0606020104020203" pitchFamily="34" charset="0"/>
            </a:endParaRPr>
          </a:p>
          <a:p>
            <a:r>
              <a:rPr lang="en-GB" sz="1600" b="1" dirty="0" smtClean="0">
                <a:latin typeface="Tw Cen MT Condensed" panose="020B0606020104020203" pitchFamily="34" charset="0"/>
              </a:rPr>
              <a:t>THURSDAY: MACRO</a:t>
            </a:r>
          </a:p>
          <a:p>
            <a:r>
              <a:rPr lang="en-GB" sz="1600" dirty="0" smtClean="0">
                <a:latin typeface="Tw Cen MT Condensed" panose="020B0606020104020203" pitchFamily="34" charset="0"/>
              </a:rPr>
              <a:t>Productivity Puzzle in the UK – Causes and Solutions?</a:t>
            </a:r>
          </a:p>
          <a:p>
            <a:r>
              <a:rPr lang="en-GB" sz="1600" dirty="0" smtClean="0">
                <a:latin typeface="Tw Cen MT Condensed" panose="020B0606020104020203" pitchFamily="34" charset="0"/>
              </a:rPr>
              <a:t>Evaluating Supply Side Policies?</a:t>
            </a:r>
          </a:p>
        </p:txBody>
      </p:sp>
    </p:spTree>
    <p:extLst>
      <p:ext uri="{BB962C8B-B14F-4D97-AF65-F5344CB8AC3E}">
        <p14:creationId xmlns:p14="http://schemas.microsoft.com/office/powerpoint/2010/main" val="1312729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Diagrams for </a:t>
            </a:r>
            <a:r>
              <a:rPr lang="en-GB" b="1" dirty="0" smtClean="0"/>
              <a:t>Subsidies and Taxation</a:t>
            </a:r>
            <a:r>
              <a:rPr lang="en-GB" b="1" dirty="0" smtClean="0"/>
              <a:t/>
            </a:r>
            <a:br>
              <a:rPr lang="en-GB" b="1" dirty="0" smtClean="0"/>
            </a:br>
            <a:r>
              <a:rPr lang="en-GB" sz="2200" b="1" dirty="0" smtClean="0">
                <a:solidFill>
                  <a:srgbClr val="FF0000"/>
                </a:solidFill>
              </a:rPr>
              <a:t>Climate Levy and Subsidies to Firms with Green Energy Credentials</a:t>
            </a:r>
            <a:endParaRPr lang="en-GB" sz="2200" b="1" dirty="0">
              <a:solidFill>
                <a:srgbClr val="FF0000"/>
              </a:solidFill>
            </a:endParaRPr>
          </a:p>
        </p:txBody>
      </p:sp>
    </p:spTree>
    <p:extLst>
      <p:ext uri="{BB962C8B-B14F-4D97-AF65-F5344CB8AC3E}">
        <p14:creationId xmlns:p14="http://schemas.microsoft.com/office/powerpoint/2010/main" val="998915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Diagrams for Regulation???</a:t>
            </a:r>
            <a:br>
              <a:rPr lang="en-GB" b="1" dirty="0" smtClean="0"/>
            </a:br>
            <a:r>
              <a:rPr lang="en-GB" sz="2200" b="1" dirty="0" smtClean="0">
                <a:solidFill>
                  <a:srgbClr val="FF0000"/>
                </a:solidFill>
              </a:rPr>
              <a:t>Global agreement to reduce emissions and tradable pollution permits</a:t>
            </a:r>
            <a:endParaRPr lang="en-GB" sz="2200" b="1" dirty="0">
              <a:solidFill>
                <a:srgbClr val="FF0000"/>
              </a:solidFill>
            </a:endParaRPr>
          </a:p>
        </p:txBody>
      </p:sp>
      <p:pic>
        <p:nvPicPr>
          <p:cNvPr id="7" name="Content Placeholder 6"/>
          <p:cNvPicPr>
            <a:picLocks noGrp="1" noChangeAspect="1"/>
          </p:cNvPicPr>
          <p:nvPr>
            <p:ph sz="half" idx="1"/>
          </p:nvPr>
        </p:nvPicPr>
        <p:blipFill>
          <a:blip r:embed="rId2"/>
          <a:stretch>
            <a:fillRect/>
          </a:stretch>
        </p:blipFill>
        <p:spPr>
          <a:xfrm>
            <a:off x="1392953" y="1738648"/>
            <a:ext cx="6358093" cy="4847844"/>
          </a:xfrm>
          <a:prstGeom prst="rect">
            <a:avLst/>
          </a:prstGeom>
        </p:spPr>
      </p:pic>
      <p:cxnSp>
        <p:nvCxnSpPr>
          <p:cNvPr id="11" name="Straight Arrow Connector 10"/>
          <p:cNvCxnSpPr/>
          <p:nvPr/>
        </p:nvCxnSpPr>
        <p:spPr>
          <a:xfrm flipH="1" flipV="1">
            <a:off x="4971245" y="2653048"/>
            <a:ext cx="965917" cy="309093"/>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741053" y="4569854"/>
            <a:ext cx="965917" cy="309093"/>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88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Diagrams for Regulation???</a:t>
            </a:r>
            <a:endParaRPr lang="en-GB" b="1" dirty="0"/>
          </a:p>
        </p:txBody>
      </p:sp>
      <p:pic>
        <p:nvPicPr>
          <p:cNvPr id="6" name="Content Placeholder 5"/>
          <p:cNvPicPr>
            <a:picLocks noGrp="1" noChangeAspect="1"/>
          </p:cNvPicPr>
          <p:nvPr>
            <p:ph sz="half" idx="2"/>
          </p:nvPr>
        </p:nvPicPr>
        <p:blipFill>
          <a:blip r:embed="rId2"/>
          <a:stretch>
            <a:fillRect/>
          </a:stretch>
        </p:blipFill>
        <p:spPr>
          <a:xfrm>
            <a:off x="457200" y="1629389"/>
            <a:ext cx="8559298" cy="4578228"/>
          </a:xfrm>
          <a:prstGeom prst="rect">
            <a:avLst/>
          </a:prstGeom>
        </p:spPr>
      </p:pic>
    </p:spTree>
    <p:extLst>
      <p:ext uri="{BB962C8B-B14F-4D97-AF65-F5344CB8AC3E}">
        <p14:creationId xmlns:p14="http://schemas.microsoft.com/office/powerpoint/2010/main" val="438613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90</a:t>
            </a:r>
            <a:endParaRPr lang="en-US" sz="6600" b="1" dirty="0">
              <a:solidFill>
                <a:schemeClr val="bg1"/>
              </a:solidFill>
            </a:endParaRPr>
          </a:p>
        </p:txBody>
      </p:sp>
    </p:spTree>
    <p:extLst>
      <p:ext uri="{BB962C8B-B14F-4D97-AF65-F5344CB8AC3E}">
        <p14:creationId xmlns:p14="http://schemas.microsoft.com/office/powerpoint/2010/main" val="3361059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b="1" dirty="0" smtClean="0"/>
              <a:t>MICRO: GOVERNMENT INTERVENTION AND FAILURE</a:t>
            </a:r>
            <a:br>
              <a:rPr lang="en-US" sz="3200" b="1" dirty="0" smtClean="0"/>
            </a:br>
            <a:r>
              <a:rPr lang="en-US" sz="2800" b="1" dirty="0" smtClean="0">
                <a:solidFill>
                  <a:srgbClr val="FF0000"/>
                </a:solidFill>
              </a:rPr>
              <a:t>Please get out your homework for me to inspect</a:t>
            </a:r>
            <a:endParaRPr lang="en-US" sz="2800" b="1" dirty="0">
              <a:solidFill>
                <a:srgbClr val="FF0000"/>
              </a:solidFill>
            </a:endParaRPr>
          </a:p>
        </p:txBody>
      </p:sp>
      <p:sp>
        <p:nvSpPr>
          <p:cNvPr id="3" name="Content Placeholder 2"/>
          <p:cNvSpPr>
            <a:spLocks noGrp="1"/>
          </p:cNvSpPr>
          <p:nvPr>
            <p:ph idx="1"/>
          </p:nvPr>
        </p:nvSpPr>
        <p:spPr>
          <a:xfrm>
            <a:off x="177336" y="1143000"/>
            <a:ext cx="8735237" cy="5570112"/>
          </a:xfrm>
        </p:spPr>
        <p:txBody>
          <a:bodyPr>
            <a:normAutofit fontScale="62500" lnSpcReduction="20000"/>
          </a:bodyPr>
          <a:lstStyle/>
          <a:p>
            <a:pPr marL="0" indent="0">
              <a:buNone/>
            </a:pPr>
            <a:r>
              <a:rPr lang="en-US" sz="4500" b="1" dirty="0" smtClean="0">
                <a:solidFill>
                  <a:srgbClr val="1F497D"/>
                </a:solidFill>
              </a:rPr>
              <a:t>GROUPS (4): With researchers A and B in different groups</a:t>
            </a:r>
          </a:p>
          <a:p>
            <a:pPr marL="514350" indent="-514350">
              <a:buFont typeface="+mj-lt"/>
              <a:buAutoNum type="arabicPeriod"/>
            </a:pPr>
            <a:r>
              <a:rPr lang="en-US" b="1" dirty="0" smtClean="0"/>
              <a:t>INDIVIDUALLY IN SILENCE AS A STARTER (First 7 mins) – </a:t>
            </a:r>
            <a:r>
              <a:rPr lang="en-US" dirty="0" smtClean="0"/>
              <a:t>using scrap paper, try to use an externality diagram to explain how your two interventions would solve a market failure?  No conferring - you will have the opportunity to share in a moment!!</a:t>
            </a:r>
          </a:p>
          <a:p>
            <a:pPr marL="1314450" lvl="2" indent="-514350">
              <a:buFont typeface="+mj-lt"/>
              <a:buAutoNum type="arabicPeriod"/>
            </a:pPr>
            <a:r>
              <a:rPr lang="en-US" sz="2500" dirty="0" smtClean="0"/>
              <a:t>HINT: Research A - you need two diagrams, one for negative and one for positive externalities to demonstrate your two interventions.</a:t>
            </a:r>
          </a:p>
          <a:p>
            <a:pPr marL="1314450" lvl="2" indent="-514350">
              <a:buFont typeface="+mj-lt"/>
              <a:buAutoNum type="arabicPeriod"/>
            </a:pPr>
            <a:r>
              <a:rPr lang="en-US" sz="2500" dirty="0" smtClean="0"/>
              <a:t>HINT: Research B - you only need to draw one diagram (negative externality).  How might regulation affect your graph?</a:t>
            </a:r>
          </a:p>
          <a:p>
            <a:pPr marL="514350" indent="-514350">
              <a:buFont typeface="+mj-lt"/>
              <a:buAutoNum type="arabicPeriod"/>
            </a:pPr>
            <a:r>
              <a:rPr lang="en-US" b="1" dirty="0" smtClean="0"/>
              <a:t>FOURS (5 mins) </a:t>
            </a:r>
            <a:r>
              <a:rPr lang="en-US" dirty="0" smtClean="0"/>
              <a:t>– check with someone else who researched the same two interventions as you and agree on a acceptable diagram.</a:t>
            </a:r>
          </a:p>
          <a:p>
            <a:pPr marL="514350" indent="-514350">
              <a:buFont typeface="+mj-lt"/>
              <a:buAutoNum type="arabicPeriod"/>
            </a:pPr>
            <a:r>
              <a:rPr lang="en-US" b="1" dirty="0" smtClean="0"/>
              <a:t>CLASS FEEDBACK (20 mins) – </a:t>
            </a:r>
            <a:r>
              <a:rPr lang="en-US" dirty="0" smtClean="0"/>
              <a:t>A representative from each 4 needs to draw your agreed diagram on the board.  We will then compare them and the rest of the group will be explaining the diagram.</a:t>
            </a:r>
          </a:p>
          <a:p>
            <a:pPr marL="0" indent="0">
              <a:buNone/>
            </a:pPr>
            <a:endParaRPr lang="en-US" sz="4500" b="1" dirty="0" smtClean="0">
              <a:solidFill>
                <a:schemeClr val="tx2"/>
              </a:solidFill>
            </a:endParaRPr>
          </a:p>
          <a:p>
            <a:pPr marL="0" indent="0">
              <a:buNone/>
            </a:pPr>
            <a:r>
              <a:rPr lang="en-US" sz="4500" b="1" dirty="0" smtClean="0">
                <a:solidFill>
                  <a:schemeClr val="tx2"/>
                </a:solidFill>
              </a:rPr>
              <a:t>GROUPS (4’s): With researchers A and B Together</a:t>
            </a:r>
          </a:p>
          <a:p>
            <a:pPr marL="514350" indent="-514350">
              <a:buFont typeface="+mj-lt"/>
              <a:buAutoNum type="arabicPeriod"/>
            </a:pPr>
            <a:r>
              <a:rPr lang="en-US" b="1" dirty="0" smtClean="0"/>
              <a:t>FOURS (15 mins): </a:t>
            </a:r>
            <a:r>
              <a:rPr lang="en-US" dirty="0" smtClean="0"/>
              <a:t>Share the advantages and disadvantages of your interventions with each other.  Fill in the remaining advantages and disadvantages boxes as your fellow students teach you the key arguments</a:t>
            </a:r>
          </a:p>
          <a:p>
            <a:pPr marL="514350" indent="-514350">
              <a:buFont typeface="+mj-lt"/>
              <a:buAutoNum type="arabicPeriod"/>
            </a:pPr>
            <a:r>
              <a:rPr lang="en-US" b="1" dirty="0" smtClean="0"/>
              <a:t>FOURS (8 mins): </a:t>
            </a:r>
            <a:r>
              <a:rPr lang="en-US" dirty="0" smtClean="0"/>
              <a:t>Conclusions – for each intervention, reach a conclusion as a group.  Be prepared to state a position, justify your position and then prepare to defend your position from possible attack (from me!)</a:t>
            </a:r>
          </a:p>
          <a:p>
            <a:pPr marL="514350" indent="-514350">
              <a:buFont typeface="+mj-lt"/>
              <a:buAutoNum type="arabicPeriod"/>
            </a:pPr>
            <a:r>
              <a:rPr lang="en-US" b="1" dirty="0" smtClean="0"/>
              <a:t>CLASS FEEDBACK (15 mins): </a:t>
            </a:r>
            <a:r>
              <a:rPr lang="en-US" dirty="0" smtClean="0"/>
              <a:t>Random groups and people will be chosen to feedback </a:t>
            </a:r>
          </a:p>
          <a:p>
            <a:pPr marL="0" indent="0">
              <a:buNone/>
            </a:pPr>
            <a:endParaRPr lang="en-US" dirty="0"/>
          </a:p>
        </p:txBody>
      </p:sp>
    </p:spTree>
    <p:extLst>
      <p:ext uri="{BB962C8B-B14F-4D97-AF65-F5344CB8AC3E}">
        <p14:creationId xmlns:p14="http://schemas.microsoft.com/office/powerpoint/2010/main" val="26083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LAST WEEK </a:t>
            </a:r>
            <a:r>
              <a:rPr lang="en-US" sz="3600" b="1" dirty="0" smtClean="0">
                <a:solidFill>
                  <a:srgbClr val="FF0000"/>
                </a:solidFill>
              </a:rPr>
              <a:t>Market Failure 3: Production Externalities</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4400" b="1" i="1" dirty="0">
                <a:solidFill>
                  <a:schemeClr val="tx2"/>
                </a:solidFill>
              </a:rPr>
              <a:t>C</a:t>
            </a:r>
            <a:r>
              <a:rPr lang="en-US" sz="4400" b="1" i="1" dirty="0" smtClean="0">
                <a:solidFill>
                  <a:schemeClr val="tx2"/>
                </a:solidFill>
              </a:rPr>
              <a:t>an we blame ‘the market’ for global environmental issues?</a:t>
            </a:r>
          </a:p>
          <a:p>
            <a:pPr marL="0" indent="0">
              <a:buNone/>
            </a:pPr>
            <a:endParaRPr lang="en-US" dirty="0" smtClean="0"/>
          </a:p>
          <a:p>
            <a:pPr marL="0" indent="0">
              <a:buNone/>
            </a:pPr>
            <a:r>
              <a:rPr lang="en-US" b="1" dirty="0" smtClean="0"/>
              <a:t>In other words:</a:t>
            </a:r>
          </a:p>
          <a:p>
            <a:r>
              <a:rPr lang="en-US" dirty="0" smtClean="0"/>
              <a:t>Defining ‘global environmental issues’</a:t>
            </a:r>
          </a:p>
          <a:p>
            <a:r>
              <a:rPr lang="en-US" dirty="0" smtClean="0"/>
              <a:t>Drawing externality diagrams (in production) to explain how markets can fail to allocate resources efficiently (i.e. under and over production of certain goods).</a:t>
            </a:r>
          </a:p>
          <a:p>
            <a:r>
              <a:rPr lang="en-US" dirty="0" smtClean="0"/>
              <a:t>Evaluating these diagrams – can markets SOLVE global environmental issues?</a:t>
            </a:r>
          </a:p>
          <a:p>
            <a:pPr marL="0" indent="0">
              <a:buNone/>
            </a:pPr>
            <a:endParaRPr lang="en-US" dirty="0"/>
          </a:p>
        </p:txBody>
      </p:sp>
    </p:spTree>
    <p:extLst>
      <p:ext uri="{BB962C8B-B14F-4D97-AF65-F5344CB8AC3E}">
        <p14:creationId xmlns:p14="http://schemas.microsoft.com/office/powerpoint/2010/main" val="2721403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THIS WEEK </a:t>
            </a:r>
            <a:br>
              <a:rPr lang="en-US" b="1" dirty="0" smtClean="0"/>
            </a:br>
            <a:r>
              <a:rPr lang="en-US" sz="3100" b="1" dirty="0" smtClean="0">
                <a:solidFill>
                  <a:srgbClr val="FF0000"/>
                </a:solidFill>
              </a:rPr>
              <a:t>RWS 8: Market Failure 3: Production Externalities</a:t>
            </a:r>
            <a:endParaRPr lang="en-US" sz="3100" b="1" dirty="0">
              <a:solidFill>
                <a:srgbClr val="FF0000"/>
              </a:solidFill>
            </a:endParaRPr>
          </a:p>
        </p:txBody>
      </p:sp>
      <p:sp>
        <p:nvSpPr>
          <p:cNvPr id="3" name="Content Placeholder 2"/>
          <p:cNvSpPr>
            <a:spLocks noGrp="1"/>
          </p:cNvSpPr>
          <p:nvPr>
            <p:ph idx="1"/>
          </p:nvPr>
        </p:nvSpPr>
        <p:spPr>
          <a:xfrm>
            <a:off x="172224" y="1600200"/>
            <a:ext cx="8971776" cy="5093682"/>
          </a:xfrm>
        </p:spPr>
        <p:txBody>
          <a:bodyPr>
            <a:normAutofit fontScale="77500" lnSpcReduction="20000"/>
          </a:bodyPr>
          <a:lstStyle/>
          <a:p>
            <a:pPr marL="0" indent="0">
              <a:buNone/>
            </a:pPr>
            <a:r>
              <a:rPr lang="en-US" sz="4400" b="1" i="1" dirty="0">
                <a:solidFill>
                  <a:schemeClr val="tx2"/>
                </a:solidFill>
              </a:rPr>
              <a:t>C</a:t>
            </a:r>
            <a:r>
              <a:rPr lang="en-US" sz="4400" b="1" i="1" dirty="0" smtClean="0">
                <a:solidFill>
                  <a:schemeClr val="tx2"/>
                </a:solidFill>
              </a:rPr>
              <a:t>an Government Intervention help solve the failures of the market?</a:t>
            </a:r>
          </a:p>
          <a:p>
            <a:pPr marL="0" indent="0">
              <a:buNone/>
            </a:pPr>
            <a:endParaRPr lang="en-US" dirty="0" smtClean="0"/>
          </a:p>
          <a:p>
            <a:pPr marL="0" indent="0">
              <a:buNone/>
            </a:pPr>
            <a:r>
              <a:rPr lang="en-US" b="1" dirty="0" smtClean="0"/>
              <a:t>In other words:</a:t>
            </a:r>
          </a:p>
          <a:p>
            <a:r>
              <a:rPr lang="en-US" dirty="0" smtClean="0"/>
              <a:t>Defining 4 key interventions: </a:t>
            </a:r>
          </a:p>
          <a:p>
            <a:pPr lvl="1"/>
            <a:r>
              <a:rPr lang="en-US" dirty="0"/>
              <a:t>C</a:t>
            </a:r>
            <a:r>
              <a:rPr lang="en-US" dirty="0" smtClean="0"/>
              <a:t>limate tax (levy)</a:t>
            </a:r>
          </a:p>
          <a:p>
            <a:pPr lvl="1"/>
            <a:r>
              <a:rPr lang="en-US" dirty="0" smtClean="0"/>
              <a:t>Subsidies for renewable and ‘clean energy’</a:t>
            </a:r>
          </a:p>
          <a:p>
            <a:pPr lvl="1"/>
            <a:r>
              <a:rPr lang="en-US" dirty="0"/>
              <a:t>I</a:t>
            </a:r>
            <a:r>
              <a:rPr lang="en-US" dirty="0" smtClean="0"/>
              <a:t>nternational global co-operation on reducing CO2 emissions</a:t>
            </a:r>
          </a:p>
          <a:p>
            <a:pPr lvl="1"/>
            <a:r>
              <a:rPr lang="en-US" dirty="0" smtClean="0"/>
              <a:t>Tradable pollution permits</a:t>
            </a:r>
          </a:p>
          <a:p>
            <a:r>
              <a:rPr lang="en-US" i="1" dirty="0" smtClean="0"/>
              <a:t>Drawing externality diagrams (in production) to explain how these Government interventions can solve the market failures of allocative inefficiency (under and overproduction)</a:t>
            </a:r>
          </a:p>
          <a:p>
            <a:r>
              <a:rPr lang="en-US" dirty="0" smtClean="0"/>
              <a:t>What are the possible Government failures of these interventions? Do they or have they worked?</a:t>
            </a:r>
          </a:p>
          <a:p>
            <a:pPr marL="0" indent="0">
              <a:buNone/>
            </a:pPr>
            <a:endParaRPr lang="en-US" dirty="0"/>
          </a:p>
        </p:txBody>
      </p:sp>
    </p:spTree>
    <p:extLst>
      <p:ext uri="{BB962C8B-B14F-4D97-AF65-F5344CB8AC3E}">
        <p14:creationId xmlns:p14="http://schemas.microsoft.com/office/powerpoint/2010/main" val="87503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72124"/>
            <a:ext cx="8229600" cy="5828282"/>
          </a:xfrm>
          <a:solidFill>
            <a:schemeClr val="tx1"/>
          </a:solidFill>
        </p:spPr>
        <p:txBody>
          <a:bodyPr anchor="ctr">
            <a:normAutofit/>
          </a:bodyPr>
          <a:lstStyle/>
          <a:p>
            <a:pPr marL="0" indent="0" algn="ctr">
              <a:buNone/>
            </a:pPr>
            <a:r>
              <a:rPr lang="en-US" sz="6600" b="1" dirty="0" smtClean="0">
                <a:solidFill>
                  <a:schemeClr val="bg1"/>
                </a:solidFill>
              </a:rPr>
              <a:t>30</a:t>
            </a:r>
            <a:endParaRPr lang="en-US" sz="6600" b="1" dirty="0">
              <a:solidFill>
                <a:schemeClr val="bg1"/>
              </a:solidFill>
            </a:endParaRPr>
          </a:p>
        </p:txBody>
      </p:sp>
    </p:spTree>
    <p:extLst>
      <p:ext uri="{BB962C8B-B14F-4D97-AF65-F5344CB8AC3E}">
        <p14:creationId xmlns:p14="http://schemas.microsoft.com/office/powerpoint/2010/main" val="3662556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6" y="132970"/>
            <a:ext cx="8809149" cy="1335222"/>
          </a:xfrm>
        </p:spPr>
        <p:txBody>
          <a:bodyPr>
            <a:noAutofit/>
          </a:bodyPr>
          <a:lstStyle/>
          <a:p>
            <a:r>
              <a:rPr lang="en-GB" b="1" dirty="0" smtClean="0"/>
              <a:t>STARTER ACTIVITY</a:t>
            </a:r>
            <a:br>
              <a:rPr lang="en-GB" b="1" dirty="0" smtClean="0"/>
            </a:br>
            <a:r>
              <a:rPr lang="en-GB" sz="3200" b="1" dirty="0" smtClean="0">
                <a:solidFill>
                  <a:srgbClr val="FF0000"/>
                </a:solidFill>
              </a:rPr>
              <a:t>Externality Diagrams and Government Intervention</a:t>
            </a:r>
            <a:endParaRPr lang="en-GB" sz="3200" b="1" dirty="0">
              <a:solidFill>
                <a:srgbClr val="FF0000"/>
              </a:solidFill>
            </a:endParaRPr>
          </a:p>
        </p:txBody>
      </p:sp>
      <p:sp>
        <p:nvSpPr>
          <p:cNvPr id="3" name="Content Placeholder 2"/>
          <p:cNvSpPr>
            <a:spLocks noGrp="1"/>
          </p:cNvSpPr>
          <p:nvPr>
            <p:ph idx="1"/>
          </p:nvPr>
        </p:nvSpPr>
        <p:spPr>
          <a:xfrm>
            <a:off x="141667" y="1600200"/>
            <a:ext cx="8809149" cy="5257800"/>
          </a:xfrm>
        </p:spPr>
        <p:txBody>
          <a:bodyPr>
            <a:normAutofit fontScale="85000" lnSpcReduction="10000"/>
          </a:bodyPr>
          <a:lstStyle/>
          <a:p>
            <a:pPr marL="0" indent="0">
              <a:buNone/>
            </a:pPr>
            <a:r>
              <a:rPr lang="en-GB" sz="4100" b="1" dirty="0" smtClean="0">
                <a:solidFill>
                  <a:srgbClr val="FF0000"/>
                </a:solidFill>
              </a:rPr>
              <a:t>TASK 1: </a:t>
            </a:r>
          </a:p>
          <a:p>
            <a:r>
              <a:rPr lang="en-GB" b="1" dirty="0" smtClean="0"/>
              <a:t>DRAW (WHITEBOARD): </a:t>
            </a:r>
            <a:r>
              <a:rPr lang="en-GB" dirty="0" smtClean="0"/>
              <a:t>Draw an externality (in production) diagram and show how a tax might correct the market failure in the fossil fuel market</a:t>
            </a:r>
          </a:p>
          <a:p>
            <a:r>
              <a:rPr lang="en-GB" b="1" u="sng" dirty="0" smtClean="0"/>
              <a:t>EVALUATION: </a:t>
            </a:r>
            <a:r>
              <a:rPr lang="en-GB" u="sng" dirty="0" smtClean="0"/>
              <a:t>Government Failure</a:t>
            </a:r>
          </a:p>
          <a:p>
            <a:pPr lvl="1"/>
            <a:r>
              <a:rPr lang="en-GB" dirty="0" smtClean="0"/>
              <a:t>Can you come up with reasons as to why this might this not solve the market failure?</a:t>
            </a:r>
          </a:p>
          <a:p>
            <a:pPr marL="457200" lvl="1" indent="0">
              <a:buNone/>
            </a:pPr>
            <a:endParaRPr lang="en-GB" dirty="0" smtClean="0"/>
          </a:p>
          <a:p>
            <a:pPr marL="0" indent="0">
              <a:buNone/>
            </a:pPr>
            <a:r>
              <a:rPr lang="en-GB" sz="4100" b="1" dirty="0" smtClean="0">
                <a:solidFill>
                  <a:srgbClr val="FF0000"/>
                </a:solidFill>
              </a:rPr>
              <a:t>TASK 2:</a:t>
            </a:r>
          </a:p>
          <a:p>
            <a:r>
              <a:rPr lang="en-GB" b="1" u="sng" dirty="0"/>
              <a:t>DRAW (WHITEBOARD): </a:t>
            </a:r>
            <a:r>
              <a:rPr lang="en-GB" dirty="0"/>
              <a:t>Draw an externality diagram and show how a </a:t>
            </a:r>
            <a:r>
              <a:rPr lang="en-GB" dirty="0" smtClean="0"/>
              <a:t>subsidy </a:t>
            </a:r>
            <a:r>
              <a:rPr lang="en-GB" dirty="0"/>
              <a:t>might correct the market </a:t>
            </a:r>
            <a:r>
              <a:rPr lang="en-GB" dirty="0" smtClean="0"/>
              <a:t>failure in the renewables energy market</a:t>
            </a:r>
            <a:endParaRPr lang="en-GB" dirty="0"/>
          </a:p>
          <a:p>
            <a:r>
              <a:rPr lang="en-GB" b="1" u="sng" dirty="0"/>
              <a:t>EVALUATION: </a:t>
            </a:r>
            <a:r>
              <a:rPr lang="en-GB" u="sng" dirty="0"/>
              <a:t>Government Failure</a:t>
            </a:r>
          </a:p>
          <a:p>
            <a:pPr lvl="1"/>
            <a:r>
              <a:rPr lang="en-GB" dirty="0"/>
              <a:t>Can you come up with reasons as to why this might this not solve the market failure?</a:t>
            </a:r>
          </a:p>
          <a:p>
            <a:endParaRPr lang="en-GB" dirty="0" smtClean="0"/>
          </a:p>
        </p:txBody>
      </p:sp>
    </p:spTree>
    <p:extLst>
      <p:ext uri="{BB962C8B-B14F-4D97-AF65-F5344CB8AC3E}">
        <p14:creationId xmlns:p14="http://schemas.microsoft.com/office/powerpoint/2010/main" val="3980155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GOVERNMENT INTERVENTION AND FAILURE</a:t>
            </a:r>
            <a:endParaRPr lang="en-US" sz="3200" b="1" dirty="0"/>
          </a:p>
        </p:txBody>
      </p:sp>
      <p:sp>
        <p:nvSpPr>
          <p:cNvPr id="3" name="Content Placeholder 2"/>
          <p:cNvSpPr>
            <a:spLocks noGrp="1"/>
          </p:cNvSpPr>
          <p:nvPr>
            <p:ph idx="1"/>
          </p:nvPr>
        </p:nvSpPr>
        <p:spPr>
          <a:xfrm>
            <a:off x="177336" y="1468128"/>
            <a:ext cx="8735237" cy="5389871"/>
          </a:xfrm>
        </p:spPr>
        <p:txBody>
          <a:bodyPr>
            <a:normAutofit fontScale="62500" lnSpcReduction="20000"/>
          </a:bodyPr>
          <a:lstStyle/>
          <a:p>
            <a:pPr marL="0" indent="0">
              <a:buNone/>
            </a:pPr>
            <a:r>
              <a:rPr lang="en-US" sz="4500" b="1" dirty="0" smtClean="0">
                <a:solidFill>
                  <a:srgbClr val="1F497D"/>
                </a:solidFill>
              </a:rPr>
              <a:t>GROUPS (4): With researchers A</a:t>
            </a:r>
          </a:p>
          <a:p>
            <a:pPr marL="514350" indent="-514350">
              <a:buFont typeface="+mj-lt"/>
              <a:buAutoNum type="arabicPeriod"/>
            </a:pPr>
            <a:r>
              <a:rPr lang="en-US" b="1" dirty="0" smtClean="0"/>
              <a:t>INDIVIDUALLY (5 mins) – </a:t>
            </a:r>
            <a:r>
              <a:rPr lang="en-US" dirty="0" smtClean="0"/>
              <a:t>using scrap paper, try to use an externality diagram to explain how your two interventions would solve a market failure?</a:t>
            </a:r>
          </a:p>
          <a:p>
            <a:pPr marL="514350" indent="-514350">
              <a:buFont typeface="+mj-lt"/>
              <a:buAutoNum type="arabicPeriod"/>
            </a:pPr>
            <a:r>
              <a:rPr lang="en-US" b="1" dirty="0" smtClean="0"/>
              <a:t>FOURS (5 mins) </a:t>
            </a:r>
            <a:r>
              <a:rPr lang="en-US" dirty="0" smtClean="0"/>
              <a:t>– check with someone else who researched the same two interventions as you.</a:t>
            </a:r>
          </a:p>
          <a:p>
            <a:pPr marL="514350" indent="-514350">
              <a:buFont typeface="+mj-lt"/>
              <a:buAutoNum type="arabicPeriod"/>
            </a:pPr>
            <a:r>
              <a:rPr lang="en-US" b="1" dirty="0" smtClean="0"/>
              <a:t>CLASS FEEDBACK (20 mins) – </a:t>
            </a:r>
            <a:r>
              <a:rPr lang="en-US" dirty="0" smtClean="0"/>
              <a:t>A representative from each 4 needs to draw your agreed diagram on the board.  We will then compare them and the rest of the group will be explaining the diagram.</a:t>
            </a:r>
          </a:p>
          <a:p>
            <a:pPr marL="0" indent="0">
              <a:buNone/>
            </a:pPr>
            <a:endParaRPr lang="en-US" sz="4500" b="1" dirty="0" smtClean="0">
              <a:solidFill>
                <a:schemeClr val="tx2"/>
              </a:solidFill>
            </a:endParaRPr>
          </a:p>
          <a:p>
            <a:pPr marL="0" indent="0">
              <a:buNone/>
            </a:pPr>
            <a:r>
              <a:rPr lang="en-US" sz="4500" b="1" dirty="0" smtClean="0">
                <a:solidFill>
                  <a:schemeClr val="tx2"/>
                </a:solidFill>
              </a:rPr>
              <a:t>GROUPS (4’s): With researchers A and B</a:t>
            </a:r>
          </a:p>
          <a:p>
            <a:pPr marL="514350" indent="-514350">
              <a:buFont typeface="+mj-lt"/>
              <a:buAutoNum type="arabicPeriod"/>
            </a:pPr>
            <a:r>
              <a:rPr lang="en-US" b="1" dirty="0" smtClean="0"/>
              <a:t>FOURS (8-10 mins): </a:t>
            </a:r>
            <a:r>
              <a:rPr lang="en-US" dirty="0" smtClean="0"/>
              <a:t>Share the advantages and disadvantages of your interventions with each other.  Fill in the remaining advantages and disadvantages boxes as your fellow students teach you the key arguments</a:t>
            </a:r>
          </a:p>
          <a:p>
            <a:pPr marL="514350" indent="-514350">
              <a:buFont typeface="+mj-lt"/>
              <a:buAutoNum type="arabicPeriod"/>
            </a:pPr>
            <a:r>
              <a:rPr lang="en-US" b="1" dirty="0" smtClean="0"/>
              <a:t>FOURS (8-10 mins): </a:t>
            </a:r>
            <a:r>
              <a:rPr lang="en-US" dirty="0" smtClean="0"/>
              <a:t>Conclusions – for each intervention, reach a conclusion as a group.  Be prepared to state a position, justify your position and then prepare to defend your position from possible attack (from me!)</a:t>
            </a:r>
          </a:p>
          <a:p>
            <a:pPr marL="514350" indent="-514350">
              <a:buFont typeface="+mj-lt"/>
              <a:buAutoNum type="arabicPeriod"/>
            </a:pPr>
            <a:r>
              <a:rPr lang="en-US" b="1" dirty="0" smtClean="0"/>
              <a:t>CLASS FEEDBACK (10 mins): </a:t>
            </a:r>
            <a:r>
              <a:rPr lang="en-US" dirty="0" smtClean="0"/>
              <a:t>Random groups and people will be chosen to feedback </a:t>
            </a:r>
          </a:p>
          <a:p>
            <a:pPr marL="0" indent="0">
              <a:buNone/>
            </a:pPr>
            <a:endParaRPr lang="en-US" dirty="0"/>
          </a:p>
        </p:txBody>
      </p:sp>
    </p:spTree>
    <p:extLst>
      <p:ext uri="{BB962C8B-B14F-4D97-AF65-F5344CB8AC3E}">
        <p14:creationId xmlns:p14="http://schemas.microsoft.com/office/powerpoint/2010/main" val="3762199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THIS WEEK </a:t>
            </a:r>
            <a:br>
              <a:rPr lang="en-US" b="1" dirty="0" smtClean="0"/>
            </a:br>
            <a:r>
              <a:rPr lang="en-US" sz="3100" b="1" dirty="0" smtClean="0">
                <a:solidFill>
                  <a:srgbClr val="FF0000"/>
                </a:solidFill>
              </a:rPr>
              <a:t>RWS 8: Market Failure 3: Production Externalities</a:t>
            </a:r>
            <a:endParaRPr lang="en-US" sz="3100" b="1" dirty="0">
              <a:solidFill>
                <a:srgbClr val="FF0000"/>
              </a:solidFill>
            </a:endParaRPr>
          </a:p>
        </p:txBody>
      </p:sp>
      <p:sp>
        <p:nvSpPr>
          <p:cNvPr id="3" name="Content Placeholder 2"/>
          <p:cNvSpPr>
            <a:spLocks noGrp="1"/>
          </p:cNvSpPr>
          <p:nvPr>
            <p:ph idx="1"/>
          </p:nvPr>
        </p:nvSpPr>
        <p:spPr>
          <a:xfrm>
            <a:off x="172224" y="1600200"/>
            <a:ext cx="8971776" cy="5093682"/>
          </a:xfrm>
        </p:spPr>
        <p:txBody>
          <a:bodyPr>
            <a:normAutofit fontScale="77500" lnSpcReduction="20000"/>
          </a:bodyPr>
          <a:lstStyle/>
          <a:p>
            <a:pPr marL="0" indent="0">
              <a:buNone/>
            </a:pPr>
            <a:r>
              <a:rPr lang="en-US" sz="4400" b="1" i="1" dirty="0">
                <a:solidFill>
                  <a:schemeClr val="tx2"/>
                </a:solidFill>
              </a:rPr>
              <a:t>C</a:t>
            </a:r>
            <a:r>
              <a:rPr lang="en-US" sz="4400" b="1" i="1" dirty="0" smtClean="0">
                <a:solidFill>
                  <a:schemeClr val="tx2"/>
                </a:solidFill>
              </a:rPr>
              <a:t>an Government Intervention help solve the failures of the market?</a:t>
            </a:r>
          </a:p>
          <a:p>
            <a:pPr marL="0" indent="0">
              <a:buNone/>
            </a:pPr>
            <a:endParaRPr lang="en-US" dirty="0" smtClean="0"/>
          </a:p>
          <a:p>
            <a:pPr marL="0" indent="0">
              <a:buNone/>
            </a:pPr>
            <a:r>
              <a:rPr lang="en-US" b="1" dirty="0" smtClean="0"/>
              <a:t>In other words:</a:t>
            </a:r>
          </a:p>
          <a:p>
            <a:r>
              <a:rPr lang="en-US" i="1" dirty="0" smtClean="0"/>
              <a:t>Defining 4 key interventions: </a:t>
            </a:r>
          </a:p>
          <a:p>
            <a:pPr lvl="1"/>
            <a:r>
              <a:rPr lang="en-US" i="1" dirty="0"/>
              <a:t>C</a:t>
            </a:r>
            <a:r>
              <a:rPr lang="en-US" i="1" dirty="0" smtClean="0"/>
              <a:t>limate tax (levy)</a:t>
            </a:r>
          </a:p>
          <a:p>
            <a:pPr lvl="1"/>
            <a:r>
              <a:rPr lang="en-US" i="1" dirty="0" smtClean="0"/>
              <a:t>Subsidies for renewable and ‘clean energy’</a:t>
            </a:r>
          </a:p>
          <a:p>
            <a:pPr lvl="1"/>
            <a:r>
              <a:rPr lang="en-US" i="1" dirty="0"/>
              <a:t>I</a:t>
            </a:r>
            <a:r>
              <a:rPr lang="en-US" i="1" dirty="0" smtClean="0"/>
              <a:t>nternational global co-operation on reducing CO2 emissions</a:t>
            </a:r>
          </a:p>
          <a:p>
            <a:pPr lvl="1"/>
            <a:r>
              <a:rPr lang="en-US" i="1" dirty="0" smtClean="0"/>
              <a:t>Tradable pollution permits</a:t>
            </a:r>
          </a:p>
          <a:p>
            <a:r>
              <a:rPr lang="en-US" dirty="0" smtClean="0"/>
              <a:t>Drawing externality diagrams (in production) to explain how these Government interventions can solve the market failures of allocative inefficiency (under and overproduction)</a:t>
            </a:r>
          </a:p>
          <a:p>
            <a:r>
              <a:rPr lang="en-US" i="1" dirty="0" smtClean="0"/>
              <a:t>What are the possible Government failures of these interventions? Do they or have they worked?</a:t>
            </a:r>
          </a:p>
          <a:p>
            <a:pPr marL="0" indent="0">
              <a:buNone/>
            </a:pPr>
            <a:endParaRPr lang="en-US" dirty="0"/>
          </a:p>
        </p:txBody>
      </p:sp>
    </p:spTree>
    <p:extLst>
      <p:ext uri="{BB962C8B-B14F-4D97-AF65-F5344CB8AC3E}">
        <p14:creationId xmlns:p14="http://schemas.microsoft.com/office/powerpoint/2010/main" val="3727617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9271000" cy="6898902"/>
          </a:xfrm>
          <a:prstGeom prst="rect">
            <a:avLst/>
          </a:prstGeom>
        </p:spPr>
      </p:pic>
    </p:spTree>
    <p:extLst>
      <p:ext uri="{BB962C8B-B14F-4D97-AF65-F5344CB8AC3E}">
        <p14:creationId xmlns:p14="http://schemas.microsoft.com/office/powerpoint/2010/main" val="1395023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Tax</a:t>
            </a:r>
            <a:endParaRPr lang="en-US" dirty="0"/>
          </a:p>
        </p:txBody>
      </p:sp>
      <p:sp>
        <p:nvSpPr>
          <p:cNvPr id="3" name="Content Placeholder 2"/>
          <p:cNvSpPr>
            <a:spLocks noGrp="1"/>
          </p:cNvSpPr>
          <p:nvPr>
            <p:ph idx="1"/>
          </p:nvPr>
        </p:nvSpPr>
        <p:spPr>
          <a:xfrm>
            <a:off x="263236" y="1198418"/>
            <a:ext cx="8617528" cy="5465618"/>
          </a:xfrm>
        </p:spPr>
        <p:txBody>
          <a:bodyPr>
            <a:noAutofit/>
          </a:bodyPr>
          <a:lstStyle/>
          <a:p>
            <a:pPr marL="0" indent="0">
              <a:buNone/>
            </a:pPr>
            <a:r>
              <a:rPr lang="en-US" sz="1200" b="1" dirty="0"/>
              <a:t>Benefits of Carbon Tax</a:t>
            </a:r>
          </a:p>
          <a:p>
            <a:r>
              <a:rPr lang="en-US" sz="1200" b="1" dirty="0"/>
              <a:t>1. Encourages alternatives.</a:t>
            </a:r>
            <a:r>
              <a:rPr lang="en-US" sz="1200" dirty="0"/>
              <a:t> A higher price of carbon emissions will encourages firms and consumers to develop more efficient engines or alternatives to consuming carbon emissions. For example, with carbon taxes, it will be more efficient to develop hydrogen engines or solar power.</a:t>
            </a:r>
          </a:p>
          <a:p>
            <a:r>
              <a:rPr lang="en-US" sz="1200" dirty="0" err="1"/>
              <a:t>Itmight</a:t>
            </a:r>
            <a:r>
              <a:rPr lang="en-US" sz="1200" dirty="0"/>
              <a:t> encourage more people to cycle or walk to work. This would have health benefits such as lower risk of heart attack.</a:t>
            </a:r>
          </a:p>
          <a:p>
            <a:r>
              <a:rPr lang="en-US" sz="1200" dirty="0"/>
              <a:t>This could make it more feasible to generate electricity from green sources (e.g. solar power). If we develop more green sources it will also make us less reliant on oil.</a:t>
            </a:r>
          </a:p>
          <a:p>
            <a:r>
              <a:rPr lang="en-US" sz="1200" dirty="0"/>
              <a:t>It will help make the transition to a post oil economy easier.</a:t>
            </a:r>
          </a:p>
          <a:p>
            <a:r>
              <a:rPr lang="en-US" sz="1200" b="1" dirty="0"/>
              <a:t>2. Raises Revenue</a:t>
            </a:r>
            <a:r>
              <a:rPr lang="en-US" sz="1200" dirty="0"/>
              <a:t>. The revenue raised from carbon tax could be used to </a:t>
            </a:r>
            <a:r>
              <a:rPr lang="en-US" sz="1200" dirty="0" err="1"/>
              <a:t>subsidise</a:t>
            </a:r>
            <a:r>
              <a:rPr lang="en-US" sz="1200" dirty="0"/>
              <a:t> alternatives such as green electricity or the revenue raised could be used to repair the damage caused by environmental pollution.</a:t>
            </a:r>
          </a:p>
          <a:p>
            <a:r>
              <a:rPr lang="en-US" sz="1200" b="1" dirty="0"/>
              <a:t>3. Leads to a socially efficient outcome</a:t>
            </a:r>
            <a:r>
              <a:rPr lang="en-US" sz="1200" dirty="0"/>
              <a:t>. It makes people pay the social cost and overcomes the excess consumption.</a:t>
            </a:r>
          </a:p>
          <a:p>
            <a:endParaRPr lang="en-US" sz="1200" dirty="0" smtClean="0"/>
          </a:p>
          <a:p>
            <a:pPr marL="0" indent="0">
              <a:buNone/>
            </a:pPr>
            <a:r>
              <a:rPr lang="en-US" sz="1200" b="1" dirty="0" smtClean="0"/>
              <a:t>Problems </a:t>
            </a:r>
            <a:r>
              <a:rPr lang="en-US" sz="1200" b="1" dirty="0"/>
              <a:t>of Carbon Tax</a:t>
            </a:r>
          </a:p>
          <a:p>
            <a:r>
              <a:rPr lang="en-US" sz="1200" dirty="0"/>
              <a:t>Production may shift to countries with no or lower carbon taxes. (so called ‘pollution havens’)</a:t>
            </a:r>
          </a:p>
          <a:p>
            <a:r>
              <a:rPr lang="en-US" sz="1200" dirty="0"/>
              <a:t>The cost of administrating the tax may be quite expensive reducing its efficiency.</a:t>
            </a:r>
          </a:p>
          <a:p>
            <a:r>
              <a:rPr lang="en-US" sz="1200" dirty="0"/>
              <a:t>Difficult to know the level of external cost and how much the tax should be.</a:t>
            </a:r>
          </a:p>
          <a:p>
            <a:r>
              <a:rPr lang="en-US" sz="1200" dirty="0"/>
              <a:t>Possibility of tax evasion. Higher taxes may encourage firms to hide carbon emissions.</a:t>
            </a:r>
          </a:p>
          <a:p>
            <a:r>
              <a:rPr lang="en-US" sz="1200" dirty="0"/>
              <a:t>If demand is price inelastic, the tax may have to be very high to reduce demand significantly. In the short term, firms may not feel they have many alternatives. Though other time, demand will become more elastic as more alternatives are generated.</a:t>
            </a:r>
          </a:p>
          <a:p>
            <a:r>
              <a:rPr lang="en-US" sz="1200" dirty="0"/>
              <a:t>Consumers dislike new taxes and often don’t believe that they will be ‘revenue neutral’. This is not an economic argument, but it is a political reality and explains why it is often difficult to implement.</a:t>
            </a:r>
          </a:p>
          <a:p>
            <a:r>
              <a:rPr lang="en-US" sz="1200" dirty="0"/>
              <a:t>A global carbon tax may curtail economic activity in the poor developing world because they can’t afford the small increase in energy costs, but the developed world may simply be able to pay. There may be need for a carbon tax to reflect different abilities to pay.</a:t>
            </a:r>
          </a:p>
        </p:txBody>
      </p:sp>
    </p:spTree>
    <p:extLst>
      <p:ext uri="{BB962C8B-B14F-4D97-AF65-F5344CB8AC3E}">
        <p14:creationId xmlns:p14="http://schemas.microsoft.com/office/powerpoint/2010/main" val="1504198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Trading</a:t>
            </a:r>
            <a:endParaRPr lang="en-US" dirty="0"/>
          </a:p>
        </p:txBody>
      </p:sp>
      <p:sp>
        <p:nvSpPr>
          <p:cNvPr id="3" name="Content Placeholder 2"/>
          <p:cNvSpPr>
            <a:spLocks noGrp="1"/>
          </p:cNvSpPr>
          <p:nvPr>
            <p:ph idx="1"/>
          </p:nvPr>
        </p:nvSpPr>
        <p:spPr>
          <a:xfrm>
            <a:off x="249382" y="1239982"/>
            <a:ext cx="8645236" cy="5396345"/>
          </a:xfrm>
        </p:spPr>
        <p:txBody>
          <a:bodyPr>
            <a:normAutofit fontScale="47500" lnSpcReduction="20000"/>
          </a:bodyPr>
          <a:lstStyle/>
          <a:p>
            <a:r>
              <a:rPr lang="en-US" dirty="0"/>
              <a:t>Carbon trading is a system of limiting carbon emission through granting firms permits to emit a certain amount of carbon dioxide.</a:t>
            </a:r>
          </a:p>
          <a:p>
            <a:r>
              <a:rPr lang="en-US" dirty="0"/>
              <a:t>The amount of permits is decided by the government and then permits are given to firms depending on various criteria (such as how much output a firm produces)</a:t>
            </a:r>
          </a:p>
          <a:p>
            <a:r>
              <a:rPr lang="en-US" dirty="0"/>
              <a:t>With the permits, a firm can then buy and sell these permits in an open market. For example, if a firm wanted to emit more pollution it could be buy more permits. If it reduced its pollution emissions, it could sell its surplus permits on the market.</a:t>
            </a:r>
          </a:p>
          <a:p>
            <a:endParaRPr lang="en-US" dirty="0" smtClean="0"/>
          </a:p>
          <a:p>
            <a:endParaRPr lang="en-US" dirty="0" smtClean="0"/>
          </a:p>
          <a:p>
            <a:pPr marL="0" indent="0">
              <a:buNone/>
            </a:pPr>
            <a:r>
              <a:rPr lang="en-US" b="1" dirty="0" smtClean="0"/>
              <a:t>Benefits </a:t>
            </a:r>
            <a:r>
              <a:rPr lang="en-US" b="1" dirty="0"/>
              <a:t>of Carbon Trading.</a:t>
            </a:r>
          </a:p>
          <a:p>
            <a:r>
              <a:rPr lang="en-US" dirty="0"/>
              <a:t>The argument is that firms are free to choose the most cost effective way of meeting permit requirement. For example, they have an incentive to develop better technology which limits carbon emissions. However, if the price of permits is low, they may decide to buy more.</a:t>
            </a:r>
          </a:p>
          <a:p>
            <a:r>
              <a:rPr lang="en-US" dirty="0"/>
              <a:t>Gradual reductions in Permits. The idea with carbon trading is for governments to gradually reduce the amount of available permits from year to year. Therefore, firms need to increasingly find more ways to reduce carbon emissions.</a:t>
            </a:r>
          </a:p>
          <a:p>
            <a:endParaRPr lang="en-US" dirty="0" smtClean="0"/>
          </a:p>
          <a:p>
            <a:pPr marL="0" indent="0">
              <a:buNone/>
            </a:pPr>
            <a:r>
              <a:rPr lang="en-US" b="1" dirty="0" smtClean="0"/>
              <a:t>Arguments </a:t>
            </a:r>
            <a:r>
              <a:rPr lang="en-US" b="1" dirty="0"/>
              <a:t>Against Carbon Trading</a:t>
            </a:r>
          </a:p>
          <a:p>
            <a:r>
              <a:rPr lang="en-US" dirty="0"/>
              <a:t>Complex. It can become complicated deciding how many permits to allow. For example when the EU introduced a system of carbon trading, in the initial period of 2005-07 the price of carbon permits were driven down to zero because the EU misjudged the amount of permits. However, any scheme will take a while to be effective.</a:t>
            </a:r>
          </a:p>
          <a:p>
            <a:r>
              <a:rPr lang="en-US" dirty="0"/>
              <a:t>Difficulty of measuring how much a firm is actually polluting.</a:t>
            </a:r>
          </a:p>
          <a:p>
            <a:r>
              <a:rPr lang="en-US" dirty="0"/>
              <a:t>Transaction costs involved in buying and selling permits.</a:t>
            </a:r>
          </a:p>
          <a:p>
            <a:r>
              <a:rPr lang="en-US" dirty="0"/>
              <a:t>Free Rider Problem. The problem of excess carbon emissions is a global problem. Therefore, there needs to be a global solution. If carbon trading is introduced in one country but not others, it may cause production to shift to countries without the scheme. Often countries don’t start carbon trading precisely for the fear other countries will be free riding on their efforts.</a:t>
            </a:r>
          </a:p>
          <a:p>
            <a:r>
              <a:rPr lang="en-US" dirty="0"/>
              <a:t>Carbon Tax may be more simple, transparent and easy to administer.</a:t>
            </a:r>
          </a:p>
          <a:p>
            <a:r>
              <a:rPr lang="en-US" dirty="0"/>
              <a:t>Carbon Trading may have a greater impact on those with low incomes and poor areas who have less flexibility to change their lifestyles.</a:t>
            </a:r>
          </a:p>
        </p:txBody>
      </p:sp>
    </p:spTree>
    <p:extLst>
      <p:ext uri="{BB962C8B-B14F-4D97-AF65-F5344CB8AC3E}">
        <p14:creationId xmlns:p14="http://schemas.microsoft.com/office/powerpoint/2010/main" val="209543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3600" b="1" dirty="0" smtClean="0">
                <a:solidFill>
                  <a:srgbClr val="FF0000"/>
                </a:solidFill>
              </a:rPr>
              <a:t>RWS 8: Market Failure 3 - </a:t>
            </a:r>
            <a:r>
              <a:rPr lang="en-US" sz="4000" b="1" dirty="0" smtClean="0">
                <a:solidFill>
                  <a:srgbClr val="FF0000"/>
                </a:solidFill>
              </a:rPr>
              <a:t>Production</a:t>
            </a:r>
            <a:r>
              <a:rPr lang="en-US" sz="3600" b="1" dirty="0" smtClean="0">
                <a:solidFill>
                  <a:srgbClr val="FF0000"/>
                </a:solidFill>
              </a:rPr>
              <a:t> Externalities</a:t>
            </a:r>
            <a:endParaRPr lang="en-US" sz="3600" b="1" dirty="0">
              <a:solidFill>
                <a:srgbClr val="FF0000"/>
              </a:solidFill>
            </a:endParaRPr>
          </a:p>
        </p:txBody>
      </p:sp>
      <p:sp>
        <p:nvSpPr>
          <p:cNvPr id="3" name="Content Placeholder 2"/>
          <p:cNvSpPr>
            <a:spLocks noGrp="1"/>
          </p:cNvSpPr>
          <p:nvPr>
            <p:ph idx="1"/>
          </p:nvPr>
        </p:nvSpPr>
        <p:spPr>
          <a:xfrm>
            <a:off x="188259" y="1600200"/>
            <a:ext cx="8780929" cy="5015753"/>
          </a:xfrm>
        </p:spPr>
        <p:txBody>
          <a:bodyPr>
            <a:normAutofit fontScale="92500" lnSpcReduction="10000"/>
          </a:bodyPr>
          <a:lstStyle/>
          <a:p>
            <a:pPr marL="0" indent="0">
              <a:buNone/>
            </a:pPr>
            <a:r>
              <a:rPr lang="en-US" sz="3600" dirty="0" smtClean="0">
                <a:solidFill>
                  <a:schemeClr val="tx2"/>
                </a:solidFill>
              </a:rPr>
              <a:t>TASK 1: Get out RWS7 for Collection (name on each RWS please)</a:t>
            </a:r>
          </a:p>
          <a:p>
            <a:pPr marL="0" indent="0">
              <a:buNone/>
            </a:pPr>
            <a:endParaRPr lang="en-US" sz="3600" b="1" dirty="0" smtClean="0"/>
          </a:p>
          <a:p>
            <a:pPr marL="0" indent="0">
              <a:buNone/>
            </a:pPr>
            <a:r>
              <a:rPr lang="en-US" sz="3600" b="1" dirty="0" smtClean="0"/>
              <a:t>THE </a:t>
            </a:r>
            <a:r>
              <a:rPr lang="en-US" sz="3600" b="1" dirty="0"/>
              <a:t>BIG QUESTION FOR THIS WEEK</a:t>
            </a:r>
            <a:endParaRPr lang="en-US" sz="3600" dirty="0" smtClean="0">
              <a:solidFill>
                <a:schemeClr val="tx2"/>
              </a:solidFill>
            </a:endParaRPr>
          </a:p>
          <a:p>
            <a:pPr marL="0" indent="0">
              <a:buNone/>
            </a:pPr>
            <a:r>
              <a:rPr lang="en-US" sz="3600" dirty="0" smtClean="0">
                <a:solidFill>
                  <a:schemeClr val="tx2"/>
                </a:solidFill>
              </a:rPr>
              <a:t>TASK 2: Can we blame ‘the market’ for global environmental issues?</a:t>
            </a:r>
          </a:p>
          <a:p>
            <a:pPr marL="0" indent="0">
              <a:buNone/>
            </a:pPr>
            <a:r>
              <a:rPr lang="en-US" sz="2600" b="1" dirty="0" smtClean="0"/>
              <a:t>In other words:</a:t>
            </a:r>
          </a:p>
          <a:p>
            <a:r>
              <a:rPr lang="en-US" sz="2600" dirty="0" smtClean="0"/>
              <a:t>Define what ‘global environmental issues’ might mean?</a:t>
            </a:r>
          </a:p>
          <a:p>
            <a:r>
              <a:rPr lang="en-US" sz="2600" dirty="0" smtClean="0"/>
              <a:t>Why might the market (what market!?) be causing the issues you identify above?</a:t>
            </a:r>
          </a:p>
          <a:p>
            <a:r>
              <a:rPr lang="en-US" sz="2600" dirty="0" smtClean="0"/>
              <a:t>Evaluating this?  Why might markets NOT be the problem?  Can indeed markets SOLVE global environmental issues?</a:t>
            </a:r>
          </a:p>
          <a:p>
            <a:pPr marL="0" indent="0">
              <a:buNone/>
            </a:pPr>
            <a:endParaRPr lang="en-US" sz="2600" dirty="0" smtClean="0"/>
          </a:p>
          <a:p>
            <a:pPr marL="0" indent="0">
              <a:buNone/>
            </a:pPr>
            <a:r>
              <a:rPr lang="en-US" sz="2600" dirty="0" smtClean="0"/>
              <a:t>DISCUSS THESE IDEAS IN THREES, ready for a discussion</a:t>
            </a:r>
            <a:endParaRPr lang="en-US" sz="2600" dirty="0"/>
          </a:p>
        </p:txBody>
      </p:sp>
    </p:spTree>
    <p:extLst>
      <p:ext uri="{BB962C8B-B14F-4D97-AF65-F5344CB8AC3E}">
        <p14:creationId xmlns:p14="http://schemas.microsoft.com/office/powerpoint/2010/main" val="355886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6600" dirty="0" smtClean="0">
                <a:solidFill>
                  <a:schemeClr val="tx2"/>
                </a:solidFill>
              </a:rPr>
              <a:t>ECONOMICS A-LEVEL PATHWAY</a:t>
            </a:r>
            <a:endParaRPr lang="en-GB" sz="6600" dirty="0">
              <a:solidFill>
                <a:schemeClr val="tx2"/>
              </a:solidFill>
            </a:endParaRPr>
          </a:p>
        </p:txBody>
      </p:sp>
      <p:sp>
        <p:nvSpPr>
          <p:cNvPr id="3" name="Content Placeholder 2"/>
          <p:cNvSpPr>
            <a:spLocks noGrp="1"/>
          </p:cNvSpPr>
          <p:nvPr>
            <p:ph idx="1"/>
          </p:nvPr>
        </p:nvSpPr>
        <p:spPr>
          <a:xfrm>
            <a:off x="147918" y="1417638"/>
            <a:ext cx="4195482" cy="5077291"/>
          </a:xfrm>
        </p:spPr>
        <p:txBody>
          <a:bodyPr>
            <a:normAutofit fontScale="70000" lnSpcReduction="20000"/>
          </a:bodyPr>
          <a:lstStyle/>
          <a:p>
            <a:pPr marL="0" indent="0" algn="ctr">
              <a:buNone/>
            </a:pPr>
            <a:r>
              <a:rPr lang="en-GB" sz="6300" u="sng" dirty="0" smtClean="0"/>
              <a:t>MICROECONOMICS</a:t>
            </a:r>
          </a:p>
          <a:p>
            <a:r>
              <a:rPr lang="en-GB" dirty="0" smtClean="0">
                <a:solidFill>
                  <a:srgbClr val="FF0000"/>
                </a:solidFill>
              </a:rPr>
              <a:t>RWS1-4: </a:t>
            </a:r>
            <a:r>
              <a:rPr lang="en-GB" dirty="0" smtClean="0"/>
              <a:t>The Role of the Market (Success and Failure)</a:t>
            </a:r>
          </a:p>
          <a:p>
            <a:r>
              <a:rPr lang="en-GB" dirty="0" smtClean="0">
                <a:solidFill>
                  <a:srgbClr val="FF0000"/>
                </a:solidFill>
              </a:rPr>
              <a:t>RWS5: </a:t>
            </a:r>
            <a:r>
              <a:rPr lang="en-GB" dirty="0" smtClean="0"/>
              <a:t>The Role of the Government (Success and Failure)</a:t>
            </a:r>
          </a:p>
          <a:p>
            <a:r>
              <a:rPr lang="en-GB" dirty="0" smtClean="0">
                <a:solidFill>
                  <a:srgbClr val="FF0000"/>
                </a:solidFill>
              </a:rPr>
              <a:t>RWS6: </a:t>
            </a:r>
            <a:r>
              <a:rPr lang="en-GB" dirty="0" smtClean="0"/>
              <a:t>Market Failure 1 (Monopoly)</a:t>
            </a:r>
          </a:p>
          <a:p>
            <a:pPr marL="0" indent="0">
              <a:buNone/>
            </a:pPr>
            <a:r>
              <a:rPr lang="en-GB" b="1" dirty="0" smtClean="0"/>
              <a:t>BENCHMARK 3 – Seen Timed Essay</a:t>
            </a:r>
          </a:p>
          <a:p>
            <a:r>
              <a:rPr lang="en-GB" dirty="0" smtClean="0">
                <a:solidFill>
                  <a:srgbClr val="FF0000"/>
                </a:solidFill>
              </a:rPr>
              <a:t>RWS7: </a:t>
            </a:r>
            <a:r>
              <a:rPr lang="en-GB" dirty="0" smtClean="0"/>
              <a:t>Market Failure 2 (Consumption Externalities – Merit and Demerit Goods looking at problem of Obesity)</a:t>
            </a:r>
          </a:p>
          <a:p>
            <a:r>
              <a:rPr lang="en-GB" dirty="0" smtClean="0">
                <a:solidFill>
                  <a:srgbClr val="FF0000"/>
                </a:solidFill>
              </a:rPr>
              <a:t>RWS8: </a:t>
            </a:r>
            <a:r>
              <a:rPr lang="en-GB" dirty="0" smtClean="0"/>
              <a:t>Market Failure 3 (Production Externalities looking at problem of the global environment)</a:t>
            </a:r>
          </a:p>
          <a:p>
            <a:pPr marL="0" indent="0">
              <a:buNone/>
            </a:pPr>
            <a:r>
              <a:rPr lang="en-GB" b="1" dirty="0" smtClean="0"/>
              <a:t>BENCHMARK 4 – Unseen Timed Essay</a:t>
            </a:r>
            <a:endParaRPr lang="en-GB" b="1" dirty="0"/>
          </a:p>
        </p:txBody>
      </p:sp>
      <p:sp>
        <p:nvSpPr>
          <p:cNvPr id="5" name="Content Placeholder 2"/>
          <p:cNvSpPr txBox="1">
            <a:spLocks/>
          </p:cNvSpPr>
          <p:nvPr/>
        </p:nvSpPr>
        <p:spPr>
          <a:xfrm>
            <a:off x="4657164" y="1296614"/>
            <a:ext cx="4195482" cy="5077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Tw Cen MT Condensed" panose="020B06060201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w Cen MT Condensed" panose="020B06060201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w Cen MT Condensed" panose="020B06060201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w Cen MT Condensed" panose="020B06060201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4400" u="sng" dirty="0" smtClean="0"/>
              <a:t>MACROECONOMICS</a:t>
            </a:r>
          </a:p>
          <a:p>
            <a:r>
              <a:rPr lang="en-GB" sz="2200" dirty="0" smtClean="0">
                <a:solidFill>
                  <a:srgbClr val="FF0000"/>
                </a:solidFill>
              </a:rPr>
              <a:t>RWS1-4: </a:t>
            </a:r>
            <a:r>
              <a:rPr lang="en-GB" sz="2200" dirty="0" smtClean="0"/>
              <a:t>Macroeconomic Indicators and the Circular Flow of Income</a:t>
            </a:r>
          </a:p>
          <a:p>
            <a:r>
              <a:rPr lang="en-GB" sz="2200" dirty="0" smtClean="0">
                <a:solidFill>
                  <a:srgbClr val="FF0000"/>
                </a:solidFill>
              </a:rPr>
              <a:t>RWS5: </a:t>
            </a:r>
            <a:r>
              <a:rPr lang="en-GB" sz="2200" dirty="0" smtClean="0"/>
              <a:t>Aggregate Demand and Supply Curves</a:t>
            </a:r>
          </a:p>
          <a:p>
            <a:r>
              <a:rPr lang="en-GB" sz="2200" dirty="0" smtClean="0">
                <a:solidFill>
                  <a:srgbClr val="FF0000"/>
                </a:solidFill>
              </a:rPr>
              <a:t>RWS6: </a:t>
            </a:r>
            <a:r>
              <a:rPr lang="en-GB" sz="2200" dirty="0" smtClean="0"/>
              <a:t>Macroeconomic Equilibrium</a:t>
            </a:r>
          </a:p>
          <a:p>
            <a:pPr marL="0" indent="0">
              <a:buFont typeface="Arial"/>
              <a:buNone/>
            </a:pPr>
            <a:r>
              <a:rPr lang="en-GB" sz="2200" b="1" dirty="0" smtClean="0"/>
              <a:t>BENCHMARK 3 – Seen Timed Essay</a:t>
            </a:r>
          </a:p>
          <a:p>
            <a:r>
              <a:rPr lang="en-GB" sz="2200" dirty="0" smtClean="0">
                <a:solidFill>
                  <a:srgbClr val="FF0000"/>
                </a:solidFill>
              </a:rPr>
              <a:t>RWS7: </a:t>
            </a:r>
            <a:r>
              <a:rPr lang="en-GB" sz="2200" dirty="0" smtClean="0"/>
              <a:t>Government MACRO Policy – Demand Side Policies</a:t>
            </a:r>
          </a:p>
          <a:p>
            <a:r>
              <a:rPr lang="en-GB" sz="2200" dirty="0" smtClean="0">
                <a:solidFill>
                  <a:srgbClr val="FF0000"/>
                </a:solidFill>
              </a:rPr>
              <a:t>RWS8: </a:t>
            </a:r>
            <a:r>
              <a:rPr lang="en-GB" sz="2200" dirty="0" smtClean="0"/>
              <a:t>Government MACRO policy – Supply Side Policies</a:t>
            </a:r>
          </a:p>
          <a:p>
            <a:pPr marL="0" indent="0">
              <a:buFont typeface="Arial"/>
              <a:buNone/>
            </a:pPr>
            <a:r>
              <a:rPr lang="en-GB" sz="2200" b="1" dirty="0" smtClean="0"/>
              <a:t>BENCHMARK 4 – Unseen Timed Essay</a:t>
            </a:r>
            <a:endParaRPr lang="en-GB" sz="2200" b="1" dirty="0"/>
          </a:p>
        </p:txBody>
      </p:sp>
    </p:spTree>
    <p:extLst>
      <p:ext uri="{BB962C8B-B14F-4D97-AF65-F5344CB8AC3E}">
        <p14:creationId xmlns:p14="http://schemas.microsoft.com/office/powerpoint/2010/main" val="414684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Defining ‘Environmental Issues’</a:t>
            </a:r>
            <a:br>
              <a:rPr lang="en-US" b="1" dirty="0" smtClean="0"/>
            </a:br>
            <a:r>
              <a:rPr lang="en-US" sz="3100" b="1" dirty="0" smtClean="0">
                <a:solidFill>
                  <a:srgbClr val="FF0000"/>
                </a:solidFill>
              </a:rPr>
              <a:t>The Role of Economics in this Debate</a:t>
            </a:r>
            <a:endParaRPr lang="en-US" b="1" dirty="0">
              <a:solidFill>
                <a:srgbClr val="FF0000"/>
              </a:solidFill>
            </a:endParaRPr>
          </a:p>
        </p:txBody>
      </p:sp>
      <p:sp>
        <p:nvSpPr>
          <p:cNvPr id="3" name="Content Placeholder 2"/>
          <p:cNvSpPr>
            <a:spLocks noGrp="1"/>
          </p:cNvSpPr>
          <p:nvPr>
            <p:ph idx="1"/>
          </p:nvPr>
        </p:nvSpPr>
        <p:spPr>
          <a:xfrm>
            <a:off x="215152" y="1417638"/>
            <a:ext cx="4007223" cy="5238656"/>
          </a:xfrm>
        </p:spPr>
        <p:txBody>
          <a:bodyPr>
            <a:normAutofit fontScale="85000" lnSpcReduction="20000"/>
          </a:bodyPr>
          <a:lstStyle/>
          <a:p>
            <a:r>
              <a:rPr lang="en-US" b="1" dirty="0" smtClean="0"/>
              <a:t>Sustainability (economic)</a:t>
            </a:r>
          </a:p>
          <a:p>
            <a:pPr lvl="1"/>
            <a:r>
              <a:rPr lang="en-US" dirty="0"/>
              <a:t>H</a:t>
            </a:r>
            <a:r>
              <a:rPr lang="en-US" dirty="0" smtClean="0"/>
              <a:t>aving resources today and resources tomorrow to maintain and improve economic growth (living standards)</a:t>
            </a:r>
          </a:p>
          <a:p>
            <a:r>
              <a:rPr lang="en-US" b="1" dirty="0" smtClean="0"/>
              <a:t>Environmental Issues – </a:t>
            </a:r>
            <a:r>
              <a:rPr lang="en-US" b="1" dirty="0" err="1" smtClean="0"/>
              <a:t>Unsustainablity</a:t>
            </a:r>
            <a:r>
              <a:rPr lang="en-US" b="1" dirty="0" smtClean="0"/>
              <a:t>!</a:t>
            </a:r>
          </a:p>
          <a:p>
            <a:pPr lvl="1"/>
            <a:r>
              <a:rPr lang="en-US" dirty="0" smtClean="0"/>
              <a:t>Degradation of the environment: CO2 emissions and climate change?</a:t>
            </a:r>
          </a:p>
          <a:p>
            <a:pPr lvl="1"/>
            <a:r>
              <a:rPr lang="en-US" dirty="0" smtClean="0"/>
              <a:t>Depletion of the environment: running out of key natural resources such as oil and gas?  Where will our energy provision come from?</a:t>
            </a:r>
            <a:endParaRPr lang="en-US" dirty="0"/>
          </a:p>
        </p:txBody>
      </p:sp>
      <p:sp>
        <p:nvSpPr>
          <p:cNvPr id="4" name="TextBox 3"/>
          <p:cNvSpPr txBox="1"/>
          <p:nvPr/>
        </p:nvSpPr>
        <p:spPr>
          <a:xfrm>
            <a:off x="4948518" y="1532965"/>
            <a:ext cx="3496235" cy="4524315"/>
          </a:xfrm>
          <a:prstGeom prst="rect">
            <a:avLst/>
          </a:prstGeom>
          <a:solidFill>
            <a:schemeClr val="bg1"/>
          </a:solidFill>
        </p:spPr>
        <p:txBody>
          <a:bodyPr wrap="square" rtlCol="0">
            <a:spAutoFit/>
          </a:bodyPr>
          <a:lstStyle/>
          <a:p>
            <a:r>
              <a:rPr lang="en-GB" sz="2400" b="1" dirty="0" smtClean="0"/>
              <a:t>Issues in the News:</a:t>
            </a:r>
          </a:p>
          <a:p>
            <a:endParaRPr lang="en-GB" sz="2400" dirty="0"/>
          </a:p>
          <a:p>
            <a:r>
              <a:rPr lang="en-GB" sz="2400" dirty="0" smtClean="0">
                <a:hlinkClick r:id="rId2"/>
              </a:rPr>
              <a:t>VIDEO: </a:t>
            </a:r>
            <a:r>
              <a:rPr lang="en-GB" sz="2400" dirty="0" smtClean="0"/>
              <a:t>Climate change/global warming etc.</a:t>
            </a:r>
          </a:p>
          <a:p>
            <a:r>
              <a:rPr lang="en-GB" sz="2400" dirty="0" smtClean="0">
                <a:hlinkClick r:id="rId3"/>
              </a:rPr>
              <a:t>VIDEO: </a:t>
            </a:r>
            <a:r>
              <a:rPr lang="en-GB" sz="2400" dirty="0" smtClean="0"/>
              <a:t>Energy Provision?  (including ‘peak oil’, nuclear, fracking?)?</a:t>
            </a:r>
            <a:endParaRPr lang="en-GB" sz="2400" dirty="0"/>
          </a:p>
          <a:p>
            <a:endParaRPr lang="en-GB" sz="2400" dirty="0" smtClean="0"/>
          </a:p>
          <a:p>
            <a:r>
              <a:rPr lang="en-GB" sz="2400" dirty="0" smtClean="0"/>
              <a:t>Which markets can you attribute to these issues?</a:t>
            </a:r>
          </a:p>
          <a:p>
            <a:r>
              <a:rPr lang="en-GB" sz="2400" dirty="0" smtClean="0"/>
              <a:t>Why are they failing then?</a:t>
            </a:r>
            <a:endParaRPr lang="en-GB" sz="2400" dirty="0"/>
          </a:p>
        </p:txBody>
      </p:sp>
    </p:spTree>
    <p:extLst>
      <p:ext uri="{BB962C8B-B14F-4D97-AF65-F5344CB8AC3E}">
        <p14:creationId xmlns:p14="http://schemas.microsoft.com/office/powerpoint/2010/main" val="25412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Worst Carbon Emission Countries</a:t>
            </a:r>
            <a:endParaRPr lang="en-US" b="1" dirty="0"/>
          </a:p>
        </p:txBody>
      </p:sp>
      <p:pic>
        <p:nvPicPr>
          <p:cNvPr id="4" name="Content Placeholder 3"/>
          <p:cNvPicPr>
            <a:picLocks noGrp="1" noChangeAspect="1"/>
          </p:cNvPicPr>
          <p:nvPr>
            <p:ph idx="1"/>
          </p:nvPr>
        </p:nvPicPr>
        <p:blipFill>
          <a:blip r:embed="rId2"/>
          <a:srcRect t="10047" b="10047"/>
          <a:stretch>
            <a:fillRect/>
          </a:stretch>
        </p:blipFill>
        <p:spPr/>
      </p:pic>
    </p:spTree>
    <p:extLst>
      <p:ext uri="{BB962C8B-B14F-4D97-AF65-F5344CB8AC3E}">
        <p14:creationId xmlns:p14="http://schemas.microsoft.com/office/powerpoint/2010/main" val="2560293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UK Energy Sources</a:t>
            </a:r>
            <a:endParaRPr lang="en-US" b="1" dirty="0"/>
          </a:p>
        </p:txBody>
      </p:sp>
      <p:pic>
        <p:nvPicPr>
          <p:cNvPr id="5" name="Content Placeholder 3"/>
          <p:cNvPicPr>
            <a:picLocks noGrp="1" noChangeAspect="1"/>
          </p:cNvPicPr>
          <p:nvPr>
            <p:ph idx="1"/>
          </p:nvPr>
        </p:nvPicPr>
        <p:blipFill>
          <a:blip r:embed="rId2"/>
          <a:srcRect t="15419" b="15419"/>
          <a:stretch>
            <a:fillRect/>
          </a:stretch>
        </p:blipFill>
        <p:spPr>
          <a:xfrm>
            <a:off x="306504" y="1417638"/>
            <a:ext cx="8229600" cy="4525963"/>
          </a:xfrm>
        </p:spPr>
      </p:pic>
    </p:spTree>
    <p:extLst>
      <p:ext uri="{BB962C8B-B14F-4D97-AF65-F5344CB8AC3E}">
        <p14:creationId xmlns:p14="http://schemas.microsoft.com/office/powerpoint/2010/main" val="569777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BIG QUESTION FOR NEXT WEEK </a:t>
            </a:r>
            <a:br>
              <a:rPr lang="en-US" b="1" dirty="0" smtClean="0"/>
            </a:br>
            <a:r>
              <a:rPr lang="en-US" sz="3100" b="1" dirty="0" smtClean="0">
                <a:solidFill>
                  <a:srgbClr val="FF0000"/>
                </a:solidFill>
              </a:rPr>
              <a:t>RWS 8: Market Failure 3: Production Externalities</a:t>
            </a:r>
            <a:endParaRPr lang="en-US" sz="3100" b="1" dirty="0">
              <a:solidFill>
                <a:srgbClr val="FF0000"/>
              </a:solidFill>
            </a:endParaRPr>
          </a:p>
        </p:txBody>
      </p:sp>
      <p:sp>
        <p:nvSpPr>
          <p:cNvPr id="3" name="Content Placeholder 2"/>
          <p:cNvSpPr>
            <a:spLocks noGrp="1"/>
          </p:cNvSpPr>
          <p:nvPr>
            <p:ph idx="1"/>
          </p:nvPr>
        </p:nvSpPr>
        <p:spPr>
          <a:xfrm>
            <a:off x="172224" y="1600200"/>
            <a:ext cx="8971776" cy="5093682"/>
          </a:xfrm>
        </p:spPr>
        <p:txBody>
          <a:bodyPr>
            <a:normAutofit fontScale="92500" lnSpcReduction="10000"/>
          </a:bodyPr>
          <a:lstStyle/>
          <a:p>
            <a:pPr marL="0" indent="0">
              <a:buNone/>
            </a:pPr>
            <a:r>
              <a:rPr lang="en-US" sz="4400" b="1" dirty="0">
                <a:solidFill>
                  <a:schemeClr val="tx2"/>
                </a:solidFill>
              </a:rPr>
              <a:t>C</a:t>
            </a:r>
            <a:r>
              <a:rPr lang="en-US" sz="4400" b="1" dirty="0" smtClean="0">
                <a:solidFill>
                  <a:schemeClr val="tx2"/>
                </a:solidFill>
              </a:rPr>
              <a:t>an Government Intervention help solve the failures of the market?</a:t>
            </a:r>
          </a:p>
          <a:p>
            <a:pPr marL="0" indent="0">
              <a:buNone/>
            </a:pPr>
            <a:endParaRPr lang="en-US" dirty="0" smtClean="0"/>
          </a:p>
          <a:p>
            <a:pPr marL="0" indent="0">
              <a:buNone/>
            </a:pPr>
            <a:r>
              <a:rPr lang="en-US" b="1" dirty="0" smtClean="0"/>
              <a:t>In other words:</a:t>
            </a:r>
          </a:p>
          <a:p>
            <a:r>
              <a:rPr lang="en-US" dirty="0" smtClean="0"/>
              <a:t>Defining 4 key interventions: </a:t>
            </a:r>
          </a:p>
          <a:p>
            <a:pPr lvl="1"/>
            <a:r>
              <a:rPr lang="en-US" dirty="0"/>
              <a:t>C</a:t>
            </a:r>
            <a:r>
              <a:rPr lang="en-US" dirty="0" smtClean="0"/>
              <a:t>limate tax (levy)</a:t>
            </a:r>
          </a:p>
          <a:p>
            <a:pPr lvl="1"/>
            <a:r>
              <a:rPr lang="en-US" dirty="0" smtClean="0"/>
              <a:t>Subsidies for renewable and ‘clean energy’</a:t>
            </a:r>
          </a:p>
          <a:p>
            <a:pPr lvl="1"/>
            <a:r>
              <a:rPr lang="en-US" dirty="0"/>
              <a:t>I</a:t>
            </a:r>
            <a:r>
              <a:rPr lang="en-US" dirty="0" smtClean="0"/>
              <a:t>nternational global co-operation on reducing CO2 emissions</a:t>
            </a:r>
          </a:p>
          <a:p>
            <a:pPr lvl="1"/>
            <a:r>
              <a:rPr lang="en-US" dirty="0" smtClean="0"/>
              <a:t>Tradable pollution permits</a:t>
            </a:r>
          </a:p>
          <a:p>
            <a:r>
              <a:rPr lang="en-US" dirty="0" smtClean="0"/>
              <a:t>DISCUSSION: Why would these be successful and why would they not?</a:t>
            </a:r>
            <a:endParaRPr lang="en-US" dirty="0"/>
          </a:p>
        </p:txBody>
      </p:sp>
    </p:spTree>
    <p:extLst>
      <p:ext uri="{BB962C8B-B14F-4D97-AF65-F5344CB8AC3E}">
        <p14:creationId xmlns:p14="http://schemas.microsoft.com/office/powerpoint/2010/main" val="997989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4001</Words>
  <Application>Microsoft Office PowerPoint</Application>
  <PresentationFormat>On-screen Show (4:3)</PresentationFormat>
  <Paragraphs>331</Paragraphs>
  <Slides>35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Tw Cen MT Condensed</vt:lpstr>
      <vt:lpstr>Office Theme</vt:lpstr>
      <vt:lpstr>SCHEME OF WORK</vt:lpstr>
      <vt:lpstr>PowerPoint Presentation</vt:lpstr>
      <vt:lpstr>PowerPoint Presentation</vt:lpstr>
      <vt:lpstr>RWS 8: Market Failure 3 - Production Externalities</vt:lpstr>
      <vt:lpstr>ECONOMICS A-LEVEL PATHWAY</vt:lpstr>
      <vt:lpstr>Defining ‘Environmental Issues’ The Role of Economics in this Debate</vt:lpstr>
      <vt:lpstr>Worst Carbon Emission Countries</vt:lpstr>
      <vt:lpstr>UK Energy Sources</vt:lpstr>
      <vt:lpstr>THE BIG QUESTION FOR NEXT WEEK  RWS 8: Market Failure 3: Production Externalities</vt:lpstr>
      <vt:lpstr>PREP HOMEWORK w/b 20th March</vt:lpstr>
      <vt:lpstr>PowerPoint Presentation</vt:lpstr>
      <vt:lpstr>RWS 7: Consumption Externalities Externality Diagrams from the last RWS</vt:lpstr>
      <vt:lpstr>WELFARE ECONOMICS RECAP Welfare for Society is maximised where the MSB=MSC</vt:lpstr>
      <vt:lpstr>RW8: Externalities in Production Negative Externalities</vt:lpstr>
      <vt:lpstr>Negative Externalities in Production</vt:lpstr>
      <vt:lpstr>RW8: Externalities in Production Positive Externalities</vt:lpstr>
      <vt:lpstr>Positive Externalities in Production The most abstract (and therefore hardest externality)</vt:lpstr>
      <vt:lpstr>RWS 8: Production Externalities Externality Diagrams Summary</vt:lpstr>
      <vt:lpstr>EVALUATING Market Failure Theory? “Market Success Paragraph”</vt:lpstr>
      <vt:lpstr>PowerPoint Presentation</vt:lpstr>
      <vt:lpstr>PowerPoint Presentation</vt:lpstr>
      <vt:lpstr>RWS8 (Micro): Production Externalities</vt:lpstr>
      <vt:lpstr>Diagrams for Subsidies and Taxation Climate Levy and Subsidies to Firms with Green Energy Credentials</vt:lpstr>
      <vt:lpstr>Diagrams for Regulation??? Global agreement to reduce emissions and tradable pollution permits</vt:lpstr>
      <vt:lpstr>Diagrams for Regulation???</vt:lpstr>
      <vt:lpstr>PowerPoint Presentation</vt:lpstr>
      <vt:lpstr>MICRO: GOVERNMENT INTERVENTION AND FAILURE Please get out your homework for me to inspect</vt:lpstr>
      <vt:lpstr>THE BIG QUESTION FOR LAST WEEK Market Failure 3: Production Externalities</vt:lpstr>
      <vt:lpstr>THE BIG QUESTION FOR THIS WEEK  RWS 8: Market Failure 3: Production Externalities</vt:lpstr>
      <vt:lpstr>STARTER ACTIVITY Externality Diagrams and Government Intervention</vt:lpstr>
      <vt:lpstr>GOVERNMENT INTERVENTION AND FAILURE</vt:lpstr>
      <vt:lpstr>THE BIG QUESTION FOR THIS WEEK  RWS 8: Market Failure 3: Production Externalities</vt:lpstr>
      <vt:lpstr>PowerPoint Presentation</vt:lpstr>
      <vt:lpstr>Carbon Tax</vt:lpstr>
      <vt:lpstr>Carbon Trading</vt:lpstr>
    </vt:vector>
  </TitlesOfParts>
  <Company>Godalming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99</cp:revision>
  <cp:lastPrinted>2019-03-12T09:22:24Z</cp:lastPrinted>
  <dcterms:created xsi:type="dcterms:W3CDTF">2017-03-06T19:24:02Z</dcterms:created>
  <dcterms:modified xsi:type="dcterms:W3CDTF">2019-03-15T16:19:47Z</dcterms:modified>
</cp:coreProperties>
</file>