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5" r:id="rId2"/>
    <p:sldId id="266" r:id="rId3"/>
    <p:sldId id="256" r:id="rId4"/>
    <p:sldId id="283" r:id="rId5"/>
    <p:sldId id="260" r:id="rId6"/>
    <p:sldId id="288" r:id="rId7"/>
    <p:sldId id="290" r:id="rId8"/>
    <p:sldId id="268" r:id="rId9"/>
    <p:sldId id="269" r:id="rId10"/>
    <p:sldId id="264" r:id="rId11"/>
    <p:sldId id="289" r:id="rId12"/>
    <p:sldId id="284" r:id="rId13"/>
    <p:sldId id="285" r:id="rId14"/>
    <p:sldId id="286" r:id="rId15"/>
    <p:sldId id="291" r:id="rId16"/>
    <p:sldId id="287" r:id="rId17"/>
    <p:sldId id="270" r:id="rId18"/>
    <p:sldId id="271" r:id="rId19"/>
    <p:sldId id="281" r:id="rId20"/>
    <p:sldId id="282" r:id="rId21"/>
    <p:sldId id="278" r:id="rId22"/>
    <p:sldId id="279" r:id="rId23"/>
    <p:sldId id="274" r:id="rId24"/>
    <p:sldId id="280" r:id="rId25"/>
    <p:sldId id="263" r:id="rId26"/>
    <p:sldId id="25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09" autoAdjust="0"/>
  </p:normalViewPr>
  <p:slideViewPr>
    <p:cSldViewPr snapToGrid="0">
      <p:cViewPr>
        <p:scale>
          <a:sx n="50" d="100"/>
          <a:sy n="50" d="100"/>
        </p:scale>
        <p:origin x="52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Tw Cen MT Condensed" panose="020B0606020104020203"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Tw Cen MT Condensed" panose="020B0606020104020203" pitchFamily="34" charset="0"/>
              </a:defRPr>
            </a:lvl1pPr>
          </a:lstStyle>
          <a:p>
            <a:fld id="{1B6CC4D4-8627-4F2E-B539-9DF51793C86A}" type="datetimeFigureOut">
              <a:rPr lang="en-GB" smtClean="0"/>
              <a:pPr/>
              <a:t>30/04/2019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Tw Cen MT Condensed" panose="020B0606020104020203"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Tw Cen MT Condensed" panose="020B0606020104020203" pitchFamily="34" charset="0"/>
              </a:defRPr>
            </a:lvl1pPr>
          </a:lstStyle>
          <a:p>
            <a:fld id="{20A777FA-1B0D-4299-B829-B0D0539B560E}" type="slidenum">
              <a:rPr lang="en-GB" smtClean="0"/>
              <a:pPr/>
              <a:t>‹#›</a:t>
            </a:fld>
            <a:endParaRPr lang="en-GB" dirty="0"/>
          </a:p>
        </p:txBody>
      </p:sp>
    </p:spTree>
    <p:extLst>
      <p:ext uri="{BB962C8B-B14F-4D97-AF65-F5344CB8AC3E}">
        <p14:creationId xmlns:p14="http://schemas.microsoft.com/office/powerpoint/2010/main" val="12822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Condensed" panose="020B0606020104020203" pitchFamily="34" charset="0"/>
        <a:ea typeface="+mn-ea"/>
        <a:cs typeface="+mn-cs"/>
      </a:defRPr>
    </a:lvl1pPr>
    <a:lvl2pPr marL="457200" algn="l" defTabSz="914400" rtl="0" eaLnBrk="1" latinLnBrk="0" hangingPunct="1">
      <a:defRPr sz="1200" kern="1200">
        <a:solidFill>
          <a:schemeClr val="tx1"/>
        </a:solidFill>
        <a:latin typeface="Tw Cen MT Condensed" panose="020B0606020104020203" pitchFamily="34" charset="0"/>
        <a:ea typeface="+mn-ea"/>
        <a:cs typeface="+mn-cs"/>
      </a:defRPr>
    </a:lvl2pPr>
    <a:lvl3pPr marL="914400" algn="l" defTabSz="914400" rtl="0" eaLnBrk="1" latinLnBrk="0" hangingPunct="1">
      <a:defRPr sz="1200" kern="1200">
        <a:solidFill>
          <a:schemeClr val="tx1"/>
        </a:solidFill>
        <a:latin typeface="Tw Cen MT Condensed" panose="020B0606020104020203" pitchFamily="34" charset="0"/>
        <a:ea typeface="+mn-ea"/>
        <a:cs typeface="+mn-cs"/>
      </a:defRPr>
    </a:lvl3pPr>
    <a:lvl4pPr marL="1371600" algn="l" defTabSz="914400" rtl="0" eaLnBrk="1" latinLnBrk="0" hangingPunct="1">
      <a:defRPr sz="1200" kern="1200">
        <a:solidFill>
          <a:schemeClr val="tx1"/>
        </a:solidFill>
        <a:latin typeface="Tw Cen MT Condensed" panose="020B0606020104020203" pitchFamily="34" charset="0"/>
        <a:ea typeface="+mn-ea"/>
        <a:cs typeface="+mn-cs"/>
      </a:defRPr>
    </a:lvl4pPr>
    <a:lvl5pPr marL="1828800" algn="l" defTabSz="914400" rtl="0" eaLnBrk="1" latinLnBrk="0" hangingPunct="1">
      <a:defRPr sz="1200" kern="1200">
        <a:solidFill>
          <a:schemeClr val="tx1"/>
        </a:solidFill>
        <a:latin typeface="Tw Cen MT Condensed" panose="020B06060201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Points to discuss:</a:t>
            </a:r>
          </a:p>
          <a:p>
            <a:endParaRPr lang="en-GB" dirty="0" smtClean="0"/>
          </a:p>
          <a:p>
            <a:r>
              <a:rPr lang="en-GB" dirty="0" smtClean="0"/>
              <a:t>Who</a:t>
            </a:r>
            <a:r>
              <a:rPr lang="en-GB" baseline="0" dirty="0" smtClean="0"/>
              <a:t> could afford £30,000 pounds?</a:t>
            </a:r>
          </a:p>
          <a:p>
            <a:r>
              <a:rPr lang="en-GB" baseline="0" dirty="0" smtClean="0"/>
              <a:t>By one person paying for this person to be put away, why would others benefit in society?  If they benefit, should they pay?</a:t>
            </a:r>
          </a:p>
          <a:p>
            <a:r>
              <a:rPr lang="en-GB" baseline="0" dirty="0" smtClean="0"/>
              <a:t>Are people not ‘free riding’ on the actions of another?</a:t>
            </a:r>
            <a:endParaRPr lang="en-GB" dirty="0" smtClean="0"/>
          </a:p>
        </p:txBody>
      </p:sp>
      <p:sp>
        <p:nvSpPr>
          <p:cNvPr id="4" name="Slide Number Placeholder 3"/>
          <p:cNvSpPr>
            <a:spLocks noGrp="1"/>
          </p:cNvSpPr>
          <p:nvPr>
            <p:ph type="sldNum" sz="quarter" idx="10"/>
          </p:nvPr>
        </p:nvSpPr>
        <p:spPr/>
        <p:txBody>
          <a:bodyPr/>
          <a:lstStyle/>
          <a:p>
            <a:fld id="{20A777FA-1B0D-4299-B829-B0D0539B560E}" type="slidenum">
              <a:rPr lang="en-GB" smtClean="0"/>
              <a:t>3</a:t>
            </a:fld>
            <a:endParaRPr lang="en-GB"/>
          </a:p>
        </p:txBody>
      </p:sp>
    </p:spTree>
    <p:extLst>
      <p:ext uri="{BB962C8B-B14F-4D97-AF65-F5344CB8AC3E}">
        <p14:creationId xmlns:p14="http://schemas.microsoft.com/office/powerpoint/2010/main" val="19864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CAF8C-B3A4-4503-9C64-26A33189E9D4}" type="slidenum">
              <a:rPr lang="en-US" altLang="en-US"/>
              <a:pPr/>
              <a:t>5</a:t>
            </a:fld>
            <a:endParaRPr lang="en-US"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spcBef>
                <a:spcPct val="50000"/>
              </a:spcBef>
            </a:pPr>
            <a:r>
              <a:rPr lang="en-GB" altLang="en-US" sz="2900" dirty="0" smtClean="0"/>
              <a:t>Pure public</a:t>
            </a:r>
            <a:r>
              <a:rPr lang="en-US" altLang="en-US" sz="2900" dirty="0" smtClean="0"/>
              <a:t> goods are also known as </a:t>
            </a:r>
            <a:r>
              <a:rPr lang="en-US" altLang="en-US" sz="2900" i="1" dirty="0" smtClean="0"/>
              <a:t>collective consumption goods</a:t>
            </a:r>
            <a:endParaRPr lang="en-GB" altLang="en-US" sz="2900" i="1" dirty="0" smtClean="0"/>
          </a:p>
          <a:p>
            <a:pPr lvl="2">
              <a:spcBef>
                <a:spcPct val="50000"/>
              </a:spcBef>
            </a:pPr>
            <a:r>
              <a:rPr lang="en-GB" altLang="en-US" dirty="0" smtClean="0"/>
              <a:t>National Defence Systems </a:t>
            </a:r>
          </a:p>
          <a:p>
            <a:pPr lvl="2">
              <a:spcBef>
                <a:spcPct val="50000"/>
              </a:spcBef>
            </a:pPr>
            <a:r>
              <a:rPr lang="en-GB" altLang="en-US" dirty="0" smtClean="0"/>
              <a:t>Sewage and Waste Disposal Systems</a:t>
            </a:r>
          </a:p>
          <a:p>
            <a:pPr lvl="2">
              <a:spcBef>
                <a:spcPct val="50000"/>
              </a:spcBef>
            </a:pPr>
            <a:r>
              <a:rPr lang="en-GB" altLang="en-US" dirty="0" smtClean="0"/>
              <a:t>Lighthouse Protection</a:t>
            </a:r>
          </a:p>
          <a:p>
            <a:pPr lvl="2">
              <a:spcBef>
                <a:spcPct val="50000"/>
              </a:spcBef>
            </a:pPr>
            <a:r>
              <a:rPr lang="en-GB" altLang="en-US" dirty="0" smtClean="0"/>
              <a:t>National Rail Safety Systems</a:t>
            </a:r>
          </a:p>
          <a:p>
            <a:pPr lvl="2">
              <a:spcBef>
                <a:spcPct val="50000"/>
              </a:spcBef>
            </a:pPr>
            <a:r>
              <a:rPr lang="en-GB" altLang="en-US" dirty="0" smtClean="0"/>
              <a:t>Street Lighting</a:t>
            </a:r>
          </a:p>
          <a:p>
            <a:pPr lvl="2">
              <a:spcBef>
                <a:spcPct val="50000"/>
              </a:spcBef>
            </a:pPr>
            <a:r>
              <a:rPr lang="en-GB" altLang="en-US" dirty="0" smtClean="0"/>
              <a:t>Firework Displays</a:t>
            </a:r>
          </a:p>
          <a:p>
            <a:endParaRPr lang="en-GB" altLang="en-US" dirty="0" smtClean="0"/>
          </a:p>
          <a:p>
            <a:r>
              <a:rPr lang="en-GB" dirty="0" smtClean="0"/>
              <a:t>Consumption by one individual or group does not reduce availability for others, so a price is difficult to set in a market context (non-rivalry).</a:t>
            </a:r>
            <a:endParaRPr lang="en-GB" altLang="en-US" dirty="0"/>
          </a:p>
        </p:txBody>
      </p:sp>
    </p:spTree>
    <p:extLst>
      <p:ext uri="{BB962C8B-B14F-4D97-AF65-F5344CB8AC3E}">
        <p14:creationId xmlns:p14="http://schemas.microsoft.com/office/powerpoint/2010/main" val="312340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Non-rival and Non-Excludable = Free rider issue</a:t>
            </a:r>
            <a:endParaRPr lang="en-GB" dirty="0"/>
          </a:p>
        </p:txBody>
      </p:sp>
      <p:sp>
        <p:nvSpPr>
          <p:cNvPr id="4" name="Slide Number Placeholder 3"/>
          <p:cNvSpPr>
            <a:spLocks noGrp="1"/>
          </p:cNvSpPr>
          <p:nvPr>
            <p:ph type="sldNum" sz="quarter" idx="10"/>
          </p:nvPr>
        </p:nvSpPr>
        <p:spPr/>
        <p:txBody>
          <a:bodyPr/>
          <a:lstStyle/>
          <a:p>
            <a:fld id="{20A777FA-1B0D-4299-B829-B0D0539B560E}" type="slidenum">
              <a:rPr lang="en-GB" smtClean="0"/>
              <a:pPr/>
              <a:t>8</a:t>
            </a:fld>
            <a:endParaRPr lang="en-GB" dirty="0"/>
          </a:p>
        </p:txBody>
      </p:sp>
    </p:spTree>
    <p:extLst>
      <p:ext uri="{BB962C8B-B14F-4D97-AF65-F5344CB8AC3E}">
        <p14:creationId xmlns:p14="http://schemas.microsoft.com/office/powerpoint/2010/main" val="29766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777FA-1B0D-4299-B829-B0D0539B560E}" type="slidenum">
              <a:rPr lang="en-GB" smtClean="0"/>
              <a:t>10</a:t>
            </a:fld>
            <a:endParaRPr lang="en-GB"/>
          </a:p>
        </p:txBody>
      </p:sp>
    </p:spTree>
    <p:extLst>
      <p:ext uri="{BB962C8B-B14F-4D97-AF65-F5344CB8AC3E}">
        <p14:creationId xmlns:p14="http://schemas.microsoft.com/office/powerpoint/2010/main" val="277803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777FA-1B0D-4299-B829-B0D0539B560E}" type="slidenum">
              <a:rPr lang="en-GB" smtClean="0"/>
              <a:t>11</a:t>
            </a:fld>
            <a:endParaRPr lang="en-GB"/>
          </a:p>
        </p:txBody>
      </p:sp>
    </p:spTree>
    <p:extLst>
      <p:ext uri="{BB962C8B-B14F-4D97-AF65-F5344CB8AC3E}">
        <p14:creationId xmlns:p14="http://schemas.microsoft.com/office/powerpoint/2010/main" val="14777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777FA-1B0D-4299-B829-B0D0539B560E}" type="slidenum">
              <a:rPr lang="en-GB" smtClean="0"/>
              <a:t>13</a:t>
            </a:fld>
            <a:endParaRPr lang="en-GB"/>
          </a:p>
        </p:txBody>
      </p:sp>
    </p:spTree>
    <p:extLst>
      <p:ext uri="{BB962C8B-B14F-4D97-AF65-F5344CB8AC3E}">
        <p14:creationId xmlns:p14="http://schemas.microsoft.com/office/powerpoint/2010/main" val="38494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777FA-1B0D-4299-B829-B0D0539B560E}" type="slidenum">
              <a:rPr lang="en-GB" smtClean="0"/>
              <a:t>15</a:t>
            </a:fld>
            <a:endParaRPr lang="en-GB"/>
          </a:p>
        </p:txBody>
      </p:sp>
    </p:spTree>
    <p:extLst>
      <p:ext uri="{BB962C8B-B14F-4D97-AF65-F5344CB8AC3E}">
        <p14:creationId xmlns:p14="http://schemas.microsoft.com/office/powerpoint/2010/main" val="248988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8CB85F-A427-4731-B251-E02C8250E5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64088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8CB85F-A427-4731-B251-E02C8250E5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189390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8CB85F-A427-4731-B251-E02C8250E5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34875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8CB85F-A427-4731-B251-E02C8250E5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208258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CB85F-A427-4731-B251-E02C8250E5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226908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8CB85F-A427-4731-B251-E02C8250E5E9}"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279597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8CB85F-A427-4731-B251-E02C8250E5E9}" type="datetimeFigureOut">
              <a:rPr lang="en-GB" smtClean="0"/>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36644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8CB85F-A427-4731-B251-E02C8250E5E9}" type="datetimeFigureOut">
              <a:rPr lang="en-GB" smtClean="0"/>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55597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CB85F-A427-4731-B251-E02C8250E5E9}"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28030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CB85F-A427-4731-B251-E02C8250E5E9}"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289244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CB85F-A427-4731-B251-E02C8250E5E9}"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0C549B-7946-4F23-810C-CB955929E0D2}" type="slidenum">
              <a:rPr lang="en-GB" smtClean="0"/>
              <a:t>‹#›</a:t>
            </a:fld>
            <a:endParaRPr lang="en-GB"/>
          </a:p>
        </p:txBody>
      </p:sp>
    </p:spTree>
    <p:extLst>
      <p:ext uri="{BB962C8B-B14F-4D97-AF65-F5344CB8AC3E}">
        <p14:creationId xmlns:p14="http://schemas.microsoft.com/office/powerpoint/2010/main" val="208050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6C8CB85F-A427-4731-B251-E02C8250E5E9}" type="datetimeFigureOut">
              <a:rPr lang="en-GB" smtClean="0"/>
              <a:pPr/>
              <a:t>30/04/2019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350C549B-7946-4F23-810C-CB955929E0D2}" type="slidenum">
              <a:rPr lang="en-GB" smtClean="0"/>
              <a:pPr/>
              <a:t>‹#›</a:t>
            </a:fld>
            <a:endParaRPr lang="en-GB" dirty="0"/>
          </a:p>
        </p:txBody>
      </p:sp>
    </p:spTree>
    <p:extLst>
      <p:ext uri="{BB962C8B-B14F-4D97-AF65-F5344CB8AC3E}">
        <p14:creationId xmlns:p14="http://schemas.microsoft.com/office/powerpoint/2010/main" val="406213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bc.co.uk/news/uk-3503684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bc.co.uk/news/uk-3503684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deas.ted.com/skyscrapers-but-no-sewage-system-meet-a-city-run-by-private-industry/?utm_campaign=social&amp;utm_medium=referral&amp;utm_source=facebook.com&amp;utm_content=ideas-blog&amp;utm_term=global-social%20issu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guardian.com/business/2017/apr/27/aa-boss-shortlisted-for-wolfson-economics-prize-for-uk-roads-plan" TargetMode="External"/><Relationship Id="rId2" Type="http://schemas.openxmlformats.org/officeDocument/2006/relationships/hyperlink" Target="http://www.bbc.co.uk/news/uk-england-london-2145124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900" b="1" dirty="0" smtClean="0">
                <a:solidFill>
                  <a:schemeClr val="bg1"/>
                </a:solidFill>
                <a:latin typeface="Tw Cen MT Condensed" panose="020B0606020104020203" pitchFamily="34" charset="0"/>
              </a:rPr>
              <a:t>WEEK 1</a:t>
            </a:r>
            <a:endParaRPr lang="en-US" sz="239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8442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 y="47514"/>
            <a:ext cx="10515600" cy="1325563"/>
          </a:xfrm>
        </p:spPr>
        <p:txBody>
          <a:bodyPr>
            <a:normAutofit/>
          </a:bodyPr>
          <a:lstStyle/>
          <a:p>
            <a:r>
              <a:rPr lang="en-US" sz="5300" b="1" dirty="0" smtClean="0">
                <a:latin typeface="Tw Cen MT Condensed" panose="020B0606020104020203" pitchFamily="34" charset="0"/>
              </a:rPr>
              <a:t>Private and Public Goods Application</a:t>
            </a:r>
            <a:br>
              <a:rPr lang="en-US" sz="5300" b="1" dirty="0" smtClean="0">
                <a:latin typeface="Tw Cen MT Condensed" panose="020B0606020104020203" pitchFamily="34" charset="0"/>
              </a:rPr>
            </a:br>
            <a:r>
              <a:rPr lang="en-US" sz="3600" dirty="0" smtClean="0">
                <a:solidFill>
                  <a:srgbClr val="FF0000"/>
                </a:solidFill>
                <a:latin typeface="Tw Cen MT Condensed" panose="020B0606020104020203" pitchFamily="34" charset="0"/>
              </a:rPr>
              <a:t>TV Signals and the Role of Technological Change </a:t>
            </a:r>
            <a:endParaRPr lang="en-US" sz="3600" dirty="0">
              <a:solidFill>
                <a:srgbClr val="FF0000"/>
              </a:solidFill>
              <a:latin typeface="Tw Cen MT Condensed" panose="020B0606020104020203" pitchFamily="34" charset="0"/>
            </a:endParaRPr>
          </a:p>
        </p:txBody>
      </p:sp>
      <p:pic>
        <p:nvPicPr>
          <p:cNvPr id="5" name="Content Placeholder 4"/>
          <p:cNvPicPr>
            <a:picLocks noGrp="1" noChangeAspect="1"/>
          </p:cNvPicPr>
          <p:nvPr>
            <p:ph idx="1"/>
          </p:nvPr>
        </p:nvPicPr>
        <p:blipFill>
          <a:blip r:embed="rId3"/>
          <a:stretch>
            <a:fillRect/>
          </a:stretch>
        </p:blipFill>
        <p:spPr>
          <a:xfrm>
            <a:off x="193322" y="1531883"/>
            <a:ext cx="5240069" cy="4405312"/>
          </a:xfrm>
          <a:prstGeom prst="rect">
            <a:avLst/>
          </a:prstGeom>
          <a:ln>
            <a:solidFill>
              <a:schemeClr val="tx1"/>
            </a:solidFill>
          </a:ln>
        </p:spPr>
      </p:pic>
      <p:sp>
        <p:nvSpPr>
          <p:cNvPr id="6" name="TextBox 5"/>
          <p:cNvSpPr txBox="1"/>
          <p:nvPr/>
        </p:nvSpPr>
        <p:spPr>
          <a:xfrm>
            <a:off x="5638800" y="1690688"/>
            <a:ext cx="6350000" cy="5078313"/>
          </a:xfrm>
          <a:prstGeom prst="rect">
            <a:avLst/>
          </a:prstGeom>
          <a:noFill/>
          <a:ln>
            <a:solidFill>
              <a:schemeClr val="tx1"/>
            </a:solidFill>
          </a:ln>
        </p:spPr>
        <p:txBody>
          <a:bodyPr wrap="square" rtlCol="0">
            <a:spAutoFit/>
          </a:bodyPr>
          <a:lstStyle/>
          <a:p>
            <a:r>
              <a:rPr lang="en-GB" sz="1200" b="1" dirty="0" smtClean="0">
                <a:latin typeface="Tw Cen MT Condensed" panose="020B0606020104020203" pitchFamily="34" charset="0"/>
              </a:rPr>
              <a:t>Explain the difference between a ‘public good’ and a ‘private good’.</a:t>
            </a: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r>
              <a:rPr lang="en-GB" sz="1200" b="1" dirty="0" smtClean="0">
                <a:latin typeface="Tw Cen MT Condensed" panose="020B0606020104020203" pitchFamily="34" charset="0"/>
              </a:rPr>
              <a:t>Why might the old way of broadcasting through generating TV signals (analogue) be classified as a pure public good?</a:t>
            </a: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r>
              <a:rPr lang="en-GB" sz="1200" b="1" dirty="0" smtClean="0">
                <a:latin typeface="Tw Cen MT Condensed" panose="020B0606020104020203" pitchFamily="34" charset="0"/>
              </a:rPr>
              <a:t>To what extent are Sky satellite and Virgin Media cable services private goods though?</a:t>
            </a: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r>
              <a:rPr lang="en-GB" sz="1200" b="1" dirty="0" smtClean="0">
                <a:latin typeface="Tw Cen MT Condensed" panose="020B0606020104020203" pitchFamily="34" charset="0"/>
              </a:rPr>
              <a:t>What role does technology play in terms of whether pure public goods exist do you think?</a:t>
            </a: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r>
              <a:rPr lang="en-GB" sz="1200" b="1" dirty="0" smtClean="0">
                <a:latin typeface="Tw Cen MT Condensed" panose="020B0606020104020203" pitchFamily="34" charset="0"/>
              </a:rPr>
              <a:t>Is the BBC a market failure or a Government Intervention?</a:t>
            </a: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p:txBody>
      </p:sp>
      <p:sp>
        <p:nvSpPr>
          <p:cNvPr id="7" name="TextBox 6"/>
          <p:cNvSpPr txBox="1"/>
          <p:nvPr/>
        </p:nvSpPr>
        <p:spPr>
          <a:xfrm>
            <a:off x="193322" y="6096001"/>
            <a:ext cx="5240069" cy="600164"/>
          </a:xfrm>
          <a:prstGeom prst="rect">
            <a:avLst/>
          </a:prstGeom>
          <a:noFill/>
          <a:ln>
            <a:solidFill>
              <a:schemeClr val="tx1"/>
            </a:solidFill>
          </a:ln>
        </p:spPr>
        <p:txBody>
          <a:bodyPr wrap="square" rtlCol="0">
            <a:spAutoFit/>
          </a:bodyPr>
          <a:lstStyle/>
          <a:p>
            <a:r>
              <a:rPr lang="en-GB" sz="1100" dirty="0" smtClean="0"/>
              <a:t>Increasingly, with the advent of SMART TV’s, viewers stream from the internet, TV programmes through  Netflix and Amazon Prime.  Also ‘Now’ are other competitors and ‘Disney’ are looking at launching a new streaming service as competitors.</a:t>
            </a:r>
            <a:endParaRPr lang="en-GB" sz="1100" dirty="0"/>
          </a:p>
        </p:txBody>
      </p:sp>
    </p:spTree>
    <p:extLst>
      <p:ext uri="{BB962C8B-B14F-4D97-AF65-F5344CB8AC3E}">
        <p14:creationId xmlns:p14="http://schemas.microsoft.com/office/powerpoint/2010/main" val="2512332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06320"/>
            <a:ext cx="10515600" cy="1325563"/>
          </a:xfrm>
        </p:spPr>
        <p:txBody>
          <a:bodyPr>
            <a:normAutofit/>
          </a:bodyPr>
          <a:lstStyle/>
          <a:p>
            <a:r>
              <a:rPr lang="en-US" sz="5300" b="1" dirty="0" smtClean="0">
                <a:latin typeface="Tw Cen MT Condensed" panose="020B0606020104020203" pitchFamily="34" charset="0"/>
              </a:rPr>
              <a:t>Private and Public Goods Application</a:t>
            </a:r>
            <a:br>
              <a:rPr lang="en-US" sz="5300" b="1" dirty="0" smtClean="0">
                <a:latin typeface="Tw Cen MT Condensed" panose="020B0606020104020203" pitchFamily="34" charset="0"/>
              </a:rPr>
            </a:br>
            <a:r>
              <a:rPr lang="en-US" sz="3600" dirty="0" smtClean="0">
                <a:solidFill>
                  <a:srgbClr val="FF0000"/>
                </a:solidFill>
                <a:latin typeface="Tw Cen MT Condensed" panose="020B0606020104020203" pitchFamily="34" charset="0"/>
              </a:rPr>
              <a:t>TV Signals and the Role of Technological Change </a:t>
            </a:r>
            <a:endParaRPr lang="en-US" sz="3600" dirty="0">
              <a:solidFill>
                <a:srgbClr val="FF0000"/>
              </a:solidFill>
              <a:latin typeface="Tw Cen MT Condensed" panose="020B0606020104020203" pitchFamily="34" charset="0"/>
            </a:endParaRPr>
          </a:p>
        </p:txBody>
      </p:sp>
      <p:pic>
        <p:nvPicPr>
          <p:cNvPr id="5" name="Content Placeholder 4"/>
          <p:cNvPicPr>
            <a:picLocks noGrp="1" noChangeAspect="1"/>
          </p:cNvPicPr>
          <p:nvPr>
            <p:ph idx="1"/>
          </p:nvPr>
        </p:nvPicPr>
        <p:blipFill>
          <a:blip r:embed="rId3"/>
          <a:stretch>
            <a:fillRect/>
          </a:stretch>
        </p:blipFill>
        <p:spPr>
          <a:xfrm>
            <a:off x="825054" y="1690688"/>
            <a:ext cx="4343846" cy="3800585"/>
          </a:xfrm>
          <a:prstGeom prst="rect">
            <a:avLst/>
          </a:prstGeom>
        </p:spPr>
      </p:pic>
      <p:sp>
        <p:nvSpPr>
          <p:cNvPr id="4" name="TextBox 3"/>
          <p:cNvSpPr txBox="1"/>
          <p:nvPr/>
        </p:nvSpPr>
        <p:spPr>
          <a:xfrm>
            <a:off x="0" y="0"/>
            <a:ext cx="386644" cy="369332"/>
          </a:xfrm>
          <a:prstGeom prst="rect">
            <a:avLst/>
          </a:prstGeom>
          <a:solidFill>
            <a:srgbClr val="FFFFFF"/>
          </a:solidFill>
        </p:spPr>
        <p:txBody>
          <a:bodyPr wrap="none" rtlCol="0">
            <a:spAutoFit/>
          </a:bodyPr>
          <a:lstStyle/>
          <a:p>
            <a:r>
              <a:rPr lang="en-US" b="1" dirty="0" smtClean="0">
                <a:latin typeface="Tw Cen MT Condensed" panose="020B0606020104020203" pitchFamily="34" charset="0"/>
              </a:rPr>
              <a:t>15</a:t>
            </a:r>
            <a:endParaRPr lang="en-US" b="1" dirty="0">
              <a:latin typeface="Tw Cen MT Condensed" panose="020B0606020104020203" pitchFamily="34" charset="0"/>
            </a:endParaRPr>
          </a:p>
        </p:txBody>
      </p:sp>
      <p:sp>
        <p:nvSpPr>
          <p:cNvPr id="6" name="TextBox 5"/>
          <p:cNvSpPr txBox="1"/>
          <p:nvPr/>
        </p:nvSpPr>
        <p:spPr>
          <a:xfrm>
            <a:off x="5638800" y="1690688"/>
            <a:ext cx="6350000" cy="4893647"/>
          </a:xfrm>
          <a:prstGeom prst="rect">
            <a:avLst/>
          </a:prstGeom>
          <a:noFill/>
          <a:ln>
            <a:solidFill>
              <a:schemeClr val="tx1"/>
            </a:solidFill>
          </a:ln>
        </p:spPr>
        <p:txBody>
          <a:bodyPr wrap="square" rtlCol="0">
            <a:spAutoFit/>
          </a:bodyPr>
          <a:lstStyle/>
          <a:p>
            <a:r>
              <a:rPr lang="en-GB" sz="1200" b="1" dirty="0" smtClean="0">
                <a:latin typeface="Tw Cen MT Condensed" panose="020B0606020104020203" pitchFamily="34" charset="0"/>
              </a:rPr>
              <a:t>Explain the difference between a ‘public good’ and a ‘private good’.</a:t>
            </a: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r>
              <a:rPr lang="en-GB" sz="1200" b="1" dirty="0" smtClean="0">
                <a:latin typeface="Tw Cen MT Condensed" panose="020B0606020104020203" pitchFamily="34" charset="0"/>
              </a:rPr>
              <a:t>Why might generating TV signals be classified as a pure public good?</a:t>
            </a: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r>
              <a:rPr lang="en-GB" sz="1200" b="1" dirty="0" smtClean="0">
                <a:latin typeface="Tw Cen MT Condensed" panose="020B0606020104020203" pitchFamily="34" charset="0"/>
              </a:rPr>
              <a:t>To what extent are Sky satellite and Virgin Media cable services private goods though?</a:t>
            </a: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smtClean="0">
              <a:latin typeface="Tw Cen MT Condensed" panose="020B0606020104020203" pitchFamily="34" charset="0"/>
            </a:endParaRPr>
          </a:p>
          <a:p>
            <a:r>
              <a:rPr lang="en-GB" sz="1200" b="1" dirty="0" smtClean="0">
                <a:latin typeface="Tw Cen MT Condensed" panose="020B0606020104020203" pitchFamily="34" charset="0"/>
              </a:rPr>
              <a:t>What role does technology play in terms of whether pure public goods exist do you think?</a:t>
            </a: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r>
              <a:rPr lang="en-GB" sz="1200" b="1" dirty="0" smtClean="0">
                <a:latin typeface="Tw Cen MT Condensed" panose="020B0606020104020203" pitchFamily="34" charset="0"/>
              </a:rPr>
              <a:t>Is the BBC a market failure or a Government Intervention?</a:t>
            </a: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a:p>
            <a:endParaRPr lang="en-GB" sz="1200" b="1" dirty="0">
              <a:latin typeface="Tw Cen MT Condensed" panose="020B0606020104020203" pitchFamily="34" charset="0"/>
            </a:endParaRPr>
          </a:p>
          <a:p>
            <a:endParaRPr lang="en-GB" sz="1200" b="1" dirty="0" smtClean="0">
              <a:latin typeface="Tw Cen MT Condensed" panose="020B0606020104020203" pitchFamily="34" charset="0"/>
            </a:endParaRPr>
          </a:p>
        </p:txBody>
      </p:sp>
      <p:sp>
        <p:nvSpPr>
          <p:cNvPr id="3" name="TextBox 2"/>
          <p:cNvSpPr txBox="1"/>
          <p:nvPr/>
        </p:nvSpPr>
        <p:spPr>
          <a:xfrm>
            <a:off x="167941" y="5650078"/>
            <a:ext cx="5000959" cy="830997"/>
          </a:xfrm>
          <a:prstGeom prst="rect">
            <a:avLst/>
          </a:prstGeom>
          <a:solidFill>
            <a:schemeClr val="bg1"/>
          </a:solidFill>
        </p:spPr>
        <p:txBody>
          <a:bodyPr wrap="square" rtlCol="0">
            <a:spAutoFit/>
          </a:bodyPr>
          <a:lstStyle/>
          <a:p>
            <a:r>
              <a:rPr lang="en-GB" sz="1200" b="1" i="1" dirty="0" smtClean="0">
                <a:solidFill>
                  <a:srgbClr val="FF0000"/>
                </a:solidFill>
                <a:latin typeface="Tw Cen MT Condensed" panose="020B0606020104020203" pitchFamily="34" charset="0"/>
              </a:rPr>
              <a:t>MAIN POINT: </a:t>
            </a:r>
            <a:r>
              <a:rPr lang="en-GB" sz="1200" i="1" dirty="0" smtClean="0">
                <a:solidFill>
                  <a:srgbClr val="FF0000"/>
                </a:solidFill>
                <a:latin typeface="Tw Cen MT Condensed" panose="020B0606020104020203" pitchFamily="34" charset="0"/>
              </a:rPr>
              <a:t>The BBC is not a public good, the TV Signals are….the BBC is the Government Intervention to solve the market failure.  The market failure is to have no provision of TV signals by private firms as they would be unable to charge a prices as consumers would be free riding once it is provided (because the property of the good is non-excludable and non-rival). </a:t>
            </a:r>
            <a:endParaRPr lang="en-GB" sz="1200" i="1" dirty="0">
              <a:solidFill>
                <a:srgbClr val="FF0000"/>
              </a:solidFill>
              <a:latin typeface="Tw Cen MT Condensed" panose="020B0606020104020203" pitchFamily="34" charset="0"/>
            </a:endParaRPr>
          </a:p>
        </p:txBody>
      </p:sp>
      <p:pic>
        <p:nvPicPr>
          <p:cNvPr id="7" name="Picture 6"/>
          <p:cNvPicPr>
            <a:picLocks noChangeAspect="1"/>
          </p:cNvPicPr>
          <p:nvPr/>
        </p:nvPicPr>
        <p:blipFill>
          <a:blip r:embed="rId4"/>
          <a:stretch>
            <a:fillRect/>
          </a:stretch>
        </p:blipFill>
        <p:spPr>
          <a:xfrm>
            <a:off x="5357089" y="1531883"/>
            <a:ext cx="6467765" cy="4917274"/>
          </a:xfrm>
          <a:prstGeom prst="rect">
            <a:avLst/>
          </a:prstGeom>
        </p:spPr>
      </p:pic>
    </p:spTree>
    <p:extLst>
      <p:ext uri="{BB962C8B-B14F-4D97-AF65-F5344CB8AC3E}">
        <p14:creationId xmlns:p14="http://schemas.microsoft.com/office/powerpoint/2010/main" val="42531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363"/>
            <a:ext cx="8229600" cy="1143000"/>
          </a:xfrm>
        </p:spPr>
        <p:txBody>
          <a:bodyPr>
            <a:normAutofit/>
          </a:bodyPr>
          <a:lstStyle/>
          <a:p>
            <a:pPr algn="l"/>
            <a:r>
              <a:rPr lang="en-US" b="1" dirty="0" smtClean="0"/>
              <a:t>STARTER: Microeconomics</a:t>
            </a:r>
            <a:r>
              <a:rPr lang="en-US" dirty="0" smtClean="0"/>
              <a:t/>
            </a:r>
            <a:br>
              <a:rPr lang="en-US" dirty="0" smtClean="0"/>
            </a:br>
            <a:r>
              <a:rPr lang="en-US" sz="3100" b="1" dirty="0">
                <a:solidFill>
                  <a:srgbClr val="FF0000"/>
                </a:solidFill>
              </a:rPr>
              <a:t>Flood </a:t>
            </a:r>
            <a:r>
              <a:rPr lang="en-US" sz="3100" b="1" dirty="0" err="1">
                <a:solidFill>
                  <a:srgbClr val="FF0000"/>
                </a:solidFill>
              </a:rPr>
              <a:t>Defences</a:t>
            </a:r>
            <a:r>
              <a:rPr lang="en-US" sz="3100" b="1" dirty="0">
                <a:solidFill>
                  <a:srgbClr val="FF0000"/>
                </a:solidFill>
              </a:rPr>
              <a:t> as a Public Good</a:t>
            </a:r>
            <a:endParaRPr lang="en-US" b="1" dirty="0">
              <a:solidFill>
                <a:srgbClr val="FF0000"/>
              </a:solidFill>
            </a:endParaRPr>
          </a:p>
        </p:txBody>
      </p:sp>
      <p:sp>
        <p:nvSpPr>
          <p:cNvPr id="3" name="Content Placeholder 2"/>
          <p:cNvSpPr>
            <a:spLocks noGrp="1"/>
          </p:cNvSpPr>
          <p:nvPr>
            <p:ph idx="1"/>
          </p:nvPr>
        </p:nvSpPr>
        <p:spPr>
          <a:xfrm>
            <a:off x="5359400" y="2273300"/>
            <a:ext cx="6451599" cy="4330700"/>
          </a:xfrm>
          <a:solidFill>
            <a:schemeClr val="bg1"/>
          </a:solidFill>
        </p:spPr>
        <p:txBody>
          <a:bodyPr>
            <a:normAutofit fontScale="92500" lnSpcReduction="10000"/>
          </a:bodyPr>
          <a:lstStyle/>
          <a:p>
            <a:pPr marL="0" indent="0">
              <a:buNone/>
            </a:pPr>
            <a:r>
              <a:rPr lang="en-US" b="1" dirty="0" smtClean="0"/>
              <a:t>To what extent has the increase in flooding of the UK from 2010 until 2017 been a market failure or a Government Failure?</a:t>
            </a:r>
          </a:p>
          <a:p>
            <a:r>
              <a:rPr lang="en-US" sz="2600" u="sng" dirty="0"/>
              <a:t>Point 1: Flooding has been a market failure because flood </a:t>
            </a:r>
            <a:r>
              <a:rPr lang="en-US" sz="2600" u="sng" dirty="0" err="1"/>
              <a:t>defences</a:t>
            </a:r>
            <a:r>
              <a:rPr lang="en-US" sz="2600" u="sng" dirty="0"/>
              <a:t> are a pure public good</a:t>
            </a:r>
          </a:p>
          <a:p>
            <a:pPr marL="914400" lvl="1" indent="-457200">
              <a:buFont typeface="+mj-lt"/>
              <a:buAutoNum type="arabicPeriod"/>
            </a:pPr>
            <a:r>
              <a:rPr lang="en-US" sz="2200" dirty="0"/>
              <a:t>As: Market Failure Arguments</a:t>
            </a:r>
          </a:p>
          <a:p>
            <a:pPr marL="914400" lvl="1" indent="-457200">
              <a:buFont typeface="+mj-lt"/>
              <a:buAutoNum type="arabicPeriod"/>
            </a:pPr>
            <a:r>
              <a:rPr lang="en-US" sz="2200" dirty="0" err="1"/>
              <a:t>Ae</a:t>
            </a:r>
            <a:r>
              <a:rPr lang="en-US" sz="2200" dirty="0"/>
              <a:t>: Market Success Arguments</a:t>
            </a:r>
          </a:p>
          <a:p>
            <a:r>
              <a:rPr lang="en-US" sz="2600" u="sng" dirty="0"/>
              <a:t>Point 2: Flooding has not been a Government failure because the Government have intervened through the Environment agency to provide </a:t>
            </a:r>
            <a:r>
              <a:rPr lang="en-US" sz="2600" u="sng" dirty="0" err="1"/>
              <a:t>defences</a:t>
            </a:r>
            <a:r>
              <a:rPr lang="en-US" sz="2600" u="sng" dirty="0"/>
              <a:t> such as the Thames Barrier etc.</a:t>
            </a:r>
          </a:p>
          <a:p>
            <a:pPr marL="914400" lvl="1" indent="-457200">
              <a:buFont typeface="+mj-lt"/>
              <a:buAutoNum type="arabicPeriod" startAt="3"/>
            </a:pPr>
            <a:r>
              <a:rPr lang="en-US" sz="2200" dirty="0"/>
              <a:t>As: Government Intervention Arguments</a:t>
            </a:r>
          </a:p>
          <a:p>
            <a:pPr marL="914400" lvl="1" indent="-457200">
              <a:buFont typeface="+mj-lt"/>
              <a:buAutoNum type="arabicPeriod" startAt="3"/>
            </a:pPr>
            <a:r>
              <a:rPr lang="en-US" sz="2200" dirty="0" err="1"/>
              <a:t>Ae</a:t>
            </a:r>
            <a:r>
              <a:rPr lang="en-US" sz="2200" dirty="0"/>
              <a:t>: Government Failure Arguments</a:t>
            </a:r>
          </a:p>
        </p:txBody>
      </p:sp>
      <p:sp>
        <p:nvSpPr>
          <p:cNvPr id="4" name="TextBox 3"/>
          <p:cNvSpPr txBox="1"/>
          <p:nvPr/>
        </p:nvSpPr>
        <p:spPr>
          <a:xfrm>
            <a:off x="152399" y="2273300"/>
            <a:ext cx="5003800" cy="4031873"/>
          </a:xfrm>
          <a:prstGeom prst="rect">
            <a:avLst/>
          </a:prstGeom>
          <a:noFill/>
        </p:spPr>
        <p:txBody>
          <a:bodyPr wrap="square" rtlCol="0">
            <a:spAutoFit/>
          </a:bodyPr>
          <a:lstStyle/>
          <a:p>
            <a:r>
              <a:rPr lang="en-US" sz="3200" b="1" dirty="0">
                <a:latin typeface="Tw Cen MT Condensed" panose="020B0606020104020203" pitchFamily="34" charset="0"/>
              </a:rPr>
              <a:t>INSTRUCTIONS:</a:t>
            </a:r>
          </a:p>
          <a:p>
            <a:pPr marL="342900" indent="-342900">
              <a:buAutoNum type="arabicParenBoth"/>
            </a:pPr>
            <a:r>
              <a:rPr lang="en-US" sz="3200" dirty="0" smtClean="0">
                <a:latin typeface="Tw Cen MT Condensed" panose="020B0606020104020203" pitchFamily="34" charset="0"/>
              </a:rPr>
              <a:t>On </a:t>
            </a:r>
            <a:r>
              <a:rPr lang="en-US" sz="3200" dirty="0">
                <a:latin typeface="Tw Cen MT Condensed" panose="020B0606020104020203" pitchFamily="34" charset="0"/>
              </a:rPr>
              <a:t>a fresh piece of A4 paper, complete the essay plan to the right (ignore </a:t>
            </a:r>
            <a:r>
              <a:rPr lang="en-US" sz="3200" dirty="0" smtClean="0">
                <a:latin typeface="Tw Cen MT Condensed" panose="020B0606020104020203" pitchFamily="34" charset="0"/>
              </a:rPr>
              <a:t>intro). </a:t>
            </a:r>
            <a:endParaRPr lang="en-US" sz="3200" dirty="0" smtClean="0">
              <a:latin typeface="Tw Cen MT Condensed" panose="020B0606020104020203" pitchFamily="34" charset="0"/>
            </a:endParaRPr>
          </a:p>
          <a:p>
            <a:pPr marL="342900" indent="-342900">
              <a:buAutoNum type="arabicParenBoth"/>
            </a:pPr>
            <a:r>
              <a:rPr lang="en-US" sz="3200" dirty="0" smtClean="0">
                <a:latin typeface="Tw Cen MT Condensed" panose="020B0606020104020203" pitchFamily="34" charset="0"/>
              </a:rPr>
              <a:t>CONCLUSION</a:t>
            </a:r>
            <a:r>
              <a:rPr lang="en-US" sz="3200" dirty="0" smtClean="0">
                <a:latin typeface="Tw Cen MT Condensed" panose="020B0606020104020203" pitchFamily="34" charset="0"/>
              </a:rPr>
              <a:t>: In your view, are the lack of flood </a:t>
            </a:r>
            <a:r>
              <a:rPr lang="en-US" sz="3200" dirty="0" err="1" smtClean="0">
                <a:latin typeface="Tw Cen MT Condensed" panose="020B0606020104020203" pitchFamily="34" charset="0"/>
              </a:rPr>
              <a:t>defences</a:t>
            </a:r>
            <a:r>
              <a:rPr lang="en-US" sz="3200" dirty="0" smtClean="0">
                <a:latin typeface="Tw Cen MT Condensed" panose="020B0606020104020203" pitchFamily="34" charset="0"/>
              </a:rPr>
              <a:t> a market failure or a Government failure?  Write an answer with a </a:t>
            </a:r>
            <a:r>
              <a:rPr lang="en-US" sz="3200" dirty="0" smtClean="0">
                <a:latin typeface="Tw Cen MT Condensed" panose="020B0606020104020203" pitchFamily="34" charset="0"/>
              </a:rPr>
              <a:t>justification</a:t>
            </a:r>
            <a:endParaRPr lang="en-US" sz="3200" dirty="0">
              <a:latin typeface="Tw Cen MT Condensed" panose="020B0606020104020203" pitchFamily="34" charset="0"/>
            </a:endParaRPr>
          </a:p>
        </p:txBody>
      </p:sp>
      <p:pic>
        <p:nvPicPr>
          <p:cNvPr id="5" name="Picture 4">
            <a:hlinkClick r:id="rId2"/>
          </p:cNvPr>
          <p:cNvPicPr>
            <a:picLocks noChangeAspect="1"/>
          </p:cNvPicPr>
          <p:nvPr/>
        </p:nvPicPr>
        <p:blipFill>
          <a:blip r:embed="rId3"/>
          <a:stretch>
            <a:fillRect/>
          </a:stretch>
        </p:blipFill>
        <p:spPr>
          <a:xfrm>
            <a:off x="6527800" y="328704"/>
            <a:ext cx="4597400" cy="1719317"/>
          </a:xfrm>
          <a:prstGeom prst="rect">
            <a:avLst/>
          </a:prstGeom>
        </p:spPr>
      </p:pic>
    </p:spTree>
    <p:extLst>
      <p:ext uri="{BB962C8B-B14F-4D97-AF65-F5344CB8AC3E}">
        <p14:creationId xmlns:p14="http://schemas.microsoft.com/office/powerpoint/2010/main" val="494292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9225"/>
            <a:ext cx="10515600" cy="1325563"/>
          </a:xfrm>
        </p:spPr>
        <p:txBody>
          <a:bodyPr>
            <a:normAutofit/>
          </a:bodyPr>
          <a:lstStyle/>
          <a:p>
            <a:r>
              <a:rPr lang="en-US" b="1" dirty="0" smtClean="0">
                <a:latin typeface="Tw Cen MT Condensed" panose="020B0606020104020203" pitchFamily="34" charset="0"/>
              </a:rPr>
              <a:t>Flood </a:t>
            </a:r>
            <a:r>
              <a:rPr lang="en-US" b="1" dirty="0" err="1" smtClean="0">
                <a:latin typeface="Tw Cen MT Condensed" panose="020B0606020104020203" pitchFamily="34" charset="0"/>
              </a:rPr>
              <a:t>Defences</a:t>
            </a:r>
            <a:r>
              <a:rPr lang="en-US" b="1" dirty="0" smtClean="0">
                <a:latin typeface="Tw Cen MT Condensed" panose="020B0606020104020203" pitchFamily="34" charset="0"/>
              </a:rPr>
              <a:t>: Th</a:t>
            </a:r>
            <a:r>
              <a:rPr lang="en-US" b="1" dirty="0" smtClean="0"/>
              <a:t>e Conclusion?</a:t>
            </a:r>
            <a:r>
              <a:rPr lang="en-US" b="1" dirty="0" smtClean="0"/>
              <a:t/>
            </a:r>
            <a:br>
              <a:rPr lang="en-US" b="1" dirty="0" smtClean="0"/>
            </a:br>
            <a:r>
              <a:rPr lang="en-US" sz="3100" b="1" dirty="0">
                <a:solidFill>
                  <a:srgbClr val="FF0000"/>
                </a:solidFill>
              </a:rPr>
              <a:t>Market Failure or Government Failure?</a:t>
            </a:r>
          </a:p>
        </p:txBody>
      </p:sp>
      <p:sp>
        <p:nvSpPr>
          <p:cNvPr id="3" name="Content Placeholder 2"/>
          <p:cNvSpPr>
            <a:spLocks noGrp="1"/>
          </p:cNvSpPr>
          <p:nvPr>
            <p:ph idx="1"/>
          </p:nvPr>
        </p:nvSpPr>
        <p:spPr>
          <a:xfrm>
            <a:off x="342900" y="1676400"/>
            <a:ext cx="7943850" cy="5003800"/>
          </a:xfrm>
        </p:spPr>
        <p:txBody>
          <a:bodyPr>
            <a:normAutofit fontScale="92500" lnSpcReduction="10000"/>
          </a:bodyPr>
          <a:lstStyle/>
          <a:p>
            <a:r>
              <a:rPr lang="en-US" sz="3800" b="1" dirty="0">
                <a:solidFill>
                  <a:srgbClr val="FF0000"/>
                </a:solidFill>
              </a:rPr>
              <a:t>Market Failure?</a:t>
            </a:r>
          </a:p>
          <a:p>
            <a:pPr lvl="1"/>
            <a:r>
              <a:rPr lang="en-US" b="1" dirty="0" smtClean="0"/>
              <a:t>Missing Market: </a:t>
            </a:r>
            <a:r>
              <a:rPr lang="en-US" dirty="0" smtClean="0"/>
              <a:t>Not provided by the free market at all as once provided, consumers will free ride and therefore even though consumers want flood </a:t>
            </a:r>
            <a:r>
              <a:rPr lang="en-US" dirty="0" err="1" smtClean="0"/>
              <a:t>defences</a:t>
            </a:r>
            <a:r>
              <a:rPr lang="en-US" dirty="0" smtClean="0"/>
              <a:t>, they are not prepared to pay for them.</a:t>
            </a:r>
          </a:p>
          <a:p>
            <a:pPr lvl="1"/>
            <a:r>
              <a:rPr lang="en-US" b="1" dirty="0" err="1" smtClean="0"/>
              <a:t>Underprovision</a:t>
            </a:r>
            <a:r>
              <a:rPr lang="en-US" b="1" dirty="0" smtClean="0"/>
              <a:t>: </a:t>
            </a:r>
            <a:r>
              <a:rPr lang="en-US" dirty="0" smtClean="0"/>
              <a:t>Are flood </a:t>
            </a:r>
            <a:r>
              <a:rPr lang="en-US" dirty="0" err="1" smtClean="0"/>
              <a:t>defences</a:t>
            </a:r>
            <a:r>
              <a:rPr lang="en-US" dirty="0" smtClean="0"/>
              <a:t> a quasi public good? Even if some communities club together, the ‘non-excludability’ clause will mean that it is hard to get enough funds to provide for everyone.</a:t>
            </a:r>
          </a:p>
          <a:p>
            <a:r>
              <a:rPr lang="en-US" sz="3800" b="1" dirty="0">
                <a:solidFill>
                  <a:srgbClr val="FF0000"/>
                </a:solidFill>
              </a:rPr>
              <a:t>Government Failure?</a:t>
            </a:r>
          </a:p>
          <a:p>
            <a:pPr lvl="1"/>
            <a:r>
              <a:rPr lang="en-US" b="1" dirty="0" smtClean="0"/>
              <a:t>Austerity? </a:t>
            </a:r>
            <a:r>
              <a:rPr lang="en-US" dirty="0"/>
              <a:t>T</a:t>
            </a:r>
            <a:r>
              <a:rPr lang="en-US" dirty="0" smtClean="0"/>
              <a:t>he Government since 2010 spent enough on flood </a:t>
            </a:r>
            <a:r>
              <a:rPr lang="en-US" dirty="0" err="1" smtClean="0"/>
              <a:t>defences</a:t>
            </a:r>
            <a:r>
              <a:rPr lang="en-US" dirty="0" smtClean="0"/>
              <a:t>  </a:t>
            </a:r>
          </a:p>
          <a:p>
            <a:pPr lvl="1"/>
            <a:r>
              <a:rPr lang="en-US" b="1" dirty="0" smtClean="0"/>
              <a:t>Moral Hazard Argument? </a:t>
            </a:r>
            <a:r>
              <a:rPr lang="en-US" dirty="0" smtClean="0"/>
              <a:t>Will agents continue to build houses in flood prone areas if they know the Government will simply pay for flood </a:t>
            </a:r>
            <a:r>
              <a:rPr lang="en-US" dirty="0" err="1" smtClean="0"/>
              <a:t>defences</a:t>
            </a:r>
            <a:r>
              <a:rPr lang="en-US" dirty="0" smtClean="0"/>
              <a:t>?</a:t>
            </a:r>
          </a:p>
          <a:p>
            <a:pPr lvl="1"/>
            <a:r>
              <a:rPr lang="en-US" b="1" dirty="0" smtClean="0"/>
              <a:t>Inequality Issue? </a:t>
            </a:r>
            <a:r>
              <a:rPr lang="en-US" dirty="0" smtClean="0"/>
              <a:t>Do people who live near rivers and water have higher incomes as their property prices are higher?  Government spending has an opportunity cost: more spending on flood </a:t>
            </a:r>
            <a:r>
              <a:rPr lang="en-US" dirty="0" err="1" smtClean="0"/>
              <a:t>defences</a:t>
            </a:r>
            <a:r>
              <a:rPr lang="en-US" dirty="0" smtClean="0"/>
              <a:t> means less spending on NHS</a:t>
            </a:r>
            <a:r>
              <a:rPr lang="en-US" dirty="0" smtClean="0"/>
              <a:t>?  Should there be an expectation that high income earners should bail themselves out?</a:t>
            </a:r>
            <a:endParaRPr lang="en-US" dirty="0" smtClean="0"/>
          </a:p>
        </p:txBody>
      </p:sp>
      <p:pic>
        <p:nvPicPr>
          <p:cNvPr id="4" name="Picture 3">
            <a:hlinkClick r:id="rId3"/>
          </p:cNvPr>
          <p:cNvPicPr>
            <a:picLocks noChangeAspect="1"/>
          </p:cNvPicPr>
          <p:nvPr/>
        </p:nvPicPr>
        <p:blipFill>
          <a:blip r:embed="rId4"/>
          <a:stretch>
            <a:fillRect/>
          </a:stretch>
        </p:blipFill>
        <p:spPr>
          <a:xfrm>
            <a:off x="8890000" y="1306604"/>
            <a:ext cx="2730500" cy="4116296"/>
          </a:xfrm>
          <a:prstGeom prst="rect">
            <a:avLst/>
          </a:prstGeom>
        </p:spPr>
      </p:pic>
    </p:spTree>
    <p:extLst>
      <p:ext uri="{BB962C8B-B14F-4D97-AF65-F5344CB8AC3E}">
        <p14:creationId xmlns:p14="http://schemas.microsoft.com/office/powerpoint/2010/main" val="69776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88901"/>
            <a:ext cx="11836400" cy="1183308"/>
          </a:xfrm>
        </p:spPr>
        <p:txBody>
          <a:bodyPr>
            <a:normAutofit/>
          </a:bodyPr>
          <a:lstStyle/>
          <a:p>
            <a:r>
              <a:rPr lang="en-GB" sz="3200" b="1" dirty="0"/>
              <a:t>Evaluating Public Goods as a Market Failure</a:t>
            </a:r>
            <a:r>
              <a:rPr lang="en-GB" sz="3200" dirty="0"/>
              <a:t/>
            </a:r>
            <a:br>
              <a:rPr lang="en-GB" sz="3200" dirty="0"/>
            </a:br>
            <a:r>
              <a:rPr lang="en-GB" sz="2000" dirty="0"/>
              <a:t>Market Success Argument: Could public goods be provided by the free market? </a:t>
            </a:r>
            <a:endParaRPr lang="en-GB" sz="1800" dirty="0"/>
          </a:p>
        </p:txBody>
      </p:sp>
      <p:sp>
        <p:nvSpPr>
          <p:cNvPr id="3" name="Content Placeholder 2"/>
          <p:cNvSpPr>
            <a:spLocks noGrp="1"/>
          </p:cNvSpPr>
          <p:nvPr>
            <p:ph idx="1"/>
          </p:nvPr>
        </p:nvSpPr>
        <p:spPr>
          <a:xfrm>
            <a:off x="101600" y="1272208"/>
            <a:ext cx="8191500" cy="5420139"/>
          </a:xfrm>
        </p:spPr>
        <p:txBody>
          <a:bodyPr>
            <a:noAutofit/>
          </a:bodyPr>
          <a:lstStyle/>
          <a:p>
            <a:pPr marL="0" indent="0">
              <a:lnSpc>
                <a:spcPct val="100000"/>
              </a:lnSpc>
              <a:spcBef>
                <a:spcPts val="0"/>
              </a:spcBef>
              <a:buNone/>
            </a:pPr>
            <a:r>
              <a:rPr lang="en-GB" sz="2400" b="1" dirty="0">
                <a:solidFill>
                  <a:srgbClr val="FF0000"/>
                </a:solidFill>
              </a:rPr>
              <a:t>Holland-on-Sea residents club together in bid to prevent future flooding</a:t>
            </a:r>
            <a:r>
              <a:rPr lang="en-GB" sz="1400" dirty="0"/>
              <a:t/>
            </a:r>
            <a:br>
              <a:rPr lang="en-GB" sz="1400" dirty="0"/>
            </a:br>
            <a:r>
              <a:rPr lang="en-GB" sz="1000" dirty="0"/>
              <a:t>05 August </a:t>
            </a:r>
            <a:r>
              <a:rPr lang="en-GB" sz="1000" dirty="0" smtClean="0"/>
              <a:t>2015</a:t>
            </a:r>
          </a:p>
          <a:p>
            <a:pPr marL="0" indent="0">
              <a:lnSpc>
                <a:spcPct val="100000"/>
              </a:lnSpc>
              <a:spcBef>
                <a:spcPts val="0"/>
              </a:spcBef>
              <a:buNone/>
            </a:pPr>
            <a:endParaRPr lang="en-GB" sz="1400" dirty="0" smtClean="0"/>
          </a:p>
          <a:p>
            <a:pPr marL="0" indent="0">
              <a:lnSpc>
                <a:spcPct val="100000"/>
              </a:lnSpc>
              <a:spcBef>
                <a:spcPts val="0"/>
              </a:spcBef>
              <a:buNone/>
            </a:pPr>
            <a:r>
              <a:rPr lang="en-GB" sz="1600" dirty="0" smtClean="0"/>
              <a:t>A ditch and culvert was cleared in a mission to save homes after a number of residents in Keswick Avenue were forced to move out in June when heavy rainfall left them wading around in inches of water.  In </a:t>
            </a:r>
            <a:r>
              <a:rPr lang="en-GB" sz="1600" dirty="0"/>
              <a:t>addition, a farmer removed vegetation from neighbouring fields while others stepped in to help residents do what they could to reduce the risk to their own homes and those nearby.</a:t>
            </a:r>
          </a:p>
          <a:p>
            <a:pPr marL="0" indent="0">
              <a:lnSpc>
                <a:spcPct val="100000"/>
              </a:lnSpc>
              <a:spcBef>
                <a:spcPts val="0"/>
              </a:spcBef>
              <a:buNone/>
            </a:pPr>
            <a:endParaRPr lang="en-GB" sz="1600" dirty="0"/>
          </a:p>
          <a:p>
            <a:pPr marL="0" indent="0">
              <a:lnSpc>
                <a:spcPct val="100000"/>
              </a:lnSpc>
              <a:spcBef>
                <a:spcPts val="0"/>
              </a:spcBef>
              <a:buNone/>
            </a:pPr>
            <a:r>
              <a:rPr lang="en-GB" sz="1600" dirty="0" smtClean="0"/>
              <a:t>All </a:t>
            </a:r>
            <a:r>
              <a:rPr lang="en-GB" sz="1600" dirty="0"/>
              <a:t>debris generated on the day was gathered up and removed from the site by a </a:t>
            </a:r>
            <a:r>
              <a:rPr lang="en-GB" sz="1600" dirty="0" smtClean="0"/>
              <a:t>lorry.  Lynda </a:t>
            </a:r>
            <a:r>
              <a:rPr lang="en-GB" sz="1600" dirty="0"/>
              <a:t>McWilliams, cabinet member for wellbeing and partnerships at </a:t>
            </a:r>
            <a:r>
              <a:rPr lang="en-GB" sz="1600" dirty="0" err="1"/>
              <a:t>Tendring</a:t>
            </a:r>
            <a:r>
              <a:rPr lang="en-GB" sz="1600" dirty="0"/>
              <a:t> District Council, said it was a real team effort and would hopefully prove successful.</a:t>
            </a:r>
          </a:p>
          <a:p>
            <a:pPr marL="0" indent="0">
              <a:lnSpc>
                <a:spcPct val="100000"/>
              </a:lnSpc>
              <a:spcBef>
                <a:spcPts val="0"/>
              </a:spcBef>
              <a:buNone/>
            </a:pPr>
            <a:endParaRPr lang="en-GB" sz="1600" dirty="0"/>
          </a:p>
          <a:p>
            <a:pPr marL="0" indent="0">
              <a:lnSpc>
                <a:spcPct val="100000"/>
              </a:lnSpc>
              <a:spcBef>
                <a:spcPts val="0"/>
              </a:spcBef>
              <a:buNone/>
            </a:pPr>
            <a:r>
              <a:rPr lang="en-GB" sz="1600" dirty="0"/>
              <a:t>“The residents had asked for help following the problems they encountered in June and Essex Fire and Rescue along with Essex County Council’s flood water management team organised the initiative,” she said. “</a:t>
            </a:r>
            <a:r>
              <a:rPr lang="en-GB" sz="1600" dirty="0" err="1"/>
              <a:t>Tendring</a:t>
            </a:r>
            <a:r>
              <a:rPr lang="en-GB" sz="1600" dirty="0"/>
              <a:t> District Council’s emergency planning team and its engineering services department were also heavily involved and provided the equipment to undertake the task.</a:t>
            </a:r>
          </a:p>
          <a:p>
            <a:pPr marL="0" indent="0">
              <a:lnSpc>
                <a:spcPct val="100000"/>
              </a:lnSpc>
              <a:spcBef>
                <a:spcPts val="0"/>
              </a:spcBef>
              <a:buNone/>
            </a:pPr>
            <a:endParaRPr lang="en-GB" sz="1600" dirty="0"/>
          </a:p>
          <a:p>
            <a:pPr marL="0" indent="0">
              <a:lnSpc>
                <a:spcPct val="100000"/>
              </a:lnSpc>
              <a:spcBef>
                <a:spcPts val="0"/>
              </a:spcBef>
              <a:buNone/>
            </a:pPr>
            <a:r>
              <a:rPr lang="en-GB" sz="1600" dirty="0"/>
              <a:t>“It was good to see everyone – including the residents – playing their part to hopefully resolve the issue and end the residents’ misery when there is heavy rainfall</a:t>
            </a:r>
            <a:r>
              <a:rPr lang="en-GB" sz="1600" dirty="0" smtClean="0"/>
              <a:t>.”  She </a:t>
            </a:r>
            <a:r>
              <a:rPr lang="en-GB" sz="1600" dirty="0"/>
              <a:t>added that everyone was grateful to the farmer for playing his part and also allowing access to his land for the operation on Monday.</a:t>
            </a:r>
          </a:p>
          <a:p>
            <a:pPr marL="0" indent="0">
              <a:lnSpc>
                <a:spcPct val="100000"/>
              </a:lnSpc>
              <a:spcBef>
                <a:spcPts val="0"/>
              </a:spcBef>
              <a:buNone/>
            </a:pPr>
            <a:endParaRPr lang="en-GB" sz="1600" dirty="0"/>
          </a:p>
          <a:p>
            <a:pPr marL="0" indent="0">
              <a:lnSpc>
                <a:spcPct val="100000"/>
              </a:lnSpc>
              <a:spcBef>
                <a:spcPts val="0"/>
              </a:spcBef>
              <a:buNone/>
            </a:pPr>
            <a:r>
              <a:rPr lang="en-GB" sz="1600" dirty="0" smtClean="0"/>
              <a:t>The </a:t>
            </a:r>
            <a:r>
              <a:rPr lang="en-GB" sz="1600" dirty="0"/>
              <a:t>vegetation was cleared from the ditch using a digger and the culvert was jet washed to allow the water to flow freely having previously been blocked.</a:t>
            </a:r>
          </a:p>
          <a:p>
            <a:pPr marL="0" indent="0">
              <a:lnSpc>
                <a:spcPct val="100000"/>
              </a:lnSpc>
              <a:spcBef>
                <a:spcPts val="0"/>
              </a:spcBef>
              <a:buNone/>
            </a:pPr>
            <a:endParaRPr lang="en-GB" sz="1100" dirty="0"/>
          </a:p>
        </p:txBody>
      </p:sp>
      <p:grpSp>
        <p:nvGrpSpPr>
          <p:cNvPr id="10" name="Group 9"/>
          <p:cNvGrpSpPr/>
          <p:nvPr/>
        </p:nvGrpSpPr>
        <p:grpSpPr>
          <a:xfrm>
            <a:off x="8572499" y="1512506"/>
            <a:ext cx="3240087" cy="4881591"/>
            <a:chOff x="7176225" y="1422400"/>
            <a:chExt cx="4141062" cy="3996447"/>
          </a:xfrm>
        </p:grpSpPr>
        <p:pic>
          <p:nvPicPr>
            <p:cNvPr id="5" name="Picture 4"/>
            <p:cNvPicPr>
              <a:picLocks noChangeAspect="1"/>
            </p:cNvPicPr>
            <p:nvPr/>
          </p:nvPicPr>
          <p:blipFill>
            <a:blip r:embed="rId2"/>
            <a:stretch>
              <a:fillRect/>
            </a:stretch>
          </p:blipFill>
          <p:spPr>
            <a:xfrm>
              <a:off x="7176225" y="1422400"/>
              <a:ext cx="4141062" cy="3529026"/>
            </a:xfrm>
            <a:prstGeom prst="rect">
              <a:avLst/>
            </a:prstGeom>
          </p:spPr>
        </p:pic>
        <p:sp>
          <p:nvSpPr>
            <p:cNvPr id="8" name="TextBox 7"/>
            <p:cNvSpPr txBox="1"/>
            <p:nvPr/>
          </p:nvSpPr>
          <p:spPr>
            <a:xfrm>
              <a:off x="7176225" y="4951426"/>
              <a:ext cx="4141062" cy="467421"/>
            </a:xfrm>
            <a:prstGeom prst="rect">
              <a:avLst/>
            </a:prstGeom>
            <a:noFill/>
          </p:spPr>
          <p:txBody>
            <a:bodyPr wrap="square" rtlCol="0">
              <a:spAutoFit/>
            </a:bodyPr>
            <a:lstStyle/>
            <a:p>
              <a:pPr>
                <a:lnSpc>
                  <a:spcPct val="120000"/>
                </a:lnSpc>
              </a:pPr>
              <a:r>
                <a:rPr lang="en-GB" sz="1400" b="1" dirty="0">
                  <a:latin typeface="Tw Cen MT Condensed" panose="020B0606020104020203" pitchFamily="34" charset="0"/>
                </a:rPr>
                <a:t>Residents in Holland-on-Sea form a working part for flood defences </a:t>
              </a:r>
            </a:p>
          </p:txBody>
        </p:sp>
      </p:grpSp>
    </p:spTree>
    <p:extLst>
      <p:ext uri="{BB962C8B-B14F-4D97-AF65-F5344CB8AC3E}">
        <p14:creationId xmlns:p14="http://schemas.microsoft.com/office/powerpoint/2010/main" val="360287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6320"/>
            <a:ext cx="10515600" cy="1325563"/>
          </a:xfrm>
        </p:spPr>
        <p:txBody>
          <a:bodyPr>
            <a:normAutofit/>
          </a:bodyPr>
          <a:lstStyle/>
          <a:p>
            <a:r>
              <a:rPr lang="en-US" sz="5300" b="1" dirty="0" smtClean="0">
                <a:latin typeface="Tw Cen MT Condensed" panose="020B0606020104020203" pitchFamily="34" charset="0"/>
              </a:rPr>
              <a:t>Evaluating Public Goods as a Market Failure</a:t>
            </a:r>
            <a:r>
              <a:rPr lang="en-US" sz="5300" b="1" dirty="0" smtClean="0">
                <a:latin typeface="Tw Cen MT Condensed" panose="020B0606020104020203" pitchFamily="34" charset="0"/>
              </a:rPr>
              <a:t/>
            </a:r>
            <a:br>
              <a:rPr lang="en-US" sz="5300" b="1" dirty="0" smtClean="0">
                <a:latin typeface="Tw Cen MT Condensed" panose="020B0606020104020203" pitchFamily="34" charset="0"/>
              </a:rPr>
            </a:br>
            <a:r>
              <a:rPr lang="en-US" sz="3600" dirty="0" smtClean="0">
                <a:solidFill>
                  <a:srgbClr val="FF0000"/>
                </a:solidFill>
                <a:latin typeface="Tw Cen MT Condensed" panose="020B0606020104020203" pitchFamily="34" charset="0"/>
              </a:rPr>
              <a:t>TV Signals and the Role of Technological Change </a:t>
            </a:r>
            <a:endParaRPr lang="en-US" sz="3600" dirty="0">
              <a:solidFill>
                <a:srgbClr val="FF0000"/>
              </a:solidFill>
              <a:latin typeface="Tw Cen MT Condensed" panose="020B0606020104020203" pitchFamily="34" charset="0"/>
            </a:endParaRPr>
          </a:p>
        </p:txBody>
      </p:sp>
      <p:pic>
        <p:nvPicPr>
          <p:cNvPr id="5" name="Content Placeholder 4"/>
          <p:cNvPicPr>
            <a:picLocks noGrp="1" noChangeAspect="1"/>
          </p:cNvPicPr>
          <p:nvPr>
            <p:ph idx="1"/>
          </p:nvPr>
        </p:nvPicPr>
        <p:blipFill>
          <a:blip r:embed="rId3"/>
          <a:stretch>
            <a:fillRect/>
          </a:stretch>
        </p:blipFill>
        <p:spPr>
          <a:xfrm>
            <a:off x="380999" y="1732252"/>
            <a:ext cx="5666509" cy="4957830"/>
          </a:xfrm>
          <a:prstGeom prst="rect">
            <a:avLst/>
          </a:prstGeom>
        </p:spPr>
      </p:pic>
      <p:pic>
        <p:nvPicPr>
          <p:cNvPr id="9" name="Picture 8"/>
          <p:cNvPicPr>
            <a:picLocks noChangeAspect="1"/>
          </p:cNvPicPr>
          <p:nvPr/>
        </p:nvPicPr>
        <p:blipFill>
          <a:blip r:embed="rId4"/>
          <a:stretch>
            <a:fillRect/>
          </a:stretch>
        </p:blipFill>
        <p:spPr>
          <a:xfrm>
            <a:off x="7475826" y="4452071"/>
            <a:ext cx="3925166" cy="2405929"/>
          </a:xfrm>
          <a:prstGeom prst="rect">
            <a:avLst/>
          </a:prstGeom>
        </p:spPr>
      </p:pic>
      <p:pic>
        <p:nvPicPr>
          <p:cNvPr id="10" name="Picture 9"/>
          <p:cNvPicPr>
            <a:picLocks noChangeAspect="1"/>
          </p:cNvPicPr>
          <p:nvPr/>
        </p:nvPicPr>
        <p:blipFill>
          <a:blip r:embed="rId5"/>
          <a:stretch>
            <a:fillRect/>
          </a:stretch>
        </p:blipFill>
        <p:spPr>
          <a:xfrm>
            <a:off x="7710054" y="1531883"/>
            <a:ext cx="3456710" cy="2628047"/>
          </a:xfrm>
          <a:prstGeom prst="rect">
            <a:avLst/>
          </a:prstGeom>
        </p:spPr>
      </p:pic>
    </p:spTree>
    <p:extLst>
      <p:ext uri="{BB962C8B-B14F-4D97-AF65-F5344CB8AC3E}">
        <p14:creationId xmlns:p14="http://schemas.microsoft.com/office/powerpoint/2010/main" val="44091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44" y="184666"/>
            <a:ext cx="10515600" cy="1325563"/>
          </a:xfrm>
        </p:spPr>
        <p:txBody>
          <a:bodyPr>
            <a:normAutofit/>
          </a:bodyPr>
          <a:lstStyle/>
          <a:p>
            <a:r>
              <a:rPr lang="en-GB" b="1" dirty="0" smtClean="0">
                <a:latin typeface="Tw Cen MT Condensed" panose="020B0606020104020203" pitchFamily="34" charset="0"/>
              </a:rPr>
              <a:t>Evaluating Public Goods as a Market Failure</a:t>
            </a:r>
            <a:r>
              <a:rPr lang="en-GB" dirty="0" smtClean="0"/>
              <a:t/>
            </a:r>
            <a:br>
              <a:rPr lang="en-GB" dirty="0" smtClean="0"/>
            </a:br>
            <a:r>
              <a:rPr lang="en-GB" sz="2000" dirty="0" smtClean="0"/>
              <a:t>Market Success Argument: Could public goods be provided by the free market?  </a:t>
            </a:r>
            <a:endParaRPr lang="en-GB" sz="2000" dirty="0"/>
          </a:p>
        </p:txBody>
      </p:sp>
      <p:sp>
        <p:nvSpPr>
          <p:cNvPr id="3" name="Content Placeholder 2"/>
          <p:cNvSpPr>
            <a:spLocks noGrp="1"/>
          </p:cNvSpPr>
          <p:nvPr>
            <p:ph idx="1"/>
          </p:nvPr>
        </p:nvSpPr>
        <p:spPr>
          <a:xfrm>
            <a:off x="302744" y="1690688"/>
            <a:ext cx="6783163" cy="5010483"/>
          </a:xfrm>
        </p:spPr>
        <p:txBody>
          <a:bodyPr>
            <a:normAutofit/>
          </a:bodyPr>
          <a:lstStyle/>
          <a:p>
            <a:pPr marL="0" indent="0">
              <a:buNone/>
            </a:pPr>
            <a:r>
              <a:rPr lang="en-GB" dirty="0"/>
              <a:t>Read the </a:t>
            </a:r>
            <a:r>
              <a:rPr lang="en-GB" dirty="0" smtClean="0">
                <a:hlinkClick r:id="rId2"/>
              </a:rPr>
              <a:t>ARTICLE</a:t>
            </a:r>
            <a:r>
              <a:rPr lang="en-GB" dirty="0" smtClean="0"/>
              <a:t> (but also available on GOL)</a:t>
            </a:r>
          </a:p>
          <a:p>
            <a:pPr marL="0" indent="0">
              <a:buNone/>
            </a:pPr>
            <a:endParaRPr lang="en-GB" dirty="0" smtClean="0"/>
          </a:p>
          <a:p>
            <a:pPr marL="0" indent="0">
              <a:buNone/>
            </a:pPr>
            <a:r>
              <a:rPr lang="en-GB" dirty="0" smtClean="0"/>
              <a:t>To what extent do the case studies in this article evaluate the idea that public goods are a market failure?</a:t>
            </a:r>
          </a:p>
          <a:p>
            <a:pPr marL="914400" lvl="1" indent="-457200">
              <a:buFont typeface="+mj-lt"/>
              <a:buAutoNum type="arabicPeriod"/>
            </a:pPr>
            <a:r>
              <a:rPr lang="en-GB" dirty="0" smtClean="0"/>
              <a:t>Read the article and highlight arguments for this idea</a:t>
            </a:r>
          </a:p>
          <a:p>
            <a:pPr marL="914400" lvl="1" indent="-457200">
              <a:buFont typeface="+mj-lt"/>
              <a:buAutoNum type="arabicPeriod"/>
            </a:pPr>
            <a:r>
              <a:rPr lang="en-GB" dirty="0" smtClean="0"/>
              <a:t>Re read the article and highlight arguments against this idea</a:t>
            </a:r>
          </a:p>
          <a:p>
            <a:pPr marL="914400" lvl="1" indent="-457200">
              <a:buFont typeface="+mj-lt"/>
              <a:buAutoNum type="arabicPeriod"/>
            </a:pPr>
            <a:r>
              <a:rPr lang="en-GB" dirty="0" smtClean="0"/>
              <a:t>Write a conclusion on the back of the article as to which arguments carry more weight in your view and why</a:t>
            </a:r>
          </a:p>
          <a:p>
            <a:pPr marL="914400" lvl="1" indent="-457200">
              <a:buFont typeface="+mj-lt"/>
              <a:buAutoNum type="arabicPeriod"/>
            </a:pPr>
            <a:r>
              <a:rPr lang="en-GB" dirty="0" smtClean="0"/>
              <a:t>On the back - also consider whether you think things like sewage disposal, police forces and fire fighters are ‘pure public goods’ or not?</a:t>
            </a:r>
            <a:endParaRPr lang="en-GB" dirty="0"/>
          </a:p>
        </p:txBody>
      </p:sp>
      <p:sp>
        <p:nvSpPr>
          <p:cNvPr id="4" name="TextBox 3"/>
          <p:cNvSpPr txBox="1"/>
          <p:nvPr/>
        </p:nvSpPr>
        <p:spPr>
          <a:xfrm>
            <a:off x="0" y="0"/>
            <a:ext cx="386644" cy="369332"/>
          </a:xfrm>
          <a:prstGeom prst="rect">
            <a:avLst/>
          </a:prstGeom>
          <a:solidFill>
            <a:srgbClr val="FFFFFF"/>
          </a:solidFill>
        </p:spPr>
        <p:txBody>
          <a:bodyPr wrap="none" rtlCol="0">
            <a:spAutoFit/>
          </a:bodyPr>
          <a:lstStyle/>
          <a:p>
            <a:r>
              <a:rPr lang="en-US" b="1" dirty="0" smtClean="0">
                <a:latin typeface="Tw Cen MT Condensed" panose="020B0606020104020203" pitchFamily="34" charset="0"/>
              </a:rPr>
              <a:t>15</a:t>
            </a:r>
            <a:endParaRPr lang="en-US" b="1" dirty="0">
              <a:latin typeface="Tw Cen MT Condensed" panose="020B0606020104020203" pitchFamily="34" charset="0"/>
            </a:endParaRPr>
          </a:p>
        </p:txBody>
      </p:sp>
      <p:pic>
        <p:nvPicPr>
          <p:cNvPr id="5" name="Picture 4" descr="https://tedideas.files.wordpress.com/2016/02/gurgaon_india_gettyimages-481066881.jpg?w=675"/>
          <p:cNvPicPr/>
          <p:nvPr/>
        </p:nvPicPr>
        <p:blipFill>
          <a:blip r:embed="rId3">
            <a:extLst>
              <a:ext uri="{28A0092B-C50C-407E-A947-70E740481C1C}">
                <a14:useLocalDpi xmlns:a14="http://schemas.microsoft.com/office/drawing/2010/main" val="0"/>
              </a:ext>
            </a:extLst>
          </a:blip>
          <a:srcRect/>
          <a:stretch>
            <a:fillRect/>
          </a:stretch>
        </p:blipFill>
        <p:spPr bwMode="auto">
          <a:xfrm>
            <a:off x="7295680" y="1690688"/>
            <a:ext cx="4578819" cy="4392612"/>
          </a:xfrm>
          <a:prstGeom prst="rect">
            <a:avLst/>
          </a:prstGeom>
          <a:noFill/>
          <a:ln>
            <a:noFill/>
          </a:ln>
        </p:spPr>
      </p:pic>
    </p:spTree>
    <p:extLst>
      <p:ext uri="{BB962C8B-B14F-4D97-AF65-F5344CB8AC3E}">
        <p14:creationId xmlns:p14="http://schemas.microsoft.com/office/powerpoint/2010/main" val="3279836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900" b="1" dirty="0" smtClean="0">
                <a:solidFill>
                  <a:schemeClr val="bg1"/>
                </a:solidFill>
                <a:latin typeface="Tw Cen MT Condensed" panose="020B0606020104020203" pitchFamily="34" charset="0"/>
              </a:rPr>
              <a:t>WEEK 2</a:t>
            </a:r>
            <a:endParaRPr lang="en-US" sz="239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803354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latin typeface="Tw Cen MT Condensed" panose="020B0606020104020203" pitchFamily="34" charset="0"/>
              </a:rPr>
              <a:t>30</a:t>
            </a:r>
            <a:endParaRPr lang="en-US" sz="54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306103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Environmental Economics</a:t>
            </a:r>
            <a:r>
              <a:rPr lang="en-GB" dirty="0" smtClean="0"/>
              <a:t/>
            </a:r>
            <a:br>
              <a:rPr lang="en-GB" dirty="0" smtClean="0"/>
            </a:br>
            <a:r>
              <a:rPr lang="en-GB" sz="2700" dirty="0" smtClean="0">
                <a:solidFill>
                  <a:srgbClr val="FF0000"/>
                </a:solidFill>
              </a:rPr>
              <a:t>Public Goods and an Absence of Property Rights (Tragedy of the Commons)</a:t>
            </a:r>
            <a:endParaRPr lang="en-GB" sz="2700" dirty="0">
              <a:solidFill>
                <a:srgbClr val="FF0000"/>
              </a:solidFill>
            </a:endParaRPr>
          </a:p>
        </p:txBody>
      </p:sp>
      <p:sp>
        <p:nvSpPr>
          <p:cNvPr id="3" name="Content Placeholder 2"/>
          <p:cNvSpPr>
            <a:spLocks noGrp="1"/>
          </p:cNvSpPr>
          <p:nvPr>
            <p:ph idx="1"/>
          </p:nvPr>
        </p:nvSpPr>
        <p:spPr>
          <a:xfrm>
            <a:off x="297025" y="1690688"/>
            <a:ext cx="4862804" cy="5018022"/>
          </a:xfrm>
        </p:spPr>
        <p:txBody>
          <a:bodyPr>
            <a:normAutofit lnSpcReduction="10000"/>
          </a:bodyPr>
          <a:lstStyle/>
          <a:p>
            <a:pPr marL="0" indent="0">
              <a:buNone/>
            </a:pPr>
            <a:r>
              <a:rPr lang="en-GB" b="1" dirty="0" smtClean="0"/>
              <a:t>STARTER QUESTIONS:</a:t>
            </a:r>
          </a:p>
          <a:p>
            <a:r>
              <a:rPr lang="en-GB" dirty="0" smtClean="0"/>
              <a:t>Who owns the roads in the UK?</a:t>
            </a:r>
          </a:p>
          <a:p>
            <a:r>
              <a:rPr lang="en-GB" dirty="0" smtClean="0"/>
              <a:t>Why?</a:t>
            </a:r>
          </a:p>
          <a:p>
            <a:r>
              <a:rPr lang="en-GB" dirty="0" smtClean="0"/>
              <a:t>Is road congestion a market failure of Government failure then?</a:t>
            </a:r>
          </a:p>
          <a:p>
            <a:r>
              <a:rPr lang="en-GB" dirty="0" smtClean="0"/>
              <a:t>Why don’t the Government intervene and build more roads?</a:t>
            </a:r>
          </a:p>
          <a:p>
            <a:r>
              <a:rPr lang="en-GB" dirty="0" smtClean="0"/>
              <a:t>What else could they do?</a:t>
            </a:r>
          </a:p>
          <a:p>
            <a:r>
              <a:rPr lang="en-GB" dirty="0" smtClean="0"/>
              <a:t>If roads were privately owned, why might the market solve the problem of road congestion?</a:t>
            </a:r>
            <a:endParaRPr lang="en-GB" dirty="0"/>
          </a:p>
        </p:txBody>
      </p:sp>
      <p:pic>
        <p:nvPicPr>
          <p:cNvPr id="4" name="Picture 3"/>
          <p:cNvPicPr>
            <a:picLocks noChangeAspect="1"/>
          </p:cNvPicPr>
          <p:nvPr/>
        </p:nvPicPr>
        <p:blipFill>
          <a:blip r:embed="rId2"/>
          <a:stretch>
            <a:fillRect/>
          </a:stretch>
        </p:blipFill>
        <p:spPr>
          <a:xfrm>
            <a:off x="5597686" y="1848724"/>
            <a:ext cx="6169205" cy="4524084"/>
          </a:xfrm>
          <a:prstGeom prst="rect">
            <a:avLst/>
          </a:prstGeom>
        </p:spPr>
      </p:pic>
    </p:spTree>
    <p:extLst>
      <p:ext uri="{BB962C8B-B14F-4D97-AF65-F5344CB8AC3E}">
        <p14:creationId xmlns:p14="http://schemas.microsoft.com/office/powerpoint/2010/main" val="347131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latin typeface="Tw Cen MT Condensed" panose="020B0606020104020203" pitchFamily="34" charset="0"/>
              </a:rPr>
              <a:t>90</a:t>
            </a:r>
            <a:endParaRPr lang="en-US" sz="54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091859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49" y="113199"/>
            <a:ext cx="11786118" cy="1325563"/>
          </a:xfrm>
        </p:spPr>
        <p:txBody>
          <a:bodyPr/>
          <a:lstStyle/>
          <a:p>
            <a:r>
              <a:rPr lang="en-GB" b="1" dirty="0" smtClean="0"/>
              <a:t>Types of Public Goods</a:t>
            </a:r>
            <a:endParaRPr lang="en-GB" b="1" dirty="0"/>
          </a:p>
        </p:txBody>
      </p:sp>
      <p:sp>
        <p:nvSpPr>
          <p:cNvPr id="4" name="Rectangle 3"/>
          <p:cNvSpPr/>
          <p:nvPr/>
        </p:nvSpPr>
        <p:spPr>
          <a:xfrm>
            <a:off x="1875452" y="2141311"/>
            <a:ext cx="2230017" cy="14928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Tw Cen MT Condensed" panose="020B0606020104020203" pitchFamily="34" charset="0"/>
              </a:rPr>
              <a:t>ROADS</a:t>
            </a:r>
            <a:endParaRPr lang="en-GB" sz="2400" b="1" dirty="0">
              <a:latin typeface="Tw Cen MT Condensed" panose="020B0606020104020203" pitchFamily="34" charset="0"/>
            </a:endParaRPr>
          </a:p>
        </p:txBody>
      </p:sp>
      <p:sp>
        <p:nvSpPr>
          <p:cNvPr id="5" name="Rectangle 4"/>
          <p:cNvSpPr/>
          <p:nvPr/>
        </p:nvSpPr>
        <p:spPr>
          <a:xfrm>
            <a:off x="5284236" y="2141311"/>
            <a:ext cx="2230017" cy="14928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Tw Cen MT Condensed" panose="020B0606020104020203" pitchFamily="34" charset="0"/>
              </a:rPr>
              <a:t>FLOOD DEFENCES</a:t>
            </a:r>
            <a:endParaRPr lang="en-GB" sz="2400" b="1" dirty="0">
              <a:latin typeface="Tw Cen MT Condensed" panose="020B0606020104020203" pitchFamily="34" charset="0"/>
            </a:endParaRPr>
          </a:p>
        </p:txBody>
      </p:sp>
      <p:sp>
        <p:nvSpPr>
          <p:cNvPr id="6" name="Rectangle 5"/>
          <p:cNvSpPr/>
          <p:nvPr/>
        </p:nvSpPr>
        <p:spPr>
          <a:xfrm>
            <a:off x="8786535" y="2141311"/>
            <a:ext cx="2230017" cy="14928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Tw Cen MT Condensed" panose="020B0606020104020203" pitchFamily="34" charset="0"/>
              </a:rPr>
              <a:t>AIR, SEA etc.</a:t>
            </a:r>
            <a:endParaRPr lang="en-GB" sz="2400" b="1" dirty="0">
              <a:latin typeface="Tw Cen MT Condensed" panose="020B0606020104020203" pitchFamily="34" charset="0"/>
            </a:endParaRPr>
          </a:p>
        </p:txBody>
      </p:sp>
      <p:sp>
        <p:nvSpPr>
          <p:cNvPr id="7" name="TextBox 6"/>
          <p:cNvSpPr txBox="1"/>
          <p:nvPr/>
        </p:nvSpPr>
        <p:spPr>
          <a:xfrm>
            <a:off x="9175606" y="1452693"/>
            <a:ext cx="1451872" cy="646331"/>
          </a:xfrm>
          <a:prstGeom prst="rect">
            <a:avLst/>
          </a:prstGeom>
          <a:noFill/>
        </p:spPr>
        <p:txBody>
          <a:bodyPr wrap="none" rtlCol="0">
            <a:spAutoFit/>
          </a:bodyPr>
          <a:lstStyle/>
          <a:p>
            <a:pPr algn="ctr"/>
            <a:r>
              <a:rPr lang="en-GB" dirty="0" smtClean="0">
                <a:latin typeface="Tw Cen MT Condensed" panose="020B0606020104020203" pitchFamily="34" charset="0"/>
              </a:rPr>
              <a:t>Naturally </a:t>
            </a:r>
            <a:r>
              <a:rPr lang="en-GB" dirty="0" err="1" smtClean="0">
                <a:latin typeface="Tw Cen MT Condensed" panose="020B0606020104020203" pitchFamily="34" charset="0"/>
              </a:rPr>
              <a:t>Occuring</a:t>
            </a:r>
            <a:endParaRPr lang="en-GB" dirty="0" smtClean="0">
              <a:latin typeface="Tw Cen MT Condensed" panose="020B0606020104020203" pitchFamily="34" charset="0"/>
            </a:endParaRPr>
          </a:p>
          <a:p>
            <a:pPr algn="ctr"/>
            <a:r>
              <a:rPr lang="en-GB" dirty="0" smtClean="0">
                <a:latin typeface="Tw Cen MT Condensed" panose="020B0606020104020203" pitchFamily="34" charset="0"/>
              </a:rPr>
              <a:t>Public Good</a:t>
            </a:r>
            <a:endParaRPr lang="en-GB" dirty="0">
              <a:latin typeface="Tw Cen MT Condensed" panose="020B0606020104020203" pitchFamily="34" charset="0"/>
            </a:endParaRPr>
          </a:p>
        </p:txBody>
      </p:sp>
      <p:sp>
        <p:nvSpPr>
          <p:cNvPr id="8" name="TextBox 7"/>
          <p:cNvSpPr txBox="1"/>
          <p:nvPr/>
        </p:nvSpPr>
        <p:spPr>
          <a:xfrm>
            <a:off x="5908564" y="1452694"/>
            <a:ext cx="981359" cy="646331"/>
          </a:xfrm>
          <a:prstGeom prst="rect">
            <a:avLst/>
          </a:prstGeom>
          <a:noFill/>
        </p:spPr>
        <p:txBody>
          <a:bodyPr wrap="none" rtlCol="0">
            <a:spAutoFit/>
          </a:bodyPr>
          <a:lstStyle/>
          <a:p>
            <a:pPr algn="ctr"/>
            <a:r>
              <a:rPr lang="en-GB" dirty="0" smtClean="0">
                <a:latin typeface="Tw Cen MT Condensed" panose="020B0606020104020203" pitchFamily="34" charset="0"/>
              </a:rPr>
              <a:t>Man-Made</a:t>
            </a:r>
          </a:p>
          <a:p>
            <a:pPr algn="ctr"/>
            <a:r>
              <a:rPr lang="en-GB" dirty="0" smtClean="0">
                <a:latin typeface="Tw Cen MT Condensed" panose="020B0606020104020203" pitchFamily="34" charset="0"/>
              </a:rPr>
              <a:t>Public Good</a:t>
            </a:r>
            <a:endParaRPr lang="en-GB" dirty="0">
              <a:latin typeface="Tw Cen MT Condensed" panose="020B0606020104020203" pitchFamily="34" charset="0"/>
            </a:endParaRPr>
          </a:p>
        </p:txBody>
      </p:sp>
      <p:sp>
        <p:nvSpPr>
          <p:cNvPr id="9" name="TextBox 8"/>
          <p:cNvSpPr txBox="1"/>
          <p:nvPr/>
        </p:nvSpPr>
        <p:spPr>
          <a:xfrm>
            <a:off x="2041321" y="1611313"/>
            <a:ext cx="1414170" cy="369332"/>
          </a:xfrm>
          <a:prstGeom prst="rect">
            <a:avLst/>
          </a:prstGeom>
          <a:noFill/>
        </p:spPr>
        <p:txBody>
          <a:bodyPr wrap="none" rtlCol="0">
            <a:spAutoFit/>
          </a:bodyPr>
          <a:lstStyle/>
          <a:p>
            <a:r>
              <a:rPr lang="en-GB" dirty="0" smtClean="0">
                <a:latin typeface="Tw Cen MT Condensed" panose="020B0606020104020203" pitchFamily="34" charset="0"/>
              </a:rPr>
              <a:t>Quasi Public Good</a:t>
            </a:r>
            <a:endParaRPr lang="en-GB" dirty="0">
              <a:latin typeface="Tw Cen MT Condensed" panose="020B0606020104020203" pitchFamily="34" charset="0"/>
            </a:endParaRPr>
          </a:p>
        </p:txBody>
      </p:sp>
      <p:sp>
        <p:nvSpPr>
          <p:cNvPr id="10" name="TextBox 9"/>
          <p:cNvSpPr txBox="1"/>
          <p:nvPr/>
        </p:nvSpPr>
        <p:spPr>
          <a:xfrm>
            <a:off x="354564" y="4058816"/>
            <a:ext cx="1110342" cy="646331"/>
          </a:xfrm>
          <a:prstGeom prst="rect">
            <a:avLst/>
          </a:prstGeom>
          <a:noFill/>
        </p:spPr>
        <p:txBody>
          <a:bodyPr wrap="square" rtlCol="0">
            <a:spAutoFit/>
          </a:bodyPr>
          <a:lstStyle/>
          <a:p>
            <a:r>
              <a:rPr lang="en-GB" dirty="0" smtClean="0">
                <a:latin typeface="Tw Cen MT Condensed" panose="020B0606020104020203" pitchFamily="34" charset="0"/>
              </a:rPr>
              <a:t>Market Failure?</a:t>
            </a:r>
            <a:endParaRPr lang="en-GB" dirty="0">
              <a:latin typeface="Tw Cen MT Condensed" panose="020B0606020104020203" pitchFamily="34" charset="0"/>
            </a:endParaRPr>
          </a:p>
        </p:txBody>
      </p:sp>
      <p:sp>
        <p:nvSpPr>
          <p:cNvPr id="11" name="TextBox 10"/>
          <p:cNvSpPr txBox="1"/>
          <p:nvPr/>
        </p:nvSpPr>
        <p:spPr>
          <a:xfrm>
            <a:off x="213049" y="6021351"/>
            <a:ext cx="1539550" cy="646331"/>
          </a:xfrm>
          <a:prstGeom prst="rect">
            <a:avLst/>
          </a:prstGeom>
          <a:noFill/>
        </p:spPr>
        <p:txBody>
          <a:bodyPr wrap="square" rtlCol="0">
            <a:spAutoFit/>
          </a:bodyPr>
          <a:lstStyle/>
          <a:p>
            <a:r>
              <a:rPr lang="en-GB" dirty="0" smtClean="0">
                <a:latin typeface="Tw Cen MT Condensed" panose="020B0606020104020203" pitchFamily="34" charset="0"/>
              </a:rPr>
              <a:t>Government Intervention?</a:t>
            </a:r>
            <a:endParaRPr lang="en-GB" dirty="0">
              <a:latin typeface="Tw Cen MT Condensed" panose="020B0606020104020203" pitchFamily="34" charset="0"/>
            </a:endParaRPr>
          </a:p>
        </p:txBody>
      </p:sp>
      <p:sp>
        <p:nvSpPr>
          <p:cNvPr id="12" name="TextBox 11"/>
          <p:cNvSpPr txBox="1"/>
          <p:nvPr/>
        </p:nvSpPr>
        <p:spPr>
          <a:xfrm>
            <a:off x="1758818" y="3904928"/>
            <a:ext cx="2463282" cy="1384995"/>
          </a:xfrm>
          <a:prstGeom prst="rect">
            <a:avLst/>
          </a:prstGeom>
          <a:noFill/>
        </p:spPr>
        <p:txBody>
          <a:bodyPr wrap="square" rtlCol="0">
            <a:spAutoFit/>
          </a:bodyPr>
          <a:lstStyle/>
          <a:p>
            <a:r>
              <a:rPr lang="en-GB" sz="1400" i="1" dirty="0" smtClean="0">
                <a:solidFill>
                  <a:schemeClr val="tx2"/>
                </a:solidFill>
                <a:latin typeface="Tw Cen MT Condensed" panose="020B0606020104020203" pitchFamily="34" charset="0"/>
              </a:rPr>
              <a:t>Under provision by free market as cost of firms to make excludable is high = would lead to negative externalities (road congestion) or positive external benefits that are not catered for (i.e. NO road congestion)</a:t>
            </a:r>
            <a:endParaRPr lang="en-GB" sz="1400" i="1" dirty="0">
              <a:solidFill>
                <a:schemeClr val="tx2"/>
              </a:solidFill>
              <a:latin typeface="Tw Cen MT Condensed" panose="020B0606020104020203" pitchFamily="34" charset="0"/>
            </a:endParaRPr>
          </a:p>
        </p:txBody>
      </p:sp>
      <p:sp>
        <p:nvSpPr>
          <p:cNvPr id="13" name="TextBox 12"/>
          <p:cNvSpPr txBox="1"/>
          <p:nvPr/>
        </p:nvSpPr>
        <p:spPr>
          <a:xfrm>
            <a:off x="1800804" y="6036741"/>
            <a:ext cx="2463282" cy="307777"/>
          </a:xfrm>
          <a:prstGeom prst="rect">
            <a:avLst/>
          </a:prstGeom>
          <a:noFill/>
        </p:spPr>
        <p:txBody>
          <a:bodyPr wrap="square" rtlCol="0">
            <a:spAutoFit/>
          </a:bodyPr>
          <a:lstStyle/>
          <a:p>
            <a:r>
              <a:rPr lang="en-GB" sz="1400" i="1" dirty="0" smtClean="0">
                <a:solidFill>
                  <a:schemeClr val="tx2"/>
                </a:solidFill>
                <a:latin typeface="Tw Cen MT Condensed" panose="020B0606020104020203" pitchFamily="34" charset="0"/>
              </a:rPr>
              <a:t>Government Provision of Roads</a:t>
            </a:r>
            <a:endParaRPr lang="en-GB" sz="1400" i="1" dirty="0">
              <a:solidFill>
                <a:schemeClr val="tx2"/>
              </a:solidFill>
              <a:latin typeface="Tw Cen MT Condensed" panose="020B0606020104020203" pitchFamily="34" charset="0"/>
            </a:endParaRPr>
          </a:p>
        </p:txBody>
      </p:sp>
      <p:sp>
        <p:nvSpPr>
          <p:cNvPr id="14" name="TextBox 13"/>
          <p:cNvSpPr txBox="1"/>
          <p:nvPr/>
        </p:nvSpPr>
        <p:spPr>
          <a:xfrm>
            <a:off x="5167603" y="3918858"/>
            <a:ext cx="2463282" cy="1169551"/>
          </a:xfrm>
          <a:prstGeom prst="rect">
            <a:avLst/>
          </a:prstGeom>
          <a:noFill/>
        </p:spPr>
        <p:txBody>
          <a:bodyPr wrap="square" rtlCol="0">
            <a:spAutoFit/>
          </a:bodyPr>
          <a:lstStyle/>
          <a:p>
            <a:r>
              <a:rPr lang="en-GB" sz="1400" i="1" dirty="0" smtClean="0">
                <a:solidFill>
                  <a:schemeClr val="tx2"/>
                </a:solidFill>
                <a:latin typeface="Tw Cen MT Condensed" panose="020B0606020104020203" pitchFamily="34" charset="0"/>
              </a:rPr>
              <a:t>No provision despite there being a need (demand) as once provided, consumers would ‘free ride’ as hard to exclude consumers from benefitting.  Therefore firms cannot make a profit. </a:t>
            </a:r>
            <a:endParaRPr lang="en-GB" sz="1400" i="1" dirty="0">
              <a:solidFill>
                <a:schemeClr val="tx2"/>
              </a:solidFill>
              <a:latin typeface="Tw Cen MT Condensed" panose="020B0606020104020203" pitchFamily="34" charset="0"/>
            </a:endParaRPr>
          </a:p>
        </p:txBody>
      </p:sp>
      <p:sp>
        <p:nvSpPr>
          <p:cNvPr id="15" name="TextBox 14"/>
          <p:cNvSpPr txBox="1"/>
          <p:nvPr/>
        </p:nvSpPr>
        <p:spPr>
          <a:xfrm>
            <a:off x="5050971" y="6036742"/>
            <a:ext cx="2463282" cy="307777"/>
          </a:xfrm>
          <a:prstGeom prst="rect">
            <a:avLst/>
          </a:prstGeom>
          <a:noFill/>
        </p:spPr>
        <p:txBody>
          <a:bodyPr wrap="square" rtlCol="0">
            <a:spAutoFit/>
          </a:bodyPr>
          <a:lstStyle/>
          <a:p>
            <a:r>
              <a:rPr lang="en-GB" sz="1400" i="1" dirty="0" smtClean="0">
                <a:solidFill>
                  <a:schemeClr val="tx2"/>
                </a:solidFill>
                <a:latin typeface="Tw Cen MT Condensed" panose="020B0606020104020203" pitchFamily="34" charset="0"/>
              </a:rPr>
              <a:t>Government Provision of Roads</a:t>
            </a:r>
            <a:endParaRPr lang="en-GB" sz="1400" i="1" dirty="0">
              <a:solidFill>
                <a:schemeClr val="tx2"/>
              </a:solidFill>
              <a:latin typeface="Tw Cen MT Condensed" panose="020B0606020104020203" pitchFamily="34" charset="0"/>
            </a:endParaRPr>
          </a:p>
        </p:txBody>
      </p:sp>
      <p:sp>
        <p:nvSpPr>
          <p:cNvPr id="16" name="TextBox 15"/>
          <p:cNvSpPr txBox="1"/>
          <p:nvPr/>
        </p:nvSpPr>
        <p:spPr>
          <a:xfrm>
            <a:off x="8111413" y="3918858"/>
            <a:ext cx="3833325" cy="1384995"/>
          </a:xfrm>
          <a:prstGeom prst="rect">
            <a:avLst/>
          </a:prstGeom>
          <a:noFill/>
        </p:spPr>
        <p:txBody>
          <a:bodyPr wrap="square" rtlCol="0">
            <a:spAutoFit/>
          </a:bodyPr>
          <a:lstStyle/>
          <a:p>
            <a:r>
              <a:rPr lang="en-GB" sz="1400" i="1" dirty="0" smtClean="0">
                <a:solidFill>
                  <a:schemeClr val="tx2"/>
                </a:solidFill>
                <a:latin typeface="Tw Cen MT Condensed" panose="020B0606020104020203" pitchFamily="34" charset="0"/>
              </a:rPr>
              <a:t>If non-rival and non-excludable, then no problems.  It is a ‘free good’.  However problem arises when this good becomes rival (i.e. fish stocks depleting, clean air etc.).  Then there is a ‘tragedy of the commons’ where negative externalities are created (ultimate destruction of natural resource in future!).  This is due to an absence of property rights (no one can sue another….!).  </a:t>
            </a:r>
            <a:endParaRPr lang="en-GB" sz="1400" i="1" dirty="0">
              <a:solidFill>
                <a:schemeClr val="tx2"/>
              </a:solidFill>
              <a:latin typeface="Tw Cen MT Condensed" panose="020B0606020104020203" pitchFamily="34" charset="0"/>
            </a:endParaRPr>
          </a:p>
        </p:txBody>
      </p:sp>
      <p:sp>
        <p:nvSpPr>
          <p:cNvPr id="17" name="TextBox 16"/>
          <p:cNvSpPr txBox="1"/>
          <p:nvPr/>
        </p:nvSpPr>
        <p:spPr>
          <a:xfrm>
            <a:off x="8669901" y="6036740"/>
            <a:ext cx="2463282" cy="307777"/>
          </a:xfrm>
          <a:prstGeom prst="rect">
            <a:avLst/>
          </a:prstGeom>
          <a:noFill/>
        </p:spPr>
        <p:txBody>
          <a:bodyPr wrap="square" rtlCol="0">
            <a:spAutoFit/>
          </a:bodyPr>
          <a:lstStyle/>
          <a:p>
            <a:r>
              <a:rPr lang="en-GB" sz="1400" i="1" dirty="0" smtClean="0">
                <a:solidFill>
                  <a:schemeClr val="tx2"/>
                </a:solidFill>
                <a:latin typeface="Tw Cen MT Condensed" panose="020B0606020104020203" pitchFamily="34" charset="0"/>
              </a:rPr>
              <a:t>Government Provision of Roads</a:t>
            </a:r>
            <a:endParaRPr lang="en-GB" sz="1400" i="1" dirty="0">
              <a:solidFill>
                <a:schemeClr val="tx2"/>
              </a:solidFill>
              <a:latin typeface="Tw Cen MT Condensed" panose="020B0606020104020203" pitchFamily="34" charset="0"/>
            </a:endParaRPr>
          </a:p>
        </p:txBody>
      </p:sp>
    </p:spTree>
    <p:extLst>
      <p:ext uri="{BB962C8B-B14F-4D97-AF65-F5344CB8AC3E}">
        <p14:creationId xmlns:p14="http://schemas.microsoft.com/office/powerpoint/2010/main" val="323265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latin typeface="Tw Cen MT Condensed" panose="020B0606020104020203" pitchFamily="34" charset="0"/>
              </a:rPr>
              <a:t>30</a:t>
            </a:r>
            <a:endParaRPr lang="en-US" sz="54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97288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latin typeface="Tw Cen MT Condensed" panose="020B0606020104020203" pitchFamily="34" charset="0"/>
              </a:rPr>
              <a:t>60</a:t>
            </a:r>
            <a:endParaRPr lang="en-US" sz="54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333233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5425"/>
            <a:ext cx="11569700" cy="1325563"/>
          </a:xfrm>
        </p:spPr>
        <p:txBody>
          <a:bodyPr/>
          <a:lstStyle/>
          <a:p>
            <a:r>
              <a:rPr lang="en-GB" b="1" dirty="0" smtClean="0">
                <a:latin typeface="Tw Cen MT Condensed" panose="020B0606020104020203" pitchFamily="34" charset="0"/>
              </a:rPr>
              <a:t>Quasi Public Goods</a:t>
            </a:r>
            <a:r>
              <a:rPr lang="en-GB" dirty="0" smtClean="0"/>
              <a:t/>
            </a:r>
            <a:br>
              <a:rPr lang="en-GB" dirty="0" smtClean="0"/>
            </a:br>
            <a:r>
              <a:rPr lang="en-GB" dirty="0" smtClean="0">
                <a:solidFill>
                  <a:srgbClr val="FF0000"/>
                </a:solidFill>
              </a:rPr>
              <a:t>Road Congestion in the UK</a:t>
            </a:r>
            <a:endParaRPr lang="en-GB" dirty="0">
              <a:solidFill>
                <a:srgbClr val="FF0000"/>
              </a:solidFill>
            </a:endParaRPr>
          </a:p>
        </p:txBody>
      </p:sp>
      <p:sp>
        <p:nvSpPr>
          <p:cNvPr id="3" name="Content Placeholder 2"/>
          <p:cNvSpPr>
            <a:spLocks noGrp="1"/>
          </p:cNvSpPr>
          <p:nvPr>
            <p:ph idx="1"/>
          </p:nvPr>
        </p:nvSpPr>
        <p:spPr>
          <a:xfrm>
            <a:off x="317500" y="1825624"/>
            <a:ext cx="5638800" cy="4867275"/>
          </a:xfrm>
        </p:spPr>
        <p:txBody>
          <a:bodyPr>
            <a:normAutofit/>
          </a:bodyPr>
          <a:lstStyle/>
          <a:p>
            <a:r>
              <a:rPr lang="en-GB" dirty="0" smtClean="0"/>
              <a:t>British roads are the most congested in Europe according to a Nov 2016 study</a:t>
            </a:r>
          </a:p>
          <a:p>
            <a:r>
              <a:rPr lang="en-GB" dirty="0" smtClean="0"/>
              <a:t>M25 between junction 15 and 16 worst area in the country</a:t>
            </a:r>
          </a:p>
          <a:p>
            <a:r>
              <a:rPr lang="en-GB" dirty="0" smtClean="0"/>
              <a:t>40% of gridlock occurs in London area.</a:t>
            </a:r>
          </a:p>
          <a:p>
            <a:r>
              <a:rPr lang="en-GB" dirty="0" smtClean="0"/>
              <a:t>2014 - study showed that drivers in London spent an average of 82 hours per year in traffic jams (highest figure yet)</a:t>
            </a:r>
          </a:p>
          <a:p>
            <a:r>
              <a:rPr lang="en-GB" dirty="0" smtClean="0"/>
              <a:t>2012 - Congestion estimated to cost UK economy £4.3 </a:t>
            </a:r>
            <a:r>
              <a:rPr lang="en-GB" dirty="0" err="1" smtClean="0"/>
              <a:t>bn</a:t>
            </a:r>
            <a:r>
              <a:rPr lang="en-GB" dirty="0" smtClean="0"/>
              <a:t> per year</a:t>
            </a:r>
          </a:p>
          <a:p>
            <a:endParaRPr lang="en-GB" dirty="0"/>
          </a:p>
        </p:txBody>
      </p:sp>
      <p:sp>
        <p:nvSpPr>
          <p:cNvPr id="4" name="TextBox 3"/>
          <p:cNvSpPr txBox="1"/>
          <p:nvPr/>
        </p:nvSpPr>
        <p:spPr>
          <a:xfrm>
            <a:off x="6781800" y="504825"/>
            <a:ext cx="5245100" cy="4985980"/>
          </a:xfrm>
          <a:prstGeom prst="rect">
            <a:avLst/>
          </a:prstGeom>
          <a:solidFill>
            <a:schemeClr val="bg1"/>
          </a:solidFill>
        </p:spPr>
        <p:txBody>
          <a:bodyPr wrap="square" rtlCol="0">
            <a:spAutoFit/>
          </a:bodyPr>
          <a:lstStyle/>
          <a:p>
            <a:r>
              <a:rPr lang="en-GB" sz="2400" b="1" dirty="0" smtClean="0">
                <a:latin typeface="Tw Cen MT Condensed" panose="020B0606020104020203" pitchFamily="34" charset="0"/>
              </a:rPr>
              <a:t>DISCUSS AND TAKE NOTES ON THE FOLLOWING QUESTIONS</a:t>
            </a:r>
          </a:p>
          <a:p>
            <a:pPr marL="342900" indent="-342900">
              <a:buFont typeface="+mj-lt"/>
              <a:buAutoNum type="arabicPeriod"/>
            </a:pPr>
            <a:r>
              <a:rPr lang="en-GB" sz="2250" b="1" dirty="0" smtClean="0">
                <a:latin typeface="Tw Cen MT Condensed" panose="020B0606020104020203" pitchFamily="34" charset="0"/>
              </a:rPr>
              <a:t>Why is road congestion a market failure?</a:t>
            </a:r>
          </a:p>
          <a:p>
            <a:pPr marL="800100" lvl="1" indent="-342900">
              <a:buFont typeface="+mj-lt"/>
              <a:buAutoNum type="alphaLcPeriod"/>
            </a:pPr>
            <a:r>
              <a:rPr lang="en-GB" sz="2250" dirty="0" smtClean="0">
                <a:latin typeface="Tw Cen MT Condensed" panose="020B0606020104020203" pitchFamily="34" charset="0"/>
              </a:rPr>
              <a:t>Use public good theory to explain this</a:t>
            </a:r>
          </a:p>
          <a:p>
            <a:pPr marL="800100" lvl="1" indent="-342900">
              <a:buFont typeface="+mj-lt"/>
              <a:buAutoNum type="alphaLcPeriod"/>
            </a:pPr>
            <a:r>
              <a:rPr lang="en-GB" sz="2250" dirty="0" smtClean="0">
                <a:latin typeface="Tw Cen MT Condensed" panose="020B0606020104020203" pitchFamily="34" charset="0"/>
              </a:rPr>
              <a:t>Use externality theory to explain this</a:t>
            </a:r>
          </a:p>
          <a:p>
            <a:pPr marL="342900" indent="-342900">
              <a:buFont typeface="+mj-lt"/>
              <a:buAutoNum type="arabicPeriod"/>
            </a:pPr>
            <a:r>
              <a:rPr lang="en-GB" sz="2250" b="1" dirty="0" smtClean="0">
                <a:latin typeface="Tw Cen MT Condensed" panose="020B0606020104020203" pitchFamily="34" charset="0"/>
              </a:rPr>
              <a:t>Why might we argue that markets can solve the issue of road congestion?</a:t>
            </a:r>
          </a:p>
          <a:p>
            <a:pPr marL="914400" lvl="1" indent="-457200">
              <a:buFont typeface="+mj-lt"/>
              <a:buAutoNum type="alphaLcPeriod"/>
            </a:pPr>
            <a:r>
              <a:rPr lang="en-GB" sz="2250" dirty="0" smtClean="0">
                <a:latin typeface="Tw Cen MT Condensed" panose="020B0606020104020203" pitchFamily="34" charset="0"/>
              </a:rPr>
              <a:t>Can you think of examples where private firms could provide roads?</a:t>
            </a:r>
          </a:p>
          <a:p>
            <a:pPr marL="342900" indent="-342900">
              <a:buFont typeface="+mj-lt"/>
              <a:buAutoNum type="arabicPeriod"/>
            </a:pPr>
            <a:r>
              <a:rPr lang="en-GB" sz="2250" b="1" dirty="0" smtClean="0">
                <a:latin typeface="Tw Cen MT Condensed" panose="020B0606020104020203" pitchFamily="34" charset="0"/>
              </a:rPr>
              <a:t>How might the Government intervene to combat this market failure?</a:t>
            </a:r>
          </a:p>
          <a:p>
            <a:pPr marL="342900" indent="-342900">
              <a:buFont typeface="+mj-lt"/>
              <a:buAutoNum type="arabicPeriod"/>
            </a:pPr>
            <a:r>
              <a:rPr lang="en-GB" sz="2250" b="1" dirty="0" smtClean="0">
                <a:latin typeface="Tw Cen MT Condensed" panose="020B0606020104020203" pitchFamily="34" charset="0"/>
              </a:rPr>
              <a:t>Government failures to these?</a:t>
            </a:r>
            <a:endParaRPr lang="en-GB" sz="2250" b="1" dirty="0">
              <a:latin typeface="Tw Cen MT Condensed" panose="020B0606020104020203" pitchFamily="34" charset="0"/>
            </a:endParaRPr>
          </a:p>
          <a:p>
            <a:pPr marL="800100" lvl="1" indent="-342900">
              <a:buFont typeface="+mj-lt"/>
              <a:buAutoNum type="alphaLcParenR"/>
            </a:pPr>
            <a:r>
              <a:rPr lang="en-GB" sz="2250" dirty="0" smtClean="0">
                <a:latin typeface="Tw Cen MT Condensed" panose="020B0606020104020203" pitchFamily="34" charset="0"/>
              </a:rPr>
              <a:t>London Congestion Charge: </a:t>
            </a:r>
            <a:r>
              <a:rPr lang="en-GB" sz="2250" dirty="0" smtClean="0">
                <a:latin typeface="Tw Cen MT Condensed" panose="020B0606020104020203" pitchFamily="34" charset="0"/>
                <a:hlinkClick r:id="rId2"/>
              </a:rPr>
              <a:t>ARTICLE</a:t>
            </a:r>
            <a:endParaRPr lang="en-GB" sz="2250" dirty="0" smtClean="0">
              <a:latin typeface="Tw Cen MT Condensed" panose="020B0606020104020203" pitchFamily="34" charset="0"/>
            </a:endParaRPr>
          </a:p>
          <a:p>
            <a:pPr marL="800100" lvl="1" indent="-342900">
              <a:buFont typeface="+mj-lt"/>
              <a:buAutoNum type="alphaLcParenR"/>
            </a:pPr>
            <a:r>
              <a:rPr lang="en-GB" sz="2250" dirty="0" smtClean="0">
                <a:latin typeface="Tw Cen MT Condensed" panose="020B0606020104020203" pitchFamily="34" charset="0"/>
              </a:rPr>
              <a:t>AA Boss idea: </a:t>
            </a:r>
            <a:r>
              <a:rPr lang="en-GB" sz="2250" dirty="0" smtClean="0">
                <a:latin typeface="Tw Cen MT Condensed" panose="020B0606020104020203" pitchFamily="34" charset="0"/>
                <a:hlinkClick r:id="rId3"/>
              </a:rPr>
              <a:t>ARTICLE</a:t>
            </a:r>
            <a:endParaRPr lang="en-GB" sz="2250" dirty="0">
              <a:latin typeface="Tw Cen MT Condensed" panose="020B0606020104020203" pitchFamily="34" charset="0"/>
            </a:endParaRPr>
          </a:p>
        </p:txBody>
      </p:sp>
    </p:spTree>
    <p:extLst>
      <p:ext uri="{BB962C8B-B14F-4D97-AF65-F5344CB8AC3E}">
        <p14:creationId xmlns:p14="http://schemas.microsoft.com/office/powerpoint/2010/main" val="3133772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latin typeface="Tw Cen MT Condensed" panose="020B0606020104020203" pitchFamily="34" charset="0"/>
              </a:rPr>
              <a:t>END</a:t>
            </a:r>
            <a:endParaRPr lang="en-US" sz="199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559551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629157" y="215779"/>
            <a:ext cx="2467897" cy="738664"/>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800" b="1" dirty="0">
                <a:latin typeface="Tw Cen MT Condensed" panose="020B0606020104020203" pitchFamily="34" charset="0"/>
              </a:rPr>
              <a:t>PUBLIC GOODS</a:t>
            </a:r>
          </a:p>
          <a:p>
            <a:pPr algn="ctr"/>
            <a:r>
              <a:rPr lang="en-GB" altLang="en-US" sz="1400" b="1" dirty="0">
                <a:latin typeface="Tw Cen MT Condensed" panose="020B0606020104020203" pitchFamily="34" charset="0"/>
              </a:rPr>
              <a:t>(pure and ‘quasi’)</a:t>
            </a:r>
          </a:p>
        </p:txBody>
      </p:sp>
      <p:sp>
        <p:nvSpPr>
          <p:cNvPr id="20484" name="Text Box 4"/>
          <p:cNvSpPr txBox="1">
            <a:spLocks noChangeArrowheads="1"/>
          </p:cNvSpPr>
          <p:nvPr/>
        </p:nvSpPr>
        <p:spPr bwMode="auto">
          <a:xfrm>
            <a:off x="1828801" y="1066801"/>
            <a:ext cx="1938337" cy="4278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1079500" indent="-457200">
              <a:defRPr>
                <a:solidFill>
                  <a:schemeClr val="tx1"/>
                </a:solidFill>
                <a:latin typeface="Calibri" panose="020F0502020204030204" pitchFamily="34" charset="0"/>
              </a:defRPr>
            </a:lvl2pPr>
            <a:lvl3pPr marL="1716088" indent="-457200">
              <a:defRPr>
                <a:solidFill>
                  <a:schemeClr val="tx1"/>
                </a:solidFill>
                <a:latin typeface="Calibri" panose="020F0502020204030204" pitchFamily="34" charset="0"/>
              </a:defRPr>
            </a:lvl3pPr>
            <a:lvl4pPr marL="2352675" indent="-457200">
              <a:defRPr>
                <a:solidFill>
                  <a:schemeClr val="tx1"/>
                </a:solidFill>
                <a:latin typeface="Calibri" panose="020F0502020204030204" pitchFamily="34" charset="0"/>
              </a:defRPr>
            </a:lvl4pPr>
            <a:lvl5pPr marL="2989263" indent="-457200">
              <a:defRPr>
                <a:solidFill>
                  <a:schemeClr val="tx1"/>
                </a:solidFill>
                <a:latin typeface="Calibri" panose="020F0502020204030204" pitchFamily="34" charset="0"/>
              </a:defRPr>
            </a:lvl5pPr>
            <a:lvl6pPr marL="3446463" indent="-457200" fontAlgn="base">
              <a:spcBef>
                <a:spcPct val="0"/>
              </a:spcBef>
              <a:spcAft>
                <a:spcPct val="0"/>
              </a:spcAft>
              <a:defRPr>
                <a:solidFill>
                  <a:schemeClr val="tx1"/>
                </a:solidFill>
                <a:latin typeface="Calibri" panose="020F0502020204030204" pitchFamily="34" charset="0"/>
              </a:defRPr>
            </a:lvl6pPr>
            <a:lvl7pPr marL="3903663" indent="-457200" fontAlgn="base">
              <a:spcBef>
                <a:spcPct val="0"/>
              </a:spcBef>
              <a:spcAft>
                <a:spcPct val="0"/>
              </a:spcAft>
              <a:defRPr>
                <a:solidFill>
                  <a:schemeClr val="tx1"/>
                </a:solidFill>
                <a:latin typeface="Calibri" panose="020F0502020204030204" pitchFamily="34" charset="0"/>
              </a:defRPr>
            </a:lvl7pPr>
            <a:lvl8pPr marL="4360863" indent="-457200" fontAlgn="base">
              <a:spcBef>
                <a:spcPct val="0"/>
              </a:spcBef>
              <a:spcAft>
                <a:spcPct val="0"/>
              </a:spcAft>
              <a:defRPr>
                <a:solidFill>
                  <a:schemeClr val="tx1"/>
                </a:solidFill>
                <a:latin typeface="Calibri" panose="020F0502020204030204" pitchFamily="34" charset="0"/>
              </a:defRPr>
            </a:lvl8pPr>
            <a:lvl9pPr marL="4818063" indent="-457200" fontAlgn="base">
              <a:spcBef>
                <a:spcPct val="0"/>
              </a:spcBef>
              <a:spcAft>
                <a:spcPct val="0"/>
              </a:spcAft>
              <a:defRPr>
                <a:solidFill>
                  <a:schemeClr val="tx1"/>
                </a:solidFill>
                <a:latin typeface="Calibri" panose="020F0502020204030204" pitchFamily="34" charset="0"/>
              </a:defRPr>
            </a:lvl9pPr>
          </a:lstStyle>
          <a:p>
            <a:r>
              <a:rPr lang="en-GB" altLang="en-US" sz="1600" b="1" dirty="0">
                <a:latin typeface="Tw Cen MT Condensed" panose="020B0606020104020203" pitchFamily="34" charset="0"/>
              </a:rPr>
              <a:t>Why are public goods considered market failures?</a:t>
            </a:r>
          </a:p>
          <a:p>
            <a:r>
              <a:rPr lang="en-GB" altLang="en-US" sz="1600" dirty="0">
                <a:latin typeface="Tw Cen MT Condensed" panose="020B0606020104020203" pitchFamily="34" charset="0"/>
              </a:rPr>
              <a:t>The free market would not provide the good (or underprovide the good)</a:t>
            </a:r>
          </a:p>
          <a:p>
            <a:endParaRPr lang="en-GB" altLang="en-US" sz="1600" dirty="0">
              <a:latin typeface="Tw Cen MT Condensed" panose="020B0606020104020203" pitchFamily="34" charset="0"/>
            </a:endParaRPr>
          </a:p>
          <a:p>
            <a:r>
              <a:rPr lang="en-GB" altLang="en-US" sz="1600" dirty="0">
                <a:solidFill>
                  <a:srgbClr val="FF0000"/>
                </a:solidFill>
                <a:latin typeface="Tw Cen MT Condensed" panose="020B0606020104020203" pitchFamily="34" charset="0"/>
              </a:rPr>
              <a:t>BECAUSE OF THE FREE RIDER PROBLEM</a:t>
            </a:r>
          </a:p>
          <a:p>
            <a:pPr marL="285750" indent="-285750">
              <a:buFont typeface="Arial" panose="020B0604020202020204" pitchFamily="34" charset="0"/>
              <a:buChar char="•"/>
            </a:pPr>
            <a:r>
              <a:rPr lang="en-GB" altLang="en-US" sz="1600" dirty="0">
                <a:latin typeface="Tw Cen MT Condensed" panose="020B0606020104020203" pitchFamily="34" charset="0"/>
              </a:rPr>
              <a:t>No one would demand (be willing to pay for) the good.</a:t>
            </a:r>
          </a:p>
          <a:p>
            <a:pPr marL="285750" indent="-285750">
              <a:buFont typeface="Arial" panose="020B0604020202020204" pitchFamily="34" charset="0"/>
              <a:buChar char="•"/>
            </a:pPr>
            <a:r>
              <a:rPr lang="en-GB" altLang="en-US" sz="1600" dirty="0">
                <a:latin typeface="Tw Cen MT Condensed" panose="020B0606020104020203" pitchFamily="34" charset="0"/>
              </a:rPr>
              <a:t>If no one is demanding the good, then firms will not be prepared to provide the good (why)</a:t>
            </a:r>
          </a:p>
          <a:p>
            <a:endParaRPr lang="en-GB" altLang="en-US" sz="1600" dirty="0">
              <a:latin typeface="Tw Cen MT Condensed" panose="020B0606020104020203" pitchFamily="34" charset="0"/>
            </a:endParaRPr>
          </a:p>
        </p:txBody>
      </p:sp>
      <p:sp>
        <p:nvSpPr>
          <p:cNvPr id="20486" name="Text Box 6"/>
          <p:cNvSpPr txBox="1">
            <a:spLocks noChangeArrowheads="1"/>
          </p:cNvSpPr>
          <p:nvPr/>
        </p:nvSpPr>
        <p:spPr bwMode="auto">
          <a:xfrm>
            <a:off x="4194841" y="2087464"/>
            <a:ext cx="2654709"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1079500" indent="-457200">
              <a:defRPr>
                <a:solidFill>
                  <a:schemeClr val="tx1"/>
                </a:solidFill>
                <a:latin typeface="Calibri" panose="020F0502020204030204" pitchFamily="34" charset="0"/>
              </a:defRPr>
            </a:lvl2pPr>
            <a:lvl3pPr marL="1716088" indent="-457200">
              <a:defRPr>
                <a:solidFill>
                  <a:schemeClr val="tx1"/>
                </a:solidFill>
                <a:latin typeface="Calibri" panose="020F0502020204030204" pitchFamily="34" charset="0"/>
              </a:defRPr>
            </a:lvl3pPr>
            <a:lvl4pPr marL="2352675" indent="-457200">
              <a:defRPr>
                <a:solidFill>
                  <a:schemeClr val="tx1"/>
                </a:solidFill>
                <a:latin typeface="Calibri" panose="020F0502020204030204" pitchFamily="34" charset="0"/>
              </a:defRPr>
            </a:lvl4pPr>
            <a:lvl5pPr marL="2989263" indent="-457200">
              <a:defRPr>
                <a:solidFill>
                  <a:schemeClr val="tx1"/>
                </a:solidFill>
                <a:latin typeface="Calibri" panose="020F0502020204030204" pitchFamily="34" charset="0"/>
              </a:defRPr>
            </a:lvl5pPr>
            <a:lvl6pPr marL="3446463" indent="-457200" fontAlgn="base">
              <a:spcBef>
                <a:spcPct val="0"/>
              </a:spcBef>
              <a:spcAft>
                <a:spcPct val="0"/>
              </a:spcAft>
              <a:defRPr>
                <a:solidFill>
                  <a:schemeClr val="tx1"/>
                </a:solidFill>
                <a:latin typeface="Calibri" panose="020F0502020204030204" pitchFamily="34" charset="0"/>
              </a:defRPr>
            </a:lvl6pPr>
            <a:lvl7pPr marL="3903663" indent="-457200" fontAlgn="base">
              <a:spcBef>
                <a:spcPct val="0"/>
              </a:spcBef>
              <a:spcAft>
                <a:spcPct val="0"/>
              </a:spcAft>
              <a:defRPr>
                <a:solidFill>
                  <a:schemeClr val="tx1"/>
                </a:solidFill>
                <a:latin typeface="Calibri" panose="020F0502020204030204" pitchFamily="34" charset="0"/>
              </a:defRPr>
            </a:lvl7pPr>
            <a:lvl8pPr marL="4360863" indent="-457200" fontAlgn="base">
              <a:spcBef>
                <a:spcPct val="0"/>
              </a:spcBef>
              <a:spcAft>
                <a:spcPct val="0"/>
              </a:spcAft>
              <a:defRPr>
                <a:solidFill>
                  <a:schemeClr val="tx1"/>
                </a:solidFill>
                <a:latin typeface="Calibri" panose="020F0502020204030204" pitchFamily="34" charset="0"/>
              </a:defRPr>
            </a:lvl8pPr>
            <a:lvl9pPr marL="4818063" indent="-457200" fontAlgn="base">
              <a:spcBef>
                <a:spcPct val="0"/>
              </a:spcBef>
              <a:spcAft>
                <a:spcPct val="0"/>
              </a:spcAft>
              <a:defRPr>
                <a:solidFill>
                  <a:schemeClr val="tx1"/>
                </a:solidFill>
                <a:latin typeface="Calibri" panose="020F0502020204030204" pitchFamily="34" charset="0"/>
              </a:defRPr>
            </a:lvl9pPr>
          </a:lstStyle>
          <a:p>
            <a:r>
              <a:rPr lang="en-GB" altLang="en-US" sz="1600" b="1" dirty="0">
                <a:latin typeface="Tw Cen MT Condensed" panose="020B0606020104020203" pitchFamily="34" charset="0"/>
              </a:rPr>
              <a:t>Why are these goods seen as a market failure?</a:t>
            </a:r>
          </a:p>
          <a:p>
            <a:pPr marL="285750" indent="-285750">
              <a:buFont typeface="Arial" panose="020B0604020202020204" pitchFamily="34" charset="0"/>
              <a:buChar char="•"/>
            </a:pPr>
            <a:r>
              <a:rPr lang="en-GB" altLang="en-US" sz="1600" dirty="0">
                <a:latin typeface="Tw Cen MT Condensed" panose="020B0606020104020203" pitchFamily="34" charset="0"/>
              </a:rPr>
              <a:t>Merit = </a:t>
            </a:r>
            <a:r>
              <a:rPr lang="en-GB" altLang="en-US" sz="1600" dirty="0" err="1">
                <a:latin typeface="Tw Cen MT Condensed" panose="020B0606020104020203" pitchFamily="34" charset="0"/>
              </a:rPr>
              <a:t>underproduced</a:t>
            </a:r>
            <a:endParaRPr lang="en-GB" altLang="en-US" sz="1600" dirty="0">
              <a:latin typeface="Tw Cen MT Condensed" panose="020B0606020104020203" pitchFamily="34" charset="0"/>
            </a:endParaRPr>
          </a:p>
          <a:p>
            <a:pPr marL="285750" indent="-285750">
              <a:buFont typeface="Arial" panose="020B0604020202020204" pitchFamily="34" charset="0"/>
              <a:buChar char="•"/>
            </a:pPr>
            <a:r>
              <a:rPr lang="en-GB" altLang="en-US" sz="1600" dirty="0">
                <a:latin typeface="Tw Cen MT Condensed" panose="020B0606020104020203" pitchFamily="34" charset="0"/>
              </a:rPr>
              <a:t>Demerit = overproduced</a:t>
            </a:r>
          </a:p>
          <a:p>
            <a:endParaRPr lang="en-GB" altLang="en-US" sz="1600" dirty="0">
              <a:latin typeface="Tw Cen MT Condensed" panose="020B0606020104020203" pitchFamily="34" charset="0"/>
            </a:endParaRPr>
          </a:p>
          <a:p>
            <a:r>
              <a:rPr lang="en-GB" altLang="en-US" sz="1600" dirty="0">
                <a:solidFill>
                  <a:srgbClr val="FF0000"/>
                </a:solidFill>
                <a:latin typeface="Tw Cen MT Condensed" panose="020B0606020104020203" pitchFamily="34" charset="0"/>
              </a:rPr>
              <a:t>BECAUSE OF IMPERFECT INFORMATION </a:t>
            </a:r>
          </a:p>
          <a:p>
            <a:pPr marL="285750" indent="-285750">
              <a:buFont typeface="Arial" panose="020B0604020202020204" pitchFamily="34" charset="0"/>
              <a:buChar char="•"/>
            </a:pPr>
            <a:r>
              <a:rPr lang="en-GB" altLang="en-US" sz="1600" u="sng" dirty="0">
                <a:latin typeface="Tw Cen MT Condensed" panose="020B0606020104020203" pitchFamily="34" charset="0"/>
              </a:rPr>
              <a:t>Merit Goods: </a:t>
            </a:r>
            <a:r>
              <a:rPr lang="en-GB" altLang="en-US" sz="1600" dirty="0">
                <a:latin typeface="Tw Cen MT Condensed" panose="020B0606020104020203" pitchFamily="34" charset="0"/>
              </a:rPr>
              <a:t>Consumers do not realise the benefits to society of consuming the good and so do not consume enough of the good</a:t>
            </a:r>
          </a:p>
          <a:p>
            <a:pPr marL="285750" indent="-285750">
              <a:buFont typeface="Arial" panose="020B0604020202020204" pitchFamily="34" charset="0"/>
              <a:buChar char="•"/>
            </a:pPr>
            <a:r>
              <a:rPr lang="en-GB" altLang="en-US" sz="1600" u="sng" dirty="0">
                <a:latin typeface="Tw Cen MT Condensed" panose="020B0606020104020203" pitchFamily="34" charset="0"/>
              </a:rPr>
              <a:t>Demerit Goods: </a:t>
            </a:r>
            <a:r>
              <a:rPr lang="en-GB" altLang="en-US" sz="1600" dirty="0">
                <a:latin typeface="Tw Cen MT Condensed" panose="020B0606020104020203" pitchFamily="34" charset="0"/>
              </a:rPr>
              <a:t>Consumers do not realise the costs to society of their actions and so over consumer the good</a:t>
            </a:r>
          </a:p>
          <a:p>
            <a:endParaRPr lang="en-GB" altLang="en-US" sz="1600" dirty="0">
              <a:latin typeface="Tw Cen MT Condensed" panose="020B0606020104020203" pitchFamily="34" charset="0"/>
            </a:endParaRPr>
          </a:p>
        </p:txBody>
      </p:sp>
      <p:sp>
        <p:nvSpPr>
          <p:cNvPr id="20488" name="Text Box 8"/>
          <p:cNvSpPr txBox="1">
            <a:spLocks noChangeArrowheads="1"/>
          </p:cNvSpPr>
          <p:nvPr/>
        </p:nvSpPr>
        <p:spPr bwMode="auto">
          <a:xfrm>
            <a:off x="4195714" y="210088"/>
            <a:ext cx="2662286" cy="1169551"/>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800" b="1" dirty="0">
                <a:latin typeface="Tw Cen MT Condensed" panose="020B0606020104020203" pitchFamily="34" charset="0"/>
              </a:rPr>
              <a:t>EXTERNALITIES IN CONSUMPTION</a:t>
            </a:r>
          </a:p>
          <a:p>
            <a:pPr algn="ctr"/>
            <a:r>
              <a:rPr lang="en-GB" altLang="en-US" sz="1400" b="1" dirty="0">
                <a:latin typeface="Tw Cen MT Condensed" panose="020B0606020104020203" pitchFamily="34" charset="0"/>
              </a:rPr>
              <a:t>(merit and demerit goods)</a:t>
            </a:r>
          </a:p>
        </p:txBody>
      </p:sp>
      <p:sp>
        <p:nvSpPr>
          <p:cNvPr id="20489" name="Text Box 9"/>
          <p:cNvSpPr txBox="1">
            <a:spLocks noChangeArrowheads="1"/>
          </p:cNvSpPr>
          <p:nvPr/>
        </p:nvSpPr>
        <p:spPr bwMode="auto">
          <a:xfrm>
            <a:off x="7086600" y="207143"/>
            <a:ext cx="3429000" cy="1169551"/>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800" b="1" dirty="0">
                <a:latin typeface="Tw Cen MT Condensed" panose="020B0606020104020203" pitchFamily="34" charset="0"/>
              </a:rPr>
              <a:t>EXTERNALITIES IN PRODUCTION</a:t>
            </a:r>
          </a:p>
          <a:p>
            <a:pPr algn="ctr"/>
            <a:r>
              <a:rPr lang="en-GB" altLang="en-US" sz="1400" b="1" dirty="0">
                <a:latin typeface="Tw Cen MT Condensed" panose="020B0606020104020203" pitchFamily="34" charset="0"/>
              </a:rPr>
              <a:t>(a summary)</a:t>
            </a:r>
          </a:p>
        </p:txBody>
      </p:sp>
      <p:sp>
        <p:nvSpPr>
          <p:cNvPr id="20490" name="Text Box 10"/>
          <p:cNvSpPr txBox="1">
            <a:spLocks noChangeArrowheads="1"/>
          </p:cNvSpPr>
          <p:nvPr/>
        </p:nvSpPr>
        <p:spPr bwMode="auto">
          <a:xfrm>
            <a:off x="7086600" y="1436132"/>
            <a:ext cx="3505200" cy="403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1079500" indent="-457200">
              <a:defRPr>
                <a:solidFill>
                  <a:schemeClr val="tx1"/>
                </a:solidFill>
                <a:latin typeface="Calibri" panose="020F0502020204030204" pitchFamily="34" charset="0"/>
              </a:defRPr>
            </a:lvl2pPr>
            <a:lvl3pPr marL="1716088" indent="-457200">
              <a:defRPr>
                <a:solidFill>
                  <a:schemeClr val="tx1"/>
                </a:solidFill>
                <a:latin typeface="Calibri" panose="020F0502020204030204" pitchFamily="34" charset="0"/>
              </a:defRPr>
            </a:lvl3pPr>
            <a:lvl4pPr marL="2352675" indent="-457200">
              <a:defRPr>
                <a:solidFill>
                  <a:schemeClr val="tx1"/>
                </a:solidFill>
                <a:latin typeface="Calibri" panose="020F0502020204030204" pitchFamily="34" charset="0"/>
              </a:defRPr>
            </a:lvl4pPr>
            <a:lvl5pPr marL="2989263" indent="-457200">
              <a:defRPr>
                <a:solidFill>
                  <a:schemeClr val="tx1"/>
                </a:solidFill>
                <a:latin typeface="Calibri" panose="020F0502020204030204" pitchFamily="34" charset="0"/>
              </a:defRPr>
            </a:lvl5pPr>
            <a:lvl6pPr marL="3446463" indent="-457200" fontAlgn="base">
              <a:spcBef>
                <a:spcPct val="0"/>
              </a:spcBef>
              <a:spcAft>
                <a:spcPct val="0"/>
              </a:spcAft>
              <a:defRPr>
                <a:solidFill>
                  <a:schemeClr val="tx1"/>
                </a:solidFill>
                <a:latin typeface="Calibri" panose="020F0502020204030204" pitchFamily="34" charset="0"/>
              </a:defRPr>
            </a:lvl6pPr>
            <a:lvl7pPr marL="3903663" indent="-457200" fontAlgn="base">
              <a:spcBef>
                <a:spcPct val="0"/>
              </a:spcBef>
              <a:spcAft>
                <a:spcPct val="0"/>
              </a:spcAft>
              <a:defRPr>
                <a:solidFill>
                  <a:schemeClr val="tx1"/>
                </a:solidFill>
                <a:latin typeface="Calibri" panose="020F0502020204030204" pitchFamily="34" charset="0"/>
              </a:defRPr>
            </a:lvl7pPr>
            <a:lvl8pPr marL="4360863" indent="-457200" fontAlgn="base">
              <a:spcBef>
                <a:spcPct val="0"/>
              </a:spcBef>
              <a:spcAft>
                <a:spcPct val="0"/>
              </a:spcAft>
              <a:defRPr>
                <a:solidFill>
                  <a:schemeClr val="tx1"/>
                </a:solidFill>
                <a:latin typeface="Calibri" panose="020F0502020204030204" pitchFamily="34" charset="0"/>
              </a:defRPr>
            </a:lvl8pPr>
            <a:lvl9pPr marL="4818063" indent="-457200" fontAlgn="base">
              <a:spcBef>
                <a:spcPct val="0"/>
              </a:spcBef>
              <a:spcAft>
                <a:spcPct val="0"/>
              </a:spcAft>
              <a:defRPr>
                <a:solidFill>
                  <a:schemeClr val="tx1"/>
                </a:solidFill>
                <a:latin typeface="Calibri" panose="020F0502020204030204" pitchFamily="34" charset="0"/>
              </a:defRPr>
            </a:lvl9pPr>
          </a:lstStyle>
          <a:p>
            <a:r>
              <a:rPr lang="en-GB" altLang="en-US" sz="1600" b="1" dirty="0">
                <a:latin typeface="Tw Cen MT Condensed" panose="020B0606020104020203" pitchFamily="34" charset="0"/>
              </a:rPr>
              <a:t>Why can the production of these goods be seen as a market failure?</a:t>
            </a:r>
          </a:p>
          <a:p>
            <a:pPr marL="285750" indent="-285750">
              <a:buFont typeface="Arial" panose="020B0604020202020204" pitchFamily="34" charset="0"/>
              <a:buChar char="•"/>
            </a:pPr>
            <a:r>
              <a:rPr lang="en-GB" altLang="en-US" sz="1600" dirty="0">
                <a:latin typeface="Tw Cen MT Condensed" panose="020B0606020104020203" pitchFamily="34" charset="0"/>
              </a:rPr>
              <a:t>Positive externalities = underproduction</a:t>
            </a:r>
          </a:p>
          <a:p>
            <a:pPr marL="285750" indent="-285750">
              <a:buFont typeface="Arial" panose="020B0604020202020204" pitchFamily="34" charset="0"/>
              <a:buChar char="•"/>
            </a:pPr>
            <a:r>
              <a:rPr lang="en-GB" altLang="en-US" sz="1600" dirty="0">
                <a:latin typeface="Tw Cen MT Condensed" panose="020B0606020104020203" pitchFamily="34" charset="0"/>
              </a:rPr>
              <a:t>Negative externalities = overproduction</a:t>
            </a:r>
          </a:p>
          <a:p>
            <a:endParaRPr lang="en-GB" altLang="en-US" sz="1600" dirty="0">
              <a:latin typeface="Tw Cen MT Condensed" panose="020B0606020104020203" pitchFamily="34" charset="0"/>
            </a:endParaRPr>
          </a:p>
          <a:p>
            <a:r>
              <a:rPr lang="en-GB" altLang="en-US" sz="1600" dirty="0">
                <a:solidFill>
                  <a:srgbClr val="FF0000"/>
                </a:solidFill>
                <a:latin typeface="Tw Cen MT Condensed" panose="020B0606020104020203" pitchFamily="34" charset="0"/>
              </a:rPr>
              <a:t>BECAUSE OF IMPERFECT INFORMATION</a:t>
            </a:r>
          </a:p>
          <a:p>
            <a:pPr marL="285750" indent="-285750">
              <a:buFont typeface="Arial" panose="020B0604020202020204" pitchFamily="34" charset="0"/>
              <a:buChar char="•"/>
            </a:pPr>
            <a:r>
              <a:rPr lang="en-GB" altLang="en-US" sz="1600" dirty="0">
                <a:latin typeface="Tw Cen MT Condensed" panose="020B0606020104020203" pitchFamily="34" charset="0"/>
              </a:rPr>
              <a:t>Positive externalities: Producers cannot charge third parties who might benefit from their activities (possibly because they cannot identify them).  Therefore they are reluctant to increase supply as the private cost of their activity is higher than the cost to society.</a:t>
            </a:r>
          </a:p>
          <a:p>
            <a:pPr marL="285750" indent="-285750">
              <a:buFont typeface="Arial" panose="020B0604020202020204" pitchFamily="34" charset="0"/>
              <a:buChar char="•"/>
            </a:pPr>
            <a:r>
              <a:rPr lang="en-GB" altLang="en-US" sz="1600" dirty="0">
                <a:latin typeface="Tw Cen MT Condensed" panose="020B0606020104020203" pitchFamily="34" charset="0"/>
              </a:rPr>
              <a:t>Negative externalities: they are not valuing the true cost of their actions and others are paying for some of the cost. Therefore production is too cheap and firms overproduce</a:t>
            </a:r>
          </a:p>
        </p:txBody>
      </p:sp>
    </p:spTree>
    <p:extLst>
      <p:ext uri="{BB962C8B-B14F-4D97-AF65-F5344CB8AC3E}">
        <p14:creationId xmlns:p14="http://schemas.microsoft.com/office/powerpoint/2010/main" val="2172544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box(in)">
                                      <p:cBhvr>
                                        <p:cTn id="10" dur="500"/>
                                        <p:tgtEl>
                                          <p:spTgt spid="204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box(in)">
                                      <p:cBhvr>
                                        <p:cTn id="15" dur="500"/>
                                        <p:tgtEl>
                                          <p:spTgt spid="2048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488"/>
                                        </p:tgtEl>
                                        <p:attrNameLst>
                                          <p:attrName>style.visibility</p:attrName>
                                        </p:attrNameLst>
                                      </p:cBhvr>
                                      <p:to>
                                        <p:strVal val="visible"/>
                                      </p:to>
                                    </p:set>
                                    <p:animEffect transition="in" filter="box(in)">
                                      <p:cBhvr>
                                        <p:cTn id="18" dur="500"/>
                                        <p:tgtEl>
                                          <p:spTgt spid="204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489"/>
                                        </p:tgtEl>
                                        <p:attrNameLst>
                                          <p:attrName>style.visibility</p:attrName>
                                        </p:attrNameLst>
                                      </p:cBhvr>
                                      <p:to>
                                        <p:strVal val="visible"/>
                                      </p:to>
                                    </p:set>
                                    <p:animEffect transition="in" filter="box(in)">
                                      <p:cBhvr>
                                        <p:cTn id="23" dur="500"/>
                                        <p:tgtEl>
                                          <p:spTgt spid="2048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490"/>
                                        </p:tgtEl>
                                        <p:attrNameLst>
                                          <p:attrName>style.visibility</p:attrName>
                                        </p:attrNameLst>
                                      </p:cBhvr>
                                      <p:to>
                                        <p:strVal val="visible"/>
                                      </p:to>
                                    </p:set>
                                    <p:animEffect transition="in" filter="box(in)">
                                      <p:cBhvr>
                                        <p:cTn id="26"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p:bldP spid="20486" grpId="0"/>
      <p:bldP spid="20488" grpId="0" animBg="1"/>
      <p:bldP spid="20489" grpId="0" animBg="1"/>
      <p:bldP spid="204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Failure: Partial or Full	</a:t>
            </a:r>
            <a:endParaRPr lang="en-GB" dirty="0"/>
          </a:p>
        </p:txBody>
      </p:sp>
      <p:sp>
        <p:nvSpPr>
          <p:cNvPr id="3" name="Content Placeholder 2"/>
          <p:cNvSpPr>
            <a:spLocks noGrp="1"/>
          </p:cNvSpPr>
          <p:nvPr>
            <p:ph idx="1"/>
          </p:nvPr>
        </p:nvSpPr>
        <p:spPr/>
        <p:txBody>
          <a:bodyPr/>
          <a:lstStyle/>
          <a:p>
            <a:r>
              <a:rPr lang="en-GB" dirty="0" smtClean="0"/>
              <a:t>Monopoly = allocative and productive inefficiency</a:t>
            </a:r>
          </a:p>
          <a:p>
            <a:r>
              <a:rPr lang="en-GB" dirty="0" smtClean="0"/>
              <a:t>Externalities = allocative inefficiency</a:t>
            </a:r>
          </a:p>
          <a:p>
            <a:r>
              <a:rPr lang="en-GB" smtClean="0"/>
              <a:t>Pure Public </a:t>
            </a:r>
            <a:r>
              <a:rPr lang="en-GB" dirty="0" smtClean="0"/>
              <a:t>Goods = TOTAL allocative inefficiency</a:t>
            </a:r>
            <a:endParaRPr lang="en-GB" dirty="0"/>
          </a:p>
        </p:txBody>
      </p:sp>
    </p:spTree>
    <p:extLst>
      <p:ext uri="{BB962C8B-B14F-4D97-AF65-F5344CB8AC3E}">
        <p14:creationId xmlns:p14="http://schemas.microsoft.com/office/powerpoint/2010/main" val="76754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360207" y="293532"/>
            <a:ext cx="11225910" cy="6325821"/>
          </a:xfrm>
          <a:prstGeom prst="rect">
            <a:avLst/>
          </a:prstGeom>
        </p:spPr>
      </p:pic>
      <p:sp>
        <p:nvSpPr>
          <p:cNvPr id="5" name="TextBox 4"/>
          <p:cNvSpPr txBox="1"/>
          <p:nvPr/>
        </p:nvSpPr>
        <p:spPr>
          <a:xfrm>
            <a:off x="360207" y="293532"/>
            <a:ext cx="11225910" cy="830997"/>
          </a:xfrm>
          <a:prstGeom prst="rect">
            <a:avLst/>
          </a:prstGeom>
          <a:solidFill>
            <a:schemeClr val="bg1"/>
          </a:solidFill>
        </p:spPr>
        <p:txBody>
          <a:bodyPr wrap="square" rtlCol="0">
            <a:spAutoFit/>
          </a:bodyPr>
          <a:lstStyle/>
          <a:p>
            <a:r>
              <a:rPr lang="en-GB" sz="2400" b="1" dirty="0" smtClean="0">
                <a:solidFill>
                  <a:srgbClr val="FF0000"/>
                </a:solidFill>
              </a:rPr>
              <a:t>STARTER TASK: </a:t>
            </a:r>
            <a:r>
              <a:rPr lang="en-GB" sz="2400" dirty="0" smtClean="0">
                <a:solidFill>
                  <a:srgbClr val="FF0000"/>
                </a:solidFill>
              </a:rPr>
              <a:t>READ THIS EXTRACT AND ANSWER THE LIST OF QUESTIONS AT THE BOTTOM VERBALLY IN THREES WHILST I CHECK PREP HWK</a:t>
            </a:r>
            <a:endParaRPr lang="en-GB" sz="2400" dirty="0">
              <a:solidFill>
                <a:srgbClr val="FF0000"/>
              </a:solidFill>
            </a:endParaRPr>
          </a:p>
        </p:txBody>
      </p:sp>
    </p:spTree>
    <p:extLst>
      <p:ext uri="{BB962C8B-B14F-4D97-AF65-F5344CB8AC3E}">
        <p14:creationId xmlns:p14="http://schemas.microsoft.com/office/powerpoint/2010/main" val="2333975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GB" b="1" dirty="0" smtClean="0"/>
              <a:t>ROADMAP to BENCHMARK 5, ARGs and Predicted Grades</a:t>
            </a:r>
            <a:endParaRPr lang="en-GB" b="1" dirty="0"/>
          </a:p>
        </p:txBody>
      </p:sp>
      <p:sp>
        <p:nvSpPr>
          <p:cNvPr id="3" name="Content Placeholder 2"/>
          <p:cNvSpPr>
            <a:spLocks noGrp="1"/>
          </p:cNvSpPr>
          <p:nvPr>
            <p:ph idx="1"/>
          </p:nvPr>
        </p:nvSpPr>
        <p:spPr>
          <a:xfrm>
            <a:off x="241853" y="1176269"/>
            <a:ext cx="6781799" cy="5476322"/>
          </a:xfrm>
        </p:spPr>
        <p:txBody>
          <a:bodyPr>
            <a:normAutofit fontScale="62500" lnSpcReduction="20000"/>
          </a:bodyPr>
          <a:lstStyle/>
          <a:p>
            <a:pPr marL="0" indent="0">
              <a:buNone/>
            </a:pPr>
            <a:r>
              <a:rPr lang="en-GB" b="1" dirty="0" smtClean="0"/>
              <a:t>Week 1</a:t>
            </a:r>
          </a:p>
          <a:p>
            <a:r>
              <a:rPr lang="en-GB" dirty="0" smtClean="0"/>
              <a:t>PREP HOMEWORK</a:t>
            </a:r>
          </a:p>
          <a:p>
            <a:pPr lvl="1"/>
            <a:r>
              <a:rPr lang="en-GB" dirty="0" smtClean="0"/>
              <a:t>MICRO (RWS9 on Public Goods): Complete Worksheet</a:t>
            </a:r>
          </a:p>
          <a:p>
            <a:pPr lvl="1"/>
            <a:r>
              <a:rPr lang="en-GB" dirty="0" smtClean="0"/>
              <a:t>MACRO (RWS9 on Exchange Rates): Complete Worksheet</a:t>
            </a:r>
          </a:p>
          <a:p>
            <a:r>
              <a:rPr lang="en-GB" dirty="0" smtClean="0"/>
              <a:t>TUESDAY – Review PREP Homework from Easter and start on Exchange Rates</a:t>
            </a:r>
          </a:p>
          <a:p>
            <a:r>
              <a:rPr lang="en-GB" dirty="0" smtClean="0"/>
              <a:t>THURSDAY  - Benchmark 4 Back</a:t>
            </a:r>
          </a:p>
          <a:p>
            <a:pPr marL="0" indent="0">
              <a:buNone/>
            </a:pPr>
            <a:endParaRPr lang="en-GB" dirty="0" smtClean="0"/>
          </a:p>
          <a:p>
            <a:pPr marL="0" indent="0">
              <a:buNone/>
            </a:pPr>
            <a:r>
              <a:rPr lang="en-GB" b="1" dirty="0" smtClean="0"/>
              <a:t>Week 2</a:t>
            </a:r>
          </a:p>
          <a:p>
            <a:r>
              <a:rPr lang="en-GB" dirty="0" smtClean="0"/>
              <a:t>MON – Benchmark 4 Back and 1-2-3’s</a:t>
            </a:r>
          </a:p>
          <a:p>
            <a:r>
              <a:rPr lang="en-GB" dirty="0" smtClean="0"/>
              <a:t>TUE+THU: RWS 9</a:t>
            </a:r>
          </a:p>
          <a:p>
            <a:pPr marL="0" indent="0">
              <a:buNone/>
            </a:pPr>
            <a:endParaRPr lang="en-GB" dirty="0" smtClean="0"/>
          </a:p>
          <a:p>
            <a:pPr marL="0" indent="0">
              <a:buNone/>
            </a:pPr>
            <a:r>
              <a:rPr lang="en-GB" b="1" dirty="0" smtClean="0"/>
              <a:t>Week 3 </a:t>
            </a:r>
          </a:p>
          <a:p>
            <a:r>
              <a:rPr lang="en-GB" dirty="0" smtClean="0"/>
              <a:t>TUE+THU: RWS9</a:t>
            </a:r>
          </a:p>
          <a:p>
            <a:pPr marL="0" indent="0">
              <a:buNone/>
            </a:pPr>
            <a:endParaRPr lang="en-GB" dirty="0" smtClean="0"/>
          </a:p>
          <a:p>
            <a:pPr marL="0" indent="0">
              <a:buNone/>
            </a:pPr>
            <a:r>
              <a:rPr lang="en-GB" b="1" dirty="0" smtClean="0"/>
              <a:t>Week 4+5</a:t>
            </a:r>
          </a:p>
          <a:p>
            <a:r>
              <a:rPr lang="en-GB" dirty="0" smtClean="0"/>
              <a:t>MON, TUES, THU+TUE: Preparation for Benchmark 5</a:t>
            </a:r>
          </a:p>
          <a:p>
            <a:pPr marL="0" indent="0">
              <a:buNone/>
            </a:pPr>
            <a:r>
              <a:rPr lang="en-GB" sz="4500" b="1" dirty="0" smtClean="0">
                <a:solidFill>
                  <a:srgbClr val="FF0000"/>
                </a:solidFill>
              </a:rPr>
              <a:t>HALF-TERM</a:t>
            </a:r>
          </a:p>
          <a:p>
            <a:pPr marL="0" indent="0">
              <a:buNone/>
            </a:pPr>
            <a:endParaRPr lang="en-GB" dirty="0" smtClean="0"/>
          </a:p>
          <a:p>
            <a:pPr marL="0" indent="0">
              <a:buNone/>
            </a:pPr>
            <a:endParaRPr lang="en-GB" dirty="0" smtClean="0"/>
          </a:p>
          <a:p>
            <a:pPr marL="0" indent="0">
              <a:buNone/>
            </a:pPr>
            <a:endParaRPr lang="en-GB" dirty="0"/>
          </a:p>
        </p:txBody>
      </p:sp>
      <p:sp>
        <p:nvSpPr>
          <p:cNvPr id="4" name="Content Placeholder 2"/>
          <p:cNvSpPr txBox="1">
            <a:spLocks/>
          </p:cNvSpPr>
          <p:nvPr/>
        </p:nvSpPr>
        <p:spPr>
          <a:xfrm>
            <a:off x="7633252" y="1176269"/>
            <a:ext cx="3949148" cy="5476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buFont typeface="+mj-lt"/>
              <a:buAutoNum type="arabicPeriod"/>
            </a:pPr>
            <a:r>
              <a:rPr lang="en-GB" b="1" dirty="0" smtClean="0"/>
              <a:t>Week 1: </a:t>
            </a:r>
            <a:r>
              <a:rPr lang="en-GB" dirty="0" smtClean="0"/>
              <a:t>B5 (Monday and Tuesday) and RWS 10</a:t>
            </a:r>
          </a:p>
          <a:p>
            <a:pPr marL="265113" indent="-265113">
              <a:buFont typeface="+mj-lt"/>
              <a:buAutoNum type="arabicPeriod"/>
            </a:pPr>
            <a:r>
              <a:rPr lang="en-GB" b="1" dirty="0" smtClean="0"/>
              <a:t>Week 2: </a:t>
            </a:r>
            <a:r>
              <a:rPr lang="en-GB" dirty="0" smtClean="0"/>
              <a:t>B5 BACK and RWS 10</a:t>
            </a:r>
          </a:p>
          <a:p>
            <a:pPr marL="265113" indent="-265113">
              <a:buFont typeface="+mj-lt"/>
              <a:buAutoNum type="arabicPeriod"/>
            </a:pPr>
            <a:r>
              <a:rPr lang="en-GB" b="1" dirty="0" smtClean="0"/>
              <a:t>Week 3: </a:t>
            </a:r>
          </a:p>
          <a:p>
            <a:pPr lvl="1"/>
            <a:r>
              <a:rPr lang="en-GB" dirty="0" smtClean="0"/>
              <a:t>1-2-1s (ARG and Predicted Grade)</a:t>
            </a:r>
          </a:p>
          <a:p>
            <a:pPr lvl="1"/>
            <a:r>
              <a:rPr lang="en-GB" dirty="0" smtClean="0"/>
              <a:t>RWS 10</a:t>
            </a:r>
          </a:p>
          <a:p>
            <a:pPr marL="265113" indent="-265113">
              <a:buFont typeface="+mj-lt"/>
              <a:buAutoNum type="arabicPeriod"/>
            </a:pPr>
            <a:r>
              <a:rPr lang="en-GB" b="1" dirty="0" smtClean="0"/>
              <a:t>Week 4: </a:t>
            </a:r>
            <a:r>
              <a:rPr lang="en-GB" dirty="0" smtClean="0"/>
              <a:t>RWS 11</a:t>
            </a:r>
          </a:p>
          <a:p>
            <a:pPr marL="265113" indent="-265113">
              <a:buFont typeface="+mj-lt"/>
              <a:buAutoNum type="arabicPeriod"/>
            </a:pPr>
            <a:r>
              <a:rPr lang="en-GB" b="1" dirty="0" smtClean="0"/>
              <a:t>Week 5: </a:t>
            </a:r>
            <a:r>
              <a:rPr lang="en-GB" dirty="0" smtClean="0"/>
              <a:t>RWS 11</a:t>
            </a:r>
          </a:p>
          <a:p>
            <a:pPr marL="265113" indent="-265113">
              <a:buFont typeface="+mj-lt"/>
              <a:buAutoNum type="arabicPeriod"/>
            </a:pPr>
            <a:r>
              <a:rPr lang="en-GB" b="1" dirty="0" smtClean="0"/>
              <a:t>Week 6: </a:t>
            </a:r>
            <a:r>
              <a:rPr lang="en-GB" dirty="0" smtClean="0"/>
              <a:t>RWS 11</a:t>
            </a:r>
          </a:p>
          <a:p>
            <a:pPr marL="0" indent="0">
              <a:buFont typeface="Arial" panose="020B0604020202020204" pitchFamily="34" charset="0"/>
              <a:buNone/>
            </a:pPr>
            <a:r>
              <a:rPr lang="en-GB" b="1" dirty="0" smtClean="0">
                <a:solidFill>
                  <a:srgbClr val="FF0000"/>
                </a:solidFill>
              </a:rPr>
              <a:t>SUMMER HOLS</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909903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45326" y="76200"/>
            <a:ext cx="8229600" cy="1143000"/>
          </a:xfrm>
        </p:spPr>
        <p:txBody>
          <a:bodyPr/>
          <a:lstStyle/>
          <a:p>
            <a:r>
              <a:rPr lang="en-GB" sz="3200" b="1" dirty="0" smtClean="0"/>
              <a:t>RWS#9: Missing markets: Public Goods</a:t>
            </a:r>
            <a:r>
              <a:rPr lang="en-GB" altLang="en-US" sz="3200" b="1" dirty="0"/>
              <a:t/>
            </a:r>
            <a:br>
              <a:rPr lang="en-GB" altLang="en-US" sz="3200" b="1" dirty="0"/>
            </a:br>
            <a:r>
              <a:rPr lang="en-GB" altLang="en-US" sz="2400" b="1" dirty="0">
                <a:solidFill>
                  <a:srgbClr val="FF0000"/>
                </a:solidFill>
              </a:rPr>
              <a:t>MISSING MARKETS: ‘Public Goods’</a:t>
            </a:r>
            <a:endParaRPr lang="en-US" altLang="en-US" sz="2400" b="1" dirty="0">
              <a:solidFill>
                <a:srgbClr val="FF0000"/>
              </a:solidFill>
            </a:endParaRPr>
          </a:p>
        </p:txBody>
      </p:sp>
      <p:sp>
        <p:nvSpPr>
          <p:cNvPr id="114691" name="Rectangle 3"/>
          <p:cNvSpPr>
            <a:spLocks noGrp="1" noChangeArrowheads="1"/>
          </p:cNvSpPr>
          <p:nvPr>
            <p:ph type="body" idx="1"/>
          </p:nvPr>
        </p:nvSpPr>
        <p:spPr>
          <a:xfrm>
            <a:off x="8693426" y="1219200"/>
            <a:ext cx="3260034" cy="5486400"/>
          </a:xfrm>
          <a:solidFill>
            <a:schemeClr val="bg1"/>
          </a:solidFill>
        </p:spPr>
        <p:txBody>
          <a:bodyPr>
            <a:noAutofit/>
          </a:bodyPr>
          <a:lstStyle/>
          <a:p>
            <a:pPr marL="0" indent="0" algn="ctr">
              <a:buNone/>
            </a:pPr>
            <a:r>
              <a:rPr lang="en-US" altLang="en-US" sz="2400" b="1" u="sng" dirty="0" smtClean="0"/>
              <a:t>TASK2 </a:t>
            </a:r>
            <a:r>
              <a:rPr lang="en-US" altLang="en-US" sz="2400" b="1" u="sng" dirty="0"/>
              <a:t>- are the following goods public or private in your view?</a:t>
            </a:r>
          </a:p>
          <a:p>
            <a:r>
              <a:rPr lang="en-US" altLang="en-US" sz="2000" dirty="0" smtClean="0"/>
              <a:t>Ticket </a:t>
            </a:r>
            <a:r>
              <a:rPr lang="en-US" altLang="en-US" sz="2000" smtClean="0"/>
              <a:t>to Liverpool v </a:t>
            </a:r>
            <a:r>
              <a:rPr lang="en-US" altLang="en-US" sz="2000" dirty="0" smtClean="0"/>
              <a:t>Barcelona in the Champion’s League</a:t>
            </a:r>
          </a:p>
          <a:p>
            <a:r>
              <a:rPr lang="en-US" altLang="en-US" sz="2000" dirty="0" smtClean="0"/>
              <a:t>Trident </a:t>
            </a:r>
            <a:r>
              <a:rPr lang="en-US" altLang="en-US" sz="2000" dirty="0"/>
              <a:t>(Nuclear </a:t>
            </a:r>
            <a:r>
              <a:rPr lang="en-US" altLang="en-US" sz="2000" dirty="0" err="1" smtClean="0"/>
              <a:t>defence</a:t>
            </a:r>
            <a:r>
              <a:rPr lang="en-US" altLang="en-US" sz="2000" dirty="0" smtClean="0"/>
              <a:t> </a:t>
            </a:r>
            <a:r>
              <a:rPr lang="en-US" altLang="en-US" sz="2000" dirty="0"/>
              <a:t>of the UK)</a:t>
            </a:r>
          </a:p>
          <a:p>
            <a:r>
              <a:rPr lang="en-US" altLang="en-US" sz="2000" dirty="0"/>
              <a:t>A large scale fireworks display in a local town</a:t>
            </a:r>
          </a:p>
          <a:p>
            <a:r>
              <a:rPr lang="en-US" altLang="en-US" sz="2000" dirty="0" smtClean="0"/>
              <a:t>The Forth Road Bridge – a toll bridge</a:t>
            </a:r>
          </a:p>
          <a:p>
            <a:r>
              <a:rPr lang="en-US" altLang="en-US" sz="2000" dirty="0" smtClean="0"/>
              <a:t>Pay </a:t>
            </a:r>
            <a:r>
              <a:rPr lang="en-US" altLang="en-US" sz="2000" dirty="0"/>
              <a:t>per view television provided by Sky TV</a:t>
            </a:r>
          </a:p>
          <a:p>
            <a:r>
              <a:rPr lang="en-US" altLang="en-US" sz="2000" dirty="0"/>
              <a:t>Street lighting</a:t>
            </a:r>
          </a:p>
          <a:p>
            <a:r>
              <a:rPr lang="en-US" altLang="en-US" sz="2000" dirty="0"/>
              <a:t>The Police</a:t>
            </a:r>
          </a:p>
          <a:p>
            <a:r>
              <a:rPr lang="en-US" altLang="en-US" sz="2000" dirty="0" smtClean="0"/>
              <a:t>Maintaining </a:t>
            </a:r>
            <a:r>
              <a:rPr lang="en-US" altLang="en-US" sz="2000" dirty="0"/>
              <a:t>the Lake District?</a:t>
            </a:r>
          </a:p>
        </p:txBody>
      </p:sp>
      <p:sp>
        <p:nvSpPr>
          <p:cNvPr id="2" name="TextBox 1"/>
          <p:cNvSpPr txBox="1"/>
          <p:nvPr/>
        </p:nvSpPr>
        <p:spPr>
          <a:xfrm>
            <a:off x="245326" y="3617991"/>
            <a:ext cx="7539774" cy="2862322"/>
          </a:xfrm>
          <a:prstGeom prst="rect">
            <a:avLst/>
          </a:prstGeom>
          <a:noFill/>
        </p:spPr>
        <p:txBody>
          <a:bodyPr wrap="square" rtlCol="0">
            <a:spAutoFit/>
          </a:bodyPr>
          <a:lstStyle/>
          <a:p>
            <a:r>
              <a:rPr lang="en-GB" sz="2000" b="1" u="sng" dirty="0" smtClean="0">
                <a:latin typeface="Tw Cen MT Condensed" panose="020B0606020104020203" pitchFamily="34" charset="0"/>
              </a:rPr>
              <a:t>Missing </a:t>
            </a:r>
            <a:r>
              <a:rPr lang="en-GB" sz="2000" b="1" u="sng" dirty="0">
                <a:latin typeface="Tw Cen MT Condensed" panose="020B0606020104020203" pitchFamily="34" charset="0"/>
              </a:rPr>
              <a:t>Markets Market Failure</a:t>
            </a:r>
          </a:p>
          <a:p>
            <a:pPr marL="285750" indent="-285750">
              <a:buFont typeface="Arial" panose="020B0604020202020204" pitchFamily="34" charset="0"/>
              <a:buChar char="•"/>
            </a:pPr>
            <a:r>
              <a:rPr lang="en-GB" sz="2000" dirty="0">
                <a:solidFill>
                  <a:srgbClr val="FF0000"/>
                </a:solidFill>
                <a:latin typeface="Tw Cen MT Condensed" panose="020B0606020104020203" pitchFamily="34" charset="0"/>
              </a:rPr>
              <a:t>Private goods and Public Goods</a:t>
            </a:r>
          </a:p>
          <a:p>
            <a:pPr marL="742950" lvl="1" indent="-285750">
              <a:buFont typeface="Wingdings" panose="05000000000000000000" pitchFamily="2" charset="2"/>
              <a:buChar char="Ø"/>
            </a:pPr>
            <a:r>
              <a:rPr lang="en-GB" sz="2000" dirty="0">
                <a:latin typeface="Tw Cen MT Condensed" panose="020B0606020104020203" pitchFamily="34" charset="0"/>
              </a:rPr>
              <a:t>Non-Excludability</a:t>
            </a:r>
          </a:p>
          <a:p>
            <a:pPr marL="742950" lvl="1" indent="-285750">
              <a:buFont typeface="Wingdings" panose="05000000000000000000" pitchFamily="2" charset="2"/>
              <a:buChar char="Ø"/>
            </a:pPr>
            <a:r>
              <a:rPr lang="en-GB" sz="2000" dirty="0">
                <a:latin typeface="Tw Cen MT Condensed" panose="020B0606020104020203" pitchFamily="34" charset="0"/>
              </a:rPr>
              <a:t>Non-Rivalry</a:t>
            </a:r>
          </a:p>
          <a:p>
            <a:pPr marL="742950" lvl="1" indent="-285750">
              <a:buFont typeface="Wingdings" panose="05000000000000000000" pitchFamily="2" charset="2"/>
              <a:buChar char="Ø"/>
            </a:pPr>
            <a:r>
              <a:rPr lang="en-GB" sz="2000" dirty="0">
                <a:latin typeface="Tw Cen MT Condensed" panose="020B0606020104020203" pitchFamily="34" charset="0"/>
              </a:rPr>
              <a:t>‘The Free-Rider’ Problem</a:t>
            </a:r>
          </a:p>
          <a:p>
            <a:pPr marL="285750" indent="-285750">
              <a:buFont typeface="Arial" panose="020B0604020202020204" pitchFamily="34" charset="0"/>
              <a:buChar char="•"/>
            </a:pPr>
            <a:r>
              <a:rPr lang="en-GB" sz="2000" dirty="0">
                <a:solidFill>
                  <a:srgbClr val="FF0000"/>
                </a:solidFill>
                <a:latin typeface="Tw Cen MT Condensed" panose="020B0606020104020203" pitchFamily="34" charset="0"/>
              </a:rPr>
              <a:t>What is the market failure with ‘public goods’?</a:t>
            </a:r>
          </a:p>
          <a:p>
            <a:pPr marL="742950" lvl="1" indent="-285750">
              <a:buFont typeface="Wingdings" panose="05000000000000000000" pitchFamily="2" charset="2"/>
              <a:buChar char="Ø"/>
            </a:pPr>
            <a:r>
              <a:rPr lang="en-GB" sz="2000" dirty="0">
                <a:latin typeface="Tw Cen MT Condensed" panose="020B0606020104020203" pitchFamily="34" charset="0"/>
              </a:rPr>
              <a:t>Pure Public Goods = </a:t>
            </a:r>
            <a:r>
              <a:rPr lang="en-GB" sz="2000" dirty="0" smtClean="0">
                <a:latin typeface="Tw Cen MT Condensed" panose="020B0606020104020203" pitchFamily="34" charset="0"/>
              </a:rPr>
              <a:t>‘Free riding problem’ = no production or over use (‘tragedy of the commons’)</a:t>
            </a:r>
            <a:endParaRPr lang="en-GB" sz="2000" dirty="0">
              <a:latin typeface="Tw Cen MT Condensed" panose="020B0606020104020203" pitchFamily="34" charset="0"/>
            </a:endParaRPr>
          </a:p>
          <a:p>
            <a:pPr marL="742950" lvl="1" indent="-285750">
              <a:buFont typeface="Wingdings" panose="05000000000000000000" pitchFamily="2" charset="2"/>
              <a:buChar char="Ø"/>
            </a:pPr>
            <a:r>
              <a:rPr lang="en-GB" sz="2000" dirty="0">
                <a:latin typeface="Tw Cen MT Condensed" panose="020B0606020104020203" pitchFamily="34" charset="0"/>
              </a:rPr>
              <a:t>Quasi Public Goods = </a:t>
            </a:r>
            <a:r>
              <a:rPr lang="en-GB" sz="2000" dirty="0" smtClean="0">
                <a:latin typeface="Tw Cen MT Condensed" panose="020B0606020104020203" pitchFamily="34" charset="0"/>
              </a:rPr>
              <a:t>Underproduction</a:t>
            </a:r>
            <a:endParaRPr lang="en-GB" sz="2000" dirty="0">
              <a:latin typeface="Tw Cen MT Condensed" panose="020B0606020104020203" pitchFamily="34" charset="0"/>
            </a:endParaRPr>
          </a:p>
        </p:txBody>
      </p:sp>
      <p:sp>
        <p:nvSpPr>
          <p:cNvPr id="3" name="TextBox 2"/>
          <p:cNvSpPr txBox="1"/>
          <p:nvPr/>
        </p:nvSpPr>
        <p:spPr>
          <a:xfrm>
            <a:off x="344557" y="1431235"/>
            <a:ext cx="6891130" cy="1569660"/>
          </a:xfrm>
          <a:prstGeom prst="rect">
            <a:avLst/>
          </a:prstGeom>
          <a:solidFill>
            <a:schemeClr val="bg1"/>
          </a:solidFill>
        </p:spPr>
        <p:txBody>
          <a:bodyPr wrap="square" rtlCol="0">
            <a:spAutoFit/>
          </a:bodyPr>
          <a:lstStyle/>
          <a:p>
            <a:r>
              <a:rPr lang="en-GB" sz="2400" b="1" dirty="0" smtClean="0">
                <a:latin typeface="Tw Cen MT Condensed" panose="020B0606020104020203" pitchFamily="34" charset="0"/>
              </a:rPr>
              <a:t>TASK 1: </a:t>
            </a:r>
          </a:p>
          <a:p>
            <a:pPr marL="285750" indent="-285750">
              <a:buFont typeface="Arial" panose="020B0604020202020204" pitchFamily="34" charset="0"/>
              <a:buChar char="•"/>
            </a:pPr>
            <a:r>
              <a:rPr lang="en-GB" sz="2400" dirty="0" smtClean="0">
                <a:latin typeface="Tw Cen MT Condensed" panose="020B0606020104020203" pitchFamily="34" charset="0"/>
              </a:rPr>
              <a:t>Review your PREP Homework within your 3’s….where you were unsure, what has everyone else put?  Do you agree?</a:t>
            </a:r>
          </a:p>
          <a:p>
            <a:pPr marL="285750" indent="-285750">
              <a:buFont typeface="Arial" panose="020B0604020202020204" pitchFamily="34" charset="0"/>
              <a:buChar char="•"/>
            </a:pPr>
            <a:r>
              <a:rPr lang="en-GB" sz="2400" dirty="0" smtClean="0">
                <a:latin typeface="Tw Cen MT Condensed" panose="020B0606020104020203" pitchFamily="34" charset="0"/>
              </a:rPr>
              <a:t>Any disagreements, call me over?</a:t>
            </a:r>
            <a:endParaRPr lang="en-GB" sz="2400" dirty="0">
              <a:latin typeface="Tw Cen MT Condensed" panose="020B0606020104020203" pitchFamily="34" charset="0"/>
            </a:endParaRPr>
          </a:p>
        </p:txBody>
      </p:sp>
    </p:spTree>
    <p:custDataLst>
      <p:tags r:id="rId1"/>
    </p:custDataLst>
    <p:extLst>
      <p:ext uri="{BB962C8B-B14F-4D97-AF65-F5344CB8AC3E}">
        <p14:creationId xmlns:p14="http://schemas.microsoft.com/office/powerpoint/2010/main" val="17880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Pure Public Goods?</a:t>
            </a:r>
            <a:br>
              <a:rPr lang="en-US" b="1" dirty="0" smtClean="0"/>
            </a:br>
            <a:r>
              <a:rPr lang="en-US" sz="3100" dirty="0"/>
              <a:t>Why could we argue they are not a market failure?</a:t>
            </a:r>
          </a:p>
        </p:txBody>
      </p:sp>
      <p:sp>
        <p:nvSpPr>
          <p:cNvPr id="3" name="Content Placeholder 2"/>
          <p:cNvSpPr>
            <a:spLocks noGrp="1"/>
          </p:cNvSpPr>
          <p:nvPr>
            <p:ph idx="1"/>
          </p:nvPr>
        </p:nvSpPr>
        <p:spPr>
          <a:xfrm>
            <a:off x="838200" y="1838325"/>
            <a:ext cx="10515600" cy="4351338"/>
          </a:xfrm>
        </p:spPr>
        <p:txBody>
          <a:bodyPr>
            <a:normAutofit lnSpcReduction="10000"/>
          </a:bodyPr>
          <a:lstStyle/>
          <a:p>
            <a:r>
              <a:rPr lang="en-US" b="1" dirty="0" smtClean="0"/>
              <a:t>Examples of agents ‘clubbing together’ to provide a good – therefore avoiding the ‘free rider’ issue: </a:t>
            </a:r>
          </a:p>
          <a:p>
            <a:pPr lvl="1"/>
            <a:r>
              <a:rPr lang="en-US" dirty="0"/>
              <a:t>R</a:t>
            </a:r>
            <a:r>
              <a:rPr lang="en-US" dirty="0" smtClean="0"/>
              <a:t>ich property owners funding flood </a:t>
            </a:r>
            <a:r>
              <a:rPr lang="en-US" dirty="0" err="1" smtClean="0"/>
              <a:t>defences</a:t>
            </a:r>
            <a:r>
              <a:rPr lang="en-US" dirty="0" smtClean="0"/>
              <a:t> of their Thames waterside properties</a:t>
            </a:r>
          </a:p>
          <a:p>
            <a:pPr lvl="1"/>
            <a:r>
              <a:rPr lang="en-US" dirty="0" smtClean="0"/>
              <a:t>Rich property owners funding better roads in Beverley Hills</a:t>
            </a:r>
          </a:p>
          <a:p>
            <a:r>
              <a:rPr lang="en-US" b="1" dirty="0" smtClean="0"/>
              <a:t>Technological change – making pure public goods into quasi public goods by removing the ‘non-excludability’ clause which then enables them to make the good more ‘rival’.</a:t>
            </a:r>
          </a:p>
          <a:p>
            <a:pPr lvl="1"/>
            <a:r>
              <a:rPr lang="en-US" dirty="0" smtClean="0"/>
              <a:t>TV signals: Sky and Virgin Media able to scramble signals with new technologies.  Therefore consumers cannot free ride.</a:t>
            </a:r>
          </a:p>
          <a:p>
            <a:pPr lvl="1"/>
            <a:r>
              <a:rPr lang="en-US" dirty="0" smtClean="0"/>
              <a:t>Fish stocks in the sea: invention of radar could prevent ‘non-excludability’ of the sea if you have a big enough police force to detect and arrest illegal fishing.  Therefore tragedy of the commons averted?</a:t>
            </a:r>
          </a:p>
          <a:p>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7609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072" y="262717"/>
            <a:ext cx="11387229" cy="62833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latin typeface="Tw Cen MT Condensed" panose="020B0606020104020203" pitchFamily="34" charset="0"/>
              </a:rPr>
              <a:t>90</a:t>
            </a:r>
            <a:endParaRPr lang="en-US" sz="54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563463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666"/>
            <a:ext cx="10515600" cy="1325563"/>
          </a:xfrm>
        </p:spPr>
        <p:txBody>
          <a:bodyPr/>
          <a:lstStyle/>
          <a:p>
            <a:r>
              <a:rPr lang="en-US" b="1" dirty="0" smtClean="0">
                <a:latin typeface="Tw Cen MT Condensed" panose="020B0606020104020203" pitchFamily="34" charset="0"/>
              </a:rPr>
              <a:t>STARTER ACTIVITY: RWS 9 - Public Goods</a:t>
            </a:r>
            <a:br>
              <a:rPr lang="en-US" b="1" dirty="0" smtClean="0">
                <a:latin typeface="Tw Cen MT Condensed" panose="020B0606020104020203" pitchFamily="34" charset="0"/>
              </a:rPr>
            </a:br>
            <a:r>
              <a:rPr lang="en-US" sz="2800" b="1" dirty="0" smtClean="0">
                <a:solidFill>
                  <a:srgbClr val="FF0000"/>
                </a:solidFill>
                <a:latin typeface="Tw Cen MT Condensed" panose="020B0606020104020203" pitchFamily="34" charset="0"/>
              </a:rPr>
              <a:t>FIRST 10 MINUTES</a:t>
            </a:r>
            <a:endParaRPr lang="en-US" b="1" dirty="0">
              <a:solidFill>
                <a:srgbClr val="FF0000"/>
              </a:solidFill>
              <a:latin typeface="Tw Cen MT Condensed" panose="020B0606020104020203" pitchFamily="34" charset="0"/>
            </a:endParaRPr>
          </a:p>
        </p:txBody>
      </p:sp>
      <p:sp>
        <p:nvSpPr>
          <p:cNvPr id="3" name="Content Placeholder 2"/>
          <p:cNvSpPr>
            <a:spLocks noGrp="1"/>
          </p:cNvSpPr>
          <p:nvPr>
            <p:ph idx="1"/>
          </p:nvPr>
        </p:nvSpPr>
        <p:spPr>
          <a:xfrm>
            <a:off x="240884" y="1685764"/>
            <a:ext cx="6185316" cy="4969036"/>
          </a:xfrm>
        </p:spPr>
        <p:txBody>
          <a:bodyPr>
            <a:normAutofit lnSpcReduction="10000"/>
          </a:bodyPr>
          <a:lstStyle/>
          <a:p>
            <a:pPr marL="265113" indent="-265113">
              <a:buFont typeface="+mj-lt"/>
              <a:buAutoNum type="arabicPeriod"/>
            </a:pPr>
            <a:r>
              <a:rPr lang="en-US" dirty="0" smtClean="0"/>
              <a:t>DRAW </a:t>
            </a:r>
            <a:r>
              <a:rPr lang="en-US" dirty="0"/>
              <a:t>A VENN DIAGRAM (SEE TO THE RIGHT): What are the </a:t>
            </a:r>
            <a:r>
              <a:rPr lang="en-US" dirty="0" smtClean="0"/>
              <a:t>similarities (where the circles overlap) </a:t>
            </a:r>
            <a:r>
              <a:rPr lang="en-US" dirty="0"/>
              <a:t>and differences </a:t>
            </a:r>
            <a:r>
              <a:rPr lang="en-US" dirty="0" smtClean="0"/>
              <a:t>(the areas that do not overlap) between </a:t>
            </a:r>
            <a:r>
              <a:rPr lang="en-US" dirty="0"/>
              <a:t>natural and man-made public goods?  Think about why they are failing in the market? What </a:t>
            </a:r>
            <a:r>
              <a:rPr lang="en-US" dirty="0" smtClean="0"/>
              <a:t>are the </a:t>
            </a:r>
            <a:r>
              <a:rPr lang="en-US" dirty="0"/>
              <a:t>characteristics </a:t>
            </a:r>
            <a:r>
              <a:rPr lang="en-US" dirty="0" smtClean="0"/>
              <a:t>of </a:t>
            </a:r>
            <a:r>
              <a:rPr lang="en-US" dirty="0"/>
              <a:t>them.</a:t>
            </a:r>
            <a:endParaRPr lang="en-GB" dirty="0"/>
          </a:p>
          <a:p>
            <a:pPr marL="265113" lvl="0" indent="-265113">
              <a:buFont typeface="+mj-lt"/>
              <a:buAutoNum type="arabicPeriod"/>
            </a:pPr>
            <a:r>
              <a:rPr lang="en-US" dirty="0" smtClean="0"/>
              <a:t>VERBALLY, COMPARE ANSWERS AND BE PREPARED TO CONTRIBUTE TO CLASS ON THE FOLLOWING QUESTIONS: </a:t>
            </a:r>
          </a:p>
          <a:p>
            <a:pPr lvl="1"/>
            <a:r>
              <a:rPr lang="en-US" dirty="0" smtClean="0"/>
              <a:t>How </a:t>
            </a:r>
            <a:r>
              <a:rPr lang="en-US" dirty="0"/>
              <a:t>do public goods relate to problems of climate change?</a:t>
            </a:r>
            <a:endParaRPr lang="en-GB" dirty="0"/>
          </a:p>
          <a:p>
            <a:pPr lvl="1"/>
            <a:r>
              <a:rPr lang="en-US" dirty="0"/>
              <a:t>Why is fishing the seas of the world a good example of the ‘tragedy of the commons’?</a:t>
            </a:r>
            <a:endParaRPr lang="en-GB" dirty="0"/>
          </a:p>
          <a:p>
            <a:pPr lvl="1"/>
            <a:r>
              <a:rPr lang="en-US" dirty="0"/>
              <a:t>To what extent do you agree in your groups that </a:t>
            </a:r>
            <a:r>
              <a:rPr lang="en-US" dirty="0" err="1"/>
              <a:t>Coase’s</a:t>
            </a:r>
            <a:r>
              <a:rPr lang="en-US" dirty="0"/>
              <a:t> Theorem would work with the fishing industry</a:t>
            </a:r>
            <a:r>
              <a:rPr lang="en-US" dirty="0" smtClean="0"/>
              <a:t>?</a:t>
            </a:r>
          </a:p>
          <a:p>
            <a:pPr lvl="0"/>
            <a:endParaRPr lang="en-GB" dirty="0"/>
          </a:p>
          <a:p>
            <a:endParaRPr lang="en-US" dirty="0"/>
          </a:p>
        </p:txBody>
      </p:sp>
      <p:sp>
        <p:nvSpPr>
          <p:cNvPr id="4" name="Oval 3"/>
          <p:cNvSpPr/>
          <p:nvPr/>
        </p:nvSpPr>
        <p:spPr>
          <a:xfrm>
            <a:off x="6653648" y="1983176"/>
            <a:ext cx="3240981" cy="446618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Condensed" panose="020B0606020104020203" pitchFamily="34" charset="0"/>
            </a:endParaRPr>
          </a:p>
        </p:txBody>
      </p:sp>
      <p:sp>
        <p:nvSpPr>
          <p:cNvPr id="5" name="Oval 4"/>
          <p:cNvSpPr/>
          <p:nvPr/>
        </p:nvSpPr>
        <p:spPr>
          <a:xfrm>
            <a:off x="8645524" y="2004218"/>
            <a:ext cx="3240981" cy="446618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Condensed" panose="020B0606020104020203" pitchFamily="34" charset="0"/>
            </a:endParaRPr>
          </a:p>
        </p:txBody>
      </p:sp>
      <p:sp>
        <p:nvSpPr>
          <p:cNvPr id="6" name="TextBox 5"/>
          <p:cNvSpPr txBox="1"/>
          <p:nvPr/>
        </p:nvSpPr>
        <p:spPr>
          <a:xfrm>
            <a:off x="0" y="0"/>
            <a:ext cx="386644" cy="369332"/>
          </a:xfrm>
          <a:prstGeom prst="rect">
            <a:avLst/>
          </a:prstGeom>
          <a:solidFill>
            <a:srgbClr val="FFFFFF"/>
          </a:solidFill>
        </p:spPr>
        <p:txBody>
          <a:bodyPr wrap="none" rtlCol="0">
            <a:spAutoFit/>
          </a:bodyPr>
          <a:lstStyle/>
          <a:p>
            <a:r>
              <a:rPr lang="en-US" b="1" dirty="0" smtClean="0">
                <a:latin typeface="Tw Cen MT Condensed" panose="020B0606020104020203" pitchFamily="34" charset="0"/>
              </a:rPr>
              <a:t>15</a:t>
            </a:r>
            <a:endParaRPr lang="en-US" b="1" dirty="0">
              <a:latin typeface="Tw Cen MT Condensed" panose="020B0606020104020203" pitchFamily="34" charset="0"/>
            </a:endParaRPr>
          </a:p>
        </p:txBody>
      </p:sp>
      <p:sp>
        <p:nvSpPr>
          <p:cNvPr id="7" name="TextBox 6"/>
          <p:cNvSpPr txBox="1"/>
          <p:nvPr/>
        </p:nvSpPr>
        <p:spPr>
          <a:xfrm>
            <a:off x="9690153" y="1260706"/>
            <a:ext cx="1184940" cy="646331"/>
          </a:xfrm>
          <a:prstGeom prst="rect">
            <a:avLst/>
          </a:prstGeom>
          <a:noFill/>
          <a:ln>
            <a:solidFill>
              <a:srgbClr val="000000"/>
            </a:solidFill>
          </a:ln>
        </p:spPr>
        <p:txBody>
          <a:bodyPr wrap="none" rtlCol="0">
            <a:spAutoFit/>
          </a:bodyPr>
          <a:lstStyle/>
          <a:p>
            <a:pPr algn="ctr"/>
            <a:r>
              <a:rPr lang="en-US" dirty="0" smtClean="0">
                <a:latin typeface="Tw Cen MT Condensed" panose="020B0606020104020203" pitchFamily="34" charset="0"/>
              </a:rPr>
              <a:t>MAN MADE</a:t>
            </a:r>
          </a:p>
          <a:p>
            <a:pPr algn="ctr"/>
            <a:r>
              <a:rPr lang="en-US" dirty="0" smtClean="0">
                <a:latin typeface="Tw Cen MT Condensed" panose="020B0606020104020203" pitchFamily="34" charset="0"/>
              </a:rPr>
              <a:t>PUBLIC GOODS</a:t>
            </a:r>
            <a:endParaRPr lang="en-US" dirty="0">
              <a:latin typeface="Tw Cen MT Condensed" panose="020B0606020104020203" pitchFamily="34" charset="0"/>
            </a:endParaRPr>
          </a:p>
        </p:txBody>
      </p:sp>
      <p:sp>
        <p:nvSpPr>
          <p:cNvPr id="8" name="TextBox 7"/>
          <p:cNvSpPr txBox="1"/>
          <p:nvPr/>
        </p:nvSpPr>
        <p:spPr>
          <a:xfrm>
            <a:off x="7674600" y="1281748"/>
            <a:ext cx="1184940" cy="646331"/>
          </a:xfrm>
          <a:prstGeom prst="rect">
            <a:avLst/>
          </a:prstGeom>
          <a:noFill/>
          <a:ln>
            <a:solidFill>
              <a:srgbClr val="000000"/>
            </a:solidFill>
          </a:ln>
        </p:spPr>
        <p:txBody>
          <a:bodyPr wrap="none" rtlCol="0">
            <a:spAutoFit/>
          </a:bodyPr>
          <a:lstStyle/>
          <a:p>
            <a:pPr algn="ctr"/>
            <a:r>
              <a:rPr lang="en-US" dirty="0" smtClean="0">
                <a:latin typeface="Tw Cen MT Condensed" panose="020B0606020104020203" pitchFamily="34" charset="0"/>
              </a:rPr>
              <a:t>NATURAL</a:t>
            </a:r>
          </a:p>
          <a:p>
            <a:pPr algn="ctr"/>
            <a:r>
              <a:rPr lang="en-US" dirty="0" smtClean="0">
                <a:latin typeface="Tw Cen MT Condensed" panose="020B0606020104020203" pitchFamily="34" charset="0"/>
              </a:rPr>
              <a:t>PUBLIC GOODS</a:t>
            </a:r>
            <a:endParaRPr lang="en-US" dirty="0">
              <a:latin typeface="Tw Cen MT Condensed" panose="020B0606020104020203" pitchFamily="34" charset="0"/>
            </a:endParaRPr>
          </a:p>
        </p:txBody>
      </p:sp>
    </p:spTree>
    <p:extLst>
      <p:ext uri="{BB962C8B-B14F-4D97-AF65-F5344CB8AC3E}">
        <p14:creationId xmlns:p14="http://schemas.microsoft.com/office/powerpoint/2010/main" val="41098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50825"/>
            <a:ext cx="10515600" cy="1325563"/>
          </a:xfrm>
        </p:spPr>
        <p:txBody>
          <a:bodyPr>
            <a:normAutofit fontScale="90000"/>
          </a:bodyPr>
          <a:lstStyle/>
          <a:p>
            <a:r>
              <a:rPr lang="en-US" b="1" dirty="0" smtClean="0">
                <a:latin typeface="Tw Cen MT Condensed" panose="020B0606020104020203" pitchFamily="34" charset="0"/>
              </a:rPr>
              <a:t>Public Goods</a:t>
            </a:r>
            <a:br>
              <a:rPr lang="en-US" b="1" dirty="0" smtClean="0">
                <a:latin typeface="Tw Cen MT Condensed" panose="020B0606020104020203" pitchFamily="34" charset="0"/>
              </a:rPr>
            </a:br>
            <a:r>
              <a:rPr lang="en-US" sz="2700" b="1" dirty="0" smtClean="0">
                <a:solidFill>
                  <a:srgbClr val="FF0000"/>
                </a:solidFill>
                <a:latin typeface="Tw Cen MT Condensed" panose="020B0606020104020203" pitchFamily="34" charset="0"/>
              </a:rPr>
              <a:t>= Defining – Man Made and Natural</a:t>
            </a:r>
            <a:br>
              <a:rPr lang="en-US" sz="2700" b="1" dirty="0" smtClean="0">
                <a:solidFill>
                  <a:srgbClr val="FF0000"/>
                </a:solidFill>
                <a:latin typeface="Tw Cen MT Condensed" panose="020B0606020104020203" pitchFamily="34" charset="0"/>
              </a:rPr>
            </a:br>
            <a:r>
              <a:rPr lang="en-US" sz="2700" b="1" dirty="0" smtClean="0">
                <a:solidFill>
                  <a:srgbClr val="FF0000"/>
                </a:solidFill>
                <a:latin typeface="Tw Cen MT Condensed" panose="020B0606020104020203" pitchFamily="34" charset="0"/>
              </a:rPr>
              <a:t>= Market Failure = Free good means supply is eventually zero despite there being a demand for that good</a:t>
            </a:r>
            <a:endParaRPr lang="en-US" sz="2700" b="1" dirty="0">
              <a:solidFill>
                <a:srgbClr val="FF0000"/>
              </a:solidFill>
              <a:latin typeface="Tw Cen MT Condensed" panose="020B0606020104020203" pitchFamily="34" charset="0"/>
            </a:endParaRPr>
          </a:p>
        </p:txBody>
      </p:sp>
      <p:sp>
        <p:nvSpPr>
          <p:cNvPr id="3" name="Content Placeholder 2"/>
          <p:cNvSpPr>
            <a:spLocks noGrp="1"/>
          </p:cNvSpPr>
          <p:nvPr>
            <p:ph idx="1"/>
          </p:nvPr>
        </p:nvSpPr>
        <p:spPr>
          <a:xfrm>
            <a:off x="6096000" y="2016124"/>
            <a:ext cx="5956300" cy="4652089"/>
          </a:xfrm>
        </p:spPr>
        <p:txBody>
          <a:bodyPr>
            <a:normAutofit fontScale="85000" lnSpcReduction="20000"/>
          </a:bodyPr>
          <a:lstStyle/>
          <a:p>
            <a:pPr marL="0" indent="0" algn="ctr">
              <a:buNone/>
            </a:pPr>
            <a:r>
              <a:rPr lang="en-US" sz="2200" b="1" u="sng" dirty="0" smtClean="0">
                <a:solidFill>
                  <a:schemeClr val="tx2"/>
                </a:solidFill>
              </a:rPr>
              <a:t>ASSESSING PREP HOMEWORK - End of the Line</a:t>
            </a:r>
          </a:p>
          <a:p>
            <a:r>
              <a:rPr lang="en-US" b="1" dirty="0" smtClean="0"/>
              <a:t>Pure Public Goods = Non Excludable and Non Rival</a:t>
            </a:r>
          </a:p>
          <a:p>
            <a:pPr lvl="1"/>
            <a:r>
              <a:rPr lang="en-US" dirty="0" smtClean="0"/>
              <a:t>MAN MADE</a:t>
            </a:r>
          </a:p>
          <a:p>
            <a:pPr lvl="2"/>
            <a:r>
              <a:rPr lang="en-US" dirty="0" smtClean="0"/>
              <a:t>Street lighting, </a:t>
            </a:r>
            <a:r>
              <a:rPr lang="en-US" dirty="0" err="1" smtClean="0"/>
              <a:t>Defence</a:t>
            </a:r>
            <a:r>
              <a:rPr lang="en-US" dirty="0" smtClean="0"/>
              <a:t> of the UK, Police Force? Fire brigade? Sewage system perhaps?</a:t>
            </a:r>
          </a:p>
          <a:p>
            <a:pPr lvl="1"/>
            <a:r>
              <a:rPr lang="en-US" dirty="0" smtClean="0"/>
              <a:t>NATURAL</a:t>
            </a:r>
          </a:p>
          <a:p>
            <a:pPr lvl="2"/>
            <a:r>
              <a:rPr lang="en-US" dirty="0" smtClean="0"/>
              <a:t>The sea, the atmosphere etc.</a:t>
            </a:r>
          </a:p>
          <a:p>
            <a:r>
              <a:rPr lang="en-US" b="1" dirty="0" smtClean="0"/>
              <a:t>Why are they a market failure? Because of the ‘Free Rider’ problem which eventually leads to zero supply even though the goods is wanted.  Therefore it is a missing market.</a:t>
            </a:r>
          </a:p>
          <a:p>
            <a:pPr lvl="1"/>
            <a:r>
              <a:rPr lang="en-US" dirty="0" smtClean="0"/>
              <a:t>This is because once provided…</a:t>
            </a:r>
          </a:p>
          <a:p>
            <a:pPr lvl="2"/>
            <a:r>
              <a:rPr lang="en-US" dirty="0" smtClean="0"/>
              <a:t>Firms would not make any profit as they would not be able to charge a price (‘free riders’ due to non-excludability) and therefore they would not provide the good so therefore supply is zero.</a:t>
            </a:r>
          </a:p>
          <a:p>
            <a:pPr lvl="2"/>
            <a:r>
              <a:rPr lang="en-US" dirty="0" smtClean="0"/>
              <a:t>It can lead to ‘tragedy of the commons’ where there is an abuse of the good and supply will eventually become zero.</a:t>
            </a:r>
            <a:endParaRPr lang="en-US" dirty="0"/>
          </a:p>
          <a:p>
            <a:endParaRPr lang="en-US" dirty="0"/>
          </a:p>
        </p:txBody>
      </p:sp>
      <p:sp>
        <p:nvSpPr>
          <p:cNvPr id="4" name="TextBox 3"/>
          <p:cNvSpPr txBox="1"/>
          <p:nvPr/>
        </p:nvSpPr>
        <p:spPr>
          <a:xfrm>
            <a:off x="0" y="0"/>
            <a:ext cx="386644" cy="369332"/>
          </a:xfrm>
          <a:prstGeom prst="rect">
            <a:avLst/>
          </a:prstGeom>
          <a:solidFill>
            <a:srgbClr val="FFFFFF"/>
          </a:solidFill>
        </p:spPr>
        <p:txBody>
          <a:bodyPr wrap="none" rtlCol="0">
            <a:spAutoFit/>
          </a:bodyPr>
          <a:lstStyle/>
          <a:p>
            <a:r>
              <a:rPr lang="en-US" b="1" dirty="0" smtClean="0">
                <a:latin typeface="Tw Cen MT Condensed" panose="020B0606020104020203" pitchFamily="34" charset="0"/>
              </a:rPr>
              <a:t>15</a:t>
            </a:r>
            <a:endParaRPr lang="en-US" b="1" dirty="0">
              <a:latin typeface="Tw Cen MT Condensed" panose="020B0606020104020203" pitchFamily="34" charset="0"/>
            </a:endParaRPr>
          </a:p>
        </p:txBody>
      </p:sp>
      <p:sp>
        <p:nvSpPr>
          <p:cNvPr id="5" name="TextBox 4"/>
          <p:cNvSpPr txBox="1"/>
          <p:nvPr/>
        </p:nvSpPr>
        <p:spPr>
          <a:xfrm>
            <a:off x="209326" y="1866900"/>
            <a:ext cx="5543773" cy="4801314"/>
          </a:xfrm>
          <a:prstGeom prst="rect">
            <a:avLst/>
          </a:prstGeom>
          <a:solidFill>
            <a:schemeClr val="bg1"/>
          </a:solidFill>
          <a:ln>
            <a:solidFill>
              <a:schemeClr val="tx1"/>
            </a:solidFill>
          </a:ln>
        </p:spPr>
        <p:txBody>
          <a:bodyPr wrap="square" rtlCol="0">
            <a:spAutoFit/>
          </a:bodyPr>
          <a:lstStyle/>
          <a:p>
            <a:r>
              <a:rPr lang="en-GB" b="1" dirty="0" smtClean="0">
                <a:latin typeface="Tw Cen MT Condensed" panose="020B0606020104020203" pitchFamily="34" charset="0"/>
              </a:rPr>
              <a:t>Questions to answer:</a:t>
            </a:r>
          </a:p>
          <a:p>
            <a:endParaRPr lang="en-GB" dirty="0">
              <a:latin typeface="Tw Cen MT Condensed" panose="020B0606020104020203" pitchFamily="34" charset="0"/>
            </a:endParaRPr>
          </a:p>
          <a:p>
            <a:r>
              <a:rPr lang="en-GB" dirty="0" smtClean="0">
                <a:latin typeface="Tw Cen MT Condensed" panose="020B0606020104020203" pitchFamily="34" charset="0"/>
              </a:rPr>
              <a:t>Why are public goods considered a market failure?</a:t>
            </a:r>
          </a:p>
          <a:p>
            <a:endParaRPr lang="en-GB" dirty="0">
              <a:latin typeface="Tw Cen MT Condensed" panose="020B0606020104020203" pitchFamily="34" charset="0"/>
            </a:endParaRPr>
          </a:p>
          <a:p>
            <a:endParaRPr lang="en-GB" dirty="0" smtClean="0">
              <a:latin typeface="Tw Cen MT Condensed" panose="020B0606020104020203" pitchFamily="34" charset="0"/>
            </a:endParaRPr>
          </a:p>
          <a:p>
            <a:endParaRPr lang="en-GB" dirty="0" smtClean="0">
              <a:latin typeface="Tw Cen MT Condensed" panose="020B0606020104020203" pitchFamily="34" charset="0"/>
            </a:endParaRPr>
          </a:p>
          <a:p>
            <a:r>
              <a:rPr lang="en-GB" dirty="0" smtClean="0">
                <a:latin typeface="Tw Cen MT Condensed" panose="020B0606020104020203" pitchFamily="34" charset="0"/>
              </a:rPr>
              <a:t>Provide an example of a pure public good</a:t>
            </a:r>
            <a:endParaRPr lang="en-GB" dirty="0">
              <a:latin typeface="Tw Cen MT Condensed" panose="020B0606020104020203" pitchFamily="34" charset="0"/>
            </a:endParaRPr>
          </a:p>
          <a:p>
            <a:endParaRPr lang="en-GB" dirty="0" smtClean="0">
              <a:latin typeface="Tw Cen MT Condensed" panose="020B0606020104020203" pitchFamily="34" charset="0"/>
            </a:endParaRPr>
          </a:p>
          <a:p>
            <a:endParaRPr lang="en-GB" dirty="0">
              <a:latin typeface="Tw Cen MT Condensed" panose="020B0606020104020203" pitchFamily="34" charset="0"/>
            </a:endParaRPr>
          </a:p>
          <a:p>
            <a:r>
              <a:rPr lang="en-GB" dirty="0" smtClean="0">
                <a:latin typeface="Tw Cen MT Condensed" panose="020B0606020104020203" pitchFamily="34" charset="0"/>
              </a:rPr>
              <a:t>How might the Government solve the market failure?</a:t>
            </a:r>
          </a:p>
          <a:p>
            <a:endParaRPr lang="en-GB" dirty="0">
              <a:latin typeface="Tw Cen MT Condensed" panose="020B0606020104020203" pitchFamily="34" charset="0"/>
            </a:endParaRPr>
          </a:p>
          <a:p>
            <a:endParaRPr lang="en-GB" dirty="0" smtClean="0">
              <a:latin typeface="Tw Cen MT Condensed" panose="020B0606020104020203" pitchFamily="34" charset="0"/>
            </a:endParaRPr>
          </a:p>
          <a:p>
            <a:endParaRPr lang="en-GB" dirty="0">
              <a:latin typeface="Tw Cen MT Condensed" panose="020B0606020104020203" pitchFamily="34" charset="0"/>
            </a:endParaRPr>
          </a:p>
          <a:p>
            <a:r>
              <a:rPr lang="en-GB" dirty="0" smtClean="0">
                <a:latin typeface="Tw Cen MT Condensed" panose="020B0606020104020203" pitchFamily="34" charset="0"/>
              </a:rPr>
              <a:t>Why might it fail?</a:t>
            </a:r>
          </a:p>
          <a:p>
            <a:endParaRPr lang="en-GB" dirty="0">
              <a:latin typeface="Tw Cen MT Condensed" panose="020B0606020104020203" pitchFamily="34" charset="0"/>
            </a:endParaRPr>
          </a:p>
          <a:p>
            <a:endParaRPr lang="en-GB" dirty="0" smtClean="0">
              <a:latin typeface="Tw Cen MT Condensed" panose="020B0606020104020203" pitchFamily="34" charset="0"/>
            </a:endParaRPr>
          </a:p>
          <a:p>
            <a:endParaRPr lang="en-GB" dirty="0" smtClean="0">
              <a:latin typeface="Tw Cen MT Condensed" panose="020B0606020104020203" pitchFamily="34" charset="0"/>
            </a:endParaRPr>
          </a:p>
        </p:txBody>
      </p:sp>
    </p:spTree>
    <p:extLst>
      <p:ext uri="{BB962C8B-B14F-4D97-AF65-F5344CB8AC3E}">
        <p14:creationId xmlns:p14="http://schemas.microsoft.com/office/powerpoint/2010/main" val="27111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2312</Words>
  <Application>Microsoft Office PowerPoint</Application>
  <PresentationFormat>Widescreen</PresentationFormat>
  <Paragraphs>294</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Tw Cen MT Condensed</vt:lpstr>
      <vt:lpstr>Wingdings</vt:lpstr>
      <vt:lpstr>Office Theme</vt:lpstr>
      <vt:lpstr>PowerPoint Presentation</vt:lpstr>
      <vt:lpstr>PowerPoint Presentation</vt:lpstr>
      <vt:lpstr>PowerPoint Presentation</vt:lpstr>
      <vt:lpstr>ROADMAP to BENCHMARK 5, ARGs and Predicted Grades</vt:lpstr>
      <vt:lpstr>RWS#9: Missing markets: Public Goods MISSING MARKETS: ‘Public Goods’</vt:lpstr>
      <vt:lpstr>Pure Public Goods? Why could we argue they are not a market failure?</vt:lpstr>
      <vt:lpstr>PowerPoint Presentation</vt:lpstr>
      <vt:lpstr>STARTER ACTIVITY: RWS 9 - Public Goods FIRST 10 MINUTES</vt:lpstr>
      <vt:lpstr>Public Goods = Defining – Man Made and Natural = Market Failure = Free good means supply is eventually zero despite there being a demand for that good</vt:lpstr>
      <vt:lpstr>Private and Public Goods Application TV Signals and the Role of Technological Change </vt:lpstr>
      <vt:lpstr>Private and Public Goods Application TV Signals and the Role of Technological Change </vt:lpstr>
      <vt:lpstr>STARTER: Microeconomics Flood Defences as a Public Good</vt:lpstr>
      <vt:lpstr>Flood Defences: The Conclusion? Market Failure or Government Failure?</vt:lpstr>
      <vt:lpstr>Evaluating Public Goods as a Market Failure Market Success Argument: Could public goods be provided by the free market? </vt:lpstr>
      <vt:lpstr>Evaluating Public Goods as a Market Failure TV Signals and the Role of Technological Change </vt:lpstr>
      <vt:lpstr>Evaluating Public Goods as a Market Failure Market Success Argument: Could public goods be provided by the free market?  </vt:lpstr>
      <vt:lpstr>PowerPoint Presentation</vt:lpstr>
      <vt:lpstr>PowerPoint Presentation</vt:lpstr>
      <vt:lpstr>Environmental Economics Public Goods and an Absence of Property Rights (Tragedy of the Commons)</vt:lpstr>
      <vt:lpstr>Types of Public Goods</vt:lpstr>
      <vt:lpstr>PowerPoint Presentation</vt:lpstr>
      <vt:lpstr>PowerPoint Presentation</vt:lpstr>
      <vt:lpstr>Quasi Public Goods Road Congestion in the UK</vt:lpstr>
      <vt:lpstr>PowerPoint Presentation</vt:lpstr>
      <vt:lpstr>PowerPoint Presentation</vt:lpstr>
      <vt:lpstr>Market Failure: Partial or Full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64</cp:revision>
  <cp:lastPrinted>2019-04-30T11:41:16Z</cp:lastPrinted>
  <dcterms:created xsi:type="dcterms:W3CDTF">2017-03-24T15:11:04Z</dcterms:created>
  <dcterms:modified xsi:type="dcterms:W3CDTF">2019-04-30T13:44:52Z</dcterms:modified>
</cp:coreProperties>
</file>