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2" r:id="rId2"/>
    <p:sldId id="311" r:id="rId3"/>
    <p:sldId id="312" r:id="rId4"/>
    <p:sldId id="288" r:id="rId5"/>
    <p:sldId id="291" r:id="rId6"/>
    <p:sldId id="310" r:id="rId7"/>
    <p:sldId id="309" r:id="rId8"/>
    <p:sldId id="290" r:id="rId9"/>
    <p:sldId id="260" r:id="rId10"/>
    <p:sldId id="261" r:id="rId11"/>
    <p:sldId id="323" r:id="rId12"/>
    <p:sldId id="284" r:id="rId13"/>
    <p:sldId id="292" r:id="rId14"/>
    <p:sldId id="285" r:id="rId15"/>
    <p:sldId id="315" r:id="rId16"/>
    <p:sldId id="313" r:id="rId17"/>
    <p:sldId id="314" r:id="rId18"/>
    <p:sldId id="293" r:id="rId19"/>
    <p:sldId id="294" r:id="rId20"/>
    <p:sldId id="296" r:id="rId21"/>
    <p:sldId id="298" r:id="rId22"/>
    <p:sldId id="324" r:id="rId23"/>
    <p:sldId id="326" r:id="rId24"/>
    <p:sldId id="350" r:id="rId25"/>
    <p:sldId id="316" r:id="rId26"/>
    <p:sldId id="348" r:id="rId27"/>
    <p:sldId id="345" r:id="rId28"/>
    <p:sldId id="346" r:id="rId29"/>
    <p:sldId id="347" r:id="rId30"/>
    <p:sldId id="336" r:id="rId31"/>
    <p:sldId id="328" r:id="rId32"/>
    <p:sldId id="343" r:id="rId33"/>
    <p:sldId id="341" r:id="rId34"/>
    <p:sldId id="349" r:id="rId35"/>
    <p:sldId id="300" r:id="rId36"/>
    <p:sldId id="301" r:id="rId37"/>
    <p:sldId id="302" r:id="rId38"/>
    <p:sldId id="306" r:id="rId39"/>
    <p:sldId id="338" r:id="rId40"/>
    <p:sldId id="339" r:id="rId41"/>
    <p:sldId id="340" r:id="rId42"/>
    <p:sldId id="351" r:id="rId43"/>
    <p:sldId id="271"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89" autoAdjust="0"/>
  </p:normalViewPr>
  <p:slideViewPr>
    <p:cSldViewPr snapToGrid="0">
      <p:cViewPr varScale="1">
        <p:scale>
          <a:sx n="81" d="100"/>
          <a:sy n="81" d="100"/>
        </p:scale>
        <p:origin x="10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1D497F-29F8-4C29-B93A-D5899C3D423D}" type="datetimeFigureOut">
              <a:rPr lang="en-GB" smtClean="0"/>
              <a:t>10/07/2017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881A2BA-C3DE-4BE0-B42C-4E600E07159B}" type="slidenum">
              <a:rPr lang="en-GB" smtClean="0"/>
              <a:t>‹#›</a:t>
            </a:fld>
            <a:endParaRPr lang="en-GB"/>
          </a:p>
        </p:txBody>
      </p:sp>
    </p:spTree>
    <p:extLst>
      <p:ext uri="{BB962C8B-B14F-4D97-AF65-F5344CB8AC3E}">
        <p14:creationId xmlns:p14="http://schemas.microsoft.com/office/powerpoint/2010/main" val="406227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 Philip Green</a:t>
            </a:r>
            <a:r>
              <a:rPr lang="en-GB" baseline="0" dirty="0" smtClean="0"/>
              <a:t> of Arcadia Group (Private Ltd) </a:t>
            </a:r>
            <a:r>
              <a:rPr lang="en-GB" baseline="0" dirty="0" err="1" smtClean="0"/>
              <a:t>ownded</a:t>
            </a:r>
            <a:r>
              <a:rPr lang="en-GB" baseline="0" dirty="0" smtClean="0"/>
              <a:t> by </a:t>
            </a:r>
            <a:r>
              <a:rPr lang="en-GB" baseline="0" dirty="0" err="1" smtClean="0"/>
              <a:t>Tabata</a:t>
            </a:r>
            <a:r>
              <a:rPr lang="en-GB" baseline="0" dirty="0" smtClean="0"/>
              <a:t> Investments (owned by Philip Green’s wife Tina) which is based in Jersey (so no corporation tax) and Tina lives in Monaco (so now income tax).  Pressure group associated with chasing people who avoid tax in this way claim the Green’s avoid paying £258 million in tax by doing this.  In the news for famously giving a 1.2 billion dividend to </a:t>
            </a:r>
            <a:r>
              <a:rPr lang="en-GB" baseline="0" dirty="0" err="1" smtClean="0"/>
              <a:t>Tabata</a:t>
            </a:r>
            <a:r>
              <a:rPr lang="en-GB" baseline="0" dirty="0" smtClean="0"/>
              <a:t> Investments; largest single dividend in the UK.  Allegedly used British Home Stores (BHS) to do this which led to the collapse of the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B - Ashley Green of Sports Direct (PLC) - Ashley has a majority shareholding in the company and is CEO.  Founded from a small business and now owns Newcastle Football Club.  Accused of exploiting workforce with zero contract hours.  Sports Direct allegedly forcing pregnant women to work until they collapsed!!! Basically accused of providing poor working standards to employees.  Cutting costs to maximise profit!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 - Richard Branson of the Virgin Group (Private Ltd)).  Virgin group is a ‘holding company’ which does not produce it’s own goods but rather owns shares in subsidiary companies.  Some of the subsidiary companies (like Virgin Media which are traded on the NASDAQ) are PLC’s.  Branson only owns 10% of this company though but earns money from the ‘branding’ of Virgin.  Estimated to be worth £3bn.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 - James Dyson - founder of Dyson.  British made producer who until 2002 produced all </a:t>
            </a:r>
            <a:r>
              <a:rPr lang="en-GB" baseline="0" dirty="0" err="1" smtClean="0"/>
              <a:t>vaccumm</a:t>
            </a:r>
            <a:r>
              <a:rPr lang="en-GB" baseline="0" dirty="0" smtClean="0"/>
              <a:t> cleaning products in UK.  More controversially, has outsourced to Malaysia and Singapore.  Used his money to start various engineering foundation charities to </a:t>
            </a:r>
            <a:r>
              <a:rPr lang="en-GB" baseline="0" smtClean="0"/>
              <a:t>encourage this in the UK</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Who is the odd one out and why?</a:t>
            </a:r>
          </a:p>
          <a:p>
            <a:r>
              <a:rPr lang="en-GB" dirty="0" smtClean="0"/>
              <a:t>All our knights of the realm apart from Mike Ashley who owns Newcastle football</a:t>
            </a:r>
            <a:r>
              <a:rPr lang="en-GB" baseline="0" dirty="0" smtClean="0"/>
              <a:t> club</a:t>
            </a:r>
          </a:p>
          <a:p>
            <a:r>
              <a:rPr lang="en-GB" baseline="0" dirty="0" smtClean="0"/>
              <a:t>Sports Direct is the only PLC; all the others are Private </a:t>
            </a:r>
            <a:r>
              <a:rPr lang="en-GB" baseline="0" dirty="0" err="1" smtClean="0"/>
              <a:t>LtD’s</a:t>
            </a:r>
            <a:endParaRPr lang="en-GB" dirty="0"/>
          </a:p>
        </p:txBody>
      </p:sp>
      <p:sp>
        <p:nvSpPr>
          <p:cNvPr id="4" name="Slide Number Placeholder 3"/>
          <p:cNvSpPr>
            <a:spLocks noGrp="1"/>
          </p:cNvSpPr>
          <p:nvPr>
            <p:ph type="sldNum" sz="quarter" idx="10"/>
          </p:nvPr>
        </p:nvSpPr>
        <p:spPr/>
        <p:txBody>
          <a:bodyPr/>
          <a:lstStyle/>
          <a:p>
            <a:fld id="{13716968-E806-4C5B-97A9-347309B9C0DB}" type="slidenum">
              <a:rPr lang="en-GB" smtClean="0"/>
              <a:t>9</a:t>
            </a:fld>
            <a:endParaRPr lang="en-GB"/>
          </a:p>
        </p:txBody>
      </p:sp>
    </p:spTree>
    <p:extLst>
      <p:ext uri="{BB962C8B-B14F-4D97-AF65-F5344CB8AC3E}">
        <p14:creationId xmlns:p14="http://schemas.microsoft.com/office/powerpoint/2010/main" val="390522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FIRMS: http://</a:t>
            </a:r>
            <a:r>
              <a:rPr lang="en-US" dirty="0" err="1" smtClean="0"/>
              <a:t>www.businessstudiesalevel.co.uk</a:t>
            </a:r>
            <a:r>
              <a:rPr lang="en-US" dirty="0" smtClean="0"/>
              <a:t>/Ownership%20and%20control%20of%20private%20firms.pdf </a:t>
            </a:r>
          </a:p>
          <a:p>
            <a:endParaRPr lang="en-US" dirty="0" smtClean="0"/>
          </a:p>
          <a:p>
            <a:r>
              <a:rPr lang="en-US" b="1" dirty="0" smtClean="0"/>
              <a:t>Firm</a:t>
            </a:r>
          </a:p>
          <a:p>
            <a:r>
              <a:rPr lang="en-US" dirty="0" smtClean="0"/>
              <a:t>Good</a:t>
            </a:r>
            <a:r>
              <a:rPr lang="en-US" baseline="0" dirty="0" smtClean="0"/>
              <a:t> – specialism of manager, easier to raise finance, </a:t>
            </a:r>
          </a:p>
          <a:p>
            <a:r>
              <a:rPr lang="en-US" baseline="0" dirty="0" smtClean="0"/>
              <a:t>Bad – principal-agent problem (principal = shareholder and agent = manager) &amp; manager satisficing, investor apathy more likely?  Larger firms have investors who are pension funds.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the owners of a large business know that managers work to build shareholder value? This lack of information is known as the principal-agent problem or the “agency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most businesses there are many different stakeholders. These include customers, managers, employees, shareholders, debt holders and the government</a:t>
            </a:r>
            <a:endParaRPr lang="en-US" dirty="0"/>
          </a:p>
        </p:txBody>
      </p:sp>
      <p:sp>
        <p:nvSpPr>
          <p:cNvPr id="4" name="Slide Number Placeholder 3"/>
          <p:cNvSpPr>
            <a:spLocks noGrp="1"/>
          </p:cNvSpPr>
          <p:nvPr>
            <p:ph type="sldNum" sz="quarter" idx="10"/>
          </p:nvPr>
        </p:nvSpPr>
        <p:spPr/>
        <p:txBody>
          <a:bodyPr/>
          <a:lstStyle/>
          <a:p>
            <a:fld id="{E881A2BA-C3DE-4BE0-B42C-4E600E07159B}" type="slidenum">
              <a:rPr lang="en-GB" smtClean="0"/>
              <a:t>21</a:t>
            </a:fld>
            <a:endParaRPr lang="en-GB"/>
          </a:p>
        </p:txBody>
      </p:sp>
    </p:spTree>
    <p:extLst>
      <p:ext uri="{BB962C8B-B14F-4D97-AF65-F5344CB8AC3E}">
        <p14:creationId xmlns:p14="http://schemas.microsoft.com/office/powerpoint/2010/main" val="124207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 FIRMS: http://</a:t>
            </a:r>
            <a:r>
              <a:rPr lang="en-US" dirty="0" err="1" smtClean="0"/>
              <a:t>www.businessstudiesalevel.co.uk</a:t>
            </a:r>
            <a:r>
              <a:rPr lang="en-US" dirty="0" smtClean="0"/>
              <a:t>/Ownership%20and%20control%20of%20private%20firms.pdf </a:t>
            </a:r>
          </a:p>
          <a:p>
            <a:endParaRPr lang="en-US" dirty="0" smtClean="0"/>
          </a:p>
          <a:p>
            <a:r>
              <a:rPr lang="en-US" b="1" dirty="0" smtClean="0"/>
              <a:t>Firm</a:t>
            </a:r>
          </a:p>
          <a:p>
            <a:r>
              <a:rPr lang="en-US" dirty="0" smtClean="0"/>
              <a:t>Good</a:t>
            </a:r>
            <a:r>
              <a:rPr lang="en-US" baseline="0" dirty="0" smtClean="0"/>
              <a:t> – specialism of manager, easier to raise finance, </a:t>
            </a:r>
          </a:p>
          <a:p>
            <a:r>
              <a:rPr lang="en-US" baseline="0" dirty="0" smtClean="0"/>
              <a:t>Bad – principal-agent problem (principal = shareholder and agent = manager) &amp; manager satisficing, investor apathy more likely?  Larger firms have investors who are pension funds.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the owners of a large business know that managers work to build shareholder value? This lack of information is known as the principal-agent problem or the “agency problem".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most businesses there are many different stakeholders. These include customers, managers, employees, shareholders, debt holders and the government</a:t>
            </a:r>
            <a:endParaRPr lang="en-US" dirty="0"/>
          </a:p>
        </p:txBody>
      </p:sp>
      <p:sp>
        <p:nvSpPr>
          <p:cNvPr id="4" name="Slide Number Placeholder 3"/>
          <p:cNvSpPr>
            <a:spLocks noGrp="1"/>
          </p:cNvSpPr>
          <p:nvPr>
            <p:ph type="sldNum" sz="quarter" idx="10"/>
          </p:nvPr>
        </p:nvSpPr>
        <p:spPr/>
        <p:txBody>
          <a:bodyPr/>
          <a:lstStyle/>
          <a:p>
            <a:fld id="{E881A2BA-C3DE-4BE0-B42C-4E600E07159B}" type="slidenum">
              <a:rPr lang="en-GB" smtClean="0"/>
              <a:t>28</a:t>
            </a:fld>
            <a:endParaRPr lang="en-GB"/>
          </a:p>
        </p:txBody>
      </p:sp>
    </p:spTree>
    <p:extLst>
      <p:ext uri="{BB962C8B-B14F-4D97-AF65-F5344CB8AC3E}">
        <p14:creationId xmlns:p14="http://schemas.microsoft.com/office/powerpoint/2010/main" val="124207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2"/>
                </a:solidFill>
                <a:latin typeface="Calibri" panose="020F0502020204030204" pitchFamily="34" charset="0"/>
                <a:ea typeface="MS PGothic" panose="020B0600070205080204" pitchFamily="34" charset="-128"/>
              </a:defRPr>
            </a:lvl1pPr>
            <a:lvl2pPr marL="742950" indent="-285750">
              <a:defRPr sz="1600">
                <a:solidFill>
                  <a:schemeClr val="tx2"/>
                </a:solidFill>
                <a:latin typeface="Calibri" panose="020F0502020204030204" pitchFamily="34" charset="0"/>
                <a:ea typeface="MS PGothic" panose="020B0600070205080204" pitchFamily="34" charset="-128"/>
              </a:defRPr>
            </a:lvl2pPr>
            <a:lvl3pPr marL="1143000" indent="-228600">
              <a:defRPr sz="1600">
                <a:solidFill>
                  <a:schemeClr val="tx2"/>
                </a:solidFill>
                <a:latin typeface="Calibri" panose="020F0502020204030204" pitchFamily="34" charset="0"/>
                <a:ea typeface="MS PGothic" panose="020B0600070205080204" pitchFamily="34" charset="-128"/>
              </a:defRPr>
            </a:lvl3pPr>
            <a:lvl4pPr marL="1600200" indent="-228600">
              <a:defRPr sz="1600">
                <a:solidFill>
                  <a:schemeClr val="tx2"/>
                </a:solidFill>
                <a:latin typeface="Calibri" panose="020F0502020204030204" pitchFamily="34" charset="0"/>
                <a:ea typeface="MS PGothic" panose="020B0600070205080204" pitchFamily="34" charset="-128"/>
              </a:defRPr>
            </a:lvl4pPr>
            <a:lvl5pPr marL="2057400" indent="-228600">
              <a:defRPr sz="1600">
                <a:solidFill>
                  <a:schemeClr val="tx2"/>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2"/>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2"/>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2"/>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2"/>
                </a:solidFill>
                <a:latin typeface="Calibri" panose="020F0502020204030204" pitchFamily="34" charset="0"/>
                <a:ea typeface="MS PGothic" panose="020B0600070205080204" pitchFamily="34" charset="-128"/>
              </a:defRPr>
            </a:lvl9pPr>
          </a:lstStyle>
          <a:p>
            <a:fld id="{903927DA-3A87-4A32-9497-A4B98CC5FFD3}" type="slidenum">
              <a:rPr lang="en-GB" altLang="en-US" sz="1200" smtClean="0"/>
              <a:pPr/>
              <a:t>39</a:t>
            </a:fld>
            <a:endParaRPr lang="en-GB" altLang="en-US" sz="1200" smtClean="0"/>
          </a:p>
        </p:txBody>
      </p:sp>
    </p:spTree>
    <p:extLst>
      <p:ext uri="{BB962C8B-B14F-4D97-AF65-F5344CB8AC3E}">
        <p14:creationId xmlns:p14="http://schemas.microsoft.com/office/powerpoint/2010/main" val="363180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354761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405793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272312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347578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F09AB-ABCE-43FD-9C6A-15789912D314}"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181652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BF09AB-ABCE-43FD-9C6A-15789912D314}" type="datetimeFigureOut">
              <a:rPr lang="en-GB" smtClean="0"/>
              <a:t>10/07/2017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105472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BF09AB-ABCE-43FD-9C6A-15789912D314}" type="datetimeFigureOut">
              <a:rPr lang="en-GB" smtClean="0"/>
              <a:t>10/07/2017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403395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BF09AB-ABCE-43FD-9C6A-15789912D314}" type="datetimeFigureOut">
              <a:rPr lang="en-GB" smtClean="0"/>
              <a:t>10/07/2017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54271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F09AB-ABCE-43FD-9C6A-15789912D314}" type="datetimeFigureOut">
              <a:rPr lang="en-GB" smtClean="0"/>
              <a:t>10/07/2017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404318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F09AB-ABCE-43FD-9C6A-15789912D314}" type="datetimeFigureOut">
              <a:rPr lang="en-GB" smtClean="0"/>
              <a:t>10/07/2017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19880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F09AB-ABCE-43FD-9C6A-15789912D314}" type="datetimeFigureOut">
              <a:rPr lang="en-GB" smtClean="0"/>
              <a:t>10/07/2017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F7A4B-BB1E-4979-B855-711E21AFE410}" type="slidenum">
              <a:rPr lang="en-GB" smtClean="0"/>
              <a:t>‹#›</a:t>
            </a:fld>
            <a:endParaRPr lang="en-GB"/>
          </a:p>
        </p:txBody>
      </p:sp>
    </p:spTree>
    <p:extLst>
      <p:ext uri="{BB962C8B-B14F-4D97-AF65-F5344CB8AC3E}">
        <p14:creationId xmlns:p14="http://schemas.microsoft.com/office/powerpoint/2010/main" val="15920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09AB-ABCE-43FD-9C6A-15789912D314}" type="datetimeFigureOut">
              <a:rPr lang="en-GB" smtClean="0"/>
              <a:t>10/07/2017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F7A4B-BB1E-4979-B855-711E21AFE410}" type="slidenum">
              <a:rPr lang="en-GB" smtClean="0"/>
              <a:t>‹#›</a:t>
            </a:fld>
            <a:endParaRPr lang="en-GB"/>
          </a:p>
        </p:txBody>
      </p:sp>
    </p:spTree>
    <p:extLst>
      <p:ext uri="{BB962C8B-B14F-4D97-AF65-F5344CB8AC3E}">
        <p14:creationId xmlns:p14="http://schemas.microsoft.com/office/powerpoint/2010/main" val="329773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stream.godalming.ac.uk/View.aspx?id=7715~4u~vD7gUIN3" TargetMode="External"/><Relationship Id="rId2" Type="http://schemas.openxmlformats.org/officeDocument/2006/relationships/hyperlink" Target="http://estream.godalming.ac.uk/View.aspx?id=8677~4C~FdpIz6x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telegraph.co.uk/technology/2016/03/21/the-history-of-apple-in-video/" TargetMode="External"/><Relationship Id="rId2" Type="http://schemas.openxmlformats.org/officeDocument/2006/relationships/hyperlink" Target="http://www.telegraph.co.uk/technology/amazon/11790823/The-history-of-Amazon.html" TargetMode="External"/><Relationship Id="rId1" Type="http://schemas.openxmlformats.org/officeDocument/2006/relationships/slideLayout" Target="../slideLayouts/slideLayout2.xml"/><Relationship Id="rId4" Type="http://schemas.openxmlformats.org/officeDocument/2006/relationships/hyperlink" Target="http://www.telegraph.co.uk/technology/google/11984555/Rise-of-a-tech-giant-the-history-of-Google.html"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t>WEEK </a:t>
            </a:r>
            <a:r>
              <a:rPr lang="en-US" sz="19900" b="1" dirty="0" smtClean="0"/>
              <a:t>1</a:t>
            </a:r>
            <a:endParaRPr lang="en-US" sz="19900" b="1" dirty="0"/>
          </a:p>
        </p:txBody>
      </p:sp>
    </p:spTree>
    <p:extLst>
      <p:ext uri="{BB962C8B-B14F-4D97-AF65-F5344CB8AC3E}">
        <p14:creationId xmlns:p14="http://schemas.microsoft.com/office/powerpoint/2010/main" val="237473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 y="227965"/>
            <a:ext cx="10515600" cy="1325563"/>
          </a:xfrm>
        </p:spPr>
        <p:txBody>
          <a:bodyPr/>
          <a:lstStyle/>
          <a:p>
            <a:r>
              <a:rPr lang="en-GB" b="1" dirty="0" smtClean="0"/>
              <a:t>Theory of the Firm (RWS # 11)</a:t>
            </a:r>
            <a:br>
              <a:rPr lang="en-GB" b="1" dirty="0" smtClean="0"/>
            </a:br>
            <a:r>
              <a:rPr lang="en-GB" sz="3200" b="1" dirty="0" smtClean="0">
                <a:solidFill>
                  <a:srgbClr val="FF0000"/>
                </a:solidFill>
              </a:rPr>
              <a:t>Evaluating the objectives of Firms?</a:t>
            </a:r>
            <a:endParaRPr lang="en-GB" sz="3200" b="1" dirty="0">
              <a:solidFill>
                <a:srgbClr val="FF0000"/>
              </a:solidFill>
            </a:endParaRPr>
          </a:p>
        </p:txBody>
      </p:sp>
      <p:sp>
        <p:nvSpPr>
          <p:cNvPr id="3" name="Content Placeholder 2"/>
          <p:cNvSpPr>
            <a:spLocks noGrp="1"/>
          </p:cNvSpPr>
          <p:nvPr>
            <p:ph idx="1"/>
          </p:nvPr>
        </p:nvSpPr>
        <p:spPr>
          <a:xfrm>
            <a:off x="236706" y="1741979"/>
            <a:ext cx="5175058" cy="4872711"/>
          </a:xfrm>
        </p:spPr>
        <p:txBody>
          <a:bodyPr>
            <a:normAutofit fontScale="70000" lnSpcReduction="20000"/>
          </a:bodyPr>
          <a:lstStyle/>
          <a:p>
            <a:pPr marL="0" indent="0">
              <a:buNone/>
            </a:pPr>
            <a:r>
              <a:rPr lang="en-GB" b="1" dirty="0" smtClean="0">
                <a:solidFill>
                  <a:srgbClr val="FF0000"/>
                </a:solidFill>
              </a:rPr>
              <a:t>WEEK 2-3</a:t>
            </a:r>
          </a:p>
          <a:p>
            <a:r>
              <a:rPr lang="en-GB" b="1" dirty="0" smtClean="0"/>
              <a:t>Types of Firm: </a:t>
            </a:r>
            <a:r>
              <a:rPr lang="en-GB" dirty="0" smtClean="0"/>
              <a:t>Limited and Unlimited Liability, the difference between public and private limited companies…</a:t>
            </a:r>
          </a:p>
          <a:p>
            <a:r>
              <a:rPr lang="en-GB" b="1" dirty="0" smtClean="0"/>
              <a:t>The Role of the Shareholder</a:t>
            </a:r>
            <a:r>
              <a:rPr lang="en-GB" dirty="0" smtClean="0"/>
              <a:t>: Short-termism and the Shareholder Spring of 2012</a:t>
            </a:r>
          </a:p>
          <a:p>
            <a:pPr marL="0" indent="0">
              <a:buNone/>
            </a:pPr>
            <a:r>
              <a:rPr lang="en-GB" b="1" dirty="0" smtClean="0">
                <a:solidFill>
                  <a:srgbClr val="FF0000"/>
                </a:solidFill>
              </a:rPr>
              <a:t>WEEK 4-5</a:t>
            </a:r>
          </a:p>
          <a:p>
            <a:r>
              <a:rPr lang="en-GB" b="1" dirty="0" smtClean="0"/>
              <a:t>Types of Market - the 2 extremes: </a:t>
            </a:r>
            <a:r>
              <a:rPr lang="en-GB" dirty="0" smtClean="0"/>
              <a:t>Perfect competition .v. pure monopoly</a:t>
            </a:r>
          </a:p>
          <a:p>
            <a:r>
              <a:rPr lang="en-GB" b="1" dirty="0" smtClean="0"/>
              <a:t>Application: </a:t>
            </a:r>
            <a:r>
              <a:rPr lang="en-GB" dirty="0" smtClean="0"/>
              <a:t>Does the internet help us achieve perfect competition?</a:t>
            </a:r>
          </a:p>
          <a:p>
            <a:r>
              <a:rPr lang="en-GB" b="1" dirty="0"/>
              <a:t>Objectives of Firms: </a:t>
            </a:r>
            <a:r>
              <a:rPr lang="en-GB" dirty="0"/>
              <a:t>profit maximisation, satisficing, sales max</a:t>
            </a:r>
            <a:r>
              <a:rPr lang="en-GB" dirty="0" smtClean="0"/>
              <a:t>, behavioural theories etc.</a:t>
            </a:r>
          </a:p>
          <a:p>
            <a:pPr marL="0" indent="0">
              <a:buNone/>
            </a:pPr>
            <a:r>
              <a:rPr lang="en-GB" b="1" dirty="0" smtClean="0">
                <a:solidFill>
                  <a:srgbClr val="FF0000"/>
                </a:solidFill>
              </a:rPr>
              <a:t>WEEK 6</a:t>
            </a:r>
          </a:p>
          <a:p>
            <a:r>
              <a:rPr lang="en-GB" b="1" dirty="0" smtClean="0"/>
              <a:t>Behavioural Economics: </a:t>
            </a:r>
            <a:r>
              <a:rPr lang="en-GB" dirty="0" smtClean="0"/>
              <a:t>Introduction to Summer Work</a:t>
            </a:r>
            <a:endParaRPr lang="en-GB" dirty="0"/>
          </a:p>
        </p:txBody>
      </p:sp>
      <p:pic>
        <p:nvPicPr>
          <p:cNvPr id="4" name="Picture 3"/>
          <p:cNvPicPr>
            <a:picLocks noChangeAspect="1"/>
          </p:cNvPicPr>
          <p:nvPr/>
        </p:nvPicPr>
        <p:blipFill>
          <a:blip r:embed="rId2"/>
          <a:stretch>
            <a:fillRect/>
          </a:stretch>
        </p:blipFill>
        <p:spPr>
          <a:xfrm>
            <a:off x="6972632" y="1846890"/>
            <a:ext cx="2692237" cy="2523091"/>
          </a:xfrm>
          <a:prstGeom prst="rect">
            <a:avLst/>
          </a:prstGeom>
        </p:spPr>
      </p:pic>
      <p:pic>
        <p:nvPicPr>
          <p:cNvPr id="5" name="Picture 4"/>
          <p:cNvPicPr>
            <a:picLocks noChangeAspect="1"/>
          </p:cNvPicPr>
          <p:nvPr/>
        </p:nvPicPr>
        <p:blipFill>
          <a:blip r:embed="rId3"/>
          <a:stretch>
            <a:fillRect/>
          </a:stretch>
        </p:blipFill>
        <p:spPr>
          <a:xfrm>
            <a:off x="8318750" y="4526182"/>
            <a:ext cx="3711927" cy="1906515"/>
          </a:xfrm>
          <a:prstGeom prst="rect">
            <a:avLst/>
          </a:prstGeom>
        </p:spPr>
      </p:pic>
      <p:pic>
        <p:nvPicPr>
          <p:cNvPr id="6" name="Picture 5"/>
          <p:cNvPicPr>
            <a:picLocks noChangeAspect="1"/>
          </p:cNvPicPr>
          <p:nvPr/>
        </p:nvPicPr>
        <p:blipFill>
          <a:blip r:embed="rId4"/>
          <a:stretch>
            <a:fillRect/>
          </a:stretch>
        </p:blipFill>
        <p:spPr>
          <a:xfrm>
            <a:off x="9864561" y="1155496"/>
            <a:ext cx="2082044" cy="2565899"/>
          </a:xfrm>
          <a:prstGeom prst="rect">
            <a:avLst/>
          </a:prstGeom>
        </p:spPr>
      </p:pic>
      <p:pic>
        <p:nvPicPr>
          <p:cNvPr id="7" name="Picture 6"/>
          <p:cNvPicPr>
            <a:picLocks noChangeAspect="1"/>
          </p:cNvPicPr>
          <p:nvPr/>
        </p:nvPicPr>
        <p:blipFill>
          <a:blip r:embed="rId5"/>
          <a:stretch>
            <a:fillRect/>
          </a:stretch>
        </p:blipFill>
        <p:spPr>
          <a:xfrm>
            <a:off x="5938947" y="4526182"/>
            <a:ext cx="1918513" cy="2088508"/>
          </a:xfrm>
          <a:prstGeom prst="rect">
            <a:avLst/>
          </a:prstGeom>
        </p:spPr>
      </p:pic>
    </p:spTree>
    <p:extLst>
      <p:ext uri="{BB962C8B-B14F-4D97-AF65-F5344CB8AC3E}">
        <p14:creationId xmlns:p14="http://schemas.microsoft.com/office/powerpoint/2010/main" val="36364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7555276"/>
              </p:ext>
            </p:extLst>
          </p:nvPr>
        </p:nvGraphicFramePr>
        <p:xfrm>
          <a:off x="0" y="1"/>
          <a:ext cx="12057320" cy="6857999"/>
        </p:xfrm>
        <a:graphic>
          <a:graphicData uri="http://schemas.openxmlformats.org/drawingml/2006/table">
            <a:tbl>
              <a:tblPr>
                <a:tableStyleId>{5940675A-B579-460E-94D1-54222C63F5DA}</a:tableStyleId>
              </a:tblPr>
              <a:tblGrid>
                <a:gridCol w="669851"/>
                <a:gridCol w="425302"/>
                <a:gridCol w="882503"/>
                <a:gridCol w="3253563"/>
                <a:gridCol w="4572000"/>
                <a:gridCol w="2254101"/>
              </a:tblGrid>
              <a:tr h="466624">
                <a:tc>
                  <a:txBody>
                    <a:bodyPr/>
                    <a:lstStyle/>
                    <a:p>
                      <a:pPr>
                        <a:spcAft>
                          <a:spcPts val="0"/>
                        </a:spcAft>
                      </a:pPr>
                      <a:endParaRPr lang="en-GB"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000" dirty="0" smtClean="0">
                          <a:effectLst/>
                        </a:rPr>
                        <a:t># Owners</a:t>
                      </a:r>
                      <a:endParaRPr lang="en-GB"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000" dirty="0">
                          <a:effectLst/>
                        </a:rPr>
                        <a:t>Control</a:t>
                      </a:r>
                      <a:endParaRPr lang="en-GB"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000" dirty="0">
                          <a:effectLst/>
                        </a:rPr>
                        <a:t>Advantages</a:t>
                      </a:r>
                      <a:endParaRPr lang="en-GB"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000">
                          <a:effectLst/>
                        </a:rPr>
                        <a:t>Disadvantages</a:t>
                      </a:r>
                      <a:endParaRPr lang="en-GB" sz="10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000" dirty="0">
                          <a:effectLst/>
                        </a:rPr>
                        <a:t>Example</a:t>
                      </a:r>
                      <a:endParaRPr lang="en-GB" sz="1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r>
              <a:tr h="1658140">
                <a:tc>
                  <a:txBody>
                    <a:bodyPr/>
                    <a:lstStyle/>
                    <a:p>
                      <a:pPr algn="ctr">
                        <a:spcAft>
                          <a:spcPts val="0"/>
                        </a:spcAft>
                      </a:pPr>
                      <a:r>
                        <a:rPr lang="en-US" sz="1400" b="1" dirty="0">
                          <a:effectLst/>
                        </a:rPr>
                        <a:t>Sole Trader</a:t>
                      </a:r>
                      <a:endParaRPr lang="en-GB" sz="14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algn="ctr">
                        <a:spcAft>
                          <a:spcPts val="0"/>
                        </a:spcAft>
                      </a:pPr>
                      <a:r>
                        <a:rPr lang="en-US" sz="1400" dirty="0">
                          <a:effectLst/>
                        </a:rPr>
                        <a:t>1</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lgn="ctr">
                        <a:spcAft>
                          <a:spcPts val="0"/>
                        </a:spcAft>
                      </a:pPr>
                      <a:r>
                        <a:rPr lang="en-US" sz="1400" dirty="0">
                          <a:effectLst/>
                        </a:rPr>
                        <a:t>The sole trader</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marL="342900" lvl="0" indent="-342900">
                        <a:spcAft>
                          <a:spcPts val="500"/>
                        </a:spcAft>
                        <a:buFont typeface="Arial" panose="020B0604020202020204" pitchFamily="34" charset="0"/>
                        <a:buChar char="•"/>
                        <a:tabLst>
                          <a:tab pos="139700" algn="l"/>
                          <a:tab pos="522605" algn="l"/>
                        </a:tabLst>
                      </a:pPr>
                      <a:r>
                        <a:rPr lang="en-US" sz="1400" dirty="0">
                          <a:effectLst/>
                        </a:rPr>
                        <a:t>Easy to set up</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Flexibility to change</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Ease of decision making</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Requires little capital or time to set up</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Owner takes all the profit</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marL="342900" lvl="0" indent="-342900">
                        <a:spcAft>
                          <a:spcPts val="500"/>
                        </a:spcAft>
                        <a:buFont typeface="Arial" panose="020B0604020202020204" pitchFamily="34" charset="0"/>
                        <a:buChar char="•"/>
                        <a:tabLst>
                          <a:tab pos="139700" algn="l"/>
                        </a:tabLst>
                      </a:pPr>
                      <a:r>
                        <a:rPr lang="en-US" sz="1400">
                          <a:effectLst/>
                        </a:rPr>
                        <a:t>Unlimited liability</a:t>
                      </a:r>
                      <a:endParaRPr lang="en-GB" sz="1400">
                        <a:effectLst/>
                      </a:endParaRPr>
                    </a:p>
                    <a:p>
                      <a:pPr marL="342900" lvl="0" indent="-342900">
                        <a:spcAft>
                          <a:spcPts val="500"/>
                        </a:spcAft>
                        <a:buFont typeface="Arial" panose="020B0604020202020204" pitchFamily="34" charset="0"/>
                        <a:buChar char="•"/>
                        <a:tabLst>
                          <a:tab pos="139700" algn="l"/>
                        </a:tabLst>
                      </a:pPr>
                      <a:r>
                        <a:rPr lang="en-US" sz="1400">
                          <a:effectLst/>
                        </a:rPr>
                        <a:t>Can be very stressful</a:t>
                      </a:r>
                      <a:endParaRPr lang="en-GB" sz="1400">
                        <a:effectLst/>
                      </a:endParaRPr>
                    </a:p>
                    <a:p>
                      <a:pPr marL="342900" lvl="0" indent="-342900">
                        <a:spcAft>
                          <a:spcPts val="500"/>
                        </a:spcAft>
                        <a:buFont typeface="Arial" panose="020B0604020202020204" pitchFamily="34" charset="0"/>
                        <a:buChar char="•"/>
                        <a:tabLst>
                          <a:tab pos="139700" algn="l"/>
                        </a:tabLst>
                      </a:pPr>
                      <a:r>
                        <a:rPr lang="en-US" sz="1400">
                          <a:effectLst/>
                        </a:rPr>
                        <a:t>Limit to the amount of capital that can be raised</a:t>
                      </a:r>
                      <a:endParaRPr lang="en-GB" sz="1400">
                        <a:effectLst/>
                      </a:endParaRPr>
                    </a:p>
                    <a:p>
                      <a:pPr marL="342900" lvl="0" indent="-342900">
                        <a:spcAft>
                          <a:spcPts val="500"/>
                        </a:spcAft>
                        <a:buFont typeface="Arial" panose="020B0604020202020204" pitchFamily="34" charset="0"/>
                        <a:buChar char="•"/>
                        <a:tabLst>
                          <a:tab pos="139700" algn="l"/>
                        </a:tabLst>
                      </a:pPr>
                      <a:r>
                        <a:rPr lang="en-US" sz="1400">
                          <a:effectLst/>
                        </a:rPr>
                        <a:t>Finance/loans can be relatively expensive</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400">
                          <a:effectLst/>
                        </a:rPr>
                        <a:t>Plumbers</a:t>
                      </a:r>
                      <a:endParaRPr lang="en-GB" sz="1400">
                        <a:effectLst/>
                      </a:endParaRPr>
                    </a:p>
                    <a:p>
                      <a:pPr>
                        <a:spcAft>
                          <a:spcPts val="0"/>
                        </a:spcAft>
                      </a:pPr>
                      <a:r>
                        <a:rPr lang="en-US" sz="1400">
                          <a:effectLst/>
                        </a:rPr>
                        <a:t>Decorators</a:t>
                      </a:r>
                      <a:endParaRPr lang="en-GB" sz="1400">
                        <a:effectLst/>
                      </a:endParaRPr>
                    </a:p>
                    <a:p>
                      <a:pPr>
                        <a:spcAft>
                          <a:spcPts val="0"/>
                        </a:spcAft>
                      </a:pPr>
                      <a:r>
                        <a:rPr lang="en-US" sz="1400">
                          <a:effectLst/>
                        </a:rPr>
                        <a:t>Newsagents</a:t>
                      </a:r>
                      <a:endParaRPr lang="en-GB" sz="1400">
                        <a:effectLst/>
                      </a:endParaRPr>
                    </a:p>
                    <a:p>
                      <a:pPr>
                        <a:spcAft>
                          <a:spcPts val="0"/>
                        </a:spcAft>
                      </a:pPr>
                      <a:r>
                        <a:rPr lang="en-US" sz="1400">
                          <a:effectLst/>
                        </a:rPr>
                        <a:t>Builders</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r>
              <a:tr h="1492326">
                <a:tc>
                  <a:txBody>
                    <a:bodyPr/>
                    <a:lstStyle/>
                    <a:p>
                      <a:pPr algn="ctr">
                        <a:spcAft>
                          <a:spcPts val="0"/>
                        </a:spcAft>
                      </a:pPr>
                      <a:r>
                        <a:rPr lang="en-US" sz="1400" b="1" dirty="0">
                          <a:effectLst/>
                        </a:rPr>
                        <a:t>Partnership</a:t>
                      </a:r>
                      <a:endParaRPr lang="en-GB" sz="14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algn="ctr">
                        <a:spcAft>
                          <a:spcPts val="0"/>
                        </a:spcAft>
                      </a:pPr>
                      <a:r>
                        <a:rPr lang="en-US" sz="1400" dirty="0">
                          <a:effectLst/>
                        </a:rPr>
                        <a:t>2+</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lgn="ctr">
                        <a:spcAft>
                          <a:spcPts val="0"/>
                        </a:spcAft>
                      </a:pPr>
                      <a:r>
                        <a:rPr lang="en-US" sz="1400">
                          <a:effectLst/>
                        </a:rPr>
                        <a:t>The partners</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marL="342900" lvl="0" indent="-342900">
                        <a:spcAft>
                          <a:spcPts val="500"/>
                        </a:spcAft>
                        <a:buFont typeface="Arial" panose="020B0604020202020204" pitchFamily="34" charset="0"/>
                        <a:buChar char="•"/>
                        <a:tabLst>
                          <a:tab pos="139700" algn="l"/>
                          <a:tab pos="522605" algn="l"/>
                        </a:tabLst>
                      </a:pPr>
                      <a:r>
                        <a:rPr lang="en-US" sz="1400">
                          <a:effectLst/>
                        </a:rPr>
                        <a:t>Ability to raise higher levels of capital</a:t>
                      </a:r>
                      <a:endParaRPr lang="en-GB" sz="1400">
                        <a:effectLst/>
                      </a:endParaRPr>
                    </a:p>
                    <a:p>
                      <a:pPr marL="342900" lvl="0" indent="-342900">
                        <a:spcAft>
                          <a:spcPts val="500"/>
                        </a:spcAft>
                        <a:buFont typeface="Arial" panose="020B0604020202020204" pitchFamily="34" charset="0"/>
                        <a:buChar char="•"/>
                        <a:tabLst>
                          <a:tab pos="139700" algn="l"/>
                          <a:tab pos="522605" algn="l"/>
                        </a:tabLst>
                      </a:pPr>
                      <a:r>
                        <a:rPr lang="en-US" sz="1400">
                          <a:effectLst/>
                        </a:rPr>
                        <a:t>Possibility of some specialisation</a:t>
                      </a:r>
                      <a:endParaRPr lang="en-GB" sz="1400">
                        <a:effectLst/>
                      </a:endParaRPr>
                    </a:p>
                    <a:p>
                      <a:pPr marL="342900" lvl="0" indent="-342900">
                        <a:spcAft>
                          <a:spcPts val="500"/>
                        </a:spcAft>
                        <a:buFont typeface="Arial" panose="020B0604020202020204" pitchFamily="34" charset="0"/>
                        <a:buChar char="•"/>
                        <a:tabLst>
                          <a:tab pos="139700" algn="l"/>
                          <a:tab pos="522605" algn="l"/>
                        </a:tabLst>
                      </a:pPr>
                      <a:r>
                        <a:rPr lang="en-US" sz="1400">
                          <a:effectLst/>
                        </a:rPr>
                        <a:t>Shared responsibilities</a:t>
                      </a:r>
                      <a:endParaRPr lang="en-GB" sz="1400">
                        <a:effectLst/>
                      </a:endParaRPr>
                    </a:p>
                    <a:p>
                      <a:pPr marL="342900" lvl="0" indent="-342900">
                        <a:spcAft>
                          <a:spcPts val="500"/>
                        </a:spcAft>
                        <a:buFont typeface="Arial" panose="020B0604020202020204" pitchFamily="34" charset="0"/>
                        <a:buChar char="•"/>
                        <a:tabLst>
                          <a:tab pos="139700" algn="l"/>
                          <a:tab pos="522605" algn="l"/>
                        </a:tabLst>
                      </a:pPr>
                      <a:r>
                        <a:rPr lang="en-US" sz="1400">
                          <a:effectLst/>
                        </a:rPr>
                        <a:t>Easy to set up</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marL="342900" lvl="0" indent="-342900">
                        <a:spcAft>
                          <a:spcPts val="500"/>
                        </a:spcAft>
                        <a:buFont typeface="Arial" panose="020B0604020202020204" pitchFamily="34" charset="0"/>
                        <a:buChar char="•"/>
                        <a:tabLst>
                          <a:tab pos="139700" algn="l"/>
                        </a:tabLst>
                      </a:pPr>
                      <a:r>
                        <a:rPr lang="en-US" sz="1400">
                          <a:effectLst/>
                        </a:rPr>
                        <a:t>Unlimited liability (can now have limited partnerships however)</a:t>
                      </a:r>
                      <a:endParaRPr lang="en-GB" sz="1400">
                        <a:effectLst/>
                      </a:endParaRPr>
                    </a:p>
                    <a:p>
                      <a:pPr marL="342900" lvl="0" indent="-342900">
                        <a:spcAft>
                          <a:spcPts val="500"/>
                        </a:spcAft>
                        <a:buFont typeface="Arial" panose="020B0604020202020204" pitchFamily="34" charset="0"/>
                        <a:buChar char="•"/>
                        <a:tabLst>
                          <a:tab pos="139700" algn="l"/>
                        </a:tabLst>
                      </a:pPr>
                      <a:r>
                        <a:rPr lang="en-US" sz="1400">
                          <a:effectLst/>
                        </a:rPr>
                        <a:t>All partners liable for debt</a:t>
                      </a:r>
                      <a:endParaRPr lang="en-GB" sz="1400">
                        <a:effectLst/>
                      </a:endParaRPr>
                    </a:p>
                    <a:p>
                      <a:pPr marL="342900" lvl="0" indent="-342900">
                        <a:spcAft>
                          <a:spcPts val="500"/>
                        </a:spcAft>
                        <a:buFont typeface="Arial" panose="020B0604020202020204" pitchFamily="34" charset="0"/>
                        <a:buChar char="•"/>
                        <a:tabLst>
                          <a:tab pos="139700" algn="l"/>
                        </a:tabLst>
                      </a:pPr>
                      <a:r>
                        <a:rPr lang="en-US" sz="1400">
                          <a:effectLst/>
                        </a:rPr>
                        <a:t>Partnership dissolved on death of one of the partners</a:t>
                      </a:r>
                      <a:endParaRPr lang="en-GB" sz="1400">
                        <a:effectLst/>
                      </a:endParaRPr>
                    </a:p>
                    <a:p>
                      <a:pPr marL="342900" lvl="0" indent="-342900">
                        <a:spcAft>
                          <a:spcPts val="500"/>
                        </a:spcAft>
                        <a:buFont typeface="Arial" panose="020B0604020202020204" pitchFamily="34" charset="0"/>
                        <a:buChar char="•"/>
                        <a:tabLst>
                          <a:tab pos="139700" algn="l"/>
                        </a:tabLst>
                      </a:pPr>
                      <a:r>
                        <a:rPr lang="en-US" sz="1400">
                          <a:effectLst/>
                        </a:rPr>
                        <a:t>Limit on the access to capital</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400" dirty="0">
                          <a:effectLst/>
                        </a:rPr>
                        <a:t>Solicitors</a:t>
                      </a:r>
                      <a:endParaRPr lang="en-GB" sz="1400" dirty="0">
                        <a:effectLst/>
                      </a:endParaRPr>
                    </a:p>
                    <a:p>
                      <a:pPr>
                        <a:spcAft>
                          <a:spcPts val="0"/>
                        </a:spcAft>
                      </a:pPr>
                      <a:r>
                        <a:rPr lang="en-US" sz="1400" dirty="0">
                          <a:effectLst/>
                        </a:rPr>
                        <a:t>Architects</a:t>
                      </a:r>
                      <a:endParaRPr lang="en-GB" sz="1400" dirty="0">
                        <a:effectLst/>
                      </a:endParaRPr>
                    </a:p>
                    <a:p>
                      <a:pPr>
                        <a:spcAft>
                          <a:spcPts val="0"/>
                        </a:spcAft>
                      </a:pPr>
                      <a:r>
                        <a:rPr lang="en-US" sz="1400" dirty="0">
                          <a:effectLst/>
                        </a:rPr>
                        <a:t>Surveyors</a:t>
                      </a:r>
                      <a:endParaRPr lang="en-GB" sz="1400" dirty="0">
                        <a:effectLst/>
                      </a:endParaRPr>
                    </a:p>
                    <a:p>
                      <a:pPr>
                        <a:spcAft>
                          <a:spcPts val="0"/>
                        </a:spcAft>
                      </a:pPr>
                      <a:r>
                        <a:rPr lang="en-US" sz="1400" dirty="0">
                          <a:effectLst/>
                        </a:rPr>
                        <a:t>Estate agents</a:t>
                      </a:r>
                      <a:endParaRPr lang="en-GB" sz="1400" dirty="0">
                        <a:effectLst/>
                      </a:endParaRPr>
                    </a:p>
                    <a:p>
                      <a:pPr>
                        <a:spcAft>
                          <a:spcPts val="0"/>
                        </a:spcAft>
                      </a:pPr>
                      <a:r>
                        <a:rPr lang="en-US" sz="1400" dirty="0">
                          <a:effectLst/>
                        </a:rPr>
                        <a:t>Vets</a:t>
                      </a:r>
                      <a:endParaRPr lang="en-GB" sz="1400" dirty="0">
                        <a:effectLst/>
                      </a:endParaRPr>
                    </a:p>
                    <a:p>
                      <a:pPr>
                        <a:spcAft>
                          <a:spcPts val="0"/>
                        </a:spcAft>
                      </a:pPr>
                      <a:r>
                        <a:rPr lang="en-US" sz="1400" dirty="0">
                          <a:effectLst/>
                        </a:rPr>
                        <a:t>Doctors surgeries</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r>
              <a:tr h="1145623">
                <a:tc>
                  <a:txBody>
                    <a:bodyPr/>
                    <a:lstStyle/>
                    <a:p>
                      <a:pPr algn="ctr">
                        <a:spcAft>
                          <a:spcPts val="0"/>
                        </a:spcAft>
                      </a:pPr>
                      <a:r>
                        <a:rPr lang="en-US" sz="1400" b="1" dirty="0">
                          <a:effectLst/>
                        </a:rPr>
                        <a:t>Private Limited Company</a:t>
                      </a:r>
                      <a:endParaRPr lang="en-GB" sz="14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algn="ctr">
                        <a:spcAft>
                          <a:spcPts val="0"/>
                        </a:spcAft>
                      </a:pPr>
                      <a:r>
                        <a:rPr lang="en-US" sz="1400" dirty="0">
                          <a:effectLst/>
                        </a:rPr>
                        <a:t>1-50</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lgn="ctr">
                        <a:spcAft>
                          <a:spcPts val="0"/>
                        </a:spcAft>
                      </a:pPr>
                      <a:r>
                        <a:rPr lang="en-US" sz="1400">
                          <a:effectLst/>
                        </a:rPr>
                        <a:t>Shareholder/s</a:t>
                      </a:r>
                      <a:endParaRPr lang="en-GB" sz="140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marL="342900" lvl="0" indent="-342900">
                        <a:spcAft>
                          <a:spcPts val="500"/>
                        </a:spcAft>
                        <a:buFont typeface="Arial" panose="020B0604020202020204" pitchFamily="34" charset="0"/>
                        <a:buChar char="•"/>
                        <a:tabLst>
                          <a:tab pos="139700" algn="l"/>
                          <a:tab pos="522605" algn="l"/>
                        </a:tabLst>
                      </a:pPr>
                      <a:r>
                        <a:rPr lang="en-US" sz="1400" dirty="0">
                          <a:effectLst/>
                        </a:rPr>
                        <a:t>Can raise larger sums of capital</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Limited liability</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Greater opportunities for </a:t>
                      </a:r>
                      <a:r>
                        <a:rPr lang="en-US" sz="1400" dirty="0" err="1">
                          <a:effectLst/>
                        </a:rPr>
                        <a:t>specialisation</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marL="342900" lvl="0" indent="-342900">
                        <a:spcAft>
                          <a:spcPts val="500"/>
                        </a:spcAft>
                        <a:buFont typeface="Arial" panose="020B0604020202020204" pitchFamily="34" charset="0"/>
                        <a:buChar char="•"/>
                        <a:tabLst>
                          <a:tab pos="139700" algn="l"/>
                        </a:tabLst>
                      </a:pPr>
                      <a:r>
                        <a:rPr lang="en-US" sz="1400" dirty="0">
                          <a:effectLst/>
                        </a:rPr>
                        <a:t>Can be costly and time consuming to set up</a:t>
                      </a:r>
                      <a:endParaRPr lang="en-GB" sz="1400" dirty="0">
                        <a:effectLst/>
                      </a:endParaRPr>
                    </a:p>
                    <a:p>
                      <a:pPr marL="342900" lvl="0" indent="-342900">
                        <a:spcAft>
                          <a:spcPts val="500"/>
                        </a:spcAft>
                        <a:buFont typeface="Arial" panose="020B0604020202020204" pitchFamily="34" charset="0"/>
                        <a:buChar char="•"/>
                        <a:tabLst>
                          <a:tab pos="139700" algn="l"/>
                        </a:tabLst>
                      </a:pPr>
                      <a:r>
                        <a:rPr lang="en-US" sz="1400" dirty="0">
                          <a:effectLst/>
                        </a:rPr>
                        <a:t>May be more difficult getting </a:t>
                      </a:r>
                      <a:r>
                        <a:rPr lang="en-US" sz="1400" dirty="0" smtClean="0">
                          <a:effectLst/>
                        </a:rPr>
                        <a:t>credit</a:t>
                      </a:r>
                    </a:p>
                    <a:p>
                      <a:pPr marL="342900" marR="0" lvl="0" indent="-342900" algn="l" defTabSz="914400" rtl="0" eaLnBrk="1" fontAlgn="auto" latinLnBrk="0" hangingPunct="1">
                        <a:lnSpc>
                          <a:spcPct val="100000"/>
                        </a:lnSpc>
                        <a:spcBef>
                          <a:spcPts val="0"/>
                        </a:spcBef>
                        <a:spcAft>
                          <a:spcPts val="500"/>
                        </a:spcAft>
                        <a:buClrTx/>
                        <a:buSzTx/>
                        <a:buFont typeface="Arial" panose="020B0604020202020204" pitchFamily="34" charset="0"/>
                        <a:buChar char="•"/>
                        <a:tabLst>
                          <a:tab pos="139700" algn="l"/>
                        </a:tabLst>
                        <a:defRPr/>
                      </a:pPr>
                      <a:r>
                        <a:rPr lang="en-US" sz="1400" dirty="0" smtClean="0">
                          <a:effectLst/>
                        </a:rPr>
                        <a:t>Divorce between ownership and control?</a:t>
                      </a:r>
                      <a:endParaRPr lang="en-GB" sz="1400" dirty="0" smtClean="0">
                        <a:effectLst/>
                      </a:endParaRPr>
                    </a:p>
                  </a:txBody>
                  <a:tcPr marL="33282" marR="33282" marT="0" marB="0" anchor="ctr"/>
                </a:tc>
                <a:tc>
                  <a:txBody>
                    <a:bodyPr/>
                    <a:lstStyle/>
                    <a:p>
                      <a:pPr>
                        <a:spcAft>
                          <a:spcPts val="0"/>
                        </a:spcAft>
                      </a:pPr>
                      <a:r>
                        <a:rPr lang="en-US" sz="1400" dirty="0" smtClean="0">
                          <a:effectLst/>
                        </a:rPr>
                        <a:t>Virgin group</a:t>
                      </a:r>
                      <a:endParaRPr lang="en-GB" sz="1400" dirty="0" smtClean="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GB" sz="1400" dirty="0" smtClean="0">
                          <a:effectLst/>
                          <a:latin typeface="Calibri" panose="020F0502020204030204" pitchFamily="34" charset="0"/>
                          <a:ea typeface="MS Mincho" panose="02020609040205080304" pitchFamily="49" charset="-128"/>
                          <a:cs typeface="Times New Roman" panose="02020603050405020304" pitchFamily="18" charset="0"/>
                        </a:rPr>
                        <a:t>Dyson</a:t>
                      </a:r>
                    </a:p>
                  </a:txBody>
                  <a:tcPr marL="33282" marR="33282" marT="0" marB="0" anchor="ctr"/>
                </a:tc>
              </a:tr>
              <a:tr h="2095286">
                <a:tc>
                  <a:txBody>
                    <a:bodyPr/>
                    <a:lstStyle/>
                    <a:p>
                      <a:pPr algn="ctr">
                        <a:spcAft>
                          <a:spcPts val="0"/>
                        </a:spcAft>
                      </a:pPr>
                      <a:r>
                        <a:rPr lang="en-US" sz="1400" b="1" dirty="0">
                          <a:effectLst/>
                        </a:rPr>
                        <a:t>Public Limited Company</a:t>
                      </a:r>
                      <a:endParaRPr lang="en-GB" sz="1400" b="1"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algn="ctr">
                        <a:spcAft>
                          <a:spcPts val="0"/>
                        </a:spcAft>
                      </a:pPr>
                      <a:r>
                        <a:rPr lang="en-US" sz="1400" dirty="0">
                          <a:effectLst/>
                        </a:rPr>
                        <a:t>2+</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lgn="ctr">
                        <a:spcAft>
                          <a:spcPts val="0"/>
                        </a:spcAft>
                      </a:pPr>
                      <a:r>
                        <a:rPr lang="en-US" sz="1400" dirty="0">
                          <a:effectLst/>
                        </a:rPr>
                        <a:t>Shareholders</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vert="vert270" anchor="ctr"/>
                </a:tc>
                <a:tc>
                  <a:txBody>
                    <a:bodyPr/>
                    <a:lstStyle/>
                    <a:p>
                      <a:pPr marL="342900" lvl="0" indent="-342900">
                        <a:spcAft>
                          <a:spcPts val="500"/>
                        </a:spcAft>
                        <a:buFont typeface="Arial" panose="020B0604020202020204" pitchFamily="34" charset="0"/>
                        <a:buChar char="•"/>
                        <a:tabLst>
                          <a:tab pos="139700" algn="l"/>
                          <a:tab pos="522605" algn="l"/>
                        </a:tabLst>
                      </a:pPr>
                      <a:r>
                        <a:rPr lang="en-US" sz="1400" dirty="0">
                          <a:effectLst/>
                        </a:rPr>
                        <a:t>No limit to the amount which can be raised</a:t>
                      </a:r>
                      <a:endParaRPr lang="en-GB" sz="1400" dirty="0">
                        <a:effectLst/>
                      </a:endParaRPr>
                    </a:p>
                    <a:p>
                      <a:pPr marL="342900" lvl="0" indent="-342900">
                        <a:spcAft>
                          <a:spcPts val="500"/>
                        </a:spcAft>
                        <a:buFont typeface="Arial" panose="020B0604020202020204" pitchFamily="34" charset="0"/>
                        <a:buChar char="•"/>
                        <a:tabLst>
                          <a:tab pos="139700" algn="l"/>
                          <a:tab pos="522605" algn="l"/>
                        </a:tabLst>
                      </a:pPr>
                      <a:r>
                        <a:rPr lang="en-US" sz="1400" dirty="0">
                          <a:effectLst/>
                        </a:rPr>
                        <a:t>Ability to exploit economies of scale</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marL="342900" lvl="0" indent="-342900">
                        <a:spcAft>
                          <a:spcPts val="500"/>
                        </a:spcAft>
                        <a:buFont typeface="Arial" panose="020B0604020202020204" pitchFamily="34" charset="0"/>
                        <a:buChar char="•"/>
                        <a:tabLst>
                          <a:tab pos="139700" algn="l"/>
                        </a:tabLst>
                      </a:pPr>
                      <a:r>
                        <a:rPr lang="en-US" sz="1400" dirty="0">
                          <a:effectLst/>
                        </a:rPr>
                        <a:t>Need minimum of £50,000 to set up</a:t>
                      </a:r>
                      <a:endParaRPr lang="en-GB" sz="1400" dirty="0">
                        <a:effectLst/>
                      </a:endParaRPr>
                    </a:p>
                    <a:p>
                      <a:pPr marL="342900" lvl="0" indent="-342900">
                        <a:spcAft>
                          <a:spcPts val="500"/>
                        </a:spcAft>
                        <a:buFont typeface="Arial" panose="020B0604020202020204" pitchFamily="34" charset="0"/>
                        <a:buChar char="•"/>
                        <a:tabLst>
                          <a:tab pos="139700" algn="l"/>
                        </a:tabLst>
                      </a:pPr>
                      <a:r>
                        <a:rPr lang="en-US" sz="1400" dirty="0">
                          <a:effectLst/>
                        </a:rPr>
                        <a:t>Must publish annual accounts - adds to cost</a:t>
                      </a:r>
                      <a:endParaRPr lang="en-GB" sz="1400" dirty="0">
                        <a:effectLst/>
                      </a:endParaRPr>
                    </a:p>
                    <a:p>
                      <a:pPr marL="342900" lvl="0" indent="-342900">
                        <a:spcAft>
                          <a:spcPts val="500"/>
                        </a:spcAft>
                        <a:buFont typeface="Arial" panose="020B0604020202020204" pitchFamily="34" charset="0"/>
                        <a:buChar char="•"/>
                        <a:tabLst>
                          <a:tab pos="139700" algn="l"/>
                        </a:tabLst>
                      </a:pPr>
                      <a:r>
                        <a:rPr lang="en-US" sz="1400" dirty="0">
                          <a:effectLst/>
                        </a:rPr>
                        <a:t>High degree of regulation</a:t>
                      </a:r>
                      <a:endParaRPr lang="en-GB" sz="1400" dirty="0">
                        <a:effectLst/>
                      </a:endParaRPr>
                    </a:p>
                    <a:p>
                      <a:pPr marL="342900" lvl="0" indent="-342900">
                        <a:spcAft>
                          <a:spcPts val="500"/>
                        </a:spcAft>
                        <a:buFont typeface="Arial" panose="020B0604020202020204" pitchFamily="34" charset="0"/>
                        <a:buChar char="•"/>
                        <a:tabLst>
                          <a:tab pos="139700" algn="l"/>
                        </a:tabLst>
                      </a:pPr>
                      <a:r>
                        <a:rPr lang="en-US" sz="1400" dirty="0">
                          <a:effectLst/>
                        </a:rPr>
                        <a:t>Expensive to set up</a:t>
                      </a:r>
                      <a:endParaRPr lang="en-GB" sz="1400" dirty="0">
                        <a:effectLst/>
                      </a:endParaRPr>
                    </a:p>
                    <a:p>
                      <a:pPr marL="342900" lvl="0" indent="-342900">
                        <a:spcAft>
                          <a:spcPts val="500"/>
                        </a:spcAft>
                        <a:buFont typeface="Arial" panose="020B0604020202020204" pitchFamily="34" charset="0"/>
                        <a:buChar char="•"/>
                        <a:tabLst>
                          <a:tab pos="139700" algn="l"/>
                        </a:tabLst>
                      </a:pPr>
                      <a:r>
                        <a:rPr lang="en-US" sz="1400" dirty="0">
                          <a:effectLst/>
                        </a:rPr>
                        <a:t>Divorce between ownership and </a:t>
                      </a:r>
                      <a:r>
                        <a:rPr lang="en-US" sz="1400" dirty="0" smtClean="0">
                          <a:effectLst/>
                        </a:rPr>
                        <a:t>control?</a:t>
                      </a:r>
                      <a:endParaRPr lang="en-GB" sz="1400" dirty="0">
                        <a:effectLst/>
                      </a:endParaRPr>
                    </a:p>
                    <a:p>
                      <a:pPr marL="342900" lvl="0" indent="-342900">
                        <a:spcAft>
                          <a:spcPts val="500"/>
                        </a:spcAft>
                        <a:buFont typeface="Arial" panose="020B0604020202020204" pitchFamily="34" charset="0"/>
                        <a:buChar char="•"/>
                        <a:tabLst>
                          <a:tab pos="139700" algn="l"/>
                        </a:tabLst>
                      </a:pPr>
                      <a:r>
                        <a:rPr lang="en-US" sz="1400" dirty="0">
                          <a:effectLst/>
                        </a:rPr>
                        <a:t>Greater potential for problems with decision making - diseconomies of scale</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c>
                  <a:txBody>
                    <a:bodyPr/>
                    <a:lstStyle/>
                    <a:p>
                      <a:pPr>
                        <a:spcAft>
                          <a:spcPts val="0"/>
                        </a:spcAft>
                      </a:pPr>
                      <a:r>
                        <a:rPr lang="en-US" sz="1400" dirty="0" smtClean="0">
                          <a:effectLst/>
                        </a:rPr>
                        <a:t>Sports</a:t>
                      </a:r>
                      <a:r>
                        <a:rPr lang="en-US" sz="1400" baseline="0" dirty="0" smtClean="0">
                          <a:effectLst/>
                        </a:rPr>
                        <a:t> Direct</a:t>
                      </a:r>
                      <a:endParaRPr lang="en-US" sz="1400" dirty="0" smtClean="0">
                        <a:effectLst/>
                      </a:endParaRPr>
                    </a:p>
                    <a:p>
                      <a:pPr>
                        <a:spcAft>
                          <a:spcPts val="0"/>
                        </a:spcAft>
                      </a:pPr>
                      <a:r>
                        <a:rPr lang="en-US" sz="1400" dirty="0" smtClean="0">
                          <a:effectLst/>
                        </a:rPr>
                        <a:t>Tesco</a:t>
                      </a:r>
                      <a:endParaRPr lang="en-GB" sz="1400" dirty="0">
                        <a:effectLst/>
                      </a:endParaRPr>
                    </a:p>
                    <a:p>
                      <a:pPr>
                        <a:spcAft>
                          <a:spcPts val="0"/>
                        </a:spcAft>
                      </a:pPr>
                      <a:r>
                        <a:rPr lang="en-US" sz="1400" dirty="0">
                          <a:effectLst/>
                        </a:rPr>
                        <a:t>British Airways</a:t>
                      </a:r>
                      <a:endParaRPr lang="en-GB" sz="1400" dirty="0">
                        <a:effectLst/>
                      </a:endParaRPr>
                    </a:p>
                    <a:p>
                      <a:pPr>
                        <a:spcAft>
                          <a:spcPts val="0"/>
                        </a:spcAft>
                      </a:pPr>
                      <a:r>
                        <a:rPr lang="en-US" sz="1400" dirty="0">
                          <a:effectLst/>
                        </a:rPr>
                        <a:t>Nike</a:t>
                      </a:r>
                      <a:endParaRPr lang="en-GB" sz="1400" dirty="0">
                        <a:effectLst/>
                      </a:endParaRPr>
                    </a:p>
                    <a:p>
                      <a:pPr>
                        <a:spcAft>
                          <a:spcPts val="0"/>
                        </a:spcAft>
                      </a:pPr>
                      <a:r>
                        <a:rPr lang="en-US" sz="1400" dirty="0">
                          <a:effectLst/>
                        </a:rPr>
                        <a:t>Nokia</a:t>
                      </a:r>
                      <a:endParaRPr lang="en-GB" sz="1400" dirty="0">
                        <a:effectLst/>
                      </a:endParaRPr>
                    </a:p>
                    <a:p>
                      <a:pPr>
                        <a:spcAft>
                          <a:spcPts val="0"/>
                        </a:spcAft>
                      </a:pPr>
                      <a:r>
                        <a:rPr lang="en-US" sz="1400" dirty="0">
                          <a:effectLst/>
                        </a:rPr>
                        <a:t>Microsoft</a:t>
                      </a:r>
                      <a:endParaRPr lang="en-GB" sz="1400" dirty="0">
                        <a:effectLst/>
                      </a:endParaRPr>
                    </a:p>
                    <a:p>
                      <a:pPr>
                        <a:spcAft>
                          <a:spcPts val="0"/>
                        </a:spcAft>
                      </a:pPr>
                      <a:r>
                        <a:rPr lang="en-US" sz="1400" dirty="0">
                          <a:effectLst/>
                        </a:rPr>
                        <a:t>BP</a:t>
                      </a:r>
                      <a:endParaRPr lang="en-GB" sz="1400" dirty="0">
                        <a:effectLst/>
                      </a:endParaRPr>
                    </a:p>
                    <a:p>
                      <a:pPr>
                        <a:spcAft>
                          <a:spcPts val="0"/>
                        </a:spcAft>
                      </a:pPr>
                      <a:r>
                        <a:rPr lang="en-US" sz="1400" dirty="0" err="1">
                          <a:effectLst/>
                        </a:rPr>
                        <a:t>GlaxoSmith</a:t>
                      </a:r>
                      <a:r>
                        <a:rPr lang="en-US" sz="1400" dirty="0">
                          <a:effectLst/>
                        </a:rPr>
                        <a:t> Klein</a:t>
                      </a:r>
                      <a:endParaRPr lang="en-GB"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3282" marR="33282" marT="0" marB="0" anchor="ctr"/>
                </a:tc>
              </a:tr>
            </a:tbl>
          </a:graphicData>
        </a:graphic>
      </p:graphicFrame>
    </p:spTree>
    <p:extLst>
      <p:ext uri="{BB962C8B-B14F-4D97-AF65-F5344CB8AC3E}">
        <p14:creationId xmlns:p14="http://schemas.microsoft.com/office/powerpoint/2010/main" val="2966432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t>WEEK </a:t>
            </a:r>
            <a:r>
              <a:rPr lang="en-US" sz="19900" b="1" dirty="0" smtClean="0"/>
              <a:t>3</a:t>
            </a:r>
            <a:endParaRPr lang="en-US" sz="19900" b="1" dirty="0"/>
          </a:p>
        </p:txBody>
      </p:sp>
    </p:spTree>
    <p:extLst>
      <p:ext uri="{BB962C8B-B14F-4D97-AF65-F5344CB8AC3E}">
        <p14:creationId xmlns:p14="http://schemas.microsoft.com/office/powerpoint/2010/main" val="89511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HOMEWORK</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PREP </a:t>
            </a:r>
            <a:r>
              <a:rPr lang="en-GB" b="1" dirty="0"/>
              <a:t>Due for w/b </a:t>
            </a:r>
            <a:r>
              <a:rPr lang="en-GB" b="1" dirty="0" smtClean="0"/>
              <a:t>26</a:t>
            </a:r>
            <a:r>
              <a:rPr lang="en-GB" b="1" baseline="30000" dirty="0" smtClean="0"/>
              <a:t>th</a:t>
            </a:r>
            <a:r>
              <a:rPr lang="en-GB" b="1" dirty="0" smtClean="0"/>
              <a:t> June</a:t>
            </a:r>
          </a:p>
          <a:p>
            <a:r>
              <a:rPr lang="en-GB" dirty="0" smtClean="0"/>
              <a:t>MICRO - Role of shareholders in the Firm: Reading/Documentary</a:t>
            </a:r>
          </a:p>
          <a:p>
            <a:r>
              <a:rPr lang="en-GB" dirty="0" smtClean="0"/>
              <a:t>MACRO - Watch Bruce Parry Video and complete worksheet</a:t>
            </a:r>
          </a:p>
          <a:p>
            <a:endParaRPr lang="en-GB" dirty="0"/>
          </a:p>
          <a:p>
            <a:pPr marL="0" indent="0">
              <a:buNone/>
            </a:pPr>
            <a:r>
              <a:rPr lang="en-GB" b="1" dirty="0" smtClean="0"/>
              <a:t>COLLECT</a:t>
            </a:r>
          </a:p>
          <a:p>
            <a:pPr marL="0" indent="0">
              <a:buNone/>
            </a:pPr>
            <a:r>
              <a:rPr lang="en-GB" dirty="0" err="1" smtClean="0"/>
              <a:t>TofF</a:t>
            </a:r>
            <a:r>
              <a:rPr lang="en-GB" dirty="0" smtClean="0"/>
              <a:t> Worksheet</a:t>
            </a:r>
          </a:p>
          <a:p>
            <a:pPr marL="0" indent="0">
              <a:buNone/>
            </a:pPr>
            <a:endParaRPr lang="en-GB" dirty="0"/>
          </a:p>
          <a:p>
            <a:pPr marL="0" indent="0">
              <a:buNone/>
            </a:pPr>
            <a:r>
              <a:rPr lang="en-GB" b="1" dirty="0" smtClean="0"/>
              <a:t>INSPECT</a:t>
            </a:r>
          </a:p>
          <a:p>
            <a:pPr marL="0" indent="0">
              <a:buNone/>
            </a:pPr>
            <a:r>
              <a:rPr lang="en-GB" dirty="0" smtClean="0"/>
              <a:t>Essay Plan</a:t>
            </a:r>
            <a:endParaRPr lang="en-GB" dirty="0"/>
          </a:p>
        </p:txBody>
      </p:sp>
    </p:spTree>
    <p:extLst>
      <p:ext uri="{BB962C8B-B14F-4D97-AF65-F5344CB8AC3E}">
        <p14:creationId xmlns:p14="http://schemas.microsoft.com/office/powerpoint/2010/main" val="247396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45</a:t>
            </a:r>
            <a:endParaRPr lang="en-US" sz="9600" b="1" dirty="0"/>
          </a:p>
        </p:txBody>
      </p:sp>
    </p:spTree>
    <p:extLst>
      <p:ext uri="{BB962C8B-B14F-4D97-AF65-F5344CB8AC3E}">
        <p14:creationId xmlns:p14="http://schemas.microsoft.com/office/powerpoint/2010/main" val="2438329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 y="90805"/>
            <a:ext cx="10515600" cy="1325563"/>
          </a:xfrm>
        </p:spPr>
        <p:txBody>
          <a:bodyPr/>
          <a:lstStyle/>
          <a:p>
            <a:r>
              <a:rPr lang="en-GB" b="1" dirty="0" smtClean="0"/>
              <a:t>Benchmark Back</a:t>
            </a:r>
            <a:endParaRPr lang="en-GB" b="1" dirty="0"/>
          </a:p>
        </p:txBody>
      </p:sp>
      <p:sp>
        <p:nvSpPr>
          <p:cNvPr id="3" name="Content Placeholder 2"/>
          <p:cNvSpPr>
            <a:spLocks noGrp="1"/>
          </p:cNvSpPr>
          <p:nvPr>
            <p:ph idx="1"/>
          </p:nvPr>
        </p:nvSpPr>
        <p:spPr>
          <a:xfrm>
            <a:off x="369570" y="1597024"/>
            <a:ext cx="6808470" cy="5055235"/>
          </a:xfrm>
        </p:spPr>
        <p:txBody>
          <a:bodyPr>
            <a:normAutofit/>
          </a:bodyPr>
          <a:lstStyle/>
          <a:p>
            <a:pPr marL="354013" indent="-354013">
              <a:buFont typeface="+mj-lt"/>
              <a:buAutoNum type="arabicPeriod"/>
            </a:pPr>
            <a:r>
              <a:rPr lang="en-GB" dirty="0" smtClean="0"/>
              <a:t>Read through marks and comments / Look at exemplar</a:t>
            </a:r>
          </a:p>
          <a:p>
            <a:pPr marL="354013" indent="-354013">
              <a:buFont typeface="+mj-lt"/>
              <a:buAutoNum type="arabicPeriod"/>
            </a:pPr>
            <a:r>
              <a:rPr lang="en-GB" dirty="0" smtClean="0"/>
              <a:t>A3 sheets</a:t>
            </a:r>
          </a:p>
          <a:p>
            <a:pPr lvl="1"/>
            <a:r>
              <a:rPr lang="en-GB" dirty="0" smtClean="0"/>
              <a:t>Write on the back a review of product and process</a:t>
            </a:r>
          </a:p>
          <a:p>
            <a:pPr lvl="1"/>
            <a:r>
              <a:rPr lang="en-GB" dirty="0" smtClean="0"/>
              <a:t>Think about an ARG:  Review your grades and give yourself an ARG (Annual Review Grade) based upon the last three benchmarks with more weighting on your most recent one.</a:t>
            </a:r>
          </a:p>
          <a:p>
            <a:pPr lvl="1"/>
            <a:r>
              <a:rPr lang="en-GB" dirty="0" smtClean="0"/>
              <a:t>Three key targets you need to concentrate on for next year</a:t>
            </a:r>
          </a:p>
          <a:p>
            <a:pPr marL="514350" indent="-514350">
              <a:buFont typeface="+mj-lt"/>
              <a:buAutoNum type="arabicPeriod"/>
            </a:pPr>
            <a:r>
              <a:rPr lang="en-GB" dirty="0" smtClean="0"/>
              <a:t>Review your benchmark</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5219445"/>
              </p:ext>
            </p:extLst>
          </p:nvPr>
        </p:nvGraphicFramePr>
        <p:xfrm>
          <a:off x="10760393" y="316865"/>
          <a:ext cx="1210808" cy="4351347"/>
        </p:xfrm>
        <a:graphic>
          <a:graphicData uri="http://schemas.openxmlformats.org/drawingml/2006/table">
            <a:tbl>
              <a:tblPr>
                <a:tableStyleId>{5C22544A-7EE6-4342-B048-85BDC9FD1C3A}</a:tableStyleId>
              </a:tblPr>
              <a:tblGrid>
                <a:gridCol w="605404"/>
                <a:gridCol w="605404"/>
              </a:tblGrid>
              <a:tr h="189189">
                <a:tc>
                  <a:txBody>
                    <a:bodyPr/>
                    <a:lstStyle/>
                    <a:p>
                      <a:pPr algn="r" fontAlgn="b"/>
                      <a:r>
                        <a:rPr lang="en-GB" sz="1100" u="none" strike="noStrike">
                          <a:effectLst/>
                        </a:rPr>
                        <a:t>13:00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Piers</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13:20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George</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13:25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Alex</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13:30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Jodie</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13:35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Jess</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13:40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Polly</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13:45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Beth</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13:50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Anna</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13:55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Hannah</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14:00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Michaela</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14:05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Kirsti</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14:10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Phoebe </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14:15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Jenny</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14:20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James</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14:25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Jack</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14:30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Alfie</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14:35</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Fraser C</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r" fontAlgn="b"/>
                      <a:r>
                        <a:rPr lang="en-GB" sz="1100" u="none" strike="noStrike">
                          <a:effectLst/>
                        </a:rPr>
                        <a:t>14:40</a:t>
                      </a:r>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Will</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Jake</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Fraser S</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a:effectLst/>
                        </a:rPr>
                        <a:t>Jamie</a:t>
                      </a:r>
                      <a:endParaRPr lang="en-GB" sz="1100" b="0" i="0" u="none" strike="noStrike">
                        <a:solidFill>
                          <a:srgbClr val="000000"/>
                        </a:solidFill>
                        <a:effectLst/>
                        <a:latin typeface="Calibri" panose="020F0502020204030204" pitchFamily="34" charset="0"/>
                      </a:endParaRPr>
                    </a:p>
                  </a:txBody>
                  <a:tcPr marL="9459" marR="9459" marT="9459" marB="0" anchor="b"/>
                </a:tc>
              </a:tr>
              <a:tr h="189189">
                <a:tc>
                  <a:txBody>
                    <a:bodyPr/>
                    <a:lstStyle/>
                    <a:p>
                      <a:pPr algn="l" fontAlgn="b"/>
                      <a:endParaRPr lang="en-GB" sz="1100" b="0" i="0" u="none" strike="noStrike">
                        <a:solidFill>
                          <a:srgbClr val="000000"/>
                        </a:solidFill>
                        <a:effectLst/>
                        <a:latin typeface="Calibri" panose="020F0502020204030204" pitchFamily="34" charset="0"/>
                      </a:endParaRPr>
                    </a:p>
                  </a:txBody>
                  <a:tcPr marL="9459" marR="9459" marT="9459" marB="0" anchor="b"/>
                </a:tc>
                <a:tc>
                  <a:txBody>
                    <a:bodyPr/>
                    <a:lstStyle/>
                    <a:p>
                      <a:pPr algn="l" fontAlgn="b"/>
                      <a:r>
                        <a:rPr lang="en-GB" sz="1100" u="none" strike="noStrike" dirty="0">
                          <a:effectLst/>
                        </a:rPr>
                        <a:t>Frankie</a:t>
                      </a:r>
                      <a:endParaRPr lang="en-GB" sz="1100" b="0" i="0" u="none" strike="noStrike" dirty="0">
                        <a:solidFill>
                          <a:srgbClr val="000000"/>
                        </a:solidFill>
                        <a:effectLst/>
                        <a:latin typeface="Calibri" panose="020F0502020204030204" pitchFamily="34" charset="0"/>
                      </a:endParaRPr>
                    </a:p>
                  </a:txBody>
                  <a:tcPr marL="9459" marR="9459" marT="9459" marB="0" anchor="b"/>
                </a:tc>
              </a:tr>
            </a:tbl>
          </a:graphicData>
        </a:graphic>
      </p:graphicFrame>
    </p:spTree>
    <p:extLst>
      <p:ext uri="{BB962C8B-B14F-4D97-AF65-F5344CB8AC3E}">
        <p14:creationId xmlns:p14="http://schemas.microsoft.com/office/powerpoint/2010/main" val="100834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45 90 90</a:t>
            </a:r>
            <a:endParaRPr lang="en-US" sz="9600" b="1" dirty="0"/>
          </a:p>
        </p:txBody>
      </p:sp>
    </p:spTree>
    <p:extLst>
      <p:ext uri="{BB962C8B-B14F-4D97-AF65-F5344CB8AC3E}">
        <p14:creationId xmlns:p14="http://schemas.microsoft.com/office/powerpoint/2010/main" val="1628164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MACRO GROUP ESSAY</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1681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t>WEEK </a:t>
            </a:r>
            <a:r>
              <a:rPr lang="en-US" sz="19900" b="1" dirty="0" smtClean="0"/>
              <a:t>4</a:t>
            </a:r>
            <a:endParaRPr lang="en-US" sz="19900" b="1" dirty="0"/>
          </a:p>
        </p:txBody>
      </p:sp>
    </p:spTree>
    <p:extLst>
      <p:ext uri="{BB962C8B-B14F-4D97-AF65-F5344CB8AC3E}">
        <p14:creationId xmlns:p14="http://schemas.microsoft.com/office/powerpoint/2010/main" val="312187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HOMEWORK</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smtClean="0"/>
              <a:t>PREP </a:t>
            </a:r>
            <a:r>
              <a:rPr lang="en-GB" b="1" dirty="0"/>
              <a:t>Due for w/b </a:t>
            </a:r>
            <a:r>
              <a:rPr lang="en-GB" b="1" dirty="0" smtClean="0"/>
              <a:t>3</a:t>
            </a:r>
            <a:r>
              <a:rPr lang="en-GB" b="1" baseline="30000" dirty="0" smtClean="0"/>
              <a:t>rd</a:t>
            </a:r>
            <a:r>
              <a:rPr lang="en-GB" b="1" dirty="0" smtClean="0"/>
              <a:t> July</a:t>
            </a:r>
          </a:p>
          <a:p>
            <a:r>
              <a:rPr lang="en-GB" dirty="0" smtClean="0"/>
              <a:t>MICRO (2 hours) – Write a detailed essay plan on one side of A4: </a:t>
            </a:r>
            <a:r>
              <a:rPr lang="en-GB" altLang="en-US" b="1" dirty="0"/>
              <a:t>Evaluate whether profit maximisation is always the most important objective of firms (25 marks)</a:t>
            </a:r>
            <a:endParaRPr lang="en-GB" dirty="0" smtClean="0"/>
          </a:p>
          <a:p>
            <a:r>
              <a:rPr lang="en-GB" dirty="0" smtClean="0"/>
              <a:t>MACRO (2 hours) - Watch ONE of the TWO documentaries below on Zambia and take notes on the main aspects of the documentary.  What is the central message of the documentary? Evaluate the impact on the development of Zambia of these two case studies.</a:t>
            </a:r>
          </a:p>
          <a:p>
            <a:pPr marL="914400" lvl="1" indent="-457200">
              <a:buFont typeface="+mj-lt"/>
              <a:buAutoNum type="arabicPeriod"/>
            </a:pPr>
            <a:r>
              <a:rPr lang="en-GB" dirty="0" err="1" smtClean="0"/>
              <a:t>Glencore</a:t>
            </a:r>
            <a:r>
              <a:rPr lang="en-GB" dirty="0" smtClean="0"/>
              <a:t> Documentary (‘Why Poverty? Stealing Africa’ </a:t>
            </a:r>
            <a:r>
              <a:rPr lang="en-GB" dirty="0" smtClean="0">
                <a:hlinkClick r:id="rId2"/>
              </a:rPr>
              <a:t>http</a:t>
            </a:r>
            <a:r>
              <a:rPr lang="en-GB" dirty="0">
                <a:hlinkClick r:id="rId2"/>
              </a:rPr>
              <a:t>://estream.godalming.ac.uk/View.aspx?id=8677~4C~</a:t>
            </a:r>
            <a:r>
              <a:rPr lang="en-GB" dirty="0" smtClean="0">
                <a:hlinkClick r:id="rId2"/>
              </a:rPr>
              <a:t>FdpIz6xw</a:t>
            </a:r>
            <a:r>
              <a:rPr lang="en-GB" dirty="0" smtClean="0"/>
              <a:t> </a:t>
            </a:r>
          </a:p>
          <a:p>
            <a:pPr marL="914400" lvl="1" indent="-457200">
              <a:buFont typeface="+mj-lt"/>
              <a:buAutoNum type="arabicPeriod"/>
            </a:pPr>
            <a:r>
              <a:rPr lang="en-GB" dirty="0" smtClean="0"/>
              <a:t>When China </a:t>
            </a:r>
            <a:r>
              <a:rPr lang="en-GB" dirty="0"/>
              <a:t>met Africa: </a:t>
            </a:r>
            <a:r>
              <a:rPr lang="en-GB" dirty="0">
                <a:hlinkClick r:id="rId3"/>
              </a:rPr>
              <a:t>http://estream.godalming.ac.uk/View.aspx?id=7715~4u~</a:t>
            </a:r>
            <a:r>
              <a:rPr lang="en-GB" dirty="0" smtClean="0">
                <a:hlinkClick r:id="rId3"/>
              </a:rPr>
              <a:t>vD7gUIN3</a:t>
            </a:r>
            <a:r>
              <a:rPr lang="en-GB" dirty="0" smtClean="0"/>
              <a:t> </a:t>
            </a:r>
          </a:p>
          <a:p>
            <a:pPr marL="914400" lvl="1" indent="-457200">
              <a:buFont typeface="+mj-lt"/>
              <a:buAutoNum type="arabicPeriod"/>
            </a:pPr>
            <a:endParaRPr lang="en-GB" dirty="0" smtClean="0"/>
          </a:p>
          <a:p>
            <a:pPr lvl="1"/>
            <a:endParaRPr lang="en-GB" dirty="0" smtClean="0"/>
          </a:p>
          <a:p>
            <a:endParaRPr lang="en-GB" dirty="0"/>
          </a:p>
          <a:p>
            <a:pPr marL="0" indent="0">
              <a:buNone/>
            </a:pPr>
            <a:r>
              <a:rPr lang="en-GB" b="1" dirty="0" smtClean="0"/>
              <a:t>INSPECT</a:t>
            </a:r>
          </a:p>
          <a:p>
            <a:pPr marL="0" indent="0">
              <a:buNone/>
            </a:pPr>
            <a:r>
              <a:rPr lang="en-GB" dirty="0" smtClean="0"/>
              <a:t>Micro notes on ‘Role of Shareholder’</a:t>
            </a:r>
          </a:p>
          <a:p>
            <a:pPr marL="0" indent="0">
              <a:buNone/>
            </a:pPr>
            <a:r>
              <a:rPr lang="en-GB" dirty="0" smtClean="0"/>
              <a:t>Macro worksheet on </a:t>
            </a:r>
            <a:r>
              <a:rPr lang="en-GB" dirty="0" err="1" smtClean="0"/>
              <a:t>Dongria</a:t>
            </a:r>
            <a:r>
              <a:rPr lang="en-GB" dirty="0" smtClean="0"/>
              <a:t> </a:t>
            </a:r>
            <a:r>
              <a:rPr lang="en-GB" dirty="0" err="1" smtClean="0"/>
              <a:t>Kondh</a:t>
            </a:r>
            <a:endParaRPr lang="en-GB" dirty="0"/>
          </a:p>
        </p:txBody>
      </p:sp>
    </p:spTree>
    <p:extLst>
      <p:ext uri="{BB962C8B-B14F-4D97-AF65-F5344CB8AC3E}">
        <p14:creationId xmlns:p14="http://schemas.microsoft.com/office/powerpoint/2010/main" val="226703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90" y="206376"/>
            <a:ext cx="11750039"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90</a:t>
            </a:r>
            <a:endParaRPr lang="en-US" sz="9600" b="1" dirty="0"/>
          </a:p>
        </p:txBody>
      </p:sp>
    </p:spTree>
    <p:extLst>
      <p:ext uri="{BB962C8B-B14F-4D97-AF65-F5344CB8AC3E}">
        <p14:creationId xmlns:p14="http://schemas.microsoft.com/office/powerpoint/2010/main" val="1853022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t>45:</a:t>
            </a:r>
          </a:p>
        </p:txBody>
      </p:sp>
    </p:spTree>
    <p:extLst>
      <p:ext uri="{BB962C8B-B14F-4D97-AF65-F5344CB8AC3E}">
        <p14:creationId xmlns:p14="http://schemas.microsoft.com/office/powerpoint/2010/main" val="251460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9" y="0"/>
            <a:ext cx="11487150" cy="1325563"/>
          </a:xfrm>
        </p:spPr>
        <p:txBody>
          <a:bodyPr>
            <a:normAutofit/>
          </a:bodyPr>
          <a:lstStyle/>
          <a:p>
            <a:pPr algn="ctr"/>
            <a:r>
              <a:rPr lang="en-GB" sz="5400" b="1" dirty="0" smtClean="0"/>
              <a:t>Behaviour of the Firm</a:t>
            </a:r>
            <a:br>
              <a:rPr lang="en-GB" sz="5400" b="1" dirty="0" smtClean="0"/>
            </a:br>
            <a:r>
              <a:rPr lang="en-GB" sz="3200" b="1" dirty="0" smtClean="0">
                <a:solidFill>
                  <a:srgbClr val="0000FF"/>
                </a:solidFill>
              </a:rPr>
              <a:t>Types of Firms and the Role of the Shareholder</a:t>
            </a:r>
            <a:endParaRPr lang="en-GB" sz="3200" b="1" dirty="0">
              <a:solidFill>
                <a:srgbClr val="0000FF"/>
              </a:solidFill>
            </a:endParaRPr>
          </a:p>
        </p:txBody>
      </p:sp>
      <p:sp>
        <p:nvSpPr>
          <p:cNvPr id="3" name="Content Placeholder 2"/>
          <p:cNvSpPr>
            <a:spLocks noGrp="1"/>
          </p:cNvSpPr>
          <p:nvPr>
            <p:ph idx="1"/>
          </p:nvPr>
        </p:nvSpPr>
        <p:spPr>
          <a:xfrm>
            <a:off x="153933" y="1510066"/>
            <a:ext cx="8312399" cy="5347934"/>
          </a:xfrm>
        </p:spPr>
        <p:txBody>
          <a:bodyPr>
            <a:noAutofit/>
          </a:bodyPr>
          <a:lstStyle/>
          <a:p>
            <a:pPr marL="0" indent="0">
              <a:buNone/>
            </a:pPr>
            <a:r>
              <a:rPr lang="en-GB" sz="2000" b="1" dirty="0" smtClean="0">
                <a:solidFill>
                  <a:srgbClr val="FF0000"/>
                </a:solidFill>
              </a:rPr>
              <a:t>11 minutes group discussion and note taking; 	</a:t>
            </a:r>
          </a:p>
          <a:p>
            <a:pPr marL="0" indent="0">
              <a:buNone/>
            </a:pPr>
            <a:r>
              <a:rPr lang="en-GB" sz="2000" b="1" dirty="0" smtClean="0">
                <a:solidFill>
                  <a:srgbClr val="FF0000"/>
                </a:solidFill>
              </a:rPr>
              <a:t>10 minutes class discussion and note taking</a:t>
            </a:r>
          </a:p>
          <a:p>
            <a:pPr marL="0" indent="0">
              <a:buNone/>
            </a:pPr>
            <a:endParaRPr lang="en-GB" sz="1000" b="1" dirty="0" smtClean="0">
              <a:solidFill>
                <a:srgbClr val="FF0000"/>
              </a:solidFill>
            </a:endParaRPr>
          </a:p>
          <a:p>
            <a:pPr marL="0" indent="0">
              <a:buNone/>
            </a:pPr>
            <a:r>
              <a:rPr lang="en-GB" sz="2000" b="1" dirty="0" smtClean="0"/>
              <a:t>Using your 2 PREP </a:t>
            </a:r>
            <a:r>
              <a:rPr lang="en-GB" sz="2000" b="1" dirty="0" err="1" smtClean="0"/>
              <a:t>homeworks</a:t>
            </a:r>
            <a:r>
              <a:rPr lang="en-GB" sz="2000" b="1" dirty="0" smtClean="0"/>
              <a:t>, in pairs write notes on the following questions:</a:t>
            </a:r>
          </a:p>
          <a:p>
            <a:pPr marL="361950" indent="-361950">
              <a:buFont typeface="+mj-lt"/>
              <a:buAutoNum type="arabicPeriod"/>
            </a:pPr>
            <a:r>
              <a:rPr lang="en-GB" sz="2000" dirty="0" smtClean="0"/>
              <a:t>Name one key similarity and difference between private and public companies?</a:t>
            </a:r>
          </a:p>
          <a:p>
            <a:pPr marL="361950" indent="-361950">
              <a:buFont typeface="+mj-lt"/>
              <a:buAutoNum type="arabicPeriod"/>
            </a:pPr>
            <a:r>
              <a:rPr lang="en-GB" sz="2000" dirty="0" smtClean="0"/>
              <a:t>What is the ‘divorce of ownership and control’ and try and list at least one reason as to why this might be good and bad for the firm?</a:t>
            </a:r>
          </a:p>
          <a:p>
            <a:pPr marL="361950" indent="-361950">
              <a:buFont typeface="+mj-lt"/>
              <a:buAutoNum type="arabicPeriod"/>
            </a:pPr>
            <a:r>
              <a:rPr lang="en-GB" sz="2000" dirty="0" smtClean="0"/>
              <a:t>Is it better for a firm to be a PLC or purely a Private Ltd in your view?</a:t>
            </a:r>
          </a:p>
          <a:p>
            <a:pPr marL="361950" indent="-361950">
              <a:buFont typeface="+mj-lt"/>
              <a:buAutoNum type="arabicPeriod"/>
            </a:pPr>
            <a:r>
              <a:rPr lang="en-GB" sz="2000" dirty="0" smtClean="0"/>
              <a:t>Given accusations of ‘short termism’, does British capitalism and the behaviour of firms need to change?</a:t>
            </a:r>
          </a:p>
          <a:p>
            <a:pPr marL="361950" indent="-361950">
              <a:buFont typeface="+mj-lt"/>
              <a:buAutoNum type="arabicPeriod"/>
            </a:pPr>
            <a:r>
              <a:rPr lang="en-GB" sz="2000" dirty="0" smtClean="0"/>
              <a:t>Other than the types of firm, what else might affect the behaviour (and so objectives of firms?)</a:t>
            </a:r>
          </a:p>
          <a:p>
            <a:pPr marL="0" indent="0">
              <a:buNone/>
            </a:pPr>
            <a:endParaRPr lang="en-GB" sz="400" dirty="0" smtClean="0"/>
          </a:p>
        </p:txBody>
      </p:sp>
      <p:pic>
        <p:nvPicPr>
          <p:cNvPr id="4" name="Picture 3"/>
          <p:cNvPicPr>
            <a:picLocks noChangeAspect="1"/>
          </p:cNvPicPr>
          <p:nvPr/>
        </p:nvPicPr>
        <p:blipFill>
          <a:blip r:embed="rId3"/>
          <a:stretch>
            <a:fillRect/>
          </a:stretch>
        </p:blipFill>
        <p:spPr>
          <a:xfrm>
            <a:off x="8716473" y="1616476"/>
            <a:ext cx="3319551" cy="4368338"/>
          </a:xfrm>
          <a:prstGeom prst="rect">
            <a:avLst/>
          </a:prstGeom>
        </p:spPr>
      </p:pic>
    </p:spTree>
    <p:extLst>
      <p:ext uri="{BB962C8B-B14F-4D97-AF65-F5344CB8AC3E}">
        <p14:creationId xmlns:p14="http://schemas.microsoft.com/office/powerpoint/2010/main" val="1226096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Some facts about firms in the UK</a:t>
            </a:r>
            <a:br>
              <a:rPr lang="en-GB" b="1" dirty="0" smtClean="0"/>
            </a:br>
            <a:r>
              <a:rPr lang="en-GB" sz="2700" b="1" dirty="0" smtClean="0">
                <a:solidFill>
                  <a:srgbClr val="FF0000"/>
                </a:solidFill>
              </a:rPr>
              <a:t>What might these quotes tell us about the role of firms in our society?</a:t>
            </a:r>
            <a:endParaRPr lang="en-GB" sz="27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GB" i="1" dirty="0" smtClean="0"/>
              <a:t>“Executive </a:t>
            </a:r>
            <a:r>
              <a:rPr lang="en-GB" i="1" dirty="0"/>
              <a:t>pay has grown from 60 times that of the average worker to almost 180 times since the </a:t>
            </a:r>
            <a:r>
              <a:rPr lang="en-GB" i="1" dirty="0" smtClean="0"/>
              <a:t>1990s”  </a:t>
            </a:r>
            <a:r>
              <a:rPr lang="en-GB" b="1" dirty="0" smtClean="0"/>
              <a:t>BBC News website 2014</a:t>
            </a:r>
          </a:p>
          <a:p>
            <a:r>
              <a:rPr lang="en-GB" i="1" dirty="0"/>
              <a:t>“It is rare that protesting shareholders </a:t>
            </a:r>
            <a:r>
              <a:rPr lang="en-GB" i="1" dirty="0" smtClean="0"/>
              <a:t>(against high executive pay) are </a:t>
            </a:r>
            <a:r>
              <a:rPr lang="en-GB" i="1" dirty="0"/>
              <a:t>in a majority, having happened just six times since 2000 (most of these were in 2012</a:t>
            </a:r>
            <a:r>
              <a:rPr lang="en-GB" i="1" dirty="0" smtClean="0"/>
              <a:t>)”  </a:t>
            </a:r>
            <a:r>
              <a:rPr lang="en-GB" b="1" dirty="0" smtClean="0"/>
              <a:t>BBC News website 2014</a:t>
            </a:r>
          </a:p>
          <a:p>
            <a:r>
              <a:rPr lang="en-GB" i="1" dirty="0" smtClean="0"/>
              <a:t>“The </a:t>
            </a:r>
            <a:r>
              <a:rPr lang="en-GB" i="1" dirty="0"/>
              <a:t>overriding message from Section 172(1) of the Companies Act 2006 is that companies ought to be run primarily for the benefit of shareholders</a:t>
            </a:r>
            <a:r>
              <a:rPr lang="en-GB" i="1" dirty="0" smtClean="0"/>
              <a:t>.”</a:t>
            </a:r>
            <a:r>
              <a:rPr lang="en-GB" dirty="0"/>
              <a:t> </a:t>
            </a:r>
            <a:r>
              <a:rPr lang="en-GB" dirty="0" smtClean="0"/>
              <a:t> </a:t>
            </a:r>
            <a:r>
              <a:rPr lang="en-GB" b="1" dirty="0" smtClean="0"/>
              <a:t>GUARDIAN ARTICLE APR 2016</a:t>
            </a:r>
          </a:p>
          <a:p>
            <a:r>
              <a:rPr lang="en-GB" i="1" dirty="0" smtClean="0"/>
              <a:t>“In 1970, £10 </a:t>
            </a:r>
            <a:r>
              <a:rPr lang="en-GB" i="1" dirty="0"/>
              <a:t>of every £100 of profit was distributed to shareholders: today, under intense pressure from short-term owners, companies pay out £70</a:t>
            </a:r>
            <a:r>
              <a:rPr lang="en-GB" i="1" dirty="0" smtClean="0"/>
              <a:t>.” </a:t>
            </a:r>
            <a:r>
              <a:rPr lang="en-GB" b="1" dirty="0" smtClean="0"/>
              <a:t>WILL HUTTON IN THE GUARDIAN 2016</a:t>
            </a:r>
            <a:endParaRPr lang="en-GB" b="1" dirty="0"/>
          </a:p>
          <a:p>
            <a:endParaRPr lang="en-GB" dirty="0"/>
          </a:p>
        </p:txBody>
      </p:sp>
    </p:spTree>
    <p:extLst>
      <p:ext uri="{BB962C8B-B14F-4D97-AF65-F5344CB8AC3E}">
        <p14:creationId xmlns:p14="http://schemas.microsoft.com/office/powerpoint/2010/main" val="259763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237305"/>
            <a:ext cx="10515600" cy="1325563"/>
          </a:xfrm>
        </p:spPr>
        <p:txBody>
          <a:bodyPr/>
          <a:lstStyle/>
          <a:p>
            <a:r>
              <a:rPr lang="en-GB" b="1" dirty="0" smtClean="0"/>
              <a:t>Plenary: </a:t>
            </a:r>
            <a:r>
              <a:rPr lang="en-GB" b="1" dirty="0" smtClean="0">
                <a:solidFill>
                  <a:srgbClr val="FF0000"/>
                </a:solidFill>
              </a:rPr>
              <a:t>Do you think British capitalism needs a change?</a:t>
            </a:r>
            <a:endParaRPr lang="en-GB" b="1" dirty="0">
              <a:solidFill>
                <a:srgbClr val="FF0000"/>
              </a:solidFill>
            </a:endParaRPr>
          </a:p>
        </p:txBody>
      </p:sp>
      <p:sp>
        <p:nvSpPr>
          <p:cNvPr id="3" name="Content Placeholder 2"/>
          <p:cNvSpPr>
            <a:spLocks noGrp="1"/>
          </p:cNvSpPr>
          <p:nvPr>
            <p:ph idx="1"/>
          </p:nvPr>
        </p:nvSpPr>
        <p:spPr>
          <a:xfrm>
            <a:off x="176981" y="1825624"/>
            <a:ext cx="5326044" cy="5032376"/>
          </a:xfrm>
        </p:spPr>
        <p:txBody>
          <a:bodyPr>
            <a:noAutofit/>
          </a:bodyPr>
          <a:lstStyle/>
          <a:p>
            <a:pPr marL="0" indent="0">
              <a:buNone/>
            </a:pPr>
            <a:r>
              <a:rPr lang="en-GB" sz="1400" dirty="0" smtClean="0"/>
              <a:t>YES!</a:t>
            </a:r>
          </a:p>
          <a:p>
            <a:r>
              <a:rPr lang="en-GB" sz="1400" dirty="0" smtClean="0"/>
              <a:t>Is not UK capitalism dominated by big business who exploit workers and lower standards just for profit maximisation harming the economy?</a:t>
            </a:r>
          </a:p>
          <a:p>
            <a:r>
              <a:rPr lang="en-GB" sz="1400" dirty="0" smtClean="0"/>
              <a:t>Do shareholders have too much power in the firm and making profit becomes the main objective at the expense of other stakeholders?</a:t>
            </a:r>
          </a:p>
          <a:p>
            <a:r>
              <a:rPr lang="en-GB" sz="1400" dirty="0" smtClean="0"/>
              <a:t>Are shareholders too short-</a:t>
            </a:r>
            <a:r>
              <a:rPr lang="en-GB" sz="1400" dirty="0" err="1" smtClean="0"/>
              <a:t>termist</a:t>
            </a:r>
            <a:r>
              <a:rPr lang="en-GB" sz="1400" dirty="0" smtClean="0"/>
              <a:t> and create a scenario where they are just out for themselves at the expense of other stakeholders?</a:t>
            </a:r>
          </a:p>
          <a:p>
            <a:pPr marL="0" indent="0">
              <a:buNone/>
            </a:pPr>
            <a:endParaRPr lang="en-GB" sz="1400" dirty="0" smtClean="0"/>
          </a:p>
          <a:p>
            <a:pPr marL="0" indent="0">
              <a:buNone/>
            </a:pPr>
            <a:r>
              <a:rPr lang="en-GB" sz="1400" dirty="0" smtClean="0"/>
              <a:t>NO!</a:t>
            </a:r>
          </a:p>
          <a:p>
            <a:r>
              <a:rPr lang="en-GB" sz="1400" dirty="0" smtClean="0"/>
              <a:t>Does this selfish motive not create the best outcome for the firm, the consumer, the worker and society in general?</a:t>
            </a:r>
          </a:p>
          <a:p>
            <a:r>
              <a:rPr lang="en-GB" sz="1400" dirty="0" smtClean="0"/>
              <a:t>Does not the current system mean that business and entrepreneurs are vital to the development of the economy through jobs, investment and technological advances?</a:t>
            </a:r>
          </a:p>
          <a:p>
            <a:r>
              <a:rPr lang="en-GB" sz="1400" dirty="0" smtClean="0"/>
              <a:t>Cannot the recent failing of firms (e.g. BHS) be put down to effective capitalism and ‘creative destruction’ rather than a failure?</a:t>
            </a:r>
          </a:p>
        </p:txBody>
      </p:sp>
      <p:pic>
        <p:nvPicPr>
          <p:cNvPr id="4" name="Picture 3"/>
          <p:cNvPicPr>
            <a:picLocks noChangeAspect="1"/>
          </p:cNvPicPr>
          <p:nvPr/>
        </p:nvPicPr>
        <p:blipFill>
          <a:blip r:embed="rId2"/>
          <a:stretch>
            <a:fillRect/>
          </a:stretch>
        </p:blipFill>
        <p:spPr>
          <a:xfrm>
            <a:off x="5638633" y="1156564"/>
            <a:ext cx="3490148" cy="3676064"/>
          </a:xfrm>
          <a:prstGeom prst="rect">
            <a:avLst/>
          </a:prstGeom>
        </p:spPr>
      </p:pic>
      <p:pic>
        <p:nvPicPr>
          <p:cNvPr id="5" name="Picture 4"/>
          <p:cNvPicPr>
            <a:picLocks noChangeAspect="1"/>
          </p:cNvPicPr>
          <p:nvPr/>
        </p:nvPicPr>
        <p:blipFill>
          <a:blip r:embed="rId3"/>
          <a:stretch>
            <a:fillRect/>
          </a:stretch>
        </p:blipFill>
        <p:spPr>
          <a:xfrm>
            <a:off x="8429625" y="3810000"/>
            <a:ext cx="3762375" cy="3048000"/>
          </a:xfrm>
          <a:prstGeom prst="rect">
            <a:avLst/>
          </a:prstGeom>
        </p:spPr>
      </p:pic>
    </p:spTree>
    <p:extLst>
      <p:ext uri="{BB962C8B-B14F-4D97-AF65-F5344CB8AC3E}">
        <p14:creationId xmlns:p14="http://schemas.microsoft.com/office/powerpoint/2010/main" val="10249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52" y="138563"/>
            <a:ext cx="11901616" cy="1325563"/>
          </a:xfrm>
        </p:spPr>
        <p:txBody>
          <a:bodyPr/>
          <a:lstStyle/>
          <a:p>
            <a:r>
              <a:rPr lang="en-GB" b="1" dirty="0" smtClean="0"/>
              <a:t>Objectives of Firms - which is the most important for firms?</a:t>
            </a:r>
            <a:endParaRPr lang="en-GB" b="1" dirty="0"/>
          </a:p>
        </p:txBody>
      </p:sp>
      <p:sp>
        <p:nvSpPr>
          <p:cNvPr id="3" name="Content Placeholder 2"/>
          <p:cNvSpPr>
            <a:spLocks noGrp="1"/>
          </p:cNvSpPr>
          <p:nvPr>
            <p:ph idx="1"/>
          </p:nvPr>
        </p:nvSpPr>
        <p:spPr>
          <a:xfrm>
            <a:off x="244621" y="1791059"/>
            <a:ext cx="5723693" cy="4918659"/>
          </a:xfrm>
        </p:spPr>
        <p:txBody>
          <a:bodyPr>
            <a:noAutofit/>
          </a:bodyPr>
          <a:lstStyle/>
          <a:p>
            <a:r>
              <a:rPr lang="en-GB" sz="1800" b="1" dirty="0" smtClean="0">
                <a:solidFill>
                  <a:srgbClr val="FF0000"/>
                </a:solidFill>
              </a:rPr>
              <a:t>Profit maximisation: </a:t>
            </a:r>
            <a:r>
              <a:rPr lang="en-GB" sz="1800" dirty="0" smtClean="0"/>
              <a:t>pursuit of ‘short </a:t>
            </a:r>
            <a:r>
              <a:rPr lang="en-GB" sz="1800" dirty="0" err="1" smtClean="0"/>
              <a:t>termist</a:t>
            </a:r>
            <a:r>
              <a:rPr lang="en-GB" sz="1800" dirty="0" smtClean="0"/>
              <a:t>’ agenda (owner is the most powerful stakeholder)</a:t>
            </a:r>
          </a:p>
          <a:p>
            <a:r>
              <a:rPr lang="en-GB" sz="1800" b="1" dirty="0" smtClean="0">
                <a:solidFill>
                  <a:srgbClr val="FF0000"/>
                </a:solidFill>
              </a:rPr>
              <a:t>Profit Satisficing: </a:t>
            </a:r>
            <a:r>
              <a:rPr lang="en-GB" sz="1800" dirty="0" smtClean="0"/>
              <a:t>Managerial theories </a:t>
            </a:r>
            <a:r>
              <a:rPr lang="en-GB" sz="1800" i="1" dirty="0" smtClean="0"/>
              <a:t>(motives) and ‘profit satisficing’ because of the divorce of ownership and control (manager is the most powerful stakeholder)</a:t>
            </a:r>
          </a:p>
          <a:p>
            <a:r>
              <a:rPr lang="en-GB" sz="1800" b="1" dirty="0" smtClean="0">
                <a:solidFill>
                  <a:srgbClr val="FF0000"/>
                </a:solidFill>
              </a:rPr>
              <a:t>Stakeholder </a:t>
            </a:r>
            <a:r>
              <a:rPr lang="en-GB" sz="1800" b="1" dirty="0">
                <a:solidFill>
                  <a:srgbClr val="FF0000"/>
                </a:solidFill>
              </a:rPr>
              <a:t>Capitalism </a:t>
            </a:r>
            <a:r>
              <a:rPr lang="en-GB" sz="1800" dirty="0"/>
              <a:t>(Consumers, Workers taken more into account</a:t>
            </a:r>
            <a:r>
              <a:rPr lang="en-GB" sz="1800" dirty="0" smtClean="0"/>
              <a:t>?). This is sometimes called behavioural theory.  (Consumers/Workers are most powerful stakeholder)</a:t>
            </a:r>
            <a:endParaRPr lang="en-GB" sz="1800" i="1" dirty="0"/>
          </a:p>
          <a:p>
            <a:r>
              <a:rPr lang="en-GB" sz="1800" b="1" i="1" dirty="0">
                <a:solidFill>
                  <a:srgbClr val="FF0000"/>
                </a:solidFill>
              </a:rPr>
              <a:t>Ethical </a:t>
            </a:r>
            <a:r>
              <a:rPr lang="en-GB" sz="1800" b="1" i="1" dirty="0" smtClean="0">
                <a:solidFill>
                  <a:srgbClr val="FF0000"/>
                </a:solidFill>
              </a:rPr>
              <a:t>Considerations </a:t>
            </a:r>
            <a:r>
              <a:rPr lang="en-GB" sz="1800" i="1" dirty="0" smtClean="0"/>
              <a:t>(some firms produce goods/services with an ethical priority which might mean they sacrifice short-term profits as costs are higher.  (Owners are the most powerful stakeholder?)</a:t>
            </a:r>
          </a:p>
          <a:p>
            <a:r>
              <a:rPr lang="en-GB" sz="1800" b="1" dirty="0" smtClean="0">
                <a:solidFill>
                  <a:srgbClr val="FF0000"/>
                </a:solidFill>
              </a:rPr>
              <a:t>Sales maximisation </a:t>
            </a:r>
            <a:r>
              <a:rPr lang="en-GB" sz="1800" dirty="0" smtClean="0"/>
              <a:t>(maximising sales, perhaps at the expense of maximising profit</a:t>
            </a:r>
            <a:r>
              <a:rPr lang="en-GB" sz="1800" dirty="0"/>
              <a:t> </a:t>
            </a:r>
            <a:r>
              <a:rPr lang="en-GB" sz="1800" dirty="0" smtClean="0"/>
              <a:t>to dominate a market.  (owners/managers are the most powerful stakeholder)</a:t>
            </a:r>
          </a:p>
        </p:txBody>
      </p:sp>
      <p:pic>
        <p:nvPicPr>
          <p:cNvPr id="5" name="Picture 4"/>
          <p:cNvPicPr>
            <a:picLocks noChangeAspect="1"/>
          </p:cNvPicPr>
          <p:nvPr/>
        </p:nvPicPr>
        <p:blipFill>
          <a:blip r:embed="rId2"/>
          <a:stretch>
            <a:fillRect/>
          </a:stretch>
        </p:blipFill>
        <p:spPr>
          <a:xfrm>
            <a:off x="6174153" y="1606206"/>
            <a:ext cx="5588001" cy="3170095"/>
          </a:xfrm>
          <a:prstGeom prst="rect">
            <a:avLst/>
          </a:prstGeom>
        </p:spPr>
      </p:pic>
      <p:sp>
        <p:nvSpPr>
          <p:cNvPr id="4" name="TextBox 3"/>
          <p:cNvSpPr txBox="1"/>
          <p:nvPr/>
        </p:nvSpPr>
        <p:spPr>
          <a:xfrm>
            <a:off x="6174152" y="5060461"/>
            <a:ext cx="5666155" cy="1384995"/>
          </a:xfrm>
          <a:prstGeom prst="rect">
            <a:avLst/>
          </a:prstGeom>
          <a:solidFill>
            <a:schemeClr val="bg1"/>
          </a:solidFill>
        </p:spPr>
        <p:txBody>
          <a:bodyPr wrap="square" rtlCol="0">
            <a:spAutoFit/>
          </a:bodyPr>
          <a:lstStyle/>
          <a:p>
            <a:r>
              <a:rPr lang="en-US" sz="2800" b="1" dirty="0" err="1" smtClean="0"/>
              <a:t>Behaviour</a:t>
            </a:r>
            <a:r>
              <a:rPr lang="en-US" sz="2800" b="1" dirty="0" smtClean="0"/>
              <a:t> of firm depends on:</a:t>
            </a:r>
          </a:p>
          <a:p>
            <a:pPr marL="342900" indent="-342900">
              <a:buFont typeface="+mj-lt"/>
              <a:buAutoNum type="arabicPeriod"/>
            </a:pPr>
            <a:r>
              <a:rPr lang="en-US" sz="2800" dirty="0" smtClean="0"/>
              <a:t>Type of firm</a:t>
            </a:r>
          </a:p>
          <a:p>
            <a:pPr marL="342900" indent="-342900">
              <a:buFont typeface="+mj-lt"/>
              <a:buAutoNum type="arabicPeriod"/>
            </a:pPr>
            <a:r>
              <a:rPr lang="en-US" sz="2800" dirty="0" smtClean="0"/>
              <a:t>Market structure that firm is in</a:t>
            </a:r>
            <a:endParaRPr lang="en-US" sz="2800" dirty="0"/>
          </a:p>
        </p:txBody>
      </p:sp>
    </p:spTree>
    <p:extLst>
      <p:ext uri="{BB962C8B-B14F-4D97-AF65-F5344CB8AC3E}">
        <p14:creationId xmlns:p14="http://schemas.microsoft.com/office/powerpoint/2010/main" val="1628579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90:</a:t>
            </a:r>
            <a:endParaRPr lang="en-US" sz="9600" b="1" dirty="0"/>
          </a:p>
        </p:txBody>
      </p:sp>
    </p:spTree>
    <p:extLst>
      <p:ext uri="{BB962C8B-B14F-4D97-AF65-F5344CB8AC3E}">
        <p14:creationId xmlns:p14="http://schemas.microsoft.com/office/powerpoint/2010/main" val="3310549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52" y="138563"/>
            <a:ext cx="11901616" cy="1325563"/>
          </a:xfrm>
        </p:spPr>
        <p:txBody>
          <a:bodyPr/>
          <a:lstStyle/>
          <a:p>
            <a:r>
              <a:rPr lang="en-GB" b="1" dirty="0" smtClean="0"/>
              <a:t>Objectives of Firms - which is the most important for firms?</a:t>
            </a:r>
            <a:endParaRPr lang="en-GB" b="1" dirty="0"/>
          </a:p>
        </p:txBody>
      </p:sp>
      <p:sp>
        <p:nvSpPr>
          <p:cNvPr id="3" name="Content Placeholder 2"/>
          <p:cNvSpPr>
            <a:spLocks noGrp="1"/>
          </p:cNvSpPr>
          <p:nvPr>
            <p:ph idx="1"/>
          </p:nvPr>
        </p:nvSpPr>
        <p:spPr>
          <a:xfrm>
            <a:off x="244621" y="1791059"/>
            <a:ext cx="5723693" cy="4918659"/>
          </a:xfrm>
        </p:spPr>
        <p:txBody>
          <a:bodyPr>
            <a:noAutofit/>
          </a:bodyPr>
          <a:lstStyle/>
          <a:p>
            <a:r>
              <a:rPr lang="en-GB" sz="1800" b="1" dirty="0" smtClean="0">
                <a:solidFill>
                  <a:srgbClr val="FF0000"/>
                </a:solidFill>
              </a:rPr>
              <a:t>Profit maximisation: </a:t>
            </a:r>
            <a:r>
              <a:rPr lang="en-GB" sz="1800" dirty="0" smtClean="0"/>
              <a:t>pursuit of ‘short </a:t>
            </a:r>
            <a:r>
              <a:rPr lang="en-GB" sz="1800" dirty="0" err="1" smtClean="0"/>
              <a:t>termist</a:t>
            </a:r>
            <a:r>
              <a:rPr lang="en-GB" sz="1800" dirty="0" smtClean="0"/>
              <a:t>’ agenda (owner is the most powerful stakeholder)</a:t>
            </a:r>
          </a:p>
          <a:p>
            <a:r>
              <a:rPr lang="en-GB" sz="1800" b="1" dirty="0" smtClean="0">
                <a:solidFill>
                  <a:srgbClr val="FF0000"/>
                </a:solidFill>
              </a:rPr>
              <a:t>Profit Satisficing: </a:t>
            </a:r>
            <a:r>
              <a:rPr lang="en-GB" sz="1800" dirty="0" smtClean="0"/>
              <a:t>Managerial theories </a:t>
            </a:r>
            <a:r>
              <a:rPr lang="en-GB" sz="1800" i="1" dirty="0" smtClean="0"/>
              <a:t>(motives) and ‘profit satisficing’ because of the divorce of ownership and control (manager is the most powerful stakeholder)</a:t>
            </a:r>
          </a:p>
          <a:p>
            <a:r>
              <a:rPr lang="en-GB" sz="1800" b="1" dirty="0" smtClean="0">
                <a:solidFill>
                  <a:srgbClr val="FF0000"/>
                </a:solidFill>
              </a:rPr>
              <a:t>Stakeholder </a:t>
            </a:r>
            <a:r>
              <a:rPr lang="en-GB" sz="1800" b="1" dirty="0">
                <a:solidFill>
                  <a:srgbClr val="FF0000"/>
                </a:solidFill>
              </a:rPr>
              <a:t>Capitalism </a:t>
            </a:r>
            <a:r>
              <a:rPr lang="en-GB" sz="1800" dirty="0"/>
              <a:t>(Consumers, Workers taken more into account</a:t>
            </a:r>
            <a:r>
              <a:rPr lang="en-GB" sz="1800" dirty="0" smtClean="0"/>
              <a:t>?). This is sometimes called behavioural theory.  (Consumers/Workers are most powerful stakeholder)</a:t>
            </a:r>
            <a:endParaRPr lang="en-GB" sz="1800" i="1" dirty="0"/>
          </a:p>
          <a:p>
            <a:r>
              <a:rPr lang="en-GB" sz="1800" b="1" i="1" dirty="0">
                <a:solidFill>
                  <a:srgbClr val="FF0000"/>
                </a:solidFill>
              </a:rPr>
              <a:t>Ethical </a:t>
            </a:r>
            <a:r>
              <a:rPr lang="en-GB" sz="1800" b="1" i="1" dirty="0" smtClean="0">
                <a:solidFill>
                  <a:srgbClr val="FF0000"/>
                </a:solidFill>
              </a:rPr>
              <a:t>Considerations </a:t>
            </a:r>
            <a:r>
              <a:rPr lang="en-GB" sz="1800" i="1" dirty="0" smtClean="0"/>
              <a:t>(some firms produce goods/services with an ethical priority which might mean they sacrifice short-term profits as costs are higher.  (Owners are the most powerful stakeholder?)</a:t>
            </a:r>
          </a:p>
          <a:p>
            <a:r>
              <a:rPr lang="en-GB" sz="1800" b="1" dirty="0" smtClean="0">
                <a:solidFill>
                  <a:srgbClr val="FF0000"/>
                </a:solidFill>
              </a:rPr>
              <a:t>Sales maximisation </a:t>
            </a:r>
            <a:r>
              <a:rPr lang="en-GB" sz="1800" dirty="0" smtClean="0"/>
              <a:t>(maximising sales, perhaps at the expense of maximising profit</a:t>
            </a:r>
            <a:r>
              <a:rPr lang="en-GB" sz="1800" dirty="0"/>
              <a:t> </a:t>
            </a:r>
            <a:r>
              <a:rPr lang="en-GB" sz="1800" dirty="0" smtClean="0"/>
              <a:t>to dominate a market.  (owners/managers are the most powerful stakeholder)</a:t>
            </a:r>
          </a:p>
        </p:txBody>
      </p:sp>
      <p:pic>
        <p:nvPicPr>
          <p:cNvPr id="5" name="Picture 4"/>
          <p:cNvPicPr>
            <a:picLocks noChangeAspect="1"/>
          </p:cNvPicPr>
          <p:nvPr/>
        </p:nvPicPr>
        <p:blipFill>
          <a:blip r:embed="rId2"/>
          <a:stretch>
            <a:fillRect/>
          </a:stretch>
        </p:blipFill>
        <p:spPr>
          <a:xfrm>
            <a:off x="6174153" y="1606206"/>
            <a:ext cx="5588001" cy="3170095"/>
          </a:xfrm>
          <a:prstGeom prst="rect">
            <a:avLst/>
          </a:prstGeom>
        </p:spPr>
      </p:pic>
      <p:sp>
        <p:nvSpPr>
          <p:cNvPr id="4" name="TextBox 3"/>
          <p:cNvSpPr txBox="1"/>
          <p:nvPr/>
        </p:nvSpPr>
        <p:spPr>
          <a:xfrm>
            <a:off x="6174152" y="5060461"/>
            <a:ext cx="5666155" cy="1384995"/>
          </a:xfrm>
          <a:prstGeom prst="rect">
            <a:avLst/>
          </a:prstGeom>
          <a:solidFill>
            <a:schemeClr val="bg1"/>
          </a:solidFill>
        </p:spPr>
        <p:txBody>
          <a:bodyPr wrap="square" rtlCol="0">
            <a:spAutoFit/>
          </a:bodyPr>
          <a:lstStyle/>
          <a:p>
            <a:r>
              <a:rPr lang="en-US" sz="2800" b="1" dirty="0" err="1" smtClean="0"/>
              <a:t>Behaviour</a:t>
            </a:r>
            <a:r>
              <a:rPr lang="en-US" sz="2800" b="1" dirty="0" smtClean="0"/>
              <a:t> of firm depends on:</a:t>
            </a:r>
          </a:p>
          <a:p>
            <a:pPr marL="342900" indent="-342900">
              <a:buFont typeface="+mj-lt"/>
              <a:buAutoNum type="arabicPeriod"/>
            </a:pPr>
            <a:r>
              <a:rPr lang="en-US" sz="2800" dirty="0" smtClean="0"/>
              <a:t>Type of firm</a:t>
            </a:r>
          </a:p>
          <a:p>
            <a:pPr marL="342900" indent="-342900">
              <a:buFont typeface="+mj-lt"/>
              <a:buAutoNum type="arabicPeriod"/>
            </a:pPr>
            <a:r>
              <a:rPr lang="en-US" sz="2800" dirty="0" smtClean="0"/>
              <a:t>Market structure that firm is in</a:t>
            </a:r>
            <a:endParaRPr lang="en-US" sz="2800" dirty="0"/>
          </a:p>
        </p:txBody>
      </p:sp>
    </p:spTree>
    <p:extLst>
      <p:ext uri="{BB962C8B-B14F-4D97-AF65-F5344CB8AC3E}">
        <p14:creationId xmlns:p14="http://schemas.microsoft.com/office/powerpoint/2010/main" val="4241014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Behaviour</a:t>
            </a:r>
            <a:r>
              <a:rPr lang="en-US" b="1" dirty="0" smtClean="0"/>
              <a:t> of Firms….(objectives)</a:t>
            </a:r>
            <a:br>
              <a:rPr lang="en-US" b="1" dirty="0" smtClean="0"/>
            </a:br>
            <a:r>
              <a:rPr lang="en-US" sz="3200" b="1" dirty="0" smtClean="0">
                <a:solidFill>
                  <a:srgbClr val="FF0000"/>
                </a:solidFill>
              </a:rPr>
              <a:t>Determinants?</a:t>
            </a:r>
            <a:endParaRPr lang="en-US" sz="3200" b="1" dirty="0">
              <a:solidFill>
                <a:srgbClr val="FF0000"/>
              </a:solidFill>
            </a:endParaRPr>
          </a:p>
        </p:txBody>
      </p:sp>
      <p:sp>
        <p:nvSpPr>
          <p:cNvPr id="3" name="Content Placeholder 2"/>
          <p:cNvSpPr>
            <a:spLocks noGrp="1"/>
          </p:cNvSpPr>
          <p:nvPr>
            <p:ph idx="1"/>
          </p:nvPr>
        </p:nvSpPr>
        <p:spPr/>
        <p:txBody>
          <a:bodyPr/>
          <a:lstStyle/>
          <a:p>
            <a:r>
              <a:rPr lang="en-US" dirty="0" smtClean="0"/>
              <a:t>TYPE OF FIRM (public, private, unlimited liability?)</a:t>
            </a:r>
          </a:p>
          <a:p>
            <a:r>
              <a:rPr lang="en-US" dirty="0" smtClean="0"/>
              <a:t>TYPE OF MARKET STRUCTURE THAT FIRM IS IN? (see below)</a:t>
            </a:r>
            <a:endParaRPr lang="en-US" dirty="0"/>
          </a:p>
        </p:txBody>
      </p:sp>
      <p:sp>
        <p:nvSpPr>
          <p:cNvPr id="4" name="Freeform 7"/>
          <p:cNvSpPr>
            <a:spLocks noEditPoints="1"/>
          </p:cNvSpPr>
          <p:nvPr/>
        </p:nvSpPr>
        <p:spPr bwMode="auto">
          <a:xfrm>
            <a:off x="1067777" y="4304812"/>
            <a:ext cx="10041467" cy="420687"/>
          </a:xfrm>
          <a:custGeom>
            <a:avLst/>
            <a:gdLst>
              <a:gd name="T0" fmla="*/ 2147483646 w 19700"/>
              <a:gd name="T1" fmla="*/ 2147483646 h 1100"/>
              <a:gd name="T2" fmla="*/ 2147483646 w 19700"/>
              <a:gd name="T3" fmla="*/ 2147483646 h 1100"/>
              <a:gd name="T4" fmla="*/ 2147483646 w 19700"/>
              <a:gd name="T5" fmla="*/ 2147483646 h 1100"/>
              <a:gd name="T6" fmla="*/ 2147483646 w 19700"/>
              <a:gd name="T7" fmla="*/ 2147483646 h 1100"/>
              <a:gd name="T8" fmla="*/ 2147483646 w 19700"/>
              <a:gd name="T9" fmla="*/ 2147483646 h 1100"/>
              <a:gd name="T10" fmla="*/ 2147483646 w 19700"/>
              <a:gd name="T11" fmla="*/ 2147483646 h 1100"/>
              <a:gd name="T12" fmla="*/ 0 w 19700"/>
              <a:gd name="T13" fmla="*/ 2147483646 h 1100"/>
              <a:gd name="T14" fmla="*/ 2147483646 w 19700"/>
              <a:gd name="T15" fmla="*/ 0 h 1100"/>
              <a:gd name="T16" fmla="*/ 2147483646 w 19700"/>
              <a:gd name="T17" fmla="*/ 2147483646 h 1100"/>
              <a:gd name="T18" fmla="*/ 2147483646 w 19700"/>
              <a:gd name="T19" fmla="*/ 2147483646 h 1100"/>
              <a:gd name="T20" fmla="*/ 2147483646 w 19700"/>
              <a:gd name="T21" fmla="*/ 0 h 1100"/>
              <a:gd name="T22" fmla="*/ 2147483646 w 19700"/>
              <a:gd name="T23" fmla="*/ 2147483646 h 1100"/>
              <a:gd name="T24" fmla="*/ 2147483646 w 19700"/>
              <a:gd name="T25" fmla="*/ 2147483646 h 1100"/>
              <a:gd name="T26" fmla="*/ 2147483646 w 19700"/>
              <a:gd name="T27" fmla="*/ 2147483646 h 1100"/>
              <a:gd name="T28" fmla="*/ 2147483646 w 19700"/>
              <a:gd name="T29" fmla="*/ 0 h 1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0"/>
              <a:gd name="T46" fmla="*/ 0 h 1100"/>
              <a:gd name="T47" fmla="*/ 19700 w 19700"/>
              <a:gd name="T48" fmla="*/ 1100 h 1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0" h="1100">
                <a:moveTo>
                  <a:pt x="550" y="367"/>
                </a:moveTo>
                <a:lnTo>
                  <a:pt x="19150" y="367"/>
                </a:lnTo>
                <a:lnTo>
                  <a:pt x="19150" y="734"/>
                </a:lnTo>
                <a:lnTo>
                  <a:pt x="550" y="734"/>
                </a:lnTo>
                <a:lnTo>
                  <a:pt x="550" y="367"/>
                </a:lnTo>
                <a:close/>
                <a:moveTo>
                  <a:pt x="550" y="1100"/>
                </a:moveTo>
                <a:cubicBezTo>
                  <a:pt x="247" y="1100"/>
                  <a:pt x="0" y="854"/>
                  <a:pt x="0" y="550"/>
                </a:cubicBezTo>
                <a:cubicBezTo>
                  <a:pt x="0" y="247"/>
                  <a:pt x="247" y="0"/>
                  <a:pt x="550" y="0"/>
                </a:cubicBezTo>
                <a:cubicBezTo>
                  <a:pt x="854" y="0"/>
                  <a:pt x="1100" y="247"/>
                  <a:pt x="1100" y="550"/>
                </a:cubicBezTo>
                <a:cubicBezTo>
                  <a:pt x="1100" y="854"/>
                  <a:pt x="854" y="1100"/>
                  <a:pt x="550" y="1100"/>
                </a:cubicBezTo>
                <a:close/>
                <a:moveTo>
                  <a:pt x="19150" y="0"/>
                </a:moveTo>
                <a:cubicBezTo>
                  <a:pt x="19454" y="0"/>
                  <a:pt x="19700" y="247"/>
                  <a:pt x="19700" y="550"/>
                </a:cubicBezTo>
                <a:cubicBezTo>
                  <a:pt x="19700" y="854"/>
                  <a:pt x="19454" y="1100"/>
                  <a:pt x="19150" y="1100"/>
                </a:cubicBezTo>
                <a:cubicBezTo>
                  <a:pt x="18847" y="1100"/>
                  <a:pt x="18600" y="854"/>
                  <a:pt x="18600" y="550"/>
                </a:cubicBezTo>
                <a:cubicBezTo>
                  <a:pt x="18600" y="247"/>
                  <a:pt x="18847" y="0"/>
                  <a:pt x="19150" y="0"/>
                </a:cubicBezTo>
                <a:close/>
              </a:path>
            </a:pathLst>
          </a:custGeom>
          <a:solidFill>
            <a:schemeClr val="tx1"/>
          </a:solidFill>
          <a:ln w="2" cap="flat">
            <a:solidFill>
              <a:schemeClr val="tx1"/>
            </a:solidFill>
            <a:prstDash val="solid"/>
            <a:bevel/>
            <a:headEnd/>
            <a:tailEnd/>
          </a:ln>
        </p:spPr>
        <p:txBody>
          <a:bodyPr/>
          <a:lstStyle/>
          <a:p>
            <a:endParaRPr lang="en-GB"/>
          </a:p>
        </p:txBody>
      </p:sp>
      <p:sp>
        <p:nvSpPr>
          <p:cNvPr id="5" name="Rectangle 8"/>
          <p:cNvSpPr>
            <a:spLocks noChangeArrowheads="1"/>
          </p:cNvSpPr>
          <p:nvPr/>
        </p:nvSpPr>
        <p:spPr bwMode="auto">
          <a:xfrm>
            <a:off x="788377" y="4874724"/>
            <a:ext cx="73096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PERFECT </a:t>
            </a:r>
            <a:endParaRPr lang="en-US" altLang="en-US" sz="1600" dirty="0">
              <a:solidFill>
                <a:schemeClr val="tx2"/>
              </a:solidFill>
            </a:endParaRPr>
          </a:p>
        </p:txBody>
      </p:sp>
      <p:sp>
        <p:nvSpPr>
          <p:cNvPr id="6" name="Rectangle 9"/>
          <p:cNvSpPr>
            <a:spLocks noChangeArrowheads="1"/>
          </p:cNvSpPr>
          <p:nvPr/>
        </p:nvSpPr>
        <p:spPr bwMode="auto">
          <a:xfrm>
            <a:off x="532261" y="5122374"/>
            <a:ext cx="12224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a:solidFill>
                  <a:srgbClr val="000000"/>
                </a:solidFill>
              </a:rPr>
              <a:t>COMPETITION</a:t>
            </a:r>
            <a:endParaRPr lang="en-US" altLang="en-US" sz="1600">
              <a:solidFill>
                <a:schemeClr val="tx2"/>
              </a:solidFill>
            </a:endParaRPr>
          </a:p>
        </p:txBody>
      </p:sp>
      <p:sp>
        <p:nvSpPr>
          <p:cNvPr id="7" name="Rectangle 10"/>
          <p:cNvSpPr>
            <a:spLocks noChangeArrowheads="1"/>
          </p:cNvSpPr>
          <p:nvPr/>
        </p:nvSpPr>
        <p:spPr bwMode="auto">
          <a:xfrm>
            <a:off x="10195065" y="4876152"/>
            <a:ext cx="121452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rPr>
              <a:t>PURE MONOPOLY</a:t>
            </a:r>
            <a:endParaRPr lang="en-US" altLang="en-US" sz="1600" dirty="0">
              <a:solidFill>
                <a:schemeClr val="tx2"/>
              </a:solidFill>
            </a:endParaRPr>
          </a:p>
        </p:txBody>
      </p:sp>
      <p:sp>
        <p:nvSpPr>
          <p:cNvPr id="8" name="Oval 11"/>
          <p:cNvSpPr>
            <a:spLocks noChangeArrowheads="1"/>
          </p:cNvSpPr>
          <p:nvPr/>
        </p:nvSpPr>
        <p:spPr bwMode="auto">
          <a:xfrm>
            <a:off x="8040078" y="4377837"/>
            <a:ext cx="408517" cy="3063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9" name="Rectangle 14"/>
          <p:cNvSpPr>
            <a:spLocks noChangeArrowheads="1"/>
          </p:cNvSpPr>
          <p:nvPr/>
        </p:nvSpPr>
        <p:spPr bwMode="auto">
          <a:xfrm>
            <a:off x="7513682" y="4877483"/>
            <a:ext cx="13144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rPr>
              <a:t>OLIGOPOLY </a:t>
            </a:r>
            <a:r>
              <a:rPr lang="en-US" altLang="en-US" sz="1100" b="1" dirty="0" smtClean="0">
                <a:solidFill>
                  <a:srgbClr val="000000"/>
                </a:solidFill>
              </a:rPr>
              <a:t>&amp; </a:t>
            </a:r>
            <a:r>
              <a:rPr lang="en-US" altLang="en-US" sz="1600" b="1" dirty="0">
                <a:solidFill>
                  <a:srgbClr val="000000"/>
                </a:solidFill>
              </a:rPr>
              <a:t>DUOPOLY</a:t>
            </a:r>
            <a:endParaRPr lang="en-US" altLang="en-US" sz="1600" dirty="0">
              <a:solidFill>
                <a:schemeClr val="tx2"/>
              </a:solidFill>
            </a:endParaRPr>
          </a:p>
        </p:txBody>
      </p:sp>
      <p:sp>
        <p:nvSpPr>
          <p:cNvPr id="10" name="Freeform 15"/>
          <p:cNvSpPr>
            <a:spLocks noEditPoints="1"/>
          </p:cNvSpPr>
          <p:nvPr/>
        </p:nvSpPr>
        <p:spPr bwMode="auto">
          <a:xfrm>
            <a:off x="1961010" y="5767197"/>
            <a:ext cx="8818034" cy="210612"/>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a:p>
        </p:txBody>
      </p:sp>
      <p:sp>
        <p:nvSpPr>
          <p:cNvPr id="13" name="Rectangle 20"/>
          <p:cNvSpPr>
            <a:spLocks noChangeArrowheads="1"/>
          </p:cNvSpPr>
          <p:nvPr/>
        </p:nvSpPr>
        <p:spPr bwMode="auto">
          <a:xfrm>
            <a:off x="411123" y="6275877"/>
            <a:ext cx="1680633" cy="347662"/>
          </a:xfrm>
          <a:prstGeom prst="rect">
            <a:avLst/>
          </a:prstGeom>
          <a:noFill/>
          <a:ln w="6"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14" name="Rectangle 21"/>
          <p:cNvSpPr>
            <a:spLocks noChangeArrowheads="1"/>
          </p:cNvSpPr>
          <p:nvPr/>
        </p:nvSpPr>
        <p:spPr bwMode="auto">
          <a:xfrm>
            <a:off x="661703" y="6357780"/>
            <a:ext cx="11358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MANY sellers</a:t>
            </a:r>
            <a:endParaRPr lang="en-US" altLang="en-US" sz="1600" dirty="0">
              <a:solidFill>
                <a:schemeClr val="tx2"/>
              </a:solidFill>
            </a:endParaRPr>
          </a:p>
        </p:txBody>
      </p:sp>
      <p:sp>
        <p:nvSpPr>
          <p:cNvPr id="15" name="Rectangle 22"/>
          <p:cNvSpPr>
            <a:spLocks noChangeArrowheads="1"/>
          </p:cNvSpPr>
          <p:nvPr/>
        </p:nvSpPr>
        <p:spPr bwMode="auto">
          <a:xfrm>
            <a:off x="10126133" y="6318495"/>
            <a:ext cx="1447800" cy="347662"/>
          </a:xfrm>
          <a:prstGeom prst="rect">
            <a:avLst/>
          </a:prstGeom>
          <a:noFill/>
          <a:ln w="6"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16" name="Rectangle 23"/>
          <p:cNvSpPr>
            <a:spLocks noChangeArrowheads="1"/>
          </p:cNvSpPr>
          <p:nvPr/>
        </p:nvSpPr>
        <p:spPr bwMode="auto">
          <a:xfrm>
            <a:off x="10259484" y="6375645"/>
            <a:ext cx="9289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a:solidFill>
                  <a:srgbClr val="000000"/>
                </a:solidFill>
              </a:rPr>
              <a:t>ONE  seller</a:t>
            </a:r>
            <a:endParaRPr lang="en-US" altLang="en-US" sz="1600">
              <a:solidFill>
                <a:schemeClr val="tx2"/>
              </a:solidFill>
            </a:endParaRPr>
          </a:p>
        </p:txBody>
      </p:sp>
      <p:sp>
        <p:nvSpPr>
          <p:cNvPr id="17" name="Oval 28"/>
          <p:cNvSpPr>
            <a:spLocks noChangeArrowheads="1"/>
          </p:cNvSpPr>
          <p:nvPr/>
        </p:nvSpPr>
        <p:spPr bwMode="auto">
          <a:xfrm>
            <a:off x="3319912" y="4373076"/>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18" name="Rectangle 31"/>
          <p:cNvSpPr>
            <a:spLocks noChangeArrowheads="1"/>
          </p:cNvSpPr>
          <p:nvPr/>
        </p:nvSpPr>
        <p:spPr bwMode="auto">
          <a:xfrm>
            <a:off x="5237274" y="4874724"/>
            <a:ext cx="120896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CONTESTABLE </a:t>
            </a:r>
            <a:endParaRPr lang="en-US" altLang="en-US" sz="1600" dirty="0">
              <a:solidFill>
                <a:schemeClr val="tx2"/>
              </a:solidFill>
            </a:endParaRPr>
          </a:p>
        </p:txBody>
      </p:sp>
      <p:sp>
        <p:nvSpPr>
          <p:cNvPr id="19" name="Rectangle 32"/>
          <p:cNvSpPr>
            <a:spLocks noChangeArrowheads="1"/>
          </p:cNvSpPr>
          <p:nvPr/>
        </p:nvSpPr>
        <p:spPr bwMode="auto">
          <a:xfrm>
            <a:off x="5395270" y="5122374"/>
            <a:ext cx="8335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MARKETS</a:t>
            </a:r>
            <a:endParaRPr lang="en-US" altLang="en-US" sz="1600" dirty="0">
              <a:solidFill>
                <a:schemeClr val="tx2"/>
              </a:solidFill>
            </a:endParaRPr>
          </a:p>
        </p:txBody>
      </p:sp>
      <p:sp>
        <p:nvSpPr>
          <p:cNvPr id="20" name="Oval 35"/>
          <p:cNvSpPr>
            <a:spLocks noChangeArrowheads="1"/>
          </p:cNvSpPr>
          <p:nvPr/>
        </p:nvSpPr>
        <p:spPr bwMode="auto">
          <a:xfrm>
            <a:off x="1086828" y="4306401"/>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1" name="Oval 36"/>
          <p:cNvSpPr>
            <a:spLocks noChangeArrowheads="1"/>
          </p:cNvSpPr>
          <p:nvPr/>
        </p:nvSpPr>
        <p:spPr bwMode="auto">
          <a:xfrm>
            <a:off x="10516578" y="4306401"/>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2" name="Oval 28"/>
          <p:cNvSpPr>
            <a:spLocks noChangeArrowheads="1"/>
          </p:cNvSpPr>
          <p:nvPr/>
        </p:nvSpPr>
        <p:spPr bwMode="auto">
          <a:xfrm>
            <a:off x="5673328" y="4377837"/>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3" name="Rectangle 31"/>
          <p:cNvSpPr>
            <a:spLocks noChangeArrowheads="1"/>
          </p:cNvSpPr>
          <p:nvPr/>
        </p:nvSpPr>
        <p:spPr bwMode="auto">
          <a:xfrm>
            <a:off x="2803767" y="4840408"/>
            <a:ext cx="13894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smtClean="0">
                <a:solidFill>
                  <a:srgbClr val="000000"/>
                </a:solidFill>
              </a:rPr>
              <a:t>MONOPOLISTIC </a:t>
            </a:r>
            <a:endParaRPr lang="en-US" altLang="en-US" sz="1600" dirty="0">
              <a:solidFill>
                <a:schemeClr val="tx2"/>
              </a:solidFill>
            </a:endParaRPr>
          </a:p>
        </p:txBody>
      </p:sp>
      <p:sp>
        <p:nvSpPr>
          <p:cNvPr id="24" name="Rectangle 32"/>
          <p:cNvSpPr>
            <a:spLocks noChangeArrowheads="1"/>
          </p:cNvSpPr>
          <p:nvPr/>
        </p:nvSpPr>
        <p:spPr bwMode="auto">
          <a:xfrm>
            <a:off x="2863621" y="5083427"/>
            <a:ext cx="12200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smtClean="0">
                <a:solidFill>
                  <a:srgbClr val="000000"/>
                </a:solidFill>
              </a:rPr>
              <a:t>COMPETITION</a:t>
            </a:r>
            <a:endParaRPr lang="en-US" altLang="en-US" sz="1600" dirty="0">
              <a:solidFill>
                <a:schemeClr val="tx2"/>
              </a:solidFill>
            </a:endParaRPr>
          </a:p>
        </p:txBody>
      </p:sp>
      <p:sp>
        <p:nvSpPr>
          <p:cNvPr id="25" name="Freeform 15"/>
          <p:cNvSpPr>
            <a:spLocks noEditPoints="1"/>
          </p:cNvSpPr>
          <p:nvPr/>
        </p:nvSpPr>
        <p:spPr bwMode="auto">
          <a:xfrm rot="10800000">
            <a:off x="1754752" y="3767098"/>
            <a:ext cx="9125892" cy="186193"/>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a:p>
        </p:txBody>
      </p:sp>
      <p:sp>
        <p:nvSpPr>
          <p:cNvPr id="26" name="TextBox 25"/>
          <p:cNvSpPr txBox="1"/>
          <p:nvPr/>
        </p:nvSpPr>
        <p:spPr>
          <a:xfrm>
            <a:off x="8828133" y="5718614"/>
            <a:ext cx="1442511" cy="307777"/>
          </a:xfrm>
          <a:prstGeom prst="rect">
            <a:avLst/>
          </a:prstGeom>
          <a:solidFill>
            <a:schemeClr val="bg1"/>
          </a:solidFill>
          <a:ln>
            <a:solidFill>
              <a:schemeClr val="accent1"/>
            </a:solidFill>
          </a:ln>
        </p:spPr>
        <p:txBody>
          <a:bodyPr wrap="none" rtlCol="0">
            <a:spAutoFit/>
          </a:bodyPr>
          <a:lstStyle/>
          <a:p>
            <a:pPr algn="ctr"/>
            <a:r>
              <a:rPr lang="en-GB" sz="1400" b="1" dirty="0" smtClean="0"/>
              <a:t>Less competition</a:t>
            </a:r>
            <a:endParaRPr lang="en-GB" sz="1400" b="1" dirty="0"/>
          </a:p>
        </p:txBody>
      </p:sp>
      <p:sp>
        <p:nvSpPr>
          <p:cNvPr id="27" name="TextBox 26"/>
          <p:cNvSpPr txBox="1"/>
          <p:nvPr/>
        </p:nvSpPr>
        <p:spPr>
          <a:xfrm>
            <a:off x="2180323" y="5718613"/>
            <a:ext cx="1538306" cy="307777"/>
          </a:xfrm>
          <a:prstGeom prst="rect">
            <a:avLst/>
          </a:prstGeom>
          <a:solidFill>
            <a:schemeClr val="bg1"/>
          </a:solidFill>
          <a:ln>
            <a:solidFill>
              <a:schemeClr val="accent1"/>
            </a:solidFill>
          </a:ln>
        </p:spPr>
        <p:txBody>
          <a:bodyPr wrap="none" rtlCol="0">
            <a:spAutoFit/>
          </a:bodyPr>
          <a:lstStyle/>
          <a:p>
            <a:pPr algn="ctr"/>
            <a:r>
              <a:rPr lang="en-GB" sz="1400" b="1" dirty="0" smtClean="0"/>
              <a:t>More competition</a:t>
            </a:r>
            <a:endParaRPr lang="en-GB" sz="1400" b="1" dirty="0"/>
          </a:p>
        </p:txBody>
      </p:sp>
      <p:sp>
        <p:nvSpPr>
          <p:cNvPr id="28" name="TextBox 27"/>
          <p:cNvSpPr txBox="1"/>
          <p:nvPr/>
        </p:nvSpPr>
        <p:spPr>
          <a:xfrm>
            <a:off x="2180323" y="3700429"/>
            <a:ext cx="1589602" cy="307777"/>
          </a:xfrm>
          <a:prstGeom prst="rect">
            <a:avLst/>
          </a:prstGeom>
          <a:solidFill>
            <a:schemeClr val="bg1"/>
          </a:solidFill>
          <a:ln>
            <a:solidFill>
              <a:schemeClr val="accent1"/>
            </a:solidFill>
          </a:ln>
        </p:spPr>
        <p:txBody>
          <a:bodyPr wrap="none" rtlCol="0">
            <a:spAutoFit/>
          </a:bodyPr>
          <a:lstStyle/>
          <a:p>
            <a:pPr algn="ctr"/>
            <a:r>
              <a:rPr lang="en-GB" sz="1400" b="1" dirty="0" smtClean="0"/>
              <a:t>Less Concentration</a:t>
            </a:r>
            <a:endParaRPr lang="en-GB" sz="1400" b="1" dirty="0"/>
          </a:p>
        </p:txBody>
      </p:sp>
      <p:sp>
        <p:nvSpPr>
          <p:cNvPr id="29" name="TextBox 28"/>
          <p:cNvSpPr txBox="1"/>
          <p:nvPr/>
        </p:nvSpPr>
        <p:spPr>
          <a:xfrm>
            <a:off x="8837488" y="3700429"/>
            <a:ext cx="1685398" cy="307777"/>
          </a:xfrm>
          <a:prstGeom prst="rect">
            <a:avLst/>
          </a:prstGeom>
          <a:solidFill>
            <a:schemeClr val="bg1"/>
          </a:solidFill>
          <a:ln>
            <a:solidFill>
              <a:schemeClr val="accent1"/>
            </a:solidFill>
          </a:ln>
        </p:spPr>
        <p:txBody>
          <a:bodyPr wrap="none" rtlCol="0">
            <a:spAutoFit/>
          </a:bodyPr>
          <a:lstStyle/>
          <a:p>
            <a:pPr algn="ctr"/>
            <a:r>
              <a:rPr lang="en-GB" sz="1400" b="1" dirty="0" smtClean="0"/>
              <a:t>More Concentration</a:t>
            </a:r>
            <a:endParaRPr lang="en-GB" sz="1400" b="1" dirty="0"/>
          </a:p>
        </p:txBody>
      </p:sp>
    </p:spTree>
    <p:extLst>
      <p:ext uri="{BB962C8B-B14F-4D97-AF65-F5344CB8AC3E}">
        <p14:creationId xmlns:p14="http://schemas.microsoft.com/office/powerpoint/2010/main" val="3603844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9" y="0"/>
            <a:ext cx="11487150" cy="1325563"/>
          </a:xfrm>
        </p:spPr>
        <p:txBody>
          <a:bodyPr/>
          <a:lstStyle/>
          <a:p>
            <a:pPr algn="ctr"/>
            <a:r>
              <a:rPr lang="en-GB" b="1" dirty="0" smtClean="0"/>
              <a:t>Growth of the Firm</a:t>
            </a:r>
            <a:br>
              <a:rPr lang="en-GB" b="1" dirty="0" smtClean="0"/>
            </a:br>
            <a:r>
              <a:rPr lang="en-GB" sz="2400" b="1" dirty="0" smtClean="0">
                <a:solidFill>
                  <a:srgbClr val="FF0000"/>
                </a:solidFill>
              </a:rPr>
              <a:t>Internal and External Growth</a:t>
            </a:r>
            <a:endParaRPr lang="en-GB" sz="2400" b="1" dirty="0">
              <a:solidFill>
                <a:srgbClr val="FF0000"/>
              </a:solidFill>
            </a:endParaRPr>
          </a:p>
        </p:txBody>
      </p:sp>
      <p:sp>
        <p:nvSpPr>
          <p:cNvPr id="3" name="Content Placeholder 2"/>
          <p:cNvSpPr>
            <a:spLocks noGrp="1"/>
          </p:cNvSpPr>
          <p:nvPr>
            <p:ph idx="1"/>
          </p:nvPr>
        </p:nvSpPr>
        <p:spPr>
          <a:xfrm>
            <a:off x="153933" y="1199808"/>
            <a:ext cx="8312399" cy="5347934"/>
          </a:xfrm>
        </p:spPr>
        <p:txBody>
          <a:bodyPr>
            <a:noAutofit/>
          </a:bodyPr>
          <a:lstStyle/>
          <a:p>
            <a:pPr marL="0" indent="0">
              <a:buNone/>
            </a:pPr>
            <a:endParaRPr lang="en-GB" sz="500" dirty="0" smtClean="0"/>
          </a:p>
          <a:p>
            <a:pPr marL="0" indent="0">
              <a:buNone/>
            </a:pPr>
            <a:r>
              <a:rPr lang="en-GB" sz="2400" b="1" dirty="0" smtClean="0">
                <a:solidFill>
                  <a:srgbClr val="FF0000"/>
                </a:solidFill>
              </a:rPr>
              <a:t>10 minutes individually reading and </a:t>
            </a:r>
            <a:r>
              <a:rPr lang="en-GB" sz="2400" b="1" dirty="0" err="1" smtClean="0">
                <a:solidFill>
                  <a:srgbClr val="FF0000"/>
                </a:solidFill>
              </a:rPr>
              <a:t>highlighti</a:t>
            </a:r>
            <a:r>
              <a:rPr lang="en-GB" sz="2400" b="1" dirty="0" smtClean="0">
                <a:solidFill>
                  <a:srgbClr val="FF0000"/>
                </a:solidFill>
              </a:rPr>
              <a:t>; 	</a:t>
            </a:r>
          </a:p>
          <a:p>
            <a:pPr marL="0" indent="0">
              <a:buNone/>
            </a:pPr>
            <a:r>
              <a:rPr lang="en-GB" sz="2400" b="1" dirty="0" smtClean="0">
                <a:solidFill>
                  <a:srgbClr val="FF0000"/>
                </a:solidFill>
              </a:rPr>
              <a:t>5 minutes group discussions and highlighting; 	     </a:t>
            </a:r>
          </a:p>
          <a:p>
            <a:pPr marL="0" indent="0">
              <a:buNone/>
            </a:pPr>
            <a:r>
              <a:rPr lang="en-GB" sz="2400" b="1" dirty="0" smtClean="0">
                <a:solidFill>
                  <a:srgbClr val="FF0000"/>
                </a:solidFill>
              </a:rPr>
              <a:t>10 minutes class feedback and note taking</a:t>
            </a:r>
            <a:endParaRPr lang="en-GB" sz="2400" b="1" dirty="0">
              <a:solidFill>
                <a:srgbClr val="FF0000"/>
              </a:solidFill>
            </a:endParaRPr>
          </a:p>
          <a:p>
            <a:pPr marL="0" indent="0">
              <a:buNone/>
            </a:pPr>
            <a:endParaRPr lang="en-GB" sz="2400" b="1" dirty="0" smtClean="0"/>
          </a:p>
          <a:p>
            <a:pPr marL="0" indent="0">
              <a:buNone/>
            </a:pPr>
            <a:r>
              <a:rPr lang="en-GB" sz="2400" b="1" dirty="0" smtClean="0"/>
              <a:t>Read the article on Jeff </a:t>
            </a:r>
            <a:r>
              <a:rPr lang="en-GB" sz="2400" b="1" dirty="0" err="1" smtClean="0"/>
              <a:t>Bezo</a:t>
            </a:r>
            <a:r>
              <a:rPr lang="en-GB" sz="2400" b="1" dirty="0" smtClean="0"/>
              <a:t> for 10 minutes (if time read the article on </a:t>
            </a:r>
            <a:r>
              <a:rPr lang="en-GB" sz="2400" b="1" dirty="0" err="1" smtClean="0"/>
              <a:t>Sainsburys</a:t>
            </a:r>
            <a:r>
              <a:rPr lang="en-GB" sz="2400" b="1" dirty="0" smtClean="0"/>
              <a:t>) and answer these questions by highlighting the article (feel free to take notes alongside):</a:t>
            </a:r>
          </a:p>
          <a:p>
            <a:pPr marL="514350" indent="-514350">
              <a:buFont typeface="+mj-lt"/>
              <a:buAutoNum type="arabicPeriod"/>
            </a:pPr>
            <a:r>
              <a:rPr lang="en-GB" sz="2400" dirty="0" smtClean="0"/>
              <a:t>Find examples of vertical, horizontal and conglomerate integration in these articles</a:t>
            </a:r>
          </a:p>
          <a:p>
            <a:pPr marL="514350" indent="-514350">
              <a:buFont typeface="+mj-lt"/>
              <a:buAutoNum type="arabicPeriod"/>
            </a:pPr>
            <a:r>
              <a:rPr lang="en-GB" sz="2400" dirty="0" smtClean="0"/>
              <a:t>Identify:</a:t>
            </a:r>
          </a:p>
          <a:p>
            <a:pPr marL="971550" lvl="1" indent="-339725">
              <a:buFont typeface="+mj-lt"/>
              <a:buAutoNum type="alphaUcPeriod"/>
            </a:pPr>
            <a:r>
              <a:rPr lang="en-GB" sz="2000" dirty="0" smtClean="0"/>
              <a:t>Something in these articles which you already knew?</a:t>
            </a:r>
          </a:p>
          <a:p>
            <a:pPr marL="971550" lvl="1" indent="-339725">
              <a:buFont typeface="+mj-lt"/>
              <a:buAutoNum type="alphaUcPeriod"/>
            </a:pPr>
            <a:r>
              <a:rPr lang="en-GB" sz="2000" dirty="0" smtClean="0"/>
              <a:t>Something which you did not know?</a:t>
            </a:r>
          </a:p>
          <a:p>
            <a:pPr marL="971550" lvl="1" indent="-339725">
              <a:buFont typeface="+mj-lt"/>
              <a:buAutoNum type="alphaUcPeriod"/>
            </a:pPr>
            <a:r>
              <a:rPr lang="en-GB" sz="2000" dirty="0" smtClean="0"/>
              <a:t>Something which you found interesting?</a:t>
            </a:r>
          </a:p>
        </p:txBody>
      </p:sp>
      <p:pic>
        <p:nvPicPr>
          <p:cNvPr id="4" name="Picture 3"/>
          <p:cNvPicPr>
            <a:picLocks noChangeAspect="1"/>
          </p:cNvPicPr>
          <p:nvPr/>
        </p:nvPicPr>
        <p:blipFill>
          <a:blip r:embed="rId3"/>
          <a:stretch>
            <a:fillRect/>
          </a:stretch>
        </p:blipFill>
        <p:spPr>
          <a:xfrm>
            <a:off x="8716473" y="1616476"/>
            <a:ext cx="3319551" cy="4368338"/>
          </a:xfrm>
          <a:prstGeom prst="rect">
            <a:avLst/>
          </a:prstGeom>
        </p:spPr>
      </p:pic>
    </p:spTree>
    <p:extLst>
      <p:ext uri="{BB962C8B-B14F-4D97-AF65-F5344CB8AC3E}">
        <p14:creationId xmlns:p14="http://schemas.microsoft.com/office/powerpoint/2010/main" val="1259921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658648" y="808518"/>
            <a:ext cx="0" cy="383309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848434" y="2725063"/>
            <a:ext cx="3552846" cy="416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695522" y="808519"/>
            <a:ext cx="0" cy="383309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974517" y="2725064"/>
            <a:ext cx="3430182"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362" y="4237330"/>
            <a:ext cx="1814830" cy="800219"/>
          </a:xfrm>
          <a:prstGeom prst="rect">
            <a:avLst/>
          </a:prstGeom>
          <a:noFill/>
        </p:spPr>
        <p:txBody>
          <a:bodyPr wrap="square" rtlCol="0">
            <a:spAutoFit/>
          </a:bodyPr>
          <a:lstStyle/>
          <a:p>
            <a:r>
              <a:rPr lang="en-GB" b="1" dirty="0" smtClean="0"/>
              <a:t>Primary Sector</a:t>
            </a:r>
          </a:p>
          <a:p>
            <a:r>
              <a:rPr lang="en-GB" sz="1400" b="1" dirty="0" smtClean="0"/>
              <a:t>(Agriculture and Extractive Industries)</a:t>
            </a:r>
            <a:endParaRPr lang="en-GB" sz="1400" b="1" dirty="0"/>
          </a:p>
        </p:txBody>
      </p:sp>
      <p:sp>
        <p:nvSpPr>
          <p:cNvPr id="11" name="TextBox 10"/>
          <p:cNvSpPr txBox="1"/>
          <p:nvPr/>
        </p:nvSpPr>
        <p:spPr>
          <a:xfrm>
            <a:off x="89481" y="2382857"/>
            <a:ext cx="1836593" cy="584775"/>
          </a:xfrm>
          <a:prstGeom prst="rect">
            <a:avLst/>
          </a:prstGeom>
          <a:noFill/>
        </p:spPr>
        <p:txBody>
          <a:bodyPr wrap="none" rtlCol="0">
            <a:spAutoFit/>
          </a:bodyPr>
          <a:lstStyle/>
          <a:p>
            <a:r>
              <a:rPr lang="en-GB" b="1" dirty="0" smtClean="0"/>
              <a:t>Secondary Sector</a:t>
            </a:r>
          </a:p>
          <a:p>
            <a:r>
              <a:rPr lang="en-GB" sz="1400" b="1" dirty="0" smtClean="0"/>
              <a:t>(Manufacturing)</a:t>
            </a:r>
            <a:endParaRPr lang="en-GB" sz="1400" b="1" dirty="0"/>
          </a:p>
        </p:txBody>
      </p:sp>
      <p:sp>
        <p:nvSpPr>
          <p:cNvPr id="12" name="TextBox 11"/>
          <p:cNvSpPr txBox="1"/>
          <p:nvPr/>
        </p:nvSpPr>
        <p:spPr>
          <a:xfrm>
            <a:off x="88835" y="516130"/>
            <a:ext cx="1574149" cy="584775"/>
          </a:xfrm>
          <a:prstGeom prst="rect">
            <a:avLst/>
          </a:prstGeom>
          <a:noFill/>
        </p:spPr>
        <p:txBody>
          <a:bodyPr wrap="none" rtlCol="0">
            <a:spAutoFit/>
          </a:bodyPr>
          <a:lstStyle/>
          <a:p>
            <a:r>
              <a:rPr lang="en-GB" b="1" dirty="0" smtClean="0"/>
              <a:t>Tertiary Sector</a:t>
            </a:r>
          </a:p>
          <a:p>
            <a:r>
              <a:rPr lang="en-GB" sz="1400" b="1" dirty="0" smtClean="0"/>
              <a:t>(Services)</a:t>
            </a:r>
            <a:endParaRPr lang="en-GB" sz="1400" b="1" dirty="0"/>
          </a:p>
        </p:txBody>
      </p:sp>
      <p:sp>
        <p:nvSpPr>
          <p:cNvPr id="13" name="TextBox 12"/>
          <p:cNvSpPr txBox="1"/>
          <p:nvPr/>
        </p:nvSpPr>
        <p:spPr>
          <a:xfrm>
            <a:off x="4201151" y="2540398"/>
            <a:ext cx="914994" cy="369332"/>
          </a:xfrm>
          <a:prstGeom prst="rect">
            <a:avLst/>
          </a:prstGeom>
          <a:solidFill>
            <a:schemeClr val="bg1"/>
          </a:solidFill>
          <a:ln>
            <a:solidFill>
              <a:schemeClr val="accent1"/>
            </a:solidFill>
          </a:ln>
        </p:spPr>
        <p:txBody>
          <a:bodyPr wrap="none" rtlCol="0">
            <a:spAutoFit/>
          </a:bodyPr>
          <a:lstStyle/>
          <a:p>
            <a:pPr algn="ctr"/>
            <a:r>
              <a:rPr lang="en-GB" b="1" dirty="0" smtClean="0"/>
              <a:t>PETROL</a:t>
            </a:r>
            <a:endParaRPr lang="en-GB" b="1" dirty="0"/>
          </a:p>
        </p:txBody>
      </p:sp>
      <p:sp>
        <p:nvSpPr>
          <p:cNvPr id="14" name="TextBox 13"/>
          <p:cNvSpPr txBox="1"/>
          <p:nvPr/>
        </p:nvSpPr>
        <p:spPr>
          <a:xfrm>
            <a:off x="9232111" y="2540398"/>
            <a:ext cx="914994" cy="369332"/>
          </a:xfrm>
          <a:prstGeom prst="rect">
            <a:avLst/>
          </a:prstGeom>
          <a:solidFill>
            <a:schemeClr val="bg1"/>
          </a:solidFill>
          <a:ln>
            <a:solidFill>
              <a:schemeClr val="accent1"/>
            </a:solidFill>
          </a:ln>
        </p:spPr>
        <p:txBody>
          <a:bodyPr wrap="square" rtlCol="0">
            <a:spAutoFit/>
          </a:bodyPr>
          <a:lstStyle/>
          <a:p>
            <a:pPr algn="ctr"/>
            <a:r>
              <a:rPr lang="en-GB" b="1" dirty="0" smtClean="0"/>
              <a:t>BEER</a:t>
            </a:r>
            <a:endParaRPr lang="en-GB" b="1" dirty="0"/>
          </a:p>
        </p:txBody>
      </p:sp>
      <p:cxnSp>
        <p:nvCxnSpPr>
          <p:cNvPr id="16" name="Straight Connector 15"/>
          <p:cNvCxnSpPr/>
          <p:nvPr/>
        </p:nvCxnSpPr>
        <p:spPr>
          <a:xfrm flipH="1">
            <a:off x="2838907" y="808518"/>
            <a:ext cx="3552846" cy="416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820679" y="4637442"/>
            <a:ext cx="3552846" cy="416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7974517" y="808518"/>
            <a:ext cx="3430182" cy="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7974517" y="4637442"/>
            <a:ext cx="3430182" cy="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520048" y="565392"/>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Petrol Station</a:t>
            </a:r>
            <a:endParaRPr lang="en-GB" sz="1200" b="1" dirty="0"/>
          </a:p>
        </p:txBody>
      </p:sp>
      <p:sp>
        <p:nvSpPr>
          <p:cNvPr id="23" name="Rounded Rectangle 22"/>
          <p:cNvSpPr/>
          <p:nvPr/>
        </p:nvSpPr>
        <p:spPr>
          <a:xfrm>
            <a:off x="4224604" y="563669"/>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Petrol Station</a:t>
            </a:r>
            <a:endParaRPr lang="en-GB" sz="1200" b="1" dirty="0"/>
          </a:p>
        </p:txBody>
      </p:sp>
      <p:sp>
        <p:nvSpPr>
          <p:cNvPr id="24" name="Rounded Rectangle 23"/>
          <p:cNvSpPr/>
          <p:nvPr/>
        </p:nvSpPr>
        <p:spPr>
          <a:xfrm>
            <a:off x="5780343" y="563668"/>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Petrol Station</a:t>
            </a:r>
            <a:endParaRPr lang="en-GB" sz="1200" b="1" dirty="0"/>
          </a:p>
        </p:txBody>
      </p:sp>
      <p:sp>
        <p:nvSpPr>
          <p:cNvPr id="25" name="Rounded Rectangle 24"/>
          <p:cNvSpPr/>
          <p:nvPr/>
        </p:nvSpPr>
        <p:spPr>
          <a:xfrm>
            <a:off x="7585471" y="563668"/>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Pub</a:t>
            </a:r>
            <a:endParaRPr lang="en-GB" sz="1200" b="1" dirty="0"/>
          </a:p>
        </p:txBody>
      </p:sp>
      <p:sp>
        <p:nvSpPr>
          <p:cNvPr id="26" name="Rounded Rectangle 25"/>
          <p:cNvSpPr/>
          <p:nvPr/>
        </p:nvSpPr>
        <p:spPr>
          <a:xfrm>
            <a:off x="9265862" y="563667"/>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Pub</a:t>
            </a:r>
            <a:endParaRPr lang="en-GB" sz="1200" b="1" dirty="0"/>
          </a:p>
        </p:txBody>
      </p:sp>
      <p:sp>
        <p:nvSpPr>
          <p:cNvPr id="27" name="Rounded Rectangle 26"/>
          <p:cNvSpPr/>
          <p:nvPr/>
        </p:nvSpPr>
        <p:spPr>
          <a:xfrm>
            <a:off x="10732896" y="548340"/>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Pub</a:t>
            </a:r>
            <a:endParaRPr lang="en-GB" sz="1200" b="1" dirty="0"/>
          </a:p>
        </p:txBody>
      </p:sp>
      <p:sp>
        <p:nvSpPr>
          <p:cNvPr id="28" name="Rounded Rectangle 27"/>
          <p:cNvSpPr/>
          <p:nvPr/>
        </p:nvSpPr>
        <p:spPr>
          <a:xfrm>
            <a:off x="2526908" y="2440764"/>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Oil Refinery</a:t>
            </a:r>
            <a:endParaRPr lang="en-GB" sz="1200" b="1" dirty="0"/>
          </a:p>
        </p:txBody>
      </p:sp>
      <p:sp>
        <p:nvSpPr>
          <p:cNvPr id="29" name="Rounded Rectangle 28"/>
          <p:cNvSpPr/>
          <p:nvPr/>
        </p:nvSpPr>
        <p:spPr>
          <a:xfrm>
            <a:off x="5827082" y="2440764"/>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Oil Refinery</a:t>
            </a:r>
            <a:endParaRPr lang="en-GB" sz="1200" b="1" dirty="0"/>
          </a:p>
        </p:txBody>
      </p:sp>
      <p:sp>
        <p:nvSpPr>
          <p:cNvPr id="30" name="Rounded Rectangle 29"/>
          <p:cNvSpPr/>
          <p:nvPr/>
        </p:nvSpPr>
        <p:spPr>
          <a:xfrm>
            <a:off x="2534734" y="4402958"/>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Oil Rig</a:t>
            </a:r>
            <a:endParaRPr lang="en-GB" sz="1200" b="1" dirty="0"/>
          </a:p>
        </p:txBody>
      </p:sp>
      <p:sp>
        <p:nvSpPr>
          <p:cNvPr id="33" name="Rounded Rectangle 32"/>
          <p:cNvSpPr/>
          <p:nvPr/>
        </p:nvSpPr>
        <p:spPr>
          <a:xfrm>
            <a:off x="4235147" y="4367677"/>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Oil Rig</a:t>
            </a:r>
            <a:endParaRPr lang="en-GB" sz="1200" b="1" dirty="0"/>
          </a:p>
        </p:txBody>
      </p:sp>
      <p:sp>
        <p:nvSpPr>
          <p:cNvPr id="34" name="Rounded Rectangle 33"/>
          <p:cNvSpPr/>
          <p:nvPr/>
        </p:nvSpPr>
        <p:spPr>
          <a:xfrm>
            <a:off x="5863552" y="4353141"/>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Oil Rig</a:t>
            </a:r>
            <a:endParaRPr lang="en-GB" sz="1200" b="1" dirty="0"/>
          </a:p>
        </p:txBody>
      </p:sp>
      <p:sp>
        <p:nvSpPr>
          <p:cNvPr id="35" name="Rounded Rectangle 34"/>
          <p:cNvSpPr/>
          <p:nvPr/>
        </p:nvSpPr>
        <p:spPr>
          <a:xfrm>
            <a:off x="7574080" y="2440764"/>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Brewery</a:t>
            </a:r>
            <a:endParaRPr lang="en-GB" sz="1200" b="1" dirty="0"/>
          </a:p>
        </p:txBody>
      </p:sp>
      <p:sp>
        <p:nvSpPr>
          <p:cNvPr id="36" name="Rounded Rectangle 35"/>
          <p:cNvSpPr/>
          <p:nvPr/>
        </p:nvSpPr>
        <p:spPr>
          <a:xfrm>
            <a:off x="10732896" y="2440763"/>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Brewery</a:t>
            </a:r>
            <a:endParaRPr lang="en-GB" sz="1200" b="1" dirty="0"/>
          </a:p>
        </p:txBody>
      </p:sp>
      <p:sp>
        <p:nvSpPr>
          <p:cNvPr id="37" name="Rounded Rectangle 36"/>
          <p:cNvSpPr/>
          <p:nvPr/>
        </p:nvSpPr>
        <p:spPr>
          <a:xfrm>
            <a:off x="10732896" y="4367676"/>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Farmer</a:t>
            </a:r>
            <a:endParaRPr lang="en-GB" sz="1200" b="1" dirty="0"/>
          </a:p>
        </p:txBody>
      </p:sp>
      <p:sp>
        <p:nvSpPr>
          <p:cNvPr id="38" name="Rounded Rectangle 37"/>
          <p:cNvSpPr/>
          <p:nvPr/>
        </p:nvSpPr>
        <p:spPr>
          <a:xfrm>
            <a:off x="9265862" y="4367676"/>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Farmer</a:t>
            </a:r>
            <a:endParaRPr lang="en-GB" sz="1200" b="1" dirty="0"/>
          </a:p>
        </p:txBody>
      </p:sp>
      <p:sp>
        <p:nvSpPr>
          <p:cNvPr id="39" name="Rounded Rectangle 38"/>
          <p:cNvSpPr/>
          <p:nvPr/>
        </p:nvSpPr>
        <p:spPr>
          <a:xfrm>
            <a:off x="7576263" y="4353141"/>
            <a:ext cx="847492" cy="46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Farmer</a:t>
            </a:r>
            <a:endParaRPr lang="en-GB" sz="1200" b="1" dirty="0"/>
          </a:p>
        </p:txBody>
      </p:sp>
      <p:cxnSp>
        <p:nvCxnSpPr>
          <p:cNvPr id="41" name="Straight Arrow Connector 40"/>
          <p:cNvCxnSpPr/>
          <p:nvPr/>
        </p:nvCxnSpPr>
        <p:spPr>
          <a:xfrm>
            <a:off x="2180375" y="5452946"/>
            <a:ext cx="4856045"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152186" y="345688"/>
            <a:ext cx="56379" cy="510725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252995" y="5452946"/>
            <a:ext cx="4856045"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7224806" y="345688"/>
            <a:ext cx="56379" cy="510725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16200000">
            <a:off x="5996745" y="2811769"/>
            <a:ext cx="2456122" cy="261610"/>
          </a:xfrm>
          <a:prstGeom prst="rect">
            <a:avLst/>
          </a:prstGeom>
          <a:solidFill>
            <a:schemeClr val="bg1"/>
          </a:solidFill>
        </p:spPr>
        <p:txBody>
          <a:bodyPr wrap="none" rtlCol="0">
            <a:spAutoFit/>
          </a:bodyPr>
          <a:lstStyle/>
          <a:p>
            <a:r>
              <a:rPr lang="en-GB" sz="1100" b="1" dirty="0" smtClean="0"/>
              <a:t>Vertical Integration in the Beer Market</a:t>
            </a:r>
            <a:endParaRPr lang="en-GB" sz="1100" b="1" dirty="0"/>
          </a:p>
        </p:txBody>
      </p:sp>
      <p:sp>
        <p:nvSpPr>
          <p:cNvPr id="51" name="TextBox 50"/>
          <p:cNvSpPr txBox="1"/>
          <p:nvPr/>
        </p:nvSpPr>
        <p:spPr>
          <a:xfrm>
            <a:off x="8387703" y="5322141"/>
            <a:ext cx="2614818" cy="261610"/>
          </a:xfrm>
          <a:prstGeom prst="rect">
            <a:avLst/>
          </a:prstGeom>
          <a:solidFill>
            <a:schemeClr val="bg1"/>
          </a:solidFill>
        </p:spPr>
        <p:txBody>
          <a:bodyPr wrap="none" rtlCol="0">
            <a:spAutoFit/>
          </a:bodyPr>
          <a:lstStyle/>
          <a:p>
            <a:r>
              <a:rPr lang="en-GB" sz="1100" b="1" dirty="0" smtClean="0"/>
              <a:t>Horizontal Integration in the Beer Market</a:t>
            </a:r>
            <a:endParaRPr lang="en-GB" sz="1100" b="1" dirty="0"/>
          </a:p>
        </p:txBody>
      </p:sp>
      <p:sp>
        <p:nvSpPr>
          <p:cNvPr id="52" name="TextBox 51"/>
          <p:cNvSpPr txBox="1"/>
          <p:nvPr/>
        </p:nvSpPr>
        <p:spPr>
          <a:xfrm>
            <a:off x="3257706" y="5292875"/>
            <a:ext cx="2701381" cy="261610"/>
          </a:xfrm>
          <a:prstGeom prst="rect">
            <a:avLst/>
          </a:prstGeom>
          <a:solidFill>
            <a:schemeClr val="bg1"/>
          </a:solidFill>
        </p:spPr>
        <p:txBody>
          <a:bodyPr wrap="none" rtlCol="0">
            <a:spAutoFit/>
          </a:bodyPr>
          <a:lstStyle/>
          <a:p>
            <a:r>
              <a:rPr lang="en-GB" sz="1100" b="1" dirty="0" smtClean="0"/>
              <a:t>Horizontal Integration in the Petrol Market</a:t>
            </a:r>
            <a:endParaRPr lang="en-GB" sz="1100" b="1" dirty="0"/>
          </a:p>
        </p:txBody>
      </p:sp>
      <p:sp>
        <p:nvSpPr>
          <p:cNvPr id="53" name="TextBox 52"/>
          <p:cNvSpPr txBox="1"/>
          <p:nvPr/>
        </p:nvSpPr>
        <p:spPr>
          <a:xfrm rot="16200000">
            <a:off x="870435" y="2914790"/>
            <a:ext cx="2577950" cy="261610"/>
          </a:xfrm>
          <a:prstGeom prst="rect">
            <a:avLst/>
          </a:prstGeom>
          <a:solidFill>
            <a:schemeClr val="bg1"/>
          </a:solidFill>
        </p:spPr>
        <p:txBody>
          <a:bodyPr wrap="none" rtlCol="0">
            <a:spAutoFit/>
          </a:bodyPr>
          <a:lstStyle/>
          <a:p>
            <a:r>
              <a:rPr lang="en-GB" sz="1100" b="1" dirty="0" smtClean="0"/>
              <a:t>Vertical Integration in the Petrol Market</a:t>
            </a:r>
            <a:endParaRPr lang="en-GB" sz="1100" b="1" dirty="0"/>
          </a:p>
        </p:txBody>
      </p:sp>
      <p:sp>
        <p:nvSpPr>
          <p:cNvPr id="54" name="Curved Down Arrow 53"/>
          <p:cNvSpPr/>
          <p:nvPr/>
        </p:nvSpPr>
        <p:spPr>
          <a:xfrm rot="10800000">
            <a:off x="5003548" y="5685290"/>
            <a:ext cx="4180905" cy="97015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TextBox 54"/>
          <p:cNvSpPr txBox="1"/>
          <p:nvPr/>
        </p:nvSpPr>
        <p:spPr>
          <a:xfrm>
            <a:off x="6116352" y="6234350"/>
            <a:ext cx="1955296" cy="261610"/>
          </a:xfrm>
          <a:prstGeom prst="rect">
            <a:avLst/>
          </a:prstGeom>
          <a:noFill/>
        </p:spPr>
        <p:txBody>
          <a:bodyPr wrap="square" rtlCol="0">
            <a:spAutoFit/>
          </a:bodyPr>
          <a:lstStyle/>
          <a:p>
            <a:pPr algn="ctr"/>
            <a:r>
              <a:rPr lang="en-GB" sz="1100" b="1" dirty="0" smtClean="0"/>
              <a:t>Conglomerate Integration</a:t>
            </a:r>
            <a:endParaRPr lang="en-GB" sz="1100" b="1" dirty="0"/>
          </a:p>
        </p:txBody>
      </p:sp>
    </p:spTree>
    <p:extLst>
      <p:ext uri="{BB962C8B-B14F-4D97-AF65-F5344CB8AC3E}">
        <p14:creationId xmlns:p14="http://schemas.microsoft.com/office/powerpoint/2010/main" val="65312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Benchmarks</a:t>
            </a:r>
            <a:endParaRPr lang="en-GB" b="1" dirty="0"/>
          </a:p>
        </p:txBody>
      </p:sp>
      <p:sp>
        <p:nvSpPr>
          <p:cNvPr id="5" name="Content Placeholder 4"/>
          <p:cNvSpPr>
            <a:spLocks noGrp="1"/>
          </p:cNvSpPr>
          <p:nvPr>
            <p:ph idx="1"/>
          </p:nvPr>
        </p:nvSpPr>
        <p:spPr/>
        <p:txBody>
          <a:bodyPr/>
          <a:lstStyle/>
          <a:p>
            <a:endParaRPr lang="en-GB"/>
          </a:p>
        </p:txBody>
      </p:sp>
    </p:spTree>
    <p:extLst>
      <p:ext uri="{BB962C8B-B14F-4D97-AF65-F5344CB8AC3E}">
        <p14:creationId xmlns:p14="http://schemas.microsoft.com/office/powerpoint/2010/main" val="3070697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1585" y="165101"/>
            <a:ext cx="115591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sz="2400" b="1" dirty="0">
                <a:solidFill>
                  <a:schemeClr val="accent2"/>
                </a:solidFill>
              </a:rPr>
              <a:t>What’s the point of perfect competition and </a:t>
            </a:r>
            <a:r>
              <a:rPr lang="en-GB" altLang="en-US" sz="2400" b="1" dirty="0" smtClean="0">
                <a:solidFill>
                  <a:schemeClr val="accent2"/>
                </a:solidFill>
              </a:rPr>
              <a:t>pure monopoly </a:t>
            </a:r>
            <a:r>
              <a:rPr lang="en-GB" altLang="en-US" sz="2400" b="1" dirty="0">
                <a:solidFill>
                  <a:schemeClr val="accent2"/>
                </a:solidFill>
              </a:rPr>
              <a:t>as concepts?</a:t>
            </a:r>
          </a:p>
        </p:txBody>
      </p:sp>
      <p:sp>
        <p:nvSpPr>
          <p:cNvPr id="21510" name="AutoShape 5"/>
          <p:cNvSpPr>
            <a:spLocks noChangeAspect="1" noChangeArrowheads="1" noTextEdit="1"/>
          </p:cNvSpPr>
          <p:nvPr/>
        </p:nvSpPr>
        <p:spPr bwMode="auto">
          <a:xfrm>
            <a:off x="190500" y="1714500"/>
            <a:ext cx="11760200"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21511" name="Freeform 7"/>
          <p:cNvSpPr>
            <a:spLocks noEditPoints="1"/>
          </p:cNvSpPr>
          <p:nvPr/>
        </p:nvSpPr>
        <p:spPr bwMode="auto">
          <a:xfrm>
            <a:off x="1028700" y="1784350"/>
            <a:ext cx="10041467" cy="420687"/>
          </a:xfrm>
          <a:custGeom>
            <a:avLst/>
            <a:gdLst>
              <a:gd name="T0" fmla="*/ 2147483646 w 19700"/>
              <a:gd name="T1" fmla="*/ 2147483646 h 1100"/>
              <a:gd name="T2" fmla="*/ 2147483646 w 19700"/>
              <a:gd name="T3" fmla="*/ 2147483646 h 1100"/>
              <a:gd name="T4" fmla="*/ 2147483646 w 19700"/>
              <a:gd name="T5" fmla="*/ 2147483646 h 1100"/>
              <a:gd name="T6" fmla="*/ 2147483646 w 19700"/>
              <a:gd name="T7" fmla="*/ 2147483646 h 1100"/>
              <a:gd name="T8" fmla="*/ 2147483646 w 19700"/>
              <a:gd name="T9" fmla="*/ 2147483646 h 1100"/>
              <a:gd name="T10" fmla="*/ 2147483646 w 19700"/>
              <a:gd name="T11" fmla="*/ 2147483646 h 1100"/>
              <a:gd name="T12" fmla="*/ 0 w 19700"/>
              <a:gd name="T13" fmla="*/ 2147483646 h 1100"/>
              <a:gd name="T14" fmla="*/ 2147483646 w 19700"/>
              <a:gd name="T15" fmla="*/ 0 h 1100"/>
              <a:gd name="T16" fmla="*/ 2147483646 w 19700"/>
              <a:gd name="T17" fmla="*/ 2147483646 h 1100"/>
              <a:gd name="T18" fmla="*/ 2147483646 w 19700"/>
              <a:gd name="T19" fmla="*/ 2147483646 h 1100"/>
              <a:gd name="T20" fmla="*/ 2147483646 w 19700"/>
              <a:gd name="T21" fmla="*/ 0 h 1100"/>
              <a:gd name="T22" fmla="*/ 2147483646 w 19700"/>
              <a:gd name="T23" fmla="*/ 2147483646 h 1100"/>
              <a:gd name="T24" fmla="*/ 2147483646 w 19700"/>
              <a:gd name="T25" fmla="*/ 2147483646 h 1100"/>
              <a:gd name="T26" fmla="*/ 2147483646 w 19700"/>
              <a:gd name="T27" fmla="*/ 2147483646 h 1100"/>
              <a:gd name="T28" fmla="*/ 2147483646 w 19700"/>
              <a:gd name="T29" fmla="*/ 0 h 1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0"/>
              <a:gd name="T46" fmla="*/ 0 h 1100"/>
              <a:gd name="T47" fmla="*/ 19700 w 19700"/>
              <a:gd name="T48" fmla="*/ 1100 h 1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0" h="1100">
                <a:moveTo>
                  <a:pt x="550" y="367"/>
                </a:moveTo>
                <a:lnTo>
                  <a:pt x="19150" y="367"/>
                </a:lnTo>
                <a:lnTo>
                  <a:pt x="19150" y="734"/>
                </a:lnTo>
                <a:lnTo>
                  <a:pt x="550" y="734"/>
                </a:lnTo>
                <a:lnTo>
                  <a:pt x="550" y="367"/>
                </a:lnTo>
                <a:close/>
                <a:moveTo>
                  <a:pt x="550" y="1100"/>
                </a:moveTo>
                <a:cubicBezTo>
                  <a:pt x="247" y="1100"/>
                  <a:pt x="0" y="854"/>
                  <a:pt x="0" y="550"/>
                </a:cubicBezTo>
                <a:cubicBezTo>
                  <a:pt x="0" y="247"/>
                  <a:pt x="247" y="0"/>
                  <a:pt x="550" y="0"/>
                </a:cubicBezTo>
                <a:cubicBezTo>
                  <a:pt x="854" y="0"/>
                  <a:pt x="1100" y="247"/>
                  <a:pt x="1100" y="550"/>
                </a:cubicBezTo>
                <a:cubicBezTo>
                  <a:pt x="1100" y="854"/>
                  <a:pt x="854" y="1100"/>
                  <a:pt x="550" y="1100"/>
                </a:cubicBezTo>
                <a:close/>
                <a:moveTo>
                  <a:pt x="19150" y="0"/>
                </a:moveTo>
                <a:cubicBezTo>
                  <a:pt x="19454" y="0"/>
                  <a:pt x="19700" y="247"/>
                  <a:pt x="19700" y="550"/>
                </a:cubicBezTo>
                <a:cubicBezTo>
                  <a:pt x="19700" y="854"/>
                  <a:pt x="19454" y="1100"/>
                  <a:pt x="19150" y="1100"/>
                </a:cubicBezTo>
                <a:cubicBezTo>
                  <a:pt x="18847" y="1100"/>
                  <a:pt x="18600" y="854"/>
                  <a:pt x="18600" y="550"/>
                </a:cubicBezTo>
                <a:cubicBezTo>
                  <a:pt x="18600" y="247"/>
                  <a:pt x="18847" y="0"/>
                  <a:pt x="19150" y="0"/>
                </a:cubicBezTo>
                <a:close/>
              </a:path>
            </a:pathLst>
          </a:custGeom>
          <a:solidFill>
            <a:schemeClr val="tx1"/>
          </a:solidFill>
          <a:ln w="2" cap="flat">
            <a:solidFill>
              <a:schemeClr val="tx1"/>
            </a:solidFill>
            <a:prstDash val="solid"/>
            <a:bevel/>
            <a:headEnd/>
            <a:tailEnd/>
          </a:ln>
        </p:spPr>
        <p:txBody>
          <a:bodyPr/>
          <a:lstStyle/>
          <a:p>
            <a:endParaRPr lang="en-GB"/>
          </a:p>
        </p:txBody>
      </p:sp>
      <p:sp>
        <p:nvSpPr>
          <p:cNvPr id="21512" name="Rectangle 8"/>
          <p:cNvSpPr>
            <a:spLocks noChangeArrowheads="1"/>
          </p:cNvSpPr>
          <p:nvPr/>
        </p:nvSpPr>
        <p:spPr bwMode="auto">
          <a:xfrm>
            <a:off x="749300" y="2354262"/>
            <a:ext cx="73096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PERFECT </a:t>
            </a:r>
            <a:endParaRPr lang="en-US" altLang="en-US" sz="1600" dirty="0">
              <a:solidFill>
                <a:schemeClr val="tx2"/>
              </a:solidFill>
            </a:endParaRPr>
          </a:p>
        </p:txBody>
      </p:sp>
      <p:sp>
        <p:nvSpPr>
          <p:cNvPr id="21513" name="Rectangle 9"/>
          <p:cNvSpPr>
            <a:spLocks noChangeArrowheads="1"/>
          </p:cNvSpPr>
          <p:nvPr/>
        </p:nvSpPr>
        <p:spPr bwMode="auto">
          <a:xfrm>
            <a:off x="493184" y="2601912"/>
            <a:ext cx="122249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a:solidFill>
                  <a:srgbClr val="000000"/>
                </a:solidFill>
              </a:rPr>
              <a:t>COMPETITION</a:t>
            </a:r>
            <a:endParaRPr lang="en-US" altLang="en-US" sz="1600">
              <a:solidFill>
                <a:schemeClr val="tx2"/>
              </a:solidFill>
            </a:endParaRPr>
          </a:p>
        </p:txBody>
      </p:sp>
      <p:sp>
        <p:nvSpPr>
          <p:cNvPr id="21514" name="Rectangle 10"/>
          <p:cNvSpPr>
            <a:spLocks noChangeArrowheads="1"/>
          </p:cNvSpPr>
          <p:nvPr/>
        </p:nvSpPr>
        <p:spPr bwMode="auto">
          <a:xfrm>
            <a:off x="10155988" y="2355690"/>
            <a:ext cx="1214525"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rPr>
              <a:t>PURE MONOPOLY</a:t>
            </a:r>
            <a:endParaRPr lang="en-US" altLang="en-US" sz="1600" dirty="0">
              <a:solidFill>
                <a:schemeClr val="tx2"/>
              </a:solidFill>
            </a:endParaRPr>
          </a:p>
        </p:txBody>
      </p:sp>
      <p:sp>
        <p:nvSpPr>
          <p:cNvPr id="21515" name="Oval 11"/>
          <p:cNvSpPr>
            <a:spLocks noChangeArrowheads="1"/>
          </p:cNvSpPr>
          <p:nvPr/>
        </p:nvSpPr>
        <p:spPr bwMode="auto">
          <a:xfrm>
            <a:off x="8001001" y="1857375"/>
            <a:ext cx="408517" cy="3063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1516" name="Rectangle 14"/>
          <p:cNvSpPr>
            <a:spLocks noChangeArrowheads="1"/>
          </p:cNvSpPr>
          <p:nvPr/>
        </p:nvSpPr>
        <p:spPr bwMode="auto">
          <a:xfrm>
            <a:off x="7474605" y="2357021"/>
            <a:ext cx="1314451"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solidFill>
                  <a:srgbClr val="000000"/>
                </a:solidFill>
              </a:rPr>
              <a:t>OLIGOPOLY </a:t>
            </a:r>
            <a:r>
              <a:rPr lang="en-US" altLang="en-US" sz="1100" b="1" dirty="0" smtClean="0">
                <a:solidFill>
                  <a:srgbClr val="000000"/>
                </a:solidFill>
              </a:rPr>
              <a:t>&amp; </a:t>
            </a:r>
            <a:r>
              <a:rPr lang="en-US" altLang="en-US" sz="1600" b="1" dirty="0">
                <a:solidFill>
                  <a:srgbClr val="000000"/>
                </a:solidFill>
              </a:rPr>
              <a:t>DUOPOLY</a:t>
            </a:r>
            <a:endParaRPr lang="en-US" altLang="en-US" sz="1600" dirty="0">
              <a:solidFill>
                <a:schemeClr val="tx2"/>
              </a:solidFill>
            </a:endParaRPr>
          </a:p>
        </p:txBody>
      </p:sp>
      <p:sp>
        <p:nvSpPr>
          <p:cNvPr id="21517" name="Freeform 15"/>
          <p:cNvSpPr>
            <a:spLocks noEditPoints="1"/>
          </p:cNvSpPr>
          <p:nvPr/>
        </p:nvSpPr>
        <p:spPr bwMode="auto">
          <a:xfrm>
            <a:off x="1921933" y="3246735"/>
            <a:ext cx="8818034" cy="210612"/>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a:p>
        </p:txBody>
      </p:sp>
      <p:sp>
        <p:nvSpPr>
          <p:cNvPr id="21520" name="Freeform 18"/>
          <p:cNvSpPr>
            <a:spLocks noEditPoints="1"/>
          </p:cNvSpPr>
          <p:nvPr/>
        </p:nvSpPr>
        <p:spPr bwMode="auto">
          <a:xfrm>
            <a:off x="1259417" y="3060700"/>
            <a:ext cx="101600" cy="1689100"/>
          </a:xfrm>
          <a:custGeom>
            <a:avLst/>
            <a:gdLst>
              <a:gd name="T0" fmla="*/ 2147483646 w 400"/>
              <a:gd name="T1" fmla="*/ 2147483646 h 8833"/>
              <a:gd name="T2" fmla="*/ 2147483646 w 400"/>
              <a:gd name="T3" fmla="*/ 2147483646 h 8833"/>
              <a:gd name="T4" fmla="*/ 2147483646 w 400"/>
              <a:gd name="T5" fmla="*/ 2147483646 h 8833"/>
              <a:gd name="T6" fmla="*/ 2147483646 w 400"/>
              <a:gd name="T7" fmla="*/ 2147483646 h 8833"/>
              <a:gd name="T8" fmla="*/ 2147483646 w 400"/>
              <a:gd name="T9" fmla="*/ 2147483646 h 8833"/>
              <a:gd name="T10" fmla="*/ 2147483646 w 400"/>
              <a:gd name="T11" fmla="*/ 0 h 8833"/>
              <a:gd name="T12" fmla="*/ 2147483646 w 400"/>
              <a:gd name="T13" fmla="*/ 2147483646 h 8833"/>
              <a:gd name="T14" fmla="*/ 2147483646 w 400"/>
              <a:gd name="T15" fmla="*/ 2147483646 h 8833"/>
              <a:gd name="T16" fmla="*/ 2147483646 w 400"/>
              <a:gd name="T17" fmla="*/ 2147483646 h 8833"/>
              <a:gd name="T18" fmla="*/ 0 w 400"/>
              <a:gd name="T19" fmla="*/ 2147483646 h 8833"/>
              <a:gd name="T20" fmla="*/ 2147483646 w 400"/>
              <a:gd name="T21" fmla="*/ 2147483646 h 8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8833"/>
              <a:gd name="T35" fmla="*/ 400 w 400"/>
              <a:gd name="T36" fmla="*/ 8833 h 8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8833">
                <a:moveTo>
                  <a:pt x="234" y="33"/>
                </a:moveTo>
                <a:lnTo>
                  <a:pt x="234" y="8500"/>
                </a:lnTo>
                <a:cubicBezTo>
                  <a:pt x="234" y="8519"/>
                  <a:pt x="219" y="8533"/>
                  <a:pt x="200" y="8533"/>
                </a:cubicBezTo>
                <a:cubicBezTo>
                  <a:pt x="182" y="8533"/>
                  <a:pt x="167" y="8519"/>
                  <a:pt x="167" y="8500"/>
                </a:cubicBezTo>
                <a:lnTo>
                  <a:pt x="167" y="33"/>
                </a:lnTo>
                <a:cubicBezTo>
                  <a:pt x="167" y="15"/>
                  <a:pt x="182" y="0"/>
                  <a:pt x="200" y="0"/>
                </a:cubicBezTo>
                <a:cubicBezTo>
                  <a:pt x="219" y="0"/>
                  <a:pt x="234" y="15"/>
                  <a:pt x="234" y="33"/>
                </a:cubicBezTo>
                <a:close/>
                <a:moveTo>
                  <a:pt x="400" y="8433"/>
                </a:moveTo>
                <a:lnTo>
                  <a:pt x="200" y="8833"/>
                </a:lnTo>
                <a:lnTo>
                  <a:pt x="0" y="8433"/>
                </a:lnTo>
                <a:lnTo>
                  <a:pt x="400" y="8433"/>
                </a:lnTo>
                <a:close/>
              </a:path>
            </a:pathLst>
          </a:custGeom>
          <a:solidFill>
            <a:srgbClr val="000000"/>
          </a:solidFill>
          <a:ln w="2" cap="flat">
            <a:solidFill>
              <a:srgbClr val="000000"/>
            </a:solidFill>
            <a:prstDash val="solid"/>
            <a:bevel/>
            <a:headEnd/>
            <a:tailEnd/>
          </a:ln>
        </p:spPr>
        <p:txBody>
          <a:bodyPr/>
          <a:lstStyle/>
          <a:p>
            <a:endParaRPr lang="en-GB"/>
          </a:p>
        </p:txBody>
      </p:sp>
      <p:sp>
        <p:nvSpPr>
          <p:cNvPr id="21521" name="Freeform 19"/>
          <p:cNvSpPr>
            <a:spLocks noEditPoints="1"/>
          </p:cNvSpPr>
          <p:nvPr/>
        </p:nvSpPr>
        <p:spPr bwMode="auto">
          <a:xfrm>
            <a:off x="10739967" y="2982912"/>
            <a:ext cx="101600" cy="1766887"/>
          </a:xfrm>
          <a:custGeom>
            <a:avLst/>
            <a:gdLst>
              <a:gd name="T0" fmla="*/ 2147483646 w 200"/>
              <a:gd name="T1" fmla="*/ 2147483646 h 4616"/>
              <a:gd name="T2" fmla="*/ 2147483646 w 200"/>
              <a:gd name="T3" fmla="*/ 2147483646 h 4616"/>
              <a:gd name="T4" fmla="*/ 2147483646 w 200"/>
              <a:gd name="T5" fmla="*/ 2147483646 h 4616"/>
              <a:gd name="T6" fmla="*/ 2147483646 w 200"/>
              <a:gd name="T7" fmla="*/ 2147483646 h 4616"/>
              <a:gd name="T8" fmla="*/ 2147483646 w 200"/>
              <a:gd name="T9" fmla="*/ 2147483646 h 4616"/>
              <a:gd name="T10" fmla="*/ 2147483646 w 200"/>
              <a:gd name="T11" fmla="*/ 0 h 4616"/>
              <a:gd name="T12" fmla="*/ 2147483646 w 200"/>
              <a:gd name="T13" fmla="*/ 2147483646 h 4616"/>
              <a:gd name="T14" fmla="*/ 2147483646 w 200"/>
              <a:gd name="T15" fmla="*/ 2147483646 h 4616"/>
              <a:gd name="T16" fmla="*/ 2147483646 w 200"/>
              <a:gd name="T17" fmla="*/ 2147483646 h 4616"/>
              <a:gd name="T18" fmla="*/ 0 w 200"/>
              <a:gd name="T19" fmla="*/ 2147483646 h 4616"/>
              <a:gd name="T20" fmla="*/ 2147483646 w 200"/>
              <a:gd name="T21" fmla="*/ 2147483646 h 46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4616"/>
              <a:gd name="T35" fmla="*/ 200 w 200"/>
              <a:gd name="T36" fmla="*/ 4616 h 46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4616">
                <a:moveTo>
                  <a:pt x="117" y="16"/>
                </a:moveTo>
                <a:lnTo>
                  <a:pt x="117" y="4450"/>
                </a:lnTo>
                <a:cubicBezTo>
                  <a:pt x="117" y="4459"/>
                  <a:pt x="110" y="4466"/>
                  <a:pt x="100" y="4466"/>
                </a:cubicBezTo>
                <a:cubicBezTo>
                  <a:pt x="91" y="4466"/>
                  <a:pt x="84" y="4459"/>
                  <a:pt x="84" y="4450"/>
                </a:cubicBezTo>
                <a:lnTo>
                  <a:pt x="84" y="16"/>
                </a:lnTo>
                <a:cubicBezTo>
                  <a:pt x="84" y="7"/>
                  <a:pt x="91" y="0"/>
                  <a:pt x="100" y="0"/>
                </a:cubicBezTo>
                <a:cubicBezTo>
                  <a:pt x="110" y="0"/>
                  <a:pt x="117" y="7"/>
                  <a:pt x="117" y="16"/>
                </a:cubicBezTo>
                <a:close/>
                <a:moveTo>
                  <a:pt x="200" y="4416"/>
                </a:moveTo>
                <a:lnTo>
                  <a:pt x="100" y="4616"/>
                </a:lnTo>
                <a:lnTo>
                  <a:pt x="0" y="4416"/>
                </a:lnTo>
                <a:lnTo>
                  <a:pt x="200" y="4416"/>
                </a:lnTo>
                <a:close/>
              </a:path>
            </a:pathLst>
          </a:custGeom>
          <a:solidFill>
            <a:srgbClr val="000000"/>
          </a:solidFill>
          <a:ln w="2" cap="flat">
            <a:solidFill>
              <a:srgbClr val="000000"/>
            </a:solidFill>
            <a:prstDash val="solid"/>
            <a:bevel/>
            <a:headEnd/>
            <a:tailEnd/>
          </a:ln>
        </p:spPr>
        <p:txBody>
          <a:bodyPr/>
          <a:lstStyle/>
          <a:p>
            <a:endParaRPr lang="en-GB"/>
          </a:p>
        </p:txBody>
      </p:sp>
      <p:sp>
        <p:nvSpPr>
          <p:cNvPr id="21522" name="Rectangle 20"/>
          <p:cNvSpPr>
            <a:spLocks noChangeArrowheads="1"/>
          </p:cNvSpPr>
          <p:nvPr/>
        </p:nvSpPr>
        <p:spPr bwMode="auto">
          <a:xfrm>
            <a:off x="391584" y="4911726"/>
            <a:ext cx="1680633" cy="347662"/>
          </a:xfrm>
          <a:prstGeom prst="rect">
            <a:avLst/>
          </a:prstGeom>
          <a:noFill/>
          <a:ln w="6"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1523" name="Rectangle 21"/>
          <p:cNvSpPr>
            <a:spLocks noChangeArrowheads="1"/>
          </p:cNvSpPr>
          <p:nvPr/>
        </p:nvSpPr>
        <p:spPr bwMode="auto">
          <a:xfrm>
            <a:off x="524933" y="4968876"/>
            <a:ext cx="113582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a:solidFill>
                  <a:srgbClr val="000000"/>
                </a:solidFill>
              </a:rPr>
              <a:t>MANY sellers</a:t>
            </a:r>
            <a:endParaRPr lang="en-US" altLang="en-US" sz="1600">
              <a:solidFill>
                <a:schemeClr val="tx2"/>
              </a:solidFill>
            </a:endParaRPr>
          </a:p>
        </p:txBody>
      </p:sp>
      <p:sp>
        <p:nvSpPr>
          <p:cNvPr id="21524" name="Rectangle 22"/>
          <p:cNvSpPr>
            <a:spLocks noChangeArrowheads="1"/>
          </p:cNvSpPr>
          <p:nvPr/>
        </p:nvSpPr>
        <p:spPr bwMode="auto">
          <a:xfrm>
            <a:off x="9872133" y="4911726"/>
            <a:ext cx="1447800" cy="347662"/>
          </a:xfrm>
          <a:prstGeom prst="rect">
            <a:avLst/>
          </a:prstGeom>
          <a:noFill/>
          <a:ln w="6" cap="rnd">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1525" name="Rectangle 23"/>
          <p:cNvSpPr>
            <a:spLocks noChangeArrowheads="1"/>
          </p:cNvSpPr>
          <p:nvPr/>
        </p:nvSpPr>
        <p:spPr bwMode="auto">
          <a:xfrm>
            <a:off x="10005484" y="4968876"/>
            <a:ext cx="92894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a:solidFill>
                  <a:srgbClr val="000000"/>
                </a:solidFill>
              </a:rPr>
              <a:t>ONE  seller</a:t>
            </a:r>
            <a:endParaRPr lang="en-US" altLang="en-US" sz="1600">
              <a:solidFill>
                <a:schemeClr val="tx2"/>
              </a:solidFill>
            </a:endParaRPr>
          </a:p>
        </p:txBody>
      </p:sp>
      <p:sp>
        <p:nvSpPr>
          <p:cNvPr id="21526" name="Oval 28"/>
          <p:cNvSpPr>
            <a:spLocks noChangeArrowheads="1"/>
          </p:cNvSpPr>
          <p:nvPr/>
        </p:nvSpPr>
        <p:spPr bwMode="auto">
          <a:xfrm>
            <a:off x="3280835" y="1852614"/>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1527" name="Rectangle 31"/>
          <p:cNvSpPr>
            <a:spLocks noChangeArrowheads="1"/>
          </p:cNvSpPr>
          <p:nvPr/>
        </p:nvSpPr>
        <p:spPr bwMode="auto">
          <a:xfrm>
            <a:off x="5198197" y="2354262"/>
            <a:ext cx="120896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CONTESTABLE </a:t>
            </a:r>
            <a:endParaRPr lang="en-US" altLang="en-US" sz="1600" dirty="0">
              <a:solidFill>
                <a:schemeClr val="tx2"/>
              </a:solidFill>
            </a:endParaRPr>
          </a:p>
        </p:txBody>
      </p:sp>
      <p:sp>
        <p:nvSpPr>
          <p:cNvPr id="21528" name="Rectangle 32"/>
          <p:cNvSpPr>
            <a:spLocks noChangeArrowheads="1"/>
          </p:cNvSpPr>
          <p:nvPr/>
        </p:nvSpPr>
        <p:spPr bwMode="auto">
          <a:xfrm>
            <a:off x="5356193" y="2601912"/>
            <a:ext cx="83356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a:solidFill>
                  <a:srgbClr val="000000"/>
                </a:solidFill>
              </a:rPr>
              <a:t>MARKETS</a:t>
            </a:r>
            <a:endParaRPr lang="en-US" altLang="en-US" sz="1600" dirty="0">
              <a:solidFill>
                <a:schemeClr val="tx2"/>
              </a:solidFill>
            </a:endParaRPr>
          </a:p>
        </p:txBody>
      </p:sp>
      <p:sp>
        <p:nvSpPr>
          <p:cNvPr id="21508" name="Oval 35"/>
          <p:cNvSpPr>
            <a:spLocks noChangeArrowheads="1"/>
          </p:cNvSpPr>
          <p:nvPr/>
        </p:nvSpPr>
        <p:spPr bwMode="auto">
          <a:xfrm>
            <a:off x="104775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1509" name="Oval 36"/>
          <p:cNvSpPr>
            <a:spLocks noChangeArrowheads="1"/>
          </p:cNvSpPr>
          <p:nvPr/>
        </p:nvSpPr>
        <p:spPr bwMode="auto">
          <a:xfrm>
            <a:off x="10477501" y="1785939"/>
            <a:ext cx="571500" cy="428625"/>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5" name="Oval 28"/>
          <p:cNvSpPr>
            <a:spLocks noChangeArrowheads="1"/>
          </p:cNvSpPr>
          <p:nvPr/>
        </p:nvSpPr>
        <p:spPr bwMode="auto">
          <a:xfrm>
            <a:off x="5634251" y="1857375"/>
            <a:ext cx="406400" cy="3063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chemeClr val="tx2"/>
              </a:solidFill>
            </a:endParaRPr>
          </a:p>
        </p:txBody>
      </p:sp>
      <p:sp>
        <p:nvSpPr>
          <p:cNvPr id="26" name="Rectangle 31"/>
          <p:cNvSpPr>
            <a:spLocks noChangeArrowheads="1"/>
          </p:cNvSpPr>
          <p:nvPr/>
        </p:nvSpPr>
        <p:spPr bwMode="auto">
          <a:xfrm>
            <a:off x="2764690" y="2319946"/>
            <a:ext cx="138941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smtClean="0">
                <a:solidFill>
                  <a:srgbClr val="000000"/>
                </a:solidFill>
              </a:rPr>
              <a:t>MONOPOLISTIC </a:t>
            </a:r>
            <a:endParaRPr lang="en-US" altLang="en-US" sz="1600" dirty="0">
              <a:solidFill>
                <a:schemeClr val="tx2"/>
              </a:solidFill>
            </a:endParaRPr>
          </a:p>
        </p:txBody>
      </p:sp>
      <p:sp>
        <p:nvSpPr>
          <p:cNvPr id="27" name="Rectangle 32"/>
          <p:cNvSpPr>
            <a:spLocks noChangeArrowheads="1"/>
          </p:cNvSpPr>
          <p:nvPr/>
        </p:nvSpPr>
        <p:spPr bwMode="auto">
          <a:xfrm>
            <a:off x="2824544" y="2562965"/>
            <a:ext cx="12200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b="1" dirty="0" smtClean="0">
                <a:solidFill>
                  <a:srgbClr val="000000"/>
                </a:solidFill>
              </a:rPr>
              <a:t>COMPETITION</a:t>
            </a:r>
            <a:endParaRPr lang="en-US" altLang="en-US" sz="1600" dirty="0">
              <a:solidFill>
                <a:schemeClr val="tx2"/>
              </a:solidFill>
            </a:endParaRPr>
          </a:p>
        </p:txBody>
      </p:sp>
      <p:sp>
        <p:nvSpPr>
          <p:cNvPr id="28" name="Freeform 15"/>
          <p:cNvSpPr>
            <a:spLocks noEditPoints="1"/>
          </p:cNvSpPr>
          <p:nvPr/>
        </p:nvSpPr>
        <p:spPr bwMode="auto">
          <a:xfrm rot="10800000">
            <a:off x="1715675" y="1246636"/>
            <a:ext cx="9125892" cy="186193"/>
          </a:xfrm>
          <a:custGeom>
            <a:avLst/>
            <a:gdLst>
              <a:gd name="T0" fmla="*/ 0 w 4094"/>
              <a:gd name="T1" fmla="*/ 2147483646 h 121"/>
              <a:gd name="T2" fmla="*/ 2147483646 w 4094"/>
              <a:gd name="T3" fmla="*/ 2147483646 h 121"/>
              <a:gd name="T4" fmla="*/ 2147483646 w 4094"/>
              <a:gd name="T5" fmla="*/ 2147483646 h 121"/>
              <a:gd name="T6" fmla="*/ 0 w 4094"/>
              <a:gd name="T7" fmla="*/ 2147483646 h 121"/>
              <a:gd name="T8" fmla="*/ 0 w 4094"/>
              <a:gd name="T9" fmla="*/ 2147483646 h 121"/>
              <a:gd name="T10" fmla="*/ 2147483646 w 4094"/>
              <a:gd name="T11" fmla="*/ 0 h 121"/>
              <a:gd name="T12" fmla="*/ 2147483646 w 4094"/>
              <a:gd name="T13" fmla="*/ 2147483646 h 121"/>
              <a:gd name="T14" fmla="*/ 2147483646 w 4094"/>
              <a:gd name="T15" fmla="*/ 2147483646 h 121"/>
              <a:gd name="T16" fmla="*/ 2147483646 w 4094"/>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94"/>
              <a:gd name="T28" fmla="*/ 0 h 121"/>
              <a:gd name="T29" fmla="*/ 4094 w 4094"/>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94" h="121">
                <a:moveTo>
                  <a:pt x="0" y="40"/>
                </a:moveTo>
                <a:lnTo>
                  <a:pt x="3993" y="40"/>
                </a:lnTo>
                <a:lnTo>
                  <a:pt x="3993" y="81"/>
                </a:lnTo>
                <a:lnTo>
                  <a:pt x="0" y="81"/>
                </a:lnTo>
                <a:lnTo>
                  <a:pt x="0" y="40"/>
                </a:lnTo>
                <a:close/>
                <a:moveTo>
                  <a:pt x="3973" y="0"/>
                </a:moveTo>
                <a:lnTo>
                  <a:pt x="4094" y="60"/>
                </a:lnTo>
                <a:lnTo>
                  <a:pt x="3973" y="121"/>
                </a:lnTo>
                <a:lnTo>
                  <a:pt x="3973" y="0"/>
                </a:lnTo>
                <a:close/>
              </a:path>
            </a:pathLst>
          </a:custGeom>
          <a:solidFill>
            <a:schemeClr val="accent1"/>
          </a:solidFill>
          <a:ln w="2" cap="flat">
            <a:solidFill>
              <a:schemeClr val="accent1"/>
            </a:solidFill>
            <a:prstDash val="solid"/>
            <a:bevel/>
            <a:headEnd/>
            <a:tailEnd/>
          </a:ln>
        </p:spPr>
        <p:txBody>
          <a:bodyPr/>
          <a:lstStyle/>
          <a:p>
            <a:endParaRPr lang="en-GB"/>
          </a:p>
        </p:txBody>
      </p:sp>
      <p:sp>
        <p:nvSpPr>
          <p:cNvPr id="3" name="TextBox 2"/>
          <p:cNvSpPr txBox="1"/>
          <p:nvPr/>
        </p:nvSpPr>
        <p:spPr>
          <a:xfrm>
            <a:off x="8789056" y="3198152"/>
            <a:ext cx="1442511" cy="307777"/>
          </a:xfrm>
          <a:prstGeom prst="rect">
            <a:avLst/>
          </a:prstGeom>
          <a:solidFill>
            <a:schemeClr val="bg1"/>
          </a:solidFill>
          <a:ln>
            <a:solidFill>
              <a:schemeClr val="accent1"/>
            </a:solidFill>
          </a:ln>
        </p:spPr>
        <p:txBody>
          <a:bodyPr wrap="none" rtlCol="0">
            <a:spAutoFit/>
          </a:bodyPr>
          <a:lstStyle/>
          <a:p>
            <a:pPr algn="ctr"/>
            <a:r>
              <a:rPr lang="en-GB" sz="1400" b="1" dirty="0" smtClean="0"/>
              <a:t>Less competition</a:t>
            </a:r>
            <a:endParaRPr lang="en-GB" sz="1400" b="1" dirty="0"/>
          </a:p>
        </p:txBody>
      </p:sp>
      <p:sp>
        <p:nvSpPr>
          <p:cNvPr id="40" name="TextBox 39"/>
          <p:cNvSpPr txBox="1"/>
          <p:nvPr/>
        </p:nvSpPr>
        <p:spPr>
          <a:xfrm>
            <a:off x="2141246" y="3198151"/>
            <a:ext cx="1538306" cy="307777"/>
          </a:xfrm>
          <a:prstGeom prst="rect">
            <a:avLst/>
          </a:prstGeom>
          <a:solidFill>
            <a:schemeClr val="bg1"/>
          </a:solidFill>
          <a:ln>
            <a:solidFill>
              <a:schemeClr val="accent1"/>
            </a:solidFill>
          </a:ln>
        </p:spPr>
        <p:txBody>
          <a:bodyPr wrap="none" rtlCol="0">
            <a:spAutoFit/>
          </a:bodyPr>
          <a:lstStyle/>
          <a:p>
            <a:pPr algn="ctr"/>
            <a:r>
              <a:rPr lang="en-GB" sz="1400" b="1" dirty="0" smtClean="0"/>
              <a:t>More competition</a:t>
            </a:r>
            <a:endParaRPr lang="en-GB" sz="1400" b="1" dirty="0"/>
          </a:p>
        </p:txBody>
      </p:sp>
      <p:sp>
        <p:nvSpPr>
          <p:cNvPr id="41" name="TextBox 40"/>
          <p:cNvSpPr txBox="1"/>
          <p:nvPr/>
        </p:nvSpPr>
        <p:spPr>
          <a:xfrm>
            <a:off x="2141246" y="1179967"/>
            <a:ext cx="1589602" cy="307777"/>
          </a:xfrm>
          <a:prstGeom prst="rect">
            <a:avLst/>
          </a:prstGeom>
          <a:solidFill>
            <a:schemeClr val="bg1"/>
          </a:solidFill>
          <a:ln>
            <a:solidFill>
              <a:schemeClr val="accent1"/>
            </a:solidFill>
          </a:ln>
        </p:spPr>
        <p:txBody>
          <a:bodyPr wrap="none" rtlCol="0">
            <a:spAutoFit/>
          </a:bodyPr>
          <a:lstStyle/>
          <a:p>
            <a:pPr algn="ctr"/>
            <a:r>
              <a:rPr lang="en-GB" sz="1400" b="1" dirty="0" smtClean="0"/>
              <a:t>Less Concentration</a:t>
            </a:r>
            <a:endParaRPr lang="en-GB" sz="1400" b="1" dirty="0"/>
          </a:p>
        </p:txBody>
      </p:sp>
      <p:sp>
        <p:nvSpPr>
          <p:cNvPr id="42" name="TextBox 41"/>
          <p:cNvSpPr txBox="1"/>
          <p:nvPr/>
        </p:nvSpPr>
        <p:spPr>
          <a:xfrm>
            <a:off x="8798411" y="1179967"/>
            <a:ext cx="1685398" cy="307777"/>
          </a:xfrm>
          <a:prstGeom prst="rect">
            <a:avLst/>
          </a:prstGeom>
          <a:solidFill>
            <a:schemeClr val="bg1"/>
          </a:solidFill>
          <a:ln>
            <a:solidFill>
              <a:schemeClr val="accent1"/>
            </a:solidFill>
          </a:ln>
        </p:spPr>
        <p:txBody>
          <a:bodyPr wrap="none" rtlCol="0">
            <a:spAutoFit/>
          </a:bodyPr>
          <a:lstStyle/>
          <a:p>
            <a:pPr algn="ctr"/>
            <a:r>
              <a:rPr lang="en-GB" sz="1400" b="1" dirty="0" smtClean="0"/>
              <a:t>More Concentration</a:t>
            </a:r>
            <a:endParaRPr lang="en-GB" sz="1400" b="1" dirty="0"/>
          </a:p>
        </p:txBody>
      </p:sp>
    </p:spTree>
    <p:extLst>
      <p:ext uri="{BB962C8B-B14F-4D97-AF65-F5344CB8AC3E}">
        <p14:creationId xmlns:p14="http://schemas.microsoft.com/office/powerpoint/2010/main" val="3442266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Theory of the Firm (Essay Practice)</a:t>
            </a:r>
            <a:r>
              <a:rPr lang="en-GB" dirty="0" smtClean="0"/>
              <a:t/>
            </a:r>
            <a:br>
              <a:rPr lang="en-GB" dirty="0" smtClean="0"/>
            </a:br>
            <a:r>
              <a:rPr lang="en-GB" sz="3600" b="1" dirty="0" smtClean="0">
                <a:solidFill>
                  <a:srgbClr val="FF0000"/>
                </a:solidFill>
              </a:rPr>
              <a:t>The role of the internet in promoting competition</a:t>
            </a:r>
            <a:endParaRPr lang="en-GB" sz="3600" b="1" dirty="0">
              <a:solidFill>
                <a:srgbClr val="FF0000"/>
              </a:solidFill>
            </a:endParaRPr>
          </a:p>
        </p:txBody>
      </p:sp>
      <p:sp>
        <p:nvSpPr>
          <p:cNvPr id="3" name="Content Placeholder 2"/>
          <p:cNvSpPr>
            <a:spLocks noGrp="1"/>
          </p:cNvSpPr>
          <p:nvPr>
            <p:ph idx="1"/>
          </p:nvPr>
        </p:nvSpPr>
        <p:spPr>
          <a:xfrm>
            <a:off x="838200" y="1825625"/>
            <a:ext cx="10515600" cy="1416339"/>
          </a:xfrm>
        </p:spPr>
        <p:txBody>
          <a:bodyPr/>
          <a:lstStyle/>
          <a:p>
            <a:pPr marL="0" indent="0">
              <a:buNone/>
            </a:pPr>
            <a:r>
              <a:rPr lang="en-GB" i="1" dirty="0" smtClean="0"/>
              <a:t>Discuss whether technological developments, such as the Internet, are making markets more competitive and making perfect competition theory more realistic (25 marks)</a:t>
            </a:r>
          </a:p>
          <a:p>
            <a:pPr marL="0" indent="0">
              <a:buNone/>
            </a:pPr>
            <a:endParaRPr lang="en-GB" dirty="0" smtClean="0"/>
          </a:p>
          <a:p>
            <a:pPr marL="0" indent="0">
              <a:buNone/>
            </a:pPr>
            <a:endParaRPr lang="en-GB" dirty="0"/>
          </a:p>
        </p:txBody>
      </p:sp>
      <p:sp>
        <p:nvSpPr>
          <p:cNvPr id="4" name="Rectangle 3"/>
          <p:cNvSpPr/>
          <p:nvPr/>
        </p:nvSpPr>
        <p:spPr>
          <a:xfrm>
            <a:off x="838200" y="3333354"/>
            <a:ext cx="3336174" cy="3170099"/>
          </a:xfrm>
          <a:prstGeom prst="rect">
            <a:avLst/>
          </a:prstGeom>
          <a:solidFill>
            <a:schemeClr val="bg1"/>
          </a:solidFill>
        </p:spPr>
        <p:txBody>
          <a:bodyPr wrap="square">
            <a:spAutoFit/>
          </a:bodyPr>
          <a:lstStyle/>
          <a:p>
            <a:r>
              <a:rPr lang="en-GB" sz="2000" b="1" dirty="0"/>
              <a:t>INITIAL DISCUSSION POINTS</a:t>
            </a:r>
          </a:p>
          <a:p>
            <a:pPr marL="285750" indent="-285750">
              <a:buFont typeface="Arial" panose="020B0604020202020204" pitchFamily="34" charset="0"/>
              <a:buChar char="•"/>
            </a:pPr>
            <a:r>
              <a:rPr lang="en-GB" sz="2000" dirty="0"/>
              <a:t>How would you plan this essay?  Can you use the old AS model here?</a:t>
            </a:r>
          </a:p>
          <a:p>
            <a:pPr marL="285750" indent="-285750">
              <a:buFont typeface="Arial" panose="020B0604020202020204" pitchFamily="34" charset="0"/>
              <a:buChar char="•"/>
            </a:pPr>
            <a:r>
              <a:rPr lang="en-GB" sz="2000" dirty="0"/>
              <a:t>What case studies could you talk about?</a:t>
            </a:r>
          </a:p>
          <a:p>
            <a:pPr marL="285750" indent="-285750">
              <a:buFont typeface="Arial" panose="020B0604020202020204" pitchFamily="34" charset="0"/>
              <a:buChar char="•"/>
            </a:pPr>
            <a:r>
              <a:rPr lang="en-GB" sz="2000" dirty="0"/>
              <a:t>What is your main economic theory </a:t>
            </a:r>
            <a:r>
              <a:rPr lang="en-GB" sz="2000" dirty="0" smtClean="0"/>
              <a:t>or concepts for discussion going </a:t>
            </a:r>
            <a:r>
              <a:rPr lang="en-GB" sz="2000" dirty="0"/>
              <a:t>to be?</a:t>
            </a:r>
          </a:p>
        </p:txBody>
      </p:sp>
      <p:sp>
        <p:nvSpPr>
          <p:cNvPr id="5" name="Rectangle 4"/>
          <p:cNvSpPr/>
          <p:nvPr/>
        </p:nvSpPr>
        <p:spPr>
          <a:xfrm>
            <a:off x="4427913" y="3333354"/>
            <a:ext cx="2210461" cy="2677656"/>
          </a:xfrm>
          <a:prstGeom prst="rect">
            <a:avLst/>
          </a:prstGeom>
          <a:solidFill>
            <a:schemeClr val="bg1"/>
          </a:solidFill>
        </p:spPr>
        <p:txBody>
          <a:bodyPr wrap="square">
            <a:spAutoFit/>
          </a:bodyPr>
          <a:lstStyle/>
          <a:p>
            <a:r>
              <a:rPr lang="en-GB" sz="2000" b="1" dirty="0" smtClean="0"/>
              <a:t>CASE STUDIES</a:t>
            </a:r>
            <a:endParaRPr lang="en-GB" sz="2000" b="1" dirty="0"/>
          </a:p>
          <a:p>
            <a:r>
              <a:rPr lang="en-GB" sz="1400" i="1" dirty="0" smtClean="0"/>
              <a:t>Access the links below as a starting point (you will need headphones)</a:t>
            </a:r>
          </a:p>
          <a:p>
            <a:pPr marL="285750" indent="-285750">
              <a:buFont typeface="Arial" panose="020B0604020202020204" pitchFamily="34" charset="0"/>
              <a:buChar char="•"/>
            </a:pPr>
            <a:r>
              <a:rPr lang="en-GB" sz="2000" dirty="0" smtClean="0"/>
              <a:t>History of </a:t>
            </a:r>
            <a:r>
              <a:rPr lang="en-GB" sz="2000" dirty="0" smtClean="0">
                <a:hlinkClick r:id="rId2"/>
              </a:rPr>
              <a:t>Amazon</a:t>
            </a:r>
            <a:endParaRPr lang="en-GB" sz="2000" dirty="0" smtClean="0"/>
          </a:p>
          <a:p>
            <a:pPr marL="285750" indent="-285750">
              <a:buFont typeface="Arial" panose="020B0604020202020204" pitchFamily="34" charset="0"/>
              <a:buChar char="•"/>
            </a:pPr>
            <a:r>
              <a:rPr lang="en-GB" sz="2000" dirty="0" smtClean="0"/>
              <a:t>History of </a:t>
            </a:r>
            <a:r>
              <a:rPr lang="en-GB" sz="2000" dirty="0" smtClean="0">
                <a:hlinkClick r:id="rId3"/>
              </a:rPr>
              <a:t>Apple</a:t>
            </a:r>
            <a:endParaRPr lang="en-GB" sz="2000" dirty="0" smtClean="0"/>
          </a:p>
          <a:p>
            <a:pPr marL="285750" indent="-285750">
              <a:buFont typeface="Arial" panose="020B0604020202020204" pitchFamily="34" charset="0"/>
              <a:buChar char="•"/>
            </a:pPr>
            <a:r>
              <a:rPr lang="en-GB" sz="2000" dirty="0" smtClean="0"/>
              <a:t>History of </a:t>
            </a:r>
            <a:r>
              <a:rPr lang="en-GB" sz="2000" dirty="0" smtClean="0">
                <a:hlinkClick r:id="rId4"/>
              </a:rPr>
              <a:t>Google</a:t>
            </a:r>
            <a:endParaRPr lang="en-GB" sz="2000" dirty="0"/>
          </a:p>
        </p:txBody>
      </p:sp>
      <p:sp>
        <p:nvSpPr>
          <p:cNvPr id="6" name="Rectangle 5"/>
          <p:cNvSpPr/>
          <p:nvPr/>
        </p:nvSpPr>
        <p:spPr>
          <a:xfrm>
            <a:off x="6907758" y="3285143"/>
            <a:ext cx="5060558" cy="2862322"/>
          </a:xfrm>
          <a:prstGeom prst="rect">
            <a:avLst/>
          </a:prstGeom>
          <a:solidFill>
            <a:schemeClr val="bg1"/>
          </a:solidFill>
        </p:spPr>
        <p:txBody>
          <a:bodyPr wrap="square">
            <a:spAutoFit/>
          </a:bodyPr>
          <a:lstStyle/>
          <a:p>
            <a:r>
              <a:rPr lang="en-GB" sz="2000" b="1" dirty="0" smtClean="0"/>
              <a:t>GROUP ACTIVITY</a:t>
            </a:r>
            <a:endParaRPr lang="en-GB" sz="2000" b="1" dirty="0"/>
          </a:p>
          <a:p>
            <a:pPr marL="285750" indent="-285750">
              <a:buFont typeface="Arial" panose="020B0604020202020204" pitchFamily="34" charset="0"/>
              <a:buChar char="•"/>
            </a:pPr>
            <a:r>
              <a:rPr lang="en-GB" sz="2000" dirty="0" smtClean="0"/>
              <a:t>THINK: Individually write down a plan</a:t>
            </a:r>
          </a:p>
          <a:p>
            <a:pPr marL="285750" indent="-285750">
              <a:buFont typeface="Arial" panose="020B0604020202020204" pitchFamily="34" charset="0"/>
              <a:buChar char="•"/>
            </a:pPr>
            <a:r>
              <a:rPr lang="en-GB" sz="2000" dirty="0" smtClean="0"/>
              <a:t>SHARE: Speak to your group and share your ideas; try to write a group version</a:t>
            </a:r>
          </a:p>
          <a:p>
            <a:pPr marL="285750" indent="-285750">
              <a:buFont typeface="Arial" panose="020B0604020202020204" pitchFamily="34" charset="0"/>
              <a:buChar char="•"/>
            </a:pPr>
            <a:r>
              <a:rPr lang="en-GB" sz="2000" dirty="0" smtClean="0"/>
              <a:t>RESEARCH: In groups, write a group essay plan, using the resources on GOL</a:t>
            </a:r>
          </a:p>
          <a:p>
            <a:pPr marL="285750" indent="-285750">
              <a:buFont typeface="Arial" panose="020B0604020202020204" pitchFamily="34" charset="0"/>
              <a:buChar char="•"/>
            </a:pPr>
            <a:r>
              <a:rPr lang="en-GB" sz="2000" dirty="0" smtClean="0"/>
              <a:t>ASSESS: Look at my essay (available on GOL) when you have completed yours - how does it compare to yours?</a:t>
            </a:r>
          </a:p>
        </p:txBody>
      </p:sp>
    </p:spTree>
    <p:extLst>
      <p:ext uri="{BB962C8B-B14F-4D97-AF65-F5344CB8AC3E}">
        <p14:creationId xmlns:p14="http://schemas.microsoft.com/office/powerpoint/2010/main" val="1818732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1919289" y="1916113"/>
            <a:ext cx="3024187" cy="4826000"/>
          </a:xfrm>
          <a:ln>
            <a:solidFill>
              <a:schemeClr val="tx1"/>
            </a:solidFill>
            <a:miter lim="800000"/>
            <a:headEnd/>
            <a:tailEnd/>
          </a:ln>
        </p:spPr>
        <p:txBody>
          <a:bodyPr/>
          <a:lstStyle/>
          <a:p>
            <a:pPr marL="0" indent="0">
              <a:buNone/>
            </a:pPr>
            <a:r>
              <a:rPr lang="en-GB" altLang="en-US" sz="1600" b="1" dirty="0"/>
              <a:t>HINTS:</a:t>
            </a:r>
          </a:p>
          <a:p>
            <a:pPr marL="0" indent="0"/>
            <a:r>
              <a:rPr lang="en-GB" altLang="en-US" sz="1600" dirty="0"/>
              <a:t>Amazon is a good case study to talk about: does the growth of Amazon support the idea of greater competition or not?</a:t>
            </a:r>
          </a:p>
          <a:p>
            <a:pPr marL="0" indent="0"/>
            <a:r>
              <a:rPr lang="en-GB" altLang="en-US" sz="1600" dirty="0"/>
              <a:t>Remember the focus is on perfect competition theory and is a critique of it</a:t>
            </a:r>
          </a:p>
          <a:p>
            <a:pPr marL="0" indent="0"/>
            <a:r>
              <a:rPr lang="en-GB" altLang="en-US" sz="1600" dirty="0"/>
              <a:t>Remember there needs to be a </a:t>
            </a:r>
            <a:r>
              <a:rPr lang="ja-JP" altLang="en-GB" sz="1600" dirty="0"/>
              <a:t>‘</a:t>
            </a:r>
            <a:r>
              <a:rPr lang="en-GB" altLang="ja-JP" sz="1600" dirty="0"/>
              <a:t>DISCUSSION</a:t>
            </a:r>
            <a:r>
              <a:rPr lang="ja-JP" altLang="en-GB" sz="1600" dirty="0" smtClean="0"/>
              <a:t>’</a:t>
            </a:r>
            <a:endParaRPr lang="en-GB" altLang="en-US" sz="1400" dirty="0"/>
          </a:p>
          <a:p>
            <a:pPr marL="0" indent="0">
              <a:buNone/>
            </a:pPr>
            <a:endParaRPr lang="en-GB" altLang="en-US" sz="1400" dirty="0"/>
          </a:p>
          <a:p>
            <a:pPr marL="0" indent="0"/>
            <a:endParaRPr lang="en-GB" altLang="en-US" sz="1400" dirty="0"/>
          </a:p>
          <a:p>
            <a:pPr marL="0" indent="0"/>
            <a:endParaRPr lang="en-GB" altLang="en-US" sz="1600" dirty="0"/>
          </a:p>
          <a:p>
            <a:pPr marL="0" indent="0"/>
            <a:endParaRPr lang="en-GB" altLang="en-US" sz="6600" dirty="0"/>
          </a:p>
        </p:txBody>
      </p:sp>
      <p:sp>
        <p:nvSpPr>
          <p:cNvPr id="72707" name="Rectangle 3"/>
          <p:cNvSpPr>
            <a:spLocks noChangeArrowheads="1"/>
          </p:cNvSpPr>
          <p:nvPr/>
        </p:nvSpPr>
        <p:spPr bwMode="auto">
          <a:xfrm>
            <a:off x="1703388" y="260351"/>
            <a:ext cx="88566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1600" b="1" dirty="0">
                <a:solidFill>
                  <a:srgbClr val="FF0000"/>
                </a:solidFill>
              </a:rPr>
              <a:t>TASK: This is to be completed in PAIRS.  Write a detailed A4 word processed.  Make sure you fully research using the resources below.  This must be word processed and not exceed 1 side of A4</a:t>
            </a:r>
          </a:p>
          <a:p>
            <a:pPr eaLnBrk="1" hangingPunct="1">
              <a:spcBef>
                <a:spcPct val="0"/>
              </a:spcBef>
              <a:buFontTx/>
              <a:buNone/>
            </a:pPr>
            <a:endParaRPr lang="en-GB" altLang="en-US" sz="1600" dirty="0">
              <a:solidFill>
                <a:schemeClr val="tx2"/>
              </a:solidFill>
            </a:endParaRPr>
          </a:p>
          <a:p>
            <a:pPr eaLnBrk="1" hangingPunct="1">
              <a:spcBef>
                <a:spcPct val="0"/>
              </a:spcBef>
              <a:buFontTx/>
              <a:buNone/>
            </a:pPr>
            <a:r>
              <a:rPr lang="en-GB" altLang="en-US" sz="1600" dirty="0">
                <a:solidFill>
                  <a:schemeClr val="tx2"/>
                </a:solidFill>
              </a:rPr>
              <a:t>(ESSAY 2) Discuss whether technological developments, such as the internet, are making markets more competitive and making perfect competition theory more realistic. (25 marks)</a:t>
            </a:r>
            <a:endParaRPr lang="en-GB" altLang="en-US" sz="1600" b="1" u="sng" dirty="0">
              <a:solidFill>
                <a:srgbClr val="FF0000"/>
              </a:solidFill>
            </a:endParaRPr>
          </a:p>
        </p:txBody>
      </p:sp>
      <p:pic>
        <p:nvPicPr>
          <p:cNvPr id="727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9" y="1916113"/>
            <a:ext cx="5299075"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1249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0" y="115888"/>
            <a:ext cx="12192000" cy="1143000"/>
          </a:xfrm>
        </p:spPr>
        <p:txBody>
          <a:bodyPr/>
          <a:lstStyle/>
          <a:p>
            <a:r>
              <a:rPr lang="en-GB" altLang="en-US" sz="2400" b="1" dirty="0"/>
              <a:t>ESSAY 3: Discuss whether technological developments, such as the Internet, are making markets more competitive and making perfect competition theory more </a:t>
            </a:r>
            <a:r>
              <a:rPr lang="en-GB" altLang="en-US" sz="2400" b="1" dirty="0" smtClean="0"/>
              <a:t>realistic (</a:t>
            </a:r>
            <a:r>
              <a:rPr lang="en-GB" altLang="en-US" sz="2400" b="1" dirty="0"/>
              <a:t>25 marks)</a:t>
            </a:r>
          </a:p>
        </p:txBody>
      </p:sp>
      <p:sp>
        <p:nvSpPr>
          <p:cNvPr id="80899" name="Content Placeholder 2"/>
          <p:cNvSpPr>
            <a:spLocks noGrp="1"/>
          </p:cNvSpPr>
          <p:nvPr>
            <p:ph idx="1"/>
          </p:nvPr>
        </p:nvSpPr>
        <p:spPr>
          <a:xfrm>
            <a:off x="211659" y="1181951"/>
            <a:ext cx="11737415" cy="5876925"/>
          </a:xfrm>
        </p:spPr>
        <p:txBody>
          <a:bodyPr>
            <a:normAutofit/>
          </a:bodyPr>
          <a:lstStyle/>
          <a:p>
            <a:pPr marL="0" indent="0">
              <a:lnSpc>
                <a:spcPct val="100000"/>
              </a:lnSpc>
              <a:spcBef>
                <a:spcPts val="0"/>
              </a:spcBef>
              <a:buNone/>
            </a:pPr>
            <a:r>
              <a:rPr lang="en-GB" altLang="en-US" sz="2400" b="1" dirty="0"/>
              <a:t>INTRO</a:t>
            </a:r>
          </a:p>
          <a:p>
            <a:pPr marL="0" indent="0">
              <a:lnSpc>
                <a:spcPct val="100000"/>
              </a:lnSpc>
              <a:spcBef>
                <a:spcPts val="0"/>
              </a:spcBef>
            </a:pPr>
            <a:r>
              <a:rPr lang="en-GB" altLang="en-US" sz="1400" dirty="0"/>
              <a:t>Define perfect competition briefly - four assumptions, no profit (supernormal) in the long run</a:t>
            </a:r>
          </a:p>
          <a:p>
            <a:pPr marL="0" indent="0">
              <a:lnSpc>
                <a:spcPct val="100000"/>
              </a:lnSpc>
              <a:spcBef>
                <a:spcPts val="0"/>
              </a:spcBef>
            </a:pPr>
            <a:r>
              <a:rPr lang="en-GB" altLang="en-US" sz="1400" dirty="0"/>
              <a:t>Define technological developments (internet) - maybe mention Amazon as an example with a brief </a:t>
            </a:r>
            <a:r>
              <a:rPr lang="en-GB" altLang="en-US" sz="1400" dirty="0" smtClean="0"/>
              <a:t>history</a:t>
            </a:r>
          </a:p>
          <a:p>
            <a:pPr marL="0" indent="0">
              <a:lnSpc>
                <a:spcPct val="100000"/>
              </a:lnSpc>
              <a:spcBef>
                <a:spcPts val="0"/>
              </a:spcBef>
            </a:pPr>
            <a:r>
              <a:rPr lang="en-GB" altLang="en-US" sz="1400" dirty="0" smtClean="0"/>
              <a:t>Route through the essay – on one hand, companies like Amazon have started from zero but they are now becoming the dominant firms?</a:t>
            </a:r>
            <a:endParaRPr lang="en-GB" altLang="en-US" sz="1400" dirty="0"/>
          </a:p>
          <a:p>
            <a:pPr marL="0" indent="0">
              <a:lnSpc>
                <a:spcPct val="100000"/>
              </a:lnSpc>
              <a:spcBef>
                <a:spcPts val="0"/>
              </a:spcBef>
              <a:buNone/>
            </a:pPr>
            <a:r>
              <a:rPr lang="en-GB" altLang="en-US" sz="2400" b="1" dirty="0"/>
              <a:t>MAIN</a:t>
            </a:r>
          </a:p>
          <a:p>
            <a:pPr marL="0" indent="0">
              <a:lnSpc>
                <a:spcPct val="100000"/>
              </a:lnSpc>
              <a:spcBef>
                <a:spcPts val="0"/>
              </a:spcBef>
            </a:pPr>
            <a:r>
              <a:rPr lang="en-GB" altLang="en-US" sz="1600" b="1" i="1" dirty="0"/>
              <a:t>P1: Assumption that many buyers and sellers with free entry and exit is happening more; therefore perfect competition is realistic</a:t>
            </a:r>
          </a:p>
          <a:p>
            <a:pPr marL="269875" lvl="1" indent="-92075">
              <a:lnSpc>
                <a:spcPct val="100000"/>
              </a:lnSpc>
              <a:spcBef>
                <a:spcPts val="0"/>
              </a:spcBef>
            </a:pPr>
            <a:r>
              <a:rPr lang="en-GB" altLang="en-US" sz="1100" dirty="0"/>
              <a:t>As: Lots of sellers; internet makes it easy for sellers to trade with people around the country.  Also allows buyers to access many different alternatives or substitutes. </a:t>
            </a:r>
            <a:r>
              <a:rPr lang="en-GB" altLang="en-US" sz="1100" dirty="0">
                <a:solidFill>
                  <a:srgbClr val="FF0000"/>
                </a:solidFill>
              </a:rPr>
              <a:t>[e.g. Amazon and partnership with smaller book providers/sellers and eBay bring together people from around the globe]</a:t>
            </a:r>
            <a:r>
              <a:rPr lang="en-GB" altLang="en-US" sz="1100" dirty="0"/>
              <a:t>.  Companies like Amazon started small and have taken market share from the big companies (</a:t>
            </a:r>
            <a:r>
              <a:rPr lang="en-GB" altLang="en-US" sz="1100" dirty="0">
                <a:solidFill>
                  <a:srgbClr val="FF0000"/>
                </a:solidFill>
              </a:rPr>
              <a:t>WH Smiths, </a:t>
            </a:r>
            <a:r>
              <a:rPr lang="en-GB" altLang="en-US" sz="1100" dirty="0" err="1">
                <a:solidFill>
                  <a:srgbClr val="FF0000"/>
                </a:solidFill>
              </a:rPr>
              <a:t>Waterstones</a:t>
            </a:r>
            <a:r>
              <a:rPr lang="en-GB" altLang="en-US" sz="1100" dirty="0">
                <a:solidFill>
                  <a:srgbClr val="FF0000"/>
                </a:solidFill>
              </a:rPr>
              <a:t> etc</a:t>
            </a:r>
            <a:r>
              <a:rPr lang="en-GB" altLang="en-US" sz="1100" dirty="0"/>
              <a:t>.) and this suggests that barriers to entry are minimal - no expensive overheads for shop space.  Also Amazon are driving down the price of books and creating more competition in the market place.</a:t>
            </a:r>
          </a:p>
          <a:p>
            <a:pPr marL="269875" lvl="1" indent="-92075">
              <a:lnSpc>
                <a:spcPct val="100000"/>
              </a:lnSpc>
              <a:spcBef>
                <a:spcPts val="0"/>
              </a:spcBef>
            </a:pPr>
            <a:r>
              <a:rPr lang="en-GB" altLang="en-US" sz="1100" dirty="0" err="1"/>
              <a:t>Ae</a:t>
            </a:r>
            <a:r>
              <a:rPr lang="en-GB" altLang="en-US" sz="1100" dirty="0"/>
              <a:t>: Does Amazon now have monopoly power?  Easiest company and most reliable?  Does it have </a:t>
            </a:r>
            <a:r>
              <a:rPr lang="en-GB" altLang="en-US" sz="1100" dirty="0" err="1"/>
              <a:t>monoposony</a:t>
            </a:r>
            <a:r>
              <a:rPr lang="en-GB" altLang="en-US" sz="1100" dirty="0"/>
              <a:t> power; accusations that driving down the price of their suppliers; perhaps Monopsony argument in which case not more realistic </a:t>
            </a:r>
            <a:r>
              <a:rPr lang="en-GB" altLang="en-US" sz="1100" dirty="0">
                <a:solidFill>
                  <a:srgbClr val="FF0000"/>
                </a:solidFill>
              </a:rPr>
              <a:t>[Amazon recent scandal with US book publisher]</a:t>
            </a:r>
          </a:p>
          <a:p>
            <a:pPr marL="0" indent="0">
              <a:lnSpc>
                <a:spcPct val="100000"/>
              </a:lnSpc>
              <a:spcBef>
                <a:spcPts val="0"/>
              </a:spcBef>
            </a:pPr>
            <a:r>
              <a:rPr lang="en-GB" altLang="en-US" sz="1100" dirty="0"/>
              <a:t> </a:t>
            </a:r>
            <a:r>
              <a:rPr lang="en-GB" altLang="en-US" sz="1600" b="1" i="1" dirty="0"/>
              <a:t>P3: Assumption that perfect information - internet does create more information for both consumer and producer</a:t>
            </a:r>
          </a:p>
          <a:p>
            <a:pPr marL="269875" lvl="1" indent="-92075">
              <a:lnSpc>
                <a:spcPct val="100000"/>
              </a:lnSpc>
              <a:spcBef>
                <a:spcPts val="0"/>
              </a:spcBef>
            </a:pPr>
            <a:r>
              <a:rPr lang="en-GB" altLang="en-US" sz="1100" dirty="0"/>
              <a:t>As: price comparison websites allow consumers to see instant differences in prices….the internet is therefore delivering to consumer what they want </a:t>
            </a:r>
            <a:r>
              <a:rPr lang="en-GB" altLang="en-US" sz="1100" dirty="0">
                <a:solidFill>
                  <a:srgbClr val="FF0000"/>
                </a:solidFill>
              </a:rPr>
              <a:t>[</a:t>
            </a:r>
            <a:r>
              <a:rPr lang="en-GB" altLang="en-US" sz="1100" dirty="0" err="1">
                <a:solidFill>
                  <a:srgbClr val="FF0000"/>
                </a:solidFill>
              </a:rPr>
              <a:t>e.g</a:t>
            </a:r>
            <a:r>
              <a:rPr lang="en-GB" altLang="en-US" sz="1100" dirty="0">
                <a:solidFill>
                  <a:srgbClr val="FF0000"/>
                </a:solidFill>
              </a:rPr>
              <a:t> </a:t>
            </a:r>
            <a:r>
              <a:rPr lang="en-GB" altLang="en-US" sz="1100" dirty="0" err="1">
                <a:solidFill>
                  <a:srgbClr val="FF0000"/>
                </a:solidFill>
              </a:rPr>
              <a:t>Moneysupermarket.com</a:t>
            </a:r>
            <a:r>
              <a:rPr lang="en-GB" altLang="en-US" sz="1100" dirty="0">
                <a:solidFill>
                  <a:srgbClr val="FF0000"/>
                </a:solidFill>
              </a:rPr>
              <a:t>]</a:t>
            </a:r>
          </a:p>
          <a:p>
            <a:pPr marL="269875" lvl="1" indent="-92075">
              <a:lnSpc>
                <a:spcPct val="100000"/>
              </a:lnSpc>
              <a:spcBef>
                <a:spcPts val="0"/>
              </a:spcBef>
            </a:pPr>
            <a:r>
              <a:rPr lang="en-GB" altLang="en-US" sz="1100" dirty="0" err="1"/>
              <a:t>Ae</a:t>
            </a:r>
            <a:r>
              <a:rPr lang="en-GB" altLang="en-US" sz="1100" dirty="0"/>
              <a:t>: </a:t>
            </a:r>
            <a:r>
              <a:rPr lang="en-GB" altLang="en-US" sz="1100" dirty="0">
                <a:solidFill>
                  <a:srgbClr val="FF0000"/>
                </a:solidFill>
              </a:rPr>
              <a:t>Amazon’s brand </a:t>
            </a:r>
            <a:r>
              <a:rPr lang="en-GB" altLang="en-US" sz="1100" dirty="0"/>
              <a:t>means that the first port of call for many consumers is still Amazon.  Familiar website, trusted against fraud.  Is it perfect information or ‘Amazon information’?  Also, for certain goods like </a:t>
            </a:r>
            <a:r>
              <a:rPr lang="en-GB" altLang="en-US" sz="1100" dirty="0">
                <a:solidFill>
                  <a:srgbClr val="FF0000"/>
                </a:solidFill>
              </a:rPr>
              <a:t>clothes</a:t>
            </a:r>
            <a:r>
              <a:rPr lang="en-GB" altLang="en-US" sz="1100" dirty="0"/>
              <a:t>, would consumers prefer to visit a shop? Why - expertise of sales staff and ability to try on?  Also, still a variance in prices between suppliers on the internet; perhaps suggests branding as well as other factors has dampened the idea of perfect information.</a:t>
            </a:r>
          </a:p>
          <a:p>
            <a:pPr marL="0" indent="0">
              <a:lnSpc>
                <a:spcPct val="100000"/>
              </a:lnSpc>
              <a:spcBef>
                <a:spcPts val="0"/>
              </a:spcBef>
            </a:pPr>
            <a:r>
              <a:rPr lang="en-GB" altLang="en-US" sz="1600" b="1" i="1" dirty="0"/>
              <a:t>P3: Assumption that homogenous product - internet does not allow this to happen; therefore perfect competition is not more realistic</a:t>
            </a:r>
          </a:p>
          <a:p>
            <a:pPr marL="269875" lvl="1" indent="-92075">
              <a:lnSpc>
                <a:spcPct val="100000"/>
              </a:lnSpc>
              <a:spcBef>
                <a:spcPts val="0"/>
              </a:spcBef>
            </a:pPr>
            <a:r>
              <a:rPr lang="en-GB" altLang="en-US" sz="1100" dirty="0"/>
              <a:t>As: heavily branded goods still exist </a:t>
            </a:r>
            <a:r>
              <a:rPr lang="en-GB" altLang="en-US" sz="1100" dirty="0">
                <a:solidFill>
                  <a:srgbClr val="FF0000"/>
                </a:solidFill>
              </a:rPr>
              <a:t>[e.g. Google search engine is considered to be a monopoly]</a:t>
            </a:r>
          </a:p>
          <a:p>
            <a:pPr marL="269875" lvl="1" indent="-92075">
              <a:lnSpc>
                <a:spcPct val="100000"/>
              </a:lnSpc>
              <a:spcBef>
                <a:spcPts val="0"/>
              </a:spcBef>
            </a:pPr>
            <a:r>
              <a:rPr lang="en-GB" altLang="en-US" sz="1100" dirty="0" err="1"/>
              <a:t>Ae</a:t>
            </a:r>
            <a:r>
              <a:rPr lang="en-GB" altLang="en-US" sz="1100" dirty="0"/>
              <a:t>: perhaps over time, goods will start to become more homogenous…e.g</a:t>
            </a:r>
            <a:r>
              <a:rPr lang="en-GB" altLang="en-US" sz="1100" dirty="0">
                <a:solidFill>
                  <a:srgbClr val="FF0000"/>
                </a:solidFill>
              </a:rPr>
              <a:t>. smart phones are the same type of good </a:t>
            </a:r>
            <a:r>
              <a:rPr lang="en-GB" altLang="en-US" sz="1100" dirty="0"/>
              <a:t>although there maybe differences between each one?</a:t>
            </a:r>
          </a:p>
          <a:p>
            <a:pPr marL="269875" lvl="1" indent="-92075">
              <a:lnSpc>
                <a:spcPct val="100000"/>
              </a:lnSpc>
              <a:spcBef>
                <a:spcPts val="0"/>
              </a:spcBef>
              <a:buNone/>
            </a:pPr>
            <a:r>
              <a:rPr lang="en-GB" altLang="en-US" b="1" dirty="0"/>
              <a:t>CONC</a:t>
            </a:r>
          </a:p>
          <a:p>
            <a:pPr marL="0" indent="0">
              <a:lnSpc>
                <a:spcPct val="100000"/>
              </a:lnSpc>
              <a:spcBef>
                <a:spcPts val="0"/>
              </a:spcBef>
            </a:pPr>
            <a:r>
              <a:rPr lang="en-GB" altLang="en-US" sz="1400" dirty="0"/>
              <a:t>Answer: Making markets more competitive for sure but not sure if making perfect competition more realistic</a:t>
            </a:r>
          </a:p>
          <a:p>
            <a:pPr marL="0" indent="0">
              <a:lnSpc>
                <a:spcPct val="100000"/>
              </a:lnSpc>
              <a:spcBef>
                <a:spcPts val="0"/>
              </a:spcBef>
            </a:pPr>
            <a:r>
              <a:rPr lang="en-GB" altLang="en-US" sz="1400" dirty="0"/>
              <a:t>J1: Markets are more competitive because there is more information and the internet allows more entry to the market and the bringing together of buyers and sellers</a:t>
            </a:r>
          </a:p>
          <a:p>
            <a:pPr marL="0" indent="0">
              <a:lnSpc>
                <a:spcPct val="100000"/>
              </a:lnSpc>
              <a:spcBef>
                <a:spcPts val="0"/>
              </a:spcBef>
            </a:pPr>
            <a:r>
              <a:rPr lang="en-GB" altLang="en-US" sz="1400" dirty="0"/>
              <a:t>J2: Not making perfect competition assumptions of homogenous goods and although some more information, not sure it is perfect. People still do not know all the technological advances of certain products and rely on sales people in shops</a:t>
            </a:r>
          </a:p>
        </p:txBody>
      </p:sp>
    </p:spTree>
    <p:extLst>
      <p:ext uri="{BB962C8B-B14F-4D97-AF65-F5344CB8AC3E}">
        <p14:creationId xmlns:p14="http://schemas.microsoft.com/office/powerpoint/2010/main" val="3620174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31" y="365125"/>
            <a:ext cx="11430000" cy="1325563"/>
          </a:xfrm>
        </p:spPr>
        <p:txBody>
          <a:bodyPr/>
          <a:lstStyle/>
          <a:p>
            <a:r>
              <a:rPr lang="en-US" b="1" dirty="0" smtClean="0"/>
              <a:t>Market Structure and the </a:t>
            </a:r>
            <a:r>
              <a:rPr lang="en-US" b="1" dirty="0" err="1" smtClean="0"/>
              <a:t>Behaviour</a:t>
            </a:r>
            <a:r>
              <a:rPr lang="en-US" b="1" dirty="0" smtClean="0"/>
              <a:t> of Firms</a:t>
            </a:r>
            <a:endParaRPr lang="en-US" b="1" dirty="0"/>
          </a:p>
        </p:txBody>
      </p:sp>
      <p:sp>
        <p:nvSpPr>
          <p:cNvPr id="3" name="Content Placeholder 2"/>
          <p:cNvSpPr>
            <a:spLocks noGrp="1"/>
          </p:cNvSpPr>
          <p:nvPr>
            <p:ph idx="1"/>
          </p:nvPr>
        </p:nvSpPr>
        <p:spPr>
          <a:xfrm>
            <a:off x="466969" y="1884240"/>
            <a:ext cx="5355492" cy="4351338"/>
          </a:xfrm>
        </p:spPr>
        <p:txBody>
          <a:bodyPr>
            <a:normAutofit/>
          </a:bodyPr>
          <a:lstStyle/>
          <a:p>
            <a:pPr marL="0" indent="0">
              <a:buNone/>
            </a:pPr>
            <a:r>
              <a:rPr lang="en-US" sz="3600" dirty="0" smtClean="0"/>
              <a:t>Explain how firms in a perfectly competitive market alter the </a:t>
            </a:r>
            <a:r>
              <a:rPr lang="en-US" sz="3600" dirty="0" err="1" smtClean="0"/>
              <a:t>behaviour</a:t>
            </a:r>
            <a:r>
              <a:rPr lang="en-US" sz="3600" dirty="0" smtClean="0"/>
              <a:t> of firms as opposed to firms who maybe are a pure monopoly or have a degree of monopoly power in their market?</a:t>
            </a:r>
            <a:endParaRPr lang="en-US" sz="3600" dirty="0"/>
          </a:p>
        </p:txBody>
      </p:sp>
    </p:spTree>
    <p:extLst>
      <p:ext uri="{BB962C8B-B14F-4D97-AF65-F5344CB8AC3E}">
        <p14:creationId xmlns:p14="http://schemas.microsoft.com/office/powerpoint/2010/main" val="1871628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t>WEEK </a:t>
            </a:r>
            <a:r>
              <a:rPr lang="en-US" sz="19900" b="1" dirty="0" smtClean="0"/>
              <a:t>5</a:t>
            </a:r>
            <a:endParaRPr lang="en-US" sz="19900" b="1" dirty="0"/>
          </a:p>
        </p:txBody>
      </p:sp>
    </p:spTree>
    <p:extLst>
      <p:ext uri="{BB962C8B-B14F-4D97-AF65-F5344CB8AC3E}">
        <p14:creationId xmlns:p14="http://schemas.microsoft.com/office/powerpoint/2010/main" val="1932237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HOMEWORK</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PREP </a:t>
            </a:r>
            <a:r>
              <a:rPr lang="en-GB" b="1" dirty="0"/>
              <a:t>Due for </a:t>
            </a:r>
            <a:r>
              <a:rPr lang="en-GB" b="1" dirty="0" smtClean="0"/>
              <a:t>w/b 03</a:t>
            </a:r>
            <a:r>
              <a:rPr lang="en-GB" b="1" baseline="30000" dirty="0" smtClean="0"/>
              <a:t>rd</a:t>
            </a:r>
            <a:r>
              <a:rPr lang="en-GB" b="1" dirty="0" smtClean="0"/>
              <a:t> July</a:t>
            </a:r>
          </a:p>
          <a:p>
            <a:r>
              <a:rPr lang="en-GB" dirty="0" smtClean="0"/>
              <a:t>2x RWS 11</a:t>
            </a:r>
          </a:p>
          <a:p>
            <a:endParaRPr lang="en-GB" dirty="0"/>
          </a:p>
          <a:p>
            <a:pPr marL="0" indent="0">
              <a:buNone/>
            </a:pPr>
            <a:r>
              <a:rPr lang="en-GB" b="1" dirty="0" smtClean="0"/>
              <a:t>INSPECT</a:t>
            </a:r>
          </a:p>
          <a:p>
            <a:r>
              <a:rPr lang="en-GB" dirty="0"/>
              <a:t>MICRO - Essay Plans</a:t>
            </a:r>
          </a:p>
          <a:p>
            <a:r>
              <a:rPr lang="en-GB" dirty="0"/>
              <a:t>MACRO - Watch documentary on Zambia</a:t>
            </a:r>
          </a:p>
        </p:txBody>
      </p:sp>
    </p:spTree>
    <p:extLst>
      <p:ext uri="{BB962C8B-B14F-4D97-AF65-F5344CB8AC3E}">
        <p14:creationId xmlns:p14="http://schemas.microsoft.com/office/powerpoint/2010/main" val="4172787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90:</a:t>
            </a:r>
            <a:endParaRPr lang="en-US" sz="9600" b="1" dirty="0"/>
          </a:p>
        </p:txBody>
      </p:sp>
    </p:spTree>
    <p:extLst>
      <p:ext uri="{BB962C8B-B14F-4D97-AF65-F5344CB8AC3E}">
        <p14:creationId xmlns:p14="http://schemas.microsoft.com/office/powerpoint/2010/main" val="3984623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Firms</a:t>
            </a:r>
            <a:br>
              <a:rPr lang="en-GB" dirty="0" smtClean="0"/>
            </a:br>
            <a:r>
              <a:rPr lang="en-GB" dirty="0" smtClean="0"/>
              <a:t>Essay Plans</a:t>
            </a:r>
            <a:endParaRPr lang="en-GB" dirty="0"/>
          </a:p>
        </p:txBody>
      </p:sp>
      <p:sp>
        <p:nvSpPr>
          <p:cNvPr id="3" name="Content Placeholder 2"/>
          <p:cNvSpPr>
            <a:spLocks noGrp="1"/>
          </p:cNvSpPr>
          <p:nvPr>
            <p:ph idx="1"/>
          </p:nvPr>
        </p:nvSpPr>
        <p:spPr/>
        <p:txBody>
          <a:bodyPr/>
          <a:lstStyle/>
          <a:p>
            <a:r>
              <a:rPr lang="en-GB" dirty="0" smtClean="0"/>
              <a:t>Mark MACRO GROUP ESSAYS</a:t>
            </a:r>
          </a:p>
          <a:p>
            <a:r>
              <a:rPr lang="en-GB" dirty="0" smtClean="0"/>
              <a:t>Create essay plan from your essays</a:t>
            </a:r>
            <a:endParaRPr lang="en-GB" dirty="0"/>
          </a:p>
        </p:txBody>
      </p:sp>
    </p:spTree>
    <p:extLst>
      <p:ext uri="{BB962C8B-B14F-4D97-AF65-F5344CB8AC3E}">
        <p14:creationId xmlns:p14="http://schemas.microsoft.com/office/powerpoint/2010/main" val="1430693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0"/>
            <a:ext cx="12192000" cy="766119"/>
          </a:xfrm>
        </p:spPr>
        <p:txBody>
          <a:bodyPr>
            <a:normAutofit/>
          </a:bodyPr>
          <a:lstStyle/>
          <a:p>
            <a:pPr algn="ctr"/>
            <a:r>
              <a:rPr lang="en-GB" altLang="en-US" sz="2000" b="1" dirty="0"/>
              <a:t>ESSAY 1: Evaluate whether profit maximisation is always </a:t>
            </a:r>
            <a:r>
              <a:rPr lang="en-GB" altLang="en-US" sz="2000" b="1" dirty="0" smtClean="0"/>
              <a:t>the most </a:t>
            </a:r>
            <a:r>
              <a:rPr lang="en-GB" altLang="en-US" sz="2000" b="1" dirty="0"/>
              <a:t>important objective of firms (25 marks)</a:t>
            </a:r>
          </a:p>
        </p:txBody>
      </p:sp>
      <p:sp>
        <p:nvSpPr>
          <p:cNvPr id="76803" name="Content Placeholder 2"/>
          <p:cNvSpPr>
            <a:spLocks noGrp="1"/>
          </p:cNvSpPr>
          <p:nvPr>
            <p:ph idx="1"/>
          </p:nvPr>
        </p:nvSpPr>
        <p:spPr>
          <a:xfrm>
            <a:off x="0" y="766119"/>
            <a:ext cx="12192000" cy="5876925"/>
          </a:xfrm>
        </p:spPr>
        <p:txBody>
          <a:bodyPr>
            <a:normAutofit lnSpcReduction="10000"/>
          </a:bodyPr>
          <a:lstStyle/>
          <a:p>
            <a:pPr marL="0" indent="0">
              <a:lnSpc>
                <a:spcPct val="100000"/>
              </a:lnSpc>
              <a:spcBef>
                <a:spcPts val="0"/>
              </a:spcBef>
              <a:buNone/>
            </a:pPr>
            <a:r>
              <a:rPr lang="en-GB" altLang="en-US" sz="2400" b="1" dirty="0"/>
              <a:t>INTRO</a:t>
            </a:r>
          </a:p>
          <a:p>
            <a:pPr marL="0" indent="0">
              <a:lnSpc>
                <a:spcPct val="100000"/>
              </a:lnSpc>
              <a:spcBef>
                <a:spcPts val="0"/>
              </a:spcBef>
            </a:pPr>
            <a:r>
              <a:rPr lang="en-GB" altLang="en-US" sz="1600" dirty="0"/>
              <a:t>Define the concept of a firm - private sector .v. public sector / idea of limited liability and PLC</a:t>
            </a:r>
            <a:r>
              <a:rPr lang="ja-JP" altLang="en-GB" sz="1600" dirty="0"/>
              <a:t>’</a:t>
            </a:r>
            <a:r>
              <a:rPr lang="en-GB" altLang="ja-JP" sz="1600" dirty="0" smtClean="0"/>
              <a:t>s</a:t>
            </a:r>
            <a:endParaRPr lang="en-GB" altLang="ja-JP" sz="1600" dirty="0"/>
          </a:p>
          <a:p>
            <a:pPr marL="0" indent="0">
              <a:lnSpc>
                <a:spcPct val="100000"/>
              </a:lnSpc>
              <a:spcBef>
                <a:spcPts val="0"/>
              </a:spcBef>
            </a:pPr>
            <a:r>
              <a:rPr lang="en-GB" altLang="en-US" sz="1600" dirty="0"/>
              <a:t>What is profit maximisation and are there alternatives (addressing the idea of</a:t>
            </a:r>
            <a:r>
              <a:rPr lang="ja-JP" altLang="en-GB" sz="1600" dirty="0"/>
              <a:t>‘</a:t>
            </a:r>
            <a:r>
              <a:rPr lang="en-GB" altLang="ja-JP" sz="1600" dirty="0"/>
              <a:t>the most important</a:t>
            </a:r>
            <a:r>
              <a:rPr lang="ja-JP" altLang="en-GB" sz="1600" dirty="0"/>
              <a:t>’</a:t>
            </a:r>
            <a:r>
              <a:rPr lang="en-GB" altLang="ja-JP" sz="1600" dirty="0" smtClean="0"/>
              <a:t>?)</a:t>
            </a:r>
          </a:p>
          <a:p>
            <a:pPr marL="0" indent="0">
              <a:lnSpc>
                <a:spcPct val="100000"/>
              </a:lnSpc>
              <a:spcBef>
                <a:spcPts val="0"/>
              </a:spcBef>
            </a:pPr>
            <a:endParaRPr lang="en-GB" altLang="ja-JP" sz="1600" dirty="0"/>
          </a:p>
          <a:p>
            <a:pPr marL="0" indent="0">
              <a:lnSpc>
                <a:spcPct val="100000"/>
              </a:lnSpc>
              <a:spcBef>
                <a:spcPts val="0"/>
              </a:spcBef>
              <a:buNone/>
            </a:pPr>
            <a:r>
              <a:rPr lang="en-GB" altLang="en-US" sz="2400" b="1" dirty="0"/>
              <a:t>MAIN</a:t>
            </a:r>
          </a:p>
          <a:p>
            <a:pPr marL="0" indent="0">
              <a:lnSpc>
                <a:spcPct val="100000"/>
              </a:lnSpc>
              <a:spcBef>
                <a:spcPts val="0"/>
              </a:spcBef>
            </a:pPr>
            <a:r>
              <a:rPr lang="en-GB" altLang="en-US" sz="1600" b="1" i="1" dirty="0"/>
              <a:t>P1: Profit maximisation is the most important objective of firms because…</a:t>
            </a:r>
          </a:p>
          <a:p>
            <a:pPr marL="269875" lvl="1" indent="-92075">
              <a:lnSpc>
                <a:spcPct val="100000"/>
              </a:lnSpc>
              <a:spcBef>
                <a:spcPts val="0"/>
              </a:spcBef>
            </a:pPr>
            <a:r>
              <a:rPr lang="en-GB" altLang="en-US" sz="1100" dirty="0"/>
              <a:t>As: </a:t>
            </a:r>
            <a:r>
              <a:rPr lang="en-GB" altLang="en-US" sz="1100" u="sng" dirty="0"/>
              <a:t>It ensures survival of the firm and further expansion</a:t>
            </a:r>
            <a:r>
              <a:rPr lang="en-GB" altLang="en-US" sz="1100" dirty="0"/>
              <a:t>.  Technology, expansion etc.  Equally, if the firm is a PLC, it prevents possible takeover.  The firm must survive and there are examples of huge companies going bust or losing market share</a:t>
            </a:r>
            <a:r>
              <a:rPr lang="en-GB" altLang="en-US" sz="1100" dirty="0">
                <a:solidFill>
                  <a:srgbClr val="FF0000"/>
                </a:solidFill>
              </a:rPr>
              <a:t> [Lehman Brothers, Enron, GM, Microsoft, IBM]</a:t>
            </a:r>
          </a:p>
          <a:p>
            <a:pPr marL="269875" lvl="1" indent="-92075">
              <a:lnSpc>
                <a:spcPct val="100000"/>
              </a:lnSpc>
              <a:spcBef>
                <a:spcPts val="0"/>
              </a:spcBef>
            </a:pPr>
            <a:r>
              <a:rPr lang="en-GB" altLang="en-US" sz="1100" dirty="0"/>
              <a:t>Ae: Is profit maximisation too vague? Concepts of short run profit maximisation and the problems of </a:t>
            </a:r>
            <a:r>
              <a:rPr lang="ja-JP" altLang="en-GB" sz="1100" dirty="0"/>
              <a:t>‘</a:t>
            </a:r>
            <a:r>
              <a:rPr lang="en-GB" altLang="ja-JP" sz="1100" dirty="0"/>
              <a:t>short-termism</a:t>
            </a:r>
            <a:r>
              <a:rPr lang="ja-JP" altLang="en-GB" sz="1100" dirty="0"/>
              <a:t>’</a:t>
            </a:r>
            <a:r>
              <a:rPr lang="en-GB" altLang="ja-JP" sz="1100" dirty="0"/>
              <a:t> and long run profit maximisation. Perhaps firms sacrifice short run profits to ensure long run profit?  </a:t>
            </a:r>
            <a:r>
              <a:rPr lang="en-GB" altLang="ja-JP" sz="1100" dirty="0">
                <a:solidFill>
                  <a:srgbClr val="FF0000"/>
                </a:solidFill>
              </a:rPr>
              <a:t>[e.g. Apple</a:t>
            </a:r>
            <a:r>
              <a:rPr lang="ja-JP" altLang="en-GB" sz="1100" dirty="0">
                <a:solidFill>
                  <a:srgbClr val="FF0000"/>
                </a:solidFill>
              </a:rPr>
              <a:t>’</a:t>
            </a:r>
            <a:r>
              <a:rPr lang="en-GB" altLang="ja-JP" sz="1100" dirty="0">
                <a:solidFill>
                  <a:srgbClr val="FF0000"/>
                </a:solidFill>
              </a:rPr>
              <a:t>s recent debt as it ploughs huge amounts of money back into the business or Tesco</a:t>
            </a:r>
            <a:r>
              <a:rPr lang="en-GB" altLang="en-US" sz="1100" dirty="0">
                <a:solidFill>
                  <a:srgbClr val="FF0000"/>
                </a:solidFill>
              </a:rPr>
              <a:t>’</a:t>
            </a:r>
            <a:r>
              <a:rPr lang="en-GB" altLang="ja-JP" sz="1100" dirty="0">
                <a:solidFill>
                  <a:srgbClr val="FF0000"/>
                </a:solidFill>
              </a:rPr>
              <a:t>s 2014 push by its managers to cheat due to the pressures of </a:t>
            </a:r>
            <a:r>
              <a:rPr lang="en-GB" altLang="en-US" sz="1100" dirty="0">
                <a:solidFill>
                  <a:srgbClr val="FF0000"/>
                </a:solidFill>
              </a:rPr>
              <a:t>‘</a:t>
            </a:r>
            <a:r>
              <a:rPr lang="en-GB" altLang="ja-JP" sz="1100" dirty="0">
                <a:solidFill>
                  <a:srgbClr val="FF0000"/>
                </a:solidFill>
              </a:rPr>
              <a:t>short-termism]</a:t>
            </a:r>
          </a:p>
          <a:p>
            <a:pPr marL="0" indent="0">
              <a:lnSpc>
                <a:spcPct val="100000"/>
              </a:lnSpc>
              <a:spcBef>
                <a:spcPts val="0"/>
              </a:spcBef>
            </a:pPr>
            <a:r>
              <a:rPr lang="en-GB" altLang="en-US" sz="1600" b="1" i="1" dirty="0"/>
              <a:t>P2: Profit maximisation is not the most important objective of firms because…</a:t>
            </a:r>
          </a:p>
          <a:p>
            <a:pPr marL="269875" lvl="1" indent="-92075">
              <a:lnSpc>
                <a:spcPct val="100000"/>
              </a:lnSpc>
              <a:spcBef>
                <a:spcPts val="0"/>
              </a:spcBef>
            </a:pPr>
            <a:r>
              <a:rPr lang="en-GB" altLang="en-US" sz="1100" dirty="0"/>
              <a:t>As: </a:t>
            </a:r>
            <a:r>
              <a:rPr lang="en-GB" altLang="en-US" sz="1100" u="sng" dirty="0"/>
              <a:t>With PLC</a:t>
            </a:r>
            <a:r>
              <a:rPr lang="ja-JP" altLang="en-GB" sz="1100" u="sng" dirty="0"/>
              <a:t>’</a:t>
            </a:r>
            <a:r>
              <a:rPr lang="en-GB" altLang="ja-JP" sz="1100" u="sng" dirty="0"/>
              <a:t>s there is a divorce between ownership and control.  </a:t>
            </a:r>
            <a:r>
              <a:rPr lang="en-GB" altLang="ja-JP" sz="1100" dirty="0"/>
              <a:t>This means that the owners only appoint managers.  What results is a situation where the people in control of the business want to maximise their wages, benefits and bonuses and are less concerned about the profit of the company. </a:t>
            </a:r>
            <a:r>
              <a:rPr lang="en-GB" altLang="ja-JP" sz="1100" dirty="0">
                <a:solidFill>
                  <a:srgbClr val="FF0000"/>
                </a:solidFill>
              </a:rPr>
              <a:t>[e.g. Equitable Life in the UK and Enron in the USA]</a:t>
            </a:r>
          </a:p>
          <a:p>
            <a:pPr marL="269875" lvl="1" indent="-92075">
              <a:lnSpc>
                <a:spcPct val="100000"/>
              </a:lnSpc>
              <a:spcBef>
                <a:spcPts val="0"/>
              </a:spcBef>
            </a:pPr>
            <a:r>
              <a:rPr lang="en-GB" altLang="en-US" sz="1100" dirty="0"/>
              <a:t>Ae: Ultimately though, there are ways around this with share options etc. to prevent managers from abusing their position.  Also ultimately, a lack of quarterly profits means managers might face a take over and lose their job so they have an incentive to meet the needs of the owners (shareholders).  Also recent growth of </a:t>
            </a:r>
            <a:r>
              <a:rPr lang="ja-JP" altLang="en-GB" sz="1100" dirty="0"/>
              <a:t>‘</a:t>
            </a:r>
            <a:r>
              <a:rPr lang="en-GB" altLang="ja-JP" sz="1100" dirty="0"/>
              <a:t>shareholder activism</a:t>
            </a:r>
            <a:r>
              <a:rPr lang="ja-JP" altLang="en-GB" sz="1100" dirty="0"/>
              <a:t>’</a:t>
            </a:r>
            <a:r>
              <a:rPr lang="en-GB" altLang="ja-JP" sz="1100" dirty="0"/>
              <a:t> </a:t>
            </a:r>
            <a:r>
              <a:rPr lang="en-GB" altLang="ja-JP" sz="1100" dirty="0">
                <a:solidFill>
                  <a:srgbClr val="FF0000"/>
                </a:solidFill>
              </a:rPr>
              <a:t>[e.g. the so-called </a:t>
            </a:r>
            <a:r>
              <a:rPr lang="ja-JP" altLang="en-GB" sz="1100" dirty="0">
                <a:solidFill>
                  <a:srgbClr val="FF0000"/>
                </a:solidFill>
              </a:rPr>
              <a:t>‘</a:t>
            </a:r>
            <a:r>
              <a:rPr lang="en-GB" altLang="ja-JP" sz="1100" dirty="0">
                <a:solidFill>
                  <a:srgbClr val="FF0000"/>
                </a:solidFill>
              </a:rPr>
              <a:t>Shareholder Spring</a:t>
            </a:r>
            <a:r>
              <a:rPr lang="ja-JP" altLang="en-GB" sz="1100" dirty="0">
                <a:solidFill>
                  <a:srgbClr val="FF0000"/>
                </a:solidFill>
              </a:rPr>
              <a:t>’</a:t>
            </a:r>
            <a:r>
              <a:rPr lang="en-GB" altLang="ja-JP" sz="1100" dirty="0">
                <a:solidFill>
                  <a:srgbClr val="FF0000"/>
                </a:solidFill>
              </a:rPr>
              <a:t> in 2012 with Financial firms and huge </a:t>
            </a:r>
            <a:r>
              <a:rPr lang="en-GB" altLang="ja-JP" sz="1100" dirty="0" err="1">
                <a:solidFill>
                  <a:srgbClr val="FF0000"/>
                </a:solidFill>
              </a:rPr>
              <a:t>renumeration</a:t>
            </a:r>
            <a:r>
              <a:rPr lang="en-GB" altLang="ja-JP" sz="1100" dirty="0">
                <a:solidFill>
                  <a:srgbClr val="FF0000"/>
                </a:solidFill>
              </a:rPr>
              <a:t> packages</a:t>
            </a:r>
            <a:r>
              <a:rPr lang="ja-JP" altLang="en-GB" sz="1100" dirty="0">
                <a:solidFill>
                  <a:srgbClr val="FF0000"/>
                </a:solidFill>
              </a:rPr>
              <a:t>’</a:t>
            </a:r>
            <a:r>
              <a:rPr lang="en-GB" altLang="ja-JP" sz="1100" dirty="0">
                <a:solidFill>
                  <a:srgbClr val="FF0000"/>
                </a:solidFill>
              </a:rPr>
              <a:t>]</a:t>
            </a:r>
          </a:p>
          <a:p>
            <a:pPr marL="0" indent="0">
              <a:lnSpc>
                <a:spcPct val="100000"/>
              </a:lnSpc>
              <a:spcBef>
                <a:spcPts val="0"/>
              </a:spcBef>
            </a:pPr>
            <a:r>
              <a:rPr lang="en-GB" altLang="en-US" sz="1600" b="1" i="1" dirty="0"/>
              <a:t>P3: Profit maximisation is not the most important objective of firms because…</a:t>
            </a:r>
          </a:p>
          <a:p>
            <a:pPr marL="269875" lvl="1" indent="-92075">
              <a:lnSpc>
                <a:spcPct val="100000"/>
              </a:lnSpc>
              <a:spcBef>
                <a:spcPts val="0"/>
              </a:spcBef>
            </a:pPr>
            <a:r>
              <a:rPr lang="en-GB" altLang="en-US" sz="1100" dirty="0"/>
              <a:t>As: </a:t>
            </a:r>
            <a:r>
              <a:rPr lang="en-GB" altLang="en-US" sz="1100" u="sng" dirty="0"/>
              <a:t>there are alternative goals</a:t>
            </a:r>
            <a:r>
              <a:rPr lang="en-GB" altLang="en-US" sz="1100" dirty="0"/>
              <a:t> such as sales maximisation (brand awareness and to increase market share for smaller firms) [Asda and Walmart] / Ethical considerations (non-profit) - </a:t>
            </a:r>
            <a:r>
              <a:rPr lang="en-GB" altLang="en-US" sz="1100" dirty="0">
                <a:solidFill>
                  <a:srgbClr val="FF0000"/>
                </a:solidFill>
              </a:rPr>
              <a:t>[Body Shop] </a:t>
            </a:r>
            <a:r>
              <a:rPr lang="en-GB" altLang="en-US" sz="1100" dirty="0"/>
              <a:t>/ other considerations </a:t>
            </a:r>
            <a:r>
              <a:rPr lang="en-GB" altLang="en-US" sz="1100" dirty="0">
                <a:solidFill>
                  <a:srgbClr val="FF0000"/>
                </a:solidFill>
              </a:rPr>
              <a:t>[Virgin Galactic]</a:t>
            </a:r>
          </a:p>
          <a:p>
            <a:pPr marL="269875" lvl="1" indent="-92075">
              <a:lnSpc>
                <a:spcPct val="100000"/>
              </a:lnSpc>
              <a:spcBef>
                <a:spcPts val="0"/>
              </a:spcBef>
            </a:pPr>
            <a:r>
              <a:rPr lang="en-GB" altLang="en-US" sz="1100" dirty="0"/>
              <a:t>Ae: The reason why sales maximisation happens is to gain monopoly power in the long run / ethical firms still need to turn a profit otherwise they will not survive </a:t>
            </a:r>
            <a:r>
              <a:rPr lang="en-GB" altLang="en-US" sz="1100" dirty="0">
                <a:solidFill>
                  <a:srgbClr val="FF0000"/>
                </a:solidFill>
              </a:rPr>
              <a:t>[Body Shop taken over by L</a:t>
            </a:r>
            <a:r>
              <a:rPr lang="ja-JP" altLang="en-GB" sz="1100" dirty="0">
                <a:solidFill>
                  <a:srgbClr val="FF0000"/>
                </a:solidFill>
              </a:rPr>
              <a:t>’</a:t>
            </a:r>
            <a:r>
              <a:rPr lang="en-GB" altLang="ja-JP" sz="1100" dirty="0" err="1">
                <a:solidFill>
                  <a:srgbClr val="FF0000"/>
                </a:solidFill>
              </a:rPr>
              <a:t>Oreal</a:t>
            </a:r>
            <a:r>
              <a:rPr lang="en-GB" altLang="ja-JP" sz="1100" dirty="0">
                <a:solidFill>
                  <a:srgbClr val="FF0000"/>
                </a:solidFill>
              </a:rPr>
              <a:t>]</a:t>
            </a:r>
          </a:p>
          <a:p>
            <a:pPr marL="269875" lvl="1" indent="-92075">
              <a:lnSpc>
                <a:spcPct val="100000"/>
              </a:lnSpc>
              <a:spcBef>
                <a:spcPts val="0"/>
              </a:spcBef>
            </a:pPr>
            <a:r>
              <a:rPr lang="en-GB" altLang="en-US" sz="1100" dirty="0"/>
              <a:t>As: Also, the question is too simplistic - no business is the same: behavioural theory </a:t>
            </a:r>
            <a:r>
              <a:rPr lang="en-GB" altLang="en-US" sz="1100" dirty="0">
                <a:solidFill>
                  <a:srgbClr val="FF0000"/>
                </a:solidFill>
              </a:rPr>
              <a:t>[Manchester United] </a:t>
            </a:r>
            <a:r>
              <a:rPr lang="en-GB" altLang="en-US" sz="1100" dirty="0"/>
              <a:t>and depends on the size and market share of the </a:t>
            </a:r>
            <a:r>
              <a:rPr lang="en-GB" altLang="en-US" sz="1100" dirty="0" smtClean="0"/>
              <a:t>company</a:t>
            </a:r>
          </a:p>
          <a:p>
            <a:pPr marL="269875" lvl="1" indent="-92075">
              <a:lnSpc>
                <a:spcPct val="100000"/>
              </a:lnSpc>
              <a:spcBef>
                <a:spcPts val="0"/>
              </a:spcBef>
            </a:pPr>
            <a:endParaRPr lang="en-GB" altLang="en-US" sz="1100" dirty="0"/>
          </a:p>
          <a:p>
            <a:pPr marL="0" indent="0">
              <a:lnSpc>
                <a:spcPct val="100000"/>
              </a:lnSpc>
              <a:spcBef>
                <a:spcPts val="0"/>
              </a:spcBef>
              <a:buNone/>
            </a:pPr>
            <a:r>
              <a:rPr lang="en-GB" altLang="en-US" sz="2400" b="1" dirty="0"/>
              <a:t>CONC</a:t>
            </a:r>
          </a:p>
          <a:p>
            <a:pPr marL="0" indent="0">
              <a:lnSpc>
                <a:spcPct val="100000"/>
              </a:lnSpc>
              <a:spcBef>
                <a:spcPts val="0"/>
              </a:spcBef>
            </a:pPr>
            <a:r>
              <a:rPr lang="en-GB" altLang="en-US" sz="1600" dirty="0" smtClean="0"/>
              <a:t>Position: </a:t>
            </a:r>
            <a:r>
              <a:rPr lang="en-GB" altLang="en-US" sz="1600" dirty="0"/>
              <a:t>Profit is the most important objective of firms in the long run but maximisation is not necessarily the most important objective</a:t>
            </a:r>
          </a:p>
          <a:p>
            <a:pPr marL="0" indent="0">
              <a:lnSpc>
                <a:spcPct val="100000"/>
              </a:lnSpc>
              <a:spcBef>
                <a:spcPts val="0"/>
              </a:spcBef>
            </a:pPr>
            <a:r>
              <a:rPr lang="en-GB" altLang="en-US" sz="1600" dirty="0"/>
              <a:t>Justification (Part 1): : Plenty of examples of firms making losses to gain market share.  Must make profit in the long run to survive.  Maybe new shareholder activism prevents the problem of divorce of ownership and control?</a:t>
            </a:r>
          </a:p>
          <a:p>
            <a:pPr marL="0" indent="0">
              <a:lnSpc>
                <a:spcPct val="100000"/>
              </a:lnSpc>
              <a:spcBef>
                <a:spcPts val="0"/>
              </a:spcBef>
            </a:pPr>
            <a:r>
              <a:rPr lang="en-GB" altLang="en-US" sz="1600" dirty="0"/>
              <a:t>Justification (part 2): Whether firms wish to maximise these profits is a moot point as although even non-profit firms need a bit of profit to survive and expand, they may not be maximising them</a:t>
            </a:r>
          </a:p>
          <a:p>
            <a:pPr marL="0" indent="0">
              <a:lnSpc>
                <a:spcPct val="100000"/>
              </a:lnSpc>
              <a:spcBef>
                <a:spcPts val="0"/>
              </a:spcBef>
            </a:pPr>
            <a:endParaRPr lang="en-GB" altLang="en-US" sz="1600" dirty="0"/>
          </a:p>
        </p:txBody>
      </p:sp>
    </p:spTree>
    <p:extLst>
      <p:ext uri="{BB962C8B-B14F-4D97-AF65-F5344CB8AC3E}">
        <p14:creationId xmlns:p14="http://schemas.microsoft.com/office/powerpoint/2010/main" val="1007244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t>WEEK </a:t>
            </a:r>
            <a:r>
              <a:rPr lang="en-US" sz="19900" b="1" dirty="0" smtClean="0"/>
              <a:t>2</a:t>
            </a:r>
            <a:endParaRPr lang="en-US" sz="19900" b="1" dirty="0"/>
          </a:p>
        </p:txBody>
      </p:sp>
    </p:spTree>
    <p:extLst>
      <p:ext uri="{BB962C8B-B14F-4D97-AF65-F5344CB8AC3E}">
        <p14:creationId xmlns:p14="http://schemas.microsoft.com/office/powerpoint/2010/main" val="291327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992313" y="115888"/>
            <a:ext cx="8229600" cy="1143000"/>
          </a:xfrm>
        </p:spPr>
        <p:txBody>
          <a:bodyPr/>
          <a:lstStyle/>
          <a:p>
            <a:r>
              <a:rPr lang="en-GB" altLang="en-US" sz="2400" b="1"/>
              <a:t>ESSAY 2: Discuss whether the objective of profit maximisation becomes less important than other possible objectives as a firm grows in size (25 marks)</a:t>
            </a:r>
          </a:p>
        </p:txBody>
      </p:sp>
      <p:sp>
        <p:nvSpPr>
          <p:cNvPr id="78851" name="Content Placeholder 2"/>
          <p:cNvSpPr>
            <a:spLocks noGrp="1"/>
          </p:cNvSpPr>
          <p:nvPr>
            <p:ph idx="1"/>
          </p:nvPr>
        </p:nvSpPr>
        <p:spPr>
          <a:xfrm>
            <a:off x="1631950" y="1412876"/>
            <a:ext cx="8712200" cy="5876925"/>
          </a:xfrm>
        </p:spPr>
        <p:txBody>
          <a:bodyPr/>
          <a:lstStyle/>
          <a:p>
            <a:pPr marL="0" indent="0">
              <a:buNone/>
            </a:pPr>
            <a:r>
              <a:rPr lang="en-GB" altLang="en-US" sz="1800" b="1"/>
              <a:t>INTRO</a:t>
            </a:r>
          </a:p>
          <a:p>
            <a:pPr marL="0" indent="0"/>
            <a:r>
              <a:rPr lang="en-GB" altLang="en-US" sz="1200"/>
              <a:t>Define the concept of a firm - private sector .v. public sector / idea of limited liability and PLC</a:t>
            </a:r>
            <a:r>
              <a:rPr lang="ja-JP" altLang="en-GB" sz="1200"/>
              <a:t>’</a:t>
            </a:r>
            <a:r>
              <a:rPr lang="en-GB" altLang="ja-JP" sz="1200"/>
              <a:t>s.</a:t>
            </a:r>
          </a:p>
          <a:p>
            <a:pPr marL="0" indent="0"/>
            <a:r>
              <a:rPr lang="en-GB" altLang="en-US" sz="1200"/>
              <a:t>What is profit maximisation and what are the alternatives (e.g. sales maximisation, ethical considerations)</a:t>
            </a:r>
          </a:p>
          <a:p>
            <a:pPr marL="0" indent="0">
              <a:buNone/>
            </a:pPr>
            <a:r>
              <a:rPr lang="en-GB" altLang="en-US" sz="1800" b="1"/>
              <a:t>MAIN</a:t>
            </a:r>
          </a:p>
          <a:p>
            <a:pPr marL="0" indent="0"/>
            <a:r>
              <a:rPr lang="en-GB" altLang="en-US" sz="1200" b="1" i="1"/>
              <a:t>P1: Profit maximisation becomes less important than other possible objectives as firms grow because…</a:t>
            </a:r>
          </a:p>
          <a:p>
            <a:pPr marL="269875" lvl="1" indent="-92075"/>
            <a:r>
              <a:rPr lang="en-GB" altLang="en-US" sz="1000"/>
              <a:t>As: More available finance and less risky and so able to take risks and pursue perhaps Sales maximisation in a new area rather than make profit </a:t>
            </a:r>
            <a:r>
              <a:rPr lang="en-GB" altLang="en-US" sz="1000">
                <a:solidFill>
                  <a:srgbClr val="FF0000"/>
                </a:solidFill>
              </a:rPr>
              <a:t>[e.g.Virgin Galactic].  </a:t>
            </a:r>
            <a:r>
              <a:rPr lang="en-GB" altLang="en-US" sz="1000"/>
              <a:t>Also, larger firms might have more monopoly power and so have to worry less about maximising profit and can pursue more ethical goals </a:t>
            </a:r>
            <a:r>
              <a:rPr lang="en-GB" altLang="en-US" sz="1000">
                <a:solidFill>
                  <a:srgbClr val="FF0000"/>
                </a:solidFill>
              </a:rPr>
              <a:t>[e.g. Microsoft and Bill Gates</a:t>
            </a:r>
            <a:r>
              <a:rPr lang="ja-JP" altLang="en-GB" sz="1000">
                <a:solidFill>
                  <a:srgbClr val="FF0000"/>
                </a:solidFill>
              </a:rPr>
              <a:t>’</a:t>
            </a:r>
            <a:r>
              <a:rPr lang="en-GB" altLang="ja-JP" sz="1000">
                <a:solidFill>
                  <a:srgbClr val="FF0000"/>
                </a:solidFill>
              </a:rPr>
              <a:t>s charitable ventures</a:t>
            </a:r>
            <a:r>
              <a:rPr lang="en-GB" altLang="ja-JP" sz="1000"/>
              <a:t>].  </a:t>
            </a:r>
            <a:endParaRPr lang="en-GB" altLang="ja-JP" sz="1000">
              <a:solidFill>
                <a:srgbClr val="FF0000"/>
              </a:solidFill>
            </a:endParaRPr>
          </a:p>
          <a:p>
            <a:pPr marL="269875" lvl="1" indent="-92075"/>
            <a:r>
              <a:rPr lang="en-GB" altLang="en-US" sz="1000"/>
              <a:t>Ae: Profit maximisation is still important as large firms have still gone bust </a:t>
            </a:r>
            <a:r>
              <a:rPr lang="en-GB" altLang="en-US" sz="1000">
                <a:solidFill>
                  <a:srgbClr val="FF0000"/>
                </a:solidFill>
              </a:rPr>
              <a:t>[ e.g. Enron, GM etc.] </a:t>
            </a:r>
            <a:r>
              <a:rPr lang="en-GB" altLang="en-US" sz="1000"/>
              <a:t>or lost market share </a:t>
            </a:r>
            <a:r>
              <a:rPr lang="en-GB" altLang="en-US" sz="1000">
                <a:solidFill>
                  <a:srgbClr val="FF0000"/>
                </a:solidFill>
              </a:rPr>
              <a:t>[e.g. Microsoft to Google and Apple]. </a:t>
            </a:r>
            <a:r>
              <a:rPr lang="en-GB" altLang="en-US" sz="1000"/>
              <a:t>Also smaller firms may also start up for ethical reasons </a:t>
            </a:r>
            <a:r>
              <a:rPr lang="en-GB" altLang="en-US" sz="1000">
                <a:solidFill>
                  <a:srgbClr val="FF0000"/>
                </a:solidFill>
              </a:rPr>
              <a:t>[e.g. Body shop] </a:t>
            </a:r>
            <a:r>
              <a:rPr lang="en-GB" altLang="en-US" sz="1000"/>
              <a:t>and smaller firms may take losses in the short run to maximise profits in the long run </a:t>
            </a:r>
            <a:r>
              <a:rPr lang="en-GB" altLang="en-US" sz="1000">
                <a:solidFill>
                  <a:srgbClr val="FF0000"/>
                </a:solidFill>
              </a:rPr>
              <a:t>[e.g. Apple]</a:t>
            </a:r>
            <a:r>
              <a:rPr lang="en-GB" altLang="en-US" sz="1000"/>
              <a:t> and therefore profit maximisation might not be as important.</a:t>
            </a:r>
          </a:p>
          <a:p>
            <a:pPr marL="269875" lvl="1" indent="-92075"/>
            <a:r>
              <a:rPr lang="en-GB" altLang="en-US" sz="1000"/>
              <a:t>Ae: European-Japanese model suggests that long run profit maximisation is a priority.</a:t>
            </a:r>
          </a:p>
          <a:p>
            <a:pPr marL="269875" lvl="1" indent="-92075"/>
            <a:r>
              <a:rPr lang="en-GB" altLang="en-US" sz="1000"/>
              <a:t>Ae: Also, behavioural theory suggests that the size of the firm does not matter, it is which stakeholder has the most power in terms of the direction of the firm </a:t>
            </a:r>
            <a:r>
              <a:rPr lang="en-GB" altLang="en-US" sz="1000">
                <a:solidFill>
                  <a:srgbClr val="FF0000"/>
                </a:solidFill>
              </a:rPr>
              <a:t>[e.g. the influence of fans with Manchester United]</a:t>
            </a:r>
          </a:p>
          <a:p>
            <a:pPr marL="0" indent="0"/>
            <a:r>
              <a:rPr lang="en-GB" altLang="en-US" sz="1200" b="1" i="1"/>
              <a:t>P2: Profit maximisation becomes less important than other possible objectives as firms grow because…</a:t>
            </a:r>
          </a:p>
          <a:p>
            <a:pPr marL="269875" lvl="1" indent="-92075"/>
            <a:r>
              <a:rPr lang="en-GB" altLang="en-US" sz="1000"/>
              <a:t>As: As firms become larger (PLC’</a:t>
            </a:r>
            <a:r>
              <a:rPr lang="en-GB" altLang="ja-JP" sz="1000"/>
              <a:t>s) there tends to be a divorce between ownership and control.  This means that the owners only appoint managers.  What results is a situation where the people in control of the business want to maximise their wages, benefits and bonuses and are less concerned about the profit of the company. </a:t>
            </a:r>
            <a:r>
              <a:rPr lang="en-GB" altLang="ja-JP" sz="1000">
                <a:solidFill>
                  <a:srgbClr val="FF0000"/>
                </a:solidFill>
              </a:rPr>
              <a:t>[e.g. Equitable Life in the UK and Enron in the USA]</a:t>
            </a:r>
          </a:p>
          <a:p>
            <a:pPr marL="269875" lvl="1" indent="-92075"/>
            <a:r>
              <a:rPr lang="en-GB" altLang="en-US" sz="1000"/>
              <a:t>Ae: Ultimately though, there are ways around this with share options etc. to prevent managers from abusing their position.  Also ultimately, a lack of quarterly profits means managers might face a take over and lose their job so they have an incentive to meet the needs of the owners (shareholders).  Also recent growth of </a:t>
            </a:r>
            <a:r>
              <a:rPr lang="ja-JP" altLang="en-GB" sz="1000"/>
              <a:t>‘</a:t>
            </a:r>
            <a:r>
              <a:rPr lang="en-GB" altLang="ja-JP" sz="1000"/>
              <a:t>shareholder activism</a:t>
            </a:r>
            <a:r>
              <a:rPr lang="ja-JP" altLang="en-GB" sz="1000"/>
              <a:t>’</a:t>
            </a:r>
            <a:r>
              <a:rPr lang="en-GB" altLang="ja-JP" sz="1000"/>
              <a:t> might mean that profits are still the most important thing for firms as they grow </a:t>
            </a:r>
            <a:r>
              <a:rPr lang="en-GB" altLang="ja-JP" sz="1000">
                <a:solidFill>
                  <a:srgbClr val="FF0000"/>
                </a:solidFill>
              </a:rPr>
              <a:t>[e.g. the so-called </a:t>
            </a:r>
            <a:r>
              <a:rPr lang="ja-JP" altLang="en-GB" sz="1000">
                <a:solidFill>
                  <a:srgbClr val="FF0000"/>
                </a:solidFill>
              </a:rPr>
              <a:t>‘</a:t>
            </a:r>
            <a:r>
              <a:rPr lang="en-GB" altLang="ja-JP" sz="1000">
                <a:solidFill>
                  <a:srgbClr val="FF0000"/>
                </a:solidFill>
              </a:rPr>
              <a:t>Shareholder Spring</a:t>
            </a:r>
            <a:r>
              <a:rPr lang="ja-JP" altLang="en-GB" sz="1000">
                <a:solidFill>
                  <a:srgbClr val="FF0000"/>
                </a:solidFill>
              </a:rPr>
              <a:t>’</a:t>
            </a:r>
            <a:r>
              <a:rPr lang="en-GB" altLang="ja-JP" sz="1000">
                <a:solidFill>
                  <a:srgbClr val="FF0000"/>
                </a:solidFill>
              </a:rPr>
              <a:t> in 2012 with Financial firms and huge renumeration packages</a:t>
            </a:r>
            <a:r>
              <a:rPr lang="ja-JP" altLang="en-GB" sz="1000">
                <a:solidFill>
                  <a:srgbClr val="FF0000"/>
                </a:solidFill>
              </a:rPr>
              <a:t>’</a:t>
            </a:r>
            <a:r>
              <a:rPr lang="en-GB" altLang="ja-JP" sz="1000">
                <a:solidFill>
                  <a:srgbClr val="FF0000"/>
                </a:solidFill>
              </a:rPr>
              <a:t>]</a:t>
            </a:r>
          </a:p>
          <a:p>
            <a:pPr marL="269875" lvl="1" indent="-92075">
              <a:buNone/>
            </a:pPr>
            <a:r>
              <a:rPr lang="en-GB" altLang="en-US" sz="1000"/>
              <a:t> </a:t>
            </a:r>
            <a:r>
              <a:rPr lang="en-GB" altLang="en-US" sz="1800" b="1"/>
              <a:t>CONC</a:t>
            </a:r>
          </a:p>
          <a:p>
            <a:pPr marL="0" indent="0"/>
            <a:r>
              <a:rPr lang="en-GB" altLang="en-US" sz="1200"/>
              <a:t>Answer: No firm is the same and objectives can differ wildly depending on size, market share and the behavioural theory.  Too simplistic to say there is a general rule</a:t>
            </a:r>
          </a:p>
          <a:p>
            <a:pPr marL="0" indent="0"/>
            <a:r>
              <a:rPr lang="en-GB" altLang="en-US" sz="1200"/>
              <a:t>Justification: Enron, GM prove that firms must still have profit max as an important aspect. On the other hand, Virgin and Microsoft are taking great risks with some of the directions.  No </a:t>
            </a:r>
            <a:r>
              <a:rPr lang="ja-JP" altLang="en-GB" sz="1200"/>
              <a:t>‘</a:t>
            </a:r>
            <a:r>
              <a:rPr lang="en-GB" altLang="ja-JP" sz="1200"/>
              <a:t>one size fits all</a:t>
            </a:r>
            <a:r>
              <a:rPr lang="ja-JP" altLang="en-GB" sz="1200"/>
              <a:t>’</a:t>
            </a:r>
            <a:r>
              <a:rPr lang="en-GB" altLang="ja-JP" sz="1200"/>
              <a:t>.</a:t>
            </a:r>
          </a:p>
          <a:p>
            <a:pPr marL="0" indent="0"/>
            <a:endParaRPr lang="en-GB" altLang="en-US" sz="1200"/>
          </a:p>
        </p:txBody>
      </p:sp>
    </p:spTree>
    <p:extLst>
      <p:ext uri="{BB962C8B-B14F-4D97-AF65-F5344CB8AC3E}">
        <p14:creationId xmlns:p14="http://schemas.microsoft.com/office/powerpoint/2010/main" val="1504429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992313" y="115888"/>
            <a:ext cx="8229600" cy="1143000"/>
          </a:xfrm>
        </p:spPr>
        <p:txBody>
          <a:bodyPr/>
          <a:lstStyle/>
          <a:p>
            <a:r>
              <a:rPr lang="en-GB" altLang="en-US" sz="2400" b="1"/>
              <a:t>ESSAY 3: To what extent is external growth, the best strategy for firms?</a:t>
            </a:r>
          </a:p>
        </p:txBody>
      </p:sp>
      <p:sp>
        <p:nvSpPr>
          <p:cNvPr id="49155" name="Content Placeholder 2"/>
          <p:cNvSpPr>
            <a:spLocks noGrp="1"/>
          </p:cNvSpPr>
          <p:nvPr>
            <p:ph idx="1"/>
          </p:nvPr>
        </p:nvSpPr>
        <p:spPr>
          <a:xfrm>
            <a:off x="1631950" y="1412876"/>
            <a:ext cx="8712200" cy="5876925"/>
          </a:xfrm>
        </p:spPr>
        <p:txBody>
          <a:bodyPr/>
          <a:lstStyle/>
          <a:p>
            <a:pPr marL="0" indent="0">
              <a:buNone/>
              <a:defRPr/>
            </a:pPr>
            <a:r>
              <a:rPr lang="en-GB" altLang="en-US" sz="1800" b="1" dirty="0"/>
              <a:t>INTRO</a:t>
            </a:r>
          </a:p>
          <a:p>
            <a:pPr marL="0" indent="0">
              <a:defRPr/>
            </a:pPr>
            <a:r>
              <a:rPr lang="en-GB" altLang="en-US" sz="1100" dirty="0"/>
              <a:t>Define external growth - perhaps talk about horizontal and vertical integration as well?</a:t>
            </a:r>
          </a:p>
          <a:p>
            <a:pPr marL="0" indent="0">
              <a:defRPr/>
            </a:pPr>
            <a:r>
              <a:rPr lang="en-GB" altLang="en-US" sz="1100" dirty="0"/>
              <a:t>Alternatives - addressing the idea of it being ‘the best’? Internal growth with examples….</a:t>
            </a:r>
          </a:p>
          <a:p>
            <a:pPr marL="0" indent="0">
              <a:buNone/>
              <a:defRPr/>
            </a:pPr>
            <a:r>
              <a:rPr lang="en-GB" altLang="en-US" sz="1800" b="1" dirty="0"/>
              <a:t>MAIN</a:t>
            </a:r>
          </a:p>
          <a:p>
            <a:pPr marL="0" indent="0">
              <a:defRPr/>
            </a:pPr>
            <a:r>
              <a:rPr lang="en-GB" altLang="en-US" sz="1200" b="1" i="1" dirty="0"/>
              <a:t>P1: Firms growing by merger and takeover (external growth) is the best strategy for firms</a:t>
            </a:r>
          </a:p>
          <a:p>
            <a:pPr marL="269875" lvl="1" indent="-92075">
              <a:defRPr/>
            </a:pPr>
            <a:r>
              <a:rPr lang="en-GB" altLang="en-US" sz="1000" dirty="0"/>
              <a:t>As: Access/</a:t>
            </a:r>
            <a:r>
              <a:rPr lang="en-GB" altLang="en-US" sz="1000" dirty="0" err="1"/>
              <a:t>aqcuisition</a:t>
            </a:r>
            <a:r>
              <a:rPr lang="en-GB" altLang="en-US" sz="1000" dirty="0"/>
              <a:t> of another companies assets can lead to greater economies of scale , market power </a:t>
            </a:r>
            <a:r>
              <a:rPr lang="en-GB" altLang="en-US" sz="1000" dirty="0">
                <a:solidFill>
                  <a:srgbClr val="FF0000"/>
                </a:solidFill>
              </a:rPr>
              <a:t>[Proctor and Gamble merging with Gillette, Amazon joining with </a:t>
            </a:r>
            <a:r>
              <a:rPr lang="en-GB" altLang="en-US" sz="1000" dirty="0" err="1">
                <a:solidFill>
                  <a:srgbClr val="FF0000"/>
                </a:solidFill>
              </a:rPr>
              <a:t>Lovefilm</a:t>
            </a:r>
            <a:r>
              <a:rPr lang="en-GB" altLang="en-US" sz="1000" dirty="0">
                <a:solidFill>
                  <a:srgbClr val="FF0000"/>
                </a:solidFill>
              </a:rPr>
              <a:t>, Google and </a:t>
            </a:r>
            <a:r>
              <a:rPr lang="en-GB" altLang="en-US" sz="1000" dirty="0" err="1">
                <a:solidFill>
                  <a:srgbClr val="FF0000"/>
                </a:solidFill>
              </a:rPr>
              <a:t>Youtube</a:t>
            </a:r>
            <a:r>
              <a:rPr lang="en-GB" altLang="en-US" sz="1000" dirty="0">
                <a:solidFill>
                  <a:srgbClr val="FF0000"/>
                </a:solidFill>
              </a:rPr>
              <a:t>] </a:t>
            </a:r>
            <a:r>
              <a:rPr lang="en-GB" altLang="en-US" sz="1000" dirty="0"/>
              <a:t>and greater technology at a greater speed.</a:t>
            </a:r>
          </a:p>
          <a:p>
            <a:pPr marL="269875" lvl="1" indent="-92075">
              <a:defRPr/>
            </a:pPr>
            <a:r>
              <a:rPr lang="en-GB" altLang="en-US" sz="1000" dirty="0"/>
              <a:t>As: Access to more finance as a bigger entity; more likely to be able to issue shares</a:t>
            </a:r>
          </a:p>
          <a:p>
            <a:pPr marL="269875" lvl="1" indent="-92075">
              <a:defRPr/>
            </a:pPr>
            <a:r>
              <a:rPr lang="en-GB" altLang="en-US" sz="1000" dirty="0"/>
              <a:t>Ae: Lack of management expertise potentially (especially if conglomerate merger/takeover) </a:t>
            </a:r>
            <a:r>
              <a:rPr lang="en-GB" altLang="en-US" sz="1000" dirty="0">
                <a:solidFill>
                  <a:srgbClr val="FF0000"/>
                </a:solidFill>
              </a:rPr>
              <a:t>[Ford taking over Kwik Fit in 1999 and selling it again in 2003], </a:t>
            </a:r>
            <a:r>
              <a:rPr lang="en-GB" altLang="en-US" sz="1000" dirty="0"/>
              <a:t>the creation of diseconomies of scale as the firm grows too quickly </a:t>
            </a:r>
            <a:r>
              <a:rPr lang="en-GB" altLang="en-US" sz="1000" dirty="0">
                <a:solidFill>
                  <a:srgbClr val="FF0000"/>
                </a:solidFill>
              </a:rPr>
              <a:t>[Research hints that there are little efficiency gains through mergers</a:t>
            </a:r>
            <a:r>
              <a:rPr lang="en-GB" altLang="en-US" sz="1000" dirty="0"/>
              <a:t>].</a:t>
            </a:r>
          </a:p>
          <a:p>
            <a:pPr marL="269875" lvl="1" indent="-92075">
              <a:defRPr/>
            </a:pPr>
            <a:r>
              <a:rPr lang="en-GB" altLang="en-US" sz="1000" dirty="0"/>
              <a:t>Ae: Government might stop you - lead to damage to brand </a:t>
            </a:r>
            <a:r>
              <a:rPr lang="en-GB" altLang="en-US" sz="1000" dirty="0">
                <a:solidFill>
                  <a:srgbClr val="FF0000"/>
                </a:solidFill>
              </a:rPr>
              <a:t>[News Corporation’s takeover of </a:t>
            </a:r>
            <a:r>
              <a:rPr lang="en-GB" altLang="en-US" sz="1000" dirty="0" err="1">
                <a:solidFill>
                  <a:srgbClr val="FF0000"/>
                </a:solidFill>
              </a:rPr>
              <a:t>BSkyB</a:t>
            </a:r>
            <a:r>
              <a:rPr lang="en-GB" altLang="en-US" sz="1000" dirty="0">
                <a:solidFill>
                  <a:srgbClr val="FF0000"/>
                </a:solidFill>
              </a:rPr>
              <a:t>]</a:t>
            </a:r>
          </a:p>
          <a:p>
            <a:pPr marL="0" indent="0">
              <a:defRPr/>
            </a:pPr>
            <a:r>
              <a:rPr lang="en-GB" altLang="en-US" sz="1000" dirty="0"/>
              <a:t> </a:t>
            </a:r>
            <a:r>
              <a:rPr lang="en-GB" altLang="en-US" sz="1200" b="1" i="1" dirty="0"/>
              <a:t>P3: Firms growing by internal growth provide a viable alternative</a:t>
            </a:r>
          </a:p>
          <a:p>
            <a:pPr marL="269875" lvl="1" indent="-92075">
              <a:defRPr/>
            </a:pPr>
            <a:r>
              <a:rPr lang="en-GB" altLang="en-US" sz="1000" dirty="0"/>
              <a:t>As: A more sustainable approach and has seen success in a number of companies </a:t>
            </a:r>
            <a:r>
              <a:rPr lang="en-GB" altLang="en-US" sz="1000" dirty="0">
                <a:solidFill>
                  <a:srgbClr val="FF0000"/>
                </a:solidFill>
              </a:rPr>
              <a:t>[e.g. Apple, Subway in the UK, </a:t>
            </a:r>
            <a:r>
              <a:rPr lang="en-GB" altLang="en-US" sz="1000" dirty="0" err="1">
                <a:solidFill>
                  <a:srgbClr val="FF0000"/>
                </a:solidFill>
              </a:rPr>
              <a:t>Poundland</a:t>
            </a:r>
            <a:r>
              <a:rPr lang="en-GB" altLang="en-US" sz="1000" dirty="0">
                <a:solidFill>
                  <a:srgbClr val="FF0000"/>
                </a:solidFill>
              </a:rPr>
              <a:t> and </a:t>
            </a:r>
            <a:r>
              <a:rPr lang="en-GB" altLang="en-US" sz="1000" dirty="0" err="1">
                <a:solidFill>
                  <a:srgbClr val="FF0000"/>
                </a:solidFill>
              </a:rPr>
              <a:t>BSkyB</a:t>
            </a:r>
            <a:r>
              <a:rPr lang="en-GB" altLang="en-US" sz="1000" dirty="0">
                <a:solidFill>
                  <a:srgbClr val="FF0000"/>
                </a:solidFill>
              </a:rPr>
              <a:t>]</a:t>
            </a:r>
          </a:p>
          <a:p>
            <a:pPr marL="269875" lvl="1" indent="-92075">
              <a:defRPr/>
            </a:pPr>
            <a:r>
              <a:rPr lang="en-GB" altLang="en-US" sz="1000" dirty="0"/>
              <a:t>Ae: It can be too slow a process...if firms grow too slowly and do not satisfy shareholders, there maybe the threat of takeover </a:t>
            </a:r>
            <a:r>
              <a:rPr lang="en-GB" altLang="en-US" sz="1000" dirty="0">
                <a:solidFill>
                  <a:srgbClr val="FF0000"/>
                </a:solidFill>
              </a:rPr>
              <a:t>[Apple are experiencing recent (2014) profit concerns from investors and large drops in share prices due to lower than expected sales.  Other competitors are fighting back…perhaps Apple’s internal growth strategy allowed other firms to catch up?]</a:t>
            </a:r>
          </a:p>
          <a:p>
            <a:pPr marL="0" lvl="1" indent="0">
              <a:buNone/>
              <a:defRPr/>
            </a:pPr>
            <a:r>
              <a:rPr lang="en-GB" altLang="en-US" sz="1800" b="1" dirty="0"/>
              <a:t>CONC</a:t>
            </a:r>
          </a:p>
          <a:p>
            <a:pPr marL="0" indent="0">
              <a:defRPr/>
            </a:pPr>
            <a:r>
              <a:rPr lang="en-GB" altLang="en-US" sz="1100" dirty="0"/>
              <a:t>Answer: External growth is not the best strategy necessarily; a combination of external and internal growth is probably what is needed.</a:t>
            </a:r>
          </a:p>
          <a:p>
            <a:pPr marL="0" indent="0">
              <a:defRPr/>
            </a:pPr>
            <a:r>
              <a:rPr lang="en-GB" altLang="en-US" sz="1100" dirty="0"/>
              <a:t>J1: Although external growth is useful for faster growth, this may become unsustainable if a company becomes too large but can be useful in attracting finance in the short run.  Equally internal growth tends to lead to a more sustainable and manageable strategy for firms and has seen many successes in Apple, </a:t>
            </a:r>
            <a:r>
              <a:rPr lang="en-GB" altLang="en-US" sz="1100" dirty="0" err="1"/>
              <a:t>Poundland</a:t>
            </a:r>
            <a:r>
              <a:rPr lang="en-GB" altLang="en-US" sz="1100" dirty="0"/>
              <a:t> and Subway in the UK. </a:t>
            </a:r>
          </a:p>
          <a:p>
            <a:pPr marL="0" indent="0">
              <a:defRPr/>
            </a:pPr>
            <a:r>
              <a:rPr lang="en-GB" altLang="en-US" sz="1100" dirty="0"/>
              <a:t>J2: Ultimately both forms of growth can lead to unsustainable levels of debt in terms of financing growth be it for the takeover of shares or to plough back into the company and the adoption of either strategy probably depends on the companies circumstances….to say that there is a ‘one size fits all’ rule in terms of external growth being best is probably too much of a simplification.</a:t>
            </a:r>
          </a:p>
          <a:p>
            <a:pPr marL="0" indent="0">
              <a:defRPr/>
            </a:pPr>
            <a:endParaRPr lang="en-GB" altLang="en-US" sz="1100" dirty="0"/>
          </a:p>
        </p:txBody>
      </p:sp>
    </p:spTree>
    <p:extLst>
      <p:ext uri="{BB962C8B-B14F-4D97-AF65-F5344CB8AC3E}">
        <p14:creationId xmlns:p14="http://schemas.microsoft.com/office/powerpoint/2010/main" val="3972752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4"/>
          <p:cNvSpPr>
            <a:spLocks noGrp="1"/>
          </p:cNvSpPr>
          <p:nvPr>
            <p:ph idx="1"/>
          </p:nvPr>
        </p:nvSpPr>
        <p:spPr>
          <a:xfrm>
            <a:off x="1981200" y="260351"/>
            <a:ext cx="8229600" cy="6264275"/>
          </a:xfrm>
          <a:solidFill>
            <a:schemeClr val="accent1">
              <a:lumMod val="50000"/>
            </a:schemeClr>
          </a:solidFill>
        </p:spPr>
        <p:txBody>
          <a:bodyPr anchor="ctr" anchorCtr="1"/>
          <a:lstStyle/>
          <a:p>
            <a:pPr marL="0" indent="0" algn="ctr">
              <a:buNone/>
            </a:pPr>
            <a:r>
              <a:rPr lang="en-GB" altLang="en-US" sz="8000" b="1" dirty="0" smtClean="0">
                <a:solidFill>
                  <a:schemeClr val="bg1"/>
                </a:solidFill>
              </a:rPr>
              <a:t>THE END</a:t>
            </a:r>
          </a:p>
          <a:p>
            <a:pPr marL="0" indent="0" algn="ctr">
              <a:buNone/>
            </a:pPr>
            <a:endParaRPr lang="en-GB" altLang="en-US" sz="8000" b="1" dirty="0">
              <a:solidFill>
                <a:schemeClr val="bg1"/>
              </a:solidFill>
            </a:endParaRPr>
          </a:p>
          <a:p>
            <a:pPr marL="0" indent="0" algn="ctr">
              <a:buNone/>
            </a:pPr>
            <a:r>
              <a:rPr lang="en-GB" altLang="en-US" sz="8000" b="1" dirty="0" smtClean="0">
                <a:solidFill>
                  <a:schemeClr val="bg1"/>
                </a:solidFill>
              </a:rPr>
              <a:t>Thank you!</a:t>
            </a:r>
            <a:endParaRPr lang="en-GB" altLang="en-US" sz="8000" b="1" dirty="0">
              <a:solidFill>
                <a:schemeClr val="bg1"/>
              </a:solidFill>
            </a:endParaRPr>
          </a:p>
        </p:txBody>
      </p:sp>
    </p:spTree>
    <p:extLst>
      <p:ext uri="{BB962C8B-B14F-4D97-AF65-F5344CB8AC3E}">
        <p14:creationId xmlns:p14="http://schemas.microsoft.com/office/powerpoint/2010/main" val="1132344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326"/>
            <a:ext cx="6985000" cy="1325563"/>
          </a:xfrm>
        </p:spPr>
        <p:txBody>
          <a:bodyPr>
            <a:normAutofit fontScale="90000"/>
          </a:bodyPr>
          <a:lstStyle/>
          <a:p>
            <a:r>
              <a:rPr lang="en-GB" b="1" dirty="0" smtClean="0"/>
              <a:t>Theory of the Firm Basics</a:t>
            </a:r>
            <a:br>
              <a:rPr lang="en-GB" b="1" dirty="0" smtClean="0"/>
            </a:br>
            <a:r>
              <a:rPr lang="en-GB" sz="3100" b="1" dirty="0" smtClean="0">
                <a:solidFill>
                  <a:srgbClr val="FF0000"/>
                </a:solidFill>
              </a:rPr>
              <a:t>Market structures and the role of competition</a:t>
            </a:r>
            <a:endParaRPr lang="en-GB" sz="3100" b="1" dirty="0">
              <a:solidFill>
                <a:srgbClr val="FF0000"/>
              </a:solidFill>
            </a:endParaRPr>
          </a:p>
        </p:txBody>
      </p:sp>
      <p:sp>
        <p:nvSpPr>
          <p:cNvPr id="3" name="Content Placeholder 2"/>
          <p:cNvSpPr>
            <a:spLocks noGrp="1"/>
          </p:cNvSpPr>
          <p:nvPr>
            <p:ph idx="1"/>
          </p:nvPr>
        </p:nvSpPr>
        <p:spPr>
          <a:xfrm>
            <a:off x="344714" y="1385889"/>
            <a:ext cx="6868886" cy="5261655"/>
          </a:xfrm>
          <a:ln>
            <a:solidFill>
              <a:schemeClr val="tx2"/>
            </a:solidFill>
          </a:ln>
        </p:spPr>
        <p:txBody>
          <a:bodyPr>
            <a:normAutofit fontScale="77500" lnSpcReduction="20000"/>
          </a:bodyPr>
          <a:lstStyle/>
          <a:p>
            <a:pPr marL="0" indent="0">
              <a:buNone/>
            </a:pPr>
            <a:r>
              <a:rPr lang="en-GB" b="1" dirty="0" smtClean="0"/>
              <a:t>25 MINUTE: Feedback in fours</a:t>
            </a:r>
            <a:r>
              <a:rPr lang="en-GB" dirty="0" smtClean="0"/>
              <a:t>: Please complete the following tasks taking notes for tasks 3 to 7 for your Revision Worksheet on a separate sheet of paper.</a:t>
            </a:r>
          </a:p>
          <a:p>
            <a:pPr marL="514350" indent="-514350">
              <a:buFont typeface="+mj-lt"/>
              <a:buAutoNum type="arabicPeriod"/>
            </a:pPr>
            <a:r>
              <a:rPr lang="en-GB" dirty="0" smtClean="0"/>
              <a:t>Complete the worksheet on perfect competition</a:t>
            </a:r>
          </a:p>
          <a:p>
            <a:pPr marL="514350" indent="-514350">
              <a:buFont typeface="+mj-lt"/>
              <a:buAutoNum type="arabicPeriod"/>
            </a:pPr>
            <a:r>
              <a:rPr lang="en-GB" dirty="0" smtClean="0"/>
              <a:t>Complete the worksheet on barriers to entry</a:t>
            </a:r>
          </a:p>
          <a:p>
            <a:pPr marL="514350" indent="-514350">
              <a:buFont typeface="+mj-lt"/>
              <a:buAutoNum type="arabicPeriod"/>
            </a:pPr>
            <a:r>
              <a:rPr lang="en-GB" dirty="0" smtClean="0"/>
              <a:t>Why do economists like competition in markets?  Write down at least two reasons</a:t>
            </a:r>
          </a:p>
          <a:p>
            <a:pPr marL="514350" indent="-514350">
              <a:buFont typeface="+mj-lt"/>
              <a:buAutoNum type="arabicPeriod"/>
            </a:pPr>
            <a:r>
              <a:rPr lang="en-GB" dirty="0" smtClean="0"/>
              <a:t>Is competition good in all cases? Write down at least two reasons as to why not.</a:t>
            </a:r>
          </a:p>
          <a:p>
            <a:pPr marL="514350" indent="-514350">
              <a:buFont typeface="+mj-lt"/>
              <a:buAutoNum type="arabicPeriod"/>
            </a:pPr>
            <a:r>
              <a:rPr lang="en-GB" dirty="0" smtClean="0"/>
              <a:t>Read one of the articles on the BT and EE merger using the skim reading techniques we started to develop</a:t>
            </a:r>
          </a:p>
          <a:p>
            <a:pPr marL="514350" indent="-514350">
              <a:buFont typeface="+mj-lt"/>
              <a:buAutoNum type="arabicPeriod"/>
            </a:pPr>
            <a:r>
              <a:rPr lang="en-GB" dirty="0" smtClean="0"/>
              <a:t>Using the economic theory you have learnt so far, is this merger desirable do you think?  List arguments for yes and no</a:t>
            </a:r>
          </a:p>
          <a:p>
            <a:pPr marL="514350" indent="-514350">
              <a:buFont typeface="+mj-lt"/>
              <a:buAutoNum type="arabicPeriod"/>
            </a:pPr>
            <a:r>
              <a:rPr lang="en-GB" dirty="0" smtClean="0"/>
              <a:t>How else could BT and EE have grown as a firm rather than join forces?</a:t>
            </a:r>
            <a:endParaRPr lang="en-GB" dirty="0"/>
          </a:p>
        </p:txBody>
      </p:sp>
      <p:sp>
        <p:nvSpPr>
          <p:cNvPr id="4" name="Rectangle 3"/>
          <p:cNvSpPr/>
          <p:nvPr/>
        </p:nvSpPr>
        <p:spPr>
          <a:xfrm>
            <a:off x="7474857" y="132897"/>
            <a:ext cx="4572000" cy="6501780"/>
          </a:xfrm>
          <a:prstGeom prst="rect">
            <a:avLst/>
          </a:prstGeom>
          <a:solidFill>
            <a:schemeClr val="bg1"/>
          </a:solidFill>
        </p:spPr>
        <p:txBody>
          <a:bodyPr wrap="square">
            <a:spAutoFit/>
          </a:bodyPr>
          <a:lstStyle/>
          <a:p>
            <a:pPr algn="ctr">
              <a:spcAft>
                <a:spcPts val="0"/>
              </a:spcAft>
            </a:pPr>
            <a:r>
              <a:rPr lang="en-GB" sz="2800" b="1" dirty="0">
                <a:solidFill>
                  <a:srgbClr val="000000"/>
                </a:solidFill>
                <a:latin typeface="Calibri" panose="020F0502020204030204" pitchFamily="34" charset="0"/>
                <a:ea typeface="Calibri" panose="020F0502020204030204" pitchFamily="34" charset="0"/>
              </a:rPr>
              <a:t>Key </a:t>
            </a:r>
            <a:r>
              <a:rPr lang="en-GB" sz="2800" b="1" dirty="0" smtClean="0">
                <a:solidFill>
                  <a:srgbClr val="000000"/>
                </a:solidFill>
                <a:latin typeface="Calibri" panose="020F0502020204030204" pitchFamily="34" charset="0"/>
                <a:ea typeface="Calibri" panose="020F0502020204030204" pitchFamily="34" charset="0"/>
              </a:rPr>
              <a:t>Economic Words</a:t>
            </a:r>
            <a:r>
              <a:rPr lang="en-GB" sz="2800" b="1" dirty="0">
                <a:solidFill>
                  <a:srgbClr val="000000"/>
                </a:solidFill>
                <a:latin typeface="Calibri" panose="020F0502020204030204" pitchFamily="34" charset="0"/>
                <a:ea typeface="Calibri" panose="020F0502020204030204" pitchFamily="34" charset="0"/>
              </a:rPr>
              <a:t>:</a:t>
            </a:r>
            <a:endParaRPr lang="en-GB" sz="2800" dirty="0">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GB" sz="1850" u="sng" dirty="0">
                <a:solidFill>
                  <a:srgbClr val="FF0000"/>
                </a:solidFill>
                <a:latin typeface="Calibri" panose="020F0502020204030204" pitchFamily="34" charset="0"/>
                <a:ea typeface="Calibri" panose="020F0502020204030204" pitchFamily="34" charset="0"/>
              </a:rPr>
              <a:t>Barriers to Entry - </a:t>
            </a:r>
            <a:r>
              <a:rPr lang="en-GB" sz="1850" dirty="0">
                <a:solidFill>
                  <a:srgbClr val="000000"/>
                </a:solidFill>
                <a:latin typeface="Calibri" panose="020F0502020204030204" pitchFamily="34" charset="0"/>
                <a:ea typeface="Calibri" panose="020F0502020204030204" pitchFamily="34" charset="0"/>
              </a:rPr>
              <a:t>barriers preventing other competitors from entering the market</a:t>
            </a:r>
            <a:endParaRPr lang="en-GB" sz="1850" dirty="0">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GB" sz="1850" u="sng" dirty="0">
                <a:solidFill>
                  <a:srgbClr val="FF0000"/>
                </a:solidFill>
                <a:latin typeface="Calibri" panose="020F0502020204030204" pitchFamily="34" charset="0"/>
                <a:ea typeface="Calibri" panose="020F0502020204030204" pitchFamily="34" charset="0"/>
              </a:rPr>
              <a:t>Internal Growth - </a:t>
            </a:r>
            <a:r>
              <a:rPr lang="en-GB" sz="1850" dirty="0">
                <a:solidFill>
                  <a:srgbClr val="000000"/>
                </a:solidFill>
                <a:latin typeface="Calibri" panose="020F0502020204030204" pitchFamily="34" charset="0"/>
                <a:ea typeface="Calibri" panose="020F0502020204030204" pitchFamily="34" charset="0"/>
              </a:rPr>
              <a:t>Apple growing by debt and equity financing and investment in technology</a:t>
            </a:r>
            <a:endParaRPr lang="en-GB" sz="1850" dirty="0">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GB" sz="1850" u="sng" dirty="0">
                <a:solidFill>
                  <a:srgbClr val="FF0000"/>
                </a:solidFill>
                <a:latin typeface="Calibri" panose="020F0502020204030204" pitchFamily="34" charset="0"/>
                <a:ea typeface="Calibri" panose="020F0502020204030204" pitchFamily="34" charset="0"/>
              </a:rPr>
              <a:t>External Growth - </a:t>
            </a:r>
            <a:r>
              <a:rPr lang="en-GB" sz="1850" dirty="0">
                <a:solidFill>
                  <a:srgbClr val="000000"/>
                </a:solidFill>
                <a:latin typeface="Calibri" panose="020F0502020204030204" pitchFamily="34" charset="0"/>
                <a:ea typeface="Calibri" panose="020F0502020204030204" pitchFamily="34" charset="0"/>
              </a:rPr>
              <a:t>BT and EE merger where a company takes over or joins with another</a:t>
            </a:r>
            <a:endParaRPr lang="en-GB" sz="1850" dirty="0">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GB" sz="1850" u="sng" dirty="0">
                <a:solidFill>
                  <a:srgbClr val="FF0000"/>
                </a:solidFill>
                <a:latin typeface="Calibri" panose="020F0502020204030204" pitchFamily="34" charset="0"/>
                <a:ea typeface="Calibri" panose="020F0502020204030204" pitchFamily="34" charset="0"/>
              </a:rPr>
              <a:t>Economies of scale - </a:t>
            </a:r>
            <a:r>
              <a:rPr lang="en-GB" sz="1850" dirty="0">
                <a:solidFill>
                  <a:srgbClr val="000000"/>
                </a:solidFill>
                <a:latin typeface="Calibri" panose="020F0502020204030204" pitchFamily="34" charset="0"/>
                <a:ea typeface="Calibri" panose="020F0502020204030204" pitchFamily="34" charset="0"/>
              </a:rPr>
              <a:t>reductions in average cost as a result of increasing scale through bulk buying, technical, marketing and financial methods.</a:t>
            </a:r>
            <a:endParaRPr lang="en-GB" sz="1850" dirty="0">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GB" sz="1850" u="sng" dirty="0">
                <a:solidFill>
                  <a:srgbClr val="FF0000"/>
                </a:solidFill>
                <a:latin typeface="Calibri" panose="020F0502020204030204" pitchFamily="34" charset="0"/>
                <a:ea typeface="Calibri" panose="020F0502020204030204" pitchFamily="34" charset="0"/>
              </a:rPr>
              <a:t>Diseconomies of scale - </a:t>
            </a:r>
            <a:r>
              <a:rPr lang="en-GB" sz="1850" dirty="0">
                <a:solidFill>
                  <a:srgbClr val="000000"/>
                </a:solidFill>
                <a:latin typeface="Calibri" panose="020F0502020204030204" pitchFamily="34" charset="0"/>
                <a:ea typeface="Calibri" panose="020F0502020204030204" pitchFamily="34" charset="0"/>
              </a:rPr>
              <a:t>increases in average cost as a result of getting too big through maybe managerial or geographical reasons</a:t>
            </a:r>
            <a:endParaRPr lang="en-GB" sz="1850" dirty="0">
              <a:latin typeface="Times New Roman" panose="02020603050405020304" pitchFamily="18" charset="0"/>
              <a:ea typeface="Calibri" panose="020F0502020204030204" pitchFamily="34" charset="0"/>
            </a:endParaRPr>
          </a:p>
          <a:p>
            <a:pPr marL="285750" indent="-285750">
              <a:spcAft>
                <a:spcPts val="0"/>
              </a:spcAft>
              <a:buFont typeface="Arial" panose="020B0604020202020204" pitchFamily="34" charset="0"/>
              <a:buChar char="•"/>
            </a:pPr>
            <a:r>
              <a:rPr lang="en-GB" sz="1850" u="sng" dirty="0">
                <a:solidFill>
                  <a:srgbClr val="FF0000"/>
                </a:solidFill>
                <a:latin typeface="Calibri" panose="020F0502020204030204" pitchFamily="34" charset="0"/>
                <a:ea typeface="Calibri" panose="020F0502020204030204" pitchFamily="34" charset="0"/>
              </a:rPr>
              <a:t>Creative destruction - </a:t>
            </a:r>
            <a:r>
              <a:rPr lang="en-GB" sz="1850" dirty="0">
                <a:solidFill>
                  <a:srgbClr val="000000"/>
                </a:solidFill>
                <a:latin typeface="Calibri" panose="020F0502020204030204" pitchFamily="34" charset="0"/>
                <a:ea typeface="Calibri" panose="020F0502020204030204" pitchFamily="34" charset="0"/>
              </a:rPr>
              <a:t>the destruction of certain businesses who might be inefficient and unable to compete to be replaced with more efficient competitors </a:t>
            </a:r>
            <a:endParaRPr lang="en-GB" sz="185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0700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HOMEWORK</a:t>
            </a:r>
            <a:endParaRPr lang="en-GB" dirty="0"/>
          </a:p>
        </p:txBody>
      </p:sp>
      <p:sp>
        <p:nvSpPr>
          <p:cNvPr id="3" name="Content Placeholder 2"/>
          <p:cNvSpPr>
            <a:spLocks noGrp="1"/>
          </p:cNvSpPr>
          <p:nvPr>
            <p:ph idx="1"/>
          </p:nvPr>
        </p:nvSpPr>
        <p:spPr/>
        <p:txBody>
          <a:bodyPr/>
          <a:lstStyle/>
          <a:p>
            <a:pPr marL="0" indent="0">
              <a:buNone/>
            </a:pPr>
            <a:r>
              <a:rPr lang="en-GB" b="1" dirty="0" smtClean="0"/>
              <a:t>PREP </a:t>
            </a:r>
            <a:r>
              <a:rPr lang="en-GB" b="1" dirty="0"/>
              <a:t>Due for w/b 19</a:t>
            </a:r>
            <a:r>
              <a:rPr lang="en-GB" b="1" baseline="30000" dirty="0"/>
              <a:t>th</a:t>
            </a:r>
            <a:r>
              <a:rPr lang="en-GB" b="1" dirty="0"/>
              <a:t> June</a:t>
            </a:r>
            <a:endParaRPr lang="en-GB" b="1" dirty="0" smtClean="0"/>
          </a:p>
          <a:p>
            <a:r>
              <a:rPr lang="en-GB" dirty="0" smtClean="0"/>
              <a:t>MICRO - Complete worksheet on Theory of the Firm Introduction</a:t>
            </a:r>
          </a:p>
          <a:p>
            <a:r>
              <a:rPr lang="en-GB" dirty="0" smtClean="0"/>
              <a:t>MACRO - Complete detailed essay plan on A4 page: Economic Growth</a:t>
            </a:r>
          </a:p>
          <a:p>
            <a:endParaRPr lang="en-GB" dirty="0"/>
          </a:p>
          <a:p>
            <a:pPr marL="0" indent="0">
              <a:buNone/>
            </a:pPr>
            <a:r>
              <a:rPr lang="en-GB" dirty="0" smtClean="0"/>
              <a:t>COLLECT</a:t>
            </a:r>
          </a:p>
          <a:p>
            <a:pPr marL="0" indent="0">
              <a:buNone/>
            </a:pPr>
            <a:r>
              <a:rPr lang="en-GB" dirty="0" smtClean="0"/>
              <a:t>None</a:t>
            </a:r>
            <a:endParaRPr lang="en-GB" dirty="0"/>
          </a:p>
        </p:txBody>
      </p:sp>
    </p:spTree>
    <p:extLst>
      <p:ext uri="{BB962C8B-B14F-4D97-AF65-F5344CB8AC3E}">
        <p14:creationId xmlns:p14="http://schemas.microsoft.com/office/powerpoint/2010/main" val="2993676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90" y="206376"/>
            <a:ext cx="11750039"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90</a:t>
            </a:r>
            <a:endParaRPr lang="en-US" sz="9600" b="1" dirty="0"/>
          </a:p>
        </p:txBody>
      </p:sp>
    </p:spTree>
    <p:extLst>
      <p:ext uri="{BB962C8B-B14F-4D97-AF65-F5344CB8AC3E}">
        <p14:creationId xmlns:p14="http://schemas.microsoft.com/office/powerpoint/2010/main" val="74292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Benchmarks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8765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90" y="206376"/>
            <a:ext cx="11750039"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smtClean="0"/>
              <a:t>30</a:t>
            </a:r>
            <a:endParaRPr lang="en-US" sz="9600" b="1" dirty="0"/>
          </a:p>
        </p:txBody>
      </p:sp>
    </p:spTree>
    <p:extLst>
      <p:ext uri="{BB962C8B-B14F-4D97-AF65-F5344CB8AC3E}">
        <p14:creationId xmlns:p14="http://schemas.microsoft.com/office/powerpoint/2010/main" val="2948274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83" y="118933"/>
            <a:ext cx="10515600" cy="1325563"/>
          </a:xfrm>
        </p:spPr>
        <p:txBody>
          <a:bodyPr/>
          <a:lstStyle/>
          <a:p>
            <a:r>
              <a:rPr lang="en-GB" b="1" dirty="0" smtClean="0"/>
              <a:t>STARTER: Theory of the Firm </a:t>
            </a:r>
            <a:endParaRPr lang="en-GB" b="1" dirty="0"/>
          </a:p>
        </p:txBody>
      </p:sp>
      <p:sp>
        <p:nvSpPr>
          <p:cNvPr id="3" name="Content Placeholder 2"/>
          <p:cNvSpPr>
            <a:spLocks noGrp="1"/>
          </p:cNvSpPr>
          <p:nvPr>
            <p:ph idx="1"/>
          </p:nvPr>
        </p:nvSpPr>
        <p:spPr>
          <a:xfrm>
            <a:off x="405468" y="1690688"/>
            <a:ext cx="4940673" cy="4766561"/>
          </a:xfrm>
        </p:spPr>
        <p:txBody>
          <a:bodyPr>
            <a:normAutofit fontScale="92500" lnSpcReduction="10000"/>
          </a:bodyPr>
          <a:lstStyle/>
          <a:p>
            <a:pPr marL="0" indent="0">
              <a:buNone/>
            </a:pPr>
            <a:r>
              <a:rPr lang="en-GB" b="1" dirty="0" smtClean="0"/>
              <a:t>INSTRUCTIONS: Discuss the following questions (make sure you have an answer for each one)</a:t>
            </a:r>
          </a:p>
          <a:p>
            <a:r>
              <a:rPr lang="en-GB" dirty="0" smtClean="0"/>
              <a:t>Who are A and B to the right and why are they controversial figures?</a:t>
            </a:r>
          </a:p>
          <a:p>
            <a:r>
              <a:rPr lang="en-GB" dirty="0" smtClean="0"/>
              <a:t>Who are the people C and D and why do they have much more positive images?</a:t>
            </a:r>
          </a:p>
          <a:p>
            <a:r>
              <a:rPr lang="en-GB" dirty="0" smtClean="0"/>
              <a:t>How do these four people relate to our topic?</a:t>
            </a:r>
          </a:p>
          <a:p>
            <a:r>
              <a:rPr lang="en-GB" dirty="0" smtClean="0"/>
              <a:t>Who is the odd one out and why?</a:t>
            </a:r>
            <a:endParaRPr lang="en-GB" dirty="0"/>
          </a:p>
        </p:txBody>
      </p:sp>
      <p:pic>
        <p:nvPicPr>
          <p:cNvPr id="4" name="Picture 3"/>
          <p:cNvPicPr>
            <a:picLocks noChangeAspect="1"/>
          </p:cNvPicPr>
          <p:nvPr/>
        </p:nvPicPr>
        <p:blipFill>
          <a:blip r:embed="rId3"/>
          <a:stretch>
            <a:fillRect/>
          </a:stretch>
        </p:blipFill>
        <p:spPr>
          <a:xfrm>
            <a:off x="6972632" y="1846890"/>
            <a:ext cx="2692237" cy="2523091"/>
          </a:xfrm>
          <a:prstGeom prst="rect">
            <a:avLst/>
          </a:prstGeom>
        </p:spPr>
      </p:pic>
      <p:pic>
        <p:nvPicPr>
          <p:cNvPr id="5" name="Picture 4"/>
          <p:cNvPicPr>
            <a:picLocks noChangeAspect="1"/>
          </p:cNvPicPr>
          <p:nvPr/>
        </p:nvPicPr>
        <p:blipFill>
          <a:blip r:embed="rId4"/>
          <a:stretch>
            <a:fillRect/>
          </a:stretch>
        </p:blipFill>
        <p:spPr>
          <a:xfrm>
            <a:off x="8318750" y="4526182"/>
            <a:ext cx="3711927" cy="1906515"/>
          </a:xfrm>
          <a:prstGeom prst="rect">
            <a:avLst/>
          </a:prstGeom>
        </p:spPr>
      </p:pic>
      <p:pic>
        <p:nvPicPr>
          <p:cNvPr id="6" name="Picture 5"/>
          <p:cNvPicPr>
            <a:picLocks noChangeAspect="1"/>
          </p:cNvPicPr>
          <p:nvPr/>
        </p:nvPicPr>
        <p:blipFill>
          <a:blip r:embed="rId5"/>
          <a:stretch>
            <a:fillRect/>
          </a:stretch>
        </p:blipFill>
        <p:spPr>
          <a:xfrm>
            <a:off x="9864561" y="1155496"/>
            <a:ext cx="2082044" cy="2565899"/>
          </a:xfrm>
          <a:prstGeom prst="rect">
            <a:avLst/>
          </a:prstGeom>
        </p:spPr>
      </p:pic>
      <p:pic>
        <p:nvPicPr>
          <p:cNvPr id="7" name="Picture 6"/>
          <p:cNvPicPr>
            <a:picLocks noChangeAspect="1"/>
          </p:cNvPicPr>
          <p:nvPr/>
        </p:nvPicPr>
        <p:blipFill>
          <a:blip r:embed="rId6"/>
          <a:stretch>
            <a:fillRect/>
          </a:stretch>
        </p:blipFill>
        <p:spPr>
          <a:xfrm>
            <a:off x="5938947" y="4526182"/>
            <a:ext cx="1918513" cy="2088508"/>
          </a:xfrm>
          <a:prstGeom prst="rect">
            <a:avLst/>
          </a:prstGeom>
        </p:spPr>
      </p:pic>
      <p:sp>
        <p:nvSpPr>
          <p:cNvPr id="9" name="Rectangle 8"/>
          <p:cNvSpPr/>
          <p:nvPr/>
        </p:nvSpPr>
        <p:spPr>
          <a:xfrm>
            <a:off x="9207795" y="1846890"/>
            <a:ext cx="457074" cy="5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A</a:t>
            </a:r>
            <a:endParaRPr lang="en-GB" sz="3600" b="1" dirty="0">
              <a:solidFill>
                <a:schemeClr val="tx1"/>
              </a:solidFill>
            </a:endParaRPr>
          </a:p>
        </p:txBody>
      </p:sp>
      <p:sp>
        <p:nvSpPr>
          <p:cNvPr id="10" name="Rectangle 9"/>
          <p:cNvSpPr/>
          <p:nvPr/>
        </p:nvSpPr>
        <p:spPr>
          <a:xfrm>
            <a:off x="11573603" y="4526182"/>
            <a:ext cx="457074" cy="5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B</a:t>
            </a:r>
          </a:p>
        </p:txBody>
      </p:sp>
      <p:sp>
        <p:nvSpPr>
          <p:cNvPr id="11" name="Rectangle 10"/>
          <p:cNvSpPr/>
          <p:nvPr/>
        </p:nvSpPr>
        <p:spPr>
          <a:xfrm>
            <a:off x="11489531" y="1155496"/>
            <a:ext cx="457074" cy="5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C</a:t>
            </a:r>
            <a:endParaRPr lang="en-GB" sz="3600" b="1" dirty="0">
              <a:solidFill>
                <a:schemeClr val="tx1"/>
              </a:solidFill>
            </a:endParaRPr>
          </a:p>
        </p:txBody>
      </p:sp>
      <p:sp>
        <p:nvSpPr>
          <p:cNvPr id="12" name="Rectangle 11"/>
          <p:cNvSpPr/>
          <p:nvPr/>
        </p:nvSpPr>
        <p:spPr>
          <a:xfrm>
            <a:off x="7426905" y="4526182"/>
            <a:ext cx="457074" cy="513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D</a:t>
            </a:r>
            <a:endParaRPr lang="en-GB" sz="3600" b="1" dirty="0">
              <a:solidFill>
                <a:schemeClr val="tx1"/>
              </a:solidFill>
            </a:endParaRPr>
          </a:p>
        </p:txBody>
      </p:sp>
      <p:sp>
        <p:nvSpPr>
          <p:cNvPr id="8" name="TextBox 7"/>
          <p:cNvSpPr txBox="1"/>
          <p:nvPr/>
        </p:nvSpPr>
        <p:spPr>
          <a:xfrm>
            <a:off x="8177408" y="103882"/>
            <a:ext cx="1357103" cy="369332"/>
          </a:xfrm>
          <a:prstGeom prst="rect">
            <a:avLst/>
          </a:prstGeom>
          <a:solidFill>
            <a:schemeClr val="bg1"/>
          </a:solidFill>
        </p:spPr>
        <p:txBody>
          <a:bodyPr wrap="none" rtlCol="0">
            <a:spAutoFit/>
          </a:bodyPr>
          <a:lstStyle/>
          <a:p>
            <a:r>
              <a:rPr lang="en-GB" b="1" dirty="0" smtClean="0"/>
              <a:t>Philip Green</a:t>
            </a:r>
            <a:endParaRPr lang="en-GB" b="1" dirty="0"/>
          </a:p>
        </p:txBody>
      </p:sp>
      <p:sp>
        <p:nvSpPr>
          <p:cNvPr id="13" name="TextBox 12"/>
          <p:cNvSpPr txBox="1"/>
          <p:nvPr/>
        </p:nvSpPr>
        <p:spPr>
          <a:xfrm>
            <a:off x="10326902" y="103882"/>
            <a:ext cx="1741311" cy="369332"/>
          </a:xfrm>
          <a:prstGeom prst="rect">
            <a:avLst/>
          </a:prstGeom>
          <a:solidFill>
            <a:schemeClr val="bg1"/>
          </a:solidFill>
        </p:spPr>
        <p:txBody>
          <a:bodyPr wrap="none" rtlCol="0">
            <a:spAutoFit/>
          </a:bodyPr>
          <a:lstStyle/>
          <a:p>
            <a:r>
              <a:rPr lang="en-GB" b="1" dirty="0" smtClean="0"/>
              <a:t>Richard Branson</a:t>
            </a:r>
            <a:endParaRPr lang="en-GB" b="1" dirty="0"/>
          </a:p>
        </p:txBody>
      </p:sp>
      <p:sp>
        <p:nvSpPr>
          <p:cNvPr id="14" name="TextBox 13"/>
          <p:cNvSpPr txBox="1"/>
          <p:nvPr/>
        </p:nvSpPr>
        <p:spPr>
          <a:xfrm>
            <a:off x="8177408" y="589523"/>
            <a:ext cx="1414298" cy="369332"/>
          </a:xfrm>
          <a:prstGeom prst="rect">
            <a:avLst/>
          </a:prstGeom>
          <a:solidFill>
            <a:schemeClr val="bg1"/>
          </a:solidFill>
        </p:spPr>
        <p:txBody>
          <a:bodyPr wrap="none" rtlCol="0">
            <a:spAutoFit/>
          </a:bodyPr>
          <a:lstStyle/>
          <a:p>
            <a:r>
              <a:rPr lang="en-GB" b="1" dirty="0" smtClean="0"/>
              <a:t>James Dyson</a:t>
            </a:r>
            <a:endParaRPr lang="en-GB" b="1" dirty="0"/>
          </a:p>
        </p:txBody>
      </p:sp>
      <p:sp>
        <p:nvSpPr>
          <p:cNvPr id="15" name="TextBox 14"/>
          <p:cNvSpPr txBox="1"/>
          <p:nvPr/>
        </p:nvSpPr>
        <p:spPr>
          <a:xfrm>
            <a:off x="10326902" y="616448"/>
            <a:ext cx="1348061" cy="369332"/>
          </a:xfrm>
          <a:prstGeom prst="rect">
            <a:avLst/>
          </a:prstGeom>
          <a:solidFill>
            <a:schemeClr val="bg1"/>
          </a:solidFill>
        </p:spPr>
        <p:txBody>
          <a:bodyPr wrap="none" rtlCol="0">
            <a:spAutoFit/>
          </a:bodyPr>
          <a:lstStyle/>
          <a:p>
            <a:r>
              <a:rPr lang="en-GB" b="1" dirty="0" smtClean="0"/>
              <a:t>Mike Ashley</a:t>
            </a:r>
            <a:endParaRPr lang="en-GB" b="1" dirty="0"/>
          </a:p>
        </p:txBody>
      </p:sp>
    </p:spTree>
    <p:extLst>
      <p:ext uri="{BB962C8B-B14F-4D97-AF65-F5344CB8AC3E}">
        <p14:creationId xmlns:p14="http://schemas.microsoft.com/office/powerpoint/2010/main" val="88648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2066</TotalTime>
  <Words>4780</Words>
  <Application>Microsoft Office PowerPoint</Application>
  <PresentationFormat>Widescreen</PresentationFormat>
  <Paragraphs>459</Paragraphs>
  <Slides>43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MS Mincho</vt:lpstr>
      <vt:lpstr>MS PGothic</vt:lpstr>
      <vt:lpstr>MS PGothic</vt:lpstr>
      <vt:lpstr>Arial</vt:lpstr>
      <vt:lpstr>Calibri</vt:lpstr>
      <vt:lpstr>Times New Roman</vt:lpstr>
      <vt:lpstr>Office Theme</vt:lpstr>
      <vt:lpstr>PowerPoint Presentation</vt:lpstr>
      <vt:lpstr>PowerPoint Presentation</vt:lpstr>
      <vt:lpstr>Benchmarks</vt:lpstr>
      <vt:lpstr>PowerPoint Presentation</vt:lpstr>
      <vt:lpstr>HOMEWORK</vt:lpstr>
      <vt:lpstr>PowerPoint Presentation</vt:lpstr>
      <vt:lpstr>Benchmarks</vt:lpstr>
      <vt:lpstr>PowerPoint Presentation</vt:lpstr>
      <vt:lpstr>STARTER: Theory of the Firm </vt:lpstr>
      <vt:lpstr>Theory of the Firm (RWS # 11) Evaluating the objectives of Firms?</vt:lpstr>
      <vt:lpstr>PowerPoint Presentation</vt:lpstr>
      <vt:lpstr>PowerPoint Presentation</vt:lpstr>
      <vt:lpstr>HOMEWORK</vt:lpstr>
      <vt:lpstr>PowerPoint Presentation</vt:lpstr>
      <vt:lpstr>Benchmark Back</vt:lpstr>
      <vt:lpstr>PowerPoint Presentation</vt:lpstr>
      <vt:lpstr>MACRO GROUP ESSAY</vt:lpstr>
      <vt:lpstr>PowerPoint Presentation</vt:lpstr>
      <vt:lpstr>HOMEWORK</vt:lpstr>
      <vt:lpstr>PowerPoint Presentation</vt:lpstr>
      <vt:lpstr>Behaviour of the Firm Types of Firms and the Role of the Shareholder</vt:lpstr>
      <vt:lpstr>Some facts about firms in the UK What might these quotes tell us about the role of firms in our society?</vt:lpstr>
      <vt:lpstr>Plenary: Do you think British capitalism needs a change?</vt:lpstr>
      <vt:lpstr>Objectives of Firms - which is the most important for firms?</vt:lpstr>
      <vt:lpstr>PowerPoint Presentation</vt:lpstr>
      <vt:lpstr>Objectives of Firms - which is the most important for firms?</vt:lpstr>
      <vt:lpstr>Behaviour of Firms….(objectives) Determinants?</vt:lpstr>
      <vt:lpstr>Growth of the Firm Internal and External Growth</vt:lpstr>
      <vt:lpstr>PowerPoint Presentation</vt:lpstr>
      <vt:lpstr>PowerPoint Presentation</vt:lpstr>
      <vt:lpstr>Theory of the Firm (Essay Practice) The role of the internet in promoting competition</vt:lpstr>
      <vt:lpstr>PowerPoint Presentation</vt:lpstr>
      <vt:lpstr>ESSAY 3: Discuss whether technological developments, such as the Internet, are making markets more competitive and making perfect competition theory more realistic (25 marks)</vt:lpstr>
      <vt:lpstr>Market Structure and the Behaviour of Firms</vt:lpstr>
      <vt:lpstr>PowerPoint Presentation</vt:lpstr>
      <vt:lpstr>HOMEWORK</vt:lpstr>
      <vt:lpstr>PowerPoint Presentation</vt:lpstr>
      <vt:lpstr>Objectives of Firms Essay Plans</vt:lpstr>
      <vt:lpstr>ESSAY 1: Evaluate whether profit maximisation is always the most important objective of firms (25 marks)</vt:lpstr>
      <vt:lpstr>ESSAY 2: Discuss whether the objective of profit maximisation becomes less important than other possible objectives as a firm grows in size (25 marks)</vt:lpstr>
      <vt:lpstr>ESSAY 3: To what extent is external growth, the best strategy for firms?</vt:lpstr>
      <vt:lpstr>PowerPoint Presentation</vt:lpstr>
      <vt:lpstr>Theory of the Firm Basics Market structures and the role of competition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102</cp:revision>
  <cp:lastPrinted>2017-07-04T12:43:41Z</cp:lastPrinted>
  <dcterms:created xsi:type="dcterms:W3CDTF">2017-06-08T14:12:41Z</dcterms:created>
  <dcterms:modified xsi:type="dcterms:W3CDTF">2017-07-10T07:18:04Z</dcterms:modified>
</cp:coreProperties>
</file>