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2" d="100"/>
          <a:sy n="52" d="100"/>
        </p:scale>
        <p:origin x="108" y="1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D1461C-A7FE-4738-9D99-1B9305A189A1}" type="datetimeFigureOut">
              <a:rPr lang="en-GB" smtClean="0"/>
              <a:t>10/07/2017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A23AC-6142-48A6-9402-D087D5DCA1EB}" type="slidenum">
              <a:rPr lang="en-GB" smtClean="0"/>
              <a:t>‹#›</a:t>
            </a:fld>
            <a:endParaRPr lang="en-GB"/>
          </a:p>
        </p:txBody>
      </p:sp>
    </p:spTree>
    <p:extLst>
      <p:ext uri="{BB962C8B-B14F-4D97-AF65-F5344CB8AC3E}">
        <p14:creationId xmlns:p14="http://schemas.microsoft.com/office/powerpoint/2010/main" val="1892590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Failure - </a:t>
            </a:r>
            <a:endParaRPr lang="en-US" dirty="0"/>
          </a:p>
        </p:txBody>
      </p:sp>
      <p:sp>
        <p:nvSpPr>
          <p:cNvPr id="4" name="Slide Number Placeholder 3"/>
          <p:cNvSpPr>
            <a:spLocks noGrp="1"/>
          </p:cNvSpPr>
          <p:nvPr>
            <p:ph type="sldNum" sz="quarter" idx="10"/>
          </p:nvPr>
        </p:nvSpPr>
        <p:spPr/>
        <p:txBody>
          <a:bodyPr/>
          <a:lstStyle/>
          <a:p>
            <a:fld id="{E881A2BA-C3DE-4BE0-B42C-4E600E07159B}"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40943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http://www.aqa.org.uk/resources/economics/as-and-a-level/economics/teach/teachers-guide-individual-economic-decision-making </a:t>
            </a:r>
            <a:endParaRPr lang="en-GB" dirty="0"/>
          </a:p>
        </p:txBody>
      </p:sp>
      <p:sp>
        <p:nvSpPr>
          <p:cNvPr id="4" name="Slide Number Placeholder 3"/>
          <p:cNvSpPr>
            <a:spLocks noGrp="1"/>
          </p:cNvSpPr>
          <p:nvPr>
            <p:ph type="sldNum" sz="quarter" idx="10"/>
          </p:nvPr>
        </p:nvSpPr>
        <p:spPr/>
        <p:txBody>
          <a:bodyPr/>
          <a:lstStyle/>
          <a:p>
            <a:fld id="{13716968-E806-4C5B-97A9-347309B9C0DB}"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017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716968-E806-4C5B-97A9-347309B9C0DB}"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64188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F5A98C-E54A-4AA3-9903-3FD418828D5D}"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60464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F5A98C-E54A-4AA3-9903-3FD418828D5D}"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77444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F5A98C-E54A-4AA3-9903-3FD418828D5D}"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3715215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8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9077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028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2234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835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8791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1124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042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2F5A98C-E54A-4AA3-9903-3FD418828D5D}"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93694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32308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571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803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F5A98C-E54A-4AA3-9903-3FD418828D5D}" type="datetimeFigureOut">
              <a:rPr lang="en-GB" smtClean="0"/>
              <a:t>10/07/2017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191315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2F5A98C-E54A-4AA3-9903-3FD418828D5D}" type="datetimeFigureOut">
              <a:rPr lang="en-GB" smtClean="0"/>
              <a:t>10/07/2017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424447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2F5A98C-E54A-4AA3-9903-3FD418828D5D}" type="datetimeFigureOut">
              <a:rPr lang="en-GB" smtClean="0"/>
              <a:t>10/07/2017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4288015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2F5A98C-E54A-4AA3-9903-3FD418828D5D}" type="datetimeFigureOut">
              <a:rPr lang="en-GB" smtClean="0"/>
              <a:t>10/07/2017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2722887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5A98C-E54A-4AA3-9903-3FD418828D5D}" type="datetimeFigureOut">
              <a:rPr lang="en-GB" smtClean="0"/>
              <a:t>10/07/2017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92053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5A98C-E54A-4AA3-9903-3FD418828D5D}" type="datetimeFigureOut">
              <a:rPr lang="en-GB" smtClean="0"/>
              <a:t>10/07/2017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378557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F5A98C-E54A-4AA3-9903-3FD418828D5D}" type="datetimeFigureOut">
              <a:rPr lang="en-GB" smtClean="0"/>
              <a:t>10/07/2017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BB317B-848C-4474-9A04-0FFA737A5ACB}" type="slidenum">
              <a:rPr lang="en-GB" smtClean="0"/>
              <a:t>‹#›</a:t>
            </a:fld>
            <a:endParaRPr lang="en-GB"/>
          </a:p>
        </p:txBody>
      </p:sp>
    </p:spTree>
    <p:extLst>
      <p:ext uri="{BB962C8B-B14F-4D97-AF65-F5344CB8AC3E}">
        <p14:creationId xmlns:p14="http://schemas.microsoft.com/office/powerpoint/2010/main" val="385124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F5A98C-E54A-4AA3-9903-3FD418828D5D}" type="datetimeFigureOut">
              <a:rPr lang="en-GB" smtClean="0"/>
              <a:t>10/07/2017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B317B-848C-4474-9A04-0FFA737A5ACB}" type="slidenum">
              <a:rPr lang="en-GB" smtClean="0"/>
              <a:t>‹#›</a:t>
            </a:fld>
            <a:endParaRPr lang="en-GB"/>
          </a:p>
        </p:txBody>
      </p:sp>
    </p:spTree>
    <p:extLst>
      <p:ext uri="{BB962C8B-B14F-4D97-AF65-F5344CB8AC3E}">
        <p14:creationId xmlns:p14="http://schemas.microsoft.com/office/powerpoint/2010/main" val="275846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09AB-ABCE-43FD-9C6A-15789912D314}" type="datetimeFigureOut">
              <a:rPr lang="en-GB" smtClean="0">
                <a:solidFill>
                  <a:prstClr val="black">
                    <a:tint val="75000"/>
                  </a:prstClr>
                </a:solidFill>
              </a:rPr>
              <a:pPr/>
              <a:t>10/07/2017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AF7A4B-BB1E-4979-B855-711E21AFE410}"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0975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http://www.tutor2u.net/economics/blog/how-we-make-decisions-tv-programme-introducing-behavioural-economics"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www.aqa.org.uk/resources/economics/as-and-a-level/economics/teach/teachers-guide-individual-economic-decision-maki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www.tutor2u.net/economics/reference/behavioural-nudges-in-action-1"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UB1A62u9fBE&amp;feature=youtu.be"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900" b="1" dirty="0">
                <a:solidFill>
                  <a:prstClr val="white"/>
                </a:solidFill>
              </a:rPr>
              <a:t>WEEK </a:t>
            </a:r>
            <a:r>
              <a:rPr lang="en-US" sz="19900" b="1" dirty="0">
                <a:solidFill>
                  <a:prstClr val="white"/>
                </a:solidFill>
              </a:rPr>
              <a:t>6</a:t>
            </a:r>
            <a:endParaRPr lang="en-US" sz="19900" b="1" dirty="0">
              <a:solidFill>
                <a:prstClr val="white"/>
              </a:solidFill>
            </a:endParaRPr>
          </a:p>
        </p:txBody>
      </p:sp>
    </p:spTree>
    <p:extLst>
      <p:ext uri="{BB962C8B-B14F-4D97-AF65-F5344CB8AC3E}">
        <p14:creationId xmlns:p14="http://schemas.microsoft.com/office/powerpoint/2010/main" val="1289399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4"/>
          <p:cNvSpPr>
            <a:spLocks noGrp="1"/>
          </p:cNvSpPr>
          <p:nvPr>
            <p:ph idx="1"/>
          </p:nvPr>
        </p:nvSpPr>
        <p:spPr>
          <a:xfrm>
            <a:off x="1981200" y="260351"/>
            <a:ext cx="8229600" cy="6264275"/>
          </a:xfrm>
          <a:solidFill>
            <a:schemeClr val="accent1">
              <a:lumMod val="50000"/>
            </a:schemeClr>
          </a:solidFill>
        </p:spPr>
        <p:txBody>
          <a:bodyPr anchor="ctr" anchorCtr="1"/>
          <a:lstStyle/>
          <a:p>
            <a:pPr marL="0" indent="0" algn="ctr">
              <a:buNone/>
            </a:pPr>
            <a:r>
              <a:rPr lang="en-GB" altLang="en-US" sz="8000" b="1" dirty="0" smtClean="0">
                <a:solidFill>
                  <a:schemeClr val="bg1"/>
                </a:solidFill>
              </a:rPr>
              <a:t>THE END</a:t>
            </a:r>
          </a:p>
          <a:p>
            <a:pPr marL="0" indent="0" algn="ctr">
              <a:buNone/>
            </a:pPr>
            <a:endParaRPr lang="en-GB" altLang="en-US" sz="8000" b="1" dirty="0">
              <a:solidFill>
                <a:schemeClr val="bg1"/>
              </a:solidFill>
            </a:endParaRPr>
          </a:p>
          <a:p>
            <a:pPr marL="0" indent="0" algn="ctr">
              <a:buNone/>
            </a:pPr>
            <a:r>
              <a:rPr lang="en-GB" altLang="en-US" sz="8000" b="1" dirty="0" smtClean="0">
                <a:solidFill>
                  <a:schemeClr val="bg1"/>
                </a:solidFill>
              </a:rPr>
              <a:t>Thank you!</a:t>
            </a:r>
            <a:endParaRPr lang="en-GB" altLang="en-US" sz="8000" b="1" dirty="0">
              <a:solidFill>
                <a:schemeClr val="bg1"/>
              </a:solidFill>
            </a:endParaRPr>
          </a:p>
        </p:txBody>
      </p:sp>
    </p:spTree>
    <p:extLst>
      <p:ext uri="{BB962C8B-B14F-4D97-AF65-F5344CB8AC3E}">
        <p14:creationId xmlns:p14="http://schemas.microsoft.com/office/powerpoint/2010/main" val="2591674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b="1" dirty="0" smtClean="0"/>
              <a:t>Starter Question: Behavioural Economics</a:t>
            </a:r>
            <a:endParaRPr lang="en-GB" b="1" dirty="0"/>
          </a:p>
        </p:txBody>
      </p:sp>
      <p:sp>
        <p:nvSpPr>
          <p:cNvPr id="3" name="Content Placeholder 2"/>
          <p:cNvSpPr>
            <a:spLocks noGrp="1"/>
          </p:cNvSpPr>
          <p:nvPr>
            <p:ph idx="1"/>
          </p:nvPr>
        </p:nvSpPr>
        <p:spPr>
          <a:xfrm>
            <a:off x="167640" y="1216024"/>
            <a:ext cx="10988040" cy="5477383"/>
          </a:xfrm>
        </p:spPr>
        <p:txBody>
          <a:bodyPr>
            <a:noAutofit/>
          </a:bodyPr>
          <a:lstStyle/>
          <a:p>
            <a:pPr marL="0" indent="0">
              <a:buNone/>
            </a:pPr>
            <a:r>
              <a:rPr lang="en-GB" sz="2500" b="1" dirty="0" smtClean="0">
                <a:solidFill>
                  <a:srgbClr val="FF0000"/>
                </a:solidFill>
              </a:rPr>
              <a:t>Read these definitions and understand them!</a:t>
            </a:r>
          </a:p>
          <a:p>
            <a:r>
              <a:rPr lang="en-GB" sz="2500" dirty="0" smtClean="0"/>
              <a:t>ALTRUISM: a selfless concern for the well-being of others.  For example, giving to a charity would be an act of altruism.</a:t>
            </a:r>
          </a:p>
          <a:p>
            <a:r>
              <a:rPr lang="en-GB" sz="2500" dirty="0" smtClean="0"/>
              <a:t>UTILITY: We assume that consumers in economics want to maximise utility (satisfaction) and we can measure this using money</a:t>
            </a:r>
          </a:p>
          <a:p>
            <a:r>
              <a:rPr lang="en-GB" sz="2500" dirty="0" smtClean="0"/>
              <a:t>PROFIT: We also assume that firms want to maximise profits</a:t>
            </a:r>
          </a:p>
          <a:p>
            <a:pPr marL="0" indent="0">
              <a:buNone/>
            </a:pPr>
            <a:endParaRPr lang="en-GB" sz="2500" dirty="0" smtClean="0"/>
          </a:p>
          <a:p>
            <a:pPr marL="0" indent="0">
              <a:buNone/>
            </a:pPr>
            <a:r>
              <a:rPr lang="en-GB" sz="2500" b="1" dirty="0" smtClean="0">
                <a:solidFill>
                  <a:srgbClr val="FF0000"/>
                </a:solidFill>
              </a:rPr>
              <a:t>Discuss these questions and have an opinion for a class discussion</a:t>
            </a:r>
          </a:p>
          <a:p>
            <a:r>
              <a:rPr lang="en-GB" sz="2500" dirty="0" smtClean="0"/>
              <a:t>Do you think that altruism exists? Are consumers maximising their utility and are firms maximising profits if they give away money for free to charities etc.?</a:t>
            </a:r>
          </a:p>
          <a:p>
            <a:r>
              <a:rPr lang="en-GB" sz="2500" dirty="0" smtClean="0"/>
              <a:t>Utility and profit maximisation are key economic theories which help to explain the supply and demand model amongst other things.  Does the concept of altruism challenge these assumptions?</a:t>
            </a:r>
            <a:endParaRPr lang="en-GB" sz="2500" dirty="0"/>
          </a:p>
        </p:txBody>
      </p:sp>
    </p:spTree>
    <p:extLst>
      <p:ext uri="{BB962C8B-B14F-4D97-AF65-F5344CB8AC3E}">
        <p14:creationId xmlns:p14="http://schemas.microsoft.com/office/powerpoint/2010/main" val="3495789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145669"/>
            <a:ext cx="10515600" cy="1325563"/>
          </a:xfrm>
        </p:spPr>
        <p:txBody>
          <a:bodyPr>
            <a:normAutofit/>
          </a:bodyPr>
          <a:lstStyle/>
          <a:p>
            <a:r>
              <a:rPr lang="en-GB" sz="4800" b="1" dirty="0" smtClean="0"/>
              <a:t>Behavioural Economics</a:t>
            </a:r>
            <a:r>
              <a:rPr lang="en-GB" dirty="0" smtClean="0"/>
              <a:t/>
            </a:r>
            <a:br>
              <a:rPr lang="en-GB" dirty="0" smtClean="0"/>
            </a:br>
            <a:r>
              <a:rPr lang="en-GB" sz="2800" b="1" dirty="0" smtClean="0">
                <a:solidFill>
                  <a:srgbClr val="FF0000"/>
                </a:solidFill>
              </a:rPr>
              <a:t>A form of market failure?</a:t>
            </a:r>
            <a:endParaRPr lang="en-GB" b="1" dirty="0">
              <a:solidFill>
                <a:srgbClr val="FF0000"/>
              </a:solidFill>
            </a:endParaRPr>
          </a:p>
        </p:txBody>
      </p:sp>
      <p:sp>
        <p:nvSpPr>
          <p:cNvPr id="3" name="Content Placeholder 2"/>
          <p:cNvSpPr>
            <a:spLocks noGrp="1"/>
          </p:cNvSpPr>
          <p:nvPr>
            <p:ph idx="1"/>
          </p:nvPr>
        </p:nvSpPr>
        <p:spPr>
          <a:xfrm>
            <a:off x="265176" y="1789048"/>
            <a:ext cx="8159496" cy="4928743"/>
          </a:xfrm>
        </p:spPr>
        <p:txBody>
          <a:bodyPr>
            <a:normAutofit fontScale="70000" lnSpcReduction="20000"/>
          </a:bodyPr>
          <a:lstStyle/>
          <a:p>
            <a:r>
              <a:rPr lang="en-GB" dirty="0"/>
              <a:t>Behavioural economics is a branch of economics that seeks to understand the motivations and reasons behind individual decisions. In traditional economics there is a very basic assumption that individuals are rational utility </a:t>
            </a:r>
            <a:r>
              <a:rPr lang="en-GB" dirty="0" err="1"/>
              <a:t>maximisers</a:t>
            </a:r>
            <a:r>
              <a:rPr lang="en-GB" dirty="0"/>
              <a:t>. i.e. firms seek to maximise profits, workers seek to maximise income and levels of consumption.</a:t>
            </a:r>
          </a:p>
          <a:p>
            <a:r>
              <a:rPr lang="en-GB" dirty="0"/>
              <a:t>Therefore many economics models are based on the idea that people will choose the action / good which </a:t>
            </a:r>
            <a:r>
              <a:rPr lang="en-GB" dirty="0" smtClean="0"/>
              <a:t>maximises </a:t>
            </a:r>
            <a:r>
              <a:rPr lang="en-GB" dirty="0"/>
              <a:t>their utility (welfare)</a:t>
            </a:r>
          </a:p>
          <a:p>
            <a:r>
              <a:rPr lang="en-GB" dirty="0"/>
              <a:t>However, this branch of economics leaves no room for irrational decision-making. This can include decisions based on fear or decisions based on altruism</a:t>
            </a:r>
            <a:r>
              <a:rPr lang="en-GB" dirty="0" smtClean="0"/>
              <a:t>.</a:t>
            </a:r>
          </a:p>
          <a:p>
            <a:r>
              <a:rPr lang="en-GB" dirty="0"/>
              <a:t>A-level students should recognise the basic concept of rational decision making as being ‘when individuals compare the costs and benefits of possible decisions and choose the one which maximises their personal net benefit’. It is usually, often implicitly, assumed that the individual has perfect information and has the ability to calculate and weigh up the consequences of each available choice</a:t>
            </a:r>
            <a:r>
              <a:rPr lang="en-GB" dirty="0" smtClean="0"/>
              <a:t>.</a:t>
            </a:r>
          </a:p>
          <a:p>
            <a:r>
              <a:rPr lang="en-GB" dirty="0" smtClean="0"/>
              <a:t>Economic decision making is not just about having perfect information and ‘rational’ consumers and firms maximising their utility and profit.</a:t>
            </a:r>
            <a:endParaRPr lang="en-GB" dirty="0"/>
          </a:p>
        </p:txBody>
      </p:sp>
      <p:sp>
        <p:nvSpPr>
          <p:cNvPr id="4" name="Rectangle 3"/>
          <p:cNvSpPr/>
          <p:nvPr/>
        </p:nvSpPr>
        <p:spPr>
          <a:xfrm>
            <a:off x="8778240" y="1927117"/>
            <a:ext cx="3121152" cy="3785652"/>
          </a:xfrm>
          <a:prstGeom prst="rect">
            <a:avLst/>
          </a:prstGeom>
          <a:solidFill>
            <a:schemeClr val="bg1"/>
          </a:solidFill>
        </p:spPr>
        <p:txBody>
          <a:bodyPr wrap="square">
            <a:spAutoFit/>
          </a:bodyPr>
          <a:lstStyle/>
          <a:p>
            <a:r>
              <a:rPr lang="en-GB" sz="2400" dirty="0">
                <a:solidFill>
                  <a:srgbClr val="4C4C4B"/>
                </a:solidFill>
                <a:latin typeface="Helvetica Neue"/>
              </a:rPr>
              <a:t>“It </a:t>
            </a:r>
            <a:r>
              <a:rPr lang="en-GB" sz="2400" dirty="0">
                <a:solidFill>
                  <a:srgbClr val="4C4C4B"/>
                </a:solidFill>
                <a:latin typeface="Helvetica Neue"/>
              </a:rPr>
              <a:t>is not from the benevolence of the butcher, the brewer, or the baker that we expect our dinner, but from their regard to their own interest</a:t>
            </a:r>
            <a:r>
              <a:rPr lang="en-GB" sz="2400" dirty="0">
                <a:solidFill>
                  <a:srgbClr val="4C4C4B"/>
                </a:solidFill>
                <a:latin typeface="Helvetica Neue"/>
              </a:rPr>
              <a:t>.”</a:t>
            </a:r>
          </a:p>
          <a:p>
            <a:pPr algn="r"/>
            <a:r>
              <a:rPr lang="en-GB" b="1" dirty="0">
                <a:solidFill>
                  <a:srgbClr val="4C4C4B"/>
                </a:solidFill>
                <a:latin typeface="Helvetica Neue"/>
              </a:rPr>
              <a:t>ADAM SMITH</a:t>
            </a:r>
          </a:p>
          <a:p>
            <a:pPr algn="r"/>
            <a:r>
              <a:rPr lang="en-GB" dirty="0">
                <a:solidFill>
                  <a:srgbClr val="4C4C4B"/>
                </a:solidFill>
                <a:latin typeface="Helvetica Neue"/>
              </a:rPr>
              <a:t>Famous Economist 1776</a:t>
            </a:r>
          </a:p>
          <a:p>
            <a:pPr algn="r"/>
            <a:r>
              <a:rPr lang="en-GB" dirty="0">
                <a:solidFill>
                  <a:srgbClr val="4C4C4B"/>
                </a:solidFill>
                <a:latin typeface="Helvetica Neue"/>
              </a:rPr>
              <a:t>Founder of modern economics</a:t>
            </a:r>
            <a:endParaRPr lang="en-GB" dirty="0">
              <a:solidFill>
                <a:prstClr val="black"/>
              </a:solidFill>
            </a:endParaRPr>
          </a:p>
        </p:txBody>
      </p:sp>
      <p:sp>
        <p:nvSpPr>
          <p:cNvPr id="5" name="TextBox 4">
            <a:hlinkClick r:id="rId2"/>
          </p:cNvPr>
          <p:cNvSpPr txBox="1"/>
          <p:nvPr/>
        </p:nvSpPr>
        <p:spPr>
          <a:xfrm>
            <a:off x="9552846" y="439118"/>
            <a:ext cx="1362418" cy="738664"/>
          </a:xfrm>
          <a:prstGeom prst="rect">
            <a:avLst/>
          </a:prstGeom>
          <a:solidFill>
            <a:schemeClr val="tx1"/>
          </a:solidFill>
        </p:spPr>
        <p:txBody>
          <a:bodyPr wrap="square" rtlCol="0">
            <a:spAutoFit/>
          </a:bodyPr>
          <a:lstStyle/>
          <a:p>
            <a:r>
              <a:rPr lang="en-GB" sz="1050" b="1" dirty="0">
                <a:solidFill>
                  <a:srgbClr val="FF0000"/>
                </a:solidFill>
              </a:rPr>
              <a:t>VIDEO</a:t>
            </a:r>
          </a:p>
          <a:p>
            <a:r>
              <a:rPr lang="en-GB" sz="1050" dirty="0">
                <a:solidFill>
                  <a:srgbClr val="FF0000"/>
                </a:solidFill>
              </a:rPr>
              <a:t>Horizon - Introduction to how we make decisions</a:t>
            </a:r>
            <a:endParaRPr lang="en-GB" sz="1050" dirty="0">
              <a:solidFill>
                <a:srgbClr val="FF0000"/>
              </a:solidFill>
            </a:endParaRPr>
          </a:p>
        </p:txBody>
      </p:sp>
    </p:spTree>
    <p:extLst>
      <p:ext uri="{BB962C8B-B14F-4D97-AF65-F5344CB8AC3E}">
        <p14:creationId xmlns:p14="http://schemas.microsoft.com/office/powerpoint/2010/main" val="372761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Some examples of behavioural economics</a:t>
            </a:r>
            <a:endParaRPr lang="en-GB" b="1" dirty="0"/>
          </a:p>
        </p:txBody>
      </p:sp>
      <p:sp>
        <p:nvSpPr>
          <p:cNvPr id="3" name="Content Placeholder 2"/>
          <p:cNvSpPr>
            <a:spLocks noGrp="1"/>
          </p:cNvSpPr>
          <p:nvPr>
            <p:ph idx="1"/>
          </p:nvPr>
        </p:nvSpPr>
        <p:spPr>
          <a:xfrm>
            <a:off x="326136" y="1662906"/>
            <a:ext cx="8049768" cy="4351338"/>
          </a:xfrm>
        </p:spPr>
        <p:txBody>
          <a:bodyPr/>
          <a:lstStyle/>
          <a:p>
            <a:r>
              <a:rPr lang="en-GB" b="1" dirty="0" smtClean="0"/>
              <a:t>‘Bounded Rationality’: </a:t>
            </a:r>
            <a:r>
              <a:rPr lang="en-GB" dirty="0" smtClean="0"/>
              <a:t>Rationality is impossible because there is a lack of information, a bias of information and a lack of time to make a fully informed decision….</a:t>
            </a:r>
          </a:p>
          <a:p>
            <a:r>
              <a:rPr lang="en-GB" b="1" dirty="0" smtClean="0"/>
              <a:t>‘Anchoring’: </a:t>
            </a:r>
            <a:r>
              <a:rPr lang="en-GB" dirty="0" smtClean="0"/>
              <a:t>Predictable bias in decision making…a tendency to rely too much on one piece of information.</a:t>
            </a:r>
          </a:p>
          <a:p>
            <a:pPr lvl="1"/>
            <a:r>
              <a:rPr lang="en-GB" dirty="0" smtClean="0"/>
              <a:t>E.g. charities - £10, £15 or £20</a:t>
            </a:r>
          </a:p>
          <a:p>
            <a:pPr lvl="1"/>
            <a:r>
              <a:rPr lang="en-GB" dirty="0" smtClean="0"/>
              <a:t>E.g. buying a TV….first price you are given?</a:t>
            </a:r>
            <a:endParaRPr lang="en-GB" dirty="0"/>
          </a:p>
        </p:txBody>
      </p:sp>
      <p:pic>
        <p:nvPicPr>
          <p:cNvPr id="4" name="Picture 3"/>
          <p:cNvPicPr>
            <a:picLocks noChangeAspect="1"/>
          </p:cNvPicPr>
          <p:nvPr/>
        </p:nvPicPr>
        <p:blipFill>
          <a:blip r:embed="rId3"/>
          <a:stretch>
            <a:fillRect/>
          </a:stretch>
        </p:blipFill>
        <p:spPr>
          <a:xfrm>
            <a:off x="8551926" y="1662906"/>
            <a:ext cx="3086100" cy="4676775"/>
          </a:xfrm>
          <a:prstGeom prst="rect">
            <a:avLst/>
          </a:prstGeom>
        </p:spPr>
      </p:pic>
      <p:sp>
        <p:nvSpPr>
          <p:cNvPr id="5" name="Rectangle 4"/>
          <p:cNvSpPr/>
          <p:nvPr/>
        </p:nvSpPr>
        <p:spPr>
          <a:xfrm>
            <a:off x="158496" y="6219392"/>
            <a:ext cx="8217408" cy="507831"/>
          </a:xfrm>
          <a:prstGeom prst="rect">
            <a:avLst/>
          </a:prstGeom>
        </p:spPr>
        <p:txBody>
          <a:bodyPr wrap="square">
            <a:spAutoFit/>
          </a:bodyPr>
          <a:lstStyle/>
          <a:p>
            <a:r>
              <a:rPr lang="en-GB" sz="1600" b="1" dirty="0">
                <a:solidFill>
                  <a:srgbClr val="FF0000"/>
                </a:solidFill>
              </a:rPr>
              <a:t>READ THIS WEBPAGE FOR A FULLER EXPLANATION (Especially anyone who missed the lesson)</a:t>
            </a:r>
          </a:p>
          <a:p>
            <a:r>
              <a:rPr lang="en-GB" sz="1100" dirty="0">
                <a:solidFill>
                  <a:prstClr val="black"/>
                </a:solidFill>
                <a:hlinkClick r:id="rId4"/>
              </a:rPr>
              <a:t>http</a:t>
            </a:r>
            <a:r>
              <a:rPr lang="en-GB" sz="1100" dirty="0">
                <a:solidFill>
                  <a:prstClr val="black"/>
                </a:solidFill>
                <a:hlinkClick r:id="rId4"/>
              </a:rPr>
              <a:t>://</a:t>
            </a:r>
            <a:r>
              <a:rPr lang="en-GB" sz="1100" dirty="0">
                <a:solidFill>
                  <a:prstClr val="black"/>
                </a:solidFill>
                <a:hlinkClick r:id="rId4"/>
              </a:rPr>
              <a:t>www.aqa.org.uk/resources/economics/as-and-a-level/economics/teach/teachers-guide-individual-economic-decision-making</a:t>
            </a:r>
            <a:r>
              <a:rPr lang="en-GB" sz="1100" dirty="0">
                <a:solidFill>
                  <a:prstClr val="black"/>
                </a:solidFill>
              </a:rPr>
              <a:t>  </a:t>
            </a:r>
            <a:endParaRPr lang="en-GB" sz="1100" dirty="0">
              <a:solidFill>
                <a:prstClr val="black"/>
              </a:solidFill>
            </a:endParaRPr>
          </a:p>
        </p:txBody>
      </p:sp>
    </p:spTree>
    <p:extLst>
      <p:ext uri="{BB962C8B-B14F-4D97-AF65-F5344CB8AC3E}">
        <p14:creationId xmlns:p14="http://schemas.microsoft.com/office/powerpoint/2010/main" val="4057842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Behavioural Economics - Summer Work</a:t>
            </a:r>
            <a:endParaRPr lang="en-GB" b="1" dirty="0"/>
          </a:p>
        </p:txBody>
      </p:sp>
      <p:sp>
        <p:nvSpPr>
          <p:cNvPr id="3" name="Content Placeholder 2"/>
          <p:cNvSpPr>
            <a:spLocks noGrp="1"/>
          </p:cNvSpPr>
          <p:nvPr>
            <p:ph idx="1"/>
          </p:nvPr>
        </p:nvSpPr>
        <p:spPr>
          <a:xfrm>
            <a:off x="192024" y="1690688"/>
            <a:ext cx="6306312" cy="5167312"/>
          </a:xfrm>
        </p:spPr>
        <p:txBody>
          <a:bodyPr>
            <a:normAutofit fontScale="92500" lnSpcReduction="10000"/>
          </a:bodyPr>
          <a:lstStyle/>
          <a:p>
            <a:r>
              <a:rPr lang="en-GB" dirty="0" smtClean="0"/>
              <a:t>Read the book ‘Nudge’ and create a 1 sided A4 summary</a:t>
            </a:r>
          </a:p>
          <a:p>
            <a:r>
              <a:rPr lang="en-GB" dirty="0" smtClean="0"/>
              <a:t>FAQ and solutions:</a:t>
            </a:r>
          </a:p>
          <a:p>
            <a:pPr lvl="1"/>
            <a:r>
              <a:rPr lang="en-GB" dirty="0" smtClean="0"/>
              <a:t>QUESTION 1:</a:t>
            </a:r>
          </a:p>
          <a:p>
            <a:pPr lvl="2"/>
            <a:r>
              <a:rPr lang="en-GB" dirty="0" smtClean="0"/>
              <a:t>Q: “Oh my god, I’ve only ever read one book. I’ll never be able to read this”…</a:t>
            </a:r>
          </a:p>
          <a:p>
            <a:pPr lvl="2"/>
            <a:r>
              <a:rPr lang="en-GB" dirty="0" smtClean="0"/>
              <a:t>S: minimum of 15 minutes per day (get a stopwatch and time yourself).</a:t>
            </a:r>
          </a:p>
          <a:p>
            <a:pPr lvl="1"/>
            <a:r>
              <a:rPr lang="en-GB" dirty="0" smtClean="0"/>
              <a:t>QUESTION 2:</a:t>
            </a:r>
          </a:p>
          <a:p>
            <a:pPr lvl="2"/>
            <a:r>
              <a:rPr lang="en-GB" dirty="0" smtClean="0"/>
              <a:t>Q: “How am I supposed to summarise a whole book onto 1 A4 page…it’s impossible!”</a:t>
            </a:r>
          </a:p>
          <a:p>
            <a:pPr lvl="2"/>
            <a:r>
              <a:rPr lang="en-GB" dirty="0" smtClean="0"/>
              <a:t>S: Draw a </a:t>
            </a:r>
            <a:r>
              <a:rPr lang="en-GB" dirty="0" err="1" smtClean="0"/>
              <a:t>mindmap</a:t>
            </a:r>
            <a:r>
              <a:rPr lang="en-GB" dirty="0" smtClean="0"/>
              <a:t> based on the chapters of the book and include an overview box as well.  Read a chapter (perhaps underlining key areas) and then write a 50 word summary of that chapter, what it was saying etc.  DO NOT take notes as you go along.  Read a chapter, then write a summary.</a:t>
            </a:r>
          </a:p>
          <a:p>
            <a:endParaRPr lang="en-GB" dirty="0" smtClean="0"/>
          </a:p>
          <a:p>
            <a:endParaRPr lang="en-GB" dirty="0"/>
          </a:p>
        </p:txBody>
      </p:sp>
      <p:sp>
        <p:nvSpPr>
          <p:cNvPr id="4" name="TextBox 3"/>
          <p:cNvSpPr txBox="1"/>
          <p:nvPr/>
        </p:nvSpPr>
        <p:spPr>
          <a:xfrm>
            <a:off x="7924800" y="2060448"/>
            <a:ext cx="3608832" cy="3785652"/>
          </a:xfrm>
          <a:prstGeom prst="rect">
            <a:avLst/>
          </a:prstGeom>
          <a:solidFill>
            <a:schemeClr val="bg1"/>
          </a:solidFill>
        </p:spPr>
        <p:txBody>
          <a:bodyPr wrap="square" rtlCol="0">
            <a:spAutoFit/>
          </a:bodyPr>
          <a:lstStyle/>
          <a:p>
            <a:r>
              <a:rPr lang="en-GB" sz="2400" b="1" dirty="0">
                <a:solidFill>
                  <a:prstClr val="black"/>
                </a:solidFill>
              </a:rPr>
              <a:t>WHY HAVE YOU GOT US TO READ THIS BOOK??</a:t>
            </a:r>
          </a:p>
          <a:p>
            <a:pPr marL="285750" indent="-285750">
              <a:buFont typeface="Arial" panose="020B0604020202020204" pitchFamily="34" charset="0"/>
              <a:buChar char="•"/>
            </a:pPr>
            <a:r>
              <a:rPr lang="en-GB" sz="2400" dirty="0">
                <a:solidFill>
                  <a:prstClr val="black"/>
                </a:solidFill>
              </a:rPr>
              <a:t>Behavioural economics</a:t>
            </a:r>
          </a:p>
          <a:p>
            <a:pPr marL="285750" indent="-285750">
              <a:buFont typeface="Arial" panose="020B0604020202020204" pitchFamily="34" charset="0"/>
              <a:buChar char="•"/>
            </a:pPr>
            <a:r>
              <a:rPr lang="en-GB" sz="2400" dirty="0">
                <a:solidFill>
                  <a:prstClr val="black"/>
                </a:solidFill>
              </a:rPr>
              <a:t>Government policy solutions - micro</a:t>
            </a:r>
          </a:p>
          <a:p>
            <a:pPr marL="285750" indent="-285750">
              <a:buFont typeface="Arial" panose="020B0604020202020204" pitchFamily="34" charset="0"/>
              <a:buChar char="•"/>
            </a:pPr>
            <a:r>
              <a:rPr lang="en-GB" sz="2400" dirty="0">
                <a:solidFill>
                  <a:prstClr val="black"/>
                </a:solidFill>
              </a:rPr>
              <a:t>Financial Markets and Financial Crisis - Macro </a:t>
            </a:r>
          </a:p>
          <a:p>
            <a:pPr marL="285750" indent="-285750">
              <a:buFont typeface="Arial" panose="020B0604020202020204" pitchFamily="34" charset="0"/>
              <a:buChar char="•"/>
            </a:pPr>
            <a:r>
              <a:rPr lang="en-GB" sz="2400" dirty="0">
                <a:solidFill>
                  <a:prstClr val="black"/>
                </a:solidFill>
              </a:rPr>
              <a:t>Great case studies and examples for your essay</a:t>
            </a:r>
          </a:p>
          <a:p>
            <a:pPr marL="285750" indent="-285750">
              <a:buFont typeface="Arial" panose="020B0604020202020204" pitchFamily="34" charset="0"/>
              <a:buChar char="•"/>
            </a:pPr>
            <a:r>
              <a:rPr lang="en-GB" sz="2400" dirty="0">
                <a:solidFill>
                  <a:prstClr val="black"/>
                </a:solidFill>
              </a:rPr>
              <a:t>Learning to read is good!</a:t>
            </a:r>
          </a:p>
        </p:txBody>
      </p:sp>
    </p:spTree>
    <p:extLst>
      <p:ext uri="{BB962C8B-B14F-4D97-AF65-F5344CB8AC3E}">
        <p14:creationId xmlns:p14="http://schemas.microsoft.com/office/powerpoint/2010/main" val="230735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20768" y="2418413"/>
            <a:ext cx="2499360" cy="1923604"/>
          </a:xfrm>
          <a:prstGeom prst="rect">
            <a:avLst/>
          </a:prstGeom>
          <a:noFill/>
          <a:ln>
            <a:solidFill>
              <a:schemeClr val="tx1"/>
            </a:solidFill>
          </a:ln>
        </p:spPr>
        <p:txBody>
          <a:bodyPr wrap="square" rtlCol="0">
            <a:spAutoFit/>
          </a:bodyPr>
          <a:lstStyle/>
          <a:p>
            <a:pPr algn="ctr"/>
            <a:r>
              <a:rPr lang="en-GB" sz="1400" b="1" dirty="0">
                <a:solidFill>
                  <a:prstClr val="black"/>
                </a:solidFill>
              </a:rPr>
              <a:t>NUDGE</a:t>
            </a:r>
          </a:p>
          <a:p>
            <a:pPr algn="ctr"/>
            <a:r>
              <a:rPr lang="en-GB" sz="1050" dirty="0">
                <a:solidFill>
                  <a:prstClr val="black"/>
                </a:solidFill>
              </a:rPr>
              <a:t>A book about behavioural economics</a:t>
            </a:r>
          </a:p>
          <a:p>
            <a:pPr algn="ctr"/>
            <a:endParaRPr lang="en-GB" sz="1050" dirty="0">
              <a:solidFill>
                <a:prstClr val="black"/>
              </a:solidFill>
            </a:endParaRPr>
          </a:p>
          <a:p>
            <a:pPr algn="ctr"/>
            <a:endParaRPr lang="en-GB" sz="1050" dirty="0">
              <a:solidFill>
                <a:prstClr val="black"/>
              </a:solidFill>
            </a:endParaRPr>
          </a:p>
          <a:p>
            <a:pPr algn="ctr"/>
            <a:endParaRPr lang="en-GB" sz="1050" dirty="0">
              <a:solidFill>
                <a:prstClr val="black"/>
              </a:solidFill>
            </a:endParaRPr>
          </a:p>
          <a:p>
            <a:pPr algn="ctr"/>
            <a:endParaRPr lang="en-GB" sz="1050" dirty="0">
              <a:solidFill>
                <a:prstClr val="black"/>
              </a:solidFill>
            </a:endParaRPr>
          </a:p>
          <a:p>
            <a:pPr algn="ctr"/>
            <a:endParaRPr lang="en-GB" sz="1050" dirty="0">
              <a:solidFill>
                <a:prstClr val="black"/>
              </a:solidFill>
            </a:endParaRPr>
          </a:p>
          <a:p>
            <a:pPr algn="ctr"/>
            <a:endParaRPr lang="en-GB" sz="1050" dirty="0">
              <a:solidFill>
                <a:prstClr val="black"/>
              </a:solidFill>
            </a:endParaRPr>
          </a:p>
          <a:p>
            <a:pPr algn="ctr"/>
            <a:endParaRPr lang="en-GB" sz="1050" dirty="0">
              <a:solidFill>
                <a:prstClr val="black"/>
              </a:solidFill>
            </a:endParaRPr>
          </a:p>
          <a:p>
            <a:pPr algn="ctr"/>
            <a:endParaRPr lang="en-GB" sz="1050" dirty="0">
              <a:solidFill>
                <a:prstClr val="black"/>
              </a:solidFill>
            </a:endParaRPr>
          </a:p>
          <a:p>
            <a:pPr algn="ctr"/>
            <a:endParaRPr lang="en-GB" sz="1050" dirty="0">
              <a:solidFill>
                <a:prstClr val="black"/>
              </a:solidFill>
            </a:endParaRPr>
          </a:p>
        </p:txBody>
      </p:sp>
      <p:cxnSp>
        <p:nvCxnSpPr>
          <p:cNvPr id="6" name="Straight Connector 5"/>
          <p:cNvCxnSpPr>
            <a:stCxn id="4" idx="3"/>
          </p:cNvCxnSpPr>
          <p:nvPr/>
        </p:nvCxnSpPr>
        <p:spPr>
          <a:xfrm>
            <a:off x="7120128" y="3380215"/>
            <a:ext cx="5071872"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0" y="3380215"/>
            <a:ext cx="4620768" cy="1"/>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a:stCxn id="4" idx="2"/>
          </p:cNvCxnSpPr>
          <p:nvPr/>
        </p:nvCxnSpPr>
        <p:spPr>
          <a:xfrm flipH="1">
            <a:off x="5864352" y="4342017"/>
            <a:ext cx="6096" cy="2515983"/>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flipH="1">
            <a:off x="5858256" y="0"/>
            <a:ext cx="6096" cy="2418413"/>
          </a:xfrm>
          <a:prstGeom prst="line">
            <a:avLst/>
          </a:prstGeom>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0" y="0"/>
            <a:ext cx="2280368" cy="307777"/>
          </a:xfrm>
          <a:prstGeom prst="rect">
            <a:avLst/>
          </a:prstGeom>
          <a:noFill/>
        </p:spPr>
        <p:txBody>
          <a:bodyPr wrap="none" rtlCol="0">
            <a:spAutoFit/>
          </a:bodyPr>
          <a:lstStyle/>
          <a:p>
            <a:r>
              <a:rPr lang="en-GB" sz="1400" u="sng" dirty="0">
                <a:solidFill>
                  <a:prstClr val="black"/>
                </a:solidFill>
              </a:rPr>
              <a:t>PART 1: HUMAN AND ECONS</a:t>
            </a:r>
            <a:endParaRPr lang="en-GB" sz="1400" u="sng" dirty="0">
              <a:solidFill>
                <a:prstClr val="black"/>
              </a:solidFill>
            </a:endParaRPr>
          </a:p>
        </p:txBody>
      </p:sp>
      <p:sp>
        <p:nvSpPr>
          <p:cNvPr id="21" name="TextBox 20"/>
          <p:cNvSpPr txBox="1"/>
          <p:nvPr/>
        </p:nvSpPr>
        <p:spPr>
          <a:xfrm>
            <a:off x="5867400" y="0"/>
            <a:ext cx="1336713" cy="307777"/>
          </a:xfrm>
          <a:prstGeom prst="rect">
            <a:avLst/>
          </a:prstGeom>
          <a:noFill/>
        </p:spPr>
        <p:txBody>
          <a:bodyPr wrap="none" rtlCol="0">
            <a:spAutoFit/>
          </a:bodyPr>
          <a:lstStyle/>
          <a:p>
            <a:r>
              <a:rPr lang="en-GB" sz="1400" u="sng" dirty="0">
                <a:solidFill>
                  <a:prstClr val="black"/>
                </a:solidFill>
              </a:rPr>
              <a:t>PART 2: MONEY</a:t>
            </a:r>
            <a:endParaRPr lang="en-GB" sz="1400" u="sng" dirty="0">
              <a:solidFill>
                <a:prstClr val="black"/>
              </a:solidFill>
            </a:endParaRPr>
          </a:p>
        </p:txBody>
      </p:sp>
      <p:sp>
        <p:nvSpPr>
          <p:cNvPr id="22" name="TextBox 21"/>
          <p:cNvSpPr txBox="1"/>
          <p:nvPr/>
        </p:nvSpPr>
        <p:spPr>
          <a:xfrm>
            <a:off x="0" y="3399451"/>
            <a:ext cx="1378391" cy="307777"/>
          </a:xfrm>
          <a:prstGeom prst="rect">
            <a:avLst/>
          </a:prstGeom>
          <a:noFill/>
        </p:spPr>
        <p:txBody>
          <a:bodyPr wrap="none" rtlCol="0">
            <a:spAutoFit/>
          </a:bodyPr>
          <a:lstStyle/>
          <a:p>
            <a:r>
              <a:rPr lang="en-GB" sz="1400" u="sng" dirty="0">
                <a:solidFill>
                  <a:prstClr val="black"/>
                </a:solidFill>
              </a:rPr>
              <a:t>PART 3: SOCIETY</a:t>
            </a:r>
            <a:endParaRPr lang="en-GB" sz="1400" u="sng" dirty="0">
              <a:solidFill>
                <a:prstClr val="black"/>
              </a:solidFill>
            </a:endParaRPr>
          </a:p>
        </p:txBody>
      </p:sp>
      <p:sp>
        <p:nvSpPr>
          <p:cNvPr id="23" name="TextBox 22"/>
          <p:cNvSpPr txBox="1"/>
          <p:nvPr/>
        </p:nvSpPr>
        <p:spPr>
          <a:xfrm>
            <a:off x="7204113" y="3399450"/>
            <a:ext cx="3004220" cy="307777"/>
          </a:xfrm>
          <a:prstGeom prst="rect">
            <a:avLst/>
          </a:prstGeom>
          <a:noFill/>
        </p:spPr>
        <p:txBody>
          <a:bodyPr wrap="none" rtlCol="0">
            <a:spAutoFit/>
          </a:bodyPr>
          <a:lstStyle/>
          <a:p>
            <a:r>
              <a:rPr lang="en-GB" sz="1400" u="sng" dirty="0">
                <a:solidFill>
                  <a:prstClr val="black"/>
                </a:solidFill>
              </a:rPr>
              <a:t>PART 4: EXTENSIONS AND OBJECTIONS</a:t>
            </a:r>
            <a:endParaRPr lang="en-GB" sz="1400" u="sng" dirty="0">
              <a:solidFill>
                <a:prstClr val="black"/>
              </a:solidFill>
            </a:endParaRPr>
          </a:p>
        </p:txBody>
      </p:sp>
      <p:sp>
        <p:nvSpPr>
          <p:cNvPr id="24" name="TextBox 23"/>
          <p:cNvSpPr txBox="1"/>
          <p:nvPr/>
        </p:nvSpPr>
        <p:spPr>
          <a:xfrm>
            <a:off x="0" y="470542"/>
            <a:ext cx="1582484" cy="2708434"/>
          </a:xfrm>
          <a:prstGeom prst="rect">
            <a:avLst/>
          </a:prstGeom>
          <a:noFill/>
        </p:spPr>
        <p:txBody>
          <a:bodyPr wrap="none" rtlCol="0">
            <a:spAutoFit/>
          </a:bodyPr>
          <a:lstStyle/>
          <a:p>
            <a:r>
              <a:rPr lang="en-GB" sz="1000" dirty="0">
                <a:solidFill>
                  <a:prstClr val="black"/>
                </a:solidFill>
              </a:rPr>
              <a:t>Biases and Blunders</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Resisting Temptation</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Following the Herd</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When do we need a nudge</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Choice Architecture</a:t>
            </a:r>
            <a:endParaRPr lang="en-GB" sz="1000" dirty="0">
              <a:solidFill>
                <a:prstClr val="black"/>
              </a:solidFill>
            </a:endParaRPr>
          </a:p>
        </p:txBody>
      </p:sp>
      <p:sp>
        <p:nvSpPr>
          <p:cNvPr id="25" name="TextBox 24"/>
          <p:cNvSpPr txBox="1"/>
          <p:nvPr/>
        </p:nvSpPr>
        <p:spPr>
          <a:xfrm>
            <a:off x="10362505" y="307777"/>
            <a:ext cx="1719767" cy="2708434"/>
          </a:xfrm>
          <a:prstGeom prst="rect">
            <a:avLst/>
          </a:prstGeom>
          <a:noFill/>
        </p:spPr>
        <p:txBody>
          <a:bodyPr wrap="square" rtlCol="0">
            <a:spAutoFit/>
          </a:bodyPr>
          <a:lstStyle/>
          <a:p>
            <a:r>
              <a:rPr lang="en-GB" sz="1000" dirty="0">
                <a:solidFill>
                  <a:prstClr val="black"/>
                </a:solidFill>
              </a:rPr>
              <a:t>Save more tomorrow</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Naïve investing</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Credit markets</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Privatising social security: </a:t>
            </a:r>
            <a:r>
              <a:rPr lang="en-GB" sz="1000" dirty="0" err="1">
                <a:solidFill>
                  <a:prstClr val="black"/>
                </a:solidFill>
              </a:rPr>
              <a:t>smorgasborg</a:t>
            </a:r>
            <a:r>
              <a:rPr lang="en-GB" sz="1000" dirty="0">
                <a:solidFill>
                  <a:prstClr val="black"/>
                </a:solidFill>
              </a:rPr>
              <a:t> style</a:t>
            </a:r>
            <a:endParaRPr lang="en-GB" sz="1000" dirty="0">
              <a:solidFill>
                <a:prstClr val="black"/>
              </a:solidFill>
            </a:endParaRPr>
          </a:p>
        </p:txBody>
      </p:sp>
      <p:sp>
        <p:nvSpPr>
          <p:cNvPr id="26" name="TextBox 25"/>
          <p:cNvSpPr txBox="1"/>
          <p:nvPr/>
        </p:nvSpPr>
        <p:spPr>
          <a:xfrm>
            <a:off x="10472233" y="3978013"/>
            <a:ext cx="1719767" cy="2554545"/>
          </a:xfrm>
          <a:prstGeom prst="rect">
            <a:avLst/>
          </a:prstGeom>
          <a:noFill/>
        </p:spPr>
        <p:txBody>
          <a:bodyPr wrap="square" rtlCol="0">
            <a:spAutoFit/>
          </a:bodyPr>
          <a:lstStyle/>
          <a:p>
            <a:r>
              <a:rPr lang="en-GB" sz="1000" dirty="0">
                <a:solidFill>
                  <a:prstClr val="black"/>
                </a:solidFill>
              </a:rPr>
              <a:t>A dozen nudges</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Objections</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The real third way</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The financial crisis of 2008</a:t>
            </a:r>
            <a:endParaRPr lang="en-GB" sz="1000" dirty="0">
              <a:solidFill>
                <a:prstClr val="black"/>
              </a:solidFill>
            </a:endParaRPr>
          </a:p>
        </p:txBody>
      </p:sp>
      <p:sp>
        <p:nvSpPr>
          <p:cNvPr id="27" name="TextBox 26"/>
          <p:cNvSpPr txBox="1"/>
          <p:nvPr/>
        </p:nvSpPr>
        <p:spPr>
          <a:xfrm>
            <a:off x="18983" y="3978013"/>
            <a:ext cx="1719767" cy="2708434"/>
          </a:xfrm>
          <a:prstGeom prst="rect">
            <a:avLst/>
          </a:prstGeom>
          <a:noFill/>
        </p:spPr>
        <p:txBody>
          <a:bodyPr wrap="square" rtlCol="0">
            <a:spAutoFit/>
          </a:bodyPr>
          <a:lstStyle/>
          <a:p>
            <a:r>
              <a:rPr lang="en-GB" sz="1000" dirty="0">
                <a:solidFill>
                  <a:prstClr val="black"/>
                </a:solidFill>
              </a:rPr>
              <a:t>Prescription Drugs: Part D for Donating</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How to increase organ donations</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Saving the planet</a:t>
            </a: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endParaRPr lang="en-GB" sz="1000" dirty="0">
              <a:solidFill>
                <a:prstClr val="black"/>
              </a:solidFill>
            </a:endParaRPr>
          </a:p>
          <a:p>
            <a:r>
              <a:rPr lang="en-GB" sz="1000" dirty="0">
                <a:solidFill>
                  <a:prstClr val="black"/>
                </a:solidFill>
              </a:rPr>
              <a:t>Privatising Marriage</a:t>
            </a:r>
            <a:endParaRPr lang="en-GB" sz="1000" dirty="0">
              <a:solidFill>
                <a:prstClr val="black"/>
              </a:solidFill>
            </a:endParaRPr>
          </a:p>
        </p:txBody>
      </p:sp>
    </p:spTree>
    <p:extLst>
      <p:ext uri="{BB962C8B-B14F-4D97-AF65-F5344CB8AC3E}">
        <p14:creationId xmlns:p14="http://schemas.microsoft.com/office/powerpoint/2010/main" val="1775854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HOMEWORK</a:t>
            </a:r>
            <a:endParaRPr lang="en-GB" dirty="0"/>
          </a:p>
        </p:txBody>
      </p:sp>
      <p:sp>
        <p:nvSpPr>
          <p:cNvPr id="3" name="Content Placeholder 2"/>
          <p:cNvSpPr>
            <a:spLocks noGrp="1"/>
          </p:cNvSpPr>
          <p:nvPr>
            <p:ph idx="1"/>
          </p:nvPr>
        </p:nvSpPr>
        <p:spPr/>
        <p:txBody>
          <a:bodyPr>
            <a:normAutofit/>
          </a:bodyPr>
          <a:lstStyle/>
          <a:p>
            <a:pPr marL="0" indent="0">
              <a:buNone/>
            </a:pPr>
            <a:r>
              <a:rPr lang="en-GB" b="1" dirty="0" smtClean="0"/>
              <a:t>PREP </a:t>
            </a:r>
            <a:r>
              <a:rPr lang="en-GB" b="1" dirty="0"/>
              <a:t>Due for w/b </a:t>
            </a:r>
            <a:r>
              <a:rPr lang="en-GB" b="1" dirty="0" smtClean="0"/>
              <a:t>26</a:t>
            </a:r>
            <a:r>
              <a:rPr lang="en-GB" b="1" baseline="30000" dirty="0" smtClean="0"/>
              <a:t>th</a:t>
            </a:r>
            <a:r>
              <a:rPr lang="en-GB" b="1" dirty="0" smtClean="0"/>
              <a:t> June</a:t>
            </a:r>
          </a:p>
          <a:p>
            <a:r>
              <a:rPr lang="en-GB" dirty="0" smtClean="0"/>
              <a:t>MICRO - Essay Plans</a:t>
            </a:r>
          </a:p>
          <a:p>
            <a:r>
              <a:rPr lang="en-GB" dirty="0" smtClean="0"/>
              <a:t>MACRO - Watch documentary on Zambia</a:t>
            </a:r>
          </a:p>
          <a:p>
            <a:endParaRPr lang="en-GB" dirty="0"/>
          </a:p>
          <a:p>
            <a:pPr marL="0" indent="0">
              <a:buNone/>
            </a:pPr>
            <a:r>
              <a:rPr lang="en-GB" b="1" dirty="0" smtClean="0"/>
              <a:t>INSPECT</a:t>
            </a:r>
          </a:p>
          <a:p>
            <a:pPr marL="0" indent="0">
              <a:buNone/>
            </a:pPr>
            <a:r>
              <a:rPr lang="en-GB" dirty="0" smtClean="0"/>
              <a:t>Micro worksheet on Role of Shareholders</a:t>
            </a:r>
          </a:p>
          <a:p>
            <a:pPr marL="0" indent="0">
              <a:buNone/>
            </a:pPr>
            <a:r>
              <a:rPr lang="en-GB" dirty="0" smtClean="0"/>
              <a:t>Macro worksheet on Bruce Parry</a:t>
            </a:r>
            <a:endParaRPr lang="en-GB" dirty="0"/>
          </a:p>
        </p:txBody>
      </p:sp>
    </p:spTree>
    <p:extLst>
      <p:ext uri="{BB962C8B-B14F-4D97-AF65-F5344CB8AC3E}">
        <p14:creationId xmlns:p14="http://schemas.microsoft.com/office/powerpoint/2010/main" val="276775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9751" y="206376"/>
            <a:ext cx="8588375" cy="6524625"/>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600" b="1" dirty="0">
                <a:solidFill>
                  <a:prstClr val="white"/>
                </a:solidFill>
              </a:rPr>
              <a:t>90:</a:t>
            </a:r>
            <a:endParaRPr lang="en-US" sz="9600" b="1" dirty="0">
              <a:solidFill>
                <a:prstClr val="white"/>
              </a:solidFill>
            </a:endParaRPr>
          </a:p>
        </p:txBody>
      </p:sp>
    </p:spTree>
    <p:extLst>
      <p:ext uri="{BB962C8B-B14F-4D97-AF65-F5344CB8AC3E}">
        <p14:creationId xmlns:p14="http://schemas.microsoft.com/office/powerpoint/2010/main" val="42914961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69" y="150202"/>
            <a:ext cx="10515600" cy="1325563"/>
          </a:xfrm>
        </p:spPr>
        <p:txBody>
          <a:bodyPr>
            <a:normAutofit/>
          </a:bodyPr>
          <a:lstStyle/>
          <a:p>
            <a:r>
              <a:rPr lang="en-US" b="1" dirty="0" err="1" smtClean="0"/>
              <a:t>Behavioural</a:t>
            </a:r>
            <a:r>
              <a:rPr lang="en-US" b="1" dirty="0" smtClean="0"/>
              <a:t> Economics</a:t>
            </a:r>
            <a:br>
              <a:rPr lang="en-US" b="1" dirty="0" smtClean="0"/>
            </a:br>
            <a:r>
              <a:rPr lang="en-US" sz="2800" b="1" dirty="0" smtClean="0">
                <a:solidFill>
                  <a:srgbClr val="FF0000"/>
                </a:solidFill>
              </a:rPr>
              <a:t>Answer the following questions in the first 10 minutes</a:t>
            </a:r>
            <a:endParaRPr lang="en-US" sz="2800" b="1" dirty="0">
              <a:solidFill>
                <a:srgbClr val="FF0000"/>
              </a:solidFill>
            </a:endParaRPr>
          </a:p>
        </p:txBody>
      </p:sp>
      <p:sp>
        <p:nvSpPr>
          <p:cNvPr id="3" name="Content Placeholder 2"/>
          <p:cNvSpPr>
            <a:spLocks noGrp="1"/>
          </p:cNvSpPr>
          <p:nvPr>
            <p:ph idx="1"/>
          </p:nvPr>
        </p:nvSpPr>
        <p:spPr>
          <a:xfrm>
            <a:off x="408355" y="1649778"/>
            <a:ext cx="7035799" cy="5012837"/>
          </a:xfrm>
        </p:spPr>
        <p:txBody>
          <a:bodyPr>
            <a:normAutofit fontScale="62500" lnSpcReduction="20000"/>
          </a:bodyPr>
          <a:lstStyle/>
          <a:p>
            <a:pPr marL="0" indent="0">
              <a:buNone/>
            </a:pPr>
            <a:r>
              <a:rPr lang="en-GB" b="1" u="sng" dirty="0"/>
              <a:t>In the last 7 days the number of times I ….. </a:t>
            </a:r>
            <a:r>
              <a:rPr lang="en-GB" b="1" u="sng" dirty="0" smtClean="0"/>
              <a:t>Is…</a:t>
            </a:r>
            <a:r>
              <a:rPr lang="en-GB" b="1" dirty="0"/>
              <a:t> </a:t>
            </a:r>
            <a:endParaRPr lang="en-GB" dirty="0"/>
          </a:p>
          <a:p>
            <a:pPr lvl="0"/>
            <a:r>
              <a:rPr lang="en-GB" dirty="0"/>
              <a:t>Over ate  _____________</a:t>
            </a:r>
          </a:p>
          <a:p>
            <a:pPr lvl="0"/>
            <a:r>
              <a:rPr lang="en-GB" dirty="0"/>
              <a:t>Texted while driving ______________</a:t>
            </a:r>
          </a:p>
          <a:p>
            <a:pPr lvl="0"/>
            <a:r>
              <a:rPr lang="en-GB" dirty="0"/>
              <a:t>Spent too much time on social media  ________________________</a:t>
            </a:r>
          </a:p>
          <a:p>
            <a:pPr lvl="0"/>
            <a:r>
              <a:rPr lang="en-GB" dirty="0"/>
              <a:t>Stayed up too late and felt tired the next day in College ___________________</a:t>
            </a:r>
          </a:p>
          <a:p>
            <a:pPr lvl="0"/>
            <a:r>
              <a:rPr lang="en-GB" dirty="0"/>
              <a:t>Drank too much alcohol _______________________</a:t>
            </a:r>
          </a:p>
          <a:p>
            <a:pPr lvl="0"/>
            <a:r>
              <a:rPr lang="en-GB" dirty="0"/>
              <a:t>Didn’t brush my teeth before bed ____________________</a:t>
            </a:r>
          </a:p>
          <a:p>
            <a:pPr lvl="0"/>
            <a:r>
              <a:rPr lang="en-GB" dirty="0"/>
              <a:t>Lied _________________</a:t>
            </a:r>
          </a:p>
          <a:p>
            <a:pPr lvl="0"/>
            <a:r>
              <a:rPr lang="en-GB" dirty="0"/>
              <a:t>Arrived late for something ______________________</a:t>
            </a:r>
          </a:p>
          <a:p>
            <a:pPr lvl="0"/>
            <a:r>
              <a:rPr lang="en-GB" dirty="0"/>
              <a:t>Bought something I didn’t need _____________________</a:t>
            </a:r>
          </a:p>
          <a:p>
            <a:pPr lvl="0"/>
            <a:r>
              <a:rPr lang="en-GB" dirty="0"/>
              <a:t>Said YES to something I should have said NO to __________________</a:t>
            </a:r>
          </a:p>
          <a:p>
            <a:pPr lvl="0"/>
            <a:r>
              <a:rPr lang="en-GB" dirty="0"/>
              <a:t>Said something inappropriate and then regretted it __________________</a:t>
            </a:r>
          </a:p>
          <a:p>
            <a:pPr lvl="0"/>
            <a:r>
              <a:rPr lang="en-GB" dirty="0"/>
              <a:t>Didn’t leave myself enough time to complete a piece of homework _________________</a:t>
            </a:r>
          </a:p>
        </p:txBody>
      </p:sp>
      <p:pic>
        <p:nvPicPr>
          <p:cNvPr id="4" name="Picture 3"/>
          <p:cNvPicPr>
            <a:picLocks noChangeAspect="1"/>
          </p:cNvPicPr>
          <p:nvPr/>
        </p:nvPicPr>
        <p:blipFill>
          <a:blip r:embed="rId2"/>
          <a:stretch>
            <a:fillRect/>
          </a:stretch>
        </p:blipFill>
        <p:spPr>
          <a:xfrm>
            <a:off x="7815385" y="1504462"/>
            <a:ext cx="4191976" cy="5128846"/>
          </a:xfrm>
          <a:prstGeom prst="rect">
            <a:avLst/>
          </a:prstGeom>
        </p:spPr>
      </p:pic>
    </p:spTree>
    <p:extLst>
      <p:ext uri="{BB962C8B-B14F-4D97-AF65-F5344CB8AC3E}">
        <p14:creationId xmlns:p14="http://schemas.microsoft.com/office/powerpoint/2010/main" val="28944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57" y="262690"/>
            <a:ext cx="5060659" cy="1325563"/>
          </a:xfrm>
        </p:spPr>
        <p:txBody>
          <a:bodyPr/>
          <a:lstStyle/>
          <a:p>
            <a:r>
              <a:rPr lang="en-US" b="1" dirty="0" smtClean="0"/>
              <a:t>TODAYs LESSON</a:t>
            </a:r>
            <a:endParaRPr lang="en-US" b="1" dirty="0"/>
          </a:p>
        </p:txBody>
      </p:sp>
      <p:sp>
        <p:nvSpPr>
          <p:cNvPr id="3" name="Content Placeholder 2"/>
          <p:cNvSpPr>
            <a:spLocks noGrp="1"/>
          </p:cNvSpPr>
          <p:nvPr>
            <p:ph idx="1"/>
          </p:nvPr>
        </p:nvSpPr>
        <p:spPr>
          <a:xfrm>
            <a:off x="326147" y="1784651"/>
            <a:ext cx="3464315" cy="4877964"/>
          </a:xfrm>
        </p:spPr>
        <p:txBody>
          <a:bodyPr>
            <a:normAutofit fontScale="92500"/>
          </a:bodyPr>
          <a:lstStyle/>
          <a:p>
            <a:pPr marL="514350" lvl="1" indent="-514350">
              <a:spcBef>
                <a:spcPts val="1000"/>
              </a:spcBef>
              <a:buFont typeface="+mj-lt"/>
              <a:buAutoNum type="arabicPeriod"/>
            </a:pPr>
            <a:r>
              <a:rPr lang="en-US" sz="2800" dirty="0" smtClean="0"/>
              <a:t>Rationality: Humans or </a:t>
            </a:r>
            <a:r>
              <a:rPr lang="en-US" sz="2800" dirty="0" err="1" smtClean="0"/>
              <a:t>Econs</a:t>
            </a:r>
            <a:r>
              <a:rPr lang="en-US" sz="2800" dirty="0" smtClean="0"/>
              <a:t>?</a:t>
            </a:r>
          </a:p>
          <a:p>
            <a:pPr marL="514350" lvl="1" indent="-514350">
              <a:spcBef>
                <a:spcPts val="1000"/>
              </a:spcBef>
              <a:buFont typeface="+mj-lt"/>
              <a:buAutoNum type="arabicPeriod"/>
            </a:pPr>
            <a:r>
              <a:rPr lang="en-US" sz="2800" dirty="0" smtClean="0"/>
              <a:t>Neo-classical economics and the importance of the margin</a:t>
            </a:r>
          </a:p>
          <a:p>
            <a:pPr marL="514350" lvl="1" indent="-514350">
              <a:spcBef>
                <a:spcPts val="1000"/>
              </a:spcBef>
              <a:buFont typeface="+mj-lt"/>
              <a:buAutoNum type="arabicPeriod"/>
            </a:pPr>
            <a:r>
              <a:rPr lang="en-US" sz="2800" dirty="0" err="1" smtClean="0"/>
              <a:t>Behavioural</a:t>
            </a:r>
            <a:r>
              <a:rPr lang="en-US" sz="2800" dirty="0" smtClean="0"/>
              <a:t> Economics and information failures</a:t>
            </a:r>
          </a:p>
          <a:p>
            <a:pPr marL="514350" lvl="1" indent="-514350">
              <a:spcBef>
                <a:spcPts val="1000"/>
              </a:spcBef>
              <a:buFont typeface="+mj-lt"/>
              <a:buAutoNum type="arabicPeriod"/>
            </a:pPr>
            <a:r>
              <a:rPr lang="en-US" sz="2800" dirty="0" smtClean="0"/>
              <a:t>Choice Architecture and ‘Nudges’</a:t>
            </a:r>
          </a:p>
          <a:p>
            <a:endParaRPr lang="en-US" dirty="0" smtClean="0"/>
          </a:p>
        </p:txBody>
      </p:sp>
      <p:sp>
        <p:nvSpPr>
          <p:cNvPr id="4" name="Title 1"/>
          <p:cNvSpPr txBox="1">
            <a:spLocks/>
          </p:cNvSpPr>
          <p:nvPr/>
        </p:nvSpPr>
        <p:spPr>
          <a:xfrm>
            <a:off x="7705636" y="335533"/>
            <a:ext cx="491081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a:lstStyle>
          <a:p>
            <a:r>
              <a:rPr lang="en-US" b="1" dirty="0" smtClean="0">
                <a:solidFill>
                  <a:prstClr val="black"/>
                </a:solidFill>
              </a:rPr>
              <a:t>SUMMER WORK</a:t>
            </a:r>
            <a:br>
              <a:rPr lang="en-US" b="1" dirty="0" smtClean="0">
                <a:solidFill>
                  <a:prstClr val="black"/>
                </a:solidFill>
              </a:rPr>
            </a:br>
            <a:r>
              <a:rPr lang="en-US" sz="3200" b="1" dirty="0" smtClean="0">
                <a:solidFill>
                  <a:srgbClr val="FF0000"/>
                </a:solidFill>
              </a:rPr>
              <a:t>Available on GOL under ‘Summer Work’</a:t>
            </a:r>
            <a:endParaRPr lang="en-US" b="1" dirty="0">
              <a:solidFill>
                <a:srgbClr val="FF0000"/>
              </a:solidFill>
            </a:endParaRPr>
          </a:p>
        </p:txBody>
      </p:sp>
      <p:sp>
        <p:nvSpPr>
          <p:cNvPr id="5" name="Content Placeholder 2"/>
          <p:cNvSpPr txBox="1">
            <a:spLocks/>
          </p:cNvSpPr>
          <p:nvPr/>
        </p:nvSpPr>
        <p:spPr>
          <a:xfrm>
            <a:off x="7620000" y="2097645"/>
            <a:ext cx="4177718"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arenBoth"/>
            </a:pPr>
            <a:r>
              <a:rPr lang="en-US" dirty="0" smtClean="0">
                <a:solidFill>
                  <a:prstClr val="black"/>
                </a:solidFill>
              </a:rPr>
              <a:t>Read parts of the ‘Nudge’ book by Richard </a:t>
            </a:r>
            <a:r>
              <a:rPr lang="en-US" dirty="0" err="1" smtClean="0">
                <a:solidFill>
                  <a:prstClr val="black"/>
                </a:solidFill>
              </a:rPr>
              <a:t>Thaler</a:t>
            </a:r>
            <a:r>
              <a:rPr lang="en-US" dirty="0" smtClean="0">
                <a:solidFill>
                  <a:prstClr val="black"/>
                </a:solidFill>
              </a:rPr>
              <a:t> and write a brief summary of Parts one and two</a:t>
            </a:r>
          </a:p>
          <a:p>
            <a:pPr marL="514350" indent="-514350">
              <a:buFont typeface="Arial" panose="020B0604020202020204" pitchFamily="34" charset="0"/>
              <a:buAutoNum type="arabicParenBoth"/>
            </a:pPr>
            <a:r>
              <a:rPr lang="en-US" dirty="0" smtClean="0">
                <a:solidFill>
                  <a:prstClr val="black"/>
                </a:solidFill>
              </a:rPr>
              <a:t>Complete the booklet on </a:t>
            </a:r>
            <a:r>
              <a:rPr lang="en-US" dirty="0" err="1" smtClean="0">
                <a:solidFill>
                  <a:prstClr val="black"/>
                </a:solidFill>
              </a:rPr>
              <a:t>behavioural</a:t>
            </a:r>
            <a:r>
              <a:rPr lang="en-US" dirty="0" smtClean="0">
                <a:solidFill>
                  <a:prstClr val="black"/>
                </a:solidFill>
              </a:rPr>
              <a:t> economics</a:t>
            </a:r>
          </a:p>
          <a:p>
            <a:pPr marL="514350" indent="-514350">
              <a:buFont typeface="Arial" panose="020B0604020202020204" pitchFamily="34" charset="0"/>
              <a:buAutoNum type="arabicParenBoth"/>
            </a:pPr>
            <a:r>
              <a:rPr lang="en-US" dirty="0" smtClean="0">
                <a:solidFill>
                  <a:prstClr val="black"/>
                </a:solidFill>
              </a:rPr>
              <a:t>OPTIONAL: Adopt a country and produce a Revision worksheet similar to the one on Zambia</a:t>
            </a:r>
            <a:endParaRPr lang="en-US" dirty="0">
              <a:solidFill>
                <a:prstClr val="black"/>
              </a:solidFill>
            </a:endParaRPr>
          </a:p>
        </p:txBody>
      </p:sp>
      <p:pic>
        <p:nvPicPr>
          <p:cNvPr id="7" name="Picture 6"/>
          <p:cNvPicPr>
            <a:picLocks noChangeAspect="1"/>
          </p:cNvPicPr>
          <p:nvPr/>
        </p:nvPicPr>
        <p:blipFill>
          <a:blip r:embed="rId2"/>
          <a:stretch>
            <a:fillRect/>
          </a:stretch>
        </p:blipFill>
        <p:spPr>
          <a:xfrm>
            <a:off x="4444093" y="1588253"/>
            <a:ext cx="2781300" cy="4352925"/>
          </a:xfrm>
          <a:prstGeom prst="rect">
            <a:avLst/>
          </a:prstGeom>
        </p:spPr>
      </p:pic>
    </p:spTree>
    <p:extLst>
      <p:ext uri="{BB962C8B-B14F-4D97-AF65-F5344CB8AC3E}">
        <p14:creationId xmlns:p14="http://schemas.microsoft.com/office/powerpoint/2010/main" val="154031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15" y="286971"/>
            <a:ext cx="6408616" cy="1325563"/>
          </a:xfrm>
        </p:spPr>
        <p:txBody>
          <a:bodyPr>
            <a:normAutofit fontScale="90000"/>
          </a:bodyPr>
          <a:lstStyle/>
          <a:p>
            <a:r>
              <a:rPr lang="en-US" b="1" dirty="0" smtClean="0"/>
              <a:t>NEO-CLASSICAL ECONOMICS</a:t>
            </a:r>
            <a:br>
              <a:rPr lang="en-US" b="1" dirty="0" smtClean="0"/>
            </a:br>
            <a:r>
              <a:rPr lang="en-US" sz="3100" b="1" dirty="0" smtClean="0">
                <a:solidFill>
                  <a:srgbClr val="FF0000"/>
                </a:solidFill>
              </a:rPr>
              <a:t>The Importance of the ‘Margin’ in Neo-Classical Economics</a:t>
            </a:r>
            <a:endParaRPr lang="en-US" sz="3100" b="1" dirty="0">
              <a:solidFill>
                <a:srgbClr val="FF0000"/>
              </a:solidFill>
            </a:endParaRPr>
          </a:p>
        </p:txBody>
      </p:sp>
      <p:graphicFrame>
        <p:nvGraphicFramePr>
          <p:cNvPr id="5" name="Object 4"/>
          <p:cNvGraphicFramePr>
            <a:graphicFrameLocks noChangeAspect="1"/>
          </p:cNvGraphicFramePr>
          <p:nvPr>
            <p:extLst/>
          </p:nvPr>
        </p:nvGraphicFramePr>
        <p:xfrm>
          <a:off x="586153" y="1812559"/>
          <a:ext cx="5920155" cy="4576518"/>
        </p:xfrm>
        <a:graphic>
          <a:graphicData uri="http://schemas.openxmlformats.org/presentationml/2006/ole">
            <mc:AlternateContent xmlns:mc="http://schemas.openxmlformats.org/markup-compatibility/2006">
              <mc:Choice xmlns:v="urn:schemas-microsoft-com:vml" Requires="v">
                <p:oleObj spid="_x0000_s1027" name="Document" r:id="rId3" imgW="3048000" imgH="2057400" progId="Word.Document.12">
                  <p:embed/>
                </p:oleObj>
              </mc:Choice>
              <mc:Fallback>
                <p:oleObj name="Document" r:id="rId3" imgW="3048000" imgH="2057400" progId="Word.Document.12">
                  <p:embed/>
                  <p:pic>
                    <p:nvPicPr>
                      <p:cNvPr id="0" name=""/>
                      <p:cNvPicPr/>
                      <p:nvPr/>
                    </p:nvPicPr>
                    <p:blipFill>
                      <a:blip r:embed="rId4"/>
                      <a:stretch>
                        <a:fillRect/>
                      </a:stretch>
                    </p:blipFill>
                    <p:spPr>
                      <a:xfrm>
                        <a:off x="586153" y="1812559"/>
                        <a:ext cx="5920155" cy="4576518"/>
                      </a:xfrm>
                      <a:prstGeom prst="rect">
                        <a:avLst/>
                      </a:prstGeom>
                    </p:spPr>
                  </p:pic>
                </p:oleObj>
              </mc:Fallback>
            </mc:AlternateContent>
          </a:graphicData>
        </a:graphic>
      </p:graphicFrame>
      <p:sp>
        <p:nvSpPr>
          <p:cNvPr id="6" name="TextBox 5"/>
          <p:cNvSpPr txBox="1"/>
          <p:nvPr/>
        </p:nvSpPr>
        <p:spPr>
          <a:xfrm>
            <a:off x="6760309" y="683846"/>
            <a:ext cx="5216768" cy="5909311"/>
          </a:xfrm>
          <a:prstGeom prst="rect">
            <a:avLst/>
          </a:prstGeom>
          <a:noFill/>
        </p:spPr>
        <p:txBody>
          <a:bodyPr wrap="square" rtlCol="0">
            <a:spAutoFit/>
          </a:bodyPr>
          <a:lstStyle/>
          <a:p>
            <a:r>
              <a:rPr lang="en-US" b="1" dirty="0">
                <a:solidFill>
                  <a:prstClr val="black"/>
                </a:solidFill>
              </a:rPr>
              <a:t>Key Questions</a:t>
            </a:r>
          </a:p>
          <a:p>
            <a:pPr marL="342900" indent="-342900">
              <a:buFont typeface="+mj-lt"/>
              <a:buAutoNum type="arabicPeriod"/>
            </a:pPr>
            <a:r>
              <a:rPr lang="en-US" dirty="0">
                <a:solidFill>
                  <a:prstClr val="black"/>
                </a:solidFill>
              </a:rPr>
              <a:t>What is neo-classical economics?</a:t>
            </a:r>
          </a:p>
          <a:p>
            <a:pPr marL="342900" indent="-342900">
              <a:buFont typeface="+mj-lt"/>
              <a:buAutoNum type="arabicPeriod"/>
            </a:pPr>
            <a:r>
              <a:rPr lang="en-US" dirty="0">
                <a:solidFill>
                  <a:prstClr val="black"/>
                </a:solidFill>
              </a:rPr>
              <a:t>What does ‘marginal’ mean in Economics?</a:t>
            </a:r>
          </a:p>
          <a:p>
            <a:pPr marL="342900" indent="-342900">
              <a:buFont typeface="+mj-lt"/>
              <a:buAutoNum type="arabicPeriod"/>
            </a:pPr>
            <a:r>
              <a:rPr lang="en-US" dirty="0">
                <a:solidFill>
                  <a:prstClr val="black"/>
                </a:solidFill>
              </a:rPr>
              <a:t>What does the graph to the left show?</a:t>
            </a:r>
          </a:p>
          <a:p>
            <a:endParaRPr lang="en-US" dirty="0">
              <a:solidFill>
                <a:prstClr val="black"/>
              </a:solidFill>
            </a:endParaRPr>
          </a:p>
          <a:p>
            <a:r>
              <a:rPr lang="en-US" b="1" dirty="0">
                <a:solidFill>
                  <a:prstClr val="black"/>
                </a:solidFill>
              </a:rPr>
              <a:t>Tasks</a:t>
            </a:r>
            <a:endParaRPr lang="en-US" b="1" dirty="0">
              <a:solidFill>
                <a:prstClr val="black"/>
              </a:solidFill>
            </a:endParaRPr>
          </a:p>
          <a:p>
            <a:pPr marL="285750" indent="-285750">
              <a:buFont typeface="Arial"/>
              <a:buChar char="•"/>
            </a:pPr>
            <a:r>
              <a:rPr lang="en-US" dirty="0">
                <a:solidFill>
                  <a:prstClr val="black"/>
                </a:solidFill>
              </a:rPr>
              <a:t>TASK1: Draw a second diagram by changing the y-axis to ‘TOTAL UTILITY’.  What do you think it will look like?</a:t>
            </a:r>
          </a:p>
          <a:p>
            <a:pPr marL="285750" indent="-285750">
              <a:buFont typeface="Arial"/>
              <a:buChar char="•"/>
            </a:pPr>
            <a:r>
              <a:rPr lang="en-US" dirty="0">
                <a:solidFill>
                  <a:prstClr val="black"/>
                </a:solidFill>
              </a:rPr>
              <a:t>TASK2: Draw this diagram to the left again (so a third diagram).  Remember the analysis for why the average cost curve is the way it is (i.e. </a:t>
            </a:r>
            <a:r>
              <a:rPr lang="en-US" dirty="0" err="1">
                <a:solidFill>
                  <a:prstClr val="black"/>
                </a:solidFill>
              </a:rPr>
              <a:t>dimiishing</a:t>
            </a:r>
            <a:r>
              <a:rPr lang="en-US" dirty="0">
                <a:solidFill>
                  <a:prstClr val="black"/>
                </a:solidFill>
              </a:rPr>
              <a:t> marginal returns)?  On this diagram draw a marginal cost curve (which is based on the same analysis.</a:t>
            </a:r>
          </a:p>
          <a:p>
            <a:pPr marL="285750" indent="-285750">
              <a:buFont typeface="Arial"/>
              <a:buChar char="•"/>
            </a:pPr>
            <a:r>
              <a:rPr lang="en-US" dirty="0">
                <a:solidFill>
                  <a:prstClr val="black"/>
                </a:solidFill>
              </a:rPr>
              <a:t>TASK 3: On this third diagram, where should we producing and consuming in the Bread market and why?</a:t>
            </a:r>
          </a:p>
          <a:p>
            <a:pPr marL="285750" indent="-285750">
              <a:buFont typeface="Arial"/>
              <a:buChar char="•"/>
            </a:pPr>
            <a:r>
              <a:rPr lang="en-US" dirty="0">
                <a:solidFill>
                  <a:prstClr val="black"/>
                </a:solidFill>
              </a:rPr>
              <a:t>TASK 4: How might </a:t>
            </a:r>
            <a:r>
              <a:rPr lang="en-US" dirty="0" err="1">
                <a:solidFill>
                  <a:prstClr val="black"/>
                </a:solidFill>
              </a:rPr>
              <a:t>behavioural</a:t>
            </a:r>
            <a:r>
              <a:rPr lang="en-US" dirty="0">
                <a:solidFill>
                  <a:prstClr val="black"/>
                </a:solidFill>
              </a:rPr>
              <a:t> economics challenge this neo-classical view of production and consumption?</a:t>
            </a:r>
            <a:endParaRPr lang="en-US" dirty="0">
              <a:solidFill>
                <a:prstClr val="black"/>
              </a:solidFill>
            </a:endParaRPr>
          </a:p>
        </p:txBody>
      </p:sp>
      <p:sp>
        <p:nvSpPr>
          <p:cNvPr id="7" name="TextBox 6"/>
          <p:cNvSpPr txBox="1"/>
          <p:nvPr/>
        </p:nvSpPr>
        <p:spPr>
          <a:xfrm>
            <a:off x="3008923" y="2071077"/>
            <a:ext cx="1315609" cy="646331"/>
          </a:xfrm>
          <a:prstGeom prst="rect">
            <a:avLst/>
          </a:prstGeom>
          <a:noFill/>
        </p:spPr>
        <p:txBody>
          <a:bodyPr wrap="none" rtlCol="0">
            <a:spAutoFit/>
          </a:bodyPr>
          <a:lstStyle/>
          <a:p>
            <a:r>
              <a:rPr lang="en-US" sz="3600" b="1" u="sng" dirty="0">
                <a:solidFill>
                  <a:prstClr val="black"/>
                </a:solidFill>
              </a:rPr>
              <a:t>Bread</a:t>
            </a:r>
            <a:endParaRPr lang="en-US" sz="3600" b="1" u="sng" dirty="0">
              <a:solidFill>
                <a:prstClr val="black"/>
              </a:solidFill>
            </a:endParaRPr>
          </a:p>
        </p:txBody>
      </p:sp>
    </p:spTree>
    <p:extLst>
      <p:ext uri="{BB962C8B-B14F-4D97-AF65-F5344CB8AC3E}">
        <p14:creationId xmlns:p14="http://schemas.microsoft.com/office/powerpoint/2010/main" val="144972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 y="228356"/>
            <a:ext cx="11762154" cy="1325563"/>
          </a:xfrm>
        </p:spPr>
        <p:txBody>
          <a:bodyPr>
            <a:noAutofit/>
          </a:bodyPr>
          <a:lstStyle/>
          <a:p>
            <a:r>
              <a:rPr lang="en-US" b="1" dirty="0" smtClean="0"/>
              <a:t>BEHAVIOURAL ECONOMICS </a:t>
            </a:r>
            <a:r>
              <a:rPr lang="en-US" sz="3200" b="1" dirty="0" smtClean="0"/>
              <a:t>(form of market failure)</a:t>
            </a:r>
            <a:r>
              <a:rPr lang="en-US" sz="2400" b="1" dirty="0" smtClean="0"/>
              <a:t/>
            </a:r>
            <a:br>
              <a:rPr lang="en-US" sz="2400" b="1" dirty="0" smtClean="0"/>
            </a:br>
            <a:r>
              <a:rPr lang="en-US" sz="2800" b="1" dirty="0" smtClean="0">
                <a:solidFill>
                  <a:srgbClr val="FF0000"/>
                </a:solidFill>
              </a:rPr>
              <a:t>How </a:t>
            </a:r>
            <a:r>
              <a:rPr lang="en-US" sz="2800" b="1" dirty="0">
                <a:solidFill>
                  <a:srgbClr val="FF0000"/>
                </a:solidFill>
              </a:rPr>
              <a:t>might </a:t>
            </a:r>
            <a:r>
              <a:rPr lang="en-US" sz="2800" b="1" dirty="0" err="1">
                <a:solidFill>
                  <a:srgbClr val="FF0000"/>
                </a:solidFill>
              </a:rPr>
              <a:t>behavioural</a:t>
            </a:r>
            <a:r>
              <a:rPr lang="en-US" sz="2800" b="1" dirty="0">
                <a:solidFill>
                  <a:srgbClr val="FF0000"/>
                </a:solidFill>
              </a:rPr>
              <a:t> economics challenge this neo-classical view of production and consumption</a:t>
            </a:r>
            <a:r>
              <a:rPr lang="en-US" sz="2800" b="1" dirty="0" smtClean="0">
                <a:solidFill>
                  <a:srgbClr val="FF0000"/>
                </a:solidFill>
              </a:rPr>
              <a:t>?</a:t>
            </a:r>
            <a:endParaRPr lang="en-US" sz="2800" b="1" dirty="0">
              <a:solidFill>
                <a:srgbClr val="FF0000"/>
              </a:solidFill>
            </a:endParaRPr>
          </a:p>
        </p:txBody>
      </p:sp>
      <p:sp>
        <p:nvSpPr>
          <p:cNvPr id="3" name="Content Placeholder 2"/>
          <p:cNvSpPr>
            <a:spLocks noGrp="1"/>
          </p:cNvSpPr>
          <p:nvPr>
            <p:ph idx="1"/>
          </p:nvPr>
        </p:nvSpPr>
        <p:spPr>
          <a:xfrm>
            <a:off x="193430" y="1806085"/>
            <a:ext cx="11842261" cy="4856529"/>
          </a:xfrm>
        </p:spPr>
        <p:txBody>
          <a:bodyPr>
            <a:normAutofit fontScale="92500" lnSpcReduction="20000"/>
          </a:bodyPr>
          <a:lstStyle/>
          <a:p>
            <a:pPr marL="0" indent="0">
              <a:buNone/>
            </a:pPr>
            <a:r>
              <a:rPr lang="en-US" b="1" u="sng" dirty="0" smtClean="0"/>
              <a:t>Information Failure </a:t>
            </a:r>
            <a:r>
              <a:rPr lang="en-US" u="sng" dirty="0" smtClean="0"/>
              <a:t>(a lack of perfect information to make a decision)</a:t>
            </a:r>
          </a:p>
          <a:p>
            <a:r>
              <a:rPr lang="en-US" b="1" dirty="0" smtClean="0"/>
              <a:t>Asymmetric Information </a:t>
            </a:r>
            <a:r>
              <a:rPr lang="en-US" dirty="0" smtClean="0"/>
              <a:t>(one agent having more info than another): Why will these examples lead to a misallocation of resources?</a:t>
            </a:r>
          </a:p>
          <a:p>
            <a:pPr marL="914400" lvl="1" indent="-457200">
              <a:buFont typeface="+mj-lt"/>
              <a:buAutoNum type="arabicPeriod"/>
            </a:pPr>
            <a:r>
              <a:rPr lang="en-GB" dirty="0"/>
              <a:t>Landlords who know more about their properties than tenants. For example, student tenants</a:t>
            </a:r>
          </a:p>
          <a:p>
            <a:pPr marL="914400" lvl="1" indent="-457200">
              <a:buFont typeface="+mj-lt"/>
              <a:buAutoNum type="arabicPeriod"/>
            </a:pPr>
            <a:r>
              <a:rPr lang="en-GB" dirty="0"/>
              <a:t>Mechanics know more about cars and the length of time it takes to make repairs than their customers </a:t>
            </a:r>
            <a:endParaRPr lang="en-GB" dirty="0" smtClean="0"/>
          </a:p>
          <a:p>
            <a:pPr marL="914400" lvl="1" indent="-457200">
              <a:buFont typeface="+mj-lt"/>
              <a:buAutoNum type="arabicPeriod"/>
            </a:pPr>
            <a:r>
              <a:rPr lang="en-GB" dirty="0" smtClean="0"/>
              <a:t>The second hand car salesman who knows the full history of the car they are selling.</a:t>
            </a:r>
            <a:endParaRPr lang="en-US" dirty="0" smtClean="0"/>
          </a:p>
          <a:p>
            <a:r>
              <a:rPr lang="en-US" b="1" dirty="0" smtClean="0"/>
              <a:t>Bounded Rationality </a:t>
            </a:r>
            <a:r>
              <a:rPr lang="en-US" dirty="0" smtClean="0"/>
              <a:t>(limits of the human brain to process everything)How many times does a person wearing white pass the </a:t>
            </a:r>
            <a:r>
              <a:rPr lang="en-US" dirty="0" err="1" smtClean="0"/>
              <a:t>ball?</a:t>
            </a:r>
            <a:r>
              <a:rPr lang="en-US" dirty="0" err="1" smtClean="0">
                <a:hlinkClick r:id="rId3"/>
              </a:rPr>
              <a:t>https</a:t>
            </a:r>
            <a:r>
              <a:rPr lang="en-US" dirty="0">
                <a:hlinkClick r:id="rId3"/>
              </a:rPr>
              <a:t>://www.youtube.com/watch?v=</a:t>
            </a:r>
            <a:r>
              <a:rPr lang="en-US" dirty="0" smtClean="0">
                <a:hlinkClick r:id="rId3"/>
              </a:rPr>
              <a:t>IGQmdoK_ZfY</a:t>
            </a:r>
            <a:r>
              <a:rPr lang="en-US" dirty="0" smtClean="0"/>
              <a:t> </a:t>
            </a:r>
          </a:p>
          <a:p>
            <a:r>
              <a:rPr lang="en-US" b="1" dirty="0" smtClean="0"/>
              <a:t>Bias </a:t>
            </a:r>
            <a:r>
              <a:rPr lang="en-US" dirty="0" smtClean="0"/>
              <a:t>(Heuristics, anchoring, availability, confirmation, optimism)</a:t>
            </a:r>
          </a:p>
          <a:p>
            <a:pPr marL="0" indent="0">
              <a:buNone/>
            </a:pPr>
            <a:endParaRPr lang="en-US" dirty="0"/>
          </a:p>
          <a:p>
            <a:pPr marL="0" indent="0">
              <a:buNone/>
            </a:pPr>
            <a:r>
              <a:rPr lang="en-US" b="1" dirty="0" smtClean="0"/>
              <a:t>FINAL TASK: </a:t>
            </a:r>
            <a:r>
              <a:rPr lang="en-US" dirty="0" smtClean="0"/>
              <a:t>How can we use ‘</a:t>
            </a:r>
            <a:r>
              <a:rPr lang="en-US" dirty="0" err="1" smtClean="0"/>
              <a:t>behavioural</a:t>
            </a:r>
            <a:r>
              <a:rPr lang="en-US" dirty="0" smtClean="0"/>
              <a:t> economics’ to challenge the assumptions on ‘neo-classical’ economics about the consumption and production of bread?</a:t>
            </a:r>
            <a:endParaRPr lang="en-US" dirty="0"/>
          </a:p>
        </p:txBody>
      </p:sp>
    </p:spTree>
    <p:extLst>
      <p:ext uri="{BB962C8B-B14F-4D97-AF65-F5344CB8AC3E}">
        <p14:creationId xmlns:p14="http://schemas.microsoft.com/office/powerpoint/2010/main" val="19522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Choice Architecture </a:t>
            </a:r>
            <a:r>
              <a:rPr lang="en-US" b="1" dirty="0"/>
              <a:t>and Nudges</a:t>
            </a:r>
            <a:br>
              <a:rPr lang="en-US" b="1" dirty="0"/>
            </a:br>
            <a:r>
              <a:rPr lang="en-US" sz="2000" b="1" dirty="0">
                <a:hlinkClick r:id="rId2"/>
              </a:rPr>
              <a:t>https://www.tutor2u.net/economics/reference/behavioural-nudges-in-action-</a:t>
            </a:r>
            <a:r>
              <a:rPr lang="en-US" sz="2000" b="1" dirty="0" smtClean="0">
                <a:hlinkClick r:id="rId2"/>
              </a:rPr>
              <a:t>1</a:t>
            </a:r>
            <a:r>
              <a:rPr lang="en-US" sz="2000" b="1" dirty="0" smtClean="0"/>
              <a:t> </a:t>
            </a:r>
            <a:endParaRPr lang="en-US" b="1" dirty="0"/>
          </a:p>
        </p:txBody>
      </p:sp>
      <p:sp>
        <p:nvSpPr>
          <p:cNvPr id="3" name="Content Placeholder 2"/>
          <p:cNvSpPr>
            <a:spLocks noGrp="1"/>
          </p:cNvSpPr>
          <p:nvPr>
            <p:ph idx="1"/>
          </p:nvPr>
        </p:nvSpPr>
        <p:spPr>
          <a:xfrm>
            <a:off x="838200" y="1825625"/>
            <a:ext cx="4613031" cy="4351338"/>
          </a:xfrm>
        </p:spPr>
        <p:txBody>
          <a:bodyPr/>
          <a:lstStyle/>
          <a:p>
            <a:r>
              <a:rPr lang="en-US" dirty="0" smtClean="0"/>
              <a:t>Watch this video and make a note of all the possible examples of ‘nudges’ that have been made</a:t>
            </a:r>
          </a:p>
          <a:p>
            <a:r>
              <a:rPr lang="en-US" dirty="0" smtClean="0"/>
              <a:t>Can you think of one other example that wasn’t mentioned in the video?</a:t>
            </a:r>
            <a:endParaRPr lang="en-US" dirty="0"/>
          </a:p>
        </p:txBody>
      </p:sp>
    </p:spTree>
    <p:extLst>
      <p:ext uri="{BB962C8B-B14F-4D97-AF65-F5344CB8AC3E}">
        <p14:creationId xmlns:p14="http://schemas.microsoft.com/office/powerpoint/2010/main" val="148012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Criticisms of </a:t>
            </a:r>
            <a:r>
              <a:rPr lang="en-US" b="1" dirty="0" err="1" smtClean="0"/>
              <a:t>Behavioural</a:t>
            </a:r>
            <a:r>
              <a:rPr lang="en-US" b="1" dirty="0" smtClean="0"/>
              <a:t> Economics?</a:t>
            </a:r>
            <a:br>
              <a:rPr lang="en-US" b="1" dirty="0" smtClean="0"/>
            </a:br>
            <a:r>
              <a:rPr lang="en-US" sz="3200" b="1" dirty="0" smtClean="0">
                <a:solidFill>
                  <a:srgbClr val="FF0000"/>
                </a:solidFill>
              </a:rPr>
              <a:t>Does it replace neo-classical economics?</a:t>
            </a:r>
            <a:endParaRPr lang="en-US" b="1"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Criticisms</a:t>
            </a:r>
          </a:p>
          <a:p>
            <a:r>
              <a:rPr lang="en-US" dirty="0" smtClean="0"/>
              <a:t>Nudges are too small to correct market failure</a:t>
            </a:r>
          </a:p>
          <a:p>
            <a:r>
              <a:rPr lang="en-US" dirty="0" smtClean="0"/>
              <a:t>Problem </a:t>
            </a:r>
            <a:r>
              <a:rPr lang="en-US" dirty="0"/>
              <a:t>with experiments (</a:t>
            </a:r>
            <a:r>
              <a:rPr lang="en-US" dirty="0">
                <a:hlinkClick r:id="rId2"/>
              </a:rPr>
              <a:t>https://www.youtube.com/watch?v=UB1A62u9fBE&amp;feature=</a:t>
            </a:r>
            <a:r>
              <a:rPr lang="en-US" dirty="0" smtClean="0">
                <a:hlinkClick r:id="rId2"/>
              </a:rPr>
              <a:t>youtu.be</a:t>
            </a:r>
            <a:r>
              <a:rPr lang="en-US" dirty="0" smtClean="0"/>
              <a:t>)</a:t>
            </a:r>
          </a:p>
          <a:p>
            <a:pPr lvl="1"/>
            <a:r>
              <a:rPr lang="en-US" dirty="0" smtClean="0"/>
              <a:t>WEIRD (Western, Educated, </a:t>
            </a:r>
            <a:r>
              <a:rPr lang="en-US" dirty="0" err="1" smtClean="0"/>
              <a:t>Industrialised</a:t>
            </a:r>
            <a:r>
              <a:rPr lang="en-US" dirty="0" smtClean="0"/>
              <a:t>, Rich and Democratic)</a:t>
            </a:r>
          </a:p>
          <a:p>
            <a:pPr lvl="1"/>
            <a:r>
              <a:rPr lang="en-US" dirty="0" smtClean="0"/>
              <a:t>Experiment constructs are artificial and do not have real consequences</a:t>
            </a:r>
          </a:p>
          <a:p>
            <a:pPr lvl="1"/>
            <a:r>
              <a:rPr lang="en-US" dirty="0" smtClean="0"/>
              <a:t>Tested people are often psychology students</a:t>
            </a:r>
            <a:endParaRPr lang="en-US" dirty="0"/>
          </a:p>
          <a:p>
            <a:pPr marL="7938" lvl="1" indent="0">
              <a:buNone/>
            </a:pPr>
            <a:endParaRPr lang="en-US" dirty="0" smtClean="0"/>
          </a:p>
          <a:p>
            <a:pPr marL="7938" lvl="1" indent="0">
              <a:buNone/>
            </a:pPr>
            <a:r>
              <a:rPr lang="en-US" b="1" dirty="0" smtClean="0"/>
              <a:t>Evaluating </a:t>
            </a:r>
            <a:r>
              <a:rPr lang="en-US" b="1" dirty="0"/>
              <a:t>these </a:t>
            </a:r>
            <a:r>
              <a:rPr lang="en-US" b="1" dirty="0" smtClean="0"/>
              <a:t>criticisms</a:t>
            </a:r>
            <a:endParaRPr lang="en-US" b="1" dirty="0"/>
          </a:p>
          <a:p>
            <a:pPr marL="465138" lvl="1" indent="-457200">
              <a:buFont typeface="+mj-lt"/>
              <a:buAutoNum type="arabicPeriod"/>
            </a:pPr>
            <a:r>
              <a:rPr lang="en-US" dirty="0"/>
              <a:t>Increasingly, </a:t>
            </a:r>
            <a:r>
              <a:rPr lang="en-US" dirty="0" err="1"/>
              <a:t>behavioural</a:t>
            </a:r>
            <a:r>
              <a:rPr lang="en-US" dirty="0"/>
              <a:t> interventions are being tested outside of the laboratory. For example the growing use of </a:t>
            </a:r>
            <a:r>
              <a:rPr lang="en-US" dirty="0" err="1"/>
              <a:t>randomised</a:t>
            </a:r>
            <a:r>
              <a:rPr lang="en-US" dirty="0"/>
              <a:t> control trials in the field. Consider for example the work of </a:t>
            </a:r>
            <a:r>
              <a:rPr lang="en-US" dirty="0" err="1"/>
              <a:t>Duflo</a:t>
            </a:r>
            <a:r>
              <a:rPr lang="en-US" dirty="0"/>
              <a:t> and Banerjee in Poor Economics</a:t>
            </a:r>
          </a:p>
          <a:p>
            <a:pPr marL="465138" lvl="1" indent="-457200">
              <a:buFont typeface="+mj-lt"/>
              <a:buAutoNum type="arabicPeriod"/>
            </a:pPr>
            <a:r>
              <a:rPr lang="en-US" dirty="0"/>
              <a:t>Developments in neuroscience are giving us a more complex understanding of brain </a:t>
            </a:r>
            <a:r>
              <a:rPr lang="en-US" dirty="0" err="1"/>
              <a:t>behaviour</a:t>
            </a:r>
            <a:r>
              <a:rPr lang="en-US" dirty="0"/>
              <a:t> and how we behave/choose in different situations.</a:t>
            </a:r>
          </a:p>
          <a:p>
            <a:pPr marL="465138" lvl="1" indent="-457200">
              <a:buFont typeface="+mj-lt"/>
              <a:buAutoNum type="arabicPeriod"/>
            </a:pPr>
            <a:r>
              <a:rPr lang="en-US" dirty="0" err="1"/>
              <a:t>Behavioural</a:t>
            </a:r>
            <a:r>
              <a:rPr lang="en-US" dirty="0"/>
              <a:t> economics is evolving quickly and is now less reliant on crude, simplistic experiments in labs</a:t>
            </a:r>
          </a:p>
          <a:p>
            <a:pPr marL="465138" lvl="1" indent="-457200">
              <a:buFont typeface="+mj-lt"/>
              <a:buAutoNum type="arabicPeriod"/>
            </a:pPr>
            <a:r>
              <a:rPr lang="en-US" dirty="0" err="1"/>
              <a:t>Behavioural</a:t>
            </a:r>
            <a:r>
              <a:rPr lang="en-US" dirty="0"/>
              <a:t> interventions (nudges) are probably best seen as a complement to rather than a substitute for standard policies when dealing with market failure e.g. most economists would </a:t>
            </a:r>
            <a:r>
              <a:rPr lang="en-US" dirty="0" err="1"/>
              <a:t>favour</a:t>
            </a:r>
            <a:r>
              <a:rPr lang="en-US" dirty="0"/>
              <a:t> the use of a carbon tax and/or stronger regulations in helping to cut carbon emissions in the long term</a:t>
            </a:r>
          </a:p>
          <a:p>
            <a:pPr marL="465138" lvl="1" indent="-457200">
              <a:buFont typeface="+mj-lt"/>
              <a:buAutoNum type="arabicPeriod"/>
            </a:pPr>
            <a:r>
              <a:rPr lang="en-US" dirty="0"/>
              <a:t>Attention is also switching to market design / engineering as a way of addressing fundamental / chronic market failures. Consider for example the ground-breaking work of Nobel winner Al Roth in developing matching algorithms for kidney exchange.</a:t>
            </a:r>
            <a:endParaRPr lang="en-US" dirty="0" smtClean="0"/>
          </a:p>
        </p:txBody>
      </p:sp>
    </p:spTree>
    <p:extLst>
      <p:ext uri="{BB962C8B-B14F-4D97-AF65-F5344CB8AC3E}">
        <p14:creationId xmlns:p14="http://schemas.microsoft.com/office/powerpoint/2010/main" val="1707428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1438</Words>
  <Application>Microsoft Office PowerPoint</Application>
  <PresentationFormat>Widescreen</PresentationFormat>
  <Paragraphs>200</Paragraphs>
  <Slides>15</Slides>
  <Notes>3</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2" baseType="lpstr">
      <vt:lpstr>Arial</vt:lpstr>
      <vt:lpstr>Calibri</vt:lpstr>
      <vt:lpstr>Calibri Light</vt:lpstr>
      <vt:lpstr>Helvetica Neue</vt:lpstr>
      <vt:lpstr>Office Theme</vt:lpstr>
      <vt:lpstr>1_Office Theme</vt:lpstr>
      <vt:lpstr>Document</vt:lpstr>
      <vt:lpstr>PowerPoint Presentation</vt:lpstr>
      <vt:lpstr>HOMEWORK</vt:lpstr>
      <vt:lpstr>PowerPoint Presentation</vt:lpstr>
      <vt:lpstr>Behavioural Economics Answer the following questions in the first 10 minutes</vt:lpstr>
      <vt:lpstr>TODAYs LESSON</vt:lpstr>
      <vt:lpstr>NEO-CLASSICAL ECONOMICS The Importance of the ‘Margin’ in Neo-Classical Economics</vt:lpstr>
      <vt:lpstr>BEHAVIOURAL ECONOMICS (form of market failure) How might behavioural economics challenge this neo-classical view of production and consumption?</vt:lpstr>
      <vt:lpstr>Choice Architecture and Nudges https://www.tutor2u.net/economics/reference/behavioural-nudges-in-action-1 </vt:lpstr>
      <vt:lpstr>Criticisms of Behavioural Economics? Does it replace neo-classical economics?</vt:lpstr>
      <vt:lpstr>PowerPoint Presentation</vt:lpstr>
      <vt:lpstr>Starter Question: Behavioural Economics</vt:lpstr>
      <vt:lpstr>Behavioural Economics A form of market failure?</vt:lpstr>
      <vt:lpstr>Some examples of behavioural economics</vt:lpstr>
      <vt:lpstr>Behavioural Economics - Summer Work</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Stevens</dc:creator>
  <cp:lastModifiedBy>Oliver Stevens</cp:lastModifiedBy>
  <cp:revision>1</cp:revision>
  <dcterms:created xsi:type="dcterms:W3CDTF">2017-07-10T07:16:56Z</dcterms:created>
  <dcterms:modified xsi:type="dcterms:W3CDTF">2017-07-10T07:19:51Z</dcterms:modified>
</cp:coreProperties>
</file>