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B125AD-CDFF-4F53-9497-89ACFDFBBE29}" type="datetimeFigureOut">
              <a:rPr lang="en-GB" smtClean="0"/>
              <a:t>07/09/2018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284916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B125AD-CDFF-4F53-9497-89ACFDFBBE29}" type="datetimeFigureOut">
              <a:rPr lang="en-GB" smtClean="0"/>
              <a:t>07/09/2018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428534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B125AD-CDFF-4F53-9497-89ACFDFBBE29}" type="datetimeFigureOut">
              <a:rPr lang="en-GB" smtClean="0"/>
              <a:t>07/09/2018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98913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B125AD-CDFF-4F53-9497-89ACFDFBBE29}" type="datetimeFigureOut">
              <a:rPr lang="en-GB" smtClean="0"/>
              <a:t>07/09/2018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228258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B125AD-CDFF-4F53-9497-89ACFDFBBE29}" type="datetimeFigureOut">
              <a:rPr lang="en-GB" smtClean="0"/>
              <a:t>07/09/2018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49054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B125AD-CDFF-4F53-9497-89ACFDFBBE29}" type="datetimeFigureOut">
              <a:rPr lang="en-GB" smtClean="0"/>
              <a:t>07/09/2018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413893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B125AD-CDFF-4F53-9497-89ACFDFBBE29}" type="datetimeFigureOut">
              <a:rPr lang="en-GB" smtClean="0"/>
              <a:t>07/09/2018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2219510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B125AD-CDFF-4F53-9497-89ACFDFBBE29}" type="datetimeFigureOut">
              <a:rPr lang="en-GB" smtClean="0"/>
              <a:t>07/09/2018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303261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125AD-CDFF-4F53-9497-89ACFDFBBE29}" type="datetimeFigureOut">
              <a:rPr lang="en-GB" smtClean="0"/>
              <a:t>07/09/2018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37936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B125AD-CDFF-4F53-9497-89ACFDFBBE29}" type="datetimeFigureOut">
              <a:rPr lang="en-GB" smtClean="0"/>
              <a:t>07/09/2018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234073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B125AD-CDFF-4F53-9497-89ACFDFBBE29}" type="datetimeFigureOut">
              <a:rPr lang="en-GB" smtClean="0"/>
              <a:t>07/09/2018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A6B6-9684-4B64-9591-1D3E01B1C61C}" type="slidenum">
              <a:rPr lang="en-GB" smtClean="0"/>
              <a:t>‹#›</a:t>
            </a:fld>
            <a:endParaRPr lang="en-GB"/>
          </a:p>
        </p:txBody>
      </p:sp>
    </p:spTree>
    <p:extLst>
      <p:ext uri="{BB962C8B-B14F-4D97-AF65-F5344CB8AC3E}">
        <p14:creationId xmlns:p14="http://schemas.microsoft.com/office/powerpoint/2010/main" val="111646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125AD-CDFF-4F53-9497-89ACFDFBBE29}" type="datetimeFigureOut">
              <a:rPr lang="en-GB" smtClean="0"/>
              <a:t>07/09/2018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6A6B6-9684-4B64-9591-1D3E01B1C61C}" type="slidenum">
              <a:rPr lang="en-GB" smtClean="0"/>
              <a:t>‹#›</a:t>
            </a:fld>
            <a:endParaRPr lang="en-GB"/>
          </a:p>
        </p:txBody>
      </p:sp>
    </p:spTree>
    <p:extLst>
      <p:ext uri="{BB962C8B-B14F-4D97-AF65-F5344CB8AC3E}">
        <p14:creationId xmlns:p14="http://schemas.microsoft.com/office/powerpoint/2010/main" val="3699684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3678" y="225166"/>
            <a:ext cx="10515600" cy="1325563"/>
          </a:xfrm>
        </p:spPr>
        <p:txBody>
          <a:bodyPr/>
          <a:lstStyle/>
          <a:p>
            <a:r>
              <a:rPr lang="en-GB" b="1" dirty="0" smtClean="0">
                <a:latin typeface="+mn-lt"/>
              </a:rPr>
              <a:t>INSTRUCTIONS</a:t>
            </a:r>
            <a:r>
              <a:rPr lang="en-GB" dirty="0" smtClean="0">
                <a:latin typeface="+mn-lt"/>
              </a:rPr>
              <a:t/>
            </a:r>
            <a:br>
              <a:rPr lang="en-GB" dirty="0" smtClean="0">
                <a:latin typeface="+mn-lt"/>
              </a:rPr>
            </a:br>
            <a:r>
              <a:rPr lang="en-GB" sz="3200" b="1" dirty="0" smtClean="0">
                <a:solidFill>
                  <a:srgbClr val="FF0000"/>
                </a:solidFill>
                <a:latin typeface="+mn-lt"/>
              </a:rPr>
              <a:t>The Circular Flow of Income Model</a:t>
            </a:r>
            <a:endParaRPr lang="en-GB" b="1" dirty="0">
              <a:solidFill>
                <a:srgbClr val="FF0000"/>
              </a:solidFill>
              <a:latin typeface="+mn-lt"/>
            </a:endParaRPr>
          </a:p>
        </p:txBody>
      </p:sp>
      <p:sp>
        <p:nvSpPr>
          <p:cNvPr id="5" name="Content Placeholder 4"/>
          <p:cNvSpPr>
            <a:spLocks noGrp="1"/>
          </p:cNvSpPr>
          <p:nvPr>
            <p:ph idx="1"/>
          </p:nvPr>
        </p:nvSpPr>
        <p:spPr>
          <a:xfrm>
            <a:off x="343678" y="1639013"/>
            <a:ext cx="11328918" cy="4715134"/>
          </a:xfrm>
        </p:spPr>
        <p:txBody>
          <a:bodyPr>
            <a:normAutofit fontScale="70000" lnSpcReduction="20000"/>
          </a:bodyPr>
          <a:lstStyle/>
          <a:p>
            <a:r>
              <a:rPr lang="en-GB" b="1" dirty="0" smtClean="0"/>
              <a:t>TASK 1: </a:t>
            </a:r>
            <a:r>
              <a:rPr lang="en-GB" dirty="0" smtClean="0"/>
              <a:t>Read slides 2 and 3 to understand the ‘basic circular flow of income’ on slide 3 for the basic ‘household and firm’ model.  The circular flow of income shows how resources (inputs), goods and services (outputs) and ‘money’ or ‘income’ all move around the key agents in an economy (households and firms). </a:t>
            </a:r>
          </a:p>
          <a:p>
            <a:r>
              <a:rPr lang="en-GB" b="1" dirty="0" smtClean="0"/>
              <a:t>TASK 2: </a:t>
            </a:r>
            <a:r>
              <a:rPr lang="en-GB" dirty="0" smtClean="0"/>
              <a:t>Produce the ‘extended circular flow of income’ model by handwriting it on an A4 piece of paper.  The extended circular flow which builds on the basic model (including just household and firm) to include three further agents: Government’s, Financial Institutions (banks etc.) AND Households/Firms from Foreign Countries.  Please follow the instructions on the last slide to try and produce your own model.  Don’t look on the internet, I want you to try and discover this for yourself.  It is hard though, so be prepared to not succeed!  I just want you to try.</a:t>
            </a:r>
          </a:p>
          <a:p>
            <a:pPr marL="0" indent="0">
              <a:buNone/>
            </a:pPr>
            <a:endParaRPr lang="en-GB" dirty="0"/>
          </a:p>
          <a:p>
            <a:pPr marL="0" indent="0">
              <a:buNone/>
            </a:pPr>
            <a:r>
              <a:rPr lang="en-GB" b="1" dirty="0" smtClean="0"/>
              <a:t>NOTES ON THIS EXERCISE (VITAL THAT YOU READ THIS):</a:t>
            </a:r>
          </a:p>
          <a:p>
            <a:r>
              <a:rPr lang="en-GB" dirty="0" smtClean="0"/>
              <a:t>IF YOU PRODUCE THE MOST DREADFUL MODEL, PLEASE DO NOT WORRY – I kind of want you to fail at this so you can realise where you have gone wrong but I will be fascinated with your train of thought.</a:t>
            </a:r>
          </a:p>
          <a:p>
            <a:r>
              <a:rPr lang="en-GB" dirty="0" smtClean="0"/>
              <a:t>I will only get upset IF you have not made any decent attempt to create the model!</a:t>
            </a:r>
          </a:p>
          <a:p>
            <a:r>
              <a:rPr lang="en-GB" dirty="0" smtClean="0"/>
              <a:t>So have a go and muck it up </a:t>
            </a:r>
            <a:r>
              <a:rPr lang="en-GB" dirty="0" smtClean="0">
                <a:sym typeface="Wingdings" panose="05000000000000000000" pitchFamily="2" charset="2"/>
              </a:rPr>
              <a:t>  We will go through it in class and you can correct it then.</a:t>
            </a:r>
          </a:p>
          <a:p>
            <a:r>
              <a:rPr lang="en-GB" dirty="0" smtClean="0">
                <a:sym typeface="Wingdings" panose="05000000000000000000" pitchFamily="2" charset="2"/>
              </a:rPr>
              <a:t>I look forward to seeing a load of A4 sheets with your scribbles on it!</a:t>
            </a:r>
            <a:endParaRPr lang="en-GB" dirty="0"/>
          </a:p>
        </p:txBody>
      </p:sp>
    </p:spTree>
    <p:extLst>
      <p:ext uri="{BB962C8B-B14F-4D97-AF65-F5344CB8AC3E}">
        <p14:creationId xmlns:p14="http://schemas.microsoft.com/office/powerpoint/2010/main" val="295955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83" name="Rectangle 27"/>
          <p:cNvSpPr>
            <a:spLocks noChangeArrowheads="1"/>
          </p:cNvSpPr>
          <p:nvPr/>
        </p:nvSpPr>
        <p:spPr bwMode="auto">
          <a:xfrm>
            <a:off x="4468814" y="1854200"/>
            <a:ext cx="5915025" cy="4103688"/>
          </a:xfrm>
          <a:prstGeom prst="rect">
            <a:avLst/>
          </a:prstGeom>
          <a:solidFill>
            <a:srgbClr val="00FFFF"/>
          </a:solidFill>
          <a:ln w="127000">
            <a:solidFill>
              <a:schemeClr val="accent1"/>
            </a:solidFill>
            <a:miter lim="800000"/>
            <a:headEnd/>
            <a:tailEnd/>
          </a:ln>
        </p:spPr>
        <p:txBody>
          <a:bodyPr wrap="none" anchor="ctr"/>
          <a:lstStyle/>
          <a:p>
            <a:pPr algn="ctr"/>
            <a:endParaRPr lang="en-US" sz="1400">
              <a:cs typeface="Arial" charset="0"/>
            </a:endParaRPr>
          </a:p>
        </p:txBody>
      </p:sp>
      <p:sp>
        <p:nvSpPr>
          <p:cNvPr id="45059" name="Oval 3"/>
          <p:cNvSpPr>
            <a:spLocks noChangeArrowheads="1"/>
          </p:cNvSpPr>
          <p:nvPr/>
        </p:nvSpPr>
        <p:spPr bwMode="auto">
          <a:xfrm>
            <a:off x="5592763" y="2593975"/>
            <a:ext cx="792162" cy="719138"/>
          </a:xfrm>
          <a:prstGeom prst="ellipse">
            <a:avLst/>
          </a:prstGeom>
          <a:solidFill>
            <a:schemeClr val="bg1"/>
          </a:solidFill>
          <a:ln w="9525">
            <a:noFill/>
            <a:round/>
            <a:headEnd/>
            <a:tailEnd/>
          </a:ln>
        </p:spPr>
        <p:txBody>
          <a:bodyPr wrap="none" anchor="ctr"/>
          <a:lstStyle/>
          <a:p>
            <a:pPr algn="ctr"/>
            <a:r>
              <a:rPr lang="en-GB" sz="1000">
                <a:cs typeface="Arial" charset="0"/>
              </a:rPr>
              <a:t>HOUSEHOLD</a:t>
            </a:r>
          </a:p>
        </p:txBody>
      </p:sp>
      <p:sp>
        <p:nvSpPr>
          <p:cNvPr id="45060" name="Oval 4"/>
          <p:cNvSpPr>
            <a:spLocks noChangeArrowheads="1"/>
          </p:cNvSpPr>
          <p:nvPr/>
        </p:nvSpPr>
        <p:spPr bwMode="auto">
          <a:xfrm>
            <a:off x="8185151" y="2593975"/>
            <a:ext cx="792163" cy="719138"/>
          </a:xfrm>
          <a:prstGeom prst="ellipse">
            <a:avLst/>
          </a:prstGeom>
          <a:solidFill>
            <a:schemeClr val="bg1"/>
          </a:solidFill>
          <a:ln w="9525">
            <a:noFill/>
            <a:round/>
            <a:headEnd/>
            <a:tailEnd/>
          </a:ln>
        </p:spPr>
        <p:txBody>
          <a:bodyPr wrap="none" anchor="ctr"/>
          <a:lstStyle/>
          <a:p>
            <a:pPr algn="ctr"/>
            <a:r>
              <a:rPr lang="en-GB" sz="1000">
                <a:cs typeface="Arial" charset="0"/>
              </a:rPr>
              <a:t>HOUSEHOLD</a:t>
            </a:r>
          </a:p>
        </p:txBody>
      </p:sp>
      <p:sp>
        <p:nvSpPr>
          <p:cNvPr id="45062" name="Oval 6"/>
          <p:cNvSpPr>
            <a:spLocks noChangeArrowheads="1"/>
          </p:cNvSpPr>
          <p:nvPr/>
        </p:nvSpPr>
        <p:spPr bwMode="auto">
          <a:xfrm>
            <a:off x="5592763" y="4394200"/>
            <a:ext cx="792162" cy="719138"/>
          </a:xfrm>
          <a:prstGeom prst="ellipse">
            <a:avLst/>
          </a:prstGeom>
          <a:solidFill>
            <a:schemeClr val="bg1"/>
          </a:solidFill>
          <a:ln w="9525">
            <a:noFill/>
            <a:round/>
            <a:headEnd/>
            <a:tailEnd/>
          </a:ln>
        </p:spPr>
        <p:txBody>
          <a:bodyPr wrap="none" anchor="ctr"/>
          <a:lstStyle/>
          <a:p>
            <a:pPr algn="ctr"/>
            <a:r>
              <a:rPr lang="en-GB" sz="1000">
                <a:cs typeface="Arial" charset="0"/>
              </a:rPr>
              <a:t>HOUSEHOLD</a:t>
            </a:r>
          </a:p>
        </p:txBody>
      </p:sp>
      <p:sp>
        <p:nvSpPr>
          <p:cNvPr id="45063" name="Oval 7"/>
          <p:cNvSpPr>
            <a:spLocks noChangeArrowheads="1"/>
          </p:cNvSpPr>
          <p:nvPr/>
        </p:nvSpPr>
        <p:spPr bwMode="auto">
          <a:xfrm>
            <a:off x="8185151" y="4394200"/>
            <a:ext cx="792163" cy="719138"/>
          </a:xfrm>
          <a:prstGeom prst="ellipse">
            <a:avLst/>
          </a:prstGeom>
          <a:solidFill>
            <a:schemeClr val="bg1"/>
          </a:solidFill>
          <a:ln w="9525">
            <a:noFill/>
            <a:round/>
            <a:headEnd/>
            <a:tailEnd/>
          </a:ln>
        </p:spPr>
        <p:txBody>
          <a:bodyPr wrap="none" anchor="ctr"/>
          <a:lstStyle/>
          <a:p>
            <a:pPr algn="ctr"/>
            <a:r>
              <a:rPr lang="en-GB" sz="1000">
                <a:cs typeface="Arial" charset="0"/>
              </a:rPr>
              <a:t>HOUSEHOLD</a:t>
            </a:r>
          </a:p>
        </p:txBody>
      </p:sp>
      <p:grpSp>
        <p:nvGrpSpPr>
          <p:cNvPr id="2" name="Group 34"/>
          <p:cNvGrpSpPr>
            <a:grpSpLocks/>
          </p:cNvGrpSpPr>
          <p:nvPr/>
        </p:nvGrpSpPr>
        <p:grpSpPr bwMode="auto">
          <a:xfrm>
            <a:off x="6269038" y="4754563"/>
            <a:ext cx="2032000" cy="254000"/>
            <a:chOff x="2989" y="2995"/>
            <a:chExt cx="1280" cy="160"/>
          </a:xfrm>
        </p:grpSpPr>
        <p:cxnSp>
          <p:nvCxnSpPr>
            <p:cNvPr id="24607" name="AutoShape 11"/>
            <p:cNvCxnSpPr>
              <a:cxnSpLocks noChangeShapeType="1"/>
              <a:stCxn id="45063" idx="3"/>
              <a:endCxn id="45062" idx="5"/>
            </p:cNvCxnSpPr>
            <p:nvPr/>
          </p:nvCxnSpPr>
          <p:spPr bwMode="auto">
            <a:xfrm flipH="1">
              <a:off x="2989" y="3155"/>
              <a:ext cx="1280" cy="0"/>
            </a:xfrm>
            <a:prstGeom prst="straightConnector1">
              <a:avLst/>
            </a:prstGeom>
            <a:ln>
              <a:solidFill>
                <a:schemeClr val="tx1"/>
              </a:solidFill>
              <a:headEnd/>
              <a:tailEnd type="triangle" w="med" len="med"/>
            </a:ln>
          </p:spPr>
          <p:style>
            <a:lnRef idx="3">
              <a:schemeClr val="accent2"/>
            </a:lnRef>
            <a:fillRef idx="0">
              <a:schemeClr val="accent2"/>
            </a:fillRef>
            <a:effectRef idx="2">
              <a:schemeClr val="accent2"/>
            </a:effectRef>
            <a:fontRef idx="minor">
              <a:schemeClr val="tx1"/>
            </a:fontRef>
          </p:style>
        </p:cxnSp>
        <p:sp>
          <p:nvSpPr>
            <p:cNvPr id="24608" name="Text Box 16"/>
            <p:cNvSpPr txBox="1">
              <a:spLocks noChangeArrowheads="1"/>
            </p:cNvSpPr>
            <p:nvPr/>
          </p:nvSpPr>
          <p:spPr bwMode="auto">
            <a:xfrm>
              <a:off x="3243" y="2995"/>
              <a:ext cx="746" cy="154"/>
            </a:xfrm>
            <a:prstGeom prst="rect">
              <a:avLst/>
            </a:prstGeom>
            <a:noFill/>
            <a:ln w="9525">
              <a:solidFill>
                <a:schemeClr val="tx1"/>
              </a:solidFill>
              <a:miter lim="800000"/>
              <a:headEnd/>
              <a:tailEnd/>
            </a:ln>
          </p:spPr>
          <p:txBody>
            <a:bodyPr wrap="none">
              <a:spAutoFit/>
            </a:bodyPr>
            <a:lstStyle/>
            <a:p>
              <a:r>
                <a:rPr lang="en-GB" sz="1000">
                  <a:cs typeface="Arial" charset="0"/>
                </a:rPr>
                <a:t>GOODS / SERVICES</a:t>
              </a:r>
            </a:p>
          </p:txBody>
        </p:sp>
      </p:grpSp>
      <p:grpSp>
        <p:nvGrpSpPr>
          <p:cNvPr id="3" name="Group 31"/>
          <p:cNvGrpSpPr>
            <a:grpSpLocks/>
          </p:cNvGrpSpPr>
          <p:nvPr/>
        </p:nvGrpSpPr>
        <p:grpSpPr bwMode="auto">
          <a:xfrm>
            <a:off x="6269038" y="4249739"/>
            <a:ext cx="2032000" cy="249237"/>
            <a:chOff x="2989" y="2677"/>
            <a:chExt cx="1280" cy="157"/>
          </a:xfrm>
        </p:grpSpPr>
        <p:cxnSp>
          <p:nvCxnSpPr>
            <p:cNvPr id="24605" name="AutoShape 14"/>
            <p:cNvCxnSpPr>
              <a:cxnSpLocks noChangeShapeType="1"/>
              <a:stCxn id="45062" idx="7"/>
              <a:endCxn id="45063" idx="1"/>
            </p:cNvCxnSpPr>
            <p:nvPr/>
          </p:nvCxnSpPr>
          <p:spPr bwMode="auto">
            <a:xfrm>
              <a:off x="2989" y="2834"/>
              <a:ext cx="1280" cy="0"/>
            </a:xfrm>
            <a:prstGeom prst="straightConnector1">
              <a:avLst/>
            </a:prstGeom>
            <a:noFill/>
            <a:ln w="38100">
              <a:solidFill>
                <a:srgbClr val="FF0000"/>
              </a:solidFill>
              <a:round/>
              <a:headEnd/>
              <a:tailEnd type="triangle" w="med" len="med"/>
            </a:ln>
          </p:spPr>
        </p:cxnSp>
        <p:sp>
          <p:nvSpPr>
            <p:cNvPr id="24606" name="Text Box 17"/>
            <p:cNvSpPr txBox="1">
              <a:spLocks noChangeArrowheads="1"/>
            </p:cNvSpPr>
            <p:nvPr/>
          </p:nvSpPr>
          <p:spPr bwMode="auto">
            <a:xfrm>
              <a:off x="3425" y="2677"/>
              <a:ext cx="443" cy="155"/>
            </a:xfrm>
            <a:prstGeom prst="rect">
              <a:avLst/>
            </a:prstGeom>
            <a:noFill/>
            <a:ln w="9525">
              <a:noFill/>
              <a:miter lim="800000"/>
              <a:headEnd/>
              <a:tailEnd/>
            </a:ln>
          </p:spPr>
          <p:txBody>
            <a:bodyPr wrap="none">
              <a:spAutoFit/>
            </a:bodyPr>
            <a:lstStyle/>
            <a:p>
              <a:r>
                <a:rPr lang="en-GB" sz="1000">
                  <a:cs typeface="Arial" charset="0"/>
                </a:rPr>
                <a:t>PAYMENT</a:t>
              </a:r>
            </a:p>
          </p:txBody>
        </p:sp>
      </p:grpSp>
      <p:grpSp>
        <p:nvGrpSpPr>
          <p:cNvPr id="4" name="Group 32"/>
          <p:cNvGrpSpPr>
            <a:grpSpLocks/>
          </p:cNvGrpSpPr>
          <p:nvPr/>
        </p:nvGrpSpPr>
        <p:grpSpPr bwMode="auto">
          <a:xfrm>
            <a:off x="8255015" y="3208339"/>
            <a:ext cx="246063" cy="1290637"/>
            <a:chOff x="4240" y="2021"/>
            <a:chExt cx="155" cy="813"/>
          </a:xfrm>
        </p:grpSpPr>
        <p:cxnSp>
          <p:nvCxnSpPr>
            <p:cNvPr id="24603" name="AutoShape 13"/>
            <p:cNvCxnSpPr>
              <a:cxnSpLocks noChangeShapeType="1"/>
              <a:stCxn id="45063" idx="1"/>
              <a:endCxn id="45060" idx="3"/>
            </p:cNvCxnSpPr>
            <p:nvPr/>
          </p:nvCxnSpPr>
          <p:spPr bwMode="auto">
            <a:xfrm flipV="1">
              <a:off x="4269" y="2021"/>
              <a:ext cx="0" cy="813"/>
            </a:xfrm>
            <a:prstGeom prst="straightConnector1">
              <a:avLst/>
            </a:prstGeom>
            <a:noFill/>
            <a:ln w="38100">
              <a:solidFill>
                <a:srgbClr val="FF0000"/>
              </a:solidFill>
              <a:round/>
              <a:headEnd/>
              <a:tailEnd type="triangle" w="med" len="med"/>
            </a:ln>
          </p:spPr>
        </p:cxnSp>
        <p:sp>
          <p:nvSpPr>
            <p:cNvPr id="24604" name="Text Box 18"/>
            <p:cNvSpPr txBox="1">
              <a:spLocks noChangeArrowheads="1"/>
            </p:cNvSpPr>
            <p:nvPr/>
          </p:nvSpPr>
          <p:spPr bwMode="auto">
            <a:xfrm rot="5400000">
              <a:off x="4096" y="2365"/>
              <a:ext cx="443" cy="155"/>
            </a:xfrm>
            <a:prstGeom prst="rect">
              <a:avLst/>
            </a:prstGeom>
            <a:noFill/>
            <a:ln w="9525">
              <a:noFill/>
              <a:miter lim="800000"/>
              <a:headEnd/>
              <a:tailEnd/>
            </a:ln>
          </p:spPr>
          <p:txBody>
            <a:bodyPr wrap="none">
              <a:spAutoFit/>
            </a:bodyPr>
            <a:lstStyle/>
            <a:p>
              <a:r>
                <a:rPr lang="en-GB" sz="1000" dirty="0">
                  <a:cs typeface="Arial" charset="0"/>
                </a:rPr>
                <a:t>PAYMENT</a:t>
              </a:r>
            </a:p>
          </p:txBody>
        </p:sp>
      </p:grpSp>
      <p:grpSp>
        <p:nvGrpSpPr>
          <p:cNvPr id="5" name="Group 33"/>
          <p:cNvGrpSpPr>
            <a:grpSpLocks/>
          </p:cNvGrpSpPr>
          <p:nvPr/>
        </p:nvGrpSpPr>
        <p:grpSpPr bwMode="auto">
          <a:xfrm>
            <a:off x="6022986" y="3208339"/>
            <a:ext cx="246063" cy="1290637"/>
            <a:chOff x="2834" y="2021"/>
            <a:chExt cx="155" cy="813"/>
          </a:xfrm>
        </p:grpSpPr>
        <p:cxnSp>
          <p:nvCxnSpPr>
            <p:cNvPr id="24601" name="AutoShape 12"/>
            <p:cNvCxnSpPr>
              <a:cxnSpLocks noChangeShapeType="1"/>
              <a:stCxn id="45059" idx="5"/>
              <a:endCxn id="45062" idx="7"/>
            </p:cNvCxnSpPr>
            <p:nvPr/>
          </p:nvCxnSpPr>
          <p:spPr bwMode="auto">
            <a:xfrm>
              <a:off x="2989" y="2021"/>
              <a:ext cx="0" cy="813"/>
            </a:xfrm>
            <a:prstGeom prst="straightConnector1">
              <a:avLst/>
            </a:prstGeom>
            <a:noFill/>
            <a:ln w="38100">
              <a:solidFill>
                <a:srgbClr val="FF0000"/>
              </a:solidFill>
              <a:round/>
              <a:headEnd/>
              <a:tailEnd type="triangle" w="med" len="med"/>
            </a:ln>
          </p:spPr>
        </p:cxnSp>
        <p:sp>
          <p:nvSpPr>
            <p:cNvPr id="24602" name="Text Box 19"/>
            <p:cNvSpPr txBox="1">
              <a:spLocks noChangeArrowheads="1"/>
            </p:cNvSpPr>
            <p:nvPr/>
          </p:nvSpPr>
          <p:spPr bwMode="auto">
            <a:xfrm rot="16200000">
              <a:off x="2690" y="2365"/>
              <a:ext cx="443" cy="155"/>
            </a:xfrm>
            <a:prstGeom prst="rect">
              <a:avLst/>
            </a:prstGeom>
            <a:noFill/>
            <a:ln w="9525">
              <a:noFill/>
              <a:miter lim="800000"/>
              <a:headEnd/>
              <a:tailEnd/>
            </a:ln>
          </p:spPr>
          <p:txBody>
            <a:bodyPr wrap="none">
              <a:spAutoFit/>
            </a:bodyPr>
            <a:lstStyle/>
            <a:p>
              <a:r>
                <a:rPr lang="en-GB" sz="1000">
                  <a:cs typeface="Arial" charset="0"/>
                </a:rPr>
                <a:t>PAYMENT</a:t>
              </a:r>
            </a:p>
          </p:txBody>
        </p:sp>
      </p:grpSp>
      <p:grpSp>
        <p:nvGrpSpPr>
          <p:cNvPr id="6" name="Group 29"/>
          <p:cNvGrpSpPr>
            <a:grpSpLocks/>
          </p:cNvGrpSpPr>
          <p:nvPr/>
        </p:nvGrpSpPr>
        <p:grpSpPr bwMode="auto">
          <a:xfrm>
            <a:off x="6269038" y="2954338"/>
            <a:ext cx="2032000" cy="254000"/>
            <a:chOff x="2989" y="1861"/>
            <a:chExt cx="1280" cy="160"/>
          </a:xfrm>
        </p:grpSpPr>
        <p:cxnSp>
          <p:nvCxnSpPr>
            <p:cNvPr id="24599" name="AutoShape 15"/>
            <p:cNvCxnSpPr>
              <a:cxnSpLocks noChangeShapeType="1"/>
              <a:stCxn id="45060" idx="3"/>
              <a:endCxn id="45059" idx="5"/>
            </p:cNvCxnSpPr>
            <p:nvPr/>
          </p:nvCxnSpPr>
          <p:spPr bwMode="auto">
            <a:xfrm flipH="1">
              <a:off x="2989" y="2021"/>
              <a:ext cx="1280" cy="0"/>
            </a:xfrm>
            <a:prstGeom prst="straightConnector1">
              <a:avLst/>
            </a:prstGeom>
            <a:noFill/>
            <a:ln w="38100">
              <a:solidFill>
                <a:srgbClr val="FF0000"/>
              </a:solidFill>
              <a:round/>
              <a:headEnd/>
              <a:tailEnd type="triangle" w="med" len="med"/>
            </a:ln>
          </p:spPr>
        </p:cxnSp>
        <p:sp>
          <p:nvSpPr>
            <p:cNvPr id="24600" name="Text Box 20"/>
            <p:cNvSpPr txBox="1">
              <a:spLocks noChangeArrowheads="1"/>
            </p:cNvSpPr>
            <p:nvPr/>
          </p:nvSpPr>
          <p:spPr bwMode="auto">
            <a:xfrm>
              <a:off x="3380" y="1861"/>
              <a:ext cx="443" cy="155"/>
            </a:xfrm>
            <a:prstGeom prst="rect">
              <a:avLst/>
            </a:prstGeom>
            <a:noFill/>
            <a:ln w="9525">
              <a:noFill/>
              <a:miter lim="800000"/>
              <a:headEnd/>
              <a:tailEnd/>
            </a:ln>
          </p:spPr>
          <p:txBody>
            <a:bodyPr wrap="none">
              <a:spAutoFit/>
            </a:bodyPr>
            <a:lstStyle/>
            <a:p>
              <a:r>
                <a:rPr lang="en-GB" sz="1000">
                  <a:cs typeface="Arial" charset="0"/>
                </a:rPr>
                <a:t>PAYMENT</a:t>
              </a:r>
            </a:p>
          </p:txBody>
        </p:sp>
      </p:grpSp>
      <p:grpSp>
        <p:nvGrpSpPr>
          <p:cNvPr id="7" name="Group 28"/>
          <p:cNvGrpSpPr>
            <a:grpSpLocks/>
          </p:cNvGrpSpPr>
          <p:nvPr/>
        </p:nvGrpSpPr>
        <p:grpSpPr bwMode="auto">
          <a:xfrm>
            <a:off x="6269038" y="2449514"/>
            <a:ext cx="2032000" cy="249237"/>
            <a:chOff x="2989" y="1543"/>
            <a:chExt cx="1280" cy="157"/>
          </a:xfrm>
        </p:grpSpPr>
        <p:cxnSp>
          <p:nvCxnSpPr>
            <p:cNvPr id="24597" name="AutoShape 9"/>
            <p:cNvCxnSpPr>
              <a:cxnSpLocks noChangeShapeType="1"/>
              <a:stCxn id="45059" idx="7"/>
              <a:endCxn id="45060" idx="1"/>
            </p:cNvCxnSpPr>
            <p:nvPr/>
          </p:nvCxnSpPr>
          <p:spPr bwMode="auto">
            <a:xfrm>
              <a:off x="2989" y="1700"/>
              <a:ext cx="1280" cy="0"/>
            </a:xfrm>
            <a:prstGeom prst="straightConnector1">
              <a:avLst/>
            </a:prstGeom>
            <a:ln>
              <a:solidFill>
                <a:schemeClr val="tx1"/>
              </a:solidFill>
              <a:headEnd/>
              <a:tailEnd type="triangle" w="med" len="med"/>
            </a:ln>
          </p:spPr>
          <p:style>
            <a:lnRef idx="3">
              <a:schemeClr val="accent2"/>
            </a:lnRef>
            <a:fillRef idx="0">
              <a:schemeClr val="accent2"/>
            </a:fillRef>
            <a:effectRef idx="2">
              <a:schemeClr val="accent2"/>
            </a:effectRef>
            <a:fontRef idx="minor">
              <a:schemeClr val="tx1"/>
            </a:fontRef>
          </p:style>
        </p:cxnSp>
        <p:sp>
          <p:nvSpPr>
            <p:cNvPr id="24598" name="Text Box 21"/>
            <p:cNvSpPr txBox="1">
              <a:spLocks noChangeArrowheads="1"/>
            </p:cNvSpPr>
            <p:nvPr/>
          </p:nvSpPr>
          <p:spPr bwMode="auto">
            <a:xfrm>
              <a:off x="3198" y="1543"/>
              <a:ext cx="746" cy="154"/>
            </a:xfrm>
            <a:prstGeom prst="rect">
              <a:avLst/>
            </a:prstGeom>
            <a:noFill/>
            <a:ln w="9525">
              <a:noFill/>
              <a:miter lim="800000"/>
              <a:headEnd/>
              <a:tailEnd/>
            </a:ln>
          </p:spPr>
          <p:txBody>
            <a:bodyPr wrap="none">
              <a:spAutoFit/>
            </a:bodyPr>
            <a:lstStyle/>
            <a:p>
              <a:r>
                <a:rPr lang="en-GB" sz="1000" dirty="0">
                  <a:cs typeface="Arial" charset="0"/>
                </a:rPr>
                <a:t>GOODS / SERVICES</a:t>
              </a:r>
            </a:p>
          </p:txBody>
        </p:sp>
      </p:grpSp>
      <p:grpSp>
        <p:nvGrpSpPr>
          <p:cNvPr id="8" name="Group 30"/>
          <p:cNvGrpSpPr>
            <a:grpSpLocks/>
          </p:cNvGrpSpPr>
          <p:nvPr/>
        </p:nvGrpSpPr>
        <p:grpSpPr bwMode="auto">
          <a:xfrm>
            <a:off x="8861426" y="3208339"/>
            <a:ext cx="288925" cy="1290637"/>
            <a:chOff x="4622" y="2021"/>
            <a:chExt cx="182" cy="813"/>
          </a:xfrm>
        </p:grpSpPr>
        <p:cxnSp>
          <p:nvCxnSpPr>
            <p:cNvPr id="24595" name="AutoShape 10"/>
            <p:cNvCxnSpPr>
              <a:cxnSpLocks noChangeShapeType="1"/>
              <a:stCxn id="45060" idx="5"/>
              <a:endCxn id="45063" idx="7"/>
            </p:cNvCxnSpPr>
            <p:nvPr/>
          </p:nvCxnSpPr>
          <p:spPr bwMode="auto">
            <a:xfrm>
              <a:off x="4622" y="2021"/>
              <a:ext cx="0" cy="813"/>
            </a:xfrm>
            <a:prstGeom prst="straightConnector1">
              <a:avLst/>
            </a:prstGeom>
            <a:ln>
              <a:solidFill>
                <a:schemeClr val="tx1"/>
              </a:solidFill>
              <a:headEnd/>
              <a:tailEnd type="triangle" w="med" len="med"/>
            </a:ln>
          </p:spPr>
          <p:style>
            <a:lnRef idx="3">
              <a:schemeClr val="accent2"/>
            </a:lnRef>
            <a:fillRef idx="0">
              <a:schemeClr val="accent2"/>
            </a:fillRef>
            <a:effectRef idx="2">
              <a:schemeClr val="accent2"/>
            </a:effectRef>
            <a:fontRef idx="minor">
              <a:schemeClr val="tx1"/>
            </a:fontRef>
          </p:style>
        </p:cxnSp>
        <p:sp>
          <p:nvSpPr>
            <p:cNvPr id="24596" name="Text Box 22"/>
            <p:cNvSpPr txBox="1">
              <a:spLocks noChangeArrowheads="1"/>
            </p:cNvSpPr>
            <p:nvPr/>
          </p:nvSpPr>
          <p:spPr bwMode="auto">
            <a:xfrm rot="5400000">
              <a:off x="4354" y="2338"/>
              <a:ext cx="746" cy="154"/>
            </a:xfrm>
            <a:prstGeom prst="rect">
              <a:avLst/>
            </a:prstGeom>
            <a:noFill/>
            <a:ln w="9525">
              <a:noFill/>
              <a:miter lim="800000"/>
              <a:headEnd/>
              <a:tailEnd/>
            </a:ln>
          </p:spPr>
          <p:txBody>
            <a:bodyPr wrap="none">
              <a:spAutoFit/>
            </a:bodyPr>
            <a:lstStyle/>
            <a:p>
              <a:r>
                <a:rPr lang="en-GB" sz="1000" dirty="0">
                  <a:cs typeface="Arial" charset="0"/>
                </a:rPr>
                <a:t>GOODS / SERVICES</a:t>
              </a:r>
            </a:p>
          </p:txBody>
        </p:sp>
      </p:grpSp>
      <p:grpSp>
        <p:nvGrpSpPr>
          <p:cNvPr id="9" name="Group 35"/>
          <p:cNvGrpSpPr>
            <a:grpSpLocks/>
          </p:cNvGrpSpPr>
          <p:nvPr/>
        </p:nvGrpSpPr>
        <p:grpSpPr bwMode="auto">
          <a:xfrm>
            <a:off x="5448300" y="3208339"/>
            <a:ext cx="260350" cy="1290637"/>
            <a:chOff x="2472" y="2021"/>
            <a:chExt cx="164" cy="813"/>
          </a:xfrm>
        </p:grpSpPr>
        <p:cxnSp>
          <p:nvCxnSpPr>
            <p:cNvPr id="24593" name="AutoShape 8"/>
            <p:cNvCxnSpPr>
              <a:cxnSpLocks noChangeShapeType="1"/>
              <a:stCxn id="45062" idx="1"/>
              <a:endCxn id="45059" idx="3"/>
            </p:cNvCxnSpPr>
            <p:nvPr/>
          </p:nvCxnSpPr>
          <p:spPr bwMode="auto">
            <a:xfrm flipV="1">
              <a:off x="2636" y="2021"/>
              <a:ext cx="0" cy="813"/>
            </a:xfrm>
            <a:prstGeom prst="straightConnector1">
              <a:avLst/>
            </a:prstGeom>
            <a:ln>
              <a:solidFill>
                <a:schemeClr val="tx1"/>
              </a:solidFill>
              <a:headEnd/>
              <a:tailEnd type="triangle" w="med" len="med"/>
            </a:ln>
          </p:spPr>
          <p:style>
            <a:lnRef idx="3">
              <a:schemeClr val="accent2"/>
            </a:lnRef>
            <a:fillRef idx="0">
              <a:schemeClr val="accent2"/>
            </a:fillRef>
            <a:effectRef idx="2">
              <a:schemeClr val="accent2"/>
            </a:effectRef>
            <a:fontRef idx="minor">
              <a:schemeClr val="tx1"/>
            </a:fontRef>
          </p:style>
        </p:cxnSp>
        <p:sp>
          <p:nvSpPr>
            <p:cNvPr id="24594" name="Text Box 23"/>
            <p:cNvSpPr txBox="1">
              <a:spLocks noChangeArrowheads="1"/>
            </p:cNvSpPr>
            <p:nvPr/>
          </p:nvSpPr>
          <p:spPr bwMode="auto">
            <a:xfrm rot="-5400000">
              <a:off x="2176" y="2384"/>
              <a:ext cx="746" cy="154"/>
            </a:xfrm>
            <a:prstGeom prst="rect">
              <a:avLst/>
            </a:prstGeom>
            <a:noFill/>
            <a:ln w="9525">
              <a:noFill/>
              <a:miter lim="800000"/>
              <a:headEnd/>
              <a:tailEnd/>
            </a:ln>
          </p:spPr>
          <p:txBody>
            <a:bodyPr wrap="none">
              <a:spAutoFit/>
            </a:bodyPr>
            <a:lstStyle/>
            <a:p>
              <a:r>
                <a:rPr lang="en-GB" sz="1000" dirty="0">
                  <a:cs typeface="Arial" charset="0"/>
                </a:rPr>
                <a:t>GOODS / SERVICES</a:t>
              </a:r>
            </a:p>
          </p:txBody>
        </p:sp>
      </p:grpSp>
      <p:sp>
        <p:nvSpPr>
          <p:cNvPr id="24591" name="Text Box 26"/>
          <p:cNvSpPr txBox="1">
            <a:spLocks noChangeArrowheads="1"/>
          </p:cNvSpPr>
          <p:nvPr/>
        </p:nvSpPr>
        <p:spPr bwMode="auto">
          <a:xfrm>
            <a:off x="227805" y="127993"/>
            <a:ext cx="8007350" cy="738188"/>
          </a:xfrm>
          <a:prstGeom prst="rect">
            <a:avLst/>
          </a:prstGeom>
          <a:noFill/>
          <a:ln w="12700">
            <a:noFill/>
            <a:miter lim="800000"/>
            <a:headEnd/>
            <a:tailEnd/>
          </a:ln>
        </p:spPr>
        <p:txBody>
          <a:bodyPr wrap="none">
            <a:spAutoFit/>
          </a:bodyPr>
          <a:lstStyle/>
          <a:p>
            <a:r>
              <a:rPr lang="en-GB" sz="2400" b="1">
                <a:cs typeface="Arial" charset="0"/>
              </a:rPr>
              <a:t>MACROECONOMIC MODEL: THE CIRCULAR FLOW OF INCOME</a:t>
            </a:r>
          </a:p>
          <a:p>
            <a:r>
              <a:rPr lang="en-GB">
                <a:cs typeface="Arial" charset="0"/>
              </a:rPr>
              <a:t>The 1 Sector Model  </a:t>
            </a:r>
            <a:r>
              <a:rPr lang="en-GB" sz="1200">
                <a:cs typeface="Arial" charset="0"/>
              </a:rPr>
              <a:t>(Households)</a:t>
            </a:r>
          </a:p>
        </p:txBody>
      </p:sp>
      <p:sp>
        <p:nvSpPr>
          <p:cNvPr id="45092" name="Text Box 36"/>
          <p:cNvSpPr txBox="1">
            <a:spLocks noChangeArrowheads="1"/>
          </p:cNvSpPr>
          <p:nvPr/>
        </p:nvSpPr>
        <p:spPr bwMode="auto">
          <a:xfrm>
            <a:off x="231435" y="951389"/>
            <a:ext cx="3866319" cy="5909310"/>
          </a:xfrm>
          <a:prstGeom prst="rect">
            <a:avLst/>
          </a:prstGeom>
          <a:noFill/>
          <a:ln w="9525">
            <a:noFill/>
            <a:miter lim="800000"/>
            <a:headEnd/>
            <a:tailEnd/>
          </a:ln>
        </p:spPr>
        <p:txBody>
          <a:bodyPr wrap="square">
            <a:spAutoFit/>
          </a:bodyPr>
          <a:lstStyle/>
          <a:p>
            <a:pPr marL="342900" indent="-342900"/>
            <a:r>
              <a:rPr lang="en-GB" dirty="0"/>
              <a:t>COMMENTARY:</a:t>
            </a:r>
          </a:p>
          <a:p>
            <a:pPr marL="342900" indent="-342900">
              <a:buFontTx/>
              <a:buAutoNum type="arabicParenBoth"/>
            </a:pPr>
            <a:endParaRPr lang="en-GB" sz="1200" dirty="0"/>
          </a:p>
          <a:p>
            <a:pPr marL="342900" indent="-342900">
              <a:buFontTx/>
              <a:buAutoNum type="arabicParenBoth"/>
            </a:pPr>
            <a:r>
              <a:rPr lang="en-GB" sz="1200" dirty="0"/>
              <a:t>The </a:t>
            </a:r>
            <a:r>
              <a:rPr lang="en-GB" sz="1200" dirty="0" smtClean="0"/>
              <a:t>value of the economy </a:t>
            </a:r>
            <a:r>
              <a:rPr lang="en-GB" sz="1200" dirty="0"/>
              <a:t>is represented by the blue box.  If the box gets bigger, then the economy has experienced ECONOMIC GROWTH</a:t>
            </a:r>
          </a:p>
          <a:p>
            <a:pPr marL="342900" indent="-342900">
              <a:buFontTx/>
              <a:buAutoNum type="arabicParenBoth"/>
            </a:pPr>
            <a:r>
              <a:rPr lang="en-GB" sz="1200" dirty="0"/>
              <a:t>Imagine a </a:t>
            </a:r>
            <a:r>
              <a:rPr lang="en-GB" sz="1200" dirty="0" smtClean="0"/>
              <a:t>scenario at the beginning of time where there was initially no organised society or economy.   </a:t>
            </a:r>
            <a:r>
              <a:rPr lang="en-GB" sz="1200" dirty="0" smtClean="0"/>
              <a:t>This economy therefore only</a:t>
            </a:r>
            <a:r>
              <a:rPr lang="en-GB" sz="1200" dirty="0" smtClean="0"/>
              <a:t> consisted of a few households, living in proximity to each other and each trying to survive (subsistence living).  In this model, assume the </a:t>
            </a:r>
            <a:r>
              <a:rPr lang="en-GB" sz="1200" dirty="0"/>
              <a:t>economy consisted of only four households </a:t>
            </a:r>
            <a:r>
              <a:rPr lang="en-GB" sz="1200" dirty="0" smtClean="0"/>
              <a:t>to keep it simple.  A household consists of people who are both consumers and are also prepared to work.</a:t>
            </a:r>
            <a:endParaRPr lang="en-GB" sz="1200" dirty="0"/>
          </a:p>
          <a:p>
            <a:pPr marL="342900" indent="-342900">
              <a:buFontTx/>
              <a:buAutoNum type="arabicParenBoth"/>
            </a:pPr>
            <a:r>
              <a:rPr lang="en-GB" sz="1200" dirty="0" smtClean="0"/>
              <a:t>Assume money (currency) exists (just like that!).  </a:t>
            </a:r>
            <a:r>
              <a:rPr lang="en-GB" sz="1200" dirty="0" smtClean="0"/>
              <a:t>So if</a:t>
            </a:r>
            <a:r>
              <a:rPr lang="en-GB" sz="1200" dirty="0" smtClean="0"/>
              <a:t> </a:t>
            </a:r>
            <a:r>
              <a:rPr lang="en-GB" sz="1200" dirty="0"/>
              <a:t>we assume the economy has a </a:t>
            </a:r>
            <a:r>
              <a:rPr lang="en-GB" sz="1200" dirty="0" smtClean="0"/>
              <a:t>currency to </a:t>
            </a:r>
            <a:r>
              <a:rPr lang="en-GB" sz="1200" dirty="0"/>
              <a:t>begin with, one household may start trading goods and </a:t>
            </a:r>
            <a:r>
              <a:rPr lang="en-GB" sz="1200" dirty="0" smtClean="0"/>
              <a:t>services with another household in that currency?  Before there was a currency, perhaps these households bartered goods with each other (so </a:t>
            </a:r>
            <a:r>
              <a:rPr lang="en-GB" sz="1200" dirty="0" err="1" smtClean="0"/>
              <a:t>Ugg</a:t>
            </a:r>
            <a:r>
              <a:rPr lang="en-GB" sz="1200" dirty="0" smtClean="0"/>
              <a:t> exchanged a bear’s fur for four fished from </a:t>
            </a:r>
            <a:r>
              <a:rPr lang="en-GB" sz="1200" dirty="0" err="1" smtClean="0"/>
              <a:t>Ogg</a:t>
            </a:r>
            <a:r>
              <a:rPr lang="en-GB" sz="1200" dirty="0" smtClean="0"/>
              <a:t>).  But to keep things simple, we will just assume that a currency exists.</a:t>
            </a:r>
            <a:endParaRPr lang="en-GB" sz="1200" dirty="0"/>
          </a:p>
          <a:p>
            <a:pPr marL="342900" indent="-342900">
              <a:buFontTx/>
              <a:buAutoNum type="arabicParenBoth"/>
            </a:pPr>
            <a:r>
              <a:rPr lang="en-GB" sz="1200" dirty="0"/>
              <a:t>Soon, all the different households will start trading with each </a:t>
            </a:r>
            <a:r>
              <a:rPr lang="en-GB" sz="1200" dirty="0" smtClean="0"/>
              <a:t>other if they have a surplus of goods </a:t>
            </a:r>
            <a:r>
              <a:rPr lang="en-GB" sz="1200" dirty="0"/>
              <a:t>to obtain more goods and </a:t>
            </a:r>
            <a:r>
              <a:rPr lang="en-GB" sz="1200" dirty="0" smtClean="0"/>
              <a:t>services of another good.</a:t>
            </a:r>
            <a:endParaRPr lang="en-GB" sz="1200" dirty="0"/>
          </a:p>
          <a:p>
            <a:pPr marL="342900" indent="-342900">
              <a:buFontTx/>
              <a:buAutoNum type="arabicParenBoth"/>
            </a:pPr>
            <a:endParaRPr lang="en-GB" sz="1200" dirty="0"/>
          </a:p>
          <a:p>
            <a:r>
              <a:rPr lang="en-GB" sz="1200" b="1" dirty="0" smtClean="0"/>
              <a:t>THIS IS A </a:t>
            </a:r>
            <a:r>
              <a:rPr lang="en-GB" sz="1200" b="1" dirty="0"/>
              <a:t>VERY SIMPLE </a:t>
            </a:r>
            <a:r>
              <a:rPr lang="en-GB" sz="1200" b="1" dirty="0" smtClean="0"/>
              <a:t>ECONOMY.  TODAY, PERHAPS RURAL AREAS OF DEVELOPING NATIONS MIGHT HAVE SOMETHING SIMILAR?</a:t>
            </a:r>
            <a:endParaRPr lang="en-GB" sz="1200" b="1" dirty="0"/>
          </a:p>
          <a:p>
            <a:pPr marL="342900" indent="-342900">
              <a:buFontTx/>
              <a:buAutoNum type="arabicParenBoth"/>
            </a:pPr>
            <a:endParaRPr lang="en-GB" sz="1200" dirty="0"/>
          </a:p>
        </p:txBody>
      </p:sp>
    </p:spTree>
    <p:extLst>
      <p:ext uri="{BB962C8B-B14F-4D97-AF65-F5344CB8AC3E}">
        <p14:creationId xmlns:p14="http://schemas.microsoft.com/office/powerpoint/2010/main" val="403889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5092">
                                            <p:txEl>
                                              <p:pRg st="2" end="2"/>
                                            </p:txEl>
                                          </p:spTgt>
                                        </p:tgtEl>
                                        <p:attrNameLst>
                                          <p:attrName>style.visibility</p:attrName>
                                        </p:attrNameLst>
                                      </p:cBhvr>
                                      <p:to>
                                        <p:strVal val="visible"/>
                                      </p:to>
                                    </p:set>
                                    <p:animEffect transition="in" filter="box(in)">
                                      <p:cBhvr>
                                        <p:cTn id="7" dur="500"/>
                                        <p:tgtEl>
                                          <p:spTgt spid="45092">
                                            <p:txEl>
                                              <p:pRg st="2" end="2"/>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5083"/>
                                        </p:tgtEl>
                                        <p:attrNameLst>
                                          <p:attrName>style.visibility</p:attrName>
                                        </p:attrNameLst>
                                      </p:cBhvr>
                                      <p:to>
                                        <p:strVal val="visible"/>
                                      </p:to>
                                    </p:set>
                                    <p:animEffect transition="in" filter="box(in)">
                                      <p:cBhvr>
                                        <p:cTn id="10" dur="2000"/>
                                        <p:tgtEl>
                                          <p:spTgt spid="45083"/>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45092">
                                            <p:txEl>
                                              <p:pRg st="3" end="3"/>
                                            </p:txEl>
                                          </p:spTgt>
                                        </p:tgtEl>
                                        <p:attrNameLst>
                                          <p:attrName>style.visibility</p:attrName>
                                        </p:attrNameLst>
                                      </p:cBhvr>
                                      <p:to>
                                        <p:strVal val="visible"/>
                                      </p:to>
                                    </p:set>
                                    <p:animEffect transition="in" filter="box(in)">
                                      <p:cBhvr>
                                        <p:cTn id="15" dur="500"/>
                                        <p:tgtEl>
                                          <p:spTgt spid="45092">
                                            <p:txEl>
                                              <p:pRg st="3" end="3"/>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5059"/>
                                        </p:tgtEl>
                                        <p:attrNameLst>
                                          <p:attrName>style.visibility</p:attrName>
                                        </p:attrNameLst>
                                      </p:cBhvr>
                                      <p:to>
                                        <p:strVal val="visible"/>
                                      </p:to>
                                    </p:set>
                                    <p:animEffect transition="in" filter="box(in)">
                                      <p:cBhvr>
                                        <p:cTn id="18" dur="500"/>
                                        <p:tgtEl>
                                          <p:spTgt spid="45059"/>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5060"/>
                                        </p:tgtEl>
                                        <p:attrNameLst>
                                          <p:attrName>style.visibility</p:attrName>
                                        </p:attrNameLst>
                                      </p:cBhvr>
                                      <p:to>
                                        <p:strVal val="visible"/>
                                      </p:to>
                                    </p:set>
                                    <p:animEffect transition="in" filter="box(in)">
                                      <p:cBhvr>
                                        <p:cTn id="21" dur="1000"/>
                                        <p:tgtEl>
                                          <p:spTgt spid="45060"/>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5063"/>
                                        </p:tgtEl>
                                        <p:attrNameLst>
                                          <p:attrName>style.visibility</p:attrName>
                                        </p:attrNameLst>
                                      </p:cBhvr>
                                      <p:to>
                                        <p:strVal val="visible"/>
                                      </p:to>
                                    </p:set>
                                    <p:animEffect transition="in" filter="box(in)">
                                      <p:cBhvr>
                                        <p:cTn id="24" dur="2000"/>
                                        <p:tgtEl>
                                          <p:spTgt spid="45063"/>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45062"/>
                                        </p:tgtEl>
                                        <p:attrNameLst>
                                          <p:attrName>style.visibility</p:attrName>
                                        </p:attrNameLst>
                                      </p:cBhvr>
                                      <p:to>
                                        <p:strVal val="visible"/>
                                      </p:to>
                                    </p:set>
                                    <p:animEffect transition="in" filter="box(in)">
                                      <p:cBhvr>
                                        <p:cTn id="27" dur="3000"/>
                                        <p:tgtEl>
                                          <p:spTgt spid="4506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5092">
                                            <p:txEl>
                                              <p:pRg st="4" end="4"/>
                                            </p:txEl>
                                          </p:spTgt>
                                        </p:tgtEl>
                                        <p:attrNameLst>
                                          <p:attrName>style.visibility</p:attrName>
                                        </p:attrNameLst>
                                      </p:cBhvr>
                                      <p:to>
                                        <p:strVal val="visible"/>
                                      </p:to>
                                    </p:set>
                                    <p:animEffect transition="in" filter="box(in)">
                                      <p:cBhvr>
                                        <p:cTn id="32" dur="500"/>
                                        <p:tgtEl>
                                          <p:spTgt spid="45092">
                                            <p:txEl>
                                              <p:pRg st="4" end="4"/>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ox(in)">
                                      <p:cBhvr>
                                        <p:cTn id="35" dur="1000"/>
                                        <p:tgtEl>
                                          <p:spTgt spid="7"/>
                                        </p:tgtEl>
                                      </p:cBhvr>
                                    </p:animEffect>
                                  </p:childTnLst>
                                </p:cTn>
                              </p:par>
                              <p:par>
                                <p:cTn id="36" presetID="4" presetClass="entr" presetSubtype="16" fill="hold"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ox(in)">
                                      <p:cBhvr>
                                        <p:cTn id="38" dur="30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45092">
                                            <p:txEl>
                                              <p:pRg st="5" end="5"/>
                                            </p:txEl>
                                          </p:spTgt>
                                        </p:tgtEl>
                                        <p:attrNameLst>
                                          <p:attrName>style.visibility</p:attrName>
                                        </p:attrNameLst>
                                      </p:cBhvr>
                                      <p:to>
                                        <p:strVal val="visible"/>
                                      </p:to>
                                    </p:set>
                                    <p:animEffect transition="in" filter="box(in)">
                                      <p:cBhvr>
                                        <p:cTn id="43" dur="500"/>
                                        <p:tgtEl>
                                          <p:spTgt spid="45092">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45092">
                                            <p:txEl>
                                              <p:pRg st="7" end="7"/>
                                            </p:txEl>
                                          </p:spTgt>
                                        </p:tgtEl>
                                        <p:attrNameLst>
                                          <p:attrName>style.visibility</p:attrName>
                                        </p:attrNameLst>
                                      </p:cBhvr>
                                      <p:to>
                                        <p:strVal val="visible"/>
                                      </p:to>
                                    </p:set>
                                    <p:animEffect transition="in" filter="box(in)">
                                      <p:cBhvr>
                                        <p:cTn id="48" dur="500"/>
                                        <p:tgtEl>
                                          <p:spTgt spid="45092">
                                            <p:txEl>
                                              <p:pRg st="7" end="7"/>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box(in)">
                                      <p:cBhvr>
                                        <p:cTn id="51" dur="500"/>
                                        <p:tgtEl>
                                          <p:spTgt spid="9"/>
                                        </p:tgtEl>
                                      </p:cBhvr>
                                    </p:animEffect>
                                  </p:childTnLst>
                                </p:cTn>
                              </p:par>
                              <p:par>
                                <p:cTn id="52" presetID="4" presetClass="entr" presetSubtype="16" fill="hold" nodeType="with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box(in)">
                                      <p:cBhvr>
                                        <p:cTn id="54" dur="500"/>
                                        <p:tgtEl>
                                          <p:spTgt spid="5"/>
                                        </p:tgtEl>
                                      </p:cBhvr>
                                    </p:animEffect>
                                  </p:childTnLst>
                                </p:cTn>
                              </p:par>
                              <p:par>
                                <p:cTn id="55" presetID="4" presetClass="entr" presetSubtype="16" fill="hold" nodeType="with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box(in)">
                                      <p:cBhvr>
                                        <p:cTn id="57" dur="500"/>
                                        <p:tgtEl>
                                          <p:spTgt spid="2"/>
                                        </p:tgtEl>
                                      </p:cBhvr>
                                    </p:animEffect>
                                  </p:childTnLst>
                                </p:cTn>
                              </p:par>
                              <p:par>
                                <p:cTn id="58" presetID="4" presetClass="entr" presetSubtype="16" fill="hold"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box(in)">
                                      <p:cBhvr>
                                        <p:cTn id="60" dur="500"/>
                                        <p:tgtEl>
                                          <p:spTgt spid="3"/>
                                        </p:tgtEl>
                                      </p:cBhvr>
                                    </p:animEffect>
                                  </p:childTnLst>
                                </p:cTn>
                              </p:par>
                              <p:par>
                                <p:cTn id="61" presetID="4" presetClass="entr" presetSubtype="16" fill="hold"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box(in)">
                                      <p:cBhvr>
                                        <p:cTn id="63" dur="500"/>
                                        <p:tgtEl>
                                          <p:spTgt spid="8"/>
                                        </p:tgtEl>
                                      </p:cBhvr>
                                    </p:animEffect>
                                  </p:childTnLst>
                                </p:cTn>
                              </p:par>
                              <p:par>
                                <p:cTn id="64" presetID="4" presetClass="entr" presetSubtype="16" fill="hold" nodeType="with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box(in)">
                                      <p:cBhvr>
                                        <p:cTn id="6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83" grpId="0" animBg="1"/>
      <p:bldP spid="45059" grpId="0" animBg="1"/>
      <p:bldP spid="45060" grpId="0" animBg="1"/>
      <p:bldP spid="45062" grpId="0" animBg="1"/>
      <p:bldP spid="4506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ChangeArrowheads="1"/>
          </p:cNvSpPr>
          <p:nvPr/>
        </p:nvSpPr>
        <p:spPr bwMode="auto">
          <a:xfrm>
            <a:off x="6841122" y="1639596"/>
            <a:ext cx="4886325" cy="4103688"/>
          </a:xfrm>
          <a:prstGeom prst="rect">
            <a:avLst/>
          </a:prstGeom>
          <a:solidFill>
            <a:srgbClr val="00FFFF"/>
          </a:solidFill>
          <a:ln w="127000">
            <a:solidFill>
              <a:schemeClr val="accent1"/>
            </a:solidFill>
            <a:miter lim="800000"/>
            <a:headEnd/>
            <a:tailEnd/>
          </a:ln>
        </p:spPr>
        <p:txBody>
          <a:bodyPr wrap="none" anchor="ctr"/>
          <a:lstStyle/>
          <a:p>
            <a:pPr algn="ctr"/>
            <a:endParaRPr lang="en-US" sz="1400">
              <a:cs typeface="Arial" charset="0"/>
            </a:endParaRPr>
          </a:p>
        </p:txBody>
      </p:sp>
      <p:sp>
        <p:nvSpPr>
          <p:cNvPr id="25603" name="Oval 7"/>
          <p:cNvSpPr>
            <a:spLocks noChangeArrowheads="1"/>
          </p:cNvSpPr>
          <p:nvPr/>
        </p:nvSpPr>
        <p:spPr bwMode="auto">
          <a:xfrm>
            <a:off x="7491996" y="3873209"/>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4" name="Oval 8"/>
          <p:cNvSpPr>
            <a:spLocks noChangeArrowheads="1"/>
          </p:cNvSpPr>
          <p:nvPr/>
        </p:nvSpPr>
        <p:spPr bwMode="auto">
          <a:xfrm>
            <a:off x="7349121" y="3728746"/>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5" name="Oval 9"/>
          <p:cNvSpPr>
            <a:spLocks noChangeArrowheads="1"/>
          </p:cNvSpPr>
          <p:nvPr/>
        </p:nvSpPr>
        <p:spPr bwMode="auto">
          <a:xfrm>
            <a:off x="7636458" y="3944646"/>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6" name="Oval 10"/>
          <p:cNvSpPr>
            <a:spLocks noChangeArrowheads="1"/>
          </p:cNvSpPr>
          <p:nvPr/>
        </p:nvSpPr>
        <p:spPr bwMode="auto">
          <a:xfrm>
            <a:off x="7491996" y="3512846"/>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7" name="Oval 11"/>
          <p:cNvSpPr>
            <a:spLocks noChangeArrowheads="1"/>
          </p:cNvSpPr>
          <p:nvPr/>
        </p:nvSpPr>
        <p:spPr bwMode="auto">
          <a:xfrm>
            <a:off x="7636458" y="3439821"/>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8" name="Oval 12"/>
          <p:cNvSpPr>
            <a:spLocks noChangeArrowheads="1"/>
          </p:cNvSpPr>
          <p:nvPr/>
        </p:nvSpPr>
        <p:spPr bwMode="auto">
          <a:xfrm>
            <a:off x="10949571" y="3728746"/>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09" name="Oval 13"/>
          <p:cNvSpPr>
            <a:spLocks noChangeArrowheads="1"/>
          </p:cNvSpPr>
          <p:nvPr/>
        </p:nvSpPr>
        <p:spPr bwMode="auto">
          <a:xfrm>
            <a:off x="10660646" y="3873209"/>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10" name="Oval 14"/>
          <p:cNvSpPr>
            <a:spLocks noChangeArrowheads="1"/>
          </p:cNvSpPr>
          <p:nvPr/>
        </p:nvSpPr>
        <p:spPr bwMode="auto">
          <a:xfrm>
            <a:off x="10805108" y="3873209"/>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11" name="Oval 15"/>
          <p:cNvSpPr>
            <a:spLocks noChangeArrowheads="1"/>
          </p:cNvSpPr>
          <p:nvPr/>
        </p:nvSpPr>
        <p:spPr bwMode="auto">
          <a:xfrm>
            <a:off x="10660646" y="3439821"/>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12" name="Oval 16"/>
          <p:cNvSpPr>
            <a:spLocks noChangeArrowheads="1"/>
          </p:cNvSpPr>
          <p:nvPr/>
        </p:nvSpPr>
        <p:spPr bwMode="auto">
          <a:xfrm>
            <a:off x="10949571" y="3657309"/>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13" name="Oval 17"/>
          <p:cNvSpPr>
            <a:spLocks noChangeArrowheads="1"/>
          </p:cNvSpPr>
          <p:nvPr/>
        </p:nvSpPr>
        <p:spPr bwMode="auto">
          <a:xfrm>
            <a:off x="10805108" y="3512846"/>
            <a:ext cx="146050" cy="215900"/>
          </a:xfrm>
          <a:prstGeom prst="ellipse">
            <a:avLst/>
          </a:prstGeom>
          <a:solidFill>
            <a:srgbClr val="FFFFFF"/>
          </a:solidFill>
          <a:ln w="12700">
            <a:solidFill>
              <a:srgbClr val="0000FF"/>
            </a:solidFill>
            <a:round/>
            <a:headEnd/>
            <a:tailEnd/>
          </a:ln>
        </p:spPr>
        <p:txBody>
          <a:bodyPr wrap="none" anchor="ctr"/>
          <a:lstStyle/>
          <a:p>
            <a:endParaRPr lang="en-US"/>
          </a:p>
        </p:txBody>
      </p:sp>
      <p:sp>
        <p:nvSpPr>
          <p:cNvPr id="25614" name="Oval 18"/>
          <p:cNvSpPr>
            <a:spLocks noChangeArrowheads="1"/>
          </p:cNvSpPr>
          <p:nvPr/>
        </p:nvSpPr>
        <p:spPr bwMode="auto">
          <a:xfrm>
            <a:off x="7349121" y="3439821"/>
            <a:ext cx="1016000" cy="719138"/>
          </a:xfrm>
          <a:prstGeom prst="ellipse">
            <a:avLst/>
          </a:prstGeom>
          <a:solidFill>
            <a:srgbClr val="545454"/>
          </a:solidFill>
          <a:ln w="9525">
            <a:noFill/>
            <a:round/>
            <a:headEnd/>
            <a:tailEnd/>
          </a:ln>
        </p:spPr>
        <p:txBody>
          <a:bodyPr wrap="none" anchor="ctr"/>
          <a:lstStyle/>
          <a:p>
            <a:pPr algn="ctr"/>
            <a:r>
              <a:rPr lang="en-GB" sz="1000">
                <a:solidFill>
                  <a:schemeClr val="bg1"/>
                </a:solidFill>
                <a:cs typeface="Arial" charset="0"/>
              </a:rPr>
              <a:t>HOUSEHOLD</a:t>
            </a:r>
          </a:p>
        </p:txBody>
      </p:sp>
      <p:grpSp>
        <p:nvGrpSpPr>
          <p:cNvPr id="2" name="Group 19"/>
          <p:cNvGrpSpPr>
            <a:grpSpLocks/>
          </p:cNvGrpSpPr>
          <p:nvPr/>
        </p:nvGrpSpPr>
        <p:grpSpPr bwMode="auto">
          <a:xfrm>
            <a:off x="8207960" y="3800184"/>
            <a:ext cx="2055933" cy="254000"/>
            <a:chOff x="3290" y="2223"/>
            <a:chExt cx="1283" cy="160"/>
          </a:xfrm>
        </p:grpSpPr>
        <p:cxnSp>
          <p:nvCxnSpPr>
            <p:cNvPr id="25629" name="AutoShape 20"/>
            <p:cNvCxnSpPr>
              <a:cxnSpLocks noChangeShapeType="1"/>
              <a:stCxn id="25616" idx="3"/>
              <a:endCxn id="25614" idx="5"/>
            </p:cNvCxnSpPr>
            <p:nvPr/>
          </p:nvCxnSpPr>
          <p:spPr bwMode="auto">
            <a:xfrm flipH="1">
              <a:off x="3290" y="2383"/>
              <a:ext cx="1275" cy="0"/>
            </a:xfrm>
            <a:prstGeom prst="straightConnector1">
              <a:avLst/>
            </a:prstGeom>
            <a:noFill/>
            <a:ln w="31750">
              <a:solidFill>
                <a:srgbClr val="FF0000"/>
              </a:solidFill>
              <a:round/>
              <a:headEnd/>
              <a:tailEnd type="triangle" w="med" len="med"/>
            </a:ln>
          </p:spPr>
        </p:cxnSp>
        <p:sp>
          <p:nvSpPr>
            <p:cNvPr id="25630" name="Text Box 21"/>
            <p:cNvSpPr txBox="1">
              <a:spLocks noChangeArrowheads="1"/>
            </p:cNvSpPr>
            <p:nvPr/>
          </p:nvSpPr>
          <p:spPr bwMode="auto">
            <a:xfrm>
              <a:off x="3384" y="2223"/>
              <a:ext cx="1189" cy="155"/>
            </a:xfrm>
            <a:prstGeom prst="rect">
              <a:avLst/>
            </a:prstGeom>
            <a:noFill/>
            <a:ln w="9525">
              <a:noFill/>
              <a:miter lim="800000"/>
              <a:headEnd/>
              <a:tailEnd/>
            </a:ln>
          </p:spPr>
          <p:txBody>
            <a:bodyPr wrap="none">
              <a:spAutoFit/>
            </a:bodyPr>
            <a:lstStyle/>
            <a:p>
              <a:r>
                <a:rPr lang="en-GB" sz="1000" dirty="0">
                  <a:cs typeface="Arial" charset="0"/>
                </a:rPr>
                <a:t>INCOME (Wages, </a:t>
              </a:r>
              <a:r>
                <a:rPr lang="en-GB" sz="1000" dirty="0" smtClean="0">
                  <a:cs typeface="Arial" charset="0"/>
                </a:rPr>
                <a:t>Profits, Rents)</a:t>
              </a:r>
              <a:endParaRPr lang="en-GB" sz="1000" dirty="0">
                <a:cs typeface="Arial" charset="0"/>
              </a:endParaRPr>
            </a:p>
          </p:txBody>
        </p:sp>
      </p:grpSp>
      <p:sp>
        <p:nvSpPr>
          <p:cNvPr id="25616" name="Oval 22"/>
          <p:cNvSpPr>
            <a:spLocks noChangeArrowheads="1"/>
          </p:cNvSpPr>
          <p:nvPr/>
        </p:nvSpPr>
        <p:spPr bwMode="auto">
          <a:xfrm>
            <a:off x="10084384" y="3439821"/>
            <a:ext cx="1019175" cy="719138"/>
          </a:xfrm>
          <a:prstGeom prst="ellipse">
            <a:avLst/>
          </a:prstGeom>
          <a:solidFill>
            <a:srgbClr val="545454"/>
          </a:solidFill>
          <a:ln w="9525">
            <a:noFill/>
            <a:round/>
            <a:headEnd/>
            <a:tailEnd/>
          </a:ln>
        </p:spPr>
        <p:txBody>
          <a:bodyPr wrap="none" anchor="ctr"/>
          <a:lstStyle/>
          <a:p>
            <a:pPr algn="ctr"/>
            <a:r>
              <a:rPr lang="en-GB" sz="1000">
                <a:solidFill>
                  <a:schemeClr val="bg1"/>
                </a:solidFill>
                <a:cs typeface="Arial" charset="0"/>
              </a:rPr>
              <a:t>FIRM</a:t>
            </a:r>
          </a:p>
        </p:txBody>
      </p:sp>
      <p:grpSp>
        <p:nvGrpSpPr>
          <p:cNvPr id="3" name="Group 23"/>
          <p:cNvGrpSpPr>
            <a:grpSpLocks/>
          </p:cNvGrpSpPr>
          <p:nvPr/>
        </p:nvGrpSpPr>
        <p:grpSpPr bwMode="auto">
          <a:xfrm>
            <a:off x="8207959" y="3296946"/>
            <a:ext cx="2043113" cy="247650"/>
            <a:chOff x="3290" y="1906"/>
            <a:chExt cx="1275" cy="156"/>
          </a:xfrm>
        </p:grpSpPr>
        <p:cxnSp>
          <p:nvCxnSpPr>
            <p:cNvPr id="25627" name="AutoShape 24"/>
            <p:cNvCxnSpPr>
              <a:cxnSpLocks noChangeShapeType="1"/>
              <a:stCxn id="25614" idx="7"/>
              <a:endCxn id="25616" idx="1"/>
            </p:cNvCxnSpPr>
            <p:nvPr/>
          </p:nvCxnSpPr>
          <p:spPr bwMode="auto">
            <a:xfrm>
              <a:off x="3290" y="2062"/>
              <a:ext cx="1275" cy="0"/>
            </a:xfrm>
            <a:prstGeom prst="straightConnector1">
              <a:avLst/>
            </a:prstGeom>
            <a:noFill/>
            <a:ln w="31750">
              <a:solidFill>
                <a:srgbClr val="FF0000"/>
              </a:solidFill>
              <a:round/>
              <a:headEnd/>
              <a:tailEnd type="triangle" w="med" len="med"/>
            </a:ln>
          </p:spPr>
        </p:cxnSp>
        <p:sp>
          <p:nvSpPr>
            <p:cNvPr id="25628" name="Text Box 25"/>
            <p:cNvSpPr txBox="1">
              <a:spLocks noChangeArrowheads="1"/>
            </p:cNvSpPr>
            <p:nvPr/>
          </p:nvSpPr>
          <p:spPr bwMode="auto">
            <a:xfrm>
              <a:off x="3384" y="1906"/>
              <a:ext cx="1071" cy="155"/>
            </a:xfrm>
            <a:prstGeom prst="rect">
              <a:avLst/>
            </a:prstGeom>
            <a:noFill/>
            <a:ln w="9525">
              <a:noFill/>
              <a:miter lim="800000"/>
              <a:headEnd/>
              <a:tailEnd/>
            </a:ln>
          </p:spPr>
          <p:txBody>
            <a:bodyPr wrap="none">
              <a:spAutoFit/>
            </a:bodyPr>
            <a:lstStyle/>
            <a:p>
              <a:r>
                <a:rPr lang="en-GB" sz="1000">
                  <a:cs typeface="Arial" charset="0"/>
                </a:rPr>
                <a:t>EXPENDITURE (Consumption)</a:t>
              </a:r>
            </a:p>
          </p:txBody>
        </p:sp>
      </p:grpSp>
      <p:grpSp>
        <p:nvGrpSpPr>
          <p:cNvPr id="4" name="Group 26"/>
          <p:cNvGrpSpPr>
            <a:grpSpLocks/>
          </p:cNvGrpSpPr>
          <p:nvPr/>
        </p:nvGrpSpPr>
        <p:grpSpPr bwMode="auto">
          <a:xfrm>
            <a:off x="7852358" y="2792121"/>
            <a:ext cx="2762250" cy="649288"/>
            <a:chOff x="3066" y="1588"/>
            <a:chExt cx="1724" cy="409"/>
          </a:xfrm>
        </p:grpSpPr>
        <p:cxnSp>
          <p:nvCxnSpPr>
            <p:cNvPr id="25625" name="AutoShape 27"/>
            <p:cNvCxnSpPr>
              <a:cxnSpLocks noChangeShapeType="1"/>
              <a:stCxn id="25616" idx="0"/>
              <a:endCxn id="25614" idx="0"/>
            </p:cNvCxnSpPr>
            <p:nvPr/>
          </p:nvCxnSpPr>
          <p:spPr bwMode="auto">
            <a:xfrm rot="-5400000" flipH="1" flipV="1">
              <a:off x="3927" y="1135"/>
              <a:ext cx="1" cy="1724"/>
            </a:xfrm>
            <a:prstGeom prst="bentConnector3">
              <a:avLst>
                <a:gd name="adj1" fmla="val -25900009"/>
              </a:avLst>
            </a:prstGeom>
            <a:noFill/>
            <a:ln w="63500">
              <a:solidFill>
                <a:schemeClr val="tx1"/>
              </a:solidFill>
              <a:miter lim="800000"/>
              <a:headEnd/>
              <a:tailEnd type="triangle" w="med" len="med"/>
            </a:ln>
          </p:spPr>
        </p:cxnSp>
        <p:sp>
          <p:nvSpPr>
            <p:cNvPr id="25626" name="Text Box 28"/>
            <p:cNvSpPr txBox="1">
              <a:spLocks noChangeArrowheads="1"/>
            </p:cNvSpPr>
            <p:nvPr/>
          </p:nvSpPr>
          <p:spPr bwMode="auto">
            <a:xfrm>
              <a:off x="3610" y="1588"/>
              <a:ext cx="595" cy="155"/>
            </a:xfrm>
            <a:prstGeom prst="rect">
              <a:avLst/>
            </a:prstGeom>
            <a:noFill/>
            <a:ln w="9525">
              <a:noFill/>
              <a:miter lim="800000"/>
              <a:headEnd/>
              <a:tailEnd/>
            </a:ln>
          </p:spPr>
          <p:txBody>
            <a:bodyPr wrap="none">
              <a:spAutoFit/>
            </a:bodyPr>
            <a:lstStyle/>
            <a:p>
              <a:r>
                <a:rPr lang="en-GB" sz="1000">
                  <a:cs typeface="Arial" charset="0"/>
                </a:rPr>
                <a:t>OUTPUT (GDP)</a:t>
              </a:r>
            </a:p>
          </p:txBody>
        </p:sp>
      </p:grpSp>
      <p:grpSp>
        <p:nvGrpSpPr>
          <p:cNvPr id="5" name="Group 29"/>
          <p:cNvGrpSpPr>
            <a:grpSpLocks/>
          </p:cNvGrpSpPr>
          <p:nvPr/>
        </p:nvGrpSpPr>
        <p:grpSpPr bwMode="auto">
          <a:xfrm>
            <a:off x="7852358" y="4158965"/>
            <a:ext cx="2762250" cy="392113"/>
            <a:chOff x="3066" y="2449"/>
            <a:chExt cx="1724" cy="247"/>
          </a:xfrm>
        </p:grpSpPr>
        <p:cxnSp>
          <p:nvCxnSpPr>
            <p:cNvPr id="25623" name="AutoShape 30"/>
            <p:cNvCxnSpPr>
              <a:cxnSpLocks noChangeShapeType="1"/>
              <a:stCxn id="25614" idx="4"/>
              <a:endCxn id="25616" idx="4"/>
            </p:cNvCxnSpPr>
            <p:nvPr/>
          </p:nvCxnSpPr>
          <p:spPr bwMode="auto">
            <a:xfrm rot="16200000" flipH="1">
              <a:off x="3927" y="1588"/>
              <a:ext cx="1" cy="1724"/>
            </a:xfrm>
            <a:prstGeom prst="bentConnector3">
              <a:avLst>
                <a:gd name="adj1" fmla="val 24900009"/>
              </a:avLst>
            </a:prstGeom>
            <a:noFill/>
            <a:ln w="63500">
              <a:solidFill>
                <a:schemeClr val="tx1"/>
              </a:solidFill>
              <a:miter lim="800000"/>
              <a:headEnd/>
              <a:tailEnd type="triangle" w="med" len="med"/>
            </a:ln>
          </p:spPr>
        </p:cxnSp>
        <p:sp>
          <p:nvSpPr>
            <p:cNvPr id="25624" name="Text Box 31"/>
            <p:cNvSpPr txBox="1">
              <a:spLocks noChangeArrowheads="1"/>
            </p:cNvSpPr>
            <p:nvPr/>
          </p:nvSpPr>
          <p:spPr bwMode="auto">
            <a:xfrm>
              <a:off x="3384" y="2541"/>
              <a:ext cx="1012" cy="155"/>
            </a:xfrm>
            <a:prstGeom prst="rect">
              <a:avLst/>
            </a:prstGeom>
            <a:noFill/>
            <a:ln w="9525">
              <a:noFill/>
              <a:miter lim="800000"/>
              <a:headEnd/>
              <a:tailEnd/>
            </a:ln>
          </p:spPr>
          <p:txBody>
            <a:bodyPr wrap="none">
              <a:spAutoFit/>
            </a:bodyPr>
            <a:lstStyle/>
            <a:p>
              <a:r>
                <a:rPr lang="en-GB" sz="1000">
                  <a:cs typeface="Arial" charset="0"/>
                </a:rPr>
                <a:t>INPUT (Labour, Capital etc.)</a:t>
              </a:r>
            </a:p>
          </p:txBody>
        </p:sp>
      </p:grpSp>
      <p:sp>
        <p:nvSpPr>
          <p:cNvPr id="25620" name="Text Box 60"/>
          <p:cNvSpPr txBox="1">
            <a:spLocks noChangeArrowheads="1"/>
          </p:cNvSpPr>
          <p:nvPr/>
        </p:nvSpPr>
        <p:spPr bwMode="auto">
          <a:xfrm>
            <a:off x="257953" y="115888"/>
            <a:ext cx="8007350" cy="738188"/>
          </a:xfrm>
          <a:prstGeom prst="rect">
            <a:avLst/>
          </a:prstGeom>
          <a:noFill/>
          <a:ln w="12700">
            <a:noFill/>
            <a:miter lim="800000"/>
            <a:headEnd/>
            <a:tailEnd/>
          </a:ln>
        </p:spPr>
        <p:txBody>
          <a:bodyPr wrap="none">
            <a:spAutoFit/>
          </a:bodyPr>
          <a:lstStyle/>
          <a:p>
            <a:r>
              <a:rPr lang="en-GB" sz="2400" b="1" dirty="0">
                <a:cs typeface="Arial" charset="0"/>
              </a:rPr>
              <a:t>MACROECONOMIC MODEL: THE CIRCULAR FLOW OF INCOME</a:t>
            </a:r>
          </a:p>
          <a:p>
            <a:r>
              <a:rPr lang="en-GB" dirty="0">
                <a:cs typeface="Arial" charset="0"/>
              </a:rPr>
              <a:t>The Basic 2 Sector Model  </a:t>
            </a:r>
            <a:r>
              <a:rPr lang="en-GB" sz="1200" dirty="0">
                <a:cs typeface="Arial" charset="0"/>
              </a:rPr>
              <a:t>(Households and Firms)</a:t>
            </a:r>
          </a:p>
        </p:txBody>
      </p:sp>
      <p:sp>
        <p:nvSpPr>
          <p:cNvPr id="44093" name="Text Box 61"/>
          <p:cNvSpPr txBox="1">
            <a:spLocks noChangeArrowheads="1"/>
          </p:cNvSpPr>
          <p:nvPr/>
        </p:nvSpPr>
        <p:spPr bwMode="auto">
          <a:xfrm>
            <a:off x="287393" y="926306"/>
            <a:ext cx="6063977" cy="5724644"/>
          </a:xfrm>
          <a:prstGeom prst="rect">
            <a:avLst/>
          </a:prstGeom>
          <a:noFill/>
          <a:ln w="9525">
            <a:noFill/>
            <a:miter lim="800000"/>
            <a:headEnd/>
            <a:tailEnd/>
          </a:ln>
        </p:spPr>
        <p:txBody>
          <a:bodyPr wrap="square">
            <a:spAutoFit/>
          </a:bodyPr>
          <a:lstStyle/>
          <a:p>
            <a:pPr marL="342900" indent="-342900"/>
            <a:r>
              <a:rPr lang="en-GB" dirty="0"/>
              <a:t>COMMENTARY</a:t>
            </a:r>
          </a:p>
          <a:p>
            <a:pPr marL="342900" indent="-342900"/>
            <a:endParaRPr lang="en-GB" sz="1200" dirty="0"/>
          </a:p>
          <a:p>
            <a:pPr marL="342900" indent="-342900">
              <a:buFontTx/>
              <a:buAutoNum type="arabicParenBoth"/>
            </a:pPr>
            <a:r>
              <a:rPr lang="en-GB" sz="1200" dirty="0"/>
              <a:t>We now have the more realistic assumption of households and firms.  Households consist of workers who earn money to spend money on goods and </a:t>
            </a:r>
            <a:r>
              <a:rPr lang="en-GB" sz="1200" dirty="0" smtClean="0"/>
              <a:t>services as consumers.  </a:t>
            </a:r>
            <a:r>
              <a:rPr lang="en-GB" sz="1200" dirty="0"/>
              <a:t>Firms are profit making enterprises, set up by individuals from the households (entrepreneurs) and </a:t>
            </a:r>
            <a:r>
              <a:rPr lang="en-GB" sz="1200" dirty="0" smtClean="0"/>
              <a:t>specialise </a:t>
            </a:r>
            <a:r>
              <a:rPr lang="en-GB" sz="1200" dirty="0"/>
              <a:t>in the production of goods and </a:t>
            </a:r>
            <a:r>
              <a:rPr lang="en-GB" sz="1200" dirty="0" smtClean="0"/>
              <a:t>services.  </a:t>
            </a:r>
            <a:r>
              <a:rPr lang="en-GB" sz="1200" dirty="0" smtClean="0"/>
              <a:t>Imagine one member of a household, has the bright idea to start a firm (an organisation that specialises in producing something) because they have seen a need in the economy.  The member of this household is not longer a worker or consumer. They now are known as an ‘entrepreneur’.</a:t>
            </a:r>
            <a:endParaRPr lang="en-GB" sz="1200" dirty="0"/>
          </a:p>
          <a:p>
            <a:pPr marL="342900" indent="-342900">
              <a:buFontTx/>
              <a:buAutoNum type="arabicParenBoth"/>
            </a:pPr>
            <a:r>
              <a:rPr lang="en-GB" sz="1200" dirty="0"/>
              <a:t>If we assume that all households own the inputs or resources in an economy, then a bright entrepreneur will see a gap in the market and want to produce a good (think about </a:t>
            </a:r>
            <a:r>
              <a:rPr lang="en-GB" sz="1200" dirty="0" smtClean="0"/>
              <a:t>the people pitching ideas in Dragon’s Den; they are entrepreneurs) </a:t>
            </a:r>
            <a:r>
              <a:rPr lang="en-GB" sz="1200" dirty="0"/>
              <a:t>using the resources from the household (like labour and land)</a:t>
            </a:r>
          </a:p>
          <a:p>
            <a:pPr marL="342900" indent="-342900">
              <a:buFontTx/>
              <a:buAutoNum type="arabicParenBoth"/>
            </a:pPr>
            <a:r>
              <a:rPr lang="en-GB" sz="1200" dirty="0" smtClean="0"/>
              <a:t>The entrepreneurs in the households </a:t>
            </a:r>
            <a:r>
              <a:rPr lang="en-GB" sz="1200" dirty="0"/>
              <a:t>will be expected to be compensated for their trouble (i.e. </a:t>
            </a:r>
            <a:r>
              <a:rPr lang="en-GB" sz="1200" dirty="0" smtClean="0"/>
              <a:t>through profits they make).  Equally, workers from households who give up their free time to work in the firm will also need to be compensated for these hours through ‘wages’.  Landowners who are also part of the household class, may loan out the use of their land to firms as well (to build factories on, or to extract raw materials etc.). To compensate the landowners, they will require ‘rent’ to be paid to them by the firms.  </a:t>
            </a:r>
            <a:endParaRPr lang="en-GB" sz="1200" dirty="0"/>
          </a:p>
          <a:p>
            <a:pPr marL="342900" indent="-342900">
              <a:buFontTx/>
              <a:buAutoNum type="arabicParenBoth"/>
            </a:pPr>
            <a:r>
              <a:rPr lang="en-GB" sz="1200" dirty="0"/>
              <a:t>The firms </a:t>
            </a:r>
            <a:r>
              <a:rPr lang="en-GB" sz="1200" dirty="0" smtClean="0"/>
              <a:t>will then </a:t>
            </a:r>
            <a:r>
              <a:rPr lang="en-GB" sz="1200" dirty="0"/>
              <a:t>take these resources or inputs and produce some output (a good or service</a:t>
            </a:r>
            <a:r>
              <a:rPr lang="en-GB" sz="1200" dirty="0" smtClean="0"/>
              <a:t>).  The sum total of all the output in the economy is called the GDP.  This output will go back to the household who will then ‘consume’ these goods and services (and so are labelled consumers)</a:t>
            </a:r>
            <a:endParaRPr lang="en-GB" sz="1200" dirty="0"/>
          </a:p>
          <a:p>
            <a:pPr marL="342900" indent="-342900">
              <a:buFontTx/>
              <a:buAutoNum type="arabicParenBoth"/>
            </a:pPr>
            <a:r>
              <a:rPr lang="en-GB" sz="1200" dirty="0" smtClean="0"/>
              <a:t>However firms </a:t>
            </a:r>
            <a:r>
              <a:rPr lang="en-GB" sz="1200" dirty="0"/>
              <a:t>will not be giving out goods and services for free, they will except to be compensated.  Households will pay firms for the goods they </a:t>
            </a:r>
            <a:r>
              <a:rPr lang="en-GB" sz="1200" dirty="0" smtClean="0"/>
              <a:t>provide with the income they have gained from providing the inputs.  </a:t>
            </a:r>
            <a:r>
              <a:rPr lang="en-GB" sz="1200" dirty="0"/>
              <a:t>This is called expenditure or consumption</a:t>
            </a:r>
            <a:r>
              <a:rPr lang="en-GB" sz="1200" dirty="0" smtClean="0"/>
              <a:t>.</a:t>
            </a:r>
          </a:p>
          <a:p>
            <a:pPr marL="342900" indent="-342900">
              <a:buFontTx/>
              <a:buAutoNum type="arabicParenBoth"/>
            </a:pPr>
            <a:r>
              <a:rPr lang="en-GB" sz="1200" dirty="0" smtClean="0"/>
              <a:t>So you can see how money moves around the economy (red lines) between economic agents and how resources (inputs) and goods &amp; services (outputs) are distributed as well.</a:t>
            </a:r>
            <a:endParaRPr lang="en-GB" sz="1200" dirty="0"/>
          </a:p>
          <a:p>
            <a:pPr marL="342900" indent="-342900"/>
            <a:endParaRPr lang="en-GB" sz="1200" dirty="0"/>
          </a:p>
        </p:txBody>
      </p:sp>
    </p:spTree>
    <p:extLst>
      <p:ext uri="{BB962C8B-B14F-4D97-AF65-F5344CB8AC3E}">
        <p14:creationId xmlns:p14="http://schemas.microsoft.com/office/powerpoint/2010/main" val="98526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par>
                                <p:cTn id="8" presetID="4" presetClass="entr" presetSubtype="16" fill="hold" nodeType="withEffect">
                                  <p:stCondLst>
                                    <p:cond delay="0"/>
                                  </p:stCondLst>
                                  <p:childTnLst>
                                    <p:set>
                                      <p:cBhvr>
                                        <p:cTn id="9" dur="1" fill="hold">
                                          <p:stCondLst>
                                            <p:cond delay="0"/>
                                          </p:stCondLst>
                                        </p:cTn>
                                        <p:tgtEl>
                                          <p:spTgt spid="44093">
                                            <p:txEl>
                                              <p:pRg st="3" end="3"/>
                                            </p:txEl>
                                          </p:spTgt>
                                        </p:tgtEl>
                                        <p:attrNameLst>
                                          <p:attrName>style.visibility</p:attrName>
                                        </p:attrNameLst>
                                      </p:cBhvr>
                                      <p:to>
                                        <p:strVal val="visible"/>
                                      </p:to>
                                    </p:set>
                                    <p:animEffect transition="in" filter="box(in)">
                                      <p:cBhvr>
                                        <p:cTn id="10" dur="500"/>
                                        <p:tgtEl>
                                          <p:spTgt spid="4409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par>
                                <p:cTn id="16" presetID="4" presetClass="entr" presetSubtype="16" fill="hold" nodeType="withEffect">
                                  <p:stCondLst>
                                    <p:cond delay="0"/>
                                  </p:stCondLst>
                                  <p:childTnLst>
                                    <p:set>
                                      <p:cBhvr>
                                        <p:cTn id="17" dur="1" fill="hold">
                                          <p:stCondLst>
                                            <p:cond delay="0"/>
                                          </p:stCondLst>
                                        </p:cTn>
                                        <p:tgtEl>
                                          <p:spTgt spid="44093">
                                            <p:txEl>
                                              <p:pRg st="4" end="4"/>
                                            </p:txEl>
                                          </p:spTgt>
                                        </p:tgtEl>
                                        <p:attrNameLst>
                                          <p:attrName>style.visibility</p:attrName>
                                        </p:attrNameLst>
                                      </p:cBhvr>
                                      <p:to>
                                        <p:strVal val="visible"/>
                                      </p:to>
                                    </p:set>
                                    <p:animEffect transition="in" filter="box(in)">
                                      <p:cBhvr>
                                        <p:cTn id="18" dur="500"/>
                                        <p:tgtEl>
                                          <p:spTgt spid="4409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ox(in)">
                                      <p:cBhvr>
                                        <p:cTn id="23" dur="500"/>
                                        <p:tgtEl>
                                          <p:spTgt spid="4"/>
                                        </p:tgtEl>
                                      </p:cBhvr>
                                    </p:animEffect>
                                  </p:childTnLst>
                                </p:cTn>
                              </p:par>
                              <p:par>
                                <p:cTn id="24" presetID="4" presetClass="entr" presetSubtype="16" fill="hold" nodeType="withEffect">
                                  <p:stCondLst>
                                    <p:cond delay="0"/>
                                  </p:stCondLst>
                                  <p:childTnLst>
                                    <p:set>
                                      <p:cBhvr>
                                        <p:cTn id="25" dur="1" fill="hold">
                                          <p:stCondLst>
                                            <p:cond delay="0"/>
                                          </p:stCondLst>
                                        </p:cTn>
                                        <p:tgtEl>
                                          <p:spTgt spid="44093">
                                            <p:txEl>
                                              <p:pRg st="5" end="5"/>
                                            </p:txEl>
                                          </p:spTgt>
                                        </p:tgtEl>
                                        <p:attrNameLst>
                                          <p:attrName>style.visibility</p:attrName>
                                        </p:attrNameLst>
                                      </p:cBhvr>
                                      <p:to>
                                        <p:strVal val="visible"/>
                                      </p:to>
                                    </p:set>
                                    <p:animEffect transition="in" filter="box(in)">
                                      <p:cBhvr>
                                        <p:cTn id="26" dur="500"/>
                                        <p:tgtEl>
                                          <p:spTgt spid="4409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ox(in)">
                                      <p:cBhvr>
                                        <p:cTn id="31" dur="500"/>
                                        <p:tgtEl>
                                          <p:spTgt spid="3"/>
                                        </p:tgtEl>
                                      </p:cBhvr>
                                    </p:animEffect>
                                  </p:childTnLst>
                                </p:cTn>
                              </p:par>
                              <p:par>
                                <p:cTn id="32" presetID="4" presetClass="entr" presetSubtype="16" fill="hold" nodeType="withEffect">
                                  <p:stCondLst>
                                    <p:cond delay="0"/>
                                  </p:stCondLst>
                                  <p:childTnLst>
                                    <p:set>
                                      <p:cBhvr>
                                        <p:cTn id="33" dur="1" fill="hold">
                                          <p:stCondLst>
                                            <p:cond delay="0"/>
                                          </p:stCondLst>
                                        </p:cTn>
                                        <p:tgtEl>
                                          <p:spTgt spid="44093">
                                            <p:txEl>
                                              <p:pRg st="6" end="6"/>
                                            </p:txEl>
                                          </p:spTgt>
                                        </p:tgtEl>
                                        <p:attrNameLst>
                                          <p:attrName>style.visibility</p:attrName>
                                        </p:attrNameLst>
                                      </p:cBhvr>
                                      <p:to>
                                        <p:strVal val="visible"/>
                                      </p:to>
                                    </p:set>
                                    <p:animEffect transition="in" filter="box(in)">
                                      <p:cBhvr>
                                        <p:cTn id="34" dur="500"/>
                                        <p:tgtEl>
                                          <p:spTgt spid="44093">
                                            <p:txEl>
                                              <p:pRg st="6" end="6"/>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4093">
                                            <p:txEl>
                                              <p:pRg st="7" end="7"/>
                                            </p:txEl>
                                          </p:spTgt>
                                        </p:tgtEl>
                                        <p:attrNameLst>
                                          <p:attrName>style.visibility</p:attrName>
                                        </p:attrNameLst>
                                      </p:cBhvr>
                                      <p:to>
                                        <p:strVal val="visible"/>
                                      </p:to>
                                    </p:set>
                                    <p:animEffect transition="in" filter="box(in)">
                                      <p:cBhvr>
                                        <p:cTn id="37" dur="500"/>
                                        <p:tgtEl>
                                          <p:spTgt spid="4409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142200" y="0"/>
            <a:ext cx="11866298" cy="1200329"/>
          </a:xfrm>
          <a:prstGeom prst="rect">
            <a:avLst/>
          </a:prstGeom>
          <a:noFill/>
          <a:ln w="9525">
            <a:noFill/>
            <a:miter lim="800000"/>
            <a:headEnd/>
            <a:tailEnd/>
          </a:ln>
        </p:spPr>
        <p:txBody>
          <a:bodyPr wrap="square">
            <a:spAutoFit/>
          </a:bodyPr>
          <a:lstStyle/>
          <a:p>
            <a:r>
              <a:rPr lang="en-GB" sz="3600" b="1" dirty="0" smtClean="0"/>
              <a:t>TASK 2: Build th</a:t>
            </a:r>
            <a:r>
              <a:rPr lang="en-GB" sz="3600" b="1" dirty="0" smtClean="0"/>
              <a:t>e Extended Circular Flow of Income Model</a:t>
            </a:r>
            <a:endParaRPr lang="en-GB" sz="3600" b="1" dirty="0" smtClean="0"/>
          </a:p>
          <a:p>
            <a:r>
              <a:rPr lang="en-GB" b="1" dirty="0" smtClean="0"/>
              <a:t>INSTRUCTIONS: On an A4 piece of paper, replicate the basic household and firm economy and then build on top of that to create an extended circular flow with the ‘extra agents’ below…. </a:t>
            </a:r>
            <a:endParaRPr lang="en-GB" b="1" dirty="0"/>
          </a:p>
        </p:txBody>
      </p:sp>
      <p:sp>
        <p:nvSpPr>
          <p:cNvPr id="26627" name="TextBox 2"/>
          <p:cNvSpPr txBox="1">
            <a:spLocks noChangeArrowheads="1"/>
          </p:cNvSpPr>
          <p:nvPr/>
        </p:nvSpPr>
        <p:spPr bwMode="auto">
          <a:xfrm>
            <a:off x="142200" y="1448516"/>
            <a:ext cx="11707401" cy="4585871"/>
          </a:xfrm>
          <a:prstGeom prst="rect">
            <a:avLst/>
          </a:prstGeom>
          <a:noFill/>
          <a:ln w="9525">
            <a:noFill/>
            <a:miter lim="800000"/>
            <a:headEnd/>
            <a:tailEnd/>
          </a:ln>
        </p:spPr>
        <p:txBody>
          <a:bodyPr wrap="square">
            <a:spAutoFit/>
          </a:bodyPr>
          <a:lstStyle/>
          <a:p>
            <a:r>
              <a:rPr lang="en-GB" sz="2000" b="1" dirty="0"/>
              <a:t>Key Terms to Help:</a:t>
            </a:r>
          </a:p>
          <a:p>
            <a:endParaRPr lang="en-GB" sz="1600" dirty="0"/>
          </a:p>
          <a:p>
            <a:r>
              <a:rPr lang="en-GB" sz="1600" b="1" dirty="0"/>
              <a:t>Agents in the </a:t>
            </a:r>
            <a:r>
              <a:rPr lang="en-GB" sz="1600" b="1" dirty="0" smtClean="0"/>
              <a:t>Economy (represented by circles on your model)</a:t>
            </a:r>
            <a:endParaRPr lang="en-GB" sz="1600" b="1" dirty="0"/>
          </a:p>
          <a:p>
            <a:r>
              <a:rPr lang="en-GB" sz="1200" b="1" dirty="0">
                <a:solidFill>
                  <a:srgbClr val="0070C0"/>
                </a:solidFill>
              </a:rPr>
              <a:t>Household: </a:t>
            </a:r>
            <a:r>
              <a:rPr lang="en-GB" sz="1200" dirty="0"/>
              <a:t>Consumers who work and wish to buy things from the firms</a:t>
            </a:r>
          </a:p>
          <a:p>
            <a:r>
              <a:rPr lang="en-GB" sz="1200" b="1" dirty="0">
                <a:solidFill>
                  <a:srgbClr val="0070C0"/>
                </a:solidFill>
              </a:rPr>
              <a:t>Firm: </a:t>
            </a:r>
            <a:r>
              <a:rPr lang="en-GB" sz="1200" dirty="0"/>
              <a:t>A company who is trying to maximise </a:t>
            </a:r>
            <a:r>
              <a:rPr lang="en-GB" sz="1200" dirty="0" smtClean="0"/>
              <a:t>profits</a:t>
            </a:r>
          </a:p>
          <a:p>
            <a:endParaRPr lang="en-GB" sz="1200" dirty="0" smtClean="0"/>
          </a:p>
          <a:p>
            <a:r>
              <a:rPr lang="en-GB" sz="1200" u="sng" dirty="0" smtClean="0"/>
              <a:t>Extra Agents</a:t>
            </a:r>
            <a:endParaRPr lang="en-GB" sz="1200" u="sng" dirty="0"/>
          </a:p>
          <a:p>
            <a:r>
              <a:rPr lang="en-GB" sz="1200" b="1" dirty="0">
                <a:solidFill>
                  <a:srgbClr val="0070C0"/>
                </a:solidFill>
              </a:rPr>
              <a:t>Government: </a:t>
            </a:r>
            <a:r>
              <a:rPr lang="en-GB" sz="1200" dirty="0"/>
              <a:t>The people who run the country – are they democratically elected?  Or did they come to power because they had more tanks than another despot?</a:t>
            </a:r>
          </a:p>
          <a:p>
            <a:r>
              <a:rPr lang="en-GB" sz="1200" b="1" dirty="0">
                <a:solidFill>
                  <a:srgbClr val="0070C0"/>
                </a:solidFill>
              </a:rPr>
              <a:t>Financial Institutions: </a:t>
            </a:r>
            <a:r>
              <a:rPr lang="en-GB" sz="1200" dirty="0"/>
              <a:t>Banks, stock markets, equity markets, the City – all those kind of things.</a:t>
            </a:r>
          </a:p>
          <a:p>
            <a:r>
              <a:rPr lang="en-GB" sz="1200" b="1" dirty="0">
                <a:solidFill>
                  <a:srgbClr val="0070C0"/>
                </a:solidFill>
              </a:rPr>
              <a:t>Foreign Countries: </a:t>
            </a:r>
            <a:r>
              <a:rPr lang="en-GB" sz="1200" dirty="0"/>
              <a:t>“Johnny Foreigner” not only buys are goods but also sells stuff to us as well.</a:t>
            </a:r>
          </a:p>
          <a:p>
            <a:endParaRPr lang="en-GB" sz="1600" dirty="0"/>
          </a:p>
          <a:p>
            <a:r>
              <a:rPr lang="en-GB" sz="1600" b="1" dirty="0"/>
              <a:t>Movement of money in the </a:t>
            </a:r>
            <a:r>
              <a:rPr lang="en-GB" sz="1600" b="1" dirty="0" smtClean="0"/>
              <a:t>Economy (R</a:t>
            </a:r>
            <a:r>
              <a:rPr lang="en-GB" sz="1600" b="1" dirty="0" smtClean="0"/>
              <a:t>epresented by a ‘red line’ of income/money that will either be ‘leaving’ or ‘arriving’ at one of the economic agents above).</a:t>
            </a:r>
            <a:endParaRPr lang="en-GB" sz="1600" b="1" dirty="0"/>
          </a:p>
          <a:p>
            <a:r>
              <a:rPr lang="en-GB" sz="1200" b="1" dirty="0" smtClean="0">
                <a:solidFill>
                  <a:srgbClr val="FF0000"/>
                </a:solidFill>
              </a:rPr>
              <a:t>Savings </a:t>
            </a:r>
            <a:r>
              <a:rPr lang="en-GB" sz="1200" b="1" dirty="0">
                <a:solidFill>
                  <a:srgbClr val="FF0000"/>
                </a:solidFill>
              </a:rPr>
              <a:t>= </a:t>
            </a:r>
            <a:r>
              <a:rPr lang="en-GB" sz="1200" dirty="0"/>
              <a:t>firms and consumers might save money.  They could put it in the bank or they might “invest” it in the </a:t>
            </a:r>
            <a:r>
              <a:rPr lang="en-GB" sz="1200" dirty="0" err="1"/>
              <a:t>stockmarket</a:t>
            </a:r>
            <a:r>
              <a:rPr lang="en-GB" sz="1200" dirty="0"/>
              <a:t> OR they might </a:t>
            </a:r>
          </a:p>
          <a:p>
            <a:r>
              <a:rPr lang="en-GB" sz="1200" b="1" dirty="0">
                <a:solidFill>
                  <a:srgbClr val="FF0000"/>
                </a:solidFill>
              </a:rPr>
              <a:t>Investment =</a:t>
            </a:r>
            <a:r>
              <a:rPr lang="en-GB" sz="1200" b="1" dirty="0">
                <a:solidFill>
                  <a:schemeClr val="tx2"/>
                </a:solidFill>
              </a:rPr>
              <a:t> </a:t>
            </a:r>
            <a:r>
              <a:rPr lang="en-GB" sz="1200" dirty="0"/>
              <a:t>ONLY firms can invest because it is defined as “purchasing capital” or factory machines, buildings etc.</a:t>
            </a:r>
          </a:p>
          <a:p>
            <a:r>
              <a:rPr lang="en-GB" sz="1200" b="1" dirty="0">
                <a:solidFill>
                  <a:srgbClr val="FF0000"/>
                </a:solidFill>
              </a:rPr>
              <a:t>Taxation =</a:t>
            </a:r>
            <a:r>
              <a:rPr lang="en-GB" sz="1200" b="1" dirty="0">
                <a:solidFill>
                  <a:schemeClr val="tx2"/>
                </a:solidFill>
              </a:rPr>
              <a:t> </a:t>
            </a:r>
            <a:r>
              <a:rPr lang="en-GB" sz="1200" dirty="0"/>
              <a:t>both firms and households get taxed by the Government.  Firms have corporation tax they must pay which is a tax on profits.  Consumers get taxed via VAT, income tax, inheritance tax.  It all goes into the Governments “coffers” and helps to fund the Government Budget.</a:t>
            </a:r>
          </a:p>
          <a:p>
            <a:r>
              <a:rPr lang="en-GB" sz="1200" b="1" dirty="0">
                <a:solidFill>
                  <a:srgbClr val="FF0000"/>
                </a:solidFill>
              </a:rPr>
              <a:t>Government Spending = </a:t>
            </a:r>
            <a:r>
              <a:rPr lang="en-GB" sz="1200" dirty="0"/>
              <a:t>both firms and households receive Government spending.  Governments might spend money on households through the NHS, education or benefits.  Firms might receive subsidies etc.</a:t>
            </a:r>
          </a:p>
          <a:p>
            <a:r>
              <a:rPr lang="en-GB" sz="1200" b="1" dirty="0">
                <a:solidFill>
                  <a:srgbClr val="FF0000"/>
                </a:solidFill>
              </a:rPr>
              <a:t>Exports =</a:t>
            </a:r>
            <a:r>
              <a:rPr lang="en-GB" sz="1200" b="1" dirty="0">
                <a:solidFill>
                  <a:schemeClr val="tx2"/>
                </a:solidFill>
              </a:rPr>
              <a:t> </a:t>
            </a:r>
            <a:r>
              <a:rPr lang="en-GB" sz="1200" dirty="0"/>
              <a:t>Foreign countries will buy goods from firms.  Consumers might also sell their possessions to foreign countries – for example on E-bay.</a:t>
            </a:r>
          </a:p>
          <a:p>
            <a:r>
              <a:rPr lang="en-GB" sz="1200" b="1" dirty="0">
                <a:solidFill>
                  <a:srgbClr val="FF0000"/>
                </a:solidFill>
              </a:rPr>
              <a:t>Imports =</a:t>
            </a:r>
            <a:r>
              <a:rPr lang="en-GB" sz="1200" b="1" dirty="0">
                <a:solidFill>
                  <a:schemeClr val="tx2"/>
                </a:solidFill>
              </a:rPr>
              <a:t> </a:t>
            </a:r>
            <a:r>
              <a:rPr lang="en-GB" sz="1200" dirty="0"/>
              <a:t>Consumers and firms will both buy imports from firms etc. in foreign countries.  Consumers might be buying cars etc. whereas firms might be purchasing raw materials to make a product or goods to sell – e.g. Sainsbury’s buying flowers from Zambia to sell to the UK population</a:t>
            </a:r>
          </a:p>
        </p:txBody>
      </p:sp>
    </p:spTree>
    <p:extLst>
      <p:ext uri="{BB962C8B-B14F-4D97-AF65-F5344CB8AC3E}">
        <p14:creationId xmlns:p14="http://schemas.microsoft.com/office/powerpoint/2010/main" val="3493359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1432</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INSTRUCTIONS The Circular Flow of Income Model</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Oliver Stevens</dc:creator>
  <cp:lastModifiedBy>Oliver Stevens</cp:lastModifiedBy>
  <cp:revision>4</cp:revision>
  <dcterms:created xsi:type="dcterms:W3CDTF">2018-09-07T14:16:34Z</dcterms:created>
  <dcterms:modified xsi:type="dcterms:W3CDTF">2018-09-07T14:42:45Z</dcterms:modified>
</cp:coreProperties>
</file>