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73" r:id="rId3"/>
    <p:sldId id="274" r:id="rId4"/>
    <p:sldId id="275" r:id="rId5"/>
    <p:sldId id="276" r:id="rId6"/>
    <p:sldId id="277" r:id="rId7"/>
    <p:sldId id="279" r:id="rId8"/>
    <p:sldId id="271" r:id="rId9"/>
    <p:sldId id="258" r:id="rId10"/>
    <p:sldId id="256" r:id="rId11"/>
    <p:sldId id="259" r:id="rId12"/>
    <p:sldId id="260" r:id="rId13"/>
    <p:sldId id="280" r:id="rId14"/>
    <p:sldId id="281" r:id="rId15"/>
    <p:sldId id="261" r:id="rId16"/>
    <p:sldId id="262" r:id="rId17"/>
    <p:sldId id="263" r:id="rId18"/>
    <p:sldId id="264"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289" autoAdjust="0"/>
  </p:normalViewPr>
  <p:slideViewPr>
    <p:cSldViewPr snapToGrid="0">
      <p:cViewPr varScale="1">
        <p:scale>
          <a:sx n="44" d="100"/>
          <a:sy n="44" d="100"/>
        </p:scale>
        <p:origin x="-2712"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9184C-81CF-4B5A-BB4B-3F2FAD37F6AB}" type="datetimeFigureOut">
              <a:rPr lang="en-GB" smtClean="0"/>
              <a:t>16/09/18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41FC3-1D06-4BBB-9F60-3DA7F69821F3}" type="slidenum">
              <a:rPr lang="en-GB" smtClean="0"/>
              <a:t>‹#›</a:t>
            </a:fld>
            <a:endParaRPr lang="en-GB"/>
          </a:p>
        </p:txBody>
      </p:sp>
    </p:spTree>
    <p:extLst>
      <p:ext uri="{BB962C8B-B14F-4D97-AF65-F5344CB8AC3E}">
        <p14:creationId xmlns:p14="http://schemas.microsoft.com/office/powerpoint/2010/main" val="200656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 Jerome Powell </a:t>
            </a:r>
          </a:p>
          <a:p>
            <a:endParaRPr lang="en-GB" dirty="0" smtClean="0"/>
          </a:p>
          <a:p>
            <a:r>
              <a:rPr lang="en-GB" dirty="0" smtClean="0"/>
              <a:t>8 = Mario</a:t>
            </a:r>
            <a:r>
              <a:rPr lang="en-GB" baseline="0" dirty="0" smtClean="0"/>
              <a:t> </a:t>
            </a:r>
            <a:r>
              <a:rPr lang="en-GB" baseline="0" dirty="0" err="1" smtClean="0"/>
              <a:t>Draghi</a:t>
            </a:r>
            <a:endParaRPr lang="en-GB" dirty="0"/>
          </a:p>
        </p:txBody>
      </p:sp>
      <p:sp>
        <p:nvSpPr>
          <p:cNvPr id="4" name="Slide Number Placeholder 3"/>
          <p:cNvSpPr>
            <a:spLocks noGrp="1"/>
          </p:cNvSpPr>
          <p:nvPr>
            <p:ph type="sldNum" sz="quarter" idx="10"/>
          </p:nvPr>
        </p:nvSpPr>
        <p:spPr/>
        <p:txBody>
          <a:bodyPr/>
          <a:lstStyle/>
          <a:p>
            <a:fld id="{B8F41FC3-1D06-4BBB-9F60-3DA7F69821F3}" type="slidenum">
              <a:rPr lang="en-GB" smtClean="0"/>
              <a:t>10</a:t>
            </a:fld>
            <a:endParaRPr lang="en-GB"/>
          </a:p>
        </p:txBody>
      </p:sp>
    </p:spTree>
    <p:extLst>
      <p:ext uri="{BB962C8B-B14F-4D97-AF65-F5344CB8AC3E}">
        <p14:creationId xmlns:p14="http://schemas.microsoft.com/office/powerpoint/2010/main" val="353221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Capital Goods:</a:t>
            </a:r>
            <a:r>
              <a:rPr lang="en-GB" baseline="0" dirty="0" smtClean="0"/>
              <a:t> Machinery etc.  Goods that produce other goods</a:t>
            </a:r>
          </a:p>
          <a:p>
            <a:r>
              <a:rPr lang="en-GB" baseline="0" dirty="0" smtClean="0"/>
              <a:t>SR = Drop in standard of living </a:t>
            </a:r>
          </a:p>
          <a:p>
            <a:r>
              <a:rPr lang="en-GB" baseline="0" dirty="0" smtClean="0"/>
              <a:t>LR = Potential for better technology and production possibilities (mean expanding PPF)</a:t>
            </a:r>
          </a:p>
          <a:p>
            <a:endParaRPr lang="en-GB" baseline="0" dirty="0" smtClean="0"/>
          </a:p>
          <a:p>
            <a:endParaRPr lang="en-GB" baseline="0" dirty="0" smtClean="0"/>
          </a:p>
          <a:p>
            <a:r>
              <a:rPr lang="en-GB" baseline="0" dirty="0" smtClean="0"/>
              <a:t>Consumer Goods: Goods that are produced for ‘end consumption’ – e.g. ice cream, dishwashers, cars etc.</a:t>
            </a:r>
          </a:p>
          <a:p>
            <a:r>
              <a:rPr lang="en-GB" baseline="0" dirty="0" smtClean="0"/>
              <a:t>SR = Increased standards of living – people have more stuff</a:t>
            </a:r>
          </a:p>
          <a:p>
            <a:r>
              <a:rPr lang="en-GB" baseline="0" dirty="0" smtClean="0"/>
              <a:t>LR = Less scope for PPF to expand</a:t>
            </a:r>
            <a:endParaRPr lang="en-GB" dirty="0" smtClean="0"/>
          </a:p>
        </p:txBody>
      </p:sp>
      <p:sp>
        <p:nvSpPr>
          <p:cNvPr id="4" name="Slide Number Placeholder 3"/>
          <p:cNvSpPr>
            <a:spLocks noGrp="1"/>
          </p:cNvSpPr>
          <p:nvPr>
            <p:ph type="sldNum" sz="quarter" idx="10"/>
          </p:nvPr>
        </p:nvSpPr>
        <p:spPr/>
        <p:txBody>
          <a:bodyPr/>
          <a:lstStyle/>
          <a:p>
            <a:fld id="{B8F41FC3-1D06-4BBB-9F60-3DA7F69821F3}" type="slidenum">
              <a:rPr lang="en-GB" smtClean="0"/>
              <a:t>13</a:t>
            </a:fld>
            <a:endParaRPr lang="en-GB"/>
          </a:p>
        </p:txBody>
      </p:sp>
    </p:spTree>
    <p:extLst>
      <p:ext uri="{BB962C8B-B14F-4D97-AF65-F5344CB8AC3E}">
        <p14:creationId xmlns:p14="http://schemas.microsoft.com/office/powerpoint/2010/main" val="24757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16/09/18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61745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16/09/18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31787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16/09/18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41495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16/09/18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143224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BA7DC-B071-4851-8872-13A2CC08C1F5}" type="datetimeFigureOut">
              <a:rPr lang="en-GB" smtClean="0"/>
              <a:t>16/09/18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6292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BBA7DC-B071-4851-8872-13A2CC08C1F5}" type="datetimeFigureOut">
              <a:rPr lang="en-GB" smtClean="0"/>
              <a:t>16/09/18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222294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BBA7DC-B071-4851-8872-13A2CC08C1F5}" type="datetimeFigureOut">
              <a:rPr lang="en-GB" smtClean="0"/>
              <a:t>16/09/18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26555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BBA7DC-B071-4851-8872-13A2CC08C1F5}" type="datetimeFigureOut">
              <a:rPr lang="en-GB" smtClean="0"/>
              <a:t>16/09/18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78370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A7DC-B071-4851-8872-13A2CC08C1F5}" type="datetimeFigureOut">
              <a:rPr lang="en-GB" smtClean="0"/>
              <a:t>16/09/18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8362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BA7DC-B071-4851-8872-13A2CC08C1F5}" type="datetimeFigureOut">
              <a:rPr lang="en-GB" smtClean="0"/>
              <a:t>16/09/18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42448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BA7DC-B071-4851-8872-13A2CC08C1F5}" type="datetimeFigureOut">
              <a:rPr lang="en-GB" smtClean="0"/>
              <a:t>16/09/18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2390916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A7DC-B071-4851-8872-13A2CC08C1F5}" type="datetimeFigureOut">
              <a:rPr lang="en-GB" smtClean="0"/>
              <a:t>16/09/18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428F-2742-4F5C-9ADB-EAC7D2DA14BE}" type="slidenum">
              <a:rPr lang="en-GB" smtClean="0"/>
              <a:t>‹#›</a:t>
            </a:fld>
            <a:endParaRPr lang="en-GB"/>
          </a:p>
        </p:txBody>
      </p:sp>
    </p:spTree>
    <p:extLst>
      <p:ext uri="{BB962C8B-B14F-4D97-AF65-F5344CB8AC3E}">
        <p14:creationId xmlns:p14="http://schemas.microsoft.com/office/powerpoint/2010/main" val="181682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847851" y="549276"/>
            <a:ext cx="8640763" cy="5738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8000" b="1">
              <a:solidFill>
                <a:schemeClr val="bg1"/>
              </a:solidFill>
            </a:endParaRPr>
          </a:p>
          <a:p>
            <a:pPr eaLnBrk="1" hangingPunct="1">
              <a:spcBef>
                <a:spcPct val="0"/>
              </a:spcBef>
              <a:buFontTx/>
              <a:buNone/>
            </a:pPr>
            <a:r>
              <a:rPr lang="en-GB" altLang="en-US" sz="19900" b="1">
                <a:solidFill>
                  <a:schemeClr val="bg1"/>
                </a:solidFill>
              </a:rPr>
              <a:t>WEEK 1</a:t>
            </a:r>
          </a:p>
          <a:p>
            <a:pPr eaLnBrk="1" hangingPunct="1">
              <a:spcBef>
                <a:spcPct val="0"/>
              </a:spcBef>
              <a:buFontTx/>
              <a:buNone/>
            </a:pPr>
            <a:endParaRPr lang="en-GB" altLang="en-US" sz="8800" b="1">
              <a:solidFill>
                <a:schemeClr val="bg1"/>
              </a:solidFill>
            </a:endParaRPr>
          </a:p>
        </p:txBody>
      </p:sp>
    </p:spTree>
    <p:extLst>
      <p:ext uri="{BB962C8B-B14F-4D97-AF65-F5344CB8AC3E}">
        <p14:creationId xmlns:p14="http://schemas.microsoft.com/office/powerpoint/2010/main" val="204275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252405" y="281105"/>
            <a:ext cx="2135561" cy="3137597"/>
          </a:xfrm>
          <a:prstGeom prst="rect">
            <a:avLst/>
          </a:prstGeom>
        </p:spPr>
      </p:pic>
      <p:pic>
        <p:nvPicPr>
          <p:cNvPr id="10" name="Picture 9"/>
          <p:cNvPicPr>
            <a:picLocks noChangeAspect="1"/>
          </p:cNvPicPr>
          <p:nvPr/>
        </p:nvPicPr>
        <p:blipFill>
          <a:blip r:embed="rId4"/>
          <a:stretch>
            <a:fillRect/>
          </a:stretch>
        </p:blipFill>
        <p:spPr>
          <a:xfrm>
            <a:off x="9987362" y="3522043"/>
            <a:ext cx="1970970" cy="2976220"/>
          </a:xfrm>
          <a:prstGeom prst="rect">
            <a:avLst/>
          </a:prstGeom>
        </p:spPr>
      </p:pic>
      <p:pic>
        <p:nvPicPr>
          <p:cNvPr id="1036" name="Picture 12" descr="http://www.australia.to/2010/images/stories/1News/barack_obama.jpg"/>
          <p:cNvPicPr>
            <a:picLocks noChangeAspect="1" noChangeArrowheads="1"/>
          </p:cNvPicPr>
          <p:nvPr/>
        </p:nvPicPr>
        <p:blipFill>
          <a:blip r:embed="rId5" cstate="print"/>
          <a:srcRect/>
          <a:stretch>
            <a:fillRect/>
          </a:stretch>
        </p:blipFill>
        <p:spPr bwMode="auto">
          <a:xfrm>
            <a:off x="2585012" y="544417"/>
            <a:ext cx="2214546" cy="2283359"/>
          </a:xfrm>
          <a:prstGeom prst="rect">
            <a:avLst/>
          </a:prstGeom>
          <a:noFill/>
        </p:spPr>
      </p:pic>
      <p:pic>
        <p:nvPicPr>
          <p:cNvPr id="1040" name="Picture 16" descr="http://msnbcmedia4.msn.com/j/msnbc/Components/Photos/051010/051010_merkel_vmed_4a.widec.jpg"/>
          <p:cNvPicPr>
            <a:picLocks noChangeAspect="1" noChangeArrowheads="1"/>
          </p:cNvPicPr>
          <p:nvPr/>
        </p:nvPicPr>
        <p:blipFill>
          <a:blip r:embed="rId6" cstate="print"/>
          <a:srcRect/>
          <a:stretch>
            <a:fillRect/>
          </a:stretch>
        </p:blipFill>
        <p:spPr bwMode="auto">
          <a:xfrm>
            <a:off x="5108833" y="544417"/>
            <a:ext cx="1843142" cy="2381241"/>
          </a:xfrm>
          <a:prstGeom prst="rect">
            <a:avLst/>
          </a:prstGeom>
          <a:noFill/>
        </p:spPr>
      </p:pic>
      <p:pic>
        <p:nvPicPr>
          <p:cNvPr id="3" name="Picture 2"/>
          <p:cNvPicPr>
            <a:picLocks noChangeAspect="1"/>
          </p:cNvPicPr>
          <p:nvPr/>
        </p:nvPicPr>
        <p:blipFill>
          <a:blip r:embed="rId7"/>
          <a:stretch>
            <a:fillRect/>
          </a:stretch>
        </p:blipFill>
        <p:spPr>
          <a:xfrm>
            <a:off x="207144" y="243123"/>
            <a:ext cx="2095268" cy="2646393"/>
          </a:xfrm>
          <a:prstGeom prst="rect">
            <a:avLst/>
          </a:prstGeom>
        </p:spPr>
      </p:pic>
      <p:pic>
        <p:nvPicPr>
          <p:cNvPr id="4" name="Picture 3"/>
          <p:cNvPicPr>
            <a:picLocks noChangeAspect="1"/>
          </p:cNvPicPr>
          <p:nvPr/>
        </p:nvPicPr>
        <p:blipFill>
          <a:blip r:embed="rId8"/>
          <a:stretch>
            <a:fillRect/>
          </a:stretch>
        </p:blipFill>
        <p:spPr>
          <a:xfrm>
            <a:off x="7258167" y="3691520"/>
            <a:ext cx="2357670" cy="2869690"/>
          </a:xfrm>
          <a:prstGeom prst="rect">
            <a:avLst/>
          </a:prstGeom>
        </p:spPr>
      </p:pic>
      <p:pic>
        <p:nvPicPr>
          <p:cNvPr id="5" name="Picture 4"/>
          <p:cNvPicPr>
            <a:picLocks noChangeAspect="1"/>
          </p:cNvPicPr>
          <p:nvPr/>
        </p:nvPicPr>
        <p:blipFill>
          <a:blip r:embed="rId9"/>
          <a:stretch>
            <a:fillRect/>
          </a:stretch>
        </p:blipFill>
        <p:spPr>
          <a:xfrm>
            <a:off x="207144" y="3326076"/>
            <a:ext cx="3622613" cy="2851699"/>
          </a:xfrm>
          <a:prstGeom prst="rect">
            <a:avLst/>
          </a:prstGeom>
        </p:spPr>
      </p:pic>
      <p:pic>
        <p:nvPicPr>
          <p:cNvPr id="6" name="Picture 5"/>
          <p:cNvPicPr>
            <a:picLocks noChangeAspect="1"/>
          </p:cNvPicPr>
          <p:nvPr/>
        </p:nvPicPr>
        <p:blipFill>
          <a:blip r:embed="rId10"/>
          <a:stretch>
            <a:fillRect/>
          </a:stretch>
        </p:blipFill>
        <p:spPr>
          <a:xfrm>
            <a:off x="3971992" y="3315036"/>
            <a:ext cx="2914650" cy="3086100"/>
          </a:xfrm>
          <a:prstGeom prst="rect">
            <a:avLst/>
          </a:prstGeom>
        </p:spPr>
      </p:pic>
      <p:pic>
        <p:nvPicPr>
          <p:cNvPr id="7" name="Picture 6"/>
          <p:cNvPicPr>
            <a:picLocks noChangeAspect="1"/>
          </p:cNvPicPr>
          <p:nvPr/>
        </p:nvPicPr>
        <p:blipFill>
          <a:blip r:embed="rId11"/>
          <a:stretch>
            <a:fillRect/>
          </a:stretch>
        </p:blipFill>
        <p:spPr>
          <a:xfrm>
            <a:off x="9755312" y="243122"/>
            <a:ext cx="2371405" cy="2945845"/>
          </a:xfrm>
          <a:prstGeom prst="rect">
            <a:avLst/>
          </a:prstGeom>
        </p:spPr>
      </p:pic>
      <p:sp>
        <p:nvSpPr>
          <p:cNvPr id="9" name="TextBox 8"/>
          <p:cNvSpPr txBox="1"/>
          <p:nvPr/>
        </p:nvSpPr>
        <p:spPr>
          <a:xfrm>
            <a:off x="2018450" y="243122"/>
            <a:ext cx="301686" cy="369332"/>
          </a:xfrm>
          <a:prstGeom prst="rect">
            <a:avLst/>
          </a:prstGeom>
          <a:solidFill>
            <a:schemeClr val="bg1"/>
          </a:solidFill>
        </p:spPr>
        <p:txBody>
          <a:bodyPr wrap="none" rtlCol="0">
            <a:spAutoFit/>
          </a:bodyPr>
          <a:lstStyle/>
          <a:p>
            <a:r>
              <a:rPr lang="en-GB" b="1" dirty="0" smtClean="0"/>
              <a:t>1</a:t>
            </a:r>
            <a:endParaRPr lang="en-GB" b="1" dirty="0"/>
          </a:p>
        </p:txBody>
      </p:sp>
      <p:sp>
        <p:nvSpPr>
          <p:cNvPr id="12" name="TextBox 11"/>
          <p:cNvSpPr txBox="1"/>
          <p:nvPr/>
        </p:nvSpPr>
        <p:spPr>
          <a:xfrm>
            <a:off x="4536572" y="544417"/>
            <a:ext cx="301686" cy="369332"/>
          </a:xfrm>
          <a:prstGeom prst="rect">
            <a:avLst/>
          </a:prstGeom>
          <a:solidFill>
            <a:schemeClr val="bg1"/>
          </a:solidFill>
        </p:spPr>
        <p:txBody>
          <a:bodyPr wrap="none" rtlCol="0">
            <a:spAutoFit/>
          </a:bodyPr>
          <a:lstStyle/>
          <a:p>
            <a:r>
              <a:rPr lang="en-GB" b="1" dirty="0" smtClean="0"/>
              <a:t>2</a:t>
            </a:r>
            <a:endParaRPr lang="en-GB" b="1" dirty="0"/>
          </a:p>
        </p:txBody>
      </p:sp>
      <p:sp>
        <p:nvSpPr>
          <p:cNvPr id="13" name="TextBox 12"/>
          <p:cNvSpPr txBox="1"/>
          <p:nvPr/>
        </p:nvSpPr>
        <p:spPr>
          <a:xfrm>
            <a:off x="6650289" y="540169"/>
            <a:ext cx="301686" cy="369332"/>
          </a:xfrm>
          <a:prstGeom prst="rect">
            <a:avLst/>
          </a:prstGeom>
          <a:solidFill>
            <a:schemeClr val="bg1"/>
          </a:solidFill>
        </p:spPr>
        <p:txBody>
          <a:bodyPr wrap="none" rtlCol="0">
            <a:spAutoFit/>
          </a:bodyPr>
          <a:lstStyle/>
          <a:p>
            <a:r>
              <a:rPr lang="en-GB" b="1" dirty="0" smtClean="0"/>
              <a:t>3</a:t>
            </a:r>
            <a:endParaRPr lang="en-GB" b="1" dirty="0"/>
          </a:p>
        </p:txBody>
      </p:sp>
      <p:sp>
        <p:nvSpPr>
          <p:cNvPr id="14" name="TextBox 13"/>
          <p:cNvSpPr txBox="1"/>
          <p:nvPr/>
        </p:nvSpPr>
        <p:spPr>
          <a:xfrm>
            <a:off x="9249732" y="281105"/>
            <a:ext cx="301686" cy="369332"/>
          </a:xfrm>
          <a:prstGeom prst="rect">
            <a:avLst/>
          </a:prstGeom>
          <a:solidFill>
            <a:schemeClr val="bg1"/>
          </a:solidFill>
        </p:spPr>
        <p:txBody>
          <a:bodyPr wrap="none" rtlCol="0">
            <a:spAutoFit/>
          </a:bodyPr>
          <a:lstStyle/>
          <a:p>
            <a:r>
              <a:rPr lang="en-GB" b="1" dirty="0" smtClean="0"/>
              <a:t>4</a:t>
            </a:r>
            <a:endParaRPr lang="en-GB" b="1" dirty="0"/>
          </a:p>
        </p:txBody>
      </p:sp>
      <p:sp>
        <p:nvSpPr>
          <p:cNvPr id="15" name="TextBox 14"/>
          <p:cNvSpPr txBox="1"/>
          <p:nvPr/>
        </p:nvSpPr>
        <p:spPr>
          <a:xfrm>
            <a:off x="11809749" y="227342"/>
            <a:ext cx="301686" cy="369332"/>
          </a:xfrm>
          <a:prstGeom prst="rect">
            <a:avLst/>
          </a:prstGeom>
          <a:solidFill>
            <a:schemeClr val="bg1"/>
          </a:solidFill>
        </p:spPr>
        <p:txBody>
          <a:bodyPr wrap="none" rtlCol="0">
            <a:spAutoFit/>
          </a:bodyPr>
          <a:lstStyle/>
          <a:p>
            <a:r>
              <a:rPr lang="en-GB" b="1" dirty="0" smtClean="0"/>
              <a:t>5</a:t>
            </a:r>
            <a:endParaRPr lang="en-GB" b="1" dirty="0"/>
          </a:p>
        </p:txBody>
      </p:sp>
      <p:sp>
        <p:nvSpPr>
          <p:cNvPr id="16" name="TextBox 15"/>
          <p:cNvSpPr txBox="1"/>
          <p:nvPr/>
        </p:nvSpPr>
        <p:spPr>
          <a:xfrm>
            <a:off x="3484544" y="3322188"/>
            <a:ext cx="301686" cy="369332"/>
          </a:xfrm>
          <a:prstGeom prst="rect">
            <a:avLst/>
          </a:prstGeom>
          <a:solidFill>
            <a:schemeClr val="bg1"/>
          </a:solidFill>
        </p:spPr>
        <p:txBody>
          <a:bodyPr wrap="none" rtlCol="0">
            <a:spAutoFit/>
          </a:bodyPr>
          <a:lstStyle/>
          <a:p>
            <a:r>
              <a:rPr lang="en-GB" b="1" dirty="0" smtClean="0"/>
              <a:t>6</a:t>
            </a:r>
            <a:endParaRPr lang="en-GB" b="1" dirty="0"/>
          </a:p>
        </p:txBody>
      </p:sp>
      <p:sp>
        <p:nvSpPr>
          <p:cNvPr id="17" name="TextBox 16"/>
          <p:cNvSpPr txBox="1"/>
          <p:nvPr/>
        </p:nvSpPr>
        <p:spPr>
          <a:xfrm>
            <a:off x="6584217" y="3228252"/>
            <a:ext cx="301686" cy="369332"/>
          </a:xfrm>
          <a:prstGeom prst="rect">
            <a:avLst/>
          </a:prstGeom>
          <a:solidFill>
            <a:schemeClr val="bg1"/>
          </a:solidFill>
        </p:spPr>
        <p:txBody>
          <a:bodyPr wrap="none" rtlCol="0">
            <a:spAutoFit/>
          </a:bodyPr>
          <a:lstStyle/>
          <a:p>
            <a:r>
              <a:rPr lang="en-GB" b="1" dirty="0" smtClean="0"/>
              <a:t>7</a:t>
            </a:r>
            <a:endParaRPr lang="en-GB" b="1" dirty="0"/>
          </a:p>
        </p:txBody>
      </p:sp>
      <p:sp>
        <p:nvSpPr>
          <p:cNvPr id="18" name="TextBox 17"/>
          <p:cNvSpPr txBox="1"/>
          <p:nvPr/>
        </p:nvSpPr>
        <p:spPr>
          <a:xfrm>
            <a:off x="9314151" y="3691520"/>
            <a:ext cx="301686" cy="369332"/>
          </a:xfrm>
          <a:prstGeom prst="rect">
            <a:avLst/>
          </a:prstGeom>
          <a:solidFill>
            <a:schemeClr val="bg1"/>
          </a:solidFill>
        </p:spPr>
        <p:txBody>
          <a:bodyPr wrap="none" rtlCol="0">
            <a:spAutoFit/>
          </a:bodyPr>
          <a:lstStyle/>
          <a:p>
            <a:r>
              <a:rPr lang="en-GB" b="1" dirty="0" smtClean="0"/>
              <a:t>8</a:t>
            </a:r>
            <a:endParaRPr lang="en-GB" b="1" dirty="0"/>
          </a:p>
        </p:txBody>
      </p:sp>
      <p:sp>
        <p:nvSpPr>
          <p:cNvPr id="19" name="TextBox 18"/>
          <p:cNvSpPr txBox="1"/>
          <p:nvPr/>
        </p:nvSpPr>
        <p:spPr>
          <a:xfrm>
            <a:off x="11731608" y="3337377"/>
            <a:ext cx="301686" cy="369332"/>
          </a:xfrm>
          <a:prstGeom prst="rect">
            <a:avLst/>
          </a:prstGeom>
          <a:solidFill>
            <a:schemeClr val="bg1"/>
          </a:solidFill>
        </p:spPr>
        <p:txBody>
          <a:bodyPr wrap="none" rtlCol="0">
            <a:spAutoFit/>
          </a:bodyPr>
          <a:lstStyle/>
          <a:p>
            <a:r>
              <a:rPr lang="en-GB" b="1" dirty="0" smtClean="0"/>
              <a:t>9</a:t>
            </a:r>
            <a:endParaRPr lang="en-GB" b="1" dirty="0"/>
          </a:p>
        </p:txBody>
      </p:sp>
    </p:spTree>
    <p:extLst>
      <p:ext uri="{BB962C8B-B14F-4D97-AF65-F5344CB8AC3E}">
        <p14:creationId xmlns:p14="http://schemas.microsoft.com/office/powerpoint/2010/main" val="3942842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box(in)">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box(in)">
                                      <p:cBhvr>
                                        <p:cTn id="1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95500" y="142875"/>
            <a:ext cx="8229600" cy="1143000"/>
          </a:xfrm>
        </p:spPr>
        <p:txBody>
          <a:bodyPr>
            <a:normAutofit fontScale="90000"/>
          </a:bodyPr>
          <a:lstStyle/>
          <a:p>
            <a:r>
              <a:rPr lang="en-GB" b="1" dirty="0" smtClean="0">
                <a:latin typeface="+mn-lt"/>
              </a:rPr>
              <a:t>ECONOMICS: Production and Growth</a:t>
            </a:r>
          </a:p>
        </p:txBody>
      </p:sp>
      <p:sp>
        <p:nvSpPr>
          <p:cNvPr id="4" name="TextBox 3"/>
          <p:cNvSpPr txBox="1">
            <a:spLocks noChangeArrowheads="1"/>
          </p:cNvSpPr>
          <p:nvPr/>
        </p:nvSpPr>
        <p:spPr bwMode="auto">
          <a:xfrm>
            <a:off x="1666876" y="1500189"/>
            <a:ext cx="2714625" cy="4954587"/>
          </a:xfrm>
          <a:prstGeom prst="rect">
            <a:avLst/>
          </a:prstGeom>
          <a:noFill/>
          <a:ln w="9525">
            <a:noFill/>
            <a:miter lim="800000"/>
            <a:headEnd/>
            <a:tailEnd/>
          </a:ln>
        </p:spPr>
        <p:txBody>
          <a:bodyPr>
            <a:spAutoFit/>
          </a:bodyPr>
          <a:lstStyle/>
          <a:p>
            <a:r>
              <a:rPr lang="en-GB" sz="3200" b="1" dirty="0"/>
              <a:t>INPUTS</a:t>
            </a:r>
          </a:p>
          <a:p>
            <a:r>
              <a:rPr lang="en-GB" sz="2000" b="1" dirty="0"/>
              <a:t>(resources)</a:t>
            </a:r>
          </a:p>
          <a:p>
            <a:endParaRPr lang="en-GB" dirty="0"/>
          </a:p>
          <a:p>
            <a:endParaRPr lang="en-GB" dirty="0"/>
          </a:p>
          <a:p>
            <a:endParaRPr lang="en-GB" dirty="0"/>
          </a:p>
          <a:p>
            <a:r>
              <a:rPr lang="en-GB" b="1" dirty="0"/>
              <a:t>Labour</a:t>
            </a:r>
          </a:p>
          <a:p>
            <a:r>
              <a:rPr lang="en-GB" dirty="0"/>
              <a:t>(Human Workers)</a:t>
            </a:r>
          </a:p>
          <a:p>
            <a:r>
              <a:rPr lang="en-GB" dirty="0"/>
              <a:t>(Entrepreneurs – Business People)</a:t>
            </a:r>
          </a:p>
          <a:p>
            <a:endParaRPr lang="en-GB" dirty="0"/>
          </a:p>
          <a:p>
            <a:endParaRPr lang="en-GB" dirty="0"/>
          </a:p>
          <a:p>
            <a:endParaRPr lang="en-GB" dirty="0"/>
          </a:p>
          <a:p>
            <a:r>
              <a:rPr lang="en-GB" b="1" dirty="0"/>
              <a:t>Capital</a:t>
            </a:r>
          </a:p>
          <a:p>
            <a:r>
              <a:rPr lang="en-GB" dirty="0"/>
              <a:t>(Physical/Natural Resources)</a:t>
            </a:r>
          </a:p>
          <a:p>
            <a:r>
              <a:rPr lang="en-GB" dirty="0"/>
              <a:t>(Man Made Resources)</a:t>
            </a:r>
          </a:p>
        </p:txBody>
      </p:sp>
      <p:cxnSp>
        <p:nvCxnSpPr>
          <p:cNvPr id="6" name="Straight Arrow Connector 5"/>
          <p:cNvCxnSpPr>
            <a:cxnSpLocks noChangeShapeType="1"/>
          </p:cNvCxnSpPr>
          <p:nvPr/>
        </p:nvCxnSpPr>
        <p:spPr bwMode="auto">
          <a:xfrm>
            <a:off x="3238500" y="1785939"/>
            <a:ext cx="1714500" cy="1587"/>
          </a:xfrm>
          <a:prstGeom prst="straightConnector1">
            <a:avLst/>
          </a:prstGeom>
          <a:noFill/>
          <a:ln w="38100">
            <a:solidFill>
              <a:srgbClr val="2D2D8A"/>
            </a:solidFill>
            <a:round/>
            <a:headEnd/>
            <a:tailEnd type="arrow" w="med" len="med"/>
          </a:ln>
          <a:effectLst>
            <a:outerShdw blurRad="63500" dist="23000" dir="5400000" rotWithShape="0">
              <a:srgbClr val="000000">
                <a:alpha val="34999"/>
              </a:srgbClr>
            </a:outerShdw>
          </a:effectLst>
        </p:spPr>
      </p:cxnSp>
      <p:sp>
        <p:nvSpPr>
          <p:cNvPr id="8" name="Rectangle 7"/>
          <p:cNvSpPr>
            <a:spLocks noChangeArrowheads="1"/>
          </p:cNvSpPr>
          <p:nvPr/>
        </p:nvSpPr>
        <p:spPr bwMode="auto">
          <a:xfrm>
            <a:off x="5024439" y="1571626"/>
            <a:ext cx="1493837" cy="646113"/>
          </a:xfrm>
          <a:prstGeom prst="rect">
            <a:avLst/>
          </a:prstGeom>
          <a:noFill/>
          <a:ln w="9525">
            <a:noFill/>
            <a:miter lim="800000"/>
            <a:headEnd/>
            <a:tailEnd/>
          </a:ln>
        </p:spPr>
        <p:txBody>
          <a:bodyPr wrap="none">
            <a:spAutoFit/>
          </a:bodyPr>
          <a:lstStyle/>
          <a:p>
            <a:pPr algn="ctr"/>
            <a:r>
              <a:rPr lang="en-GB" b="1"/>
              <a:t>PRODUCTION</a:t>
            </a:r>
          </a:p>
          <a:p>
            <a:pPr algn="ctr"/>
            <a:r>
              <a:rPr lang="en-GB" b="1"/>
              <a:t>(by a firm)</a:t>
            </a:r>
          </a:p>
        </p:txBody>
      </p:sp>
      <p:sp>
        <p:nvSpPr>
          <p:cNvPr id="10" name="Rectangle 9"/>
          <p:cNvSpPr>
            <a:spLocks noChangeArrowheads="1"/>
          </p:cNvSpPr>
          <p:nvPr/>
        </p:nvSpPr>
        <p:spPr bwMode="auto">
          <a:xfrm>
            <a:off x="8310564" y="1500188"/>
            <a:ext cx="2103799" cy="4955204"/>
          </a:xfrm>
          <a:prstGeom prst="rect">
            <a:avLst/>
          </a:prstGeom>
          <a:noFill/>
          <a:ln w="9525">
            <a:noFill/>
            <a:miter lim="800000"/>
            <a:headEnd/>
            <a:tailEnd/>
          </a:ln>
        </p:spPr>
        <p:txBody>
          <a:bodyPr wrap="none">
            <a:spAutoFit/>
          </a:bodyPr>
          <a:lstStyle/>
          <a:p>
            <a:r>
              <a:rPr lang="en-GB" sz="3200" b="1" dirty="0"/>
              <a:t>OUTPUTS</a:t>
            </a:r>
          </a:p>
          <a:p>
            <a:r>
              <a:rPr lang="en-GB" sz="3200" b="1" dirty="0"/>
              <a:t>(GDP)</a:t>
            </a:r>
          </a:p>
          <a:p>
            <a:endParaRPr lang="en-GB" b="1" dirty="0"/>
          </a:p>
          <a:p>
            <a:r>
              <a:rPr lang="en-GB" b="1" dirty="0"/>
              <a:t>Goods and Services:</a:t>
            </a:r>
          </a:p>
          <a:p>
            <a:endParaRPr lang="en-GB" b="1" dirty="0"/>
          </a:p>
          <a:p>
            <a:endParaRPr lang="en-GB" b="1" dirty="0"/>
          </a:p>
          <a:p>
            <a:pPr marL="285750" indent="-285750">
              <a:buFont typeface="Arial"/>
              <a:buChar char="•"/>
            </a:pPr>
            <a:r>
              <a:rPr lang="en-GB" b="1" dirty="0"/>
              <a:t>Primary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a:t>Secondary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a:t>Tertiary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smtClean="0"/>
              <a:t>“Quaternary”???</a:t>
            </a:r>
            <a:endParaRPr lang="en-GB" b="1" dirty="0"/>
          </a:p>
        </p:txBody>
      </p:sp>
      <p:cxnSp>
        <p:nvCxnSpPr>
          <p:cNvPr id="11" name="Straight Arrow Connector 10"/>
          <p:cNvCxnSpPr>
            <a:cxnSpLocks noChangeShapeType="1"/>
          </p:cNvCxnSpPr>
          <p:nvPr/>
        </p:nvCxnSpPr>
        <p:spPr bwMode="auto">
          <a:xfrm>
            <a:off x="6524625" y="1785939"/>
            <a:ext cx="1714500" cy="1587"/>
          </a:xfrm>
          <a:prstGeom prst="straightConnector1">
            <a:avLst/>
          </a:prstGeom>
          <a:noFill/>
          <a:ln w="38100">
            <a:solidFill>
              <a:srgbClr val="2D2D8A"/>
            </a:solidFill>
            <a:round/>
            <a:headEnd/>
            <a:tailEnd type="arrow" w="med" len="med"/>
          </a:ln>
          <a:effectLst>
            <a:outerShdw blurRad="63500" dist="23000" dir="5400000" rotWithShape="0">
              <a:srgbClr val="000000">
                <a:alpha val="34999"/>
              </a:srgbClr>
            </a:outerShdw>
          </a:effectLst>
        </p:spPr>
      </p:cxnSp>
      <p:sp>
        <p:nvSpPr>
          <p:cNvPr id="2" name="TextBox 1"/>
          <p:cNvSpPr txBox="1"/>
          <p:nvPr/>
        </p:nvSpPr>
        <p:spPr>
          <a:xfrm rot="1181787">
            <a:off x="10136458" y="916543"/>
            <a:ext cx="1843262" cy="369332"/>
          </a:xfrm>
          <a:prstGeom prst="rect">
            <a:avLst/>
          </a:prstGeom>
          <a:solidFill>
            <a:schemeClr val="bg1"/>
          </a:solidFill>
        </p:spPr>
        <p:txBody>
          <a:bodyPr wrap="none" rtlCol="0">
            <a:spAutoFit/>
          </a:bodyPr>
          <a:lstStyle/>
          <a:p>
            <a:r>
              <a:rPr lang="en-GB" dirty="0" smtClean="0"/>
              <a:t>What is OUTPUT?</a:t>
            </a:r>
          </a:p>
        </p:txBody>
      </p:sp>
      <p:cxnSp>
        <p:nvCxnSpPr>
          <p:cNvPr id="5" name="Straight Arrow Connector 4"/>
          <p:cNvCxnSpPr/>
          <p:nvPr/>
        </p:nvCxnSpPr>
        <p:spPr>
          <a:xfrm flipH="1">
            <a:off x="10069551" y="1285875"/>
            <a:ext cx="724829" cy="285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60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ox(i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ox(i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ox(i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box(in)">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box(in)">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box(in)">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par>
                                <p:cTn id="51" presetID="4"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box(in)">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Effect transition="in" filter="box(in)">
                                      <p:cBhvr>
                                        <p:cTn id="63" dur="500"/>
                                        <p:tgtEl>
                                          <p:spTgt spid="10">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0">
                                            <p:txEl>
                                              <p:pRg st="3" end="3"/>
                                            </p:txEl>
                                          </p:spTgt>
                                        </p:tgtEl>
                                        <p:attrNameLst>
                                          <p:attrName>style.visibility</p:attrName>
                                        </p:attrNameLst>
                                      </p:cBhvr>
                                      <p:to>
                                        <p:strVal val="visible"/>
                                      </p:to>
                                    </p:set>
                                    <p:animEffect transition="in" filter="box(in)">
                                      <p:cBhvr>
                                        <p:cTn id="68" dur="500"/>
                                        <p:tgtEl>
                                          <p:spTgt spid="10">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box(in)">
                                      <p:cBhvr>
                                        <p:cTn id="73" dur="500"/>
                                        <p:tgtEl>
                                          <p:spTgt spid="10">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10">
                                            <p:txEl>
                                              <p:pRg st="9" end="9"/>
                                            </p:txEl>
                                          </p:spTgt>
                                        </p:tgtEl>
                                        <p:attrNameLst>
                                          <p:attrName>style.visibility</p:attrName>
                                        </p:attrNameLst>
                                      </p:cBhvr>
                                      <p:to>
                                        <p:strVal val="visible"/>
                                      </p:to>
                                    </p:set>
                                    <p:animEffect transition="in" filter="box(in)">
                                      <p:cBhvr>
                                        <p:cTn id="78" dur="500"/>
                                        <p:tgtEl>
                                          <p:spTgt spid="10">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10">
                                            <p:txEl>
                                              <p:pRg st="12" end="12"/>
                                            </p:txEl>
                                          </p:spTgt>
                                        </p:tgtEl>
                                        <p:attrNameLst>
                                          <p:attrName>style.visibility</p:attrName>
                                        </p:attrNameLst>
                                      </p:cBhvr>
                                      <p:to>
                                        <p:strVal val="visible"/>
                                      </p:to>
                                    </p:set>
                                    <p:animEffect transition="in" filter="box(in)">
                                      <p:cBhvr>
                                        <p:cTn id="83" dur="500"/>
                                        <p:tgtEl>
                                          <p:spTgt spid="10">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10">
                                            <p:txEl>
                                              <p:pRg st="15" end="15"/>
                                            </p:txEl>
                                          </p:spTgt>
                                        </p:tgtEl>
                                        <p:attrNameLst>
                                          <p:attrName>style.visibility</p:attrName>
                                        </p:attrNameLst>
                                      </p:cBhvr>
                                      <p:to>
                                        <p:strVal val="visible"/>
                                      </p:to>
                                    </p:set>
                                    <p:animEffect transition="in" filter="box(in)">
                                      <p:cBhvr>
                                        <p:cTn id="88" dur="5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Breakdown of the UK Economy</a:t>
            </a:r>
            <a:endParaRPr lang="en-US" b="1" dirty="0"/>
          </a:p>
        </p:txBody>
      </p:sp>
      <p:pic>
        <p:nvPicPr>
          <p:cNvPr id="12" name="Picture 11"/>
          <p:cNvPicPr>
            <a:picLocks noChangeAspect="1"/>
          </p:cNvPicPr>
          <p:nvPr/>
        </p:nvPicPr>
        <p:blipFill>
          <a:blip r:embed="rId2"/>
          <a:stretch>
            <a:fillRect/>
          </a:stretch>
        </p:blipFill>
        <p:spPr>
          <a:xfrm>
            <a:off x="2030649" y="1340769"/>
            <a:ext cx="7236296" cy="5355219"/>
          </a:xfrm>
          <a:prstGeom prst="rect">
            <a:avLst/>
          </a:prstGeom>
        </p:spPr>
      </p:pic>
      <p:pic>
        <p:nvPicPr>
          <p:cNvPr id="13" name="Picture 12"/>
          <p:cNvPicPr>
            <a:picLocks noChangeAspect="1"/>
          </p:cNvPicPr>
          <p:nvPr/>
        </p:nvPicPr>
        <p:blipFill>
          <a:blip r:embed="rId2"/>
          <a:stretch>
            <a:fillRect/>
          </a:stretch>
        </p:blipFill>
        <p:spPr>
          <a:xfrm>
            <a:off x="0" y="0"/>
            <a:ext cx="9266945" cy="6858000"/>
          </a:xfrm>
          <a:prstGeom prst="rect">
            <a:avLst/>
          </a:prstGeom>
        </p:spPr>
      </p:pic>
      <p:sp>
        <p:nvSpPr>
          <p:cNvPr id="4" name="TextBox 3"/>
          <p:cNvSpPr txBox="1"/>
          <p:nvPr/>
        </p:nvSpPr>
        <p:spPr>
          <a:xfrm>
            <a:off x="9359187" y="128303"/>
            <a:ext cx="2624266" cy="2585323"/>
          </a:xfrm>
          <a:prstGeom prst="rect">
            <a:avLst/>
          </a:prstGeom>
          <a:solidFill>
            <a:schemeClr val="bg1"/>
          </a:solidFill>
        </p:spPr>
        <p:txBody>
          <a:bodyPr wrap="square" rtlCol="0">
            <a:spAutoFit/>
          </a:bodyPr>
          <a:lstStyle/>
          <a:p>
            <a:r>
              <a:rPr lang="en-GB" b="1" dirty="0" smtClean="0"/>
              <a:t>DATA EXERCISE:</a:t>
            </a:r>
          </a:p>
          <a:p>
            <a:pPr marL="285750" indent="-285750">
              <a:buFont typeface="Arial" panose="020B0604020202020204" pitchFamily="34" charset="0"/>
              <a:buChar char="•"/>
            </a:pPr>
            <a:r>
              <a:rPr lang="en-GB" dirty="0" smtClean="0"/>
              <a:t>What observations can you make about the similarities and differences in output in the UK between 1964 and 2009?  Write your answers in a table.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91090599"/>
              </p:ext>
            </p:extLst>
          </p:nvPr>
        </p:nvGraphicFramePr>
        <p:xfrm>
          <a:off x="9442383" y="2950445"/>
          <a:ext cx="2666198" cy="3181972"/>
        </p:xfrm>
        <a:graphic>
          <a:graphicData uri="http://schemas.openxmlformats.org/drawingml/2006/table">
            <a:tbl>
              <a:tblPr firstRow="1" bandRow="1">
                <a:tableStyleId>{5C22544A-7EE6-4342-B048-85BDC9FD1C3A}</a:tableStyleId>
              </a:tblPr>
              <a:tblGrid>
                <a:gridCol w="1333099">
                  <a:extLst>
                    <a:ext uri="{9D8B030D-6E8A-4147-A177-3AD203B41FA5}">
                      <a16:colId xmlns:a16="http://schemas.microsoft.com/office/drawing/2014/main" xmlns="" val="2696319914"/>
                    </a:ext>
                  </a:extLst>
                </a:gridCol>
                <a:gridCol w="1333099">
                  <a:extLst>
                    <a:ext uri="{9D8B030D-6E8A-4147-A177-3AD203B41FA5}">
                      <a16:colId xmlns:a16="http://schemas.microsoft.com/office/drawing/2014/main" xmlns="" val="3060742102"/>
                    </a:ext>
                  </a:extLst>
                </a:gridCol>
              </a:tblGrid>
              <a:tr h="351020">
                <a:tc>
                  <a:txBody>
                    <a:bodyPr/>
                    <a:lstStyle/>
                    <a:p>
                      <a:pPr algn="ctr"/>
                      <a:r>
                        <a:rPr lang="en-GB" dirty="0" smtClean="0"/>
                        <a:t>Similarities</a:t>
                      </a:r>
                      <a:endParaRPr lang="en-GB" dirty="0"/>
                    </a:p>
                  </a:txBody>
                  <a:tcPr/>
                </a:tc>
                <a:tc>
                  <a:txBody>
                    <a:bodyPr/>
                    <a:lstStyle/>
                    <a:p>
                      <a:pPr algn="ctr"/>
                      <a:r>
                        <a:rPr lang="en-GB" dirty="0" smtClean="0"/>
                        <a:t>Differences</a:t>
                      </a:r>
                      <a:endParaRPr lang="en-GB" dirty="0"/>
                    </a:p>
                  </a:txBody>
                  <a:tcPr/>
                </a:tc>
                <a:extLst>
                  <a:ext uri="{0D108BD9-81ED-4DB2-BD59-A6C34878D82A}">
                    <a16:rowId xmlns:a16="http://schemas.microsoft.com/office/drawing/2014/main" xmlns="" val="1428218338"/>
                  </a:ext>
                </a:extLst>
              </a:tr>
              <a:tr h="2816212">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xmlns="" val="500472614"/>
                  </a:ext>
                </a:extLst>
              </a:tr>
            </a:tbl>
          </a:graphicData>
        </a:graphic>
      </p:graphicFrame>
    </p:spTree>
    <p:extLst>
      <p:ext uri="{BB962C8B-B14F-4D97-AF65-F5344CB8AC3E}">
        <p14:creationId xmlns:p14="http://schemas.microsoft.com/office/powerpoint/2010/main" val="3369906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142853"/>
            <a:ext cx="8121582" cy="1200329"/>
          </a:xfrm>
          <a:prstGeom prst="rect">
            <a:avLst/>
          </a:prstGeom>
          <a:noFill/>
        </p:spPr>
        <p:txBody>
          <a:bodyPr wrap="none" rtlCol="0">
            <a:spAutoFit/>
          </a:bodyPr>
          <a:lstStyle/>
          <a:p>
            <a:pPr algn="ctr"/>
            <a:r>
              <a:rPr lang="en-GB" sz="4400" b="1" dirty="0">
                <a:solidFill>
                  <a:schemeClr val="tx2"/>
                </a:solidFill>
              </a:rPr>
              <a:t>Production Possibility Frontier</a:t>
            </a:r>
          </a:p>
          <a:p>
            <a:pPr algn="ctr"/>
            <a:r>
              <a:rPr lang="en-GB" sz="2800" b="1" dirty="0">
                <a:solidFill>
                  <a:srgbClr val="FF0000"/>
                </a:solidFill>
              </a:rPr>
              <a:t>Simple Model: Representing Capacity in the Economy</a:t>
            </a:r>
          </a:p>
        </p:txBody>
      </p:sp>
      <p:cxnSp>
        <p:nvCxnSpPr>
          <p:cNvPr id="4" name="Straight Connector 3"/>
          <p:cNvCxnSpPr/>
          <p:nvPr/>
        </p:nvCxnSpPr>
        <p:spPr>
          <a:xfrm rot="5400000">
            <a:off x="-1334512" y="4215041"/>
            <a:ext cx="4357718"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0800000" flipV="1">
            <a:off x="844347" y="6393900"/>
            <a:ext cx="5205450" cy="9524"/>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2909" y="1893307"/>
            <a:ext cx="1071570" cy="646331"/>
          </a:xfrm>
          <a:prstGeom prst="rect">
            <a:avLst/>
          </a:prstGeom>
          <a:noFill/>
        </p:spPr>
        <p:txBody>
          <a:bodyPr wrap="square" rtlCol="0">
            <a:spAutoFit/>
          </a:bodyPr>
          <a:lstStyle/>
          <a:p>
            <a:r>
              <a:rPr lang="en-GB" b="1" dirty="0"/>
              <a:t>Capital Goods</a:t>
            </a:r>
          </a:p>
        </p:txBody>
      </p:sp>
      <p:sp>
        <p:nvSpPr>
          <p:cNvPr id="8" name="TextBox 7"/>
          <p:cNvSpPr txBox="1"/>
          <p:nvPr/>
        </p:nvSpPr>
        <p:spPr>
          <a:xfrm>
            <a:off x="6059321" y="6036711"/>
            <a:ext cx="1214446" cy="646331"/>
          </a:xfrm>
          <a:prstGeom prst="rect">
            <a:avLst/>
          </a:prstGeom>
          <a:noFill/>
        </p:spPr>
        <p:txBody>
          <a:bodyPr wrap="square" rtlCol="0">
            <a:spAutoFit/>
          </a:bodyPr>
          <a:lstStyle/>
          <a:p>
            <a:r>
              <a:rPr lang="en-GB" b="1" dirty="0"/>
              <a:t>Consumer Goods</a:t>
            </a:r>
          </a:p>
        </p:txBody>
      </p:sp>
      <p:sp>
        <p:nvSpPr>
          <p:cNvPr id="9" name="Arc 8"/>
          <p:cNvSpPr/>
          <p:nvPr/>
        </p:nvSpPr>
        <p:spPr>
          <a:xfrm>
            <a:off x="-3370495" y="3750694"/>
            <a:ext cx="8572560" cy="5286412"/>
          </a:xfrm>
          <a:prstGeom prst="arc">
            <a:avLst>
              <a:gd name="adj1" fmla="val 16157035"/>
              <a:gd name="adj2" fmla="val 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0" name="Oval 9"/>
          <p:cNvSpPr/>
          <p:nvPr/>
        </p:nvSpPr>
        <p:spPr>
          <a:xfrm>
            <a:off x="2344545" y="496514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a:t>
            </a:r>
          </a:p>
        </p:txBody>
      </p:sp>
      <p:sp>
        <p:nvSpPr>
          <p:cNvPr id="12" name="Oval 11"/>
          <p:cNvSpPr/>
          <p:nvPr/>
        </p:nvSpPr>
        <p:spPr>
          <a:xfrm>
            <a:off x="3058925" y="403644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t>
            </a:r>
          </a:p>
        </p:txBody>
      </p:sp>
      <p:sp>
        <p:nvSpPr>
          <p:cNvPr id="13" name="Oval 12"/>
          <p:cNvSpPr/>
          <p:nvPr/>
        </p:nvSpPr>
        <p:spPr>
          <a:xfrm>
            <a:off x="3701867" y="325062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t>
            </a:r>
          </a:p>
        </p:txBody>
      </p:sp>
      <p:sp>
        <p:nvSpPr>
          <p:cNvPr id="14" name="Oval 13"/>
          <p:cNvSpPr/>
          <p:nvPr/>
        </p:nvSpPr>
        <p:spPr>
          <a:xfrm>
            <a:off x="4844875" y="532233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
            </a:r>
          </a:p>
        </p:txBody>
      </p:sp>
      <p:sp>
        <p:nvSpPr>
          <p:cNvPr id="15" name="TextBox 14"/>
          <p:cNvSpPr txBox="1"/>
          <p:nvPr/>
        </p:nvSpPr>
        <p:spPr>
          <a:xfrm>
            <a:off x="8214164" y="1497289"/>
            <a:ext cx="3286148" cy="4801314"/>
          </a:xfrm>
          <a:prstGeom prst="rect">
            <a:avLst/>
          </a:prstGeom>
          <a:solidFill>
            <a:schemeClr val="bg1"/>
          </a:solidFill>
        </p:spPr>
        <p:txBody>
          <a:bodyPr wrap="square" rtlCol="0">
            <a:spAutoFit/>
          </a:bodyPr>
          <a:lstStyle/>
          <a:p>
            <a:r>
              <a:rPr lang="en-GB" b="1" dirty="0" smtClean="0"/>
              <a:t>CLASS</a:t>
            </a:r>
          </a:p>
          <a:p>
            <a:pPr marL="342900" indent="-342900">
              <a:buFontTx/>
              <a:buAutoNum type="arabicParenBoth"/>
            </a:pPr>
            <a:r>
              <a:rPr lang="en-GB" dirty="0" smtClean="0"/>
              <a:t>Draw this model and the letters</a:t>
            </a:r>
          </a:p>
          <a:p>
            <a:pPr marL="342900" indent="-342900">
              <a:buFontTx/>
              <a:buAutoNum type="arabicParenBoth"/>
            </a:pPr>
            <a:r>
              <a:rPr lang="en-GB" dirty="0" smtClean="0"/>
              <a:t>What do you think ‘capital goods’ and ‘consumer goods’ are?</a:t>
            </a:r>
          </a:p>
          <a:p>
            <a:endParaRPr lang="en-GB" b="1" dirty="0"/>
          </a:p>
          <a:p>
            <a:r>
              <a:rPr lang="en-GB" b="1" dirty="0" smtClean="0"/>
              <a:t>GROUPS</a:t>
            </a:r>
          </a:p>
          <a:p>
            <a:pPr marL="342900" indent="-342900">
              <a:buFontTx/>
              <a:buAutoNum type="arabicParenBoth"/>
            </a:pPr>
            <a:r>
              <a:rPr lang="en-GB" dirty="0" smtClean="0"/>
              <a:t>Which </a:t>
            </a:r>
            <a:r>
              <a:rPr lang="en-GB" dirty="0"/>
              <a:t>letter represents unemployment in the economy?</a:t>
            </a:r>
          </a:p>
          <a:p>
            <a:pPr marL="342900" indent="-342900">
              <a:buAutoNum type="arabicParenBoth"/>
            </a:pPr>
            <a:r>
              <a:rPr lang="en-GB" dirty="0"/>
              <a:t>What  might point A represent in the economy?</a:t>
            </a:r>
          </a:p>
          <a:p>
            <a:pPr marL="342900" indent="-342900">
              <a:buAutoNum type="arabicParenBoth"/>
            </a:pPr>
            <a:r>
              <a:rPr lang="en-GB" dirty="0"/>
              <a:t>What might be the short run and long run implications of producing at E rather than D?</a:t>
            </a:r>
          </a:p>
          <a:p>
            <a:pPr marL="342900" indent="-342900">
              <a:buAutoNum type="arabicParenBoth"/>
            </a:pPr>
            <a:r>
              <a:rPr lang="en-GB" dirty="0"/>
              <a:t>Can the economy be at C?</a:t>
            </a:r>
          </a:p>
        </p:txBody>
      </p:sp>
      <p:sp>
        <p:nvSpPr>
          <p:cNvPr id="16" name="Oval 15"/>
          <p:cNvSpPr/>
          <p:nvPr/>
        </p:nvSpPr>
        <p:spPr>
          <a:xfrm>
            <a:off x="1272975" y="367925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Tree>
    <p:extLst>
      <p:ext uri="{BB962C8B-B14F-4D97-AF65-F5344CB8AC3E}">
        <p14:creationId xmlns:p14="http://schemas.microsoft.com/office/powerpoint/2010/main" val="1944016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5843238" y="3267307"/>
            <a:ext cx="557562" cy="369332"/>
          </a:xfrm>
          <a:prstGeom prst="rect">
            <a:avLst/>
          </a:prstGeom>
          <a:noFill/>
        </p:spPr>
        <p:txBody>
          <a:bodyPr wrap="square" rtlCol="0">
            <a:spAutoFit/>
          </a:bodyPr>
          <a:lstStyle/>
          <a:p>
            <a:r>
              <a:rPr lang="en-GB" dirty="0" smtClean="0"/>
              <a:t>60</a:t>
            </a:r>
            <a:endParaRPr lang="en-GB" dirty="0"/>
          </a:p>
        </p:txBody>
      </p:sp>
    </p:spTree>
    <p:extLst>
      <p:ext uri="{BB962C8B-B14F-4D97-AF65-F5344CB8AC3E}">
        <p14:creationId xmlns:p14="http://schemas.microsoft.com/office/powerpoint/2010/main" val="3969727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45083" name="Rectangle 27"/>
          <p:cNvSpPr>
            <a:spLocks noChangeArrowheads="1"/>
          </p:cNvSpPr>
          <p:nvPr/>
        </p:nvSpPr>
        <p:spPr bwMode="auto">
          <a:xfrm>
            <a:off x="4468814" y="1854200"/>
            <a:ext cx="59150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45059" name="Oval 3"/>
          <p:cNvSpPr>
            <a:spLocks noChangeArrowheads="1"/>
          </p:cNvSpPr>
          <p:nvPr/>
        </p:nvSpPr>
        <p:spPr bwMode="auto">
          <a:xfrm>
            <a:off x="5592763" y="2593975"/>
            <a:ext cx="792162"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0" name="Oval 4"/>
          <p:cNvSpPr>
            <a:spLocks noChangeArrowheads="1"/>
          </p:cNvSpPr>
          <p:nvPr/>
        </p:nvSpPr>
        <p:spPr bwMode="auto">
          <a:xfrm>
            <a:off x="8185151" y="2593975"/>
            <a:ext cx="792163"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2" name="Oval 6"/>
          <p:cNvSpPr>
            <a:spLocks noChangeArrowheads="1"/>
          </p:cNvSpPr>
          <p:nvPr/>
        </p:nvSpPr>
        <p:spPr bwMode="auto">
          <a:xfrm>
            <a:off x="5592763" y="4394200"/>
            <a:ext cx="792162"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3" name="Oval 7"/>
          <p:cNvSpPr>
            <a:spLocks noChangeArrowheads="1"/>
          </p:cNvSpPr>
          <p:nvPr/>
        </p:nvSpPr>
        <p:spPr bwMode="auto">
          <a:xfrm>
            <a:off x="8185151" y="4394200"/>
            <a:ext cx="792163"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grpSp>
        <p:nvGrpSpPr>
          <p:cNvPr id="2" name="Group 34"/>
          <p:cNvGrpSpPr>
            <a:grpSpLocks/>
          </p:cNvGrpSpPr>
          <p:nvPr/>
        </p:nvGrpSpPr>
        <p:grpSpPr bwMode="auto">
          <a:xfrm>
            <a:off x="6269038" y="4754563"/>
            <a:ext cx="2032000" cy="254000"/>
            <a:chOff x="2989" y="2995"/>
            <a:chExt cx="1280" cy="160"/>
          </a:xfrm>
        </p:grpSpPr>
        <p:cxnSp>
          <p:nvCxnSpPr>
            <p:cNvPr id="24607" name="AutoShape 11"/>
            <p:cNvCxnSpPr>
              <a:cxnSpLocks noChangeShapeType="1"/>
              <a:stCxn id="45063" idx="3"/>
              <a:endCxn id="45062" idx="5"/>
            </p:cNvCxnSpPr>
            <p:nvPr/>
          </p:nvCxnSpPr>
          <p:spPr bwMode="auto">
            <a:xfrm flipH="1">
              <a:off x="2989" y="3155"/>
              <a:ext cx="1280" cy="0"/>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608" name="Text Box 16"/>
            <p:cNvSpPr txBox="1">
              <a:spLocks noChangeArrowheads="1"/>
            </p:cNvSpPr>
            <p:nvPr/>
          </p:nvSpPr>
          <p:spPr bwMode="auto">
            <a:xfrm>
              <a:off x="3243" y="2995"/>
              <a:ext cx="746" cy="154"/>
            </a:xfrm>
            <a:prstGeom prst="rect">
              <a:avLst/>
            </a:prstGeom>
            <a:noFill/>
            <a:ln w="9525">
              <a:solidFill>
                <a:schemeClr val="tx1"/>
              </a:solidFill>
              <a:miter lim="800000"/>
              <a:headEnd/>
              <a:tailEnd/>
            </a:ln>
          </p:spPr>
          <p:txBody>
            <a:bodyPr wrap="none">
              <a:spAutoFit/>
            </a:bodyPr>
            <a:lstStyle/>
            <a:p>
              <a:r>
                <a:rPr lang="en-GB" sz="1000">
                  <a:cs typeface="Arial" charset="0"/>
                </a:rPr>
                <a:t>GOODS / SERVICES</a:t>
              </a:r>
            </a:p>
          </p:txBody>
        </p:sp>
      </p:grpSp>
      <p:grpSp>
        <p:nvGrpSpPr>
          <p:cNvPr id="3" name="Group 31"/>
          <p:cNvGrpSpPr>
            <a:grpSpLocks/>
          </p:cNvGrpSpPr>
          <p:nvPr/>
        </p:nvGrpSpPr>
        <p:grpSpPr bwMode="auto">
          <a:xfrm>
            <a:off x="6269038" y="4249739"/>
            <a:ext cx="2032000" cy="249237"/>
            <a:chOff x="2989" y="2677"/>
            <a:chExt cx="1280" cy="157"/>
          </a:xfrm>
        </p:grpSpPr>
        <p:cxnSp>
          <p:nvCxnSpPr>
            <p:cNvPr id="24605" name="AutoShape 14"/>
            <p:cNvCxnSpPr>
              <a:cxnSpLocks noChangeShapeType="1"/>
              <a:stCxn id="45062" idx="7"/>
              <a:endCxn id="45063" idx="1"/>
            </p:cNvCxnSpPr>
            <p:nvPr/>
          </p:nvCxnSpPr>
          <p:spPr bwMode="auto">
            <a:xfrm>
              <a:off x="2989" y="2834"/>
              <a:ext cx="1280" cy="0"/>
            </a:xfrm>
            <a:prstGeom prst="straightConnector1">
              <a:avLst/>
            </a:prstGeom>
            <a:noFill/>
            <a:ln w="38100">
              <a:solidFill>
                <a:srgbClr val="FF0000"/>
              </a:solidFill>
              <a:round/>
              <a:headEnd/>
              <a:tailEnd type="triangle" w="med" len="med"/>
            </a:ln>
          </p:spPr>
        </p:cxnSp>
        <p:sp>
          <p:nvSpPr>
            <p:cNvPr id="24606" name="Text Box 17"/>
            <p:cNvSpPr txBox="1">
              <a:spLocks noChangeArrowheads="1"/>
            </p:cNvSpPr>
            <p:nvPr/>
          </p:nvSpPr>
          <p:spPr bwMode="auto">
            <a:xfrm>
              <a:off x="3425" y="2677"/>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4" name="Group 32"/>
          <p:cNvGrpSpPr>
            <a:grpSpLocks/>
          </p:cNvGrpSpPr>
          <p:nvPr/>
        </p:nvGrpSpPr>
        <p:grpSpPr bwMode="auto">
          <a:xfrm>
            <a:off x="8255015" y="3208339"/>
            <a:ext cx="246063" cy="1290637"/>
            <a:chOff x="4240" y="2021"/>
            <a:chExt cx="155" cy="813"/>
          </a:xfrm>
        </p:grpSpPr>
        <p:cxnSp>
          <p:nvCxnSpPr>
            <p:cNvPr id="24603" name="AutoShape 13"/>
            <p:cNvCxnSpPr>
              <a:cxnSpLocks noChangeShapeType="1"/>
              <a:stCxn id="45063" idx="1"/>
              <a:endCxn id="45060" idx="3"/>
            </p:cNvCxnSpPr>
            <p:nvPr/>
          </p:nvCxnSpPr>
          <p:spPr bwMode="auto">
            <a:xfrm flipV="1">
              <a:off x="4269" y="2021"/>
              <a:ext cx="0" cy="813"/>
            </a:xfrm>
            <a:prstGeom prst="straightConnector1">
              <a:avLst/>
            </a:prstGeom>
            <a:noFill/>
            <a:ln w="38100">
              <a:solidFill>
                <a:srgbClr val="FF0000"/>
              </a:solidFill>
              <a:round/>
              <a:headEnd/>
              <a:tailEnd type="triangle" w="med" len="med"/>
            </a:ln>
          </p:spPr>
        </p:cxnSp>
        <p:sp>
          <p:nvSpPr>
            <p:cNvPr id="24604" name="Text Box 18"/>
            <p:cNvSpPr txBox="1">
              <a:spLocks noChangeArrowheads="1"/>
            </p:cNvSpPr>
            <p:nvPr/>
          </p:nvSpPr>
          <p:spPr bwMode="auto">
            <a:xfrm rot="5400000">
              <a:off x="4096" y="2365"/>
              <a:ext cx="443" cy="155"/>
            </a:xfrm>
            <a:prstGeom prst="rect">
              <a:avLst/>
            </a:prstGeom>
            <a:noFill/>
            <a:ln w="9525">
              <a:noFill/>
              <a:miter lim="800000"/>
              <a:headEnd/>
              <a:tailEnd/>
            </a:ln>
          </p:spPr>
          <p:txBody>
            <a:bodyPr wrap="none">
              <a:spAutoFit/>
            </a:bodyPr>
            <a:lstStyle/>
            <a:p>
              <a:r>
                <a:rPr lang="en-GB" sz="1000" dirty="0">
                  <a:cs typeface="Arial" charset="0"/>
                </a:rPr>
                <a:t>PAYMENT</a:t>
              </a:r>
            </a:p>
          </p:txBody>
        </p:sp>
      </p:grpSp>
      <p:grpSp>
        <p:nvGrpSpPr>
          <p:cNvPr id="5" name="Group 33"/>
          <p:cNvGrpSpPr>
            <a:grpSpLocks/>
          </p:cNvGrpSpPr>
          <p:nvPr/>
        </p:nvGrpSpPr>
        <p:grpSpPr bwMode="auto">
          <a:xfrm>
            <a:off x="6022986" y="3208339"/>
            <a:ext cx="246063" cy="1290637"/>
            <a:chOff x="2834" y="2021"/>
            <a:chExt cx="155" cy="813"/>
          </a:xfrm>
        </p:grpSpPr>
        <p:cxnSp>
          <p:nvCxnSpPr>
            <p:cNvPr id="24601" name="AutoShape 12"/>
            <p:cNvCxnSpPr>
              <a:cxnSpLocks noChangeShapeType="1"/>
              <a:stCxn id="45059" idx="5"/>
              <a:endCxn id="45062" idx="7"/>
            </p:cNvCxnSpPr>
            <p:nvPr/>
          </p:nvCxnSpPr>
          <p:spPr bwMode="auto">
            <a:xfrm>
              <a:off x="2989" y="2021"/>
              <a:ext cx="0" cy="813"/>
            </a:xfrm>
            <a:prstGeom prst="straightConnector1">
              <a:avLst/>
            </a:prstGeom>
            <a:noFill/>
            <a:ln w="38100">
              <a:solidFill>
                <a:srgbClr val="FF0000"/>
              </a:solidFill>
              <a:round/>
              <a:headEnd/>
              <a:tailEnd type="triangle" w="med" len="med"/>
            </a:ln>
          </p:spPr>
        </p:cxnSp>
        <p:sp>
          <p:nvSpPr>
            <p:cNvPr id="24602" name="Text Box 19"/>
            <p:cNvSpPr txBox="1">
              <a:spLocks noChangeArrowheads="1"/>
            </p:cNvSpPr>
            <p:nvPr/>
          </p:nvSpPr>
          <p:spPr bwMode="auto">
            <a:xfrm rot="16200000">
              <a:off x="2690" y="2365"/>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6" name="Group 29"/>
          <p:cNvGrpSpPr>
            <a:grpSpLocks/>
          </p:cNvGrpSpPr>
          <p:nvPr/>
        </p:nvGrpSpPr>
        <p:grpSpPr bwMode="auto">
          <a:xfrm>
            <a:off x="6269038" y="2954338"/>
            <a:ext cx="2032000" cy="254000"/>
            <a:chOff x="2989" y="1861"/>
            <a:chExt cx="1280" cy="160"/>
          </a:xfrm>
        </p:grpSpPr>
        <p:cxnSp>
          <p:nvCxnSpPr>
            <p:cNvPr id="24599" name="AutoShape 15"/>
            <p:cNvCxnSpPr>
              <a:cxnSpLocks noChangeShapeType="1"/>
              <a:stCxn id="45060" idx="3"/>
              <a:endCxn id="45059" idx="5"/>
            </p:cNvCxnSpPr>
            <p:nvPr/>
          </p:nvCxnSpPr>
          <p:spPr bwMode="auto">
            <a:xfrm flipH="1">
              <a:off x="2989" y="2021"/>
              <a:ext cx="1280" cy="0"/>
            </a:xfrm>
            <a:prstGeom prst="straightConnector1">
              <a:avLst/>
            </a:prstGeom>
            <a:noFill/>
            <a:ln w="38100">
              <a:solidFill>
                <a:srgbClr val="FF0000"/>
              </a:solidFill>
              <a:round/>
              <a:headEnd/>
              <a:tailEnd type="triangle" w="med" len="med"/>
            </a:ln>
          </p:spPr>
        </p:cxnSp>
        <p:sp>
          <p:nvSpPr>
            <p:cNvPr id="24600" name="Text Box 20"/>
            <p:cNvSpPr txBox="1">
              <a:spLocks noChangeArrowheads="1"/>
            </p:cNvSpPr>
            <p:nvPr/>
          </p:nvSpPr>
          <p:spPr bwMode="auto">
            <a:xfrm>
              <a:off x="3380" y="1861"/>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7" name="Group 28"/>
          <p:cNvGrpSpPr>
            <a:grpSpLocks/>
          </p:cNvGrpSpPr>
          <p:nvPr/>
        </p:nvGrpSpPr>
        <p:grpSpPr bwMode="auto">
          <a:xfrm>
            <a:off x="6269038" y="2449514"/>
            <a:ext cx="2032000" cy="249237"/>
            <a:chOff x="2989" y="1543"/>
            <a:chExt cx="1280" cy="157"/>
          </a:xfrm>
        </p:grpSpPr>
        <p:cxnSp>
          <p:nvCxnSpPr>
            <p:cNvPr id="24597" name="AutoShape 9"/>
            <p:cNvCxnSpPr>
              <a:cxnSpLocks noChangeShapeType="1"/>
              <a:stCxn id="45059" idx="7"/>
              <a:endCxn id="45060" idx="1"/>
            </p:cNvCxnSpPr>
            <p:nvPr/>
          </p:nvCxnSpPr>
          <p:spPr bwMode="auto">
            <a:xfrm>
              <a:off x="2989" y="1700"/>
              <a:ext cx="1280" cy="0"/>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8" name="Text Box 21"/>
            <p:cNvSpPr txBox="1">
              <a:spLocks noChangeArrowheads="1"/>
            </p:cNvSpPr>
            <p:nvPr/>
          </p:nvSpPr>
          <p:spPr bwMode="auto">
            <a:xfrm>
              <a:off x="3198" y="1543"/>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grpSp>
        <p:nvGrpSpPr>
          <p:cNvPr id="8" name="Group 30"/>
          <p:cNvGrpSpPr>
            <a:grpSpLocks/>
          </p:cNvGrpSpPr>
          <p:nvPr/>
        </p:nvGrpSpPr>
        <p:grpSpPr bwMode="auto">
          <a:xfrm>
            <a:off x="8861426" y="3208339"/>
            <a:ext cx="288925" cy="1290637"/>
            <a:chOff x="4622" y="2021"/>
            <a:chExt cx="182" cy="813"/>
          </a:xfrm>
        </p:grpSpPr>
        <p:cxnSp>
          <p:nvCxnSpPr>
            <p:cNvPr id="24595" name="AutoShape 10"/>
            <p:cNvCxnSpPr>
              <a:cxnSpLocks noChangeShapeType="1"/>
              <a:stCxn id="45060" idx="5"/>
              <a:endCxn id="45063" idx="7"/>
            </p:cNvCxnSpPr>
            <p:nvPr/>
          </p:nvCxnSpPr>
          <p:spPr bwMode="auto">
            <a:xfrm>
              <a:off x="4622" y="2021"/>
              <a:ext cx="0" cy="813"/>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6" name="Text Box 22"/>
            <p:cNvSpPr txBox="1">
              <a:spLocks noChangeArrowheads="1"/>
            </p:cNvSpPr>
            <p:nvPr/>
          </p:nvSpPr>
          <p:spPr bwMode="auto">
            <a:xfrm rot="5400000">
              <a:off x="4354" y="2338"/>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grpSp>
        <p:nvGrpSpPr>
          <p:cNvPr id="9" name="Group 35"/>
          <p:cNvGrpSpPr>
            <a:grpSpLocks/>
          </p:cNvGrpSpPr>
          <p:nvPr/>
        </p:nvGrpSpPr>
        <p:grpSpPr bwMode="auto">
          <a:xfrm>
            <a:off x="5448300" y="3208339"/>
            <a:ext cx="260350" cy="1290637"/>
            <a:chOff x="2472" y="2021"/>
            <a:chExt cx="164" cy="813"/>
          </a:xfrm>
        </p:grpSpPr>
        <p:cxnSp>
          <p:nvCxnSpPr>
            <p:cNvPr id="24593" name="AutoShape 8"/>
            <p:cNvCxnSpPr>
              <a:cxnSpLocks noChangeShapeType="1"/>
              <a:stCxn id="45062" idx="1"/>
              <a:endCxn id="45059" idx="3"/>
            </p:cNvCxnSpPr>
            <p:nvPr/>
          </p:nvCxnSpPr>
          <p:spPr bwMode="auto">
            <a:xfrm flipV="1">
              <a:off x="2636" y="2021"/>
              <a:ext cx="0" cy="813"/>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4" name="Text Box 23"/>
            <p:cNvSpPr txBox="1">
              <a:spLocks noChangeArrowheads="1"/>
            </p:cNvSpPr>
            <p:nvPr/>
          </p:nvSpPr>
          <p:spPr bwMode="auto">
            <a:xfrm rot="-5400000">
              <a:off x="2176" y="2384"/>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sp>
        <p:nvSpPr>
          <p:cNvPr id="24591" name="Text Box 26"/>
          <p:cNvSpPr txBox="1">
            <a:spLocks noChangeArrowheads="1"/>
          </p:cNvSpPr>
          <p:nvPr/>
        </p:nvSpPr>
        <p:spPr bwMode="auto">
          <a:xfrm>
            <a:off x="1524000" y="571500"/>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1 Sector Model  </a:t>
            </a:r>
            <a:r>
              <a:rPr lang="en-GB" sz="1200">
                <a:cs typeface="Arial" charset="0"/>
              </a:rPr>
              <a:t>(Households)</a:t>
            </a:r>
          </a:p>
        </p:txBody>
      </p:sp>
      <p:sp>
        <p:nvSpPr>
          <p:cNvPr id="45092" name="Text Box 36"/>
          <p:cNvSpPr txBox="1">
            <a:spLocks noChangeArrowheads="1"/>
          </p:cNvSpPr>
          <p:nvPr/>
        </p:nvSpPr>
        <p:spPr bwMode="auto">
          <a:xfrm>
            <a:off x="1738314" y="1643064"/>
            <a:ext cx="2219325" cy="4986337"/>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endParaRPr lang="en-GB" sz="1200"/>
          </a:p>
          <a:p>
            <a:pPr marL="342900" indent="-342900">
              <a:buFontTx/>
              <a:buAutoNum type="arabicParenBoth"/>
            </a:pPr>
            <a:r>
              <a:rPr lang="en-GB" sz="1200"/>
              <a:t>The economy is represented by the blue box.  If the box gets bigger, then the economy has experienced ECONOMIC GROWTH</a:t>
            </a:r>
          </a:p>
          <a:p>
            <a:pPr marL="342900" indent="-342900">
              <a:buFontTx/>
              <a:buAutoNum type="arabicParenBoth"/>
            </a:pPr>
            <a:r>
              <a:rPr lang="en-GB" sz="1200"/>
              <a:t>Imagine a scenario where the economy consisted of only four households (a desert island?)</a:t>
            </a:r>
          </a:p>
          <a:p>
            <a:pPr marL="342900" indent="-342900">
              <a:buFontTx/>
              <a:buAutoNum type="arabicParenBoth"/>
            </a:pPr>
            <a:r>
              <a:rPr lang="en-GB" sz="1200"/>
              <a:t>If we assume the economy has a currency of “pounds”; to begin with, one household may start trading goods and services for pounds</a:t>
            </a:r>
          </a:p>
          <a:p>
            <a:pPr marL="342900" indent="-342900">
              <a:buFontTx/>
              <a:buAutoNum type="arabicParenBoth"/>
            </a:pPr>
            <a:r>
              <a:rPr lang="en-GB" sz="1200"/>
              <a:t>Soon, all the different households will start trading with each other to obtain more goods and services</a:t>
            </a:r>
          </a:p>
          <a:p>
            <a:pPr marL="342900" indent="-342900">
              <a:buFontTx/>
              <a:buAutoNum type="arabicParenBoth"/>
            </a:pPr>
            <a:endParaRPr lang="en-GB" sz="1200"/>
          </a:p>
          <a:p>
            <a:pPr marL="342900" indent="-342900"/>
            <a:r>
              <a:rPr lang="en-GB" sz="1200" b="1"/>
              <a:t>A VERY SIMPLE ECONOMY</a:t>
            </a:r>
          </a:p>
          <a:p>
            <a:pPr marL="342900" indent="-342900">
              <a:buFontTx/>
              <a:buAutoNum type="arabicParenBoth"/>
            </a:pPr>
            <a:endParaRPr lang="en-GB" sz="1200"/>
          </a:p>
        </p:txBody>
      </p:sp>
    </p:spTree>
    <p:extLst>
      <p:ext uri="{BB962C8B-B14F-4D97-AF65-F5344CB8AC3E}">
        <p14:creationId xmlns:p14="http://schemas.microsoft.com/office/powerpoint/2010/main" val="731840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92">
                                            <p:txEl>
                                              <p:pRg st="2" end="2"/>
                                            </p:txEl>
                                          </p:spTgt>
                                        </p:tgtEl>
                                        <p:attrNameLst>
                                          <p:attrName>style.visibility</p:attrName>
                                        </p:attrNameLst>
                                      </p:cBhvr>
                                      <p:to>
                                        <p:strVal val="visible"/>
                                      </p:to>
                                    </p:set>
                                    <p:animEffect transition="in" filter="box(in)">
                                      <p:cBhvr>
                                        <p:cTn id="7" dur="500"/>
                                        <p:tgtEl>
                                          <p:spTgt spid="45092">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5083"/>
                                        </p:tgtEl>
                                        <p:attrNameLst>
                                          <p:attrName>style.visibility</p:attrName>
                                        </p:attrNameLst>
                                      </p:cBhvr>
                                      <p:to>
                                        <p:strVal val="visible"/>
                                      </p:to>
                                    </p:set>
                                    <p:animEffect transition="in" filter="box(in)">
                                      <p:cBhvr>
                                        <p:cTn id="10" dur="2000"/>
                                        <p:tgtEl>
                                          <p:spTgt spid="4508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5092">
                                            <p:txEl>
                                              <p:pRg st="3" end="3"/>
                                            </p:txEl>
                                          </p:spTgt>
                                        </p:tgtEl>
                                        <p:attrNameLst>
                                          <p:attrName>style.visibility</p:attrName>
                                        </p:attrNameLst>
                                      </p:cBhvr>
                                      <p:to>
                                        <p:strVal val="visible"/>
                                      </p:to>
                                    </p:set>
                                    <p:animEffect transition="in" filter="box(in)">
                                      <p:cBhvr>
                                        <p:cTn id="15" dur="500"/>
                                        <p:tgtEl>
                                          <p:spTgt spid="45092">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5059"/>
                                        </p:tgtEl>
                                        <p:attrNameLst>
                                          <p:attrName>style.visibility</p:attrName>
                                        </p:attrNameLst>
                                      </p:cBhvr>
                                      <p:to>
                                        <p:strVal val="visible"/>
                                      </p:to>
                                    </p:set>
                                    <p:animEffect transition="in" filter="box(in)">
                                      <p:cBhvr>
                                        <p:cTn id="18" dur="500"/>
                                        <p:tgtEl>
                                          <p:spTgt spid="4505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5060"/>
                                        </p:tgtEl>
                                        <p:attrNameLst>
                                          <p:attrName>style.visibility</p:attrName>
                                        </p:attrNameLst>
                                      </p:cBhvr>
                                      <p:to>
                                        <p:strVal val="visible"/>
                                      </p:to>
                                    </p:set>
                                    <p:animEffect transition="in" filter="box(in)">
                                      <p:cBhvr>
                                        <p:cTn id="21" dur="1000"/>
                                        <p:tgtEl>
                                          <p:spTgt spid="450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box(in)">
                                      <p:cBhvr>
                                        <p:cTn id="24" dur="2000"/>
                                        <p:tgtEl>
                                          <p:spTgt spid="4506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box(in)">
                                      <p:cBhvr>
                                        <p:cTn id="27" dur="3000"/>
                                        <p:tgtEl>
                                          <p:spTgt spid="450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092">
                                            <p:txEl>
                                              <p:pRg st="4" end="4"/>
                                            </p:txEl>
                                          </p:spTgt>
                                        </p:tgtEl>
                                        <p:attrNameLst>
                                          <p:attrName>style.visibility</p:attrName>
                                        </p:attrNameLst>
                                      </p:cBhvr>
                                      <p:to>
                                        <p:strVal val="visible"/>
                                      </p:to>
                                    </p:set>
                                    <p:animEffect transition="in" filter="box(in)">
                                      <p:cBhvr>
                                        <p:cTn id="32" dur="500"/>
                                        <p:tgtEl>
                                          <p:spTgt spid="45092">
                                            <p:txEl>
                                              <p:pRg st="4" end="4"/>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1000"/>
                                        <p:tgtEl>
                                          <p:spTgt spid="7"/>
                                        </p:tgtEl>
                                      </p:cBhvr>
                                    </p:animEffect>
                                  </p:childTnLst>
                                </p:cTn>
                              </p:par>
                              <p:par>
                                <p:cTn id="36" presetID="4"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3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45092">
                                            <p:txEl>
                                              <p:pRg st="5" end="5"/>
                                            </p:txEl>
                                          </p:spTgt>
                                        </p:tgtEl>
                                        <p:attrNameLst>
                                          <p:attrName>style.visibility</p:attrName>
                                        </p:attrNameLst>
                                      </p:cBhvr>
                                      <p:to>
                                        <p:strVal val="visible"/>
                                      </p:to>
                                    </p:set>
                                    <p:animEffect transition="in" filter="box(in)">
                                      <p:cBhvr>
                                        <p:cTn id="43" dur="500"/>
                                        <p:tgtEl>
                                          <p:spTgt spid="4509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5092">
                                            <p:txEl>
                                              <p:pRg st="7" end="7"/>
                                            </p:txEl>
                                          </p:spTgt>
                                        </p:tgtEl>
                                        <p:attrNameLst>
                                          <p:attrName>style.visibility</p:attrName>
                                        </p:attrNameLst>
                                      </p:cBhvr>
                                      <p:to>
                                        <p:strVal val="visible"/>
                                      </p:to>
                                    </p:set>
                                    <p:animEffect transition="in" filter="box(in)">
                                      <p:cBhvr>
                                        <p:cTn id="48" dur="500"/>
                                        <p:tgtEl>
                                          <p:spTgt spid="45092">
                                            <p:txEl>
                                              <p:pRg st="7" end="7"/>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500"/>
                                        <p:tgtEl>
                                          <p:spTgt spid="5"/>
                                        </p:tgtEl>
                                      </p:cBhvr>
                                    </p:animEffect>
                                  </p:childTnLst>
                                </p:cTn>
                              </p:par>
                              <p:par>
                                <p:cTn id="55" presetID="4" presetClass="entr" presetSubtype="16"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ox(in)">
                                      <p:cBhvr>
                                        <p:cTn id="57" dur="500"/>
                                        <p:tgtEl>
                                          <p:spTgt spid="2"/>
                                        </p:tgtEl>
                                      </p:cBhvr>
                                    </p:animEffect>
                                  </p:childTnLst>
                                </p:cTn>
                              </p:par>
                              <p:par>
                                <p:cTn id="58" presetID="4" presetClass="entr" presetSubtype="16"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ox(in)">
                                      <p:cBhvr>
                                        <p:cTn id="60" dur="500"/>
                                        <p:tgtEl>
                                          <p:spTgt spid="3"/>
                                        </p:tgtEl>
                                      </p:cBhvr>
                                    </p:animEffect>
                                  </p:childTnLst>
                                </p:cTn>
                              </p:par>
                              <p:par>
                                <p:cTn id="61" presetID="4" presetClass="entr" presetSubtype="16"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ox(in)">
                                      <p:cBhvr>
                                        <p:cTn id="63" dur="500"/>
                                        <p:tgtEl>
                                          <p:spTgt spid="8"/>
                                        </p:tgtEl>
                                      </p:cBhvr>
                                    </p:animEffect>
                                  </p:childTnLst>
                                </p:cTn>
                              </p:par>
                              <p:par>
                                <p:cTn id="64" presetID="4" presetClass="entr" presetSubtype="16"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ox(in)">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3" grpId="0" animBg="1"/>
      <p:bldP spid="45059" grpId="0" animBg="1"/>
      <p:bldP spid="45060" grpId="0" animBg="1"/>
      <p:bldP spid="45062" grpId="0" animBg="1"/>
      <p:bldP spid="450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5497514" y="1854200"/>
            <a:ext cx="48863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5603" name="Oval 7"/>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4" name="Oval 8"/>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5" name="Oval 9"/>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6" name="Oval 10"/>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7" name="Oval 11"/>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8" name="Oval 12"/>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9" name="Oval 13"/>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0" name="Oval 14"/>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1" name="Oval 15"/>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2" name="Oval 16"/>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3" name="Oval 17"/>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4" name="Oval 18"/>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9"/>
          <p:cNvGrpSpPr>
            <a:grpSpLocks/>
          </p:cNvGrpSpPr>
          <p:nvPr/>
        </p:nvGrpSpPr>
        <p:grpSpPr bwMode="auto">
          <a:xfrm>
            <a:off x="6864351" y="4014788"/>
            <a:ext cx="2043113" cy="254000"/>
            <a:chOff x="3290" y="2223"/>
            <a:chExt cx="1275" cy="160"/>
          </a:xfrm>
        </p:grpSpPr>
        <p:cxnSp>
          <p:nvCxnSpPr>
            <p:cNvPr id="25629" name="AutoShape 20"/>
            <p:cNvCxnSpPr>
              <a:cxnSpLocks noChangeShapeType="1"/>
              <a:stCxn id="25616" idx="3"/>
              <a:endCxn id="25614"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5630" name="Text Box 21"/>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5616" name="Oval 22"/>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3"/>
          <p:cNvGrpSpPr>
            <a:grpSpLocks/>
          </p:cNvGrpSpPr>
          <p:nvPr/>
        </p:nvGrpSpPr>
        <p:grpSpPr bwMode="auto">
          <a:xfrm>
            <a:off x="6864351" y="3511550"/>
            <a:ext cx="2043113" cy="247650"/>
            <a:chOff x="3290" y="1906"/>
            <a:chExt cx="1275" cy="156"/>
          </a:xfrm>
        </p:grpSpPr>
        <p:cxnSp>
          <p:nvCxnSpPr>
            <p:cNvPr id="25627" name="AutoShape 24"/>
            <p:cNvCxnSpPr>
              <a:cxnSpLocks noChangeShapeType="1"/>
              <a:stCxn id="25614" idx="7"/>
              <a:endCxn id="25616"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5628" name="Text Box 25"/>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6"/>
          <p:cNvGrpSpPr>
            <a:grpSpLocks/>
          </p:cNvGrpSpPr>
          <p:nvPr/>
        </p:nvGrpSpPr>
        <p:grpSpPr bwMode="auto">
          <a:xfrm>
            <a:off x="6508750" y="3006725"/>
            <a:ext cx="2762250" cy="649288"/>
            <a:chOff x="3066" y="1588"/>
            <a:chExt cx="1724" cy="409"/>
          </a:xfrm>
        </p:grpSpPr>
        <p:cxnSp>
          <p:nvCxnSpPr>
            <p:cNvPr id="25625" name="AutoShape 27"/>
            <p:cNvCxnSpPr>
              <a:cxnSpLocks noChangeShapeType="1"/>
              <a:stCxn id="25616" idx="0"/>
              <a:endCxn id="25614"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5626" name="Text Box 28"/>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9"/>
          <p:cNvGrpSpPr>
            <a:grpSpLocks/>
          </p:cNvGrpSpPr>
          <p:nvPr/>
        </p:nvGrpSpPr>
        <p:grpSpPr bwMode="auto">
          <a:xfrm>
            <a:off x="6508750" y="4373569"/>
            <a:ext cx="2762250" cy="392113"/>
            <a:chOff x="3066" y="2449"/>
            <a:chExt cx="1724" cy="247"/>
          </a:xfrm>
        </p:grpSpPr>
        <p:cxnSp>
          <p:nvCxnSpPr>
            <p:cNvPr id="25623" name="AutoShape 30"/>
            <p:cNvCxnSpPr>
              <a:cxnSpLocks noChangeShapeType="1"/>
              <a:stCxn id="25614" idx="4"/>
              <a:endCxn id="25616"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5624" name="Text Box 31"/>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25620" name="Text Box 60"/>
          <p:cNvSpPr txBox="1">
            <a:spLocks noChangeArrowheads="1"/>
          </p:cNvSpPr>
          <p:nvPr/>
        </p:nvSpPr>
        <p:spPr bwMode="auto">
          <a:xfrm>
            <a:off x="1666875" y="142875"/>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Basic 2 Sector Model  </a:t>
            </a:r>
            <a:r>
              <a:rPr lang="en-GB" sz="1200">
                <a:cs typeface="Arial" charset="0"/>
              </a:rPr>
              <a:t>(Households and Firms)</a:t>
            </a:r>
          </a:p>
        </p:txBody>
      </p:sp>
      <p:sp>
        <p:nvSpPr>
          <p:cNvPr id="44093" name="Text Box 61"/>
          <p:cNvSpPr txBox="1">
            <a:spLocks noChangeArrowheads="1"/>
          </p:cNvSpPr>
          <p:nvPr/>
        </p:nvSpPr>
        <p:spPr bwMode="auto">
          <a:xfrm>
            <a:off x="1738314" y="1071564"/>
            <a:ext cx="3500437" cy="5170487"/>
          </a:xfrm>
          <a:prstGeom prst="rect">
            <a:avLst/>
          </a:prstGeom>
          <a:noFill/>
          <a:ln w="9525">
            <a:noFill/>
            <a:miter lim="800000"/>
            <a:headEnd/>
            <a:tailEnd/>
          </a:ln>
        </p:spPr>
        <p:txBody>
          <a:bodyPr>
            <a:spAutoFit/>
          </a:bodyPr>
          <a:lstStyle/>
          <a:p>
            <a:pPr marL="342900" indent="-342900"/>
            <a:r>
              <a:rPr lang="en-GB"/>
              <a:t>COMMENTARY</a:t>
            </a:r>
          </a:p>
          <a:p>
            <a:pPr marL="342900" indent="-342900"/>
            <a:endParaRPr lang="en-GB" sz="1200"/>
          </a:p>
          <a:p>
            <a:pPr marL="342900" indent="-342900">
              <a:buFontTx/>
              <a:buAutoNum type="arabicParenBoth"/>
            </a:pPr>
            <a:r>
              <a:rPr lang="en-GB" sz="1200"/>
              <a:t>We now have the more realistic assumption of households and firms.  Households consist of workers who earn money to spend money on goods and services.  Firms are profit making enterprises, set up by individuals from the households (entrepreneurs) and specalise in the production of goods and services</a:t>
            </a:r>
          </a:p>
          <a:p>
            <a:pPr marL="342900" indent="-342900">
              <a:buFontTx/>
              <a:buAutoNum type="arabicParenBoth"/>
            </a:pPr>
            <a:r>
              <a:rPr lang="en-GB" sz="1200"/>
              <a:t>If we assume that all households own the inputs or resources in an economy, then a bright entrepreneur will see a gap in the market and want to produce a good (think about Dragon’s Den) using the resources from the household (like labour and land)</a:t>
            </a:r>
          </a:p>
          <a:p>
            <a:pPr marL="342900" indent="-342900">
              <a:buFontTx/>
              <a:buAutoNum type="arabicParenBoth"/>
            </a:pPr>
            <a:r>
              <a:rPr lang="en-GB" sz="1200"/>
              <a:t>Households will be expected to be compensated for their trouble (i.e. hours worked) and will receive wages and an income</a:t>
            </a:r>
          </a:p>
          <a:p>
            <a:pPr marL="342900" indent="-342900">
              <a:buFontTx/>
              <a:buAutoNum type="arabicParenBoth"/>
            </a:pPr>
            <a:r>
              <a:rPr lang="en-GB" sz="1200"/>
              <a:t>The firms will take these resources or inputs and produce some output (a good or service)</a:t>
            </a:r>
          </a:p>
          <a:p>
            <a:pPr marL="342900" indent="-342900">
              <a:buFontTx/>
              <a:buAutoNum type="arabicParenBoth"/>
            </a:pPr>
            <a:r>
              <a:rPr lang="en-GB" sz="1200"/>
              <a:t>Firms will not be giving out goods and services for free, they will except to be compensated.  Households will pay firms for the goods they provide.  This is called expenditure or consumption.</a:t>
            </a:r>
          </a:p>
          <a:p>
            <a:pPr marL="342900" indent="-342900"/>
            <a:endParaRPr lang="en-GB" sz="1200"/>
          </a:p>
        </p:txBody>
      </p:sp>
      <p:sp>
        <p:nvSpPr>
          <p:cNvPr id="33" name="Text Box 61"/>
          <p:cNvSpPr txBox="1">
            <a:spLocks noChangeArrowheads="1"/>
          </p:cNvSpPr>
          <p:nvPr/>
        </p:nvSpPr>
        <p:spPr bwMode="auto">
          <a:xfrm>
            <a:off x="1809751" y="6143626"/>
            <a:ext cx="5000625" cy="523875"/>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What additions to this model would make it more realistic?</a:t>
            </a:r>
          </a:p>
        </p:txBody>
      </p:sp>
    </p:spTree>
    <p:extLst>
      <p:ext uri="{BB962C8B-B14F-4D97-AF65-F5344CB8AC3E}">
        <p14:creationId xmlns:p14="http://schemas.microsoft.com/office/powerpoint/2010/main" val="162355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4093">
                                            <p:txEl>
                                              <p:pRg st="3" end="3"/>
                                            </p:txEl>
                                          </p:spTgt>
                                        </p:tgtEl>
                                        <p:attrNameLst>
                                          <p:attrName>style.visibility</p:attrName>
                                        </p:attrNameLst>
                                      </p:cBhvr>
                                      <p:to>
                                        <p:strVal val="visible"/>
                                      </p:to>
                                    </p:set>
                                    <p:animEffect transition="in" filter="box(in)">
                                      <p:cBhvr>
                                        <p:cTn id="10" dur="500"/>
                                        <p:tgtEl>
                                          <p:spTgt spid="4409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44093">
                                            <p:txEl>
                                              <p:pRg st="4" end="4"/>
                                            </p:txEl>
                                          </p:spTgt>
                                        </p:tgtEl>
                                        <p:attrNameLst>
                                          <p:attrName>style.visibility</p:attrName>
                                        </p:attrNameLst>
                                      </p:cBhvr>
                                      <p:to>
                                        <p:strVal val="visible"/>
                                      </p:to>
                                    </p:set>
                                    <p:animEffect transition="in" filter="box(in)">
                                      <p:cBhvr>
                                        <p:cTn id="18" dur="500"/>
                                        <p:tgtEl>
                                          <p:spTgt spid="4409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par>
                                <p:cTn id="24" presetID="4" presetClass="entr" presetSubtype="16" fill="hold" nodeType="withEffect">
                                  <p:stCondLst>
                                    <p:cond delay="0"/>
                                  </p:stCondLst>
                                  <p:childTnLst>
                                    <p:set>
                                      <p:cBhvr>
                                        <p:cTn id="25" dur="1" fill="hold">
                                          <p:stCondLst>
                                            <p:cond delay="0"/>
                                          </p:stCondLst>
                                        </p:cTn>
                                        <p:tgtEl>
                                          <p:spTgt spid="44093">
                                            <p:txEl>
                                              <p:pRg st="5" end="5"/>
                                            </p:txEl>
                                          </p:spTgt>
                                        </p:tgtEl>
                                        <p:attrNameLst>
                                          <p:attrName>style.visibility</p:attrName>
                                        </p:attrNameLst>
                                      </p:cBhvr>
                                      <p:to>
                                        <p:strVal val="visible"/>
                                      </p:to>
                                    </p:set>
                                    <p:animEffect transition="in" filter="box(in)">
                                      <p:cBhvr>
                                        <p:cTn id="26" dur="500"/>
                                        <p:tgtEl>
                                          <p:spTgt spid="4409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par>
                                <p:cTn id="32" presetID="4" presetClass="entr" presetSubtype="16" fill="hold" nodeType="withEffect">
                                  <p:stCondLst>
                                    <p:cond delay="0"/>
                                  </p:stCondLst>
                                  <p:childTnLst>
                                    <p:set>
                                      <p:cBhvr>
                                        <p:cTn id="33" dur="1" fill="hold">
                                          <p:stCondLst>
                                            <p:cond delay="0"/>
                                          </p:stCondLst>
                                        </p:cTn>
                                        <p:tgtEl>
                                          <p:spTgt spid="44093">
                                            <p:txEl>
                                              <p:pRg st="6" end="6"/>
                                            </p:txEl>
                                          </p:spTgt>
                                        </p:tgtEl>
                                        <p:attrNameLst>
                                          <p:attrName>style.visibility</p:attrName>
                                        </p:attrNameLst>
                                      </p:cBhvr>
                                      <p:to>
                                        <p:strVal val="visible"/>
                                      </p:to>
                                    </p:set>
                                    <p:animEffect transition="in" filter="box(in)">
                                      <p:cBhvr>
                                        <p:cTn id="34" dur="500"/>
                                        <p:tgtEl>
                                          <p:spTgt spid="4409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ox(in)">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426043" y="561315"/>
            <a:ext cx="5041900" cy="646112"/>
          </a:xfrm>
          <a:prstGeom prst="rect">
            <a:avLst/>
          </a:prstGeom>
          <a:noFill/>
          <a:ln w="9525">
            <a:noFill/>
            <a:miter lim="800000"/>
            <a:headEnd/>
            <a:tailEnd/>
          </a:ln>
        </p:spPr>
        <p:txBody>
          <a:bodyPr wrap="none">
            <a:spAutoFit/>
          </a:bodyPr>
          <a:lstStyle/>
          <a:p>
            <a:r>
              <a:rPr lang="en-GB" sz="3600" b="1" dirty="0"/>
              <a:t>Build an Economic Model</a:t>
            </a:r>
          </a:p>
        </p:txBody>
      </p:sp>
      <p:sp>
        <p:nvSpPr>
          <p:cNvPr id="26627" name="TextBox 2"/>
          <p:cNvSpPr txBox="1">
            <a:spLocks noChangeArrowheads="1"/>
          </p:cNvSpPr>
          <p:nvPr/>
        </p:nvSpPr>
        <p:spPr bwMode="auto">
          <a:xfrm>
            <a:off x="188853" y="179249"/>
            <a:ext cx="11707401" cy="6678751"/>
          </a:xfrm>
          <a:prstGeom prst="rect">
            <a:avLst/>
          </a:prstGeom>
          <a:noFill/>
          <a:ln w="9525">
            <a:noFill/>
            <a:miter lim="800000"/>
            <a:headEnd/>
            <a:tailEnd/>
          </a:ln>
        </p:spPr>
        <p:txBody>
          <a:bodyPr wrap="square">
            <a:spAutoFit/>
          </a:bodyPr>
          <a:lstStyle/>
          <a:p>
            <a:r>
              <a:rPr lang="en-GB" sz="2800" b="1" dirty="0"/>
              <a:t>Key Terms to Help:</a:t>
            </a:r>
          </a:p>
          <a:p>
            <a:endParaRPr lang="en-GB" sz="2000" dirty="0"/>
          </a:p>
          <a:p>
            <a:r>
              <a:rPr lang="en-GB" sz="2000" b="1" dirty="0"/>
              <a:t>Agents in the Economy</a:t>
            </a:r>
          </a:p>
          <a:p>
            <a:r>
              <a:rPr lang="en-GB" sz="1600" b="1" dirty="0">
                <a:solidFill>
                  <a:srgbClr val="FF0000"/>
                </a:solidFill>
              </a:rPr>
              <a:t>Household: </a:t>
            </a:r>
            <a:r>
              <a:rPr lang="en-GB" sz="1600" dirty="0"/>
              <a:t>Consumers who work and wish to buy things from the firms</a:t>
            </a:r>
          </a:p>
          <a:p>
            <a:r>
              <a:rPr lang="en-GB" sz="1600" b="1" dirty="0">
                <a:solidFill>
                  <a:srgbClr val="FF0000"/>
                </a:solidFill>
              </a:rPr>
              <a:t>Firm: </a:t>
            </a:r>
            <a:r>
              <a:rPr lang="en-GB" sz="1600" dirty="0"/>
              <a:t>A company who is trying to maximise profits</a:t>
            </a:r>
          </a:p>
          <a:p>
            <a:r>
              <a:rPr lang="en-GB" sz="1600" b="1" dirty="0">
                <a:solidFill>
                  <a:srgbClr val="FF0000"/>
                </a:solidFill>
              </a:rPr>
              <a:t>Government: </a:t>
            </a:r>
            <a:r>
              <a:rPr lang="en-GB" sz="1600" dirty="0"/>
              <a:t>The people who run the country – are they democratically elected?  Or did they come to power because they had more tanks than another despot?</a:t>
            </a:r>
          </a:p>
          <a:p>
            <a:r>
              <a:rPr lang="en-GB" sz="1600" b="1" dirty="0">
                <a:solidFill>
                  <a:srgbClr val="FF0000"/>
                </a:solidFill>
              </a:rPr>
              <a:t>Financial Institutions: </a:t>
            </a:r>
            <a:r>
              <a:rPr lang="en-GB" sz="1600" dirty="0"/>
              <a:t>Banks, stock markets, equity markets, the City – all those kind of things.</a:t>
            </a:r>
          </a:p>
          <a:p>
            <a:r>
              <a:rPr lang="en-GB" sz="1600" b="1" dirty="0">
                <a:solidFill>
                  <a:srgbClr val="FF0000"/>
                </a:solidFill>
              </a:rPr>
              <a:t>Foreign Countries: </a:t>
            </a:r>
            <a:r>
              <a:rPr lang="en-GB" sz="1600" dirty="0"/>
              <a:t>“Johnny Foreigner” not only buys are goods but also sells stuff to us as well.</a:t>
            </a:r>
          </a:p>
          <a:p>
            <a:endParaRPr lang="en-GB" sz="2000" dirty="0"/>
          </a:p>
          <a:p>
            <a:r>
              <a:rPr lang="en-GB" sz="2000" b="1" dirty="0"/>
              <a:t>Movement of money in the Economy</a:t>
            </a:r>
          </a:p>
          <a:p>
            <a:r>
              <a:rPr lang="en-GB" sz="1600" b="1" dirty="0">
                <a:solidFill>
                  <a:schemeClr val="tx2"/>
                </a:solidFill>
              </a:rPr>
              <a:t>Expenditure </a:t>
            </a:r>
            <a:r>
              <a:rPr lang="en-GB" sz="1600" b="1" dirty="0"/>
              <a:t>= </a:t>
            </a:r>
            <a:r>
              <a:rPr lang="en-GB" sz="1600" dirty="0"/>
              <a:t>Households consume goods and services, paying firms</a:t>
            </a:r>
            <a:endParaRPr lang="en-GB" sz="1600" dirty="0">
              <a:solidFill>
                <a:schemeClr val="tx2"/>
              </a:solidFill>
            </a:endParaRPr>
          </a:p>
          <a:p>
            <a:r>
              <a:rPr lang="en-GB" sz="1600" b="1" dirty="0">
                <a:solidFill>
                  <a:schemeClr val="tx2"/>
                </a:solidFill>
              </a:rPr>
              <a:t>Income </a:t>
            </a:r>
            <a:r>
              <a:rPr lang="en-GB" sz="1600" dirty="0"/>
              <a:t>= Households work for firms or entrepreneurs </a:t>
            </a:r>
          </a:p>
          <a:p>
            <a:r>
              <a:rPr lang="en-GB" sz="1600" b="1" dirty="0">
                <a:solidFill>
                  <a:schemeClr val="tx2"/>
                </a:solidFill>
              </a:rPr>
              <a:t>Savings = </a:t>
            </a:r>
            <a:r>
              <a:rPr lang="en-GB" sz="1600" dirty="0"/>
              <a:t>firms and consumers might save money.  They could put it in the bank or they might “invest” it in the </a:t>
            </a:r>
            <a:r>
              <a:rPr lang="en-GB" sz="1600" dirty="0" err="1"/>
              <a:t>stockmarket</a:t>
            </a:r>
            <a:r>
              <a:rPr lang="en-GB" sz="1600" dirty="0"/>
              <a:t> OR they might </a:t>
            </a:r>
          </a:p>
          <a:p>
            <a:r>
              <a:rPr lang="en-GB" sz="1600" b="1" dirty="0">
                <a:solidFill>
                  <a:schemeClr val="tx2"/>
                </a:solidFill>
              </a:rPr>
              <a:t>Investment = </a:t>
            </a:r>
            <a:r>
              <a:rPr lang="en-GB" sz="1600" dirty="0"/>
              <a:t>ONLY firms can invest because it is defined as “purchasing capital” or factory machines, buildings etc.</a:t>
            </a:r>
          </a:p>
          <a:p>
            <a:r>
              <a:rPr lang="en-GB" sz="1600" b="1" dirty="0">
                <a:solidFill>
                  <a:schemeClr val="tx2"/>
                </a:solidFill>
              </a:rPr>
              <a:t>Taxation = </a:t>
            </a:r>
            <a:r>
              <a:rPr lang="en-GB" sz="1600" dirty="0"/>
              <a:t>both firms and households get taxed by the Government.  Firms have corporation tax they must pay which is a tax on profits.  Consumers get taxed via VAT, income tax, inheritance tax.  It all goes into the Governments “coffers” and helps to fund the Government Budget.</a:t>
            </a:r>
          </a:p>
          <a:p>
            <a:r>
              <a:rPr lang="en-GB" sz="1600" b="1" dirty="0">
                <a:solidFill>
                  <a:schemeClr val="tx2"/>
                </a:solidFill>
              </a:rPr>
              <a:t>Government Spending = </a:t>
            </a:r>
            <a:r>
              <a:rPr lang="en-GB" sz="1600" dirty="0"/>
              <a:t>both firms and households receive Government spending.  Governments might spend money on households through the NHS, education or benefits.  Firms might receive subsidies etc.</a:t>
            </a:r>
          </a:p>
          <a:p>
            <a:r>
              <a:rPr lang="en-GB" sz="1600" b="1" dirty="0">
                <a:solidFill>
                  <a:schemeClr val="tx2"/>
                </a:solidFill>
              </a:rPr>
              <a:t>Exports = </a:t>
            </a:r>
            <a:r>
              <a:rPr lang="en-GB" sz="1600" dirty="0"/>
              <a:t>Foreign countries will buy goods from firms.  Consumers might also sell their possessions to foreign countries – for example on E-bay.</a:t>
            </a:r>
          </a:p>
          <a:p>
            <a:r>
              <a:rPr lang="en-GB" sz="1600" b="1" dirty="0">
                <a:solidFill>
                  <a:schemeClr val="tx2"/>
                </a:solidFill>
              </a:rPr>
              <a:t>Imports = </a:t>
            </a:r>
            <a:r>
              <a:rPr lang="en-GB" sz="1600" dirty="0"/>
              <a:t>Consumers and firms will both buy imports from firms etc. in foreign countries.  Consumers might be buying cars etc. whereas firms might be purchasing raw materials to make a product or goods to sell – e.g. Sainsbury’s buying flowers from Zambia to sell to the UK population</a:t>
            </a:r>
          </a:p>
        </p:txBody>
      </p:sp>
    </p:spTree>
    <p:extLst>
      <p:ext uri="{BB962C8B-B14F-4D97-AF65-F5344CB8AC3E}">
        <p14:creationId xmlns:p14="http://schemas.microsoft.com/office/powerpoint/2010/main" val="30555348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667250" y="1854200"/>
            <a:ext cx="5716588"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46085" name="Line 5"/>
          <p:cNvSpPr>
            <a:spLocks noChangeShapeType="1"/>
          </p:cNvSpPr>
          <p:nvPr/>
        </p:nvSpPr>
        <p:spPr bwMode="auto">
          <a:xfrm>
            <a:off x="5738813" y="4000501"/>
            <a:ext cx="4718050" cy="15875"/>
          </a:xfrm>
          <a:prstGeom prst="line">
            <a:avLst/>
          </a:prstGeom>
          <a:noFill/>
          <a:ln w="50800">
            <a:solidFill>
              <a:srgbClr val="FFFFFF"/>
            </a:solidFill>
            <a:round/>
            <a:headEnd/>
            <a:tailEnd/>
          </a:ln>
        </p:spPr>
        <p:txBody>
          <a:bodyPr/>
          <a:lstStyle/>
          <a:p>
            <a:endParaRPr lang="en-GB"/>
          </a:p>
        </p:txBody>
      </p:sp>
      <p:sp>
        <p:nvSpPr>
          <p:cNvPr id="27652" name="Oval 6"/>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3" name="Oval 7"/>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4" name="Oval 8"/>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5" name="Oval 9"/>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6" name="Oval 10"/>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7" name="Oval 11"/>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8" name="Oval 12"/>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9" name="Oval 13"/>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0" name="Oval 14"/>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1" name="Oval 15"/>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2" name="Oval 16"/>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3" name="Oval 17"/>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864351" y="4014788"/>
            <a:ext cx="2043113" cy="254000"/>
            <a:chOff x="3290" y="2223"/>
            <a:chExt cx="1275" cy="160"/>
          </a:xfrm>
        </p:grpSpPr>
        <p:cxnSp>
          <p:nvCxnSpPr>
            <p:cNvPr id="27689" name="AutoShape 19"/>
            <p:cNvCxnSpPr>
              <a:cxnSpLocks noChangeShapeType="1"/>
              <a:stCxn id="27665" idx="3"/>
              <a:endCxn id="27663"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7690"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7665" name="Oval 21"/>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864351" y="3511550"/>
            <a:ext cx="2043113" cy="247650"/>
            <a:chOff x="3290" y="1906"/>
            <a:chExt cx="1275" cy="156"/>
          </a:xfrm>
        </p:grpSpPr>
        <p:cxnSp>
          <p:nvCxnSpPr>
            <p:cNvPr id="27687" name="AutoShape 23"/>
            <p:cNvCxnSpPr>
              <a:cxnSpLocks noChangeShapeType="1"/>
              <a:stCxn id="27663" idx="7"/>
              <a:endCxn id="27665"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7688"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508750" y="3006725"/>
            <a:ext cx="2762250" cy="649288"/>
            <a:chOff x="3066" y="1588"/>
            <a:chExt cx="1724" cy="409"/>
          </a:xfrm>
        </p:grpSpPr>
        <p:cxnSp>
          <p:nvCxnSpPr>
            <p:cNvPr id="27685" name="AutoShape 26"/>
            <p:cNvCxnSpPr>
              <a:cxnSpLocks noChangeShapeType="1"/>
              <a:stCxn id="27665" idx="0"/>
              <a:endCxn id="27663"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7686"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508750" y="4373569"/>
            <a:ext cx="2762250" cy="392113"/>
            <a:chOff x="3066" y="2449"/>
            <a:chExt cx="1724" cy="247"/>
          </a:xfrm>
        </p:grpSpPr>
        <p:cxnSp>
          <p:nvCxnSpPr>
            <p:cNvPr id="27683" name="AutoShape 29"/>
            <p:cNvCxnSpPr>
              <a:cxnSpLocks noChangeShapeType="1"/>
              <a:stCxn id="27663" idx="4"/>
              <a:endCxn id="27665"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7684"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grpSp>
        <p:nvGrpSpPr>
          <p:cNvPr id="6" name="Group 32"/>
          <p:cNvGrpSpPr>
            <a:grpSpLocks/>
          </p:cNvGrpSpPr>
          <p:nvPr/>
        </p:nvGrpSpPr>
        <p:grpSpPr bwMode="auto">
          <a:xfrm>
            <a:off x="4997450" y="2632077"/>
            <a:ext cx="4433888" cy="1023938"/>
            <a:chOff x="2114" y="1352"/>
            <a:chExt cx="2767" cy="645"/>
          </a:xfrm>
        </p:grpSpPr>
        <p:cxnSp>
          <p:nvCxnSpPr>
            <p:cNvPr id="27681" name="AutoShape 33"/>
            <p:cNvCxnSpPr>
              <a:cxnSpLocks noChangeShapeType="1"/>
              <a:stCxn id="46115" idx="0"/>
              <a:endCxn id="27660"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7682"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46115" name="Oval 35"/>
          <p:cNvSpPr>
            <a:spLocks noChangeArrowheads="1"/>
          </p:cNvSpPr>
          <p:nvPr/>
        </p:nvSpPr>
        <p:spPr bwMode="auto">
          <a:xfrm>
            <a:off x="48529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grpSp>
        <p:nvGrpSpPr>
          <p:cNvPr id="7" name="Group 49"/>
          <p:cNvGrpSpPr>
            <a:grpSpLocks/>
          </p:cNvGrpSpPr>
          <p:nvPr/>
        </p:nvGrpSpPr>
        <p:grpSpPr bwMode="auto">
          <a:xfrm>
            <a:off x="4997450" y="4159250"/>
            <a:ext cx="4433888" cy="965200"/>
            <a:chOff x="2114" y="2314"/>
            <a:chExt cx="2767" cy="608"/>
          </a:xfrm>
        </p:grpSpPr>
        <p:sp>
          <p:nvSpPr>
            <p:cNvPr id="27678"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7679" name="AutoShape 51"/>
            <p:cNvCxnSpPr>
              <a:cxnSpLocks noChangeShapeType="1"/>
              <a:stCxn id="27658" idx="4"/>
              <a:endCxn id="46115"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7680" name="AutoShape 52"/>
            <p:cNvCxnSpPr>
              <a:cxnSpLocks noChangeShapeType="1"/>
              <a:stCxn id="27653" idx="4"/>
              <a:endCxn id="46115"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46133" name="Text Box 53"/>
          <p:cNvSpPr txBox="1">
            <a:spLocks noChangeArrowheads="1"/>
          </p:cNvSpPr>
          <p:nvPr/>
        </p:nvSpPr>
        <p:spPr bwMode="auto">
          <a:xfrm rot="5400000">
            <a:off x="9821069" y="2817019"/>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46134" name="Text Box 54"/>
          <p:cNvSpPr txBox="1">
            <a:spLocks noChangeArrowheads="1"/>
          </p:cNvSpPr>
          <p:nvPr/>
        </p:nvSpPr>
        <p:spPr bwMode="auto">
          <a:xfrm rot="5400000">
            <a:off x="9813132" y="4899819"/>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27674" name="Text Box 59"/>
          <p:cNvSpPr txBox="1">
            <a:spLocks noChangeArrowheads="1"/>
          </p:cNvSpPr>
          <p:nvPr/>
        </p:nvSpPr>
        <p:spPr bwMode="auto">
          <a:xfrm>
            <a:off x="1738313" y="357189"/>
            <a:ext cx="8007350" cy="738187"/>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3 Sector Model  </a:t>
            </a:r>
            <a:r>
              <a:rPr lang="en-GB" sz="1200">
                <a:cs typeface="Arial" charset="0"/>
              </a:rPr>
              <a:t>(Households and Firms - with Financial Institutions)</a:t>
            </a:r>
          </a:p>
        </p:txBody>
      </p:sp>
      <p:sp>
        <p:nvSpPr>
          <p:cNvPr id="46140" name="Text Box 60"/>
          <p:cNvSpPr txBox="1">
            <a:spLocks noChangeArrowheads="1"/>
          </p:cNvSpPr>
          <p:nvPr/>
        </p:nvSpPr>
        <p:spPr bwMode="auto">
          <a:xfrm>
            <a:off x="1666876" y="1571625"/>
            <a:ext cx="2709863" cy="4216400"/>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We now introduce the idea of leakages / withdrawals and injections into the circular flow.  These still remain within the economy.</a:t>
            </a:r>
          </a:p>
          <a:p>
            <a:pPr marL="342900" indent="-342900">
              <a:buFontTx/>
              <a:buAutoNum type="arabicParenBoth"/>
            </a:pPr>
            <a:r>
              <a:rPr lang="en-GB" sz="1000"/>
              <a:t>Households may not spend (consume) all of there money and might prefer to save, placing their money into a bank or stockmarket for example.  Equally, firms might decide to save some of their profits and place them in a bank as well.</a:t>
            </a:r>
          </a:p>
          <a:p>
            <a:pPr marL="342900" indent="-342900">
              <a:buFontTx/>
              <a:buAutoNum type="arabicParenBoth"/>
            </a:pPr>
            <a:r>
              <a:rPr lang="en-GB" sz="1000"/>
              <a:t>Banks use this money to invest in the economy by making loans to other firms who then use the borrowed money to invest specifically in their business.  Greater investment means that the blue box gets bigger and there is greater output (or GDP/Economic Growth).  More investment also means more demand for resources or inputs such as workers.</a:t>
            </a:r>
          </a:p>
          <a:p>
            <a:pPr marL="342900" indent="-342900">
              <a:buFontTx/>
              <a:buAutoNum type="arabicParenBoth"/>
            </a:pPr>
            <a:r>
              <a:rPr lang="en-GB" sz="1000"/>
              <a:t>At the moment, the financial institutions are within the economy but for a very complex model, you could have some financial institutions outside the economy.  These are off shore banks which a lot of people save money in.</a:t>
            </a:r>
          </a:p>
        </p:txBody>
      </p:sp>
      <p:sp>
        <p:nvSpPr>
          <p:cNvPr id="46141" name="Text Box 61"/>
          <p:cNvSpPr txBox="1">
            <a:spLocks noChangeArrowheads="1"/>
          </p:cNvSpPr>
          <p:nvPr/>
        </p:nvSpPr>
        <p:spPr bwMode="auto">
          <a:xfrm>
            <a:off x="1676400" y="6019801"/>
            <a:ext cx="2857500" cy="677863"/>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Explain what would happen to the economy if consumers decided to save more?</a:t>
            </a:r>
          </a:p>
        </p:txBody>
      </p:sp>
    </p:spTree>
    <p:extLst>
      <p:ext uri="{BB962C8B-B14F-4D97-AF65-F5344CB8AC3E}">
        <p14:creationId xmlns:p14="http://schemas.microsoft.com/office/powerpoint/2010/main" val="422718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140">
                                            <p:txEl>
                                              <p:pRg st="0" end="0"/>
                                            </p:txEl>
                                          </p:spTgt>
                                        </p:tgtEl>
                                        <p:attrNameLst>
                                          <p:attrName>style.visibility</p:attrName>
                                        </p:attrNameLst>
                                      </p:cBhvr>
                                      <p:to>
                                        <p:strVal val="visible"/>
                                      </p:to>
                                    </p:set>
                                    <p:animEffect transition="in" filter="box(in)">
                                      <p:cBhvr>
                                        <p:cTn id="7" dur="500"/>
                                        <p:tgtEl>
                                          <p:spTgt spid="4614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140">
                                            <p:txEl>
                                              <p:pRg st="1" end="1"/>
                                            </p:txEl>
                                          </p:spTgt>
                                        </p:tgtEl>
                                        <p:attrNameLst>
                                          <p:attrName>style.visibility</p:attrName>
                                        </p:attrNameLst>
                                      </p:cBhvr>
                                      <p:to>
                                        <p:strVal val="visible"/>
                                      </p:to>
                                    </p:set>
                                    <p:animEffect transition="in" filter="box(in)">
                                      <p:cBhvr>
                                        <p:cTn id="10" dur="500"/>
                                        <p:tgtEl>
                                          <p:spTgt spid="46140">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box(in)">
                                      <p:cBhvr>
                                        <p:cTn id="13" dur="500"/>
                                        <p:tgtEl>
                                          <p:spTgt spid="4608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6134"/>
                                        </p:tgtEl>
                                        <p:attrNameLst>
                                          <p:attrName>style.visibility</p:attrName>
                                        </p:attrNameLst>
                                      </p:cBhvr>
                                      <p:to>
                                        <p:strVal val="visible"/>
                                      </p:to>
                                    </p:set>
                                    <p:animEffect transition="in" filter="box(in)">
                                      <p:cBhvr>
                                        <p:cTn id="16" dur="500"/>
                                        <p:tgtEl>
                                          <p:spTgt spid="4613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6133"/>
                                        </p:tgtEl>
                                        <p:attrNameLst>
                                          <p:attrName>style.visibility</p:attrName>
                                        </p:attrNameLst>
                                      </p:cBhvr>
                                      <p:to>
                                        <p:strVal val="visible"/>
                                      </p:to>
                                    </p:set>
                                    <p:animEffect transition="in" filter="box(in)">
                                      <p:cBhvr>
                                        <p:cTn id="19" dur="500"/>
                                        <p:tgtEl>
                                          <p:spTgt spid="4613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115"/>
                                        </p:tgtEl>
                                        <p:attrNameLst>
                                          <p:attrName>style.visibility</p:attrName>
                                        </p:attrNameLst>
                                      </p:cBhvr>
                                      <p:to>
                                        <p:strVal val="visible"/>
                                      </p:to>
                                    </p:set>
                                    <p:animEffect transition="in" filter="box(in)">
                                      <p:cBhvr>
                                        <p:cTn id="24" dur="500"/>
                                        <p:tgtEl>
                                          <p:spTgt spid="46115"/>
                                        </p:tgtEl>
                                      </p:cBhvr>
                                    </p:animEffect>
                                  </p:childTnLst>
                                </p:cTn>
                              </p:par>
                              <p:par>
                                <p:cTn id="25" presetID="4"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6140">
                                            <p:txEl>
                                              <p:pRg st="2" end="2"/>
                                            </p:txEl>
                                          </p:spTgt>
                                        </p:tgtEl>
                                        <p:attrNameLst>
                                          <p:attrName>style.visibility</p:attrName>
                                        </p:attrNameLst>
                                      </p:cBhvr>
                                      <p:to>
                                        <p:strVal val="visible"/>
                                      </p:to>
                                    </p:set>
                                    <p:animEffect transition="in" filter="box(in)">
                                      <p:cBhvr>
                                        <p:cTn id="30" dur="500"/>
                                        <p:tgtEl>
                                          <p:spTgt spid="4614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6140">
                                            <p:txEl>
                                              <p:pRg st="3" end="3"/>
                                            </p:txEl>
                                          </p:spTgt>
                                        </p:tgtEl>
                                        <p:attrNameLst>
                                          <p:attrName>style.visibility</p:attrName>
                                        </p:attrNameLst>
                                      </p:cBhvr>
                                      <p:to>
                                        <p:strVal val="visible"/>
                                      </p:to>
                                    </p:set>
                                    <p:animEffect transition="in" filter="box(in)">
                                      <p:cBhvr>
                                        <p:cTn id="38" dur="500"/>
                                        <p:tgtEl>
                                          <p:spTgt spid="46140">
                                            <p:txEl>
                                              <p:pRg st="3" end="3"/>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6140">
                                            <p:txEl>
                                              <p:pRg st="4" end="4"/>
                                            </p:txEl>
                                          </p:spTgt>
                                        </p:tgtEl>
                                        <p:attrNameLst>
                                          <p:attrName>style.visibility</p:attrName>
                                        </p:attrNameLst>
                                      </p:cBhvr>
                                      <p:to>
                                        <p:strVal val="visible"/>
                                      </p:to>
                                    </p:set>
                                    <p:animEffect transition="in" filter="box(in)">
                                      <p:cBhvr>
                                        <p:cTn id="41" dur="500"/>
                                        <p:tgtEl>
                                          <p:spTgt spid="4614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6141"/>
                                        </p:tgtEl>
                                        <p:attrNameLst>
                                          <p:attrName>style.visibility</p:attrName>
                                        </p:attrNameLst>
                                      </p:cBhvr>
                                      <p:to>
                                        <p:strVal val="visible"/>
                                      </p:to>
                                    </p:set>
                                    <p:animEffect transition="in" filter="box(in)">
                                      <p:cBhvr>
                                        <p:cTn id="46" dur="500"/>
                                        <p:tgtEl>
                                          <p:spTgt spid="46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115" grpId="0" animBg="1"/>
      <p:bldP spid="46133" grpId="0" animBg="1"/>
      <p:bldP spid="46134" grpId="0" animBg="1"/>
      <p:bldP spid="46140" grpId="0" build="allAtOnce"/>
      <p:bldP spid="46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024314" y="1520825"/>
            <a:ext cx="64611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8675" name="Line 5"/>
          <p:cNvSpPr>
            <a:spLocks noChangeShapeType="1"/>
          </p:cNvSpPr>
          <p:nvPr/>
        </p:nvSpPr>
        <p:spPr bwMode="auto">
          <a:xfrm>
            <a:off x="4095750" y="3643314"/>
            <a:ext cx="6326188" cy="1587"/>
          </a:xfrm>
          <a:prstGeom prst="line">
            <a:avLst/>
          </a:prstGeom>
          <a:noFill/>
          <a:ln w="50800">
            <a:solidFill>
              <a:srgbClr val="FFFFFF"/>
            </a:solidFill>
            <a:round/>
            <a:headEnd/>
            <a:tailEnd/>
          </a:ln>
        </p:spPr>
        <p:txBody>
          <a:bodyPr/>
          <a:lstStyle/>
          <a:p>
            <a:endParaRPr lang="en-GB"/>
          </a:p>
        </p:txBody>
      </p:sp>
      <p:sp>
        <p:nvSpPr>
          <p:cNvPr id="28676" name="Oval 6"/>
          <p:cNvSpPr>
            <a:spLocks noChangeArrowheads="1"/>
          </p:cNvSpPr>
          <p:nvPr/>
        </p:nvSpPr>
        <p:spPr bwMode="auto">
          <a:xfrm>
            <a:off x="6249988"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7" name="Oval 7"/>
          <p:cNvSpPr>
            <a:spLocks noChangeArrowheads="1"/>
          </p:cNvSpPr>
          <p:nvPr/>
        </p:nvSpPr>
        <p:spPr bwMode="auto">
          <a:xfrm>
            <a:off x="6107113" y="36099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8" name="Oval 8"/>
          <p:cNvSpPr>
            <a:spLocks noChangeArrowheads="1"/>
          </p:cNvSpPr>
          <p:nvPr/>
        </p:nvSpPr>
        <p:spPr bwMode="auto">
          <a:xfrm>
            <a:off x="6394450" y="38258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9" name="Oval 9"/>
          <p:cNvSpPr>
            <a:spLocks noChangeArrowheads="1"/>
          </p:cNvSpPr>
          <p:nvPr/>
        </p:nvSpPr>
        <p:spPr bwMode="auto">
          <a:xfrm>
            <a:off x="6249988" y="33940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0" name="Oval 10"/>
          <p:cNvSpPr>
            <a:spLocks noChangeArrowheads="1"/>
          </p:cNvSpPr>
          <p:nvPr/>
        </p:nvSpPr>
        <p:spPr bwMode="auto">
          <a:xfrm>
            <a:off x="6394450" y="33210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1" name="Oval 11"/>
          <p:cNvSpPr>
            <a:spLocks noChangeArrowheads="1"/>
          </p:cNvSpPr>
          <p:nvPr/>
        </p:nvSpPr>
        <p:spPr bwMode="auto">
          <a:xfrm>
            <a:off x="9707563" y="36099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2" name="Oval 12"/>
          <p:cNvSpPr>
            <a:spLocks noChangeArrowheads="1"/>
          </p:cNvSpPr>
          <p:nvPr/>
        </p:nvSpPr>
        <p:spPr bwMode="auto">
          <a:xfrm>
            <a:off x="9418638"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3" name="Oval 13"/>
          <p:cNvSpPr>
            <a:spLocks noChangeArrowheads="1"/>
          </p:cNvSpPr>
          <p:nvPr/>
        </p:nvSpPr>
        <p:spPr bwMode="auto">
          <a:xfrm>
            <a:off x="9563100"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4" name="Oval 14"/>
          <p:cNvSpPr>
            <a:spLocks noChangeArrowheads="1"/>
          </p:cNvSpPr>
          <p:nvPr/>
        </p:nvSpPr>
        <p:spPr bwMode="auto">
          <a:xfrm>
            <a:off x="9418638" y="33210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5" name="Oval 15"/>
          <p:cNvSpPr>
            <a:spLocks noChangeArrowheads="1"/>
          </p:cNvSpPr>
          <p:nvPr/>
        </p:nvSpPr>
        <p:spPr bwMode="auto">
          <a:xfrm>
            <a:off x="9707563" y="35385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6" name="Oval 16"/>
          <p:cNvSpPr>
            <a:spLocks noChangeArrowheads="1"/>
          </p:cNvSpPr>
          <p:nvPr/>
        </p:nvSpPr>
        <p:spPr bwMode="auto">
          <a:xfrm>
            <a:off x="9563100" y="33940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7" name="Oval 17"/>
          <p:cNvSpPr>
            <a:spLocks noChangeArrowheads="1"/>
          </p:cNvSpPr>
          <p:nvPr/>
        </p:nvSpPr>
        <p:spPr bwMode="auto">
          <a:xfrm>
            <a:off x="6107113" y="3321050"/>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965951" y="3681413"/>
            <a:ext cx="2043113" cy="254000"/>
            <a:chOff x="3290" y="2223"/>
            <a:chExt cx="1275" cy="160"/>
          </a:xfrm>
        </p:grpSpPr>
        <p:cxnSp>
          <p:nvCxnSpPr>
            <p:cNvPr id="28723" name="AutoShape 19"/>
            <p:cNvCxnSpPr>
              <a:cxnSpLocks noChangeShapeType="1"/>
              <a:stCxn id="28689" idx="3"/>
              <a:endCxn id="28687"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8724"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8689" name="Oval 21"/>
          <p:cNvSpPr>
            <a:spLocks noChangeArrowheads="1"/>
          </p:cNvSpPr>
          <p:nvPr/>
        </p:nvSpPr>
        <p:spPr bwMode="auto">
          <a:xfrm>
            <a:off x="8842376" y="3321050"/>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965951" y="3178175"/>
            <a:ext cx="2043113" cy="247650"/>
            <a:chOff x="3290" y="1906"/>
            <a:chExt cx="1275" cy="156"/>
          </a:xfrm>
        </p:grpSpPr>
        <p:cxnSp>
          <p:nvCxnSpPr>
            <p:cNvPr id="28721" name="AutoShape 23"/>
            <p:cNvCxnSpPr>
              <a:cxnSpLocks noChangeShapeType="1"/>
              <a:stCxn id="28687" idx="7"/>
              <a:endCxn id="28689"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8722"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610350" y="2673350"/>
            <a:ext cx="2762250" cy="649288"/>
            <a:chOff x="3066" y="1588"/>
            <a:chExt cx="1724" cy="409"/>
          </a:xfrm>
        </p:grpSpPr>
        <p:cxnSp>
          <p:nvCxnSpPr>
            <p:cNvPr id="28719" name="AutoShape 26"/>
            <p:cNvCxnSpPr>
              <a:cxnSpLocks noChangeShapeType="1"/>
              <a:stCxn id="28689" idx="0"/>
              <a:endCxn id="28687"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8720"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610350" y="4040194"/>
            <a:ext cx="2762250" cy="392113"/>
            <a:chOff x="3066" y="2449"/>
            <a:chExt cx="1724" cy="247"/>
          </a:xfrm>
        </p:grpSpPr>
        <p:cxnSp>
          <p:nvCxnSpPr>
            <p:cNvPr id="28717" name="AutoShape 29"/>
            <p:cNvCxnSpPr>
              <a:cxnSpLocks noChangeShapeType="1"/>
              <a:stCxn id="28687" idx="4"/>
              <a:endCxn id="28689"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8718"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47135" name="Oval 31"/>
          <p:cNvSpPr>
            <a:spLocks noChangeArrowheads="1"/>
          </p:cNvSpPr>
          <p:nvPr/>
        </p:nvSpPr>
        <p:spPr bwMode="auto">
          <a:xfrm>
            <a:off x="4090988" y="33210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GOVERNMENT</a:t>
            </a:r>
          </a:p>
        </p:txBody>
      </p:sp>
      <p:grpSp>
        <p:nvGrpSpPr>
          <p:cNvPr id="6" name="Group 32"/>
          <p:cNvGrpSpPr>
            <a:grpSpLocks/>
          </p:cNvGrpSpPr>
          <p:nvPr/>
        </p:nvGrpSpPr>
        <p:grpSpPr bwMode="auto">
          <a:xfrm>
            <a:off x="5099050" y="2298702"/>
            <a:ext cx="4433888" cy="1023938"/>
            <a:chOff x="2114" y="1352"/>
            <a:chExt cx="2767" cy="645"/>
          </a:xfrm>
        </p:grpSpPr>
        <p:cxnSp>
          <p:nvCxnSpPr>
            <p:cNvPr id="28715" name="AutoShape 33"/>
            <p:cNvCxnSpPr>
              <a:cxnSpLocks noChangeShapeType="1"/>
              <a:stCxn id="28695" idx="0"/>
              <a:endCxn id="28684"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8716"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28695" name="Oval 35"/>
          <p:cNvSpPr>
            <a:spLocks noChangeArrowheads="1"/>
          </p:cNvSpPr>
          <p:nvPr/>
        </p:nvSpPr>
        <p:spPr bwMode="auto">
          <a:xfrm>
            <a:off x="4954588" y="33210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grpSp>
        <p:nvGrpSpPr>
          <p:cNvPr id="7" name="Group 45"/>
          <p:cNvGrpSpPr>
            <a:grpSpLocks/>
          </p:cNvGrpSpPr>
          <p:nvPr/>
        </p:nvGrpSpPr>
        <p:grpSpPr bwMode="auto">
          <a:xfrm>
            <a:off x="4235466" y="3970340"/>
            <a:ext cx="5449873" cy="1100138"/>
            <a:chOff x="1570" y="2405"/>
            <a:chExt cx="3402" cy="693"/>
          </a:xfrm>
        </p:grpSpPr>
        <p:cxnSp>
          <p:nvCxnSpPr>
            <p:cNvPr id="28712" name="AutoShape 46"/>
            <p:cNvCxnSpPr>
              <a:cxnSpLocks noChangeShapeType="1"/>
              <a:stCxn id="28676" idx="4"/>
              <a:endCxn id="47135" idx="4"/>
            </p:cNvCxnSpPr>
            <p:nvPr/>
          </p:nvCxnSpPr>
          <p:spPr bwMode="auto">
            <a:xfrm rot="5400000">
              <a:off x="2285" y="1849"/>
              <a:ext cx="44" cy="1156"/>
            </a:xfrm>
            <a:prstGeom prst="bentConnector3">
              <a:avLst>
                <a:gd name="adj1" fmla="val 1865907"/>
              </a:avLst>
            </a:prstGeom>
            <a:noFill/>
            <a:ln w="31750">
              <a:solidFill>
                <a:srgbClr val="FF0000"/>
              </a:solidFill>
              <a:miter lim="800000"/>
              <a:headEnd/>
              <a:tailEnd type="triangle" w="med" len="med"/>
            </a:ln>
          </p:spPr>
        </p:cxnSp>
        <p:cxnSp>
          <p:nvCxnSpPr>
            <p:cNvPr id="28713" name="AutoShape 47"/>
            <p:cNvCxnSpPr>
              <a:cxnSpLocks noChangeShapeType="1"/>
              <a:stCxn id="28683" idx="4"/>
              <a:endCxn id="47135" idx="4"/>
            </p:cNvCxnSpPr>
            <p:nvPr/>
          </p:nvCxnSpPr>
          <p:spPr bwMode="auto">
            <a:xfrm rot="5400000">
              <a:off x="3329" y="805"/>
              <a:ext cx="44" cy="3243"/>
            </a:xfrm>
            <a:prstGeom prst="bentConnector3">
              <a:avLst>
                <a:gd name="adj1" fmla="val 1868181"/>
              </a:avLst>
            </a:prstGeom>
            <a:noFill/>
            <a:ln w="31750">
              <a:solidFill>
                <a:srgbClr val="FF0000"/>
              </a:solidFill>
              <a:miter lim="800000"/>
              <a:headEnd/>
              <a:tailEnd type="triangle" w="med" len="med"/>
            </a:ln>
          </p:spPr>
        </p:cxnSp>
        <p:sp>
          <p:nvSpPr>
            <p:cNvPr id="28714" name="Text Box 48"/>
            <p:cNvSpPr txBox="1">
              <a:spLocks noChangeArrowheads="1"/>
            </p:cNvSpPr>
            <p:nvPr/>
          </p:nvSpPr>
          <p:spPr bwMode="auto">
            <a:xfrm rot="16200000">
              <a:off x="1365" y="2740"/>
              <a:ext cx="563" cy="154"/>
            </a:xfrm>
            <a:prstGeom prst="rect">
              <a:avLst/>
            </a:prstGeom>
            <a:noFill/>
            <a:ln w="9525">
              <a:noFill/>
              <a:miter lim="800000"/>
              <a:headEnd/>
              <a:tailEnd/>
            </a:ln>
          </p:spPr>
          <p:txBody>
            <a:bodyPr wrap="none">
              <a:spAutoFit/>
            </a:bodyPr>
            <a:lstStyle/>
            <a:p>
              <a:r>
                <a:rPr lang="en-GB" sz="1000">
                  <a:cs typeface="Arial" charset="0"/>
                </a:rPr>
                <a:t>TAXATION (T)</a:t>
              </a:r>
            </a:p>
          </p:txBody>
        </p:sp>
      </p:grpSp>
      <p:grpSp>
        <p:nvGrpSpPr>
          <p:cNvPr id="8" name="Group 49"/>
          <p:cNvGrpSpPr>
            <a:grpSpLocks/>
          </p:cNvGrpSpPr>
          <p:nvPr/>
        </p:nvGrpSpPr>
        <p:grpSpPr bwMode="auto">
          <a:xfrm>
            <a:off x="5099050" y="3825875"/>
            <a:ext cx="4433888" cy="965200"/>
            <a:chOff x="2114" y="2314"/>
            <a:chExt cx="2767" cy="608"/>
          </a:xfrm>
        </p:grpSpPr>
        <p:sp>
          <p:nvSpPr>
            <p:cNvPr id="28709"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8710" name="AutoShape 51"/>
            <p:cNvCxnSpPr>
              <a:cxnSpLocks noChangeShapeType="1"/>
              <a:stCxn id="28682" idx="4"/>
              <a:endCxn id="28695"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8711" name="AutoShape 52"/>
            <p:cNvCxnSpPr>
              <a:cxnSpLocks noChangeShapeType="1"/>
              <a:stCxn id="28677" idx="4"/>
              <a:endCxn id="28695"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28698" name="Text Box 53"/>
          <p:cNvSpPr txBox="1">
            <a:spLocks noChangeArrowheads="1"/>
          </p:cNvSpPr>
          <p:nvPr/>
        </p:nvSpPr>
        <p:spPr bwMode="auto">
          <a:xfrm rot="5400000">
            <a:off x="9965532" y="4647407"/>
            <a:ext cx="736600" cy="246063"/>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8699" name="Text Box 54"/>
          <p:cNvSpPr txBox="1">
            <a:spLocks noChangeArrowheads="1"/>
          </p:cNvSpPr>
          <p:nvPr/>
        </p:nvSpPr>
        <p:spPr bwMode="auto">
          <a:xfrm rot="5400000">
            <a:off x="9987757" y="253603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grpSp>
        <p:nvGrpSpPr>
          <p:cNvPr id="9" name="Group 55"/>
          <p:cNvGrpSpPr>
            <a:grpSpLocks/>
          </p:cNvGrpSpPr>
          <p:nvPr/>
        </p:nvGrpSpPr>
        <p:grpSpPr bwMode="auto">
          <a:xfrm>
            <a:off x="4230660" y="2300289"/>
            <a:ext cx="5454679" cy="1093787"/>
            <a:chOff x="1567" y="1353"/>
            <a:chExt cx="3405" cy="689"/>
          </a:xfrm>
        </p:grpSpPr>
        <p:sp>
          <p:nvSpPr>
            <p:cNvPr id="28706" name="Text Box 56"/>
            <p:cNvSpPr txBox="1">
              <a:spLocks noChangeArrowheads="1"/>
            </p:cNvSpPr>
            <p:nvPr/>
          </p:nvSpPr>
          <p:spPr bwMode="auto">
            <a:xfrm rot="16200000">
              <a:off x="1416" y="1504"/>
              <a:ext cx="619" cy="317"/>
            </a:xfrm>
            <a:prstGeom prst="rect">
              <a:avLst/>
            </a:prstGeom>
            <a:noFill/>
            <a:ln w="12700">
              <a:noFill/>
              <a:miter lim="800000"/>
              <a:headEnd/>
              <a:tailEnd/>
            </a:ln>
          </p:spPr>
          <p:txBody>
            <a:bodyPr wrap="none">
              <a:spAutoFit/>
            </a:bodyPr>
            <a:lstStyle/>
            <a:p>
              <a:pPr algn="ctr"/>
              <a:r>
                <a:rPr lang="en-GB" sz="1000">
                  <a:cs typeface="Arial" charset="0"/>
                </a:rPr>
                <a:t>GOVERNMENT </a:t>
              </a:r>
            </a:p>
            <a:p>
              <a:pPr algn="ctr"/>
              <a:endParaRPr lang="en-GB" sz="700">
                <a:cs typeface="Arial" charset="0"/>
              </a:endParaRPr>
            </a:p>
            <a:p>
              <a:pPr algn="ctr"/>
              <a:r>
                <a:rPr lang="en-GB" sz="1000">
                  <a:cs typeface="Arial" charset="0"/>
                </a:rPr>
                <a:t>SPENDING (G)</a:t>
              </a:r>
            </a:p>
          </p:txBody>
        </p:sp>
        <p:cxnSp>
          <p:nvCxnSpPr>
            <p:cNvPr id="28707" name="AutoShape 57"/>
            <p:cNvCxnSpPr>
              <a:cxnSpLocks noChangeShapeType="1"/>
              <a:stCxn id="47135" idx="0"/>
              <a:endCxn id="28679" idx="0"/>
            </p:cNvCxnSpPr>
            <p:nvPr/>
          </p:nvCxnSpPr>
          <p:spPr bwMode="auto">
            <a:xfrm rot="5400000" flipV="1">
              <a:off x="2284" y="1441"/>
              <a:ext cx="46" cy="1156"/>
            </a:xfrm>
            <a:prstGeom prst="bentConnector3">
              <a:avLst>
                <a:gd name="adj1" fmla="val -1836958"/>
              </a:avLst>
            </a:prstGeom>
            <a:noFill/>
            <a:ln w="31750">
              <a:solidFill>
                <a:srgbClr val="FF0000"/>
              </a:solidFill>
              <a:miter lim="800000"/>
              <a:headEnd/>
              <a:tailEnd type="triangle" w="med" len="med"/>
            </a:ln>
          </p:spPr>
        </p:cxnSp>
        <p:cxnSp>
          <p:nvCxnSpPr>
            <p:cNvPr id="28708" name="AutoShape 58"/>
            <p:cNvCxnSpPr>
              <a:cxnSpLocks noChangeShapeType="1"/>
              <a:stCxn id="47135" idx="0"/>
              <a:endCxn id="28686" idx="0"/>
            </p:cNvCxnSpPr>
            <p:nvPr/>
          </p:nvCxnSpPr>
          <p:spPr bwMode="auto">
            <a:xfrm rot="5400000" flipV="1">
              <a:off x="3328" y="397"/>
              <a:ext cx="46" cy="3243"/>
            </a:xfrm>
            <a:prstGeom prst="bentConnector3">
              <a:avLst>
                <a:gd name="adj1" fmla="val -1834787"/>
              </a:avLst>
            </a:prstGeom>
            <a:noFill/>
            <a:ln w="31750">
              <a:solidFill>
                <a:srgbClr val="FF0000"/>
              </a:solidFill>
              <a:miter lim="800000"/>
              <a:headEnd/>
              <a:tailEnd type="triangle" w="med" len="med"/>
            </a:ln>
          </p:spPr>
        </p:cxnSp>
      </p:grpSp>
      <p:sp>
        <p:nvSpPr>
          <p:cNvPr id="28701" name="Text Box 59"/>
          <p:cNvSpPr txBox="1">
            <a:spLocks noChangeArrowheads="1"/>
          </p:cNvSpPr>
          <p:nvPr/>
        </p:nvSpPr>
        <p:spPr bwMode="auto">
          <a:xfrm>
            <a:off x="1738313" y="142875"/>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4 Sector Model  </a:t>
            </a:r>
            <a:r>
              <a:rPr lang="en-GB" sz="1200">
                <a:cs typeface="Arial" charset="0"/>
              </a:rPr>
              <a:t>(Households, Firms and Governments – with Financial Institutions)</a:t>
            </a:r>
          </a:p>
        </p:txBody>
      </p:sp>
      <p:sp>
        <p:nvSpPr>
          <p:cNvPr id="28702" name="Text Box 60"/>
          <p:cNvSpPr txBox="1">
            <a:spLocks noChangeArrowheads="1"/>
          </p:cNvSpPr>
          <p:nvPr/>
        </p:nvSpPr>
        <p:spPr bwMode="auto">
          <a:xfrm rot="5400000">
            <a:off x="9995694" y="2555082"/>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8703" name="Text Box 61"/>
          <p:cNvSpPr txBox="1">
            <a:spLocks noChangeArrowheads="1"/>
          </p:cNvSpPr>
          <p:nvPr/>
        </p:nvSpPr>
        <p:spPr bwMode="auto">
          <a:xfrm rot="5400000">
            <a:off x="9987757" y="463788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47166" name="Text Box 62"/>
          <p:cNvSpPr txBox="1">
            <a:spLocks noChangeArrowheads="1"/>
          </p:cNvSpPr>
          <p:nvPr/>
        </p:nvSpPr>
        <p:spPr bwMode="auto">
          <a:xfrm>
            <a:off x="1524001" y="1428751"/>
            <a:ext cx="2259013" cy="3908425"/>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To make our model economy even MORE realistic, we now introduce Governments into the economy.  Governments are important because they establish property rights (in other words people can own things without fear of them being taken away)</a:t>
            </a:r>
          </a:p>
          <a:p>
            <a:pPr marL="342900" indent="-342900">
              <a:buFontTx/>
              <a:buAutoNum type="arabicParenBoth"/>
            </a:pPr>
            <a:r>
              <a:rPr lang="en-GB" sz="1000"/>
              <a:t>Governments normally require that households and firms pay tax.  Taxes for households might include income tax, VAT, National Insurance etc.  Whilst Firms may be faced with corporation tax (tax on their profits) and business rates.  This money is received in tax revenues by the Government.</a:t>
            </a:r>
          </a:p>
          <a:p>
            <a:pPr marL="342900" indent="-342900">
              <a:buFontTx/>
              <a:buAutoNum type="arabicParenBoth"/>
            </a:pPr>
            <a:r>
              <a:rPr lang="en-GB" sz="1000"/>
              <a:t>The Government will then spend this money on both households (welfare state - education, benefits, health) and firms (subsidies for new business etc.)</a:t>
            </a:r>
          </a:p>
        </p:txBody>
      </p:sp>
      <p:sp>
        <p:nvSpPr>
          <p:cNvPr id="47167" name="Text Box 63"/>
          <p:cNvSpPr txBox="1">
            <a:spLocks noChangeArrowheads="1"/>
          </p:cNvSpPr>
          <p:nvPr/>
        </p:nvSpPr>
        <p:spPr bwMode="auto">
          <a:xfrm>
            <a:off x="1738313" y="5857876"/>
            <a:ext cx="3071812" cy="830263"/>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Explain what might happen in the economy if the Government decided to cut income tax and reduce the amount of money going to the Welfare State?</a:t>
            </a:r>
          </a:p>
        </p:txBody>
      </p:sp>
    </p:spTree>
    <p:extLst>
      <p:ext uri="{BB962C8B-B14F-4D97-AF65-F5344CB8AC3E}">
        <p14:creationId xmlns:p14="http://schemas.microsoft.com/office/powerpoint/2010/main" val="3178312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66">
                                            <p:txEl>
                                              <p:pRg st="1" end="1"/>
                                            </p:txEl>
                                          </p:spTgt>
                                        </p:tgtEl>
                                        <p:attrNameLst>
                                          <p:attrName>style.visibility</p:attrName>
                                        </p:attrNameLst>
                                      </p:cBhvr>
                                      <p:to>
                                        <p:strVal val="visible"/>
                                      </p:to>
                                    </p:set>
                                    <p:animEffect transition="in" filter="box(in)">
                                      <p:cBhvr>
                                        <p:cTn id="7" dur="500"/>
                                        <p:tgtEl>
                                          <p:spTgt spid="47166">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135"/>
                                        </p:tgtEl>
                                        <p:attrNameLst>
                                          <p:attrName>style.visibility</p:attrName>
                                        </p:attrNameLst>
                                      </p:cBhvr>
                                      <p:to>
                                        <p:strVal val="visible"/>
                                      </p:to>
                                    </p:set>
                                    <p:animEffect transition="in" filter="box(in)">
                                      <p:cBhvr>
                                        <p:cTn id="10" dur="500"/>
                                        <p:tgtEl>
                                          <p:spTgt spid="4713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47166">
                                            <p:txEl>
                                              <p:pRg st="2" end="2"/>
                                            </p:txEl>
                                          </p:spTgt>
                                        </p:tgtEl>
                                        <p:attrNameLst>
                                          <p:attrName>style.visibility</p:attrName>
                                        </p:attrNameLst>
                                      </p:cBhvr>
                                      <p:to>
                                        <p:strVal val="visible"/>
                                      </p:to>
                                    </p:set>
                                    <p:animEffect transition="in" filter="box(in)">
                                      <p:cBhvr>
                                        <p:cTn id="18" dur="500"/>
                                        <p:tgtEl>
                                          <p:spTgt spid="47166">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1000"/>
                                        <p:tgtEl>
                                          <p:spTgt spid="9"/>
                                        </p:tgtEl>
                                      </p:cBhvr>
                                    </p:animEffect>
                                  </p:childTnLst>
                                </p:cTn>
                              </p:par>
                              <p:par>
                                <p:cTn id="27" presetID="4" presetClass="entr" presetSubtype="16" fill="hold" nodeType="withEffect">
                                  <p:stCondLst>
                                    <p:cond delay="0"/>
                                  </p:stCondLst>
                                  <p:childTnLst>
                                    <p:set>
                                      <p:cBhvr>
                                        <p:cTn id="28" dur="1" fill="hold">
                                          <p:stCondLst>
                                            <p:cond delay="0"/>
                                          </p:stCondLst>
                                        </p:cTn>
                                        <p:tgtEl>
                                          <p:spTgt spid="47166">
                                            <p:txEl>
                                              <p:pRg st="3" end="3"/>
                                            </p:txEl>
                                          </p:spTgt>
                                        </p:tgtEl>
                                        <p:attrNameLst>
                                          <p:attrName>style.visibility</p:attrName>
                                        </p:attrNameLst>
                                      </p:cBhvr>
                                      <p:to>
                                        <p:strVal val="visible"/>
                                      </p:to>
                                    </p:set>
                                    <p:animEffect transition="in" filter="box(in)">
                                      <p:cBhvr>
                                        <p:cTn id="29" dur="500"/>
                                        <p:tgtEl>
                                          <p:spTgt spid="4716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7167"/>
                                        </p:tgtEl>
                                        <p:attrNameLst>
                                          <p:attrName>style.visibility</p:attrName>
                                        </p:attrNameLst>
                                      </p:cBhvr>
                                      <p:to>
                                        <p:strVal val="visible"/>
                                      </p:to>
                                    </p:set>
                                    <p:animEffect transition="in" filter="box(in)">
                                      <p:cBhvr>
                                        <p:cTn id="34" dur="500"/>
                                        <p:tgtEl>
                                          <p:spTgt spid="4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5" grpId="0" animBg="1"/>
      <p:bldP spid="47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712968"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alibri" panose="020F0502020204030204" pitchFamily="34" charset="0"/>
              </a:rPr>
              <a:t>90+45</a:t>
            </a:r>
          </a:p>
        </p:txBody>
      </p:sp>
    </p:spTree>
    <p:extLst>
      <p:ext uri="{BB962C8B-B14F-4D97-AF65-F5344CB8AC3E}">
        <p14:creationId xmlns:p14="http://schemas.microsoft.com/office/powerpoint/2010/main" val="4779079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881438" y="1854200"/>
            <a:ext cx="6502400"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9699" name="Line 5"/>
          <p:cNvSpPr>
            <a:spLocks noChangeShapeType="1"/>
          </p:cNvSpPr>
          <p:nvPr/>
        </p:nvSpPr>
        <p:spPr bwMode="auto">
          <a:xfrm>
            <a:off x="3844925" y="4014789"/>
            <a:ext cx="6611938" cy="1587"/>
          </a:xfrm>
          <a:prstGeom prst="line">
            <a:avLst/>
          </a:prstGeom>
          <a:noFill/>
          <a:ln w="50800">
            <a:solidFill>
              <a:srgbClr val="FFFFFF"/>
            </a:solidFill>
            <a:round/>
            <a:headEnd/>
            <a:tailEnd/>
          </a:ln>
        </p:spPr>
        <p:txBody>
          <a:bodyPr/>
          <a:lstStyle/>
          <a:p>
            <a:endParaRPr lang="en-GB"/>
          </a:p>
        </p:txBody>
      </p:sp>
      <p:sp>
        <p:nvSpPr>
          <p:cNvPr id="29700" name="Oval 6"/>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1" name="Oval 7"/>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2" name="Oval 8"/>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3" name="Oval 9"/>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4" name="Oval 10"/>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5" name="Oval 11"/>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6" name="Oval 12"/>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7" name="Oval 13"/>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8" name="Oval 14"/>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9" name="Oval 15"/>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10" name="Oval 16"/>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11" name="Oval 17"/>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864351" y="4014788"/>
            <a:ext cx="2043113" cy="254000"/>
            <a:chOff x="3290" y="2223"/>
            <a:chExt cx="1275" cy="160"/>
          </a:xfrm>
        </p:grpSpPr>
        <p:cxnSp>
          <p:nvCxnSpPr>
            <p:cNvPr id="29752" name="AutoShape 19"/>
            <p:cNvCxnSpPr>
              <a:cxnSpLocks noChangeShapeType="1"/>
              <a:stCxn id="29713" idx="3"/>
              <a:endCxn id="29711"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9753"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9713" name="Oval 21"/>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864351" y="3511550"/>
            <a:ext cx="2043113" cy="247650"/>
            <a:chOff x="3290" y="1906"/>
            <a:chExt cx="1275" cy="156"/>
          </a:xfrm>
        </p:grpSpPr>
        <p:cxnSp>
          <p:nvCxnSpPr>
            <p:cNvPr id="29750" name="AutoShape 23"/>
            <p:cNvCxnSpPr>
              <a:cxnSpLocks noChangeShapeType="1"/>
              <a:stCxn id="29711" idx="7"/>
              <a:endCxn id="29713"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9751"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508750" y="3006725"/>
            <a:ext cx="2762250" cy="649288"/>
            <a:chOff x="3066" y="1588"/>
            <a:chExt cx="1724" cy="409"/>
          </a:xfrm>
        </p:grpSpPr>
        <p:cxnSp>
          <p:nvCxnSpPr>
            <p:cNvPr id="29748" name="AutoShape 26"/>
            <p:cNvCxnSpPr>
              <a:cxnSpLocks noChangeShapeType="1"/>
              <a:stCxn id="29713" idx="0"/>
              <a:endCxn id="29711"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9749"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508750" y="4373569"/>
            <a:ext cx="2762250" cy="392113"/>
            <a:chOff x="3066" y="2449"/>
            <a:chExt cx="1724" cy="247"/>
          </a:xfrm>
        </p:grpSpPr>
        <p:cxnSp>
          <p:nvCxnSpPr>
            <p:cNvPr id="29746" name="AutoShape 29"/>
            <p:cNvCxnSpPr>
              <a:cxnSpLocks noChangeShapeType="1"/>
              <a:stCxn id="29711" idx="4"/>
              <a:endCxn id="29713"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9747"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29717" name="Oval 31"/>
          <p:cNvSpPr>
            <a:spLocks noChangeArrowheads="1"/>
          </p:cNvSpPr>
          <p:nvPr/>
        </p:nvSpPr>
        <p:spPr bwMode="auto">
          <a:xfrm>
            <a:off x="39893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GOVERNMENT</a:t>
            </a:r>
          </a:p>
        </p:txBody>
      </p:sp>
      <p:grpSp>
        <p:nvGrpSpPr>
          <p:cNvPr id="6" name="Group 32"/>
          <p:cNvGrpSpPr>
            <a:grpSpLocks/>
          </p:cNvGrpSpPr>
          <p:nvPr/>
        </p:nvGrpSpPr>
        <p:grpSpPr bwMode="auto">
          <a:xfrm>
            <a:off x="4997450" y="2632077"/>
            <a:ext cx="4433888" cy="1023938"/>
            <a:chOff x="2114" y="1352"/>
            <a:chExt cx="2767" cy="645"/>
          </a:xfrm>
        </p:grpSpPr>
        <p:cxnSp>
          <p:nvCxnSpPr>
            <p:cNvPr id="29744" name="AutoShape 33"/>
            <p:cNvCxnSpPr>
              <a:cxnSpLocks noChangeShapeType="1"/>
              <a:stCxn id="29719" idx="0"/>
              <a:endCxn id="29708"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9745"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29719" name="Oval 35"/>
          <p:cNvSpPr>
            <a:spLocks noChangeArrowheads="1"/>
          </p:cNvSpPr>
          <p:nvPr/>
        </p:nvSpPr>
        <p:spPr bwMode="auto">
          <a:xfrm>
            <a:off x="48529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sp>
        <p:nvSpPr>
          <p:cNvPr id="48164" name="Oval 36"/>
          <p:cNvSpPr>
            <a:spLocks noChangeArrowheads="1"/>
          </p:cNvSpPr>
          <p:nvPr/>
        </p:nvSpPr>
        <p:spPr bwMode="auto">
          <a:xfrm>
            <a:off x="3100388" y="36893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WORLD </a:t>
            </a:r>
          </a:p>
          <a:p>
            <a:pPr algn="ctr"/>
            <a:r>
              <a:rPr lang="en-GB" sz="1000">
                <a:cs typeface="Arial" charset="0"/>
              </a:rPr>
              <a:t>ECONOMY</a:t>
            </a:r>
          </a:p>
        </p:txBody>
      </p:sp>
      <p:cxnSp>
        <p:nvCxnSpPr>
          <p:cNvPr id="12340" name="AutoShape 38"/>
          <p:cNvCxnSpPr>
            <a:cxnSpLocks noChangeShapeType="1"/>
            <a:stCxn id="48164" idx="0"/>
            <a:endCxn id="29709" idx="0"/>
          </p:cNvCxnSpPr>
          <p:nvPr/>
        </p:nvCxnSpPr>
        <p:spPr bwMode="auto">
          <a:xfrm rot="16200000" flipH="1">
            <a:off x="6498432" y="691357"/>
            <a:ext cx="182563" cy="6178550"/>
          </a:xfrm>
          <a:prstGeom prst="bentConnector3">
            <a:avLst>
              <a:gd name="adj1" fmla="val -1194972"/>
            </a:avLst>
          </a:prstGeom>
          <a:noFill/>
          <a:ln w="31750">
            <a:solidFill>
              <a:srgbClr val="FF0000"/>
            </a:solidFill>
            <a:miter lim="800000"/>
            <a:headEnd/>
            <a:tailEnd type="triangle" w="med" len="med"/>
          </a:ln>
        </p:spPr>
      </p:cxnSp>
      <p:sp>
        <p:nvSpPr>
          <p:cNvPr id="12341" name="Text Box 39"/>
          <p:cNvSpPr txBox="1">
            <a:spLocks noChangeArrowheads="1"/>
          </p:cNvSpPr>
          <p:nvPr/>
        </p:nvSpPr>
        <p:spPr bwMode="auto">
          <a:xfrm rot="-5400000">
            <a:off x="2821782" y="3093244"/>
            <a:ext cx="850900" cy="246063"/>
          </a:xfrm>
          <a:prstGeom prst="rect">
            <a:avLst/>
          </a:prstGeom>
          <a:noFill/>
          <a:ln w="12700">
            <a:noFill/>
            <a:miter lim="800000"/>
            <a:headEnd/>
            <a:tailEnd/>
          </a:ln>
        </p:spPr>
        <p:txBody>
          <a:bodyPr wrap="none">
            <a:spAutoFit/>
          </a:bodyPr>
          <a:lstStyle/>
          <a:p>
            <a:pPr algn="ctr"/>
            <a:r>
              <a:rPr lang="en-GB" sz="1000">
                <a:cs typeface="Arial" charset="0"/>
              </a:rPr>
              <a:t>EXPORTS (X)</a:t>
            </a:r>
          </a:p>
        </p:txBody>
      </p:sp>
      <p:sp>
        <p:nvSpPr>
          <p:cNvPr id="12338" name="Text Box 43"/>
          <p:cNvSpPr txBox="1">
            <a:spLocks noChangeArrowheads="1"/>
          </p:cNvSpPr>
          <p:nvPr/>
        </p:nvSpPr>
        <p:spPr bwMode="auto">
          <a:xfrm rot="-5400000">
            <a:off x="2806247" y="4818778"/>
            <a:ext cx="881973" cy="246221"/>
          </a:xfrm>
          <a:prstGeom prst="rect">
            <a:avLst/>
          </a:prstGeom>
          <a:noFill/>
          <a:ln w="12700">
            <a:noFill/>
            <a:miter lim="800000"/>
            <a:headEnd/>
            <a:tailEnd/>
          </a:ln>
        </p:spPr>
        <p:txBody>
          <a:bodyPr wrap="none">
            <a:spAutoFit/>
          </a:bodyPr>
          <a:lstStyle/>
          <a:p>
            <a:pPr algn="ctr"/>
            <a:r>
              <a:rPr lang="en-GB" sz="1000">
                <a:cs typeface="Arial" charset="0"/>
              </a:rPr>
              <a:t>IMPORTS (M)</a:t>
            </a:r>
          </a:p>
        </p:txBody>
      </p:sp>
      <p:cxnSp>
        <p:nvCxnSpPr>
          <p:cNvPr id="12339" name="AutoShape 44"/>
          <p:cNvCxnSpPr>
            <a:cxnSpLocks noChangeShapeType="1"/>
            <a:stCxn id="29705" idx="4"/>
            <a:endCxn id="48164" idx="4"/>
          </p:cNvCxnSpPr>
          <p:nvPr/>
        </p:nvCxnSpPr>
        <p:spPr bwMode="auto">
          <a:xfrm rot="5400000">
            <a:off x="6465094" y="1194594"/>
            <a:ext cx="249238" cy="6178550"/>
          </a:xfrm>
          <a:prstGeom prst="bentConnector3">
            <a:avLst>
              <a:gd name="adj1" fmla="val 893773"/>
            </a:avLst>
          </a:prstGeom>
          <a:noFill/>
          <a:ln w="31750">
            <a:solidFill>
              <a:srgbClr val="FF0000"/>
            </a:solidFill>
            <a:miter lim="800000"/>
            <a:headEnd/>
            <a:tailEnd type="triangle" w="med" len="med"/>
          </a:ln>
        </p:spPr>
      </p:cxnSp>
      <p:grpSp>
        <p:nvGrpSpPr>
          <p:cNvPr id="7" name="Group 45"/>
          <p:cNvGrpSpPr>
            <a:grpSpLocks/>
          </p:cNvGrpSpPr>
          <p:nvPr/>
        </p:nvGrpSpPr>
        <p:grpSpPr bwMode="auto">
          <a:xfrm>
            <a:off x="4133866" y="4303715"/>
            <a:ext cx="5449873" cy="1100138"/>
            <a:chOff x="1570" y="2405"/>
            <a:chExt cx="3402" cy="693"/>
          </a:xfrm>
        </p:grpSpPr>
        <p:cxnSp>
          <p:nvCxnSpPr>
            <p:cNvPr id="29741" name="AutoShape 46"/>
            <p:cNvCxnSpPr>
              <a:cxnSpLocks noChangeShapeType="1"/>
              <a:stCxn id="29700" idx="4"/>
              <a:endCxn id="29717" idx="4"/>
            </p:cNvCxnSpPr>
            <p:nvPr/>
          </p:nvCxnSpPr>
          <p:spPr bwMode="auto">
            <a:xfrm rot="5400000">
              <a:off x="2285" y="1849"/>
              <a:ext cx="44" cy="1156"/>
            </a:xfrm>
            <a:prstGeom prst="bentConnector3">
              <a:avLst>
                <a:gd name="adj1" fmla="val 1865907"/>
              </a:avLst>
            </a:prstGeom>
            <a:noFill/>
            <a:ln w="31750">
              <a:solidFill>
                <a:srgbClr val="FF0000"/>
              </a:solidFill>
              <a:miter lim="800000"/>
              <a:headEnd/>
              <a:tailEnd type="triangle" w="med" len="med"/>
            </a:ln>
          </p:spPr>
        </p:cxnSp>
        <p:cxnSp>
          <p:nvCxnSpPr>
            <p:cNvPr id="29742" name="AutoShape 47"/>
            <p:cNvCxnSpPr>
              <a:cxnSpLocks noChangeShapeType="1"/>
              <a:stCxn id="29707" idx="4"/>
              <a:endCxn id="29717" idx="4"/>
            </p:cNvCxnSpPr>
            <p:nvPr/>
          </p:nvCxnSpPr>
          <p:spPr bwMode="auto">
            <a:xfrm rot="5400000">
              <a:off x="3329" y="805"/>
              <a:ext cx="44" cy="3243"/>
            </a:xfrm>
            <a:prstGeom prst="bentConnector3">
              <a:avLst>
                <a:gd name="adj1" fmla="val 1868181"/>
              </a:avLst>
            </a:prstGeom>
            <a:noFill/>
            <a:ln w="31750">
              <a:solidFill>
                <a:srgbClr val="FF0000"/>
              </a:solidFill>
              <a:miter lim="800000"/>
              <a:headEnd/>
              <a:tailEnd type="triangle" w="med" len="med"/>
            </a:ln>
          </p:spPr>
        </p:cxnSp>
        <p:sp>
          <p:nvSpPr>
            <p:cNvPr id="29743" name="Text Box 48"/>
            <p:cNvSpPr txBox="1">
              <a:spLocks noChangeArrowheads="1"/>
            </p:cNvSpPr>
            <p:nvPr/>
          </p:nvSpPr>
          <p:spPr bwMode="auto">
            <a:xfrm rot="16200000">
              <a:off x="1365" y="2740"/>
              <a:ext cx="563" cy="154"/>
            </a:xfrm>
            <a:prstGeom prst="rect">
              <a:avLst/>
            </a:prstGeom>
            <a:noFill/>
            <a:ln w="9525">
              <a:noFill/>
              <a:miter lim="800000"/>
              <a:headEnd/>
              <a:tailEnd/>
            </a:ln>
          </p:spPr>
          <p:txBody>
            <a:bodyPr wrap="none">
              <a:spAutoFit/>
            </a:bodyPr>
            <a:lstStyle/>
            <a:p>
              <a:r>
                <a:rPr lang="en-GB" sz="1000">
                  <a:cs typeface="Arial" charset="0"/>
                </a:rPr>
                <a:t>TAXATION (T)</a:t>
              </a:r>
            </a:p>
          </p:txBody>
        </p:sp>
      </p:grpSp>
      <p:grpSp>
        <p:nvGrpSpPr>
          <p:cNvPr id="8" name="Group 49"/>
          <p:cNvGrpSpPr>
            <a:grpSpLocks/>
          </p:cNvGrpSpPr>
          <p:nvPr/>
        </p:nvGrpSpPr>
        <p:grpSpPr bwMode="auto">
          <a:xfrm>
            <a:off x="4997450" y="4159250"/>
            <a:ext cx="4433888" cy="965200"/>
            <a:chOff x="2114" y="2314"/>
            <a:chExt cx="2767" cy="608"/>
          </a:xfrm>
        </p:grpSpPr>
        <p:sp>
          <p:nvSpPr>
            <p:cNvPr id="29738"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9739" name="AutoShape 51"/>
            <p:cNvCxnSpPr>
              <a:cxnSpLocks noChangeShapeType="1"/>
              <a:stCxn id="29706" idx="4"/>
              <a:endCxn id="29719"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9740" name="AutoShape 52"/>
            <p:cNvCxnSpPr>
              <a:cxnSpLocks noChangeShapeType="1"/>
              <a:stCxn id="29701" idx="4"/>
              <a:endCxn id="29719"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29727" name="Text Box 53"/>
          <p:cNvSpPr txBox="1">
            <a:spLocks noChangeArrowheads="1"/>
          </p:cNvSpPr>
          <p:nvPr/>
        </p:nvSpPr>
        <p:spPr bwMode="auto">
          <a:xfrm rot="5400000">
            <a:off x="9863932" y="4980782"/>
            <a:ext cx="736600" cy="246063"/>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9728" name="Text Box 54"/>
          <p:cNvSpPr txBox="1">
            <a:spLocks noChangeArrowheads="1"/>
          </p:cNvSpPr>
          <p:nvPr/>
        </p:nvSpPr>
        <p:spPr bwMode="auto">
          <a:xfrm rot="5400000">
            <a:off x="9886157" y="2869407"/>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grpSp>
        <p:nvGrpSpPr>
          <p:cNvPr id="9" name="Group 55"/>
          <p:cNvGrpSpPr>
            <a:grpSpLocks/>
          </p:cNvGrpSpPr>
          <p:nvPr/>
        </p:nvGrpSpPr>
        <p:grpSpPr bwMode="auto">
          <a:xfrm>
            <a:off x="4129060" y="2633664"/>
            <a:ext cx="5454679" cy="1093787"/>
            <a:chOff x="1567" y="1353"/>
            <a:chExt cx="3405" cy="689"/>
          </a:xfrm>
        </p:grpSpPr>
        <p:sp>
          <p:nvSpPr>
            <p:cNvPr id="29735" name="Text Box 56"/>
            <p:cNvSpPr txBox="1">
              <a:spLocks noChangeArrowheads="1"/>
            </p:cNvSpPr>
            <p:nvPr/>
          </p:nvSpPr>
          <p:spPr bwMode="auto">
            <a:xfrm rot="16200000">
              <a:off x="1416" y="1504"/>
              <a:ext cx="619" cy="317"/>
            </a:xfrm>
            <a:prstGeom prst="rect">
              <a:avLst/>
            </a:prstGeom>
            <a:noFill/>
            <a:ln w="12700">
              <a:noFill/>
              <a:miter lim="800000"/>
              <a:headEnd/>
              <a:tailEnd/>
            </a:ln>
          </p:spPr>
          <p:txBody>
            <a:bodyPr wrap="none">
              <a:spAutoFit/>
            </a:bodyPr>
            <a:lstStyle/>
            <a:p>
              <a:pPr algn="ctr"/>
              <a:r>
                <a:rPr lang="en-GB" sz="1000">
                  <a:cs typeface="Arial" charset="0"/>
                </a:rPr>
                <a:t>GOVERNMENT </a:t>
              </a:r>
            </a:p>
            <a:p>
              <a:pPr algn="ctr"/>
              <a:endParaRPr lang="en-GB" sz="700">
                <a:cs typeface="Arial" charset="0"/>
              </a:endParaRPr>
            </a:p>
            <a:p>
              <a:pPr algn="ctr"/>
              <a:r>
                <a:rPr lang="en-GB" sz="1000">
                  <a:cs typeface="Arial" charset="0"/>
                </a:rPr>
                <a:t>SPENDING (G)</a:t>
              </a:r>
            </a:p>
          </p:txBody>
        </p:sp>
        <p:cxnSp>
          <p:nvCxnSpPr>
            <p:cNvPr id="29736" name="AutoShape 57"/>
            <p:cNvCxnSpPr>
              <a:cxnSpLocks noChangeShapeType="1"/>
              <a:stCxn id="29717" idx="0"/>
              <a:endCxn id="29703" idx="0"/>
            </p:cNvCxnSpPr>
            <p:nvPr/>
          </p:nvCxnSpPr>
          <p:spPr bwMode="auto">
            <a:xfrm rot="5400000" flipV="1">
              <a:off x="2284" y="1441"/>
              <a:ext cx="46" cy="1156"/>
            </a:xfrm>
            <a:prstGeom prst="bentConnector3">
              <a:avLst>
                <a:gd name="adj1" fmla="val -1836958"/>
              </a:avLst>
            </a:prstGeom>
            <a:noFill/>
            <a:ln w="31750">
              <a:solidFill>
                <a:srgbClr val="FF0000"/>
              </a:solidFill>
              <a:miter lim="800000"/>
              <a:headEnd/>
              <a:tailEnd type="triangle" w="med" len="med"/>
            </a:ln>
          </p:spPr>
        </p:cxnSp>
        <p:cxnSp>
          <p:nvCxnSpPr>
            <p:cNvPr id="29737" name="AutoShape 58"/>
            <p:cNvCxnSpPr>
              <a:cxnSpLocks noChangeShapeType="1"/>
              <a:stCxn id="29717" idx="0"/>
              <a:endCxn id="29710" idx="0"/>
            </p:cNvCxnSpPr>
            <p:nvPr/>
          </p:nvCxnSpPr>
          <p:spPr bwMode="auto">
            <a:xfrm rot="5400000" flipV="1">
              <a:off x="3328" y="397"/>
              <a:ext cx="46" cy="3243"/>
            </a:xfrm>
            <a:prstGeom prst="bentConnector3">
              <a:avLst>
                <a:gd name="adj1" fmla="val -1834787"/>
              </a:avLst>
            </a:prstGeom>
            <a:noFill/>
            <a:ln w="31750">
              <a:solidFill>
                <a:srgbClr val="FF0000"/>
              </a:solidFill>
              <a:miter lim="800000"/>
              <a:headEnd/>
              <a:tailEnd type="triangle" w="med" len="med"/>
            </a:ln>
          </p:spPr>
        </p:cxnSp>
      </p:grpSp>
      <p:sp>
        <p:nvSpPr>
          <p:cNvPr id="29730" name="Text Box 59"/>
          <p:cNvSpPr txBox="1">
            <a:spLocks noChangeArrowheads="1"/>
          </p:cNvSpPr>
          <p:nvPr/>
        </p:nvSpPr>
        <p:spPr bwMode="auto">
          <a:xfrm>
            <a:off x="1738313" y="214314"/>
            <a:ext cx="8007350" cy="738187"/>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5 Sector Model  </a:t>
            </a:r>
            <a:r>
              <a:rPr lang="en-GB" sz="1200">
                <a:cs typeface="Arial" charset="0"/>
              </a:rPr>
              <a:t>(Households, Firms, Governments and World Economy – with Financial Institutions)</a:t>
            </a:r>
          </a:p>
        </p:txBody>
      </p:sp>
      <p:sp>
        <p:nvSpPr>
          <p:cNvPr id="29731" name="Text Box 60"/>
          <p:cNvSpPr txBox="1">
            <a:spLocks noChangeArrowheads="1"/>
          </p:cNvSpPr>
          <p:nvPr/>
        </p:nvSpPr>
        <p:spPr bwMode="auto">
          <a:xfrm rot="5400000">
            <a:off x="9894094" y="2904332"/>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9732" name="Text Box 61"/>
          <p:cNvSpPr txBox="1">
            <a:spLocks noChangeArrowheads="1"/>
          </p:cNvSpPr>
          <p:nvPr/>
        </p:nvSpPr>
        <p:spPr bwMode="auto">
          <a:xfrm rot="5400000">
            <a:off x="9886157" y="498713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48190" name="Text Box 62"/>
          <p:cNvSpPr txBox="1">
            <a:spLocks noChangeArrowheads="1"/>
          </p:cNvSpPr>
          <p:nvPr/>
        </p:nvSpPr>
        <p:spPr bwMode="auto">
          <a:xfrm>
            <a:off x="1524000" y="1279526"/>
            <a:ext cx="1620838" cy="4524375"/>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Foreign countries  in the world economy are now added to the mix. They are outside the blue box because they are not part of the economy directly but can make it bigger or smaller</a:t>
            </a:r>
          </a:p>
          <a:p>
            <a:pPr marL="342900" indent="-342900">
              <a:buFontTx/>
              <a:buAutoNum type="arabicParenBoth"/>
            </a:pPr>
            <a:r>
              <a:rPr lang="en-GB" sz="1000"/>
              <a:t>Firms import goods and services from abroad and sell them to households. As a result, money which might have been spent in the blue box (our economy), ends up in another country!</a:t>
            </a:r>
          </a:p>
          <a:p>
            <a:pPr marL="342900" indent="-342900">
              <a:buFontTx/>
              <a:buAutoNum type="arabicParenBoth"/>
            </a:pPr>
            <a:r>
              <a:rPr lang="en-GB" sz="1000"/>
              <a:t>Firms also export goods and services. Firms will sell their goods and services to other foreign firms in the world economy.</a:t>
            </a:r>
          </a:p>
        </p:txBody>
      </p:sp>
      <p:sp>
        <p:nvSpPr>
          <p:cNvPr id="80" name="Text Box 63"/>
          <p:cNvSpPr txBox="1">
            <a:spLocks noChangeArrowheads="1"/>
          </p:cNvSpPr>
          <p:nvPr/>
        </p:nvSpPr>
        <p:spPr bwMode="auto">
          <a:xfrm>
            <a:off x="1738313" y="5857876"/>
            <a:ext cx="3071812" cy="830997"/>
          </a:xfrm>
          <a:prstGeom prst="rect">
            <a:avLst/>
          </a:prstGeom>
          <a:solidFill>
            <a:srgbClr val="000099"/>
          </a:solidFill>
          <a:ln w="9525">
            <a:noFill/>
            <a:miter lim="800000"/>
            <a:headEnd/>
            <a:tailEnd/>
          </a:ln>
        </p:spPr>
        <p:txBody>
          <a:bodyPr>
            <a:spAutoFit/>
          </a:bodyPr>
          <a:lstStyle/>
          <a:p>
            <a:r>
              <a:rPr lang="en-GB" dirty="0">
                <a:solidFill>
                  <a:schemeClr val="bg1"/>
                </a:solidFill>
              </a:rPr>
              <a:t>QUESTION:</a:t>
            </a:r>
          </a:p>
          <a:p>
            <a:r>
              <a:rPr lang="en-GB" sz="1000" dirty="0">
                <a:solidFill>
                  <a:schemeClr val="bg1"/>
                </a:solidFill>
              </a:rPr>
              <a:t>Explain how a global recession would affect the UK economy?</a:t>
            </a:r>
          </a:p>
          <a:p>
            <a:endParaRPr lang="en-GB" sz="1000" dirty="0">
              <a:solidFill>
                <a:schemeClr val="bg1"/>
              </a:solidFill>
            </a:endParaRPr>
          </a:p>
        </p:txBody>
      </p:sp>
    </p:spTree>
    <p:extLst>
      <p:ext uri="{BB962C8B-B14F-4D97-AF65-F5344CB8AC3E}">
        <p14:creationId xmlns:p14="http://schemas.microsoft.com/office/powerpoint/2010/main" val="2275577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64"/>
                                        </p:tgtEl>
                                        <p:attrNameLst>
                                          <p:attrName>style.visibility</p:attrName>
                                        </p:attrNameLst>
                                      </p:cBhvr>
                                      <p:to>
                                        <p:strVal val="visible"/>
                                      </p:to>
                                    </p:set>
                                    <p:anim calcmode="lin" valueType="num">
                                      <p:cBhvr additive="base">
                                        <p:cTn id="7" dur="500" fill="hold"/>
                                        <p:tgtEl>
                                          <p:spTgt spid="48164"/>
                                        </p:tgtEl>
                                        <p:attrNameLst>
                                          <p:attrName>ppt_x</p:attrName>
                                        </p:attrNameLst>
                                      </p:cBhvr>
                                      <p:tavLst>
                                        <p:tav tm="0">
                                          <p:val>
                                            <p:strVal val="#ppt_x"/>
                                          </p:val>
                                        </p:tav>
                                        <p:tav tm="100000">
                                          <p:val>
                                            <p:strVal val="#ppt_x"/>
                                          </p:val>
                                        </p:tav>
                                      </p:tavLst>
                                    </p:anim>
                                    <p:anim calcmode="lin" valueType="num">
                                      <p:cBhvr additive="base">
                                        <p:cTn id="8" dur="500" fill="hold"/>
                                        <p:tgtEl>
                                          <p:spTgt spid="48164"/>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48190">
                                            <p:txEl>
                                              <p:pRg st="1" end="1"/>
                                            </p:txEl>
                                          </p:spTgt>
                                        </p:tgtEl>
                                        <p:attrNameLst>
                                          <p:attrName>style.visibility</p:attrName>
                                        </p:attrNameLst>
                                      </p:cBhvr>
                                      <p:to>
                                        <p:strVal val="visible"/>
                                      </p:to>
                                    </p:set>
                                    <p:animEffect transition="in" filter="box(in)">
                                      <p:cBhvr>
                                        <p:cTn id="11" dur="500"/>
                                        <p:tgtEl>
                                          <p:spTgt spid="4819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8190">
                                            <p:txEl>
                                              <p:pRg st="2" end="2"/>
                                            </p:txEl>
                                          </p:spTgt>
                                        </p:tgtEl>
                                        <p:attrNameLst>
                                          <p:attrName>style.visibility</p:attrName>
                                        </p:attrNameLst>
                                      </p:cBhvr>
                                      <p:to>
                                        <p:strVal val="visible"/>
                                      </p:to>
                                    </p:set>
                                    <p:animEffect transition="in" filter="box(in)">
                                      <p:cBhvr>
                                        <p:cTn id="16" dur="500"/>
                                        <p:tgtEl>
                                          <p:spTgt spid="48190">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2339"/>
                                        </p:tgtEl>
                                        <p:attrNameLst>
                                          <p:attrName>style.visibility</p:attrName>
                                        </p:attrNameLst>
                                      </p:cBhvr>
                                      <p:to>
                                        <p:strVal val="visible"/>
                                      </p:to>
                                    </p:set>
                                    <p:animEffect transition="in" filter="box(in)">
                                      <p:cBhvr>
                                        <p:cTn id="19" dur="500"/>
                                        <p:tgtEl>
                                          <p:spTgt spid="1233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338"/>
                                        </p:tgtEl>
                                        <p:attrNameLst>
                                          <p:attrName>style.visibility</p:attrName>
                                        </p:attrNameLst>
                                      </p:cBhvr>
                                      <p:to>
                                        <p:strVal val="visible"/>
                                      </p:to>
                                    </p:set>
                                    <p:animEffect transition="in" filter="box(in)">
                                      <p:cBhvr>
                                        <p:cTn id="22" dur="500"/>
                                        <p:tgtEl>
                                          <p:spTgt spid="123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90">
                                            <p:txEl>
                                              <p:pRg st="3" end="3"/>
                                            </p:txEl>
                                          </p:spTgt>
                                        </p:tgtEl>
                                        <p:attrNameLst>
                                          <p:attrName>style.visibility</p:attrName>
                                        </p:attrNameLst>
                                      </p:cBhvr>
                                      <p:to>
                                        <p:strVal val="visible"/>
                                      </p:to>
                                    </p:set>
                                    <p:animEffect transition="in" filter="box(in)">
                                      <p:cBhvr>
                                        <p:cTn id="27" dur="500"/>
                                        <p:tgtEl>
                                          <p:spTgt spid="48190">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2340"/>
                                        </p:tgtEl>
                                        <p:attrNameLst>
                                          <p:attrName>style.visibility</p:attrName>
                                        </p:attrNameLst>
                                      </p:cBhvr>
                                      <p:to>
                                        <p:strVal val="visible"/>
                                      </p:to>
                                    </p:set>
                                    <p:animEffect transition="in" filter="box(in)">
                                      <p:cBhvr>
                                        <p:cTn id="30" dur="500"/>
                                        <p:tgtEl>
                                          <p:spTgt spid="123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2341"/>
                                        </p:tgtEl>
                                        <p:attrNameLst>
                                          <p:attrName>style.visibility</p:attrName>
                                        </p:attrNameLst>
                                      </p:cBhvr>
                                      <p:to>
                                        <p:strVal val="visible"/>
                                      </p:to>
                                    </p:set>
                                    <p:animEffect transition="in" filter="box(in)">
                                      <p:cBhvr>
                                        <p:cTn id="33" dur="500"/>
                                        <p:tgtEl>
                                          <p:spTgt spid="1234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ox(in)">
                                      <p:cBhvr>
                                        <p:cTn id="3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4" grpId="0" animBg="1"/>
      <p:bldP spid="12341" grpId="0"/>
      <p:bldP spid="12338"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Enrolment Intro PP</a:t>
            </a:r>
            <a:endParaRPr lang="en-GB" dirty="0"/>
          </a:p>
        </p:txBody>
      </p:sp>
      <p:sp>
        <p:nvSpPr>
          <p:cNvPr id="3" name="Content Placeholder 2"/>
          <p:cNvSpPr>
            <a:spLocks noGrp="1"/>
          </p:cNvSpPr>
          <p:nvPr>
            <p:ph idx="1"/>
          </p:nvPr>
        </p:nvSpPr>
        <p:spPr/>
        <p:txBody>
          <a:bodyPr/>
          <a:lstStyle/>
          <a:p>
            <a:r>
              <a:rPr lang="en-GB" dirty="0" smtClean="0"/>
              <a:t>Basic Skills and Enrolment Pack</a:t>
            </a:r>
          </a:p>
          <a:p>
            <a:r>
              <a:rPr lang="en-GB" dirty="0" smtClean="0"/>
              <a:t>Scarce Resources, Unlimited Wants and the Cost of Choices (Opportunity Cost) </a:t>
            </a:r>
            <a:endParaRPr lang="en-GB" dirty="0"/>
          </a:p>
        </p:txBody>
      </p:sp>
    </p:spTree>
    <p:extLst>
      <p:ext uri="{BB962C8B-B14F-4D97-AF65-F5344CB8AC3E}">
        <p14:creationId xmlns:p14="http://schemas.microsoft.com/office/powerpoint/2010/main" val="71785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847851" y="549276"/>
            <a:ext cx="8640763" cy="57388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8000" b="1" dirty="0">
              <a:solidFill>
                <a:schemeClr val="bg1"/>
              </a:solidFill>
            </a:endParaRPr>
          </a:p>
          <a:p>
            <a:pPr eaLnBrk="1" hangingPunct="1">
              <a:spcBef>
                <a:spcPct val="0"/>
              </a:spcBef>
              <a:buFontTx/>
              <a:buNone/>
            </a:pPr>
            <a:r>
              <a:rPr lang="en-GB" altLang="en-US" sz="19900" b="1" dirty="0">
                <a:solidFill>
                  <a:schemeClr val="bg1"/>
                </a:solidFill>
              </a:rPr>
              <a:t>WEEK 2</a:t>
            </a:r>
          </a:p>
          <a:p>
            <a:pPr eaLnBrk="1" hangingPunct="1">
              <a:spcBef>
                <a:spcPct val="0"/>
              </a:spcBef>
              <a:buFontTx/>
              <a:buNone/>
            </a:pPr>
            <a:endParaRPr lang="en-GB" altLang="en-US" sz="8800" b="1" dirty="0">
              <a:solidFill>
                <a:schemeClr val="bg1"/>
              </a:solidFill>
            </a:endParaRPr>
          </a:p>
        </p:txBody>
      </p:sp>
    </p:spTree>
    <p:extLst>
      <p:ext uri="{BB962C8B-B14F-4D97-AF65-F5344CB8AC3E}">
        <p14:creationId xmlns:p14="http://schemas.microsoft.com/office/powerpoint/2010/main" val="515797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712968"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schemeClr val="bg1"/>
                </a:solidFill>
                <a:latin typeface="Calibri" panose="020F0502020204030204" pitchFamily="34" charset="0"/>
              </a:rPr>
              <a:t>45</a:t>
            </a:r>
            <a:endParaRPr lang="en-GB" sz="6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29613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Intro to Micro </a:t>
            </a:r>
            <a:r>
              <a:rPr lang="en-GB" dirty="0" err="1" smtClean="0"/>
              <a:t>Powerpoint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8773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712968"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alibri" panose="020F0502020204030204" pitchFamily="34" charset="0"/>
              </a:rPr>
              <a:t>90</a:t>
            </a:r>
          </a:p>
        </p:txBody>
      </p:sp>
    </p:spTree>
    <p:extLst>
      <p:ext uri="{BB962C8B-B14F-4D97-AF65-F5344CB8AC3E}">
        <p14:creationId xmlns:p14="http://schemas.microsoft.com/office/powerpoint/2010/main" val="3652615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MACROECONOMICS</a:t>
            </a:r>
            <a:endParaRPr lang="en-GB" dirty="0"/>
          </a:p>
        </p:txBody>
      </p:sp>
      <p:sp>
        <p:nvSpPr>
          <p:cNvPr id="3" name="Content Placeholder 2"/>
          <p:cNvSpPr>
            <a:spLocks noGrp="1"/>
          </p:cNvSpPr>
          <p:nvPr>
            <p:ph idx="1"/>
          </p:nvPr>
        </p:nvSpPr>
        <p:spPr>
          <a:xfrm>
            <a:off x="6364941" y="1986990"/>
            <a:ext cx="4988859" cy="4351338"/>
          </a:xfrm>
        </p:spPr>
        <p:txBody>
          <a:bodyPr/>
          <a:lstStyle/>
          <a:p>
            <a:pPr marL="0" indent="0">
              <a:buNone/>
            </a:pPr>
            <a:r>
              <a:rPr lang="en-GB" b="1" dirty="0" smtClean="0"/>
              <a:t>TODAY</a:t>
            </a:r>
          </a:p>
          <a:p>
            <a:r>
              <a:rPr lang="en-GB" dirty="0" smtClean="0"/>
              <a:t>What is Macroeconomics </a:t>
            </a:r>
          </a:p>
          <a:p>
            <a:r>
              <a:rPr lang="en-GB" dirty="0" smtClean="0"/>
              <a:t>History of Macroeconomics</a:t>
            </a:r>
          </a:p>
          <a:p>
            <a:r>
              <a:rPr lang="en-GB" dirty="0" smtClean="0"/>
              <a:t>Who’s Who in Macroeconomics</a:t>
            </a:r>
          </a:p>
          <a:p>
            <a:r>
              <a:rPr lang="en-GB" dirty="0" smtClean="0"/>
              <a:t>What is an Economy?  </a:t>
            </a:r>
          </a:p>
          <a:p>
            <a:pPr lvl="1"/>
            <a:r>
              <a:rPr lang="en-GB" dirty="0" smtClean="0"/>
              <a:t>Application of the PPF Model</a:t>
            </a:r>
          </a:p>
          <a:p>
            <a:pPr lvl="1"/>
            <a:r>
              <a:rPr lang="en-GB" dirty="0" smtClean="0"/>
              <a:t>New Model = The Circular Flow Model - 2, 3, 4 and Open Economy Sectors</a:t>
            </a:r>
            <a:endParaRPr lang="en-GB" dirty="0"/>
          </a:p>
        </p:txBody>
      </p:sp>
      <p:sp>
        <p:nvSpPr>
          <p:cNvPr id="5" name="Content Placeholder 2"/>
          <p:cNvSpPr txBox="1">
            <a:spLocks/>
          </p:cNvSpPr>
          <p:nvPr/>
        </p:nvSpPr>
        <p:spPr>
          <a:xfrm>
            <a:off x="690283" y="1986990"/>
            <a:ext cx="49888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t>RECAP</a:t>
            </a:r>
          </a:p>
        </p:txBody>
      </p:sp>
    </p:spTree>
    <p:extLst>
      <p:ext uri="{BB962C8B-B14F-4D97-AF65-F5344CB8AC3E}">
        <p14:creationId xmlns:p14="http://schemas.microsoft.com/office/powerpoint/2010/main" val="2997218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167901"/>
            <a:ext cx="6728012" cy="1325563"/>
          </a:xfrm>
        </p:spPr>
        <p:txBody>
          <a:bodyPr>
            <a:normAutofit fontScale="90000"/>
          </a:bodyPr>
          <a:lstStyle/>
          <a:p>
            <a:r>
              <a:rPr lang="en-US" b="1" dirty="0" smtClean="0">
                <a:latin typeface="+mn-lt"/>
              </a:rPr>
              <a:t>HISTORY OF MACROECONOMIC THOUGHT</a:t>
            </a:r>
            <a:endParaRPr lang="en-US" b="1" dirty="0">
              <a:latin typeface="+mn-lt"/>
            </a:endParaRPr>
          </a:p>
        </p:txBody>
      </p:sp>
      <p:sp>
        <p:nvSpPr>
          <p:cNvPr id="3" name="Content Placeholder 2"/>
          <p:cNvSpPr>
            <a:spLocks noGrp="1"/>
          </p:cNvSpPr>
          <p:nvPr>
            <p:ph idx="1"/>
          </p:nvPr>
        </p:nvSpPr>
        <p:spPr>
          <a:xfrm>
            <a:off x="219824" y="3884093"/>
            <a:ext cx="7083108" cy="2753845"/>
          </a:xfrm>
        </p:spPr>
        <p:txBody>
          <a:bodyPr>
            <a:normAutofit/>
          </a:bodyPr>
          <a:lstStyle/>
          <a:p>
            <a:r>
              <a:rPr lang="en-US" sz="2000" b="1" dirty="0" smtClean="0"/>
              <a:t>Pre 1930’s: </a:t>
            </a:r>
            <a:r>
              <a:rPr lang="en-US" sz="2000" dirty="0" smtClean="0"/>
              <a:t>Classical Economics (Hayek, Smith, Ricardo, Say </a:t>
            </a:r>
            <a:r>
              <a:rPr lang="en-US" sz="2000" dirty="0" err="1" smtClean="0"/>
              <a:t>etc</a:t>
            </a:r>
            <a:r>
              <a:rPr lang="en-US" sz="2000" dirty="0" smtClean="0"/>
              <a:t>)</a:t>
            </a:r>
          </a:p>
          <a:p>
            <a:r>
              <a:rPr lang="en-US" sz="2000" b="1" dirty="0" smtClean="0"/>
              <a:t>1930’s-1945: </a:t>
            </a:r>
            <a:r>
              <a:rPr lang="en-US" sz="2000" dirty="0" smtClean="0"/>
              <a:t>Hayek .v. Keynes</a:t>
            </a:r>
          </a:p>
          <a:p>
            <a:r>
              <a:rPr lang="en-US" sz="2000" b="1" dirty="0" smtClean="0"/>
              <a:t>1945-1973: </a:t>
            </a:r>
            <a:r>
              <a:rPr lang="en-US" sz="2000" dirty="0" smtClean="0"/>
              <a:t>Keynes</a:t>
            </a:r>
          </a:p>
          <a:p>
            <a:r>
              <a:rPr lang="en-US" sz="2000" b="1" dirty="0" smtClean="0"/>
              <a:t>1973-1979: </a:t>
            </a:r>
            <a:r>
              <a:rPr lang="en-US" sz="2000" dirty="0" smtClean="0"/>
              <a:t>Downfall of Keynes?</a:t>
            </a:r>
          </a:p>
          <a:p>
            <a:r>
              <a:rPr lang="en-US" sz="2000" b="1" dirty="0" smtClean="0"/>
              <a:t>1979-2007: </a:t>
            </a:r>
            <a:r>
              <a:rPr lang="en-US" sz="2000" dirty="0" smtClean="0"/>
              <a:t>Neo-liberalism (Classical resurgence?)</a:t>
            </a:r>
          </a:p>
          <a:p>
            <a:r>
              <a:rPr lang="en-US" sz="2000" b="1" dirty="0" smtClean="0"/>
              <a:t>2007-today: </a:t>
            </a:r>
            <a:r>
              <a:rPr lang="en-US" sz="2000" dirty="0" smtClean="0"/>
              <a:t>What now?  Austerity? Rising inequality?  Are we ‘all in it together’?</a:t>
            </a:r>
            <a:endParaRPr lang="en-US" sz="2000" dirty="0"/>
          </a:p>
        </p:txBody>
      </p:sp>
      <p:pic>
        <p:nvPicPr>
          <p:cNvPr id="4" name="Picture 3"/>
          <p:cNvPicPr>
            <a:picLocks noChangeAspect="1"/>
          </p:cNvPicPr>
          <p:nvPr/>
        </p:nvPicPr>
        <p:blipFill>
          <a:blip r:embed="rId2"/>
          <a:stretch>
            <a:fillRect/>
          </a:stretch>
        </p:blipFill>
        <p:spPr>
          <a:xfrm>
            <a:off x="7628826" y="167901"/>
            <a:ext cx="2841952" cy="1684776"/>
          </a:xfrm>
          <a:prstGeom prst="rect">
            <a:avLst/>
          </a:prstGeom>
        </p:spPr>
      </p:pic>
      <p:pic>
        <p:nvPicPr>
          <p:cNvPr id="5" name="Picture 4"/>
          <p:cNvPicPr>
            <a:picLocks noChangeAspect="1"/>
          </p:cNvPicPr>
          <p:nvPr/>
        </p:nvPicPr>
        <p:blipFill>
          <a:blip r:embed="rId3"/>
          <a:stretch>
            <a:fillRect/>
          </a:stretch>
        </p:blipFill>
        <p:spPr>
          <a:xfrm>
            <a:off x="7619849" y="1852677"/>
            <a:ext cx="2850929" cy="1584833"/>
          </a:xfrm>
          <a:prstGeom prst="rect">
            <a:avLst/>
          </a:prstGeom>
        </p:spPr>
      </p:pic>
      <p:pic>
        <p:nvPicPr>
          <p:cNvPr id="6" name="Picture 5"/>
          <p:cNvPicPr>
            <a:picLocks noChangeAspect="1"/>
          </p:cNvPicPr>
          <p:nvPr/>
        </p:nvPicPr>
        <p:blipFill>
          <a:blip r:embed="rId4"/>
          <a:stretch>
            <a:fillRect/>
          </a:stretch>
        </p:blipFill>
        <p:spPr>
          <a:xfrm>
            <a:off x="7628826" y="3437510"/>
            <a:ext cx="2850929" cy="1684776"/>
          </a:xfrm>
          <a:prstGeom prst="rect">
            <a:avLst/>
          </a:prstGeom>
        </p:spPr>
      </p:pic>
      <p:pic>
        <p:nvPicPr>
          <p:cNvPr id="7" name="Picture 6"/>
          <p:cNvPicPr>
            <a:picLocks noChangeAspect="1"/>
          </p:cNvPicPr>
          <p:nvPr/>
        </p:nvPicPr>
        <p:blipFill>
          <a:blip r:embed="rId5"/>
          <a:stretch>
            <a:fillRect/>
          </a:stretch>
        </p:blipFill>
        <p:spPr>
          <a:xfrm>
            <a:off x="7628826" y="5122286"/>
            <a:ext cx="2878141" cy="1584833"/>
          </a:xfrm>
          <a:prstGeom prst="rect">
            <a:avLst/>
          </a:prstGeom>
        </p:spPr>
      </p:pic>
      <p:sp>
        <p:nvSpPr>
          <p:cNvPr id="12" name="TextBox 11"/>
          <p:cNvSpPr txBox="1"/>
          <p:nvPr/>
        </p:nvSpPr>
        <p:spPr>
          <a:xfrm>
            <a:off x="721634" y="2279986"/>
            <a:ext cx="1356671" cy="646331"/>
          </a:xfrm>
          <a:prstGeom prst="rect">
            <a:avLst/>
          </a:prstGeom>
          <a:solidFill>
            <a:schemeClr val="bg1"/>
          </a:solidFill>
        </p:spPr>
        <p:txBody>
          <a:bodyPr wrap="square" rtlCol="0">
            <a:spAutoFit/>
          </a:bodyPr>
          <a:lstStyle/>
          <a:p>
            <a:pPr algn="ctr"/>
            <a:r>
              <a:rPr lang="en-US" dirty="0" smtClean="0"/>
              <a:t>Pure Planed Economy</a:t>
            </a:r>
            <a:endParaRPr lang="en-US" dirty="0"/>
          </a:p>
        </p:txBody>
      </p:sp>
      <p:sp>
        <p:nvSpPr>
          <p:cNvPr id="13" name="TextBox 12"/>
          <p:cNvSpPr txBox="1"/>
          <p:nvPr/>
        </p:nvSpPr>
        <p:spPr>
          <a:xfrm>
            <a:off x="5030643" y="2288083"/>
            <a:ext cx="1356671" cy="646331"/>
          </a:xfrm>
          <a:prstGeom prst="rect">
            <a:avLst/>
          </a:prstGeom>
          <a:solidFill>
            <a:schemeClr val="bg1"/>
          </a:solidFill>
        </p:spPr>
        <p:txBody>
          <a:bodyPr wrap="square" rtlCol="0">
            <a:spAutoFit/>
          </a:bodyPr>
          <a:lstStyle/>
          <a:p>
            <a:pPr algn="ctr"/>
            <a:r>
              <a:rPr lang="en-US" dirty="0" smtClean="0"/>
              <a:t>Pure Market Economy</a:t>
            </a:r>
            <a:endParaRPr lang="en-US" dirty="0"/>
          </a:p>
        </p:txBody>
      </p:sp>
      <p:cxnSp>
        <p:nvCxnSpPr>
          <p:cNvPr id="14" name="Straight Connector 13"/>
          <p:cNvCxnSpPr>
            <a:stCxn id="12" idx="3"/>
            <a:endCxn id="13" idx="1"/>
          </p:cNvCxnSpPr>
          <p:nvPr/>
        </p:nvCxnSpPr>
        <p:spPr>
          <a:xfrm>
            <a:off x="2078305" y="2603152"/>
            <a:ext cx="2952338" cy="809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080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1823</Words>
  <Application>Microsoft Macintosh PowerPoint</Application>
  <PresentationFormat>Custom</PresentationFormat>
  <Paragraphs>246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See Enrolment Intro PP</vt:lpstr>
      <vt:lpstr>PowerPoint Presentation</vt:lpstr>
      <vt:lpstr>PowerPoint Presentation</vt:lpstr>
      <vt:lpstr>See Intro to Micro Powerpoint</vt:lpstr>
      <vt:lpstr>PowerPoint Presentation</vt:lpstr>
      <vt:lpstr>TODAY: MACROECONOMICS</vt:lpstr>
      <vt:lpstr>HISTORY OF MACROECONOMIC THOUGHT</vt:lpstr>
      <vt:lpstr>PowerPoint Presentation</vt:lpstr>
      <vt:lpstr>ECONOMICS: Production and Growth</vt:lpstr>
      <vt:lpstr>Breakdown of the UK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18</cp:revision>
  <dcterms:created xsi:type="dcterms:W3CDTF">2016-09-14T09:00:55Z</dcterms:created>
  <dcterms:modified xsi:type="dcterms:W3CDTF">2018-09-16T13:20:07Z</dcterms:modified>
</cp:coreProperties>
</file>