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D2309-2FFA-4921-A06F-4FC9750FC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8551C-71A0-4BA6-BF5F-577D67A29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E31D1-8BB6-49AE-B8E9-8420192F1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79183-1A34-4AB2-9D01-CD3A12B9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4436-A8F1-45FD-B140-131DB9333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4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5EAA-20EB-4CB5-AE40-32F82DCDD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09372-225C-4D91-AF17-B02695090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83E87-EE61-4CEA-93AF-26D664F6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E9AB4-3AEE-4108-91E8-F4D6E2B1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84F6E-6352-47E8-93BB-AE92A275C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3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30BE2-5369-4FE0-90F8-C7C58D04C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84A65-CF6A-454E-BC77-DA305BE49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73BD8-7896-4B57-AE8F-50517BE7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D166-FFD5-41B5-8479-E22693CB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17177-1C9A-4681-AC49-951D5B2A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94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C3B01-115C-4511-A7EF-37BB1FD4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747CB-A078-44B1-9D6F-A81997852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56B9D-3FD2-4F14-91CC-4C19A1F9A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DD05B-3FE5-4840-AB16-D46288C2C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F1155-6896-4DDD-A67E-A1F78DC2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35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9ED5-A6AA-4BFB-BC75-510EF245F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468FB-1064-406D-9551-EFA8891A1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993A1-BE62-41A4-8BAD-08F3C3E6C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233B4-D241-4692-BACD-DD587D2AC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2E164-1C08-4F3A-966D-7A5776A4F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27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A36FD-815B-4372-82C2-B4AD5B31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12127-4F29-4395-9CAC-6A2353777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87345-2654-4EB3-B82D-2F5FEA60C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2958-BD67-40AD-81F4-AAF611EA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D10A6-5A62-4559-B704-3EDBF24C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C0FE6-D5D5-408E-B289-A43FA464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45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E5B15-72E2-4C02-A453-64618A10F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37783-A2DF-4EA9-8441-21B3C0FA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7DCC3-5A5F-4A94-B146-9B6BC4EE1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2767D7-9D4E-4106-B5A3-CD05806A1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7C7C07-26EB-473D-A5AC-FE44BDF2C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942E9-99C4-4028-B450-6B90404F4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E583BC-B23B-4508-93C1-D2C6B9D7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18622B-73E9-4C8B-87E7-BB384AFB0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4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004F2-EF76-4E6F-B41B-073D068F8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50745-71A3-4B6F-83B1-CA1A167A1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775E3F-1121-4153-A8BB-B9E5F568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03664-8CE9-47FE-B459-5D69D5C8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4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340E9D-4CE1-4811-B7E9-C6102B64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F7846D-804D-4803-8121-8C2B78EE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2C123-0354-45AA-B640-D3B111BC6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82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D55A-0016-4CBF-AA6A-5869C510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F7660-ED17-4E66-BAA8-C92C1097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24EDA-A3A6-4C0F-88D7-E2DA55A69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AD66F-87DC-4DED-A60E-9952CECC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060A2-E5F8-47F8-8226-3DFBBC2B9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FF3F2-66B8-4AAD-8FD4-DF7AB7774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72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4F26-2CF2-498F-815D-33940527C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06CD0C-DBE9-4D21-96A1-8EDD90362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A6E67-5A6E-4919-9267-C510D33DF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0624-42AD-4282-BD4C-584045ECB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0B75F-04BB-41D1-AFB7-4C16D068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67FD5-A223-4EB6-900E-9B17EBC1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0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E8E5F4-6AA5-4A50-97A0-295A7040A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BB59C-5DB7-4E0A-B43D-7FDA8C89A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291CD-404B-41CB-B84A-E300197AD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D2345-EFA4-43F9-9819-6F79A9CF0357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C950D-1319-43FB-AB1D-9BC6F2D94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7A0C-2474-4F52-8F25-05EEC3CC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85CD-AF84-4521-886B-FE9CAB24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9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955" y="163512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sz="4000" b="1" dirty="0">
                <a:latin typeface="Calibri" pitchFamily="34" charset="0"/>
              </a:rPr>
              <a:t>Economic Cycles (Cycles of Growth)</a:t>
            </a:r>
            <a:br>
              <a:rPr lang="en-GB" sz="4000" b="1" dirty="0">
                <a:latin typeface="Calibri" pitchFamily="34" charset="0"/>
              </a:rPr>
            </a:br>
            <a:r>
              <a:rPr lang="en-GB" sz="2800" b="1" dirty="0">
                <a:solidFill>
                  <a:srgbClr val="FF0000"/>
                </a:solidFill>
                <a:latin typeface="Calibri" pitchFamily="34" charset="0"/>
              </a:rPr>
              <a:t>ACTIVITY: Please complete this worksheet</a:t>
            </a:r>
            <a:endParaRPr lang="en-GB" sz="4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34434" y="1773238"/>
            <a:ext cx="3456517" cy="31393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sz="1800" b="1" dirty="0"/>
              <a:t>KEY TERMS</a:t>
            </a: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Boom - </a:t>
            </a:r>
            <a:r>
              <a:rPr lang="en-GB" sz="1200" dirty="0"/>
              <a:t>the level of growth is higher than the trend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Downturn - </a:t>
            </a:r>
            <a:r>
              <a:rPr lang="en-GB" sz="1200" dirty="0"/>
              <a:t>where economic growth decreases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Recovery - </a:t>
            </a:r>
            <a:r>
              <a:rPr lang="en-GB" sz="1200" dirty="0"/>
              <a:t>economic growth rises after a recession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Recession - </a:t>
            </a:r>
            <a:r>
              <a:rPr lang="en-GB" sz="1200" dirty="0"/>
              <a:t>when economic growth becomes negative in two successive quarters of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Positive Output Gap - </a:t>
            </a:r>
            <a:r>
              <a:rPr lang="en-GB" sz="1200" dirty="0"/>
              <a:t>where the actual growth rate is higher than the trend growth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Negative Output Gap - </a:t>
            </a:r>
            <a:r>
              <a:rPr lang="en-GB" sz="1200" dirty="0"/>
              <a:t>where the actual growth rate is lower than the trend growth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Sustainable Growth - </a:t>
            </a:r>
            <a:r>
              <a:rPr lang="en-GB" sz="1200" dirty="0"/>
              <a:t>where we are able to grow today and grow tomorrow (or in the future)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/>
              <a:t>Depression - </a:t>
            </a:r>
            <a:r>
              <a:rPr lang="en-GB" sz="1200" dirty="0"/>
              <a:t>a prolonged period of recession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650968" y="5659357"/>
            <a:ext cx="102904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/>
              <a:t>Time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651500" y="2330450"/>
            <a:ext cx="0" cy="33337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5651501" y="5664200"/>
            <a:ext cx="3890433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flipV="1">
            <a:off x="5634566" y="4733529"/>
            <a:ext cx="3890433" cy="1587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9518651" y="4551759"/>
            <a:ext cx="230504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/>
              <a:t>TREND growth</a:t>
            </a:r>
          </a:p>
          <a:p>
            <a:r>
              <a:rPr lang="en-GB" sz="1100" dirty="0"/>
              <a:t>What the economy SHOULD grow at (or is capable of growing at) year on year. In the UK it has historically (on average been 2.5% per year)</a:t>
            </a: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9446684" y="3625056"/>
            <a:ext cx="237701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/>
              <a:t>ACTUAL growth</a:t>
            </a:r>
          </a:p>
          <a:p>
            <a:r>
              <a:rPr lang="en-GB" sz="1100" dirty="0"/>
              <a:t>The level of real output produced in an economy year on year.</a:t>
            </a:r>
          </a:p>
          <a:p>
            <a:endParaRPr lang="en-US" sz="1800" b="1" dirty="0"/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 rot="16200000">
            <a:off x="4438185" y="2388716"/>
            <a:ext cx="19034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/>
              <a:t>Real GDP %</a:t>
            </a: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7315200" y="4768208"/>
            <a:ext cx="7433" cy="1378624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 flipV="1">
            <a:off x="8092017" y="4461513"/>
            <a:ext cx="0" cy="269237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6823463" y="3815207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D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6099718" y="5743507"/>
            <a:ext cx="352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 flipH="1">
            <a:off x="6174057" y="3172618"/>
            <a:ext cx="1562361" cy="8324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7719485" y="2815431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 flipH="1" flipV="1">
            <a:off x="7329293" y="5259449"/>
            <a:ext cx="809638" cy="1997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4368800" y="1628775"/>
            <a:ext cx="7518400" cy="48006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8077469" y="5218510"/>
            <a:ext cx="3487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27915" y="57896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0</a:t>
            </a: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8650235" y="4146188"/>
            <a:ext cx="335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E</a:t>
            </a:r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>
            <a:off x="8138932" y="4414861"/>
            <a:ext cx="527414" cy="17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6241145" y="1800583"/>
            <a:ext cx="3519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u="sng" dirty="0">
                <a:latin typeface="Calibri" pitchFamily="34" charset="0"/>
              </a:rPr>
              <a:t>The Economic Cycle</a:t>
            </a:r>
            <a:endParaRPr lang="en-GB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91074" y="5074979"/>
            <a:ext cx="3888802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INSTRUCTIONS: </a:t>
            </a:r>
            <a:r>
              <a:rPr lang="en-GB" dirty="0"/>
              <a:t>Using the key terms above, label the points.  </a:t>
            </a:r>
          </a:p>
          <a:p>
            <a:r>
              <a:rPr lang="en-GB" b="1" dirty="0"/>
              <a:t>RULES: </a:t>
            </a:r>
            <a:r>
              <a:rPr lang="en-GB" dirty="0"/>
              <a:t>You are only allowed to use one key term per letter AND you may not be able to use all the key terms</a:t>
            </a:r>
          </a:p>
        </p:txBody>
      </p:sp>
      <p:sp>
        <p:nvSpPr>
          <p:cNvPr id="4" name="Freeform 3"/>
          <p:cNvSpPr/>
          <p:nvPr/>
        </p:nvSpPr>
        <p:spPr>
          <a:xfrm>
            <a:off x="5832088" y="3479180"/>
            <a:ext cx="3679902" cy="2667652"/>
          </a:xfrm>
          <a:custGeom>
            <a:avLst/>
            <a:gdLst>
              <a:gd name="connsiteX0" fmla="*/ 0 w 3679902"/>
              <a:gd name="connsiteY0" fmla="*/ 2029522 h 2667652"/>
              <a:gd name="connsiteX1" fmla="*/ 379141 w 3679902"/>
              <a:gd name="connsiteY1" fmla="*/ 546410 h 2667652"/>
              <a:gd name="connsiteX2" fmla="*/ 1471961 w 3679902"/>
              <a:gd name="connsiteY2" fmla="*/ 2665142 h 2667652"/>
              <a:gd name="connsiteX3" fmla="*/ 2219092 w 3679902"/>
              <a:gd name="connsiteY3" fmla="*/ 992459 h 2667652"/>
              <a:gd name="connsiteX4" fmla="*/ 2888166 w 3679902"/>
              <a:gd name="connsiteY4" fmla="*/ 1784196 h 2667652"/>
              <a:gd name="connsiteX5" fmla="*/ 3679902 w 3679902"/>
              <a:gd name="connsiteY5" fmla="*/ 0 h 2667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79902" h="2667652">
                <a:moveTo>
                  <a:pt x="0" y="2029522"/>
                </a:moveTo>
                <a:cubicBezTo>
                  <a:pt x="66907" y="1234997"/>
                  <a:pt x="133814" y="440473"/>
                  <a:pt x="379141" y="546410"/>
                </a:cubicBezTo>
                <a:cubicBezTo>
                  <a:pt x="624468" y="652347"/>
                  <a:pt x="1165303" y="2590801"/>
                  <a:pt x="1471961" y="2665142"/>
                </a:cubicBezTo>
                <a:cubicBezTo>
                  <a:pt x="1778619" y="2739483"/>
                  <a:pt x="1983058" y="1139283"/>
                  <a:pt x="2219092" y="992459"/>
                </a:cubicBezTo>
                <a:cubicBezTo>
                  <a:pt x="2455126" y="845635"/>
                  <a:pt x="2644698" y="1949606"/>
                  <a:pt x="2888166" y="1784196"/>
                </a:cubicBezTo>
                <a:cubicBezTo>
                  <a:pt x="3131634" y="1618786"/>
                  <a:pt x="3405768" y="809393"/>
                  <a:pt x="3679902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049154" y="4192087"/>
            <a:ext cx="675058" cy="9607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7" idx="3"/>
            <a:endCxn id="4" idx="2"/>
          </p:cNvCxnSpPr>
          <p:nvPr/>
        </p:nvCxnSpPr>
        <p:spPr>
          <a:xfrm>
            <a:off x="6451798" y="5974340"/>
            <a:ext cx="852251" cy="1699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6585041" y="4168707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F</a:t>
            </a:r>
          </a:p>
        </p:txBody>
      </p:sp>
      <p:cxnSp>
        <p:nvCxnSpPr>
          <p:cNvPr id="63" name="Straight Arrow Connector 62"/>
          <p:cNvCxnSpPr>
            <a:stCxn id="62" idx="2"/>
          </p:cNvCxnSpPr>
          <p:nvPr/>
        </p:nvCxnSpPr>
        <p:spPr>
          <a:xfrm>
            <a:off x="6747906" y="4630372"/>
            <a:ext cx="98646" cy="681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84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Economic Cycles (Cycles of Growth) ACTIVITY: Please complete this worksheet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Olly Stevens</dc:creator>
  <cp:lastModifiedBy>Olly Stevens</cp:lastModifiedBy>
  <cp:revision>2</cp:revision>
  <dcterms:created xsi:type="dcterms:W3CDTF">2019-09-24T18:45:32Z</dcterms:created>
  <dcterms:modified xsi:type="dcterms:W3CDTF">2019-09-24T18:46:32Z</dcterms:modified>
</cp:coreProperties>
</file>