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79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93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5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79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09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04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03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68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37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65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21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AF7E0-9BFF-4171-80B7-AFE943D854E1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E46BC-BD08-4284-A954-B593A8C72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02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el_y5ka80M" TargetMode="External"/><Relationship Id="rId2" Type="http://schemas.openxmlformats.org/officeDocument/2006/relationships/hyperlink" Target="https://www.youtube.com/watch?v=mvq6Fjzdjd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jqjEYJFef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249" y="186613"/>
            <a:ext cx="11709918" cy="1504076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>
                <a:latin typeface="Neuropolitical" panose="020B0500000000000000" pitchFamily="34" charset="0"/>
              </a:rPr>
              <a:t>BALANCE OF PAYMENTS INTRODUCTION WORKSHEET</a:t>
            </a:r>
            <a:endParaRPr lang="en-GB" sz="4000" b="1" dirty="0">
              <a:latin typeface="Neuropolitical" panose="020B0500000000000000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TASK 1 (30-45 MINUTES): </a:t>
            </a:r>
            <a:r>
              <a:rPr lang="en-GB" dirty="0" smtClean="0"/>
              <a:t>Watch </a:t>
            </a:r>
            <a:r>
              <a:rPr lang="en-GB" dirty="0" smtClean="0"/>
              <a:t>the following </a:t>
            </a:r>
            <a:r>
              <a:rPr lang="en-GB" dirty="0" smtClean="0"/>
              <a:t>videos in order LINK </a:t>
            </a:r>
            <a:r>
              <a:rPr lang="en-GB" dirty="0" smtClean="0"/>
              <a:t>and take notes on the Balance of Payments on one side of A4 (mind map</a:t>
            </a:r>
            <a:r>
              <a:rPr lang="en-GB" dirty="0" smtClean="0"/>
              <a:t>?!)</a:t>
            </a:r>
          </a:p>
          <a:p>
            <a:pPr lvl="1"/>
            <a:r>
              <a:rPr lang="en-GB" dirty="0"/>
              <a:t>VIDEO </a:t>
            </a:r>
            <a:r>
              <a:rPr lang="en-GB" dirty="0" smtClean="0"/>
              <a:t>1 (6 minutes):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www.youtube.com/watch?v=mvq6Fjzdjd8</a:t>
            </a:r>
            <a:r>
              <a:rPr lang="en-GB" dirty="0" smtClean="0"/>
              <a:t> </a:t>
            </a:r>
          </a:p>
          <a:p>
            <a:pPr lvl="1"/>
            <a:r>
              <a:rPr lang="en-GB" dirty="0"/>
              <a:t>VIDEO 2 (12 minutes):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www.youtube.com/watch?v=bel_y5ka80M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VIDEO 3 (</a:t>
            </a:r>
            <a:r>
              <a:rPr lang="en-GB" dirty="0"/>
              <a:t>8 minutes):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www.youtube.com/watch?v=KjqjEYJFefg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b="1" dirty="0" smtClean="0"/>
              <a:t>TASK 2 (30-45 MINUTES): </a:t>
            </a:r>
            <a:r>
              <a:rPr lang="en-GB" dirty="0" smtClean="0"/>
              <a:t>Complete the questions below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b="1" i="1" dirty="0" smtClean="0">
                <a:solidFill>
                  <a:srgbClr val="002060"/>
                </a:solidFill>
              </a:rPr>
              <a:t>N.B Please note, this is an introduction and you might not understand everything in the videos BUT that’s OK!  </a:t>
            </a:r>
            <a:r>
              <a:rPr lang="en-GB" sz="2000" b="1" i="1" dirty="0" smtClean="0">
                <a:solidFill>
                  <a:srgbClr val="002060"/>
                </a:solidFill>
              </a:rPr>
              <a:t>Come armed with questions to the class so we can clarify your understanding.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47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87205" cy="1143000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TASK 2: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221" y="1069938"/>
            <a:ext cx="6515477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You are working for the ONS (Office of National Statistics) and you are processing data on the UK Balance of Payments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Income for </a:t>
            </a:r>
            <a:r>
              <a:rPr lang="en-US" sz="2000" dirty="0" smtClean="0"/>
              <a:t>BP (British Petroleum) </a:t>
            </a:r>
            <a:r>
              <a:rPr lang="en-US" sz="2000" dirty="0"/>
              <a:t>selling North Sea Oil to France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Polish </a:t>
            </a:r>
            <a:r>
              <a:rPr lang="en-US" sz="2000" dirty="0"/>
              <a:t>immigrants sending money home to families in Poland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Profits </a:t>
            </a:r>
            <a:r>
              <a:rPr lang="en-US" sz="2000" dirty="0"/>
              <a:t>for Virgin from their company ‘Virgin Blue’ in Australia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UK pays the EU contributions to the EU budget every year as part of their membership agreement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Nissan builds a factory in the North East of England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EDF Energy (French state owned company) buy shares off the UK Government in ‘British Energy’ the Nuclear Power Generating Company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20,000 </a:t>
            </a:r>
            <a:r>
              <a:rPr lang="en-US" sz="2000" dirty="0"/>
              <a:t>UK customers </a:t>
            </a:r>
            <a:r>
              <a:rPr lang="en-US" sz="2000" dirty="0" smtClean="0"/>
              <a:t>buy </a:t>
            </a:r>
            <a:r>
              <a:rPr lang="en-US" sz="2000" dirty="0"/>
              <a:t>the new Peugeot 208 </a:t>
            </a:r>
            <a:r>
              <a:rPr lang="en-US" sz="2000" dirty="0" err="1"/>
              <a:t>Gti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An English Brewery </a:t>
            </a:r>
            <a:r>
              <a:rPr lang="en-US" sz="2000" dirty="0"/>
              <a:t>start selling its beer to France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French investor earns income from his share portfolio in the UK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96749" y="248334"/>
            <a:ext cx="8285586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TASK 2: You must have watched the videos to be able to complete these questions.  For </a:t>
            </a:r>
            <a:r>
              <a:rPr lang="en-US" sz="900" b="1" dirty="0"/>
              <a:t>each </a:t>
            </a:r>
            <a:r>
              <a:rPr lang="en-US" sz="900" b="1" dirty="0" smtClean="0"/>
              <a:t>scenario below, </a:t>
            </a:r>
            <a:r>
              <a:rPr lang="en-US" sz="900" b="1" dirty="0"/>
              <a:t>identify…</a:t>
            </a:r>
            <a:r>
              <a:rPr lang="en-US" sz="9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900" dirty="0" smtClean="0"/>
              <a:t>Which account </a:t>
            </a:r>
            <a:r>
              <a:rPr lang="en-US" sz="900" dirty="0"/>
              <a:t>of the </a:t>
            </a:r>
            <a:r>
              <a:rPr lang="en-US" sz="900" dirty="0" smtClean="0"/>
              <a:t>UK’s Balance </a:t>
            </a:r>
            <a:r>
              <a:rPr lang="en-US" sz="900" dirty="0"/>
              <a:t>of Payments </a:t>
            </a:r>
            <a:r>
              <a:rPr lang="en-US" sz="900" dirty="0" smtClean="0"/>
              <a:t>should this </a:t>
            </a:r>
            <a:r>
              <a:rPr lang="en-US" sz="900" dirty="0"/>
              <a:t>be included </a:t>
            </a:r>
            <a:r>
              <a:rPr lang="en-US" sz="900" dirty="0" smtClean="0"/>
              <a:t>in (current account? Financial account? Etc.)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900" dirty="0" smtClean="0"/>
              <a:t>What type or classification of entry would this be?  For example, if you chose current account above then is it trade in goods?  Or is it investment income?</a:t>
            </a:r>
            <a:endParaRPr lang="en-US" sz="900" dirty="0"/>
          </a:p>
          <a:p>
            <a:pPr marL="342900" indent="-342900">
              <a:buFont typeface="+mj-lt"/>
              <a:buAutoNum type="arabicPeriod"/>
            </a:pPr>
            <a:r>
              <a:rPr lang="en-US" sz="900" dirty="0"/>
              <a:t>W</a:t>
            </a:r>
            <a:r>
              <a:rPr lang="en-US" sz="900" dirty="0" smtClean="0"/>
              <a:t>hether </a:t>
            </a:r>
            <a:r>
              <a:rPr lang="en-US" sz="900" dirty="0"/>
              <a:t>it would be a plus or minus to </a:t>
            </a:r>
            <a:r>
              <a:rPr lang="en-US" sz="900" dirty="0" smtClean="0"/>
              <a:t>the UK’s Balance of Payment account</a:t>
            </a:r>
            <a:endParaRPr lang="en-US" sz="9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512767" y="1847461"/>
            <a:ext cx="989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01812" y="1391040"/>
            <a:ext cx="361094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u="sng" dirty="0" smtClean="0"/>
              <a:t>WORKED EXAMPLE:  </a:t>
            </a:r>
            <a:r>
              <a:rPr lang="en-GB" sz="900" dirty="0" smtClean="0">
                <a:solidFill>
                  <a:srgbClr val="002060"/>
                </a:solidFill>
                <a:latin typeface="Buxton Sketch" panose="03080500000500000004" pitchFamily="66" charset="0"/>
              </a:rPr>
              <a:t>BP is a UK firm.  Therefore:</a:t>
            </a:r>
          </a:p>
          <a:p>
            <a:pPr marL="342900" indent="-342900">
              <a:buAutoNum type="arabicParenBoth"/>
            </a:pPr>
            <a:r>
              <a:rPr lang="en-GB" sz="900" dirty="0" smtClean="0">
                <a:solidFill>
                  <a:srgbClr val="002060"/>
                </a:solidFill>
                <a:latin typeface="Buxton Sketch" panose="03080500000500000004" pitchFamily="66" charset="0"/>
              </a:rPr>
              <a:t>Current Account</a:t>
            </a:r>
          </a:p>
          <a:p>
            <a:pPr marL="342900" indent="-342900">
              <a:buAutoNum type="arabicParenBoth"/>
            </a:pPr>
            <a:r>
              <a:rPr lang="en-GB" sz="900" dirty="0" smtClean="0">
                <a:solidFill>
                  <a:srgbClr val="002060"/>
                </a:solidFill>
                <a:latin typeface="Buxton Sketch" panose="03080500000500000004" pitchFamily="66" charset="0"/>
              </a:rPr>
              <a:t>Trade in goods</a:t>
            </a:r>
          </a:p>
          <a:p>
            <a:pPr marL="342900" indent="-342900">
              <a:buAutoNum type="arabicParenBoth"/>
            </a:pPr>
            <a:r>
              <a:rPr lang="en-GB" sz="900" dirty="0" smtClean="0">
                <a:solidFill>
                  <a:srgbClr val="002060"/>
                </a:solidFill>
                <a:latin typeface="Buxton Sketch" panose="03080500000500000004" pitchFamily="66" charset="0"/>
              </a:rPr>
              <a:t>Plus (export so money coming into the UK)</a:t>
            </a:r>
            <a:endParaRPr lang="en-GB" sz="900" dirty="0">
              <a:solidFill>
                <a:srgbClr val="002060"/>
              </a:solidFill>
              <a:latin typeface="Buxton Sketch" panose="030805000005000000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367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Buxton Sketch</vt:lpstr>
      <vt:lpstr>Calibri</vt:lpstr>
      <vt:lpstr>Calibri Light</vt:lpstr>
      <vt:lpstr>Neuropolitical</vt:lpstr>
      <vt:lpstr>Office Theme</vt:lpstr>
      <vt:lpstr>BALANCE OF PAYMENTS INTRODUCTION WORKSHEET</vt:lpstr>
      <vt:lpstr>TASK 2: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 of Payments Terminology Measures all the money flowing in an out of the domestic economy</dc:title>
  <dc:creator>Oliver Stevens</dc:creator>
  <cp:lastModifiedBy>Oliver Stevens</cp:lastModifiedBy>
  <cp:revision>8</cp:revision>
  <dcterms:created xsi:type="dcterms:W3CDTF">2018-10-16T15:39:33Z</dcterms:created>
  <dcterms:modified xsi:type="dcterms:W3CDTF">2018-10-25T10:20:00Z</dcterms:modified>
</cp:coreProperties>
</file>