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6" d="100"/>
          <a:sy n="76" d="100"/>
        </p:scale>
        <p:origin x="-2128"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C4303A-2B70-1C48-8FCE-0F1300F48F9F}" type="datetimeFigureOut">
              <a:rPr lang="en-US" smtClean="0"/>
              <a:t>18/11/18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DD00C-81E7-EF42-9749-B375F0F3E63C}" type="slidenum">
              <a:rPr lang="en-US" smtClean="0"/>
              <a:t>‹#›</a:t>
            </a:fld>
            <a:endParaRPr lang="en-US"/>
          </a:p>
        </p:txBody>
      </p:sp>
    </p:spTree>
    <p:extLst>
      <p:ext uri="{BB962C8B-B14F-4D97-AF65-F5344CB8AC3E}">
        <p14:creationId xmlns:p14="http://schemas.microsoft.com/office/powerpoint/2010/main" val="294545394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CAA015C-C652-47BC-8DE9-EE5A3C6D2361}" type="slidenum">
              <a:rPr lang="en-GB" smtClean="0"/>
              <a:t>2</a:t>
            </a:fld>
            <a:endParaRPr lang="en-GB"/>
          </a:p>
        </p:txBody>
      </p:sp>
    </p:spTree>
    <p:extLst>
      <p:ext uri="{BB962C8B-B14F-4D97-AF65-F5344CB8AC3E}">
        <p14:creationId xmlns:p14="http://schemas.microsoft.com/office/powerpoint/2010/main" val="17235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03C6D2E8-D504-4A47-9DF7-7DB33D454B70}" type="datetimeFigureOut">
              <a:rPr lang="en-US" smtClean="0"/>
              <a:t>18/11/18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4AE4DD-7E6C-6747-A217-1A0EEBBD8335}" type="slidenum">
              <a:rPr lang="en-US" smtClean="0"/>
              <a:t>‹#›</a:t>
            </a:fld>
            <a:endParaRPr lang="en-US"/>
          </a:p>
        </p:txBody>
      </p:sp>
    </p:spTree>
    <p:extLst>
      <p:ext uri="{BB962C8B-B14F-4D97-AF65-F5344CB8AC3E}">
        <p14:creationId xmlns:p14="http://schemas.microsoft.com/office/powerpoint/2010/main" val="593455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03C6D2E8-D504-4A47-9DF7-7DB33D454B70}" type="datetimeFigureOut">
              <a:rPr lang="en-US" smtClean="0"/>
              <a:t>18/11/18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4AE4DD-7E6C-6747-A217-1A0EEBBD8335}" type="slidenum">
              <a:rPr lang="en-US" smtClean="0"/>
              <a:t>‹#›</a:t>
            </a:fld>
            <a:endParaRPr lang="en-US"/>
          </a:p>
        </p:txBody>
      </p:sp>
    </p:spTree>
    <p:extLst>
      <p:ext uri="{BB962C8B-B14F-4D97-AF65-F5344CB8AC3E}">
        <p14:creationId xmlns:p14="http://schemas.microsoft.com/office/powerpoint/2010/main" val="4112547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03C6D2E8-D504-4A47-9DF7-7DB33D454B70}" type="datetimeFigureOut">
              <a:rPr lang="en-US" smtClean="0"/>
              <a:t>18/11/18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4AE4DD-7E6C-6747-A217-1A0EEBBD8335}" type="slidenum">
              <a:rPr lang="en-US" smtClean="0"/>
              <a:t>‹#›</a:t>
            </a:fld>
            <a:endParaRPr lang="en-US"/>
          </a:p>
        </p:txBody>
      </p:sp>
    </p:spTree>
    <p:extLst>
      <p:ext uri="{BB962C8B-B14F-4D97-AF65-F5344CB8AC3E}">
        <p14:creationId xmlns:p14="http://schemas.microsoft.com/office/powerpoint/2010/main" val="2506062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03C6D2E8-D504-4A47-9DF7-7DB33D454B70}" type="datetimeFigureOut">
              <a:rPr lang="en-US" smtClean="0"/>
              <a:t>18/11/18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4AE4DD-7E6C-6747-A217-1A0EEBBD8335}" type="slidenum">
              <a:rPr lang="en-US" smtClean="0"/>
              <a:t>‹#›</a:t>
            </a:fld>
            <a:endParaRPr lang="en-US"/>
          </a:p>
        </p:txBody>
      </p:sp>
    </p:spTree>
    <p:extLst>
      <p:ext uri="{BB962C8B-B14F-4D97-AF65-F5344CB8AC3E}">
        <p14:creationId xmlns:p14="http://schemas.microsoft.com/office/powerpoint/2010/main" val="3426011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03C6D2E8-D504-4A47-9DF7-7DB33D454B70}" type="datetimeFigureOut">
              <a:rPr lang="en-US" smtClean="0"/>
              <a:t>18/11/18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4AE4DD-7E6C-6747-A217-1A0EEBBD8335}" type="slidenum">
              <a:rPr lang="en-US" smtClean="0"/>
              <a:t>‹#›</a:t>
            </a:fld>
            <a:endParaRPr lang="en-US"/>
          </a:p>
        </p:txBody>
      </p:sp>
    </p:spTree>
    <p:extLst>
      <p:ext uri="{BB962C8B-B14F-4D97-AF65-F5344CB8AC3E}">
        <p14:creationId xmlns:p14="http://schemas.microsoft.com/office/powerpoint/2010/main" val="1033494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03C6D2E8-D504-4A47-9DF7-7DB33D454B70}" type="datetimeFigureOut">
              <a:rPr lang="en-US" smtClean="0"/>
              <a:t>18/11/18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4AE4DD-7E6C-6747-A217-1A0EEBBD8335}" type="slidenum">
              <a:rPr lang="en-US" smtClean="0"/>
              <a:t>‹#›</a:t>
            </a:fld>
            <a:endParaRPr lang="en-US"/>
          </a:p>
        </p:txBody>
      </p:sp>
    </p:spTree>
    <p:extLst>
      <p:ext uri="{BB962C8B-B14F-4D97-AF65-F5344CB8AC3E}">
        <p14:creationId xmlns:p14="http://schemas.microsoft.com/office/powerpoint/2010/main" val="1630990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03C6D2E8-D504-4A47-9DF7-7DB33D454B70}" type="datetimeFigureOut">
              <a:rPr lang="en-US" smtClean="0"/>
              <a:t>18/11/18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4AE4DD-7E6C-6747-A217-1A0EEBBD8335}" type="slidenum">
              <a:rPr lang="en-US" smtClean="0"/>
              <a:t>‹#›</a:t>
            </a:fld>
            <a:endParaRPr lang="en-US"/>
          </a:p>
        </p:txBody>
      </p:sp>
    </p:spTree>
    <p:extLst>
      <p:ext uri="{BB962C8B-B14F-4D97-AF65-F5344CB8AC3E}">
        <p14:creationId xmlns:p14="http://schemas.microsoft.com/office/powerpoint/2010/main" val="3488553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03C6D2E8-D504-4A47-9DF7-7DB33D454B70}" type="datetimeFigureOut">
              <a:rPr lang="en-US" smtClean="0"/>
              <a:t>18/11/18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4AE4DD-7E6C-6747-A217-1A0EEBBD8335}" type="slidenum">
              <a:rPr lang="en-US" smtClean="0"/>
              <a:t>‹#›</a:t>
            </a:fld>
            <a:endParaRPr lang="en-US"/>
          </a:p>
        </p:txBody>
      </p:sp>
    </p:spTree>
    <p:extLst>
      <p:ext uri="{BB962C8B-B14F-4D97-AF65-F5344CB8AC3E}">
        <p14:creationId xmlns:p14="http://schemas.microsoft.com/office/powerpoint/2010/main" val="585892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C6D2E8-D504-4A47-9DF7-7DB33D454B70}" type="datetimeFigureOut">
              <a:rPr lang="en-US" smtClean="0"/>
              <a:t>18/11/18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4AE4DD-7E6C-6747-A217-1A0EEBBD8335}" type="slidenum">
              <a:rPr lang="en-US" smtClean="0"/>
              <a:t>‹#›</a:t>
            </a:fld>
            <a:endParaRPr lang="en-US"/>
          </a:p>
        </p:txBody>
      </p:sp>
    </p:spTree>
    <p:extLst>
      <p:ext uri="{BB962C8B-B14F-4D97-AF65-F5344CB8AC3E}">
        <p14:creationId xmlns:p14="http://schemas.microsoft.com/office/powerpoint/2010/main" val="359829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03C6D2E8-D504-4A47-9DF7-7DB33D454B70}" type="datetimeFigureOut">
              <a:rPr lang="en-US" smtClean="0"/>
              <a:t>18/11/18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4AE4DD-7E6C-6747-A217-1A0EEBBD8335}" type="slidenum">
              <a:rPr lang="en-US" smtClean="0"/>
              <a:t>‹#›</a:t>
            </a:fld>
            <a:endParaRPr lang="en-US"/>
          </a:p>
        </p:txBody>
      </p:sp>
    </p:spTree>
    <p:extLst>
      <p:ext uri="{BB962C8B-B14F-4D97-AF65-F5344CB8AC3E}">
        <p14:creationId xmlns:p14="http://schemas.microsoft.com/office/powerpoint/2010/main" val="1053226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03C6D2E8-D504-4A47-9DF7-7DB33D454B70}" type="datetimeFigureOut">
              <a:rPr lang="en-US" smtClean="0"/>
              <a:t>18/11/18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4AE4DD-7E6C-6747-A217-1A0EEBBD8335}" type="slidenum">
              <a:rPr lang="en-US" smtClean="0"/>
              <a:t>‹#›</a:t>
            </a:fld>
            <a:endParaRPr lang="en-US"/>
          </a:p>
        </p:txBody>
      </p:sp>
    </p:spTree>
    <p:extLst>
      <p:ext uri="{BB962C8B-B14F-4D97-AF65-F5344CB8AC3E}">
        <p14:creationId xmlns:p14="http://schemas.microsoft.com/office/powerpoint/2010/main" val="69182475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C6D2E8-D504-4A47-9DF7-7DB33D454B70}" type="datetimeFigureOut">
              <a:rPr lang="en-US" smtClean="0"/>
              <a:t>18/11/18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4AE4DD-7E6C-6747-A217-1A0EEBBD8335}" type="slidenum">
              <a:rPr lang="en-US" smtClean="0"/>
              <a:t>‹#›</a:t>
            </a:fld>
            <a:endParaRPr lang="en-US"/>
          </a:p>
        </p:txBody>
      </p:sp>
    </p:spTree>
    <p:extLst>
      <p:ext uri="{BB962C8B-B14F-4D97-AF65-F5344CB8AC3E}">
        <p14:creationId xmlns:p14="http://schemas.microsoft.com/office/powerpoint/2010/main" val="23504442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INSTRUCTIONS</a:t>
            </a:r>
            <a:br>
              <a:rPr lang="en-US" dirty="0" smtClean="0"/>
            </a:br>
            <a:r>
              <a:rPr lang="en-US" dirty="0" smtClean="0"/>
              <a:t>Index Numbers</a:t>
            </a:r>
            <a:endParaRPr lang="en-US" dirty="0"/>
          </a:p>
        </p:txBody>
      </p:sp>
      <p:sp>
        <p:nvSpPr>
          <p:cNvPr id="5" name="Content Placeholder 4"/>
          <p:cNvSpPr>
            <a:spLocks noGrp="1"/>
          </p:cNvSpPr>
          <p:nvPr>
            <p:ph idx="1"/>
          </p:nvPr>
        </p:nvSpPr>
        <p:spPr/>
        <p:txBody>
          <a:bodyPr/>
          <a:lstStyle/>
          <a:p>
            <a:pPr marL="0" indent="0">
              <a:buNone/>
            </a:pPr>
            <a:r>
              <a:rPr lang="en-US" b="1" dirty="0" smtClean="0"/>
              <a:t>TIME TAKEN (</a:t>
            </a:r>
            <a:r>
              <a:rPr lang="en-US" b="1" smtClean="0"/>
              <a:t>45 minutes </a:t>
            </a:r>
            <a:r>
              <a:rPr lang="en-US" b="1" dirty="0" smtClean="0"/>
              <a:t>MAX)</a:t>
            </a:r>
          </a:p>
          <a:p>
            <a:r>
              <a:rPr lang="en-US" dirty="0" smtClean="0"/>
              <a:t>Read the next </a:t>
            </a:r>
            <a:r>
              <a:rPr lang="en-US" dirty="0" err="1" smtClean="0"/>
              <a:t>powerpoint</a:t>
            </a:r>
            <a:r>
              <a:rPr lang="en-US" dirty="0" smtClean="0"/>
              <a:t> slide and then complete the questions and tasks on the last two slides.</a:t>
            </a:r>
          </a:p>
          <a:p>
            <a:r>
              <a:rPr lang="en-US" dirty="0" smtClean="0"/>
              <a:t>Have a go!  You may have the wrong answers or are not sure how to do it.  But I want you to have an answer even if it is the wrong one.</a:t>
            </a:r>
            <a:endParaRPr lang="en-US" dirty="0"/>
          </a:p>
        </p:txBody>
      </p:sp>
    </p:spTree>
    <p:extLst>
      <p:ext uri="{BB962C8B-B14F-4D97-AF65-F5344CB8AC3E}">
        <p14:creationId xmlns:p14="http://schemas.microsoft.com/office/powerpoint/2010/main" val="3674968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026" y="86346"/>
            <a:ext cx="7886700" cy="1325563"/>
          </a:xfrm>
        </p:spPr>
        <p:txBody>
          <a:bodyPr/>
          <a:lstStyle/>
          <a:p>
            <a:r>
              <a:rPr lang="en-GB" b="1" dirty="0" smtClean="0"/>
              <a:t>Understanding Index Numbers</a:t>
            </a:r>
            <a:endParaRPr lang="en-GB" b="1" dirty="0"/>
          </a:p>
        </p:txBody>
      </p:sp>
      <p:sp>
        <p:nvSpPr>
          <p:cNvPr id="3" name="Content Placeholder 2"/>
          <p:cNvSpPr>
            <a:spLocks noGrp="1"/>
          </p:cNvSpPr>
          <p:nvPr>
            <p:ph idx="1"/>
          </p:nvPr>
        </p:nvSpPr>
        <p:spPr>
          <a:xfrm>
            <a:off x="239055" y="1560512"/>
            <a:ext cx="2833280" cy="5058731"/>
          </a:xfrm>
        </p:spPr>
        <p:txBody>
          <a:bodyPr>
            <a:normAutofit fontScale="70000" lnSpcReduction="20000"/>
          </a:bodyPr>
          <a:lstStyle/>
          <a:p>
            <a:r>
              <a:rPr lang="en-GB" dirty="0"/>
              <a:t>Time series data are often expressed in terms of index </a:t>
            </a:r>
            <a:r>
              <a:rPr lang="en-GB" dirty="0" smtClean="0"/>
              <a:t>numbers to make it easier to compare numbers</a:t>
            </a:r>
            <a:endParaRPr lang="en-GB" dirty="0"/>
          </a:p>
          <a:p>
            <a:r>
              <a:rPr lang="en-GB" dirty="0"/>
              <a:t>One year is selected as the base year and this is given a value of 100.</a:t>
            </a:r>
          </a:p>
          <a:p>
            <a:r>
              <a:rPr lang="en-GB" dirty="0"/>
              <a:t>The output for other years is then shown by their percentage change from 100</a:t>
            </a:r>
          </a:p>
          <a:p>
            <a:endParaRPr lang="en-GB" dirty="0"/>
          </a:p>
        </p:txBody>
      </p:sp>
      <p:pic>
        <p:nvPicPr>
          <p:cNvPr id="6" name="Picture 5"/>
          <p:cNvPicPr>
            <a:picLocks noChangeAspect="1"/>
          </p:cNvPicPr>
          <p:nvPr/>
        </p:nvPicPr>
        <p:blipFill>
          <a:blip r:embed="rId3"/>
          <a:stretch>
            <a:fillRect/>
          </a:stretch>
        </p:blipFill>
        <p:spPr>
          <a:xfrm>
            <a:off x="3253368" y="1411909"/>
            <a:ext cx="5667434" cy="5207335"/>
          </a:xfrm>
          <a:prstGeom prst="rect">
            <a:avLst/>
          </a:prstGeom>
        </p:spPr>
      </p:pic>
      <p:cxnSp>
        <p:nvCxnSpPr>
          <p:cNvPr id="8" name="Straight Connector 7"/>
          <p:cNvCxnSpPr/>
          <p:nvPr/>
        </p:nvCxnSpPr>
        <p:spPr>
          <a:xfrm flipV="1">
            <a:off x="8597591" y="2760094"/>
            <a:ext cx="0" cy="2659565"/>
          </a:xfrm>
          <a:prstGeom prst="line">
            <a:avLst/>
          </a:prstGeom>
        </p:spPr>
        <p:style>
          <a:lnRef idx="3">
            <a:schemeClr val="accent5"/>
          </a:lnRef>
          <a:fillRef idx="0">
            <a:schemeClr val="accent5"/>
          </a:fillRef>
          <a:effectRef idx="2">
            <a:schemeClr val="accent5"/>
          </a:effectRef>
          <a:fontRef idx="minor">
            <a:schemeClr val="tx1"/>
          </a:fontRef>
        </p:style>
      </p:cxnSp>
      <p:sp>
        <p:nvSpPr>
          <p:cNvPr id="9" name="Oval 8"/>
          <p:cNvSpPr/>
          <p:nvPr/>
        </p:nvSpPr>
        <p:spPr>
          <a:xfrm>
            <a:off x="8455412" y="2542479"/>
            <a:ext cx="284357" cy="412595"/>
          </a:xfrm>
          <a:prstGeom prst="ellipse">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9622167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0273" y="260484"/>
            <a:ext cx="8667550" cy="702042"/>
          </a:xfrm>
        </p:spPr>
        <p:txBody>
          <a:bodyPr>
            <a:noAutofit/>
          </a:bodyPr>
          <a:lstStyle/>
          <a:p>
            <a:pPr algn="ctr"/>
            <a:r>
              <a:rPr lang="en-GB" sz="2400" b="1" dirty="0"/>
              <a:t>Understanding INDEX NUMBERS: </a:t>
            </a:r>
            <a:r>
              <a:rPr lang="en-GB" sz="2400" b="1" u="sng" dirty="0"/>
              <a:t>How much do you know?</a:t>
            </a:r>
          </a:p>
        </p:txBody>
      </p:sp>
      <p:sp>
        <p:nvSpPr>
          <p:cNvPr id="3" name="TextBox 2"/>
          <p:cNvSpPr txBox="1"/>
          <p:nvPr/>
        </p:nvSpPr>
        <p:spPr>
          <a:xfrm>
            <a:off x="260951" y="962527"/>
            <a:ext cx="8726193" cy="1754327"/>
          </a:xfrm>
          <a:prstGeom prst="rect">
            <a:avLst/>
          </a:prstGeom>
          <a:noFill/>
        </p:spPr>
        <p:txBody>
          <a:bodyPr wrap="square" rtlCol="0">
            <a:spAutoFit/>
          </a:bodyPr>
          <a:lstStyle/>
          <a:p>
            <a:r>
              <a:rPr lang="en-GB" dirty="0"/>
              <a:t>Index numbers are used to compare ‘relative’ numbers not ‘absolute’ numbers.  They measure the rate of change over a period of time.  They are usually calculated from a ‘base year’ which is given the value of 100 for ease of computation.  Therefore if the base value is 100 and this increases to 105 in the following year, then this is a 5% increase. Equally if the rate of change falls from 100 in the first year to 93 in the second year, it is very easy to say there has been a 7% decrease.</a:t>
            </a:r>
          </a:p>
        </p:txBody>
      </p:sp>
      <p:pic>
        <p:nvPicPr>
          <p:cNvPr id="4" name="Picture 3"/>
          <p:cNvPicPr>
            <a:picLocks noChangeAspect="1"/>
          </p:cNvPicPr>
          <p:nvPr/>
        </p:nvPicPr>
        <p:blipFill>
          <a:blip r:embed="rId2"/>
          <a:stretch>
            <a:fillRect/>
          </a:stretch>
        </p:blipFill>
        <p:spPr>
          <a:xfrm>
            <a:off x="194612" y="2436444"/>
            <a:ext cx="4127940" cy="4047635"/>
          </a:xfrm>
          <a:prstGeom prst="rect">
            <a:avLst/>
          </a:prstGeom>
        </p:spPr>
      </p:pic>
      <p:sp>
        <p:nvSpPr>
          <p:cNvPr id="6" name="TextBox 5"/>
          <p:cNvSpPr txBox="1"/>
          <p:nvPr/>
        </p:nvSpPr>
        <p:spPr>
          <a:xfrm>
            <a:off x="4537420" y="2696326"/>
            <a:ext cx="4449724" cy="3200877"/>
          </a:xfrm>
          <a:prstGeom prst="rect">
            <a:avLst/>
          </a:prstGeom>
          <a:noFill/>
          <a:ln>
            <a:solidFill>
              <a:schemeClr val="tx1"/>
            </a:solidFill>
          </a:ln>
        </p:spPr>
        <p:txBody>
          <a:bodyPr wrap="square" rtlCol="0">
            <a:spAutoFit/>
          </a:bodyPr>
          <a:lstStyle/>
          <a:p>
            <a:r>
              <a:rPr lang="en-GB" sz="2000" b="1" dirty="0"/>
              <a:t>TASKS TO COMPLETE:</a:t>
            </a:r>
          </a:p>
          <a:p>
            <a:endParaRPr lang="en-GB" sz="1400" dirty="0"/>
          </a:p>
          <a:p>
            <a:pPr marL="257175" indent="-257175">
              <a:buAutoNum type="arabicParenBoth"/>
            </a:pPr>
            <a:r>
              <a:rPr lang="en-GB" sz="1400" dirty="0"/>
              <a:t>Calculate the percentage increase in labour productivity from 1992 to 2011 in the USA just by looking at the graph.</a:t>
            </a:r>
          </a:p>
          <a:p>
            <a:pPr marL="257175" indent="-257175">
              <a:buAutoNum type="arabicParenBoth"/>
            </a:pPr>
            <a:r>
              <a:rPr lang="en-GB" sz="1400" dirty="0"/>
              <a:t>Calculate the percentage increase from 2001 to 2008 for the USA.</a:t>
            </a:r>
          </a:p>
          <a:p>
            <a:pPr marL="257175" indent="-257175">
              <a:buAutoNum type="arabicParenBoth"/>
            </a:pPr>
            <a:r>
              <a:rPr lang="en-GB" sz="1400" dirty="0"/>
              <a:t>Why would it be incorrect to say that the USA has had higher levels of labour productivity than Japan?</a:t>
            </a:r>
          </a:p>
          <a:p>
            <a:pPr marL="257175" indent="-257175">
              <a:buAutoNum type="arabicParenBoth"/>
            </a:pPr>
            <a:r>
              <a:rPr lang="en-GB" sz="1400" dirty="0"/>
              <a:t>Is it true to say that it is at least possible that Japan could have higher levels of labour productivity than the USA?</a:t>
            </a:r>
          </a:p>
          <a:p>
            <a:pPr marL="257175" indent="-257175">
              <a:buAutoNum type="arabicParenBoth"/>
            </a:pPr>
            <a:r>
              <a:rPr lang="en-GB" sz="1400" dirty="0"/>
              <a:t>Identify two significant points of comparison in the labour productivity of countries shown in Figure 6.8</a:t>
            </a:r>
          </a:p>
        </p:txBody>
      </p:sp>
    </p:spTree>
    <p:extLst>
      <p:ext uri="{BB962C8B-B14F-4D97-AF65-F5344CB8AC3E}">
        <p14:creationId xmlns:p14="http://schemas.microsoft.com/office/powerpoint/2010/main" val="210313256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756" y="212358"/>
            <a:ext cx="8696426" cy="1087053"/>
          </a:xfrm>
        </p:spPr>
        <p:txBody>
          <a:bodyPr>
            <a:noAutofit/>
          </a:bodyPr>
          <a:lstStyle/>
          <a:p>
            <a:pPr algn="ctr"/>
            <a:r>
              <a:rPr lang="en-GB" sz="3200" b="1" dirty="0"/>
              <a:t>Understanding INDEX NUMBERS: </a:t>
            </a:r>
            <a:r>
              <a:rPr lang="en-GB" sz="3200" b="1" u="sng" dirty="0"/>
              <a:t>How much do you know?</a:t>
            </a:r>
          </a:p>
        </p:txBody>
      </p:sp>
      <p:pic>
        <p:nvPicPr>
          <p:cNvPr id="5" name="Picture 4"/>
          <p:cNvPicPr/>
          <p:nvPr/>
        </p:nvPicPr>
        <p:blipFill>
          <a:blip r:embed="rId2"/>
          <a:stretch>
            <a:fillRect/>
          </a:stretch>
        </p:blipFill>
        <p:spPr>
          <a:xfrm>
            <a:off x="322597" y="1654031"/>
            <a:ext cx="8585585" cy="4948901"/>
          </a:xfrm>
          <a:prstGeom prst="rect">
            <a:avLst/>
          </a:prstGeom>
        </p:spPr>
      </p:pic>
    </p:spTree>
    <p:extLst>
      <p:ext uri="{BB962C8B-B14F-4D97-AF65-F5344CB8AC3E}">
        <p14:creationId xmlns:p14="http://schemas.microsoft.com/office/powerpoint/2010/main" val="85808629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TotalTime>
  <Words>340</Words>
  <Application>Microsoft Macintosh PowerPoint</Application>
  <PresentationFormat>On-screen Show (4:3)</PresentationFormat>
  <Paragraphs>19</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INSTRUCTIONS Index Numbers</vt:lpstr>
      <vt:lpstr>Understanding Index Numbers</vt:lpstr>
      <vt:lpstr>Understanding INDEX NUMBERS: How much do you know?</vt:lpstr>
      <vt:lpstr>Understanding INDEX NUMBERS: How much do you know?</vt:lpstr>
    </vt:vector>
  </TitlesOfParts>
  <Company>Godalming Sixth Form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 Index Numbers</dc:title>
  <dc:creator>Oliver Stevens</dc:creator>
  <cp:lastModifiedBy>Oliver Stevens</cp:lastModifiedBy>
  <cp:revision>1</cp:revision>
  <dcterms:created xsi:type="dcterms:W3CDTF">2018-11-18T15:16:58Z</dcterms:created>
  <dcterms:modified xsi:type="dcterms:W3CDTF">2018-11-18T15:19:10Z</dcterms:modified>
</cp:coreProperties>
</file>