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5" r:id="rId2"/>
    <p:sldId id="344" r:id="rId3"/>
    <p:sldId id="376" r:id="rId4"/>
    <p:sldId id="381" r:id="rId5"/>
    <p:sldId id="346" r:id="rId6"/>
    <p:sldId id="379" r:id="rId7"/>
    <p:sldId id="348" r:id="rId8"/>
    <p:sldId id="380" r:id="rId9"/>
    <p:sldId id="349" r:id="rId10"/>
    <p:sldId id="382" r:id="rId11"/>
    <p:sldId id="377" r:id="rId12"/>
    <p:sldId id="353" r:id="rId13"/>
    <p:sldId id="383" r:id="rId14"/>
    <p:sldId id="364" r:id="rId15"/>
    <p:sldId id="365" r:id="rId16"/>
    <p:sldId id="366" r:id="rId17"/>
    <p:sldId id="341" r:id="rId18"/>
    <p:sldId id="342" r:id="rId19"/>
    <p:sldId id="358" r:id="rId20"/>
    <p:sldId id="384" r:id="rId21"/>
    <p:sldId id="350" r:id="rId22"/>
    <p:sldId id="351" r:id="rId23"/>
    <p:sldId id="352" r:id="rId24"/>
    <p:sldId id="363" r:id="rId25"/>
    <p:sldId id="356" r:id="rId26"/>
    <p:sldId id="357" r:id="rId27"/>
    <p:sldId id="343" r:id="rId28"/>
    <p:sldId id="388" r:id="rId29"/>
    <p:sldId id="389" r:id="rId30"/>
    <p:sldId id="390" r:id="rId31"/>
    <p:sldId id="391" r:id="rId32"/>
    <p:sldId id="398" r:id="rId33"/>
    <p:sldId id="399" r:id="rId34"/>
    <p:sldId id="400" r:id="rId35"/>
    <p:sldId id="401" r:id="rId36"/>
    <p:sldId id="397" r:id="rId37"/>
    <p:sldId id="402" r:id="rId38"/>
    <p:sldId id="393" r:id="rId39"/>
    <p:sldId id="396" r:id="rId40"/>
    <p:sldId id="394" r:id="rId41"/>
    <p:sldId id="266" r:id="rId42"/>
    <p:sldId id="403"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5" autoAdjust="0"/>
    <p:restoredTop sz="67883" autoAdjust="0"/>
  </p:normalViewPr>
  <p:slideViewPr>
    <p:cSldViewPr snapToGrid="0">
      <p:cViewPr>
        <p:scale>
          <a:sx n="66" d="100"/>
          <a:sy n="66" d="100"/>
        </p:scale>
        <p:origin x="-504" y="-3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FCDF91A-D71E-4380-88E2-DA218102CD67}" type="datetimeFigureOut">
              <a:rPr lang="en-GB" smtClean="0"/>
              <a:t>29/11/2018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261910C-352E-471B-B0EC-FBA08A7DDAEE}" type="slidenum">
              <a:rPr lang="en-GB" smtClean="0"/>
              <a:t>‹#›</a:t>
            </a:fld>
            <a:endParaRPr lang="en-GB"/>
          </a:p>
        </p:txBody>
      </p:sp>
    </p:spTree>
    <p:extLst>
      <p:ext uri="{BB962C8B-B14F-4D97-AF65-F5344CB8AC3E}">
        <p14:creationId xmlns:p14="http://schemas.microsoft.com/office/powerpoint/2010/main" val="916045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7C1568-D762-46E1-A7B2-B24576000BFF}" type="datetimeFigureOut">
              <a:rPr lang="en-GB" smtClean="0"/>
              <a:t>29/11/2018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CAA015C-C652-47BC-8DE9-EE5A3C6D2361}" type="slidenum">
              <a:rPr lang="en-GB" smtClean="0"/>
              <a:t>‹#›</a:t>
            </a:fld>
            <a:endParaRPr lang="en-GB"/>
          </a:p>
        </p:txBody>
      </p:sp>
    </p:spTree>
    <p:extLst>
      <p:ext uri="{BB962C8B-B14F-4D97-AF65-F5344CB8AC3E}">
        <p14:creationId xmlns:p14="http://schemas.microsoft.com/office/powerpoint/2010/main" val="1556836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aps.google.com/maps?hl=en&amp;expIds=17259,17291,17311,25907,27213,27342,27615,27642,27744,27796,27868,27886,27906,28093&amp;sugexp=leprodsca4&amp;xhr=t&amp;q=yap+micronesia&amp;cp=7&amp;qe=eWFwLCBtaQ&amp;qesig=A8-k27u1uUPOB5KAnVNggQ&amp;pkc=AFgZ2tlWDQ_4ZENCnpK7nraGE6wYe1abQ8V15P2Wv73aGsNaJeODHrgp31Qy1-VqU23XNe-0DZoD3svfR0Ig89WHWStQdk1ZYg&amp;client=firefox-a&amp;hs=LMB&amp;rls=org.mozilla:en-US:official&amp;um=1&amp;ie=UTF-8&amp;sa=N&amp;tab=w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ocant.chass.ncsu.edu/faculty_staff/smfitzpa" TargetMode="External"/><Relationship Id="rId4" Type="http://schemas.openxmlformats.org/officeDocument/2006/relationships/hyperlink" Target="http://hoohila.stanford.edu/workingpapers/getWorkingPaper.php?filename=E-91-3.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conomicshelp.org/blog/inflation/hyper-inflation-in-zimbabw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Ed Story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money develops economies (social currency)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Danger of money as a driving social force in the economy if hyperinflation hits and the money supply is not controlled.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Class ‘transactions’ based on goodwill but you would only help out people you liked (friends).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 created ‘fiat money’….everyone in the class started to develop trust in this money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suddenly everything had a value…want to borrow my pen…sure but it will cost you £20 Ed notes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Economic activity increased – specialized roles in accounting, legal and security!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Exchange rate started to develop…..when people ran out of goods to exchange for money, they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POSITIVES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Classroom </a:t>
            </a:r>
            <a:r>
              <a:rPr lang="en-US" sz="1200" kern="1200" dirty="0" err="1" smtClean="0">
                <a:solidFill>
                  <a:schemeClr val="tx1"/>
                </a:solidFill>
                <a:effectLst/>
                <a:latin typeface="+mn-lt"/>
                <a:ea typeface="+mn-ea"/>
                <a:cs typeface="+mn-cs"/>
              </a:rPr>
              <a:t>transacitons</a:t>
            </a:r>
            <a:r>
              <a:rPr lang="en-US" sz="1200" kern="1200" dirty="0" smtClean="0">
                <a:solidFill>
                  <a:schemeClr val="tx1"/>
                </a:solidFill>
                <a:effectLst/>
                <a:latin typeface="+mn-lt"/>
                <a:ea typeface="+mn-ea"/>
                <a:cs typeface="+mn-cs"/>
              </a:rPr>
              <a:t> increased (economic growth) and suddenly more choice because you could now trade with enemies as well as friends.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NEGATIVES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relationship started to become based upon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Fiat money only works if you control the money supply otherwise ‘hyperinflation’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Person who controls the money supply essentially becomes the sovereign!  Hierarchy develops.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money became a central focus for people….addiction!</a:t>
            </a:r>
            <a:endParaRPr lang="en-GB"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YAP STORY</a:t>
            </a:r>
          </a:p>
          <a:p>
            <a:r>
              <a:rPr lang="en-US" sz="1200" kern="1200" dirty="0" smtClean="0">
                <a:solidFill>
                  <a:schemeClr val="tx1"/>
                </a:solidFill>
                <a:latin typeface="+mn-lt"/>
                <a:ea typeface="+mn-ea"/>
                <a:cs typeface="+mn-cs"/>
              </a:rPr>
              <a:t>There's a tiny island called </a:t>
            </a:r>
            <a:r>
              <a:rPr lang="en-US" sz="1200" kern="1200" dirty="0" smtClean="0">
                <a:solidFill>
                  <a:schemeClr val="tx1"/>
                </a:solidFill>
                <a:latin typeface="+mn-lt"/>
                <a:ea typeface="+mn-ea"/>
                <a:cs typeface="+mn-cs"/>
                <a:hlinkClick r:id="rId3"/>
              </a:rPr>
              <a:t>Yap out in the Pacific Ocean. </a:t>
            </a:r>
            <a:r>
              <a:rPr lang="en-US" sz="1200" kern="1200" dirty="0" smtClean="0">
                <a:solidFill>
                  <a:schemeClr val="tx1"/>
                </a:solidFill>
                <a:latin typeface="+mn-lt"/>
                <a:ea typeface="+mn-ea"/>
                <a:cs typeface="+mn-cs"/>
                <a:hlinkClick r:id="rId4"/>
              </a:rPr>
              <a:t>Economists love it because it helps answer this really basic question: What is money?</a:t>
            </a:r>
          </a:p>
          <a:p>
            <a:r>
              <a:rPr lang="en-US" sz="1200" kern="1200" dirty="0" smtClean="0">
                <a:solidFill>
                  <a:schemeClr val="tx1"/>
                </a:solidFill>
                <a:latin typeface="+mn-lt"/>
                <a:ea typeface="+mn-ea"/>
                <a:cs typeface="+mn-cs"/>
              </a:rPr>
              <a:t>There's no gold or silver on Yap. But hundreds of years ago, explorers from Yap found limestone deposits on an island hundreds of miles away. And they carved this limestone into huge stone discs, which they brought back across the sea on their small bamboo boats.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It's unclear if these stones started as money. But at some point the people on Yap realized what most societies realize. They needed something that everyone agrees you can use to pay for stuff.</a:t>
            </a:r>
          </a:p>
          <a:p>
            <a:r>
              <a:rPr lang="en-US" sz="1200" kern="1200" dirty="0" smtClean="0">
                <a:solidFill>
                  <a:schemeClr val="tx1"/>
                </a:solidFill>
                <a:latin typeface="+mn-lt"/>
                <a:ea typeface="+mn-ea"/>
                <a:cs typeface="+mn-cs"/>
              </a:rPr>
              <a:t>And like many societies, the people of Yap took the thing they had that was pretty — their version of gold — and decided that was money.</a:t>
            </a:r>
          </a:p>
          <a:p>
            <a:r>
              <a:rPr lang="en-US" sz="1200" kern="1200" dirty="0" smtClean="0">
                <a:solidFill>
                  <a:schemeClr val="tx1"/>
                </a:solidFill>
                <a:latin typeface="+mn-lt"/>
                <a:ea typeface="+mn-ea"/>
                <a:cs typeface="+mn-cs"/>
              </a:rPr>
              <a:t>A piece of stone money was really valuable; you wouldn't use it for some everyday purchase. You'd use it for something big — a daughter's dowry, say.</a:t>
            </a:r>
          </a:p>
          <a:p>
            <a:r>
              <a:rPr lang="en-US" sz="1200" kern="1200" dirty="0" smtClean="0">
                <a:solidFill>
                  <a:schemeClr val="tx1"/>
                </a:solidFill>
                <a:latin typeface="+mn-lt"/>
                <a:ea typeface="+mn-ea"/>
                <a:cs typeface="+mn-cs"/>
              </a:rPr>
              <a:t>"If somebody was in real dire straits, and something happened to their crop of food or they were running low on provisions and they had some stone money, they might trade," says </a:t>
            </a:r>
            <a:r>
              <a:rPr lang="en-US" sz="1200" kern="1200" dirty="0" smtClean="0">
                <a:solidFill>
                  <a:schemeClr val="tx1"/>
                </a:solidFill>
                <a:latin typeface="+mn-lt"/>
                <a:ea typeface="+mn-ea"/>
                <a:cs typeface="+mn-cs"/>
                <a:hlinkClick r:id="rId5"/>
              </a:rPr>
              <a:t>Scott Fitzpatrick, an anthropologist at North Carolina State University who is an expert on Yap.</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key thing about this money: It was really heavy. A big piece could weigh more than a car.</a:t>
            </a:r>
          </a:p>
          <a:p>
            <a:r>
              <a:rPr lang="en-US" sz="1200" kern="1200" dirty="0" smtClean="0">
                <a:solidFill>
                  <a:schemeClr val="tx1"/>
                </a:solidFill>
                <a:latin typeface="+mn-lt"/>
                <a:ea typeface="+mn-ea"/>
                <a:cs typeface="+mn-cs"/>
              </a:rPr>
              <a:t>As a result, this very concrete form of money quickly made the jump to being something very abstract.</a:t>
            </a:r>
          </a:p>
          <a:p>
            <a:r>
              <a:rPr lang="en-US" sz="1200" kern="1200" dirty="0" smtClean="0">
                <a:solidFill>
                  <a:schemeClr val="tx1"/>
                </a:solidFill>
                <a:latin typeface="+mn-lt"/>
                <a:ea typeface="+mn-ea"/>
                <a:cs typeface="+mn-cs"/>
              </a:rPr>
              <a:t>"They often talk about the stones themselves not changing hands at all," Fitzpatrick says. "In fact, most of the time they wouldn't."</a:t>
            </a:r>
          </a:p>
          <a:p>
            <a:r>
              <a:rPr lang="en-US" sz="1200" kern="1200" dirty="0" smtClean="0">
                <a:solidFill>
                  <a:schemeClr val="tx1"/>
                </a:solidFill>
                <a:latin typeface="+mn-lt"/>
                <a:ea typeface="+mn-ea"/>
                <a:cs typeface="+mn-cs"/>
              </a:rPr>
              <a:t>So imagine there's this great big stone disc sitting in a village. One person gives it to another person. But the stone doesn't move. It's just that everybody in the village knows the stone now has a new owner.</a:t>
            </a:r>
          </a:p>
          <a:p>
            <a:r>
              <a:rPr lang="en-US" sz="1200" kern="1200" dirty="0" smtClean="0">
                <a:solidFill>
                  <a:schemeClr val="tx1"/>
                </a:solidFill>
                <a:latin typeface="+mn-lt"/>
                <a:ea typeface="+mn-ea"/>
                <a:cs typeface="+mn-cs"/>
              </a:rPr>
              <a:t>In fact, the stone doesn't even need to be on the island to count as money.</a:t>
            </a:r>
          </a:p>
          <a:p>
            <a:r>
              <a:rPr lang="en-US" sz="1200" kern="1200" dirty="0" smtClean="0">
                <a:solidFill>
                  <a:schemeClr val="tx1"/>
                </a:solidFill>
                <a:latin typeface="+mn-lt"/>
                <a:ea typeface="+mn-ea"/>
                <a:cs typeface="+mn-cs"/>
              </a:rPr>
              <a:t>One time, according to the island's oral tradition, a work crew was bringing was bringing a giant stone coin back to yap on a boat. And just before they got back to the island, they hit a big storm. The stone wound up on the bottom of the ocean.</a:t>
            </a:r>
          </a:p>
          <a:p>
            <a:r>
              <a:rPr lang="en-US" sz="1200" kern="1200" dirty="0" smtClean="0">
                <a:solidFill>
                  <a:schemeClr val="tx1"/>
                </a:solidFill>
                <a:latin typeface="+mn-lt"/>
                <a:ea typeface="+mn-ea"/>
                <a:cs typeface="+mn-cs"/>
              </a:rPr>
              <a:t>The crew made it back to the island and told everybody what happened. And everybody decided that the piece of stone money was still good — even though it was on the bottom of the ocean.</a:t>
            </a:r>
          </a:p>
          <a:p>
            <a:r>
              <a:rPr lang="en-US" sz="1200" kern="1200" dirty="0" smtClean="0">
                <a:solidFill>
                  <a:schemeClr val="tx1"/>
                </a:solidFill>
                <a:latin typeface="+mn-lt"/>
                <a:ea typeface="+mn-ea"/>
                <a:cs typeface="+mn-cs"/>
              </a:rPr>
              <a:t>"So somebody today owns this piece of stone money, even though nobody's seen it for over 100 years or more," Fitzgerald says.</a:t>
            </a:r>
          </a:p>
          <a:p>
            <a:r>
              <a:rPr lang="en-US" sz="1200" kern="1200" dirty="0" smtClean="0">
                <a:solidFill>
                  <a:schemeClr val="tx1"/>
                </a:solidFill>
                <a:latin typeface="+mn-lt"/>
                <a:ea typeface="+mn-ea"/>
                <a:cs typeface="+mn-cs"/>
              </a:rPr>
              <a:t>This system, in the end, feels really familiar. If you go online to pay your electric bill, what's really changing in the world?</a:t>
            </a:r>
          </a:p>
          <a:p>
            <a:r>
              <a:rPr lang="en-US" sz="1200" kern="1200" dirty="0" smtClean="0">
                <a:solidFill>
                  <a:schemeClr val="tx1"/>
                </a:solidFill>
                <a:latin typeface="+mn-lt"/>
                <a:ea typeface="+mn-ea"/>
                <a:cs typeface="+mn-cs"/>
              </a:rPr>
              <a:t>Some digits in your bank account get shifted around, along with some digits in the power company's bank account.</a:t>
            </a:r>
          </a:p>
          <a:p>
            <a:r>
              <a:rPr lang="en-US" sz="1200" kern="1200" dirty="0" smtClean="0">
                <a:solidFill>
                  <a:schemeClr val="tx1"/>
                </a:solidFill>
                <a:latin typeface="+mn-lt"/>
                <a:ea typeface="+mn-ea"/>
                <a:cs typeface="+mn-cs"/>
              </a:rPr>
              <a:t>In other words, that stone money on the bottom of the ocean that you used to own now belongs to the power company.</a:t>
            </a:r>
            <a:endParaRPr lang="en-US" dirty="0"/>
          </a:p>
        </p:txBody>
      </p:sp>
      <p:sp>
        <p:nvSpPr>
          <p:cNvPr id="4" name="Slide Number Placeholder 3"/>
          <p:cNvSpPr>
            <a:spLocks noGrp="1"/>
          </p:cNvSpPr>
          <p:nvPr>
            <p:ph type="sldNum" sz="quarter" idx="10"/>
          </p:nvPr>
        </p:nvSpPr>
        <p:spPr/>
        <p:txBody>
          <a:bodyPr/>
          <a:lstStyle/>
          <a:p>
            <a:fld id="{C15F0DFC-8233-48C6-9BC5-D1AF78933B08}" type="slidenum">
              <a:rPr lang="en-GB" smtClean="0"/>
              <a:t>9</a:t>
            </a:fld>
            <a:endParaRPr lang="en-GB"/>
          </a:p>
        </p:txBody>
      </p:sp>
    </p:spTree>
    <p:extLst>
      <p:ext uri="{BB962C8B-B14F-4D97-AF65-F5344CB8AC3E}">
        <p14:creationId xmlns:p14="http://schemas.microsoft.com/office/powerpoint/2010/main" val="229942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price level in</a:t>
            </a:r>
            <a:r>
              <a:rPr lang="en-GB" baseline="0" dirty="0" smtClean="0"/>
              <a:t> year 1 is 100</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THEREFORE:   </a:t>
            </a:r>
            <a:r>
              <a:rPr lang="en-GB" sz="1200" i="1" dirty="0" smtClean="0"/>
              <a:t>Real GDP measures GDP at constant prices SO the increase in GDP in this example would be zero.  The only reason for the increase in nominal GDP here is that prices have increased but the actual number of goods produced has stayed the same.</a:t>
            </a:r>
          </a:p>
          <a:p>
            <a:r>
              <a:rPr lang="en-GB" baseline="0" dirty="0" smtClean="0"/>
              <a:t> and in year 2 is 120 so inflation has increased by 20%</a:t>
            </a:r>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37</a:t>
            </a:fld>
            <a:endParaRPr lang="en-GB"/>
          </a:p>
        </p:txBody>
      </p:sp>
    </p:spTree>
    <p:extLst>
      <p:ext uri="{BB962C8B-B14F-4D97-AF65-F5344CB8AC3E}">
        <p14:creationId xmlns:p14="http://schemas.microsoft.com/office/powerpoint/2010/main" val="343615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Q1:</a:t>
            </a:r>
            <a:r>
              <a:rPr lang="en-GB" sz="1200" baseline="0" dirty="0" smtClean="0"/>
              <a:t> </a:t>
            </a:r>
            <a:r>
              <a:rPr lang="en-GB" sz="1200" dirty="0" smtClean="0"/>
              <a:t>What would the index be in 1985 and 1994?</a:t>
            </a:r>
            <a:br>
              <a:rPr lang="en-GB" sz="1200" dirty="0" smtClean="0"/>
            </a:br>
            <a:r>
              <a:rPr lang="en-GB" sz="1200" dirty="0" smtClean="0"/>
              <a:t>100 in 1985 and 200 in 1994</a:t>
            </a:r>
          </a:p>
          <a:p>
            <a:r>
              <a:rPr lang="en-GB" sz="1200" dirty="0" smtClean="0"/>
              <a:t>Q2:</a:t>
            </a:r>
            <a:r>
              <a:rPr lang="en-GB" sz="1200" baseline="0" dirty="0" smtClean="0"/>
              <a:t> </a:t>
            </a:r>
            <a:r>
              <a:rPr lang="en-GB" sz="1200" dirty="0" smtClean="0"/>
              <a:t>Calculate the real GDP for 1994</a:t>
            </a:r>
          </a:p>
          <a:p>
            <a:r>
              <a:rPr lang="en-GB" sz="1200" dirty="0" smtClean="0"/>
              <a:t>Therefore real GDP = $300bn * 100/150 =$200bn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Q3: Calculate the real growth rate from 1985 to 1994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50</a:t>
            </a:r>
            <a:r>
              <a:rPr lang="en-GB" sz="1200" baseline="0" dirty="0" smtClean="0"/>
              <a:t> (200-150) / 150 *100 = 33.3%</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38</a:t>
            </a:fld>
            <a:endParaRPr lang="en-GB"/>
          </a:p>
        </p:txBody>
      </p:sp>
    </p:spTree>
    <p:extLst>
      <p:ext uri="{BB962C8B-B14F-4D97-AF65-F5344CB8AC3E}">
        <p14:creationId xmlns:p14="http://schemas.microsoft.com/office/powerpoint/2010/main" val="4066972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effectLst/>
              </a:rPr>
              <a:t>Suppose your annual salary went from £20,000 a year to £40,000 a year. Does that mean you are better off? Can you buy twice as many goods?</a:t>
            </a:r>
          </a:p>
          <a:p>
            <a:r>
              <a:rPr lang="en-GB" dirty="0" smtClean="0">
                <a:effectLst/>
              </a:rPr>
              <a:t>If there is zero inflation, if prices stay the same, then the answer is yes. With a doubling of income you can buy twice as many goods.</a:t>
            </a:r>
          </a:p>
          <a:p>
            <a:r>
              <a:rPr lang="en-GB" dirty="0" smtClean="0">
                <a:effectLst/>
              </a:rPr>
              <a:t>However, suppose the inflation rate was 40%. That means goods and services would be rising in price by 40%. Therefore, even though your nominal income has increased by 100%, it doesn’t mean you can buy 100% more goods. Your effective purchasing power has increased by 100 – 40 = You are effectively 60% better off.</a:t>
            </a:r>
          </a:p>
          <a:p>
            <a:r>
              <a:rPr lang="en-GB" dirty="0" smtClean="0">
                <a:effectLst/>
              </a:rPr>
              <a:t>If prices doubled and your income doubled. Your real income (effective purchasing power) would be exactly the same.</a:t>
            </a:r>
          </a:p>
          <a:p>
            <a:r>
              <a:rPr lang="en-GB" dirty="0" smtClean="0">
                <a:effectLst/>
              </a:rPr>
              <a:t>This same principle can be applied to National Income.</a:t>
            </a:r>
          </a:p>
          <a:p>
            <a:r>
              <a:rPr lang="en-GB" dirty="0" smtClean="0">
                <a:effectLst/>
              </a:rPr>
              <a:t>In the case of </a:t>
            </a:r>
            <a:r>
              <a:rPr lang="en-GB" dirty="0" smtClean="0">
                <a:effectLst/>
                <a:hlinkClick r:id="rId3"/>
              </a:rPr>
              <a:t>Zimbabwe, inflation</a:t>
            </a:r>
            <a:r>
              <a:rPr lang="en-GB" dirty="0" smtClean="0">
                <a:effectLst/>
              </a:rPr>
              <a:t> has reached 100,000%. Therefore the Nominal value of output is rising very fast because the prices of goods are increasing. From a statistical point of view, it looks like nominal GDP is rising very fast. But, the reality is that living standards are falling because inflation is greater than the increase in nominal GDP</a:t>
            </a:r>
          </a:p>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39</a:t>
            </a:fld>
            <a:endParaRPr lang="en-GB"/>
          </a:p>
        </p:txBody>
      </p:sp>
    </p:spTree>
    <p:extLst>
      <p:ext uri="{BB962C8B-B14F-4D97-AF65-F5344CB8AC3E}">
        <p14:creationId xmlns:p14="http://schemas.microsoft.com/office/powerpoint/2010/main" val="758891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Q1:</a:t>
            </a:r>
            <a:r>
              <a:rPr lang="en-GB" sz="1200" baseline="0" dirty="0" smtClean="0"/>
              <a:t> </a:t>
            </a:r>
            <a:r>
              <a:rPr lang="en-GB" sz="1200" dirty="0" smtClean="0"/>
              <a:t>What would the index be in 1985 and 1994?</a:t>
            </a:r>
            <a:br>
              <a:rPr lang="en-GB" sz="1200" dirty="0" smtClean="0"/>
            </a:br>
            <a:r>
              <a:rPr lang="en-GB" sz="1200" dirty="0" smtClean="0"/>
              <a:t>100 in 1985 and 150 in 1994</a:t>
            </a:r>
          </a:p>
          <a:p>
            <a:r>
              <a:rPr lang="en-GB" sz="1200" dirty="0" smtClean="0"/>
              <a:t>Q2:</a:t>
            </a:r>
            <a:r>
              <a:rPr lang="en-GB" sz="1200" baseline="0" dirty="0" smtClean="0"/>
              <a:t> </a:t>
            </a:r>
            <a:r>
              <a:rPr lang="en-GB" sz="1200" dirty="0" smtClean="0"/>
              <a:t>Calculate the real GDP for 1994</a:t>
            </a:r>
          </a:p>
          <a:p>
            <a:r>
              <a:rPr lang="en-GB" sz="1200" dirty="0" smtClean="0"/>
              <a:t>Therefore real GDP = $300bn * 100/ 150 =$200 </a:t>
            </a:r>
            <a:r>
              <a:rPr lang="en-GB" sz="1200" dirty="0" err="1" smtClean="0"/>
              <a:t>bn</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Q3: Calculate the real growth rate from 1985 to 1994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50</a:t>
            </a:r>
            <a:r>
              <a:rPr lang="en-GB" sz="1200" baseline="0" dirty="0" smtClean="0"/>
              <a:t> (200-150) </a:t>
            </a:r>
            <a:r>
              <a:rPr lang="en-GB" sz="1200" baseline="0" smtClean="0"/>
              <a:t>/ 150 *100 = 33.3%</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40</a:t>
            </a:fld>
            <a:endParaRPr lang="en-GB"/>
          </a:p>
        </p:txBody>
      </p:sp>
    </p:spTree>
    <p:extLst>
      <p:ext uri="{BB962C8B-B14F-4D97-AF65-F5344CB8AC3E}">
        <p14:creationId xmlns:p14="http://schemas.microsoft.com/office/powerpoint/2010/main" val="82013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GB" b="1" dirty="0" smtClean="0"/>
              <a:t>What was the increase in GDP at current market prices? Is this a nominal or a real increase?</a:t>
            </a:r>
          </a:p>
          <a:p>
            <a:pPr marL="0" indent="0">
              <a:buNone/>
            </a:pPr>
            <a:r>
              <a:rPr lang="en-GB" dirty="0" smtClean="0"/>
              <a:t>14%</a:t>
            </a:r>
            <a:r>
              <a:rPr lang="en-GB" baseline="0" dirty="0" smtClean="0"/>
              <a:t> (100 to 114)</a:t>
            </a:r>
            <a:endParaRPr lang="en-GB" dirty="0" smtClean="0"/>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(2) What is the increase in inflation at this time?</a:t>
            </a:r>
          </a:p>
          <a:p>
            <a:r>
              <a:rPr lang="en-GB" dirty="0" smtClean="0"/>
              <a:t>6% (100 to 106)</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(3) Why does the real GDP increase give a better reflection of actual living standards</a:t>
            </a:r>
          </a:p>
          <a:p>
            <a:r>
              <a:rPr lang="en-GB" dirty="0" smtClean="0">
                <a:effectLst/>
              </a:rPr>
              <a:t>Real figures are said to give a more accurate reflection of actual living standards.</a:t>
            </a:r>
          </a:p>
          <a:p>
            <a:r>
              <a:rPr lang="en-GB" dirty="0" smtClean="0">
                <a:effectLst/>
              </a:rPr>
              <a:t>If you have inflation of 100%, nominal GDP will double in a year. But, this nominal figure is misleading. Just because prices have doubled doesn’t mean you have doubled living standards.</a:t>
            </a:r>
          </a:p>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42</a:t>
            </a:fld>
            <a:endParaRPr lang="en-GB"/>
          </a:p>
        </p:txBody>
      </p:sp>
    </p:spTree>
    <p:extLst>
      <p:ext uri="{BB962C8B-B14F-4D97-AF65-F5344CB8AC3E}">
        <p14:creationId xmlns:p14="http://schemas.microsoft.com/office/powerpoint/2010/main" val="302062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average price level across the whole economy increasing – ‘a basket of goods</a:t>
            </a:r>
            <a:r>
              <a:rPr lang="en-GB" baseline="0" dirty="0" smtClean="0"/>
              <a:t> and services’</a:t>
            </a:r>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10</a:t>
            </a:fld>
            <a:endParaRPr lang="en-GB"/>
          </a:p>
        </p:txBody>
      </p:sp>
    </p:spTree>
    <p:extLst>
      <p:ext uri="{BB962C8B-B14F-4D97-AF65-F5344CB8AC3E}">
        <p14:creationId xmlns:p14="http://schemas.microsoft.com/office/powerpoint/2010/main" val="231529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a:t>
            </a:r>
            <a:r>
              <a:rPr lang="en-GB" baseline="0" dirty="0" smtClean="0"/>
              <a:t> this graph?  What are the trends?</a:t>
            </a:r>
          </a:p>
          <a:p>
            <a:r>
              <a:rPr lang="en-GB" baseline="0" dirty="0" smtClean="0"/>
              <a:t>Answer the TASK</a:t>
            </a:r>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15</a:t>
            </a:fld>
            <a:endParaRPr lang="en-GB"/>
          </a:p>
        </p:txBody>
      </p:sp>
    </p:spTree>
    <p:extLst>
      <p:ext uri="{BB962C8B-B14F-4D97-AF65-F5344CB8AC3E}">
        <p14:creationId xmlns:p14="http://schemas.microsoft.com/office/powerpoint/2010/main" val="3461279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AA015C-C652-47BC-8DE9-EE5A3C6D2361}" type="slidenum">
              <a:rPr lang="en-GB" smtClean="0"/>
              <a:t>16</a:t>
            </a:fld>
            <a:endParaRPr lang="en-GB"/>
          </a:p>
        </p:txBody>
      </p:sp>
    </p:spTree>
    <p:extLst>
      <p:ext uri="{BB962C8B-B14F-4D97-AF65-F5344CB8AC3E}">
        <p14:creationId xmlns:p14="http://schemas.microsoft.com/office/powerpoint/2010/main" val="2546480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21</a:t>
            </a:fld>
            <a:endParaRPr lang="en-GB"/>
          </a:p>
        </p:txBody>
      </p:sp>
    </p:spTree>
    <p:extLst>
      <p:ext uri="{BB962C8B-B14F-4D97-AF65-F5344CB8AC3E}">
        <p14:creationId xmlns:p14="http://schemas.microsoft.com/office/powerpoint/2010/main" val="259768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a:t>
            </a:r>
            <a:r>
              <a:rPr lang="en-GB" baseline="0" dirty="0" smtClean="0"/>
              <a:t> this graph?  What are the trends?</a:t>
            </a:r>
          </a:p>
          <a:p>
            <a:r>
              <a:rPr lang="en-GB" baseline="0" dirty="0" smtClean="0"/>
              <a:t>Answer the TASK</a:t>
            </a:r>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26</a:t>
            </a:fld>
            <a:endParaRPr lang="en-GB"/>
          </a:p>
        </p:txBody>
      </p:sp>
    </p:spTree>
    <p:extLst>
      <p:ext uri="{BB962C8B-B14F-4D97-AF65-F5344CB8AC3E}">
        <p14:creationId xmlns:p14="http://schemas.microsoft.com/office/powerpoint/2010/main" val="218365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29</a:t>
            </a:fld>
            <a:endParaRPr lang="en-GB"/>
          </a:p>
        </p:txBody>
      </p:sp>
    </p:spTree>
    <p:extLst>
      <p:ext uri="{BB962C8B-B14F-4D97-AF65-F5344CB8AC3E}">
        <p14:creationId xmlns:p14="http://schemas.microsoft.com/office/powerpoint/2010/main" val="360642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AutoNum type="arabicParenBoth"/>
            </a:pPr>
            <a:r>
              <a:rPr lang="en-GB" b="1" dirty="0" smtClean="0"/>
              <a:t>Calculate the percentage increase in labour productivity from 1991 to 2011 in the USA just by looking at the graph.</a:t>
            </a:r>
          </a:p>
          <a:p>
            <a:pPr marL="0" indent="0">
              <a:buNone/>
            </a:pPr>
            <a:r>
              <a:rPr lang="en-GB" dirty="0" smtClean="0"/>
              <a:t>100</a:t>
            </a:r>
            <a:r>
              <a:rPr lang="en-GB" baseline="0" dirty="0" smtClean="0"/>
              <a:t> to 135 = 35% increase</a:t>
            </a:r>
            <a:endParaRPr lang="en-GB" dirty="0" smtClean="0"/>
          </a:p>
          <a:p>
            <a:pPr marL="257175" indent="-257175">
              <a:buAutoNum type="arabicParenBoth"/>
            </a:pPr>
            <a:endParaRPr lang="en-GB" dirty="0" smtClean="0"/>
          </a:p>
          <a:p>
            <a:pPr marL="257175" indent="-257175">
              <a:buAutoNum type="arabicParenBoth"/>
            </a:pPr>
            <a:r>
              <a:rPr lang="en-GB" b="1" dirty="0" smtClean="0"/>
              <a:t>Calculate the percentage increase from 2001 to 2008 for the USA.</a:t>
            </a:r>
          </a:p>
          <a:p>
            <a:pPr marL="0" indent="0">
              <a:buNone/>
            </a:pPr>
            <a:r>
              <a:rPr lang="en-GB" dirty="0" smtClean="0"/>
              <a:t>2001 = 125</a:t>
            </a:r>
          </a:p>
          <a:p>
            <a:pPr marL="0" indent="0">
              <a:buNone/>
            </a:pPr>
            <a:r>
              <a:rPr lang="en-GB" dirty="0" smtClean="0"/>
              <a:t>2008 = 133</a:t>
            </a:r>
          </a:p>
          <a:p>
            <a:pPr marL="0" indent="0">
              <a:buNone/>
            </a:pPr>
            <a:r>
              <a:rPr lang="en-GB" dirty="0" smtClean="0"/>
              <a:t>6.4%</a:t>
            </a:r>
          </a:p>
          <a:p>
            <a:pPr marL="0" indent="0">
              <a:buNone/>
            </a:pPr>
            <a:endParaRPr lang="en-GB" dirty="0" smtClean="0"/>
          </a:p>
          <a:p>
            <a:pPr marL="257175" indent="-257175">
              <a:buAutoNum type="arabicParenBoth"/>
            </a:pPr>
            <a:r>
              <a:rPr lang="en-GB" b="1" dirty="0" smtClean="0"/>
              <a:t>Why would it be incorrect to say that the USA has had higher levels of labour productivity than Japan?</a:t>
            </a:r>
          </a:p>
          <a:p>
            <a:pPr marL="0" indent="0">
              <a:buNone/>
            </a:pPr>
            <a:r>
              <a:rPr lang="en-GB" dirty="0" smtClean="0"/>
              <a:t>Because</a:t>
            </a:r>
            <a:r>
              <a:rPr lang="en-GB" baseline="0" dirty="0" smtClean="0"/>
              <a:t> the USA could have been starting from a lower base but increased more rapidly than Japan</a:t>
            </a:r>
          </a:p>
          <a:p>
            <a:pPr marL="0" indent="0">
              <a:buNone/>
            </a:pPr>
            <a:r>
              <a:rPr lang="en-GB" baseline="0" dirty="0" smtClean="0"/>
              <a:t>All this shows is that the USA rose faster in terms of productivity from their base level than Japan</a:t>
            </a:r>
            <a:endParaRPr lang="en-GB" dirty="0" smtClean="0"/>
          </a:p>
          <a:p>
            <a:pPr marL="0" indent="0">
              <a:buNone/>
            </a:pPr>
            <a:endParaRPr lang="en-GB" dirty="0" smtClean="0"/>
          </a:p>
          <a:p>
            <a:pPr marL="257175" indent="-257175">
              <a:buAutoNum type="arabicParenBoth"/>
            </a:pPr>
            <a:r>
              <a:rPr lang="en-GB" b="1" dirty="0" smtClean="0"/>
              <a:t>Is it true to say that it is at least possible that Japan could have higher levels of labour productivity than the USA?</a:t>
            </a:r>
          </a:p>
          <a:p>
            <a:pPr marL="0" indent="0">
              <a:buNone/>
            </a:pPr>
            <a:r>
              <a:rPr lang="en-GB" dirty="0" smtClean="0"/>
              <a:t>YES – it could be but the graph compares</a:t>
            </a:r>
            <a:r>
              <a:rPr lang="en-GB" baseline="0" dirty="0" smtClean="0"/>
              <a:t> rates of change not absolute change</a:t>
            </a:r>
            <a:endParaRPr lang="en-GB" dirty="0" smtClean="0"/>
          </a:p>
          <a:p>
            <a:pPr marL="0" indent="0">
              <a:buNone/>
            </a:pPr>
            <a:endParaRPr lang="en-GB" dirty="0" smtClean="0"/>
          </a:p>
          <a:p>
            <a:pPr marL="257175" indent="-257175">
              <a:buAutoNum type="arabicParenBoth"/>
            </a:pPr>
            <a:r>
              <a:rPr lang="en-GB" b="1" dirty="0" smtClean="0"/>
              <a:t>Identify two significant points of comparison in the labour productivity of countries shown in Figure 6.8</a:t>
            </a:r>
          </a:p>
          <a:p>
            <a:pPr marL="0" indent="0">
              <a:buNone/>
            </a:pPr>
            <a:r>
              <a:rPr lang="en-GB" dirty="0" smtClean="0"/>
              <a:t>All three increase (labour</a:t>
            </a:r>
            <a:r>
              <a:rPr lang="en-GB" baseline="0" dirty="0" smtClean="0"/>
              <a:t> productivity is rising in each country on the whole)</a:t>
            </a:r>
          </a:p>
          <a:p>
            <a:pPr marL="0" indent="0">
              <a:buNone/>
            </a:pPr>
            <a:r>
              <a:rPr lang="en-GB" baseline="0" dirty="0" smtClean="0"/>
              <a:t>Each country had a regression in productivity rates around 2007-2009.  Although productivity higher than in 1991, </a:t>
            </a:r>
            <a:endParaRPr lang="en-GB" dirty="0" smtClean="0"/>
          </a:p>
          <a:p>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30</a:t>
            </a:fld>
            <a:endParaRPr lang="en-GB"/>
          </a:p>
        </p:txBody>
      </p:sp>
    </p:spTree>
    <p:extLst>
      <p:ext uri="{BB962C8B-B14F-4D97-AF65-F5344CB8AC3E}">
        <p14:creationId xmlns:p14="http://schemas.microsoft.com/office/powerpoint/2010/main" val="3158448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smtClean="0"/>
              <a:t>Why can it not be answer A and D</a:t>
            </a:r>
          </a:p>
          <a:p>
            <a:pPr marL="0" indent="0">
              <a:buNone/>
            </a:pPr>
            <a:r>
              <a:rPr lang="en-GB" dirty="0" smtClean="0"/>
              <a:t>A - Because it</a:t>
            </a:r>
            <a:r>
              <a:rPr lang="en-GB" baseline="0" dirty="0" smtClean="0"/>
              <a:t> is an index number.  The GDP might be the same but it is unlikely.  Rather both GDP’s in £’s have been converted into the number 100.  Any changes in subsequent years are then based against this 100 year</a:t>
            </a:r>
          </a:p>
          <a:p>
            <a:pPr marL="0" indent="0">
              <a:buNone/>
            </a:pPr>
            <a:r>
              <a:rPr lang="en-GB" dirty="0" smtClean="0"/>
              <a:t>D – Index change here measures the rate of change compared to the specific country.  We cannot say that L is higher</a:t>
            </a:r>
            <a:r>
              <a:rPr lang="en-GB" baseline="0" dirty="0" smtClean="0"/>
              <a:t> than M, we can only say that given it’s base GDP, country L expanded more quickly than M</a:t>
            </a:r>
          </a:p>
          <a:p>
            <a:pPr marL="0" indent="0">
              <a:buNone/>
            </a:pPr>
            <a:endParaRPr lang="en-GB" baseline="0" dirty="0" smtClean="0"/>
          </a:p>
          <a:p>
            <a:pPr marL="0" indent="0">
              <a:buNone/>
            </a:pPr>
            <a:r>
              <a:rPr lang="en-GB" b="1" baseline="0" dirty="0" smtClean="0"/>
              <a:t>Why can it not be B</a:t>
            </a:r>
          </a:p>
          <a:p>
            <a:pPr marL="0" indent="0">
              <a:buNone/>
            </a:pPr>
            <a:r>
              <a:rPr lang="en-GB" baseline="0" dirty="0" smtClean="0"/>
              <a:t>B – table measures GDP per head but question asks about GDP!</a:t>
            </a:r>
          </a:p>
          <a:p>
            <a:pPr marL="0" indent="0">
              <a:buNone/>
            </a:pPr>
            <a:endParaRPr lang="en-GB" baseline="0" dirty="0" smtClean="0"/>
          </a:p>
          <a:p>
            <a:pPr marL="0" indent="0">
              <a:buNone/>
            </a:pPr>
            <a:r>
              <a:rPr lang="en-GB" b="1" baseline="0" dirty="0" smtClean="0"/>
              <a:t>Why is it C</a:t>
            </a:r>
          </a:p>
          <a:p>
            <a:pPr marL="0" indent="0">
              <a:buNone/>
            </a:pPr>
            <a:r>
              <a:rPr lang="en-GB" baseline="0" dirty="0" smtClean="0"/>
              <a:t>C – rate of change was 15% in country L but only 8% in country M</a:t>
            </a:r>
            <a:endParaRPr lang="en-GB"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DCAA015C-C652-47BC-8DE9-EE5A3C6D2361}" type="slidenum">
              <a:rPr lang="en-GB" smtClean="0"/>
              <a:t>31</a:t>
            </a:fld>
            <a:endParaRPr lang="en-GB"/>
          </a:p>
        </p:txBody>
      </p:sp>
    </p:spTree>
    <p:extLst>
      <p:ext uri="{BB962C8B-B14F-4D97-AF65-F5344CB8AC3E}">
        <p14:creationId xmlns:p14="http://schemas.microsoft.com/office/powerpoint/2010/main" val="62672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7097FA-3514-4F66-A580-2B08FF18EE44}"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27869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7097FA-3514-4F66-A580-2B08FF18EE44}"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191791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7097FA-3514-4F66-A580-2B08FF18EE44}"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326175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819597-1BCC-4499-950E-AE0F25B39DF2}" type="slidenum">
              <a:rPr lang="en-GB" altLang="en-US"/>
              <a:pPr>
                <a:defRPr/>
              </a:pPr>
              <a:t>‹#›</a:t>
            </a:fld>
            <a:endParaRPr lang="en-GB" altLang="en-US"/>
          </a:p>
        </p:txBody>
      </p:sp>
    </p:spTree>
    <p:extLst>
      <p:ext uri="{BB962C8B-B14F-4D97-AF65-F5344CB8AC3E}">
        <p14:creationId xmlns:p14="http://schemas.microsoft.com/office/powerpoint/2010/main" val="60924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7097FA-3514-4F66-A580-2B08FF18EE44}"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30946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097FA-3514-4F66-A580-2B08FF18EE44}" type="datetimeFigureOut">
              <a:rPr lang="en-GB" smtClean="0"/>
              <a:t>29/11/2018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305169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7097FA-3514-4F66-A580-2B08FF18EE44}"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293507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7097FA-3514-4F66-A580-2B08FF18EE44}" type="datetimeFigureOut">
              <a:rPr lang="en-GB" smtClean="0"/>
              <a:t>29/11/2018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48060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7097FA-3514-4F66-A580-2B08FF18EE44}" type="datetimeFigureOut">
              <a:rPr lang="en-GB" smtClean="0"/>
              <a:t>29/11/2018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306181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97FA-3514-4F66-A580-2B08FF18EE44}" type="datetimeFigureOut">
              <a:rPr lang="en-GB" smtClean="0"/>
              <a:t>29/11/2018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68775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097FA-3514-4F66-A580-2B08FF18EE44}"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400022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097FA-3514-4F66-A580-2B08FF18EE44}" type="datetimeFigureOut">
              <a:rPr lang="en-GB" smtClean="0"/>
              <a:t>29/11/2018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7BCD85-D360-490E-B35B-BD5C0DDA4E7D}" type="slidenum">
              <a:rPr lang="en-GB" smtClean="0"/>
              <a:t>‹#›</a:t>
            </a:fld>
            <a:endParaRPr lang="en-GB"/>
          </a:p>
        </p:txBody>
      </p:sp>
    </p:spTree>
    <p:extLst>
      <p:ext uri="{BB962C8B-B14F-4D97-AF65-F5344CB8AC3E}">
        <p14:creationId xmlns:p14="http://schemas.microsoft.com/office/powerpoint/2010/main" val="242678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097FA-3514-4F66-A580-2B08FF18EE44}" type="datetimeFigureOut">
              <a:rPr lang="en-GB" smtClean="0"/>
              <a:t>29/11/2018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BCD85-D360-490E-B35B-BD5C0DDA4E7D}" type="slidenum">
              <a:rPr lang="en-GB" smtClean="0"/>
              <a:t>‹#›</a:t>
            </a:fld>
            <a:endParaRPr lang="en-GB"/>
          </a:p>
        </p:txBody>
      </p:sp>
    </p:spTree>
    <p:extLst>
      <p:ext uri="{BB962C8B-B14F-4D97-AF65-F5344CB8AC3E}">
        <p14:creationId xmlns:p14="http://schemas.microsoft.com/office/powerpoint/2010/main" val="118626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ted.com/featured/8GnNolu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ed.ted.com/featured/8GnNolun"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joelscoins.com/exhibger2.htm"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4</a:t>
            </a:r>
            <a:endParaRPr lang="en-GB" sz="23900" b="1" dirty="0">
              <a:solidFill>
                <a:schemeClr val="bg1"/>
              </a:solidFill>
            </a:endParaRPr>
          </a:p>
        </p:txBody>
      </p:sp>
    </p:spTree>
    <p:extLst>
      <p:ext uri="{BB962C8B-B14F-4D97-AF65-F5344CB8AC3E}">
        <p14:creationId xmlns:p14="http://schemas.microsoft.com/office/powerpoint/2010/main" val="1735442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3521"/>
            <a:ext cx="11643360" cy="1467168"/>
          </a:xfrm>
        </p:spPr>
        <p:txBody>
          <a:bodyPr>
            <a:normAutofit fontScale="90000"/>
          </a:bodyPr>
          <a:lstStyle/>
          <a:p>
            <a:r>
              <a:rPr lang="en-GB" b="1" dirty="0" smtClean="0"/>
              <a:t>What do we mean by ‘Price Levels’ in the Economy?</a:t>
            </a:r>
            <a:r>
              <a:rPr lang="en-GB" dirty="0" smtClean="0"/>
              <a:t/>
            </a:r>
            <a:br>
              <a:rPr lang="en-GB" dirty="0" smtClean="0"/>
            </a:br>
            <a:r>
              <a:rPr lang="en-GB" sz="3600" b="1" dirty="0" smtClean="0">
                <a:solidFill>
                  <a:srgbClr val="FF0000"/>
                </a:solidFill>
              </a:rPr>
              <a:t>Inflation and Deflation</a:t>
            </a:r>
            <a:endParaRPr lang="en-GB" b="1" dirty="0">
              <a:solidFill>
                <a:srgbClr val="FF0000"/>
              </a:solidFill>
            </a:endParaRPr>
          </a:p>
        </p:txBody>
      </p:sp>
      <p:sp>
        <p:nvSpPr>
          <p:cNvPr id="4" name="Rectangle 3"/>
          <p:cNvSpPr/>
          <p:nvPr/>
        </p:nvSpPr>
        <p:spPr>
          <a:xfrm>
            <a:off x="1452880" y="2895600"/>
            <a:ext cx="9784080" cy="338328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072640" y="3129280"/>
            <a:ext cx="17170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CAR</a:t>
            </a:r>
            <a:endParaRPr lang="en-GB" dirty="0"/>
          </a:p>
        </p:txBody>
      </p:sp>
      <p:sp>
        <p:nvSpPr>
          <p:cNvPr id="6" name="Oval 5"/>
          <p:cNvSpPr/>
          <p:nvPr/>
        </p:nvSpPr>
        <p:spPr>
          <a:xfrm>
            <a:off x="8424545" y="3129664"/>
            <a:ext cx="25298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AGRICULTURE</a:t>
            </a:r>
            <a:endParaRPr lang="en-GB" dirty="0"/>
          </a:p>
        </p:txBody>
      </p:sp>
      <p:sp>
        <p:nvSpPr>
          <p:cNvPr id="7" name="Oval 6"/>
          <p:cNvSpPr/>
          <p:nvPr/>
        </p:nvSpPr>
        <p:spPr>
          <a:xfrm>
            <a:off x="3210560" y="4785360"/>
            <a:ext cx="25298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HOUSING</a:t>
            </a:r>
            <a:endParaRPr lang="en-GB" dirty="0"/>
          </a:p>
        </p:txBody>
      </p:sp>
      <p:sp>
        <p:nvSpPr>
          <p:cNvPr id="8" name="Oval 7"/>
          <p:cNvSpPr/>
          <p:nvPr/>
        </p:nvSpPr>
        <p:spPr>
          <a:xfrm>
            <a:off x="9242425" y="3129664"/>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874885" y="3245553"/>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427845" y="3901824"/>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459990" y="3245169"/>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223260" y="3641409"/>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618105" y="3931920"/>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251960" y="4785360"/>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810760" y="5506720"/>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711440" y="4897120"/>
            <a:ext cx="17170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GROCERY</a:t>
            </a:r>
            <a:endParaRPr lang="en-GB" dirty="0"/>
          </a:p>
        </p:txBody>
      </p:sp>
      <p:sp>
        <p:nvSpPr>
          <p:cNvPr id="17" name="Oval 16"/>
          <p:cNvSpPr/>
          <p:nvPr/>
        </p:nvSpPr>
        <p:spPr>
          <a:xfrm>
            <a:off x="8098790" y="5013009"/>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703945" y="4962209"/>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424545" y="5694680"/>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624070" y="3078480"/>
            <a:ext cx="17170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ENERGY</a:t>
            </a:r>
            <a:endParaRPr lang="en-GB" dirty="0"/>
          </a:p>
        </p:txBody>
      </p:sp>
      <p:sp>
        <p:nvSpPr>
          <p:cNvPr id="24" name="Oval 23"/>
          <p:cNvSpPr/>
          <p:nvPr/>
        </p:nvSpPr>
        <p:spPr>
          <a:xfrm>
            <a:off x="6139180" y="4034471"/>
            <a:ext cx="171704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BANKING</a:t>
            </a:r>
            <a:endParaRPr lang="en-GB" dirty="0"/>
          </a:p>
        </p:txBody>
      </p:sp>
      <p:sp>
        <p:nvSpPr>
          <p:cNvPr id="25" name="Oval 24"/>
          <p:cNvSpPr/>
          <p:nvPr/>
        </p:nvSpPr>
        <p:spPr>
          <a:xfrm>
            <a:off x="6526530" y="4150360"/>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131685" y="4099560"/>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852285" y="4832031"/>
            <a:ext cx="447040" cy="3962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207169" y="1482828"/>
            <a:ext cx="11862911"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Inflation is the increase in the average price level of a ‘basket of goods’ in an economy (and the value of money decreases; is worth less)</a:t>
            </a:r>
          </a:p>
          <a:p>
            <a:pPr marL="285750" indent="-285750">
              <a:buFont typeface="Arial" panose="020B0604020202020204" pitchFamily="34" charset="0"/>
              <a:buChar char="•"/>
            </a:pPr>
            <a:r>
              <a:rPr lang="en-GB" dirty="0" smtClean="0"/>
              <a:t>Deflation is the decrease in the average price level of a ‘basket of goods’ in an economy</a:t>
            </a:r>
          </a:p>
          <a:p>
            <a:pPr marL="285750" indent="-285750">
              <a:buFont typeface="Arial" panose="020B0604020202020204" pitchFamily="34" charset="0"/>
              <a:buChar char="•"/>
            </a:pPr>
            <a:r>
              <a:rPr lang="en-GB" dirty="0" smtClean="0"/>
              <a:t>It is NOT when prices go up or down….you need to be specific to ‘average price levels’</a:t>
            </a:r>
            <a:endParaRPr lang="en-GB" dirty="0"/>
          </a:p>
        </p:txBody>
      </p:sp>
      <p:sp>
        <p:nvSpPr>
          <p:cNvPr id="30" name="TextBox 29"/>
          <p:cNvSpPr txBox="1"/>
          <p:nvPr/>
        </p:nvSpPr>
        <p:spPr>
          <a:xfrm rot="16200000">
            <a:off x="-1077109" y="3957191"/>
            <a:ext cx="3641833" cy="1077218"/>
          </a:xfrm>
          <a:prstGeom prst="rect">
            <a:avLst/>
          </a:prstGeom>
          <a:noFill/>
        </p:spPr>
        <p:txBody>
          <a:bodyPr wrap="square" rtlCol="0">
            <a:spAutoFit/>
          </a:bodyPr>
          <a:lstStyle/>
          <a:p>
            <a:pPr algn="ctr"/>
            <a:r>
              <a:rPr lang="en-GB" sz="3200" b="1" dirty="0" smtClean="0">
                <a:latin typeface="Bradley Hand ITC" panose="03070402050302030203" pitchFamily="66" charset="0"/>
              </a:rPr>
              <a:t>This box represents ‘an economy’</a:t>
            </a:r>
            <a:endParaRPr lang="en-GB" sz="3200" b="1" dirty="0">
              <a:latin typeface="Bradley Hand ITC" panose="03070402050302030203" pitchFamily="66" charset="0"/>
            </a:endParaRPr>
          </a:p>
        </p:txBody>
      </p:sp>
      <p:sp>
        <p:nvSpPr>
          <p:cNvPr id="31" name="TextBox 30"/>
          <p:cNvSpPr txBox="1"/>
          <p:nvPr/>
        </p:nvSpPr>
        <p:spPr>
          <a:xfrm>
            <a:off x="3210560" y="6401751"/>
            <a:ext cx="6669070" cy="369332"/>
          </a:xfrm>
          <a:prstGeom prst="rect">
            <a:avLst/>
          </a:prstGeom>
          <a:solidFill>
            <a:schemeClr val="bg1"/>
          </a:solidFill>
        </p:spPr>
        <p:txBody>
          <a:bodyPr wrap="none" rtlCol="0">
            <a:spAutoFit/>
          </a:bodyPr>
          <a:lstStyle/>
          <a:p>
            <a:r>
              <a:rPr lang="en-GB" b="1" dirty="0" smtClean="0"/>
              <a:t>What is Money…..(watch first 4m30s and take notes) – Click on </a:t>
            </a:r>
            <a:r>
              <a:rPr lang="en-GB" b="1" dirty="0" smtClean="0">
                <a:hlinkClick r:id="rId3"/>
              </a:rPr>
              <a:t>LINK</a:t>
            </a:r>
            <a:endParaRPr lang="en-GB" b="1" dirty="0"/>
          </a:p>
        </p:txBody>
      </p:sp>
    </p:spTree>
    <p:extLst>
      <p:ext uri="{BB962C8B-B14F-4D97-AF65-F5344CB8AC3E}">
        <p14:creationId xmlns:p14="http://schemas.microsoft.com/office/powerpoint/2010/main" val="6747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Effects of Unstable Prices</a:t>
            </a:r>
          </a:p>
          <a:p>
            <a:pPr algn="ctr"/>
            <a:r>
              <a:rPr lang="en-GB" sz="5400" dirty="0" smtClean="0"/>
              <a:t>HYPERINFLATION</a:t>
            </a:r>
            <a:endParaRPr lang="en-GB" sz="5400" dirty="0"/>
          </a:p>
        </p:txBody>
      </p:sp>
    </p:spTree>
    <p:extLst>
      <p:ext uri="{BB962C8B-B14F-4D97-AF65-F5344CB8AC3E}">
        <p14:creationId xmlns:p14="http://schemas.microsoft.com/office/powerpoint/2010/main" val="2088854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158387"/>
            <a:ext cx="11399516" cy="1258888"/>
          </a:xfrm>
          <a:prstGeom prst="rect">
            <a:avLst/>
          </a:prstGeom>
          <a:no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4400" b="1" dirty="0">
                <a:latin typeface="Calibri" panose="020F0502020204030204" pitchFamily="34" charset="0"/>
              </a:rPr>
              <a:t>COSTS OF INFLATION</a:t>
            </a:r>
          </a:p>
          <a:p>
            <a:r>
              <a:rPr lang="en-GB" altLang="en-US" sz="3200" dirty="0">
                <a:latin typeface="Calibri" panose="020F0502020204030204" pitchFamily="34" charset="0"/>
              </a:rPr>
              <a:t>Why are </a:t>
            </a:r>
            <a:r>
              <a:rPr lang="en-GB" altLang="en-US" sz="3200" dirty="0" smtClean="0">
                <a:latin typeface="Calibri" panose="020F0502020204030204" pitchFamily="34" charset="0"/>
              </a:rPr>
              <a:t>we so </a:t>
            </a:r>
            <a:r>
              <a:rPr lang="en-GB" altLang="en-US" sz="3200" dirty="0">
                <a:latin typeface="Calibri" panose="020F0502020204030204" pitchFamily="34" charset="0"/>
              </a:rPr>
              <a:t>scared about inflation?</a:t>
            </a:r>
          </a:p>
        </p:txBody>
      </p:sp>
      <p:pic>
        <p:nvPicPr>
          <p:cNvPr id="6147" name="Picture 3" descr="sca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852" y="1615448"/>
            <a:ext cx="3658035" cy="424932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rot="20101641">
            <a:off x="419851" y="1695593"/>
            <a:ext cx="3442286" cy="1046440"/>
          </a:xfrm>
          <a:prstGeom prst="rect">
            <a:avLst/>
          </a:prstGeom>
          <a:noFill/>
        </p:spPr>
        <p:txBody>
          <a:bodyPr wrap="square" rtlCol="0">
            <a:spAutoFit/>
          </a:bodyPr>
          <a:lstStyle/>
          <a:p>
            <a:r>
              <a:rPr lang="en-GB" sz="2000" b="1" dirty="0" smtClean="0"/>
              <a:t>Erosion of savings</a:t>
            </a:r>
          </a:p>
          <a:p>
            <a:pPr marL="171450" indent="-171450">
              <a:buFont typeface="Arial" panose="020B0604020202020204" pitchFamily="34" charset="0"/>
              <a:buChar char="•"/>
            </a:pPr>
            <a:r>
              <a:rPr lang="en-GB" sz="1400" dirty="0" smtClean="0"/>
              <a:t>Collapse of financial system (so no more credit)</a:t>
            </a:r>
          </a:p>
          <a:p>
            <a:pPr marL="171450" indent="-171450">
              <a:buFont typeface="Arial" panose="020B0604020202020204" pitchFamily="34" charset="0"/>
              <a:buChar char="•"/>
            </a:pPr>
            <a:r>
              <a:rPr lang="en-GB" sz="1400" dirty="0" smtClean="0"/>
              <a:t>Loss of Life Savings</a:t>
            </a:r>
            <a:endParaRPr lang="en-GB" sz="1400" dirty="0"/>
          </a:p>
        </p:txBody>
      </p:sp>
      <p:sp>
        <p:nvSpPr>
          <p:cNvPr id="5" name="TextBox 4"/>
          <p:cNvSpPr txBox="1"/>
          <p:nvPr/>
        </p:nvSpPr>
        <p:spPr>
          <a:xfrm rot="997579">
            <a:off x="8730743" y="2613942"/>
            <a:ext cx="2931877" cy="1785104"/>
          </a:xfrm>
          <a:prstGeom prst="rect">
            <a:avLst/>
          </a:prstGeom>
          <a:noFill/>
        </p:spPr>
        <p:txBody>
          <a:bodyPr wrap="square" rtlCol="0">
            <a:spAutoFit/>
          </a:bodyPr>
          <a:lstStyle/>
          <a:p>
            <a:r>
              <a:rPr lang="en-GB" sz="2000" b="1" dirty="0" smtClean="0"/>
              <a:t>Economy becomes inefficient</a:t>
            </a:r>
          </a:p>
          <a:p>
            <a:pPr marL="171450" indent="-171450">
              <a:buFont typeface="Arial" panose="020B0604020202020204" pitchFamily="34" charset="0"/>
              <a:buChar char="•"/>
            </a:pPr>
            <a:r>
              <a:rPr lang="en-GB" sz="1400" dirty="0" smtClean="0"/>
              <a:t>‘Shoe-Leather’ </a:t>
            </a:r>
            <a:r>
              <a:rPr lang="en-GB" sz="1400" dirty="0"/>
              <a:t>c</a:t>
            </a:r>
            <a:r>
              <a:rPr lang="en-GB" sz="1400" dirty="0" smtClean="0"/>
              <a:t>osts to consumer of ‘shopping around’</a:t>
            </a:r>
          </a:p>
          <a:p>
            <a:pPr marL="171450" indent="-171450">
              <a:buFont typeface="Arial" panose="020B0604020202020204" pitchFamily="34" charset="0"/>
              <a:buChar char="•"/>
            </a:pPr>
            <a:r>
              <a:rPr lang="en-GB" sz="1400" dirty="0" smtClean="0"/>
              <a:t>‘Menu’ costs to </a:t>
            </a:r>
            <a:r>
              <a:rPr lang="en-GB" sz="1400" dirty="0"/>
              <a:t>firms of having to </a:t>
            </a:r>
            <a:r>
              <a:rPr lang="en-GB" sz="1400" dirty="0" smtClean="0"/>
              <a:t>frequently change </a:t>
            </a:r>
            <a:r>
              <a:rPr lang="en-GB" sz="1400" dirty="0"/>
              <a:t>their pricing (vending machines etc</a:t>
            </a:r>
            <a:r>
              <a:rPr lang="en-GB" sz="1400" dirty="0" smtClean="0"/>
              <a:t>.)</a:t>
            </a:r>
          </a:p>
        </p:txBody>
      </p:sp>
      <p:sp>
        <p:nvSpPr>
          <p:cNvPr id="6" name="TextBox 5"/>
          <p:cNvSpPr txBox="1"/>
          <p:nvPr/>
        </p:nvSpPr>
        <p:spPr>
          <a:xfrm rot="21360408">
            <a:off x="1835535" y="3167655"/>
            <a:ext cx="2681134" cy="1046440"/>
          </a:xfrm>
          <a:prstGeom prst="rect">
            <a:avLst/>
          </a:prstGeom>
          <a:noFill/>
        </p:spPr>
        <p:txBody>
          <a:bodyPr wrap="square" rtlCol="0">
            <a:spAutoFit/>
          </a:bodyPr>
          <a:lstStyle/>
          <a:p>
            <a:r>
              <a:rPr lang="en-GB" sz="2000" b="1" dirty="0" smtClean="0"/>
              <a:t>Uncertainty </a:t>
            </a:r>
          </a:p>
          <a:p>
            <a:pPr marL="171450" indent="-171450">
              <a:buFont typeface="Arial" panose="020B0604020202020204" pitchFamily="34" charset="0"/>
              <a:buChar char="•"/>
            </a:pPr>
            <a:r>
              <a:rPr lang="en-GB" sz="1400" dirty="0" smtClean="0"/>
              <a:t>Investment falling? Job loss?</a:t>
            </a:r>
          </a:p>
          <a:p>
            <a:pPr marL="171450" indent="-171450">
              <a:buFont typeface="Arial" panose="020B0604020202020204" pitchFamily="34" charset="0"/>
              <a:buChar char="•"/>
            </a:pPr>
            <a:r>
              <a:rPr lang="en-GB" sz="1400" dirty="0" smtClean="0"/>
              <a:t>Fall in currency = less imports and lower living standards</a:t>
            </a:r>
            <a:endParaRPr lang="en-GB" sz="1400" dirty="0"/>
          </a:p>
        </p:txBody>
      </p:sp>
      <p:sp>
        <p:nvSpPr>
          <p:cNvPr id="8" name="TextBox 7"/>
          <p:cNvSpPr txBox="1"/>
          <p:nvPr/>
        </p:nvSpPr>
        <p:spPr>
          <a:xfrm rot="820376">
            <a:off x="461786" y="4346008"/>
            <a:ext cx="2681134" cy="2123658"/>
          </a:xfrm>
          <a:prstGeom prst="rect">
            <a:avLst/>
          </a:prstGeom>
          <a:noFill/>
        </p:spPr>
        <p:txBody>
          <a:bodyPr wrap="square" rtlCol="0">
            <a:spAutoFit/>
          </a:bodyPr>
          <a:lstStyle/>
          <a:p>
            <a:r>
              <a:rPr lang="en-GB" sz="2000" b="1" dirty="0" smtClean="0"/>
              <a:t>Hyperinflation</a:t>
            </a:r>
          </a:p>
          <a:p>
            <a:pPr marL="171450" indent="-171450">
              <a:buFont typeface="Arial" panose="020B0604020202020204" pitchFamily="34" charset="0"/>
              <a:buChar char="•"/>
            </a:pPr>
            <a:r>
              <a:rPr lang="en-GB" sz="1400" dirty="0" smtClean="0"/>
              <a:t>Breakdown in society</a:t>
            </a:r>
          </a:p>
          <a:p>
            <a:pPr marL="171450" indent="-171450">
              <a:buFont typeface="Arial" panose="020B0604020202020204" pitchFamily="34" charset="0"/>
              <a:buChar char="•"/>
            </a:pPr>
            <a:r>
              <a:rPr lang="en-GB" sz="1400" dirty="0" smtClean="0"/>
              <a:t>Causes panic in economies – people consume manically to begin with and hoard goods</a:t>
            </a:r>
          </a:p>
          <a:p>
            <a:pPr marL="171450" indent="-171450">
              <a:buFont typeface="Arial" panose="020B0604020202020204" pitchFamily="34" charset="0"/>
              <a:buChar char="•"/>
            </a:pPr>
            <a:r>
              <a:rPr lang="en-GB" sz="1400" dirty="0" smtClean="0"/>
              <a:t>Leads to the breakdown in the functions of money (medium of exchange). Revert to inefficient barter? No profits earned etc.</a:t>
            </a:r>
            <a:endParaRPr lang="en-GB" sz="1400" dirty="0"/>
          </a:p>
        </p:txBody>
      </p:sp>
      <p:sp>
        <p:nvSpPr>
          <p:cNvPr id="9" name="TextBox 8"/>
          <p:cNvSpPr txBox="1"/>
          <p:nvPr/>
        </p:nvSpPr>
        <p:spPr>
          <a:xfrm rot="20541223">
            <a:off x="8489148" y="5339631"/>
            <a:ext cx="3442286" cy="830997"/>
          </a:xfrm>
          <a:prstGeom prst="rect">
            <a:avLst/>
          </a:prstGeom>
          <a:noFill/>
        </p:spPr>
        <p:txBody>
          <a:bodyPr wrap="square" rtlCol="0">
            <a:spAutoFit/>
          </a:bodyPr>
          <a:lstStyle/>
          <a:p>
            <a:r>
              <a:rPr lang="en-GB" sz="2000" b="1" dirty="0" smtClean="0"/>
              <a:t>Fall in living standards</a:t>
            </a:r>
          </a:p>
          <a:p>
            <a:pPr marL="171450" indent="-171450">
              <a:buFont typeface="Arial" panose="020B0604020202020204" pitchFamily="34" charset="0"/>
              <a:buChar char="•"/>
            </a:pPr>
            <a:r>
              <a:rPr lang="en-GB" sz="1400" dirty="0" smtClean="0"/>
              <a:t>High prices mean consumers can buy less if their wages are not increasing</a:t>
            </a:r>
          </a:p>
        </p:txBody>
      </p:sp>
    </p:spTree>
    <p:extLst>
      <p:ext uri="{BB962C8B-B14F-4D97-AF65-F5344CB8AC3E}">
        <p14:creationId xmlns:p14="http://schemas.microsoft.com/office/powerpoint/2010/main" val="295071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2" y="-46745"/>
            <a:ext cx="10515600" cy="1325563"/>
          </a:xfrm>
        </p:spPr>
        <p:txBody>
          <a:bodyPr/>
          <a:lstStyle/>
          <a:p>
            <a:r>
              <a:rPr lang="en-GB" dirty="0" smtClean="0"/>
              <a:t>Cases of Hyperinflation</a:t>
            </a:r>
            <a:endParaRPr lang="en-GB" dirty="0"/>
          </a:p>
        </p:txBody>
      </p:sp>
      <p:sp>
        <p:nvSpPr>
          <p:cNvPr id="3" name="Content Placeholder 2"/>
          <p:cNvSpPr>
            <a:spLocks noGrp="1"/>
          </p:cNvSpPr>
          <p:nvPr>
            <p:ph idx="1"/>
          </p:nvPr>
        </p:nvSpPr>
        <p:spPr>
          <a:xfrm>
            <a:off x="286549" y="1094105"/>
            <a:ext cx="5354396" cy="4351338"/>
          </a:xfrm>
        </p:spPr>
        <p:txBody>
          <a:bodyPr/>
          <a:lstStyle/>
          <a:p>
            <a:pPr marL="0" indent="0">
              <a:buNone/>
            </a:pPr>
            <a:r>
              <a:rPr lang="en-GB" sz="2400" b="1" dirty="0" smtClean="0">
                <a:solidFill>
                  <a:schemeClr val="tx2"/>
                </a:solidFill>
              </a:rPr>
              <a:t>TASK: Take notes on the following episodes in history</a:t>
            </a:r>
          </a:p>
          <a:p>
            <a:pPr marL="514350" indent="-514350">
              <a:buFont typeface="+mj-lt"/>
              <a:buAutoNum type="arabicPeriod"/>
            </a:pPr>
            <a:r>
              <a:rPr lang="en-GB" dirty="0" smtClean="0"/>
              <a:t>1920’s Germany (</a:t>
            </a:r>
            <a:r>
              <a:rPr lang="en-GB" dirty="0" err="1" smtClean="0"/>
              <a:t>olly</a:t>
            </a:r>
            <a:r>
              <a:rPr lang="en-GB" dirty="0" smtClean="0"/>
              <a:t>)</a:t>
            </a:r>
          </a:p>
          <a:p>
            <a:pPr marL="514350" indent="-514350">
              <a:buFont typeface="+mj-lt"/>
              <a:buAutoNum type="arabicPeriod"/>
            </a:pPr>
            <a:r>
              <a:rPr lang="en-GB" dirty="0" smtClean="0"/>
              <a:t>1946 Hungary (video)</a:t>
            </a:r>
          </a:p>
          <a:p>
            <a:pPr marL="514350" indent="-514350">
              <a:buFont typeface="+mj-lt"/>
              <a:buAutoNum type="arabicPeriod"/>
            </a:pPr>
            <a:r>
              <a:rPr lang="en-GB" dirty="0" smtClean="0"/>
              <a:t>2008 Zimbabwe (video)</a:t>
            </a:r>
            <a:endParaRPr lang="en-GB" dirty="0"/>
          </a:p>
        </p:txBody>
      </p:sp>
      <p:pic>
        <p:nvPicPr>
          <p:cNvPr id="4" name="Picture 3"/>
          <p:cNvPicPr>
            <a:picLocks noChangeAspect="1"/>
          </p:cNvPicPr>
          <p:nvPr/>
        </p:nvPicPr>
        <p:blipFill>
          <a:blip r:embed="rId2"/>
          <a:stretch>
            <a:fillRect/>
          </a:stretch>
        </p:blipFill>
        <p:spPr>
          <a:xfrm>
            <a:off x="150872" y="4157603"/>
            <a:ext cx="9023608" cy="2206017"/>
          </a:xfrm>
          <a:prstGeom prst="rect">
            <a:avLst/>
          </a:prstGeom>
        </p:spPr>
      </p:pic>
      <p:grpSp>
        <p:nvGrpSpPr>
          <p:cNvPr id="14" name="Group 13"/>
          <p:cNvGrpSpPr/>
          <p:nvPr/>
        </p:nvGrpSpPr>
        <p:grpSpPr>
          <a:xfrm>
            <a:off x="5242776" y="1231668"/>
            <a:ext cx="3535375" cy="2666373"/>
            <a:chOff x="5242776" y="1231668"/>
            <a:chExt cx="3535375" cy="2666373"/>
          </a:xfrm>
        </p:grpSpPr>
        <p:pic>
          <p:nvPicPr>
            <p:cNvPr id="5" name="Picture 4"/>
            <p:cNvPicPr>
              <a:picLocks noChangeAspect="1"/>
            </p:cNvPicPr>
            <p:nvPr/>
          </p:nvPicPr>
          <p:blipFill>
            <a:blip r:embed="rId3"/>
            <a:stretch>
              <a:fillRect/>
            </a:stretch>
          </p:blipFill>
          <p:spPr>
            <a:xfrm>
              <a:off x="5250735" y="1231668"/>
              <a:ext cx="3527416" cy="2666373"/>
            </a:xfrm>
            <a:prstGeom prst="rect">
              <a:avLst/>
            </a:prstGeom>
          </p:spPr>
        </p:pic>
        <p:sp>
          <p:nvSpPr>
            <p:cNvPr id="7" name="TextBox 6"/>
            <p:cNvSpPr txBox="1"/>
            <p:nvPr/>
          </p:nvSpPr>
          <p:spPr>
            <a:xfrm>
              <a:off x="5242776" y="1231668"/>
              <a:ext cx="1072409" cy="276999"/>
            </a:xfrm>
            <a:prstGeom prst="rect">
              <a:avLst/>
            </a:prstGeom>
            <a:solidFill>
              <a:schemeClr val="bg1"/>
            </a:solidFill>
          </p:spPr>
          <p:txBody>
            <a:bodyPr wrap="none" rtlCol="0">
              <a:spAutoFit/>
            </a:bodyPr>
            <a:lstStyle/>
            <a:p>
              <a:r>
                <a:rPr lang="en-GB" sz="1200" b="1" dirty="0" smtClean="0"/>
                <a:t>Hungary 1946</a:t>
              </a:r>
              <a:endParaRPr lang="en-GB" sz="1200" b="1" dirty="0"/>
            </a:p>
          </p:txBody>
        </p:sp>
      </p:grpSp>
      <p:grpSp>
        <p:nvGrpSpPr>
          <p:cNvPr id="15" name="Group 14"/>
          <p:cNvGrpSpPr/>
          <p:nvPr/>
        </p:nvGrpSpPr>
        <p:grpSpPr>
          <a:xfrm>
            <a:off x="9103361" y="88427"/>
            <a:ext cx="2885440" cy="2161386"/>
            <a:chOff x="9103361" y="88427"/>
            <a:chExt cx="2885440" cy="2161386"/>
          </a:xfrm>
        </p:grpSpPr>
        <p:pic>
          <p:nvPicPr>
            <p:cNvPr id="6" name="Picture 5"/>
            <p:cNvPicPr>
              <a:picLocks noChangeAspect="1"/>
            </p:cNvPicPr>
            <p:nvPr/>
          </p:nvPicPr>
          <p:blipFill>
            <a:blip r:embed="rId4"/>
            <a:stretch>
              <a:fillRect/>
            </a:stretch>
          </p:blipFill>
          <p:spPr>
            <a:xfrm>
              <a:off x="9103361" y="88427"/>
              <a:ext cx="2885440" cy="2161386"/>
            </a:xfrm>
            <a:prstGeom prst="rect">
              <a:avLst/>
            </a:prstGeom>
          </p:spPr>
        </p:pic>
        <p:sp>
          <p:nvSpPr>
            <p:cNvPr id="8" name="TextBox 7"/>
            <p:cNvSpPr txBox="1"/>
            <p:nvPr/>
          </p:nvSpPr>
          <p:spPr>
            <a:xfrm>
              <a:off x="10780009" y="88427"/>
              <a:ext cx="1208792" cy="276999"/>
            </a:xfrm>
            <a:prstGeom prst="rect">
              <a:avLst/>
            </a:prstGeom>
            <a:solidFill>
              <a:schemeClr val="bg1"/>
            </a:solidFill>
          </p:spPr>
          <p:txBody>
            <a:bodyPr wrap="none" rtlCol="0">
              <a:spAutoFit/>
            </a:bodyPr>
            <a:lstStyle/>
            <a:p>
              <a:r>
                <a:rPr lang="en-GB" sz="1200" b="1" dirty="0" smtClean="0"/>
                <a:t>Germany 1920’s</a:t>
              </a:r>
              <a:endParaRPr lang="en-GB" sz="1200" b="1" dirty="0"/>
            </a:p>
          </p:txBody>
        </p:sp>
      </p:grpSp>
      <p:grpSp>
        <p:nvGrpSpPr>
          <p:cNvPr id="16" name="Group 15"/>
          <p:cNvGrpSpPr/>
          <p:nvPr/>
        </p:nvGrpSpPr>
        <p:grpSpPr>
          <a:xfrm>
            <a:off x="9399645" y="2742847"/>
            <a:ext cx="2528935" cy="3775369"/>
            <a:chOff x="9399645" y="2742847"/>
            <a:chExt cx="2528935" cy="3775369"/>
          </a:xfrm>
        </p:grpSpPr>
        <p:pic>
          <p:nvPicPr>
            <p:cNvPr id="9" name="Picture 4" descr="joel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9645" y="3266067"/>
              <a:ext cx="2528935" cy="266737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Box 5"/>
            <p:cNvSpPr txBox="1">
              <a:spLocks noChangeArrowheads="1"/>
            </p:cNvSpPr>
            <p:nvPr/>
          </p:nvSpPr>
          <p:spPr bwMode="auto">
            <a:xfrm>
              <a:off x="9399645" y="2742847"/>
              <a:ext cx="2528935" cy="52322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800" b="1" dirty="0">
                  <a:latin typeface="Calibri" panose="020F0502020204030204" pitchFamily="34" charset="0"/>
                </a:rPr>
                <a:t>JOEL’s COINS</a:t>
              </a:r>
            </a:p>
          </p:txBody>
        </p:sp>
        <p:sp>
          <p:nvSpPr>
            <p:cNvPr id="11" name="Rectangle 6"/>
            <p:cNvSpPr>
              <a:spLocks noChangeArrowheads="1"/>
            </p:cNvSpPr>
            <p:nvPr/>
          </p:nvSpPr>
          <p:spPr bwMode="auto">
            <a:xfrm>
              <a:off x="9399645" y="5933441"/>
              <a:ext cx="2528935" cy="5847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3200" b="1" dirty="0">
                  <a:latin typeface="Calibri" panose="020F0502020204030204" pitchFamily="34" charset="0"/>
                </a:rPr>
                <a:t>(“crazy” Joel)</a:t>
              </a:r>
            </a:p>
          </p:txBody>
        </p:sp>
      </p:grpSp>
      <p:sp>
        <p:nvSpPr>
          <p:cNvPr id="12" name="Rectangle 7"/>
          <p:cNvSpPr>
            <a:spLocks noChangeArrowheads="1"/>
          </p:cNvSpPr>
          <p:nvPr/>
        </p:nvSpPr>
        <p:spPr bwMode="auto">
          <a:xfrm>
            <a:off x="9399645" y="5656442"/>
            <a:ext cx="2531462" cy="25391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050" dirty="0">
                <a:solidFill>
                  <a:schemeClr val="bg1"/>
                </a:solidFill>
                <a:hlinkClick r:id="rId6"/>
              </a:rPr>
              <a:t>http://www.joelscoins.com/exhibger2.htm</a:t>
            </a:r>
            <a:endParaRPr lang="en-GB" altLang="en-US" sz="1050" dirty="0">
              <a:solidFill>
                <a:schemeClr val="bg1"/>
              </a:solidFill>
            </a:endParaRPr>
          </a:p>
        </p:txBody>
      </p:sp>
      <p:sp>
        <p:nvSpPr>
          <p:cNvPr id="13" name="TextBox 12"/>
          <p:cNvSpPr txBox="1"/>
          <p:nvPr/>
        </p:nvSpPr>
        <p:spPr>
          <a:xfrm>
            <a:off x="24363" y="6488668"/>
            <a:ext cx="7181774" cy="369332"/>
          </a:xfrm>
          <a:prstGeom prst="rect">
            <a:avLst/>
          </a:prstGeom>
          <a:solidFill>
            <a:schemeClr val="bg1"/>
          </a:solidFill>
        </p:spPr>
        <p:txBody>
          <a:bodyPr wrap="none" rtlCol="0">
            <a:spAutoFit/>
          </a:bodyPr>
          <a:lstStyle/>
          <a:p>
            <a:r>
              <a:rPr lang="en-GB" b="1" dirty="0" smtClean="0"/>
              <a:t>What is Money…..(watch rest of video – 4m 30s to 8m15s) – Click on </a:t>
            </a:r>
            <a:r>
              <a:rPr lang="en-GB" b="1" dirty="0" smtClean="0">
                <a:hlinkClick r:id="rId7"/>
              </a:rPr>
              <a:t>LINK</a:t>
            </a:r>
            <a:endParaRPr lang="en-GB" b="1" dirty="0"/>
          </a:p>
        </p:txBody>
      </p:sp>
    </p:spTree>
    <p:extLst>
      <p:ext uri="{BB962C8B-B14F-4D97-AF65-F5344CB8AC3E}">
        <p14:creationId xmlns:p14="http://schemas.microsoft.com/office/powerpoint/2010/main" val="4336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HISTORY OF PRICE LEVELS IN THE UK</a:t>
            </a:r>
            <a:endParaRPr lang="en-GB" sz="5400" dirty="0"/>
          </a:p>
        </p:txBody>
      </p:sp>
    </p:spTree>
    <p:extLst>
      <p:ext uri="{BB962C8B-B14F-4D97-AF65-F5344CB8AC3E}">
        <p14:creationId xmlns:p14="http://schemas.microsoft.com/office/powerpoint/2010/main" val="3049034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10121524" y="2011879"/>
            <a:ext cx="2070476" cy="4862870"/>
          </a:xfrm>
          <a:prstGeom prst="rect">
            <a:avLst/>
          </a:prstGeom>
          <a:noFill/>
        </p:spPr>
        <p:txBody>
          <a:bodyPr wrap="square" rtlCol="0">
            <a:spAutoFit/>
          </a:bodyPr>
          <a:lstStyle/>
          <a:p>
            <a:pPr algn="ctr"/>
            <a:r>
              <a:rPr lang="en-GB" b="1" dirty="0" smtClean="0"/>
              <a:t>SIGNIFICANT PERIODS IN ECONOMIC HISTORY</a:t>
            </a:r>
          </a:p>
          <a:p>
            <a:pPr marL="342900" indent="-342900">
              <a:buAutoNum type="arabicParenBoth"/>
            </a:pPr>
            <a:r>
              <a:rPr lang="en-GB" sz="1700" dirty="0" smtClean="0"/>
              <a:t>Barber Boom</a:t>
            </a:r>
          </a:p>
          <a:p>
            <a:pPr marL="342900" indent="-342900">
              <a:buAutoNum type="arabicParenBoth"/>
            </a:pPr>
            <a:r>
              <a:rPr lang="en-GB" sz="1700" dirty="0" smtClean="0"/>
              <a:t>1</a:t>
            </a:r>
            <a:r>
              <a:rPr lang="en-GB" sz="1700" baseline="30000" dirty="0" smtClean="0"/>
              <a:t>st</a:t>
            </a:r>
            <a:r>
              <a:rPr lang="en-GB" sz="1700" dirty="0" smtClean="0"/>
              <a:t> Oil Shock</a:t>
            </a:r>
          </a:p>
          <a:p>
            <a:pPr marL="342900" indent="-342900">
              <a:buAutoNum type="arabicParenBoth"/>
            </a:pPr>
            <a:r>
              <a:rPr lang="en-GB" sz="1700" dirty="0" smtClean="0"/>
              <a:t>2</a:t>
            </a:r>
            <a:r>
              <a:rPr lang="en-GB" sz="1700" baseline="30000" dirty="0" smtClean="0"/>
              <a:t>nd</a:t>
            </a:r>
            <a:r>
              <a:rPr lang="en-GB" sz="1700" dirty="0" smtClean="0"/>
              <a:t> Oil Shock</a:t>
            </a:r>
          </a:p>
          <a:p>
            <a:pPr marL="342900" indent="-342900">
              <a:buAutoNum type="arabicParenBoth"/>
            </a:pPr>
            <a:r>
              <a:rPr lang="en-GB" sz="1700" dirty="0" smtClean="0"/>
              <a:t>Lawson Boom</a:t>
            </a:r>
          </a:p>
          <a:p>
            <a:pPr marL="342900" indent="-342900">
              <a:buAutoNum type="arabicParenBoth"/>
            </a:pPr>
            <a:r>
              <a:rPr lang="en-GB" sz="1700" dirty="0" smtClean="0"/>
              <a:t>Housing Recession</a:t>
            </a:r>
          </a:p>
          <a:p>
            <a:pPr marL="342900" indent="-342900">
              <a:buAutoNum type="arabicParenBoth"/>
            </a:pPr>
            <a:r>
              <a:rPr lang="en-GB" sz="1700" dirty="0" smtClean="0"/>
              <a:t>Goldilocks Economy</a:t>
            </a:r>
          </a:p>
          <a:p>
            <a:pPr marL="342900" indent="-342900">
              <a:buAutoNum type="arabicParenBoth"/>
            </a:pPr>
            <a:r>
              <a:rPr lang="en-GB" sz="1700" dirty="0" smtClean="0"/>
              <a:t>Financial Crash</a:t>
            </a:r>
          </a:p>
          <a:p>
            <a:pPr marL="342900" indent="-342900">
              <a:buAutoNum type="arabicParenBoth"/>
            </a:pPr>
            <a:r>
              <a:rPr lang="en-GB" sz="1700" dirty="0" smtClean="0"/>
              <a:t>Austerity ‘Recovery’?</a:t>
            </a:r>
          </a:p>
          <a:p>
            <a:pPr marL="342900" indent="-342900">
              <a:buAutoNum type="arabicParenBoth"/>
            </a:pPr>
            <a:r>
              <a:rPr lang="en-GB" sz="1700" dirty="0" smtClean="0"/>
              <a:t>Anti-globalisation agenda (Trump, Brexit etc.)</a:t>
            </a:r>
          </a:p>
        </p:txBody>
      </p:sp>
      <p:sp>
        <p:nvSpPr>
          <p:cNvPr id="28" name="TextBox 27"/>
          <p:cNvSpPr txBox="1"/>
          <p:nvPr/>
        </p:nvSpPr>
        <p:spPr>
          <a:xfrm>
            <a:off x="0" y="0"/>
            <a:ext cx="2841444" cy="2000548"/>
          </a:xfrm>
          <a:prstGeom prst="rect">
            <a:avLst/>
          </a:prstGeom>
          <a:solidFill>
            <a:schemeClr val="bg1"/>
          </a:solidFill>
          <a:ln>
            <a:solidFill>
              <a:schemeClr val="tx1"/>
            </a:solidFill>
          </a:ln>
        </p:spPr>
        <p:txBody>
          <a:bodyPr wrap="square" rtlCol="0">
            <a:spAutoFit/>
          </a:bodyPr>
          <a:lstStyle/>
          <a:p>
            <a:r>
              <a:rPr lang="en-GB" sz="1600" b="1" dirty="0" smtClean="0"/>
              <a:t>QUESTION TO DISCUSS:</a:t>
            </a:r>
          </a:p>
          <a:p>
            <a:pPr marL="457200" indent="-457200">
              <a:buFont typeface="+mj-lt"/>
              <a:buAutoNum type="arabicPeriod"/>
            </a:pPr>
            <a:r>
              <a:rPr lang="en-GB" sz="1200" dirty="0" smtClean="0"/>
              <a:t>What is the trend in the data since 1970?</a:t>
            </a:r>
          </a:p>
          <a:p>
            <a:pPr marL="457200" indent="-457200">
              <a:buFont typeface="+mj-lt"/>
              <a:buAutoNum type="arabicPeriod"/>
            </a:pPr>
            <a:r>
              <a:rPr lang="en-GB" sz="1200" dirty="0" smtClean="0"/>
              <a:t>Why do you think that since 1992, inflation has been very low, historically, compared to the previous years? </a:t>
            </a:r>
          </a:p>
          <a:p>
            <a:pPr marL="457200" indent="-457200">
              <a:buFont typeface="+mj-lt"/>
              <a:buAutoNum type="arabicPeriod"/>
            </a:pPr>
            <a:r>
              <a:rPr lang="en-GB" sz="1200" dirty="0" smtClean="0"/>
              <a:t>Do we need to worry about inflation anymore since it has been historically stable since 1992?</a:t>
            </a:r>
            <a:endParaRPr lang="en-GB" sz="1200" dirty="0"/>
          </a:p>
        </p:txBody>
      </p:sp>
      <p:pic>
        <p:nvPicPr>
          <p:cNvPr id="3" name="Picture 2"/>
          <p:cNvPicPr>
            <a:picLocks noChangeAspect="1"/>
          </p:cNvPicPr>
          <p:nvPr/>
        </p:nvPicPr>
        <p:blipFill>
          <a:blip r:embed="rId3"/>
          <a:stretch>
            <a:fillRect/>
          </a:stretch>
        </p:blipFill>
        <p:spPr>
          <a:xfrm>
            <a:off x="0" y="2011879"/>
            <a:ext cx="10158898" cy="4846121"/>
          </a:xfrm>
          <a:prstGeom prst="rect">
            <a:avLst/>
          </a:prstGeom>
        </p:spPr>
      </p:pic>
      <p:sp>
        <p:nvSpPr>
          <p:cNvPr id="4" name="TextBox 3"/>
          <p:cNvSpPr txBox="1"/>
          <p:nvPr/>
        </p:nvSpPr>
        <p:spPr>
          <a:xfrm>
            <a:off x="1475317" y="3124610"/>
            <a:ext cx="263214" cy="276999"/>
          </a:xfrm>
          <a:prstGeom prst="rect">
            <a:avLst/>
          </a:prstGeom>
          <a:solidFill>
            <a:srgbClr val="FF0000"/>
          </a:solidFill>
        </p:spPr>
        <p:txBody>
          <a:bodyPr wrap="none" rtlCol="0">
            <a:spAutoFit/>
          </a:bodyPr>
          <a:lstStyle/>
          <a:p>
            <a:r>
              <a:rPr lang="en-GB" sz="1200" b="1" dirty="0" smtClean="0">
                <a:solidFill>
                  <a:schemeClr val="bg1"/>
                </a:solidFill>
              </a:rPr>
              <a:t>2</a:t>
            </a:r>
            <a:endParaRPr lang="en-GB" sz="1200" b="1" dirty="0">
              <a:solidFill>
                <a:schemeClr val="bg1"/>
              </a:solidFill>
            </a:endParaRPr>
          </a:p>
        </p:txBody>
      </p:sp>
      <p:sp>
        <p:nvSpPr>
          <p:cNvPr id="29" name="TextBox 28"/>
          <p:cNvSpPr txBox="1"/>
          <p:nvPr/>
        </p:nvSpPr>
        <p:spPr>
          <a:xfrm>
            <a:off x="1421298" y="2844769"/>
            <a:ext cx="254000" cy="276999"/>
          </a:xfrm>
          <a:prstGeom prst="rect">
            <a:avLst/>
          </a:prstGeom>
          <a:solidFill>
            <a:srgbClr val="FF0000"/>
          </a:solidFill>
        </p:spPr>
        <p:txBody>
          <a:bodyPr wrap="square" rtlCol="0">
            <a:spAutoFit/>
          </a:bodyPr>
          <a:lstStyle/>
          <a:p>
            <a:r>
              <a:rPr lang="en-GB" sz="1200" b="1" dirty="0" smtClean="0">
                <a:solidFill>
                  <a:schemeClr val="bg1"/>
                </a:solidFill>
              </a:rPr>
              <a:t>1</a:t>
            </a:r>
            <a:endParaRPr lang="en-GB" sz="1200" b="1" dirty="0">
              <a:solidFill>
                <a:schemeClr val="bg1"/>
              </a:solidFill>
            </a:endParaRPr>
          </a:p>
        </p:txBody>
      </p:sp>
      <p:sp>
        <p:nvSpPr>
          <p:cNvPr id="30" name="TextBox 29"/>
          <p:cNvSpPr txBox="1"/>
          <p:nvPr/>
        </p:nvSpPr>
        <p:spPr>
          <a:xfrm>
            <a:off x="2578230" y="3581810"/>
            <a:ext cx="263214" cy="276999"/>
          </a:xfrm>
          <a:prstGeom prst="rect">
            <a:avLst/>
          </a:prstGeom>
          <a:solidFill>
            <a:srgbClr val="FF0000"/>
          </a:solidFill>
        </p:spPr>
        <p:txBody>
          <a:bodyPr wrap="none" rtlCol="0">
            <a:spAutoFit/>
          </a:bodyPr>
          <a:lstStyle/>
          <a:p>
            <a:r>
              <a:rPr lang="en-GB" sz="1200" b="1" dirty="0" smtClean="0">
                <a:solidFill>
                  <a:schemeClr val="bg1"/>
                </a:solidFill>
              </a:rPr>
              <a:t>3</a:t>
            </a:r>
            <a:endParaRPr lang="en-GB" sz="1200" b="1" dirty="0">
              <a:solidFill>
                <a:schemeClr val="bg1"/>
              </a:solidFill>
            </a:endParaRPr>
          </a:p>
        </p:txBody>
      </p:sp>
      <p:sp>
        <p:nvSpPr>
          <p:cNvPr id="31" name="TextBox 30"/>
          <p:cNvSpPr txBox="1"/>
          <p:nvPr/>
        </p:nvSpPr>
        <p:spPr>
          <a:xfrm>
            <a:off x="4325750" y="4821330"/>
            <a:ext cx="263214" cy="276999"/>
          </a:xfrm>
          <a:prstGeom prst="rect">
            <a:avLst/>
          </a:prstGeom>
          <a:solidFill>
            <a:srgbClr val="FF0000"/>
          </a:solidFill>
        </p:spPr>
        <p:txBody>
          <a:bodyPr wrap="none" rtlCol="0">
            <a:spAutoFit/>
          </a:bodyPr>
          <a:lstStyle/>
          <a:p>
            <a:r>
              <a:rPr lang="en-GB" sz="1200" b="1" dirty="0" smtClean="0">
                <a:solidFill>
                  <a:schemeClr val="bg1"/>
                </a:solidFill>
              </a:rPr>
              <a:t>4</a:t>
            </a:r>
            <a:endParaRPr lang="en-GB" sz="1200" b="1" dirty="0">
              <a:solidFill>
                <a:schemeClr val="bg1"/>
              </a:solidFill>
            </a:endParaRPr>
          </a:p>
        </p:txBody>
      </p:sp>
      <p:sp>
        <p:nvSpPr>
          <p:cNvPr id="32" name="TextBox 31"/>
          <p:cNvSpPr txBox="1"/>
          <p:nvPr/>
        </p:nvSpPr>
        <p:spPr>
          <a:xfrm>
            <a:off x="5160729" y="5451250"/>
            <a:ext cx="263214" cy="276999"/>
          </a:xfrm>
          <a:prstGeom prst="rect">
            <a:avLst/>
          </a:prstGeom>
          <a:solidFill>
            <a:srgbClr val="FF0000"/>
          </a:solidFill>
        </p:spPr>
        <p:txBody>
          <a:bodyPr wrap="none" rtlCol="0">
            <a:spAutoFit/>
          </a:bodyPr>
          <a:lstStyle/>
          <a:p>
            <a:r>
              <a:rPr lang="en-GB" sz="1200" b="1" dirty="0" smtClean="0">
                <a:solidFill>
                  <a:schemeClr val="bg1"/>
                </a:solidFill>
              </a:rPr>
              <a:t>5</a:t>
            </a:r>
            <a:endParaRPr lang="en-GB" sz="1200" b="1" dirty="0">
              <a:solidFill>
                <a:schemeClr val="bg1"/>
              </a:solidFill>
            </a:endParaRPr>
          </a:p>
        </p:txBody>
      </p:sp>
      <p:sp>
        <p:nvSpPr>
          <p:cNvPr id="33" name="TextBox 32"/>
          <p:cNvSpPr txBox="1"/>
          <p:nvPr/>
        </p:nvSpPr>
        <p:spPr>
          <a:xfrm>
            <a:off x="6816809" y="5398490"/>
            <a:ext cx="263214" cy="276999"/>
          </a:xfrm>
          <a:prstGeom prst="rect">
            <a:avLst/>
          </a:prstGeom>
          <a:solidFill>
            <a:srgbClr val="FF0000"/>
          </a:solidFill>
        </p:spPr>
        <p:txBody>
          <a:bodyPr wrap="none" rtlCol="0">
            <a:spAutoFit/>
          </a:bodyPr>
          <a:lstStyle/>
          <a:p>
            <a:r>
              <a:rPr lang="en-GB" sz="1200" b="1" dirty="0" smtClean="0">
                <a:solidFill>
                  <a:schemeClr val="bg1"/>
                </a:solidFill>
              </a:rPr>
              <a:t>6</a:t>
            </a:r>
            <a:endParaRPr lang="en-GB" sz="1200" b="1" dirty="0">
              <a:solidFill>
                <a:schemeClr val="bg1"/>
              </a:solidFill>
            </a:endParaRPr>
          </a:p>
        </p:txBody>
      </p:sp>
      <p:sp>
        <p:nvSpPr>
          <p:cNvPr id="34" name="TextBox 33"/>
          <p:cNvSpPr txBox="1"/>
          <p:nvPr/>
        </p:nvSpPr>
        <p:spPr>
          <a:xfrm>
            <a:off x="7822649" y="5174251"/>
            <a:ext cx="263214" cy="276999"/>
          </a:xfrm>
          <a:prstGeom prst="rect">
            <a:avLst/>
          </a:prstGeom>
          <a:solidFill>
            <a:srgbClr val="FF0000"/>
          </a:solidFill>
        </p:spPr>
        <p:txBody>
          <a:bodyPr wrap="none" rtlCol="0">
            <a:spAutoFit/>
          </a:bodyPr>
          <a:lstStyle/>
          <a:p>
            <a:r>
              <a:rPr lang="en-GB" sz="1200" b="1" dirty="0" smtClean="0">
                <a:solidFill>
                  <a:schemeClr val="bg1"/>
                </a:solidFill>
              </a:rPr>
              <a:t>7</a:t>
            </a:r>
            <a:endParaRPr lang="en-GB" sz="1200" b="1" dirty="0">
              <a:solidFill>
                <a:schemeClr val="bg1"/>
              </a:solidFill>
            </a:endParaRPr>
          </a:p>
        </p:txBody>
      </p:sp>
      <p:sp>
        <p:nvSpPr>
          <p:cNvPr id="35" name="TextBox 34"/>
          <p:cNvSpPr txBox="1"/>
          <p:nvPr/>
        </p:nvSpPr>
        <p:spPr>
          <a:xfrm>
            <a:off x="8859166" y="5174250"/>
            <a:ext cx="263214" cy="276999"/>
          </a:xfrm>
          <a:prstGeom prst="rect">
            <a:avLst/>
          </a:prstGeom>
          <a:solidFill>
            <a:srgbClr val="FF0000"/>
          </a:solidFill>
        </p:spPr>
        <p:txBody>
          <a:bodyPr wrap="none" rtlCol="0">
            <a:spAutoFit/>
          </a:bodyPr>
          <a:lstStyle/>
          <a:p>
            <a:r>
              <a:rPr lang="en-GB" sz="1200" b="1" dirty="0" smtClean="0">
                <a:solidFill>
                  <a:schemeClr val="bg1"/>
                </a:solidFill>
              </a:rPr>
              <a:t>8</a:t>
            </a:r>
            <a:endParaRPr lang="en-GB" sz="1200" b="1" dirty="0">
              <a:solidFill>
                <a:schemeClr val="bg1"/>
              </a:solidFill>
            </a:endParaRPr>
          </a:p>
        </p:txBody>
      </p:sp>
      <p:sp>
        <p:nvSpPr>
          <p:cNvPr id="36" name="TextBox 35"/>
          <p:cNvSpPr txBox="1"/>
          <p:nvPr/>
        </p:nvSpPr>
        <p:spPr>
          <a:xfrm>
            <a:off x="9632469" y="5338589"/>
            <a:ext cx="263214" cy="276999"/>
          </a:xfrm>
          <a:prstGeom prst="rect">
            <a:avLst/>
          </a:prstGeom>
          <a:solidFill>
            <a:srgbClr val="FF0000"/>
          </a:solidFill>
        </p:spPr>
        <p:txBody>
          <a:bodyPr wrap="none" rtlCol="0">
            <a:spAutoFit/>
          </a:bodyPr>
          <a:lstStyle/>
          <a:p>
            <a:r>
              <a:rPr lang="en-GB" sz="1200" b="1" dirty="0">
                <a:solidFill>
                  <a:schemeClr val="bg1"/>
                </a:solidFill>
              </a:rPr>
              <a:t>9</a:t>
            </a:r>
          </a:p>
        </p:txBody>
      </p:sp>
      <p:sp>
        <p:nvSpPr>
          <p:cNvPr id="6" name="Rectangle 5"/>
          <p:cNvSpPr/>
          <p:nvPr/>
        </p:nvSpPr>
        <p:spPr>
          <a:xfrm>
            <a:off x="2841444" y="0"/>
            <a:ext cx="9350556" cy="20118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900" b="1" dirty="0" smtClean="0">
                <a:solidFill>
                  <a:schemeClr val="tx1"/>
                </a:solidFill>
              </a:rPr>
              <a:t>NOTES TO YOUR ANSWERS HERE:</a:t>
            </a:r>
            <a:endParaRPr lang="en-GB" sz="900" b="1" dirty="0">
              <a:solidFill>
                <a:schemeClr val="tx1"/>
              </a:solidFill>
            </a:endParaRPr>
          </a:p>
        </p:txBody>
      </p:sp>
    </p:spTree>
    <p:extLst>
      <p:ext uri="{BB962C8B-B14F-4D97-AF65-F5344CB8AC3E}">
        <p14:creationId xmlns:p14="http://schemas.microsoft.com/office/powerpoint/2010/main" val="1847391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3767877" y="37935"/>
            <a:ext cx="4320480" cy="1684987"/>
          </a:xfrm>
        </p:spPr>
        <p:txBody>
          <a:bodyPr/>
          <a:lstStyle/>
          <a:p>
            <a:pPr algn="ctr"/>
            <a:r>
              <a:rPr lang="en-GB" altLang="en-US" sz="3200" b="1" dirty="0"/>
              <a:t>INFLATIONARY </a:t>
            </a:r>
            <a:r>
              <a:rPr lang="en-GB" altLang="en-US" sz="3200" b="1" dirty="0" smtClean="0"/>
              <a:t>THINKING TODAY: </a:t>
            </a:r>
            <a:r>
              <a:rPr lang="en-GB" altLang="en-US" sz="3200" b="1" dirty="0"/>
              <a:t/>
            </a:r>
            <a:br>
              <a:rPr lang="en-GB" altLang="en-US" sz="3200" b="1" dirty="0"/>
            </a:br>
            <a:r>
              <a:rPr lang="en-GB" altLang="en-US" sz="3200" b="1" dirty="0">
                <a:solidFill>
                  <a:srgbClr val="FF0000"/>
                </a:solidFill>
              </a:rPr>
              <a:t>The Death of Inflation?</a:t>
            </a:r>
          </a:p>
        </p:txBody>
      </p:sp>
      <p:pic>
        <p:nvPicPr>
          <p:cNvPr id="60419" name="Picture 2" descr="http://www.speakers.co.uk/csaWeb/media/pix/h250/ROGBOO_h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116" y="1"/>
            <a:ext cx="1860883" cy="19429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43225" y="2240825"/>
            <a:ext cx="5968817"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1" dirty="0">
                <a:solidFill>
                  <a:srgbClr val="0070C0"/>
                </a:solidFill>
              </a:rPr>
              <a:t>Why do some economists such as Kenneth Rogoff suggest that we should be very careful and still treat inflation as a threat</a:t>
            </a:r>
            <a:r>
              <a:rPr lang="en-GB" altLang="en-US" sz="1800" b="1" dirty="0" smtClean="0">
                <a:solidFill>
                  <a:srgbClr val="0070C0"/>
                </a:solidFill>
              </a:rPr>
              <a:t>?</a:t>
            </a:r>
            <a:endParaRPr lang="en-GB" altLang="en-US" sz="1800" b="1" dirty="0">
              <a:solidFill>
                <a:srgbClr val="0070C0"/>
              </a:solidFill>
            </a:endParaRPr>
          </a:p>
          <a:p>
            <a:pPr marL="285750" indent="-285750" eaLnBrk="1" hangingPunct="1">
              <a:spcBef>
                <a:spcPct val="0"/>
              </a:spcBef>
            </a:pPr>
            <a:r>
              <a:rPr lang="en-GB" altLang="en-US" sz="1600" b="1" dirty="0" smtClean="0"/>
              <a:t>Globalisation: </a:t>
            </a:r>
            <a:r>
              <a:rPr lang="en-GB" altLang="en-US" sz="1400" dirty="0" smtClean="0"/>
              <a:t>Emerging </a:t>
            </a:r>
            <a:r>
              <a:rPr lang="en-GB" altLang="en-US" sz="1400" dirty="0"/>
              <a:t>economies such as India and China are fighting rising inflation </a:t>
            </a:r>
            <a:r>
              <a:rPr lang="en-GB" altLang="en-US" sz="1400" dirty="0" smtClean="0"/>
              <a:t>as demand increases in their economy.  US under Trump could start to see growing inflation as well with his economic policies.</a:t>
            </a:r>
            <a:endParaRPr lang="en-GB" altLang="en-US" sz="1400" dirty="0"/>
          </a:p>
          <a:p>
            <a:pPr marL="285750" indent="-285750" eaLnBrk="1" hangingPunct="1">
              <a:spcBef>
                <a:spcPct val="0"/>
              </a:spcBef>
            </a:pPr>
            <a:r>
              <a:rPr lang="en-GB" altLang="en-US" sz="1600" b="1" dirty="0" smtClean="0"/>
              <a:t>Commodity prices: </a:t>
            </a:r>
            <a:r>
              <a:rPr lang="en-GB" altLang="en-US" sz="1400" dirty="0"/>
              <a:t>2008-2011, rising food and oil prices and today there are inflationary pressures due to a weaker exchange rate.  What about the threat of OPEC pushing up oil prices further?</a:t>
            </a:r>
          </a:p>
          <a:p>
            <a:pPr marL="285750" indent="-285750" eaLnBrk="1" hangingPunct="1">
              <a:spcBef>
                <a:spcPct val="0"/>
              </a:spcBef>
            </a:pPr>
            <a:r>
              <a:rPr lang="en-GB" altLang="en-US" sz="1600" b="1" dirty="0" smtClean="0"/>
              <a:t>Inflationary expectations increased: </a:t>
            </a:r>
            <a:r>
              <a:rPr lang="en-GB" altLang="en-US" sz="1400" dirty="0" smtClean="0"/>
              <a:t>The Legacy </a:t>
            </a:r>
            <a:r>
              <a:rPr lang="en-GB" altLang="en-US" sz="1400" dirty="0"/>
              <a:t>of the Credit Crunch has resulted in the Bank of England Quantitative Easing (injecting more money into the economy)….is this causing asset bubbles in housing and company shares?</a:t>
            </a:r>
          </a:p>
          <a:p>
            <a:pPr marL="285750" indent="-285750" eaLnBrk="1" hangingPunct="1">
              <a:spcBef>
                <a:spcPct val="0"/>
              </a:spcBef>
            </a:pPr>
            <a:r>
              <a:rPr lang="en-GB" altLang="en-US" sz="1600" b="1" dirty="0" smtClean="0"/>
              <a:t>Central Bank Policy: </a:t>
            </a:r>
            <a:r>
              <a:rPr lang="en-GB" altLang="en-US" sz="1400" dirty="0" smtClean="0"/>
              <a:t>Inflation </a:t>
            </a:r>
            <a:r>
              <a:rPr lang="en-GB" altLang="en-US" sz="1400" dirty="0"/>
              <a:t>targeting and central bank ‘credibility’ put to the test with the accusation that interest rates too low and this is what helped caused the </a:t>
            </a:r>
            <a:r>
              <a:rPr lang="en-GB" altLang="en-US" sz="1400" dirty="0" smtClean="0"/>
              <a:t>financial crisis.</a:t>
            </a:r>
            <a:endParaRPr lang="en-GB" altLang="en-US" sz="1400" dirty="0"/>
          </a:p>
          <a:p>
            <a:pPr eaLnBrk="1" hangingPunct="1">
              <a:spcBef>
                <a:spcPct val="0"/>
              </a:spcBef>
              <a:buFontTx/>
              <a:buNone/>
            </a:pPr>
            <a:endParaRPr lang="en-GB" altLang="en-US" sz="1800" dirty="0"/>
          </a:p>
          <a:p>
            <a:pPr eaLnBrk="1" hangingPunct="1">
              <a:spcBef>
                <a:spcPct val="0"/>
              </a:spcBef>
              <a:buFontTx/>
              <a:buNone/>
            </a:pPr>
            <a:endParaRPr lang="en-GB" altLang="en-US" sz="1800" dirty="0"/>
          </a:p>
        </p:txBody>
      </p:sp>
      <p:sp>
        <p:nvSpPr>
          <p:cNvPr id="5" name="TextBox 4"/>
          <p:cNvSpPr txBox="1">
            <a:spLocks noChangeArrowheads="1"/>
          </p:cNvSpPr>
          <p:nvPr/>
        </p:nvSpPr>
        <p:spPr bwMode="auto">
          <a:xfrm>
            <a:off x="6458029" y="2276548"/>
            <a:ext cx="5515798" cy="4062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GB" altLang="en-US" sz="1800" b="1" dirty="0">
                <a:solidFill>
                  <a:srgbClr val="0070C0"/>
                </a:solidFill>
              </a:rPr>
              <a:t>Why has the threat of inflation died according to some Economists like Roger Bootle</a:t>
            </a:r>
            <a:r>
              <a:rPr lang="en-GB" altLang="en-US" sz="1800" b="1" dirty="0" smtClean="0">
                <a:solidFill>
                  <a:srgbClr val="0070C0"/>
                </a:solidFill>
              </a:rPr>
              <a:t>?  He thinks we should be more worried about deflation.</a:t>
            </a:r>
            <a:endParaRPr lang="en-GB" altLang="en-US" sz="1800" b="1" dirty="0">
              <a:solidFill>
                <a:srgbClr val="0070C0"/>
              </a:solidFill>
            </a:endParaRPr>
          </a:p>
          <a:p>
            <a:pPr marL="285750" indent="-285750" eaLnBrk="1" hangingPunct="1">
              <a:spcBef>
                <a:spcPct val="0"/>
              </a:spcBef>
            </a:pPr>
            <a:r>
              <a:rPr lang="en-GB" altLang="en-US" sz="1600" b="1" dirty="0" smtClean="0"/>
              <a:t>Globalisation: </a:t>
            </a:r>
            <a:r>
              <a:rPr lang="en-GB" altLang="en-US" sz="1400" dirty="0" smtClean="0"/>
              <a:t>cheaper </a:t>
            </a:r>
            <a:r>
              <a:rPr lang="en-GB" altLang="en-US" sz="1400" dirty="0"/>
              <a:t>imports and cheaper labour (</a:t>
            </a:r>
            <a:r>
              <a:rPr lang="en-GB" altLang="en-US" sz="1400" dirty="0" smtClean="0"/>
              <a:t>immigration). Technological </a:t>
            </a:r>
            <a:r>
              <a:rPr lang="en-GB" altLang="en-US" sz="1400" dirty="0"/>
              <a:t>advances: shipping, computers and internet increase productivity and lower </a:t>
            </a:r>
            <a:r>
              <a:rPr lang="en-GB" altLang="en-US" sz="1400" dirty="0" smtClean="0"/>
              <a:t>costs.  Deflationary pressures in Japan and Eurozone will start to affect us as well.</a:t>
            </a:r>
            <a:endParaRPr lang="en-GB" altLang="en-US" sz="1400" dirty="0"/>
          </a:p>
          <a:p>
            <a:pPr marL="285750" indent="-285750" eaLnBrk="1" hangingPunct="1">
              <a:spcBef>
                <a:spcPct val="0"/>
              </a:spcBef>
            </a:pPr>
            <a:r>
              <a:rPr lang="en-GB" altLang="en-US" sz="1600" b="1" dirty="0" smtClean="0"/>
              <a:t>Commodity </a:t>
            </a:r>
            <a:r>
              <a:rPr lang="en-GB" altLang="en-US" sz="1600" b="1" dirty="0"/>
              <a:t>prices (oil, copper etc</a:t>
            </a:r>
            <a:r>
              <a:rPr lang="en-GB" altLang="en-US" sz="1600" b="1" dirty="0" smtClean="0"/>
              <a:t>.)  </a:t>
            </a:r>
            <a:r>
              <a:rPr lang="en-GB" altLang="en-US" sz="1400" dirty="0" smtClean="0"/>
              <a:t>Since </a:t>
            </a:r>
            <a:r>
              <a:rPr lang="en-GB" altLang="en-US" sz="1400" dirty="0"/>
              <a:t>2005, oil prices have reduced in </a:t>
            </a:r>
            <a:r>
              <a:rPr lang="en-GB" altLang="en-US" sz="1400" dirty="0" smtClean="0"/>
              <a:t>price on average.  They are lower today than they were back then</a:t>
            </a:r>
            <a:endParaRPr lang="en-GB" altLang="en-US" sz="1400" dirty="0"/>
          </a:p>
          <a:p>
            <a:pPr marL="285750" indent="-285750" eaLnBrk="1" hangingPunct="1">
              <a:spcBef>
                <a:spcPct val="0"/>
              </a:spcBef>
            </a:pPr>
            <a:r>
              <a:rPr lang="en-GB" altLang="en-US" sz="1600" b="1" dirty="0" smtClean="0"/>
              <a:t>Inflationary expectations reduced: </a:t>
            </a:r>
            <a:r>
              <a:rPr lang="en-GB" altLang="en-US" sz="1400" dirty="0" smtClean="0"/>
              <a:t>Government </a:t>
            </a:r>
            <a:r>
              <a:rPr lang="en-GB" altLang="en-US" sz="1400" dirty="0"/>
              <a:t>policy in the 1980’s helped to subdue inflationary </a:t>
            </a:r>
            <a:r>
              <a:rPr lang="en-GB" altLang="en-US" sz="1400" dirty="0" smtClean="0"/>
              <a:t>expectations by Margaret Thatcher cutting spending and reducing the money supply.  Also UK experience deflation for first time in 2009</a:t>
            </a:r>
            <a:endParaRPr lang="en-GB" altLang="en-US" sz="1400" dirty="0"/>
          </a:p>
          <a:p>
            <a:pPr marL="285750" indent="-285750" eaLnBrk="1" hangingPunct="1">
              <a:spcBef>
                <a:spcPct val="0"/>
              </a:spcBef>
            </a:pPr>
            <a:r>
              <a:rPr lang="en-GB" altLang="en-US" sz="1600" b="1" dirty="0" smtClean="0"/>
              <a:t>Central Bank Policy: </a:t>
            </a:r>
            <a:r>
              <a:rPr lang="en-GB" altLang="en-US" sz="1400" dirty="0" smtClean="0"/>
              <a:t>Inflation </a:t>
            </a:r>
            <a:r>
              <a:rPr lang="en-GB" altLang="en-US" sz="1400" dirty="0"/>
              <a:t>targeting since the early 1990’s by the Bank of England has given ‘credibility’ and controlled inflationary </a:t>
            </a:r>
            <a:r>
              <a:rPr lang="en-GB" altLang="en-US" sz="1400" dirty="0" smtClean="0"/>
              <a:t>expectations</a:t>
            </a:r>
            <a:endParaRPr lang="en-GB" altLang="en-US" sz="1400" dirty="0"/>
          </a:p>
        </p:txBody>
      </p:sp>
      <p:pic>
        <p:nvPicPr>
          <p:cNvPr id="2" name="Picture 1"/>
          <p:cNvPicPr>
            <a:picLocks noChangeAspect="1"/>
          </p:cNvPicPr>
          <p:nvPr/>
        </p:nvPicPr>
        <p:blipFill>
          <a:blip r:embed="rId4"/>
          <a:stretch>
            <a:fillRect/>
          </a:stretch>
        </p:blipFill>
        <p:spPr>
          <a:xfrm>
            <a:off x="1649128" y="214314"/>
            <a:ext cx="1734843" cy="1728627"/>
          </a:xfrm>
          <a:prstGeom prst="rect">
            <a:avLst/>
          </a:prstGeom>
        </p:spPr>
      </p:pic>
      <p:sp>
        <p:nvSpPr>
          <p:cNvPr id="3" name="TextBox 2"/>
          <p:cNvSpPr txBox="1"/>
          <p:nvPr/>
        </p:nvSpPr>
        <p:spPr>
          <a:xfrm>
            <a:off x="3465782" y="6402858"/>
            <a:ext cx="5341334" cy="369332"/>
          </a:xfrm>
          <a:prstGeom prst="rect">
            <a:avLst/>
          </a:prstGeom>
          <a:solidFill>
            <a:schemeClr val="bg1"/>
          </a:solidFill>
        </p:spPr>
        <p:txBody>
          <a:bodyPr wrap="none" rtlCol="0">
            <a:spAutoFit/>
          </a:bodyPr>
          <a:lstStyle/>
          <a:p>
            <a:r>
              <a:rPr lang="en-US" dirty="0" smtClean="0"/>
              <a:t>Which argument do you agree with the most and why?</a:t>
            </a:r>
            <a:endParaRPr lang="en-US" dirty="0"/>
          </a:p>
        </p:txBody>
      </p:sp>
    </p:spTree>
    <p:extLst>
      <p:ext uri="{BB962C8B-B14F-4D97-AF65-F5344CB8AC3E}">
        <p14:creationId xmlns:p14="http://schemas.microsoft.com/office/powerpoint/2010/main" val="963982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900" b="1" dirty="0" smtClean="0">
                <a:solidFill>
                  <a:schemeClr val="bg1"/>
                </a:solidFill>
              </a:rPr>
              <a:t>WEEK 5</a:t>
            </a:r>
            <a:endParaRPr lang="en-GB" sz="23900" b="1" dirty="0">
              <a:solidFill>
                <a:schemeClr val="bg1"/>
              </a:solidFill>
            </a:endParaRPr>
          </a:p>
        </p:txBody>
      </p:sp>
    </p:spTree>
    <p:extLst>
      <p:ext uri="{BB962C8B-B14F-4D97-AF65-F5344CB8AC3E}">
        <p14:creationId xmlns:p14="http://schemas.microsoft.com/office/powerpoint/2010/main" val="1201504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30</a:t>
            </a:r>
            <a:endParaRPr lang="en-GB" sz="6600" b="1" dirty="0">
              <a:solidFill>
                <a:schemeClr val="bg1"/>
              </a:solidFill>
            </a:endParaRPr>
          </a:p>
        </p:txBody>
      </p:sp>
    </p:spTree>
    <p:extLst>
      <p:ext uri="{BB962C8B-B14F-4D97-AF65-F5344CB8AC3E}">
        <p14:creationId xmlns:p14="http://schemas.microsoft.com/office/powerpoint/2010/main" val="1773073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Effects of Unstable Prices</a:t>
            </a:r>
          </a:p>
          <a:p>
            <a:pPr algn="ctr"/>
            <a:r>
              <a:rPr lang="en-GB" sz="5400" dirty="0" smtClean="0"/>
              <a:t>DEFLATIONARY SPIRALS</a:t>
            </a:r>
            <a:endParaRPr lang="en-GB" sz="5400" dirty="0"/>
          </a:p>
        </p:txBody>
      </p:sp>
    </p:spTree>
    <p:extLst>
      <p:ext uri="{BB962C8B-B14F-4D97-AF65-F5344CB8AC3E}">
        <p14:creationId xmlns:p14="http://schemas.microsoft.com/office/powerpoint/2010/main" val="1292598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30+90</a:t>
            </a:r>
            <a:endParaRPr lang="en-GB" sz="6600" b="1" dirty="0">
              <a:solidFill>
                <a:schemeClr val="bg1"/>
              </a:solidFill>
            </a:endParaRPr>
          </a:p>
        </p:txBody>
      </p:sp>
    </p:spTree>
    <p:extLst>
      <p:ext uri="{BB962C8B-B14F-4D97-AF65-F5344CB8AC3E}">
        <p14:creationId xmlns:p14="http://schemas.microsoft.com/office/powerpoint/2010/main" val="1691113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121920"/>
            <a:ext cx="10515600" cy="1325563"/>
          </a:xfrm>
        </p:spPr>
        <p:txBody>
          <a:bodyPr>
            <a:normAutofit fontScale="90000"/>
          </a:bodyPr>
          <a:lstStyle/>
          <a:p>
            <a:r>
              <a:rPr lang="en-GB" dirty="0" smtClean="0"/>
              <a:t>STARTER EXERCISE: MACROECONOMICS (RWS 4)</a:t>
            </a:r>
            <a:br>
              <a:rPr lang="en-GB" dirty="0" smtClean="0"/>
            </a:br>
            <a:r>
              <a:rPr lang="en-GB" sz="3100" dirty="0" smtClean="0">
                <a:solidFill>
                  <a:srgbClr val="FF0000"/>
                </a:solidFill>
              </a:rPr>
              <a:t>1</a:t>
            </a:r>
            <a:r>
              <a:rPr lang="en-GB" sz="3100" baseline="30000" dirty="0" smtClean="0">
                <a:solidFill>
                  <a:srgbClr val="FF0000"/>
                </a:solidFill>
              </a:rPr>
              <a:t>st</a:t>
            </a:r>
            <a:r>
              <a:rPr lang="en-GB" sz="3100" dirty="0" smtClean="0">
                <a:solidFill>
                  <a:srgbClr val="FF0000"/>
                </a:solidFill>
              </a:rPr>
              <a:t> 7 Minutes…as you arrive complete the task below</a:t>
            </a:r>
            <a:endParaRPr lang="en-GB" sz="3100" dirty="0">
              <a:solidFill>
                <a:srgbClr val="FF0000"/>
              </a:solidFill>
            </a:endParaRPr>
          </a:p>
        </p:txBody>
      </p:sp>
      <p:sp>
        <p:nvSpPr>
          <p:cNvPr id="3" name="Content Placeholder 2"/>
          <p:cNvSpPr>
            <a:spLocks noGrp="1"/>
          </p:cNvSpPr>
          <p:nvPr>
            <p:ph idx="1"/>
          </p:nvPr>
        </p:nvSpPr>
        <p:spPr>
          <a:xfrm>
            <a:off x="381000" y="1612264"/>
            <a:ext cx="4302760" cy="4890135"/>
          </a:xfrm>
          <a:solidFill>
            <a:schemeClr val="bg1"/>
          </a:solidFill>
        </p:spPr>
        <p:txBody>
          <a:bodyPr>
            <a:normAutofit fontScale="85000" lnSpcReduction="20000"/>
          </a:bodyPr>
          <a:lstStyle/>
          <a:p>
            <a:pPr marL="0" indent="0">
              <a:buNone/>
            </a:pPr>
            <a:r>
              <a:rPr lang="en-GB" b="1" dirty="0" smtClean="0"/>
              <a:t>TASK: </a:t>
            </a:r>
            <a:r>
              <a:rPr lang="en-GB" dirty="0" smtClean="0"/>
              <a:t>No need to write down notes unless you need to…just discussions using your PREP HOMEWORK from last week and MON COVER WORK</a:t>
            </a:r>
          </a:p>
          <a:p>
            <a:pPr marL="514350" indent="-514350">
              <a:buFont typeface="+mj-lt"/>
              <a:buAutoNum type="arabicPeriod"/>
            </a:pPr>
            <a:r>
              <a:rPr lang="en-GB" dirty="0" smtClean="0"/>
              <a:t>Why is inflation considered to be ‘bad’ for society?</a:t>
            </a:r>
          </a:p>
          <a:p>
            <a:pPr marL="514350" indent="-514350">
              <a:buFont typeface="+mj-lt"/>
              <a:buAutoNum type="arabicPeriod"/>
            </a:pPr>
            <a:r>
              <a:rPr lang="en-GB" dirty="0" smtClean="0"/>
              <a:t>Why is deflation considered to be ‘bad’ for society?</a:t>
            </a:r>
          </a:p>
          <a:p>
            <a:pPr marL="514350" indent="-514350">
              <a:buFont typeface="+mj-lt"/>
              <a:buAutoNum type="arabicPeriod"/>
            </a:pPr>
            <a:r>
              <a:rPr lang="en-GB" dirty="0"/>
              <a:t>What is your opinion to the idea that the UK will suffer from deflation in the next 5 years, thanks to BREXIT?</a:t>
            </a:r>
          </a:p>
          <a:p>
            <a:pPr marL="514350" indent="-514350">
              <a:buFont typeface="+mj-lt"/>
              <a:buAutoNum type="arabicPeriod"/>
            </a:pPr>
            <a:r>
              <a:rPr lang="en-GB" dirty="0" smtClean="0"/>
              <a:t>Why is deflation considered worse than inflation according to some?</a:t>
            </a:r>
          </a:p>
        </p:txBody>
      </p:sp>
      <p:sp>
        <p:nvSpPr>
          <p:cNvPr id="4" name="TextBox 3"/>
          <p:cNvSpPr txBox="1"/>
          <p:nvPr/>
        </p:nvSpPr>
        <p:spPr>
          <a:xfrm>
            <a:off x="5481320" y="1447166"/>
            <a:ext cx="5197158" cy="1477328"/>
          </a:xfrm>
          <a:prstGeom prst="rect">
            <a:avLst/>
          </a:prstGeom>
          <a:noFill/>
        </p:spPr>
        <p:txBody>
          <a:bodyPr wrap="square" rtlCol="0">
            <a:spAutoFit/>
          </a:bodyPr>
          <a:lstStyle/>
          <a:p>
            <a:r>
              <a:rPr lang="en-GB" b="1" dirty="0" smtClean="0"/>
              <a:t>TODAY: Final lesson on Price Levels</a:t>
            </a:r>
          </a:p>
          <a:p>
            <a:pPr marL="342900" indent="-342900">
              <a:buAutoNum type="arabicParenBoth"/>
            </a:pPr>
            <a:r>
              <a:rPr lang="en-GB" dirty="0" smtClean="0"/>
              <a:t>Deflationary impacts on an economy</a:t>
            </a:r>
          </a:p>
          <a:p>
            <a:pPr marL="342900" indent="-342900">
              <a:buAutoNum type="arabicParenBoth"/>
            </a:pPr>
            <a:r>
              <a:rPr lang="en-GB" dirty="0" smtClean="0"/>
              <a:t>Causes of inflation assess</a:t>
            </a:r>
          </a:p>
          <a:p>
            <a:pPr marL="342900" indent="-342900">
              <a:buAutoNum type="arabicParenBoth"/>
            </a:pPr>
            <a:r>
              <a:rPr lang="en-GB" dirty="0" smtClean="0"/>
              <a:t>Measuring inflation</a:t>
            </a:r>
          </a:p>
          <a:p>
            <a:pPr marL="342900" indent="-342900">
              <a:buAutoNum type="arabicParenBoth"/>
            </a:pPr>
            <a:r>
              <a:rPr lang="en-GB" dirty="0" smtClean="0"/>
              <a:t>Economic data – introduction to index numbers</a:t>
            </a:r>
            <a:endParaRPr lang="en-GB" dirty="0"/>
          </a:p>
        </p:txBody>
      </p:sp>
      <p:pic>
        <p:nvPicPr>
          <p:cNvPr id="5" name="Picture 4"/>
          <p:cNvPicPr>
            <a:picLocks noChangeAspect="1"/>
          </p:cNvPicPr>
          <p:nvPr/>
        </p:nvPicPr>
        <p:blipFill>
          <a:blip r:embed="rId2"/>
          <a:stretch>
            <a:fillRect/>
          </a:stretch>
        </p:blipFill>
        <p:spPr>
          <a:xfrm>
            <a:off x="5481320" y="2971799"/>
            <a:ext cx="5387975" cy="3530600"/>
          </a:xfrm>
          <a:prstGeom prst="rect">
            <a:avLst/>
          </a:prstGeom>
        </p:spPr>
      </p:pic>
    </p:spTree>
    <p:extLst>
      <p:ext uri="{BB962C8B-B14F-4D97-AF65-F5344CB8AC3E}">
        <p14:creationId xmlns:p14="http://schemas.microsoft.com/office/powerpoint/2010/main" val="42802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44450" y="-4319"/>
            <a:ext cx="7487589" cy="1143000"/>
          </a:xfrm>
        </p:spPr>
        <p:txBody>
          <a:bodyPr>
            <a:normAutofit/>
          </a:bodyPr>
          <a:lstStyle/>
          <a:p>
            <a:pPr eaLnBrk="1" hangingPunct="1"/>
            <a:r>
              <a:rPr lang="en-GB" altLang="en-US" b="1" dirty="0" smtClean="0"/>
              <a:t>Deflation – Case Study of Japan</a:t>
            </a:r>
            <a:br>
              <a:rPr lang="en-GB" altLang="en-US" b="1" dirty="0" smtClean="0"/>
            </a:br>
            <a:r>
              <a:rPr lang="en-GB" altLang="en-US" sz="2200" b="1" dirty="0" smtClean="0">
                <a:solidFill>
                  <a:srgbClr val="FF0000"/>
                </a:solidFill>
              </a:rPr>
              <a:t>What happened in Japan?</a:t>
            </a:r>
            <a:endParaRPr lang="en-GB" altLang="en-US" b="1" dirty="0" smtClean="0">
              <a:solidFill>
                <a:srgbClr val="FF0000"/>
              </a:solidFill>
            </a:endParaRPr>
          </a:p>
        </p:txBody>
      </p:sp>
      <p:pic>
        <p:nvPicPr>
          <p:cNvPr id="62467" name="Picture 4" descr="j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54" y="1033343"/>
            <a:ext cx="3801460" cy="232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862" name="Picture 6" descr="Jap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954" y="168656"/>
            <a:ext cx="1625926" cy="1219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864" name="Picture 8" descr="anime_p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5403" y="1021002"/>
            <a:ext cx="1304610" cy="971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866" name="Picture 10" descr="samurai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1025468"/>
            <a:ext cx="1762367" cy="233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868" name="Picture 12" descr="crazy-japanese-game-show-eating-mashmal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0013" y="46481"/>
            <a:ext cx="2582888" cy="1946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1870" name="Picture 14" descr="tetrissp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2875" y="1027147"/>
            <a:ext cx="1687569" cy="965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9"/>
          <a:stretch>
            <a:fillRect/>
          </a:stretch>
        </p:blipFill>
        <p:spPr>
          <a:xfrm>
            <a:off x="6272161" y="2117951"/>
            <a:ext cx="5796450" cy="4589026"/>
          </a:xfrm>
          <a:prstGeom prst="rect">
            <a:avLst/>
          </a:prstGeom>
        </p:spPr>
      </p:pic>
      <p:sp>
        <p:nvSpPr>
          <p:cNvPr id="2" name="TextBox 1"/>
          <p:cNvSpPr txBox="1"/>
          <p:nvPr/>
        </p:nvSpPr>
        <p:spPr>
          <a:xfrm>
            <a:off x="267778" y="3525520"/>
            <a:ext cx="5806886" cy="3323987"/>
          </a:xfrm>
          <a:prstGeom prst="rect">
            <a:avLst/>
          </a:prstGeom>
          <a:noFill/>
        </p:spPr>
        <p:txBody>
          <a:bodyPr wrap="square" rtlCol="0">
            <a:spAutoFit/>
          </a:bodyPr>
          <a:lstStyle/>
          <a:p>
            <a:r>
              <a:rPr lang="en-GB" sz="1400" b="1" dirty="0" smtClean="0"/>
              <a:t>The ‘Lost Decade’ (Late 1990’s to 2000’s): </a:t>
            </a:r>
            <a:r>
              <a:rPr lang="en-GB" sz="1400" dirty="0" smtClean="0"/>
              <a:t>Caused by boom of the 1980’s</a:t>
            </a:r>
          </a:p>
          <a:p>
            <a:endParaRPr lang="en-GB" sz="1400" dirty="0" smtClean="0"/>
          </a:p>
          <a:p>
            <a:r>
              <a:rPr lang="en-GB" sz="1400" b="1" dirty="0" err="1" smtClean="0"/>
              <a:t>Negtive</a:t>
            </a:r>
            <a:r>
              <a:rPr lang="en-GB" sz="1400" b="1" dirty="0" smtClean="0"/>
              <a:t> Effects </a:t>
            </a:r>
            <a:r>
              <a:rPr lang="en-GB" sz="1400" b="1" dirty="0" smtClean="0"/>
              <a:t>in the short run = fall in growth and greater unemployment</a:t>
            </a:r>
          </a:p>
          <a:p>
            <a:pPr marL="342900" indent="-342900">
              <a:buFont typeface="+mj-lt"/>
              <a:buAutoNum type="arabicPeriod"/>
            </a:pPr>
            <a:r>
              <a:rPr lang="en-GB" sz="1400" dirty="0" smtClean="0"/>
              <a:t>“Delayed” consumption = less spending in economy</a:t>
            </a:r>
          </a:p>
          <a:p>
            <a:pPr marL="342900" indent="-342900">
              <a:buFont typeface="+mj-lt"/>
              <a:buAutoNum type="arabicPeriod"/>
            </a:pPr>
            <a:r>
              <a:rPr lang="en-GB" sz="1400" dirty="0" smtClean="0"/>
              <a:t>Increased value of debt = more bankruptcies and insolvency = higher unemployment</a:t>
            </a:r>
          </a:p>
          <a:p>
            <a:pPr marL="342900" indent="-342900">
              <a:buFont typeface="+mj-lt"/>
              <a:buAutoNum type="arabicPeriod"/>
            </a:pPr>
            <a:r>
              <a:rPr lang="en-GB" sz="1400" dirty="0" smtClean="0"/>
              <a:t>Costs for firms initially increases = wages of current workers effectively rise as value of money increases.  Lead to ‘Real Wage’ Unemployment.</a:t>
            </a:r>
          </a:p>
          <a:p>
            <a:endParaRPr lang="en-GB" sz="1400" dirty="0"/>
          </a:p>
          <a:p>
            <a:r>
              <a:rPr lang="en-GB" sz="1400" b="1" dirty="0" smtClean="0"/>
              <a:t>Solutions: </a:t>
            </a:r>
            <a:r>
              <a:rPr lang="en-GB" sz="1400" b="1" dirty="0" err="1" smtClean="0"/>
              <a:t>Abenomics</a:t>
            </a:r>
            <a:r>
              <a:rPr lang="en-GB" sz="1400" dirty="0" smtClean="0"/>
              <a:t> </a:t>
            </a:r>
          </a:p>
          <a:p>
            <a:pPr marL="342900" indent="-342900">
              <a:buFont typeface="+mj-lt"/>
              <a:buAutoNum type="arabicPeriod"/>
            </a:pPr>
            <a:r>
              <a:rPr lang="en-GB" sz="1400" dirty="0" smtClean="0"/>
              <a:t>Print money (‘Quantitative Easing’)</a:t>
            </a:r>
          </a:p>
          <a:p>
            <a:pPr marL="342900" indent="-342900">
              <a:buFont typeface="+mj-lt"/>
              <a:buAutoNum type="arabicPeriod"/>
            </a:pPr>
            <a:r>
              <a:rPr lang="en-GB" sz="1400" dirty="0" smtClean="0"/>
              <a:t>Government debt increases (Government’s cut taxes and increase spending to stimulate spending and investment)</a:t>
            </a:r>
          </a:p>
          <a:p>
            <a:pPr marL="342900" indent="-342900">
              <a:buFont typeface="+mj-lt"/>
              <a:buAutoNum type="arabicPeriod"/>
            </a:pPr>
            <a:r>
              <a:rPr lang="en-GB" sz="1400" dirty="0" smtClean="0"/>
              <a:t>Weaken the currency</a:t>
            </a:r>
          </a:p>
          <a:p>
            <a:pPr marL="342900" indent="-342900">
              <a:buFont typeface="+mj-lt"/>
              <a:buAutoNum type="arabicPeriod"/>
            </a:pPr>
            <a:r>
              <a:rPr lang="en-GB" sz="1400" dirty="0" smtClean="0"/>
              <a:t>Try to encourage more trade and remove Government regulations</a:t>
            </a:r>
          </a:p>
        </p:txBody>
      </p:sp>
    </p:spTree>
    <p:extLst>
      <p:ext uri="{BB962C8B-B14F-4D97-AF65-F5344CB8AC3E}">
        <p14:creationId xmlns:p14="http://schemas.microsoft.com/office/powerpoint/2010/main" val="35101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063750" y="0"/>
            <a:ext cx="8229600" cy="865188"/>
          </a:xfrm>
        </p:spPr>
        <p:txBody>
          <a:bodyPr/>
          <a:lstStyle/>
          <a:p>
            <a:pPr eaLnBrk="1" hangingPunct="1"/>
            <a:r>
              <a:rPr lang="en-GB" altLang="en-US" sz="3200" b="1" dirty="0">
                <a:latin typeface="+mn-lt"/>
              </a:rPr>
              <a:t>Deflation in the UK? Are we the next Japan?</a:t>
            </a:r>
          </a:p>
        </p:txBody>
      </p:sp>
      <p:sp>
        <p:nvSpPr>
          <p:cNvPr id="64515" name="Rectangle 3"/>
          <p:cNvSpPr>
            <a:spLocks noChangeArrowheads="1"/>
          </p:cNvSpPr>
          <p:nvPr/>
        </p:nvSpPr>
        <p:spPr bwMode="auto">
          <a:xfrm>
            <a:off x="2063750" y="3571875"/>
            <a:ext cx="7799388"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marL="176213" indent="-176213" eaLnBrk="0" hangingPunct="0">
              <a:spcBef>
                <a:spcPct val="20000"/>
              </a:spcBef>
              <a:buChar char="•"/>
              <a:defRPr sz="3200">
                <a:solidFill>
                  <a:schemeClr val="tx1"/>
                </a:solidFill>
                <a:latin typeface="Calibri" pitchFamily="34" charset="0"/>
                <a:ea typeface="MS PGothic" pitchFamily="34" charset="-128"/>
              </a:defRPr>
            </a:lvl1pPr>
            <a:lvl2pPr marL="742950" indent="-285750" eaLnBrk="0" hangingPunct="0">
              <a:spcBef>
                <a:spcPct val="20000"/>
              </a:spcBef>
              <a:buChar char="–"/>
              <a:defRPr sz="2800">
                <a:solidFill>
                  <a:schemeClr val="tx1"/>
                </a:solidFill>
                <a:latin typeface="Calibri" pitchFamily="34" charset="0"/>
                <a:ea typeface="MS PGothic" pitchFamily="34" charset="-128"/>
              </a:defRPr>
            </a:lvl2pPr>
            <a:lvl3pPr marL="1143000" indent="-228600" eaLnBrk="0" hangingPunct="0">
              <a:spcBef>
                <a:spcPct val="20000"/>
              </a:spcBef>
              <a:buChar char="•"/>
              <a:defRPr sz="2400">
                <a:solidFill>
                  <a:schemeClr val="tx1"/>
                </a:solidFill>
                <a:latin typeface="Calibri" pitchFamily="34" charset="0"/>
                <a:ea typeface="MS PGothic" pitchFamily="34" charset="-128"/>
              </a:defRPr>
            </a:lvl3pPr>
            <a:lvl4pPr marL="1600200" indent="-228600" eaLnBrk="0" hangingPunct="0">
              <a:spcBef>
                <a:spcPct val="20000"/>
              </a:spcBef>
              <a:buChar char="–"/>
              <a:defRPr sz="2000">
                <a:solidFill>
                  <a:schemeClr val="tx1"/>
                </a:solidFill>
                <a:latin typeface="Calibri" pitchFamily="34" charset="0"/>
                <a:ea typeface="MS PGothic" pitchFamily="34" charset="-128"/>
              </a:defRPr>
            </a:lvl4pPr>
            <a:lvl5pPr marL="2057400" indent="-228600" eaLnBrk="0" hangingPunct="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a:spcBef>
                <a:spcPct val="0"/>
              </a:spcBef>
              <a:buFontTx/>
              <a:buNone/>
            </a:pPr>
            <a:r>
              <a:rPr lang="en-GB" altLang="en-US" sz="1200"/>
              <a:t>	</a:t>
            </a:r>
          </a:p>
        </p:txBody>
      </p:sp>
      <p:graphicFrame>
        <p:nvGraphicFramePr>
          <p:cNvPr id="116740" name="Group 4"/>
          <p:cNvGraphicFramePr>
            <a:graphicFrameLocks noGrp="1"/>
          </p:cNvGraphicFramePr>
          <p:nvPr>
            <p:ph idx="1"/>
            <p:extLst>
              <p:ext uri="{D42A27DB-BD31-4B8C-83A1-F6EECF244321}">
                <p14:modId xmlns:p14="http://schemas.microsoft.com/office/powerpoint/2010/main" val="2020689541"/>
              </p:ext>
            </p:extLst>
          </p:nvPr>
        </p:nvGraphicFramePr>
        <p:xfrm>
          <a:off x="167951" y="836615"/>
          <a:ext cx="11793894" cy="5911721"/>
        </p:xfrm>
        <a:graphic>
          <a:graphicData uri="http://schemas.openxmlformats.org/drawingml/2006/table">
            <a:tbl>
              <a:tblPr/>
              <a:tblGrid>
                <a:gridCol w="7931020">
                  <a:extLst>
                    <a:ext uri="{9D8B030D-6E8A-4147-A177-3AD203B41FA5}">
                      <a16:colId xmlns:a16="http://schemas.microsoft.com/office/drawing/2014/main" val="20000"/>
                    </a:ext>
                  </a:extLst>
                </a:gridCol>
                <a:gridCol w="3862874">
                  <a:extLst>
                    <a:ext uri="{9D8B030D-6E8A-4147-A177-3AD203B41FA5}">
                      <a16:colId xmlns:a16="http://schemas.microsoft.com/office/drawing/2014/main" val="20001"/>
                    </a:ext>
                  </a:extLst>
                </a:gridCol>
              </a:tblGrid>
              <a:tr h="633433">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itchFamily="34" charset="0"/>
                          <a:ea typeface="MS PGothic" pitchFamily="34" charset="-128"/>
                        </a:rPr>
                        <a:t>Systemic reasons for deflation in Japan can be said to include:</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itchFamily="34" charset="0"/>
                          <a:ea typeface="MS PGothic" pitchFamily="34" charset="-128"/>
                        </a:rPr>
                        <a:t>What is happening at the moment in the UK?</a:t>
                      </a:r>
                    </a:p>
                  </a:txBody>
                  <a:tcPr marT="45725" marB="45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511">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Calibri" pitchFamily="34" charset="0"/>
                          <a:ea typeface="MS PGothic" pitchFamily="34" charset="-128"/>
                        </a:rPr>
                        <a:t>HOUSING (and other ASSET) PRICES INCREASING HUGELY:</a:t>
                      </a:r>
                      <a:r>
                        <a:rPr kumimoji="0" lang="en-GB" altLang="en-US" sz="1200" b="0" i="0" u="none" strike="noStrike" cap="none" normalizeH="0" baseline="0" dirty="0" smtClean="0">
                          <a:ln>
                            <a:noFill/>
                          </a:ln>
                          <a:solidFill>
                            <a:schemeClr val="tx1"/>
                          </a:solidFill>
                          <a:effectLst/>
                          <a:latin typeface="Calibri" pitchFamily="34" charset="0"/>
                          <a:ea typeface="MS PGothic" pitchFamily="34" charset="-128"/>
                        </a:rPr>
                        <a:t> There was a rather large price bubble in both equities and housing in Japan in the 1980s (peaking in late 1989).  The housing market then crashed and when assets decrease in value, the money supply shrinks, which leads to prices falling.</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smtClean="0">
                          <a:ln>
                            <a:noFill/>
                          </a:ln>
                          <a:solidFill>
                            <a:schemeClr val="tx1"/>
                          </a:solidFill>
                          <a:effectLst/>
                          <a:latin typeface="Calibri" pitchFamily="34" charset="0"/>
                          <a:ea typeface="MS PGothic" pitchFamily="34" charset="-128"/>
                        </a:rPr>
                        <a:t>HOUSE PRICES AT THE MOMENT?: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6626">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Calibri" pitchFamily="34" charset="0"/>
                          <a:ea typeface="MS PGothic" pitchFamily="34" charset="-128"/>
                        </a:rPr>
                        <a:t>IMPORTED DEFLATION:</a:t>
                      </a:r>
                      <a:r>
                        <a:rPr kumimoji="0" lang="en-GB" altLang="en-US" sz="1200" b="0" i="0" u="none" strike="noStrike" cap="none" normalizeH="0" baseline="0" dirty="0" smtClean="0">
                          <a:ln>
                            <a:noFill/>
                          </a:ln>
                          <a:solidFill>
                            <a:schemeClr val="tx1"/>
                          </a:solidFill>
                          <a:effectLst/>
                          <a:latin typeface="Calibri" pitchFamily="34" charset="0"/>
                          <a:ea typeface="MS PGothic" pitchFamily="34" charset="-128"/>
                        </a:rPr>
                        <a:t> Japan imports Chinese and other countries' inexpensive consumable goods, raw materials (due to lower wages and fast growth in those countries). Thus, prices of imported products are decreasing. Domestic producers must match these prices in order to remain competitive. This decreases prices for many things in the economy, and thus is deflationary. </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smtClean="0">
                          <a:ln>
                            <a:noFill/>
                          </a:ln>
                          <a:solidFill>
                            <a:schemeClr val="tx1"/>
                          </a:solidFill>
                          <a:effectLst/>
                          <a:latin typeface="Calibri" pitchFamily="34" charset="0"/>
                          <a:ea typeface="MS PGothic" pitchFamily="34" charset="-128"/>
                        </a:rPr>
                        <a:t>WHAT HAS HAPPENED WITH IMPORTS AND GLOBALISATION INTO THE UK OVER THE PAST 16 YEARS?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8386">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0" lang="en-GB" altLang="en-US" sz="1200" b="1" i="0" u="none" strike="noStrike" cap="none" normalizeH="0" baseline="0" dirty="0" smtClean="0">
                          <a:ln>
                            <a:noFill/>
                          </a:ln>
                          <a:solidFill>
                            <a:schemeClr val="tx1"/>
                          </a:solidFill>
                          <a:effectLst/>
                          <a:latin typeface="Calibri" pitchFamily="34" charset="0"/>
                          <a:ea typeface="MS PGothic" pitchFamily="34" charset="-128"/>
                        </a:rPr>
                        <a:t>OVERLENDING:</a:t>
                      </a:r>
                      <a:r>
                        <a:rPr kumimoji="0" lang="en-GB" altLang="en-US" sz="1200" b="0" i="0" u="none" strike="noStrike" cap="none" normalizeH="0" baseline="0" dirty="0" smtClean="0">
                          <a:ln>
                            <a:noFill/>
                          </a:ln>
                          <a:solidFill>
                            <a:schemeClr val="tx1"/>
                          </a:solidFill>
                          <a:effectLst/>
                          <a:latin typeface="Calibri" pitchFamily="34" charset="0"/>
                          <a:ea typeface="MS PGothic" pitchFamily="34" charset="-128"/>
                        </a:rPr>
                        <a:t> Banks lent to companies and individuals that invested in real estate (housing and commercial properties). When real estate values dropped because of a persistent positive output gap in the economy, these loans could not be paid. The banks could try to collect on the collateral (land), but this wouldn't pay off the loan (because of the falling asset prices).  This restricted money in the economy and led to falling prices.</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smtClean="0">
                          <a:ln>
                            <a:noFill/>
                          </a:ln>
                          <a:solidFill>
                            <a:schemeClr val="tx1"/>
                          </a:solidFill>
                          <a:effectLst/>
                          <a:latin typeface="Calibri" pitchFamily="34" charset="0"/>
                          <a:ea typeface="MS PGothic" pitchFamily="34" charset="-128"/>
                        </a:rPr>
                        <a:t>WHAT HAPPENED DURING THE FINANCIAL CRISIS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6074">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1200" b="1" i="0" u="none" strike="noStrike" cap="none" normalizeH="0" baseline="0" dirty="0" smtClean="0">
                          <a:ln>
                            <a:noFill/>
                          </a:ln>
                          <a:solidFill>
                            <a:schemeClr val="tx1"/>
                          </a:solidFill>
                          <a:effectLst/>
                          <a:latin typeface="Calibri" pitchFamily="34" charset="0"/>
                          <a:ea typeface="MS PGothic" pitchFamily="34" charset="-128"/>
                        </a:rPr>
                        <a:t>POOR PRODUCTIVITY: </a:t>
                      </a:r>
                      <a:r>
                        <a:rPr kumimoji="0" lang="en-GB" altLang="en-US" sz="1200" b="0" i="0" u="none" strike="noStrike" cap="none" normalizeH="0" baseline="0" dirty="0" smtClean="0">
                          <a:ln>
                            <a:noFill/>
                          </a:ln>
                          <a:solidFill>
                            <a:schemeClr val="tx1"/>
                          </a:solidFill>
                          <a:effectLst/>
                          <a:latin typeface="Calibri" pitchFamily="34" charset="0"/>
                          <a:ea typeface="MS PGothic" pitchFamily="34" charset="-128"/>
                        </a:rPr>
                        <a:t>Sometimes poor productivity can actually cause prices to rise.  However in Japan’s case, productivity was caused by a shrinking population and an ageing population.  This meant the demographics of the country were becoming significantly older.  This led to a reduction in output and less exports to other countries which created a fall in the total demand in the economy.</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smtClean="0">
                          <a:ln>
                            <a:noFill/>
                          </a:ln>
                          <a:solidFill>
                            <a:schemeClr val="tx1"/>
                          </a:solidFill>
                          <a:effectLst/>
                          <a:latin typeface="Calibri" pitchFamily="34" charset="0"/>
                          <a:ea typeface="MS PGothic" pitchFamily="34" charset="-128"/>
                        </a:rPr>
                        <a:t>POOR PRODUCTIVITY IN THE UK TODAY?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6074">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1200" b="1" i="0" u="none" strike="noStrike" cap="none" normalizeH="0" baseline="0" dirty="0" smtClean="0">
                          <a:ln>
                            <a:noFill/>
                          </a:ln>
                          <a:solidFill>
                            <a:schemeClr val="tx1"/>
                          </a:solidFill>
                          <a:effectLst/>
                          <a:latin typeface="Calibri" pitchFamily="34" charset="0"/>
                          <a:ea typeface="MS PGothic" pitchFamily="34" charset="-128"/>
                        </a:rPr>
                        <a:t>ZOMBIE BANKS:</a:t>
                      </a:r>
                      <a:r>
                        <a:rPr kumimoji="0" lang="en-GB" altLang="en-US" sz="1200" b="0" i="0" u="none" strike="noStrike" cap="none" normalizeH="0" baseline="0" dirty="0" smtClean="0">
                          <a:ln>
                            <a:noFill/>
                          </a:ln>
                          <a:solidFill>
                            <a:schemeClr val="tx1"/>
                          </a:solidFill>
                          <a:effectLst/>
                          <a:latin typeface="Calibri" pitchFamily="34" charset="0"/>
                          <a:ea typeface="MS PGothic" pitchFamily="34" charset="-128"/>
                        </a:rPr>
                        <a:t> Banks with a larger percentage of their loans which are </a:t>
                      </a:r>
                      <a:r>
                        <a:rPr kumimoji="0" lang="ja-JP" altLang="en-GB" sz="1200" b="0" i="0" u="none" strike="noStrike" cap="none" normalizeH="0" baseline="0" dirty="0" smtClean="0">
                          <a:ln>
                            <a:noFill/>
                          </a:ln>
                          <a:solidFill>
                            <a:schemeClr val="tx1"/>
                          </a:solidFill>
                          <a:effectLst/>
                          <a:latin typeface="Calibri" pitchFamily="34" charset="0"/>
                          <a:ea typeface="MS PGothic" pitchFamily="34" charset="-128"/>
                        </a:rPr>
                        <a:t>“</a:t>
                      </a:r>
                      <a:r>
                        <a:rPr kumimoji="0" lang="en-GB" altLang="ja-JP" sz="1200" b="0" i="0" u="none" strike="noStrike" cap="none" normalizeH="0" baseline="0" dirty="0" smtClean="0">
                          <a:ln>
                            <a:noFill/>
                          </a:ln>
                          <a:solidFill>
                            <a:schemeClr val="tx1"/>
                          </a:solidFill>
                          <a:effectLst/>
                          <a:latin typeface="Calibri" pitchFamily="34" charset="0"/>
                          <a:ea typeface="MS PGothic" pitchFamily="34" charset="-128"/>
                        </a:rPr>
                        <a:t>non-performing", that is to say, they are not receiving payments on them, but have not yet written them off, cannot lend more money and might go bust. </a:t>
                      </a:r>
                      <a:r>
                        <a:rPr kumimoji="0" lang="en-GB" altLang="en-US" sz="1200" b="0" i="0" u="none" strike="noStrike" cap="none" normalizeH="0" baseline="0" dirty="0" smtClean="0">
                          <a:ln>
                            <a:noFill/>
                          </a:ln>
                          <a:solidFill>
                            <a:schemeClr val="tx1"/>
                          </a:solidFill>
                          <a:effectLst/>
                          <a:latin typeface="Calibri" pitchFamily="34" charset="0"/>
                          <a:ea typeface="MS PGothic" pitchFamily="34" charset="-128"/>
                        </a:rPr>
                        <a:t>Japanese people are afraid that banks will collapse so they prefer to buy gold instead of saving their money in a bank account. This likewise means the money is not available for lending and led to a fall in aggregate demand in the economy and thus led to deflation</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alibri" pitchFamily="34" charset="0"/>
                          <a:ea typeface="MS PGothic" pitchFamily="34" charset="-128"/>
                        </a:defRPr>
                      </a:lvl1pPr>
                      <a:lvl2pPr marL="742950" indent="-285750" eaLnBrk="0" hangingPunct="0">
                        <a:spcBef>
                          <a:spcPct val="20000"/>
                        </a:spcBef>
                        <a:defRPr sz="2400">
                          <a:solidFill>
                            <a:schemeClr val="tx1"/>
                          </a:solidFill>
                          <a:latin typeface="Calibri" pitchFamily="34" charset="0"/>
                          <a:ea typeface="MS PGothic" pitchFamily="34" charset="-128"/>
                        </a:defRPr>
                      </a:lvl2pPr>
                      <a:lvl3pPr marL="1143000" indent="-228600" eaLnBrk="0" hangingPunct="0">
                        <a:spcBef>
                          <a:spcPct val="20000"/>
                        </a:spcBef>
                        <a:defRPr sz="2000">
                          <a:solidFill>
                            <a:schemeClr val="tx1"/>
                          </a:solidFill>
                          <a:latin typeface="Calibri" pitchFamily="34" charset="0"/>
                          <a:ea typeface="MS PGothic" pitchFamily="34" charset="-128"/>
                        </a:defRPr>
                      </a:lvl3pPr>
                      <a:lvl4pPr marL="1600200" indent="-228600" eaLnBrk="0" hangingPunct="0">
                        <a:spcBef>
                          <a:spcPct val="20000"/>
                        </a:spcBef>
                        <a:defRPr>
                          <a:solidFill>
                            <a:schemeClr val="tx1"/>
                          </a:solidFill>
                          <a:latin typeface="Calibri" pitchFamily="34" charset="0"/>
                          <a:ea typeface="MS PGothic" pitchFamily="34" charset="-128"/>
                        </a:defRPr>
                      </a:lvl4pPr>
                      <a:lvl5pPr marL="2057400" indent="-228600" eaLnBrk="0" hangingPunct="0">
                        <a:spcBef>
                          <a:spcPct val="20000"/>
                        </a:spcBef>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smtClean="0">
                          <a:ln>
                            <a:noFill/>
                          </a:ln>
                          <a:solidFill>
                            <a:schemeClr val="tx1"/>
                          </a:solidFill>
                          <a:effectLst/>
                          <a:latin typeface="Calibri" pitchFamily="34" charset="0"/>
                          <a:ea typeface="MS PGothic" pitchFamily="34" charset="-128"/>
                        </a:rPr>
                        <a:t>HARDER ONE THIS.  WHAT IS HAPPENING WITH BANKS IN THE UK IN THE LIGHT OF THE FINANCIAL CRISIS?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901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488108" y="0"/>
            <a:ext cx="9179892" cy="1143000"/>
          </a:xfrm>
        </p:spPr>
        <p:txBody>
          <a:bodyPr/>
          <a:lstStyle/>
          <a:p>
            <a:r>
              <a:rPr lang="en-US" altLang="en-US" sz="3600" b="1" dirty="0"/>
              <a:t>INFLATIONARY THINKING: 2010+ Deflation</a:t>
            </a:r>
            <a:br>
              <a:rPr lang="en-US" altLang="en-US" sz="3600" b="1" dirty="0"/>
            </a:br>
            <a:r>
              <a:rPr lang="en-US" altLang="en-US" sz="2000" b="1" dirty="0">
                <a:solidFill>
                  <a:srgbClr val="FF0000"/>
                </a:solidFill>
              </a:rPr>
              <a:t>TASK: </a:t>
            </a:r>
            <a:r>
              <a:rPr lang="en-US" altLang="en-US" sz="2000" b="1" dirty="0" smtClean="0">
                <a:solidFill>
                  <a:srgbClr val="FF0000"/>
                </a:solidFill>
              </a:rPr>
              <a:t>Is </a:t>
            </a:r>
            <a:r>
              <a:rPr lang="en-US" altLang="en-US" sz="2000" b="1" dirty="0">
                <a:solidFill>
                  <a:srgbClr val="FF0000"/>
                </a:solidFill>
              </a:rPr>
              <a:t>Deflation so bad for the UK?</a:t>
            </a:r>
          </a:p>
        </p:txBody>
      </p:sp>
      <p:graphicFrame>
        <p:nvGraphicFramePr>
          <p:cNvPr id="2" name="Table Placeholder 1"/>
          <p:cNvGraphicFramePr>
            <a:graphicFrameLocks noGrp="1"/>
          </p:cNvGraphicFramePr>
          <p:nvPr>
            <p:ph type="tbl" idx="1"/>
            <p:extLst>
              <p:ext uri="{D42A27DB-BD31-4B8C-83A1-F6EECF244321}">
                <p14:modId xmlns:p14="http://schemas.microsoft.com/office/powerpoint/2010/main" val="1909490400"/>
              </p:ext>
            </p:extLst>
          </p:nvPr>
        </p:nvGraphicFramePr>
        <p:xfrm>
          <a:off x="603463" y="1194318"/>
          <a:ext cx="10949182" cy="4814321"/>
        </p:xfrm>
        <a:graphic>
          <a:graphicData uri="http://schemas.openxmlformats.org/drawingml/2006/table">
            <a:tbl>
              <a:tblPr firstRow="1" bandRow="1">
                <a:tableStyleId>{073A0DAA-6AF3-43AB-8588-CEC1D06C72B9}</a:tableStyleId>
              </a:tblPr>
              <a:tblGrid>
                <a:gridCol w="5474591">
                  <a:extLst>
                    <a:ext uri="{9D8B030D-6E8A-4147-A177-3AD203B41FA5}">
                      <a16:colId xmlns:a16="http://schemas.microsoft.com/office/drawing/2014/main" val="20000"/>
                    </a:ext>
                  </a:extLst>
                </a:gridCol>
                <a:gridCol w="5474591">
                  <a:extLst>
                    <a:ext uri="{9D8B030D-6E8A-4147-A177-3AD203B41FA5}">
                      <a16:colId xmlns:a16="http://schemas.microsoft.com/office/drawing/2014/main" val="20001"/>
                    </a:ext>
                  </a:extLst>
                </a:gridCol>
              </a:tblGrid>
              <a:tr h="394721">
                <a:tc>
                  <a:txBody>
                    <a:bodyPr/>
                    <a:lstStyle/>
                    <a:p>
                      <a:pPr algn="ctr"/>
                      <a:r>
                        <a:rPr lang="en-US" sz="1600" dirty="0" smtClean="0"/>
                        <a:t>YES</a:t>
                      </a:r>
                      <a:endParaRPr lang="en-US" sz="1600" dirty="0">
                        <a:solidFill>
                          <a:schemeClr val="tx1"/>
                        </a:solidFill>
                      </a:endParaRPr>
                    </a:p>
                  </a:txBody>
                  <a:tcPr/>
                </a:tc>
                <a:tc>
                  <a:txBody>
                    <a:bodyPr/>
                    <a:lstStyle/>
                    <a:p>
                      <a:pPr algn="ctr"/>
                      <a:r>
                        <a:rPr lang="en-US" sz="1600" dirty="0" smtClean="0"/>
                        <a:t>NO</a:t>
                      </a:r>
                      <a:endParaRPr lang="en-US" sz="1600" dirty="0">
                        <a:solidFill>
                          <a:schemeClr val="tx1"/>
                        </a:solidFill>
                      </a:endParaRPr>
                    </a:p>
                  </a:txBody>
                  <a:tcPr/>
                </a:tc>
                <a:extLst>
                  <a:ext uri="{0D108BD9-81ED-4DB2-BD59-A6C34878D82A}">
                    <a16:rowId xmlns:a16="http://schemas.microsoft.com/office/drawing/2014/main" val="10000"/>
                  </a:ext>
                </a:extLst>
              </a:tr>
              <a:tr h="943409">
                <a:tc>
                  <a:txBody>
                    <a:bodyPr/>
                    <a:lstStyle/>
                    <a:p>
                      <a:r>
                        <a:rPr lang="en-US" sz="1600" b="1" i="1" dirty="0" smtClean="0">
                          <a:solidFill>
                            <a:srgbClr val="002060"/>
                          </a:solidFill>
                        </a:rPr>
                        <a:t>Deflationary</a:t>
                      </a:r>
                      <a:r>
                        <a:rPr lang="en-US" sz="1600" b="1" i="1" baseline="0" dirty="0" smtClean="0">
                          <a:solidFill>
                            <a:srgbClr val="002060"/>
                          </a:solidFill>
                        </a:rPr>
                        <a:t> spiral</a:t>
                      </a:r>
                      <a:r>
                        <a:rPr lang="en-US" sz="1600" baseline="0" dirty="0" smtClean="0"/>
                        <a:t>: consumption is delayed and savers are encouraged to increase their savings.  So the economy grinds to a halt.  Less tax revenue for Government’s as taxes fall.  Japan lost over a decade!</a:t>
                      </a:r>
                      <a:endParaRPr lang="en-US" sz="1600" dirty="0"/>
                    </a:p>
                  </a:txBody>
                  <a:tcPr/>
                </a:tc>
                <a:tc>
                  <a:txBody>
                    <a:bodyPr/>
                    <a:lstStyle/>
                    <a:p>
                      <a:r>
                        <a:rPr lang="en-US" sz="1600" dirty="0" smtClean="0"/>
                        <a:t>Japanese did ‘lose a decade’ but consumers in Japan are learning</a:t>
                      </a:r>
                      <a:r>
                        <a:rPr lang="en-US" sz="1600" baseline="0" dirty="0" smtClean="0"/>
                        <a:t> to live with this and adjusting expectations as a result.</a:t>
                      </a:r>
                    </a:p>
                    <a:p>
                      <a:r>
                        <a:rPr lang="en-US" sz="1600" baseline="0" dirty="0" smtClean="0"/>
                        <a:t>Also the spiral has not yet kicked in for the UK.</a:t>
                      </a:r>
                      <a:endParaRPr lang="en-US" sz="1600" dirty="0"/>
                    </a:p>
                  </a:txBody>
                  <a:tcPr/>
                </a:tc>
                <a:extLst>
                  <a:ext uri="{0D108BD9-81ED-4DB2-BD59-A6C34878D82A}">
                    <a16:rowId xmlns:a16="http://schemas.microsoft.com/office/drawing/2014/main" val="10001"/>
                  </a:ext>
                </a:extLst>
              </a:tr>
              <a:tr h="1104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Deflation means that </a:t>
                      </a:r>
                      <a:r>
                        <a:rPr lang="en-US" sz="1600" b="1" i="1" dirty="0" smtClean="0">
                          <a:solidFill>
                            <a:srgbClr val="333399"/>
                          </a:solidFill>
                        </a:rPr>
                        <a:t>those with debt have to pay back more </a:t>
                      </a:r>
                      <a:r>
                        <a:rPr lang="en-US" sz="1600" dirty="0" smtClean="0"/>
                        <a:t>whereas</a:t>
                      </a:r>
                      <a:r>
                        <a:rPr lang="en-US" sz="1600" baseline="0" dirty="0" smtClean="0"/>
                        <a:t> those with savings have more money.  Problem in our debt ridden societies currently especially with growing global and national inequality</a:t>
                      </a:r>
                      <a:endParaRPr lang="en-US" sz="1600" dirty="0" smtClean="0"/>
                    </a:p>
                    <a:p>
                      <a:endParaRPr lang="en-US" sz="1600" dirty="0"/>
                    </a:p>
                  </a:txBody>
                  <a:tcPr/>
                </a:tc>
                <a:tc>
                  <a:txBody>
                    <a:bodyPr/>
                    <a:lstStyle/>
                    <a:p>
                      <a:r>
                        <a:rPr lang="en-US" sz="1600" dirty="0" smtClean="0"/>
                        <a:t>Recent deflationary pressures in the Eurozone and the UK have</a:t>
                      </a:r>
                      <a:r>
                        <a:rPr lang="en-US" sz="1600" baseline="0" dirty="0" smtClean="0"/>
                        <a:t> led to </a:t>
                      </a:r>
                      <a:r>
                        <a:rPr lang="en-US" sz="1600" b="1" i="1" baseline="0" dirty="0" smtClean="0">
                          <a:solidFill>
                            <a:srgbClr val="333399"/>
                          </a:solidFill>
                        </a:rPr>
                        <a:t>improved living standards </a:t>
                      </a:r>
                      <a:r>
                        <a:rPr lang="en-US" sz="1600" baseline="0" dirty="0" smtClean="0"/>
                        <a:t>and have come at a much needed time for households coming out of a recession.</a:t>
                      </a:r>
                    </a:p>
                    <a:p>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Falling prices can make economies</a:t>
                      </a:r>
                      <a:r>
                        <a:rPr lang="en-US" sz="1600" baseline="0" dirty="0" smtClean="0"/>
                        <a:t> more competitive which might help people in debt if they are able to earn more money.</a:t>
                      </a:r>
                      <a:endParaRPr lang="en-US" sz="1600" dirty="0" smtClean="0"/>
                    </a:p>
                  </a:txBody>
                  <a:tcPr/>
                </a:tc>
                <a:extLst>
                  <a:ext uri="{0D108BD9-81ED-4DB2-BD59-A6C34878D82A}">
                    <a16:rowId xmlns:a16="http://schemas.microsoft.com/office/drawing/2014/main" val="10002"/>
                  </a:ext>
                </a:extLst>
              </a:tr>
              <a:tr h="14410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Japanese experience should give warning as it is very hard to get out of a </a:t>
                      </a:r>
                      <a:r>
                        <a:rPr lang="en-US" sz="1600" baseline="0" dirty="0" err="1" smtClean="0"/>
                        <a:t>sprial</a:t>
                      </a:r>
                      <a:r>
                        <a:rPr lang="en-US" sz="1600" baseline="0" dirty="0" smtClean="0"/>
                        <a:t> (failure of </a:t>
                      </a:r>
                      <a:r>
                        <a:rPr lang="en-US" sz="1600" baseline="0" dirty="0" err="1" smtClean="0"/>
                        <a:t>Abenomics</a:t>
                      </a:r>
                      <a:r>
                        <a:rPr lang="en-US" sz="1600" baseline="0" dirty="0" smtClean="0"/>
                        <a:t>?). If</a:t>
                      </a:r>
                      <a:r>
                        <a:rPr lang="en-US" sz="1600" dirty="0" smtClean="0"/>
                        <a:t> interest rates are zero, then </a:t>
                      </a:r>
                      <a:r>
                        <a:rPr lang="en-US" sz="1600" b="1" i="1" dirty="0" smtClean="0">
                          <a:solidFill>
                            <a:srgbClr val="333399"/>
                          </a:solidFill>
                        </a:rPr>
                        <a:t>Government’s need to rely on fiscal policy</a:t>
                      </a:r>
                      <a:r>
                        <a:rPr lang="en-US" sz="1600" dirty="0" smtClean="0"/>
                        <a:t> which could lead to an even larger debt burden.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Economists are still unsure what to</a:t>
                      </a:r>
                      <a:r>
                        <a:rPr lang="en-US" sz="1600" baseline="0" dirty="0" smtClean="0"/>
                        <a:t> do with an economy facing an entrenched deflationary spiral like in Japan</a:t>
                      </a:r>
                      <a:endParaRPr lang="en-US" sz="1600" dirty="0"/>
                    </a:p>
                  </a:txBody>
                  <a:tcPr/>
                </a:tc>
                <a:tc>
                  <a:txBody>
                    <a:bodyPr/>
                    <a:lstStyle/>
                    <a:p>
                      <a:r>
                        <a:rPr lang="en-US" sz="1600" dirty="0" smtClean="0"/>
                        <a:t>Or they could they print money to prevent this from happening?</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189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CAUSES OF INFLATION</a:t>
            </a:r>
            <a:endParaRPr lang="en-GB" sz="5400" dirty="0"/>
          </a:p>
        </p:txBody>
      </p:sp>
    </p:spTree>
    <p:extLst>
      <p:ext uri="{BB962C8B-B14F-4D97-AF65-F5344CB8AC3E}">
        <p14:creationId xmlns:p14="http://schemas.microsoft.com/office/powerpoint/2010/main" val="792475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Theories of Inflation - Causes?</a:t>
            </a:r>
            <a:br>
              <a:rPr lang="en-US" b="1" dirty="0" smtClean="0"/>
            </a:br>
            <a:r>
              <a:rPr lang="en-US" sz="2800" b="1" dirty="0">
                <a:solidFill>
                  <a:srgbClr val="FF0000"/>
                </a:solidFill>
              </a:rPr>
              <a:t>TASK: Note taking and clarification of learning….</a:t>
            </a:r>
          </a:p>
        </p:txBody>
      </p:sp>
      <p:sp>
        <p:nvSpPr>
          <p:cNvPr id="3" name="Content Placeholder 2"/>
          <p:cNvSpPr>
            <a:spLocks noGrp="1"/>
          </p:cNvSpPr>
          <p:nvPr>
            <p:ph idx="1"/>
          </p:nvPr>
        </p:nvSpPr>
        <p:spPr>
          <a:xfrm>
            <a:off x="629477" y="1878497"/>
            <a:ext cx="6009861" cy="4525963"/>
          </a:xfrm>
        </p:spPr>
        <p:txBody>
          <a:bodyPr>
            <a:normAutofit fontScale="92500" lnSpcReduction="20000"/>
          </a:bodyPr>
          <a:lstStyle/>
          <a:p>
            <a:pPr marL="0" indent="0">
              <a:buNone/>
            </a:pPr>
            <a:r>
              <a:rPr lang="en-US" b="1" dirty="0" smtClean="0">
                <a:solidFill>
                  <a:srgbClr val="0070C0"/>
                </a:solidFill>
              </a:rPr>
              <a:t>Keynesian VIEW (1</a:t>
            </a:r>
            <a:r>
              <a:rPr lang="en-US" b="1" baseline="30000" dirty="0" smtClean="0">
                <a:solidFill>
                  <a:srgbClr val="0070C0"/>
                </a:solidFill>
              </a:rPr>
              <a:t>st</a:t>
            </a:r>
            <a:r>
              <a:rPr lang="en-US" b="1" dirty="0" smtClean="0">
                <a:solidFill>
                  <a:srgbClr val="0070C0"/>
                </a:solidFill>
              </a:rPr>
              <a:t> year)</a:t>
            </a:r>
          </a:p>
          <a:p>
            <a:pPr lvl="1"/>
            <a:r>
              <a:rPr lang="en-US" b="1" dirty="0" smtClean="0"/>
              <a:t>DEMAND SIDE OF ECONOMY </a:t>
            </a:r>
            <a:r>
              <a:rPr lang="en-US" dirty="0" smtClean="0"/>
              <a:t>(Demand Pull) - excess demand in the economy; perhaps from excessive growth pushes up prices as too few goods.  The opposite would happen for falling inflation or deflation.</a:t>
            </a:r>
          </a:p>
          <a:p>
            <a:pPr lvl="1"/>
            <a:r>
              <a:rPr lang="en-US" b="1" dirty="0" smtClean="0"/>
              <a:t>SUPPLY SIDE OF ECONOMY </a:t>
            </a:r>
            <a:r>
              <a:rPr lang="en-US" dirty="0" smtClean="0"/>
              <a:t>(Cost Push) - input prices are rising for firms (so costs of production are rising). Higher costs are passed on to the consumer with higher prices.  The opposite would happen for falling inflation or deflation.</a:t>
            </a:r>
          </a:p>
          <a:p>
            <a:pPr marL="0" indent="0">
              <a:buNone/>
            </a:pPr>
            <a:r>
              <a:rPr lang="en-US" b="1" dirty="0" smtClean="0">
                <a:solidFill>
                  <a:srgbClr val="0070C0"/>
                </a:solidFill>
              </a:rPr>
              <a:t>New Classical VIEW (2</a:t>
            </a:r>
            <a:r>
              <a:rPr lang="en-US" b="1" baseline="30000" dirty="0" smtClean="0">
                <a:solidFill>
                  <a:srgbClr val="0070C0"/>
                </a:solidFill>
              </a:rPr>
              <a:t>nd</a:t>
            </a:r>
            <a:r>
              <a:rPr lang="en-US" b="1" dirty="0" smtClean="0">
                <a:solidFill>
                  <a:srgbClr val="0070C0"/>
                </a:solidFill>
              </a:rPr>
              <a:t> year)</a:t>
            </a:r>
          </a:p>
          <a:p>
            <a:pPr lvl="1"/>
            <a:r>
              <a:rPr lang="en-US" dirty="0" smtClean="0"/>
              <a:t>Monetarism (Quantity Theory of Money)</a:t>
            </a:r>
          </a:p>
          <a:p>
            <a:pPr lvl="1"/>
            <a:r>
              <a:rPr lang="en-US" dirty="0" smtClean="0"/>
              <a:t>Psychology of Inflation (Adaptive and Rational Expectations</a:t>
            </a:r>
            <a:endParaRPr lang="en-US" dirty="0"/>
          </a:p>
        </p:txBody>
      </p:sp>
      <p:pic>
        <p:nvPicPr>
          <p:cNvPr id="5" name="Picture 4"/>
          <p:cNvPicPr>
            <a:picLocks noChangeAspect="1"/>
          </p:cNvPicPr>
          <p:nvPr/>
        </p:nvPicPr>
        <p:blipFill>
          <a:blip r:embed="rId2"/>
          <a:stretch>
            <a:fillRect/>
          </a:stretch>
        </p:blipFill>
        <p:spPr>
          <a:xfrm>
            <a:off x="8325070" y="2068354"/>
            <a:ext cx="3217858" cy="3744416"/>
          </a:xfrm>
          <a:prstGeom prst="rect">
            <a:avLst/>
          </a:prstGeom>
        </p:spPr>
      </p:pic>
    </p:spTree>
    <p:extLst>
      <p:ext uri="{BB962C8B-B14F-4D97-AF65-F5344CB8AC3E}">
        <p14:creationId xmlns:p14="http://schemas.microsoft.com/office/powerpoint/2010/main" val="352474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36" y="115833"/>
            <a:ext cx="7332718" cy="1325563"/>
          </a:xfrm>
        </p:spPr>
        <p:txBody>
          <a:bodyPr>
            <a:normAutofit fontScale="90000"/>
          </a:bodyPr>
          <a:lstStyle/>
          <a:p>
            <a:r>
              <a:rPr lang="en-GB" b="1" dirty="0" smtClean="0"/>
              <a:t>UK Inflation History 1970 - 2016</a:t>
            </a:r>
            <a:r>
              <a:rPr lang="en-GB" dirty="0" smtClean="0"/>
              <a:t/>
            </a:r>
            <a:br>
              <a:rPr lang="en-GB" dirty="0" smtClean="0"/>
            </a:br>
            <a:r>
              <a:rPr lang="en-GB" sz="2800" dirty="0" smtClean="0">
                <a:solidFill>
                  <a:srgbClr val="FF0000"/>
                </a:solidFill>
              </a:rPr>
              <a:t>RPI Measure</a:t>
            </a:r>
            <a:endParaRPr lang="en-GB" sz="2800" dirty="0">
              <a:solidFill>
                <a:srgbClr val="FF0000"/>
              </a:solidFill>
            </a:endParaRPr>
          </a:p>
        </p:txBody>
      </p:sp>
      <p:sp>
        <p:nvSpPr>
          <p:cNvPr id="27" name="TextBox 26"/>
          <p:cNvSpPr txBox="1"/>
          <p:nvPr/>
        </p:nvSpPr>
        <p:spPr>
          <a:xfrm>
            <a:off x="10212917" y="2699637"/>
            <a:ext cx="1865886" cy="3785652"/>
          </a:xfrm>
          <a:prstGeom prst="rect">
            <a:avLst/>
          </a:prstGeom>
          <a:noFill/>
        </p:spPr>
        <p:txBody>
          <a:bodyPr wrap="square" rtlCol="0">
            <a:spAutoFit/>
          </a:bodyPr>
          <a:lstStyle/>
          <a:p>
            <a:pPr marL="342900" indent="-342900">
              <a:buAutoNum type="arabicParenBoth"/>
            </a:pPr>
            <a:r>
              <a:rPr lang="en-GB" sz="1600" b="1" dirty="0" smtClean="0"/>
              <a:t>Barber Boom</a:t>
            </a:r>
          </a:p>
          <a:p>
            <a:pPr marL="342900" indent="-342900">
              <a:buAutoNum type="arabicParenBoth"/>
            </a:pPr>
            <a:r>
              <a:rPr lang="en-GB" sz="1600" b="1" dirty="0" smtClean="0"/>
              <a:t>1</a:t>
            </a:r>
            <a:r>
              <a:rPr lang="en-GB" sz="1600" b="1" baseline="30000" dirty="0" smtClean="0"/>
              <a:t>st</a:t>
            </a:r>
            <a:r>
              <a:rPr lang="en-GB" sz="1600" b="1" dirty="0" smtClean="0"/>
              <a:t> Oil Shock</a:t>
            </a:r>
          </a:p>
          <a:p>
            <a:pPr marL="342900" indent="-342900">
              <a:buAutoNum type="arabicParenBoth"/>
            </a:pPr>
            <a:r>
              <a:rPr lang="en-GB" sz="1600" b="1" dirty="0" smtClean="0"/>
              <a:t>2</a:t>
            </a:r>
            <a:r>
              <a:rPr lang="en-GB" sz="1600" b="1" baseline="30000" dirty="0" smtClean="0"/>
              <a:t>nd</a:t>
            </a:r>
            <a:r>
              <a:rPr lang="en-GB" sz="1600" b="1" dirty="0" smtClean="0"/>
              <a:t> Oil Shock</a:t>
            </a:r>
          </a:p>
          <a:p>
            <a:pPr marL="342900" indent="-342900">
              <a:buAutoNum type="arabicParenBoth"/>
            </a:pPr>
            <a:r>
              <a:rPr lang="en-GB" sz="1600" b="1" dirty="0" smtClean="0"/>
              <a:t>Lawson Boom</a:t>
            </a:r>
          </a:p>
          <a:p>
            <a:pPr marL="342900" indent="-342900">
              <a:buAutoNum type="arabicParenBoth"/>
            </a:pPr>
            <a:r>
              <a:rPr lang="en-GB" sz="1600" b="1" dirty="0" smtClean="0"/>
              <a:t>Housing Recession</a:t>
            </a:r>
          </a:p>
          <a:p>
            <a:pPr marL="342900" indent="-342900">
              <a:buAutoNum type="arabicParenBoth"/>
            </a:pPr>
            <a:r>
              <a:rPr lang="en-GB" sz="1600" b="1" dirty="0" smtClean="0"/>
              <a:t>Goldilocks Economy</a:t>
            </a:r>
          </a:p>
          <a:p>
            <a:pPr marL="342900" indent="-342900">
              <a:buAutoNum type="arabicParenBoth"/>
            </a:pPr>
            <a:r>
              <a:rPr lang="en-GB" sz="1600" b="1" dirty="0" smtClean="0"/>
              <a:t>Financial Crash</a:t>
            </a:r>
          </a:p>
          <a:p>
            <a:pPr marL="342900" indent="-342900">
              <a:buAutoNum type="arabicParenBoth"/>
            </a:pPr>
            <a:r>
              <a:rPr lang="en-GB" sz="1600" b="1" dirty="0" smtClean="0"/>
              <a:t>Austerity ‘Recovery’?</a:t>
            </a:r>
          </a:p>
          <a:p>
            <a:pPr marL="342900" indent="-342900">
              <a:buAutoNum type="arabicParenBoth"/>
            </a:pPr>
            <a:r>
              <a:rPr lang="en-GB" sz="1600" b="1" dirty="0" smtClean="0"/>
              <a:t>Anti-globalisation agenda (Trump, Brexit etc.)</a:t>
            </a:r>
          </a:p>
        </p:txBody>
      </p:sp>
      <p:sp>
        <p:nvSpPr>
          <p:cNvPr id="28" name="TextBox 27"/>
          <p:cNvSpPr txBox="1"/>
          <p:nvPr/>
        </p:nvSpPr>
        <p:spPr>
          <a:xfrm>
            <a:off x="7003258" y="115833"/>
            <a:ext cx="5075543" cy="1354217"/>
          </a:xfrm>
          <a:prstGeom prst="rect">
            <a:avLst/>
          </a:prstGeom>
          <a:noFill/>
        </p:spPr>
        <p:txBody>
          <a:bodyPr wrap="square" rtlCol="0">
            <a:spAutoFit/>
          </a:bodyPr>
          <a:lstStyle/>
          <a:p>
            <a:r>
              <a:rPr lang="en-GB" sz="1200" b="1" dirty="0" smtClean="0"/>
              <a:t>TASK: Annotate the graph to explain:</a:t>
            </a:r>
          </a:p>
          <a:p>
            <a:pPr marL="342900" indent="-342900">
              <a:buAutoNum type="arabicParenBoth"/>
            </a:pPr>
            <a:r>
              <a:rPr lang="en-GB" sz="1200" dirty="0" smtClean="0"/>
              <a:t>Explain whether this event is a demand or supply side issue with the economy?  </a:t>
            </a:r>
            <a:r>
              <a:rPr lang="en-GB" sz="1050" i="1" dirty="0" smtClean="0"/>
              <a:t>e.g. Barber boom meant inflation starting to rise and as high as 10% because of too much demand caused by the Government creating a boom with higher Government spending and cutting taxation before an election.</a:t>
            </a:r>
          </a:p>
          <a:p>
            <a:pPr marL="342900" indent="-342900">
              <a:buAutoNum type="arabicParenBoth"/>
            </a:pPr>
            <a:r>
              <a:rPr lang="en-GB" sz="1200" dirty="0" smtClean="0"/>
              <a:t>Why do you think that since 1992, inflation has been very low, historically, compared to the previous years?</a:t>
            </a:r>
            <a:endParaRPr lang="en-GB" sz="1200" dirty="0"/>
          </a:p>
        </p:txBody>
      </p:sp>
      <p:pic>
        <p:nvPicPr>
          <p:cNvPr id="29" name="Picture 28"/>
          <p:cNvPicPr>
            <a:picLocks noChangeAspect="1"/>
          </p:cNvPicPr>
          <p:nvPr/>
        </p:nvPicPr>
        <p:blipFill>
          <a:blip r:embed="rId3"/>
          <a:stretch>
            <a:fillRect/>
          </a:stretch>
        </p:blipFill>
        <p:spPr>
          <a:xfrm>
            <a:off x="0" y="2011879"/>
            <a:ext cx="10158898" cy="4846121"/>
          </a:xfrm>
          <a:prstGeom prst="rect">
            <a:avLst/>
          </a:prstGeom>
        </p:spPr>
      </p:pic>
      <p:sp>
        <p:nvSpPr>
          <p:cNvPr id="30" name="TextBox 29"/>
          <p:cNvSpPr txBox="1"/>
          <p:nvPr/>
        </p:nvSpPr>
        <p:spPr>
          <a:xfrm>
            <a:off x="1475317" y="3124610"/>
            <a:ext cx="263214" cy="276999"/>
          </a:xfrm>
          <a:prstGeom prst="rect">
            <a:avLst/>
          </a:prstGeom>
          <a:solidFill>
            <a:srgbClr val="FF0000"/>
          </a:solidFill>
        </p:spPr>
        <p:txBody>
          <a:bodyPr wrap="none" rtlCol="0">
            <a:spAutoFit/>
          </a:bodyPr>
          <a:lstStyle/>
          <a:p>
            <a:r>
              <a:rPr lang="en-GB" sz="1200" b="1" dirty="0" smtClean="0">
                <a:solidFill>
                  <a:schemeClr val="bg1"/>
                </a:solidFill>
              </a:rPr>
              <a:t>2</a:t>
            </a:r>
            <a:endParaRPr lang="en-GB" sz="1200" b="1" dirty="0">
              <a:solidFill>
                <a:schemeClr val="bg1"/>
              </a:solidFill>
            </a:endParaRPr>
          </a:p>
        </p:txBody>
      </p:sp>
      <p:sp>
        <p:nvSpPr>
          <p:cNvPr id="31" name="TextBox 30"/>
          <p:cNvSpPr txBox="1"/>
          <p:nvPr/>
        </p:nvSpPr>
        <p:spPr>
          <a:xfrm>
            <a:off x="1421298" y="2844769"/>
            <a:ext cx="254000" cy="276999"/>
          </a:xfrm>
          <a:prstGeom prst="rect">
            <a:avLst/>
          </a:prstGeom>
          <a:solidFill>
            <a:srgbClr val="FF0000"/>
          </a:solidFill>
        </p:spPr>
        <p:txBody>
          <a:bodyPr wrap="square" rtlCol="0">
            <a:spAutoFit/>
          </a:bodyPr>
          <a:lstStyle/>
          <a:p>
            <a:r>
              <a:rPr lang="en-GB" sz="1200" b="1" dirty="0" smtClean="0">
                <a:solidFill>
                  <a:schemeClr val="bg1"/>
                </a:solidFill>
              </a:rPr>
              <a:t>1</a:t>
            </a:r>
            <a:endParaRPr lang="en-GB" sz="1200" b="1" dirty="0">
              <a:solidFill>
                <a:schemeClr val="bg1"/>
              </a:solidFill>
            </a:endParaRPr>
          </a:p>
        </p:txBody>
      </p:sp>
      <p:sp>
        <p:nvSpPr>
          <p:cNvPr id="32" name="TextBox 31"/>
          <p:cNvSpPr txBox="1"/>
          <p:nvPr/>
        </p:nvSpPr>
        <p:spPr>
          <a:xfrm>
            <a:off x="2578230" y="3581810"/>
            <a:ext cx="263214" cy="276999"/>
          </a:xfrm>
          <a:prstGeom prst="rect">
            <a:avLst/>
          </a:prstGeom>
          <a:solidFill>
            <a:srgbClr val="FF0000"/>
          </a:solidFill>
        </p:spPr>
        <p:txBody>
          <a:bodyPr wrap="none" rtlCol="0">
            <a:spAutoFit/>
          </a:bodyPr>
          <a:lstStyle/>
          <a:p>
            <a:r>
              <a:rPr lang="en-GB" sz="1200" b="1" dirty="0" smtClean="0">
                <a:solidFill>
                  <a:schemeClr val="bg1"/>
                </a:solidFill>
              </a:rPr>
              <a:t>3</a:t>
            </a:r>
            <a:endParaRPr lang="en-GB" sz="1200" b="1" dirty="0">
              <a:solidFill>
                <a:schemeClr val="bg1"/>
              </a:solidFill>
            </a:endParaRPr>
          </a:p>
        </p:txBody>
      </p:sp>
      <p:sp>
        <p:nvSpPr>
          <p:cNvPr id="33" name="TextBox 32"/>
          <p:cNvSpPr txBox="1"/>
          <p:nvPr/>
        </p:nvSpPr>
        <p:spPr>
          <a:xfrm>
            <a:off x="4325750" y="4821330"/>
            <a:ext cx="263214" cy="276999"/>
          </a:xfrm>
          <a:prstGeom prst="rect">
            <a:avLst/>
          </a:prstGeom>
          <a:solidFill>
            <a:srgbClr val="FF0000"/>
          </a:solidFill>
        </p:spPr>
        <p:txBody>
          <a:bodyPr wrap="none" rtlCol="0">
            <a:spAutoFit/>
          </a:bodyPr>
          <a:lstStyle/>
          <a:p>
            <a:r>
              <a:rPr lang="en-GB" sz="1200" b="1" dirty="0" smtClean="0">
                <a:solidFill>
                  <a:schemeClr val="bg1"/>
                </a:solidFill>
              </a:rPr>
              <a:t>4</a:t>
            </a:r>
            <a:endParaRPr lang="en-GB" sz="1200" b="1" dirty="0">
              <a:solidFill>
                <a:schemeClr val="bg1"/>
              </a:solidFill>
            </a:endParaRPr>
          </a:p>
        </p:txBody>
      </p:sp>
      <p:sp>
        <p:nvSpPr>
          <p:cNvPr id="34" name="TextBox 33"/>
          <p:cNvSpPr txBox="1"/>
          <p:nvPr/>
        </p:nvSpPr>
        <p:spPr>
          <a:xfrm>
            <a:off x="5160729" y="5451250"/>
            <a:ext cx="263214" cy="276999"/>
          </a:xfrm>
          <a:prstGeom prst="rect">
            <a:avLst/>
          </a:prstGeom>
          <a:solidFill>
            <a:srgbClr val="FF0000"/>
          </a:solidFill>
        </p:spPr>
        <p:txBody>
          <a:bodyPr wrap="none" rtlCol="0">
            <a:spAutoFit/>
          </a:bodyPr>
          <a:lstStyle/>
          <a:p>
            <a:r>
              <a:rPr lang="en-GB" sz="1200" b="1" dirty="0" smtClean="0">
                <a:solidFill>
                  <a:schemeClr val="bg1"/>
                </a:solidFill>
              </a:rPr>
              <a:t>5</a:t>
            </a:r>
            <a:endParaRPr lang="en-GB" sz="1200" b="1" dirty="0">
              <a:solidFill>
                <a:schemeClr val="bg1"/>
              </a:solidFill>
            </a:endParaRPr>
          </a:p>
        </p:txBody>
      </p:sp>
      <p:sp>
        <p:nvSpPr>
          <p:cNvPr id="35" name="TextBox 34"/>
          <p:cNvSpPr txBox="1"/>
          <p:nvPr/>
        </p:nvSpPr>
        <p:spPr>
          <a:xfrm>
            <a:off x="6816809" y="5398490"/>
            <a:ext cx="263214" cy="276999"/>
          </a:xfrm>
          <a:prstGeom prst="rect">
            <a:avLst/>
          </a:prstGeom>
          <a:solidFill>
            <a:srgbClr val="FF0000"/>
          </a:solidFill>
        </p:spPr>
        <p:txBody>
          <a:bodyPr wrap="none" rtlCol="0">
            <a:spAutoFit/>
          </a:bodyPr>
          <a:lstStyle/>
          <a:p>
            <a:r>
              <a:rPr lang="en-GB" sz="1200" b="1" dirty="0" smtClean="0">
                <a:solidFill>
                  <a:schemeClr val="bg1"/>
                </a:solidFill>
              </a:rPr>
              <a:t>6</a:t>
            </a:r>
            <a:endParaRPr lang="en-GB" sz="1200" b="1" dirty="0">
              <a:solidFill>
                <a:schemeClr val="bg1"/>
              </a:solidFill>
            </a:endParaRPr>
          </a:p>
        </p:txBody>
      </p:sp>
      <p:sp>
        <p:nvSpPr>
          <p:cNvPr id="36" name="TextBox 35"/>
          <p:cNvSpPr txBox="1"/>
          <p:nvPr/>
        </p:nvSpPr>
        <p:spPr>
          <a:xfrm>
            <a:off x="7822649" y="5174251"/>
            <a:ext cx="263214" cy="276999"/>
          </a:xfrm>
          <a:prstGeom prst="rect">
            <a:avLst/>
          </a:prstGeom>
          <a:solidFill>
            <a:srgbClr val="FF0000"/>
          </a:solidFill>
        </p:spPr>
        <p:txBody>
          <a:bodyPr wrap="none" rtlCol="0">
            <a:spAutoFit/>
          </a:bodyPr>
          <a:lstStyle/>
          <a:p>
            <a:r>
              <a:rPr lang="en-GB" sz="1200" b="1" dirty="0" smtClean="0">
                <a:solidFill>
                  <a:schemeClr val="bg1"/>
                </a:solidFill>
              </a:rPr>
              <a:t>7</a:t>
            </a:r>
            <a:endParaRPr lang="en-GB" sz="1200" b="1" dirty="0">
              <a:solidFill>
                <a:schemeClr val="bg1"/>
              </a:solidFill>
            </a:endParaRPr>
          </a:p>
        </p:txBody>
      </p:sp>
      <p:sp>
        <p:nvSpPr>
          <p:cNvPr id="37" name="TextBox 36"/>
          <p:cNvSpPr txBox="1"/>
          <p:nvPr/>
        </p:nvSpPr>
        <p:spPr>
          <a:xfrm>
            <a:off x="8859166" y="5174250"/>
            <a:ext cx="263214" cy="276999"/>
          </a:xfrm>
          <a:prstGeom prst="rect">
            <a:avLst/>
          </a:prstGeom>
          <a:solidFill>
            <a:srgbClr val="FF0000"/>
          </a:solidFill>
        </p:spPr>
        <p:txBody>
          <a:bodyPr wrap="none" rtlCol="0">
            <a:spAutoFit/>
          </a:bodyPr>
          <a:lstStyle/>
          <a:p>
            <a:r>
              <a:rPr lang="en-GB" sz="1200" b="1" dirty="0" smtClean="0">
                <a:solidFill>
                  <a:schemeClr val="bg1"/>
                </a:solidFill>
              </a:rPr>
              <a:t>8</a:t>
            </a:r>
            <a:endParaRPr lang="en-GB" sz="1200" b="1" dirty="0">
              <a:solidFill>
                <a:schemeClr val="bg1"/>
              </a:solidFill>
            </a:endParaRPr>
          </a:p>
        </p:txBody>
      </p:sp>
      <p:sp>
        <p:nvSpPr>
          <p:cNvPr id="38" name="TextBox 37"/>
          <p:cNvSpPr txBox="1"/>
          <p:nvPr/>
        </p:nvSpPr>
        <p:spPr>
          <a:xfrm>
            <a:off x="9632469" y="5338589"/>
            <a:ext cx="263214" cy="276999"/>
          </a:xfrm>
          <a:prstGeom prst="rect">
            <a:avLst/>
          </a:prstGeom>
          <a:solidFill>
            <a:srgbClr val="FF0000"/>
          </a:solidFill>
        </p:spPr>
        <p:txBody>
          <a:bodyPr wrap="none" rtlCol="0">
            <a:spAutoFit/>
          </a:bodyPr>
          <a:lstStyle/>
          <a:p>
            <a:r>
              <a:rPr lang="en-GB" sz="1200" b="1" dirty="0">
                <a:solidFill>
                  <a:schemeClr val="bg1"/>
                </a:solidFill>
              </a:rPr>
              <a:t>9</a:t>
            </a:r>
          </a:p>
        </p:txBody>
      </p:sp>
    </p:spTree>
    <p:extLst>
      <p:ext uri="{BB962C8B-B14F-4D97-AF65-F5344CB8AC3E}">
        <p14:creationId xmlns:p14="http://schemas.microsoft.com/office/powerpoint/2010/main" val="696957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b="1" dirty="0" smtClean="0">
                <a:solidFill>
                  <a:schemeClr val="bg1"/>
                </a:solidFill>
              </a:rPr>
              <a:t>90</a:t>
            </a:r>
            <a:endParaRPr lang="en-GB" sz="6600" b="1" dirty="0">
              <a:solidFill>
                <a:schemeClr val="bg1"/>
              </a:solidFill>
            </a:endParaRPr>
          </a:p>
        </p:txBody>
      </p:sp>
    </p:spTree>
    <p:extLst>
      <p:ext uri="{BB962C8B-B14F-4D97-AF65-F5344CB8AC3E}">
        <p14:creationId xmlns:p14="http://schemas.microsoft.com/office/powerpoint/2010/main" val="3980785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UNDERSTANDING INDEX NUMBERS</a:t>
            </a:r>
            <a:endParaRPr lang="en-GB" sz="5400" dirty="0"/>
          </a:p>
        </p:txBody>
      </p:sp>
    </p:spTree>
    <p:extLst>
      <p:ext uri="{BB962C8B-B14F-4D97-AF65-F5344CB8AC3E}">
        <p14:creationId xmlns:p14="http://schemas.microsoft.com/office/powerpoint/2010/main" val="3547696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34" y="86345"/>
            <a:ext cx="10515600" cy="1325563"/>
          </a:xfrm>
        </p:spPr>
        <p:txBody>
          <a:bodyPr/>
          <a:lstStyle/>
          <a:p>
            <a:r>
              <a:rPr lang="en-GB" b="1" dirty="0" smtClean="0"/>
              <a:t>Understanding Index Numbers in General</a:t>
            </a:r>
            <a:endParaRPr lang="en-GB" b="1" dirty="0"/>
          </a:p>
        </p:txBody>
      </p:sp>
      <p:sp>
        <p:nvSpPr>
          <p:cNvPr id="3" name="Content Placeholder 2"/>
          <p:cNvSpPr>
            <a:spLocks noGrp="1"/>
          </p:cNvSpPr>
          <p:nvPr>
            <p:ph idx="1"/>
          </p:nvPr>
        </p:nvSpPr>
        <p:spPr>
          <a:xfrm>
            <a:off x="318739" y="1560511"/>
            <a:ext cx="3777707" cy="5058731"/>
          </a:xfrm>
        </p:spPr>
        <p:txBody>
          <a:bodyPr>
            <a:normAutofit fontScale="92500" lnSpcReduction="20000"/>
          </a:bodyPr>
          <a:lstStyle/>
          <a:p>
            <a:r>
              <a:rPr lang="en-GB" dirty="0"/>
              <a:t>Time series data are often expressed in terms of index </a:t>
            </a:r>
            <a:r>
              <a:rPr lang="en-GB" dirty="0" smtClean="0"/>
              <a:t>numbers to make it easier to compare numbers</a:t>
            </a:r>
          </a:p>
          <a:p>
            <a:r>
              <a:rPr lang="en-GB" dirty="0" smtClean="0"/>
              <a:t>Measures relative numbers rather than absolute numbers</a:t>
            </a:r>
            <a:endParaRPr lang="en-GB" dirty="0"/>
          </a:p>
          <a:p>
            <a:r>
              <a:rPr lang="en-GB" dirty="0"/>
              <a:t>One year is selected as the base year and this is given a value of 100.</a:t>
            </a:r>
          </a:p>
          <a:p>
            <a:r>
              <a:rPr lang="en-GB" dirty="0"/>
              <a:t>The output for other years is then shown by their percentage change from 100</a:t>
            </a:r>
          </a:p>
          <a:p>
            <a:endParaRPr lang="en-GB" dirty="0"/>
          </a:p>
        </p:txBody>
      </p:sp>
      <p:pic>
        <p:nvPicPr>
          <p:cNvPr id="6" name="Picture 5"/>
          <p:cNvPicPr>
            <a:picLocks noChangeAspect="1"/>
          </p:cNvPicPr>
          <p:nvPr/>
        </p:nvPicPr>
        <p:blipFill>
          <a:blip r:embed="rId3"/>
          <a:stretch>
            <a:fillRect/>
          </a:stretch>
        </p:blipFill>
        <p:spPr>
          <a:xfrm>
            <a:off x="4337824" y="1411908"/>
            <a:ext cx="7556578" cy="5207335"/>
          </a:xfrm>
          <a:prstGeom prst="rect">
            <a:avLst/>
          </a:prstGeom>
        </p:spPr>
      </p:pic>
      <p:cxnSp>
        <p:nvCxnSpPr>
          <p:cNvPr id="8" name="Straight Connector 7"/>
          <p:cNvCxnSpPr/>
          <p:nvPr/>
        </p:nvCxnSpPr>
        <p:spPr>
          <a:xfrm flipV="1">
            <a:off x="11463454" y="2760093"/>
            <a:ext cx="0" cy="2659565"/>
          </a:xfrm>
          <a:prstGeom prst="line">
            <a:avLst/>
          </a:prstGeom>
        </p:spPr>
        <p:style>
          <a:lnRef idx="3">
            <a:schemeClr val="accent5"/>
          </a:lnRef>
          <a:fillRef idx="0">
            <a:schemeClr val="accent5"/>
          </a:fillRef>
          <a:effectRef idx="2">
            <a:schemeClr val="accent5"/>
          </a:effectRef>
          <a:fontRef idx="minor">
            <a:schemeClr val="tx1"/>
          </a:fontRef>
        </p:style>
      </p:cxnSp>
      <p:sp>
        <p:nvSpPr>
          <p:cNvPr id="9" name="Oval 8"/>
          <p:cNvSpPr/>
          <p:nvPr/>
        </p:nvSpPr>
        <p:spPr>
          <a:xfrm>
            <a:off x="11273883" y="2542478"/>
            <a:ext cx="379142" cy="41259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3505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Intro to Topic</a:t>
            </a:r>
            <a:endParaRPr lang="en-GB" sz="5400" dirty="0"/>
          </a:p>
        </p:txBody>
      </p:sp>
    </p:spTree>
    <p:extLst>
      <p:ext uri="{BB962C8B-B14F-4D97-AF65-F5344CB8AC3E}">
        <p14:creationId xmlns:p14="http://schemas.microsoft.com/office/powerpoint/2010/main" val="4067619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30" y="260484"/>
            <a:ext cx="11556733" cy="702042"/>
          </a:xfrm>
        </p:spPr>
        <p:txBody>
          <a:bodyPr>
            <a:noAutofit/>
          </a:bodyPr>
          <a:lstStyle/>
          <a:p>
            <a:pPr algn="ctr"/>
            <a:r>
              <a:rPr lang="en-GB" sz="3200" b="1" dirty="0"/>
              <a:t>Understanding INDEX NUMBERS: </a:t>
            </a:r>
            <a:r>
              <a:rPr lang="en-GB" sz="3200" b="1" u="sng" dirty="0"/>
              <a:t>How much do you know?</a:t>
            </a:r>
          </a:p>
        </p:txBody>
      </p:sp>
      <p:sp>
        <p:nvSpPr>
          <p:cNvPr id="3" name="TextBox 2"/>
          <p:cNvSpPr txBox="1"/>
          <p:nvPr/>
        </p:nvSpPr>
        <p:spPr>
          <a:xfrm>
            <a:off x="347934" y="962526"/>
            <a:ext cx="11634924" cy="1200329"/>
          </a:xfrm>
          <a:prstGeom prst="rect">
            <a:avLst/>
          </a:prstGeom>
          <a:noFill/>
        </p:spPr>
        <p:txBody>
          <a:bodyPr wrap="square" rtlCol="0">
            <a:spAutoFit/>
          </a:bodyPr>
          <a:lstStyle/>
          <a:p>
            <a:r>
              <a:rPr lang="en-GB" dirty="0"/>
              <a:t>Index numbers are used to compare ‘relative’ numbers not ‘absolute’ numbers.  They measure the rate of change over a period of time.  They are usually calculated from a ‘base year’ which is given the value of 100 for ease of computation.  Therefore if the base value is 100 and this increases to 105 in the following year, then this is a 5% increase. Equally if the rate of change falls from 100 in the first year to 93 in the second year, it is very easy to say there has been a 7% decrease.</a:t>
            </a:r>
          </a:p>
        </p:txBody>
      </p:sp>
      <p:pic>
        <p:nvPicPr>
          <p:cNvPr id="4" name="Picture 3"/>
          <p:cNvPicPr>
            <a:picLocks noChangeAspect="1"/>
          </p:cNvPicPr>
          <p:nvPr/>
        </p:nvPicPr>
        <p:blipFill>
          <a:blip r:embed="rId3"/>
          <a:stretch>
            <a:fillRect/>
          </a:stretch>
        </p:blipFill>
        <p:spPr>
          <a:xfrm>
            <a:off x="259482" y="2436444"/>
            <a:ext cx="5503920" cy="4272364"/>
          </a:xfrm>
          <a:prstGeom prst="rect">
            <a:avLst/>
          </a:prstGeom>
        </p:spPr>
      </p:pic>
      <p:sp>
        <p:nvSpPr>
          <p:cNvPr id="6" name="TextBox 5"/>
          <p:cNvSpPr txBox="1"/>
          <p:nvPr/>
        </p:nvSpPr>
        <p:spPr>
          <a:xfrm>
            <a:off x="6049893" y="2696326"/>
            <a:ext cx="5932965" cy="3570208"/>
          </a:xfrm>
          <a:prstGeom prst="rect">
            <a:avLst/>
          </a:prstGeom>
          <a:noFill/>
          <a:ln>
            <a:solidFill>
              <a:schemeClr val="tx1"/>
            </a:solidFill>
          </a:ln>
        </p:spPr>
        <p:txBody>
          <a:bodyPr wrap="square" rtlCol="0">
            <a:spAutoFit/>
          </a:bodyPr>
          <a:lstStyle/>
          <a:p>
            <a:r>
              <a:rPr lang="en-GB" sz="2800" b="1" dirty="0"/>
              <a:t>TASKS TO COMPLETE:</a:t>
            </a:r>
          </a:p>
          <a:p>
            <a:endParaRPr lang="en-GB" dirty="0"/>
          </a:p>
          <a:p>
            <a:pPr marL="257175" indent="-257175">
              <a:buAutoNum type="arabicParenBoth"/>
            </a:pPr>
            <a:r>
              <a:rPr lang="en-GB" dirty="0"/>
              <a:t>Calculate the percentage increase in labour productivity from </a:t>
            </a:r>
            <a:r>
              <a:rPr lang="en-GB" dirty="0" smtClean="0"/>
              <a:t>1991 </a:t>
            </a:r>
            <a:r>
              <a:rPr lang="en-GB" dirty="0"/>
              <a:t>to 2011 in the USA just by looking at the graph.</a:t>
            </a:r>
          </a:p>
          <a:p>
            <a:pPr marL="257175" indent="-257175">
              <a:buAutoNum type="arabicParenBoth"/>
            </a:pPr>
            <a:r>
              <a:rPr lang="en-GB" dirty="0"/>
              <a:t>Calculate the percentage increase from 2001 to </a:t>
            </a:r>
            <a:r>
              <a:rPr lang="en-GB" dirty="0" smtClean="0"/>
              <a:t>2009 </a:t>
            </a:r>
            <a:r>
              <a:rPr lang="en-GB" dirty="0"/>
              <a:t>for the USA.</a:t>
            </a:r>
          </a:p>
          <a:p>
            <a:pPr marL="257175" indent="-257175">
              <a:buAutoNum type="arabicParenBoth"/>
            </a:pPr>
            <a:r>
              <a:rPr lang="en-GB" dirty="0"/>
              <a:t>Why would it be incorrect to say that the USA has had higher levels of labour productivity than Japan?</a:t>
            </a:r>
          </a:p>
          <a:p>
            <a:pPr marL="257175" indent="-257175">
              <a:buAutoNum type="arabicParenBoth"/>
            </a:pPr>
            <a:r>
              <a:rPr lang="en-GB" dirty="0"/>
              <a:t>Is it true to say that it is at least possible that Japan could have higher levels of labour productivity than the USA?</a:t>
            </a:r>
          </a:p>
          <a:p>
            <a:pPr marL="257175" indent="-257175">
              <a:buAutoNum type="arabicParenBoth"/>
            </a:pPr>
            <a:r>
              <a:rPr lang="en-GB" dirty="0"/>
              <a:t>Identify two significant points of comparison in the labour productivity of countries shown in Figure 6.8</a:t>
            </a:r>
          </a:p>
        </p:txBody>
      </p:sp>
    </p:spTree>
    <p:extLst>
      <p:ext uri="{BB962C8B-B14F-4D97-AF65-F5344CB8AC3E}">
        <p14:creationId xmlns:p14="http://schemas.microsoft.com/office/powerpoint/2010/main" val="1754152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41" y="212357"/>
            <a:ext cx="11595234" cy="1087053"/>
          </a:xfrm>
        </p:spPr>
        <p:txBody>
          <a:bodyPr>
            <a:noAutofit/>
          </a:bodyPr>
          <a:lstStyle/>
          <a:p>
            <a:pPr algn="ctr"/>
            <a:r>
              <a:rPr lang="en-GB" sz="3200" b="1" dirty="0"/>
              <a:t>Understanding INDEX NUMBERS: </a:t>
            </a:r>
            <a:r>
              <a:rPr lang="en-GB" sz="3200" b="1" u="sng" dirty="0"/>
              <a:t>How much do you know?</a:t>
            </a:r>
          </a:p>
        </p:txBody>
      </p:sp>
      <p:pic>
        <p:nvPicPr>
          <p:cNvPr id="5" name="Picture 4"/>
          <p:cNvPicPr/>
          <p:nvPr/>
        </p:nvPicPr>
        <p:blipFill>
          <a:blip r:embed="rId3"/>
          <a:stretch>
            <a:fillRect/>
          </a:stretch>
        </p:blipFill>
        <p:spPr>
          <a:xfrm>
            <a:off x="430129" y="1437873"/>
            <a:ext cx="11447446" cy="4948901"/>
          </a:xfrm>
          <a:prstGeom prst="rect">
            <a:avLst/>
          </a:prstGeom>
        </p:spPr>
      </p:pic>
      <p:sp>
        <p:nvSpPr>
          <p:cNvPr id="3" name="TextBox 2"/>
          <p:cNvSpPr txBox="1"/>
          <p:nvPr/>
        </p:nvSpPr>
        <p:spPr>
          <a:xfrm rot="20789683">
            <a:off x="6421120" y="3312160"/>
            <a:ext cx="3814057" cy="1200329"/>
          </a:xfrm>
          <a:prstGeom prst="rect">
            <a:avLst/>
          </a:prstGeom>
          <a:solidFill>
            <a:schemeClr val="bg1"/>
          </a:solidFill>
        </p:spPr>
        <p:txBody>
          <a:bodyPr wrap="none" rtlCol="0">
            <a:spAutoFit/>
          </a:bodyPr>
          <a:lstStyle/>
          <a:p>
            <a:r>
              <a:rPr lang="en-GB" b="1" dirty="0" smtClean="0"/>
              <a:t>TASKS:</a:t>
            </a:r>
          </a:p>
          <a:p>
            <a:pPr marL="342900" indent="-342900">
              <a:buFont typeface="+mj-lt"/>
              <a:buAutoNum type="arabicPeriod"/>
            </a:pPr>
            <a:r>
              <a:rPr lang="en-GB" dirty="0" smtClean="0"/>
              <a:t>Why can it not be answer A and D?</a:t>
            </a:r>
          </a:p>
          <a:p>
            <a:pPr marL="342900" indent="-342900">
              <a:buFont typeface="+mj-lt"/>
              <a:buAutoNum type="arabicPeriod"/>
            </a:pPr>
            <a:r>
              <a:rPr lang="en-GB" dirty="0" smtClean="0"/>
              <a:t>Why can it not be B?</a:t>
            </a:r>
          </a:p>
          <a:p>
            <a:pPr marL="342900" indent="-342900">
              <a:buFont typeface="+mj-lt"/>
              <a:buAutoNum type="arabicPeriod"/>
            </a:pPr>
            <a:r>
              <a:rPr lang="en-GB" dirty="0" smtClean="0"/>
              <a:t>Why is it C?</a:t>
            </a:r>
            <a:endParaRPr lang="en-GB" dirty="0"/>
          </a:p>
        </p:txBody>
      </p:sp>
    </p:spTree>
    <p:extLst>
      <p:ext uri="{BB962C8B-B14F-4D97-AF65-F5344CB8AC3E}">
        <p14:creationId xmlns:p14="http://schemas.microsoft.com/office/powerpoint/2010/main" val="2480549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MEASURING OF INFLATION</a:t>
            </a:r>
            <a:endParaRPr lang="en-GB" sz="5400" dirty="0"/>
          </a:p>
        </p:txBody>
      </p:sp>
    </p:spTree>
    <p:extLst>
      <p:ext uri="{BB962C8B-B14F-4D97-AF65-F5344CB8AC3E}">
        <p14:creationId xmlns:p14="http://schemas.microsoft.com/office/powerpoint/2010/main" val="3115053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0827" y="149764"/>
            <a:ext cx="5604228" cy="1210224"/>
          </a:xfrm>
          <a:prstGeom prst="rect">
            <a:avLst/>
          </a:prstGeom>
          <a:noFill/>
          <a:ln w="9525">
            <a:noFill/>
            <a:miter lim="800000"/>
            <a:headEnd/>
            <a:tailEnd/>
          </a:ln>
        </p:spPr>
        <p:txBody>
          <a:bodyPr anchor="ctr"/>
          <a:lstStyle/>
          <a:p>
            <a:pPr>
              <a:defRPr/>
            </a:pPr>
            <a:r>
              <a:rPr lang="en-GB" sz="4400" kern="0" dirty="0">
                <a:solidFill>
                  <a:schemeClr val="tx2"/>
                </a:solidFill>
                <a:ea typeface="ＭＳ Ｐゴシック" pitchFamily="-111" charset="-128"/>
                <a:cs typeface="+mj-cs"/>
              </a:rPr>
              <a:t>Measuring </a:t>
            </a:r>
            <a:r>
              <a:rPr lang="en-GB" sz="4400" kern="0" dirty="0" smtClean="0">
                <a:solidFill>
                  <a:schemeClr val="tx2"/>
                </a:solidFill>
                <a:ea typeface="ＭＳ Ｐゴシック" pitchFamily="-111" charset="-128"/>
                <a:cs typeface="+mj-cs"/>
              </a:rPr>
              <a:t>Price Levels</a:t>
            </a:r>
            <a:r>
              <a:rPr lang="en-GB" sz="4400" kern="0" dirty="0">
                <a:solidFill>
                  <a:schemeClr val="tx2"/>
                </a:solidFill>
                <a:ea typeface="ＭＳ Ｐゴシック" pitchFamily="-111" charset="-128"/>
                <a:cs typeface="+mj-cs"/>
              </a:rPr>
              <a:t/>
            </a:r>
            <a:br>
              <a:rPr lang="en-GB" sz="4400" kern="0" dirty="0">
                <a:solidFill>
                  <a:schemeClr val="tx2"/>
                </a:solidFill>
                <a:ea typeface="ＭＳ Ｐゴシック" pitchFamily="-111" charset="-128"/>
                <a:cs typeface="+mj-cs"/>
              </a:rPr>
            </a:br>
            <a:r>
              <a:rPr lang="en-GB" sz="2800" kern="0" dirty="0">
                <a:solidFill>
                  <a:srgbClr val="FF0000"/>
                </a:solidFill>
                <a:ea typeface="ＭＳ Ｐゴシック" pitchFamily="-111" charset="-128"/>
                <a:cs typeface="+mj-cs"/>
              </a:rPr>
              <a:t>A Basket of Goods</a:t>
            </a:r>
          </a:p>
        </p:txBody>
      </p:sp>
      <p:pic>
        <p:nvPicPr>
          <p:cNvPr id="47107" name="Picture 5" descr="basketq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06" y="1890313"/>
            <a:ext cx="4103169" cy="439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a:xfrm>
            <a:off x="5734631" y="346847"/>
            <a:ext cx="6278878" cy="31517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pPr>
            <a:r>
              <a:rPr lang="en-GB" altLang="en-US" sz="2000" b="1" dirty="0" smtClean="0"/>
              <a:t>CPI .v. RPI (Article on GOL to read for RWS)</a:t>
            </a:r>
          </a:p>
          <a:p>
            <a:pPr>
              <a:lnSpc>
                <a:spcPct val="100000"/>
              </a:lnSpc>
              <a:spcBef>
                <a:spcPts val="0"/>
              </a:spcBef>
            </a:pPr>
            <a:r>
              <a:rPr lang="en-GB" altLang="en-US" sz="1400" dirty="0" smtClean="0"/>
              <a:t>CPI is the official measure of inflation in the UK since 2003.  RPI is still used by Trade Unions when calculating wage increases. </a:t>
            </a:r>
          </a:p>
          <a:p>
            <a:pPr>
              <a:lnSpc>
                <a:spcPct val="100000"/>
              </a:lnSpc>
              <a:spcBef>
                <a:spcPts val="0"/>
              </a:spcBef>
            </a:pPr>
            <a:r>
              <a:rPr lang="en-GB" altLang="en-US" sz="1400" dirty="0" smtClean="0"/>
              <a:t>They are both made up of a basket of goods which are given weights depending on their significance to the average UK household and they are turned into INDEXES.  These weights and indeed what is in the basket will change depending on changes to trends (see graph below).</a:t>
            </a:r>
          </a:p>
          <a:p>
            <a:pPr>
              <a:lnSpc>
                <a:spcPct val="100000"/>
              </a:lnSpc>
              <a:spcBef>
                <a:spcPts val="0"/>
              </a:spcBef>
            </a:pPr>
            <a:r>
              <a:rPr lang="en-GB" altLang="en-US" sz="1400" dirty="0" smtClean="0"/>
              <a:t>The CPI is meant to represent the whole of the UK (a broader sample) whereas the RPI takes into account the fact that students and pensioners might have differing spending habits from the rest of the population and excludes them</a:t>
            </a:r>
          </a:p>
          <a:p>
            <a:pPr>
              <a:lnSpc>
                <a:spcPct val="100000"/>
              </a:lnSpc>
              <a:spcBef>
                <a:spcPts val="0"/>
              </a:spcBef>
            </a:pPr>
            <a:r>
              <a:rPr lang="en-GB" altLang="en-US" sz="1400" dirty="0" smtClean="0"/>
              <a:t>However, the CPI does not include some housing costs as they are thought to distort the statistic (such as mortgage interest payments and council tax)</a:t>
            </a:r>
            <a:endParaRPr lang="en-GB" altLang="en-US" sz="1400" dirty="0"/>
          </a:p>
        </p:txBody>
      </p:sp>
      <p:pic>
        <p:nvPicPr>
          <p:cNvPr id="7" name="Content Placeholder 3" descr="Graphic showing items added and removed from the inflation basket in the 1950s, 1970s and 2000s. Goods added in 1950s: mangle, camera film,  crisps, toilet paper, dance hall admissions. Goods removed: frozen cod fillet, candles, soap flakes,  swede, gown. Goods added 1970s: yoghurt, duvet, cassette recorder, dried mashed potato, electric plug. Goods removed: hake, prunes, overalls, bicycle tyres, shirts with loose collars. Goods added in 2000s: mobile phones, MP4 players, chicken nuggest, muffins, fruit smoothies. Goods removed: disposable razors, Top 40 singles, 35mm film, slippers, gin."/>
          <p:cNvPicPr>
            <a:picLocks noGrp="1"/>
          </p:cNvPicPr>
          <p:nvPr>
            <p:ph idx="1"/>
          </p:nvPr>
        </p:nvPicPr>
        <p:blipFill>
          <a:blip r:embed="rId3" cstate="print"/>
          <a:srcRect/>
          <a:stretch>
            <a:fillRect/>
          </a:stretch>
        </p:blipFill>
        <p:spPr bwMode="auto">
          <a:xfrm>
            <a:off x="5151863" y="3498548"/>
            <a:ext cx="6833936" cy="3262583"/>
          </a:xfrm>
          <a:prstGeom prst="rect">
            <a:avLst/>
          </a:prstGeom>
          <a:noFill/>
          <a:ln w="9525">
            <a:noFill/>
            <a:miter lim="800000"/>
            <a:headEnd/>
            <a:tailEnd/>
          </a:ln>
        </p:spPr>
      </p:pic>
    </p:spTree>
    <p:extLst>
      <p:ext uri="{BB962C8B-B14F-4D97-AF65-F5344CB8AC3E}">
        <p14:creationId xmlns:p14="http://schemas.microsoft.com/office/powerpoint/2010/main" val="13791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MU120_2_021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98" y="1268413"/>
            <a:ext cx="5761038" cy="528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Rectangle 7"/>
          <p:cNvSpPr>
            <a:spLocks noGrp="1" noChangeArrowheads="1"/>
          </p:cNvSpPr>
          <p:nvPr>
            <p:ph type="title"/>
          </p:nvPr>
        </p:nvSpPr>
        <p:spPr>
          <a:xfrm>
            <a:off x="342298" y="1268412"/>
            <a:ext cx="934941" cy="991863"/>
          </a:xfrm>
        </p:spPr>
        <p:txBody>
          <a:bodyPr/>
          <a:lstStyle/>
          <a:p>
            <a:pPr eaLnBrk="1" hangingPunct="1"/>
            <a:r>
              <a:rPr lang="en-GB" altLang="en-US" dirty="0" smtClean="0"/>
              <a:t>RPI</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295" y="1229519"/>
            <a:ext cx="5785267" cy="535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6289288" y="1198161"/>
            <a:ext cx="872880" cy="106211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GB" altLang="en-US" dirty="0" smtClean="0"/>
              <a:t>CPI</a:t>
            </a:r>
          </a:p>
        </p:txBody>
      </p:sp>
      <p:sp>
        <p:nvSpPr>
          <p:cNvPr id="2" name="TextBox 1"/>
          <p:cNvSpPr txBox="1"/>
          <p:nvPr/>
        </p:nvSpPr>
        <p:spPr>
          <a:xfrm>
            <a:off x="342298" y="212986"/>
            <a:ext cx="11651264" cy="707886"/>
          </a:xfrm>
          <a:prstGeom prst="rect">
            <a:avLst/>
          </a:prstGeom>
          <a:noFill/>
        </p:spPr>
        <p:txBody>
          <a:bodyPr wrap="square" rtlCol="0">
            <a:spAutoFit/>
          </a:bodyPr>
          <a:lstStyle/>
          <a:p>
            <a:pPr algn="ctr"/>
            <a:r>
              <a:rPr lang="en-GB" sz="4000" b="1" dirty="0" smtClean="0"/>
              <a:t>Measuring Inflation: Index Numbers and Weightings</a:t>
            </a:r>
            <a:endParaRPr lang="en-GB" sz="4000" b="1" dirty="0"/>
          </a:p>
        </p:txBody>
      </p:sp>
    </p:spTree>
    <p:extLst>
      <p:ext uri="{BB962C8B-B14F-4D97-AF65-F5344CB8AC3E}">
        <p14:creationId xmlns:p14="http://schemas.microsoft.com/office/powerpoint/2010/main" val="853649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63" y="323562"/>
            <a:ext cx="11021291" cy="1325563"/>
          </a:xfrm>
        </p:spPr>
        <p:txBody>
          <a:bodyPr>
            <a:normAutofit fontScale="90000"/>
          </a:bodyPr>
          <a:lstStyle/>
          <a:p>
            <a:r>
              <a:rPr lang="en-GB" sz="6000" b="1" dirty="0" smtClean="0"/>
              <a:t>Calculating Weighted Index Numbers</a:t>
            </a:r>
            <a:r>
              <a:rPr lang="en-GB" b="1" dirty="0" smtClean="0"/>
              <a:t/>
            </a:r>
            <a:br>
              <a:rPr lang="en-GB" b="1" dirty="0" smtClean="0"/>
            </a:br>
            <a:r>
              <a:rPr lang="en-GB" b="1" dirty="0" smtClean="0">
                <a:solidFill>
                  <a:srgbClr val="FF0000"/>
                </a:solidFill>
              </a:rPr>
              <a:t>Complete the Table</a:t>
            </a:r>
            <a:endParaRPr lang="en-GB" b="1" dirty="0">
              <a:solidFill>
                <a:srgbClr val="FF0000"/>
              </a:solidFill>
            </a:endParaRPr>
          </a:p>
        </p:txBody>
      </p:sp>
      <p:pic>
        <p:nvPicPr>
          <p:cNvPr id="3" name="Picture 2"/>
          <p:cNvPicPr>
            <a:picLocks noChangeAspect="1"/>
          </p:cNvPicPr>
          <p:nvPr/>
        </p:nvPicPr>
        <p:blipFill>
          <a:blip r:embed="rId2"/>
          <a:stretch>
            <a:fillRect/>
          </a:stretch>
        </p:blipFill>
        <p:spPr>
          <a:xfrm>
            <a:off x="1018309" y="2003499"/>
            <a:ext cx="9691687" cy="4527621"/>
          </a:xfrm>
          <a:prstGeom prst="rect">
            <a:avLst/>
          </a:prstGeom>
        </p:spPr>
      </p:pic>
      <p:sp>
        <p:nvSpPr>
          <p:cNvPr id="4" name="Rectangle 3"/>
          <p:cNvSpPr/>
          <p:nvPr/>
        </p:nvSpPr>
        <p:spPr>
          <a:xfrm>
            <a:off x="8686800" y="3616036"/>
            <a:ext cx="1953491" cy="2660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67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APPLICATION OF INDEX NUMBERS TO ECONOMIC DATA CONNECTED WITH PRICE LEVELS: Workers’ Wages and Economic Growth</a:t>
            </a:r>
            <a:endParaRPr lang="en-GB" sz="5400" dirty="0"/>
          </a:p>
        </p:txBody>
      </p:sp>
    </p:spTree>
    <p:extLst>
      <p:ext uri="{BB962C8B-B14F-4D97-AF65-F5344CB8AC3E}">
        <p14:creationId xmlns:p14="http://schemas.microsoft.com/office/powerpoint/2010/main" val="747433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4165"/>
            <a:ext cx="10515600" cy="1325563"/>
          </a:xfrm>
        </p:spPr>
        <p:txBody>
          <a:bodyPr/>
          <a:lstStyle/>
          <a:p>
            <a:r>
              <a:rPr lang="en-GB" b="1" dirty="0" smtClean="0"/>
              <a:t>INDEX NUMBERS APPLICATION</a:t>
            </a:r>
            <a:r>
              <a:rPr lang="en-GB" dirty="0" smtClean="0"/>
              <a:t/>
            </a:r>
            <a:br>
              <a:rPr lang="en-GB" dirty="0" smtClean="0"/>
            </a:br>
            <a:r>
              <a:rPr lang="en-GB" sz="3200" dirty="0" smtClean="0">
                <a:solidFill>
                  <a:srgbClr val="FF0000"/>
                </a:solidFill>
              </a:rPr>
              <a:t>‘Real and Nominal’ Values: GDP</a:t>
            </a:r>
            <a:endParaRPr lang="en-GB" sz="3200" dirty="0">
              <a:solidFill>
                <a:srgbClr val="FF0000"/>
              </a:solidFill>
            </a:endParaRPr>
          </a:p>
        </p:txBody>
      </p:sp>
      <p:sp>
        <p:nvSpPr>
          <p:cNvPr id="3" name="Rectangle 2"/>
          <p:cNvSpPr/>
          <p:nvPr/>
        </p:nvSpPr>
        <p:spPr>
          <a:xfrm>
            <a:off x="5992586" y="1159328"/>
            <a:ext cx="6199413" cy="5698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227003" y="1629728"/>
            <a:ext cx="5161426" cy="1477328"/>
          </a:xfrm>
          <a:prstGeom prst="rect">
            <a:avLst/>
          </a:prstGeom>
          <a:noFill/>
        </p:spPr>
        <p:txBody>
          <a:bodyPr wrap="square" rtlCol="0">
            <a:spAutoFit/>
          </a:bodyPr>
          <a:lstStyle/>
          <a:p>
            <a:r>
              <a:rPr lang="en-GB" b="1" dirty="0" smtClean="0"/>
              <a:t>KEY WORDS:</a:t>
            </a:r>
          </a:p>
          <a:p>
            <a:pPr marL="285750" indent="-285750">
              <a:buFont typeface="Arial" panose="020B0604020202020204" pitchFamily="34" charset="0"/>
              <a:buChar char="•"/>
            </a:pPr>
            <a:r>
              <a:rPr lang="en-GB" dirty="0" smtClean="0"/>
              <a:t>Nominal value = the actual or ‘face value’ or ‘current price’</a:t>
            </a:r>
          </a:p>
          <a:p>
            <a:pPr marL="285750" indent="-285750">
              <a:buFont typeface="Arial" panose="020B0604020202020204" pitchFamily="34" charset="0"/>
              <a:buChar char="•"/>
            </a:pPr>
            <a:r>
              <a:rPr lang="en-GB" dirty="0" smtClean="0"/>
              <a:t>Real Value = value adjusted for inflation (or constant price)</a:t>
            </a:r>
            <a:endParaRPr lang="en-GB" dirty="0"/>
          </a:p>
        </p:txBody>
      </p:sp>
      <p:sp>
        <p:nvSpPr>
          <p:cNvPr id="8" name="Rectangle 7"/>
          <p:cNvSpPr/>
          <p:nvPr/>
        </p:nvSpPr>
        <p:spPr>
          <a:xfrm>
            <a:off x="264499" y="3273947"/>
            <a:ext cx="5161426" cy="2308324"/>
          </a:xfrm>
          <a:prstGeom prst="rect">
            <a:avLst/>
          </a:prstGeom>
          <a:solidFill>
            <a:schemeClr val="bg1"/>
          </a:solidFill>
          <a:ln>
            <a:solidFill>
              <a:schemeClr val="accent1"/>
            </a:solidFill>
          </a:ln>
        </p:spPr>
        <p:txBody>
          <a:bodyPr wrap="square">
            <a:spAutoFit/>
          </a:bodyPr>
          <a:lstStyle/>
          <a:p>
            <a:r>
              <a:rPr lang="en-GB" sz="1200" b="1" dirty="0" smtClean="0"/>
              <a:t>TASK </a:t>
            </a:r>
            <a:r>
              <a:rPr lang="en-GB" sz="1200" b="1" dirty="0"/>
              <a:t>1:</a:t>
            </a:r>
          </a:p>
          <a:p>
            <a:pPr marL="342900" indent="-342900">
              <a:buFont typeface="Arial" panose="020B0604020202020204" pitchFamily="34" charset="0"/>
              <a:buChar char="•"/>
            </a:pPr>
            <a:r>
              <a:rPr lang="en-GB" sz="1200" dirty="0" smtClean="0"/>
              <a:t>YEAR 1: If </a:t>
            </a:r>
            <a:r>
              <a:rPr lang="en-GB" sz="1200" dirty="0"/>
              <a:t>100 million goods are produced at a price of £5 then GDP is £500m</a:t>
            </a:r>
          </a:p>
          <a:p>
            <a:pPr marL="342900" indent="-342900">
              <a:buFont typeface="Arial" panose="020B0604020202020204" pitchFamily="34" charset="0"/>
              <a:buChar char="•"/>
            </a:pPr>
            <a:r>
              <a:rPr lang="en-GB" sz="1200" dirty="0" smtClean="0"/>
              <a:t>YEAR 2: If </a:t>
            </a:r>
            <a:r>
              <a:rPr lang="en-GB" sz="1200" dirty="0"/>
              <a:t>100 million goods are produced at a price of £ 6 then GDP is £600m</a:t>
            </a:r>
          </a:p>
          <a:p>
            <a:endParaRPr lang="en-GB" sz="1200" dirty="0" smtClean="0"/>
          </a:p>
          <a:p>
            <a:pPr marL="342900" indent="-342900">
              <a:buAutoNum type="arabicParenBoth"/>
            </a:pPr>
            <a:r>
              <a:rPr lang="en-GB" sz="1200" dirty="0" smtClean="0"/>
              <a:t>What has been the nominal increase in </a:t>
            </a:r>
            <a:r>
              <a:rPr lang="en-GB" sz="1200" dirty="0" smtClean="0"/>
              <a:t>GDP, measured </a:t>
            </a:r>
            <a:r>
              <a:rPr lang="en-GB" sz="1200" smtClean="0"/>
              <a:t>in pounds?</a:t>
            </a:r>
            <a:endParaRPr lang="en-GB" sz="1200" dirty="0" smtClean="0"/>
          </a:p>
          <a:p>
            <a:pPr marL="342900" indent="-342900">
              <a:buAutoNum type="arabicParenBoth"/>
            </a:pPr>
            <a:r>
              <a:rPr lang="en-GB" sz="1200" dirty="0" smtClean="0"/>
              <a:t>Have living standards increased?  Why? Why not?</a:t>
            </a:r>
          </a:p>
          <a:p>
            <a:pPr marL="342900" indent="-342900">
              <a:buAutoNum type="arabicParenBoth"/>
            </a:pPr>
            <a:r>
              <a:rPr lang="en-GB" sz="1200" dirty="0" smtClean="0"/>
              <a:t>Calculate the price level as an index with year 1 as the ‘base year’ of 100.  What is the index number for year 2?</a:t>
            </a:r>
          </a:p>
          <a:p>
            <a:pPr marL="342900" indent="-342900">
              <a:buAutoNum type="arabicParenBoth"/>
            </a:pPr>
            <a:r>
              <a:rPr lang="en-GB" sz="1200" dirty="0" smtClean="0"/>
              <a:t>What is the inflation rate between year 1 and 2?</a:t>
            </a:r>
          </a:p>
          <a:p>
            <a:pPr marL="342900" indent="-342900">
              <a:buAutoNum type="arabicParenBoth"/>
            </a:pPr>
            <a:r>
              <a:rPr lang="en-GB" sz="1200" dirty="0" smtClean="0"/>
              <a:t>What is real GDP in year 2 (with inflation taken into account?)</a:t>
            </a:r>
          </a:p>
        </p:txBody>
      </p:sp>
      <p:sp>
        <p:nvSpPr>
          <p:cNvPr id="9" name="Rectangle 8"/>
          <p:cNvSpPr/>
          <p:nvPr/>
        </p:nvSpPr>
        <p:spPr>
          <a:xfrm>
            <a:off x="227003" y="5842000"/>
            <a:ext cx="5462597" cy="86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tx1"/>
                </a:solidFill>
              </a:rPr>
              <a:t>Equation:</a:t>
            </a:r>
            <a:endParaRPr lang="en-GB" dirty="0">
              <a:solidFill>
                <a:schemeClr val="tx1"/>
              </a:solidFill>
            </a:endParaRPr>
          </a:p>
        </p:txBody>
      </p:sp>
    </p:spTree>
    <p:extLst>
      <p:ext uri="{BB962C8B-B14F-4D97-AF65-F5344CB8AC3E}">
        <p14:creationId xmlns:p14="http://schemas.microsoft.com/office/powerpoint/2010/main" val="3456951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3200" y="6063390"/>
            <a:ext cx="5978072" cy="6463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304800"/>
            <a:ext cx="7135587" cy="5324535"/>
          </a:xfrm>
          <a:prstGeom prst="rect">
            <a:avLst/>
          </a:prstGeom>
        </p:spPr>
        <p:txBody>
          <a:bodyPr wrap="square">
            <a:spAutoFit/>
          </a:bodyPr>
          <a:lstStyle/>
          <a:p>
            <a:r>
              <a:rPr lang="en-GB" dirty="0"/>
              <a:t>Nominal or (money) GDP is GDP measured in terms of the prices operating in that year in which the output is produced. But this may not be an accurate reflection of how much goods and services the country is producing. This is because nominal GDP does not take into account inflation.</a:t>
            </a:r>
            <a:r>
              <a:rPr lang="en-GB" sz="2400" dirty="0"/>
              <a:t/>
            </a:r>
            <a:br>
              <a:rPr lang="en-GB" sz="2400" dirty="0"/>
            </a:br>
            <a:endParaRPr lang="en-GB" sz="2400" dirty="0" smtClean="0"/>
          </a:p>
          <a:p>
            <a:r>
              <a:rPr lang="en-GB" b="1" dirty="0" smtClean="0"/>
              <a:t>EXAMPLE </a:t>
            </a:r>
            <a:r>
              <a:rPr lang="en-GB" b="1" dirty="0"/>
              <a:t>2: Calculate the Real Growth Rate from 2000 to 2001</a:t>
            </a:r>
            <a:r>
              <a:rPr lang="en-GB" dirty="0"/>
              <a:t/>
            </a:r>
            <a:br>
              <a:rPr lang="en-GB" dirty="0"/>
            </a:br>
            <a:r>
              <a:rPr lang="en-GB" dirty="0"/>
              <a:t>2000 nominal GDP is £800 </a:t>
            </a:r>
            <a:r>
              <a:rPr lang="en-GB" dirty="0" err="1"/>
              <a:t>bn</a:t>
            </a:r>
            <a:r>
              <a:rPr lang="en-GB" dirty="0"/>
              <a:t> price index is 100</a:t>
            </a:r>
            <a:br>
              <a:rPr lang="en-GB" dirty="0"/>
            </a:br>
            <a:r>
              <a:rPr lang="en-GB" dirty="0"/>
              <a:t>2001 nominal GDP is £864 </a:t>
            </a:r>
            <a:r>
              <a:rPr lang="en-GB" dirty="0" err="1"/>
              <a:t>bn</a:t>
            </a:r>
            <a:r>
              <a:rPr lang="en-GB" dirty="0"/>
              <a:t> price index is 105</a:t>
            </a:r>
          </a:p>
          <a:p>
            <a:endParaRPr lang="en-GB" dirty="0"/>
          </a:p>
          <a:p>
            <a:pPr marL="400050" indent="-400050">
              <a:buAutoNum type="romanLcParenBoth"/>
            </a:pPr>
            <a:r>
              <a:rPr lang="en-GB" dirty="0"/>
              <a:t>Calculate the inflation increase: </a:t>
            </a:r>
          </a:p>
          <a:p>
            <a:r>
              <a:rPr lang="en-GB" sz="1400" i="1" dirty="0"/>
              <a:t>ANSWER: (105-100)*100 = 5</a:t>
            </a:r>
            <a:r>
              <a:rPr lang="en-GB" sz="1400" i="1" dirty="0" smtClean="0"/>
              <a:t>%</a:t>
            </a:r>
          </a:p>
          <a:p>
            <a:endParaRPr lang="en-GB" dirty="0"/>
          </a:p>
          <a:p>
            <a:r>
              <a:rPr lang="en-GB" dirty="0"/>
              <a:t>(ii) Calculate how much GDP would be worth in 2001 (in other words, the real GDP): </a:t>
            </a:r>
          </a:p>
          <a:p>
            <a:r>
              <a:rPr lang="en-GB" sz="1400" i="1" dirty="0"/>
              <a:t>ANSWER: £864 x 100/105 = £822 </a:t>
            </a:r>
            <a:r>
              <a:rPr lang="en-GB" sz="1400" i="1" dirty="0" err="1"/>
              <a:t>bn</a:t>
            </a:r>
            <a:endParaRPr lang="en-GB" sz="1400" i="1" dirty="0"/>
          </a:p>
          <a:p>
            <a:endParaRPr lang="en-GB" dirty="0"/>
          </a:p>
          <a:p>
            <a:r>
              <a:rPr lang="en-GB" dirty="0"/>
              <a:t>(iii) Calculate the real growth rate from 2000 to 2001</a:t>
            </a:r>
          </a:p>
          <a:p>
            <a:r>
              <a:rPr lang="en-GB" dirty="0"/>
              <a:t>(822-800) / 800 *100 = 2.75</a:t>
            </a:r>
            <a:r>
              <a:rPr lang="en-GB" dirty="0" smtClean="0"/>
              <a:t>%</a:t>
            </a:r>
            <a:endParaRPr lang="en-GB" sz="2400" dirty="0"/>
          </a:p>
        </p:txBody>
      </p:sp>
      <p:sp>
        <p:nvSpPr>
          <p:cNvPr id="5" name="TextBox 4"/>
          <p:cNvSpPr txBox="1"/>
          <p:nvPr/>
        </p:nvSpPr>
        <p:spPr>
          <a:xfrm>
            <a:off x="203200" y="6201889"/>
            <a:ext cx="3417089" cy="369332"/>
          </a:xfrm>
          <a:prstGeom prst="rect">
            <a:avLst/>
          </a:prstGeom>
          <a:solidFill>
            <a:srgbClr val="92D050"/>
          </a:solidFill>
        </p:spPr>
        <p:txBody>
          <a:bodyPr wrap="none" rtlCol="0">
            <a:spAutoFit/>
          </a:bodyPr>
          <a:lstStyle/>
          <a:p>
            <a:r>
              <a:rPr lang="en-GB" dirty="0" smtClean="0"/>
              <a:t>Real GDP (£) = Nominal GDP (£) x </a:t>
            </a:r>
            <a:endParaRPr lang="en-GB" dirty="0"/>
          </a:p>
        </p:txBody>
      </p:sp>
      <p:sp>
        <p:nvSpPr>
          <p:cNvPr id="6" name="TextBox 5"/>
          <p:cNvSpPr txBox="1"/>
          <p:nvPr/>
        </p:nvSpPr>
        <p:spPr>
          <a:xfrm>
            <a:off x="3496859" y="6063390"/>
            <a:ext cx="3445807" cy="646331"/>
          </a:xfrm>
          <a:prstGeom prst="rect">
            <a:avLst/>
          </a:prstGeom>
          <a:solidFill>
            <a:srgbClr val="92D050"/>
          </a:solidFill>
        </p:spPr>
        <p:txBody>
          <a:bodyPr wrap="square" rtlCol="0">
            <a:spAutoFit/>
          </a:bodyPr>
          <a:lstStyle/>
          <a:p>
            <a:r>
              <a:rPr lang="en-GB" u="sng" dirty="0" smtClean="0"/>
              <a:t>Inflation Index in Base Year</a:t>
            </a:r>
          </a:p>
          <a:p>
            <a:r>
              <a:rPr lang="en-GB" dirty="0" smtClean="0"/>
              <a:t>Inflation Index in Current Year</a:t>
            </a:r>
          </a:p>
        </p:txBody>
      </p:sp>
      <p:sp>
        <p:nvSpPr>
          <p:cNvPr id="7" name="Rectangle 6"/>
          <p:cNvSpPr/>
          <p:nvPr/>
        </p:nvSpPr>
        <p:spPr>
          <a:xfrm>
            <a:off x="7135587" y="384"/>
            <a:ext cx="5056414" cy="6832640"/>
          </a:xfrm>
          <a:prstGeom prst="rect">
            <a:avLst/>
          </a:prstGeom>
          <a:solidFill>
            <a:schemeClr val="bg1"/>
          </a:solidFill>
        </p:spPr>
        <p:txBody>
          <a:bodyPr wrap="square">
            <a:spAutoFit/>
          </a:bodyPr>
          <a:lstStyle/>
          <a:p>
            <a:r>
              <a:rPr lang="en-GB" sz="1600" b="1" dirty="0"/>
              <a:t>EXERCISE TO COMPLETE: Calculate the Real Growth Rate from 1985 to 1994</a:t>
            </a:r>
          </a:p>
          <a:p>
            <a:r>
              <a:rPr lang="en-GB" sz="1400" dirty="0"/>
              <a:t>1985 </a:t>
            </a:r>
            <a:r>
              <a:rPr lang="en-GB" sz="1400" dirty="0" smtClean="0"/>
              <a:t>GDP at Current Prices </a:t>
            </a:r>
            <a:r>
              <a:rPr lang="en-GB" sz="1400" dirty="0"/>
              <a:t>=$150 </a:t>
            </a:r>
            <a:r>
              <a:rPr lang="en-GB" sz="1400" dirty="0" err="1"/>
              <a:t>bn</a:t>
            </a:r>
            <a:r>
              <a:rPr lang="en-GB" sz="1400" dirty="0"/>
              <a:t/>
            </a:r>
            <a:br>
              <a:rPr lang="en-GB" sz="1400" dirty="0"/>
            </a:br>
            <a:r>
              <a:rPr lang="en-GB" sz="1400" dirty="0" smtClean="0"/>
              <a:t>1994 GDP at Current Prices </a:t>
            </a:r>
            <a:r>
              <a:rPr lang="en-GB" sz="1400" dirty="0"/>
              <a:t>=$300 </a:t>
            </a:r>
            <a:r>
              <a:rPr lang="en-GB" sz="1400" dirty="0" err="1"/>
              <a:t>bn</a:t>
            </a:r>
            <a:endParaRPr lang="en-GB" sz="1400" dirty="0"/>
          </a:p>
          <a:p>
            <a:r>
              <a:rPr lang="en-GB" sz="1400" dirty="0"/>
              <a:t>1985-1994 Inflation = 50% in that period</a:t>
            </a:r>
          </a:p>
          <a:p>
            <a:endParaRPr lang="en-GB" sz="1400" dirty="0"/>
          </a:p>
          <a:p>
            <a:r>
              <a:rPr lang="en-GB" sz="1400" dirty="0"/>
              <a:t>Q1: </a:t>
            </a:r>
            <a:r>
              <a:rPr lang="en-GB" sz="1400" dirty="0" smtClean="0"/>
              <a:t>Calculate the </a:t>
            </a:r>
            <a:r>
              <a:rPr lang="en-GB" sz="1400" dirty="0"/>
              <a:t>index </a:t>
            </a:r>
            <a:r>
              <a:rPr lang="en-GB" sz="1400" dirty="0" smtClean="0"/>
              <a:t>number for 1985 </a:t>
            </a:r>
            <a:r>
              <a:rPr lang="en-GB" sz="1400" dirty="0"/>
              <a:t>and </a:t>
            </a:r>
            <a:r>
              <a:rPr lang="en-GB" sz="1400" dirty="0" smtClean="0"/>
              <a:t>1994’s nominal GDP if 1985 is the base year?</a:t>
            </a:r>
            <a:r>
              <a:rPr lang="en-GB" sz="1400" dirty="0"/>
              <a:t/>
            </a:r>
            <a:br>
              <a:rPr lang="en-GB" sz="1400" dirty="0"/>
            </a:br>
            <a:endParaRPr lang="en-GB" sz="1400" dirty="0" smtClean="0"/>
          </a:p>
          <a:p>
            <a:endParaRPr lang="en-GB" sz="1400" dirty="0" smtClean="0"/>
          </a:p>
          <a:p>
            <a:endParaRPr lang="en-GB" sz="1400" dirty="0" smtClean="0"/>
          </a:p>
          <a:p>
            <a:endParaRPr lang="en-GB" sz="1400" dirty="0"/>
          </a:p>
          <a:p>
            <a:r>
              <a:rPr lang="en-GB" sz="1400" dirty="0"/>
              <a:t>Q2: Calculate the real GDP for 1994</a:t>
            </a:r>
          </a:p>
          <a:p>
            <a:endParaRPr lang="en-GB" sz="1400" dirty="0" smtClean="0"/>
          </a:p>
          <a:p>
            <a:endParaRPr lang="en-GB" sz="1400" dirty="0" smtClean="0"/>
          </a:p>
          <a:p>
            <a:endParaRPr lang="en-GB" sz="1400" dirty="0"/>
          </a:p>
          <a:p>
            <a:endParaRPr lang="en-GB" sz="1400" dirty="0" smtClean="0"/>
          </a:p>
          <a:p>
            <a:endParaRPr lang="en-GB" sz="1400" dirty="0" smtClean="0"/>
          </a:p>
          <a:p>
            <a:endParaRPr lang="en-GB" sz="1400" dirty="0"/>
          </a:p>
          <a:p>
            <a:endParaRPr lang="en-GB" sz="1400" dirty="0"/>
          </a:p>
          <a:p>
            <a:r>
              <a:rPr lang="en-GB" sz="1400" dirty="0"/>
              <a:t>Q3: Calculate the real growth rate from 1985 to </a:t>
            </a:r>
            <a:r>
              <a:rPr lang="en-GB" sz="1400" dirty="0" smtClean="0"/>
              <a:t>1994</a:t>
            </a:r>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a:p>
          <a:p>
            <a:endParaRPr lang="en-GB" sz="1400" dirty="0"/>
          </a:p>
        </p:txBody>
      </p:sp>
    </p:spTree>
    <p:extLst>
      <p:ext uri="{BB962C8B-B14F-4D97-AF65-F5344CB8AC3E}">
        <p14:creationId xmlns:p14="http://schemas.microsoft.com/office/powerpoint/2010/main" val="1709781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4165"/>
            <a:ext cx="10515600" cy="1325563"/>
          </a:xfrm>
        </p:spPr>
        <p:txBody>
          <a:bodyPr/>
          <a:lstStyle/>
          <a:p>
            <a:r>
              <a:rPr lang="en-GB" b="1" dirty="0" smtClean="0"/>
              <a:t>INDEX NUMBERS APPLICATION</a:t>
            </a:r>
            <a:r>
              <a:rPr lang="en-GB" dirty="0" smtClean="0"/>
              <a:t/>
            </a:r>
            <a:br>
              <a:rPr lang="en-GB" dirty="0" smtClean="0"/>
            </a:br>
            <a:r>
              <a:rPr lang="en-GB" sz="3200" dirty="0" smtClean="0">
                <a:solidFill>
                  <a:srgbClr val="FF0000"/>
                </a:solidFill>
              </a:rPr>
              <a:t>‘Real and Nominal’ Values: Wages</a:t>
            </a:r>
            <a:endParaRPr lang="en-GB" sz="3200" dirty="0">
              <a:solidFill>
                <a:srgbClr val="FF0000"/>
              </a:solidFill>
            </a:endParaRPr>
          </a:p>
        </p:txBody>
      </p:sp>
      <p:sp>
        <p:nvSpPr>
          <p:cNvPr id="3" name="Rectangle 2"/>
          <p:cNvSpPr/>
          <p:nvPr/>
        </p:nvSpPr>
        <p:spPr>
          <a:xfrm>
            <a:off x="6417129" y="1159329"/>
            <a:ext cx="5323114"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635216" y="3669107"/>
            <a:ext cx="5194083" cy="2862322"/>
          </a:xfrm>
          <a:prstGeom prst="rect">
            <a:avLst/>
          </a:prstGeom>
          <a:solidFill>
            <a:schemeClr val="bg1"/>
          </a:solidFill>
        </p:spPr>
        <p:txBody>
          <a:bodyPr wrap="square" rtlCol="0">
            <a:spAutoFit/>
          </a:bodyPr>
          <a:lstStyle/>
          <a:p>
            <a:r>
              <a:rPr lang="en-GB" b="1" dirty="0" smtClean="0"/>
              <a:t>TASK:</a:t>
            </a:r>
          </a:p>
          <a:p>
            <a:r>
              <a:rPr lang="en-GB" b="1" dirty="0" smtClean="0"/>
              <a:t>Imagine, your wage went from £20,000 a year to a new level of £40,000 but inflation was running at 40% that year</a:t>
            </a:r>
          </a:p>
          <a:p>
            <a:endParaRPr lang="en-GB" b="1" dirty="0"/>
          </a:p>
          <a:p>
            <a:pPr marL="342900" indent="-342900">
              <a:buAutoNum type="arabicParenBoth"/>
            </a:pPr>
            <a:r>
              <a:rPr lang="en-GB" b="1" dirty="0" smtClean="0"/>
              <a:t>Would you be better off?  Why?</a:t>
            </a:r>
          </a:p>
          <a:p>
            <a:pPr marL="342900" indent="-342900">
              <a:buAutoNum type="arabicParenBoth"/>
            </a:pPr>
            <a:r>
              <a:rPr lang="en-GB" b="1" dirty="0" smtClean="0"/>
              <a:t>What is the new nominal wage that you will receive this year?</a:t>
            </a:r>
          </a:p>
          <a:p>
            <a:pPr marL="342900" indent="-342900">
              <a:buAutoNum type="arabicParenBoth"/>
            </a:pPr>
            <a:r>
              <a:rPr lang="en-GB" b="1" dirty="0" smtClean="0"/>
              <a:t>What is the real wage that you will receive this year?</a:t>
            </a:r>
            <a:endParaRPr lang="en-GB" dirty="0"/>
          </a:p>
        </p:txBody>
      </p:sp>
      <p:sp>
        <p:nvSpPr>
          <p:cNvPr id="7" name="Rectangle 6"/>
          <p:cNvSpPr/>
          <p:nvPr/>
        </p:nvSpPr>
        <p:spPr>
          <a:xfrm>
            <a:off x="161688" y="1629728"/>
            <a:ext cx="6141141" cy="1815882"/>
          </a:xfrm>
          <a:prstGeom prst="rect">
            <a:avLst/>
          </a:prstGeom>
        </p:spPr>
        <p:txBody>
          <a:bodyPr wrap="square">
            <a:spAutoFit/>
          </a:bodyPr>
          <a:lstStyle/>
          <a:p>
            <a:pPr marL="285750" indent="-285750">
              <a:buFont typeface="Arial" panose="020B0604020202020204" pitchFamily="34" charset="0"/>
              <a:buChar char="•"/>
            </a:pPr>
            <a:r>
              <a:rPr lang="en-GB" sz="1400" dirty="0" smtClean="0"/>
              <a:t>Real </a:t>
            </a:r>
            <a:r>
              <a:rPr lang="en-GB" sz="1400" dirty="0"/>
              <a:t>wages show the value of wages adjusted for inflation. Real wages are a guide to how living standards have changed.</a:t>
            </a:r>
          </a:p>
          <a:p>
            <a:pPr marL="285750" indent="-285750">
              <a:buFont typeface="Arial" panose="020B0604020202020204" pitchFamily="34" charset="0"/>
              <a:buChar char="•"/>
            </a:pPr>
            <a:r>
              <a:rPr lang="en-GB" sz="1400" dirty="0"/>
              <a:t>For example, if nominal (actual) wages increased 5%, but inflation was 5%. This would mean the purchasing power of your wages had stayed the same. The net effect would be the same as a wage freeze (0% real increase)</a:t>
            </a:r>
          </a:p>
          <a:p>
            <a:pPr marL="285750" indent="-285750">
              <a:buFont typeface="Arial" panose="020B0604020202020204" pitchFamily="34" charset="0"/>
              <a:buChar char="•"/>
            </a:pPr>
            <a:r>
              <a:rPr lang="en-GB" sz="1400" dirty="0"/>
              <a:t>However, if wages increase by 2%, and we have an inflation rate of 3%, your real wages is -1%. Prices have risen faster than wages, meaning you are worse off</a:t>
            </a:r>
            <a:r>
              <a:rPr lang="en-GB" sz="1400" dirty="0" smtClean="0"/>
              <a:t>.</a:t>
            </a:r>
          </a:p>
        </p:txBody>
      </p:sp>
    </p:spTree>
    <p:extLst>
      <p:ext uri="{BB962C8B-B14F-4D97-AF65-F5344CB8AC3E}">
        <p14:creationId xmlns:p14="http://schemas.microsoft.com/office/powerpoint/2010/main" val="37387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1125"/>
            <a:ext cx="10515600" cy="1325563"/>
          </a:xfrm>
        </p:spPr>
        <p:txBody>
          <a:bodyPr>
            <a:normAutofit fontScale="90000"/>
          </a:bodyPr>
          <a:lstStyle/>
          <a:p>
            <a:r>
              <a:rPr lang="en-GB" dirty="0" smtClean="0"/>
              <a:t>TODAY: Macro RWS 4 – Price Levels</a:t>
            </a:r>
            <a:br>
              <a:rPr lang="en-GB" dirty="0" smtClean="0"/>
            </a:br>
            <a:r>
              <a:rPr lang="en-GB" sz="2700" b="1" dirty="0" smtClean="0">
                <a:solidFill>
                  <a:srgbClr val="FF0000"/>
                </a:solidFill>
              </a:rPr>
              <a:t>Why is it so important for Government’s to maintain the stability of price levels in an economy?</a:t>
            </a:r>
            <a:endParaRPr lang="en-GB" sz="2700" b="1" dirty="0">
              <a:solidFill>
                <a:srgbClr val="FF0000"/>
              </a:solidFill>
            </a:endParaRPr>
          </a:p>
        </p:txBody>
      </p:sp>
      <p:sp>
        <p:nvSpPr>
          <p:cNvPr id="3" name="Content Placeholder 2"/>
          <p:cNvSpPr>
            <a:spLocks noGrp="1"/>
          </p:cNvSpPr>
          <p:nvPr>
            <p:ph idx="1"/>
          </p:nvPr>
        </p:nvSpPr>
        <p:spPr>
          <a:xfrm>
            <a:off x="624840" y="1690688"/>
            <a:ext cx="4160520" cy="4351338"/>
          </a:xfrm>
        </p:spPr>
        <p:txBody>
          <a:bodyPr>
            <a:normAutofit fontScale="92500" lnSpcReduction="10000"/>
          </a:bodyPr>
          <a:lstStyle/>
          <a:p>
            <a:pPr marL="0" indent="0">
              <a:buNone/>
            </a:pPr>
            <a:r>
              <a:rPr lang="en-GB" b="1" dirty="0" smtClean="0"/>
              <a:t>STARTER - Discuss the following questions based upon the class work from Monday in the first 5 minutes. </a:t>
            </a:r>
            <a:r>
              <a:rPr lang="en-GB" sz="1900" b="1" dirty="0" smtClean="0">
                <a:solidFill>
                  <a:srgbClr val="FF0000"/>
                </a:solidFill>
              </a:rPr>
              <a:t>NO LOOKING AT NOTES</a:t>
            </a:r>
            <a:r>
              <a:rPr lang="en-GB" b="1" dirty="0" smtClean="0"/>
              <a:t>:</a:t>
            </a:r>
          </a:p>
          <a:p>
            <a:pPr marL="514350" indent="-514350">
              <a:buFont typeface="+mj-lt"/>
              <a:buAutoNum type="arabicPeriod"/>
            </a:pPr>
            <a:r>
              <a:rPr lang="en-GB" dirty="0" smtClean="0"/>
              <a:t>What are the three functions of money?</a:t>
            </a:r>
          </a:p>
          <a:p>
            <a:pPr marL="514350" indent="-514350">
              <a:buFont typeface="+mj-lt"/>
              <a:buAutoNum type="arabicPeriod"/>
            </a:pPr>
            <a:r>
              <a:rPr lang="en-GB" dirty="0" smtClean="0"/>
              <a:t>What is the ‘myth of barter’ advocated by some economists?</a:t>
            </a:r>
          </a:p>
          <a:p>
            <a:pPr marL="514350" indent="-514350">
              <a:buFont typeface="+mj-lt"/>
              <a:buAutoNum type="arabicPeriod"/>
            </a:pPr>
            <a:r>
              <a:rPr lang="en-GB" dirty="0" smtClean="0"/>
              <a:t>How would you define money?</a:t>
            </a:r>
          </a:p>
        </p:txBody>
      </p:sp>
      <p:sp>
        <p:nvSpPr>
          <p:cNvPr id="4" name="TextBox 3"/>
          <p:cNvSpPr txBox="1"/>
          <p:nvPr/>
        </p:nvSpPr>
        <p:spPr>
          <a:xfrm>
            <a:off x="7620000" y="1554480"/>
            <a:ext cx="4183117" cy="2677656"/>
          </a:xfrm>
          <a:prstGeom prst="rect">
            <a:avLst/>
          </a:prstGeom>
          <a:solidFill>
            <a:schemeClr val="bg1"/>
          </a:solidFill>
        </p:spPr>
        <p:txBody>
          <a:bodyPr wrap="square" rtlCol="0">
            <a:spAutoFit/>
          </a:bodyPr>
          <a:lstStyle/>
          <a:p>
            <a:r>
              <a:rPr lang="en-GB" sz="2400" b="1" dirty="0" smtClean="0"/>
              <a:t>Topics for today</a:t>
            </a:r>
          </a:p>
          <a:p>
            <a:pPr marL="342900" indent="-342900">
              <a:buAutoNum type="arabicPeriod"/>
            </a:pPr>
            <a:r>
              <a:rPr lang="en-GB" dirty="0" smtClean="0"/>
              <a:t>What is money and ‘the price level’ in the economy?</a:t>
            </a:r>
          </a:p>
          <a:p>
            <a:pPr marL="342900" indent="-342900">
              <a:buAutoNum type="arabicPeriod"/>
            </a:pPr>
            <a:r>
              <a:rPr lang="en-GB" dirty="0" smtClean="0"/>
              <a:t>Effects of an unstable price level: Inflation and Hyperinflation</a:t>
            </a:r>
          </a:p>
          <a:p>
            <a:pPr marL="800100" lvl="1" indent="-342900">
              <a:buAutoNum type="arabicPeriod"/>
            </a:pPr>
            <a:r>
              <a:rPr lang="en-GB" dirty="0" smtClean="0"/>
              <a:t>Germany</a:t>
            </a:r>
          </a:p>
          <a:p>
            <a:pPr marL="800100" lvl="1" indent="-342900">
              <a:buAutoNum type="arabicPeriod"/>
            </a:pPr>
            <a:r>
              <a:rPr lang="en-GB" dirty="0" smtClean="0"/>
              <a:t>Hungary</a:t>
            </a:r>
          </a:p>
          <a:p>
            <a:pPr marL="800100" lvl="1" indent="-342900">
              <a:buAutoNum type="arabicPeriod"/>
            </a:pPr>
            <a:r>
              <a:rPr lang="en-GB" dirty="0" smtClean="0"/>
              <a:t>Zimbabwe</a:t>
            </a:r>
          </a:p>
          <a:p>
            <a:pPr marL="342900" indent="-342900">
              <a:buAutoNum type="arabicPeriod"/>
            </a:pPr>
            <a:endParaRPr lang="en-GB" dirty="0"/>
          </a:p>
        </p:txBody>
      </p:sp>
    </p:spTree>
    <p:extLst>
      <p:ext uri="{BB962C8B-B14F-4D97-AF65-F5344CB8AC3E}">
        <p14:creationId xmlns:p14="http://schemas.microsoft.com/office/powerpoint/2010/main" val="4245305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4882242" cy="6894195"/>
          </a:xfrm>
          <a:prstGeom prst="rect">
            <a:avLst/>
          </a:prstGeom>
          <a:solidFill>
            <a:schemeClr val="bg1"/>
          </a:solidFill>
        </p:spPr>
        <p:txBody>
          <a:bodyPr wrap="square">
            <a:spAutoFit/>
          </a:bodyPr>
          <a:lstStyle/>
          <a:p>
            <a:r>
              <a:rPr lang="en-GB" sz="1400" b="1" dirty="0" smtClean="0"/>
              <a:t>TASK: ANSWER </a:t>
            </a:r>
            <a:r>
              <a:rPr lang="en-GB" sz="1400" b="1" dirty="0"/>
              <a:t>THE FOLLOWING </a:t>
            </a:r>
            <a:r>
              <a:rPr lang="en-GB" sz="1400" b="1" dirty="0" smtClean="0"/>
              <a:t>QUESTIONS USING THE GRAPH</a:t>
            </a:r>
            <a:endParaRPr lang="en-GB" sz="1400" b="1" dirty="0"/>
          </a:p>
          <a:p>
            <a:pPr marL="342900" indent="-342900">
              <a:buFont typeface="+mj-lt"/>
              <a:buAutoNum type="arabicPeriod"/>
            </a:pPr>
            <a:r>
              <a:rPr lang="en-GB" sz="1400" dirty="0"/>
              <a:t>How are real wages represented on this graph</a:t>
            </a:r>
            <a:r>
              <a:rPr lang="en-GB" sz="1400" dirty="0" smtClean="0"/>
              <a:t>?</a:t>
            </a:r>
          </a:p>
          <a:p>
            <a:pPr marL="342900" indent="-342900">
              <a:buFont typeface="+mj-lt"/>
              <a:buAutoNum type="arabicPeriod"/>
            </a:pPr>
            <a:endParaRPr lang="en-GB" sz="1400" dirty="0"/>
          </a:p>
          <a:p>
            <a:pPr marL="342900" indent="-342900">
              <a:buFont typeface="+mj-lt"/>
              <a:buAutoNum type="arabicPeriod"/>
            </a:pPr>
            <a:endParaRPr lang="en-GB" sz="1400" dirty="0"/>
          </a:p>
          <a:p>
            <a:pPr marL="342900" indent="-342900">
              <a:buFont typeface="+mj-lt"/>
              <a:buAutoNum type="arabicPeriod"/>
            </a:pPr>
            <a:endParaRPr lang="en-GB" sz="1400" dirty="0" smtClean="0"/>
          </a:p>
          <a:p>
            <a:pPr marL="342900" indent="-342900">
              <a:buFont typeface="+mj-lt"/>
              <a:buAutoNum type="arabicPeriod"/>
            </a:pPr>
            <a:endParaRPr lang="en-GB" sz="1400" dirty="0"/>
          </a:p>
          <a:p>
            <a:pPr marL="342900" indent="-342900">
              <a:buFont typeface="+mj-lt"/>
              <a:buAutoNum type="arabicPeriod"/>
            </a:pPr>
            <a:endParaRPr lang="en-GB" sz="1400" dirty="0" smtClean="0"/>
          </a:p>
          <a:p>
            <a:pPr marL="342900" indent="-342900">
              <a:buFont typeface="+mj-lt"/>
              <a:buAutoNum type="arabicPeriod"/>
            </a:pPr>
            <a:endParaRPr lang="en-GB" sz="1400" dirty="0" smtClean="0"/>
          </a:p>
          <a:p>
            <a:pPr marL="342900" indent="-342900">
              <a:buFont typeface="+mj-lt"/>
              <a:buAutoNum type="arabicPeriod"/>
            </a:pPr>
            <a:endParaRPr lang="en-GB" sz="1400" dirty="0"/>
          </a:p>
          <a:p>
            <a:pPr marL="342900" indent="-342900">
              <a:buFont typeface="+mj-lt"/>
              <a:buAutoNum type="arabicPeriod"/>
            </a:pPr>
            <a:r>
              <a:rPr lang="en-GB" sz="1400" dirty="0" smtClean="0"/>
              <a:t>Describe </a:t>
            </a:r>
            <a:r>
              <a:rPr lang="en-GB" sz="1400" dirty="0"/>
              <a:t>what this graph tells us about real wages in the </a:t>
            </a:r>
            <a:r>
              <a:rPr lang="en-GB" sz="1400" dirty="0" smtClean="0"/>
              <a:t>UK from March 2001 to March 2017?</a:t>
            </a:r>
          </a:p>
          <a:p>
            <a:pPr marL="342900" indent="-342900">
              <a:buFont typeface="+mj-lt"/>
              <a:buAutoNum type="arabicPeriod"/>
            </a:pPr>
            <a:endParaRPr lang="en-GB" sz="1400" dirty="0"/>
          </a:p>
          <a:p>
            <a:pPr marL="342900" indent="-342900">
              <a:buFont typeface="+mj-lt"/>
              <a:buAutoNum type="arabicPeriod"/>
            </a:pPr>
            <a:endParaRPr lang="en-GB" sz="1400" dirty="0" smtClean="0"/>
          </a:p>
          <a:p>
            <a:pPr marL="342900" indent="-342900">
              <a:buFont typeface="+mj-lt"/>
              <a:buAutoNum type="arabicPeriod"/>
            </a:pPr>
            <a:endParaRPr lang="en-GB" sz="1400" dirty="0"/>
          </a:p>
          <a:p>
            <a:pPr marL="342900" indent="-342900">
              <a:buFont typeface="+mj-lt"/>
              <a:buAutoNum type="arabicPeriod"/>
            </a:pPr>
            <a:endParaRPr lang="en-GB" sz="1400" dirty="0" smtClean="0"/>
          </a:p>
          <a:p>
            <a:pPr marL="342900" indent="-342900">
              <a:buFont typeface="+mj-lt"/>
              <a:buAutoNum type="arabicPeriod"/>
            </a:pPr>
            <a:endParaRPr lang="en-GB" sz="1400" dirty="0" smtClean="0"/>
          </a:p>
          <a:p>
            <a:pPr marL="342900" indent="-342900">
              <a:buFont typeface="+mj-lt"/>
              <a:buAutoNum type="arabicPeriod"/>
            </a:pPr>
            <a:endParaRPr lang="en-GB" sz="1400" dirty="0"/>
          </a:p>
          <a:p>
            <a:pPr marL="342900" indent="-342900">
              <a:buFont typeface="+mj-lt"/>
              <a:buAutoNum type="arabicPeriod"/>
            </a:pPr>
            <a:endParaRPr lang="en-GB" sz="1400" dirty="0" smtClean="0"/>
          </a:p>
          <a:p>
            <a:pPr marL="342900" indent="-342900">
              <a:buFont typeface="+mj-lt"/>
              <a:buAutoNum type="arabicPeriod"/>
            </a:pPr>
            <a:endParaRPr lang="en-GB" sz="1400" dirty="0"/>
          </a:p>
          <a:p>
            <a:pPr marL="342900" indent="-342900">
              <a:buFont typeface="+mj-lt"/>
              <a:buAutoNum type="arabicPeriod"/>
            </a:pPr>
            <a:endParaRPr lang="en-GB" sz="1400" dirty="0" smtClean="0"/>
          </a:p>
          <a:p>
            <a:pPr marL="342900" indent="-342900">
              <a:buFont typeface="+mj-lt"/>
              <a:buAutoNum type="arabicPeriod"/>
            </a:pPr>
            <a:r>
              <a:rPr lang="en-GB" sz="1400" dirty="0" smtClean="0"/>
              <a:t>Explain </a:t>
            </a:r>
            <a:r>
              <a:rPr lang="en-GB" sz="1400" dirty="0"/>
              <a:t>why the graph might follow these trends? (HINT: think back to what happened before 2008 and the financial crisis </a:t>
            </a:r>
            <a:r>
              <a:rPr lang="en-GB" sz="1400" dirty="0" smtClean="0"/>
              <a:t>and what has happened since?</a:t>
            </a:r>
          </a:p>
          <a:p>
            <a:pPr marL="342900" indent="-342900">
              <a:buFont typeface="+mj-lt"/>
              <a:buAutoNum type="arabicPeriod"/>
            </a:pPr>
            <a:endParaRPr lang="en-GB" sz="1200" dirty="0"/>
          </a:p>
          <a:p>
            <a:pPr marL="342900" indent="-342900">
              <a:buFont typeface="+mj-lt"/>
              <a:buAutoNum type="arabicPeriod"/>
            </a:pPr>
            <a:endParaRPr lang="en-GB" sz="1200" dirty="0" smtClean="0"/>
          </a:p>
          <a:p>
            <a:pPr marL="342900" indent="-342900">
              <a:buFont typeface="+mj-lt"/>
              <a:buAutoNum type="arabicPeriod"/>
            </a:pPr>
            <a:endParaRPr lang="en-GB" sz="1200" dirty="0"/>
          </a:p>
          <a:p>
            <a:pPr marL="342900" indent="-342900">
              <a:buFont typeface="+mj-lt"/>
              <a:buAutoNum type="arabicPeriod"/>
            </a:pPr>
            <a:endParaRPr lang="en-GB" sz="1200" dirty="0" smtClean="0"/>
          </a:p>
          <a:p>
            <a:pPr marL="342900" indent="-342900">
              <a:buFont typeface="+mj-lt"/>
              <a:buAutoNum type="arabicPeriod"/>
            </a:pPr>
            <a:endParaRPr lang="en-GB" sz="1200" dirty="0"/>
          </a:p>
          <a:p>
            <a:pPr marL="342900" indent="-342900">
              <a:buFont typeface="+mj-lt"/>
              <a:buAutoNum type="arabicPeriod"/>
            </a:pPr>
            <a:endParaRPr lang="en-GB" sz="1200" dirty="0" smtClean="0"/>
          </a:p>
          <a:p>
            <a:pPr marL="342900" indent="-342900">
              <a:buFont typeface="+mj-lt"/>
              <a:buAutoNum type="arabicPeriod"/>
            </a:pPr>
            <a:endParaRPr lang="en-GB" sz="1200" dirty="0"/>
          </a:p>
          <a:p>
            <a:pPr marL="342900" indent="-342900">
              <a:buFont typeface="+mj-lt"/>
              <a:buAutoNum type="arabicPeriod"/>
            </a:pPr>
            <a:endParaRPr lang="en-GB" sz="1200" dirty="0" smtClean="0"/>
          </a:p>
          <a:p>
            <a:pPr marL="342900" indent="-342900">
              <a:buFont typeface="+mj-lt"/>
              <a:buAutoNum type="arabicPeriod"/>
            </a:pPr>
            <a:endParaRPr lang="en-GB" sz="1200" dirty="0" smtClean="0"/>
          </a:p>
          <a:p>
            <a:pPr marL="342900" indent="-342900">
              <a:buFont typeface="+mj-lt"/>
              <a:buAutoNum type="arabicPeriod"/>
            </a:pPr>
            <a:endParaRPr lang="en-GB" sz="1200" dirty="0"/>
          </a:p>
        </p:txBody>
      </p:sp>
      <p:pic>
        <p:nvPicPr>
          <p:cNvPr id="3" name="Picture 2"/>
          <p:cNvPicPr>
            <a:picLocks noChangeAspect="1"/>
          </p:cNvPicPr>
          <p:nvPr/>
        </p:nvPicPr>
        <p:blipFill>
          <a:blip r:embed="rId3"/>
          <a:stretch>
            <a:fillRect/>
          </a:stretch>
        </p:blipFill>
        <p:spPr>
          <a:xfrm>
            <a:off x="4882242" y="0"/>
            <a:ext cx="7309758" cy="6858000"/>
          </a:xfrm>
          <a:prstGeom prst="rect">
            <a:avLst/>
          </a:prstGeom>
        </p:spPr>
      </p:pic>
    </p:spTree>
    <p:extLst>
      <p:ext uri="{BB962C8B-B14F-4D97-AF65-F5344CB8AC3E}">
        <p14:creationId xmlns:p14="http://schemas.microsoft.com/office/powerpoint/2010/main" val="13418387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501" y="391658"/>
            <a:ext cx="11162143" cy="60202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smtClean="0">
                <a:solidFill>
                  <a:schemeClr val="bg1"/>
                </a:solidFill>
              </a:rPr>
              <a:t>ARCHIVE</a:t>
            </a:r>
            <a:endParaRPr lang="en-GB" sz="6600" b="1" dirty="0">
              <a:solidFill>
                <a:schemeClr val="bg1"/>
              </a:solidFill>
            </a:endParaRPr>
          </a:p>
        </p:txBody>
      </p:sp>
    </p:spTree>
    <p:extLst>
      <p:ext uri="{BB962C8B-B14F-4D97-AF65-F5344CB8AC3E}">
        <p14:creationId xmlns:p14="http://schemas.microsoft.com/office/powerpoint/2010/main" val="45766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4165"/>
            <a:ext cx="10515600" cy="1325563"/>
          </a:xfrm>
        </p:spPr>
        <p:txBody>
          <a:bodyPr/>
          <a:lstStyle/>
          <a:p>
            <a:r>
              <a:rPr lang="en-GB" b="1" dirty="0" smtClean="0"/>
              <a:t>INDEX NUMBERS APPLICATION</a:t>
            </a:r>
            <a:r>
              <a:rPr lang="en-GB" dirty="0" smtClean="0"/>
              <a:t/>
            </a:r>
            <a:br>
              <a:rPr lang="en-GB" dirty="0" smtClean="0"/>
            </a:br>
            <a:r>
              <a:rPr lang="en-GB" sz="3200" dirty="0" smtClean="0">
                <a:solidFill>
                  <a:srgbClr val="FF0000"/>
                </a:solidFill>
              </a:rPr>
              <a:t>‘Real and Nominal’ Values: GDP</a:t>
            </a:r>
            <a:endParaRPr lang="en-GB" sz="3200" dirty="0">
              <a:solidFill>
                <a:srgbClr val="FF0000"/>
              </a:solidFill>
            </a:endParaRPr>
          </a:p>
        </p:txBody>
      </p:sp>
      <p:sp>
        <p:nvSpPr>
          <p:cNvPr id="3" name="Rectangle 2"/>
          <p:cNvSpPr/>
          <p:nvPr/>
        </p:nvSpPr>
        <p:spPr>
          <a:xfrm>
            <a:off x="5992586" y="1159328"/>
            <a:ext cx="6199413" cy="5698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227003" y="1629728"/>
            <a:ext cx="5161426" cy="1477328"/>
          </a:xfrm>
          <a:prstGeom prst="rect">
            <a:avLst/>
          </a:prstGeom>
          <a:noFill/>
        </p:spPr>
        <p:txBody>
          <a:bodyPr wrap="square" rtlCol="0">
            <a:spAutoFit/>
          </a:bodyPr>
          <a:lstStyle/>
          <a:p>
            <a:r>
              <a:rPr lang="en-GB" b="1" dirty="0" smtClean="0"/>
              <a:t>KEY WORDS:</a:t>
            </a:r>
          </a:p>
          <a:p>
            <a:pPr marL="285750" indent="-285750">
              <a:buFont typeface="Arial" panose="020B0604020202020204" pitchFamily="34" charset="0"/>
              <a:buChar char="•"/>
            </a:pPr>
            <a:r>
              <a:rPr lang="en-GB" dirty="0" smtClean="0"/>
              <a:t>Nominal value = the actual or ‘face value’ or ‘current price’</a:t>
            </a:r>
          </a:p>
          <a:p>
            <a:pPr marL="285750" indent="-285750">
              <a:buFont typeface="Arial" panose="020B0604020202020204" pitchFamily="34" charset="0"/>
              <a:buChar char="•"/>
            </a:pPr>
            <a:r>
              <a:rPr lang="en-GB" dirty="0" smtClean="0"/>
              <a:t>Real Value = value adjusted for inflation (or constant price)</a:t>
            </a:r>
            <a:endParaRPr lang="en-GB" dirty="0"/>
          </a:p>
        </p:txBody>
      </p:sp>
      <p:pic>
        <p:nvPicPr>
          <p:cNvPr id="5" name="Picture 4"/>
          <p:cNvPicPr>
            <a:picLocks noChangeAspect="1"/>
          </p:cNvPicPr>
          <p:nvPr/>
        </p:nvPicPr>
        <p:blipFill>
          <a:blip r:embed="rId3"/>
          <a:stretch>
            <a:fillRect/>
          </a:stretch>
        </p:blipFill>
        <p:spPr>
          <a:xfrm>
            <a:off x="227003" y="3143726"/>
            <a:ext cx="4965483" cy="1100137"/>
          </a:xfrm>
          <a:prstGeom prst="rect">
            <a:avLst/>
          </a:prstGeom>
        </p:spPr>
      </p:pic>
      <p:sp>
        <p:nvSpPr>
          <p:cNvPr id="6" name="TextBox 5"/>
          <p:cNvSpPr txBox="1"/>
          <p:nvPr/>
        </p:nvSpPr>
        <p:spPr>
          <a:xfrm>
            <a:off x="227003" y="4432619"/>
            <a:ext cx="5161426" cy="2308324"/>
          </a:xfrm>
          <a:prstGeom prst="rect">
            <a:avLst/>
          </a:prstGeom>
          <a:solidFill>
            <a:schemeClr val="bg1"/>
          </a:solidFill>
        </p:spPr>
        <p:txBody>
          <a:bodyPr wrap="square" rtlCol="0">
            <a:spAutoFit/>
          </a:bodyPr>
          <a:lstStyle/>
          <a:p>
            <a:r>
              <a:rPr lang="en-GB" b="1" dirty="0" smtClean="0"/>
              <a:t>TASK: From </a:t>
            </a:r>
            <a:r>
              <a:rPr lang="en-GB" dirty="0" smtClean="0"/>
              <a:t>2000-2003 above in the table….</a:t>
            </a:r>
          </a:p>
          <a:p>
            <a:pPr marL="342900" indent="-342900">
              <a:buFont typeface="+mj-lt"/>
              <a:buAutoNum type="arabicPeriod"/>
            </a:pPr>
            <a:r>
              <a:rPr lang="en-GB" dirty="0" smtClean="0"/>
              <a:t>What was the increase in GDP at current market prices? Is this a nominal or a real increase?</a:t>
            </a:r>
          </a:p>
          <a:p>
            <a:pPr marL="342900" indent="-342900">
              <a:buFont typeface="+mj-lt"/>
              <a:buAutoNum type="arabicPeriod"/>
            </a:pPr>
            <a:r>
              <a:rPr lang="en-GB" dirty="0" smtClean="0"/>
              <a:t>What is the increase in inflation at this time?</a:t>
            </a:r>
          </a:p>
          <a:p>
            <a:pPr marL="342900" indent="-342900">
              <a:buFont typeface="+mj-lt"/>
              <a:buAutoNum type="arabicPeriod"/>
            </a:pPr>
            <a:r>
              <a:rPr lang="en-GB" dirty="0" smtClean="0"/>
              <a:t>How much more GDP has been created in reality once price changes are taken into account?</a:t>
            </a:r>
          </a:p>
          <a:p>
            <a:pPr marL="342900" indent="-342900">
              <a:buFont typeface="+mj-lt"/>
              <a:buAutoNum type="arabicPeriod"/>
            </a:pPr>
            <a:r>
              <a:rPr lang="en-GB" dirty="0" smtClean="0"/>
              <a:t>Why does the real GDP increase give a better reflection of actual living standards?</a:t>
            </a:r>
          </a:p>
        </p:txBody>
      </p:sp>
      <p:sp>
        <p:nvSpPr>
          <p:cNvPr id="7" name="Rectangle 6"/>
          <p:cNvSpPr/>
          <p:nvPr/>
        </p:nvSpPr>
        <p:spPr>
          <a:xfrm>
            <a:off x="3488267" y="3125390"/>
            <a:ext cx="1704219" cy="1136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297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98871"/>
            <a:ext cx="10515600" cy="1325563"/>
          </a:xfrm>
        </p:spPr>
        <p:txBody>
          <a:bodyPr/>
          <a:lstStyle/>
          <a:p>
            <a:r>
              <a:rPr lang="en-US" b="1" u="sng" dirty="0" smtClean="0">
                <a:latin typeface="+mn-lt"/>
              </a:rPr>
              <a:t>RWS 4 - Weeks 4 and 5</a:t>
            </a:r>
            <a:endParaRPr lang="en-US" b="1" u="sng" dirty="0">
              <a:latin typeface="+mn-lt"/>
            </a:endParaRPr>
          </a:p>
        </p:txBody>
      </p:sp>
      <p:sp>
        <p:nvSpPr>
          <p:cNvPr id="3" name="Content Placeholder 2"/>
          <p:cNvSpPr>
            <a:spLocks noGrp="1"/>
          </p:cNvSpPr>
          <p:nvPr>
            <p:ph idx="1"/>
          </p:nvPr>
        </p:nvSpPr>
        <p:spPr>
          <a:xfrm>
            <a:off x="415637" y="1694730"/>
            <a:ext cx="11526981" cy="4929099"/>
          </a:xfrm>
        </p:spPr>
        <p:txBody>
          <a:bodyPr>
            <a:normAutofit lnSpcReduction="10000"/>
          </a:bodyPr>
          <a:lstStyle/>
          <a:p>
            <a:r>
              <a:rPr lang="en-US" b="1" dirty="0" smtClean="0"/>
              <a:t>MICRO – The Role of the Market</a:t>
            </a:r>
          </a:p>
          <a:p>
            <a:pPr lvl="1"/>
            <a:r>
              <a:rPr lang="en-US" dirty="0" smtClean="0"/>
              <a:t>The role of the market and efficiency (allocative and productive)</a:t>
            </a:r>
          </a:p>
          <a:p>
            <a:pPr lvl="1"/>
            <a:r>
              <a:rPr lang="en-US" dirty="0" smtClean="0"/>
              <a:t>Welfare economics – consumer and producer surplus</a:t>
            </a:r>
          </a:p>
          <a:p>
            <a:pPr lvl="1"/>
            <a:r>
              <a:rPr lang="en-US" dirty="0" smtClean="0"/>
              <a:t>The role of </a:t>
            </a:r>
            <a:r>
              <a:rPr lang="en-US" dirty="0"/>
              <a:t>p</a:t>
            </a:r>
            <a:r>
              <a:rPr lang="en-US" dirty="0" smtClean="0"/>
              <a:t>rices in the market (disequilibrium analysis)</a:t>
            </a:r>
          </a:p>
          <a:p>
            <a:pPr lvl="1"/>
            <a:r>
              <a:rPr lang="en-US" dirty="0" smtClean="0"/>
              <a:t>Introduction to “Behavioral Economics’ - challenging the assumption of ‘rationality’ of consumers and firms</a:t>
            </a:r>
          </a:p>
          <a:p>
            <a:r>
              <a:rPr lang="en-US" b="1" dirty="0" smtClean="0"/>
              <a:t>MACRO – Price Levels</a:t>
            </a:r>
          </a:p>
          <a:p>
            <a:pPr lvl="1"/>
            <a:r>
              <a:rPr lang="en-US" dirty="0" smtClean="0"/>
              <a:t>The concept of money</a:t>
            </a:r>
          </a:p>
          <a:p>
            <a:pPr lvl="1"/>
            <a:r>
              <a:rPr lang="en-US" dirty="0" smtClean="0"/>
              <a:t>Importance of Stable Prices: The effects of Volatile Price Levels - Hyper Inflation (Zimbabwe, Germany, Hungary) and Deflationary Traps (Japan)</a:t>
            </a:r>
          </a:p>
          <a:p>
            <a:pPr lvl="1"/>
            <a:r>
              <a:rPr lang="en-US" dirty="0" smtClean="0"/>
              <a:t>Causes of changes in price levels</a:t>
            </a:r>
          </a:p>
          <a:p>
            <a:pPr lvl="1"/>
            <a:r>
              <a:rPr lang="en-US" dirty="0" smtClean="0"/>
              <a:t>Measuring price levels (CPI and RPI) and UK economic history</a:t>
            </a:r>
          </a:p>
          <a:p>
            <a:pPr lvl="1"/>
            <a:r>
              <a:rPr lang="en-US" dirty="0" smtClean="0"/>
              <a:t>Economic data of </a:t>
            </a:r>
            <a:r>
              <a:rPr lang="en-US" dirty="0"/>
              <a:t>m</a:t>
            </a:r>
            <a:r>
              <a:rPr lang="en-US" dirty="0" smtClean="0"/>
              <a:t>acroeconomic indicators - price indices etc.</a:t>
            </a:r>
          </a:p>
        </p:txBody>
      </p:sp>
    </p:spTree>
    <p:extLst>
      <p:ext uri="{BB962C8B-B14F-4D97-AF65-F5344CB8AC3E}">
        <p14:creationId xmlns:p14="http://schemas.microsoft.com/office/powerpoint/2010/main" val="163528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mn-lt"/>
              </a:rPr>
              <a:t>RWS4 </a:t>
            </a:r>
            <a:r>
              <a:rPr lang="en-US" sz="4800" b="1" dirty="0">
                <a:latin typeface="+mn-lt"/>
              </a:rPr>
              <a:t>– PREP </a:t>
            </a:r>
            <a:r>
              <a:rPr lang="en-US" sz="4800" b="1" dirty="0" smtClean="0">
                <a:latin typeface="+mn-lt"/>
              </a:rPr>
              <a:t>HOMEWORK</a:t>
            </a:r>
            <a:r>
              <a:rPr lang="en-US" sz="4800" b="1" dirty="0" smtClean="0"/>
              <a:t/>
            </a:r>
            <a:br>
              <a:rPr lang="en-US" sz="4800" b="1" dirty="0" smtClean="0"/>
            </a:br>
            <a:r>
              <a:rPr lang="en-US" sz="2700" b="1" dirty="0" smtClean="0">
                <a:solidFill>
                  <a:srgbClr val="FF0000"/>
                </a:solidFill>
              </a:rPr>
              <a:t>Due for inspection on Monday 26</a:t>
            </a:r>
            <a:r>
              <a:rPr lang="en-US" sz="2700" b="1" baseline="30000" dirty="0" smtClean="0">
                <a:solidFill>
                  <a:srgbClr val="FF0000"/>
                </a:solidFill>
              </a:rPr>
              <a:t>th</a:t>
            </a:r>
            <a:r>
              <a:rPr lang="en-US" sz="2700" b="1" dirty="0" smtClean="0">
                <a:solidFill>
                  <a:srgbClr val="FF0000"/>
                </a:solidFill>
              </a:rPr>
              <a:t> Nov 2018</a:t>
            </a:r>
            <a:endParaRPr lang="en-US" sz="3600" b="1" dirty="0">
              <a:solidFill>
                <a:srgbClr val="FF0000"/>
              </a:solidFill>
            </a:endParaRPr>
          </a:p>
        </p:txBody>
      </p:sp>
      <p:sp>
        <p:nvSpPr>
          <p:cNvPr id="3" name="Content Placeholder 2"/>
          <p:cNvSpPr>
            <a:spLocks noGrp="1"/>
          </p:cNvSpPr>
          <p:nvPr>
            <p:ph idx="1"/>
          </p:nvPr>
        </p:nvSpPr>
        <p:spPr>
          <a:xfrm>
            <a:off x="602674" y="1988705"/>
            <a:ext cx="4523509" cy="4351338"/>
          </a:xfrm>
        </p:spPr>
        <p:txBody>
          <a:bodyPr>
            <a:normAutofit fontScale="77500" lnSpcReduction="20000"/>
          </a:bodyPr>
          <a:lstStyle/>
          <a:p>
            <a:pPr marL="360363" indent="-360363">
              <a:buFont typeface="+mj-lt"/>
              <a:buAutoNum type="arabicPeriod"/>
            </a:pPr>
            <a:r>
              <a:rPr lang="en-US" b="1" dirty="0" smtClean="0"/>
              <a:t>MICRO (2.25-3 hours): PREP (prepare for inspection)</a:t>
            </a:r>
          </a:p>
          <a:p>
            <a:pPr lvl="1"/>
            <a:r>
              <a:rPr lang="en-US" dirty="0" smtClean="0"/>
              <a:t>1-1.5 hour: Complete the reading and questions on the ‘role of prices’</a:t>
            </a:r>
          </a:p>
          <a:p>
            <a:pPr lvl="1"/>
            <a:r>
              <a:rPr lang="en-US" dirty="0" smtClean="0"/>
              <a:t>1-1.5 hour: Complete reading and worksheet on ‘Behavioral Economics’.</a:t>
            </a:r>
          </a:p>
          <a:p>
            <a:pPr marL="360363" indent="-360363">
              <a:buFont typeface="+mj-lt"/>
              <a:buAutoNum type="arabicPeriod"/>
            </a:pPr>
            <a:r>
              <a:rPr lang="en-US" b="1" dirty="0" smtClean="0"/>
              <a:t>MACRO (2.25-3 hours): PREP (prepare for inspection)</a:t>
            </a:r>
          </a:p>
          <a:p>
            <a:pPr lvl="1"/>
            <a:r>
              <a:rPr lang="en-US" dirty="0" smtClean="0"/>
              <a:t>1.25 to 2 hours: Complete </a:t>
            </a:r>
            <a:r>
              <a:rPr lang="en-US" dirty="0"/>
              <a:t>the reading and worksheet on ‘Deflation in Japan</a:t>
            </a:r>
            <a:r>
              <a:rPr lang="en-US" dirty="0" smtClean="0"/>
              <a:t>’.</a:t>
            </a:r>
          </a:p>
          <a:p>
            <a:pPr lvl="1"/>
            <a:r>
              <a:rPr lang="en-US" dirty="0" smtClean="0"/>
              <a:t>45 minutes max: Complete reading and questions on the concept of INDEX numbers; this was part of the GCSE </a:t>
            </a:r>
            <a:r>
              <a:rPr lang="en-US" dirty="0" err="1" smtClean="0"/>
              <a:t>Maths</a:t>
            </a:r>
            <a:r>
              <a:rPr lang="en-US" dirty="0" smtClean="0"/>
              <a:t> syllabus so you should of encountered </a:t>
            </a:r>
            <a:r>
              <a:rPr lang="en-US" smtClean="0"/>
              <a:t>it before.</a:t>
            </a:r>
            <a:endParaRPr lang="en-US" dirty="0"/>
          </a:p>
        </p:txBody>
      </p:sp>
      <p:pic>
        <p:nvPicPr>
          <p:cNvPr id="4" name="Picture 3"/>
          <p:cNvPicPr>
            <a:picLocks noChangeAspect="1"/>
          </p:cNvPicPr>
          <p:nvPr/>
        </p:nvPicPr>
        <p:blipFill>
          <a:blip r:embed="rId2"/>
          <a:stretch>
            <a:fillRect/>
          </a:stretch>
        </p:blipFill>
        <p:spPr>
          <a:xfrm>
            <a:off x="5661313" y="1825625"/>
            <a:ext cx="5955968" cy="3979430"/>
          </a:xfrm>
          <a:prstGeom prst="rect">
            <a:avLst/>
          </a:prstGeom>
        </p:spPr>
      </p:pic>
      <p:sp>
        <p:nvSpPr>
          <p:cNvPr id="5" name="TextBox 4"/>
          <p:cNvSpPr txBox="1"/>
          <p:nvPr/>
        </p:nvSpPr>
        <p:spPr>
          <a:xfrm>
            <a:off x="2160613" y="6247680"/>
            <a:ext cx="7870777" cy="369332"/>
          </a:xfrm>
          <a:prstGeom prst="rect">
            <a:avLst/>
          </a:prstGeom>
          <a:noFill/>
        </p:spPr>
        <p:txBody>
          <a:bodyPr wrap="none" rtlCol="0">
            <a:spAutoFit/>
          </a:bodyPr>
          <a:lstStyle/>
          <a:p>
            <a:pPr algn="ctr"/>
            <a:r>
              <a:rPr lang="en-GB" b="1" dirty="0" smtClean="0">
                <a:solidFill>
                  <a:srgbClr val="7030A0"/>
                </a:solidFill>
              </a:rPr>
              <a:t>ALL AVAILABLE ON GOL UNDER RWS4 FOLDERS IN MICRO AND MACRO SECTION</a:t>
            </a:r>
            <a:endParaRPr lang="en-GB" b="1" dirty="0">
              <a:solidFill>
                <a:srgbClr val="7030A0"/>
              </a:solidFill>
            </a:endParaRPr>
          </a:p>
        </p:txBody>
      </p:sp>
    </p:spTree>
    <p:extLst>
      <p:ext uri="{BB962C8B-B14F-4D97-AF65-F5344CB8AC3E}">
        <p14:creationId xmlns:p14="http://schemas.microsoft.com/office/powerpoint/2010/main" val="283899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70" y="104350"/>
            <a:ext cx="10515600" cy="1325563"/>
          </a:xfrm>
        </p:spPr>
        <p:txBody>
          <a:bodyPr>
            <a:normAutofit/>
          </a:bodyPr>
          <a:lstStyle/>
          <a:p>
            <a:r>
              <a:rPr lang="en-US" b="1" dirty="0" smtClean="0"/>
              <a:t>MACRO</a:t>
            </a:r>
            <a:br>
              <a:rPr lang="en-US" b="1" dirty="0" smtClean="0"/>
            </a:br>
            <a:r>
              <a:rPr lang="en-US" sz="3600" b="1" dirty="0"/>
              <a:t>Where does this fit in with the course?</a:t>
            </a:r>
          </a:p>
        </p:txBody>
      </p:sp>
      <p:sp>
        <p:nvSpPr>
          <p:cNvPr id="4" name="Text Box 3"/>
          <p:cNvSpPr txBox="1">
            <a:spLocks noChangeArrowheads="1"/>
          </p:cNvSpPr>
          <p:nvPr/>
        </p:nvSpPr>
        <p:spPr bwMode="auto">
          <a:xfrm>
            <a:off x="2324101" y="3038844"/>
            <a:ext cx="1130300" cy="4143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DEMAND SIDE POLICIES</a:t>
            </a:r>
          </a:p>
        </p:txBody>
      </p:sp>
      <p:sp>
        <p:nvSpPr>
          <p:cNvPr id="5" name="Text Box 4"/>
          <p:cNvSpPr txBox="1">
            <a:spLocks noChangeArrowheads="1"/>
          </p:cNvSpPr>
          <p:nvPr/>
        </p:nvSpPr>
        <p:spPr bwMode="auto">
          <a:xfrm>
            <a:off x="2324101" y="5307383"/>
            <a:ext cx="1130300" cy="414337"/>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SUPPLY SIDE POLICIES</a:t>
            </a:r>
          </a:p>
        </p:txBody>
      </p:sp>
      <p:sp>
        <p:nvSpPr>
          <p:cNvPr id="6" name="Text Box 5"/>
          <p:cNvSpPr txBox="1">
            <a:spLocks noChangeArrowheads="1"/>
          </p:cNvSpPr>
          <p:nvPr/>
        </p:nvSpPr>
        <p:spPr bwMode="auto">
          <a:xfrm>
            <a:off x="5073652" y="4118344"/>
            <a:ext cx="1755775" cy="577850"/>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AGGREGATE </a:t>
            </a:r>
          </a:p>
          <a:p>
            <a:pPr algn="ctr">
              <a:spcBef>
                <a:spcPct val="0"/>
              </a:spcBef>
              <a:buNone/>
              <a:defRPr/>
            </a:pPr>
            <a:r>
              <a:rPr lang="en-GB" altLang="en-US" sz="1050" b="1">
                <a:solidFill>
                  <a:srgbClr val="FF3300"/>
                </a:solidFill>
              </a:rPr>
              <a:t>DEMAND AND SUPPLY </a:t>
            </a:r>
          </a:p>
          <a:p>
            <a:pPr algn="ctr">
              <a:spcBef>
                <a:spcPct val="0"/>
              </a:spcBef>
              <a:buNone/>
              <a:defRPr/>
            </a:pPr>
            <a:r>
              <a:rPr lang="en-GB" altLang="en-US" sz="1050" b="1">
                <a:solidFill>
                  <a:srgbClr val="FF3300"/>
                </a:solidFill>
              </a:rPr>
              <a:t>ANALYSIS</a:t>
            </a:r>
          </a:p>
        </p:txBody>
      </p:sp>
      <p:sp>
        <p:nvSpPr>
          <p:cNvPr id="7" name="Text Box 6"/>
          <p:cNvSpPr txBox="1">
            <a:spLocks noChangeArrowheads="1"/>
          </p:cNvSpPr>
          <p:nvPr/>
        </p:nvSpPr>
        <p:spPr bwMode="auto">
          <a:xfrm>
            <a:off x="7824788" y="2391144"/>
            <a:ext cx="1697038" cy="935038"/>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srgbClr val="FF3300"/>
                </a:solidFill>
              </a:rPr>
              <a:t>ECONOMIC</a:t>
            </a:r>
          </a:p>
          <a:p>
            <a:pPr algn="ctr">
              <a:spcBef>
                <a:spcPct val="0"/>
              </a:spcBef>
              <a:buNone/>
              <a:defRPr/>
            </a:pPr>
            <a:r>
              <a:rPr lang="en-GB" altLang="en-US" sz="1050" b="1">
                <a:solidFill>
                  <a:srgbClr val="FF3300"/>
                </a:solidFill>
              </a:rPr>
              <a:t>GROWTH</a:t>
            </a:r>
          </a:p>
          <a:p>
            <a:pPr algn="ctr">
              <a:spcBef>
                <a:spcPct val="0"/>
              </a:spcBef>
              <a:buNone/>
              <a:defRPr/>
            </a:pPr>
            <a:r>
              <a:rPr lang="en-GB" altLang="en-US" sz="675" b="1">
                <a:solidFill>
                  <a:prstClr val="black"/>
                </a:solidFill>
              </a:rPr>
              <a:t>(increase in GDP?  GDP represents the total output that an economy is making.  The higher the GDP, the more output and the better the standard of living in that country)</a:t>
            </a:r>
          </a:p>
        </p:txBody>
      </p:sp>
      <p:sp>
        <p:nvSpPr>
          <p:cNvPr id="8" name="Text Box 7"/>
          <p:cNvSpPr txBox="1">
            <a:spLocks noChangeArrowheads="1"/>
          </p:cNvSpPr>
          <p:nvPr/>
        </p:nvSpPr>
        <p:spPr bwMode="auto">
          <a:xfrm>
            <a:off x="7824788" y="5577258"/>
            <a:ext cx="1697038" cy="800219"/>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a:solidFill>
                  <a:srgbClr val="FF3300"/>
                </a:solidFill>
                <a:latin typeface="Calibri" panose="020F0502020204030204" pitchFamily="34" charset="0"/>
              </a:rPr>
              <a:t>BALANCE OF PAYMENTS</a:t>
            </a:r>
          </a:p>
          <a:p>
            <a:pPr algn="ctr" eaLnBrk="1" hangingPunct="1"/>
            <a:r>
              <a:rPr lang="en-GB" altLang="en-US" sz="600" b="1">
                <a:solidFill>
                  <a:srgbClr val="000000"/>
                </a:solidFill>
                <a:latin typeface="Calibri" panose="020F0502020204030204" pitchFamily="34" charset="0"/>
              </a:rPr>
              <a:t>(the balance of payments measures all the flows of money into and out of the economy.  At AS the current account is all you need to know about – it measures the money flowing in terms of trade and income from foreign assets)</a:t>
            </a:r>
          </a:p>
        </p:txBody>
      </p:sp>
      <p:sp>
        <p:nvSpPr>
          <p:cNvPr id="9" name="Text Box 8"/>
          <p:cNvSpPr txBox="1">
            <a:spLocks noChangeArrowheads="1"/>
          </p:cNvSpPr>
          <p:nvPr/>
        </p:nvSpPr>
        <p:spPr bwMode="auto">
          <a:xfrm>
            <a:off x="7824788" y="4550145"/>
            <a:ext cx="1697038" cy="708025"/>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a:solidFill>
                  <a:srgbClr val="FF3300"/>
                </a:solidFill>
                <a:latin typeface="Calibri" panose="020F0502020204030204" pitchFamily="34" charset="0"/>
              </a:rPr>
              <a:t>PRICE LEVEL</a:t>
            </a:r>
          </a:p>
          <a:p>
            <a:pPr algn="ctr" eaLnBrk="1" hangingPunct="1"/>
            <a:r>
              <a:rPr lang="en-GB" altLang="en-US" sz="600" b="1">
                <a:solidFill>
                  <a:srgbClr val="000000"/>
                </a:solidFill>
                <a:latin typeface="Calibri" panose="020F0502020204030204" pitchFamily="34" charset="0"/>
              </a:rPr>
              <a:t>Inflation or Deflation (prices rising or falling? – we want to keep that stable – measured using the CPI.  If price rise by too much, then people lose their ability to purchase goods and their standard of living will fall)</a:t>
            </a:r>
          </a:p>
        </p:txBody>
      </p:sp>
      <p:sp>
        <p:nvSpPr>
          <p:cNvPr id="10" name="Text Box 9"/>
          <p:cNvSpPr txBox="1">
            <a:spLocks noChangeArrowheads="1"/>
          </p:cNvSpPr>
          <p:nvPr/>
        </p:nvSpPr>
        <p:spPr bwMode="auto">
          <a:xfrm>
            <a:off x="7824788" y="3470644"/>
            <a:ext cx="1697038" cy="707886"/>
          </a:xfrm>
          <a:prstGeom prst="rect">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a:solidFill>
                  <a:srgbClr val="FF3300"/>
                </a:solidFill>
                <a:latin typeface="Calibri" panose="020F0502020204030204" pitchFamily="34" charset="0"/>
              </a:rPr>
              <a:t>UNEMPLOYMENT</a:t>
            </a:r>
          </a:p>
          <a:p>
            <a:pPr algn="ctr" eaLnBrk="1" hangingPunct="1"/>
            <a:r>
              <a:rPr lang="en-GB" altLang="en-US" sz="600" b="1">
                <a:solidFill>
                  <a:srgbClr val="000000"/>
                </a:solidFill>
                <a:latin typeface="Calibri" panose="020F0502020204030204" pitchFamily="34" charset="0"/>
              </a:rPr>
              <a:t>(number of people out of work – measured by the JSA number or through the ILO survey.  There are different types of unemployment – structural, frictional etc. which you need to know about)</a:t>
            </a:r>
          </a:p>
        </p:txBody>
      </p:sp>
      <p:sp>
        <p:nvSpPr>
          <p:cNvPr id="11" name="Line 10"/>
          <p:cNvSpPr>
            <a:spLocks noChangeShapeType="1"/>
          </p:cNvSpPr>
          <p:nvPr/>
        </p:nvSpPr>
        <p:spPr bwMode="auto">
          <a:xfrm>
            <a:off x="4546601" y="1546594"/>
            <a:ext cx="0" cy="51435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11"/>
          <p:cNvSpPr>
            <a:spLocks noChangeShapeType="1"/>
          </p:cNvSpPr>
          <p:nvPr/>
        </p:nvSpPr>
        <p:spPr bwMode="auto">
          <a:xfrm>
            <a:off x="7356476" y="1546594"/>
            <a:ext cx="0" cy="51435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12"/>
          <p:cNvSpPr>
            <a:spLocks noChangeShapeType="1"/>
          </p:cNvSpPr>
          <p:nvPr/>
        </p:nvSpPr>
        <p:spPr bwMode="auto">
          <a:xfrm flipH="1">
            <a:off x="2236788" y="2227632"/>
            <a:ext cx="7429500" cy="0"/>
          </a:xfrm>
          <a:prstGeom prst="line">
            <a:avLst/>
          </a:prstGeom>
          <a:noFill/>
          <a:ln w="1270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13"/>
          <p:cNvSpPr txBox="1">
            <a:spLocks noChangeArrowheads="1"/>
          </p:cNvSpPr>
          <p:nvPr/>
        </p:nvSpPr>
        <p:spPr bwMode="auto">
          <a:xfrm>
            <a:off x="2236789" y="1546595"/>
            <a:ext cx="2252663" cy="56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1000" b="1" dirty="0">
                <a:solidFill>
                  <a:srgbClr val="000000"/>
                </a:solidFill>
                <a:latin typeface="Calibri" panose="020F0502020204030204" pitchFamily="34" charset="0"/>
              </a:rPr>
              <a:t>Government Policies</a:t>
            </a:r>
          </a:p>
          <a:p>
            <a:pPr algn="ctr" eaLnBrk="1" hangingPunct="1"/>
            <a:r>
              <a:rPr lang="en-GB" altLang="en-US" sz="700" b="1" dirty="0">
                <a:solidFill>
                  <a:srgbClr val="000000"/>
                </a:solidFill>
                <a:latin typeface="Calibri" panose="020F0502020204030204" pitchFamily="34" charset="0"/>
              </a:rPr>
              <a:t>(policies available to the Government to influence the economy – demand side tend to be short run strategies and supply side, long run)</a:t>
            </a:r>
          </a:p>
        </p:txBody>
      </p:sp>
      <p:sp>
        <p:nvSpPr>
          <p:cNvPr id="15" name="Text Box 14"/>
          <p:cNvSpPr txBox="1">
            <a:spLocks noChangeArrowheads="1"/>
          </p:cNvSpPr>
          <p:nvPr/>
        </p:nvSpPr>
        <p:spPr bwMode="auto">
          <a:xfrm>
            <a:off x="4606926" y="1546595"/>
            <a:ext cx="2690812"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prstClr val="black"/>
                </a:solidFill>
              </a:rPr>
              <a:t>Economic Analysis</a:t>
            </a:r>
          </a:p>
          <a:p>
            <a:pPr algn="ctr">
              <a:spcBef>
                <a:spcPct val="0"/>
              </a:spcBef>
              <a:buNone/>
              <a:defRPr/>
            </a:pPr>
            <a:r>
              <a:rPr lang="en-GB" altLang="en-US" sz="750" b="1">
                <a:solidFill>
                  <a:prstClr val="black"/>
                </a:solidFill>
              </a:rPr>
              <a:t>(the economic theory to explain how government policy might affect the macroeconomic performance of the UK.  Remember to label your axis on the graphs correctly)</a:t>
            </a:r>
          </a:p>
        </p:txBody>
      </p:sp>
      <p:sp>
        <p:nvSpPr>
          <p:cNvPr id="16" name="Text Box 15"/>
          <p:cNvSpPr txBox="1">
            <a:spLocks noChangeArrowheads="1"/>
          </p:cNvSpPr>
          <p:nvPr/>
        </p:nvSpPr>
        <p:spPr bwMode="auto">
          <a:xfrm>
            <a:off x="7297738" y="1546594"/>
            <a:ext cx="2368550"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1050" b="1">
                <a:solidFill>
                  <a:prstClr val="black"/>
                </a:solidFill>
              </a:rPr>
              <a:t>UK Macroeconomic Performance</a:t>
            </a:r>
          </a:p>
          <a:p>
            <a:pPr algn="ctr">
              <a:spcBef>
                <a:spcPct val="0"/>
              </a:spcBef>
              <a:buNone/>
              <a:defRPr/>
            </a:pPr>
            <a:r>
              <a:rPr lang="en-GB" altLang="en-US" sz="750" b="1">
                <a:solidFill>
                  <a:prstClr val="black"/>
                </a:solidFill>
              </a:rPr>
              <a:t>(how we judge how well an economy is doing)</a:t>
            </a:r>
          </a:p>
        </p:txBody>
      </p:sp>
      <p:sp>
        <p:nvSpPr>
          <p:cNvPr id="17" name="Text Box 16"/>
          <p:cNvSpPr txBox="1">
            <a:spLocks noChangeArrowheads="1"/>
          </p:cNvSpPr>
          <p:nvPr/>
        </p:nvSpPr>
        <p:spPr bwMode="auto">
          <a:xfrm>
            <a:off x="2559051" y="2335582"/>
            <a:ext cx="1871662" cy="50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Fiscal Policy</a:t>
            </a:r>
          </a:p>
          <a:p>
            <a:pPr algn="ctr" eaLnBrk="1" hangingPunct="1"/>
            <a:r>
              <a:rPr lang="en-GB" altLang="en-US" sz="600" b="1">
                <a:solidFill>
                  <a:srgbClr val="000000"/>
                </a:solidFill>
                <a:latin typeface="Calibri" panose="020F0502020204030204" pitchFamily="34" charset="0"/>
              </a:rPr>
              <a:t>(changes in taxes and spending – the budget balance.  The Government borrows money by issuing Government bonds</a:t>
            </a:r>
          </a:p>
        </p:txBody>
      </p:sp>
      <p:sp>
        <p:nvSpPr>
          <p:cNvPr id="18" name="Text Box 17"/>
          <p:cNvSpPr txBox="1">
            <a:spLocks noChangeArrowheads="1"/>
          </p:cNvSpPr>
          <p:nvPr/>
        </p:nvSpPr>
        <p:spPr bwMode="auto">
          <a:xfrm>
            <a:off x="2617788" y="5955082"/>
            <a:ext cx="1695450" cy="5064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Interventionist Method</a:t>
            </a:r>
          </a:p>
          <a:p>
            <a:pPr algn="ctr" eaLnBrk="1" hangingPunct="1"/>
            <a:r>
              <a:rPr lang="en-GB" altLang="en-US" sz="600" b="1">
                <a:solidFill>
                  <a:srgbClr val="000000"/>
                </a:solidFill>
                <a:latin typeface="Calibri" panose="020F0502020204030204" pitchFamily="34" charset="0"/>
              </a:rPr>
              <a:t>(increasing Government intervention into the economy – e.g. education and training, subsidies for research and development etc.)</a:t>
            </a:r>
          </a:p>
        </p:txBody>
      </p:sp>
      <p:sp>
        <p:nvSpPr>
          <p:cNvPr id="19" name="Text Box 18"/>
          <p:cNvSpPr txBox="1">
            <a:spLocks noChangeArrowheads="1"/>
          </p:cNvSpPr>
          <p:nvPr/>
        </p:nvSpPr>
        <p:spPr bwMode="auto">
          <a:xfrm>
            <a:off x="2559051" y="3686545"/>
            <a:ext cx="1871662" cy="60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dirty="0">
                <a:solidFill>
                  <a:srgbClr val="000000"/>
                </a:solidFill>
                <a:latin typeface="Calibri" panose="020F0502020204030204" pitchFamily="34" charset="0"/>
              </a:rPr>
              <a:t>Monetary Policy</a:t>
            </a:r>
          </a:p>
          <a:p>
            <a:pPr algn="ctr" eaLnBrk="1" hangingPunct="1"/>
            <a:r>
              <a:rPr lang="en-GB" altLang="en-US" sz="600" b="1" dirty="0">
                <a:solidFill>
                  <a:srgbClr val="000000"/>
                </a:solidFill>
                <a:latin typeface="Calibri" panose="020F0502020204030204" pitchFamily="34" charset="0"/>
              </a:rPr>
              <a:t>(mainly changes in interest rates – but also changes in money supply and exchange rates. Today the Bank of England has independence from the Government in setting interest rates)</a:t>
            </a:r>
          </a:p>
        </p:txBody>
      </p:sp>
      <p:sp>
        <p:nvSpPr>
          <p:cNvPr id="20" name="Text Box 19"/>
          <p:cNvSpPr txBox="1">
            <a:spLocks noChangeArrowheads="1"/>
          </p:cNvSpPr>
          <p:nvPr/>
        </p:nvSpPr>
        <p:spPr bwMode="auto">
          <a:xfrm>
            <a:off x="2559051" y="4550145"/>
            <a:ext cx="1871662" cy="6000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Free Market Method</a:t>
            </a:r>
          </a:p>
          <a:p>
            <a:pPr algn="ctr" eaLnBrk="1" hangingPunct="1"/>
            <a:r>
              <a:rPr lang="en-GB" altLang="en-US" sz="600" b="1">
                <a:solidFill>
                  <a:srgbClr val="000000"/>
                </a:solidFill>
                <a:latin typeface="Calibri" panose="020F0502020204030204" pitchFamily="34" charset="0"/>
              </a:rPr>
              <a:t>(removing Government intervention from the economy – e.g. reducing direct taxes and benefits to provide a greater incentive to enter work; privatisation to make markets more efficient etc.)</a:t>
            </a:r>
          </a:p>
        </p:txBody>
      </p:sp>
      <p:sp>
        <p:nvSpPr>
          <p:cNvPr id="21" name="Text Box 20"/>
          <p:cNvSpPr txBox="1">
            <a:spLocks noChangeArrowheads="1"/>
          </p:cNvSpPr>
          <p:nvPr/>
        </p:nvSpPr>
        <p:spPr bwMode="auto">
          <a:xfrm>
            <a:off x="5307013" y="3362694"/>
            <a:ext cx="1289050" cy="554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Aggregate Demand</a:t>
            </a:r>
          </a:p>
          <a:p>
            <a:pPr algn="ctr" eaLnBrk="1" hangingPunct="1"/>
            <a:r>
              <a:rPr lang="en-GB" altLang="en-US" sz="900" b="1">
                <a:solidFill>
                  <a:srgbClr val="000000"/>
                </a:solidFill>
                <a:latin typeface="Calibri" panose="020F0502020204030204" pitchFamily="34" charset="0"/>
              </a:rPr>
              <a:t>AD</a:t>
            </a:r>
          </a:p>
          <a:p>
            <a:pPr algn="ctr" eaLnBrk="1" hangingPunct="1"/>
            <a:r>
              <a:rPr lang="en-GB" altLang="en-US" sz="600" b="1">
                <a:solidFill>
                  <a:srgbClr val="000000"/>
                </a:solidFill>
                <a:latin typeface="Calibri" panose="020F0502020204030204" pitchFamily="34" charset="0"/>
              </a:rPr>
              <a:t>The total amount of demand for resources in the economy</a:t>
            </a:r>
          </a:p>
        </p:txBody>
      </p:sp>
      <p:sp>
        <p:nvSpPr>
          <p:cNvPr id="22" name="Text Box 21"/>
          <p:cNvSpPr txBox="1">
            <a:spLocks noChangeArrowheads="1"/>
          </p:cNvSpPr>
          <p:nvPr/>
        </p:nvSpPr>
        <p:spPr bwMode="auto">
          <a:xfrm>
            <a:off x="5307013" y="5035919"/>
            <a:ext cx="1238250" cy="554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900" b="1">
                <a:solidFill>
                  <a:srgbClr val="000000"/>
                </a:solidFill>
                <a:latin typeface="Calibri" panose="020F0502020204030204" pitchFamily="34" charset="0"/>
              </a:rPr>
              <a:t>Aggregate Supply</a:t>
            </a:r>
          </a:p>
          <a:p>
            <a:pPr algn="ctr" eaLnBrk="1" hangingPunct="1"/>
            <a:r>
              <a:rPr lang="en-GB" altLang="en-US" sz="900" b="1">
                <a:solidFill>
                  <a:srgbClr val="000000"/>
                </a:solidFill>
                <a:latin typeface="Calibri" panose="020F0502020204030204" pitchFamily="34" charset="0"/>
              </a:rPr>
              <a:t>AS</a:t>
            </a:r>
          </a:p>
          <a:p>
            <a:pPr algn="ctr" eaLnBrk="1" hangingPunct="1"/>
            <a:r>
              <a:rPr lang="en-GB" altLang="en-US" sz="600" b="1">
                <a:solidFill>
                  <a:srgbClr val="000000"/>
                </a:solidFill>
                <a:latin typeface="Calibri" panose="020F0502020204030204" pitchFamily="34" charset="0"/>
              </a:rPr>
              <a:t>The total amount of resources in the economy</a:t>
            </a:r>
          </a:p>
        </p:txBody>
      </p:sp>
      <p:sp>
        <p:nvSpPr>
          <p:cNvPr id="23" name="Line 22"/>
          <p:cNvSpPr>
            <a:spLocks noChangeShapeType="1"/>
          </p:cNvSpPr>
          <p:nvPr/>
        </p:nvSpPr>
        <p:spPr bwMode="auto">
          <a:xfrm>
            <a:off x="6829426" y="4388219"/>
            <a:ext cx="760412" cy="0"/>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23"/>
          <p:cNvSpPr>
            <a:spLocks noChangeShapeType="1"/>
          </p:cNvSpPr>
          <p:nvPr/>
        </p:nvSpPr>
        <p:spPr bwMode="auto">
          <a:xfrm>
            <a:off x="3962401" y="4388219"/>
            <a:ext cx="1111250" cy="0"/>
          </a:xfrm>
          <a:prstGeom prst="line">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25" name="AutoShape 24"/>
          <p:cNvCxnSpPr>
            <a:cxnSpLocks noChangeShapeType="1"/>
            <a:stCxn id="4" idx="0"/>
            <a:endCxn id="17" idx="2"/>
          </p:cNvCxnSpPr>
          <p:nvPr/>
        </p:nvCxnSpPr>
        <p:spPr bwMode="auto">
          <a:xfrm flipV="1">
            <a:off x="2889252" y="2843582"/>
            <a:ext cx="604837" cy="195262"/>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6" name="AutoShape 25"/>
          <p:cNvCxnSpPr>
            <a:cxnSpLocks noChangeShapeType="1"/>
            <a:stCxn id="4" idx="2"/>
            <a:endCxn id="19" idx="0"/>
          </p:cNvCxnSpPr>
          <p:nvPr/>
        </p:nvCxnSpPr>
        <p:spPr bwMode="auto">
          <a:xfrm>
            <a:off x="2889252" y="3453182"/>
            <a:ext cx="604837" cy="233362"/>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7" name="AutoShape 26"/>
          <p:cNvCxnSpPr>
            <a:cxnSpLocks noChangeShapeType="1"/>
            <a:stCxn id="5" idx="0"/>
            <a:endCxn id="20" idx="2"/>
          </p:cNvCxnSpPr>
          <p:nvPr/>
        </p:nvCxnSpPr>
        <p:spPr bwMode="auto">
          <a:xfrm flipV="1">
            <a:off x="2889252" y="5150220"/>
            <a:ext cx="604837" cy="157163"/>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8" name="AutoShape 27"/>
          <p:cNvCxnSpPr>
            <a:cxnSpLocks noChangeShapeType="1"/>
            <a:stCxn id="5" idx="2"/>
            <a:endCxn id="18" idx="0"/>
          </p:cNvCxnSpPr>
          <p:nvPr/>
        </p:nvCxnSpPr>
        <p:spPr bwMode="auto">
          <a:xfrm>
            <a:off x="2889251" y="5721720"/>
            <a:ext cx="576262" cy="233363"/>
          </a:xfrm>
          <a:prstGeom prst="straightConnector1">
            <a:avLst/>
          </a:prstGeom>
          <a:noFill/>
          <a:ln w="9525">
            <a:solidFill>
              <a:schemeClr val="tx1"/>
            </a:solidFill>
            <a:round/>
            <a:headEnd/>
            <a:tailEnd type="oval" w="med" len="med"/>
          </a:ln>
          <a:extLst>
            <a:ext uri="{909E8E84-426E-40dd-AFC4-6F175D3DCCD1}">
              <a14:hiddenFill xmlns="" xmlns:a14="http://schemas.microsoft.com/office/drawing/2010/main">
                <a:noFill/>
              </a14:hiddenFill>
            </a:ext>
          </a:extLst>
        </p:spPr>
      </p:cxnSp>
      <p:cxnSp>
        <p:nvCxnSpPr>
          <p:cNvPr id="29" name="AutoShape 28"/>
          <p:cNvCxnSpPr>
            <a:cxnSpLocks noChangeShapeType="1"/>
            <a:stCxn id="21" idx="2"/>
            <a:endCxn id="6" idx="0"/>
          </p:cNvCxnSpPr>
          <p:nvPr/>
        </p:nvCxnSpPr>
        <p:spPr bwMode="auto">
          <a:xfrm>
            <a:off x="5951538" y="3916732"/>
            <a:ext cx="0" cy="20161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0" name="AutoShape 30"/>
          <p:cNvCxnSpPr>
            <a:cxnSpLocks noChangeShapeType="1"/>
            <a:stCxn id="23" idx="1"/>
            <a:endCxn id="7" idx="1"/>
          </p:cNvCxnSpPr>
          <p:nvPr/>
        </p:nvCxnSpPr>
        <p:spPr bwMode="auto">
          <a:xfrm flipV="1">
            <a:off x="7589838" y="2857869"/>
            <a:ext cx="234950" cy="1530350"/>
          </a:xfrm>
          <a:prstGeom prst="straightConnector1">
            <a:avLst/>
          </a:prstGeom>
          <a:noFill/>
          <a:ln w="952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31" name="AutoShape 31"/>
          <p:cNvCxnSpPr>
            <a:cxnSpLocks noChangeShapeType="1"/>
            <a:stCxn id="23" idx="1"/>
            <a:endCxn id="10" idx="1"/>
          </p:cNvCxnSpPr>
          <p:nvPr/>
        </p:nvCxnSpPr>
        <p:spPr bwMode="auto">
          <a:xfrm flipV="1">
            <a:off x="7589838" y="3824588"/>
            <a:ext cx="234950" cy="563633"/>
          </a:xfrm>
          <a:prstGeom prst="straightConnector1">
            <a:avLst/>
          </a:prstGeom>
          <a:noFill/>
          <a:ln w="952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32" name="AutoShape 32"/>
          <p:cNvCxnSpPr>
            <a:cxnSpLocks noChangeShapeType="1"/>
            <a:stCxn id="23" idx="1"/>
            <a:endCxn id="9" idx="1"/>
          </p:cNvCxnSpPr>
          <p:nvPr/>
        </p:nvCxnSpPr>
        <p:spPr bwMode="auto">
          <a:xfrm>
            <a:off x="7589838" y="4388219"/>
            <a:ext cx="234950" cy="51593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3" name="AutoShape 33"/>
          <p:cNvCxnSpPr>
            <a:cxnSpLocks noChangeShapeType="1"/>
            <a:stCxn id="23" idx="1"/>
            <a:endCxn id="8" idx="1"/>
          </p:cNvCxnSpPr>
          <p:nvPr/>
        </p:nvCxnSpPr>
        <p:spPr bwMode="auto">
          <a:xfrm>
            <a:off x="7589838" y="4388221"/>
            <a:ext cx="234950" cy="1589147"/>
          </a:xfrm>
          <a:prstGeom prst="straightConnector1">
            <a:avLst/>
          </a:prstGeom>
          <a:noFill/>
          <a:ln w="9525">
            <a:solidFill>
              <a:schemeClr val="tx1"/>
            </a:solidFill>
            <a:round/>
            <a:headEnd type="oval" w="med" len="med"/>
            <a:tailEnd type="triangle" w="med" len="med"/>
          </a:ln>
          <a:extLst>
            <a:ext uri="{909E8E84-426E-40dd-AFC4-6F175D3DCCD1}">
              <a14:hiddenFill xmlns="" xmlns:a14="http://schemas.microsoft.com/office/drawing/2010/main">
                <a:noFill/>
              </a14:hiddenFill>
            </a:ext>
          </a:extLst>
        </p:spPr>
      </p:cxnSp>
      <p:cxnSp>
        <p:nvCxnSpPr>
          <p:cNvPr id="34" name="AutoShape 34"/>
          <p:cNvCxnSpPr>
            <a:cxnSpLocks noChangeShapeType="1"/>
            <a:stCxn id="5" idx="3"/>
            <a:endCxn id="22" idx="1"/>
          </p:cNvCxnSpPr>
          <p:nvPr/>
        </p:nvCxnSpPr>
        <p:spPr bwMode="auto">
          <a:xfrm flipV="1">
            <a:off x="3454401" y="5313733"/>
            <a:ext cx="1852612" cy="200025"/>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35" name="AutoShape 35"/>
          <p:cNvCxnSpPr>
            <a:cxnSpLocks noChangeShapeType="1"/>
            <a:stCxn id="4" idx="3"/>
            <a:endCxn id="21" idx="1"/>
          </p:cNvCxnSpPr>
          <p:nvPr/>
        </p:nvCxnSpPr>
        <p:spPr bwMode="auto">
          <a:xfrm>
            <a:off x="3454401" y="3246807"/>
            <a:ext cx="1852612" cy="392112"/>
          </a:xfrm>
          <a:prstGeom prst="bentConnector3">
            <a:avLst>
              <a:gd name="adj1" fmla="val 50000"/>
            </a:avLst>
          </a:prstGeom>
          <a:noFill/>
          <a:ln w="9525">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6" name="Text Box 36"/>
          <p:cNvSpPr txBox="1">
            <a:spLocks noChangeArrowheads="1"/>
          </p:cNvSpPr>
          <p:nvPr/>
        </p:nvSpPr>
        <p:spPr bwMode="auto">
          <a:xfrm>
            <a:off x="4546601" y="2391145"/>
            <a:ext cx="760412"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a:solidFill>
                  <a:prstClr val="black"/>
                </a:solidFill>
              </a:rPr>
              <a:t>Consumption</a:t>
            </a:r>
          </a:p>
          <a:p>
            <a:pPr algn="ctr">
              <a:spcBef>
                <a:spcPct val="0"/>
              </a:spcBef>
              <a:buNone/>
              <a:defRPr/>
            </a:pPr>
            <a:r>
              <a:rPr lang="en-GB" altLang="en-US" sz="750" b="1">
                <a:solidFill>
                  <a:prstClr val="black"/>
                </a:solidFill>
              </a:rPr>
              <a:t>(C)</a:t>
            </a:r>
          </a:p>
          <a:p>
            <a:pPr algn="ctr">
              <a:spcBef>
                <a:spcPct val="0"/>
              </a:spcBef>
              <a:buNone/>
              <a:defRPr/>
            </a:pPr>
            <a:r>
              <a:rPr lang="en-GB" altLang="en-US" sz="600" b="1">
                <a:solidFill>
                  <a:prstClr val="black"/>
                </a:solidFill>
              </a:rPr>
              <a:t>Spending by households in the economy</a:t>
            </a:r>
          </a:p>
        </p:txBody>
      </p:sp>
      <p:sp>
        <p:nvSpPr>
          <p:cNvPr id="37" name="Text Box 37"/>
          <p:cNvSpPr txBox="1">
            <a:spLocks noChangeArrowheads="1"/>
          </p:cNvSpPr>
          <p:nvPr/>
        </p:nvSpPr>
        <p:spPr bwMode="auto">
          <a:xfrm>
            <a:off x="5249863" y="2391145"/>
            <a:ext cx="725488" cy="60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a:solidFill>
                  <a:prstClr val="black"/>
                </a:solidFill>
              </a:rPr>
              <a:t>Investment</a:t>
            </a:r>
          </a:p>
          <a:p>
            <a:pPr algn="ctr">
              <a:spcBef>
                <a:spcPct val="0"/>
              </a:spcBef>
              <a:buNone/>
              <a:defRPr/>
            </a:pPr>
            <a:r>
              <a:rPr lang="en-GB" altLang="en-US" sz="750" b="1">
                <a:solidFill>
                  <a:prstClr val="black"/>
                </a:solidFill>
              </a:rPr>
              <a:t>(I)</a:t>
            </a:r>
          </a:p>
          <a:p>
            <a:pPr algn="ctr">
              <a:spcBef>
                <a:spcPct val="0"/>
              </a:spcBef>
              <a:buNone/>
              <a:defRPr/>
            </a:pPr>
            <a:r>
              <a:rPr lang="en-GB" altLang="en-US" sz="600" b="1">
                <a:solidFill>
                  <a:prstClr val="black"/>
                </a:solidFill>
              </a:rPr>
              <a:t>Spending by firms in the economy</a:t>
            </a:r>
          </a:p>
        </p:txBody>
      </p:sp>
      <p:sp>
        <p:nvSpPr>
          <p:cNvPr id="38" name="Text Box 38"/>
          <p:cNvSpPr txBox="1">
            <a:spLocks noChangeArrowheads="1"/>
          </p:cNvSpPr>
          <p:nvPr/>
        </p:nvSpPr>
        <p:spPr bwMode="auto">
          <a:xfrm>
            <a:off x="5892801" y="2335582"/>
            <a:ext cx="762000" cy="71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750" b="1">
                <a:solidFill>
                  <a:prstClr val="black"/>
                </a:solidFill>
              </a:rPr>
              <a:t>Government</a:t>
            </a:r>
          </a:p>
          <a:p>
            <a:pPr algn="ctr">
              <a:spcBef>
                <a:spcPct val="0"/>
              </a:spcBef>
              <a:buNone/>
              <a:defRPr/>
            </a:pPr>
            <a:r>
              <a:rPr lang="en-GB" altLang="en-US" sz="750" b="1">
                <a:solidFill>
                  <a:prstClr val="black"/>
                </a:solidFill>
              </a:rPr>
              <a:t>Spending</a:t>
            </a:r>
          </a:p>
          <a:p>
            <a:pPr algn="ctr">
              <a:spcBef>
                <a:spcPct val="0"/>
              </a:spcBef>
              <a:buNone/>
              <a:defRPr/>
            </a:pPr>
            <a:r>
              <a:rPr lang="en-GB" altLang="en-US" sz="750" b="1">
                <a:solidFill>
                  <a:prstClr val="black"/>
                </a:solidFill>
              </a:rPr>
              <a:t>(G)</a:t>
            </a:r>
          </a:p>
          <a:p>
            <a:pPr algn="ctr">
              <a:spcBef>
                <a:spcPct val="0"/>
              </a:spcBef>
              <a:buNone/>
              <a:defRPr/>
            </a:pPr>
            <a:r>
              <a:rPr lang="en-GB" altLang="en-US" sz="600" b="1">
                <a:solidFill>
                  <a:prstClr val="black"/>
                </a:solidFill>
              </a:rPr>
              <a:t>Spending by the Government in the economy</a:t>
            </a:r>
          </a:p>
        </p:txBody>
      </p:sp>
      <p:sp>
        <p:nvSpPr>
          <p:cNvPr id="39" name="Text Box 39"/>
          <p:cNvSpPr txBox="1">
            <a:spLocks noChangeArrowheads="1"/>
          </p:cNvSpPr>
          <p:nvPr/>
        </p:nvSpPr>
        <p:spPr bwMode="auto">
          <a:xfrm>
            <a:off x="6537326" y="2391145"/>
            <a:ext cx="819150" cy="78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700" b="1">
                <a:solidFill>
                  <a:srgbClr val="000000"/>
                </a:solidFill>
                <a:latin typeface="Calibri" panose="020F0502020204030204" pitchFamily="34" charset="0"/>
              </a:rPr>
              <a:t>Trade Balance</a:t>
            </a:r>
          </a:p>
          <a:p>
            <a:pPr algn="ctr" eaLnBrk="1" hangingPunct="1"/>
            <a:r>
              <a:rPr lang="en-GB" altLang="en-US" sz="700" b="1">
                <a:solidFill>
                  <a:srgbClr val="000000"/>
                </a:solidFill>
                <a:latin typeface="Calibri" panose="020F0502020204030204" pitchFamily="34" charset="0"/>
              </a:rPr>
              <a:t>(X-M)</a:t>
            </a:r>
          </a:p>
          <a:p>
            <a:pPr algn="ctr" eaLnBrk="1" hangingPunct="1"/>
            <a:r>
              <a:rPr lang="en-GB" altLang="en-US" sz="600" b="1">
                <a:solidFill>
                  <a:srgbClr val="000000"/>
                </a:solidFill>
                <a:latin typeface="Calibri" panose="020F0502020204030204" pitchFamily="34" charset="0"/>
              </a:rPr>
              <a:t>Spending by “foreigners” in the economy compared to us spending in “foreign” countries</a:t>
            </a:r>
          </a:p>
        </p:txBody>
      </p:sp>
      <p:cxnSp>
        <p:nvCxnSpPr>
          <p:cNvPr id="40" name="AutoShape 40"/>
          <p:cNvCxnSpPr>
            <a:cxnSpLocks noChangeShapeType="1"/>
            <a:stCxn id="36" idx="2"/>
            <a:endCxn id="21" idx="0"/>
          </p:cNvCxnSpPr>
          <p:nvPr/>
        </p:nvCxnSpPr>
        <p:spPr bwMode="auto">
          <a:xfrm>
            <a:off x="4927602" y="2991220"/>
            <a:ext cx="1023937" cy="371475"/>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41" name="AutoShape 41"/>
          <p:cNvCxnSpPr>
            <a:cxnSpLocks noChangeShapeType="1"/>
            <a:stCxn id="37" idx="2"/>
            <a:endCxn id="21" idx="0"/>
          </p:cNvCxnSpPr>
          <p:nvPr/>
        </p:nvCxnSpPr>
        <p:spPr bwMode="auto">
          <a:xfrm>
            <a:off x="5613402" y="2991220"/>
            <a:ext cx="338137" cy="371475"/>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42" name="AutoShape 42"/>
          <p:cNvCxnSpPr>
            <a:cxnSpLocks noChangeShapeType="1"/>
            <a:stCxn id="21" idx="0"/>
            <a:endCxn id="38" idx="2"/>
          </p:cNvCxnSpPr>
          <p:nvPr/>
        </p:nvCxnSpPr>
        <p:spPr bwMode="auto">
          <a:xfrm flipV="1">
            <a:off x="5951539" y="3051544"/>
            <a:ext cx="322263" cy="31115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43" name="Text Box 44"/>
          <p:cNvSpPr txBox="1">
            <a:spLocks noChangeArrowheads="1"/>
          </p:cNvSpPr>
          <p:nvPr/>
        </p:nvSpPr>
        <p:spPr bwMode="auto">
          <a:xfrm>
            <a:off x="4664076" y="5901108"/>
            <a:ext cx="1287462"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GB" altLang="en-US" sz="600" b="1">
                <a:solidFill>
                  <a:srgbClr val="ED7D31"/>
                </a:solidFill>
                <a:latin typeface="Calibri" panose="020F0502020204030204" pitchFamily="34" charset="0"/>
              </a:rPr>
              <a:t>Short Run </a:t>
            </a:r>
          </a:p>
          <a:p>
            <a:pPr algn="ctr" eaLnBrk="1" hangingPunct="1"/>
            <a:r>
              <a:rPr lang="en-GB" altLang="en-US" sz="600" b="1">
                <a:solidFill>
                  <a:srgbClr val="ED7D31"/>
                </a:solidFill>
                <a:latin typeface="Calibri" panose="020F0502020204030204" pitchFamily="34" charset="0"/>
              </a:rPr>
              <a:t>Aggregate Supply</a:t>
            </a:r>
          </a:p>
          <a:p>
            <a:pPr algn="ctr" eaLnBrk="1" hangingPunct="1"/>
            <a:r>
              <a:rPr lang="en-GB" altLang="en-US" sz="600" b="1">
                <a:solidFill>
                  <a:srgbClr val="ED7D31"/>
                </a:solidFill>
                <a:latin typeface="Calibri" panose="020F0502020204030204" pitchFamily="34" charset="0"/>
              </a:rPr>
              <a:t>(SRAS)</a:t>
            </a:r>
          </a:p>
          <a:p>
            <a:pPr algn="ctr" eaLnBrk="1" hangingPunct="1"/>
            <a:r>
              <a:rPr lang="en-GB" altLang="en-US" sz="600" b="1">
                <a:solidFill>
                  <a:srgbClr val="000000"/>
                </a:solidFill>
                <a:latin typeface="Calibri" panose="020F0502020204030204" pitchFamily="34" charset="0"/>
              </a:rPr>
              <a:t>(short run changes in costs of production – e.g. higher import prices etc.)</a:t>
            </a:r>
          </a:p>
        </p:txBody>
      </p:sp>
      <p:sp>
        <p:nvSpPr>
          <p:cNvPr id="44" name="Text Box 45"/>
          <p:cNvSpPr txBox="1">
            <a:spLocks noChangeArrowheads="1"/>
          </p:cNvSpPr>
          <p:nvPr/>
        </p:nvSpPr>
        <p:spPr bwMode="auto">
          <a:xfrm>
            <a:off x="5951539" y="5901107"/>
            <a:ext cx="1203325" cy="588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None/>
              <a:defRPr/>
            </a:pPr>
            <a:r>
              <a:rPr lang="en-GB" altLang="en-US" sz="675" b="1">
                <a:solidFill>
                  <a:srgbClr val="ED7D31"/>
                </a:solidFill>
              </a:rPr>
              <a:t>Long Run </a:t>
            </a:r>
          </a:p>
          <a:p>
            <a:pPr algn="ctr">
              <a:spcBef>
                <a:spcPct val="0"/>
              </a:spcBef>
              <a:buNone/>
              <a:defRPr/>
            </a:pPr>
            <a:r>
              <a:rPr lang="en-GB" altLang="en-US" sz="675" b="1">
                <a:solidFill>
                  <a:srgbClr val="ED7D31"/>
                </a:solidFill>
              </a:rPr>
              <a:t>Aggregate Supply</a:t>
            </a:r>
          </a:p>
          <a:p>
            <a:pPr algn="ctr">
              <a:spcBef>
                <a:spcPct val="0"/>
              </a:spcBef>
              <a:buNone/>
              <a:defRPr/>
            </a:pPr>
            <a:r>
              <a:rPr lang="en-GB" altLang="en-US" sz="675" b="1">
                <a:solidFill>
                  <a:srgbClr val="ED7D31"/>
                </a:solidFill>
              </a:rPr>
              <a:t>(LRAS)</a:t>
            </a:r>
          </a:p>
          <a:p>
            <a:pPr algn="ctr">
              <a:spcBef>
                <a:spcPct val="0"/>
              </a:spcBef>
              <a:buNone/>
              <a:defRPr/>
            </a:pPr>
            <a:r>
              <a:rPr lang="en-GB" altLang="en-US" sz="600" b="1">
                <a:solidFill>
                  <a:prstClr val="black"/>
                </a:solidFill>
              </a:rPr>
              <a:t>(quality and quantity of </a:t>
            </a:r>
          </a:p>
          <a:p>
            <a:pPr algn="ctr">
              <a:spcBef>
                <a:spcPct val="0"/>
              </a:spcBef>
              <a:buNone/>
              <a:defRPr/>
            </a:pPr>
            <a:r>
              <a:rPr lang="en-GB" altLang="en-US" sz="600" b="1">
                <a:solidFill>
                  <a:prstClr val="black"/>
                </a:solidFill>
              </a:rPr>
              <a:t>labour and capital)</a:t>
            </a:r>
          </a:p>
        </p:txBody>
      </p:sp>
      <p:cxnSp>
        <p:nvCxnSpPr>
          <p:cNvPr id="45" name="AutoShape 46"/>
          <p:cNvCxnSpPr>
            <a:cxnSpLocks noChangeShapeType="1"/>
            <a:stCxn id="43" idx="0"/>
            <a:endCxn id="22" idx="2"/>
          </p:cNvCxnSpPr>
          <p:nvPr/>
        </p:nvCxnSpPr>
        <p:spPr bwMode="auto">
          <a:xfrm flipV="1">
            <a:off x="5307808" y="5589957"/>
            <a:ext cx="618331" cy="31115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46" name="AutoShape 47"/>
          <p:cNvCxnSpPr>
            <a:cxnSpLocks noChangeShapeType="1"/>
            <a:stCxn id="44" idx="0"/>
            <a:endCxn id="22" idx="2"/>
          </p:cNvCxnSpPr>
          <p:nvPr/>
        </p:nvCxnSpPr>
        <p:spPr bwMode="auto">
          <a:xfrm flipH="1" flipV="1">
            <a:off x="5926139" y="5589957"/>
            <a:ext cx="627063" cy="31115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47" name="Oval 52"/>
          <p:cNvSpPr>
            <a:spLocks noChangeArrowheads="1"/>
          </p:cNvSpPr>
          <p:nvPr/>
        </p:nvSpPr>
        <p:spPr bwMode="auto">
          <a:xfrm>
            <a:off x="7531101" y="4280269"/>
            <a:ext cx="176212" cy="217488"/>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None/>
              <a:defRPr/>
            </a:pPr>
            <a:endParaRPr lang="en-US" altLang="en-US" sz="1050">
              <a:solidFill>
                <a:prstClr val="black"/>
              </a:solidFill>
            </a:endParaRPr>
          </a:p>
        </p:txBody>
      </p:sp>
      <p:sp>
        <p:nvSpPr>
          <p:cNvPr id="48" name="Line 55"/>
          <p:cNvSpPr>
            <a:spLocks noChangeShapeType="1"/>
          </p:cNvSpPr>
          <p:nvPr/>
        </p:nvSpPr>
        <p:spPr bwMode="auto">
          <a:xfrm>
            <a:off x="2381251" y="4388219"/>
            <a:ext cx="1581150"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Line 56"/>
          <p:cNvSpPr>
            <a:spLocks noChangeShapeType="1"/>
          </p:cNvSpPr>
          <p:nvPr/>
        </p:nvSpPr>
        <p:spPr bwMode="auto">
          <a:xfrm flipV="1">
            <a:off x="2439988" y="3415082"/>
            <a:ext cx="0" cy="18923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Oval 60"/>
          <p:cNvSpPr>
            <a:spLocks noChangeArrowheads="1"/>
          </p:cNvSpPr>
          <p:nvPr/>
        </p:nvSpPr>
        <p:spPr bwMode="auto">
          <a:xfrm>
            <a:off x="2382839" y="4334244"/>
            <a:ext cx="117475" cy="107950"/>
          </a:xfrm>
          <a:prstGeom prst="ellipse">
            <a:avLst/>
          </a:prstGeom>
          <a:solidFill>
            <a:schemeClr val="tx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None/>
              <a:defRPr/>
            </a:pPr>
            <a:endParaRPr lang="en-US" altLang="en-US" sz="1050">
              <a:solidFill>
                <a:prstClr val="black"/>
              </a:solidFill>
            </a:endParaRPr>
          </a:p>
        </p:txBody>
      </p:sp>
      <p:sp>
        <p:nvSpPr>
          <p:cNvPr id="51" name="Line 61"/>
          <p:cNvSpPr>
            <a:spLocks noChangeShapeType="1"/>
          </p:cNvSpPr>
          <p:nvPr/>
        </p:nvSpPr>
        <p:spPr bwMode="auto">
          <a:xfrm flipV="1">
            <a:off x="5951538" y="4659683"/>
            <a:ext cx="0" cy="376237"/>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 name="Line 62"/>
          <p:cNvSpPr>
            <a:spLocks noChangeShapeType="1"/>
          </p:cNvSpPr>
          <p:nvPr/>
        </p:nvSpPr>
        <p:spPr bwMode="auto">
          <a:xfrm flipV="1">
            <a:off x="5951539" y="3146794"/>
            <a:ext cx="644525" cy="2159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40329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 y="416560"/>
            <a:ext cx="11297920" cy="614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t>What is Money and ‘Price Levels’?</a:t>
            </a:r>
            <a:endParaRPr lang="en-GB" sz="5400" dirty="0"/>
          </a:p>
        </p:txBody>
      </p:sp>
    </p:spTree>
    <p:extLst>
      <p:ext uri="{BB962C8B-B14F-4D97-AF65-F5344CB8AC3E}">
        <p14:creationId xmlns:p14="http://schemas.microsoft.com/office/powerpoint/2010/main" val="1752163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n-lt"/>
              </a:rPr>
              <a:t>RWS4 (</a:t>
            </a:r>
            <a:r>
              <a:rPr lang="en-GB" b="1" dirty="0" smtClean="0">
                <a:latin typeface="+mn-lt"/>
              </a:rPr>
              <a:t>MACRO</a:t>
            </a:r>
            <a:r>
              <a:rPr lang="en-GB" b="1" dirty="0">
                <a:latin typeface="+mn-lt"/>
              </a:rPr>
              <a:t>) - </a:t>
            </a:r>
            <a:r>
              <a:rPr lang="en-GB" b="1" dirty="0" smtClean="0">
                <a:latin typeface="+mn-lt"/>
              </a:rPr>
              <a:t>Price Levels</a:t>
            </a:r>
            <a:br>
              <a:rPr lang="en-GB" b="1" dirty="0" smtClean="0">
                <a:latin typeface="+mn-lt"/>
              </a:rPr>
            </a:br>
            <a:r>
              <a:rPr lang="en-GB" sz="4000" b="1" dirty="0" smtClean="0">
                <a:solidFill>
                  <a:srgbClr val="FF0000"/>
                </a:solidFill>
                <a:latin typeface="+mn-lt"/>
              </a:rPr>
              <a:t>The concept of money?</a:t>
            </a:r>
            <a:endParaRPr lang="en-GB" sz="4000" dirty="0">
              <a:solidFill>
                <a:srgbClr val="FF0000"/>
              </a:solidFill>
              <a:latin typeface="+mn-lt"/>
            </a:endParaRPr>
          </a:p>
        </p:txBody>
      </p:sp>
      <p:sp>
        <p:nvSpPr>
          <p:cNvPr id="4" name="Content Placeholder 2"/>
          <p:cNvSpPr txBox="1">
            <a:spLocks/>
          </p:cNvSpPr>
          <p:nvPr/>
        </p:nvSpPr>
        <p:spPr>
          <a:xfrm>
            <a:off x="419530" y="1958107"/>
            <a:ext cx="5412310" cy="452596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t>The History of Money in the UK – The Myth of Barter</a:t>
            </a:r>
          </a:p>
          <a:p>
            <a:r>
              <a:rPr lang="en-US" altLang="en-US" sz="2400" dirty="0" smtClean="0"/>
              <a:t>The Island of Yap</a:t>
            </a:r>
          </a:p>
          <a:p>
            <a:r>
              <a:rPr lang="en-US" altLang="en-US" sz="2400" dirty="0" smtClean="0"/>
              <a:t>My school friend Ed, our year 5 classroom and ‘Fiat Money’</a:t>
            </a:r>
          </a:p>
          <a:p>
            <a:pPr marL="0" indent="0">
              <a:buNone/>
            </a:pPr>
            <a:endParaRPr lang="en-US" altLang="en-US" sz="2400" dirty="0" smtClean="0"/>
          </a:p>
          <a:p>
            <a:pPr marL="0" indent="0">
              <a:buNone/>
            </a:pPr>
            <a:r>
              <a:rPr lang="en-US" altLang="en-US" sz="2400" b="1" dirty="0" smtClean="0">
                <a:solidFill>
                  <a:schemeClr val="tx2"/>
                </a:solidFill>
              </a:rPr>
              <a:t>TASK: </a:t>
            </a:r>
            <a:r>
              <a:rPr lang="en-US" altLang="en-US" sz="2400" dirty="0" smtClean="0">
                <a:solidFill>
                  <a:schemeClr val="tx2"/>
                </a:solidFill>
              </a:rPr>
              <a:t>What do all these stories and examples tell us about the single most important thing that defines whether something is ‘money’ or not?</a:t>
            </a:r>
          </a:p>
          <a:p>
            <a:pPr marL="0" indent="0">
              <a:buFont typeface="Arial" panose="020B0604020202020204" pitchFamily="34" charset="0"/>
              <a:buNone/>
            </a:pPr>
            <a:endParaRPr lang="en-US" altLang="en-US" sz="1600" dirty="0" smtClean="0"/>
          </a:p>
          <a:p>
            <a:pPr marL="0" indent="0">
              <a:buFont typeface="Arial" panose="020B0604020202020204" pitchFamily="34" charset="0"/>
              <a:buNone/>
            </a:pPr>
            <a:r>
              <a:rPr lang="en-US" altLang="en-US" sz="2400" b="1" dirty="0" smtClean="0"/>
              <a:t>What is Money? (not just a medium for exchange)</a:t>
            </a:r>
          </a:p>
          <a:p>
            <a:r>
              <a:rPr lang="en-US" altLang="en-US" sz="2400" dirty="0" smtClean="0"/>
              <a:t>Medium of Exchange (Consume)</a:t>
            </a:r>
          </a:p>
          <a:p>
            <a:r>
              <a:rPr lang="en-US" altLang="en-US" sz="2400" dirty="0" smtClean="0"/>
              <a:t>Store of Value (To save)</a:t>
            </a:r>
          </a:p>
          <a:p>
            <a:r>
              <a:rPr lang="en-US" altLang="en-US" sz="2400" dirty="0" smtClean="0"/>
              <a:t>Unit of Account (To measure/compare)</a:t>
            </a:r>
            <a:endParaRPr lang="en-US" altLang="en-US" sz="2400" dirty="0"/>
          </a:p>
        </p:txBody>
      </p:sp>
      <p:pic>
        <p:nvPicPr>
          <p:cNvPr id="5" name="Picture 5" descr="dollar_toi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115" y="4221088"/>
            <a:ext cx="2310798" cy="24960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925632" y="1690688"/>
            <a:ext cx="3102330" cy="2082294"/>
          </a:xfrm>
          <a:prstGeom prst="rect">
            <a:avLst/>
          </a:prstGeom>
        </p:spPr>
      </p:pic>
      <p:sp>
        <p:nvSpPr>
          <p:cNvPr id="3" name="TextBox 2"/>
          <p:cNvSpPr txBox="1"/>
          <p:nvPr/>
        </p:nvSpPr>
        <p:spPr>
          <a:xfrm rot="20497705">
            <a:off x="9335115" y="1036320"/>
            <a:ext cx="877869" cy="369332"/>
          </a:xfrm>
          <a:prstGeom prst="rect">
            <a:avLst/>
          </a:prstGeom>
          <a:noFill/>
        </p:spPr>
        <p:txBody>
          <a:bodyPr wrap="none" rtlCol="0">
            <a:spAutoFit/>
          </a:bodyPr>
          <a:lstStyle/>
          <a:p>
            <a:r>
              <a:rPr lang="en-GB" i="1" dirty="0" smtClean="0"/>
              <a:t>Barter?</a:t>
            </a:r>
            <a:endParaRPr lang="en-GB" i="1" dirty="0"/>
          </a:p>
        </p:txBody>
      </p:sp>
      <p:sp>
        <p:nvSpPr>
          <p:cNvPr id="7" name="TextBox 6"/>
          <p:cNvSpPr txBox="1"/>
          <p:nvPr/>
        </p:nvSpPr>
        <p:spPr>
          <a:xfrm rot="847100">
            <a:off x="9949771" y="2280704"/>
            <a:ext cx="1717201" cy="369332"/>
          </a:xfrm>
          <a:prstGeom prst="rect">
            <a:avLst/>
          </a:prstGeom>
          <a:noFill/>
        </p:spPr>
        <p:txBody>
          <a:bodyPr wrap="none" rtlCol="0">
            <a:spAutoFit/>
          </a:bodyPr>
          <a:lstStyle/>
          <a:p>
            <a:r>
              <a:rPr lang="en-GB" i="1" dirty="0" smtClean="0"/>
              <a:t>A Gift Economy?</a:t>
            </a:r>
            <a:endParaRPr lang="en-GB" i="1" dirty="0"/>
          </a:p>
        </p:txBody>
      </p:sp>
      <p:sp>
        <p:nvSpPr>
          <p:cNvPr id="8" name="TextBox 7"/>
          <p:cNvSpPr txBox="1"/>
          <p:nvPr/>
        </p:nvSpPr>
        <p:spPr>
          <a:xfrm rot="21068914">
            <a:off x="9140946" y="3286678"/>
            <a:ext cx="1548950" cy="369332"/>
          </a:xfrm>
          <a:prstGeom prst="rect">
            <a:avLst/>
          </a:prstGeom>
          <a:noFill/>
        </p:spPr>
        <p:txBody>
          <a:bodyPr wrap="none" rtlCol="0">
            <a:spAutoFit/>
          </a:bodyPr>
          <a:lstStyle/>
          <a:p>
            <a:r>
              <a:rPr lang="en-GB" i="1" dirty="0" smtClean="0"/>
              <a:t>Credit Money?</a:t>
            </a:r>
            <a:endParaRPr lang="en-GB" i="1" dirty="0"/>
          </a:p>
        </p:txBody>
      </p:sp>
      <p:sp>
        <p:nvSpPr>
          <p:cNvPr id="9" name="TextBox 8"/>
          <p:cNvSpPr txBox="1"/>
          <p:nvPr/>
        </p:nvSpPr>
        <p:spPr>
          <a:xfrm rot="1638030">
            <a:off x="6697821" y="5165620"/>
            <a:ext cx="1345368" cy="369332"/>
          </a:xfrm>
          <a:prstGeom prst="rect">
            <a:avLst/>
          </a:prstGeom>
          <a:noFill/>
        </p:spPr>
        <p:txBody>
          <a:bodyPr wrap="none" rtlCol="0">
            <a:spAutoFit/>
          </a:bodyPr>
          <a:lstStyle/>
          <a:p>
            <a:r>
              <a:rPr lang="en-GB" i="1" dirty="0" smtClean="0"/>
              <a:t>Fiat Money?</a:t>
            </a:r>
            <a:endParaRPr lang="en-GB" i="1" dirty="0"/>
          </a:p>
        </p:txBody>
      </p:sp>
      <p:sp>
        <p:nvSpPr>
          <p:cNvPr id="10" name="TextBox 9"/>
          <p:cNvSpPr txBox="1"/>
          <p:nvPr/>
        </p:nvSpPr>
        <p:spPr>
          <a:xfrm rot="20118975">
            <a:off x="7690486" y="4500503"/>
            <a:ext cx="1418978" cy="369332"/>
          </a:xfrm>
          <a:prstGeom prst="rect">
            <a:avLst/>
          </a:prstGeom>
          <a:noFill/>
        </p:spPr>
        <p:txBody>
          <a:bodyPr wrap="none" rtlCol="0">
            <a:spAutoFit/>
          </a:bodyPr>
          <a:lstStyle/>
          <a:p>
            <a:r>
              <a:rPr lang="en-GB" i="1" dirty="0" smtClean="0"/>
              <a:t>Commodity?</a:t>
            </a:r>
            <a:endParaRPr lang="en-GB" i="1" dirty="0"/>
          </a:p>
        </p:txBody>
      </p:sp>
    </p:spTree>
    <p:extLst>
      <p:ext uri="{BB962C8B-B14F-4D97-AF65-F5344CB8AC3E}">
        <p14:creationId xmlns:p14="http://schemas.microsoft.com/office/powerpoint/2010/main" val="74489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4830</Words>
  <Application>Microsoft Office PowerPoint</Application>
  <PresentationFormat>Widescreen</PresentationFormat>
  <Paragraphs>527</Paragraphs>
  <Slides>42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ＭＳ Ｐゴシック</vt:lpstr>
      <vt:lpstr>Arial</vt:lpstr>
      <vt:lpstr>Bradley Hand ITC</vt:lpstr>
      <vt:lpstr>Calibri</vt:lpstr>
      <vt:lpstr>Office Theme</vt:lpstr>
      <vt:lpstr>PowerPoint Presentation</vt:lpstr>
      <vt:lpstr>PowerPoint Presentation</vt:lpstr>
      <vt:lpstr>PowerPoint Presentation</vt:lpstr>
      <vt:lpstr>TODAY: Macro RWS 4 – Price Levels Why is it so important for Government’s to maintain the stability of price levels in an economy?</vt:lpstr>
      <vt:lpstr>RWS 4 - Weeks 4 and 5</vt:lpstr>
      <vt:lpstr>RWS4 – PREP HOMEWORK Due for inspection on Monday 26th Nov 2018</vt:lpstr>
      <vt:lpstr>MACRO Where does this fit in with the course?</vt:lpstr>
      <vt:lpstr>PowerPoint Presentation</vt:lpstr>
      <vt:lpstr>RWS4 (MACRO) - Price Levels The concept of money?</vt:lpstr>
      <vt:lpstr>What do we mean by ‘Price Levels’ in the Economy? Inflation and Deflation</vt:lpstr>
      <vt:lpstr>PowerPoint Presentation</vt:lpstr>
      <vt:lpstr>PowerPoint Presentation</vt:lpstr>
      <vt:lpstr>Cases of Hyperinflation</vt:lpstr>
      <vt:lpstr>PowerPoint Presentation</vt:lpstr>
      <vt:lpstr>PowerPoint Presentation</vt:lpstr>
      <vt:lpstr>INFLATIONARY THINKING TODAY:  The Death of Inflation?</vt:lpstr>
      <vt:lpstr>PowerPoint Presentation</vt:lpstr>
      <vt:lpstr>PowerPoint Presentation</vt:lpstr>
      <vt:lpstr>PowerPoint Presentation</vt:lpstr>
      <vt:lpstr>STARTER EXERCISE: MACROECONOMICS (RWS 4) 1st 7 Minutes…as you arrive complete the task below</vt:lpstr>
      <vt:lpstr>Deflation – Case Study of Japan What happened in Japan?</vt:lpstr>
      <vt:lpstr>Deflation in the UK? Are we the next Japan?</vt:lpstr>
      <vt:lpstr>INFLATIONARY THINKING: 2010+ Deflation TASK: Is Deflation so bad for the UK?</vt:lpstr>
      <vt:lpstr>PowerPoint Presentation</vt:lpstr>
      <vt:lpstr>Theories of Inflation - Causes? TASK: Note taking and clarification of learning….</vt:lpstr>
      <vt:lpstr>UK Inflation History 1970 - 2016 RPI Measure</vt:lpstr>
      <vt:lpstr>PowerPoint Presentation</vt:lpstr>
      <vt:lpstr>PowerPoint Presentation</vt:lpstr>
      <vt:lpstr>Understanding Index Numbers in General</vt:lpstr>
      <vt:lpstr>Understanding INDEX NUMBERS: How much do you know?</vt:lpstr>
      <vt:lpstr>Understanding INDEX NUMBERS: How much do you know?</vt:lpstr>
      <vt:lpstr>PowerPoint Presentation</vt:lpstr>
      <vt:lpstr>PowerPoint Presentation</vt:lpstr>
      <vt:lpstr>RPI</vt:lpstr>
      <vt:lpstr>Calculating Weighted Index Numbers Complete the Table</vt:lpstr>
      <vt:lpstr>PowerPoint Presentation</vt:lpstr>
      <vt:lpstr>INDEX NUMBERS APPLICATION ‘Real and Nominal’ Values: GDP</vt:lpstr>
      <vt:lpstr>PowerPoint Presentation</vt:lpstr>
      <vt:lpstr>INDEX NUMBERS APPLICATION ‘Real and Nominal’ Values: Wages</vt:lpstr>
      <vt:lpstr>PowerPoint Presentation</vt:lpstr>
      <vt:lpstr>PowerPoint Presentation</vt:lpstr>
      <vt:lpstr>INDEX NUMBERS APPLICATION ‘Real and Nominal’ Values: GDP</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98</cp:revision>
  <cp:lastPrinted>2018-11-29T10:03:45Z</cp:lastPrinted>
  <dcterms:created xsi:type="dcterms:W3CDTF">2016-11-18T16:18:56Z</dcterms:created>
  <dcterms:modified xsi:type="dcterms:W3CDTF">2018-11-29T12:18:42Z</dcterms:modified>
</cp:coreProperties>
</file>