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63" r:id="rId3"/>
    <p:sldId id="342" r:id="rId4"/>
    <p:sldId id="341" r:id="rId5"/>
    <p:sldId id="323" r:id="rId6"/>
    <p:sldId id="335" r:id="rId7"/>
    <p:sldId id="336" r:id="rId8"/>
    <p:sldId id="337" r:id="rId9"/>
    <p:sldId id="338" r:id="rId10"/>
    <p:sldId id="339" r:id="rId11"/>
    <p:sldId id="340" r:id="rId12"/>
    <p:sldId id="321" r:id="rId13"/>
    <p:sldId id="324" r:id="rId14"/>
    <p:sldId id="325" r:id="rId15"/>
    <p:sldId id="350" r:id="rId16"/>
    <p:sldId id="351" r:id="rId17"/>
    <p:sldId id="326" r:id="rId18"/>
    <p:sldId id="327" r:id="rId19"/>
    <p:sldId id="353" r:id="rId20"/>
    <p:sldId id="328" r:id="rId21"/>
    <p:sldId id="390" r:id="rId22"/>
    <p:sldId id="374" r:id="rId23"/>
    <p:sldId id="391"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73" r:id="rId40"/>
    <p:sldId id="392" r:id="rId41"/>
    <p:sldId id="365" r:id="rId42"/>
    <p:sldId id="367" r:id="rId43"/>
    <p:sldId id="366" r:id="rId44"/>
    <p:sldId id="368" r:id="rId45"/>
    <p:sldId id="320" r:id="rId46"/>
    <p:sldId id="372" r:id="rId47"/>
    <p:sldId id="330" r:id="rId48"/>
    <p:sldId id="316" r:id="rId49"/>
    <p:sldId id="269" r:id="rId50"/>
    <p:sldId id="270" r:id="rId51"/>
    <p:sldId id="296" r:id="rId5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54" autoAdjust="0"/>
  </p:normalViewPr>
  <p:slideViewPr>
    <p:cSldViewPr snapToGrid="0">
      <p:cViewPr varScale="1">
        <p:scale>
          <a:sx n="73" d="100"/>
          <a:sy n="73" d="100"/>
        </p:scale>
        <p:origin x="29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Tw Cen MT Condensed" panose="020B0606020104020203" pitchFamily="34" charset="0"/>
              </a:defRPr>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Tw Cen MT Condensed" panose="020B0606020104020203" pitchFamily="34" charset="0"/>
              </a:defRPr>
            </a:lvl1pPr>
          </a:lstStyle>
          <a:p>
            <a:fld id="{5A964EA2-8C33-4D7C-8732-EA9D07C8294D}" type="datetimeFigureOut">
              <a:rPr lang="en-GB" smtClean="0"/>
              <a:pPr/>
              <a:t>13/01/2020</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Tw Cen MT Condensed" panose="020B0606020104020203" pitchFamily="34" charset="0"/>
              </a:defRPr>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Tw Cen MT Condensed" panose="020B0606020104020203" pitchFamily="34" charset="0"/>
              </a:defRPr>
            </a:lvl1pPr>
          </a:lstStyle>
          <a:p>
            <a:fld id="{CC634BC0-EA1A-4B18-87A8-B7042D38412B}" type="slidenum">
              <a:rPr lang="en-GB" smtClean="0"/>
              <a:pPr/>
              <a:t>‹#›</a:t>
            </a:fld>
            <a:endParaRPr lang="en-GB" dirty="0"/>
          </a:p>
        </p:txBody>
      </p:sp>
    </p:spTree>
    <p:extLst>
      <p:ext uri="{BB962C8B-B14F-4D97-AF65-F5344CB8AC3E}">
        <p14:creationId xmlns:p14="http://schemas.microsoft.com/office/powerpoint/2010/main" val="429363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Condensed" panose="020B0606020104020203" pitchFamily="34" charset="0"/>
        <a:ea typeface="+mn-ea"/>
        <a:cs typeface="+mn-cs"/>
      </a:defRPr>
    </a:lvl1pPr>
    <a:lvl2pPr marL="457200" algn="l" defTabSz="914400" rtl="0" eaLnBrk="1" latinLnBrk="0" hangingPunct="1">
      <a:defRPr sz="1200" kern="1200">
        <a:solidFill>
          <a:schemeClr val="tx1"/>
        </a:solidFill>
        <a:latin typeface="Tw Cen MT Condensed" panose="020B0606020104020203" pitchFamily="34" charset="0"/>
        <a:ea typeface="+mn-ea"/>
        <a:cs typeface="+mn-cs"/>
      </a:defRPr>
    </a:lvl2pPr>
    <a:lvl3pPr marL="914400" algn="l" defTabSz="914400" rtl="0" eaLnBrk="1" latinLnBrk="0" hangingPunct="1">
      <a:defRPr sz="1200" kern="1200">
        <a:solidFill>
          <a:schemeClr val="tx1"/>
        </a:solidFill>
        <a:latin typeface="Tw Cen MT Condensed" panose="020B0606020104020203" pitchFamily="34" charset="0"/>
        <a:ea typeface="+mn-ea"/>
        <a:cs typeface="+mn-cs"/>
      </a:defRPr>
    </a:lvl3pPr>
    <a:lvl4pPr marL="1371600" algn="l" defTabSz="914400" rtl="0" eaLnBrk="1" latinLnBrk="0" hangingPunct="1">
      <a:defRPr sz="1200" kern="1200">
        <a:solidFill>
          <a:schemeClr val="tx1"/>
        </a:solidFill>
        <a:latin typeface="Tw Cen MT Condensed" panose="020B0606020104020203" pitchFamily="34" charset="0"/>
        <a:ea typeface="+mn-ea"/>
        <a:cs typeface="+mn-cs"/>
      </a:defRPr>
    </a:lvl4pPr>
    <a:lvl5pPr marL="1828800" algn="l" defTabSz="914400" rtl="0" eaLnBrk="1" latinLnBrk="0" hangingPunct="1">
      <a:defRPr sz="1200" kern="1200">
        <a:solidFill>
          <a:schemeClr val="tx1"/>
        </a:solidFill>
        <a:latin typeface="Tw Cen MT Condensed" panose="020B06060201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GL-KHP-mel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6FB917-C3B8-48E5-93AB-633CCC4C9260}" type="slidenum">
              <a:rPr lang="en-GB" smtClean="0"/>
              <a:t>3</a:t>
            </a:fld>
            <a:endParaRPr lang="en-GB"/>
          </a:p>
        </p:txBody>
      </p:sp>
    </p:spTree>
    <p:extLst>
      <p:ext uri="{BB962C8B-B14F-4D97-AF65-F5344CB8AC3E}">
        <p14:creationId xmlns:p14="http://schemas.microsoft.com/office/powerpoint/2010/main" val="2708613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634BC0-EA1A-4B18-87A8-B7042D38412B}" type="slidenum">
              <a:rPr lang="en-GB" smtClean="0"/>
              <a:pPr/>
              <a:t>45</a:t>
            </a:fld>
            <a:endParaRPr lang="en-GB" dirty="0"/>
          </a:p>
        </p:txBody>
      </p:sp>
    </p:spTree>
    <p:extLst>
      <p:ext uri="{BB962C8B-B14F-4D97-AF65-F5344CB8AC3E}">
        <p14:creationId xmlns:p14="http://schemas.microsoft.com/office/powerpoint/2010/main" val="341118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https://www.cia.gov/library/publications/the-world-factbook/geos/uk.html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https://www.youtube.com/watch?v=GL-KHP-melk</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17E0F78-867B-47A0-BD96-14F78E45A06F}" type="slidenum">
              <a:rPr lang="en-GB" smtClean="0"/>
              <a:t>7</a:t>
            </a:fld>
            <a:endParaRPr lang="en-GB"/>
          </a:p>
        </p:txBody>
      </p:sp>
    </p:spTree>
    <p:extLst>
      <p:ext uri="{BB962C8B-B14F-4D97-AF65-F5344CB8AC3E}">
        <p14:creationId xmlns:p14="http://schemas.microsoft.com/office/powerpoint/2010/main" val="55162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5F0DFC-8233-48C6-9BC5-D1AF78933B08}" type="slidenum">
              <a:rPr lang="en-GB" smtClean="0"/>
              <a:t>19</a:t>
            </a:fld>
            <a:endParaRPr lang="en-GB"/>
          </a:p>
        </p:txBody>
      </p:sp>
    </p:spTree>
    <p:extLst>
      <p:ext uri="{BB962C8B-B14F-4D97-AF65-F5344CB8AC3E}">
        <p14:creationId xmlns:p14="http://schemas.microsoft.com/office/powerpoint/2010/main" val="88770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15: Starter Activity and Homework Check</a:t>
            </a:r>
          </a:p>
          <a:p>
            <a:endParaRPr lang="en-GB" dirty="0" smtClean="0"/>
          </a:p>
          <a:p>
            <a:r>
              <a:rPr lang="en-GB" dirty="0" smtClean="0"/>
              <a:t>30: Presentations</a:t>
            </a:r>
            <a:r>
              <a:rPr lang="en-GB" baseline="0" dirty="0" smtClean="0"/>
              <a:t> and Clarification</a:t>
            </a:r>
          </a:p>
          <a:p>
            <a:r>
              <a:rPr lang="en-GB" baseline="0" dirty="0" smtClean="0"/>
              <a:t>4x5 = 20 Minutes (1 minute read through 1 minute presentation 2 minutes Q+A)</a:t>
            </a:r>
          </a:p>
          <a:p>
            <a:r>
              <a:rPr lang="en-GB" baseline="0" dirty="0" smtClean="0"/>
              <a:t>10 Minutes as a class</a:t>
            </a:r>
          </a:p>
          <a:p>
            <a:endParaRPr lang="en-GB" baseline="0" dirty="0" smtClean="0"/>
          </a:p>
          <a:p>
            <a:r>
              <a:rPr lang="en-GB" baseline="0" dirty="0" smtClean="0"/>
              <a:t>30: Multiple choice</a:t>
            </a:r>
          </a:p>
          <a:p>
            <a:endParaRPr lang="en-GB" baseline="0" dirty="0" smtClean="0"/>
          </a:p>
          <a:p>
            <a:r>
              <a:rPr lang="en-GB" baseline="0" dirty="0" smtClean="0"/>
              <a:t>15: </a:t>
            </a:r>
            <a:endParaRPr lang="en-GB" dirty="0"/>
          </a:p>
        </p:txBody>
      </p:sp>
      <p:sp>
        <p:nvSpPr>
          <p:cNvPr id="4" name="Slide Number Placeholder 3"/>
          <p:cNvSpPr>
            <a:spLocks noGrp="1"/>
          </p:cNvSpPr>
          <p:nvPr>
            <p:ph type="sldNum" sz="quarter" idx="10"/>
          </p:nvPr>
        </p:nvSpPr>
        <p:spPr/>
        <p:txBody>
          <a:bodyPr/>
          <a:lstStyle/>
          <a:p>
            <a:fld id="{CC634BC0-EA1A-4B18-87A8-B7042D38412B}" type="slidenum">
              <a:rPr lang="en-GB" smtClean="0"/>
              <a:pPr/>
              <a:t>21</a:t>
            </a:fld>
            <a:endParaRPr lang="en-GB" dirty="0"/>
          </a:p>
        </p:txBody>
      </p:sp>
    </p:spTree>
    <p:extLst>
      <p:ext uri="{BB962C8B-B14F-4D97-AF65-F5344CB8AC3E}">
        <p14:creationId xmlns:p14="http://schemas.microsoft.com/office/powerpoint/2010/main" val="376979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3AE661D-019A-48FC-B9A5-89F191E88916}" type="slidenum">
              <a:rPr lang="en-GB" altLang="en-US"/>
              <a:pPr/>
              <a:t>24</a:t>
            </a:fld>
            <a:endParaRPr lang="en-GB" alt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4371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310D391-D944-4621-A257-9E5A2159C0CB}" type="slidenum">
              <a:rPr lang="en-GB" altLang="en-US"/>
              <a:pPr/>
              <a:t>26</a:t>
            </a:fld>
            <a:endParaRPr lang="en-GB"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05903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EB3FB3D-22C3-4F56-9FE5-06488A8F2012}" type="slidenum">
              <a:rPr lang="en-GB" altLang="en-US"/>
              <a:pPr/>
              <a:t>27</a:t>
            </a:fld>
            <a:endParaRPr lang="en-GB"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79641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634BC0-EA1A-4B18-87A8-B7042D38412B}" type="slidenum">
              <a:rPr lang="en-GB" smtClean="0"/>
              <a:t>35</a:t>
            </a:fld>
            <a:endParaRPr lang="en-GB"/>
          </a:p>
        </p:txBody>
      </p:sp>
    </p:spTree>
    <p:extLst>
      <p:ext uri="{BB962C8B-B14F-4D97-AF65-F5344CB8AC3E}">
        <p14:creationId xmlns:p14="http://schemas.microsoft.com/office/powerpoint/2010/main" val="2144841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634BC0-EA1A-4B18-87A8-B7042D38412B}" type="slidenum">
              <a:rPr lang="en-GB" smtClean="0"/>
              <a:t>38</a:t>
            </a:fld>
            <a:endParaRPr lang="en-GB"/>
          </a:p>
        </p:txBody>
      </p:sp>
    </p:spTree>
    <p:extLst>
      <p:ext uri="{BB962C8B-B14F-4D97-AF65-F5344CB8AC3E}">
        <p14:creationId xmlns:p14="http://schemas.microsoft.com/office/powerpoint/2010/main" val="48968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D5B34A-6699-4557-BD9D-C7130273306B}"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83250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D5B34A-6699-4557-BD9D-C7130273306B}"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419451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D5B34A-6699-4557-BD9D-C7130273306B}"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205486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D5B34A-6699-4557-BD9D-C7130273306B}"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142117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D5B34A-6699-4557-BD9D-C7130273306B}"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28971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D5B34A-6699-4557-BD9D-C7130273306B}"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21448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D5B34A-6699-4557-BD9D-C7130273306B}" type="datetimeFigureOut">
              <a:rPr lang="en-GB" smtClean="0"/>
              <a:t>13/01/2020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125017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D5B34A-6699-4557-BD9D-C7130273306B}" type="datetimeFigureOut">
              <a:rPr lang="en-GB" smtClean="0"/>
              <a:t>13/01/2020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17465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5B34A-6699-4557-BD9D-C7130273306B}" type="datetimeFigureOut">
              <a:rPr lang="en-GB" smtClean="0"/>
              <a:t>13/01/2020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68803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5B34A-6699-4557-BD9D-C7130273306B}"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209429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5B34A-6699-4557-BD9D-C7130273306B}"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144993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73D5B34A-6699-4557-BD9D-C7130273306B}" type="datetimeFigureOut">
              <a:rPr lang="en-GB" smtClean="0"/>
              <a:pPr/>
              <a:t>13/01/2020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w Cen MT Condensed" panose="020B0606020104020203"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C5F9E81E-9970-4A69-ACFA-909A0C7C85AB}" type="slidenum">
              <a:rPr lang="en-GB" smtClean="0"/>
              <a:pPr/>
              <a:t>‹#›</a:t>
            </a:fld>
            <a:endParaRPr lang="en-GB" dirty="0"/>
          </a:p>
        </p:txBody>
      </p:sp>
    </p:spTree>
    <p:extLst>
      <p:ext uri="{BB962C8B-B14F-4D97-AF65-F5344CB8AC3E}">
        <p14:creationId xmlns:p14="http://schemas.microsoft.com/office/powerpoint/2010/main" val="1409489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Condensed" panose="020B0606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Condensed" panose="020B0606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Condensed" panose="020B0606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d8ppULbw0ck"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tutor2u.net/economics/reference/the-accelerator-effect"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www.tradingeconomics.com/country-list/government-debt-to-gdp"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tutor2u.net/economics/reference/the-output-gap"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UHiUYj5EA0w" TargetMode="External"/><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hyperlink" Target="https://www.channel4.com/news/britains-productivity-struggle" TargetMode="Externa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smtClean="0">
                <a:latin typeface="Tw Cen MT Condensed" panose="020B0606020104020203" pitchFamily="34" charset="0"/>
              </a:rPr>
              <a:t>WEEK 7</a:t>
            </a:r>
            <a:endParaRPr lang="en-GB" sz="23900" b="1" dirty="0">
              <a:latin typeface="Tw Cen MT Condensed" panose="020B0606020104020203" pitchFamily="34" charset="0"/>
            </a:endParaRPr>
          </a:p>
        </p:txBody>
      </p:sp>
    </p:spTree>
    <p:extLst>
      <p:ext uri="{BB962C8B-B14F-4D97-AF65-F5344CB8AC3E}">
        <p14:creationId xmlns:p14="http://schemas.microsoft.com/office/powerpoint/2010/main" val="3282503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r="2200" b="39540"/>
          <a:stretch>
            <a:fillRect/>
          </a:stretch>
        </p:blipFill>
        <p:spPr bwMode="auto">
          <a:xfrm>
            <a:off x="218429" y="804672"/>
            <a:ext cx="11602741" cy="5474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10136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42" y="37180"/>
            <a:ext cx="10515600" cy="1325563"/>
          </a:xfrm>
        </p:spPr>
        <p:txBody>
          <a:bodyPr>
            <a:normAutofit/>
          </a:bodyPr>
          <a:lstStyle/>
          <a:p>
            <a:r>
              <a:rPr lang="en-GB" b="1" dirty="0" smtClean="0">
                <a:latin typeface="Tw Cen MT Condensed" panose="020B0606020104020203" pitchFamily="34" charset="0"/>
              </a:rPr>
              <a:t>Introduction to Government Policy</a:t>
            </a:r>
            <a:br>
              <a:rPr lang="en-GB" b="1" dirty="0" smtClean="0">
                <a:latin typeface="Tw Cen MT Condensed" panose="020B0606020104020203" pitchFamily="34" charset="0"/>
              </a:rPr>
            </a:br>
            <a:r>
              <a:rPr lang="en-GB" sz="3200" b="1" dirty="0" smtClean="0">
                <a:solidFill>
                  <a:schemeClr val="tx2"/>
                </a:solidFill>
                <a:latin typeface="Tw Cen MT Condensed" panose="020B0606020104020203" pitchFamily="34" charset="0"/>
              </a:rPr>
              <a:t>How does the Government control the demand in the economy?</a:t>
            </a:r>
            <a:endParaRPr lang="en-GB" sz="3200" b="1" dirty="0">
              <a:solidFill>
                <a:schemeClr val="tx2"/>
              </a:solidFill>
              <a:latin typeface="Tw Cen MT Condensed" panose="020B0606020104020203" pitchFamily="34" charset="0"/>
            </a:endParaRPr>
          </a:p>
        </p:txBody>
      </p:sp>
      <p:sp>
        <p:nvSpPr>
          <p:cNvPr id="5" name="Content Placeholder 4"/>
          <p:cNvSpPr>
            <a:spLocks noGrp="1"/>
          </p:cNvSpPr>
          <p:nvPr>
            <p:ph idx="1"/>
          </p:nvPr>
        </p:nvSpPr>
        <p:spPr>
          <a:xfrm>
            <a:off x="159417" y="1362743"/>
            <a:ext cx="7219697" cy="2658694"/>
          </a:xfrm>
        </p:spPr>
        <p:txBody>
          <a:bodyPr>
            <a:normAutofit/>
          </a:bodyPr>
          <a:lstStyle/>
          <a:p>
            <a:r>
              <a:rPr lang="en-GB" sz="2400" b="1" dirty="0" smtClean="0"/>
              <a:t>DEMAND SIDE POLICIES</a:t>
            </a:r>
          </a:p>
          <a:p>
            <a:pPr lvl="1"/>
            <a:r>
              <a:rPr lang="en-GB" sz="2000" b="1" u="sng" dirty="0">
                <a:solidFill>
                  <a:srgbClr val="FF0000"/>
                </a:solidFill>
              </a:rPr>
              <a:t>Fiscal Policy </a:t>
            </a:r>
            <a:r>
              <a:rPr lang="en-GB" sz="2000" i="1" dirty="0">
                <a:solidFill>
                  <a:srgbClr val="FF0000"/>
                </a:solidFill>
              </a:rPr>
              <a:t>(HM Treasury)</a:t>
            </a:r>
          </a:p>
          <a:p>
            <a:pPr lvl="2"/>
            <a:r>
              <a:rPr lang="en-GB" sz="1800" dirty="0"/>
              <a:t>Running the ‘BUDGET’ through:</a:t>
            </a:r>
          </a:p>
          <a:p>
            <a:pPr marL="1714500" lvl="3" indent="-342900">
              <a:buFont typeface="+mj-lt"/>
              <a:buAutoNum type="alphaUcPeriod"/>
            </a:pPr>
            <a:r>
              <a:rPr lang="en-GB" sz="1600" dirty="0"/>
              <a:t>Collecting Taxes</a:t>
            </a:r>
          </a:p>
          <a:p>
            <a:pPr marL="1714500" lvl="3" indent="-342900">
              <a:buFont typeface="+mj-lt"/>
              <a:buAutoNum type="alphaUcPeriod"/>
            </a:pPr>
            <a:r>
              <a:rPr lang="en-GB" sz="1600" dirty="0"/>
              <a:t>Spending Money in the Economy (Government Spending)</a:t>
            </a:r>
          </a:p>
          <a:p>
            <a:pPr lvl="1"/>
            <a:r>
              <a:rPr lang="en-GB" sz="2000" b="1" u="sng" dirty="0" smtClean="0">
                <a:solidFill>
                  <a:srgbClr val="FF0000"/>
                </a:solidFill>
              </a:rPr>
              <a:t>Monetary Policy </a:t>
            </a:r>
            <a:r>
              <a:rPr lang="en-GB" sz="2000" i="1" dirty="0" smtClean="0">
                <a:solidFill>
                  <a:srgbClr val="FF0000"/>
                </a:solidFill>
              </a:rPr>
              <a:t>(Bank of England)</a:t>
            </a:r>
          </a:p>
          <a:p>
            <a:pPr lvl="2"/>
            <a:r>
              <a:rPr lang="en-GB" sz="1800" dirty="0" smtClean="0"/>
              <a:t>Interest rate changes</a:t>
            </a:r>
          </a:p>
          <a:p>
            <a:pPr lvl="2"/>
            <a:r>
              <a:rPr lang="en-GB" sz="1800" dirty="0" smtClean="0"/>
              <a:t>Quantitative Easing</a:t>
            </a:r>
          </a:p>
        </p:txBody>
      </p:sp>
      <p:pic>
        <p:nvPicPr>
          <p:cNvPr id="7" name="Picture 6"/>
          <p:cNvPicPr>
            <a:picLocks noChangeAspect="1"/>
          </p:cNvPicPr>
          <p:nvPr/>
        </p:nvPicPr>
        <p:blipFill>
          <a:blip r:embed="rId2"/>
          <a:stretch>
            <a:fillRect/>
          </a:stretch>
        </p:blipFill>
        <p:spPr>
          <a:xfrm>
            <a:off x="7061838" y="3677851"/>
            <a:ext cx="2213377" cy="3010032"/>
          </a:xfrm>
          <a:prstGeom prst="rect">
            <a:avLst/>
          </a:prstGeom>
        </p:spPr>
      </p:pic>
      <p:pic>
        <p:nvPicPr>
          <p:cNvPr id="8" name="Picture 7"/>
          <p:cNvPicPr>
            <a:picLocks noChangeAspect="1"/>
          </p:cNvPicPr>
          <p:nvPr/>
        </p:nvPicPr>
        <p:blipFill>
          <a:blip r:embed="rId3"/>
          <a:stretch>
            <a:fillRect/>
          </a:stretch>
        </p:blipFill>
        <p:spPr>
          <a:xfrm>
            <a:off x="9785074" y="3677851"/>
            <a:ext cx="2257383" cy="3010032"/>
          </a:xfrm>
          <a:prstGeom prst="rect">
            <a:avLst/>
          </a:prstGeom>
        </p:spPr>
      </p:pic>
      <p:pic>
        <p:nvPicPr>
          <p:cNvPr id="9" name="Picture 8"/>
          <p:cNvPicPr>
            <a:picLocks noChangeAspect="1"/>
          </p:cNvPicPr>
          <p:nvPr/>
        </p:nvPicPr>
        <p:blipFill>
          <a:blip r:embed="rId4"/>
          <a:stretch>
            <a:fillRect/>
          </a:stretch>
        </p:blipFill>
        <p:spPr>
          <a:xfrm>
            <a:off x="8591738" y="1481805"/>
            <a:ext cx="1816083" cy="1983163"/>
          </a:xfrm>
          <a:prstGeom prst="rect">
            <a:avLst/>
          </a:prstGeom>
        </p:spPr>
      </p:pic>
      <p:sp>
        <p:nvSpPr>
          <p:cNvPr id="3" name="TextBox 2"/>
          <p:cNvSpPr txBox="1"/>
          <p:nvPr/>
        </p:nvSpPr>
        <p:spPr>
          <a:xfrm>
            <a:off x="182189" y="4156086"/>
            <a:ext cx="6624719" cy="2123658"/>
          </a:xfrm>
          <a:prstGeom prst="rect">
            <a:avLst/>
          </a:prstGeom>
          <a:solidFill>
            <a:schemeClr val="bg1"/>
          </a:solidFill>
        </p:spPr>
        <p:txBody>
          <a:bodyPr wrap="square" rtlCol="0">
            <a:spAutoFit/>
          </a:bodyPr>
          <a:lstStyle/>
          <a:p>
            <a:r>
              <a:rPr lang="en-GB" sz="2200" b="1" u="sng" dirty="0" smtClean="0">
                <a:latin typeface="Tw Cen MT Condensed" panose="020B0606020104020203" pitchFamily="34" charset="0"/>
              </a:rPr>
              <a:t>QUESTIONS FOR DISCUSSION</a:t>
            </a:r>
          </a:p>
          <a:p>
            <a:pPr marL="342900" indent="-342900">
              <a:buFont typeface="+mj-lt"/>
              <a:buAutoNum type="arabicPeriod"/>
            </a:pPr>
            <a:r>
              <a:rPr lang="en-GB" sz="2200" dirty="0" smtClean="0">
                <a:latin typeface="Tw Cen MT Condensed" panose="020B0606020104020203" pitchFamily="34" charset="0"/>
              </a:rPr>
              <a:t>What could the Bank of England do to interest rates if they wanted to boost aggregate demand?</a:t>
            </a:r>
          </a:p>
          <a:p>
            <a:pPr marL="342900" indent="-342900">
              <a:buFont typeface="+mj-lt"/>
              <a:buAutoNum type="arabicPeriod"/>
            </a:pPr>
            <a:r>
              <a:rPr lang="en-GB" sz="2200" dirty="0" smtClean="0">
                <a:latin typeface="Tw Cen MT Condensed" panose="020B0606020104020203" pitchFamily="34" charset="0"/>
              </a:rPr>
              <a:t>What could the Chancellor of the Exchequer do </a:t>
            </a:r>
          </a:p>
          <a:p>
            <a:pPr marL="342900" indent="-342900">
              <a:buFont typeface="+mj-lt"/>
              <a:buAutoNum type="arabicPeriod"/>
            </a:pPr>
            <a:r>
              <a:rPr lang="en-GB" sz="2200" dirty="0" smtClean="0">
                <a:latin typeface="Tw Cen MT Condensed" panose="020B0606020104020203" pitchFamily="34" charset="0"/>
              </a:rPr>
              <a:t>Under what circumstances might a Government wish to increase AD and under what circumstances might a Government wish to decrease AD?</a:t>
            </a:r>
            <a:endParaRPr lang="en-GB" sz="2200" dirty="0">
              <a:latin typeface="Tw Cen MT Condensed" panose="020B0606020104020203" pitchFamily="34" charset="0"/>
            </a:endParaRPr>
          </a:p>
        </p:txBody>
      </p:sp>
      <p:sp>
        <p:nvSpPr>
          <p:cNvPr id="4" name="Right Arrow 3"/>
          <p:cNvSpPr/>
          <p:nvPr/>
        </p:nvSpPr>
        <p:spPr>
          <a:xfrm rot="2228513">
            <a:off x="10011945" y="2853596"/>
            <a:ext cx="1326144" cy="12227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cxnSp>
        <p:nvCxnSpPr>
          <p:cNvPr id="11" name="Elbow Connector 10"/>
          <p:cNvCxnSpPr/>
          <p:nvPr/>
        </p:nvCxnSpPr>
        <p:spPr>
          <a:xfrm rot="10800000" flipV="1">
            <a:off x="7646312" y="2467566"/>
            <a:ext cx="951379" cy="1210285"/>
          </a:xfrm>
          <a:prstGeom prst="bentConnector2">
            <a:avLst/>
          </a:prstGeom>
          <a:ln w="34925">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9170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smtClean="0">
                <a:latin typeface="Tw Cen MT Condensed" panose="020B0606020104020203" pitchFamily="34" charset="0"/>
              </a:rPr>
              <a:t>WEEK 1</a:t>
            </a:r>
            <a:endParaRPr lang="en-GB" sz="23900" b="1" dirty="0">
              <a:latin typeface="Tw Cen MT Condensed" panose="020B0606020104020203" pitchFamily="34" charset="0"/>
            </a:endParaRPr>
          </a:p>
        </p:txBody>
      </p:sp>
    </p:spTree>
    <p:extLst>
      <p:ext uri="{BB962C8B-B14F-4D97-AF65-F5344CB8AC3E}">
        <p14:creationId xmlns:p14="http://schemas.microsoft.com/office/powerpoint/2010/main" val="4022871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425" y="136916"/>
            <a:ext cx="11611627" cy="6425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smtClean="0">
                <a:latin typeface="Tw Cen MT Condensed" panose="020B0606020104020203" pitchFamily="34" charset="0"/>
              </a:rPr>
              <a:t>HWK</a:t>
            </a:r>
            <a:endParaRPr lang="en-GB" sz="23900" b="1" dirty="0">
              <a:latin typeface="Tw Cen MT Condensed" panose="020B0606020104020203" pitchFamily="34" charset="0"/>
            </a:endParaRPr>
          </a:p>
        </p:txBody>
      </p:sp>
    </p:spTree>
    <p:extLst>
      <p:ext uri="{BB962C8B-B14F-4D97-AF65-F5344CB8AC3E}">
        <p14:creationId xmlns:p14="http://schemas.microsoft.com/office/powerpoint/2010/main" val="1395321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smtClean="0">
                <a:latin typeface="Tw Cen MT Condensed" panose="020B0606020104020203" pitchFamily="34" charset="0"/>
              </a:rPr>
              <a:t>30</a:t>
            </a:r>
            <a:endParaRPr lang="en-GB" sz="23900" b="1" dirty="0">
              <a:latin typeface="Tw Cen MT Condensed" panose="020B0606020104020203" pitchFamily="34" charset="0"/>
            </a:endParaRPr>
          </a:p>
        </p:txBody>
      </p:sp>
    </p:spTree>
    <p:extLst>
      <p:ext uri="{BB962C8B-B14F-4D97-AF65-F5344CB8AC3E}">
        <p14:creationId xmlns:p14="http://schemas.microsoft.com/office/powerpoint/2010/main" val="3037978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9600" b="1" dirty="0" smtClean="0">
                <a:solidFill>
                  <a:schemeClr val="tx2"/>
                </a:solidFill>
                <a:latin typeface="Tw Cen MT Condensed" panose="020B0606020104020203" pitchFamily="34" charset="0"/>
              </a:rPr>
              <a:t>45</a:t>
            </a:r>
            <a:endParaRPr lang="en-GB" sz="9600" b="1" dirty="0">
              <a:solidFill>
                <a:schemeClr val="tx2"/>
              </a:solidFill>
              <a:latin typeface="Tw Cen MT Condensed" panose="020B0606020104020203" pitchFamily="34" charset="0"/>
            </a:endParaRPr>
          </a:p>
        </p:txBody>
      </p:sp>
    </p:spTree>
    <p:extLst>
      <p:ext uri="{BB962C8B-B14F-4D97-AF65-F5344CB8AC3E}">
        <p14:creationId xmlns:p14="http://schemas.microsoft.com/office/powerpoint/2010/main" val="941889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9600" b="1" dirty="0" smtClean="0">
                <a:solidFill>
                  <a:schemeClr val="tx2"/>
                </a:solidFill>
                <a:latin typeface="Tw Cen MT Condensed" panose="020B0606020104020203" pitchFamily="34" charset="0"/>
              </a:rPr>
              <a:t>45</a:t>
            </a:r>
            <a:endParaRPr lang="en-GB" sz="9600" b="1" dirty="0">
              <a:solidFill>
                <a:schemeClr val="tx2"/>
              </a:solidFill>
              <a:latin typeface="Tw Cen MT Condensed" panose="020B0606020104020203" pitchFamily="34" charset="0"/>
            </a:endParaRPr>
          </a:p>
        </p:txBody>
      </p:sp>
    </p:spTree>
    <p:extLst>
      <p:ext uri="{BB962C8B-B14F-4D97-AF65-F5344CB8AC3E}">
        <p14:creationId xmlns:p14="http://schemas.microsoft.com/office/powerpoint/2010/main" val="1970658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smtClean="0">
                <a:latin typeface="Tw Cen MT Condensed" panose="020B0606020104020203" pitchFamily="34" charset="0"/>
              </a:rPr>
              <a:t>WEEK 2</a:t>
            </a:r>
            <a:endParaRPr lang="en-GB" sz="23900" b="1" dirty="0">
              <a:latin typeface="Tw Cen MT Condensed" panose="020B0606020104020203" pitchFamily="34" charset="0"/>
            </a:endParaRPr>
          </a:p>
        </p:txBody>
      </p:sp>
    </p:spTree>
    <p:extLst>
      <p:ext uri="{BB962C8B-B14F-4D97-AF65-F5344CB8AC3E}">
        <p14:creationId xmlns:p14="http://schemas.microsoft.com/office/powerpoint/2010/main" val="1459800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425" y="136916"/>
            <a:ext cx="11611627" cy="6425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smtClean="0">
                <a:latin typeface="Tw Cen MT Condensed" panose="020B0606020104020203" pitchFamily="34" charset="0"/>
              </a:rPr>
              <a:t>HWK</a:t>
            </a:r>
            <a:endParaRPr lang="en-GB" sz="23900" b="1" dirty="0">
              <a:latin typeface="Tw Cen MT Condensed" panose="020B0606020104020203" pitchFamily="34" charset="0"/>
            </a:endParaRPr>
          </a:p>
        </p:txBody>
      </p:sp>
    </p:spTree>
    <p:extLst>
      <p:ext uri="{BB962C8B-B14F-4D97-AF65-F5344CB8AC3E}">
        <p14:creationId xmlns:p14="http://schemas.microsoft.com/office/powerpoint/2010/main" val="1072026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latin typeface="Tw Cen MT Condensed" panose="020B0606020104020203" pitchFamily="34" charset="0"/>
              </a:rPr>
              <a:t>RWS 5 HWK (4.5 to 6 hrs)</a:t>
            </a:r>
            <a:r>
              <a:rPr lang="en-GB" dirty="0" smtClean="0"/>
              <a:t/>
            </a:r>
            <a:br>
              <a:rPr lang="en-GB" dirty="0" smtClean="0"/>
            </a:br>
            <a:r>
              <a:rPr lang="en-GB" sz="3600" b="1" dirty="0" smtClean="0">
                <a:solidFill>
                  <a:srgbClr val="FF0000"/>
                </a:solidFill>
              </a:rPr>
              <a:t>Due for Monday 21</a:t>
            </a:r>
            <a:r>
              <a:rPr lang="en-GB" sz="3600" b="1" baseline="30000" dirty="0" smtClean="0">
                <a:solidFill>
                  <a:srgbClr val="FF0000"/>
                </a:solidFill>
              </a:rPr>
              <a:t>st</a:t>
            </a:r>
            <a:r>
              <a:rPr lang="en-GB" sz="3600" b="1" dirty="0" smtClean="0">
                <a:solidFill>
                  <a:srgbClr val="FF0000"/>
                </a:solidFill>
              </a:rPr>
              <a:t> January 2018</a:t>
            </a:r>
            <a:endParaRPr lang="en-GB" b="1" dirty="0">
              <a:solidFill>
                <a:srgbClr val="FF0000"/>
              </a:solidFill>
            </a:endParaRPr>
          </a:p>
        </p:txBody>
      </p:sp>
      <p:sp>
        <p:nvSpPr>
          <p:cNvPr id="9" name="Content Placeholder 8"/>
          <p:cNvSpPr>
            <a:spLocks noGrp="1"/>
          </p:cNvSpPr>
          <p:nvPr>
            <p:ph sz="half" idx="1"/>
          </p:nvPr>
        </p:nvSpPr>
        <p:spPr/>
        <p:txBody>
          <a:bodyPr/>
          <a:lstStyle/>
          <a:p>
            <a:pPr marL="0" indent="0">
              <a:buNone/>
            </a:pPr>
            <a:r>
              <a:rPr lang="en-GB" dirty="0" smtClean="0"/>
              <a:t>MICROECONOMICS (2.25 to 3 hrs)</a:t>
            </a:r>
          </a:p>
          <a:p>
            <a:r>
              <a:rPr lang="en-GB" dirty="0" smtClean="0"/>
              <a:t>The Role of Government</a:t>
            </a:r>
            <a:endParaRPr lang="en-GB" dirty="0"/>
          </a:p>
        </p:txBody>
      </p:sp>
      <p:sp>
        <p:nvSpPr>
          <p:cNvPr id="10" name="Content Placeholder 9"/>
          <p:cNvSpPr>
            <a:spLocks noGrp="1"/>
          </p:cNvSpPr>
          <p:nvPr>
            <p:ph sz="half" idx="2"/>
          </p:nvPr>
        </p:nvSpPr>
        <p:spPr>
          <a:xfrm>
            <a:off x="6172199" y="1825625"/>
            <a:ext cx="5445369" cy="4351338"/>
          </a:xfrm>
        </p:spPr>
        <p:txBody>
          <a:bodyPr/>
          <a:lstStyle/>
          <a:p>
            <a:pPr marL="0" indent="0">
              <a:buNone/>
            </a:pPr>
            <a:r>
              <a:rPr lang="en-GB" dirty="0" smtClean="0"/>
              <a:t>MACROECONOMICS (2.25 to 3 Hrs)</a:t>
            </a:r>
          </a:p>
          <a:p>
            <a:r>
              <a:rPr lang="en-GB" dirty="0" smtClean="0"/>
              <a:t>Aggregate Demand and Aggregate Supply</a:t>
            </a:r>
            <a:endParaRPr lang="en-GB" dirty="0"/>
          </a:p>
        </p:txBody>
      </p:sp>
      <p:sp>
        <p:nvSpPr>
          <p:cNvPr id="4" name="TextBox 3"/>
          <p:cNvSpPr txBox="1"/>
          <p:nvPr/>
        </p:nvSpPr>
        <p:spPr>
          <a:xfrm>
            <a:off x="0" y="0"/>
            <a:ext cx="12192000" cy="307777"/>
          </a:xfrm>
          <a:prstGeom prst="rect">
            <a:avLst/>
          </a:prstGeom>
          <a:solidFill>
            <a:schemeClr val="bg1"/>
          </a:solidFill>
        </p:spPr>
        <p:txBody>
          <a:bodyPr wrap="square" rtlCol="0">
            <a:spAutoFit/>
          </a:bodyPr>
          <a:lstStyle/>
          <a:p>
            <a:r>
              <a:rPr lang="en-GB" sz="1400" b="1" dirty="0" smtClean="0">
                <a:latin typeface="Tw Cen MT Condensed" panose="020B0606020104020203" pitchFamily="34" charset="0"/>
              </a:rPr>
              <a:t>RWS5 The Role of Government (MICROECONOMICS)			</a:t>
            </a:r>
            <a:r>
              <a:rPr lang="en-GB" sz="1400" b="1" dirty="0" smtClean="0">
                <a:solidFill>
                  <a:srgbClr val="0070C0"/>
                </a:solidFill>
                <a:latin typeface="Tw Cen MT Condensed" panose="020B0606020104020203" pitchFamily="34" charset="0"/>
              </a:rPr>
              <a:t>Key Terms: </a:t>
            </a:r>
            <a:r>
              <a:rPr lang="en-GB" sz="1400" dirty="0" smtClean="0">
                <a:solidFill>
                  <a:srgbClr val="0070C0"/>
                </a:solidFill>
                <a:latin typeface="Tw Cen MT Condensed" panose="020B0606020104020203" pitchFamily="34" charset="0"/>
              </a:rPr>
              <a:t>Market Failure, Government Intervention, Government Failure</a:t>
            </a:r>
            <a:endParaRPr lang="en-GB" sz="1400" dirty="0">
              <a:solidFill>
                <a:srgbClr val="0070C0"/>
              </a:solidFill>
              <a:latin typeface="Tw Cen MT Condensed" panose="020B0606020104020203" pitchFamily="34" charset="0"/>
            </a:endParaRPr>
          </a:p>
        </p:txBody>
      </p:sp>
      <p:sp>
        <p:nvSpPr>
          <p:cNvPr id="12" name="TextBox 11"/>
          <p:cNvSpPr txBox="1"/>
          <p:nvPr/>
        </p:nvSpPr>
        <p:spPr>
          <a:xfrm>
            <a:off x="861646" y="5036866"/>
            <a:ext cx="8317342" cy="646331"/>
          </a:xfrm>
          <a:prstGeom prst="rect">
            <a:avLst/>
          </a:prstGeom>
          <a:noFill/>
        </p:spPr>
        <p:txBody>
          <a:bodyPr wrap="none" rtlCol="0">
            <a:spAutoFit/>
          </a:bodyPr>
          <a:lstStyle/>
          <a:p>
            <a:r>
              <a:rPr lang="en-GB" sz="3600" b="1" dirty="0" smtClean="0">
                <a:latin typeface="Tw Cen MT Condensed" panose="020B0606020104020203" pitchFamily="34" charset="0"/>
              </a:rPr>
              <a:t>All resources, instructions and </a:t>
            </a:r>
            <a:r>
              <a:rPr lang="en-GB" sz="3600" b="1" dirty="0" err="1" smtClean="0">
                <a:latin typeface="Tw Cen MT Condensed" panose="020B0606020104020203" pitchFamily="34" charset="0"/>
              </a:rPr>
              <a:t>powerpoint</a:t>
            </a:r>
            <a:r>
              <a:rPr lang="en-GB" sz="3600" b="1" dirty="0" smtClean="0">
                <a:latin typeface="Tw Cen MT Condensed" panose="020B0606020104020203" pitchFamily="34" charset="0"/>
              </a:rPr>
              <a:t> on GOL!</a:t>
            </a:r>
            <a:endParaRPr lang="en-GB" sz="3600" b="1" dirty="0">
              <a:latin typeface="Tw Cen MT Condensed" panose="020B0606020104020203" pitchFamily="34" charset="0"/>
            </a:endParaRPr>
          </a:p>
        </p:txBody>
      </p:sp>
    </p:spTree>
    <p:extLst>
      <p:ext uri="{BB962C8B-B14F-4D97-AF65-F5344CB8AC3E}">
        <p14:creationId xmlns:p14="http://schemas.microsoft.com/office/powerpoint/2010/main" val="3201990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425" y="136916"/>
            <a:ext cx="11611627" cy="6425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smtClean="0">
                <a:latin typeface="Tw Cen MT Condensed" panose="020B0606020104020203" pitchFamily="34" charset="0"/>
              </a:rPr>
              <a:t>HWK</a:t>
            </a:r>
            <a:endParaRPr lang="en-GB" sz="23900" b="1" dirty="0">
              <a:latin typeface="Tw Cen MT Condensed" panose="020B0606020104020203" pitchFamily="34" charset="0"/>
            </a:endParaRPr>
          </a:p>
        </p:txBody>
      </p:sp>
    </p:spTree>
    <p:extLst>
      <p:ext uri="{BB962C8B-B14F-4D97-AF65-F5344CB8AC3E}">
        <p14:creationId xmlns:p14="http://schemas.microsoft.com/office/powerpoint/2010/main" val="410979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smtClean="0">
                <a:latin typeface="Tw Cen MT Condensed" panose="020B0606020104020203" pitchFamily="34" charset="0"/>
              </a:rPr>
              <a:t>90</a:t>
            </a:r>
            <a:endParaRPr lang="en-GB" sz="23900" b="1" dirty="0">
              <a:latin typeface="Tw Cen MT Condensed" panose="020B0606020104020203" pitchFamily="34" charset="0"/>
            </a:endParaRPr>
          </a:p>
        </p:txBody>
      </p:sp>
    </p:spTree>
    <p:extLst>
      <p:ext uri="{BB962C8B-B14F-4D97-AF65-F5344CB8AC3E}">
        <p14:creationId xmlns:p14="http://schemas.microsoft.com/office/powerpoint/2010/main" val="1406793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9600" b="1" dirty="0" smtClean="0">
                <a:solidFill>
                  <a:schemeClr val="tx2"/>
                </a:solidFill>
                <a:latin typeface="Tw Cen MT Condensed" panose="020B0606020104020203" pitchFamily="34" charset="0"/>
              </a:rPr>
              <a:t>45</a:t>
            </a:r>
            <a:endParaRPr lang="en-GB" sz="9600" b="1" dirty="0">
              <a:solidFill>
                <a:schemeClr val="tx2"/>
              </a:solidFill>
              <a:latin typeface="Tw Cen MT Condensed" panose="020B0606020104020203" pitchFamily="34" charset="0"/>
            </a:endParaRPr>
          </a:p>
        </p:txBody>
      </p:sp>
    </p:spTree>
    <p:extLst>
      <p:ext uri="{BB962C8B-B14F-4D97-AF65-F5344CB8AC3E}">
        <p14:creationId xmlns:p14="http://schemas.microsoft.com/office/powerpoint/2010/main" val="3515967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9077"/>
            <a:ext cx="9993086" cy="1325563"/>
          </a:xfrm>
        </p:spPr>
        <p:txBody>
          <a:bodyPr/>
          <a:lstStyle/>
          <a:p>
            <a:r>
              <a:rPr lang="en-GB" b="1" dirty="0" smtClean="0"/>
              <a:t>STARTER EXERCISE</a:t>
            </a:r>
            <a:r>
              <a:rPr lang="en-GB" dirty="0" smtClean="0"/>
              <a:t/>
            </a:r>
            <a:br>
              <a:rPr lang="en-GB" dirty="0" smtClean="0"/>
            </a:br>
            <a:r>
              <a:rPr lang="en-GB" sz="3600" dirty="0" smtClean="0"/>
              <a:t>What is Aggregate Demand? </a:t>
            </a:r>
            <a:endParaRPr lang="en-GB" dirty="0"/>
          </a:p>
        </p:txBody>
      </p:sp>
      <p:sp>
        <p:nvSpPr>
          <p:cNvPr id="5" name="TextBox 4"/>
          <p:cNvSpPr txBox="1"/>
          <p:nvPr/>
        </p:nvSpPr>
        <p:spPr>
          <a:xfrm>
            <a:off x="182879" y="1556187"/>
            <a:ext cx="4225834" cy="5062924"/>
          </a:xfrm>
          <a:prstGeom prst="rect">
            <a:avLst/>
          </a:prstGeom>
          <a:noFill/>
        </p:spPr>
        <p:txBody>
          <a:bodyPr wrap="square" rtlCol="0">
            <a:spAutoFit/>
          </a:bodyPr>
          <a:lstStyle/>
          <a:p>
            <a:r>
              <a:rPr lang="en-GB" sz="1900" b="1" dirty="0" smtClean="0"/>
              <a:t>TASK 1: </a:t>
            </a:r>
            <a:r>
              <a:rPr lang="en-GB" sz="1900" dirty="0" smtClean="0"/>
              <a:t>Swap your sheets with everyone and make sure they are in order of the white box</a:t>
            </a:r>
          </a:p>
          <a:p>
            <a:endParaRPr lang="en-GB" sz="1900" dirty="0" smtClean="0"/>
          </a:p>
          <a:p>
            <a:r>
              <a:rPr lang="en-GB" sz="1900" b="1" dirty="0" smtClean="0"/>
              <a:t>TASK 2: </a:t>
            </a:r>
            <a:r>
              <a:rPr lang="en-GB" sz="1900" dirty="0" smtClean="0"/>
              <a:t>Draw the following five diagrams in your notes (entitled ‘AD and AS Analysis)</a:t>
            </a:r>
          </a:p>
          <a:p>
            <a:pPr marL="342900" indent="-342900">
              <a:buFont typeface="+mj-lt"/>
              <a:buAutoNum type="arabicPeriod"/>
            </a:pPr>
            <a:r>
              <a:rPr lang="en-GB" sz="1900" dirty="0" smtClean="0"/>
              <a:t>Draw a diagram to show the effect of a price level change on an AD curve</a:t>
            </a:r>
          </a:p>
          <a:p>
            <a:pPr marL="342900" indent="-342900">
              <a:buFont typeface="+mj-lt"/>
              <a:buAutoNum type="arabicPeriod"/>
            </a:pPr>
            <a:r>
              <a:rPr lang="en-GB" sz="1900" dirty="0" smtClean="0"/>
              <a:t>Draw a diagram to show an increase in the AD curve (on it’s own)</a:t>
            </a:r>
          </a:p>
          <a:p>
            <a:pPr marL="342900" indent="-342900">
              <a:buFont typeface="+mj-lt"/>
              <a:buAutoNum type="arabicPeriod"/>
            </a:pPr>
            <a:r>
              <a:rPr lang="en-GB" sz="1900" dirty="0" smtClean="0"/>
              <a:t>Draw a diagram to show the effect of a price level change on an SRAS curve</a:t>
            </a:r>
            <a:endParaRPr lang="en-GB" sz="1900" dirty="0"/>
          </a:p>
          <a:p>
            <a:pPr marL="342900" indent="-342900">
              <a:buFont typeface="+mj-lt"/>
              <a:buAutoNum type="arabicPeriod"/>
            </a:pPr>
            <a:r>
              <a:rPr lang="en-GB" sz="1900" dirty="0" smtClean="0"/>
              <a:t>Draw a diagram to show the effect of a shift to the left in the SRAS curve</a:t>
            </a:r>
          </a:p>
          <a:p>
            <a:pPr marL="342900" indent="-342900">
              <a:buFont typeface="+mj-lt"/>
              <a:buAutoNum type="arabicPeriod"/>
            </a:pPr>
            <a:r>
              <a:rPr lang="en-GB" sz="1900" dirty="0" smtClean="0"/>
              <a:t>Draw a diagram to show the effect of a shift to the right with an LRAS curve</a:t>
            </a:r>
          </a:p>
        </p:txBody>
      </p:sp>
      <p:pic>
        <p:nvPicPr>
          <p:cNvPr id="6" name="Picture 5"/>
          <p:cNvPicPr>
            <a:picLocks noChangeAspect="1"/>
          </p:cNvPicPr>
          <p:nvPr/>
        </p:nvPicPr>
        <p:blipFill>
          <a:blip r:embed="rId2"/>
          <a:stretch>
            <a:fillRect/>
          </a:stretch>
        </p:blipFill>
        <p:spPr>
          <a:xfrm>
            <a:off x="4854752" y="198983"/>
            <a:ext cx="3796566" cy="2351314"/>
          </a:xfrm>
          <a:prstGeom prst="rect">
            <a:avLst/>
          </a:prstGeom>
        </p:spPr>
      </p:pic>
      <p:grpSp>
        <p:nvGrpSpPr>
          <p:cNvPr id="8" name="Group 7"/>
          <p:cNvGrpSpPr/>
          <p:nvPr/>
        </p:nvGrpSpPr>
        <p:grpSpPr>
          <a:xfrm>
            <a:off x="8871208" y="174564"/>
            <a:ext cx="3190163" cy="2351314"/>
            <a:chOff x="307660" y="2755075"/>
            <a:chExt cx="4813976" cy="3001974"/>
          </a:xfrm>
        </p:grpSpPr>
        <p:pic>
          <p:nvPicPr>
            <p:cNvPr id="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60" y="2755075"/>
              <a:ext cx="4813976" cy="300197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4107541" y="3025034"/>
              <a:ext cx="724009" cy="159436"/>
            </a:xfrm>
            <a:prstGeom prst="rect">
              <a:avLst/>
            </a:prstGeom>
            <a:solidFill>
              <a:schemeClr val="bg1"/>
            </a:solidFill>
          </p:spPr>
          <p:txBody>
            <a:bodyPr wrap="square" rtlCol="0">
              <a:spAutoFit/>
            </a:bodyPr>
            <a:lstStyle/>
            <a:p>
              <a:r>
                <a:rPr lang="en-GB" sz="1200" b="1" dirty="0" smtClean="0">
                  <a:latin typeface="Tw Cen MT Condensed" panose="020B0606020104020203" pitchFamily="34" charset="0"/>
                </a:rPr>
                <a:t>SRAS</a:t>
              </a:r>
              <a:endParaRPr lang="en-GB" sz="1200" b="1" dirty="0">
                <a:latin typeface="Tw Cen MT Condensed" panose="020B0606020104020203" pitchFamily="34" charset="0"/>
              </a:endParaRPr>
            </a:p>
          </p:txBody>
        </p:sp>
      </p:grpSp>
      <p:sp>
        <p:nvSpPr>
          <p:cNvPr id="13" name="TextBox 12"/>
          <p:cNvSpPr txBox="1"/>
          <p:nvPr/>
        </p:nvSpPr>
        <p:spPr>
          <a:xfrm>
            <a:off x="8349632" y="201345"/>
            <a:ext cx="301686" cy="369332"/>
          </a:xfrm>
          <a:prstGeom prst="rect">
            <a:avLst/>
          </a:prstGeom>
          <a:solidFill>
            <a:schemeClr val="tx1"/>
          </a:solidFill>
        </p:spPr>
        <p:txBody>
          <a:bodyPr wrap="none" rtlCol="0">
            <a:spAutoFit/>
          </a:bodyPr>
          <a:lstStyle/>
          <a:p>
            <a:r>
              <a:rPr lang="en-GB" dirty="0" smtClean="0">
                <a:solidFill>
                  <a:schemeClr val="bg1"/>
                </a:solidFill>
              </a:rPr>
              <a:t>1</a:t>
            </a:r>
            <a:endParaRPr lang="en-GB" dirty="0">
              <a:solidFill>
                <a:schemeClr val="bg1"/>
              </a:solidFill>
            </a:endParaRPr>
          </a:p>
        </p:txBody>
      </p:sp>
      <p:sp>
        <p:nvSpPr>
          <p:cNvPr id="14" name="TextBox 13"/>
          <p:cNvSpPr txBox="1"/>
          <p:nvPr/>
        </p:nvSpPr>
        <p:spPr>
          <a:xfrm>
            <a:off x="11759685" y="174564"/>
            <a:ext cx="301686" cy="369332"/>
          </a:xfrm>
          <a:prstGeom prst="rect">
            <a:avLst/>
          </a:prstGeom>
          <a:solidFill>
            <a:schemeClr val="tx1"/>
          </a:solidFill>
        </p:spPr>
        <p:txBody>
          <a:bodyPr wrap="none" rtlCol="0">
            <a:spAutoFit/>
          </a:bodyPr>
          <a:lstStyle/>
          <a:p>
            <a:r>
              <a:rPr lang="en-GB" dirty="0">
                <a:solidFill>
                  <a:schemeClr val="bg1"/>
                </a:solidFill>
              </a:rPr>
              <a:t>3</a:t>
            </a:r>
          </a:p>
        </p:txBody>
      </p:sp>
      <p:sp>
        <p:nvSpPr>
          <p:cNvPr id="16" name="Content Placeholder 2"/>
          <p:cNvSpPr>
            <a:spLocks noGrp="1"/>
          </p:cNvSpPr>
          <p:nvPr>
            <p:ph sz="half" idx="1"/>
          </p:nvPr>
        </p:nvSpPr>
        <p:spPr>
          <a:xfrm>
            <a:off x="4854752" y="2808767"/>
            <a:ext cx="3796566" cy="3810344"/>
          </a:xfrm>
          <a:solidFill>
            <a:schemeClr val="bg1"/>
          </a:solidFill>
        </p:spPr>
        <p:txBody>
          <a:bodyPr>
            <a:normAutofit fontScale="70000" lnSpcReduction="20000"/>
          </a:bodyPr>
          <a:lstStyle/>
          <a:p>
            <a:pPr marL="0" indent="0">
              <a:buNone/>
            </a:pPr>
            <a:r>
              <a:rPr lang="en-GB" sz="2400" b="1" dirty="0" smtClean="0"/>
              <a:t>TODAY: Why does the AD and AS Curve Shift?</a:t>
            </a:r>
          </a:p>
          <a:p>
            <a:pPr marL="0" indent="0">
              <a:buNone/>
            </a:pPr>
            <a:endParaRPr lang="en-GB" sz="2400" b="1" dirty="0"/>
          </a:p>
          <a:p>
            <a:pPr marL="0" indent="0">
              <a:buNone/>
            </a:pPr>
            <a:r>
              <a:rPr lang="en-GB" sz="2400" b="1" dirty="0" smtClean="0"/>
              <a:t>AGGREGATE DEMAND (AD)</a:t>
            </a:r>
            <a:endParaRPr lang="en-GB" sz="2400" b="1" dirty="0" smtClean="0"/>
          </a:p>
          <a:p>
            <a:pPr marL="514350" indent="-514350">
              <a:buFont typeface="+mj-lt"/>
              <a:buAutoNum type="arabicPeriod"/>
            </a:pPr>
            <a:r>
              <a:rPr lang="en-GB" dirty="0" smtClean="0"/>
              <a:t>Households</a:t>
            </a:r>
            <a:r>
              <a:rPr lang="en-GB" dirty="0" smtClean="0"/>
              <a:t>?  [C]</a:t>
            </a:r>
            <a:endParaRPr lang="en-GB" dirty="0" smtClean="0"/>
          </a:p>
          <a:p>
            <a:pPr marL="514350" indent="-514350">
              <a:buFont typeface="+mj-lt"/>
              <a:buAutoNum type="arabicPeriod"/>
            </a:pPr>
            <a:r>
              <a:rPr lang="en-GB" dirty="0" smtClean="0"/>
              <a:t>Firms</a:t>
            </a:r>
            <a:r>
              <a:rPr lang="en-GB" dirty="0" smtClean="0"/>
              <a:t>?  [I]</a:t>
            </a:r>
            <a:endParaRPr lang="en-GB" dirty="0" smtClean="0"/>
          </a:p>
          <a:p>
            <a:pPr marL="514350" indent="-514350">
              <a:buFont typeface="+mj-lt"/>
              <a:buAutoNum type="arabicPeriod"/>
            </a:pPr>
            <a:r>
              <a:rPr lang="en-GB" dirty="0" smtClean="0"/>
              <a:t>Government</a:t>
            </a:r>
            <a:r>
              <a:rPr lang="en-GB" dirty="0" smtClean="0"/>
              <a:t>?  [G]</a:t>
            </a:r>
            <a:endParaRPr lang="en-GB" dirty="0" smtClean="0"/>
          </a:p>
          <a:p>
            <a:pPr marL="514350" indent="-514350">
              <a:buFont typeface="+mj-lt"/>
              <a:buAutoNum type="arabicPeriod"/>
            </a:pPr>
            <a:r>
              <a:rPr lang="en-GB" dirty="0" smtClean="0"/>
              <a:t>Foreign Countries</a:t>
            </a:r>
            <a:r>
              <a:rPr lang="en-GB" dirty="0" smtClean="0"/>
              <a:t>?  [X-M]</a:t>
            </a:r>
            <a:endParaRPr lang="en-GB" dirty="0"/>
          </a:p>
          <a:p>
            <a:pPr marL="0" indent="0">
              <a:buNone/>
            </a:pPr>
            <a:endParaRPr lang="en-GB" b="1" dirty="0" smtClean="0"/>
          </a:p>
          <a:p>
            <a:pPr marL="0" indent="0">
              <a:buNone/>
            </a:pPr>
            <a:r>
              <a:rPr lang="en-GB" sz="2400" b="1" dirty="0" smtClean="0"/>
              <a:t>AGGREGATE SUPPLY (AS)</a:t>
            </a:r>
            <a:endParaRPr lang="en-GB" sz="2400" b="1" dirty="0"/>
          </a:p>
          <a:p>
            <a:pPr marL="514350" indent="-514350">
              <a:buFont typeface="+mj-lt"/>
              <a:buAutoNum type="arabicPeriod"/>
            </a:pPr>
            <a:r>
              <a:rPr lang="en-GB" dirty="0" smtClean="0"/>
              <a:t>SRAS</a:t>
            </a:r>
          </a:p>
          <a:p>
            <a:pPr marL="514350" indent="-514350">
              <a:buFont typeface="+mj-lt"/>
              <a:buAutoNum type="arabicPeriod"/>
            </a:pPr>
            <a:r>
              <a:rPr lang="en-GB" dirty="0" smtClean="0"/>
              <a:t>LRAS</a:t>
            </a:r>
            <a:endParaRPr lang="en-GB" dirty="0"/>
          </a:p>
          <a:p>
            <a:pPr marL="0" indent="0">
              <a:buNone/>
            </a:pPr>
            <a:endParaRPr lang="en-GB" dirty="0"/>
          </a:p>
        </p:txBody>
      </p:sp>
      <p:sp>
        <p:nvSpPr>
          <p:cNvPr id="18" name="Content Placeholder 3"/>
          <p:cNvSpPr txBox="1">
            <a:spLocks/>
          </p:cNvSpPr>
          <p:nvPr/>
        </p:nvSpPr>
        <p:spPr>
          <a:xfrm>
            <a:off x="8871207" y="2808767"/>
            <a:ext cx="3190164" cy="38103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Condensed" panose="020B0606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Condensed" panose="020B0606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Condensed" panose="020B0606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smtClean="0"/>
              <a:t>GOVERNMENT POLICY TO AFFECT AD</a:t>
            </a:r>
          </a:p>
          <a:p>
            <a:pPr marL="274638" indent="-274638">
              <a:buFont typeface="+mj-lt"/>
              <a:buAutoNum type="arabicPeriod"/>
            </a:pPr>
            <a:r>
              <a:rPr lang="en-GB" sz="2400" b="1" dirty="0" smtClean="0"/>
              <a:t>Monetary Policy (Central Bank)</a:t>
            </a:r>
          </a:p>
          <a:p>
            <a:pPr marL="719138" lvl="1" indent="-261938">
              <a:buFont typeface="+mj-lt"/>
              <a:buAutoNum type="alphaUcPeriod"/>
            </a:pPr>
            <a:r>
              <a:rPr lang="en-GB" dirty="0" smtClean="0"/>
              <a:t>Interest Rates</a:t>
            </a:r>
          </a:p>
          <a:p>
            <a:pPr marL="719138" lvl="1" indent="-261938">
              <a:buFont typeface="+mj-lt"/>
              <a:buAutoNum type="alphaUcPeriod"/>
            </a:pPr>
            <a:r>
              <a:rPr lang="en-GB" dirty="0" smtClean="0"/>
              <a:t>Quantitative Easing (Money Printing)</a:t>
            </a:r>
          </a:p>
          <a:p>
            <a:pPr marL="274638" indent="-274638">
              <a:buFont typeface="+mj-lt"/>
              <a:buAutoNum type="arabicPeriod"/>
            </a:pPr>
            <a:r>
              <a:rPr lang="en-GB" sz="2400" b="1" dirty="0" smtClean="0"/>
              <a:t>Fiscal Policy (Treasury)</a:t>
            </a:r>
          </a:p>
          <a:p>
            <a:pPr marL="719138" lvl="1" indent="-261938">
              <a:buFont typeface="+mj-lt"/>
              <a:buAutoNum type="alphaUcPeriod"/>
            </a:pPr>
            <a:r>
              <a:rPr lang="en-GB" dirty="0" smtClean="0"/>
              <a:t>The ‘Budget’ – tax and spend…</a:t>
            </a:r>
            <a:endParaRPr lang="en-GB" dirty="0" smtClean="0"/>
          </a:p>
        </p:txBody>
      </p:sp>
    </p:spTree>
    <p:extLst>
      <p:ext uri="{BB962C8B-B14F-4D97-AF65-F5344CB8AC3E}">
        <p14:creationId xmlns:p14="http://schemas.microsoft.com/office/powerpoint/2010/main" val="55817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build="p"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26571" y="365125"/>
            <a:ext cx="11586755" cy="1325563"/>
          </a:xfrm>
        </p:spPr>
        <p:txBody>
          <a:bodyPr/>
          <a:lstStyle/>
          <a:p>
            <a:r>
              <a:rPr lang="en-GB" b="1" dirty="0" smtClean="0"/>
              <a:t>TASK: Share your ideas RE the determinants of AD and AS </a:t>
            </a:r>
            <a:endParaRPr lang="en-GB" b="1" dirty="0"/>
          </a:p>
        </p:txBody>
      </p:sp>
      <p:sp>
        <p:nvSpPr>
          <p:cNvPr id="11" name="Content Placeholder 10"/>
          <p:cNvSpPr>
            <a:spLocks noGrp="1"/>
          </p:cNvSpPr>
          <p:nvPr>
            <p:ph idx="1"/>
          </p:nvPr>
        </p:nvSpPr>
        <p:spPr>
          <a:xfrm>
            <a:off x="838200" y="1825625"/>
            <a:ext cx="2793274" cy="4351338"/>
          </a:xfrm>
        </p:spPr>
        <p:txBody>
          <a:bodyPr/>
          <a:lstStyle/>
          <a:p>
            <a:pPr marL="0" indent="0">
              <a:buNone/>
            </a:pPr>
            <a:r>
              <a:rPr lang="en-GB" b="1" dirty="0" smtClean="0"/>
              <a:t>5 Minutes EACH component: </a:t>
            </a:r>
          </a:p>
          <a:p>
            <a:pPr marL="0" indent="0">
              <a:buNone/>
            </a:pPr>
            <a:r>
              <a:rPr lang="en-GB" dirty="0" smtClean="0"/>
              <a:t>1 Minute Individual Reading</a:t>
            </a:r>
          </a:p>
          <a:p>
            <a:pPr marL="0" indent="0">
              <a:buNone/>
            </a:pPr>
            <a:r>
              <a:rPr lang="en-GB" dirty="0" smtClean="0"/>
              <a:t>1 Minute Presentation from the Author</a:t>
            </a:r>
          </a:p>
          <a:p>
            <a:pPr marL="0" indent="0">
              <a:buNone/>
            </a:pPr>
            <a:r>
              <a:rPr lang="en-GB" dirty="0" smtClean="0"/>
              <a:t>2 Minute Group Q+A</a:t>
            </a:r>
          </a:p>
          <a:p>
            <a:pPr marL="0" indent="0">
              <a:buNone/>
            </a:pPr>
            <a:r>
              <a:rPr lang="en-GB" dirty="0" smtClean="0"/>
              <a:t>1 Minute Teacher-Led Q+A</a:t>
            </a:r>
            <a:endParaRPr lang="en-GB" dirty="0"/>
          </a:p>
        </p:txBody>
      </p:sp>
      <p:sp>
        <p:nvSpPr>
          <p:cNvPr id="12" name="Content Placeholder 2"/>
          <p:cNvSpPr txBox="1">
            <a:spLocks/>
          </p:cNvSpPr>
          <p:nvPr/>
        </p:nvSpPr>
        <p:spPr>
          <a:xfrm>
            <a:off x="6592388" y="1825625"/>
            <a:ext cx="3796566" cy="3810344"/>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Condensed" panose="020B0606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Condensed" panose="020B0606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Condensed" panose="020B0606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smtClean="0"/>
              <a:t>AGGREGATE DEMAND (AD)</a:t>
            </a:r>
          </a:p>
          <a:p>
            <a:r>
              <a:rPr lang="en-GB" dirty="0" smtClean="0"/>
              <a:t>Households?  [C] = 1</a:t>
            </a:r>
          </a:p>
          <a:p>
            <a:r>
              <a:rPr lang="en-GB" dirty="0" smtClean="0"/>
              <a:t>Firms?  [I] = 2</a:t>
            </a:r>
          </a:p>
          <a:p>
            <a:r>
              <a:rPr lang="en-GB" dirty="0" smtClean="0"/>
              <a:t>Government?  [G] = 3</a:t>
            </a:r>
          </a:p>
          <a:p>
            <a:r>
              <a:rPr lang="en-GB" dirty="0" smtClean="0"/>
              <a:t>Foreign Countries?  [X-M]  = ODS</a:t>
            </a:r>
          </a:p>
          <a:p>
            <a:pPr marL="0" indent="0">
              <a:buFont typeface="Arial" panose="020B0604020202020204" pitchFamily="34" charset="0"/>
              <a:buNone/>
            </a:pPr>
            <a:endParaRPr lang="en-GB" b="1" dirty="0" smtClean="0"/>
          </a:p>
          <a:p>
            <a:pPr marL="0" indent="0">
              <a:buFont typeface="Arial" panose="020B0604020202020204" pitchFamily="34" charset="0"/>
              <a:buNone/>
            </a:pPr>
            <a:r>
              <a:rPr lang="en-GB" sz="2400" b="1" dirty="0" smtClean="0"/>
              <a:t>AGGREGATE SUPPLY (AS)</a:t>
            </a:r>
          </a:p>
          <a:p>
            <a:r>
              <a:rPr lang="en-GB" dirty="0" smtClean="0"/>
              <a:t>SRAS and LRAS = 4</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89579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ctrTitle"/>
          </p:nvPr>
        </p:nvSpPr>
        <p:spPr>
          <a:xfrm>
            <a:off x="237234" y="153841"/>
            <a:ext cx="4141788" cy="1008063"/>
          </a:xfrm>
        </p:spPr>
        <p:txBody>
          <a:bodyPr>
            <a:normAutofit/>
          </a:bodyPr>
          <a:lstStyle/>
          <a:p>
            <a:r>
              <a:rPr lang="en-GB" altLang="en-US" u="sng" dirty="0"/>
              <a:t>Consumption</a:t>
            </a:r>
            <a:endParaRPr lang="en-US" altLang="en-US" u="sng" dirty="0"/>
          </a:p>
        </p:txBody>
      </p:sp>
      <p:sp>
        <p:nvSpPr>
          <p:cNvPr id="225283" name="Text Box 3"/>
          <p:cNvSpPr txBox="1">
            <a:spLocks noChangeArrowheads="1"/>
          </p:cNvSpPr>
          <p:nvPr/>
        </p:nvSpPr>
        <p:spPr bwMode="auto">
          <a:xfrm>
            <a:off x="669347" y="2213774"/>
            <a:ext cx="33020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GB" altLang="en-US" sz="3200" b="1" dirty="0">
                <a:latin typeface="Arial Unicode MS" panose="020B0604020202020204" pitchFamily="34" charset="-128"/>
              </a:rPr>
              <a:t>PERSONAL DISPOSASBLE INCOME</a:t>
            </a:r>
          </a:p>
        </p:txBody>
      </p:sp>
      <p:sp>
        <p:nvSpPr>
          <p:cNvPr id="225284" name="Text Box 4"/>
          <p:cNvSpPr txBox="1">
            <a:spLocks noChangeArrowheads="1"/>
          </p:cNvSpPr>
          <p:nvPr/>
        </p:nvSpPr>
        <p:spPr bwMode="auto">
          <a:xfrm>
            <a:off x="236494" y="4469234"/>
            <a:ext cx="1878839" cy="523220"/>
          </a:xfrm>
          <a:prstGeom prst="rect">
            <a:avLst/>
          </a:prstGeom>
          <a:noFill/>
          <a:ln w="381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GB" altLang="en-US" sz="2800" dirty="0">
                <a:latin typeface="Tw Cen MT Condensed" panose="020B0606020104020203" pitchFamily="34" charset="0"/>
              </a:rPr>
              <a:t>CONSUME</a:t>
            </a:r>
          </a:p>
        </p:txBody>
      </p:sp>
      <p:sp>
        <p:nvSpPr>
          <p:cNvPr id="225285" name="Text Box 5"/>
          <p:cNvSpPr txBox="1">
            <a:spLocks noChangeArrowheads="1"/>
          </p:cNvSpPr>
          <p:nvPr/>
        </p:nvSpPr>
        <p:spPr bwMode="auto">
          <a:xfrm>
            <a:off x="2520894" y="4469234"/>
            <a:ext cx="1219200" cy="523220"/>
          </a:xfrm>
          <a:prstGeom prst="rect">
            <a:avLst/>
          </a:prstGeom>
          <a:noFill/>
          <a:ln w="381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altLang="en-US" sz="2800" dirty="0">
                <a:latin typeface="Tw Cen MT Condensed" panose="020B0606020104020203" pitchFamily="34" charset="0"/>
              </a:rPr>
              <a:t>SAVE</a:t>
            </a:r>
          </a:p>
        </p:txBody>
      </p:sp>
      <p:sp>
        <p:nvSpPr>
          <p:cNvPr id="225287" name="Line 7"/>
          <p:cNvSpPr>
            <a:spLocks noChangeShapeType="1"/>
          </p:cNvSpPr>
          <p:nvPr/>
        </p:nvSpPr>
        <p:spPr bwMode="auto">
          <a:xfrm flipH="1">
            <a:off x="1154069" y="3823902"/>
            <a:ext cx="339725"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dirty="0">
              <a:latin typeface="Tw Cen MT Condensed" panose="020B0606020104020203" pitchFamily="34" charset="0"/>
            </a:endParaRPr>
          </a:p>
        </p:txBody>
      </p:sp>
      <p:sp>
        <p:nvSpPr>
          <p:cNvPr id="225288" name="Line 8"/>
          <p:cNvSpPr>
            <a:spLocks noChangeShapeType="1"/>
          </p:cNvSpPr>
          <p:nvPr/>
        </p:nvSpPr>
        <p:spPr bwMode="auto">
          <a:xfrm>
            <a:off x="2733731" y="3821670"/>
            <a:ext cx="3302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dirty="0">
              <a:latin typeface="Tw Cen MT Condensed" panose="020B0606020104020203" pitchFamily="34" charset="0"/>
            </a:endParaRPr>
          </a:p>
        </p:txBody>
      </p:sp>
      <p:sp>
        <p:nvSpPr>
          <p:cNvPr id="8" name="Rectangle 3"/>
          <p:cNvSpPr txBox="1">
            <a:spLocks noChangeArrowheads="1"/>
          </p:cNvSpPr>
          <p:nvPr/>
        </p:nvSpPr>
        <p:spPr>
          <a:xfrm>
            <a:off x="6706296" y="0"/>
            <a:ext cx="4141788" cy="10080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dirty="0" smtClean="0">
                <a:latin typeface="Tw Cen MT Condensed" panose="020B0606020104020203" pitchFamily="34" charset="0"/>
              </a:rPr>
              <a:t>Consumption</a:t>
            </a:r>
            <a:endParaRPr lang="en-US" altLang="en-US" dirty="0">
              <a:latin typeface="Tw Cen MT Condensed" panose="020B0606020104020203" pitchFamily="34" charset="0"/>
            </a:endParaRPr>
          </a:p>
        </p:txBody>
      </p:sp>
      <p:sp>
        <p:nvSpPr>
          <p:cNvPr id="9" name="Text Box 6"/>
          <p:cNvSpPr txBox="1">
            <a:spLocks noChangeArrowheads="1"/>
          </p:cNvSpPr>
          <p:nvPr/>
        </p:nvSpPr>
        <p:spPr bwMode="auto">
          <a:xfrm>
            <a:off x="6253066" y="914399"/>
            <a:ext cx="220047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INCLUDES SPENDING ON:</a:t>
            </a:r>
          </a:p>
        </p:txBody>
      </p:sp>
      <p:sp>
        <p:nvSpPr>
          <p:cNvPr id="10" name="Text Box 7"/>
          <p:cNvSpPr txBox="1">
            <a:spLocks noChangeArrowheads="1"/>
          </p:cNvSpPr>
          <p:nvPr/>
        </p:nvSpPr>
        <p:spPr bwMode="auto">
          <a:xfrm>
            <a:off x="5414865" y="1600200"/>
            <a:ext cx="216988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400" dirty="0">
                <a:latin typeface="Tw Cen MT Condensed" panose="020B0606020104020203" pitchFamily="34" charset="0"/>
              </a:rPr>
              <a:t>(1) non-durable goods</a:t>
            </a:r>
          </a:p>
        </p:txBody>
      </p:sp>
      <p:sp>
        <p:nvSpPr>
          <p:cNvPr id="11" name="Text Box 8"/>
          <p:cNvSpPr txBox="1">
            <a:spLocks noChangeArrowheads="1"/>
          </p:cNvSpPr>
          <p:nvPr/>
        </p:nvSpPr>
        <p:spPr bwMode="auto">
          <a:xfrm>
            <a:off x="5201985" y="2488318"/>
            <a:ext cx="176272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400" dirty="0">
                <a:latin typeface="Tw Cen MT Condensed" panose="020B0606020104020203" pitchFamily="34" charset="0"/>
              </a:rPr>
              <a:t>(2) durable goods</a:t>
            </a:r>
          </a:p>
        </p:txBody>
      </p:sp>
      <p:sp>
        <p:nvSpPr>
          <p:cNvPr id="12" name="Text Box 9"/>
          <p:cNvSpPr txBox="1">
            <a:spLocks noChangeArrowheads="1"/>
          </p:cNvSpPr>
          <p:nvPr/>
        </p:nvSpPr>
        <p:spPr bwMode="auto">
          <a:xfrm>
            <a:off x="6342170" y="4287261"/>
            <a:ext cx="122501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400" dirty="0">
                <a:latin typeface="Tw Cen MT Condensed" panose="020B0606020104020203" pitchFamily="34" charset="0"/>
              </a:rPr>
              <a:t>(3) services</a:t>
            </a:r>
          </a:p>
        </p:txBody>
      </p:sp>
      <p:sp>
        <p:nvSpPr>
          <p:cNvPr id="13" name="Line 10"/>
          <p:cNvSpPr>
            <a:spLocks noChangeShapeType="1"/>
          </p:cNvSpPr>
          <p:nvPr/>
        </p:nvSpPr>
        <p:spPr bwMode="auto">
          <a:xfrm>
            <a:off x="8843865" y="1828799"/>
            <a:ext cx="533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dirty="0">
              <a:latin typeface="Tw Cen MT Condensed" panose="020B0606020104020203" pitchFamily="34" charset="0"/>
            </a:endParaRPr>
          </a:p>
        </p:txBody>
      </p:sp>
      <p:sp>
        <p:nvSpPr>
          <p:cNvPr id="14" name="Line 11"/>
          <p:cNvSpPr>
            <a:spLocks noChangeShapeType="1"/>
          </p:cNvSpPr>
          <p:nvPr/>
        </p:nvSpPr>
        <p:spPr bwMode="auto">
          <a:xfrm>
            <a:off x="6938865" y="2971799"/>
            <a:ext cx="748198" cy="21927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endParaRPr lang="en-GB" dirty="0">
              <a:latin typeface="Tw Cen MT Condensed" panose="020B0606020104020203" pitchFamily="34" charset="0"/>
            </a:endParaRPr>
          </a:p>
        </p:txBody>
      </p:sp>
      <p:sp>
        <p:nvSpPr>
          <p:cNvPr id="15" name="Line 12"/>
          <p:cNvSpPr>
            <a:spLocks noChangeShapeType="1"/>
          </p:cNvSpPr>
          <p:nvPr/>
        </p:nvSpPr>
        <p:spPr bwMode="auto">
          <a:xfrm>
            <a:off x="7478355" y="4748926"/>
            <a:ext cx="4572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dirty="0">
              <a:latin typeface="Tw Cen MT Condensed" panose="020B0606020104020203" pitchFamily="34" charset="0"/>
            </a:endParaRPr>
          </a:p>
        </p:txBody>
      </p:sp>
      <p:pic>
        <p:nvPicPr>
          <p:cNvPr id="16" name="Picture 14" descr="C:\Documents and Settings\ods\My Documents\My Pictures\girl-ice-cream-m7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5866" y="1142999"/>
            <a:ext cx="2047875" cy="35814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5" descr="C:\Documents and Settings\ods\My Documents\My Pictures\cer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063" y="2545346"/>
            <a:ext cx="1860550" cy="144145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7" descr="C:\Documents and Settings\ods\My Documents\My Pictures\hairdress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1865" y="4267199"/>
            <a:ext cx="1390650" cy="1854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3346876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284"/>
                                        </p:tgtEl>
                                        <p:attrNameLst>
                                          <p:attrName>style.visibility</p:attrName>
                                        </p:attrNameLst>
                                      </p:cBhvr>
                                      <p:to>
                                        <p:strVal val="visible"/>
                                      </p:to>
                                    </p:set>
                                    <p:anim calcmode="lin" valueType="num">
                                      <p:cBhvr additive="base">
                                        <p:cTn id="7" dur="500" fill="hold"/>
                                        <p:tgtEl>
                                          <p:spTgt spid="225284"/>
                                        </p:tgtEl>
                                        <p:attrNameLst>
                                          <p:attrName>ppt_x</p:attrName>
                                        </p:attrNameLst>
                                      </p:cBhvr>
                                      <p:tavLst>
                                        <p:tav tm="0">
                                          <p:val>
                                            <p:strVal val="0-#ppt_w/2"/>
                                          </p:val>
                                        </p:tav>
                                        <p:tav tm="100000">
                                          <p:val>
                                            <p:strVal val="#ppt_x"/>
                                          </p:val>
                                        </p:tav>
                                      </p:tavLst>
                                    </p:anim>
                                    <p:anim calcmode="lin" valueType="num">
                                      <p:cBhvr additive="base">
                                        <p:cTn id="8" dur="500" fill="hold"/>
                                        <p:tgtEl>
                                          <p:spTgt spid="2252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287"/>
                                        </p:tgtEl>
                                        <p:attrNameLst>
                                          <p:attrName>style.visibility</p:attrName>
                                        </p:attrNameLst>
                                      </p:cBhvr>
                                      <p:to>
                                        <p:strVal val="visible"/>
                                      </p:to>
                                    </p:set>
                                    <p:anim calcmode="lin" valueType="num">
                                      <p:cBhvr additive="base">
                                        <p:cTn id="13" dur="500" fill="hold"/>
                                        <p:tgtEl>
                                          <p:spTgt spid="225287"/>
                                        </p:tgtEl>
                                        <p:attrNameLst>
                                          <p:attrName>ppt_x</p:attrName>
                                        </p:attrNameLst>
                                      </p:cBhvr>
                                      <p:tavLst>
                                        <p:tav tm="0">
                                          <p:val>
                                            <p:strVal val="0-#ppt_w/2"/>
                                          </p:val>
                                        </p:tav>
                                        <p:tav tm="100000">
                                          <p:val>
                                            <p:strVal val="#ppt_x"/>
                                          </p:val>
                                        </p:tav>
                                      </p:tavLst>
                                    </p:anim>
                                    <p:anim calcmode="lin" valueType="num">
                                      <p:cBhvr additive="base">
                                        <p:cTn id="14" dur="500" fill="hold"/>
                                        <p:tgtEl>
                                          <p:spTgt spid="22528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285"/>
                                        </p:tgtEl>
                                        <p:attrNameLst>
                                          <p:attrName>style.visibility</p:attrName>
                                        </p:attrNameLst>
                                      </p:cBhvr>
                                      <p:to>
                                        <p:strVal val="visible"/>
                                      </p:to>
                                    </p:set>
                                    <p:anim calcmode="lin" valueType="num">
                                      <p:cBhvr additive="base">
                                        <p:cTn id="19" dur="500" fill="hold"/>
                                        <p:tgtEl>
                                          <p:spTgt spid="225285"/>
                                        </p:tgtEl>
                                        <p:attrNameLst>
                                          <p:attrName>ppt_x</p:attrName>
                                        </p:attrNameLst>
                                      </p:cBhvr>
                                      <p:tavLst>
                                        <p:tav tm="0">
                                          <p:val>
                                            <p:strVal val="0-#ppt_w/2"/>
                                          </p:val>
                                        </p:tav>
                                        <p:tav tm="100000">
                                          <p:val>
                                            <p:strVal val="#ppt_x"/>
                                          </p:val>
                                        </p:tav>
                                      </p:tavLst>
                                    </p:anim>
                                    <p:anim calcmode="lin" valueType="num">
                                      <p:cBhvr additive="base">
                                        <p:cTn id="20" dur="500" fill="hold"/>
                                        <p:tgtEl>
                                          <p:spTgt spid="22528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288"/>
                                        </p:tgtEl>
                                        <p:attrNameLst>
                                          <p:attrName>style.visibility</p:attrName>
                                        </p:attrNameLst>
                                      </p:cBhvr>
                                      <p:to>
                                        <p:strVal val="visible"/>
                                      </p:to>
                                    </p:set>
                                    <p:anim calcmode="lin" valueType="num">
                                      <p:cBhvr additive="base">
                                        <p:cTn id="25" dur="500" fill="hold"/>
                                        <p:tgtEl>
                                          <p:spTgt spid="225288"/>
                                        </p:tgtEl>
                                        <p:attrNameLst>
                                          <p:attrName>ppt_x</p:attrName>
                                        </p:attrNameLst>
                                      </p:cBhvr>
                                      <p:tavLst>
                                        <p:tav tm="0">
                                          <p:val>
                                            <p:strVal val="0-#ppt_w/2"/>
                                          </p:val>
                                        </p:tav>
                                        <p:tav tm="100000">
                                          <p:val>
                                            <p:strVal val="#ppt_x"/>
                                          </p:val>
                                        </p:tav>
                                      </p:tavLst>
                                    </p:anim>
                                    <p:anim calcmode="lin" valueType="num">
                                      <p:cBhvr additive="base">
                                        <p:cTn id="26" dur="500" fill="hold"/>
                                        <p:tgtEl>
                                          <p:spTgt spid="22528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animBg="1" autoUpdateAnimBg="0"/>
      <p:bldP spid="225285" grpId="0" animBg="1" autoUpdateAnimBg="0"/>
      <p:bldP spid="225287" grpId="0" animBg="1"/>
      <p:bldP spid="225288" grpId="0" animBg="1"/>
      <p:bldP spid="8" grpId="0"/>
      <p:bldP spid="9" grpId="0"/>
      <p:bldP spid="10" grpId="0"/>
      <p:bldP spid="11" grpId="0"/>
      <p:bldP spid="12" grpId="0"/>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6139"/>
            <a:ext cx="10515600" cy="1325563"/>
          </a:xfrm>
        </p:spPr>
        <p:txBody>
          <a:bodyPr/>
          <a:lstStyle/>
          <a:p>
            <a:r>
              <a:rPr lang="en-GB" b="1" u="sng" dirty="0" smtClean="0"/>
              <a:t>Consumption (C)</a:t>
            </a:r>
            <a:endParaRPr lang="en-GB" b="1" u="sng" dirty="0"/>
          </a:p>
        </p:txBody>
      </p:sp>
      <p:sp>
        <p:nvSpPr>
          <p:cNvPr id="3" name="Content Placeholder 2"/>
          <p:cNvSpPr>
            <a:spLocks noGrp="1"/>
          </p:cNvSpPr>
          <p:nvPr>
            <p:ph sz="half" idx="1"/>
          </p:nvPr>
        </p:nvSpPr>
        <p:spPr>
          <a:xfrm>
            <a:off x="359230" y="1825625"/>
            <a:ext cx="5045528" cy="4351338"/>
          </a:xfrm>
        </p:spPr>
        <p:txBody>
          <a:bodyPr>
            <a:noAutofit/>
          </a:bodyPr>
          <a:lstStyle/>
          <a:p>
            <a:pPr marL="0" indent="0">
              <a:buNone/>
            </a:pPr>
            <a:r>
              <a:rPr lang="en-GB" sz="4400" dirty="0" smtClean="0">
                <a:solidFill>
                  <a:srgbClr val="FF0000"/>
                </a:solidFill>
              </a:rPr>
              <a:t>“Consumer expenditure on goods and services which includes the demand for ‘durables’ and ‘non-durables” </a:t>
            </a:r>
            <a:endParaRPr lang="en-GB" sz="4400" dirty="0">
              <a:solidFill>
                <a:srgbClr val="FF0000"/>
              </a:solidFill>
            </a:endParaRPr>
          </a:p>
        </p:txBody>
      </p:sp>
      <p:sp>
        <p:nvSpPr>
          <p:cNvPr id="4" name="Content Placeholder 3"/>
          <p:cNvSpPr>
            <a:spLocks noGrp="1"/>
          </p:cNvSpPr>
          <p:nvPr>
            <p:ph sz="half" idx="2"/>
          </p:nvPr>
        </p:nvSpPr>
        <p:spPr>
          <a:xfrm>
            <a:off x="6172200" y="1592715"/>
            <a:ext cx="5181600" cy="4535261"/>
          </a:xfrm>
        </p:spPr>
        <p:txBody>
          <a:bodyPr>
            <a:normAutofit/>
          </a:bodyPr>
          <a:lstStyle/>
          <a:p>
            <a:pPr marL="0" indent="0" algn="ctr">
              <a:buNone/>
            </a:pPr>
            <a:r>
              <a:rPr lang="en-GB" sz="3600" b="1" u="sng" dirty="0" smtClean="0"/>
              <a:t>Determinants of C:</a:t>
            </a:r>
          </a:p>
          <a:p>
            <a:r>
              <a:rPr lang="en-GB" sz="3600" dirty="0" smtClean="0"/>
              <a:t>Consumer income</a:t>
            </a:r>
          </a:p>
          <a:p>
            <a:r>
              <a:rPr lang="en-GB" sz="3600" dirty="0" smtClean="0"/>
              <a:t>Changes in income tax</a:t>
            </a:r>
          </a:p>
          <a:p>
            <a:r>
              <a:rPr lang="en-GB" sz="3600" dirty="0" smtClean="0"/>
              <a:t>Consumer confidence</a:t>
            </a:r>
          </a:p>
          <a:p>
            <a:r>
              <a:rPr lang="en-GB" sz="3600" dirty="0" smtClean="0"/>
              <a:t>Wealth</a:t>
            </a:r>
          </a:p>
          <a:p>
            <a:r>
              <a:rPr lang="en-GB" sz="3600" dirty="0" smtClean="0"/>
              <a:t>Interest rates</a:t>
            </a:r>
          </a:p>
          <a:p>
            <a:r>
              <a:rPr lang="en-GB" sz="3600" dirty="0" smtClean="0"/>
              <a:t>Availability of credit</a:t>
            </a:r>
            <a:endParaRPr lang="en-GB" sz="3600" dirty="0"/>
          </a:p>
        </p:txBody>
      </p:sp>
      <p:sp>
        <p:nvSpPr>
          <p:cNvPr id="6" name="Rectangle 5"/>
          <p:cNvSpPr/>
          <p:nvPr/>
        </p:nvSpPr>
        <p:spPr>
          <a:xfrm>
            <a:off x="5819720" y="699858"/>
            <a:ext cx="3657604" cy="646331"/>
          </a:xfrm>
          <a:prstGeom prst="rect">
            <a:avLst/>
          </a:prstGeom>
        </p:spPr>
        <p:txBody>
          <a:bodyPr wrap="none">
            <a:spAutoFit/>
          </a:bodyPr>
          <a:lstStyle/>
          <a:p>
            <a:r>
              <a:rPr lang="en-GB" dirty="0">
                <a:latin typeface="Tw Cen MT Condensed" panose="020B0606020104020203" pitchFamily="34" charset="0"/>
                <a:hlinkClick r:id="rId2"/>
              </a:rPr>
              <a:t>https://</a:t>
            </a:r>
            <a:r>
              <a:rPr lang="en-GB" dirty="0" smtClean="0">
                <a:latin typeface="Tw Cen MT Condensed" panose="020B0606020104020203" pitchFamily="34" charset="0"/>
                <a:hlinkClick r:id="rId2"/>
              </a:rPr>
              <a:t>www.youtube.com/watch?v=d8ppULbw0ck</a:t>
            </a:r>
            <a:endParaRPr lang="en-GB" dirty="0" smtClean="0">
              <a:latin typeface="Tw Cen MT Condensed" panose="020B0606020104020203" pitchFamily="34" charset="0"/>
            </a:endParaRPr>
          </a:p>
          <a:p>
            <a:endParaRPr lang="en-GB" dirty="0">
              <a:latin typeface="Tw Cen MT Condensed" panose="020B0606020104020203" pitchFamily="34" charset="0"/>
            </a:endParaRPr>
          </a:p>
        </p:txBody>
      </p:sp>
    </p:spTree>
    <p:extLst>
      <p:ext uri="{BB962C8B-B14F-4D97-AF65-F5344CB8AC3E}">
        <p14:creationId xmlns:p14="http://schemas.microsoft.com/office/powerpoint/2010/main" val="117874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7"/>
          <p:cNvSpPr>
            <a:spLocks noGrp="1" noChangeArrowheads="1"/>
          </p:cNvSpPr>
          <p:nvPr>
            <p:ph type="title"/>
          </p:nvPr>
        </p:nvSpPr>
        <p:spPr/>
        <p:txBody>
          <a:bodyPr/>
          <a:lstStyle/>
          <a:p>
            <a:r>
              <a:rPr lang="en-GB" altLang="en-US" b="1" dirty="0"/>
              <a:t>Consequences of </a:t>
            </a:r>
            <a:r>
              <a:rPr lang="en-GB" altLang="en-US" b="1" dirty="0" smtClean="0"/>
              <a:t>Consumption for the Economy</a:t>
            </a:r>
            <a:endParaRPr lang="en-GB" altLang="en-US" b="1" dirty="0"/>
          </a:p>
        </p:txBody>
      </p:sp>
      <p:sp>
        <p:nvSpPr>
          <p:cNvPr id="32776" name="Rectangle 8"/>
          <p:cNvSpPr>
            <a:spLocks noGrp="1" noChangeArrowheads="1"/>
          </p:cNvSpPr>
          <p:nvPr>
            <p:ph type="body" idx="1"/>
          </p:nvPr>
        </p:nvSpPr>
        <p:spPr/>
        <p:txBody>
          <a:bodyPr/>
          <a:lstStyle/>
          <a:p>
            <a:pPr>
              <a:spcBef>
                <a:spcPct val="50000"/>
              </a:spcBef>
            </a:pPr>
            <a:r>
              <a:rPr lang="en-GB" altLang="en-US" dirty="0"/>
              <a:t>Changes in total consumer demand impact directly on </a:t>
            </a:r>
            <a:r>
              <a:rPr lang="en-GB" altLang="en-US" dirty="0">
                <a:solidFill>
                  <a:srgbClr val="FF0000"/>
                </a:solidFill>
              </a:rPr>
              <a:t>aggregate demand </a:t>
            </a:r>
            <a:r>
              <a:rPr lang="en-GB" altLang="en-US" dirty="0"/>
              <a:t>and the rate of short term growth</a:t>
            </a:r>
          </a:p>
          <a:p>
            <a:pPr>
              <a:spcBef>
                <a:spcPct val="50000"/>
              </a:spcBef>
            </a:pPr>
            <a:r>
              <a:rPr lang="en-GB" altLang="en-US" dirty="0"/>
              <a:t>Sustained growth in consumption will lead to:</a:t>
            </a:r>
          </a:p>
          <a:p>
            <a:pPr lvl="1">
              <a:spcBef>
                <a:spcPct val="50000"/>
              </a:spcBef>
            </a:pPr>
            <a:r>
              <a:rPr lang="en-GB" altLang="en-US" sz="2000" dirty="0">
                <a:solidFill>
                  <a:srgbClr val="FF0000"/>
                </a:solidFill>
              </a:rPr>
              <a:t>An expansion in real national output </a:t>
            </a:r>
            <a:r>
              <a:rPr lang="en-GB" altLang="en-US" sz="2000" dirty="0"/>
              <a:t>(providing that short run aggregate supply can meet the higher demand)</a:t>
            </a:r>
          </a:p>
          <a:p>
            <a:pPr lvl="1">
              <a:spcBef>
                <a:spcPct val="50000"/>
              </a:spcBef>
            </a:pPr>
            <a:r>
              <a:rPr lang="en-GB" altLang="en-US" sz="2000" dirty="0">
                <a:solidFill>
                  <a:srgbClr val="FF0000"/>
                </a:solidFill>
              </a:rPr>
              <a:t>Increased profits for suppliers / producers </a:t>
            </a:r>
            <a:r>
              <a:rPr lang="en-GB" altLang="en-US" sz="2000" dirty="0"/>
              <a:t>– responding to signals from the price mechanism</a:t>
            </a:r>
          </a:p>
          <a:p>
            <a:pPr lvl="1">
              <a:spcBef>
                <a:spcPct val="50000"/>
              </a:spcBef>
            </a:pPr>
            <a:r>
              <a:rPr lang="en-GB" altLang="en-US" sz="2000" dirty="0">
                <a:solidFill>
                  <a:srgbClr val="FF0000"/>
                </a:solidFill>
              </a:rPr>
              <a:t>Increased tax revenues </a:t>
            </a:r>
            <a:r>
              <a:rPr lang="en-GB" altLang="en-US" sz="2000" dirty="0"/>
              <a:t>for the government (I.e. from VAT)</a:t>
            </a:r>
          </a:p>
          <a:p>
            <a:pPr lvl="1">
              <a:spcBef>
                <a:spcPct val="50000"/>
              </a:spcBef>
            </a:pPr>
            <a:r>
              <a:rPr lang="en-GB" altLang="en-US" sz="2000" dirty="0">
                <a:solidFill>
                  <a:srgbClr val="FF0000"/>
                </a:solidFill>
              </a:rPr>
              <a:t>An increase in the demand for imported products </a:t>
            </a:r>
            <a:r>
              <a:rPr lang="en-GB" altLang="en-US" sz="2000" dirty="0"/>
              <a:t>(which has a negative impact on the UK balance of payments)</a:t>
            </a:r>
          </a:p>
          <a:p>
            <a:pPr lvl="1">
              <a:spcBef>
                <a:spcPct val="50000"/>
              </a:spcBef>
            </a:pPr>
            <a:r>
              <a:rPr lang="en-GB" altLang="en-US" sz="2000" dirty="0">
                <a:solidFill>
                  <a:srgbClr val="FF0000"/>
                </a:solidFill>
              </a:rPr>
              <a:t>A possible rise in inflation </a:t>
            </a:r>
            <a:r>
              <a:rPr lang="en-GB" altLang="en-US" sz="2000" dirty="0"/>
              <a:t>if there is excess demand in economy</a:t>
            </a:r>
          </a:p>
        </p:txBody>
      </p:sp>
    </p:spTree>
    <p:extLst>
      <p:ext uri="{BB962C8B-B14F-4D97-AF65-F5344CB8AC3E}">
        <p14:creationId xmlns:p14="http://schemas.microsoft.com/office/powerpoint/2010/main" val="4289406898"/>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194388" y="131860"/>
            <a:ext cx="10515600" cy="1325563"/>
          </a:xfrm>
        </p:spPr>
        <p:txBody>
          <a:bodyPr/>
          <a:lstStyle/>
          <a:p>
            <a:r>
              <a:rPr lang="en-GB" altLang="en-US" dirty="0" smtClean="0"/>
              <a:t>CONSUMPTION FACTS</a:t>
            </a:r>
            <a:endParaRPr lang="en-GB" altLang="en-US" dirty="0"/>
          </a:p>
        </p:txBody>
      </p:sp>
      <p:sp>
        <p:nvSpPr>
          <p:cNvPr id="28677" name="Rectangle 5"/>
          <p:cNvSpPr>
            <a:spLocks noGrp="1" noChangeArrowheads="1"/>
          </p:cNvSpPr>
          <p:nvPr>
            <p:ph type="body" idx="1"/>
          </p:nvPr>
        </p:nvSpPr>
        <p:spPr>
          <a:xfrm>
            <a:off x="194388" y="1286198"/>
            <a:ext cx="11748796" cy="5156200"/>
          </a:xfrm>
        </p:spPr>
        <p:txBody>
          <a:bodyPr>
            <a:normAutofit/>
          </a:bodyPr>
          <a:lstStyle/>
          <a:p>
            <a:pPr>
              <a:lnSpc>
                <a:spcPct val="90000"/>
              </a:lnSpc>
              <a:spcBef>
                <a:spcPct val="50000"/>
              </a:spcBef>
            </a:pPr>
            <a:r>
              <a:rPr lang="en-GB" altLang="en-US" sz="1800" dirty="0"/>
              <a:t>Consumer spending is the </a:t>
            </a:r>
            <a:r>
              <a:rPr lang="en-GB" altLang="en-US" sz="1800" dirty="0">
                <a:solidFill>
                  <a:srgbClr val="FF0000"/>
                </a:solidFill>
              </a:rPr>
              <a:t>largest component of aggregate demand</a:t>
            </a:r>
          </a:p>
          <a:p>
            <a:pPr>
              <a:spcBef>
                <a:spcPct val="50000"/>
              </a:spcBef>
            </a:pPr>
            <a:r>
              <a:rPr lang="en-GB" altLang="en-US" sz="1800" dirty="0" smtClean="0"/>
              <a:t>Trend </a:t>
            </a:r>
            <a:r>
              <a:rPr lang="en-GB" altLang="en-US" sz="1800" dirty="0"/>
              <a:t>growth of household spending is 3% per year (in real terms (i.e. expressed at constant prices)</a:t>
            </a:r>
          </a:p>
          <a:p>
            <a:pPr>
              <a:lnSpc>
                <a:spcPct val="90000"/>
              </a:lnSpc>
              <a:spcBef>
                <a:spcPct val="50000"/>
              </a:spcBef>
            </a:pPr>
            <a:r>
              <a:rPr lang="en-GB" altLang="en-US" sz="1800" dirty="0" smtClean="0"/>
              <a:t>Composition </a:t>
            </a:r>
            <a:r>
              <a:rPr lang="en-GB" altLang="en-US" sz="1800" dirty="0"/>
              <a:t>of total household spending:</a:t>
            </a:r>
          </a:p>
          <a:p>
            <a:pPr lvl="1">
              <a:spcBef>
                <a:spcPct val="50000"/>
              </a:spcBef>
            </a:pPr>
            <a:r>
              <a:rPr lang="en-GB" altLang="en-US" sz="1400" dirty="0"/>
              <a:t>Most spending goes on services (e.g. transport, communications and a range of household services)</a:t>
            </a:r>
          </a:p>
          <a:p>
            <a:pPr lvl="1">
              <a:lnSpc>
                <a:spcPct val="90000"/>
              </a:lnSpc>
              <a:spcBef>
                <a:spcPct val="50000"/>
              </a:spcBef>
            </a:pPr>
            <a:r>
              <a:rPr lang="en-GB" altLang="en-US" sz="1400" dirty="0" smtClean="0"/>
              <a:t>10</a:t>
            </a:r>
            <a:r>
              <a:rPr lang="en-GB" altLang="en-US" sz="1400" dirty="0"/>
              <a:t>% on food</a:t>
            </a:r>
          </a:p>
          <a:p>
            <a:pPr lvl="1">
              <a:lnSpc>
                <a:spcPct val="90000"/>
              </a:lnSpc>
              <a:spcBef>
                <a:spcPct val="50000"/>
              </a:spcBef>
            </a:pPr>
            <a:r>
              <a:rPr lang="en-GB" altLang="en-US" sz="1400" dirty="0"/>
              <a:t>7% on tobacco and alcohol</a:t>
            </a:r>
          </a:p>
          <a:p>
            <a:pPr lvl="1">
              <a:lnSpc>
                <a:spcPct val="90000"/>
              </a:lnSpc>
              <a:spcBef>
                <a:spcPct val="50000"/>
              </a:spcBef>
            </a:pPr>
            <a:r>
              <a:rPr lang="en-GB" altLang="en-US" sz="1400" dirty="0"/>
              <a:t>7% on clothing</a:t>
            </a:r>
          </a:p>
          <a:p>
            <a:pPr lvl="1">
              <a:lnSpc>
                <a:spcPct val="90000"/>
              </a:lnSpc>
              <a:spcBef>
                <a:spcPct val="50000"/>
              </a:spcBef>
            </a:pPr>
            <a:r>
              <a:rPr lang="en-GB" altLang="en-US" sz="1400" dirty="0" smtClean="0"/>
              <a:t>11</a:t>
            </a:r>
            <a:r>
              <a:rPr lang="en-GB" altLang="en-US" sz="1400" dirty="0"/>
              <a:t>% on consumer durables (including household appliances &amp; vehicles</a:t>
            </a:r>
            <a:r>
              <a:rPr lang="en-GB" altLang="en-US" sz="1400" dirty="0" smtClean="0"/>
              <a:t>)</a:t>
            </a:r>
          </a:p>
          <a:p>
            <a:pPr>
              <a:spcBef>
                <a:spcPct val="60000"/>
              </a:spcBef>
            </a:pPr>
            <a:r>
              <a:rPr lang="en-GB" altLang="en-US" sz="1800" dirty="0" smtClean="0"/>
              <a:t>Consumption Trends</a:t>
            </a:r>
          </a:p>
          <a:p>
            <a:pPr lvl="1">
              <a:spcBef>
                <a:spcPct val="60000"/>
              </a:spcBef>
            </a:pPr>
            <a:r>
              <a:rPr lang="en-GB" altLang="en-US" sz="1400" dirty="0" smtClean="0"/>
              <a:t>Late </a:t>
            </a:r>
            <a:r>
              <a:rPr lang="en-GB" altLang="en-US" sz="1400" dirty="0"/>
              <a:t>1980s </a:t>
            </a:r>
            <a:r>
              <a:rPr lang="en-GB" altLang="en-US" sz="1400" dirty="0" smtClean="0"/>
              <a:t>– </a:t>
            </a:r>
            <a:r>
              <a:rPr lang="en-GB" altLang="en-US" sz="1400" dirty="0"/>
              <a:t>strong (unsustainable) consumer </a:t>
            </a:r>
            <a:r>
              <a:rPr lang="en-GB" altLang="en-US" sz="1400" dirty="0" smtClean="0"/>
              <a:t>boom (Lawson Boom)</a:t>
            </a:r>
            <a:endParaRPr lang="en-GB" altLang="en-US" sz="1400" dirty="0"/>
          </a:p>
          <a:p>
            <a:pPr lvl="1">
              <a:spcBef>
                <a:spcPct val="60000"/>
              </a:spcBef>
            </a:pPr>
            <a:r>
              <a:rPr lang="en-GB" altLang="en-US" sz="1400" dirty="0"/>
              <a:t>Early 1990s </a:t>
            </a:r>
            <a:r>
              <a:rPr lang="en-GB" altLang="en-US" sz="1400" dirty="0" smtClean="0"/>
              <a:t>– </a:t>
            </a:r>
            <a:r>
              <a:rPr lang="en-GB" altLang="en-US" sz="1400" dirty="0"/>
              <a:t>recession hit consumers hard – increase in </a:t>
            </a:r>
            <a:r>
              <a:rPr lang="en-GB" altLang="en-US" sz="1400" dirty="0" smtClean="0"/>
              <a:t>saving and less consumption (Housing Recession)</a:t>
            </a:r>
            <a:endParaRPr lang="en-GB" altLang="en-US" sz="1400" dirty="0"/>
          </a:p>
          <a:p>
            <a:pPr lvl="1">
              <a:spcBef>
                <a:spcPct val="60000"/>
              </a:spcBef>
            </a:pPr>
            <a:r>
              <a:rPr lang="en-GB" altLang="en-US" sz="1400" dirty="0"/>
              <a:t>1993-1999 </a:t>
            </a:r>
            <a:r>
              <a:rPr lang="en-GB" altLang="en-US" sz="1400" dirty="0" smtClean="0"/>
              <a:t>– </a:t>
            </a:r>
            <a:r>
              <a:rPr lang="en-GB" altLang="en-US" sz="1400" dirty="0"/>
              <a:t>sustained growth of </a:t>
            </a:r>
            <a:r>
              <a:rPr lang="en-GB" altLang="en-US" sz="1400" dirty="0" smtClean="0"/>
              <a:t>consumption </a:t>
            </a:r>
            <a:r>
              <a:rPr lang="en-GB" altLang="en-US" sz="1400" dirty="0"/>
              <a:t>but well down on late 1980s</a:t>
            </a:r>
          </a:p>
          <a:p>
            <a:pPr lvl="1">
              <a:spcBef>
                <a:spcPct val="60000"/>
              </a:spcBef>
            </a:pPr>
            <a:r>
              <a:rPr lang="en-GB" altLang="en-US" sz="1400" dirty="0" smtClean="0"/>
              <a:t>1999-2008 - consumer boom fuelled by debt as credit becomes more available in banks etc. and cheap imports because of Globalisation (Goldilocks Economy)</a:t>
            </a:r>
          </a:p>
          <a:p>
            <a:pPr lvl="1">
              <a:spcBef>
                <a:spcPct val="60000"/>
              </a:spcBef>
            </a:pPr>
            <a:r>
              <a:rPr lang="en-GB" altLang="en-US" sz="1400" dirty="0" smtClean="0"/>
              <a:t>2008-2015 - initial recession (financial crash) and then arguably delayed recovery of consumption</a:t>
            </a:r>
          </a:p>
          <a:p>
            <a:pPr lvl="1">
              <a:spcBef>
                <a:spcPct val="60000"/>
              </a:spcBef>
            </a:pPr>
            <a:r>
              <a:rPr lang="en-GB" altLang="en-US" sz="1400" dirty="0" smtClean="0"/>
              <a:t>2015-2018 - boom again especially as we approach Xmas 2016 - number of households in debt is back to 2007 levels.  But Xmas 2018?  Retail in crisis?</a:t>
            </a:r>
            <a:endParaRPr lang="en-GB" altLang="en-US" sz="1800" dirty="0"/>
          </a:p>
        </p:txBody>
      </p:sp>
    </p:spTree>
    <p:extLst>
      <p:ext uri="{BB962C8B-B14F-4D97-AF65-F5344CB8AC3E}">
        <p14:creationId xmlns:p14="http://schemas.microsoft.com/office/powerpoint/2010/main" val="417837913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 calcmode="lin" valueType="num">
                                      <p:cBhvr additive="base">
                                        <p:cTn id="7" dur="500" fill="hold"/>
                                        <p:tgtEl>
                                          <p:spTgt spid="2867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7">
                                            <p:txEl>
                                              <p:pRg st="1" end="1"/>
                                            </p:txEl>
                                          </p:spTgt>
                                        </p:tgtEl>
                                        <p:attrNameLst>
                                          <p:attrName>style.visibility</p:attrName>
                                        </p:attrNameLst>
                                      </p:cBhvr>
                                      <p:to>
                                        <p:strVal val="visible"/>
                                      </p:to>
                                    </p:set>
                                    <p:anim calcmode="lin" valueType="num">
                                      <p:cBhvr additive="base">
                                        <p:cTn id="13" dur="500" fill="hold"/>
                                        <p:tgtEl>
                                          <p:spTgt spid="2867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7">
                                            <p:txEl>
                                              <p:pRg st="2" end="2"/>
                                            </p:txEl>
                                          </p:spTgt>
                                        </p:tgtEl>
                                        <p:attrNameLst>
                                          <p:attrName>style.visibility</p:attrName>
                                        </p:attrNameLst>
                                      </p:cBhvr>
                                      <p:to>
                                        <p:strVal val="visible"/>
                                      </p:to>
                                    </p:set>
                                    <p:anim calcmode="lin" valueType="num">
                                      <p:cBhvr additive="base">
                                        <p:cTn id="19" dur="500" fill="hold"/>
                                        <p:tgtEl>
                                          <p:spTgt spid="2867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77">
                                            <p:txEl>
                                              <p:pRg st="3" end="3"/>
                                            </p:txEl>
                                          </p:spTgt>
                                        </p:tgtEl>
                                        <p:attrNameLst>
                                          <p:attrName>style.visibility</p:attrName>
                                        </p:attrNameLst>
                                      </p:cBhvr>
                                      <p:to>
                                        <p:strVal val="visible"/>
                                      </p:to>
                                    </p:set>
                                    <p:anim calcmode="lin" valueType="num">
                                      <p:cBhvr additive="base">
                                        <p:cTn id="25" dur="500" fill="hold"/>
                                        <p:tgtEl>
                                          <p:spTgt spid="2867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7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677">
                                            <p:txEl>
                                              <p:pRg st="4" end="4"/>
                                            </p:txEl>
                                          </p:spTgt>
                                        </p:tgtEl>
                                        <p:attrNameLst>
                                          <p:attrName>style.visibility</p:attrName>
                                        </p:attrNameLst>
                                      </p:cBhvr>
                                      <p:to>
                                        <p:strVal val="visible"/>
                                      </p:to>
                                    </p:set>
                                    <p:anim calcmode="lin" valueType="num">
                                      <p:cBhvr additive="base">
                                        <p:cTn id="31" dur="500" fill="hold"/>
                                        <p:tgtEl>
                                          <p:spTgt spid="2867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67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677">
                                            <p:txEl>
                                              <p:pRg st="5" end="5"/>
                                            </p:txEl>
                                          </p:spTgt>
                                        </p:tgtEl>
                                        <p:attrNameLst>
                                          <p:attrName>style.visibility</p:attrName>
                                        </p:attrNameLst>
                                      </p:cBhvr>
                                      <p:to>
                                        <p:strVal val="visible"/>
                                      </p:to>
                                    </p:set>
                                    <p:anim calcmode="lin" valueType="num">
                                      <p:cBhvr additive="base">
                                        <p:cTn id="37" dur="500" fill="hold"/>
                                        <p:tgtEl>
                                          <p:spTgt spid="2867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67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677">
                                            <p:txEl>
                                              <p:pRg st="6" end="6"/>
                                            </p:txEl>
                                          </p:spTgt>
                                        </p:tgtEl>
                                        <p:attrNameLst>
                                          <p:attrName>style.visibility</p:attrName>
                                        </p:attrNameLst>
                                      </p:cBhvr>
                                      <p:to>
                                        <p:strVal val="visible"/>
                                      </p:to>
                                    </p:set>
                                    <p:anim calcmode="lin" valueType="num">
                                      <p:cBhvr additive="base">
                                        <p:cTn id="43" dur="500" fill="hold"/>
                                        <p:tgtEl>
                                          <p:spTgt spid="2867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67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677">
                                            <p:txEl>
                                              <p:pRg st="7" end="7"/>
                                            </p:txEl>
                                          </p:spTgt>
                                        </p:tgtEl>
                                        <p:attrNameLst>
                                          <p:attrName>style.visibility</p:attrName>
                                        </p:attrNameLst>
                                      </p:cBhvr>
                                      <p:to>
                                        <p:strVal val="visible"/>
                                      </p:to>
                                    </p:set>
                                    <p:anim calcmode="lin" valueType="num">
                                      <p:cBhvr additive="base">
                                        <p:cTn id="49" dur="500" fill="hold"/>
                                        <p:tgtEl>
                                          <p:spTgt spid="2867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67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677">
                                            <p:txEl>
                                              <p:pRg st="8" end="8"/>
                                            </p:txEl>
                                          </p:spTgt>
                                        </p:tgtEl>
                                        <p:attrNameLst>
                                          <p:attrName>style.visibility</p:attrName>
                                        </p:attrNameLst>
                                      </p:cBhvr>
                                      <p:to>
                                        <p:strVal val="visible"/>
                                      </p:to>
                                    </p:set>
                                    <p:anim calcmode="lin" valueType="num">
                                      <p:cBhvr additive="base">
                                        <p:cTn id="55" dur="500" fill="hold"/>
                                        <p:tgtEl>
                                          <p:spTgt spid="2867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867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677">
                                            <p:txEl>
                                              <p:pRg st="9" end="9"/>
                                            </p:txEl>
                                          </p:spTgt>
                                        </p:tgtEl>
                                        <p:attrNameLst>
                                          <p:attrName>style.visibility</p:attrName>
                                        </p:attrNameLst>
                                      </p:cBhvr>
                                      <p:to>
                                        <p:strVal val="visible"/>
                                      </p:to>
                                    </p:set>
                                    <p:anim calcmode="lin" valueType="num">
                                      <p:cBhvr additive="base">
                                        <p:cTn id="61" dur="500" fill="hold"/>
                                        <p:tgtEl>
                                          <p:spTgt spid="2867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867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8677">
                                            <p:txEl>
                                              <p:pRg st="10" end="10"/>
                                            </p:txEl>
                                          </p:spTgt>
                                        </p:tgtEl>
                                        <p:attrNameLst>
                                          <p:attrName>style.visibility</p:attrName>
                                        </p:attrNameLst>
                                      </p:cBhvr>
                                      <p:to>
                                        <p:strVal val="visible"/>
                                      </p:to>
                                    </p:set>
                                    <p:anim calcmode="lin" valueType="num">
                                      <p:cBhvr additive="base">
                                        <p:cTn id="67" dur="500" fill="hold"/>
                                        <p:tgtEl>
                                          <p:spTgt spid="28677">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867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8677">
                                            <p:txEl>
                                              <p:pRg st="11" end="11"/>
                                            </p:txEl>
                                          </p:spTgt>
                                        </p:tgtEl>
                                        <p:attrNameLst>
                                          <p:attrName>style.visibility</p:attrName>
                                        </p:attrNameLst>
                                      </p:cBhvr>
                                      <p:to>
                                        <p:strVal val="visible"/>
                                      </p:to>
                                    </p:set>
                                    <p:anim calcmode="lin" valueType="num">
                                      <p:cBhvr additive="base">
                                        <p:cTn id="73" dur="500" fill="hold"/>
                                        <p:tgtEl>
                                          <p:spTgt spid="28677">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867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8677">
                                            <p:txEl>
                                              <p:pRg st="12" end="12"/>
                                            </p:txEl>
                                          </p:spTgt>
                                        </p:tgtEl>
                                        <p:attrNameLst>
                                          <p:attrName>style.visibility</p:attrName>
                                        </p:attrNameLst>
                                      </p:cBhvr>
                                      <p:to>
                                        <p:strVal val="visible"/>
                                      </p:to>
                                    </p:set>
                                    <p:anim calcmode="lin" valueType="num">
                                      <p:cBhvr additive="base">
                                        <p:cTn id="79" dur="500" fill="hold"/>
                                        <p:tgtEl>
                                          <p:spTgt spid="28677">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867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8677">
                                            <p:txEl>
                                              <p:pRg st="13" end="13"/>
                                            </p:txEl>
                                          </p:spTgt>
                                        </p:tgtEl>
                                        <p:attrNameLst>
                                          <p:attrName>style.visibility</p:attrName>
                                        </p:attrNameLst>
                                      </p:cBhvr>
                                      <p:to>
                                        <p:strVal val="visible"/>
                                      </p:to>
                                    </p:set>
                                    <p:anim calcmode="lin" valueType="num">
                                      <p:cBhvr additive="base">
                                        <p:cTn id="85" dur="500" fill="hold"/>
                                        <p:tgtEl>
                                          <p:spTgt spid="28677">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867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8677">
                                            <p:txEl>
                                              <p:pRg st="14" end="14"/>
                                            </p:txEl>
                                          </p:spTgt>
                                        </p:tgtEl>
                                        <p:attrNameLst>
                                          <p:attrName>style.visibility</p:attrName>
                                        </p:attrNameLst>
                                      </p:cBhvr>
                                      <p:to>
                                        <p:strVal val="visible"/>
                                      </p:to>
                                    </p:set>
                                    <p:anim calcmode="lin" valueType="num">
                                      <p:cBhvr additive="base">
                                        <p:cTn id="91" dur="500" fill="hold"/>
                                        <p:tgtEl>
                                          <p:spTgt spid="28677">
                                            <p:txEl>
                                              <p:pRg st="14" end="1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28677">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6139"/>
            <a:ext cx="10515600" cy="1325563"/>
          </a:xfrm>
        </p:spPr>
        <p:txBody>
          <a:bodyPr/>
          <a:lstStyle/>
          <a:p>
            <a:r>
              <a:rPr lang="en-GB" b="1" u="sng" dirty="0" smtClean="0"/>
              <a:t>Investment (I)</a:t>
            </a:r>
            <a:endParaRPr lang="en-GB" b="1" u="sng" dirty="0"/>
          </a:p>
        </p:txBody>
      </p:sp>
      <p:sp>
        <p:nvSpPr>
          <p:cNvPr id="3" name="Content Placeholder 2"/>
          <p:cNvSpPr>
            <a:spLocks noGrp="1"/>
          </p:cNvSpPr>
          <p:nvPr>
            <p:ph sz="half" idx="1"/>
          </p:nvPr>
        </p:nvSpPr>
        <p:spPr>
          <a:xfrm>
            <a:off x="359230" y="1825625"/>
            <a:ext cx="5045528" cy="4351338"/>
          </a:xfrm>
        </p:spPr>
        <p:txBody>
          <a:bodyPr>
            <a:noAutofit/>
          </a:bodyPr>
          <a:lstStyle/>
          <a:p>
            <a:pPr marL="0" indent="0">
              <a:buNone/>
            </a:pPr>
            <a:r>
              <a:rPr lang="en-GB" sz="4400" smtClean="0">
                <a:solidFill>
                  <a:srgbClr val="FF0000"/>
                </a:solidFill>
              </a:rPr>
              <a:t>“Spending by firms </a:t>
            </a:r>
            <a:r>
              <a:rPr lang="en-GB" sz="4400" dirty="0" smtClean="0">
                <a:solidFill>
                  <a:srgbClr val="FF0000"/>
                </a:solidFill>
              </a:rPr>
              <a:t>on </a:t>
            </a:r>
            <a:r>
              <a:rPr lang="en-GB" sz="4400" smtClean="0">
                <a:solidFill>
                  <a:srgbClr val="FF0000"/>
                </a:solidFill>
              </a:rPr>
              <a:t>capital goods, </a:t>
            </a:r>
            <a:r>
              <a:rPr lang="en-GB" sz="4400" dirty="0" smtClean="0">
                <a:solidFill>
                  <a:srgbClr val="FF0000"/>
                </a:solidFill>
              </a:rPr>
              <a:t>used to produce goods and services” </a:t>
            </a:r>
          </a:p>
          <a:p>
            <a:pPr marL="0" indent="0">
              <a:buNone/>
            </a:pPr>
            <a:endParaRPr lang="en-GB" sz="4400" dirty="0">
              <a:solidFill>
                <a:srgbClr val="FF0000"/>
              </a:solidFill>
            </a:endParaRPr>
          </a:p>
          <a:p>
            <a:pPr marL="0" indent="0">
              <a:buNone/>
            </a:pPr>
            <a:endParaRPr lang="en-GB" sz="3200" dirty="0"/>
          </a:p>
        </p:txBody>
      </p:sp>
      <p:sp>
        <p:nvSpPr>
          <p:cNvPr id="4" name="Content Placeholder 3"/>
          <p:cNvSpPr>
            <a:spLocks noGrp="1"/>
          </p:cNvSpPr>
          <p:nvPr>
            <p:ph sz="half" idx="2"/>
          </p:nvPr>
        </p:nvSpPr>
        <p:spPr>
          <a:xfrm>
            <a:off x="5918886" y="754644"/>
            <a:ext cx="5943600" cy="5311547"/>
          </a:xfrm>
        </p:spPr>
        <p:txBody>
          <a:bodyPr>
            <a:normAutofit/>
          </a:bodyPr>
          <a:lstStyle/>
          <a:p>
            <a:pPr marL="0" indent="0" algn="ctr">
              <a:buNone/>
            </a:pPr>
            <a:r>
              <a:rPr lang="en-GB" sz="3600" b="1" u="sng" dirty="0" smtClean="0"/>
              <a:t>Determinants of I:</a:t>
            </a:r>
          </a:p>
          <a:p>
            <a:pPr marL="0" indent="0" algn="ctr">
              <a:buNone/>
            </a:pPr>
            <a:endParaRPr lang="en-GB" sz="3600" b="1" u="sng" dirty="0" smtClean="0"/>
          </a:p>
          <a:p>
            <a:r>
              <a:rPr lang="en-GB" sz="3600" dirty="0" smtClean="0"/>
              <a:t>Consumer spending </a:t>
            </a:r>
          </a:p>
          <a:p>
            <a:r>
              <a:rPr lang="en-GB" sz="3600" dirty="0" smtClean="0"/>
              <a:t>Business profits</a:t>
            </a:r>
          </a:p>
          <a:p>
            <a:r>
              <a:rPr lang="en-GB" sz="3600" dirty="0" smtClean="0"/>
              <a:t>Availability of loans</a:t>
            </a:r>
          </a:p>
          <a:p>
            <a:r>
              <a:rPr lang="en-GB" sz="3600" dirty="0" smtClean="0"/>
              <a:t>Interest rate</a:t>
            </a:r>
          </a:p>
          <a:p>
            <a:r>
              <a:rPr lang="en-GB" sz="3600" dirty="0" smtClean="0"/>
              <a:t>Changes in corporation tax</a:t>
            </a:r>
          </a:p>
          <a:p>
            <a:r>
              <a:rPr lang="en-GB" sz="3600" dirty="0" smtClean="0"/>
              <a:t>Subsidies</a:t>
            </a:r>
          </a:p>
          <a:p>
            <a:pPr marL="0" indent="0">
              <a:buNone/>
            </a:pPr>
            <a:endParaRPr lang="en-GB" sz="3600" dirty="0"/>
          </a:p>
        </p:txBody>
      </p:sp>
      <p:sp>
        <p:nvSpPr>
          <p:cNvPr id="5" name="TextBox 4"/>
          <p:cNvSpPr txBox="1"/>
          <p:nvPr/>
        </p:nvSpPr>
        <p:spPr>
          <a:xfrm>
            <a:off x="10433957" y="0"/>
            <a:ext cx="1758043" cy="523220"/>
          </a:xfrm>
          <a:prstGeom prst="rect">
            <a:avLst/>
          </a:prstGeom>
          <a:solidFill>
            <a:schemeClr val="bg1"/>
          </a:solidFill>
          <a:ln>
            <a:solidFill>
              <a:srgbClr val="FF0000"/>
            </a:solidFill>
          </a:ln>
        </p:spPr>
        <p:txBody>
          <a:bodyPr wrap="square" rtlCol="0">
            <a:spAutoFit/>
          </a:bodyPr>
          <a:lstStyle/>
          <a:p>
            <a:pPr algn="ctr"/>
            <a:r>
              <a:rPr lang="en-GB" sz="2800" dirty="0" smtClean="0">
                <a:latin typeface="Tw Cen MT Condensed" panose="020B0606020104020203" pitchFamily="34" charset="0"/>
              </a:rPr>
              <a:t>Page </a:t>
            </a:r>
            <a:r>
              <a:rPr lang="en-GB" sz="2800" dirty="0">
                <a:latin typeface="Tw Cen MT Condensed" panose="020B0606020104020203" pitchFamily="34" charset="0"/>
              </a:rPr>
              <a:t>8</a:t>
            </a:r>
          </a:p>
        </p:txBody>
      </p:sp>
      <p:sp>
        <p:nvSpPr>
          <p:cNvPr id="7" name="Rectangle 6"/>
          <p:cNvSpPr/>
          <p:nvPr/>
        </p:nvSpPr>
        <p:spPr>
          <a:xfrm>
            <a:off x="419100" y="5097921"/>
            <a:ext cx="3924300" cy="646331"/>
          </a:xfrm>
          <a:prstGeom prst="rect">
            <a:avLst/>
          </a:prstGeom>
        </p:spPr>
        <p:txBody>
          <a:bodyPr wrap="square">
            <a:spAutoFit/>
          </a:bodyPr>
          <a:lstStyle/>
          <a:p>
            <a:r>
              <a:rPr lang="en-GB" b="1" u="sng" dirty="0">
                <a:solidFill>
                  <a:srgbClr val="0000FF"/>
                </a:solidFill>
                <a:latin typeface="Tw Cen MT Condensed" panose="020B0606020104020203" pitchFamily="34" charset="0"/>
                <a:ea typeface="Times New Roman" panose="02020603050405020304" pitchFamily="18" charset="0"/>
                <a:cs typeface="Arial" panose="020B0604020202020204" pitchFamily="34" charset="0"/>
                <a:hlinkClick r:id="rId2"/>
              </a:rPr>
              <a:t>http://www.tutor2u.net/economics/reference/the-accelerator-effect</a:t>
            </a:r>
            <a:endParaRPr lang="en-GB" dirty="0">
              <a:latin typeface="Tw Cen MT Condensed" panose="020B0606020104020203" pitchFamily="34" charset="0"/>
            </a:endParaRPr>
          </a:p>
        </p:txBody>
      </p:sp>
      <p:sp>
        <p:nvSpPr>
          <p:cNvPr id="6" name="Text Box 2"/>
          <p:cNvSpPr txBox="1">
            <a:spLocks noChangeArrowheads="1"/>
          </p:cNvSpPr>
          <p:nvPr/>
        </p:nvSpPr>
        <p:spPr bwMode="auto">
          <a:xfrm>
            <a:off x="12700" y="11113"/>
            <a:ext cx="1525588" cy="2616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100" b="0" i="0" u="none" strike="noStrike" cap="none" normalizeH="0" baseline="0" dirty="0" smtClean="0">
                <a:ln>
                  <a:noFill/>
                </a:ln>
                <a:solidFill>
                  <a:schemeClr val="tx1"/>
                </a:solidFill>
                <a:effectLst/>
                <a:latin typeface="Tw Cen MT Condensed" panose="020B0606020104020203" pitchFamily="34" charset="0"/>
              </a:rPr>
              <a:t>Changes in income tax</a:t>
            </a:r>
            <a:endParaRPr kumimoji="0" lang="en-US" altLang="en-US" sz="1800" b="0" i="0" u="none" strike="noStrike" cap="none" normalizeH="0" baseline="0" dirty="0" smtClean="0">
              <a:ln>
                <a:noFill/>
              </a:ln>
              <a:solidFill>
                <a:schemeClr val="tx1"/>
              </a:solidFill>
              <a:effectLst/>
              <a:latin typeface="Tw Cen MT Condensed" panose="020B0606020104020203" pitchFamily="34" charset="0"/>
            </a:endParaRPr>
          </a:p>
        </p:txBody>
      </p:sp>
    </p:spTree>
    <p:extLst>
      <p:ext uri="{BB962C8B-B14F-4D97-AF65-F5344CB8AC3E}">
        <p14:creationId xmlns:p14="http://schemas.microsoft.com/office/powerpoint/2010/main" val="39111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634"/>
            <a:ext cx="10515600" cy="1325563"/>
          </a:xfrm>
        </p:spPr>
        <p:txBody>
          <a:bodyPr/>
          <a:lstStyle/>
          <a:p>
            <a:r>
              <a:rPr lang="en-GB" b="1" u="sng" dirty="0" smtClean="0"/>
              <a:t>Government Spending (G)</a:t>
            </a:r>
            <a:endParaRPr lang="en-GB" b="1" u="sng" dirty="0"/>
          </a:p>
        </p:txBody>
      </p:sp>
      <p:sp>
        <p:nvSpPr>
          <p:cNvPr id="3" name="Content Placeholder 2"/>
          <p:cNvSpPr>
            <a:spLocks noGrp="1"/>
          </p:cNvSpPr>
          <p:nvPr>
            <p:ph sz="half" idx="1"/>
          </p:nvPr>
        </p:nvSpPr>
        <p:spPr>
          <a:xfrm>
            <a:off x="424543" y="1362778"/>
            <a:ext cx="5595257" cy="4351338"/>
          </a:xfrm>
        </p:spPr>
        <p:txBody>
          <a:bodyPr>
            <a:normAutofit/>
          </a:bodyPr>
          <a:lstStyle/>
          <a:p>
            <a:pPr>
              <a:buFont typeface="Wingdings" panose="05000000000000000000" pitchFamily="2" charset="2"/>
              <a:buChar char="Ø"/>
            </a:pPr>
            <a:r>
              <a:rPr lang="en-GB" sz="3200" dirty="0" smtClean="0">
                <a:solidFill>
                  <a:srgbClr val="FF0000"/>
                </a:solidFill>
              </a:rPr>
              <a:t>“The sum of all spending </a:t>
            </a:r>
            <a:r>
              <a:rPr lang="en-GB" sz="3200" smtClean="0">
                <a:solidFill>
                  <a:srgbClr val="FF0000"/>
                </a:solidFill>
              </a:rPr>
              <a:t>by the </a:t>
            </a:r>
            <a:r>
              <a:rPr lang="en-GB" sz="3200" dirty="0" smtClean="0">
                <a:solidFill>
                  <a:srgbClr val="FF0000"/>
                </a:solidFill>
              </a:rPr>
              <a:t>Government”</a:t>
            </a:r>
          </a:p>
          <a:p>
            <a:pPr>
              <a:buFont typeface="Wingdings" panose="05000000000000000000" pitchFamily="2" charset="2"/>
              <a:buChar char="Ø"/>
            </a:pPr>
            <a:endParaRPr lang="en-GB" sz="3200" dirty="0">
              <a:solidFill>
                <a:srgbClr val="FF0000"/>
              </a:solidFill>
            </a:endParaRPr>
          </a:p>
          <a:p>
            <a:pPr>
              <a:buFont typeface="Wingdings" panose="05000000000000000000" pitchFamily="2" charset="2"/>
              <a:buChar char="Ø"/>
            </a:pPr>
            <a:r>
              <a:rPr lang="en-GB" sz="3200" dirty="0" smtClean="0">
                <a:solidFill>
                  <a:srgbClr val="FF0000"/>
                </a:solidFill>
              </a:rPr>
              <a:t>“The Chancellor’s plans for taxation and Government spending over the coming year”</a:t>
            </a:r>
            <a:endParaRPr lang="en-GB" sz="3200" dirty="0">
              <a:solidFill>
                <a:srgbClr val="FF0000"/>
              </a:solidFill>
            </a:endParaRPr>
          </a:p>
        </p:txBody>
      </p:sp>
      <p:sp>
        <p:nvSpPr>
          <p:cNvPr id="4" name="Content Placeholder 3"/>
          <p:cNvSpPr>
            <a:spLocks noGrp="1"/>
          </p:cNvSpPr>
          <p:nvPr>
            <p:ph sz="half" idx="2"/>
          </p:nvPr>
        </p:nvSpPr>
        <p:spPr>
          <a:xfrm>
            <a:off x="6172200" y="1362777"/>
            <a:ext cx="5181600" cy="4351338"/>
          </a:xfrm>
        </p:spPr>
        <p:txBody>
          <a:bodyPr>
            <a:normAutofit/>
          </a:bodyPr>
          <a:lstStyle/>
          <a:p>
            <a:pPr>
              <a:buFont typeface="Wingdings" panose="05000000000000000000" pitchFamily="2" charset="2"/>
              <a:buChar char="Ø"/>
            </a:pPr>
            <a:r>
              <a:rPr lang="en-GB" sz="3200" dirty="0" smtClean="0">
                <a:solidFill>
                  <a:srgbClr val="FF0000"/>
                </a:solidFill>
              </a:rPr>
              <a:t>“When </a:t>
            </a:r>
            <a:r>
              <a:rPr lang="en-GB" sz="3200" dirty="0">
                <a:solidFill>
                  <a:srgbClr val="FF0000"/>
                </a:solidFill>
              </a:rPr>
              <a:t>the Government spends more than it receives in tax revenue in a given year i.e. G &gt; </a:t>
            </a:r>
            <a:r>
              <a:rPr lang="en-GB" sz="3200" dirty="0" smtClean="0">
                <a:solidFill>
                  <a:srgbClr val="FF0000"/>
                </a:solidFill>
              </a:rPr>
              <a:t>T”</a:t>
            </a:r>
          </a:p>
          <a:p>
            <a:pPr>
              <a:buFont typeface="Wingdings" panose="05000000000000000000" pitchFamily="2" charset="2"/>
              <a:buChar char="Ø"/>
            </a:pPr>
            <a:endParaRPr lang="en-GB" sz="3200" dirty="0">
              <a:solidFill>
                <a:srgbClr val="FF0000"/>
              </a:solidFill>
            </a:endParaRPr>
          </a:p>
          <a:p>
            <a:pPr>
              <a:buFont typeface="Wingdings" panose="05000000000000000000" pitchFamily="2" charset="2"/>
              <a:buChar char="Ø"/>
            </a:pPr>
            <a:r>
              <a:rPr lang="en-GB" sz="3200" dirty="0" smtClean="0">
                <a:solidFill>
                  <a:srgbClr val="FF0000"/>
                </a:solidFill>
              </a:rPr>
              <a:t>“When </a:t>
            </a:r>
            <a:r>
              <a:rPr lang="en-GB" sz="3200" dirty="0">
                <a:solidFill>
                  <a:srgbClr val="FF0000"/>
                </a:solidFill>
              </a:rPr>
              <a:t>the Government receives more tax revenue than Government spending in a given year i.e. G &lt; </a:t>
            </a:r>
            <a:r>
              <a:rPr lang="en-GB" sz="3200" dirty="0" smtClean="0">
                <a:solidFill>
                  <a:srgbClr val="FF0000"/>
                </a:solidFill>
              </a:rPr>
              <a:t>T”</a:t>
            </a:r>
            <a:endParaRPr lang="en-GB" sz="3200" dirty="0">
              <a:solidFill>
                <a:srgbClr val="FF0000"/>
              </a:solidFill>
            </a:endParaRPr>
          </a:p>
        </p:txBody>
      </p:sp>
      <p:sp>
        <p:nvSpPr>
          <p:cNvPr id="5" name="TextBox 4"/>
          <p:cNvSpPr txBox="1"/>
          <p:nvPr/>
        </p:nvSpPr>
        <p:spPr>
          <a:xfrm>
            <a:off x="10433957" y="0"/>
            <a:ext cx="1758043" cy="523220"/>
          </a:xfrm>
          <a:prstGeom prst="rect">
            <a:avLst/>
          </a:prstGeom>
          <a:solidFill>
            <a:schemeClr val="bg1"/>
          </a:solidFill>
          <a:ln>
            <a:solidFill>
              <a:srgbClr val="FF0000"/>
            </a:solidFill>
          </a:ln>
        </p:spPr>
        <p:txBody>
          <a:bodyPr wrap="square" rtlCol="0">
            <a:spAutoFit/>
          </a:bodyPr>
          <a:lstStyle/>
          <a:p>
            <a:pPr algn="ctr"/>
            <a:r>
              <a:rPr lang="en-GB" sz="2800" dirty="0" smtClean="0">
                <a:latin typeface="Tw Cen MT Condensed" panose="020B0606020104020203" pitchFamily="34" charset="0"/>
              </a:rPr>
              <a:t>Page 11</a:t>
            </a:r>
            <a:endParaRPr lang="en-GB" sz="2800" dirty="0">
              <a:latin typeface="Tw Cen MT Condensed" panose="020B0606020104020203" pitchFamily="34" charset="0"/>
            </a:endParaRPr>
          </a:p>
        </p:txBody>
      </p:sp>
      <p:sp>
        <p:nvSpPr>
          <p:cNvPr id="6" name="TextBox 5"/>
          <p:cNvSpPr txBox="1"/>
          <p:nvPr/>
        </p:nvSpPr>
        <p:spPr>
          <a:xfrm>
            <a:off x="3938687" y="5968897"/>
            <a:ext cx="4671535" cy="584775"/>
          </a:xfrm>
          <a:prstGeom prst="rect">
            <a:avLst/>
          </a:prstGeom>
          <a:solidFill>
            <a:schemeClr val="bg1"/>
          </a:solidFill>
          <a:ln>
            <a:solidFill>
              <a:schemeClr val="accent1"/>
            </a:solidFill>
          </a:ln>
        </p:spPr>
        <p:txBody>
          <a:bodyPr wrap="none" rtlCol="0">
            <a:spAutoFit/>
          </a:bodyPr>
          <a:lstStyle/>
          <a:p>
            <a:pPr algn="ctr"/>
            <a:r>
              <a:rPr lang="en-GB" sz="3200" dirty="0" smtClean="0">
                <a:latin typeface="Tw Cen MT Condensed" panose="020B0606020104020203" pitchFamily="34" charset="0"/>
              </a:rPr>
              <a:t>3 Types of G: </a:t>
            </a:r>
            <a:r>
              <a:rPr lang="en-GB" sz="3200" dirty="0">
                <a:latin typeface="Tw Cen MT Condensed" panose="020B0606020104020203" pitchFamily="34" charset="0"/>
              </a:rPr>
              <a:t>M</a:t>
            </a:r>
            <a:r>
              <a:rPr lang="en-GB" sz="3200" dirty="0" smtClean="0">
                <a:latin typeface="Tw Cen MT Condensed" panose="020B0606020104020203" pitchFamily="34" charset="0"/>
              </a:rPr>
              <a:t>ake notes on Page 15</a:t>
            </a:r>
            <a:endParaRPr lang="en-GB" sz="3200" dirty="0">
              <a:latin typeface="Tw Cen MT Condensed" panose="020B0606020104020203" pitchFamily="34" charset="0"/>
            </a:endParaRPr>
          </a:p>
        </p:txBody>
      </p:sp>
    </p:spTree>
    <p:extLst>
      <p:ext uri="{BB962C8B-B14F-4D97-AF65-F5344CB8AC3E}">
        <p14:creationId xmlns:p14="http://schemas.microsoft.com/office/powerpoint/2010/main" val="229615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35" y="89515"/>
            <a:ext cx="11851431" cy="1067481"/>
          </a:xfrm>
        </p:spPr>
        <p:txBody>
          <a:bodyPr/>
          <a:lstStyle/>
          <a:p>
            <a:pPr algn="ctr"/>
            <a:r>
              <a:rPr lang="en-GB" b="1" dirty="0" smtClean="0">
                <a:latin typeface="Tw Cen MT Condensed" panose="020B0606020104020203" pitchFamily="34" charset="0"/>
              </a:rPr>
              <a:t>Spring Half-Term Year 1: First 6 Weeks</a:t>
            </a:r>
            <a:endParaRPr lang="en-GB" b="1" dirty="0">
              <a:latin typeface="Tw Cen MT Condensed" panose="020B0606020104020203" pitchFamily="34" charset="0"/>
            </a:endParaRPr>
          </a:p>
        </p:txBody>
      </p:sp>
      <p:sp>
        <p:nvSpPr>
          <p:cNvPr id="4" name="Content Placeholder 3"/>
          <p:cNvSpPr>
            <a:spLocks noGrp="1"/>
          </p:cNvSpPr>
          <p:nvPr>
            <p:ph sz="half" idx="1"/>
          </p:nvPr>
        </p:nvSpPr>
        <p:spPr>
          <a:xfrm>
            <a:off x="147735" y="1032522"/>
            <a:ext cx="5926494" cy="5655938"/>
          </a:xfrm>
          <a:ln>
            <a:noFill/>
          </a:ln>
        </p:spPr>
        <p:txBody>
          <a:bodyPr>
            <a:normAutofit fontScale="70000" lnSpcReduction="20000"/>
          </a:bodyPr>
          <a:lstStyle/>
          <a:p>
            <a:pPr marL="0" indent="0">
              <a:buNone/>
            </a:pPr>
            <a:r>
              <a:rPr lang="en-GB" b="1" dirty="0" smtClean="0"/>
              <a:t>Weeks 1 and 2</a:t>
            </a:r>
          </a:p>
          <a:p>
            <a:pPr marL="0" indent="0">
              <a:buNone/>
            </a:pPr>
            <a:r>
              <a:rPr lang="en-GB" b="1" dirty="0" smtClean="0">
                <a:solidFill>
                  <a:srgbClr val="FF0000"/>
                </a:solidFill>
              </a:rPr>
              <a:t>MICRO RWS#5: The Role of Government</a:t>
            </a:r>
          </a:p>
          <a:p>
            <a:r>
              <a:rPr lang="en-GB" dirty="0" smtClean="0"/>
              <a:t>Why might the market fail?  The Morality of Capitalism?</a:t>
            </a:r>
          </a:p>
          <a:p>
            <a:r>
              <a:rPr lang="en-GB" dirty="0" smtClean="0"/>
              <a:t>What is the role of the Government in the market to correct the failure?</a:t>
            </a:r>
          </a:p>
          <a:p>
            <a:r>
              <a:rPr lang="en-GB" dirty="0" smtClean="0"/>
              <a:t>Why might the Government fail?</a:t>
            </a:r>
          </a:p>
          <a:p>
            <a:pPr marL="0" indent="0">
              <a:buNone/>
            </a:pPr>
            <a:endParaRPr lang="en-GB" dirty="0"/>
          </a:p>
          <a:p>
            <a:pPr marL="0" indent="0">
              <a:buNone/>
            </a:pPr>
            <a:r>
              <a:rPr lang="en-GB" b="1" dirty="0" smtClean="0"/>
              <a:t>Weeks 3 and 4</a:t>
            </a:r>
          </a:p>
          <a:p>
            <a:pPr marL="0" indent="0">
              <a:buNone/>
            </a:pPr>
            <a:r>
              <a:rPr lang="en-GB" b="1" dirty="0" smtClean="0">
                <a:solidFill>
                  <a:srgbClr val="FF0000"/>
                </a:solidFill>
              </a:rPr>
              <a:t>MICRO RWS#6: Monopoly as a Market Failure</a:t>
            </a:r>
          </a:p>
          <a:p>
            <a:r>
              <a:rPr lang="en-GB" dirty="0" smtClean="0"/>
              <a:t>What is a firm and what are its objectives?</a:t>
            </a:r>
          </a:p>
          <a:p>
            <a:r>
              <a:rPr lang="en-GB" dirty="0" smtClean="0"/>
              <a:t>The concept of Economies of Scale</a:t>
            </a:r>
          </a:p>
          <a:p>
            <a:r>
              <a:rPr lang="en-GB" dirty="0" smtClean="0"/>
              <a:t>Monopoly and Monopoly Power in the Market</a:t>
            </a:r>
          </a:p>
          <a:p>
            <a:r>
              <a:rPr lang="en-GB" dirty="0" smtClean="0"/>
              <a:t>Government Intervention and Failure: Supermarkets Case Study</a:t>
            </a:r>
          </a:p>
          <a:p>
            <a:pPr marL="0" indent="0">
              <a:buNone/>
            </a:pPr>
            <a:endParaRPr lang="en-GB" dirty="0"/>
          </a:p>
          <a:p>
            <a:pPr marL="0" indent="0">
              <a:buNone/>
            </a:pPr>
            <a:r>
              <a:rPr lang="en-GB" b="1" dirty="0" smtClean="0"/>
              <a:t>Weeks 5 and 6</a:t>
            </a:r>
          </a:p>
          <a:p>
            <a:pPr marL="0" indent="0">
              <a:buNone/>
            </a:pPr>
            <a:r>
              <a:rPr lang="en-GB" b="1" dirty="0" smtClean="0">
                <a:solidFill>
                  <a:srgbClr val="FF0000"/>
                </a:solidFill>
              </a:rPr>
              <a:t>Review Week and Benchmark </a:t>
            </a:r>
          </a:p>
          <a:p>
            <a:r>
              <a:rPr lang="en-GB" dirty="0" smtClean="0"/>
              <a:t>10 Multiple Choice and 25 Mark Essay</a:t>
            </a:r>
            <a:endParaRPr lang="en-GB" dirty="0"/>
          </a:p>
        </p:txBody>
      </p:sp>
      <p:sp>
        <p:nvSpPr>
          <p:cNvPr id="5" name="Content Placeholder 4"/>
          <p:cNvSpPr>
            <a:spLocks noGrp="1"/>
          </p:cNvSpPr>
          <p:nvPr>
            <p:ph sz="half" idx="2"/>
          </p:nvPr>
        </p:nvSpPr>
        <p:spPr>
          <a:xfrm>
            <a:off x="6410227" y="1094759"/>
            <a:ext cx="5682246" cy="5655938"/>
          </a:xfrm>
          <a:ln>
            <a:noFill/>
          </a:ln>
        </p:spPr>
        <p:txBody>
          <a:bodyPr>
            <a:normAutofit fontScale="70000" lnSpcReduction="20000"/>
          </a:bodyPr>
          <a:lstStyle/>
          <a:p>
            <a:pPr marL="0" indent="0">
              <a:buNone/>
            </a:pPr>
            <a:r>
              <a:rPr lang="en-GB" b="1" dirty="0"/>
              <a:t>Weeks 1 and 2</a:t>
            </a:r>
          </a:p>
          <a:p>
            <a:pPr marL="0" indent="0">
              <a:buNone/>
            </a:pPr>
            <a:r>
              <a:rPr lang="en-GB" b="1" dirty="0" smtClean="0">
                <a:solidFill>
                  <a:srgbClr val="FF0000"/>
                </a:solidFill>
              </a:rPr>
              <a:t>MACRO </a:t>
            </a:r>
            <a:r>
              <a:rPr lang="en-GB" b="1" dirty="0">
                <a:solidFill>
                  <a:srgbClr val="FF0000"/>
                </a:solidFill>
              </a:rPr>
              <a:t>RWS#5: </a:t>
            </a:r>
            <a:r>
              <a:rPr lang="en-GB" b="1" dirty="0" smtClean="0">
                <a:solidFill>
                  <a:srgbClr val="FF0000"/>
                </a:solidFill>
              </a:rPr>
              <a:t>Aggregate Demand and Supply in the Economy</a:t>
            </a:r>
          </a:p>
          <a:p>
            <a:pPr marL="0" indent="0">
              <a:buNone/>
            </a:pPr>
            <a:r>
              <a:rPr lang="en-GB" dirty="0" smtClean="0"/>
              <a:t>Components of Aggregate Demand AD</a:t>
            </a:r>
          </a:p>
          <a:p>
            <a:pPr marL="0" indent="0">
              <a:buNone/>
            </a:pPr>
            <a:r>
              <a:rPr lang="en-GB" dirty="0" smtClean="0"/>
              <a:t>Components of Aggregate Supply AS</a:t>
            </a:r>
          </a:p>
          <a:p>
            <a:pPr marL="0" indent="0">
              <a:buNone/>
            </a:pPr>
            <a:r>
              <a:rPr lang="en-GB" dirty="0" smtClean="0"/>
              <a:t>Aggregate Demand and Supply Curves</a:t>
            </a:r>
            <a:endParaRPr lang="en-GB" dirty="0"/>
          </a:p>
          <a:p>
            <a:pPr marL="0" indent="0">
              <a:buNone/>
            </a:pPr>
            <a:endParaRPr lang="en-GB" dirty="0"/>
          </a:p>
          <a:p>
            <a:pPr marL="0" indent="0">
              <a:buNone/>
            </a:pPr>
            <a:r>
              <a:rPr lang="en-GB" b="1" dirty="0"/>
              <a:t>Weeks 3 and 4</a:t>
            </a:r>
          </a:p>
          <a:p>
            <a:pPr marL="0" indent="0">
              <a:buNone/>
            </a:pPr>
            <a:r>
              <a:rPr lang="en-GB" b="1" dirty="0" smtClean="0">
                <a:solidFill>
                  <a:srgbClr val="FF0000"/>
                </a:solidFill>
              </a:rPr>
              <a:t>MACRO RWS#6: Macroeconomic Equilibrium Theory</a:t>
            </a:r>
          </a:p>
          <a:p>
            <a:pPr marL="0" indent="0">
              <a:buNone/>
            </a:pPr>
            <a:r>
              <a:rPr lang="en-GB" dirty="0" smtClean="0"/>
              <a:t>Macroeconomic Equilibrium</a:t>
            </a:r>
          </a:p>
          <a:p>
            <a:pPr marL="0" indent="0">
              <a:buNone/>
            </a:pPr>
            <a:r>
              <a:rPr lang="en-GB" dirty="0" smtClean="0"/>
              <a:t>Changes to Equilibrium from AD and AS</a:t>
            </a:r>
          </a:p>
          <a:p>
            <a:pPr marL="0" indent="0">
              <a:buNone/>
            </a:pPr>
            <a:r>
              <a:rPr lang="en-GB" dirty="0" smtClean="0"/>
              <a:t>Policy Conflicts</a:t>
            </a:r>
          </a:p>
          <a:p>
            <a:pPr marL="0" indent="0">
              <a:buNone/>
            </a:pPr>
            <a:endParaRPr lang="en-GB" dirty="0" smtClean="0"/>
          </a:p>
          <a:p>
            <a:pPr marL="0" indent="0">
              <a:buNone/>
            </a:pPr>
            <a:endParaRPr lang="en-GB" dirty="0"/>
          </a:p>
          <a:p>
            <a:pPr marL="0" indent="0">
              <a:buNone/>
            </a:pPr>
            <a:r>
              <a:rPr lang="en-GB" b="1" dirty="0"/>
              <a:t>Weeks 5 and 6</a:t>
            </a:r>
          </a:p>
          <a:p>
            <a:pPr marL="0" indent="0">
              <a:buNone/>
            </a:pPr>
            <a:r>
              <a:rPr lang="en-GB" b="1" dirty="0">
                <a:solidFill>
                  <a:srgbClr val="FF0000"/>
                </a:solidFill>
              </a:rPr>
              <a:t>Review Week and </a:t>
            </a:r>
            <a:r>
              <a:rPr lang="en-GB" b="1" dirty="0" smtClean="0">
                <a:solidFill>
                  <a:srgbClr val="FF0000"/>
                </a:solidFill>
              </a:rPr>
              <a:t>Benchmark</a:t>
            </a:r>
          </a:p>
          <a:p>
            <a:pPr marL="0" indent="0">
              <a:buNone/>
            </a:pPr>
            <a:r>
              <a:rPr lang="en-GB" dirty="0" smtClean="0"/>
              <a:t>10 </a:t>
            </a:r>
            <a:r>
              <a:rPr lang="en-GB" dirty="0"/>
              <a:t>Multiple Choice and </a:t>
            </a:r>
            <a:r>
              <a:rPr lang="en-GB" dirty="0" smtClean="0"/>
              <a:t>25 Mark Essay</a:t>
            </a:r>
            <a:endParaRPr lang="en-GB" dirty="0"/>
          </a:p>
        </p:txBody>
      </p:sp>
    </p:spTree>
    <p:extLst>
      <p:ext uri="{BB962C8B-B14F-4D97-AF65-F5344CB8AC3E}">
        <p14:creationId xmlns:p14="http://schemas.microsoft.com/office/powerpoint/2010/main" val="397021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14" end="14"/>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
                                            <p:txEl>
                                              <p:pRg st="15" end="15"/>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
                                            <p:txEl>
                                              <p:pRg st="14" end="14"/>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10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51" y="671550"/>
            <a:ext cx="11102224" cy="601890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433957" y="0"/>
            <a:ext cx="1758043" cy="523220"/>
          </a:xfrm>
          <a:prstGeom prst="rect">
            <a:avLst/>
          </a:prstGeom>
          <a:solidFill>
            <a:schemeClr val="bg1"/>
          </a:solidFill>
          <a:ln>
            <a:solidFill>
              <a:srgbClr val="FF0000"/>
            </a:solidFill>
          </a:ln>
        </p:spPr>
        <p:txBody>
          <a:bodyPr wrap="square" rtlCol="0">
            <a:spAutoFit/>
          </a:bodyPr>
          <a:lstStyle/>
          <a:p>
            <a:pPr algn="ctr"/>
            <a:r>
              <a:rPr lang="en-GB" sz="2800" dirty="0" smtClean="0">
                <a:latin typeface="Tw Cen MT Condensed" panose="020B0606020104020203" pitchFamily="34" charset="0"/>
              </a:rPr>
              <a:t>Page 11</a:t>
            </a:r>
            <a:endParaRPr lang="en-GB" sz="2800" dirty="0">
              <a:latin typeface="Tw Cen MT Condensed" panose="020B0606020104020203" pitchFamily="34" charset="0"/>
            </a:endParaRPr>
          </a:p>
        </p:txBody>
      </p:sp>
      <p:pic>
        <p:nvPicPr>
          <p:cNvPr id="1027" name="irc_mi" descr="Image result for uk taxation reven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23" y="483148"/>
            <a:ext cx="10672761" cy="6207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rot="5400000">
            <a:off x="8366767" y="3510255"/>
            <a:ext cx="6558844" cy="584775"/>
          </a:xfrm>
          <a:prstGeom prst="rect">
            <a:avLst/>
          </a:prstGeom>
        </p:spPr>
        <p:txBody>
          <a:bodyPr wrap="square">
            <a:spAutoFit/>
          </a:bodyPr>
          <a:lstStyle/>
          <a:p>
            <a:r>
              <a:rPr lang="en-GB" sz="1600" dirty="0">
                <a:latin typeface="Tw Cen MT Condensed" panose="020B0606020104020203" pitchFamily="34" charset="0"/>
                <a:hlinkClick r:id="rId4"/>
              </a:rPr>
              <a:t>http://</a:t>
            </a:r>
            <a:r>
              <a:rPr lang="en-GB" sz="1600" dirty="0" smtClean="0">
                <a:latin typeface="Tw Cen MT Condensed" panose="020B0606020104020203" pitchFamily="34" charset="0"/>
                <a:hlinkClick r:id="rId4"/>
              </a:rPr>
              <a:t>www.tradingeconomics.com/country-list/government-debt-to-gdp</a:t>
            </a:r>
            <a:endParaRPr lang="en-GB" sz="1600" dirty="0" smtClean="0">
              <a:latin typeface="Tw Cen MT Condensed" panose="020B0606020104020203" pitchFamily="34" charset="0"/>
            </a:endParaRPr>
          </a:p>
          <a:p>
            <a:endParaRPr lang="en-GB" sz="1600" dirty="0">
              <a:latin typeface="Tw Cen MT Condensed" panose="020B0606020104020203" pitchFamily="34" charset="0"/>
            </a:endParaRPr>
          </a:p>
        </p:txBody>
      </p:sp>
    </p:spTree>
    <p:extLst>
      <p:ext uri="{BB962C8B-B14F-4D97-AF65-F5344CB8AC3E}">
        <p14:creationId xmlns:p14="http://schemas.microsoft.com/office/powerpoint/2010/main" val="419154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Budget Deficit: Benefits and Drawbacks</a:t>
            </a:r>
            <a:endParaRPr lang="en-GB" b="1" u="sng" dirty="0"/>
          </a:p>
        </p:txBody>
      </p:sp>
      <p:sp>
        <p:nvSpPr>
          <p:cNvPr id="3" name="Content Placeholder 2"/>
          <p:cNvSpPr>
            <a:spLocks noGrp="1"/>
          </p:cNvSpPr>
          <p:nvPr>
            <p:ph sz="half" idx="1"/>
          </p:nvPr>
        </p:nvSpPr>
        <p:spPr>
          <a:xfrm>
            <a:off x="489857" y="1825625"/>
            <a:ext cx="5529943" cy="4351338"/>
          </a:xfrm>
        </p:spPr>
        <p:txBody>
          <a:bodyPr>
            <a:normAutofit/>
          </a:bodyPr>
          <a:lstStyle/>
          <a:p>
            <a:pPr marL="514350" indent="-514350">
              <a:buFont typeface="+mj-lt"/>
              <a:buAutoNum type="arabicPeriod"/>
            </a:pPr>
            <a:r>
              <a:rPr lang="en-GB" sz="3200" b="1" dirty="0" smtClean="0">
                <a:solidFill>
                  <a:srgbClr val="009900"/>
                </a:solidFill>
              </a:rPr>
              <a:t>Boost to AD (SR economic growth)</a:t>
            </a:r>
          </a:p>
          <a:p>
            <a:pPr marL="514350" indent="-514350">
              <a:buFont typeface="+mj-lt"/>
              <a:buAutoNum type="arabicPeriod"/>
            </a:pPr>
            <a:r>
              <a:rPr lang="en-GB" sz="3200" b="1" dirty="0" smtClean="0">
                <a:solidFill>
                  <a:srgbClr val="009900"/>
                </a:solidFill>
              </a:rPr>
              <a:t>Allows spending on key public services</a:t>
            </a:r>
          </a:p>
          <a:p>
            <a:pPr marL="514350" indent="-514350">
              <a:buFont typeface="+mj-lt"/>
              <a:buAutoNum type="arabicPeriod"/>
            </a:pPr>
            <a:r>
              <a:rPr lang="en-GB" sz="3200" b="1" dirty="0" smtClean="0">
                <a:solidFill>
                  <a:srgbClr val="009900"/>
                </a:solidFill>
              </a:rPr>
              <a:t>Boosting LR economic growth (increase productive capacity)</a:t>
            </a:r>
          </a:p>
          <a:p>
            <a:pPr marL="514350" indent="-514350">
              <a:buFont typeface="+mj-lt"/>
              <a:buAutoNum type="arabicPeriod"/>
            </a:pPr>
            <a:r>
              <a:rPr lang="en-GB" sz="3200" b="1" dirty="0" smtClean="0">
                <a:solidFill>
                  <a:srgbClr val="009900"/>
                </a:solidFill>
              </a:rPr>
              <a:t>Use </a:t>
            </a:r>
            <a:r>
              <a:rPr lang="en-GB" sz="3200" b="1" dirty="0" err="1" smtClean="0">
                <a:solidFill>
                  <a:srgbClr val="009900"/>
                </a:solidFill>
              </a:rPr>
              <a:t>Govt</a:t>
            </a:r>
            <a:r>
              <a:rPr lang="en-GB" sz="3200" b="1" dirty="0" smtClean="0">
                <a:solidFill>
                  <a:srgbClr val="009900"/>
                </a:solidFill>
              </a:rPr>
              <a:t> money to solve ‘market failure’</a:t>
            </a:r>
          </a:p>
          <a:p>
            <a:endParaRPr lang="en-GB" dirty="0"/>
          </a:p>
        </p:txBody>
      </p:sp>
      <p:sp>
        <p:nvSpPr>
          <p:cNvPr id="4" name="Content Placeholder 3"/>
          <p:cNvSpPr>
            <a:spLocks noGrp="1"/>
          </p:cNvSpPr>
          <p:nvPr>
            <p:ph sz="half" idx="2"/>
          </p:nvPr>
        </p:nvSpPr>
        <p:spPr/>
        <p:txBody>
          <a:bodyPr>
            <a:normAutofit/>
          </a:bodyPr>
          <a:lstStyle/>
          <a:p>
            <a:pPr marL="514350" indent="-514350">
              <a:buFont typeface="+mj-lt"/>
              <a:buAutoNum type="arabicPeriod"/>
            </a:pPr>
            <a:r>
              <a:rPr lang="en-GB" sz="3200" b="1" dirty="0" smtClean="0">
                <a:solidFill>
                  <a:srgbClr val="FF0000"/>
                </a:solidFill>
              </a:rPr>
              <a:t>Tax rises in future</a:t>
            </a:r>
          </a:p>
          <a:p>
            <a:pPr marL="514350" indent="-514350">
              <a:buFont typeface="+mj-lt"/>
              <a:buAutoNum type="arabicPeriod"/>
            </a:pPr>
            <a:r>
              <a:rPr lang="en-GB" sz="3200" b="1" dirty="0" smtClean="0">
                <a:solidFill>
                  <a:srgbClr val="FF0000"/>
                </a:solidFill>
              </a:rPr>
              <a:t>Opportunity cost</a:t>
            </a:r>
          </a:p>
          <a:p>
            <a:pPr marL="514350" indent="-514350">
              <a:buFont typeface="+mj-lt"/>
              <a:buAutoNum type="arabicPeriod"/>
            </a:pPr>
            <a:r>
              <a:rPr lang="en-GB" sz="3200" b="1" dirty="0" smtClean="0">
                <a:solidFill>
                  <a:srgbClr val="FF0000"/>
                </a:solidFill>
              </a:rPr>
              <a:t>Higher interest rates (‘crowding out’)</a:t>
            </a:r>
          </a:p>
          <a:p>
            <a:pPr marL="514350" indent="-514350">
              <a:buFont typeface="+mj-lt"/>
              <a:buAutoNum type="arabicPeriod"/>
            </a:pPr>
            <a:r>
              <a:rPr lang="en-GB" sz="3200" b="1" dirty="0" smtClean="0">
                <a:solidFill>
                  <a:srgbClr val="FF0000"/>
                </a:solidFill>
              </a:rPr>
              <a:t>No one wants to lend you money due to lack </a:t>
            </a:r>
            <a:r>
              <a:rPr lang="en-GB" sz="3200" b="1" smtClean="0">
                <a:solidFill>
                  <a:srgbClr val="FF0000"/>
                </a:solidFill>
              </a:rPr>
              <a:t>of confidence </a:t>
            </a:r>
            <a:r>
              <a:rPr lang="en-GB" sz="3200" b="1" dirty="0" smtClean="0">
                <a:solidFill>
                  <a:srgbClr val="FF0000"/>
                </a:solidFill>
              </a:rPr>
              <a:t>(e.g. Greece)</a:t>
            </a:r>
            <a:endParaRPr lang="en-GB" sz="3200" b="1" dirty="0">
              <a:solidFill>
                <a:srgbClr val="FF0000"/>
              </a:solidFill>
            </a:endParaRPr>
          </a:p>
        </p:txBody>
      </p:sp>
      <p:sp>
        <p:nvSpPr>
          <p:cNvPr id="5" name="TextBox 4"/>
          <p:cNvSpPr txBox="1"/>
          <p:nvPr/>
        </p:nvSpPr>
        <p:spPr>
          <a:xfrm>
            <a:off x="10433957" y="0"/>
            <a:ext cx="1758043" cy="523220"/>
          </a:xfrm>
          <a:prstGeom prst="rect">
            <a:avLst/>
          </a:prstGeom>
          <a:solidFill>
            <a:schemeClr val="bg1"/>
          </a:solidFill>
          <a:ln>
            <a:solidFill>
              <a:srgbClr val="FF0000"/>
            </a:solidFill>
          </a:ln>
        </p:spPr>
        <p:txBody>
          <a:bodyPr wrap="square" rtlCol="0">
            <a:spAutoFit/>
          </a:bodyPr>
          <a:lstStyle/>
          <a:p>
            <a:pPr algn="ctr"/>
            <a:r>
              <a:rPr lang="en-GB" sz="2800" dirty="0" smtClean="0">
                <a:latin typeface="Tw Cen MT Condensed" panose="020B0606020104020203" pitchFamily="34" charset="0"/>
              </a:rPr>
              <a:t>Page 13</a:t>
            </a:r>
            <a:endParaRPr lang="en-GB" sz="2800" dirty="0">
              <a:latin typeface="Tw Cen MT Condensed" panose="020B0606020104020203" pitchFamily="34" charset="0"/>
            </a:endParaRPr>
          </a:p>
        </p:txBody>
      </p:sp>
    </p:spTree>
    <p:extLst>
      <p:ext uri="{BB962C8B-B14F-4D97-AF65-F5344CB8AC3E}">
        <p14:creationId xmlns:p14="http://schemas.microsoft.com/office/powerpoint/2010/main" val="1608019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Content Placeholder 5"/>
          <p:cNvPicPr>
            <a:picLocks noGrp="1" noChangeAspect="1"/>
          </p:cNvPicPr>
          <p:nvPr>
            <p:ph sz="half" idx="2"/>
          </p:nvPr>
        </p:nvPicPr>
        <p:blipFill>
          <a:blip r:embed="rId2"/>
          <a:stretch>
            <a:fillRect/>
          </a:stretch>
        </p:blipFill>
        <p:spPr>
          <a:xfrm>
            <a:off x="2323569" y="285827"/>
            <a:ext cx="5916655" cy="1179081"/>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302859" y="1588556"/>
            <a:ext cx="7086665" cy="4778375"/>
          </a:xfrm>
          <a:prstGeom prst="rect">
            <a:avLst/>
          </a:prstGeom>
          <a:ln>
            <a:solidFill>
              <a:schemeClr val="accent1"/>
            </a:solidFill>
          </a:ln>
        </p:spPr>
      </p:pic>
      <p:pic>
        <p:nvPicPr>
          <p:cNvPr id="7" name="Picture 6"/>
          <p:cNvPicPr>
            <a:picLocks noChangeAspect="1"/>
          </p:cNvPicPr>
          <p:nvPr/>
        </p:nvPicPr>
        <p:blipFill>
          <a:blip r:embed="rId4"/>
          <a:stretch>
            <a:fillRect/>
          </a:stretch>
        </p:blipFill>
        <p:spPr>
          <a:xfrm>
            <a:off x="386821" y="446742"/>
            <a:ext cx="1800225" cy="857250"/>
          </a:xfrm>
          <a:prstGeom prst="rect">
            <a:avLst/>
          </a:prstGeom>
          <a:ln>
            <a:solidFill>
              <a:schemeClr val="accent1"/>
            </a:solidFill>
          </a:ln>
        </p:spPr>
      </p:pic>
      <p:sp>
        <p:nvSpPr>
          <p:cNvPr id="8" name="TextBox 7"/>
          <p:cNvSpPr txBox="1"/>
          <p:nvPr/>
        </p:nvSpPr>
        <p:spPr>
          <a:xfrm>
            <a:off x="7515401" y="1623229"/>
            <a:ext cx="4518554" cy="3785652"/>
          </a:xfrm>
          <a:prstGeom prst="rect">
            <a:avLst/>
          </a:prstGeom>
          <a:noFill/>
        </p:spPr>
        <p:txBody>
          <a:bodyPr wrap="square" rtlCol="0">
            <a:spAutoFit/>
          </a:bodyPr>
          <a:lstStyle/>
          <a:p>
            <a:r>
              <a:rPr lang="en-GB" sz="2400" b="1" dirty="0" smtClean="0">
                <a:latin typeface="Tw Cen MT Condensed" panose="020B0606020104020203" pitchFamily="34" charset="0"/>
              </a:rPr>
              <a:t>1. </a:t>
            </a:r>
            <a:r>
              <a:rPr lang="en-GB" sz="2400" dirty="0" smtClean="0">
                <a:latin typeface="Tw Cen MT Condensed" panose="020B0606020104020203" pitchFamily="34" charset="0"/>
              </a:rPr>
              <a:t>What type of Government Spending (G) is this?</a:t>
            </a:r>
          </a:p>
          <a:p>
            <a:endParaRPr lang="en-GB" sz="2400" dirty="0" smtClean="0">
              <a:latin typeface="Tw Cen MT Condensed" panose="020B0606020104020203" pitchFamily="34" charset="0"/>
            </a:endParaRPr>
          </a:p>
          <a:p>
            <a:r>
              <a:rPr lang="en-GB" sz="2400" b="1" dirty="0" smtClean="0">
                <a:latin typeface="Tw Cen MT Condensed" panose="020B0606020104020203" pitchFamily="34" charset="0"/>
              </a:rPr>
              <a:t>2. </a:t>
            </a:r>
            <a:r>
              <a:rPr lang="en-GB" sz="2400" dirty="0" smtClean="0">
                <a:latin typeface="Tw Cen MT Condensed" panose="020B0606020104020203" pitchFamily="34" charset="0"/>
              </a:rPr>
              <a:t>Explain how this G can cause economic growth (SR and LR)</a:t>
            </a:r>
          </a:p>
          <a:p>
            <a:endParaRPr lang="en-GB" sz="2400" b="1" dirty="0" smtClean="0">
              <a:latin typeface="Tw Cen MT Condensed" panose="020B0606020104020203" pitchFamily="34" charset="0"/>
            </a:endParaRPr>
          </a:p>
          <a:p>
            <a:r>
              <a:rPr lang="en-GB" sz="2400" b="1" dirty="0" smtClean="0">
                <a:latin typeface="Tw Cen MT Condensed" panose="020B0606020104020203" pitchFamily="34" charset="0"/>
              </a:rPr>
              <a:t>3. </a:t>
            </a:r>
            <a:r>
              <a:rPr lang="en-GB" sz="2400" dirty="0" smtClean="0">
                <a:latin typeface="Tw Cen MT Condensed" panose="020B0606020104020203" pitchFamily="34" charset="0"/>
              </a:rPr>
              <a:t>Are there any downsides to this spending?</a:t>
            </a:r>
          </a:p>
          <a:p>
            <a:endParaRPr lang="en-GB" sz="2400" b="1" dirty="0">
              <a:latin typeface="Tw Cen MT Condensed" panose="020B0606020104020203" pitchFamily="34" charset="0"/>
            </a:endParaRPr>
          </a:p>
          <a:p>
            <a:r>
              <a:rPr lang="en-GB" sz="2400" b="1" dirty="0" smtClean="0">
                <a:latin typeface="Tw Cen MT Condensed" panose="020B0606020104020203" pitchFamily="34" charset="0"/>
              </a:rPr>
              <a:t>Ext: </a:t>
            </a:r>
            <a:r>
              <a:rPr lang="en-GB" sz="2400" dirty="0" smtClean="0">
                <a:latin typeface="Tw Cen MT Condensed" panose="020B0606020104020203" pitchFamily="34" charset="0"/>
              </a:rPr>
              <a:t>Explain how this injection of £1.3 </a:t>
            </a:r>
            <a:r>
              <a:rPr lang="en-GB" sz="2400" dirty="0" err="1" smtClean="0">
                <a:latin typeface="Tw Cen MT Condensed" panose="020B0606020104020203" pitchFamily="34" charset="0"/>
              </a:rPr>
              <a:t>bn</a:t>
            </a:r>
            <a:r>
              <a:rPr lang="en-GB" sz="2400" dirty="0" smtClean="0">
                <a:latin typeface="Tw Cen MT Condensed" panose="020B0606020104020203" pitchFamily="34" charset="0"/>
              </a:rPr>
              <a:t> could lead to a ‘positive multiplier effect’</a:t>
            </a:r>
            <a:endParaRPr lang="en-GB" sz="2400" dirty="0">
              <a:latin typeface="Tw Cen MT Condensed" panose="020B0606020104020203" pitchFamily="34" charset="0"/>
            </a:endParaRPr>
          </a:p>
        </p:txBody>
      </p:sp>
    </p:spTree>
    <p:extLst>
      <p:ext uri="{BB962C8B-B14F-4D97-AF65-F5344CB8AC3E}">
        <p14:creationId xmlns:p14="http://schemas.microsoft.com/office/powerpoint/2010/main" val="550458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Net Exports (X – M)</a:t>
            </a:r>
            <a:endParaRPr lang="en-GB" b="1" u="sng" dirty="0"/>
          </a:p>
        </p:txBody>
      </p:sp>
      <p:sp>
        <p:nvSpPr>
          <p:cNvPr id="3" name="Content Placeholder 2"/>
          <p:cNvSpPr>
            <a:spLocks noGrp="1"/>
          </p:cNvSpPr>
          <p:nvPr>
            <p:ph sz="half" idx="1"/>
          </p:nvPr>
        </p:nvSpPr>
        <p:spPr>
          <a:xfrm>
            <a:off x="522514" y="1825625"/>
            <a:ext cx="5720242" cy="4351338"/>
          </a:xfrm>
        </p:spPr>
        <p:txBody>
          <a:bodyPr>
            <a:normAutofit/>
          </a:bodyPr>
          <a:lstStyle/>
          <a:p>
            <a:pPr marL="0" indent="0">
              <a:buNone/>
            </a:pPr>
            <a:r>
              <a:rPr lang="en-GB" sz="3200" b="1" dirty="0" smtClean="0">
                <a:solidFill>
                  <a:srgbClr val="FF0000"/>
                </a:solidFill>
              </a:rPr>
              <a:t>“The revenue gained from exports (X), minus the </a:t>
            </a:r>
            <a:r>
              <a:rPr lang="en-GB" sz="3200" b="1" smtClean="0">
                <a:solidFill>
                  <a:srgbClr val="FF0000"/>
                </a:solidFill>
              </a:rPr>
              <a:t>revenue spent on </a:t>
            </a:r>
            <a:r>
              <a:rPr lang="en-GB" sz="3200" b="1" dirty="0" smtClean="0">
                <a:solidFill>
                  <a:srgbClr val="FF0000"/>
                </a:solidFill>
              </a:rPr>
              <a:t>imports (M)”</a:t>
            </a:r>
          </a:p>
          <a:p>
            <a:pPr marL="0" indent="0">
              <a:buNone/>
            </a:pPr>
            <a:endParaRPr lang="en-GB" sz="3200" b="1" dirty="0">
              <a:solidFill>
                <a:srgbClr val="FF0000"/>
              </a:solidFill>
            </a:endParaRPr>
          </a:p>
          <a:p>
            <a:pPr marL="0" indent="0" algn="ctr">
              <a:buNone/>
            </a:pPr>
            <a:r>
              <a:rPr lang="en-GB" sz="3200" b="1" u="sng" dirty="0" smtClean="0"/>
              <a:t>Factors affecting Net Exports</a:t>
            </a:r>
          </a:p>
          <a:p>
            <a:pPr>
              <a:buFont typeface="Wingdings" panose="05000000000000000000" pitchFamily="2" charset="2"/>
              <a:buChar char="Ø"/>
            </a:pPr>
            <a:r>
              <a:rPr lang="en-GB" sz="3200" b="1" dirty="0" smtClean="0"/>
              <a:t>Income (in the UK and abroad)</a:t>
            </a:r>
          </a:p>
          <a:p>
            <a:pPr>
              <a:buFont typeface="Wingdings" panose="05000000000000000000" pitchFamily="2" charset="2"/>
              <a:buChar char="Ø"/>
            </a:pPr>
            <a:r>
              <a:rPr lang="en-GB" sz="3200" b="1" dirty="0" smtClean="0"/>
              <a:t>Exchange Rates (via interest rates)</a:t>
            </a:r>
          </a:p>
          <a:p>
            <a:pPr>
              <a:buFont typeface="Wingdings" panose="05000000000000000000" pitchFamily="2" charset="2"/>
              <a:buChar char="Ø"/>
            </a:pPr>
            <a:r>
              <a:rPr lang="en-GB" sz="3200" b="1" dirty="0" smtClean="0"/>
              <a:t>Quality of Exports</a:t>
            </a:r>
            <a:endParaRPr lang="en-GB" sz="3200" b="1" dirty="0"/>
          </a:p>
        </p:txBody>
      </p:sp>
      <p:sp>
        <p:nvSpPr>
          <p:cNvPr id="4" name="Content Placeholder 3"/>
          <p:cNvSpPr>
            <a:spLocks noGrp="1"/>
          </p:cNvSpPr>
          <p:nvPr>
            <p:ph sz="half" idx="2"/>
          </p:nvPr>
        </p:nvSpPr>
        <p:spPr>
          <a:xfrm>
            <a:off x="6409269" y="1825625"/>
            <a:ext cx="5181600" cy="4351338"/>
          </a:xfrm>
        </p:spPr>
        <p:txBody>
          <a:bodyPr>
            <a:normAutofit/>
          </a:bodyPr>
          <a:lstStyle/>
          <a:p>
            <a:pPr marL="0" indent="0">
              <a:buNone/>
            </a:pPr>
            <a:r>
              <a:rPr lang="en-GB" sz="3200" b="1" dirty="0" smtClean="0">
                <a:solidFill>
                  <a:srgbClr val="FF0000"/>
                </a:solidFill>
              </a:rPr>
              <a:t>“The value of one currency in terms of another”</a:t>
            </a:r>
          </a:p>
          <a:p>
            <a:pPr marL="0" indent="0">
              <a:buNone/>
            </a:pPr>
            <a:endParaRPr lang="en-GB" sz="3200" b="1" dirty="0">
              <a:solidFill>
                <a:srgbClr val="FF0000"/>
              </a:solidFill>
            </a:endParaRPr>
          </a:p>
          <a:p>
            <a:pPr marL="0" indent="0" algn="ctr">
              <a:buNone/>
            </a:pPr>
            <a:r>
              <a:rPr lang="en-GB" sz="3200" b="1" dirty="0" smtClean="0"/>
              <a:t>SPICED</a:t>
            </a:r>
            <a:br>
              <a:rPr lang="en-GB" sz="3200" b="1" dirty="0" smtClean="0"/>
            </a:br>
            <a:r>
              <a:rPr lang="en-GB" sz="3200" b="1" dirty="0" smtClean="0"/>
              <a:t/>
            </a:r>
            <a:br>
              <a:rPr lang="en-GB" sz="3200" b="1" dirty="0" smtClean="0"/>
            </a:br>
            <a:r>
              <a:rPr lang="en-GB" sz="3200" b="1" dirty="0" smtClean="0"/>
              <a:t>WPIDEC</a:t>
            </a:r>
            <a:endParaRPr lang="en-GB" sz="3200" b="1" dirty="0"/>
          </a:p>
        </p:txBody>
      </p:sp>
      <p:sp>
        <p:nvSpPr>
          <p:cNvPr id="5" name="TextBox 4"/>
          <p:cNvSpPr txBox="1"/>
          <p:nvPr/>
        </p:nvSpPr>
        <p:spPr>
          <a:xfrm>
            <a:off x="10433957" y="0"/>
            <a:ext cx="1758043" cy="523220"/>
          </a:xfrm>
          <a:prstGeom prst="rect">
            <a:avLst/>
          </a:prstGeom>
          <a:solidFill>
            <a:schemeClr val="bg1"/>
          </a:solidFill>
          <a:ln>
            <a:solidFill>
              <a:srgbClr val="FF0000"/>
            </a:solidFill>
          </a:ln>
        </p:spPr>
        <p:txBody>
          <a:bodyPr wrap="square" rtlCol="0">
            <a:spAutoFit/>
          </a:bodyPr>
          <a:lstStyle/>
          <a:p>
            <a:pPr algn="ctr"/>
            <a:r>
              <a:rPr lang="en-GB" sz="2800" dirty="0" smtClean="0">
                <a:latin typeface="Tw Cen MT Condensed" panose="020B0606020104020203" pitchFamily="34" charset="0"/>
              </a:rPr>
              <a:t>Page 16</a:t>
            </a:r>
            <a:endParaRPr lang="en-GB" sz="2800" dirty="0">
              <a:latin typeface="Tw Cen MT Condensed" panose="020B0606020104020203" pitchFamily="34" charset="0"/>
            </a:endParaRPr>
          </a:p>
        </p:txBody>
      </p:sp>
    </p:spTree>
    <p:extLst>
      <p:ext uri="{BB962C8B-B14F-4D97-AF65-F5344CB8AC3E}">
        <p14:creationId xmlns:p14="http://schemas.microsoft.com/office/powerpoint/2010/main" val="318835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GB" sz="4800" b="1" dirty="0" smtClean="0">
                <a:latin typeface="Tw Cen MT Condensed" panose="020B0606020104020203" pitchFamily="34" charset="0"/>
              </a:rPr>
              <a:t>The multiplier and the accelerator….</a:t>
            </a:r>
            <a:endParaRPr lang="en-GB" sz="4800" b="1" dirty="0">
              <a:latin typeface="Tw Cen MT Condensed" panose="020B0606020104020203" pitchFamily="34" charset="0"/>
            </a:endParaRPr>
          </a:p>
        </p:txBody>
      </p:sp>
      <p:sp>
        <p:nvSpPr>
          <p:cNvPr id="6" name="Content Placeholder 5"/>
          <p:cNvSpPr>
            <a:spLocks noGrp="1"/>
          </p:cNvSpPr>
          <p:nvPr>
            <p:ph sz="half" idx="1"/>
          </p:nvPr>
        </p:nvSpPr>
        <p:spPr>
          <a:ln>
            <a:solidFill>
              <a:schemeClr val="tx1"/>
            </a:solidFill>
          </a:ln>
        </p:spPr>
        <p:txBody>
          <a:bodyPr>
            <a:normAutofit/>
          </a:bodyPr>
          <a:lstStyle/>
          <a:p>
            <a:pPr marL="0" indent="0" algn="ctr">
              <a:buNone/>
            </a:pPr>
            <a:r>
              <a:rPr lang="en-GB" sz="6000" b="1" dirty="0" smtClean="0">
                <a:solidFill>
                  <a:srgbClr val="FF0000"/>
                </a:solidFill>
              </a:rPr>
              <a:t>MULTIPLIER</a:t>
            </a:r>
            <a:endParaRPr lang="en-GB" sz="6000" b="1" dirty="0">
              <a:solidFill>
                <a:srgbClr val="FF0000"/>
              </a:solidFill>
            </a:endParaRPr>
          </a:p>
        </p:txBody>
      </p:sp>
      <p:sp>
        <p:nvSpPr>
          <p:cNvPr id="7" name="Content Placeholder 6"/>
          <p:cNvSpPr>
            <a:spLocks noGrp="1"/>
          </p:cNvSpPr>
          <p:nvPr>
            <p:ph sz="half" idx="2"/>
          </p:nvPr>
        </p:nvSpPr>
        <p:spPr>
          <a:ln>
            <a:solidFill>
              <a:schemeClr val="tx1"/>
            </a:solidFill>
          </a:ln>
        </p:spPr>
        <p:txBody>
          <a:bodyPr>
            <a:normAutofit/>
          </a:bodyPr>
          <a:lstStyle/>
          <a:p>
            <a:pPr marL="0" indent="0" algn="ctr">
              <a:buNone/>
            </a:pPr>
            <a:r>
              <a:rPr lang="en-GB" sz="6000" b="1" dirty="0" smtClean="0">
                <a:solidFill>
                  <a:srgbClr val="FF0000"/>
                </a:solidFill>
              </a:rPr>
              <a:t>ACCELERATOR</a:t>
            </a:r>
            <a:endParaRPr lang="en-GB" sz="6000" b="1" dirty="0">
              <a:solidFill>
                <a:srgbClr val="FF0000"/>
              </a:solidFill>
            </a:endParaRPr>
          </a:p>
        </p:txBody>
      </p:sp>
      <p:sp>
        <p:nvSpPr>
          <p:cNvPr id="8" name="TextBox 7"/>
          <p:cNvSpPr txBox="1"/>
          <p:nvPr/>
        </p:nvSpPr>
        <p:spPr>
          <a:xfrm>
            <a:off x="1059116" y="2645215"/>
            <a:ext cx="309700" cy="646331"/>
          </a:xfrm>
          <a:prstGeom prst="rect">
            <a:avLst/>
          </a:prstGeom>
          <a:solidFill>
            <a:schemeClr val="bg1"/>
          </a:solidFill>
        </p:spPr>
        <p:txBody>
          <a:bodyPr wrap="none" rtlCol="0">
            <a:spAutoFit/>
          </a:bodyPr>
          <a:lstStyle/>
          <a:p>
            <a:r>
              <a:rPr lang="en-GB" sz="3600" b="1" dirty="0" smtClean="0">
                <a:latin typeface="Tw Cen MT Condensed" panose="020B0606020104020203" pitchFamily="34" charset="0"/>
              </a:rPr>
              <a:t>I</a:t>
            </a:r>
            <a:endParaRPr lang="en-GB" sz="3600" b="1" dirty="0">
              <a:latin typeface="Tw Cen MT Condensed" panose="020B0606020104020203" pitchFamily="34" charset="0"/>
            </a:endParaRPr>
          </a:p>
        </p:txBody>
      </p:sp>
      <p:sp>
        <p:nvSpPr>
          <p:cNvPr id="9" name="TextBox 8"/>
          <p:cNvSpPr txBox="1"/>
          <p:nvPr/>
        </p:nvSpPr>
        <p:spPr>
          <a:xfrm>
            <a:off x="1047814" y="3879151"/>
            <a:ext cx="425116" cy="646331"/>
          </a:xfrm>
          <a:prstGeom prst="rect">
            <a:avLst/>
          </a:prstGeom>
          <a:solidFill>
            <a:schemeClr val="bg1"/>
          </a:solidFill>
        </p:spPr>
        <p:txBody>
          <a:bodyPr wrap="none" rtlCol="0">
            <a:spAutoFit/>
          </a:bodyPr>
          <a:lstStyle/>
          <a:p>
            <a:r>
              <a:rPr lang="en-GB" sz="3600" b="1" dirty="0" smtClean="0">
                <a:latin typeface="Tw Cen MT Condensed" panose="020B0606020104020203" pitchFamily="34" charset="0"/>
              </a:rPr>
              <a:t>G</a:t>
            </a:r>
            <a:endParaRPr lang="en-GB" sz="3600" b="1" dirty="0">
              <a:latin typeface="Tw Cen MT Condensed" panose="020B0606020104020203" pitchFamily="34" charset="0"/>
            </a:endParaRPr>
          </a:p>
        </p:txBody>
      </p:sp>
      <p:sp>
        <p:nvSpPr>
          <p:cNvPr id="10" name="TextBox 9"/>
          <p:cNvSpPr txBox="1"/>
          <p:nvPr/>
        </p:nvSpPr>
        <p:spPr>
          <a:xfrm>
            <a:off x="941844" y="5113087"/>
            <a:ext cx="805029" cy="646331"/>
          </a:xfrm>
          <a:prstGeom prst="rect">
            <a:avLst/>
          </a:prstGeom>
          <a:solidFill>
            <a:schemeClr val="bg1"/>
          </a:solidFill>
        </p:spPr>
        <p:txBody>
          <a:bodyPr wrap="none" rtlCol="0">
            <a:spAutoFit/>
          </a:bodyPr>
          <a:lstStyle/>
          <a:p>
            <a:r>
              <a:rPr lang="en-GB" sz="3600" b="1" dirty="0" smtClean="0">
                <a:latin typeface="Tw Cen MT Condensed" panose="020B0606020104020203" pitchFamily="34" charset="0"/>
              </a:rPr>
              <a:t>X-M</a:t>
            </a:r>
            <a:endParaRPr lang="en-GB" sz="3600" b="1" dirty="0">
              <a:latin typeface="Tw Cen MT Condensed" panose="020B0606020104020203" pitchFamily="34" charset="0"/>
            </a:endParaRPr>
          </a:p>
        </p:txBody>
      </p:sp>
      <p:sp>
        <p:nvSpPr>
          <p:cNvPr id="11" name="TextBox 10"/>
          <p:cNvSpPr txBox="1"/>
          <p:nvPr/>
        </p:nvSpPr>
        <p:spPr>
          <a:xfrm>
            <a:off x="4220000" y="3472497"/>
            <a:ext cx="1202252" cy="1384995"/>
          </a:xfrm>
          <a:prstGeom prst="rect">
            <a:avLst/>
          </a:prstGeom>
          <a:solidFill>
            <a:schemeClr val="bg1"/>
          </a:solidFill>
        </p:spPr>
        <p:txBody>
          <a:bodyPr wrap="none" rtlCol="0">
            <a:spAutoFit/>
          </a:bodyPr>
          <a:lstStyle/>
          <a:p>
            <a:r>
              <a:rPr lang="en-GB" sz="3600" b="1" dirty="0" smtClean="0">
                <a:latin typeface="Tw Cen MT Condensed" panose="020B0606020104020203" pitchFamily="34" charset="0"/>
              </a:rPr>
              <a:t>GDP</a:t>
            </a:r>
          </a:p>
          <a:p>
            <a:pPr marL="285750" indent="-285750">
              <a:buFont typeface="Arial" panose="020B0604020202020204" pitchFamily="34" charset="0"/>
              <a:buChar char="•"/>
            </a:pPr>
            <a:r>
              <a:rPr lang="en-GB" sz="1600" dirty="0" smtClean="0">
                <a:latin typeface="Tw Cen MT Condensed" panose="020B0606020104020203" pitchFamily="34" charset="0"/>
              </a:rPr>
              <a:t>Output</a:t>
            </a:r>
          </a:p>
          <a:p>
            <a:pPr marL="285750" indent="-285750">
              <a:buFont typeface="Arial" panose="020B0604020202020204" pitchFamily="34" charset="0"/>
              <a:buChar char="•"/>
            </a:pPr>
            <a:r>
              <a:rPr lang="en-GB" sz="1600" dirty="0" smtClean="0">
                <a:latin typeface="Tw Cen MT Condensed" panose="020B0606020104020203" pitchFamily="34" charset="0"/>
              </a:rPr>
              <a:t>Income</a:t>
            </a:r>
          </a:p>
          <a:p>
            <a:pPr marL="285750" indent="-285750">
              <a:buFont typeface="Arial" panose="020B0604020202020204" pitchFamily="34" charset="0"/>
              <a:buChar char="•"/>
            </a:pPr>
            <a:r>
              <a:rPr lang="en-GB" sz="1600" dirty="0" smtClean="0">
                <a:latin typeface="Tw Cen MT Condensed" panose="020B0606020104020203" pitchFamily="34" charset="0"/>
              </a:rPr>
              <a:t>Expenditure</a:t>
            </a:r>
            <a:endParaRPr lang="en-GB" sz="1600" dirty="0">
              <a:latin typeface="Tw Cen MT Condensed" panose="020B0606020104020203" pitchFamily="34" charset="0"/>
            </a:endParaRPr>
          </a:p>
        </p:txBody>
      </p:sp>
      <p:sp>
        <p:nvSpPr>
          <p:cNvPr id="12" name="TextBox 11"/>
          <p:cNvSpPr txBox="1"/>
          <p:nvPr/>
        </p:nvSpPr>
        <p:spPr>
          <a:xfrm>
            <a:off x="6346185" y="3472496"/>
            <a:ext cx="1202252" cy="1384995"/>
          </a:xfrm>
          <a:prstGeom prst="rect">
            <a:avLst/>
          </a:prstGeom>
          <a:solidFill>
            <a:schemeClr val="bg1"/>
          </a:solidFill>
        </p:spPr>
        <p:txBody>
          <a:bodyPr wrap="none" rtlCol="0">
            <a:spAutoFit/>
          </a:bodyPr>
          <a:lstStyle/>
          <a:p>
            <a:r>
              <a:rPr lang="en-GB" sz="3600" b="1" dirty="0" smtClean="0">
                <a:latin typeface="Tw Cen MT Condensed" panose="020B0606020104020203" pitchFamily="34" charset="0"/>
              </a:rPr>
              <a:t>GDP</a:t>
            </a:r>
          </a:p>
          <a:p>
            <a:pPr marL="285750" indent="-285750">
              <a:buFont typeface="Arial" panose="020B0604020202020204" pitchFamily="34" charset="0"/>
              <a:buChar char="•"/>
            </a:pPr>
            <a:r>
              <a:rPr lang="en-GB" sz="1600" dirty="0" smtClean="0">
                <a:latin typeface="Tw Cen MT Condensed" panose="020B0606020104020203" pitchFamily="34" charset="0"/>
              </a:rPr>
              <a:t>Output</a:t>
            </a:r>
          </a:p>
          <a:p>
            <a:pPr marL="285750" indent="-285750">
              <a:buFont typeface="Arial" panose="020B0604020202020204" pitchFamily="34" charset="0"/>
              <a:buChar char="•"/>
            </a:pPr>
            <a:r>
              <a:rPr lang="en-GB" sz="1600" dirty="0" smtClean="0">
                <a:latin typeface="Tw Cen MT Condensed" panose="020B0606020104020203" pitchFamily="34" charset="0"/>
              </a:rPr>
              <a:t>Income</a:t>
            </a:r>
          </a:p>
          <a:p>
            <a:pPr marL="285750" indent="-285750">
              <a:buFont typeface="Arial" panose="020B0604020202020204" pitchFamily="34" charset="0"/>
              <a:buChar char="•"/>
            </a:pPr>
            <a:r>
              <a:rPr lang="en-GB" sz="1600" dirty="0" smtClean="0">
                <a:latin typeface="Tw Cen MT Condensed" panose="020B0606020104020203" pitchFamily="34" charset="0"/>
              </a:rPr>
              <a:t>Expenditure</a:t>
            </a:r>
            <a:endParaRPr lang="en-GB" sz="1600" dirty="0">
              <a:latin typeface="Tw Cen MT Condensed" panose="020B0606020104020203" pitchFamily="34" charset="0"/>
            </a:endParaRPr>
          </a:p>
        </p:txBody>
      </p:sp>
      <p:sp>
        <p:nvSpPr>
          <p:cNvPr id="13" name="TextBox 12"/>
          <p:cNvSpPr txBox="1"/>
          <p:nvPr/>
        </p:nvSpPr>
        <p:spPr>
          <a:xfrm>
            <a:off x="10626012" y="3678128"/>
            <a:ext cx="309700" cy="646331"/>
          </a:xfrm>
          <a:prstGeom prst="rect">
            <a:avLst/>
          </a:prstGeom>
          <a:solidFill>
            <a:schemeClr val="bg1"/>
          </a:solidFill>
        </p:spPr>
        <p:txBody>
          <a:bodyPr wrap="none" rtlCol="0">
            <a:spAutoFit/>
          </a:bodyPr>
          <a:lstStyle/>
          <a:p>
            <a:r>
              <a:rPr lang="en-GB" sz="3600" b="1" dirty="0" smtClean="0">
                <a:latin typeface="Tw Cen MT Condensed" panose="020B0606020104020203" pitchFamily="34" charset="0"/>
              </a:rPr>
              <a:t>I</a:t>
            </a:r>
            <a:endParaRPr lang="en-GB" sz="3600" b="1" dirty="0">
              <a:latin typeface="Tw Cen MT Condensed" panose="020B0606020104020203" pitchFamily="34" charset="0"/>
            </a:endParaRPr>
          </a:p>
        </p:txBody>
      </p:sp>
      <p:sp>
        <p:nvSpPr>
          <p:cNvPr id="14" name="Right Arrow 13"/>
          <p:cNvSpPr/>
          <p:nvPr/>
        </p:nvSpPr>
        <p:spPr>
          <a:xfrm>
            <a:off x="8002179" y="3601616"/>
            <a:ext cx="2354801" cy="923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Tw Cen MT Condensed" panose="020B0606020104020203" pitchFamily="34" charset="0"/>
              </a:rPr>
              <a:t>IMPACT?</a:t>
            </a:r>
            <a:endParaRPr lang="en-GB" b="1" dirty="0">
              <a:latin typeface="Tw Cen MT Condensed" panose="020B0606020104020203" pitchFamily="34" charset="0"/>
            </a:endParaRPr>
          </a:p>
        </p:txBody>
      </p:sp>
      <p:sp>
        <p:nvSpPr>
          <p:cNvPr id="15" name="Right Arrow 14"/>
          <p:cNvSpPr/>
          <p:nvPr/>
        </p:nvSpPr>
        <p:spPr>
          <a:xfrm>
            <a:off x="1737046" y="3703060"/>
            <a:ext cx="2429115" cy="923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Tw Cen MT Condensed" panose="020B0606020104020203" pitchFamily="34" charset="0"/>
              </a:rPr>
              <a:t>IMPACT?</a:t>
            </a:r>
            <a:endParaRPr lang="en-GB" b="1" dirty="0">
              <a:latin typeface="Tw Cen MT Condensed" panose="020B0606020104020203" pitchFamily="34" charset="0"/>
            </a:endParaRPr>
          </a:p>
        </p:txBody>
      </p:sp>
    </p:spTree>
    <p:extLst>
      <p:ext uri="{BB962C8B-B14F-4D97-AF65-F5344CB8AC3E}">
        <p14:creationId xmlns:p14="http://schemas.microsoft.com/office/powerpoint/2010/main" val="4095894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998" y="105478"/>
            <a:ext cx="10515600" cy="1325563"/>
          </a:xfrm>
        </p:spPr>
        <p:txBody>
          <a:bodyPr>
            <a:normAutofit/>
          </a:bodyPr>
          <a:lstStyle/>
          <a:p>
            <a:pPr algn="ctr"/>
            <a:r>
              <a:rPr lang="en-GB" sz="5400" b="1" dirty="0" smtClean="0">
                <a:latin typeface="Tw Cen MT Condensed" panose="020B0606020104020203" pitchFamily="34" charset="0"/>
              </a:rPr>
              <a:t>What is Aggregate Supply (AS)</a:t>
            </a:r>
            <a:endParaRPr lang="en-GB" sz="5400" b="1" dirty="0">
              <a:latin typeface="Tw Cen MT Condensed" panose="020B0606020104020203" pitchFamily="34" charset="0"/>
            </a:endParaRPr>
          </a:p>
        </p:txBody>
      </p:sp>
      <p:grpSp>
        <p:nvGrpSpPr>
          <p:cNvPr id="3" name="Group 2"/>
          <p:cNvGrpSpPr/>
          <p:nvPr/>
        </p:nvGrpSpPr>
        <p:grpSpPr>
          <a:xfrm>
            <a:off x="295785" y="3562598"/>
            <a:ext cx="3646823" cy="3001974"/>
            <a:chOff x="307660" y="2755075"/>
            <a:chExt cx="4813976" cy="3001974"/>
          </a:xfrm>
        </p:grpSpPr>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60" y="2755075"/>
              <a:ext cx="4813976" cy="300197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107541" y="3025034"/>
              <a:ext cx="724009" cy="276999"/>
            </a:xfrm>
            <a:prstGeom prst="rect">
              <a:avLst/>
            </a:prstGeom>
            <a:solidFill>
              <a:schemeClr val="bg1"/>
            </a:solidFill>
          </p:spPr>
          <p:txBody>
            <a:bodyPr wrap="square" rtlCol="0">
              <a:spAutoFit/>
            </a:bodyPr>
            <a:lstStyle/>
            <a:p>
              <a:r>
                <a:rPr lang="en-GB" sz="1200" b="1" dirty="0" smtClean="0">
                  <a:latin typeface="Tw Cen MT Condensed" panose="020B0606020104020203" pitchFamily="34" charset="0"/>
                </a:rPr>
                <a:t>SRAS</a:t>
              </a:r>
              <a:endParaRPr lang="en-GB" sz="1200" b="1" dirty="0">
                <a:latin typeface="Tw Cen MT Condensed" panose="020B0606020104020203" pitchFamily="34" charset="0"/>
              </a:endParaRPr>
            </a:p>
          </p:txBody>
        </p:sp>
      </p:grpSp>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894" y="3562598"/>
            <a:ext cx="3646823" cy="300197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8276003" y="3562598"/>
            <a:ext cx="3646823" cy="30019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cxnSp>
        <p:nvCxnSpPr>
          <p:cNvPr id="10" name="Straight Connector 9"/>
          <p:cNvCxnSpPr/>
          <p:nvPr/>
        </p:nvCxnSpPr>
        <p:spPr>
          <a:xfrm>
            <a:off x="8976647" y="3701929"/>
            <a:ext cx="0" cy="249699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976647" y="6198920"/>
            <a:ext cx="2518667"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76003" y="3544143"/>
            <a:ext cx="700644" cy="523220"/>
          </a:xfrm>
          <a:prstGeom prst="rect">
            <a:avLst/>
          </a:prstGeom>
          <a:noFill/>
        </p:spPr>
        <p:txBody>
          <a:bodyPr wrap="square" rtlCol="0">
            <a:spAutoFit/>
          </a:bodyPr>
          <a:lstStyle/>
          <a:p>
            <a:pPr algn="ctr"/>
            <a:r>
              <a:rPr lang="en-GB" sz="1400" b="1" dirty="0" smtClean="0">
                <a:latin typeface="Tw Cen MT Condensed" panose="020B0606020104020203" pitchFamily="34" charset="0"/>
              </a:rPr>
              <a:t>Price Level</a:t>
            </a:r>
            <a:endParaRPr lang="en-GB" sz="1400" b="1" dirty="0">
              <a:latin typeface="Tw Cen MT Condensed" panose="020B0606020104020203" pitchFamily="34" charset="0"/>
            </a:endParaRPr>
          </a:p>
        </p:txBody>
      </p:sp>
      <p:sp>
        <p:nvSpPr>
          <p:cNvPr id="15" name="TextBox 14"/>
          <p:cNvSpPr txBox="1"/>
          <p:nvPr/>
        </p:nvSpPr>
        <p:spPr>
          <a:xfrm>
            <a:off x="10652165" y="6256795"/>
            <a:ext cx="1270661" cy="307777"/>
          </a:xfrm>
          <a:prstGeom prst="rect">
            <a:avLst/>
          </a:prstGeom>
          <a:noFill/>
        </p:spPr>
        <p:txBody>
          <a:bodyPr wrap="square" rtlCol="0">
            <a:spAutoFit/>
          </a:bodyPr>
          <a:lstStyle/>
          <a:p>
            <a:pPr algn="ctr"/>
            <a:r>
              <a:rPr lang="en-GB" sz="1400" b="1" dirty="0" smtClean="0">
                <a:latin typeface="Tw Cen MT Condensed" panose="020B0606020104020203" pitchFamily="34" charset="0"/>
              </a:rPr>
              <a:t>Real GDP</a:t>
            </a:r>
            <a:endParaRPr lang="en-GB" sz="1400" b="1" dirty="0">
              <a:latin typeface="Tw Cen MT Condensed" panose="020B0606020104020203" pitchFamily="34" charset="0"/>
            </a:endParaRPr>
          </a:p>
        </p:txBody>
      </p:sp>
      <p:cxnSp>
        <p:nvCxnSpPr>
          <p:cNvPr id="17" name="Straight Connector 16"/>
          <p:cNvCxnSpPr/>
          <p:nvPr/>
        </p:nvCxnSpPr>
        <p:spPr>
          <a:xfrm>
            <a:off x="9595262" y="3805753"/>
            <a:ext cx="11876" cy="2393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280511" y="3805751"/>
            <a:ext cx="11876" cy="2393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989512" y="3805751"/>
            <a:ext cx="11876" cy="2393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321643" y="3549628"/>
            <a:ext cx="513282" cy="276999"/>
          </a:xfrm>
          <a:prstGeom prst="rect">
            <a:avLst/>
          </a:prstGeom>
          <a:noFill/>
        </p:spPr>
        <p:txBody>
          <a:bodyPr wrap="none" rtlCol="0">
            <a:spAutoFit/>
          </a:bodyPr>
          <a:lstStyle/>
          <a:p>
            <a:r>
              <a:rPr lang="en-GB" sz="1200" b="1" dirty="0" smtClean="0">
                <a:latin typeface="Tw Cen MT Condensed" panose="020B0606020104020203" pitchFamily="34" charset="0"/>
              </a:rPr>
              <a:t>LRAS</a:t>
            </a:r>
            <a:r>
              <a:rPr lang="en-GB" sz="1000" b="1" dirty="0" smtClean="0">
                <a:latin typeface="Tw Cen MT Condensed" panose="020B0606020104020203" pitchFamily="34" charset="0"/>
              </a:rPr>
              <a:t>1</a:t>
            </a:r>
            <a:endParaRPr lang="en-GB" sz="1000" b="1" dirty="0">
              <a:latin typeface="Tw Cen MT Condensed" panose="020B0606020104020203" pitchFamily="34" charset="0"/>
            </a:endParaRPr>
          </a:p>
        </p:txBody>
      </p:sp>
      <p:sp>
        <p:nvSpPr>
          <p:cNvPr id="22" name="TextBox 21"/>
          <p:cNvSpPr txBox="1"/>
          <p:nvPr/>
        </p:nvSpPr>
        <p:spPr>
          <a:xfrm>
            <a:off x="10008495" y="3552858"/>
            <a:ext cx="513282" cy="276999"/>
          </a:xfrm>
          <a:prstGeom prst="rect">
            <a:avLst/>
          </a:prstGeom>
          <a:noFill/>
        </p:spPr>
        <p:txBody>
          <a:bodyPr wrap="none" rtlCol="0">
            <a:spAutoFit/>
          </a:bodyPr>
          <a:lstStyle/>
          <a:p>
            <a:r>
              <a:rPr lang="en-GB" sz="1200" b="1" dirty="0" smtClean="0">
                <a:latin typeface="Tw Cen MT Condensed" panose="020B0606020104020203" pitchFamily="34" charset="0"/>
              </a:rPr>
              <a:t>LRAS</a:t>
            </a:r>
            <a:r>
              <a:rPr lang="en-GB" sz="1000" b="1" dirty="0">
                <a:latin typeface="Tw Cen MT Condensed" panose="020B0606020104020203" pitchFamily="34" charset="0"/>
              </a:rPr>
              <a:t>2</a:t>
            </a:r>
          </a:p>
        </p:txBody>
      </p:sp>
      <p:sp>
        <p:nvSpPr>
          <p:cNvPr id="23" name="TextBox 22"/>
          <p:cNvSpPr txBox="1"/>
          <p:nvPr/>
        </p:nvSpPr>
        <p:spPr>
          <a:xfrm>
            <a:off x="10693744" y="3549628"/>
            <a:ext cx="513282" cy="276999"/>
          </a:xfrm>
          <a:prstGeom prst="rect">
            <a:avLst/>
          </a:prstGeom>
          <a:noFill/>
        </p:spPr>
        <p:txBody>
          <a:bodyPr wrap="none" rtlCol="0">
            <a:spAutoFit/>
          </a:bodyPr>
          <a:lstStyle/>
          <a:p>
            <a:r>
              <a:rPr lang="en-GB" sz="1200" b="1" dirty="0" smtClean="0">
                <a:latin typeface="Tw Cen MT Condensed" panose="020B0606020104020203" pitchFamily="34" charset="0"/>
              </a:rPr>
              <a:t>LRAS</a:t>
            </a:r>
            <a:r>
              <a:rPr lang="en-GB" sz="1000" b="1" dirty="0" smtClean="0">
                <a:latin typeface="Tw Cen MT Condensed" panose="020B0606020104020203" pitchFamily="34" charset="0"/>
              </a:rPr>
              <a:t>3</a:t>
            </a:r>
            <a:endParaRPr lang="en-GB" sz="1000" b="1" dirty="0">
              <a:latin typeface="Tw Cen MT Condensed" panose="020B0606020104020203" pitchFamily="34" charset="0"/>
            </a:endParaRPr>
          </a:p>
        </p:txBody>
      </p:sp>
      <p:grpSp>
        <p:nvGrpSpPr>
          <p:cNvPr id="25" name="Group 24"/>
          <p:cNvGrpSpPr/>
          <p:nvPr/>
        </p:nvGrpSpPr>
        <p:grpSpPr>
          <a:xfrm>
            <a:off x="9260120" y="4379410"/>
            <a:ext cx="820327" cy="858890"/>
            <a:chOff x="9297891" y="4354378"/>
            <a:chExt cx="820327" cy="858890"/>
          </a:xfrm>
        </p:grpSpPr>
        <p:cxnSp>
          <p:nvCxnSpPr>
            <p:cNvPr id="24" name="Straight Connector 23"/>
            <p:cNvCxnSpPr/>
            <p:nvPr/>
          </p:nvCxnSpPr>
          <p:spPr>
            <a:xfrm flipV="1">
              <a:off x="9297891" y="4631377"/>
              <a:ext cx="570990" cy="58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665850" y="4354378"/>
              <a:ext cx="452368" cy="276999"/>
            </a:xfrm>
            <a:prstGeom prst="rect">
              <a:avLst/>
            </a:prstGeom>
            <a:noFill/>
          </p:spPr>
          <p:txBody>
            <a:bodyPr wrap="none" rtlCol="0">
              <a:spAutoFit/>
            </a:bodyPr>
            <a:lstStyle/>
            <a:p>
              <a:r>
                <a:rPr lang="en-GB" sz="1200" b="1" dirty="0" smtClean="0">
                  <a:latin typeface="Tw Cen MT Condensed" panose="020B0606020104020203" pitchFamily="34" charset="0"/>
                </a:rPr>
                <a:t>SRAS</a:t>
              </a:r>
              <a:endParaRPr lang="en-GB" sz="1000" b="1" dirty="0">
                <a:latin typeface="Tw Cen MT Condensed" panose="020B0606020104020203" pitchFamily="34" charset="0"/>
              </a:endParaRPr>
            </a:p>
          </p:txBody>
        </p:sp>
      </p:grpSp>
      <p:grpSp>
        <p:nvGrpSpPr>
          <p:cNvPr id="31" name="Group 30"/>
          <p:cNvGrpSpPr/>
          <p:nvPr/>
        </p:nvGrpSpPr>
        <p:grpSpPr>
          <a:xfrm>
            <a:off x="9325771" y="4947354"/>
            <a:ext cx="797796" cy="783691"/>
            <a:chOff x="9371851" y="4936269"/>
            <a:chExt cx="797796" cy="783691"/>
          </a:xfrm>
        </p:grpSpPr>
        <p:cxnSp>
          <p:nvCxnSpPr>
            <p:cNvPr id="27" name="Straight Connector 26"/>
            <p:cNvCxnSpPr/>
            <p:nvPr/>
          </p:nvCxnSpPr>
          <p:spPr>
            <a:xfrm flipV="1">
              <a:off x="9371851" y="5138069"/>
              <a:ext cx="570990" cy="58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17279" y="4936269"/>
              <a:ext cx="452368" cy="276999"/>
            </a:xfrm>
            <a:prstGeom prst="rect">
              <a:avLst/>
            </a:prstGeom>
            <a:noFill/>
          </p:spPr>
          <p:txBody>
            <a:bodyPr wrap="none" rtlCol="0">
              <a:spAutoFit/>
            </a:bodyPr>
            <a:lstStyle/>
            <a:p>
              <a:r>
                <a:rPr lang="en-GB" sz="1200" b="1" dirty="0" smtClean="0">
                  <a:latin typeface="Tw Cen MT Condensed" panose="020B0606020104020203" pitchFamily="34" charset="0"/>
                </a:rPr>
                <a:t>SRAS</a:t>
              </a:r>
              <a:endParaRPr lang="en-GB" sz="1000" b="1" dirty="0">
                <a:latin typeface="Tw Cen MT Condensed" panose="020B0606020104020203" pitchFamily="34" charset="0"/>
              </a:endParaRPr>
            </a:p>
          </p:txBody>
        </p:sp>
      </p:grpSp>
      <p:grpSp>
        <p:nvGrpSpPr>
          <p:cNvPr id="32" name="Group 31"/>
          <p:cNvGrpSpPr/>
          <p:nvPr/>
        </p:nvGrpSpPr>
        <p:grpSpPr>
          <a:xfrm>
            <a:off x="9230087" y="3981352"/>
            <a:ext cx="800380" cy="798566"/>
            <a:chOff x="9230087" y="3981352"/>
            <a:chExt cx="800380" cy="798566"/>
          </a:xfrm>
        </p:grpSpPr>
        <p:cxnSp>
          <p:nvCxnSpPr>
            <p:cNvPr id="29" name="Straight Connector 28"/>
            <p:cNvCxnSpPr/>
            <p:nvPr/>
          </p:nvCxnSpPr>
          <p:spPr>
            <a:xfrm flipV="1">
              <a:off x="9230087" y="4198027"/>
              <a:ext cx="570990" cy="58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578099" y="3981352"/>
              <a:ext cx="452368" cy="276999"/>
            </a:xfrm>
            <a:prstGeom prst="rect">
              <a:avLst/>
            </a:prstGeom>
            <a:noFill/>
          </p:spPr>
          <p:txBody>
            <a:bodyPr wrap="none" rtlCol="0">
              <a:spAutoFit/>
            </a:bodyPr>
            <a:lstStyle/>
            <a:p>
              <a:r>
                <a:rPr lang="en-GB" sz="1200" b="1" dirty="0" smtClean="0">
                  <a:latin typeface="Tw Cen MT Condensed" panose="020B0606020104020203" pitchFamily="34" charset="0"/>
                </a:rPr>
                <a:t>SRAS</a:t>
              </a:r>
              <a:endParaRPr lang="en-GB" sz="1000" b="1" dirty="0">
                <a:latin typeface="Tw Cen MT Condensed" panose="020B0606020104020203" pitchFamily="34" charset="0"/>
              </a:endParaRPr>
            </a:p>
          </p:txBody>
        </p:sp>
      </p:grpSp>
      <p:grpSp>
        <p:nvGrpSpPr>
          <p:cNvPr id="34" name="Group 33"/>
          <p:cNvGrpSpPr/>
          <p:nvPr/>
        </p:nvGrpSpPr>
        <p:grpSpPr>
          <a:xfrm>
            <a:off x="9986947" y="4376180"/>
            <a:ext cx="797796" cy="783691"/>
            <a:chOff x="9371851" y="4936269"/>
            <a:chExt cx="797796" cy="783691"/>
          </a:xfrm>
        </p:grpSpPr>
        <p:cxnSp>
          <p:nvCxnSpPr>
            <p:cNvPr id="35" name="Straight Connector 34"/>
            <p:cNvCxnSpPr/>
            <p:nvPr/>
          </p:nvCxnSpPr>
          <p:spPr>
            <a:xfrm flipV="1">
              <a:off x="9371851" y="5138069"/>
              <a:ext cx="570990" cy="58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717279" y="4936269"/>
              <a:ext cx="452368" cy="276999"/>
            </a:xfrm>
            <a:prstGeom prst="rect">
              <a:avLst/>
            </a:prstGeom>
            <a:noFill/>
          </p:spPr>
          <p:txBody>
            <a:bodyPr wrap="none" rtlCol="0">
              <a:spAutoFit/>
            </a:bodyPr>
            <a:lstStyle/>
            <a:p>
              <a:r>
                <a:rPr lang="en-GB" sz="1200" b="1" dirty="0" smtClean="0">
                  <a:latin typeface="Tw Cen MT Condensed" panose="020B0606020104020203" pitchFamily="34" charset="0"/>
                </a:rPr>
                <a:t>SRAS</a:t>
              </a:r>
              <a:endParaRPr lang="en-GB" sz="1000" b="1" dirty="0">
                <a:latin typeface="Tw Cen MT Condensed" panose="020B0606020104020203" pitchFamily="34" charset="0"/>
              </a:endParaRPr>
            </a:p>
          </p:txBody>
        </p:sp>
      </p:grpSp>
      <p:grpSp>
        <p:nvGrpSpPr>
          <p:cNvPr id="39" name="Group 38"/>
          <p:cNvGrpSpPr/>
          <p:nvPr/>
        </p:nvGrpSpPr>
        <p:grpSpPr>
          <a:xfrm>
            <a:off x="9999685" y="5181291"/>
            <a:ext cx="797796" cy="783691"/>
            <a:chOff x="9371851" y="4936269"/>
            <a:chExt cx="797796" cy="783691"/>
          </a:xfrm>
        </p:grpSpPr>
        <p:cxnSp>
          <p:nvCxnSpPr>
            <p:cNvPr id="40" name="Straight Connector 39"/>
            <p:cNvCxnSpPr/>
            <p:nvPr/>
          </p:nvCxnSpPr>
          <p:spPr>
            <a:xfrm flipV="1">
              <a:off x="9371851" y="5138069"/>
              <a:ext cx="570990" cy="58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717279" y="4936269"/>
              <a:ext cx="452368" cy="276999"/>
            </a:xfrm>
            <a:prstGeom prst="rect">
              <a:avLst/>
            </a:prstGeom>
            <a:noFill/>
          </p:spPr>
          <p:txBody>
            <a:bodyPr wrap="none" rtlCol="0">
              <a:spAutoFit/>
            </a:bodyPr>
            <a:lstStyle/>
            <a:p>
              <a:r>
                <a:rPr lang="en-GB" sz="1200" b="1" dirty="0" smtClean="0">
                  <a:latin typeface="Tw Cen MT Condensed" panose="020B0606020104020203" pitchFamily="34" charset="0"/>
                </a:rPr>
                <a:t>SRAS</a:t>
              </a:r>
              <a:endParaRPr lang="en-GB" sz="1000" b="1" dirty="0">
                <a:latin typeface="Tw Cen MT Condensed" panose="020B0606020104020203" pitchFamily="34" charset="0"/>
              </a:endParaRPr>
            </a:p>
          </p:txBody>
        </p:sp>
      </p:grpSp>
      <p:grpSp>
        <p:nvGrpSpPr>
          <p:cNvPr id="42" name="Group 41"/>
          <p:cNvGrpSpPr/>
          <p:nvPr/>
        </p:nvGrpSpPr>
        <p:grpSpPr>
          <a:xfrm>
            <a:off x="9934385" y="3705825"/>
            <a:ext cx="797796" cy="783691"/>
            <a:chOff x="9371851" y="4936269"/>
            <a:chExt cx="797796" cy="783691"/>
          </a:xfrm>
        </p:grpSpPr>
        <p:cxnSp>
          <p:nvCxnSpPr>
            <p:cNvPr id="43" name="Straight Connector 42"/>
            <p:cNvCxnSpPr/>
            <p:nvPr/>
          </p:nvCxnSpPr>
          <p:spPr>
            <a:xfrm flipV="1">
              <a:off x="9371851" y="5138069"/>
              <a:ext cx="570990" cy="58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717279" y="4936269"/>
              <a:ext cx="452368" cy="276999"/>
            </a:xfrm>
            <a:prstGeom prst="rect">
              <a:avLst/>
            </a:prstGeom>
            <a:noFill/>
          </p:spPr>
          <p:txBody>
            <a:bodyPr wrap="none" rtlCol="0">
              <a:spAutoFit/>
            </a:bodyPr>
            <a:lstStyle/>
            <a:p>
              <a:r>
                <a:rPr lang="en-GB" sz="1200" b="1" dirty="0" smtClean="0">
                  <a:latin typeface="Tw Cen MT Condensed" panose="020B0606020104020203" pitchFamily="34" charset="0"/>
                </a:rPr>
                <a:t>SRAS</a:t>
              </a:r>
              <a:endParaRPr lang="en-GB" sz="1000" b="1" dirty="0">
                <a:latin typeface="Tw Cen MT Condensed" panose="020B0606020104020203" pitchFamily="34" charset="0"/>
              </a:endParaRPr>
            </a:p>
          </p:txBody>
        </p:sp>
      </p:grpSp>
      <p:grpSp>
        <p:nvGrpSpPr>
          <p:cNvPr id="45" name="Group 44"/>
          <p:cNvGrpSpPr/>
          <p:nvPr/>
        </p:nvGrpSpPr>
        <p:grpSpPr>
          <a:xfrm>
            <a:off x="10661969" y="4376178"/>
            <a:ext cx="797796" cy="783691"/>
            <a:chOff x="9371851" y="4936269"/>
            <a:chExt cx="797796" cy="783691"/>
          </a:xfrm>
        </p:grpSpPr>
        <p:cxnSp>
          <p:nvCxnSpPr>
            <p:cNvPr id="46" name="Straight Connector 45"/>
            <p:cNvCxnSpPr/>
            <p:nvPr/>
          </p:nvCxnSpPr>
          <p:spPr>
            <a:xfrm flipV="1">
              <a:off x="9371851" y="5138069"/>
              <a:ext cx="570990" cy="58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717279" y="4936269"/>
              <a:ext cx="452368" cy="276999"/>
            </a:xfrm>
            <a:prstGeom prst="rect">
              <a:avLst/>
            </a:prstGeom>
            <a:noFill/>
          </p:spPr>
          <p:txBody>
            <a:bodyPr wrap="none" rtlCol="0">
              <a:spAutoFit/>
            </a:bodyPr>
            <a:lstStyle/>
            <a:p>
              <a:r>
                <a:rPr lang="en-GB" sz="1200" b="1" dirty="0" smtClean="0">
                  <a:latin typeface="Tw Cen MT Condensed" panose="020B0606020104020203" pitchFamily="34" charset="0"/>
                </a:rPr>
                <a:t>SRAS</a:t>
              </a:r>
              <a:endParaRPr lang="en-GB" sz="1000" b="1" dirty="0">
                <a:latin typeface="Tw Cen MT Condensed" panose="020B0606020104020203" pitchFamily="34" charset="0"/>
              </a:endParaRPr>
            </a:p>
          </p:txBody>
        </p:sp>
      </p:grpSp>
      <p:sp>
        <p:nvSpPr>
          <p:cNvPr id="33" name="TextBox 32"/>
          <p:cNvSpPr txBox="1"/>
          <p:nvPr/>
        </p:nvSpPr>
        <p:spPr>
          <a:xfrm>
            <a:off x="295784" y="2897190"/>
            <a:ext cx="3646823" cy="369332"/>
          </a:xfrm>
          <a:prstGeom prst="rect">
            <a:avLst/>
          </a:prstGeom>
          <a:noFill/>
        </p:spPr>
        <p:txBody>
          <a:bodyPr wrap="square" rtlCol="0">
            <a:spAutoFit/>
          </a:bodyPr>
          <a:lstStyle/>
          <a:p>
            <a:r>
              <a:rPr lang="en-GB" b="1" dirty="0" smtClean="0">
                <a:latin typeface="Tw Cen MT Condensed" panose="020B0606020104020203" pitchFamily="34" charset="0"/>
              </a:rPr>
              <a:t>DIAGRAM 1: AS in the Short Run</a:t>
            </a:r>
          </a:p>
        </p:txBody>
      </p:sp>
      <p:sp>
        <p:nvSpPr>
          <p:cNvPr id="49" name="TextBox 48"/>
          <p:cNvSpPr txBox="1"/>
          <p:nvPr/>
        </p:nvSpPr>
        <p:spPr>
          <a:xfrm>
            <a:off x="4285893" y="2906334"/>
            <a:ext cx="3646823" cy="369332"/>
          </a:xfrm>
          <a:prstGeom prst="rect">
            <a:avLst/>
          </a:prstGeom>
          <a:noFill/>
        </p:spPr>
        <p:txBody>
          <a:bodyPr wrap="square" rtlCol="0">
            <a:spAutoFit/>
          </a:bodyPr>
          <a:lstStyle/>
          <a:p>
            <a:r>
              <a:rPr lang="en-GB" b="1" dirty="0" smtClean="0">
                <a:latin typeface="Tw Cen MT Condensed" panose="020B0606020104020203" pitchFamily="34" charset="0"/>
              </a:rPr>
              <a:t>DIAGRAM 2: AS in the Long Run</a:t>
            </a:r>
            <a:endParaRPr lang="en-GB" b="1" dirty="0">
              <a:latin typeface="Tw Cen MT Condensed" panose="020B0606020104020203" pitchFamily="34" charset="0"/>
            </a:endParaRPr>
          </a:p>
        </p:txBody>
      </p:sp>
      <p:sp>
        <p:nvSpPr>
          <p:cNvPr id="50" name="TextBox 49"/>
          <p:cNvSpPr txBox="1"/>
          <p:nvPr/>
        </p:nvSpPr>
        <p:spPr>
          <a:xfrm>
            <a:off x="8220804" y="2860948"/>
            <a:ext cx="3702022" cy="646331"/>
          </a:xfrm>
          <a:prstGeom prst="rect">
            <a:avLst/>
          </a:prstGeom>
          <a:noFill/>
        </p:spPr>
        <p:txBody>
          <a:bodyPr wrap="square" rtlCol="0">
            <a:spAutoFit/>
          </a:bodyPr>
          <a:lstStyle/>
          <a:p>
            <a:r>
              <a:rPr lang="en-GB" b="1" dirty="0" smtClean="0">
                <a:latin typeface="Tw Cen MT Condensed" panose="020B0606020104020203" pitchFamily="34" charset="0"/>
              </a:rPr>
              <a:t>DIAGRAM 3: Relationships between SRAS and LRAS</a:t>
            </a:r>
            <a:endParaRPr lang="en-GB" b="1" dirty="0">
              <a:latin typeface="Tw Cen MT Condensed" panose="020B0606020104020203" pitchFamily="34" charset="0"/>
            </a:endParaRPr>
          </a:p>
        </p:txBody>
      </p:sp>
      <p:sp>
        <p:nvSpPr>
          <p:cNvPr id="57" name="TextBox 56"/>
          <p:cNvSpPr txBox="1"/>
          <p:nvPr/>
        </p:nvSpPr>
        <p:spPr>
          <a:xfrm>
            <a:off x="295784" y="1150822"/>
            <a:ext cx="11627042" cy="1631216"/>
          </a:xfrm>
          <a:prstGeom prst="rect">
            <a:avLst/>
          </a:prstGeom>
          <a:noFill/>
        </p:spPr>
        <p:txBody>
          <a:bodyPr wrap="square" rtlCol="0">
            <a:spAutoFit/>
          </a:bodyPr>
          <a:lstStyle/>
          <a:p>
            <a:r>
              <a:rPr lang="en-GB" sz="2000" dirty="0">
                <a:solidFill>
                  <a:srgbClr val="FF0000"/>
                </a:solidFill>
                <a:latin typeface="Tw Cen MT Condensed" panose="020B0606020104020203" pitchFamily="34" charset="0"/>
              </a:rPr>
              <a:t>Aggregate supply is the total value of goods and services produced in an </a:t>
            </a:r>
            <a:r>
              <a:rPr lang="en-GB" sz="2000" dirty="0" smtClean="0">
                <a:solidFill>
                  <a:srgbClr val="FF0000"/>
                </a:solidFill>
                <a:latin typeface="Tw Cen MT Condensed" panose="020B0606020104020203" pitchFamily="34" charset="0"/>
              </a:rPr>
              <a:t>economy. It shows </a:t>
            </a:r>
            <a:r>
              <a:rPr lang="en-GB" sz="2000" dirty="0">
                <a:solidFill>
                  <a:srgbClr val="FF0000"/>
                </a:solidFill>
                <a:latin typeface="Tw Cen MT Condensed" panose="020B0606020104020203" pitchFamily="34" charset="0"/>
              </a:rPr>
              <a:t>the amount of goods that can be produced at different price </a:t>
            </a:r>
            <a:r>
              <a:rPr lang="en-GB" sz="2000" dirty="0" smtClean="0">
                <a:solidFill>
                  <a:srgbClr val="FF0000"/>
                </a:solidFill>
                <a:latin typeface="Tw Cen MT Condensed" panose="020B0606020104020203" pitchFamily="34" charset="0"/>
              </a:rPr>
              <a:t>levels.</a:t>
            </a:r>
          </a:p>
          <a:p>
            <a:endParaRPr lang="en-GB" sz="2000" dirty="0">
              <a:solidFill>
                <a:srgbClr val="FF0000"/>
              </a:solidFill>
              <a:latin typeface="Tw Cen MT Condensed" panose="020B0606020104020203" pitchFamily="34" charset="0"/>
            </a:endParaRPr>
          </a:p>
          <a:p>
            <a:r>
              <a:rPr lang="en-GB" sz="2000" dirty="0" smtClean="0">
                <a:solidFill>
                  <a:srgbClr val="FF0000"/>
                </a:solidFill>
                <a:latin typeface="Tw Cen MT Condensed" panose="020B0606020104020203" pitchFamily="34" charset="0"/>
              </a:rPr>
              <a:t>The aggregate supply curve is related to a production possibility frontier because both show the productive capacity of the economy.</a:t>
            </a:r>
            <a:endParaRPr lang="en-GB" sz="2000" dirty="0">
              <a:solidFill>
                <a:srgbClr val="FF0000"/>
              </a:solidFill>
              <a:latin typeface="Tw Cen MT Condensed" panose="020B0606020104020203" pitchFamily="34" charset="0"/>
            </a:endParaRPr>
          </a:p>
          <a:p>
            <a:endParaRPr lang="en-GB" sz="2000" dirty="0">
              <a:latin typeface="Tw Cen MT Condensed" panose="020B0606020104020203" pitchFamily="34" charset="0"/>
            </a:endParaRPr>
          </a:p>
        </p:txBody>
      </p:sp>
    </p:spTree>
    <p:extLst>
      <p:ext uri="{BB962C8B-B14F-4D97-AF65-F5344CB8AC3E}">
        <p14:creationId xmlns:p14="http://schemas.microsoft.com/office/powerpoint/2010/main" val="141948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48" y="116687"/>
            <a:ext cx="11676515" cy="1325563"/>
          </a:xfrm>
        </p:spPr>
        <p:txBody>
          <a:bodyPr>
            <a:normAutofit/>
          </a:bodyPr>
          <a:lstStyle/>
          <a:p>
            <a:pPr algn="ctr"/>
            <a:r>
              <a:rPr lang="en-GB" sz="3200" b="1" u="sng" dirty="0" smtClean="0">
                <a:latin typeface="Tw Cen MT Condensed" panose="020B0606020104020203" pitchFamily="34" charset="0"/>
              </a:rPr>
              <a:t>DIAGRAM 1: CLASSICAL SHORT RUN AGGREGATE SUPPLY (SRAS)</a:t>
            </a:r>
            <a:endParaRPr lang="en-GB" sz="3200" u="sng" dirty="0">
              <a:latin typeface="Tw Cen MT Condensed" panose="020B0606020104020203" pitchFamily="34" charset="0"/>
            </a:endParaRPr>
          </a:p>
        </p:txBody>
      </p:sp>
      <p:sp>
        <p:nvSpPr>
          <p:cNvPr id="3" name="Content Placeholder 2"/>
          <p:cNvSpPr>
            <a:spLocks noGrp="1"/>
          </p:cNvSpPr>
          <p:nvPr>
            <p:ph sz="half" idx="1"/>
          </p:nvPr>
        </p:nvSpPr>
        <p:spPr>
          <a:xfrm>
            <a:off x="6320796" y="1566509"/>
            <a:ext cx="5647267" cy="5091289"/>
          </a:xfrm>
          <a:solidFill>
            <a:schemeClr val="bg1"/>
          </a:solidFill>
          <a:ln>
            <a:solidFill>
              <a:srgbClr val="FF0000"/>
            </a:solidFill>
          </a:ln>
        </p:spPr>
        <p:txBody>
          <a:bodyPr>
            <a:normAutofit fontScale="92500" lnSpcReduction="10000"/>
          </a:bodyPr>
          <a:lstStyle/>
          <a:p>
            <a:pPr marL="0" indent="0">
              <a:buNone/>
            </a:pPr>
            <a:r>
              <a:rPr lang="en-GB" b="1" dirty="0" smtClean="0"/>
              <a:t>FACTORS AFFECTING COSTS OF PRODUCTION (SHIFTS THE SRAS)</a:t>
            </a:r>
          </a:p>
          <a:p>
            <a:pPr marL="514350" indent="-514350">
              <a:buFont typeface="+mj-lt"/>
              <a:buAutoNum type="arabicPeriod"/>
            </a:pPr>
            <a:r>
              <a:rPr lang="en-GB" b="1" dirty="0" smtClean="0"/>
              <a:t>Employment costs</a:t>
            </a:r>
          </a:p>
          <a:p>
            <a:pPr lvl="1"/>
            <a:r>
              <a:rPr lang="en-GB" dirty="0" smtClean="0"/>
              <a:t>Wages</a:t>
            </a:r>
          </a:p>
          <a:p>
            <a:pPr lvl="1"/>
            <a:r>
              <a:rPr lang="en-GB" dirty="0" smtClean="0"/>
              <a:t>NI tax</a:t>
            </a:r>
          </a:p>
          <a:p>
            <a:pPr lvl="1"/>
            <a:r>
              <a:rPr lang="en-GB" dirty="0" smtClean="0"/>
              <a:t>Productivity</a:t>
            </a:r>
          </a:p>
          <a:p>
            <a:pPr lvl="1"/>
            <a:endParaRPr lang="en-GB" dirty="0"/>
          </a:p>
          <a:p>
            <a:pPr marL="514350" indent="-514350">
              <a:buFont typeface="+mj-lt"/>
              <a:buAutoNum type="arabicPeriod"/>
            </a:pPr>
            <a:r>
              <a:rPr lang="en-GB" b="1" dirty="0" smtClean="0"/>
              <a:t>Cost of other inputs</a:t>
            </a:r>
          </a:p>
          <a:p>
            <a:pPr lvl="1"/>
            <a:r>
              <a:rPr lang="en-GB" dirty="0" smtClean="0"/>
              <a:t>Cost of raw materials (commodities)</a:t>
            </a:r>
          </a:p>
          <a:p>
            <a:pPr lvl="1"/>
            <a:r>
              <a:rPr lang="en-GB" dirty="0" smtClean="0"/>
              <a:t>Exchange rates (SPICED / WPIDEC)</a:t>
            </a:r>
          </a:p>
          <a:p>
            <a:pPr lvl="1"/>
            <a:endParaRPr lang="en-GB" dirty="0"/>
          </a:p>
          <a:p>
            <a:pPr marL="514350" indent="-514350">
              <a:buFont typeface="+mj-lt"/>
              <a:buAutoNum type="arabicPeriod"/>
            </a:pPr>
            <a:r>
              <a:rPr lang="en-GB" b="1" dirty="0" smtClean="0"/>
              <a:t>Impact of Government</a:t>
            </a:r>
          </a:p>
          <a:p>
            <a:pPr lvl="1"/>
            <a:r>
              <a:rPr lang="en-GB" dirty="0" smtClean="0"/>
              <a:t>Corporation tax</a:t>
            </a:r>
          </a:p>
          <a:p>
            <a:pPr lvl="1"/>
            <a:r>
              <a:rPr lang="en-GB" dirty="0" smtClean="0"/>
              <a:t>Pollution permits (carbon credits)</a:t>
            </a:r>
            <a:endParaRPr lang="en-GB" dirty="0"/>
          </a:p>
        </p:txBody>
      </p:sp>
      <p:grpSp>
        <p:nvGrpSpPr>
          <p:cNvPr id="7" name="Group 6"/>
          <p:cNvGrpSpPr/>
          <p:nvPr/>
        </p:nvGrpSpPr>
        <p:grpSpPr>
          <a:xfrm>
            <a:off x="123507" y="1442250"/>
            <a:ext cx="5972493" cy="5215548"/>
            <a:chOff x="307660" y="2755075"/>
            <a:chExt cx="4813976" cy="3001974"/>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60" y="2755075"/>
              <a:ext cx="4813976" cy="300197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4107541" y="3025034"/>
              <a:ext cx="724009" cy="159436"/>
            </a:xfrm>
            <a:prstGeom prst="rect">
              <a:avLst/>
            </a:prstGeom>
            <a:solidFill>
              <a:schemeClr val="bg1"/>
            </a:solidFill>
          </p:spPr>
          <p:txBody>
            <a:bodyPr wrap="square" rtlCol="0">
              <a:spAutoFit/>
            </a:bodyPr>
            <a:lstStyle/>
            <a:p>
              <a:r>
                <a:rPr lang="en-GB" sz="1200" b="1" dirty="0" smtClean="0">
                  <a:latin typeface="Tw Cen MT Condensed" panose="020B0606020104020203" pitchFamily="34" charset="0"/>
                </a:rPr>
                <a:t>SRAS</a:t>
              </a:r>
              <a:endParaRPr lang="en-GB" sz="1200" b="1" dirty="0">
                <a:latin typeface="Tw Cen MT Condensed" panose="020B0606020104020203" pitchFamily="34" charset="0"/>
              </a:endParaRPr>
            </a:p>
          </p:txBody>
        </p:sp>
      </p:grpSp>
    </p:spTree>
    <p:extLst>
      <p:ext uri="{BB962C8B-B14F-4D97-AF65-F5344CB8AC3E}">
        <p14:creationId xmlns:p14="http://schemas.microsoft.com/office/powerpoint/2010/main" val="211069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GB"/>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91" y="968269"/>
            <a:ext cx="7345374" cy="539886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7" name="Content Placeholder 3"/>
          <p:cNvSpPr txBox="1">
            <a:spLocks/>
          </p:cNvSpPr>
          <p:nvPr/>
        </p:nvSpPr>
        <p:spPr>
          <a:xfrm>
            <a:off x="8183574" y="1139151"/>
            <a:ext cx="3809643" cy="522798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u="sng" dirty="0" smtClean="0">
                <a:latin typeface="Tw Cen MT Condensed" panose="020B0606020104020203" pitchFamily="34" charset="0"/>
              </a:rPr>
              <a:t>Activity: </a:t>
            </a:r>
            <a:r>
              <a:rPr lang="en-GB" sz="2400" dirty="0" smtClean="0">
                <a:latin typeface="Tw Cen MT Condensed" panose="020B0606020104020203" pitchFamily="34" charset="0"/>
              </a:rPr>
              <a:t>Explain how an economy can increase its LRAS…</a:t>
            </a:r>
          </a:p>
          <a:p>
            <a:pPr marL="514350" indent="-514350">
              <a:buFont typeface="+mj-lt"/>
              <a:buAutoNum type="arabicPeriod"/>
            </a:pPr>
            <a:r>
              <a:rPr lang="en-GB" sz="2000" b="1" dirty="0">
                <a:latin typeface="Tw Cen MT Condensed" panose="020B0606020104020203" pitchFamily="34" charset="0"/>
              </a:rPr>
              <a:t>Quantity of Capital </a:t>
            </a:r>
            <a:r>
              <a:rPr lang="en-GB" sz="2000" dirty="0">
                <a:latin typeface="Tw Cen MT Condensed" panose="020B0606020104020203" pitchFamily="34" charset="0"/>
              </a:rPr>
              <a:t>= more investment in factories, machinery etc.</a:t>
            </a:r>
          </a:p>
          <a:p>
            <a:pPr marL="514350" indent="-514350">
              <a:buFont typeface="+mj-lt"/>
              <a:buAutoNum type="arabicPeriod"/>
            </a:pPr>
            <a:r>
              <a:rPr lang="en-GB" sz="2000" b="1" dirty="0">
                <a:latin typeface="Tw Cen MT Condensed" panose="020B0606020104020203" pitchFamily="34" charset="0"/>
              </a:rPr>
              <a:t>Quality of Capital </a:t>
            </a:r>
            <a:r>
              <a:rPr lang="en-GB" sz="2000" dirty="0">
                <a:latin typeface="Tw Cen MT Condensed" panose="020B0606020104020203" pitchFamily="34" charset="0"/>
              </a:rPr>
              <a:t>= research and development</a:t>
            </a:r>
          </a:p>
          <a:p>
            <a:pPr marL="514350" indent="-514350">
              <a:buFont typeface="+mj-lt"/>
              <a:buAutoNum type="arabicPeriod"/>
            </a:pPr>
            <a:r>
              <a:rPr lang="en-GB" sz="2000" b="1" dirty="0" smtClean="0">
                <a:latin typeface="Tw Cen MT Condensed" panose="020B0606020104020203" pitchFamily="34" charset="0"/>
              </a:rPr>
              <a:t>Quality of Labour</a:t>
            </a:r>
            <a:r>
              <a:rPr lang="en-GB" sz="2000" b="1" dirty="0">
                <a:latin typeface="Tw Cen MT Condensed" panose="020B0606020104020203" pitchFamily="34" charset="0"/>
              </a:rPr>
              <a:t> </a:t>
            </a:r>
            <a:r>
              <a:rPr lang="en-GB" sz="2000" dirty="0" smtClean="0">
                <a:latin typeface="Tw Cen MT Condensed" panose="020B0606020104020203" pitchFamily="34" charset="0"/>
              </a:rPr>
              <a:t>= Greater education/training?</a:t>
            </a:r>
          </a:p>
          <a:p>
            <a:pPr marL="514350" indent="-514350">
              <a:buFont typeface="+mj-lt"/>
              <a:buAutoNum type="arabicPeriod"/>
            </a:pPr>
            <a:r>
              <a:rPr lang="en-GB" sz="2000" b="1" dirty="0" smtClean="0">
                <a:latin typeface="Tw Cen MT Condensed" panose="020B0606020104020203" pitchFamily="34" charset="0"/>
              </a:rPr>
              <a:t>Quantity of Labour </a:t>
            </a:r>
            <a:r>
              <a:rPr lang="en-GB" sz="2000" dirty="0" smtClean="0">
                <a:latin typeface="Tw Cen MT Condensed" panose="020B0606020104020203" pitchFamily="34" charset="0"/>
              </a:rPr>
              <a:t>= population growth, immigration, more people deciding to work</a:t>
            </a:r>
          </a:p>
        </p:txBody>
      </p:sp>
      <p:sp>
        <p:nvSpPr>
          <p:cNvPr id="4" name="Rectangle 3"/>
          <p:cNvSpPr/>
          <p:nvPr/>
        </p:nvSpPr>
        <p:spPr>
          <a:xfrm>
            <a:off x="1021303" y="6367134"/>
            <a:ext cx="4353115" cy="646331"/>
          </a:xfrm>
          <a:prstGeom prst="rect">
            <a:avLst/>
          </a:prstGeom>
        </p:spPr>
        <p:txBody>
          <a:bodyPr wrap="none">
            <a:spAutoFit/>
          </a:bodyPr>
          <a:lstStyle/>
          <a:p>
            <a:r>
              <a:rPr lang="en-GB" dirty="0">
                <a:latin typeface="Tw Cen MT Condensed" panose="020B0606020104020203" pitchFamily="34" charset="0"/>
                <a:hlinkClick r:id="rId3"/>
              </a:rPr>
              <a:t>http://</a:t>
            </a:r>
            <a:r>
              <a:rPr lang="en-GB" dirty="0" smtClean="0">
                <a:latin typeface="Tw Cen MT Condensed" panose="020B0606020104020203" pitchFamily="34" charset="0"/>
                <a:hlinkClick r:id="rId3"/>
              </a:rPr>
              <a:t>www.tutor2u.net/economics/reference/the-output-gap</a:t>
            </a:r>
            <a:endParaRPr lang="en-GB" dirty="0" smtClean="0">
              <a:latin typeface="Tw Cen MT Condensed" panose="020B0606020104020203" pitchFamily="34" charset="0"/>
            </a:endParaRPr>
          </a:p>
          <a:p>
            <a:endParaRPr lang="en-GB" dirty="0">
              <a:latin typeface="Tw Cen MT Condensed" panose="020B0606020104020203" pitchFamily="34" charset="0"/>
            </a:endParaRPr>
          </a:p>
        </p:txBody>
      </p:sp>
      <p:sp>
        <p:nvSpPr>
          <p:cNvPr id="8" name="Title 1"/>
          <p:cNvSpPr txBox="1">
            <a:spLocks/>
          </p:cNvSpPr>
          <p:nvPr/>
        </p:nvSpPr>
        <p:spPr>
          <a:xfrm>
            <a:off x="291548" y="116687"/>
            <a:ext cx="116765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000" u="sng" dirty="0">
              <a:latin typeface="Tw Cen MT Condensed" panose="020B0606020104020203" pitchFamily="34" charset="0"/>
            </a:endParaRPr>
          </a:p>
        </p:txBody>
      </p:sp>
      <p:sp>
        <p:nvSpPr>
          <p:cNvPr id="5" name="Title 4"/>
          <p:cNvSpPr>
            <a:spLocks noGrp="1"/>
          </p:cNvSpPr>
          <p:nvPr>
            <p:ph type="title"/>
          </p:nvPr>
        </p:nvSpPr>
        <p:spPr>
          <a:xfrm>
            <a:off x="291548" y="-120303"/>
            <a:ext cx="11726823" cy="1325563"/>
          </a:xfrm>
        </p:spPr>
        <p:txBody>
          <a:bodyPr>
            <a:normAutofit/>
          </a:bodyPr>
          <a:lstStyle/>
          <a:p>
            <a:pPr algn="ctr"/>
            <a:r>
              <a:rPr lang="en-GB" sz="3200" b="1" u="sng" dirty="0">
                <a:latin typeface="Tw Cen MT Condensed" panose="020B0606020104020203" pitchFamily="34" charset="0"/>
              </a:rPr>
              <a:t>DIAGRAM </a:t>
            </a:r>
            <a:r>
              <a:rPr lang="en-GB" sz="3200" b="1" u="sng" dirty="0" smtClean="0">
                <a:latin typeface="Tw Cen MT Condensed" panose="020B0606020104020203" pitchFamily="34" charset="0"/>
              </a:rPr>
              <a:t>2: CLASSICAL LONG </a:t>
            </a:r>
            <a:r>
              <a:rPr lang="en-GB" sz="3200" b="1" u="sng" dirty="0">
                <a:latin typeface="Tw Cen MT Condensed" panose="020B0606020104020203" pitchFamily="34" charset="0"/>
              </a:rPr>
              <a:t>RUN AGGREGATE SUPPLY </a:t>
            </a:r>
            <a:r>
              <a:rPr lang="en-GB" sz="3200" b="1" u="sng" dirty="0" smtClean="0">
                <a:latin typeface="Tw Cen MT Condensed" panose="020B0606020104020203" pitchFamily="34" charset="0"/>
              </a:rPr>
              <a:t>(LRAS)</a:t>
            </a:r>
            <a:endParaRPr lang="en-GB" sz="3200" dirty="0">
              <a:latin typeface="Tw Cen MT Condensed" panose="020B0606020104020203" pitchFamily="34" charset="0"/>
            </a:endParaRPr>
          </a:p>
        </p:txBody>
      </p:sp>
    </p:spTree>
    <p:extLst>
      <p:ext uri="{BB962C8B-B14F-4D97-AF65-F5344CB8AC3E}">
        <p14:creationId xmlns:p14="http://schemas.microsoft.com/office/powerpoint/2010/main" val="133797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8" y="365125"/>
            <a:ext cx="12085982" cy="1325563"/>
          </a:xfrm>
        </p:spPr>
        <p:txBody>
          <a:bodyPr>
            <a:normAutofit/>
          </a:bodyPr>
          <a:lstStyle/>
          <a:p>
            <a:pPr algn="ctr"/>
            <a:r>
              <a:rPr lang="en-GB" sz="3600" b="1" u="sng" dirty="0" smtClean="0">
                <a:latin typeface="Tw Cen MT Condensed" panose="020B0606020104020203" pitchFamily="34" charset="0"/>
              </a:rPr>
              <a:t>Diagram 3: Relationship between ‘Classical’ LRAS and SRAS</a:t>
            </a:r>
            <a:endParaRPr lang="en-GB" sz="3600" b="1" dirty="0">
              <a:latin typeface="Tw Cen MT Condensed" panose="020B0606020104020203" pitchFamily="34" charset="0"/>
            </a:endParaRPr>
          </a:p>
        </p:txBody>
      </p:sp>
      <p:sp>
        <p:nvSpPr>
          <p:cNvPr id="42" name="Rectangle 41"/>
          <p:cNvSpPr/>
          <p:nvPr/>
        </p:nvSpPr>
        <p:spPr>
          <a:xfrm>
            <a:off x="838200" y="1903873"/>
            <a:ext cx="10293626" cy="46294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cxnSp>
        <p:nvCxnSpPr>
          <p:cNvPr id="43" name="Straight Connector 42"/>
          <p:cNvCxnSpPr/>
          <p:nvPr/>
        </p:nvCxnSpPr>
        <p:spPr>
          <a:xfrm>
            <a:off x="2113228" y="2318526"/>
            <a:ext cx="0" cy="385069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113228" y="6192630"/>
            <a:ext cx="710926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37312" y="2005383"/>
            <a:ext cx="1977658" cy="307777"/>
          </a:xfrm>
          <a:prstGeom prst="rect">
            <a:avLst/>
          </a:prstGeom>
          <a:noFill/>
        </p:spPr>
        <p:txBody>
          <a:bodyPr wrap="square" rtlCol="0">
            <a:spAutoFit/>
          </a:bodyPr>
          <a:lstStyle/>
          <a:p>
            <a:pPr algn="ctr"/>
            <a:r>
              <a:rPr lang="en-GB" sz="1400" b="1" dirty="0" smtClean="0">
                <a:latin typeface="Tw Cen MT Condensed" panose="020B0606020104020203" pitchFamily="34" charset="0"/>
              </a:rPr>
              <a:t>Price Level</a:t>
            </a:r>
            <a:endParaRPr lang="en-GB" sz="1400" b="1" dirty="0">
              <a:latin typeface="Tw Cen MT Condensed" panose="020B0606020104020203" pitchFamily="34" charset="0"/>
            </a:endParaRPr>
          </a:p>
        </p:txBody>
      </p:sp>
      <p:sp>
        <p:nvSpPr>
          <p:cNvPr id="46" name="TextBox 45"/>
          <p:cNvSpPr txBox="1"/>
          <p:nvPr/>
        </p:nvSpPr>
        <p:spPr>
          <a:xfrm>
            <a:off x="6966520" y="6219868"/>
            <a:ext cx="3586604" cy="307777"/>
          </a:xfrm>
          <a:prstGeom prst="rect">
            <a:avLst/>
          </a:prstGeom>
          <a:noFill/>
        </p:spPr>
        <p:txBody>
          <a:bodyPr wrap="square" rtlCol="0">
            <a:spAutoFit/>
          </a:bodyPr>
          <a:lstStyle/>
          <a:p>
            <a:pPr algn="ctr"/>
            <a:r>
              <a:rPr lang="en-GB" sz="1400" b="1" dirty="0" smtClean="0">
                <a:latin typeface="Tw Cen MT Condensed" panose="020B0606020104020203" pitchFamily="34" charset="0"/>
              </a:rPr>
              <a:t>Real GDP</a:t>
            </a:r>
            <a:endParaRPr lang="en-GB" sz="1400" b="1" dirty="0">
              <a:latin typeface="Tw Cen MT Condensed" panose="020B0606020104020203" pitchFamily="34" charset="0"/>
            </a:endParaRPr>
          </a:p>
        </p:txBody>
      </p:sp>
      <p:cxnSp>
        <p:nvCxnSpPr>
          <p:cNvPr id="47" name="Straight Connector 46"/>
          <p:cNvCxnSpPr/>
          <p:nvPr/>
        </p:nvCxnSpPr>
        <p:spPr>
          <a:xfrm>
            <a:off x="3895341" y="2474807"/>
            <a:ext cx="40559" cy="369058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19614" y="2469980"/>
            <a:ext cx="40559" cy="369058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980454" y="2491610"/>
            <a:ext cx="40559" cy="369058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612316" y="2170571"/>
            <a:ext cx="1611692" cy="369332"/>
          </a:xfrm>
          <a:prstGeom prst="rect">
            <a:avLst/>
          </a:prstGeom>
          <a:noFill/>
        </p:spPr>
        <p:txBody>
          <a:bodyPr wrap="square" rtlCol="0">
            <a:spAutoFit/>
          </a:bodyPr>
          <a:lstStyle/>
          <a:p>
            <a:r>
              <a:rPr lang="en-GB" b="1" dirty="0" smtClean="0">
                <a:latin typeface="Tw Cen MT Condensed" panose="020B0606020104020203" pitchFamily="34" charset="0"/>
              </a:rPr>
              <a:t>LRAS</a:t>
            </a:r>
            <a:r>
              <a:rPr lang="en-GB" sz="1200" b="1" dirty="0" smtClean="0">
                <a:latin typeface="Tw Cen MT Condensed" panose="020B0606020104020203" pitchFamily="34" charset="0"/>
              </a:rPr>
              <a:t>1</a:t>
            </a:r>
            <a:endParaRPr lang="en-GB" sz="1200" b="1" dirty="0">
              <a:latin typeface="Tw Cen MT Condensed" panose="020B0606020104020203" pitchFamily="34" charset="0"/>
            </a:endParaRPr>
          </a:p>
        </p:txBody>
      </p:sp>
      <p:sp>
        <p:nvSpPr>
          <p:cNvPr id="51" name="TextBox 50"/>
          <p:cNvSpPr txBox="1"/>
          <p:nvPr/>
        </p:nvSpPr>
        <p:spPr>
          <a:xfrm>
            <a:off x="5414404" y="2148239"/>
            <a:ext cx="1602643" cy="369332"/>
          </a:xfrm>
          <a:prstGeom prst="rect">
            <a:avLst/>
          </a:prstGeom>
          <a:noFill/>
        </p:spPr>
        <p:txBody>
          <a:bodyPr wrap="square" rtlCol="0">
            <a:spAutoFit/>
          </a:bodyPr>
          <a:lstStyle/>
          <a:p>
            <a:r>
              <a:rPr lang="en-GB" b="1" dirty="0" smtClean="0">
                <a:latin typeface="Tw Cen MT Condensed" panose="020B0606020104020203" pitchFamily="34" charset="0"/>
              </a:rPr>
              <a:t>LRAS</a:t>
            </a:r>
            <a:r>
              <a:rPr lang="en-GB" sz="1200" b="1" dirty="0">
                <a:latin typeface="Tw Cen MT Condensed" panose="020B0606020104020203" pitchFamily="34" charset="0"/>
              </a:rPr>
              <a:t>2</a:t>
            </a:r>
          </a:p>
        </p:txBody>
      </p:sp>
      <p:sp>
        <p:nvSpPr>
          <p:cNvPr id="52" name="TextBox 51"/>
          <p:cNvSpPr txBox="1"/>
          <p:nvPr/>
        </p:nvSpPr>
        <p:spPr>
          <a:xfrm>
            <a:off x="7619846" y="2169622"/>
            <a:ext cx="1602643" cy="369332"/>
          </a:xfrm>
          <a:prstGeom prst="rect">
            <a:avLst/>
          </a:prstGeom>
          <a:noFill/>
        </p:spPr>
        <p:txBody>
          <a:bodyPr wrap="square" rtlCol="0">
            <a:spAutoFit/>
          </a:bodyPr>
          <a:lstStyle/>
          <a:p>
            <a:r>
              <a:rPr lang="en-GB" b="1" dirty="0" smtClean="0">
                <a:latin typeface="Tw Cen MT Condensed" panose="020B0606020104020203" pitchFamily="34" charset="0"/>
              </a:rPr>
              <a:t>LRAS</a:t>
            </a:r>
            <a:r>
              <a:rPr lang="en-GB" sz="1200" b="1" dirty="0" smtClean="0">
                <a:latin typeface="Tw Cen MT Condensed" panose="020B0606020104020203" pitchFamily="34" charset="0"/>
              </a:rPr>
              <a:t>3</a:t>
            </a:r>
            <a:endParaRPr lang="en-GB" sz="1200" b="1" dirty="0">
              <a:latin typeface="Tw Cen MT Condensed" panose="020B0606020104020203" pitchFamily="34" charset="0"/>
            </a:endParaRPr>
          </a:p>
        </p:txBody>
      </p:sp>
      <p:grpSp>
        <p:nvGrpSpPr>
          <p:cNvPr id="53" name="Group 52"/>
          <p:cNvGrpSpPr/>
          <p:nvPr/>
        </p:nvGrpSpPr>
        <p:grpSpPr>
          <a:xfrm>
            <a:off x="3021941" y="3375026"/>
            <a:ext cx="1624028" cy="1324525"/>
            <a:chOff x="9297891" y="4354378"/>
            <a:chExt cx="575360" cy="858890"/>
          </a:xfrm>
        </p:grpSpPr>
        <p:cxnSp>
          <p:nvCxnSpPr>
            <p:cNvPr id="54" name="Straight Connector 53"/>
            <p:cNvCxnSpPr/>
            <p:nvPr/>
          </p:nvCxnSpPr>
          <p:spPr>
            <a:xfrm flipV="1">
              <a:off x="9297891" y="4631377"/>
              <a:ext cx="570990" cy="58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665850" y="4354378"/>
              <a:ext cx="207401" cy="239494"/>
            </a:xfrm>
            <a:prstGeom prst="rect">
              <a:avLst/>
            </a:prstGeom>
            <a:noFill/>
          </p:spPr>
          <p:txBody>
            <a:bodyPr wrap="none" rtlCol="0">
              <a:spAutoFit/>
            </a:bodyPr>
            <a:lstStyle/>
            <a:p>
              <a:r>
                <a:rPr lang="en-GB" b="1" dirty="0" smtClean="0">
                  <a:latin typeface="Tw Cen MT Condensed" panose="020B0606020104020203" pitchFamily="34" charset="0"/>
                </a:rPr>
                <a:t>SRAS</a:t>
              </a:r>
              <a:endParaRPr lang="en-GB" sz="1200" b="1" dirty="0">
                <a:latin typeface="Tw Cen MT Condensed" panose="020B0606020104020203" pitchFamily="34" charset="0"/>
              </a:endParaRPr>
            </a:p>
          </p:txBody>
        </p:sp>
      </p:grpSp>
      <p:grpSp>
        <p:nvGrpSpPr>
          <p:cNvPr id="56" name="Group 55"/>
          <p:cNvGrpSpPr/>
          <p:nvPr/>
        </p:nvGrpSpPr>
        <p:grpSpPr>
          <a:xfrm>
            <a:off x="3237526" y="4454183"/>
            <a:ext cx="1611693" cy="1208557"/>
            <a:chOff x="9371851" y="4936269"/>
            <a:chExt cx="570990" cy="783691"/>
          </a:xfrm>
        </p:grpSpPr>
        <p:cxnSp>
          <p:nvCxnSpPr>
            <p:cNvPr id="57" name="Straight Connector 56"/>
            <p:cNvCxnSpPr/>
            <p:nvPr/>
          </p:nvCxnSpPr>
          <p:spPr>
            <a:xfrm flipV="1">
              <a:off x="9371851" y="5138069"/>
              <a:ext cx="570990" cy="58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717279" y="4936269"/>
              <a:ext cx="207401" cy="239494"/>
            </a:xfrm>
            <a:prstGeom prst="rect">
              <a:avLst/>
            </a:prstGeom>
            <a:noFill/>
          </p:spPr>
          <p:txBody>
            <a:bodyPr wrap="none" rtlCol="0">
              <a:spAutoFit/>
            </a:bodyPr>
            <a:lstStyle/>
            <a:p>
              <a:r>
                <a:rPr lang="en-GB" b="1" dirty="0" smtClean="0">
                  <a:latin typeface="Tw Cen MT Condensed" panose="020B0606020104020203" pitchFamily="34" charset="0"/>
                </a:rPr>
                <a:t>SRAS</a:t>
              </a:r>
              <a:endParaRPr lang="en-GB" sz="1200" b="1" dirty="0">
                <a:latin typeface="Tw Cen MT Condensed" panose="020B0606020104020203" pitchFamily="34" charset="0"/>
              </a:endParaRPr>
            </a:p>
          </p:txBody>
        </p:sp>
      </p:grpSp>
      <p:grpSp>
        <p:nvGrpSpPr>
          <p:cNvPr id="59" name="Group 58"/>
          <p:cNvGrpSpPr/>
          <p:nvPr/>
        </p:nvGrpSpPr>
        <p:grpSpPr>
          <a:xfrm>
            <a:off x="3029572" y="2511250"/>
            <a:ext cx="1611692" cy="1231496"/>
            <a:chOff x="9230087" y="3981352"/>
            <a:chExt cx="570990" cy="798566"/>
          </a:xfrm>
        </p:grpSpPr>
        <p:cxnSp>
          <p:nvCxnSpPr>
            <p:cNvPr id="60" name="Straight Connector 59"/>
            <p:cNvCxnSpPr/>
            <p:nvPr/>
          </p:nvCxnSpPr>
          <p:spPr>
            <a:xfrm flipV="1">
              <a:off x="9230087" y="4198027"/>
              <a:ext cx="570990" cy="58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9578099" y="3981352"/>
              <a:ext cx="207401" cy="239494"/>
            </a:xfrm>
            <a:prstGeom prst="rect">
              <a:avLst/>
            </a:prstGeom>
            <a:noFill/>
          </p:spPr>
          <p:txBody>
            <a:bodyPr wrap="none" rtlCol="0">
              <a:spAutoFit/>
            </a:bodyPr>
            <a:lstStyle/>
            <a:p>
              <a:r>
                <a:rPr lang="en-GB" b="1" dirty="0" smtClean="0">
                  <a:latin typeface="Tw Cen MT Condensed" panose="020B0606020104020203" pitchFamily="34" charset="0"/>
                </a:rPr>
                <a:t>SRAS</a:t>
              </a:r>
              <a:endParaRPr lang="en-GB" sz="1200" b="1" dirty="0">
                <a:latin typeface="Tw Cen MT Condensed" panose="020B0606020104020203" pitchFamily="34" charset="0"/>
              </a:endParaRPr>
            </a:p>
          </p:txBody>
        </p:sp>
      </p:grpSp>
      <p:grpSp>
        <p:nvGrpSpPr>
          <p:cNvPr id="62" name="Group 61"/>
          <p:cNvGrpSpPr/>
          <p:nvPr/>
        </p:nvGrpSpPr>
        <p:grpSpPr>
          <a:xfrm>
            <a:off x="4878444" y="3459211"/>
            <a:ext cx="1611693" cy="1208557"/>
            <a:chOff x="9371851" y="4936269"/>
            <a:chExt cx="570990" cy="783691"/>
          </a:xfrm>
        </p:grpSpPr>
        <p:cxnSp>
          <p:nvCxnSpPr>
            <p:cNvPr id="63" name="Straight Connector 62"/>
            <p:cNvCxnSpPr/>
            <p:nvPr/>
          </p:nvCxnSpPr>
          <p:spPr>
            <a:xfrm flipV="1">
              <a:off x="9371851" y="5138069"/>
              <a:ext cx="570990" cy="58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9717279" y="4936269"/>
              <a:ext cx="207401" cy="239494"/>
            </a:xfrm>
            <a:prstGeom prst="rect">
              <a:avLst/>
            </a:prstGeom>
            <a:noFill/>
          </p:spPr>
          <p:txBody>
            <a:bodyPr wrap="none" rtlCol="0">
              <a:spAutoFit/>
            </a:bodyPr>
            <a:lstStyle/>
            <a:p>
              <a:r>
                <a:rPr lang="en-GB" b="1" dirty="0" smtClean="0">
                  <a:latin typeface="Tw Cen MT Condensed" panose="020B0606020104020203" pitchFamily="34" charset="0"/>
                </a:rPr>
                <a:t>SRAS</a:t>
              </a:r>
              <a:endParaRPr lang="en-GB" sz="1200" b="1" dirty="0">
                <a:latin typeface="Tw Cen MT Condensed" panose="020B0606020104020203" pitchFamily="34" charset="0"/>
              </a:endParaRPr>
            </a:p>
          </p:txBody>
        </p:sp>
      </p:grpSp>
      <p:grpSp>
        <p:nvGrpSpPr>
          <p:cNvPr id="65" name="Group 64"/>
          <p:cNvGrpSpPr/>
          <p:nvPr/>
        </p:nvGrpSpPr>
        <p:grpSpPr>
          <a:xfrm>
            <a:off x="4984395" y="4566034"/>
            <a:ext cx="1611693" cy="1208557"/>
            <a:chOff x="9371851" y="4936269"/>
            <a:chExt cx="570990" cy="783691"/>
          </a:xfrm>
        </p:grpSpPr>
        <p:cxnSp>
          <p:nvCxnSpPr>
            <p:cNvPr id="66" name="Straight Connector 65"/>
            <p:cNvCxnSpPr/>
            <p:nvPr/>
          </p:nvCxnSpPr>
          <p:spPr>
            <a:xfrm flipV="1">
              <a:off x="9371851" y="5138069"/>
              <a:ext cx="570990" cy="58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9717279" y="4936269"/>
              <a:ext cx="207401" cy="239494"/>
            </a:xfrm>
            <a:prstGeom prst="rect">
              <a:avLst/>
            </a:prstGeom>
            <a:noFill/>
          </p:spPr>
          <p:txBody>
            <a:bodyPr wrap="none" rtlCol="0">
              <a:spAutoFit/>
            </a:bodyPr>
            <a:lstStyle/>
            <a:p>
              <a:r>
                <a:rPr lang="en-GB" b="1" dirty="0" smtClean="0">
                  <a:latin typeface="Tw Cen MT Condensed" panose="020B0606020104020203" pitchFamily="34" charset="0"/>
                </a:rPr>
                <a:t>SRAS</a:t>
              </a:r>
              <a:endParaRPr lang="en-GB" sz="1200" b="1" dirty="0">
                <a:latin typeface="Tw Cen MT Condensed" panose="020B0606020104020203" pitchFamily="34" charset="0"/>
              </a:endParaRPr>
            </a:p>
          </p:txBody>
        </p:sp>
      </p:grpSp>
      <p:grpSp>
        <p:nvGrpSpPr>
          <p:cNvPr id="68" name="Group 67"/>
          <p:cNvGrpSpPr/>
          <p:nvPr/>
        </p:nvGrpSpPr>
        <p:grpSpPr>
          <a:xfrm>
            <a:off x="4960780" y="2334820"/>
            <a:ext cx="1611694" cy="1208559"/>
            <a:chOff x="9371851" y="4936268"/>
            <a:chExt cx="570990" cy="783692"/>
          </a:xfrm>
        </p:grpSpPr>
        <p:cxnSp>
          <p:nvCxnSpPr>
            <p:cNvPr id="69" name="Straight Connector 68"/>
            <p:cNvCxnSpPr/>
            <p:nvPr/>
          </p:nvCxnSpPr>
          <p:spPr>
            <a:xfrm flipV="1">
              <a:off x="9371851" y="5138069"/>
              <a:ext cx="570990" cy="58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717277" y="4936268"/>
              <a:ext cx="207401" cy="239494"/>
            </a:xfrm>
            <a:prstGeom prst="rect">
              <a:avLst/>
            </a:prstGeom>
            <a:noFill/>
          </p:spPr>
          <p:txBody>
            <a:bodyPr wrap="none" rtlCol="0">
              <a:spAutoFit/>
            </a:bodyPr>
            <a:lstStyle/>
            <a:p>
              <a:r>
                <a:rPr lang="en-GB" b="1" dirty="0" smtClean="0">
                  <a:latin typeface="Tw Cen MT Condensed" panose="020B0606020104020203" pitchFamily="34" charset="0"/>
                </a:rPr>
                <a:t>SRAS</a:t>
              </a:r>
              <a:endParaRPr lang="en-GB" sz="1200" b="1" dirty="0">
                <a:latin typeface="Tw Cen MT Condensed" panose="020B0606020104020203" pitchFamily="34" charset="0"/>
              </a:endParaRPr>
            </a:p>
          </p:txBody>
        </p:sp>
      </p:grpSp>
      <p:grpSp>
        <p:nvGrpSpPr>
          <p:cNvPr id="71" name="Group 70"/>
          <p:cNvGrpSpPr/>
          <p:nvPr/>
        </p:nvGrpSpPr>
        <p:grpSpPr>
          <a:xfrm>
            <a:off x="7159835" y="3516010"/>
            <a:ext cx="1611693" cy="1208557"/>
            <a:chOff x="9371851" y="4936269"/>
            <a:chExt cx="570990" cy="783691"/>
          </a:xfrm>
        </p:grpSpPr>
        <p:cxnSp>
          <p:nvCxnSpPr>
            <p:cNvPr id="72" name="Straight Connector 71"/>
            <p:cNvCxnSpPr/>
            <p:nvPr/>
          </p:nvCxnSpPr>
          <p:spPr>
            <a:xfrm flipV="1">
              <a:off x="9371851" y="5138069"/>
              <a:ext cx="570990" cy="58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9717279" y="4936269"/>
              <a:ext cx="207401" cy="239494"/>
            </a:xfrm>
            <a:prstGeom prst="rect">
              <a:avLst/>
            </a:prstGeom>
            <a:noFill/>
          </p:spPr>
          <p:txBody>
            <a:bodyPr wrap="none" rtlCol="0">
              <a:spAutoFit/>
            </a:bodyPr>
            <a:lstStyle/>
            <a:p>
              <a:r>
                <a:rPr lang="en-GB" b="1" dirty="0" smtClean="0">
                  <a:latin typeface="Tw Cen MT Condensed" panose="020B0606020104020203" pitchFamily="34" charset="0"/>
                </a:rPr>
                <a:t>SRAS</a:t>
              </a:r>
              <a:endParaRPr lang="en-GB" sz="1200" b="1" dirty="0">
                <a:latin typeface="Tw Cen MT Condensed" panose="020B0606020104020203" pitchFamily="34" charset="0"/>
              </a:endParaRPr>
            </a:p>
          </p:txBody>
        </p:sp>
      </p:grpSp>
    </p:spTree>
    <p:extLst>
      <p:ext uri="{BB962C8B-B14F-4D97-AF65-F5344CB8AC3E}">
        <p14:creationId xmlns:p14="http://schemas.microsoft.com/office/powerpoint/2010/main" val="404577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56"/>
                                        </p:tgtEl>
                                      </p:cBhvr>
                                    </p:animEffect>
                                    <p:set>
                                      <p:cBhvr>
                                        <p:cTn id="19" dur="1" fill="hold">
                                          <p:stCondLst>
                                            <p:cond delay="499"/>
                                          </p:stCondLst>
                                        </p:cTn>
                                        <p:tgtEl>
                                          <p:spTgt spid="5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59"/>
                                        </p:tgtEl>
                                      </p:cBhvr>
                                    </p:animEffect>
                                    <p:set>
                                      <p:cBhvr>
                                        <p:cTn id="22" dur="1" fill="hold">
                                          <p:stCondLst>
                                            <p:cond delay="499"/>
                                          </p:stCondLst>
                                        </p:cTn>
                                        <p:tgtEl>
                                          <p:spTgt spid="5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68"/>
                                        </p:tgtEl>
                                      </p:cBhvr>
                                    </p:animEffect>
                                    <p:set>
                                      <p:cBhvr>
                                        <p:cTn id="43" dur="1" fill="hold">
                                          <p:stCondLst>
                                            <p:cond delay="499"/>
                                          </p:stCondLst>
                                        </p:cTn>
                                        <p:tgtEl>
                                          <p:spTgt spid="6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65"/>
                                        </p:tgtEl>
                                      </p:cBhvr>
                                    </p:animEffect>
                                    <p:set>
                                      <p:cBhvr>
                                        <p:cTn id="46" dur="1" fill="hold">
                                          <p:stCondLst>
                                            <p:cond delay="499"/>
                                          </p:stCondLst>
                                        </p:cTn>
                                        <p:tgtEl>
                                          <p:spTgt spid="65"/>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smtClean="0">
                <a:latin typeface="Tw Cen MT Condensed" panose="020B0606020104020203" pitchFamily="34" charset="0"/>
              </a:rPr>
              <a:t>45</a:t>
            </a:r>
            <a:endParaRPr lang="en-GB" sz="23900" b="1" dirty="0">
              <a:latin typeface="Tw Cen MT Condensed" panose="020B0606020104020203" pitchFamily="34" charset="0"/>
            </a:endParaRPr>
          </a:p>
        </p:txBody>
      </p:sp>
    </p:spTree>
    <p:extLst>
      <p:ext uri="{BB962C8B-B14F-4D97-AF65-F5344CB8AC3E}">
        <p14:creationId xmlns:p14="http://schemas.microsoft.com/office/powerpoint/2010/main" val="1951312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70" y="195442"/>
            <a:ext cx="10515600" cy="1325563"/>
          </a:xfrm>
        </p:spPr>
        <p:txBody>
          <a:bodyPr>
            <a:normAutofit/>
          </a:bodyPr>
          <a:lstStyle/>
          <a:p>
            <a:r>
              <a:rPr lang="en-GB" b="1" dirty="0" smtClean="0">
                <a:latin typeface="Tw Cen MT Condensed" panose="020B0606020104020203" pitchFamily="34" charset="0"/>
              </a:rPr>
              <a:t>Economics Homework</a:t>
            </a:r>
            <a:r>
              <a:rPr lang="en-GB" dirty="0" smtClean="0"/>
              <a:t/>
            </a:r>
            <a:br>
              <a:rPr lang="en-GB" dirty="0" smtClean="0"/>
            </a:br>
            <a:r>
              <a:rPr lang="en-GB" sz="1800" b="1" dirty="0" smtClean="0">
                <a:solidFill>
                  <a:srgbClr val="FF0000"/>
                </a:solidFill>
              </a:rPr>
              <a:t>For the 7</a:t>
            </a:r>
            <a:r>
              <a:rPr lang="en-GB" sz="1800" b="1" baseline="30000" dirty="0" smtClean="0">
                <a:solidFill>
                  <a:srgbClr val="FF0000"/>
                </a:solidFill>
              </a:rPr>
              <a:t>th</a:t>
            </a:r>
            <a:r>
              <a:rPr lang="en-GB" sz="1800" b="1" dirty="0" smtClean="0">
                <a:solidFill>
                  <a:srgbClr val="FF0000"/>
                </a:solidFill>
              </a:rPr>
              <a:t> January 2019 (3.5 weeks away)</a:t>
            </a:r>
            <a:br>
              <a:rPr lang="en-GB" sz="1800" b="1" dirty="0" smtClean="0">
                <a:solidFill>
                  <a:srgbClr val="FF0000"/>
                </a:solidFill>
              </a:rPr>
            </a:br>
            <a:r>
              <a:rPr lang="en-GB" sz="1800" b="1" dirty="0" smtClean="0">
                <a:solidFill>
                  <a:srgbClr val="FF0000"/>
                </a:solidFill>
              </a:rPr>
              <a:t>Can be completed in class Monday and Tuesday  = 2 possible hours</a:t>
            </a:r>
            <a:endParaRPr lang="en-GB" b="1" dirty="0">
              <a:solidFill>
                <a:srgbClr val="FF0000"/>
              </a:solidFill>
            </a:endParaRPr>
          </a:p>
        </p:txBody>
      </p:sp>
      <p:sp>
        <p:nvSpPr>
          <p:cNvPr id="3" name="Content Placeholder 2"/>
          <p:cNvSpPr>
            <a:spLocks noGrp="1"/>
          </p:cNvSpPr>
          <p:nvPr>
            <p:ph idx="1"/>
          </p:nvPr>
        </p:nvSpPr>
        <p:spPr>
          <a:xfrm>
            <a:off x="263952" y="1825624"/>
            <a:ext cx="5420412" cy="4926867"/>
          </a:xfrm>
        </p:spPr>
        <p:txBody>
          <a:bodyPr>
            <a:normAutofit fontScale="77500" lnSpcReduction="20000"/>
          </a:bodyPr>
          <a:lstStyle/>
          <a:p>
            <a:r>
              <a:rPr lang="en-GB" b="1" dirty="0" smtClean="0"/>
              <a:t>MICROECONOMICS PREP (2.25 to 3hrs=3 to 4 45m):</a:t>
            </a:r>
          </a:p>
          <a:p>
            <a:pPr marL="914400" lvl="1" indent="-457200">
              <a:buFont typeface="+mj-lt"/>
              <a:buAutoNum type="arabicPeriod"/>
            </a:pPr>
            <a:r>
              <a:rPr lang="en-GB" i="1" dirty="0" smtClean="0"/>
              <a:t>1x30m Worksheet: ‘Morality of Capitalism’ (in class)</a:t>
            </a:r>
          </a:p>
          <a:p>
            <a:pPr marL="914400" lvl="1" indent="-457200">
              <a:buFont typeface="+mj-lt"/>
              <a:buAutoNum type="arabicPeriod"/>
            </a:pPr>
            <a:r>
              <a:rPr lang="en-GB" i="1" dirty="0" smtClean="0"/>
              <a:t>1-2 x45m - Worksheet: ‘Intro to Markets .v. Government’ (some completed in class)</a:t>
            </a:r>
          </a:p>
          <a:p>
            <a:pPr marL="914400" lvl="1" indent="-457200">
              <a:buFont typeface="+mj-lt"/>
              <a:buAutoNum type="arabicPeriod"/>
            </a:pPr>
            <a:r>
              <a:rPr lang="en-GB" dirty="0" smtClean="0"/>
              <a:t>2-3x45m - PREP WORK: Complete A3 mind map on agriculture and housing market context</a:t>
            </a:r>
          </a:p>
          <a:p>
            <a:endParaRPr lang="en-GB" b="1" dirty="0" smtClean="0"/>
          </a:p>
          <a:p>
            <a:r>
              <a:rPr lang="en-GB" b="1" dirty="0" smtClean="0"/>
              <a:t>MACROECONOMICS PREP </a:t>
            </a:r>
            <a:r>
              <a:rPr lang="en-GB" b="1" dirty="0"/>
              <a:t>(2.25 to 3hrs=3 to 4 45m</a:t>
            </a:r>
            <a:r>
              <a:rPr lang="en-GB" b="1" dirty="0" smtClean="0"/>
              <a:t>):</a:t>
            </a:r>
          </a:p>
          <a:p>
            <a:pPr lvl="1"/>
            <a:r>
              <a:rPr lang="en-GB" i="1" dirty="0" smtClean="0"/>
              <a:t>4-5x45m Worksheet: Introduction to Aggregate Demand (some completed in class)</a:t>
            </a:r>
          </a:p>
          <a:p>
            <a:endParaRPr lang="en-GB" b="1" dirty="0" smtClean="0"/>
          </a:p>
          <a:p>
            <a:r>
              <a:rPr lang="en-GB" b="1" dirty="0" smtClean="0"/>
              <a:t>CURRENT AFFAIRS (ongoing):</a:t>
            </a:r>
          </a:p>
          <a:p>
            <a:pPr lvl="1"/>
            <a:r>
              <a:rPr lang="en-GB" dirty="0" smtClean="0"/>
              <a:t>Finish reading the Macroeconomics book by Tim </a:t>
            </a:r>
            <a:r>
              <a:rPr lang="en-GB" dirty="0" err="1" smtClean="0"/>
              <a:t>Harford</a:t>
            </a:r>
            <a:r>
              <a:rPr lang="en-GB" dirty="0" smtClean="0"/>
              <a:t>, read for a test in the first lesson back</a:t>
            </a:r>
          </a:p>
          <a:p>
            <a:pPr lvl="1"/>
            <a:r>
              <a:rPr lang="en-GB" dirty="0" smtClean="0"/>
              <a:t>Stay up to date over the Christmas break….Trump, </a:t>
            </a:r>
            <a:r>
              <a:rPr lang="en-GB" dirty="0" err="1" smtClean="0"/>
              <a:t>Brexit</a:t>
            </a:r>
            <a:r>
              <a:rPr lang="en-GB" dirty="0" smtClean="0"/>
              <a:t> etc.</a:t>
            </a:r>
            <a:endParaRPr lang="en-GB" dirty="0"/>
          </a:p>
        </p:txBody>
      </p:sp>
      <p:pic>
        <p:nvPicPr>
          <p:cNvPr id="4" name="Picture 3"/>
          <p:cNvPicPr>
            <a:picLocks noChangeAspect="1"/>
          </p:cNvPicPr>
          <p:nvPr/>
        </p:nvPicPr>
        <p:blipFill>
          <a:blip r:embed="rId2"/>
          <a:stretch>
            <a:fillRect/>
          </a:stretch>
        </p:blipFill>
        <p:spPr>
          <a:xfrm>
            <a:off x="6287678" y="4309201"/>
            <a:ext cx="5674935" cy="2148160"/>
          </a:xfrm>
          <a:prstGeom prst="rect">
            <a:avLst/>
          </a:prstGeom>
        </p:spPr>
      </p:pic>
      <p:sp>
        <p:nvSpPr>
          <p:cNvPr id="5" name="TextBox 4"/>
          <p:cNvSpPr txBox="1"/>
          <p:nvPr/>
        </p:nvSpPr>
        <p:spPr>
          <a:xfrm>
            <a:off x="7098383" y="488891"/>
            <a:ext cx="4864230" cy="1415772"/>
          </a:xfrm>
          <a:prstGeom prst="rect">
            <a:avLst/>
          </a:prstGeom>
          <a:solidFill>
            <a:schemeClr val="bg1"/>
          </a:solidFill>
        </p:spPr>
        <p:txBody>
          <a:bodyPr wrap="square" rtlCol="0">
            <a:spAutoFit/>
          </a:bodyPr>
          <a:lstStyle/>
          <a:p>
            <a:r>
              <a:rPr lang="en-GB" sz="3200" b="1" dirty="0" smtClean="0">
                <a:latin typeface="Tw Cen MT Condensed" panose="020B0606020104020203" pitchFamily="34" charset="0"/>
              </a:rPr>
              <a:t>IMPORTANT IT</a:t>
            </a:r>
            <a:r>
              <a:rPr lang="en-GB" sz="3200" b="1" dirty="0">
                <a:latin typeface="Tw Cen MT Condensed" panose="020B0606020104020203" pitchFamily="34" charset="0"/>
              </a:rPr>
              <a:t> </a:t>
            </a:r>
            <a:r>
              <a:rPr lang="en-GB" sz="3200" b="1" dirty="0" smtClean="0">
                <a:latin typeface="Tw Cen MT Condensed" panose="020B0606020104020203" pitchFamily="34" charset="0"/>
              </a:rPr>
              <a:t>NOTICE</a:t>
            </a:r>
          </a:p>
          <a:p>
            <a:endParaRPr lang="en-GB" dirty="0">
              <a:latin typeface="Tw Cen MT Condensed" panose="020B0606020104020203" pitchFamily="34" charset="0"/>
            </a:endParaRPr>
          </a:p>
          <a:p>
            <a:r>
              <a:rPr lang="en-GB" dirty="0" smtClean="0">
                <a:latin typeface="Tw Cen MT Condensed" panose="020B0606020104020203" pitchFamily="34" charset="0"/>
              </a:rPr>
              <a:t>Change your password before you break up to get access to GOL in case it expires over the Christmas break </a:t>
            </a:r>
            <a:endParaRPr lang="en-GB" dirty="0">
              <a:latin typeface="Tw Cen MT Condensed" panose="020B0606020104020203" pitchFamily="34" charset="0"/>
            </a:endParaRPr>
          </a:p>
        </p:txBody>
      </p:sp>
    </p:spTree>
    <p:extLst>
      <p:ext uri="{BB962C8B-B14F-4D97-AF65-F5344CB8AC3E}">
        <p14:creationId xmlns:p14="http://schemas.microsoft.com/office/powerpoint/2010/main" val="3866818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Multiple Choice Questions</a:t>
            </a:r>
            <a:endParaRPr lang="en-GB" b="1" dirty="0"/>
          </a:p>
        </p:txBody>
      </p:sp>
      <p:sp>
        <p:nvSpPr>
          <p:cNvPr id="3" name="Content Placeholder 2"/>
          <p:cNvSpPr>
            <a:spLocks noGrp="1"/>
          </p:cNvSpPr>
          <p:nvPr>
            <p:ph idx="1"/>
          </p:nvPr>
        </p:nvSpPr>
        <p:spPr>
          <a:xfrm>
            <a:off x="838200" y="1825625"/>
            <a:ext cx="3799114" cy="4351338"/>
          </a:xfrm>
        </p:spPr>
        <p:txBody>
          <a:bodyPr/>
          <a:lstStyle/>
          <a:p>
            <a:r>
              <a:rPr lang="en-GB" dirty="0" smtClean="0"/>
              <a:t>INDIVIDUALLY: Complete the 13 MC Questions (13 Minutes)</a:t>
            </a:r>
          </a:p>
          <a:p>
            <a:r>
              <a:rPr lang="en-GB" dirty="0" smtClean="0"/>
              <a:t>GROUPS: Agree on your groups answers (7 Minutes)</a:t>
            </a:r>
          </a:p>
          <a:p>
            <a:r>
              <a:rPr lang="en-GB" dirty="0" smtClean="0"/>
              <a:t>SHARE – Class answers?</a:t>
            </a:r>
            <a:endParaRPr lang="en-GB" dirty="0"/>
          </a:p>
        </p:txBody>
      </p:sp>
    </p:spTree>
    <p:extLst>
      <p:ext uri="{BB962C8B-B14F-4D97-AF65-F5344CB8AC3E}">
        <p14:creationId xmlns:p14="http://schemas.microsoft.com/office/powerpoint/2010/main" val="4066391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93" y="427083"/>
            <a:ext cx="6858750" cy="1325563"/>
          </a:xfrm>
        </p:spPr>
        <p:txBody>
          <a:bodyPr>
            <a:normAutofit fontScale="90000"/>
          </a:bodyPr>
          <a:lstStyle/>
          <a:p>
            <a:pPr algn="ctr"/>
            <a:r>
              <a:rPr lang="en-GB" sz="5400" b="1" u="sng" dirty="0" smtClean="0">
                <a:solidFill>
                  <a:schemeClr val="tx2"/>
                </a:solidFill>
                <a:latin typeface="Tw Cen MT Condensed" panose="020B0606020104020203" pitchFamily="34" charset="0"/>
              </a:rPr>
              <a:t>AGGREGATE DEMAND </a:t>
            </a:r>
            <a:r>
              <a:rPr lang="en-GB" sz="5400" b="1" u="sng" dirty="0" smtClean="0">
                <a:solidFill>
                  <a:schemeClr val="tx2"/>
                </a:solidFill>
                <a:latin typeface="Tw Cen MT Condensed" panose="020B0606020104020203" pitchFamily="34" charset="0"/>
              </a:rPr>
              <a:t>CHECK</a:t>
            </a:r>
            <a:endParaRPr lang="en-GB" sz="5400" b="1" u="sng" dirty="0">
              <a:solidFill>
                <a:schemeClr val="tx2"/>
              </a:solidFill>
              <a:latin typeface="Tw Cen MT Condensed" panose="020B0606020104020203" pitchFamily="34" charset="0"/>
            </a:endParaRPr>
          </a:p>
        </p:txBody>
      </p:sp>
      <p:pic>
        <p:nvPicPr>
          <p:cNvPr id="4" name="Picture 3"/>
          <p:cNvPicPr>
            <a:picLocks noChangeAspect="1"/>
          </p:cNvPicPr>
          <p:nvPr/>
        </p:nvPicPr>
        <p:blipFill>
          <a:blip r:embed="rId2"/>
          <a:stretch>
            <a:fillRect/>
          </a:stretch>
        </p:blipFill>
        <p:spPr>
          <a:xfrm>
            <a:off x="7070534" y="204052"/>
            <a:ext cx="4947702" cy="3064243"/>
          </a:xfrm>
          <a:prstGeom prst="rect">
            <a:avLst/>
          </a:prstGeom>
        </p:spPr>
      </p:pic>
      <p:pic>
        <p:nvPicPr>
          <p:cNvPr id="5" name="Picture 4"/>
          <p:cNvPicPr>
            <a:picLocks noChangeAspect="1"/>
          </p:cNvPicPr>
          <p:nvPr/>
        </p:nvPicPr>
        <p:blipFill>
          <a:blip r:embed="rId3"/>
          <a:stretch>
            <a:fillRect/>
          </a:stretch>
        </p:blipFill>
        <p:spPr>
          <a:xfrm>
            <a:off x="7048609" y="3593577"/>
            <a:ext cx="4953678" cy="3116261"/>
          </a:xfrm>
          <a:prstGeom prst="rect">
            <a:avLst/>
          </a:prstGeom>
        </p:spPr>
      </p:pic>
      <p:sp>
        <p:nvSpPr>
          <p:cNvPr id="6" name="TextBox 5"/>
          <p:cNvSpPr txBox="1"/>
          <p:nvPr/>
        </p:nvSpPr>
        <p:spPr>
          <a:xfrm>
            <a:off x="6148269" y="1812277"/>
            <a:ext cx="431528" cy="769441"/>
          </a:xfrm>
          <a:prstGeom prst="rect">
            <a:avLst/>
          </a:prstGeom>
          <a:noFill/>
        </p:spPr>
        <p:txBody>
          <a:bodyPr wrap="none" rtlCol="0">
            <a:spAutoFit/>
          </a:bodyPr>
          <a:lstStyle/>
          <a:p>
            <a:r>
              <a:rPr lang="en-US" sz="4400" b="1" dirty="0" smtClean="0">
                <a:solidFill>
                  <a:srgbClr val="FF0000"/>
                </a:solidFill>
                <a:latin typeface="Tw Cen MT Condensed" panose="020B0606020104020203" pitchFamily="34" charset="0"/>
              </a:rPr>
              <a:t>C</a:t>
            </a:r>
            <a:endParaRPr lang="en-US" sz="4400" b="1" dirty="0">
              <a:solidFill>
                <a:srgbClr val="FF0000"/>
              </a:solidFill>
              <a:latin typeface="Tw Cen MT Condensed" panose="020B0606020104020203" pitchFamily="34" charset="0"/>
            </a:endParaRPr>
          </a:p>
        </p:txBody>
      </p:sp>
      <p:sp>
        <p:nvSpPr>
          <p:cNvPr id="7" name="TextBox 6"/>
          <p:cNvSpPr txBox="1"/>
          <p:nvPr/>
        </p:nvSpPr>
        <p:spPr>
          <a:xfrm>
            <a:off x="6207748" y="2894051"/>
            <a:ext cx="336952" cy="769441"/>
          </a:xfrm>
          <a:prstGeom prst="rect">
            <a:avLst/>
          </a:prstGeom>
          <a:noFill/>
        </p:spPr>
        <p:txBody>
          <a:bodyPr wrap="none" rtlCol="0">
            <a:spAutoFit/>
          </a:bodyPr>
          <a:lstStyle/>
          <a:p>
            <a:r>
              <a:rPr lang="en-US" sz="4400" b="1" dirty="0">
                <a:solidFill>
                  <a:srgbClr val="FF0000"/>
                </a:solidFill>
                <a:latin typeface="Tw Cen MT Condensed" panose="020B0606020104020203" pitchFamily="34" charset="0"/>
              </a:rPr>
              <a:t>I</a:t>
            </a:r>
          </a:p>
        </p:txBody>
      </p:sp>
      <p:sp>
        <p:nvSpPr>
          <p:cNvPr id="8" name="TextBox 7"/>
          <p:cNvSpPr txBox="1"/>
          <p:nvPr/>
        </p:nvSpPr>
        <p:spPr>
          <a:xfrm>
            <a:off x="6081386" y="3944844"/>
            <a:ext cx="478016" cy="769441"/>
          </a:xfrm>
          <a:prstGeom prst="rect">
            <a:avLst/>
          </a:prstGeom>
          <a:noFill/>
        </p:spPr>
        <p:txBody>
          <a:bodyPr wrap="none" rtlCol="0">
            <a:spAutoFit/>
          </a:bodyPr>
          <a:lstStyle/>
          <a:p>
            <a:r>
              <a:rPr lang="en-US" sz="4400" b="1" dirty="0" smtClean="0">
                <a:solidFill>
                  <a:srgbClr val="FF0000"/>
                </a:solidFill>
                <a:latin typeface="Tw Cen MT Condensed" panose="020B0606020104020203" pitchFamily="34" charset="0"/>
              </a:rPr>
              <a:t>G</a:t>
            </a:r>
            <a:endParaRPr lang="en-US" sz="4400" b="1" dirty="0">
              <a:solidFill>
                <a:srgbClr val="FF0000"/>
              </a:solidFill>
              <a:latin typeface="Tw Cen MT Condensed" panose="020B0606020104020203" pitchFamily="34" charset="0"/>
            </a:endParaRPr>
          </a:p>
        </p:txBody>
      </p:sp>
      <p:sp>
        <p:nvSpPr>
          <p:cNvPr id="9" name="TextBox 8"/>
          <p:cNvSpPr txBox="1"/>
          <p:nvPr/>
        </p:nvSpPr>
        <p:spPr>
          <a:xfrm>
            <a:off x="5815641" y="5181512"/>
            <a:ext cx="942887" cy="769441"/>
          </a:xfrm>
          <a:prstGeom prst="rect">
            <a:avLst/>
          </a:prstGeom>
          <a:noFill/>
        </p:spPr>
        <p:txBody>
          <a:bodyPr wrap="none" rtlCol="0">
            <a:spAutoFit/>
          </a:bodyPr>
          <a:lstStyle/>
          <a:p>
            <a:r>
              <a:rPr lang="en-US" sz="4400" b="1" dirty="0" smtClean="0">
                <a:solidFill>
                  <a:srgbClr val="FF0000"/>
                </a:solidFill>
                <a:latin typeface="Tw Cen MT Condensed" panose="020B0606020104020203" pitchFamily="34" charset="0"/>
              </a:rPr>
              <a:t>X-M</a:t>
            </a:r>
            <a:endParaRPr lang="en-US" sz="4400" b="1" dirty="0">
              <a:solidFill>
                <a:srgbClr val="FF0000"/>
              </a:solidFill>
              <a:latin typeface="Tw Cen MT Condensed" panose="020B0606020104020203" pitchFamily="34" charset="0"/>
            </a:endParaRPr>
          </a:p>
        </p:txBody>
      </p:sp>
    </p:spTree>
    <p:extLst>
      <p:ext uri="{BB962C8B-B14F-4D97-AF65-F5344CB8AC3E}">
        <p14:creationId xmlns:p14="http://schemas.microsoft.com/office/powerpoint/2010/main" val="36598196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1774826" y="260351"/>
            <a:ext cx="855186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altLang="en-US" sz="2400" b="1" dirty="0">
                <a:latin typeface="Tw Cen MT Condensed" panose="020B0606020104020203" pitchFamily="34" charset="0"/>
              </a:rPr>
              <a:t>Explaining how a change in a scenario may affect aggregate demand and output</a:t>
            </a:r>
          </a:p>
        </p:txBody>
      </p:sp>
      <p:sp>
        <p:nvSpPr>
          <p:cNvPr id="57349" name="Text Box 5"/>
          <p:cNvSpPr txBox="1">
            <a:spLocks noChangeArrowheads="1"/>
          </p:cNvSpPr>
          <p:nvPr/>
        </p:nvSpPr>
        <p:spPr bwMode="auto">
          <a:xfrm>
            <a:off x="2208214" y="1628775"/>
            <a:ext cx="530915"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5400" b="1" dirty="0">
                <a:solidFill>
                  <a:srgbClr val="CC3300"/>
                </a:solidFill>
                <a:latin typeface="Tw Cen MT Condensed" panose="020B0606020104020203" pitchFamily="34" charset="0"/>
              </a:rPr>
              <a:t>A</a:t>
            </a:r>
          </a:p>
        </p:txBody>
      </p:sp>
      <p:sp>
        <p:nvSpPr>
          <p:cNvPr id="57350" name="Text Box 6"/>
          <p:cNvSpPr txBox="1">
            <a:spLocks noChangeArrowheads="1"/>
          </p:cNvSpPr>
          <p:nvPr/>
        </p:nvSpPr>
        <p:spPr bwMode="auto">
          <a:xfrm>
            <a:off x="4943476" y="1628775"/>
            <a:ext cx="516488"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5400" b="1" dirty="0">
                <a:solidFill>
                  <a:srgbClr val="CC3300"/>
                </a:solidFill>
                <a:latin typeface="Tw Cen MT Condensed" panose="020B0606020104020203" pitchFamily="34" charset="0"/>
              </a:rPr>
              <a:t>B</a:t>
            </a:r>
          </a:p>
        </p:txBody>
      </p:sp>
      <p:sp>
        <p:nvSpPr>
          <p:cNvPr id="57351" name="Text Box 7"/>
          <p:cNvSpPr txBox="1">
            <a:spLocks noChangeArrowheads="1"/>
          </p:cNvSpPr>
          <p:nvPr/>
        </p:nvSpPr>
        <p:spPr bwMode="auto">
          <a:xfrm>
            <a:off x="7319964" y="1628775"/>
            <a:ext cx="487634"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5400" b="1" dirty="0">
                <a:solidFill>
                  <a:srgbClr val="CC3300"/>
                </a:solidFill>
                <a:latin typeface="Tw Cen MT Condensed" panose="020B0606020104020203" pitchFamily="34" charset="0"/>
              </a:rPr>
              <a:t>C</a:t>
            </a:r>
          </a:p>
        </p:txBody>
      </p:sp>
      <p:sp>
        <p:nvSpPr>
          <p:cNvPr id="57352" name="Text Box 8"/>
          <p:cNvSpPr txBox="1">
            <a:spLocks noChangeArrowheads="1"/>
          </p:cNvSpPr>
          <p:nvPr/>
        </p:nvSpPr>
        <p:spPr bwMode="auto">
          <a:xfrm>
            <a:off x="9264650" y="1628775"/>
            <a:ext cx="537327"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5400" b="1" dirty="0">
                <a:solidFill>
                  <a:srgbClr val="CC3300"/>
                </a:solidFill>
                <a:latin typeface="Tw Cen MT Condensed" panose="020B0606020104020203" pitchFamily="34" charset="0"/>
              </a:rPr>
              <a:t>D</a:t>
            </a:r>
          </a:p>
        </p:txBody>
      </p:sp>
      <p:sp>
        <p:nvSpPr>
          <p:cNvPr id="57354" name="Text Box 10"/>
          <p:cNvSpPr txBox="1">
            <a:spLocks noChangeArrowheads="1"/>
          </p:cNvSpPr>
          <p:nvPr/>
        </p:nvSpPr>
        <p:spPr bwMode="auto">
          <a:xfrm>
            <a:off x="1523206" y="2708275"/>
            <a:ext cx="2376488"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65113" indent="-265113">
              <a:defRPr sz="2400">
                <a:solidFill>
                  <a:schemeClr val="tx1"/>
                </a:solidFill>
                <a:latin typeface="Calibri" panose="020F0502020204030204" pitchFamily="34" charset="0"/>
              </a:defRPr>
            </a:lvl1pPr>
            <a:lvl2pPr>
              <a:defRPr sz="24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400">
                <a:solidFill>
                  <a:schemeClr val="tx1"/>
                </a:solidFill>
                <a:latin typeface="Calibri" panose="020F0502020204030204" pitchFamily="34" charset="0"/>
              </a:defRPr>
            </a:lvl4pPr>
            <a:lvl5pPr>
              <a:defRPr sz="2400">
                <a:solidFill>
                  <a:schemeClr val="tx1"/>
                </a:solidFill>
                <a:latin typeface="Calibri" panose="020F0502020204030204" pitchFamily="34" charset="0"/>
              </a:defRPr>
            </a:lvl5pPr>
            <a:lvl6pPr fontAlgn="base">
              <a:spcBef>
                <a:spcPct val="0"/>
              </a:spcBef>
              <a:spcAft>
                <a:spcPct val="0"/>
              </a:spcAft>
              <a:defRPr sz="2400">
                <a:solidFill>
                  <a:schemeClr val="tx1"/>
                </a:solidFill>
                <a:latin typeface="Calibri" panose="020F0502020204030204" pitchFamily="34" charset="0"/>
              </a:defRPr>
            </a:lvl6pPr>
            <a:lvl7pPr fontAlgn="base">
              <a:spcBef>
                <a:spcPct val="0"/>
              </a:spcBef>
              <a:spcAft>
                <a:spcPct val="0"/>
              </a:spcAft>
              <a:defRPr sz="2400">
                <a:solidFill>
                  <a:schemeClr val="tx1"/>
                </a:solidFill>
                <a:latin typeface="Calibri" panose="020F0502020204030204" pitchFamily="34" charset="0"/>
              </a:defRPr>
            </a:lvl7pPr>
            <a:lvl8pPr fontAlgn="base">
              <a:spcBef>
                <a:spcPct val="0"/>
              </a:spcBef>
              <a:spcAft>
                <a:spcPct val="0"/>
              </a:spcAft>
              <a:defRPr sz="2400">
                <a:solidFill>
                  <a:schemeClr val="tx1"/>
                </a:solidFill>
                <a:latin typeface="Calibri" panose="020F0502020204030204" pitchFamily="34" charset="0"/>
              </a:defRPr>
            </a:lvl8pPr>
            <a:lvl9pPr fontAlgn="base">
              <a:spcBef>
                <a:spcPct val="0"/>
              </a:spcBef>
              <a:spcAft>
                <a:spcPct val="0"/>
              </a:spcAft>
              <a:defRPr sz="2400">
                <a:solidFill>
                  <a:schemeClr val="tx1"/>
                </a:solidFill>
                <a:latin typeface="Calibri" panose="020F0502020204030204" pitchFamily="34" charset="0"/>
              </a:defRPr>
            </a:lvl9pPr>
          </a:lstStyle>
          <a:p>
            <a:r>
              <a:rPr lang="en-GB" altLang="en-US" b="1" dirty="0">
                <a:latin typeface="Tw Cen MT Condensed" panose="020B0606020104020203" pitchFamily="34" charset="0"/>
              </a:rPr>
              <a:t>Scenario:</a:t>
            </a:r>
          </a:p>
          <a:p>
            <a:pPr>
              <a:buFontTx/>
              <a:buChar char="•"/>
            </a:pPr>
            <a:endParaRPr lang="en-GB" altLang="en-US" sz="1600" dirty="0" smtClean="0">
              <a:latin typeface="Tw Cen MT Condensed" panose="020B0606020104020203" pitchFamily="34" charset="0"/>
            </a:endParaRPr>
          </a:p>
          <a:p>
            <a:pPr>
              <a:buFontTx/>
              <a:buChar char="•"/>
            </a:pPr>
            <a:endParaRPr lang="en-GB" altLang="en-US" sz="1600" dirty="0">
              <a:latin typeface="Tw Cen MT Condensed" panose="020B0606020104020203" pitchFamily="34" charset="0"/>
            </a:endParaRPr>
          </a:p>
          <a:p>
            <a:pPr>
              <a:buFontTx/>
              <a:buChar char="•"/>
            </a:pPr>
            <a:r>
              <a:rPr lang="en-GB" altLang="en-US" sz="1600" dirty="0" smtClean="0">
                <a:latin typeface="Tw Cen MT Condensed" panose="020B0606020104020203" pitchFamily="34" charset="0"/>
              </a:rPr>
              <a:t>A </a:t>
            </a:r>
            <a:r>
              <a:rPr lang="en-GB" altLang="en-US" sz="1600" dirty="0">
                <a:latin typeface="Tw Cen MT Condensed" panose="020B0606020104020203" pitchFamily="34" charset="0"/>
              </a:rPr>
              <a:t>rise in interest rates</a:t>
            </a:r>
          </a:p>
          <a:p>
            <a:pPr>
              <a:buFontTx/>
              <a:buChar char="•"/>
            </a:pPr>
            <a:endParaRPr lang="en-GB" altLang="en-US" sz="1600" dirty="0">
              <a:latin typeface="Tw Cen MT Condensed" panose="020B0606020104020203" pitchFamily="34" charset="0"/>
            </a:endParaRPr>
          </a:p>
          <a:p>
            <a:pPr>
              <a:buFontTx/>
              <a:buChar char="•"/>
            </a:pPr>
            <a:r>
              <a:rPr lang="en-GB" altLang="en-US" sz="1600" dirty="0">
                <a:latin typeface="Tw Cen MT Condensed" panose="020B0606020104020203" pitchFamily="34" charset="0"/>
              </a:rPr>
              <a:t>Increases in business confidence</a:t>
            </a:r>
          </a:p>
          <a:p>
            <a:pPr>
              <a:buFontTx/>
              <a:buChar char="•"/>
            </a:pPr>
            <a:endParaRPr lang="en-GB" altLang="en-US" sz="1600" dirty="0">
              <a:latin typeface="Tw Cen MT Condensed" panose="020B0606020104020203" pitchFamily="34" charset="0"/>
            </a:endParaRPr>
          </a:p>
          <a:p>
            <a:pPr>
              <a:buFontTx/>
              <a:buChar char="•"/>
            </a:pPr>
            <a:r>
              <a:rPr lang="en-GB" altLang="en-US" sz="1600" dirty="0">
                <a:latin typeface="Tw Cen MT Condensed" panose="020B0606020104020203" pitchFamily="34" charset="0"/>
              </a:rPr>
              <a:t>Extra wages to public sector workers</a:t>
            </a:r>
          </a:p>
          <a:p>
            <a:pPr>
              <a:buFontTx/>
              <a:buChar char="•"/>
            </a:pPr>
            <a:endParaRPr lang="en-GB" altLang="en-US" sz="1600" dirty="0">
              <a:latin typeface="Tw Cen MT Condensed" panose="020B0606020104020203" pitchFamily="34" charset="0"/>
            </a:endParaRPr>
          </a:p>
          <a:p>
            <a:pPr>
              <a:buFontTx/>
              <a:buChar char="•"/>
            </a:pPr>
            <a:r>
              <a:rPr lang="en-GB" altLang="en-US" sz="1600" dirty="0">
                <a:latin typeface="Tw Cen MT Condensed" panose="020B0606020104020203" pitchFamily="34" charset="0"/>
              </a:rPr>
              <a:t>A relative fall in the quality of UK goods</a:t>
            </a:r>
          </a:p>
        </p:txBody>
      </p:sp>
      <p:sp>
        <p:nvSpPr>
          <p:cNvPr id="57355" name="Text Box 11"/>
          <p:cNvSpPr txBox="1">
            <a:spLocks noChangeArrowheads="1"/>
          </p:cNvSpPr>
          <p:nvPr/>
        </p:nvSpPr>
        <p:spPr bwMode="auto">
          <a:xfrm>
            <a:off x="4079875" y="2708275"/>
            <a:ext cx="2376488" cy="3139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altLang="en-US" b="1" dirty="0">
                <a:latin typeface="Tw Cen MT Condensed" panose="020B0606020104020203" pitchFamily="34" charset="0"/>
              </a:rPr>
              <a:t>Changes in Component of AD</a:t>
            </a:r>
          </a:p>
          <a:p>
            <a:pPr algn="ctr"/>
            <a:endParaRPr lang="en-GB" altLang="en-US" dirty="0">
              <a:latin typeface="Tw Cen MT Condensed" panose="020B0606020104020203" pitchFamily="34" charset="0"/>
            </a:endParaRPr>
          </a:p>
          <a:p>
            <a:pPr algn="ctr"/>
            <a:r>
              <a:rPr lang="en-GB" altLang="en-US" dirty="0">
                <a:latin typeface="Tw Cen MT Condensed" panose="020B0606020104020203" pitchFamily="34" charset="0"/>
              </a:rPr>
              <a:t>Consumption</a:t>
            </a:r>
          </a:p>
          <a:p>
            <a:pPr algn="ctr"/>
            <a:endParaRPr lang="en-GB" altLang="en-US" dirty="0">
              <a:latin typeface="Tw Cen MT Condensed" panose="020B0606020104020203" pitchFamily="34" charset="0"/>
            </a:endParaRPr>
          </a:p>
          <a:p>
            <a:pPr algn="ctr"/>
            <a:r>
              <a:rPr lang="en-GB" altLang="en-US" dirty="0">
                <a:latin typeface="Tw Cen MT Condensed" panose="020B0606020104020203" pitchFamily="34" charset="0"/>
              </a:rPr>
              <a:t>Investment</a:t>
            </a:r>
          </a:p>
          <a:p>
            <a:pPr algn="ctr"/>
            <a:endParaRPr lang="en-GB" altLang="en-US" dirty="0">
              <a:latin typeface="Tw Cen MT Condensed" panose="020B0606020104020203" pitchFamily="34" charset="0"/>
            </a:endParaRPr>
          </a:p>
          <a:p>
            <a:pPr algn="ctr"/>
            <a:endParaRPr lang="en-GB" altLang="en-US" dirty="0" smtClean="0">
              <a:latin typeface="Tw Cen MT Condensed" panose="020B0606020104020203" pitchFamily="34" charset="0"/>
            </a:endParaRPr>
          </a:p>
          <a:p>
            <a:pPr algn="ctr"/>
            <a:r>
              <a:rPr lang="en-GB" altLang="en-US" dirty="0" smtClean="0">
                <a:latin typeface="Tw Cen MT Condensed" panose="020B0606020104020203" pitchFamily="34" charset="0"/>
              </a:rPr>
              <a:t>Government </a:t>
            </a:r>
            <a:r>
              <a:rPr lang="en-GB" altLang="en-US" dirty="0">
                <a:latin typeface="Tw Cen MT Condensed" panose="020B0606020104020203" pitchFamily="34" charset="0"/>
              </a:rPr>
              <a:t>Spending</a:t>
            </a:r>
          </a:p>
          <a:p>
            <a:pPr algn="ctr"/>
            <a:endParaRPr lang="en-GB" altLang="en-US" dirty="0">
              <a:latin typeface="Tw Cen MT Condensed" panose="020B0606020104020203" pitchFamily="34" charset="0"/>
            </a:endParaRPr>
          </a:p>
          <a:p>
            <a:pPr algn="ctr"/>
            <a:r>
              <a:rPr lang="en-GB" altLang="en-US" dirty="0">
                <a:latin typeface="Tw Cen MT Condensed" panose="020B0606020104020203" pitchFamily="34" charset="0"/>
              </a:rPr>
              <a:t>Exports-Imports</a:t>
            </a:r>
          </a:p>
        </p:txBody>
      </p:sp>
      <p:sp>
        <p:nvSpPr>
          <p:cNvPr id="57356" name="Text Box 12"/>
          <p:cNvSpPr txBox="1">
            <a:spLocks noChangeArrowheads="1"/>
          </p:cNvSpPr>
          <p:nvPr/>
        </p:nvSpPr>
        <p:spPr bwMode="auto">
          <a:xfrm>
            <a:off x="6383339" y="2708275"/>
            <a:ext cx="2376487"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altLang="en-US" b="1" dirty="0">
                <a:latin typeface="Tw Cen MT Condensed" panose="020B0606020104020203" pitchFamily="34" charset="0"/>
              </a:rPr>
              <a:t>Changes in AD</a:t>
            </a:r>
          </a:p>
          <a:p>
            <a:pPr algn="ctr"/>
            <a:endParaRPr lang="en-GB" altLang="en-US" dirty="0">
              <a:latin typeface="Tw Cen MT Condensed" panose="020B0606020104020203" pitchFamily="34" charset="0"/>
            </a:endParaRPr>
          </a:p>
          <a:p>
            <a:pPr algn="ctr"/>
            <a:endParaRPr lang="en-GB" altLang="en-US" dirty="0">
              <a:latin typeface="Tw Cen MT Condensed" panose="020B0606020104020203" pitchFamily="34" charset="0"/>
            </a:endParaRPr>
          </a:p>
          <a:p>
            <a:pPr algn="ctr"/>
            <a:endParaRPr lang="en-GB" altLang="en-US" dirty="0" smtClean="0">
              <a:latin typeface="Tw Cen MT Condensed" panose="020B0606020104020203" pitchFamily="34" charset="0"/>
            </a:endParaRPr>
          </a:p>
          <a:p>
            <a:pPr algn="ctr"/>
            <a:r>
              <a:rPr lang="en-GB" altLang="en-US" dirty="0" smtClean="0">
                <a:latin typeface="Tw Cen MT Condensed" panose="020B0606020104020203" pitchFamily="34" charset="0"/>
              </a:rPr>
              <a:t>Increase</a:t>
            </a:r>
            <a:endParaRPr lang="en-GB" altLang="en-US" dirty="0">
              <a:latin typeface="Tw Cen MT Condensed" panose="020B0606020104020203" pitchFamily="34" charset="0"/>
            </a:endParaRPr>
          </a:p>
          <a:p>
            <a:pPr algn="ctr"/>
            <a:endParaRPr lang="en-GB" altLang="en-US" dirty="0">
              <a:latin typeface="Tw Cen MT Condensed" panose="020B0606020104020203" pitchFamily="34" charset="0"/>
            </a:endParaRPr>
          </a:p>
          <a:p>
            <a:pPr algn="ctr"/>
            <a:endParaRPr lang="en-GB" altLang="en-US" dirty="0">
              <a:latin typeface="Tw Cen MT Condensed" panose="020B0606020104020203" pitchFamily="34" charset="0"/>
            </a:endParaRPr>
          </a:p>
          <a:p>
            <a:pPr algn="ctr"/>
            <a:endParaRPr lang="en-GB" altLang="en-US" dirty="0">
              <a:latin typeface="Tw Cen MT Condensed" panose="020B0606020104020203" pitchFamily="34" charset="0"/>
            </a:endParaRPr>
          </a:p>
          <a:p>
            <a:pPr algn="ctr"/>
            <a:endParaRPr lang="en-GB" altLang="en-US" dirty="0" smtClean="0">
              <a:latin typeface="Tw Cen MT Condensed" panose="020B0606020104020203" pitchFamily="34" charset="0"/>
            </a:endParaRPr>
          </a:p>
          <a:p>
            <a:pPr algn="ctr"/>
            <a:r>
              <a:rPr lang="en-GB" altLang="en-US" dirty="0" smtClean="0">
                <a:latin typeface="Tw Cen MT Condensed" panose="020B0606020104020203" pitchFamily="34" charset="0"/>
              </a:rPr>
              <a:t>Decrease</a:t>
            </a:r>
            <a:endParaRPr lang="en-GB" altLang="en-US" dirty="0">
              <a:latin typeface="Tw Cen MT Condensed" panose="020B0606020104020203" pitchFamily="34" charset="0"/>
            </a:endParaRPr>
          </a:p>
        </p:txBody>
      </p:sp>
      <p:sp>
        <p:nvSpPr>
          <p:cNvPr id="57357" name="Text Box 13"/>
          <p:cNvSpPr txBox="1">
            <a:spLocks noChangeArrowheads="1"/>
          </p:cNvSpPr>
          <p:nvPr/>
        </p:nvSpPr>
        <p:spPr bwMode="auto">
          <a:xfrm>
            <a:off x="8291514" y="2708275"/>
            <a:ext cx="2376487"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altLang="en-US" b="1" dirty="0">
                <a:latin typeface="Tw Cen MT Condensed" panose="020B0606020104020203" pitchFamily="34" charset="0"/>
              </a:rPr>
              <a:t>Changes in Output</a:t>
            </a:r>
          </a:p>
          <a:p>
            <a:pPr algn="ctr"/>
            <a:endParaRPr lang="en-GB" altLang="en-US" b="1" dirty="0">
              <a:latin typeface="Tw Cen MT Condensed" panose="020B0606020104020203" pitchFamily="34" charset="0"/>
            </a:endParaRPr>
          </a:p>
          <a:p>
            <a:pPr algn="ctr"/>
            <a:endParaRPr lang="en-GB" altLang="en-US" dirty="0">
              <a:latin typeface="Tw Cen MT Condensed" panose="020B0606020104020203" pitchFamily="34" charset="0"/>
            </a:endParaRPr>
          </a:p>
          <a:p>
            <a:pPr algn="ctr"/>
            <a:endParaRPr lang="en-GB" altLang="en-US" dirty="0" smtClean="0">
              <a:latin typeface="Tw Cen MT Condensed" panose="020B0606020104020203" pitchFamily="34" charset="0"/>
            </a:endParaRPr>
          </a:p>
          <a:p>
            <a:pPr algn="ctr"/>
            <a:r>
              <a:rPr lang="en-GB" altLang="en-US" dirty="0" smtClean="0">
                <a:latin typeface="Tw Cen MT Condensed" panose="020B0606020104020203" pitchFamily="34" charset="0"/>
              </a:rPr>
              <a:t>Increase</a:t>
            </a:r>
            <a:endParaRPr lang="en-GB" altLang="en-US" dirty="0">
              <a:latin typeface="Tw Cen MT Condensed" panose="020B0606020104020203" pitchFamily="34" charset="0"/>
            </a:endParaRPr>
          </a:p>
          <a:p>
            <a:pPr algn="ctr"/>
            <a:endParaRPr lang="en-GB" altLang="en-US" dirty="0">
              <a:latin typeface="Tw Cen MT Condensed" panose="020B0606020104020203" pitchFamily="34" charset="0"/>
            </a:endParaRPr>
          </a:p>
          <a:p>
            <a:pPr algn="ctr"/>
            <a:endParaRPr lang="en-GB" altLang="en-US" dirty="0">
              <a:latin typeface="Tw Cen MT Condensed" panose="020B0606020104020203" pitchFamily="34" charset="0"/>
            </a:endParaRPr>
          </a:p>
          <a:p>
            <a:pPr algn="ctr"/>
            <a:endParaRPr lang="en-GB" altLang="en-US" dirty="0">
              <a:latin typeface="Tw Cen MT Condensed" panose="020B0606020104020203" pitchFamily="34" charset="0"/>
            </a:endParaRPr>
          </a:p>
          <a:p>
            <a:pPr algn="ctr"/>
            <a:endParaRPr lang="en-GB" altLang="en-US" dirty="0" smtClean="0">
              <a:latin typeface="Tw Cen MT Condensed" panose="020B0606020104020203" pitchFamily="34" charset="0"/>
            </a:endParaRPr>
          </a:p>
          <a:p>
            <a:pPr algn="ctr"/>
            <a:r>
              <a:rPr lang="en-GB" altLang="en-US" dirty="0" smtClean="0">
                <a:latin typeface="Tw Cen MT Condensed" panose="020B0606020104020203" pitchFamily="34" charset="0"/>
              </a:rPr>
              <a:t>Decrease</a:t>
            </a:r>
            <a:endParaRPr lang="en-GB" altLang="en-US" dirty="0">
              <a:latin typeface="Tw Cen MT Condensed" panose="020B0606020104020203" pitchFamily="34" charset="0"/>
            </a:endParaRPr>
          </a:p>
        </p:txBody>
      </p:sp>
      <p:sp>
        <p:nvSpPr>
          <p:cNvPr id="57358" name="Freeform 14"/>
          <p:cNvSpPr>
            <a:spLocks/>
          </p:cNvSpPr>
          <p:nvPr/>
        </p:nvSpPr>
        <p:spPr bwMode="auto">
          <a:xfrm>
            <a:off x="2711450" y="1244601"/>
            <a:ext cx="2089150" cy="455613"/>
          </a:xfrm>
          <a:custGeom>
            <a:avLst/>
            <a:gdLst>
              <a:gd name="T0" fmla="*/ 0 w 1179"/>
              <a:gd name="T1" fmla="*/ 287 h 287"/>
              <a:gd name="T2" fmla="*/ 635 w 1179"/>
              <a:gd name="T3" fmla="*/ 15 h 287"/>
              <a:gd name="T4" fmla="*/ 1179 w 1179"/>
              <a:gd name="T5" fmla="*/ 197 h 287"/>
            </a:gdLst>
            <a:ahLst/>
            <a:cxnLst>
              <a:cxn ang="0">
                <a:pos x="T0" y="T1"/>
              </a:cxn>
              <a:cxn ang="0">
                <a:pos x="T2" y="T3"/>
              </a:cxn>
              <a:cxn ang="0">
                <a:pos x="T4" y="T5"/>
              </a:cxn>
            </a:cxnLst>
            <a:rect l="0" t="0" r="r" b="b"/>
            <a:pathLst>
              <a:path w="1179" h="287">
                <a:moveTo>
                  <a:pt x="0" y="287"/>
                </a:moveTo>
                <a:cubicBezTo>
                  <a:pt x="219" y="158"/>
                  <a:pt x="439" y="30"/>
                  <a:pt x="635" y="15"/>
                </a:cubicBezTo>
                <a:cubicBezTo>
                  <a:pt x="831" y="0"/>
                  <a:pt x="1005" y="98"/>
                  <a:pt x="1179" y="197"/>
                </a:cubicBezTo>
              </a:path>
            </a:pathLst>
          </a:custGeom>
          <a:noFill/>
          <a:ln w="50800">
            <a:solidFill>
              <a:srgbClr val="FF0000"/>
            </a:solidFill>
            <a:round/>
            <a:headEn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7359" name="Freeform 15"/>
          <p:cNvSpPr>
            <a:spLocks/>
          </p:cNvSpPr>
          <p:nvPr/>
        </p:nvSpPr>
        <p:spPr bwMode="auto">
          <a:xfrm>
            <a:off x="5232400" y="1196976"/>
            <a:ext cx="2089150" cy="455613"/>
          </a:xfrm>
          <a:custGeom>
            <a:avLst/>
            <a:gdLst>
              <a:gd name="T0" fmla="*/ 0 w 1179"/>
              <a:gd name="T1" fmla="*/ 287 h 287"/>
              <a:gd name="T2" fmla="*/ 635 w 1179"/>
              <a:gd name="T3" fmla="*/ 15 h 287"/>
              <a:gd name="T4" fmla="*/ 1179 w 1179"/>
              <a:gd name="T5" fmla="*/ 197 h 287"/>
            </a:gdLst>
            <a:ahLst/>
            <a:cxnLst>
              <a:cxn ang="0">
                <a:pos x="T0" y="T1"/>
              </a:cxn>
              <a:cxn ang="0">
                <a:pos x="T2" y="T3"/>
              </a:cxn>
              <a:cxn ang="0">
                <a:pos x="T4" y="T5"/>
              </a:cxn>
            </a:cxnLst>
            <a:rect l="0" t="0" r="r" b="b"/>
            <a:pathLst>
              <a:path w="1179" h="287">
                <a:moveTo>
                  <a:pt x="0" y="287"/>
                </a:moveTo>
                <a:cubicBezTo>
                  <a:pt x="219" y="158"/>
                  <a:pt x="439" y="30"/>
                  <a:pt x="635" y="15"/>
                </a:cubicBezTo>
                <a:cubicBezTo>
                  <a:pt x="831" y="0"/>
                  <a:pt x="1005" y="98"/>
                  <a:pt x="1179" y="197"/>
                </a:cubicBezTo>
              </a:path>
            </a:pathLst>
          </a:custGeom>
          <a:noFill/>
          <a:ln w="50800">
            <a:solidFill>
              <a:srgbClr val="FF0000"/>
            </a:solidFill>
            <a:round/>
            <a:headEn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7360" name="Freeform 16"/>
          <p:cNvSpPr>
            <a:spLocks/>
          </p:cNvSpPr>
          <p:nvPr/>
        </p:nvSpPr>
        <p:spPr bwMode="auto">
          <a:xfrm>
            <a:off x="7680325" y="1125538"/>
            <a:ext cx="2089150" cy="455612"/>
          </a:xfrm>
          <a:custGeom>
            <a:avLst/>
            <a:gdLst>
              <a:gd name="T0" fmla="*/ 0 w 1179"/>
              <a:gd name="T1" fmla="*/ 287 h 287"/>
              <a:gd name="T2" fmla="*/ 635 w 1179"/>
              <a:gd name="T3" fmla="*/ 15 h 287"/>
              <a:gd name="T4" fmla="*/ 1179 w 1179"/>
              <a:gd name="T5" fmla="*/ 197 h 287"/>
            </a:gdLst>
            <a:ahLst/>
            <a:cxnLst>
              <a:cxn ang="0">
                <a:pos x="T0" y="T1"/>
              </a:cxn>
              <a:cxn ang="0">
                <a:pos x="T2" y="T3"/>
              </a:cxn>
              <a:cxn ang="0">
                <a:pos x="T4" y="T5"/>
              </a:cxn>
            </a:cxnLst>
            <a:rect l="0" t="0" r="r" b="b"/>
            <a:pathLst>
              <a:path w="1179" h="287">
                <a:moveTo>
                  <a:pt x="0" y="287"/>
                </a:moveTo>
                <a:cubicBezTo>
                  <a:pt x="219" y="158"/>
                  <a:pt x="439" y="30"/>
                  <a:pt x="635" y="15"/>
                </a:cubicBezTo>
                <a:cubicBezTo>
                  <a:pt x="831" y="0"/>
                  <a:pt x="1005" y="98"/>
                  <a:pt x="1179" y="197"/>
                </a:cubicBezTo>
              </a:path>
            </a:pathLst>
          </a:custGeom>
          <a:noFill/>
          <a:ln w="50800">
            <a:solidFill>
              <a:srgbClr val="FF0000"/>
            </a:solidFill>
            <a:round/>
            <a:headEn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Tree>
    <p:extLst>
      <p:ext uri="{BB962C8B-B14F-4D97-AF65-F5344CB8AC3E}">
        <p14:creationId xmlns:p14="http://schemas.microsoft.com/office/powerpoint/2010/main" val="461727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box(in)">
                                      <p:cBhvr>
                                        <p:cTn id="7" dur="500"/>
                                        <p:tgtEl>
                                          <p:spTgt spid="5734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7354"/>
                                        </p:tgtEl>
                                        <p:attrNameLst>
                                          <p:attrName>style.visibility</p:attrName>
                                        </p:attrNameLst>
                                      </p:cBhvr>
                                      <p:to>
                                        <p:strVal val="visible"/>
                                      </p:to>
                                    </p:set>
                                    <p:animEffect transition="in" filter="box(in)">
                                      <p:cBhvr>
                                        <p:cTn id="10" dur="500"/>
                                        <p:tgtEl>
                                          <p:spTgt spid="573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7350"/>
                                        </p:tgtEl>
                                        <p:attrNameLst>
                                          <p:attrName>style.visibility</p:attrName>
                                        </p:attrNameLst>
                                      </p:cBhvr>
                                      <p:to>
                                        <p:strVal val="visible"/>
                                      </p:to>
                                    </p:set>
                                    <p:animEffect transition="in" filter="box(in)">
                                      <p:cBhvr>
                                        <p:cTn id="15" dur="500"/>
                                        <p:tgtEl>
                                          <p:spTgt spid="5735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7358"/>
                                        </p:tgtEl>
                                        <p:attrNameLst>
                                          <p:attrName>style.visibility</p:attrName>
                                        </p:attrNameLst>
                                      </p:cBhvr>
                                      <p:to>
                                        <p:strVal val="visible"/>
                                      </p:to>
                                    </p:set>
                                    <p:animEffect transition="in" filter="box(in)">
                                      <p:cBhvr>
                                        <p:cTn id="18" dur="500"/>
                                        <p:tgtEl>
                                          <p:spTgt spid="5735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7355"/>
                                        </p:tgtEl>
                                        <p:attrNameLst>
                                          <p:attrName>style.visibility</p:attrName>
                                        </p:attrNameLst>
                                      </p:cBhvr>
                                      <p:to>
                                        <p:strVal val="visible"/>
                                      </p:to>
                                    </p:set>
                                    <p:animEffect transition="in" filter="box(in)">
                                      <p:cBhvr>
                                        <p:cTn id="21" dur="500"/>
                                        <p:tgtEl>
                                          <p:spTgt spid="5735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57351"/>
                                        </p:tgtEl>
                                        <p:attrNameLst>
                                          <p:attrName>style.visibility</p:attrName>
                                        </p:attrNameLst>
                                      </p:cBhvr>
                                      <p:to>
                                        <p:strVal val="visible"/>
                                      </p:to>
                                    </p:set>
                                    <p:animEffect transition="in" filter="box(in)">
                                      <p:cBhvr>
                                        <p:cTn id="26" dur="500"/>
                                        <p:tgtEl>
                                          <p:spTgt spid="5735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7359"/>
                                        </p:tgtEl>
                                        <p:attrNameLst>
                                          <p:attrName>style.visibility</p:attrName>
                                        </p:attrNameLst>
                                      </p:cBhvr>
                                      <p:to>
                                        <p:strVal val="visible"/>
                                      </p:to>
                                    </p:set>
                                    <p:animEffect transition="in" filter="box(in)">
                                      <p:cBhvr>
                                        <p:cTn id="31" dur="500"/>
                                        <p:tgtEl>
                                          <p:spTgt spid="5735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7356"/>
                                        </p:tgtEl>
                                        <p:attrNameLst>
                                          <p:attrName>style.visibility</p:attrName>
                                        </p:attrNameLst>
                                      </p:cBhvr>
                                      <p:to>
                                        <p:strVal val="visible"/>
                                      </p:to>
                                    </p:set>
                                    <p:animEffect transition="in" filter="box(in)">
                                      <p:cBhvr>
                                        <p:cTn id="34" dur="500"/>
                                        <p:tgtEl>
                                          <p:spTgt spid="5735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57352"/>
                                        </p:tgtEl>
                                        <p:attrNameLst>
                                          <p:attrName>style.visibility</p:attrName>
                                        </p:attrNameLst>
                                      </p:cBhvr>
                                      <p:to>
                                        <p:strVal val="visible"/>
                                      </p:to>
                                    </p:set>
                                    <p:animEffect transition="in" filter="box(in)">
                                      <p:cBhvr>
                                        <p:cTn id="39" dur="500"/>
                                        <p:tgtEl>
                                          <p:spTgt spid="5735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57357"/>
                                        </p:tgtEl>
                                        <p:attrNameLst>
                                          <p:attrName>style.visibility</p:attrName>
                                        </p:attrNameLst>
                                      </p:cBhvr>
                                      <p:to>
                                        <p:strVal val="visible"/>
                                      </p:to>
                                    </p:set>
                                    <p:animEffect transition="in" filter="box(in)">
                                      <p:cBhvr>
                                        <p:cTn id="42" dur="500"/>
                                        <p:tgtEl>
                                          <p:spTgt spid="5735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7360"/>
                                        </p:tgtEl>
                                        <p:attrNameLst>
                                          <p:attrName>style.visibility</p:attrName>
                                        </p:attrNameLst>
                                      </p:cBhvr>
                                      <p:to>
                                        <p:strVal val="visible"/>
                                      </p:to>
                                    </p:set>
                                    <p:animEffect transition="in" filter="box(in)">
                                      <p:cBhvr>
                                        <p:cTn id="47" dur="500"/>
                                        <p:tgtEl>
                                          <p:spTgt spid="57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57350" grpId="0"/>
      <p:bldP spid="57351" grpId="0"/>
      <p:bldP spid="57352" grpId="0"/>
      <p:bldP spid="57354" grpId="0"/>
      <p:bldP spid="57355" grpId="0"/>
      <p:bldP spid="57356" grpId="0"/>
      <p:bldP spid="57357" grpId="0"/>
      <p:bldP spid="57358" grpId="0" animBg="1"/>
      <p:bldP spid="57359" grpId="0" animBg="1"/>
      <p:bldP spid="5736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 y="0"/>
            <a:ext cx="4535422" cy="2340864"/>
          </a:xfrm>
          <a:prstGeom prst="rect">
            <a:avLst/>
          </a:prstGeom>
        </p:spPr>
      </p:pic>
      <p:pic>
        <p:nvPicPr>
          <p:cNvPr id="5" name="Picture 4"/>
          <p:cNvPicPr>
            <a:picLocks noChangeAspect="1"/>
          </p:cNvPicPr>
          <p:nvPr/>
        </p:nvPicPr>
        <p:blipFill>
          <a:blip r:embed="rId3"/>
          <a:stretch>
            <a:fillRect/>
          </a:stretch>
        </p:blipFill>
        <p:spPr>
          <a:xfrm>
            <a:off x="0" y="2340864"/>
            <a:ext cx="4535424" cy="2241755"/>
          </a:xfrm>
          <a:prstGeom prst="rect">
            <a:avLst/>
          </a:prstGeom>
        </p:spPr>
      </p:pic>
      <p:pic>
        <p:nvPicPr>
          <p:cNvPr id="6" name="Picture 5"/>
          <p:cNvPicPr>
            <a:picLocks noChangeAspect="1"/>
          </p:cNvPicPr>
          <p:nvPr/>
        </p:nvPicPr>
        <p:blipFill>
          <a:blip r:embed="rId4"/>
          <a:stretch>
            <a:fillRect/>
          </a:stretch>
        </p:blipFill>
        <p:spPr>
          <a:xfrm>
            <a:off x="0" y="4582619"/>
            <a:ext cx="4535424" cy="2275381"/>
          </a:xfrm>
          <a:prstGeom prst="rect">
            <a:avLst/>
          </a:prstGeom>
        </p:spPr>
      </p:pic>
      <p:pic>
        <p:nvPicPr>
          <p:cNvPr id="7" name="Picture 6"/>
          <p:cNvPicPr>
            <a:picLocks noChangeAspect="1"/>
          </p:cNvPicPr>
          <p:nvPr/>
        </p:nvPicPr>
        <p:blipFill>
          <a:blip r:embed="rId5"/>
          <a:stretch>
            <a:fillRect/>
          </a:stretch>
        </p:blipFill>
        <p:spPr>
          <a:xfrm>
            <a:off x="4535424" y="0"/>
            <a:ext cx="7656574" cy="3197251"/>
          </a:xfrm>
          <a:prstGeom prst="rect">
            <a:avLst/>
          </a:prstGeom>
        </p:spPr>
      </p:pic>
      <p:pic>
        <p:nvPicPr>
          <p:cNvPr id="8" name="Picture 7"/>
          <p:cNvPicPr>
            <a:picLocks noChangeAspect="1"/>
          </p:cNvPicPr>
          <p:nvPr/>
        </p:nvPicPr>
        <p:blipFill>
          <a:blip r:embed="rId6"/>
          <a:stretch>
            <a:fillRect/>
          </a:stretch>
        </p:blipFill>
        <p:spPr>
          <a:xfrm>
            <a:off x="4535424" y="3171278"/>
            <a:ext cx="7373442" cy="3686721"/>
          </a:xfrm>
          <a:prstGeom prst="rect">
            <a:avLst/>
          </a:prstGeom>
        </p:spPr>
      </p:pic>
    </p:spTree>
    <p:extLst>
      <p:ext uri="{BB962C8B-B14F-4D97-AF65-F5344CB8AC3E}">
        <p14:creationId xmlns:p14="http://schemas.microsoft.com/office/powerpoint/2010/main" val="1350778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709" y="240946"/>
            <a:ext cx="10515600" cy="899231"/>
          </a:xfrm>
        </p:spPr>
        <p:txBody>
          <a:bodyPr/>
          <a:lstStyle/>
          <a:p>
            <a:r>
              <a:rPr lang="en-GB" u="sng" dirty="0" smtClean="0"/>
              <a:t>Exam </a:t>
            </a:r>
            <a:r>
              <a:rPr lang="en-GB" u="sng" dirty="0" err="1" smtClean="0"/>
              <a:t>Tekkers</a:t>
            </a:r>
            <a:endParaRPr lang="en-GB" u="sng" dirty="0"/>
          </a:p>
        </p:txBody>
      </p:sp>
      <p:sp>
        <p:nvSpPr>
          <p:cNvPr id="3" name="Content Placeholder 2"/>
          <p:cNvSpPr>
            <a:spLocks noGrp="1"/>
          </p:cNvSpPr>
          <p:nvPr>
            <p:ph sz="half" idx="1"/>
          </p:nvPr>
        </p:nvSpPr>
        <p:spPr>
          <a:xfrm>
            <a:off x="553156" y="1170867"/>
            <a:ext cx="4639733" cy="5173489"/>
          </a:xfrm>
        </p:spPr>
        <p:txBody>
          <a:bodyPr>
            <a:normAutofit fontScale="92500" lnSpcReduction="10000"/>
          </a:bodyPr>
          <a:lstStyle/>
          <a:p>
            <a:pPr marL="0" indent="0">
              <a:buNone/>
            </a:pPr>
            <a:r>
              <a:rPr lang="en-GB" sz="3200" b="1" dirty="0" smtClean="0">
                <a:solidFill>
                  <a:srgbClr val="FF0000"/>
                </a:solidFill>
              </a:rPr>
              <a:t>“With the help of a diagram, explain why a fall in interest rates will lead to a rise in AD” </a:t>
            </a:r>
          </a:p>
          <a:p>
            <a:pPr marL="0" indent="0">
              <a:buNone/>
            </a:pPr>
            <a:r>
              <a:rPr lang="en-GB" sz="3200" dirty="0" smtClean="0"/>
              <a:t>(9 marks)</a:t>
            </a:r>
          </a:p>
          <a:p>
            <a:pPr marL="0" indent="0">
              <a:buNone/>
            </a:pPr>
            <a:endParaRPr lang="en-GB" sz="3200" dirty="0"/>
          </a:p>
          <a:p>
            <a:pPr marL="0" indent="0" algn="ctr">
              <a:buNone/>
            </a:pPr>
            <a:r>
              <a:rPr lang="en-GB" sz="3200" b="1" u="sng" dirty="0" err="1" smtClean="0"/>
              <a:t>Tekkers</a:t>
            </a:r>
            <a:endParaRPr lang="en-GB" sz="3200" b="1" u="sng" dirty="0" smtClean="0"/>
          </a:p>
          <a:p>
            <a:pPr marL="0" indent="0">
              <a:buNone/>
            </a:pPr>
            <a:r>
              <a:rPr lang="en-GB" sz="3200" dirty="0" smtClean="0"/>
              <a:t>2 points, 2 paras</a:t>
            </a:r>
          </a:p>
          <a:p>
            <a:pPr lvl="1">
              <a:buFont typeface="Wingdings" panose="05000000000000000000" pitchFamily="2" charset="2"/>
              <a:buChar char="Ø"/>
            </a:pPr>
            <a:r>
              <a:rPr lang="en-GB" sz="3000" dirty="0" smtClean="0"/>
              <a:t>Telegraph point</a:t>
            </a:r>
          </a:p>
          <a:p>
            <a:pPr lvl="1">
              <a:buFont typeface="Wingdings" panose="05000000000000000000" pitchFamily="2" charset="2"/>
              <a:buChar char="Ø"/>
            </a:pPr>
            <a:r>
              <a:rPr lang="en-GB" sz="3000" dirty="0" smtClean="0"/>
              <a:t>Explain point (6-8 chains of analysis)</a:t>
            </a:r>
          </a:p>
          <a:p>
            <a:pPr lvl="1">
              <a:buFont typeface="Wingdings" panose="05000000000000000000" pitchFamily="2" charset="2"/>
              <a:buChar char="Ø"/>
            </a:pPr>
            <a:r>
              <a:rPr lang="en-GB" sz="3000" dirty="0" smtClean="0"/>
              <a:t>Draw a diagram</a:t>
            </a:r>
            <a:endParaRPr lang="en-GB" sz="3000" dirty="0"/>
          </a:p>
        </p:txBody>
      </p:sp>
      <p:pic>
        <p:nvPicPr>
          <p:cNvPr id="6" name="Picture 5"/>
          <p:cNvPicPr>
            <a:picLocks noChangeAspect="1"/>
          </p:cNvPicPr>
          <p:nvPr/>
        </p:nvPicPr>
        <p:blipFill>
          <a:blip r:embed="rId2"/>
          <a:stretch>
            <a:fillRect/>
          </a:stretch>
        </p:blipFill>
        <p:spPr>
          <a:xfrm>
            <a:off x="5071586" y="690561"/>
            <a:ext cx="6797483" cy="5742165"/>
          </a:xfrm>
          <a:prstGeom prst="rect">
            <a:avLst/>
          </a:prstGeom>
          <a:ln>
            <a:solidFill>
              <a:srgbClr val="FF0000"/>
            </a:solidFill>
          </a:ln>
        </p:spPr>
      </p:pic>
    </p:spTree>
    <p:extLst>
      <p:ext uri="{BB962C8B-B14F-4D97-AF65-F5344CB8AC3E}">
        <p14:creationId xmlns:p14="http://schemas.microsoft.com/office/powerpoint/2010/main" val="2416029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5" y="219351"/>
            <a:ext cx="11781183" cy="1656003"/>
          </a:xfrm>
        </p:spPr>
        <p:txBody>
          <a:bodyPr>
            <a:normAutofit/>
          </a:bodyPr>
          <a:lstStyle/>
          <a:p>
            <a:r>
              <a:rPr lang="en-GB" sz="5300" b="1" dirty="0" smtClean="0">
                <a:latin typeface="Tw Cen MT Condensed" panose="020B0606020104020203" pitchFamily="34" charset="0"/>
              </a:rPr>
              <a:t>Application of Aggregate Supply</a:t>
            </a:r>
            <a:r>
              <a:rPr lang="en-GB" b="1" dirty="0" smtClean="0">
                <a:latin typeface="Tw Cen MT Condensed" panose="020B0606020104020203" pitchFamily="34" charset="0"/>
              </a:rPr>
              <a:t/>
            </a:r>
            <a:br>
              <a:rPr lang="en-GB" b="1" dirty="0" smtClean="0">
                <a:latin typeface="Tw Cen MT Condensed" panose="020B0606020104020203" pitchFamily="34" charset="0"/>
              </a:rPr>
            </a:br>
            <a:r>
              <a:rPr lang="en-GB" b="1" dirty="0" smtClean="0">
                <a:solidFill>
                  <a:schemeClr val="tx2"/>
                </a:solidFill>
                <a:latin typeface="Tw Cen MT Condensed" panose="020B0606020104020203" pitchFamily="34" charset="0"/>
              </a:rPr>
              <a:t>Productivity and Growth in the UK</a:t>
            </a:r>
            <a:endParaRPr lang="en-GB" sz="3600" dirty="0">
              <a:solidFill>
                <a:schemeClr val="tx2"/>
              </a:solidFill>
              <a:latin typeface="Tw Cen MT Condensed" panose="020B0606020104020203" pitchFamily="34" charset="0"/>
            </a:endParaRPr>
          </a:p>
        </p:txBody>
      </p:sp>
      <p:pic>
        <p:nvPicPr>
          <p:cNvPr id="5" name="Picture 4">
            <a:hlinkClick r:id="rId3"/>
          </p:cNvPr>
          <p:cNvPicPr>
            <a:picLocks noChangeAspect="1"/>
          </p:cNvPicPr>
          <p:nvPr/>
        </p:nvPicPr>
        <p:blipFill>
          <a:blip r:embed="rId4"/>
          <a:stretch>
            <a:fillRect/>
          </a:stretch>
        </p:blipFill>
        <p:spPr>
          <a:xfrm>
            <a:off x="4412624" y="2093843"/>
            <a:ext cx="3564004" cy="4108174"/>
          </a:xfrm>
          <a:prstGeom prst="rect">
            <a:avLst/>
          </a:prstGeom>
        </p:spPr>
      </p:pic>
      <p:sp>
        <p:nvSpPr>
          <p:cNvPr id="6" name="Rectangle 5"/>
          <p:cNvSpPr/>
          <p:nvPr/>
        </p:nvSpPr>
        <p:spPr>
          <a:xfrm>
            <a:off x="4398429" y="6420506"/>
            <a:ext cx="3056286" cy="369332"/>
          </a:xfrm>
          <a:prstGeom prst="rect">
            <a:avLst/>
          </a:prstGeom>
          <a:solidFill>
            <a:schemeClr val="bg1"/>
          </a:solidFill>
        </p:spPr>
        <p:txBody>
          <a:bodyPr wrap="none">
            <a:spAutoFit/>
          </a:bodyPr>
          <a:lstStyle/>
          <a:p>
            <a:r>
              <a:rPr lang="en-GB" b="1" dirty="0">
                <a:solidFill>
                  <a:srgbClr val="FF0000"/>
                </a:solidFill>
                <a:latin typeface="Tw Cen MT Condensed" panose="020B0606020104020203" pitchFamily="34" charset="0"/>
              </a:rPr>
              <a:t>Crash Course Economics (9 Minutes)</a:t>
            </a:r>
          </a:p>
        </p:txBody>
      </p:sp>
      <p:sp>
        <p:nvSpPr>
          <p:cNvPr id="7" name="TextBox 6"/>
          <p:cNvSpPr txBox="1"/>
          <p:nvPr/>
        </p:nvSpPr>
        <p:spPr>
          <a:xfrm>
            <a:off x="549964" y="6420506"/>
            <a:ext cx="3379305" cy="369332"/>
          </a:xfrm>
          <a:prstGeom prst="rect">
            <a:avLst/>
          </a:prstGeom>
          <a:solidFill>
            <a:schemeClr val="bg1"/>
          </a:solidFill>
        </p:spPr>
        <p:txBody>
          <a:bodyPr wrap="square" rtlCol="0">
            <a:spAutoFit/>
          </a:bodyPr>
          <a:lstStyle/>
          <a:p>
            <a:r>
              <a:rPr lang="en-GB" b="1" dirty="0" smtClean="0">
                <a:solidFill>
                  <a:srgbClr val="FF0000"/>
                </a:solidFill>
                <a:latin typeface="Tw Cen MT Condensed" panose="020B0606020104020203" pitchFamily="34" charset="0"/>
              </a:rPr>
              <a:t>Channel 4 News Clip (4 Minutes)</a:t>
            </a:r>
            <a:endParaRPr lang="en-GB" b="1" dirty="0">
              <a:solidFill>
                <a:srgbClr val="FF0000"/>
              </a:solidFill>
              <a:latin typeface="Tw Cen MT Condensed" panose="020B0606020104020203" pitchFamily="34" charset="0"/>
            </a:endParaRPr>
          </a:p>
        </p:txBody>
      </p:sp>
      <p:pic>
        <p:nvPicPr>
          <p:cNvPr id="8" name="Picture 7">
            <a:hlinkClick r:id="rId5"/>
          </p:cNvPr>
          <p:cNvPicPr>
            <a:picLocks noChangeAspect="1"/>
          </p:cNvPicPr>
          <p:nvPr/>
        </p:nvPicPr>
        <p:blipFill>
          <a:blip r:embed="rId6"/>
          <a:stretch>
            <a:fillRect/>
          </a:stretch>
        </p:blipFill>
        <p:spPr>
          <a:xfrm>
            <a:off x="291548" y="2093843"/>
            <a:ext cx="3896139" cy="4108174"/>
          </a:xfrm>
          <a:prstGeom prst="rect">
            <a:avLst/>
          </a:prstGeom>
        </p:spPr>
      </p:pic>
      <p:pic>
        <p:nvPicPr>
          <p:cNvPr id="9" name="Picture 8"/>
          <p:cNvPicPr>
            <a:picLocks noChangeAspect="1"/>
          </p:cNvPicPr>
          <p:nvPr/>
        </p:nvPicPr>
        <p:blipFill>
          <a:blip r:embed="rId7"/>
          <a:stretch>
            <a:fillRect/>
          </a:stretch>
        </p:blipFill>
        <p:spPr>
          <a:xfrm>
            <a:off x="8501661" y="2093842"/>
            <a:ext cx="3284527" cy="4108175"/>
          </a:xfrm>
          <a:prstGeom prst="rect">
            <a:avLst/>
          </a:prstGeom>
        </p:spPr>
      </p:pic>
      <p:sp>
        <p:nvSpPr>
          <p:cNvPr id="10" name="TextBox 9"/>
          <p:cNvSpPr txBox="1"/>
          <p:nvPr/>
        </p:nvSpPr>
        <p:spPr>
          <a:xfrm>
            <a:off x="8757012" y="6420505"/>
            <a:ext cx="2094932" cy="369332"/>
          </a:xfrm>
          <a:prstGeom prst="rect">
            <a:avLst/>
          </a:prstGeom>
          <a:solidFill>
            <a:schemeClr val="bg1"/>
          </a:solidFill>
        </p:spPr>
        <p:txBody>
          <a:bodyPr wrap="none" rtlCol="0">
            <a:spAutoFit/>
          </a:bodyPr>
          <a:lstStyle/>
          <a:p>
            <a:r>
              <a:rPr lang="en-GB" b="1" dirty="0" smtClean="0">
                <a:solidFill>
                  <a:srgbClr val="FF0000"/>
                </a:solidFill>
                <a:latin typeface="Tw Cen MT Condensed" panose="020B0606020104020203" pitchFamily="34" charset="0"/>
              </a:rPr>
              <a:t>Philip Hammond Article</a:t>
            </a:r>
            <a:endParaRPr lang="en-GB" b="1" dirty="0">
              <a:solidFill>
                <a:srgbClr val="FF0000"/>
              </a:solidFill>
              <a:latin typeface="Tw Cen MT Condensed" panose="020B0606020104020203" pitchFamily="34" charset="0"/>
            </a:endParaRPr>
          </a:p>
        </p:txBody>
      </p:sp>
      <p:sp>
        <p:nvSpPr>
          <p:cNvPr id="3" name="TextBox 2"/>
          <p:cNvSpPr txBox="1"/>
          <p:nvPr/>
        </p:nvSpPr>
        <p:spPr>
          <a:xfrm>
            <a:off x="9469528" y="219351"/>
            <a:ext cx="2180165" cy="1477328"/>
          </a:xfrm>
          <a:prstGeom prst="rect">
            <a:avLst/>
          </a:prstGeom>
          <a:solidFill>
            <a:schemeClr val="bg1"/>
          </a:solidFill>
        </p:spPr>
        <p:txBody>
          <a:bodyPr wrap="square" rtlCol="0">
            <a:spAutoFit/>
          </a:bodyPr>
          <a:lstStyle/>
          <a:p>
            <a:r>
              <a:rPr lang="en-GB" dirty="0" smtClean="0">
                <a:latin typeface="Tw Cen MT Condensed" panose="020B0606020104020203" pitchFamily="34" charset="0"/>
              </a:rPr>
              <a:t>Click on the Pictures to access the videos in full screen.  Exception is PH article - this is in your booklets.</a:t>
            </a:r>
            <a:endParaRPr lang="en-GB" dirty="0">
              <a:latin typeface="Tw Cen MT Condensed" panose="020B0606020104020203" pitchFamily="34" charset="0"/>
            </a:endParaRPr>
          </a:p>
        </p:txBody>
      </p:sp>
    </p:spTree>
    <p:extLst>
      <p:ext uri="{BB962C8B-B14F-4D97-AF65-F5344CB8AC3E}">
        <p14:creationId xmlns:p14="http://schemas.microsoft.com/office/powerpoint/2010/main" val="3259275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 Cen MT Condensed Extra Bold" panose="020B0803020202020204" pitchFamily="34" charset="0"/>
              </a:rPr>
              <a:t>Final Questions on Aggregate Supply</a:t>
            </a:r>
            <a:endParaRPr lang="en-GB" dirty="0">
              <a:latin typeface="Tw Cen MT Condensed Extra Bold" panose="020B0803020202020204" pitchFamily="34" charset="0"/>
            </a:endParaRPr>
          </a:p>
        </p:txBody>
      </p:sp>
      <p:sp>
        <p:nvSpPr>
          <p:cNvPr id="3" name="Content Placeholder 2"/>
          <p:cNvSpPr>
            <a:spLocks noGrp="1"/>
          </p:cNvSpPr>
          <p:nvPr>
            <p:ph sz="half" idx="1"/>
          </p:nvPr>
        </p:nvSpPr>
        <p:spPr/>
        <p:txBody>
          <a:bodyPr>
            <a:normAutofit fontScale="92500" lnSpcReduction="20000"/>
          </a:bodyPr>
          <a:lstStyle/>
          <a:p>
            <a:pPr marL="0" indent="0">
              <a:buNone/>
            </a:pPr>
            <a:r>
              <a:rPr lang="en-GB" dirty="0" smtClean="0"/>
              <a:t>What would happen in the following scenario’s to aggregate supply in the UK?  You will need to decide what the effect might be in the short-run and long-run.  Draw a diagram for each question:</a:t>
            </a:r>
          </a:p>
          <a:p>
            <a:pPr marL="514350" indent="-514350">
              <a:buFont typeface="+mj-lt"/>
              <a:buAutoNum type="arabicPeriod"/>
            </a:pPr>
            <a:r>
              <a:rPr lang="en-GB" dirty="0" smtClean="0"/>
              <a:t>The UK Government increase the minimum wage</a:t>
            </a:r>
          </a:p>
          <a:p>
            <a:pPr marL="514350" indent="-514350">
              <a:buFont typeface="+mj-lt"/>
              <a:buAutoNum type="arabicPeriod"/>
            </a:pPr>
            <a:r>
              <a:rPr lang="en-GB" dirty="0" smtClean="0"/>
              <a:t>Oil prices decrease</a:t>
            </a:r>
          </a:p>
          <a:p>
            <a:pPr marL="514350" indent="-514350">
              <a:buFont typeface="+mj-lt"/>
              <a:buAutoNum type="arabicPeriod"/>
            </a:pPr>
            <a:r>
              <a:rPr lang="en-GB" dirty="0" smtClean="0"/>
              <a:t>The UK Government spend money on improving education and providing subsidies for research based endeavours.</a:t>
            </a:r>
          </a:p>
          <a:p>
            <a:pPr marL="514350" indent="-514350">
              <a:buFont typeface="+mj-lt"/>
              <a:buAutoNum type="arabicPeriod"/>
            </a:pPr>
            <a:r>
              <a:rPr lang="en-GB" dirty="0" smtClean="0"/>
              <a:t>A no-deal BREXIT results in a sudden emigration of EU workers back to their home countries</a:t>
            </a:r>
          </a:p>
          <a:p>
            <a:pPr marL="0" indent="0">
              <a:buNone/>
            </a:pPr>
            <a:endParaRPr lang="en-GB" dirty="0"/>
          </a:p>
        </p:txBody>
      </p:sp>
    </p:spTree>
    <p:extLst>
      <p:ext uri="{BB962C8B-B14F-4D97-AF65-F5344CB8AC3E}">
        <p14:creationId xmlns:p14="http://schemas.microsoft.com/office/powerpoint/2010/main" val="27438112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smtClean="0">
                <a:latin typeface="Tw Cen MT Condensed" panose="020B0606020104020203" pitchFamily="34" charset="0"/>
              </a:rPr>
              <a:t>END</a:t>
            </a:r>
            <a:endParaRPr lang="en-GB" sz="23900" b="1" dirty="0">
              <a:latin typeface="Tw Cen MT Condensed" panose="020B0606020104020203" pitchFamily="34" charset="0"/>
            </a:endParaRPr>
          </a:p>
        </p:txBody>
      </p:sp>
    </p:spTree>
    <p:extLst>
      <p:ext uri="{BB962C8B-B14F-4D97-AF65-F5344CB8AC3E}">
        <p14:creationId xmlns:p14="http://schemas.microsoft.com/office/powerpoint/2010/main" val="31138051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8800" b="1" dirty="0" smtClean="0">
                <a:solidFill>
                  <a:schemeClr val="tx2"/>
                </a:solidFill>
                <a:latin typeface="Tw Cen MT Condensed" panose="020B0606020104020203" pitchFamily="34" charset="0"/>
              </a:rPr>
              <a:t>EXTENSION?</a:t>
            </a:r>
            <a:endParaRPr lang="en-GB" sz="8800" b="1" dirty="0">
              <a:solidFill>
                <a:schemeClr val="tx2"/>
              </a:solidFill>
              <a:latin typeface="Tw Cen MT Condensed" panose="020B0606020104020203" pitchFamily="34" charset="0"/>
            </a:endParaRPr>
          </a:p>
        </p:txBody>
      </p:sp>
    </p:spTree>
    <p:extLst>
      <p:ext uri="{BB962C8B-B14F-4D97-AF65-F5344CB8AC3E}">
        <p14:creationId xmlns:p14="http://schemas.microsoft.com/office/powerpoint/2010/main" val="38508156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2135188" y="260350"/>
            <a:ext cx="7993062" cy="8617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sz="3600" b="1" dirty="0">
                <a:latin typeface="Tw Cen MT Condensed" panose="020B0606020104020203" pitchFamily="34" charset="0"/>
              </a:rPr>
              <a:t>AGGREGATE DEMAND AND SUPPLY</a:t>
            </a:r>
          </a:p>
          <a:p>
            <a:pPr algn="ctr"/>
            <a:r>
              <a:rPr lang="en-GB" altLang="en-US" sz="1400" dirty="0">
                <a:latin typeface="Tw Cen MT Condensed" panose="020B0606020104020203" pitchFamily="34" charset="0"/>
              </a:rPr>
              <a:t>ANALYSIS</a:t>
            </a:r>
          </a:p>
        </p:txBody>
      </p:sp>
      <p:sp>
        <p:nvSpPr>
          <p:cNvPr id="2056" name="Text Box 8"/>
          <p:cNvSpPr txBox="1">
            <a:spLocks noChangeArrowheads="1"/>
          </p:cNvSpPr>
          <p:nvPr/>
        </p:nvSpPr>
        <p:spPr bwMode="auto">
          <a:xfrm>
            <a:off x="2063751" y="1557339"/>
            <a:ext cx="7940675" cy="411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alibri" panose="020F0502020204030204" pitchFamily="34" charset="0"/>
              </a:defRPr>
            </a:lvl1pPr>
            <a:lvl2pPr marL="914400" indent="-457200">
              <a:defRPr sz="2400">
                <a:solidFill>
                  <a:schemeClr val="tx1"/>
                </a:solidFill>
                <a:latin typeface="Calibri" panose="020F0502020204030204" pitchFamily="34" charset="0"/>
              </a:defRPr>
            </a:lvl2pPr>
            <a:lvl3pPr marL="1371600" indent="-457200">
              <a:defRPr sz="2400">
                <a:solidFill>
                  <a:schemeClr val="tx1"/>
                </a:solidFill>
                <a:latin typeface="Calibri" panose="020F0502020204030204" pitchFamily="34" charset="0"/>
              </a:defRPr>
            </a:lvl3pPr>
            <a:lvl4pPr marL="1828800" indent="-457200">
              <a:defRPr sz="2400">
                <a:solidFill>
                  <a:schemeClr val="tx1"/>
                </a:solidFill>
                <a:latin typeface="Calibri" panose="020F0502020204030204" pitchFamily="34" charset="0"/>
              </a:defRPr>
            </a:lvl4pPr>
            <a:lvl5pPr marL="2286000" indent="-457200">
              <a:defRPr sz="2400">
                <a:solidFill>
                  <a:schemeClr val="tx1"/>
                </a:solidFill>
                <a:latin typeface="Calibri" panose="020F0502020204030204" pitchFamily="34" charset="0"/>
              </a:defRPr>
            </a:lvl5pPr>
            <a:lvl6pPr marL="2743200" indent="-457200" fontAlgn="base">
              <a:spcBef>
                <a:spcPct val="0"/>
              </a:spcBef>
              <a:spcAft>
                <a:spcPct val="0"/>
              </a:spcAft>
              <a:defRPr sz="2400">
                <a:solidFill>
                  <a:schemeClr val="tx1"/>
                </a:solidFill>
                <a:latin typeface="Calibri" panose="020F0502020204030204" pitchFamily="34" charset="0"/>
              </a:defRPr>
            </a:lvl6pPr>
            <a:lvl7pPr marL="3200400" indent="-457200" fontAlgn="base">
              <a:spcBef>
                <a:spcPct val="0"/>
              </a:spcBef>
              <a:spcAft>
                <a:spcPct val="0"/>
              </a:spcAft>
              <a:defRPr sz="2400">
                <a:solidFill>
                  <a:schemeClr val="tx1"/>
                </a:solidFill>
                <a:latin typeface="Calibri" panose="020F0502020204030204" pitchFamily="34" charset="0"/>
              </a:defRPr>
            </a:lvl7pPr>
            <a:lvl8pPr marL="3657600" indent="-457200" fontAlgn="base">
              <a:spcBef>
                <a:spcPct val="0"/>
              </a:spcBef>
              <a:spcAft>
                <a:spcPct val="0"/>
              </a:spcAft>
              <a:defRPr sz="2400">
                <a:solidFill>
                  <a:schemeClr val="tx1"/>
                </a:solidFill>
                <a:latin typeface="Calibri" panose="020F0502020204030204" pitchFamily="34" charset="0"/>
              </a:defRPr>
            </a:lvl8pPr>
            <a:lvl9pPr marL="4114800" indent="-457200" fontAlgn="base">
              <a:spcBef>
                <a:spcPct val="0"/>
              </a:spcBef>
              <a:spcAft>
                <a:spcPct val="0"/>
              </a:spcAft>
              <a:defRPr sz="2400">
                <a:solidFill>
                  <a:schemeClr val="tx1"/>
                </a:solidFill>
                <a:latin typeface="Calibri" panose="020F0502020204030204" pitchFamily="34" charset="0"/>
              </a:defRPr>
            </a:lvl9pPr>
          </a:lstStyle>
          <a:p>
            <a:r>
              <a:rPr lang="en-GB" altLang="en-US" b="1" dirty="0">
                <a:latin typeface="Tw Cen MT Condensed" panose="020B0606020104020203" pitchFamily="34" charset="0"/>
              </a:rPr>
              <a:t>Write a FULL explanation for the following scenario’s: </a:t>
            </a:r>
            <a:r>
              <a:rPr lang="en-GB" altLang="en-US" sz="1600" b="1" dirty="0">
                <a:latin typeface="Tw Cen MT Condensed" panose="020B0606020104020203" pitchFamily="34" charset="0"/>
              </a:rPr>
              <a:t>Include</a:t>
            </a:r>
          </a:p>
          <a:p>
            <a:pPr>
              <a:buFontTx/>
              <a:buAutoNum type="alphaLcParenBoth"/>
            </a:pPr>
            <a:r>
              <a:rPr lang="en-GB" altLang="en-US" sz="1600" b="1" dirty="0">
                <a:latin typeface="Tw Cen MT Condensed" panose="020B0606020104020203" pitchFamily="34" charset="0"/>
              </a:rPr>
              <a:t>the effect on AD and why this will happen</a:t>
            </a:r>
          </a:p>
          <a:p>
            <a:pPr>
              <a:buFontTx/>
              <a:buAutoNum type="alphaLcParenBoth"/>
            </a:pPr>
            <a:r>
              <a:rPr lang="en-GB" altLang="en-US" sz="1600" b="1" dirty="0">
                <a:latin typeface="Tw Cen MT Condensed" panose="020B0606020104020203" pitchFamily="34" charset="0"/>
              </a:rPr>
              <a:t>the effect the change in AD will have on total output in the economy</a:t>
            </a:r>
          </a:p>
          <a:p>
            <a:pPr>
              <a:buFontTx/>
              <a:buAutoNum type="alphaLcParenBoth"/>
            </a:pPr>
            <a:r>
              <a:rPr lang="en-GB" altLang="en-US" sz="1600" b="1" dirty="0">
                <a:latin typeface="Tw Cen MT Condensed" panose="020B0606020104020203" pitchFamily="34" charset="0"/>
              </a:rPr>
              <a:t>The effect of the multiplier</a:t>
            </a:r>
          </a:p>
          <a:p>
            <a:pPr>
              <a:buFontTx/>
              <a:buAutoNum type="alphaLcParenBoth"/>
            </a:pPr>
            <a:r>
              <a:rPr lang="en-GB" altLang="en-US" sz="1600" b="1" dirty="0">
                <a:latin typeface="Tw Cen MT Condensed" panose="020B0606020104020203" pitchFamily="34" charset="0"/>
              </a:rPr>
              <a:t>How the circular flow of income would react</a:t>
            </a:r>
          </a:p>
          <a:p>
            <a:pPr>
              <a:buFontTx/>
              <a:buAutoNum type="arabicParenBoth"/>
            </a:pPr>
            <a:endParaRPr lang="en-GB" altLang="en-US" sz="1600" b="1" dirty="0">
              <a:latin typeface="Tw Cen MT Condensed" panose="020B0606020104020203" pitchFamily="34" charset="0"/>
            </a:endParaRPr>
          </a:p>
          <a:p>
            <a:pPr>
              <a:buFontTx/>
              <a:buAutoNum type="arabicParenBoth"/>
            </a:pPr>
            <a:r>
              <a:rPr lang="en-GB" altLang="en-US" sz="2000" i="1" dirty="0">
                <a:latin typeface="Tw Cen MT Condensed" panose="020B0606020104020203" pitchFamily="34" charset="0"/>
              </a:rPr>
              <a:t>Consumer confidence is at an all time low with the worldwide credit crunch and falling house prices</a:t>
            </a:r>
          </a:p>
          <a:p>
            <a:pPr>
              <a:buFontTx/>
              <a:buAutoNum type="arabicParenBoth"/>
            </a:pPr>
            <a:endParaRPr lang="en-GB" altLang="en-US" sz="2000" i="1" dirty="0">
              <a:latin typeface="Tw Cen MT Condensed" panose="020B0606020104020203" pitchFamily="34" charset="0"/>
            </a:endParaRPr>
          </a:p>
          <a:p>
            <a:pPr>
              <a:buFontTx/>
              <a:buAutoNum type="arabicParenBoth"/>
            </a:pPr>
            <a:r>
              <a:rPr lang="en-GB" altLang="en-US" sz="2000" i="1" dirty="0">
                <a:latin typeface="Tw Cen MT Condensed" panose="020B0606020104020203" pitchFamily="34" charset="0"/>
              </a:rPr>
              <a:t>There has been a rising trade deficit in the UK</a:t>
            </a:r>
          </a:p>
          <a:p>
            <a:pPr>
              <a:buFontTx/>
              <a:buAutoNum type="arabicParenBoth"/>
            </a:pPr>
            <a:endParaRPr lang="en-GB" altLang="en-US" sz="2000" i="1" dirty="0">
              <a:latin typeface="Tw Cen MT Condensed" panose="020B0606020104020203" pitchFamily="34" charset="0"/>
            </a:endParaRPr>
          </a:p>
          <a:p>
            <a:pPr>
              <a:buFontTx/>
              <a:buAutoNum type="arabicParenBoth"/>
            </a:pPr>
            <a:r>
              <a:rPr lang="en-GB" altLang="en-US" sz="2000" i="1" dirty="0">
                <a:latin typeface="Tw Cen MT Condensed" panose="020B0606020104020203" pitchFamily="34" charset="0"/>
              </a:rPr>
              <a:t>Investment spending in the UK falls</a:t>
            </a:r>
          </a:p>
          <a:p>
            <a:pPr>
              <a:buFontTx/>
              <a:buAutoNum type="arabicParenBoth"/>
            </a:pPr>
            <a:endParaRPr lang="en-GB" altLang="en-US" sz="2000" i="1" dirty="0">
              <a:latin typeface="Tw Cen MT Condensed" panose="020B0606020104020203" pitchFamily="34" charset="0"/>
            </a:endParaRPr>
          </a:p>
          <a:p>
            <a:pPr>
              <a:buFontTx/>
              <a:buAutoNum type="arabicParenBoth"/>
            </a:pPr>
            <a:r>
              <a:rPr lang="en-GB" altLang="en-US" sz="2000" i="1" dirty="0">
                <a:latin typeface="Tw Cen MT Condensed" panose="020B0606020104020203" pitchFamily="34" charset="0"/>
              </a:rPr>
              <a:t>The UK Government increase benefits to low income working families</a:t>
            </a:r>
          </a:p>
        </p:txBody>
      </p:sp>
    </p:spTree>
    <p:extLst>
      <p:ext uri="{BB962C8B-B14F-4D97-AF65-F5344CB8AC3E}">
        <p14:creationId xmlns:p14="http://schemas.microsoft.com/office/powerpoint/2010/main" val="2790135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smtClean="0">
                <a:latin typeface="Tw Cen MT Condensed" panose="020B0606020104020203" pitchFamily="34" charset="0"/>
              </a:rPr>
              <a:t>30</a:t>
            </a:r>
            <a:endParaRPr lang="en-GB" sz="23900" b="1" dirty="0">
              <a:latin typeface="Tw Cen MT Condensed" panose="020B0606020104020203" pitchFamily="34" charset="0"/>
            </a:endParaRPr>
          </a:p>
        </p:txBody>
      </p:sp>
    </p:spTree>
    <p:extLst>
      <p:ext uri="{BB962C8B-B14F-4D97-AF65-F5344CB8AC3E}">
        <p14:creationId xmlns:p14="http://schemas.microsoft.com/office/powerpoint/2010/main" val="25544594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135188" y="260350"/>
            <a:ext cx="7993062" cy="8617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sz="3600" b="1" dirty="0">
                <a:latin typeface="Tw Cen MT Condensed" panose="020B0606020104020203" pitchFamily="34" charset="0"/>
              </a:rPr>
              <a:t>AGGREGATE DEMAND AND SUPPLY</a:t>
            </a:r>
          </a:p>
          <a:p>
            <a:pPr algn="ctr"/>
            <a:r>
              <a:rPr lang="en-GB" altLang="en-US" sz="1400" dirty="0">
                <a:latin typeface="Tw Cen MT Condensed" panose="020B0606020104020203" pitchFamily="34" charset="0"/>
              </a:rPr>
              <a:t>ANALYSIS</a:t>
            </a:r>
          </a:p>
        </p:txBody>
      </p:sp>
      <p:sp>
        <p:nvSpPr>
          <p:cNvPr id="40963" name="Text Box 3"/>
          <p:cNvSpPr txBox="1">
            <a:spLocks noChangeArrowheads="1"/>
          </p:cNvSpPr>
          <p:nvPr/>
        </p:nvSpPr>
        <p:spPr bwMode="auto">
          <a:xfrm>
            <a:off x="2063751" y="1341439"/>
            <a:ext cx="7940675"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Calibri" panose="020F0502020204030204" pitchFamily="34" charset="0"/>
              </a:defRPr>
            </a:lvl1pPr>
            <a:lvl2pPr marL="1087438" indent="-457200">
              <a:defRPr sz="2400">
                <a:solidFill>
                  <a:schemeClr val="tx1"/>
                </a:solidFill>
                <a:latin typeface="Calibri" panose="020F0502020204030204" pitchFamily="34" charset="0"/>
              </a:defRPr>
            </a:lvl2pPr>
            <a:lvl3pPr marL="1724025" indent="-457200">
              <a:defRPr sz="2400">
                <a:solidFill>
                  <a:schemeClr val="tx1"/>
                </a:solidFill>
                <a:latin typeface="Calibri" panose="020F0502020204030204" pitchFamily="34" charset="0"/>
              </a:defRPr>
            </a:lvl3pPr>
            <a:lvl4pPr marL="2360613" indent="-457200">
              <a:defRPr sz="2400">
                <a:solidFill>
                  <a:schemeClr val="tx1"/>
                </a:solidFill>
                <a:latin typeface="Calibri" panose="020F0502020204030204" pitchFamily="34" charset="0"/>
              </a:defRPr>
            </a:lvl4pPr>
            <a:lvl5pPr marL="2997200" indent="-457200">
              <a:defRPr sz="2400">
                <a:solidFill>
                  <a:schemeClr val="tx1"/>
                </a:solidFill>
                <a:latin typeface="Calibri" panose="020F0502020204030204" pitchFamily="34" charset="0"/>
              </a:defRPr>
            </a:lvl5pPr>
            <a:lvl6pPr marL="3454400" indent="-457200" fontAlgn="base">
              <a:spcBef>
                <a:spcPct val="0"/>
              </a:spcBef>
              <a:spcAft>
                <a:spcPct val="0"/>
              </a:spcAft>
              <a:defRPr sz="2400">
                <a:solidFill>
                  <a:schemeClr val="tx1"/>
                </a:solidFill>
                <a:latin typeface="Calibri" panose="020F0502020204030204" pitchFamily="34" charset="0"/>
              </a:defRPr>
            </a:lvl6pPr>
            <a:lvl7pPr marL="3911600" indent="-457200" fontAlgn="base">
              <a:spcBef>
                <a:spcPct val="0"/>
              </a:spcBef>
              <a:spcAft>
                <a:spcPct val="0"/>
              </a:spcAft>
              <a:defRPr sz="2400">
                <a:solidFill>
                  <a:schemeClr val="tx1"/>
                </a:solidFill>
                <a:latin typeface="Calibri" panose="020F0502020204030204" pitchFamily="34" charset="0"/>
              </a:defRPr>
            </a:lvl7pPr>
            <a:lvl8pPr marL="4368800" indent="-457200" fontAlgn="base">
              <a:spcBef>
                <a:spcPct val="0"/>
              </a:spcBef>
              <a:spcAft>
                <a:spcPct val="0"/>
              </a:spcAft>
              <a:defRPr sz="2400">
                <a:solidFill>
                  <a:schemeClr val="tx1"/>
                </a:solidFill>
                <a:latin typeface="Calibri" panose="020F0502020204030204" pitchFamily="34" charset="0"/>
              </a:defRPr>
            </a:lvl8pPr>
            <a:lvl9pPr marL="4826000" indent="-457200" fontAlgn="base">
              <a:spcBef>
                <a:spcPct val="0"/>
              </a:spcBef>
              <a:spcAft>
                <a:spcPct val="0"/>
              </a:spcAft>
              <a:defRPr sz="2400">
                <a:solidFill>
                  <a:schemeClr val="tx1"/>
                </a:solidFill>
                <a:latin typeface="Calibri" panose="020F0502020204030204" pitchFamily="34" charset="0"/>
              </a:defRPr>
            </a:lvl9pPr>
          </a:lstStyle>
          <a:p>
            <a:r>
              <a:rPr lang="en-GB" altLang="en-US" sz="2000" i="1" dirty="0">
                <a:latin typeface="Tw Cen MT Condensed" panose="020B0606020104020203" pitchFamily="34" charset="0"/>
              </a:rPr>
              <a:t>A rising trade deficit results in the domestic economy (UK?) importing more goods than they are exporting.  This will result in more money leaving the economy as households and firms reduce their aggregate demand in the economy as they are spending more of their money on foreign goods. </a:t>
            </a:r>
          </a:p>
          <a:p>
            <a:endParaRPr lang="en-GB" altLang="en-US" sz="2000" i="1" dirty="0">
              <a:latin typeface="Tw Cen MT Condensed" panose="020B0606020104020203" pitchFamily="34" charset="0"/>
            </a:endParaRPr>
          </a:p>
          <a:p>
            <a:r>
              <a:rPr lang="en-GB" altLang="en-US" sz="2000" i="1" dirty="0">
                <a:latin typeface="Tw Cen MT Condensed" panose="020B0606020104020203" pitchFamily="34" charset="0"/>
              </a:rPr>
              <a:t>The lack of money heading to domestic firms will result in a fall in profits and a possible fall in output as the firm cuts it’s production.  </a:t>
            </a:r>
          </a:p>
          <a:p>
            <a:endParaRPr lang="en-GB" altLang="en-US" sz="2000" i="1" dirty="0">
              <a:latin typeface="Tw Cen MT Condensed" panose="020B0606020104020203" pitchFamily="34" charset="0"/>
            </a:endParaRPr>
          </a:p>
          <a:p>
            <a:r>
              <a:rPr lang="en-GB" altLang="en-US" sz="2000" i="1" dirty="0">
                <a:latin typeface="Tw Cen MT Condensed" panose="020B0606020104020203" pitchFamily="34" charset="0"/>
              </a:rPr>
              <a:t>The cut in production will mean firms will have less need for workers and may make redundancies.  These unemployed workers will now have less income and will themselves reduce their domestic demand for goods and services with a fall in consumption, leading to a further fall in output.  The de-multiplier effect has set in.</a:t>
            </a:r>
          </a:p>
          <a:p>
            <a:endParaRPr lang="en-GB" altLang="en-US" sz="2000" i="1" dirty="0">
              <a:latin typeface="Tw Cen MT Condensed" panose="020B0606020104020203" pitchFamily="34" charset="0"/>
            </a:endParaRPr>
          </a:p>
          <a:p>
            <a:r>
              <a:rPr lang="en-GB" altLang="en-US" sz="2000" i="1" dirty="0">
                <a:latin typeface="Tw Cen MT Condensed" panose="020B0606020104020203" pitchFamily="34" charset="0"/>
              </a:rPr>
              <a:t>The circular flow of income will shrink as the box will become smaller as more money is flowing out of the economy and aggregate demand is falling, leading to a fall in total GDP or output.</a:t>
            </a:r>
          </a:p>
        </p:txBody>
      </p:sp>
    </p:spTree>
    <p:extLst>
      <p:ext uri="{BB962C8B-B14F-4D97-AF65-F5344CB8AC3E}">
        <p14:creationId xmlns:p14="http://schemas.microsoft.com/office/powerpoint/2010/main" val="35922493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7440" name="Group 112"/>
          <p:cNvGraphicFramePr>
            <a:graphicFrameLocks noGrp="1"/>
          </p:cNvGraphicFramePr>
          <p:nvPr/>
        </p:nvGraphicFramePr>
        <p:xfrm>
          <a:off x="2667000" y="762001"/>
          <a:ext cx="6553200" cy="4178301"/>
        </p:xfrm>
        <a:graphic>
          <a:graphicData uri="http://schemas.openxmlformats.org/drawingml/2006/table">
            <a:tbl>
              <a:tblPr/>
              <a:tblGrid>
                <a:gridCol w="990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03225">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w Cen MT Condensed" panose="020B0606020104020203" pitchFamily="34" charset="0"/>
                      </a:endParaRP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CONSUMPTION</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DISPOSABLE INCOME</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0"/>
                  </a:ext>
                </a:extLst>
              </a:tr>
              <a:tr h="377825">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1957</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171.6</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169.1</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1"/>
                  </a:ext>
                </a:extLst>
              </a:tr>
              <a:tr h="376238">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1958</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176.4</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172.3</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2"/>
                  </a:ext>
                </a:extLst>
              </a:tr>
              <a:tr h="377825">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1967</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227.4</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234.6</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3"/>
                  </a:ext>
                </a:extLst>
              </a:tr>
              <a:tr h="377825">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1968</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233.8</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238.9</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4"/>
                  </a:ext>
                </a:extLst>
              </a:tr>
              <a:tr h="376238">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1977</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275.2</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284.1</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5"/>
                  </a:ext>
                </a:extLst>
              </a:tr>
              <a:tr h="377825">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1978</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290.1</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305.2</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6"/>
                  </a:ext>
                </a:extLst>
              </a:tr>
              <a:tr h="377825">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1987</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381.4</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385.2</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7"/>
                  </a:ext>
                </a:extLst>
              </a:tr>
              <a:tr h="377825">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1988</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410.4</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405.5</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8"/>
                  </a:ext>
                </a:extLst>
              </a:tr>
              <a:tr h="377825">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1997</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489.3</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525.7</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9"/>
                  </a:ext>
                </a:extLst>
              </a:tr>
              <a:tr h="377825">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1998</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502.5</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defRPr>
                      </a:lvl1pPr>
                      <a:lvl2pPr>
                        <a:spcBef>
                          <a:spcPct val="20000"/>
                        </a:spcBef>
                        <a:defRPr sz="1400">
                          <a:solidFill>
                            <a:schemeClr val="tx1"/>
                          </a:solidFill>
                          <a:latin typeface="Arial" panose="020B0604020202020204" pitchFamily="34" charset="0"/>
                        </a:defRPr>
                      </a:lvl2pPr>
                      <a:lvl3pPr>
                        <a:spcBef>
                          <a:spcPct val="20000"/>
                        </a:spcBef>
                        <a:defRPr sz="12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Tw Cen MT Condensed" panose="020B0606020104020203" pitchFamily="34" charset="0"/>
                        </a:rPr>
                        <a:t>525.8</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27441" name="Text Box 113"/>
          <p:cNvSpPr txBox="1">
            <a:spLocks noChangeArrowheads="1"/>
          </p:cNvSpPr>
          <p:nvPr/>
        </p:nvSpPr>
        <p:spPr bwMode="auto">
          <a:xfrm>
            <a:off x="2209801" y="5181601"/>
            <a:ext cx="7788275" cy="1190625"/>
          </a:xfrm>
          <a:prstGeom prst="rect">
            <a:avLst/>
          </a:prstGeom>
          <a:solidFill>
            <a:schemeClr val="bg1"/>
          </a:solidFill>
          <a:ln>
            <a:noFill/>
          </a:ln>
          <a:effectLst/>
          <a:extLs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AutoNum type="arabicParenBoth"/>
            </a:pPr>
            <a:r>
              <a:rPr lang="en-GB" altLang="en-US" sz="1800" b="1">
                <a:latin typeface="Arial Unicode MS" panose="020B0604020202020204" pitchFamily="34" charset="-128"/>
              </a:rPr>
              <a:t>Using the data, draw a graph using EXCEL and explain the relationship between consumption and disposable income.</a:t>
            </a:r>
          </a:p>
          <a:p>
            <a:pPr>
              <a:buFontTx/>
              <a:buAutoNum type="arabicParenBoth"/>
            </a:pPr>
            <a:r>
              <a:rPr lang="en-GB" altLang="en-US" sz="1800" b="1">
                <a:latin typeface="Arial Unicode MS" panose="020B0604020202020204" pitchFamily="34" charset="-128"/>
              </a:rPr>
              <a:t>(i) Calculate the MPC and APC for 1958, 1968, 1978, 1988 and 1998.</a:t>
            </a:r>
          </a:p>
          <a:p>
            <a:r>
              <a:rPr lang="en-GB" altLang="en-US" sz="1800" b="1">
                <a:latin typeface="Arial Unicode MS" panose="020B0604020202020204" pitchFamily="34" charset="-128"/>
              </a:rPr>
              <a:t>	(ii) What happened to saving during these years?</a:t>
            </a:r>
          </a:p>
        </p:txBody>
      </p:sp>
      <p:sp>
        <p:nvSpPr>
          <p:cNvPr id="227442" name="Text Box 114"/>
          <p:cNvSpPr txBox="1">
            <a:spLocks noChangeArrowheads="1"/>
          </p:cNvSpPr>
          <p:nvPr/>
        </p:nvSpPr>
        <p:spPr bwMode="auto">
          <a:xfrm>
            <a:off x="4876801" y="155576"/>
            <a:ext cx="157722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400" b="1" u="sng" dirty="0">
                <a:latin typeface="Tw Cen MT Condensed" panose="020B0606020104020203" pitchFamily="34" charset="0"/>
              </a:rPr>
              <a:t>EXERCISE #1</a:t>
            </a:r>
          </a:p>
        </p:txBody>
      </p:sp>
    </p:spTree>
    <p:extLst>
      <p:ext uri="{BB962C8B-B14F-4D97-AF65-F5344CB8AC3E}">
        <p14:creationId xmlns:p14="http://schemas.microsoft.com/office/powerpoint/2010/main" val="196655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9600" b="1" dirty="0" smtClean="0">
                <a:solidFill>
                  <a:schemeClr val="tx2"/>
                </a:solidFill>
                <a:latin typeface="Tw Cen MT Condensed" panose="020B0606020104020203" pitchFamily="34" charset="0"/>
              </a:rPr>
              <a:t>30 Intro to AD and Worksheet</a:t>
            </a:r>
            <a:endParaRPr lang="en-GB" sz="9600" b="1" dirty="0">
              <a:solidFill>
                <a:schemeClr val="tx2"/>
              </a:solidFill>
              <a:latin typeface="Tw Cen MT Condensed" panose="020B0606020104020203" pitchFamily="34" charset="0"/>
            </a:endParaRPr>
          </a:p>
        </p:txBody>
      </p:sp>
    </p:spTree>
    <p:extLst>
      <p:ext uri="{BB962C8B-B14F-4D97-AF65-F5344CB8AC3E}">
        <p14:creationId xmlns:p14="http://schemas.microsoft.com/office/powerpoint/2010/main" val="802716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 y="97536"/>
            <a:ext cx="6610104" cy="1325563"/>
          </a:xfrm>
        </p:spPr>
        <p:txBody>
          <a:bodyPr/>
          <a:lstStyle/>
          <a:p>
            <a:r>
              <a:rPr lang="en-GB" b="1" u="sng" dirty="0" smtClean="0"/>
              <a:t>Aggregate Demand STARTER</a:t>
            </a:r>
            <a:endParaRPr lang="en-GB" b="1" u="sng" dirty="0"/>
          </a:p>
        </p:txBody>
      </p:sp>
      <p:sp>
        <p:nvSpPr>
          <p:cNvPr id="5" name="Rectangle 4"/>
          <p:cNvSpPr/>
          <p:nvPr/>
        </p:nvSpPr>
        <p:spPr>
          <a:xfrm>
            <a:off x="7789129" y="97536"/>
            <a:ext cx="4279392" cy="5878532"/>
          </a:xfrm>
          <a:prstGeom prst="rect">
            <a:avLst/>
          </a:prstGeom>
          <a:solidFill>
            <a:schemeClr val="bg1"/>
          </a:solidFill>
        </p:spPr>
        <p:txBody>
          <a:bodyPr wrap="square">
            <a:spAutoFit/>
          </a:bodyPr>
          <a:lstStyle/>
          <a:p>
            <a:r>
              <a:rPr lang="en-GB" sz="2800" b="1" u="sng" dirty="0">
                <a:latin typeface="Tw Cen MT Condensed" panose="020B0606020104020203" pitchFamily="34" charset="0"/>
              </a:rPr>
              <a:t>Aggregate Demand and the Price </a:t>
            </a:r>
            <a:r>
              <a:rPr lang="en-GB" sz="2800" b="1" u="sng" dirty="0" smtClean="0">
                <a:latin typeface="Tw Cen MT Condensed" panose="020B0606020104020203" pitchFamily="34" charset="0"/>
              </a:rPr>
              <a:t>Level - Why is there an inverse relationship?</a:t>
            </a:r>
            <a:endParaRPr lang="en-GB" sz="2800" u="sng" dirty="0">
              <a:latin typeface="Tw Cen MT Condensed" panose="020B0606020104020203" pitchFamily="34" charset="0"/>
            </a:endParaRPr>
          </a:p>
          <a:p>
            <a:endParaRPr lang="en-GB" sz="2800" dirty="0" smtClean="0">
              <a:latin typeface="Tw Cen MT Condensed" panose="020B0606020104020203" pitchFamily="34" charset="0"/>
            </a:endParaRPr>
          </a:p>
          <a:p>
            <a:r>
              <a:rPr lang="en-GB" sz="2400" dirty="0" smtClean="0">
                <a:latin typeface="Tw Cen MT Condensed" panose="020B0606020104020203" pitchFamily="34" charset="0"/>
              </a:rPr>
              <a:t>As </a:t>
            </a:r>
            <a:r>
              <a:rPr lang="en-GB" sz="2400" dirty="0">
                <a:latin typeface="Tw Cen MT Condensed" panose="020B0606020104020203" pitchFamily="34" charset="0"/>
              </a:rPr>
              <a:t>the price level </a:t>
            </a:r>
            <a:r>
              <a:rPr lang="en-GB" sz="2400" dirty="0" smtClean="0">
                <a:latin typeface="Tw Cen MT Condensed" panose="020B0606020104020203" pitchFamily="34" charset="0"/>
              </a:rPr>
              <a:t>rises consumers </a:t>
            </a:r>
            <a:r>
              <a:rPr lang="en-GB" sz="2400" dirty="0">
                <a:latin typeface="Tw Cen MT Condensed" panose="020B0606020104020203" pitchFamily="34" charset="0"/>
              </a:rPr>
              <a:t>are less able to buy the items they want or </a:t>
            </a:r>
            <a:r>
              <a:rPr lang="en-GB" sz="2400" dirty="0" smtClean="0">
                <a:latin typeface="Tw Cen MT Condensed" panose="020B0606020104020203" pitchFamily="34" charset="0"/>
              </a:rPr>
              <a:t>need if their incomes stay fixed. </a:t>
            </a:r>
            <a:endParaRPr lang="en-GB" sz="2400" dirty="0">
              <a:latin typeface="Tw Cen MT Condensed" panose="020B0606020104020203" pitchFamily="34" charset="0"/>
            </a:endParaRPr>
          </a:p>
          <a:p>
            <a:endParaRPr lang="en-GB" sz="2400" dirty="0" smtClean="0">
              <a:latin typeface="Tw Cen MT Condensed" panose="020B0606020104020203" pitchFamily="34" charset="0"/>
            </a:endParaRPr>
          </a:p>
          <a:p>
            <a:r>
              <a:rPr lang="en-GB" sz="2400" dirty="0" smtClean="0">
                <a:latin typeface="Tw Cen MT Condensed" panose="020B0606020104020203" pitchFamily="34" charset="0"/>
              </a:rPr>
              <a:t>Effectively, the </a:t>
            </a:r>
            <a:r>
              <a:rPr lang="en-GB" sz="2400" dirty="0">
                <a:latin typeface="Tw Cen MT Condensed" panose="020B0606020104020203" pitchFamily="34" charset="0"/>
              </a:rPr>
              <a:t>real value of people’s incomes </a:t>
            </a:r>
            <a:r>
              <a:rPr lang="en-GB" sz="2400" dirty="0" smtClean="0">
                <a:latin typeface="Tw Cen MT Condensed" panose="020B0606020104020203" pitchFamily="34" charset="0"/>
              </a:rPr>
              <a:t>fall.</a:t>
            </a:r>
            <a:endParaRPr lang="en-GB" sz="2400" dirty="0">
              <a:latin typeface="Tw Cen MT Condensed" panose="020B0606020104020203" pitchFamily="34" charset="0"/>
            </a:endParaRPr>
          </a:p>
          <a:p>
            <a:endParaRPr lang="en-GB" sz="2400" i="1" dirty="0" smtClean="0">
              <a:latin typeface="Tw Cen MT Condensed" panose="020B0606020104020203" pitchFamily="34" charset="0"/>
            </a:endParaRPr>
          </a:p>
          <a:p>
            <a:r>
              <a:rPr lang="en-GB" sz="2400" i="1" dirty="0" smtClean="0">
                <a:latin typeface="Tw Cen MT Condensed" panose="020B0606020104020203" pitchFamily="34" charset="0"/>
              </a:rPr>
              <a:t>If </a:t>
            </a:r>
            <a:r>
              <a:rPr lang="en-GB" sz="2400" i="1" dirty="0">
                <a:latin typeface="Tw Cen MT Condensed" panose="020B0606020104020203" pitchFamily="34" charset="0"/>
              </a:rPr>
              <a:t>over the course of a year all prices rose by 10 per cent whilst your money income remained the same, your real income would have fallen by 10</a:t>
            </a:r>
            <a:r>
              <a:rPr lang="en-GB" sz="2400" i="1" dirty="0" smtClean="0">
                <a:latin typeface="Tw Cen MT Condensed" panose="020B0606020104020203" pitchFamily="34" charset="0"/>
              </a:rPr>
              <a:t>%</a:t>
            </a:r>
            <a:endParaRPr lang="en-GB" sz="2400" i="1" dirty="0">
              <a:latin typeface="Tw Cen MT Condensed" panose="020B0606020104020203" pitchFamily="34" charset="0"/>
            </a:endParaRPr>
          </a:p>
        </p:txBody>
      </p:sp>
      <p:pic>
        <p:nvPicPr>
          <p:cNvPr id="6" name="Picture 5"/>
          <p:cNvPicPr>
            <a:picLocks noChangeAspect="1"/>
          </p:cNvPicPr>
          <p:nvPr/>
        </p:nvPicPr>
        <p:blipFill>
          <a:blip r:embed="rId3"/>
          <a:stretch>
            <a:fillRect/>
          </a:stretch>
        </p:blipFill>
        <p:spPr>
          <a:xfrm>
            <a:off x="109728" y="1191762"/>
            <a:ext cx="7263947" cy="5428493"/>
          </a:xfrm>
          <a:prstGeom prst="rect">
            <a:avLst/>
          </a:prstGeom>
        </p:spPr>
      </p:pic>
    </p:spTree>
    <p:extLst>
      <p:ext uri="{BB962C8B-B14F-4D97-AF65-F5344CB8AC3E}">
        <p14:creationId xmlns:p14="http://schemas.microsoft.com/office/powerpoint/2010/main" val="68807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08213" y="0"/>
            <a:ext cx="7772400" cy="1347788"/>
          </a:xfrm>
        </p:spPr>
        <p:txBody>
          <a:bodyPr/>
          <a:lstStyle/>
          <a:p>
            <a:r>
              <a:rPr lang="en-GB" altLang="en-US" sz="4000" b="1"/>
              <a:t>DIFFERENCES BETWEEN MACRO AND MICRO MODELS</a:t>
            </a:r>
          </a:p>
        </p:txBody>
      </p:sp>
      <p:sp>
        <p:nvSpPr>
          <p:cNvPr id="27652" name="Line 4"/>
          <p:cNvSpPr>
            <a:spLocks noChangeShapeType="1"/>
          </p:cNvSpPr>
          <p:nvPr/>
        </p:nvSpPr>
        <p:spPr bwMode="auto">
          <a:xfrm>
            <a:off x="1564278" y="1844419"/>
            <a:ext cx="0" cy="36734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7653" name="Line 5"/>
          <p:cNvSpPr>
            <a:spLocks noChangeShapeType="1"/>
          </p:cNvSpPr>
          <p:nvPr/>
        </p:nvSpPr>
        <p:spPr bwMode="auto">
          <a:xfrm>
            <a:off x="1564278" y="5590918"/>
            <a:ext cx="33845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7654" name="Line 6"/>
          <p:cNvSpPr>
            <a:spLocks noChangeShapeType="1"/>
          </p:cNvSpPr>
          <p:nvPr/>
        </p:nvSpPr>
        <p:spPr bwMode="auto">
          <a:xfrm>
            <a:off x="6188814" y="1917443"/>
            <a:ext cx="0" cy="36734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7655" name="Line 7"/>
          <p:cNvSpPr>
            <a:spLocks noChangeShapeType="1"/>
          </p:cNvSpPr>
          <p:nvPr/>
        </p:nvSpPr>
        <p:spPr bwMode="auto">
          <a:xfrm>
            <a:off x="6215063" y="5599113"/>
            <a:ext cx="33845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7656" name="Text Box 8"/>
          <p:cNvSpPr txBox="1">
            <a:spLocks noChangeArrowheads="1"/>
          </p:cNvSpPr>
          <p:nvPr/>
        </p:nvSpPr>
        <p:spPr bwMode="auto">
          <a:xfrm>
            <a:off x="1111841" y="1371343"/>
            <a:ext cx="63350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400" dirty="0">
                <a:latin typeface="Tw Cen MT Condensed" panose="020B0606020104020203" pitchFamily="34" charset="0"/>
              </a:rPr>
              <a:t>Price</a:t>
            </a:r>
          </a:p>
        </p:txBody>
      </p:sp>
      <p:sp>
        <p:nvSpPr>
          <p:cNvPr id="27657" name="Text Box 9"/>
          <p:cNvSpPr txBox="1">
            <a:spLocks noChangeArrowheads="1"/>
          </p:cNvSpPr>
          <p:nvPr/>
        </p:nvSpPr>
        <p:spPr bwMode="auto">
          <a:xfrm>
            <a:off x="4156666" y="5527418"/>
            <a:ext cx="97334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400" dirty="0">
                <a:latin typeface="Tw Cen MT Condensed" panose="020B0606020104020203" pitchFamily="34" charset="0"/>
              </a:rPr>
              <a:t>Quantity</a:t>
            </a:r>
          </a:p>
        </p:txBody>
      </p:sp>
      <p:sp>
        <p:nvSpPr>
          <p:cNvPr id="27658" name="Text Box 10"/>
          <p:cNvSpPr txBox="1">
            <a:spLocks noChangeArrowheads="1"/>
          </p:cNvSpPr>
          <p:nvPr/>
        </p:nvSpPr>
        <p:spPr bwMode="auto">
          <a:xfrm>
            <a:off x="5783264" y="1503363"/>
            <a:ext cx="116794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400" dirty="0">
                <a:latin typeface="Tw Cen MT Condensed" panose="020B0606020104020203" pitchFamily="34" charset="0"/>
              </a:rPr>
              <a:t>Price Level</a:t>
            </a:r>
          </a:p>
        </p:txBody>
      </p:sp>
      <p:sp>
        <p:nvSpPr>
          <p:cNvPr id="27659" name="Text Box 11"/>
          <p:cNvSpPr txBox="1">
            <a:spLocks noChangeArrowheads="1"/>
          </p:cNvSpPr>
          <p:nvPr/>
        </p:nvSpPr>
        <p:spPr bwMode="auto">
          <a:xfrm>
            <a:off x="8447088" y="5680076"/>
            <a:ext cx="1664238"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400" dirty="0">
                <a:latin typeface="Tw Cen MT Condensed" panose="020B0606020104020203" pitchFamily="34" charset="0"/>
              </a:rPr>
              <a:t>Real GDP/</a:t>
            </a:r>
          </a:p>
          <a:p>
            <a:r>
              <a:rPr lang="en-GB" altLang="en-US" sz="2400" dirty="0">
                <a:latin typeface="Tw Cen MT Condensed" panose="020B0606020104020203" pitchFamily="34" charset="0"/>
              </a:rPr>
              <a:t>Real Output</a:t>
            </a:r>
          </a:p>
          <a:p>
            <a:r>
              <a:rPr lang="en-GB" altLang="en-US" sz="2400" dirty="0">
                <a:latin typeface="Tw Cen MT Condensed" panose="020B0606020104020203" pitchFamily="34" charset="0"/>
              </a:rPr>
              <a:t>National Income</a:t>
            </a:r>
          </a:p>
        </p:txBody>
      </p:sp>
    </p:spTree>
    <p:extLst>
      <p:ext uri="{BB962C8B-B14F-4D97-AF65-F5344CB8AC3E}">
        <p14:creationId xmlns:p14="http://schemas.microsoft.com/office/powerpoint/2010/main" val="3663867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additive="base">
                                        <p:cTn id="7" dur="500" fill="hold"/>
                                        <p:tgtEl>
                                          <p:spTgt spid="27654"/>
                                        </p:tgtEl>
                                        <p:attrNameLst>
                                          <p:attrName>ppt_x</p:attrName>
                                        </p:attrNameLst>
                                      </p:cBhvr>
                                      <p:tavLst>
                                        <p:tav tm="0">
                                          <p:val>
                                            <p:strVal val="#ppt_x"/>
                                          </p:val>
                                        </p:tav>
                                        <p:tav tm="100000">
                                          <p:val>
                                            <p:strVal val="#ppt_x"/>
                                          </p:val>
                                        </p:tav>
                                      </p:tavLst>
                                    </p:anim>
                                    <p:anim calcmode="lin" valueType="num">
                                      <p:cBhvr additive="base">
                                        <p:cTn id="8" dur="500" fill="hold"/>
                                        <p:tgtEl>
                                          <p:spTgt spid="276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55"/>
                                        </p:tgtEl>
                                        <p:attrNameLst>
                                          <p:attrName>style.visibility</p:attrName>
                                        </p:attrNameLst>
                                      </p:cBhvr>
                                      <p:to>
                                        <p:strVal val="visible"/>
                                      </p:to>
                                    </p:set>
                                    <p:anim calcmode="lin" valueType="num">
                                      <p:cBhvr additive="base">
                                        <p:cTn id="11" dur="500" fill="hold"/>
                                        <p:tgtEl>
                                          <p:spTgt spid="27655"/>
                                        </p:tgtEl>
                                        <p:attrNameLst>
                                          <p:attrName>ppt_x</p:attrName>
                                        </p:attrNameLst>
                                      </p:cBhvr>
                                      <p:tavLst>
                                        <p:tav tm="0">
                                          <p:val>
                                            <p:strVal val="#ppt_x"/>
                                          </p:val>
                                        </p:tav>
                                        <p:tav tm="100000">
                                          <p:val>
                                            <p:strVal val="#ppt_x"/>
                                          </p:val>
                                        </p:tav>
                                      </p:tavLst>
                                    </p:anim>
                                    <p:anim calcmode="lin" valueType="num">
                                      <p:cBhvr additive="base">
                                        <p:cTn id="12" dur="500" fill="hold"/>
                                        <p:tgtEl>
                                          <p:spTgt spid="2765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58"/>
                                        </p:tgtEl>
                                        <p:attrNameLst>
                                          <p:attrName>style.visibility</p:attrName>
                                        </p:attrNameLst>
                                      </p:cBhvr>
                                      <p:to>
                                        <p:strVal val="visible"/>
                                      </p:to>
                                    </p:set>
                                    <p:anim calcmode="lin" valueType="num">
                                      <p:cBhvr additive="base">
                                        <p:cTn id="15" dur="500" fill="hold"/>
                                        <p:tgtEl>
                                          <p:spTgt spid="27658"/>
                                        </p:tgtEl>
                                        <p:attrNameLst>
                                          <p:attrName>ppt_x</p:attrName>
                                        </p:attrNameLst>
                                      </p:cBhvr>
                                      <p:tavLst>
                                        <p:tav tm="0">
                                          <p:val>
                                            <p:strVal val="#ppt_x"/>
                                          </p:val>
                                        </p:tav>
                                        <p:tav tm="100000">
                                          <p:val>
                                            <p:strVal val="#ppt_x"/>
                                          </p:val>
                                        </p:tav>
                                      </p:tavLst>
                                    </p:anim>
                                    <p:anim calcmode="lin" valueType="num">
                                      <p:cBhvr additive="base">
                                        <p:cTn id="16" dur="500" fill="hold"/>
                                        <p:tgtEl>
                                          <p:spTgt spid="2765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659"/>
                                        </p:tgtEl>
                                        <p:attrNameLst>
                                          <p:attrName>style.visibility</p:attrName>
                                        </p:attrNameLst>
                                      </p:cBhvr>
                                      <p:to>
                                        <p:strVal val="visible"/>
                                      </p:to>
                                    </p:set>
                                    <p:anim calcmode="lin" valueType="num">
                                      <p:cBhvr additive="base">
                                        <p:cTn id="19" dur="500" fill="hold"/>
                                        <p:tgtEl>
                                          <p:spTgt spid="27659"/>
                                        </p:tgtEl>
                                        <p:attrNameLst>
                                          <p:attrName>ppt_x</p:attrName>
                                        </p:attrNameLst>
                                      </p:cBhvr>
                                      <p:tavLst>
                                        <p:tav tm="0">
                                          <p:val>
                                            <p:strVal val="#ppt_x"/>
                                          </p:val>
                                        </p:tav>
                                        <p:tav tm="100000">
                                          <p:val>
                                            <p:strVal val="#ppt_x"/>
                                          </p:val>
                                        </p:tav>
                                      </p:tavLst>
                                    </p:anim>
                                    <p:anim calcmode="lin" valueType="num">
                                      <p:cBhvr additive="base">
                                        <p:cTn id="20" dur="500" fill="hold"/>
                                        <p:tgtEl>
                                          <p:spTgt spid="276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5" grpId="0" animBg="1"/>
      <p:bldP spid="27658" grpId="0"/>
      <p:bldP spid="276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ShapeType="1"/>
          </p:cNvSpPr>
          <p:nvPr/>
        </p:nvSpPr>
        <p:spPr bwMode="auto">
          <a:xfrm flipV="1">
            <a:off x="1524000" y="736600"/>
            <a:ext cx="9144000" cy="15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1987" name="Text Box 3"/>
          <p:cNvSpPr txBox="1">
            <a:spLocks noChangeArrowheads="1"/>
          </p:cNvSpPr>
          <p:nvPr/>
        </p:nvSpPr>
        <p:spPr bwMode="auto">
          <a:xfrm>
            <a:off x="5165726" y="136526"/>
            <a:ext cx="5502275" cy="338554"/>
          </a:xfrm>
          <a:prstGeom prst="rect">
            <a:avLst/>
          </a:prstGeom>
          <a:solidFill>
            <a:srgbClr val="FAFF1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alibri" panose="020F0502020204030204" pitchFamily="34" charset="0"/>
              </a:defRPr>
            </a:lvl1pPr>
            <a:lvl2pPr marL="800100" indent="-342900">
              <a:defRPr sz="2400">
                <a:solidFill>
                  <a:schemeClr val="tx1"/>
                </a:solidFill>
                <a:latin typeface="Calibri" panose="020F0502020204030204" pitchFamily="34" charset="0"/>
              </a:defRPr>
            </a:lvl2pPr>
            <a:lvl3pPr marL="1257300" indent="-342900">
              <a:defRPr sz="2400">
                <a:solidFill>
                  <a:schemeClr val="tx1"/>
                </a:solidFill>
                <a:latin typeface="Calibri" panose="020F0502020204030204" pitchFamily="34" charset="0"/>
              </a:defRPr>
            </a:lvl3pPr>
            <a:lvl4pPr marL="1714500" indent="-342900">
              <a:defRPr sz="2400">
                <a:solidFill>
                  <a:schemeClr val="tx1"/>
                </a:solidFill>
                <a:latin typeface="Calibri" panose="020F0502020204030204" pitchFamily="34" charset="0"/>
              </a:defRPr>
            </a:lvl4pPr>
            <a:lvl5pPr marL="2171700" indent="-342900">
              <a:defRPr sz="2400">
                <a:solidFill>
                  <a:schemeClr val="tx1"/>
                </a:solidFill>
                <a:latin typeface="Calibri" panose="020F0502020204030204" pitchFamily="34" charset="0"/>
              </a:defRPr>
            </a:lvl5pPr>
            <a:lvl6pPr marL="2628900" indent="-342900" fontAlgn="base">
              <a:spcBef>
                <a:spcPct val="0"/>
              </a:spcBef>
              <a:spcAft>
                <a:spcPct val="0"/>
              </a:spcAft>
              <a:defRPr sz="2400">
                <a:solidFill>
                  <a:schemeClr val="tx1"/>
                </a:solidFill>
                <a:latin typeface="Calibri" panose="020F0502020204030204" pitchFamily="34" charset="0"/>
              </a:defRPr>
            </a:lvl6pPr>
            <a:lvl7pPr marL="3086100" indent="-342900" fontAlgn="base">
              <a:spcBef>
                <a:spcPct val="0"/>
              </a:spcBef>
              <a:spcAft>
                <a:spcPct val="0"/>
              </a:spcAft>
              <a:defRPr sz="2400">
                <a:solidFill>
                  <a:schemeClr val="tx1"/>
                </a:solidFill>
                <a:latin typeface="Calibri" panose="020F0502020204030204" pitchFamily="34" charset="0"/>
              </a:defRPr>
            </a:lvl7pPr>
            <a:lvl8pPr marL="3543300" indent="-342900" fontAlgn="base">
              <a:spcBef>
                <a:spcPct val="0"/>
              </a:spcBef>
              <a:spcAft>
                <a:spcPct val="0"/>
              </a:spcAft>
              <a:defRPr sz="2400">
                <a:solidFill>
                  <a:schemeClr val="tx1"/>
                </a:solidFill>
                <a:latin typeface="Calibri" panose="020F0502020204030204" pitchFamily="34" charset="0"/>
              </a:defRPr>
            </a:lvl8pPr>
            <a:lvl9pPr marL="4000500" indent="-342900" fontAlgn="base">
              <a:spcBef>
                <a:spcPct val="0"/>
              </a:spcBef>
              <a:spcAft>
                <a:spcPct val="0"/>
              </a:spcAft>
              <a:defRPr sz="2400">
                <a:solidFill>
                  <a:schemeClr val="tx1"/>
                </a:solidFill>
                <a:latin typeface="Calibri" panose="020F0502020204030204" pitchFamily="34" charset="0"/>
              </a:defRPr>
            </a:lvl9pPr>
          </a:lstStyle>
          <a:p>
            <a:pPr algn="ctr"/>
            <a:r>
              <a:rPr lang="en-GB" altLang="en-US" sz="1600" b="1" dirty="0">
                <a:latin typeface="Tw Cen MT Condensed" panose="020B0606020104020203" pitchFamily="34" charset="0"/>
              </a:rPr>
              <a:t>Explain the difference between demand and aggregate demand</a:t>
            </a:r>
          </a:p>
        </p:txBody>
      </p:sp>
      <p:grpSp>
        <p:nvGrpSpPr>
          <p:cNvPr id="41988" name="Group 4"/>
          <p:cNvGrpSpPr>
            <a:grpSpLocks/>
          </p:cNvGrpSpPr>
          <p:nvPr/>
        </p:nvGrpSpPr>
        <p:grpSpPr bwMode="auto">
          <a:xfrm>
            <a:off x="8275638" y="4200526"/>
            <a:ext cx="1452562" cy="1425575"/>
            <a:chOff x="4224" y="288"/>
            <a:chExt cx="1008" cy="912"/>
          </a:xfrm>
        </p:grpSpPr>
        <p:sp>
          <p:nvSpPr>
            <p:cNvPr id="41989" name="Line 5"/>
            <p:cNvSpPr>
              <a:spLocks noChangeShapeType="1"/>
            </p:cNvSpPr>
            <p:nvPr/>
          </p:nvSpPr>
          <p:spPr bwMode="auto">
            <a:xfrm>
              <a:off x="4224" y="288"/>
              <a:ext cx="0" cy="9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1990" name="Line 6"/>
            <p:cNvSpPr>
              <a:spLocks noChangeShapeType="1"/>
            </p:cNvSpPr>
            <p:nvPr/>
          </p:nvSpPr>
          <p:spPr bwMode="auto">
            <a:xfrm>
              <a:off x="4224" y="1200"/>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1991" name="Line 7"/>
            <p:cNvSpPr>
              <a:spLocks noChangeShapeType="1"/>
            </p:cNvSpPr>
            <p:nvPr/>
          </p:nvSpPr>
          <p:spPr bwMode="auto">
            <a:xfrm>
              <a:off x="4368" y="432"/>
              <a:ext cx="672" cy="67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grpSp>
      <p:sp>
        <p:nvSpPr>
          <p:cNvPr id="41992" name="Text Box 8"/>
          <p:cNvSpPr txBox="1">
            <a:spLocks noChangeArrowheads="1"/>
          </p:cNvSpPr>
          <p:nvPr/>
        </p:nvSpPr>
        <p:spPr bwMode="auto">
          <a:xfrm>
            <a:off x="7861301" y="3971926"/>
            <a:ext cx="396262"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1000" dirty="0">
                <a:latin typeface="Tw Cen MT Condensed" panose="020B0606020104020203" pitchFamily="34" charset="0"/>
              </a:rPr>
              <a:t>Price </a:t>
            </a:r>
          </a:p>
          <a:p>
            <a:r>
              <a:rPr lang="en-GB" altLang="en-US" sz="1000" dirty="0">
                <a:latin typeface="Tw Cen MT Condensed" panose="020B0606020104020203" pitchFamily="34" charset="0"/>
              </a:rPr>
              <a:t>Level</a:t>
            </a:r>
          </a:p>
        </p:txBody>
      </p:sp>
      <p:sp>
        <p:nvSpPr>
          <p:cNvPr id="41993" name="Text Box 9"/>
          <p:cNvSpPr txBox="1">
            <a:spLocks noChangeArrowheads="1"/>
          </p:cNvSpPr>
          <p:nvPr/>
        </p:nvSpPr>
        <p:spPr bwMode="auto">
          <a:xfrm>
            <a:off x="9732963" y="5340351"/>
            <a:ext cx="500458" cy="55399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1000" dirty="0">
                <a:latin typeface="Tw Cen MT Condensed" panose="020B0606020104020203" pitchFamily="34" charset="0"/>
              </a:rPr>
              <a:t>Real</a:t>
            </a:r>
          </a:p>
          <a:p>
            <a:r>
              <a:rPr lang="en-GB" altLang="en-US" sz="1000" dirty="0">
                <a:latin typeface="Tw Cen MT Condensed" panose="020B0606020104020203" pitchFamily="34" charset="0"/>
              </a:rPr>
              <a:t>National</a:t>
            </a:r>
          </a:p>
          <a:p>
            <a:r>
              <a:rPr lang="en-GB" altLang="en-US" sz="1000" dirty="0">
                <a:latin typeface="Tw Cen MT Condensed" panose="020B0606020104020203" pitchFamily="34" charset="0"/>
              </a:rPr>
              <a:t>Income</a:t>
            </a:r>
          </a:p>
        </p:txBody>
      </p:sp>
      <p:sp>
        <p:nvSpPr>
          <p:cNvPr id="41994" name="Text Box 10"/>
          <p:cNvSpPr txBox="1">
            <a:spLocks noChangeArrowheads="1"/>
          </p:cNvSpPr>
          <p:nvPr/>
        </p:nvSpPr>
        <p:spPr bwMode="auto">
          <a:xfrm>
            <a:off x="9374188" y="5202238"/>
            <a:ext cx="377026"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dirty="0">
                <a:latin typeface="Tw Cen MT Condensed" panose="020B0606020104020203" pitchFamily="34" charset="0"/>
              </a:rPr>
              <a:t>AD</a:t>
            </a:r>
          </a:p>
        </p:txBody>
      </p:sp>
      <p:sp>
        <p:nvSpPr>
          <p:cNvPr id="41995" name="Line 11"/>
          <p:cNvSpPr>
            <a:spLocks noChangeShapeType="1"/>
          </p:cNvSpPr>
          <p:nvPr/>
        </p:nvSpPr>
        <p:spPr bwMode="auto">
          <a:xfrm>
            <a:off x="7264400" y="4806950"/>
            <a:ext cx="838200" cy="0"/>
          </a:xfrm>
          <a:prstGeom prst="line">
            <a:avLst/>
          </a:prstGeom>
          <a:noFill/>
          <a:ln w="1143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1996" name="Text Box 12"/>
          <p:cNvSpPr txBox="1">
            <a:spLocks noChangeArrowheads="1"/>
          </p:cNvSpPr>
          <p:nvPr/>
        </p:nvSpPr>
        <p:spPr bwMode="auto">
          <a:xfrm>
            <a:off x="8455026" y="4014788"/>
            <a:ext cx="1640193"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400" b="1" dirty="0">
                <a:latin typeface="Tw Cen MT Condensed" panose="020B0606020104020203" pitchFamily="34" charset="0"/>
              </a:rPr>
              <a:t>UK ECONOMY</a:t>
            </a:r>
          </a:p>
        </p:txBody>
      </p:sp>
      <p:grpSp>
        <p:nvGrpSpPr>
          <p:cNvPr id="41997" name="Group 13"/>
          <p:cNvGrpSpPr>
            <a:grpSpLocks/>
          </p:cNvGrpSpPr>
          <p:nvPr/>
        </p:nvGrpSpPr>
        <p:grpSpPr bwMode="auto">
          <a:xfrm>
            <a:off x="2200275" y="4125915"/>
            <a:ext cx="4511675" cy="1965326"/>
            <a:chOff x="403" y="2669"/>
            <a:chExt cx="2842" cy="1238"/>
          </a:xfrm>
        </p:grpSpPr>
        <p:sp>
          <p:nvSpPr>
            <p:cNvPr id="41998" name="Line 14"/>
            <p:cNvSpPr>
              <a:spLocks noChangeShapeType="1"/>
            </p:cNvSpPr>
            <p:nvPr/>
          </p:nvSpPr>
          <p:spPr bwMode="auto">
            <a:xfrm>
              <a:off x="2595" y="2762"/>
              <a:ext cx="0" cy="47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1999" name="Line 15"/>
            <p:cNvSpPr>
              <a:spLocks noChangeShapeType="1"/>
            </p:cNvSpPr>
            <p:nvPr/>
          </p:nvSpPr>
          <p:spPr bwMode="auto">
            <a:xfrm>
              <a:off x="2595" y="3240"/>
              <a:ext cx="432"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00" name="Line 16"/>
            <p:cNvSpPr>
              <a:spLocks noChangeShapeType="1"/>
            </p:cNvSpPr>
            <p:nvPr/>
          </p:nvSpPr>
          <p:spPr bwMode="auto">
            <a:xfrm>
              <a:off x="2636" y="2989"/>
              <a:ext cx="322" cy="11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01" name="Text Box 17"/>
            <p:cNvSpPr txBox="1">
              <a:spLocks noChangeArrowheads="1"/>
            </p:cNvSpPr>
            <p:nvPr/>
          </p:nvSpPr>
          <p:spPr bwMode="auto">
            <a:xfrm>
              <a:off x="2345" y="2678"/>
              <a:ext cx="170" cy="23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dirty="0">
                  <a:latin typeface="Tw Cen MT Condensed" panose="020B0606020104020203" pitchFamily="34" charset="0"/>
                </a:rPr>
                <a:t>p</a:t>
              </a:r>
            </a:p>
          </p:txBody>
        </p:sp>
        <p:sp>
          <p:nvSpPr>
            <p:cNvPr id="42002" name="Text Box 18"/>
            <p:cNvSpPr txBox="1">
              <a:spLocks noChangeArrowheads="1"/>
            </p:cNvSpPr>
            <p:nvPr/>
          </p:nvSpPr>
          <p:spPr bwMode="auto">
            <a:xfrm>
              <a:off x="3075" y="3174"/>
              <a:ext cx="170" cy="23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dirty="0">
                  <a:latin typeface="Tw Cen MT Condensed" panose="020B0606020104020203" pitchFamily="34" charset="0"/>
                </a:rPr>
                <a:t>q</a:t>
              </a:r>
            </a:p>
          </p:txBody>
        </p:sp>
        <p:sp>
          <p:nvSpPr>
            <p:cNvPr id="42003" name="Text Box 19"/>
            <p:cNvSpPr txBox="1">
              <a:spLocks noChangeArrowheads="1"/>
            </p:cNvSpPr>
            <p:nvPr/>
          </p:nvSpPr>
          <p:spPr bwMode="auto">
            <a:xfrm>
              <a:off x="2931" y="3004"/>
              <a:ext cx="177" cy="23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dirty="0">
                  <a:latin typeface="Tw Cen MT Condensed" panose="020B0606020104020203" pitchFamily="34" charset="0"/>
                </a:rPr>
                <a:t>D</a:t>
              </a:r>
            </a:p>
          </p:txBody>
        </p:sp>
        <p:sp>
          <p:nvSpPr>
            <p:cNvPr id="42004" name="Line 20"/>
            <p:cNvSpPr>
              <a:spLocks noChangeShapeType="1"/>
            </p:cNvSpPr>
            <p:nvPr/>
          </p:nvSpPr>
          <p:spPr bwMode="auto">
            <a:xfrm>
              <a:off x="1635" y="2768"/>
              <a:ext cx="0" cy="477"/>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05" name="Line 21"/>
            <p:cNvSpPr>
              <a:spLocks noChangeShapeType="1"/>
            </p:cNvSpPr>
            <p:nvPr/>
          </p:nvSpPr>
          <p:spPr bwMode="auto">
            <a:xfrm>
              <a:off x="1635" y="3245"/>
              <a:ext cx="432"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06" name="Line 22"/>
            <p:cNvSpPr>
              <a:spLocks noChangeShapeType="1"/>
            </p:cNvSpPr>
            <p:nvPr/>
          </p:nvSpPr>
          <p:spPr bwMode="auto">
            <a:xfrm>
              <a:off x="1732" y="2850"/>
              <a:ext cx="163" cy="34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07" name="Text Box 23"/>
            <p:cNvSpPr txBox="1">
              <a:spLocks noChangeArrowheads="1"/>
            </p:cNvSpPr>
            <p:nvPr/>
          </p:nvSpPr>
          <p:spPr bwMode="auto">
            <a:xfrm>
              <a:off x="1385" y="2685"/>
              <a:ext cx="170" cy="23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dirty="0">
                  <a:latin typeface="Tw Cen MT Condensed" panose="020B0606020104020203" pitchFamily="34" charset="0"/>
                </a:rPr>
                <a:t>p</a:t>
              </a:r>
            </a:p>
          </p:txBody>
        </p:sp>
        <p:sp>
          <p:nvSpPr>
            <p:cNvPr id="42008" name="Text Box 24"/>
            <p:cNvSpPr txBox="1">
              <a:spLocks noChangeArrowheads="1"/>
            </p:cNvSpPr>
            <p:nvPr/>
          </p:nvSpPr>
          <p:spPr bwMode="auto">
            <a:xfrm>
              <a:off x="2115" y="3181"/>
              <a:ext cx="170" cy="23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dirty="0">
                  <a:latin typeface="Tw Cen MT Condensed" panose="020B0606020104020203" pitchFamily="34" charset="0"/>
                </a:rPr>
                <a:t>q</a:t>
              </a:r>
            </a:p>
          </p:txBody>
        </p:sp>
        <p:sp>
          <p:nvSpPr>
            <p:cNvPr id="42009" name="Text Box 25"/>
            <p:cNvSpPr txBox="1">
              <a:spLocks noChangeArrowheads="1"/>
            </p:cNvSpPr>
            <p:nvPr/>
          </p:nvSpPr>
          <p:spPr bwMode="auto">
            <a:xfrm>
              <a:off x="1846" y="3058"/>
              <a:ext cx="177" cy="23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dirty="0">
                  <a:latin typeface="Tw Cen MT Condensed" panose="020B0606020104020203" pitchFamily="34" charset="0"/>
                </a:rPr>
                <a:t>D</a:t>
              </a:r>
            </a:p>
          </p:txBody>
        </p:sp>
        <p:sp>
          <p:nvSpPr>
            <p:cNvPr id="42010" name="Text Box 26"/>
            <p:cNvSpPr txBox="1">
              <a:spLocks noChangeArrowheads="1"/>
            </p:cNvSpPr>
            <p:nvPr/>
          </p:nvSpPr>
          <p:spPr bwMode="auto">
            <a:xfrm>
              <a:off x="624" y="3299"/>
              <a:ext cx="479" cy="58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b="1" dirty="0">
                  <a:latin typeface="Tw Cen MT Condensed" panose="020B0606020104020203" pitchFamily="34" charset="0"/>
                </a:rPr>
                <a:t>UK </a:t>
              </a:r>
            </a:p>
            <a:p>
              <a:pPr algn="ctr"/>
              <a:r>
                <a:rPr lang="en-GB" altLang="en-US" b="1" dirty="0">
                  <a:latin typeface="Tw Cen MT Condensed" panose="020B0606020104020203" pitchFamily="34" charset="0"/>
                </a:rPr>
                <a:t>Car </a:t>
              </a:r>
            </a:p>
            <a:p>
              <a:pPr algn="ctr"/>
              <a:r>
                <a:rPr lang="en-GB" altLang="en-US" b="1" dirty="0">
                  <a:latin typeface="Tw Cen MT Condensed" panose="020B0606020104020203" pitchFamily="34" charset="0"/>
                </a:rPr>
                <a:t>Market</a:t>
              </a:r>
            </a:p>
          </p:txBody>
        </p:sp>
        <p:sp>
          <p:nvSpPr>
            <p:cNvPr id="42011" name="Text Box 27"/>
            <p:cNvSpPr txBox="1">
              <a:spLocks noChangeArrowheads="1"/>
            </p:cNvSpPr>
            <p:nvPr/>
          </p:nvSpPr>
          <p:spPr bwMode="auto">
            <a:xfrm>
              <a:off x="1642" y="3310"/>
              <a:ext cx="479" cy="58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b="1" dirty="0">
                  <a:latin typeface="Tw Cen MT Condensed" panose="020B0606020104020203" pitchFamily="34" charset="0"/>
                </a:rPr>
                <a:t>UK </a:t>
              </a:r>
            </a:p>
            <a:p>
              <a:pPr algn="ctr"/>
              <a:r>
                <a:rPr lang="en-GB" altLang="en-US" b="1" dirty="0">
                  <a:latin typeface="Tw Cen MT Condensed" panose="020B0606020104020203" pitchFamily="34" charset="0"/>
                </a:rPr>
                <a:t>MP3 </a:t>
              </a:r>
            </a:p>
            <a:p>
              <a:pPr algn="ctr"/>
              <a:r>
                <a:rPr lang="en-GB" altLang="en-US" b="1" dirty="0">
                  <a:latin typeface="Tw Cen MT Condensed" panose="020B0606020104020203" pitchFamily="34" charset="0"/>
                </a:rPr>
                <a:t>Market</a:t>
              </a:r>
            </a:p>
          </p:txBody>
        </p:sp>
        <p:sp>
          <p:nvSpPr>
            <p:cNvPr id="42012" name="Text Box 28"/>
            <p:cNvSpPr txBox="1">
              <a:spLocks noChangeArrowheads="1"/>
            </p:cNvSpPr>
            <p:nvPr/>
          </p:nvSpPr>
          <p:spPr bwMode="auto">
            <a:xfrm>
              <a:off x="2509" y="3325"/>
              <a:ext cx="638" cy="58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b="1" dirty="0">
                  <a:latin typeface="Tw Cen MT Condensed" panose="020B0606020104020203" pitchFamily="34" charset="0"/>
                </a:rPr>
                <a:t>UK </a:t>
              </a:r>
            </a:p>
            <a:p>
              <a:pPr algn="ctr"/>
              <a:r>
                <a:rPr lang="en-GB" altLang="en-US" b="1" dirty="0">
                  <a:latin typeface="Tw Cen MT Condensed" panose="020B0606020104020203" pitchFamily="34" charset="0"/>
                </a:rPr>
                <a:t>Insurance </a:t>
              </a:r>
            </a:p>
            <a:p>
              <a:pPr algn="ctr"/>
              <a:r>
                <a:rPr lang="en-GB" altLang="en-US" b="1" dirty="0">
                  <a:latin typeface="Tw Cen MT Condensed" panose="020B0606020104020203" pitchFamily="34" charset="0"/>
                </a:rPr>
                <a:t>Market</a:t>
              </a:r>
            </a:p>
          </p:txBody>
        </p:sp>
        <p:sp>
          <p:nvSpPr>
            <p:cNvPr id="42013" name="Line 29"/>
            <p:cNvSpPr>
              <a:spLocks noChangeShapeType="1"/>
            </p:cNvSpPr>
            <p:nvPr/>
          </p:nvSpPr>
          <p:spPr bwMode="auto">
            <a:xfrm>
              <a:off x="653" y="2752"/>
              <a:ext cx="0" cy="477"/>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14" name="Line 30"/>
            <p:cNvSpPr>
              <a:spLocks noChangeShapeType="1"/>
            </p:cNvSpPr>
            <p:nvPr/>
          </p:nvSpPr>
          <p:spPr bwMode="auto">
            <a:xfrm>
              <a:off x="653" y="3229"/>
              <a:ext cx="432"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15" name="Line 31"/>
            <p:cNvSpPr>
              <a:spLocks noChangeShapeType="1"/>
            </p:cNvSpPr>
            <p:nvPr/>
          </p:nvSpPr>
          <p:spPr bwMode="auto">
            <a:xfrm>
              <a:off x="812" y="2800"/>
              <a:ext cx="101" cy="35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16" name="Text Box 32"/>
            <p:cNvSpPr txBox="1">
              <a:spLocks noChangeArrowheads="1"/>
            </p:cNvSpPr>
            <p:nvPr/>
          </p:nvSpPr>
          <p:spPr bwMode="auto">
            <a:xfrm>
              <a:off x="403" y="2669"/>
              <a:ext cx="170" cy="23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dirty="0">
                  <a:latin typeface="Tw Cen MT Condensed" panose="020B0606020104020203" pitchFamily="34" charset="0"/>
                </a:rPr>
                <a:t>p</a:t>
              </a:r>
            </a:p>
          </p:txBody>
        </p:sp>
        <p:sp>
          <p:nvSpPr>
            <p:cNvPr id="42017" name="Text Box 33"/>
            <p:cNvSpPr txBox="1">
              <a:spLocks noChangeArrowheads="1"/>
            </p:cNvSpPr>
            <p:nvPr/>
          </p:nvSpPr>
          <p:spPr bwMode="auto">
            <a:xfrm>
              <a:off x="1133" y="3047"/>
              <a:ext cx="170" cy="23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dirty="0">
                  <a:latin typeface="Tw Cen MT Condensed" panose="020B0606020104020203" pitchFamily="34" charset="0"/>
                </a:rPr>
                <a:t>q</a:t>
              </a:r>
            </a:p>
          </p:txBody>
        </p:sp>
        <p:sp>
          <p:nvSpPr>
            <p:cNvPr id="42018" name="Text Box 34"/>
            <p:cNvSpPr txBox="1">
              <a:spLocks noChangeArrowheads="1"/>
            </p:cNvSpPr>
            <p:nvPr/>
          </p:nvSpPr>
          <p:spPr bwMode="auto">
            <a:xfrm>
              <a:off x="906" y="3022"/>
              <a:ext cx="177" cy="23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dirty="0">
                  <a:latin typeface="Tw Cen MT Condensed" panose="020B0606020104020203" pitchFamily="34" charset="0"/>
                </a:rPr>
                <a:t>D</a:t>
              </a:r>
            </a:p>
          </p:txBody>
        </p:sp>
      </p:grpSp>
      <p:sp>
        <p:nvSpPr>
          <p:cNvPr id="42019" name="Rectangle 35"/>
          <p:cNvSpPr>
            <a:spLocks noChangeArrowheads="1"/>
          </p:cNvSpPr>
          <p:nvPr/>
        </p:nvSpPr>
        <p:spPr bwMode="auto">
          <a:xfrm>
            <a:off x="1695450" y="3900489"/>
            <a:ext cx="8743950" cy="2174875"/>
          </a:xfrm>
          <a:prstGeom prst="rect">
            <a:avLst/>
          </a:prstGeom>
          <a:noFill/>
          <a:ln w="38100">
            <a:solidFill>
              <a:srgbClr val="FF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42020" name="Text Box 36"/>
          <p:cNvSpPr txBox="1">
            <a:spLocks noChangeArrowheads="1"/>
          </p:cNvSpPr>
          <p:nvPr/>
        </p:nvSpPr>
        <p:spPr bwMode="auto">
          <a:xfrm>
            <a:off x="6691313" y="4673600"/>
            <a:ext cx="47160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etc.</a:t>
            </a:r>
          </a:p>
        </p:txBody>
      </p:sp>
      <p:sp>
        <p:nvSpPr>
          <p:cNvPr id="42021" name="Line 37"/>
          <p:cNvSpPr>
            <a:spLocks noChangeShapeType="1"/>
          </p:cNvSpPr>
          <p:nvPr/>
        </p:nvSpPr>
        <p:spPr bwMode="auto">
          <a:xfrm>
            <a:off x="2341563" y="1335089"/>
            <a:ext cx="0" cy="83502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22" name="Line 38"/>
          <p:cNvSpPr>
            <a:spLocks noChangeShapeType="1"/>
          </p:cNvSpPr>
          <p:nvPr/>
        </p:nvSpPr>
        <p:spPr bwMode="auto">
          <a:xfrm>
            <a:off x="2341563" y="2170113"/>
            <a:ext cx="685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23" name="Line 39"/>
          <p:cNvSpPr>
            <a:spLocks noChangeShapeType="1"/>
          </p:cNvSpPr>
          <p:nvPr/>
        </p:nvSpPr>
        <p:spPr bwMode="auto">
          <a:xfrm>
            <a:off x="2647950" y="1335089"/>
            <a:ext cx="249238" cy="7461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24" name="Text Box 40"/>
          <p:cNvSpPr txBox="1">
            <a:spLocks noChangeArrowheads="1"/>
          </p:cNvSpPr>
          <p:nvPr/>
        </p:nvSpPr>
        <p:spPr bwMode="auto">
          <a:xfrm>
            <a:off x="1944689" y="1160463"/>
            <a:ext cx="2824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p</a:t>
            </a:r>
          </a:p>
        </p:txBody>
      </p:sp>
      <p:sp>
        <p:nvSpPr>
          <p:cNvPr id="42025" name="Text Box 41"/>
          <p:cNvSpPr txBox="1">
            <a:spLocks noChangeArrowheads="1"/>
          </p:cNvSpPr>
          <p:nvPr/>
        </p:nvSpPr>
        <p:spPr bwMode="auto">
          <a:xfrm>
            <a:off x="3103564" y="2028826"/>
            <a:ext cx="2824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q</a:t>
            </a:r>
          </a:p>
        </p:txBody>
      </p:sp>
      <p:sp>
        <p:nvSpPr>
          <p:cNvPr id="42026" name="Text Box 42"/>
          <p:cNvSpPr txBox="1">
            <a:spLocks noChangeArrowheads="1"/>
          </p:cNvSpPr>
          <p:nvPr/>
        </p:nvSpPr>
        <p:spPr bwMode="auto">
          <a:xfrm>
            <a:off x="2841626" y="1784351"/>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D</a:t>
            </a:r>
          </a:p>
        </p:txBody>
      </p:sp>
      <p:sp>
        <p:nvSpPr>
          <p:cNvPr id="42027" name="Line 43"/>
          <p:cNvSpPr>
            <a:spLocks noChangeShapeType="1"/>
          </p:cNvSpPr>
          <p:nvPr/>
        </p:nvSpPr>
        <p:spPr bwMode="auto">
          <a:xfrm>
            <a:off x="5329238" y="1449389"/>
            <a:ext cx="0" cy="833437"/>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28" name="Line 44"/>
          <p:cNvSpPr>
            <a:spLocks noChangeShapeType="1"/>
          </p:cNvSpPr>
          <p:nvPr/>
        </p:nvSpPr>
        <p:spPr bwMode="auto">
          <a:xfrm>
            <a:off x="5329238" y="2282825"/>
            <a:ext cx="685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29" name="Line 45"/>
          <p:cNvSpPr>
            <a:spLocks noChangeShapeType="1"/>
          </p:cNvSpPr>
          <p:nvPr/>
        </p:nvSpPr>
        <p:spPr bwMode="auto">
          <a:xfrm>
            <a:off x="5373689" y="1701800"/>
            <a:ext cx="522287" cy="406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30" name="Text Box 46"/>
          <p:cNvSpPr txBox="1">
            <a:spLocks noChangeArrowheads="1"/>
          </p:cNvSpPr>
          <p:nvPr/>
        </p:nvSpPr>
        <p:spPr bwMode="auto">
          <a:xfrm>
            <a:off x="4932364" y="1274763"/>
            <a:ext cx="2824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p</a:t>
            </a:r>
          </a:p>
        </p:txBody>
      </p:sp>
      <p:sp>
        <p:nvSpPr>
          <p:cNvPr id="42031" name="Text Box 47"/>
          <p:cNvSpPr txBox="1">
            <a:spLocks noChangeArrowheads="1"/>
          </p:cNvSpPr>
          <p:nvPr/>
        </p:nvSpPr>
        <p:spPr bwMode="auto">
          <a:xfrm>
            <a:off x="6091239" y="2143126"/>
            <a:ext cx="2824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q</a:t>
            </a:r>
          </a:p>
        </p:txBody>
      </p:sp>
      <p:sp>
        <p:nvSpPr>
          <p:cNvPr id="42032" name="Text Box 48"/>
          <p:cNvSpPr txBox="1">
            <a:spLocks noChangeArrowheads="1"/>
          </p:cNvSpPr>
          <p:nvPr/>
        </p:nvSpPr>
        <p:spPr bwMode="auto">
          <a:xfrm>
            <a:off x="5862638" y="1843088"/>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D</a:t>
            </a:r>
          </a:p>
        </p:txBody>
      </p:sp>
      <p:sp>
        <p:nvSpPr>
          <p:cNvPr id="42033" name="Line 49"/>
          <p:cNvSpPr>
            <a:spLocks noChangeShapeType="1"/>
          </p:cNvSpPr>
          <p:nvPr/>
        </p:nvSpPr>
        <p:spPr bwMode="auto">
          <a:xfrm>
            <a:off x="3805238" y="1373189"/>
            <a:ext cx="0" cy="833437"/>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34" name="Line 50"/>
          <p:cNvSpPr>
            <a:spLocks noChangeShapeType="1"/>
          </p:cNvSpPr>
          <p:nvPr/>
        </p:nvSpPr>
        <p:spPr bwMode="auto">
          <a:xfrm>
            <a:off x="3805238" y="2206625"/>
            <a:ext cx="685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35" name="Line 51"/>
          <p:cNvSpPr>
            <a:spLocks noChangeShapeType="1"/>
          </p:cNvSpPr>
          <p:nvPr/>
        </p:nvSpPr>
        <p:spPr bwMode="auto">
          <a:xfrm>
            <a:off x="3881439" y="1766888"/>
            <a:ext cx="479425" cy="1651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36" name="Text Box 52"/>
          <p:cNvSpPr txBox="1">
            <a:spLocks noChangeArrowheads="1"/>
          </p:cNvSpPr>
          <p:nvPr/>
        </p:nvSpPr>
        <p:spPr bwMode="auto">
          <a:xfrm>
            <a:off x="3408364" y="1198563"/>
            <a:ext cx="2824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p</a:t>
            </a:r>
          </a:p>
        </p:txBody>
      </p:sp>
      <p:sp>
        <p:nvSpPr>
          <p:cNvPr id="42037" name="Text Box 53"/>
          <p:cNvSpPr txBox="1">
            <a:spLocks noChangeArrowheads="1"/>
          </p:cNvSpPr>
          <p:nvPr/>
        </p:nvSpPr>
        <p:spPr bwMode="auto">
          <a:xfrm>
            <a:off x="4567239" y="2066926"/>
            <a:ext cx="2824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q</a:t>
            </a:r>
          </a:p>
        </p:txBody>
      </p:sp>
      <p:sp>
        <p:nvSpPr>
          <p:cNvPr id="42038" name="Text Box 54"/>
          <p:cNvSpPr txBox="1">
            <a:spLocks noChangeArrowheads="1"/>
          </p:cNvSpPr>
          <p:nvPr/>
        </p:nvSpPr>
        <p:spPr bwMode="auto">
          <a:xfrm>
            <a:off x="4349751" y="1766888"/>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D</a:t>
            </a:r>
          </a:p>
        </p:txBody>
      </p:sp>
      <p:grpSp>
        <p:nvGrpSpPr>
          <p:cNvPr id="42039" name="Group 55"/>
          <p:cNvGrpSpPr>
            <a:grpSpLocks/>
          </p:cNvGrpSpPr>
          <p:nvPr/>
        </p:nvGrpSpPr>
        <p:grpSpPr bwMode="auto">
          <a:xfrm>
            <a:off x="7904163" y="1439863"/>
            <a:ext cx="1452562" cy="1568450"/>
            <a:chOff x="4224" y="288"/>
            <a:chExt cx="1008" cy="912"/>
          </a:xfrm>
        </p:grpSpPr>
        <p:sp>
          <p:nvSpPr>
            <p:cNvPr id="42040" name="Line 56"/>
            <p:cNvSpPr>
              <a:spLocks noChangeShapeType="1"/>
            </p:cNvSpPr>
            <p:nvPr/>
          </p:nvSpPr>
          <p:spPr bwMode="auto">
            <a:xfrm>
              <a:off x="4224" y="288"/>
              <a:ext cx="0" cy="9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41" name="Line 57"/>
            <p:cNvSpPr>
              <a:spLocks noChangeShapeType="1"/>
            </p:cNvSpPr>
            <p:nvPr/>
          </p:nvSpPr>
          <p:spPr bwMode="auto">
            <a:xfrm>
              <a:off x="4224" y="1200"/>
              <a:ext cx="10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42" name="Line 58"/>
            <p:cNvSpPr>
              <a:spLocks noChangeShapeType="1"/>
            </p:cNvSpPr>
            <p:nvPr/>
          </p:nvSpPr>
          <p:spPr bwMode="auto">
            <a:xfrm>
              <a:off x="4368" y="432"/>
              <a:ext cx="672" cy="67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grpSp>
      <p:sp>
        <p:nvSpPr>
          <p:cNvPr id="42043" name="Text Box 59"/>
          <p:cNvSpPr txBox="1">
            <a:spLocks noChangeArrowheads="1"/>
          </p:cNvSpPr>
          <p:nvPr/>
        </p:nvSpPr>
        <p:spPr bwMode="auto">
          <a:xfrm>
            <a:off x="7620000" y="1249363"/>
            <a:ext cx="2824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p</a:t>
            </a:r>
          </a:p>
        </p:txBody>
      </p:sp>
      <p:sp>
        <p:nvSpPr>
          <p:cNvPr id="42044" name="Text Box 60"/>
          <p:cNvSpPr txBox="1">
            <a:spLocks noChangeArrowheads="1"/>
          </p:cNvSpPr>
          <p:nvPr/>
        </p:nvSpPr>
        <p:spPr bwMode="auto">
          <a:xfrm>
            <a:off x="9320214" y="2862263"/>
            <a:ext cx="2824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q</a:t>
            </a:r>
          </a:p>
        </p:txBody>
      </p:sp>
      <p:sp>
        <p:nvSpPr>
          <p:cNvPr id="42045" name="Text Box 61"/>
          <p:cNvSpPr txBox="1">
            <a:spLocks noChangeArrowheads="1"/>
          </p:cNvSpPr>
          <p:nvPr/>
        </p:nvSpPr>
        <p:spPr bwMode="auto">
          <a:xfrm>
            <a:off x="9077326" y="2549526"/>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D</a:t>
            </a:r>
          </a:p>
        </p:txBody>
      </p:sp>
      <p:sp>
        <p:nvSpPr>
          <p:cNvPr id="42046" name="Line 62"/>
          <p:cNvSpPr>
            <a:spLocks noChangeShapeType="1"/>
          </p:cNvSpPr>
          <p:nvPr/>
        </p:nvSpPr>
        <p:spPr bwMode="auto">
          <a:xfrm>
            <a:off x="6783388" y="1973263"/>
            <a:ext cx="838200" cy="0"/>
          </a:xfrm>
          <a:prstGeom prst="line">
            <a:avLst/>
          </a:prstGeom>
          <a:noFill/>
          <a:ln w="1143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2047" name="Text Box 63"/>
          <p:cNvSpPr txBox="1">
            <a:spLocks noChangeArrowheads="1"/>
          </p:cNvSpPr>
          <p:nvPr/>
        </p:nvSpPr>
        <p:spPr bwMode="auto">
          <a:xfrm>
            <a:off x="2264493" y="2600325"/>
            <a:ext cx="113204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b="1" dirty="0">
                <a:latin typeface="Tw Cen MT Condensed" panose="020B0606020104020203" pitchFamily="34" charset="0"/>
              </a:rPr>
              <a:t>Individual</a:t>
            </a:r>
          </a:p>
          <a:p>
            <a:pPr algn="ctr"/>
            <a:r>
              <a:rPr lang="en-GB" altLang="en-US" b="1" dirty="0">
                <a:latin typeface="Tw Cen MT Condensed" panose="020B0606020104020203" pitchFamily="34" charset="0"/>
              </a:rPr>
              <a:t>Consumer 1</a:t>
            </a:r>
          </a:p>
        </p:txBody>
      </p:sp>
      <p:sp>
        <p:nvSpPr>
          <p:cNvPr id="42048" name="Text Box 64"/>
          <p:cNvSpPr txBox="1">
            <a:spLocks noChangeArrowheads="1"/>
          </p:cNvSpPr>
          <p:nvPr/>
        </p:nvSpPr>
        <p:spPr bwMode="auto">
          <a:xfrm>
            <a:off x="3804368" y="2620963"/>
            <a:ext cx="113204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b="1" dirty="0">
                <a:latin typeface="Tw Cen MT Condensed" panose="020B0606020104020203" pitchFamily="34" charset="0"/>
              </a:rPr>
              <a:t>Individual</a:t>
            </a:r>
          </a:p>
          <a:p>
            <a:pPr algn="ctr"/>
            <a:r>
              <a:rPr lang="en-GB" altLang="en-US" b="1" dirty="0">
                <a:latin typeface="Tw Cen MT Condensed" panose="020B0606020104020203" pitchFamily="34" charset="0"/>
              </a:rPr>
              <a:t>Consumer 2</a:t>
            </a:r>
          </a:p>
        </p:txBody>
      </p:sp>
      <p:sp>
        <p:nvSpPr>
          <p:cNvPr id="42049" name="Text Box 65"/>
          <p:cNvSpPr txBox="1">
            <a:spLocks noChangeArrowheads="1"/>
          </p:cNvSpPr>
          <p:nvPr/>
        </p:nvSpPr>
        <p:spPr bwMode="auto">
          <a:xfrm>
            <a:off x="5404568" y="2620963"/>
            <a:ext cx="113204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b="1" dirty="0">
                <a:latin typeface="Tw Cen MT Condensed" panose="020B0606020104020203" pitchFamily="34" charset="0"/>
              </a:rPr>
              <a:t>Individual</a:t>
            </a:r>
          </a:p>
          <a:p>
            <a:pPr algn="ctr"/>
            <a:r>
              <a:rPr lang="en-GB" altLang="en-US" b="1" dirty="0">
                <a:latin typeface="Tw Cen MT Condensed" panose="020B0606020104020203" pitchFamily="34" charset="0"/>
              </a:rPr>
              <a:t>Consumer 3</a:t>
            </a:r>
          </a:p>
        </p:txBody>
      </p:sp>
      <p:sp>
        <p:nvSpPr>
          <p:cNvPr id="42050" name="Text Box 66"/>
          <p:cNvSpPr txBox="1">
            <a:spLocks noChangeArrowheads="1"/>
          </p:cNvSpPr>
          <p:nvPr/>
        </p:nvSpPr>
        <p:spPr bwMode="auto">
          <a:xfrm>
            <a:off x="8594725" y="1392239"/>
            <a:ext cx="122341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400" b="1" dirty="0">
                <a:latin typeface="Tw Cen MT Condensed" panose="020B0606020104020203" pitchFamily="34" charset="0"/>
              </a:rPr>
              <a:t>MARKET</a:t>
            </a:r>
          </a:p>
          <a:p>
            <a:r>
              <a:rPr lang="en-GB" altLang="en-US" sz="2400" b="1" dirty="0">
                <a:latin typeface="Tw Cen MT Condensed" panose="020B0606020104020203" pitchFamily="34" charset="0"/>
              </a:rPr>
              <a:t>FOR CARS</a:t>
            </a:r>
          </a:p>
        </p:txBody>
      </p:sp>
      <p:sp>
        <p:nvSpPr>
          <p:cNvPr id="42051" name="Rectangle 67"/>
          <p:cNvSpPr>
            <a:spLocks noChangeArrowheads="1"/>
          </p:cNvSpPr>
          <p:nvPr/>
        </p:nvSpPr>
        <p:spPr bwMode="auto">
          <a:xfrm>
            <a:off x="1674814" y="1184275"/>
            <a:ext cx="8777287" cy="2274888"/>
          </a:xfrm>
          <a:prstGeom prst="rect">
            <a:avLst/>
          </a:prstGeom>
          <a:noFill/>
          <a:ln w="38100">
            <a:solidFill>
              <a:srgbClr val="FAFF19"/>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42052" name="Text Box 68"/>
          <p:cNvSpPr txBox="1">
            <a:spLocks noChangeArrowheads="1"/>
          </p:cNvSpPr>
          <p:nvPr/>
        </p:nvSpPr>
        <p:spPr bwMode="auto">
          <a:xfrm>
            <a:off x="6242050" y="1770063"/>
            <a:ext cx="47160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etc.</a:t>
            </a:r>
          </a:p>
        </p:txBody>
      </p:sp>
      <p:sp>
        <p:nvSpPr>
          <p:cNvPr id="42053" name="Text Box 69"/>
          <p:cNvSpPr txBox="1">
            <a:spLocks noChangeArrowheads="1"/>
          </p:cNvSpPr>
          <p:nvPr/>
        </p:nvSpPr>
        <p:spPr bwMode="auto">
          <a:xfrm>
            <a:off x="1674814" y="839788"/>
            <a:ext cx="685745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Microeconomics – DEMAND (the total number of consumers in a particular market)</a:t>
            </a:r>
          </a:p>
        </p:txBody>
      </p:sp>
      <p:sp>
        <p:nvSpPr>
          <p:cNvPr id="42054" name="Text Box 70"/>
          <p:cNvSpPr txBox="1">
            <a:spLocks noChangeArrowheads="1"/>
          </p:cNvSpPr>
          <p:nvPr/>
        </p:nvSpPr>
        <p:spPr bwMode="auto">
          <a:xfrm>
            <a:off x="1673226" y="3546476"/>
            <a:ext cx="899477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dirty="0">
                <a:latin typeface="Tw Cen MT Condensed" panose="020B0606020104020203" pitchFamily="34" charset="0"/>
              </a:rPr>
              <a:t>Macroeconomics – AGGREGATE DEMAND (the total number of market demand curves in the economy)</a:t>
            </a:r>
          </a:p>
        </p:txBody>
      </p:sp>
      <p:sp>
        <p:nvSpPr>
          <p:cNvPr id="42055" name="Text Box 71"/>
          <p:cNvSpPr txBox="1">
            <a:spLocks noChangeArrowheads="1"/>
          </p:cNvSpPr>
          <p:nvPr/>
        </p:nvSpPr>
        <p:spPr bwMode="auto">
          <a:xfrm>
            <a:off x="1524000" y="6240464"/>
            <a:ext cx="9144000" cy="274637"/>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altLang="en-US" sz="1200" b="1" dirty="0">
                <a:solidFill>
                  <a:schemeClr val="bg1"/>
                </a:solidFill>
                <a:latin typeface="Tw Cen MT Condensed" panose="020B0606020104020203" pitchFamily="34" charset="0"/>
              </a:rPr>
              <a:t>EXERCISE: </a:t>
            </a:r>
            <a:r>
              <a:rPr lang="en-GB" altLang="en-US" sz="1200" dirty="0">
                <a:solidFill>
                  <a:schemeClr val="bg1"/>
                </a:solidFill>
                <a:latin typeface="Tw Cen MT Condensed" panose="020B0606020104020203" pitchFamily="34" charset="0"/>
              </a:rPr>
              <a:t>What is the main difference between demand and aggregate demand, based on these pictures?</a:t>
            </a:r>
          </a:p>
        </p:txBody>
      </p:sp>
    </p:spTree>
    <p:extLst>
      <p:ext uri="{BB962C8B-B14F-4D97-AF65-F5344CB8AC3E}">
        <p14:creationId xmlns:p14="http://schemas.microsoft.com/office/powerpoint/2010/main" val="2550072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2021"/>
                                        </p:tgtEl>
                                        <p:attrNameLst>
                                          <p:attrName>style.visibility</p:attrName>
                                        </p:attrNameLst>
                                      </p:cBhvr>
                                      <p:to>
                                        <p:strVal val="visible"/>
                                      </p:to>
                                    </p:set>
                                    <p:animEffect transition="in" filter="box(in)">
                                      <p:cBhvr>
                                        <p:cTn id="7" dur="500"/>
                                        <p:tgtEl>
                                          <p:spTgt spid="420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2022"/>
                                        </p:tgtEl>
                                        <p:attrNameLst>
                                          <p:attrName>style.visibility</p:attrName>
                                        </p:attrNameLst>
                                      </p:cBhvr>
                                      <p:to>
                                        <p:strVal val="visible"/>
                                      </p:to>
                                    </p:set>
                                    <p:animEffect transition="in" filter="box(in)">
                                      <p:cBhvr>
                                        <p:cTn id="10" dur="500"/>
                                        <p:tgtEl>
                                          <p:spTgt spid="4202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2023"/>
                                        </p:tgtEl>
                                        <p:attrNameLst>
                                          <p:attrName>style.visibility</p:attrName>
                                        </p:attrNameLst>
                                      </p:cBhvr>
                                      <p:to>
                                        <p:strVal val="visible"/>
                                      </p:to>
                                    </p:set>
                                    <p:animEffect transition="in" filter="box(in)">
                                      <p:cBhvr>
                                        <p:cTn id="13" dur="500"/>
                                        <p:tgtEl>
                                          <p:spTgt spid="4202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2024"/>
                                        </p:tgtEl>
                                        <p:attrNameLst>
                                          <p:attrName>style.visibility</p:attrName>
                                        </p:attrNameLst>
                                      </p:cBhvr>
                                      <p:to>
                                        <p:strVal val="visible"/>
                                      </p:to>
                                    </p:set>
                                    <p:animEffect transition="in" filter="box(in)">
                                      <p:cBhvr>
                                        <p:cTn id="16" dur="500"/>
                                        <p:tgtEl>
                                          <p:spTgt spid="4202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2025"/>
                                        </p:tgtEl>
                                        <p:attrNameLst>
                                          <p:attrName>style.visibility</p:attrName>
                                        </p:attrNameLst>
                                      </p:cBhvr>
                                      <p:to>
                                        <p:strVal val="visible"/>
                                      </p:to>
                                    </p:set>
                                    <p:animEffect transition="in" filter="box(in)">
                                      <p:cBhvr>
                                        <p:cTn id="19" dur="500"/>
                                        <p:tgtEl>
                                          <p:spTgt spid="4202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2026"/>
                                        </p:tgtEl>
                                        <p:attrNameLst>
                                          <p:attrName>style.visibility</p:attrName>
                                        </p:attrNameLst>
                                      </p:cBhvr>
                                      <p:to>
                                        <p:strVal val="visible"/>
                                      </p:to>
                                    </p:set>
                                    <p:animEffect transition="in" filter="box(in)">
                                      <p:cBhvr>
                                        <p:cTn id="22" dur="500"/>
                                        <p:tgtEl>
                                          <p:spTgt spid="4202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2027"/>
                                        </p:tgtEl>
                                        <p:attrNameLst>
                                          <p:attrName>style.visibility</p:attrName>
                                        </p:attrNameLst>
                                      </p:cBhvr>
                                      <p:to>
                                        <p:strVal val="visible"/>
                                      </p:to>
                                    </p:set>
                                    <p:animEffect transition="in" filter="box(in)">
                                      <p:cBhvr>
                                        <p:cTn id="25" dur="500"/>
                                        <p:tgtEl>
                                          <p:spTgt spid="4202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2028"/>
                                        </p:tgtEl>
                                        <p:attrNameLst>
                                          <p:attrName>style.visibility</p:attrName>
                                        </p:attrNameLst>
                                      </p:cBhvr>
                                      <p:to>
                                        <p:strVal val="visible"/>
                                      </p:to>
                                    </p:set>
                                    <p:animEffect transition="in" filter="box(in)">
                                      <p:cBhvr>
                                        <p:cTn id="28" dur="500"/>
                                        <p:tgtEl>
                                          <p:spTgt spid="4202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2029"/>
                                        </p:tgtEl>
                                        <p:attrNameLst>
                                          <p:attrName>style.visibility</p:attrName>
                                        </p:attrNameLst>
                                      </p:cBhvr>
                                      <p:to>
                                        <p:strVal val="visible"/>
                                      </p:to>
                                    </p:set>
                                    <p:animEffect transition="in" filter="box(in)">
                                      <p:cBhvr>
                                        <p:cTn id="31" dur="500"/>
                                        <p:tgtEl>
                                          <p:spTgt spid="4202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42030"/>
                                        </p:tgtEl>
                                        <p:attrNameLst>
                                          <p:attrName>style.visibility</p:attrName>
                                        </p:attrNameLst>
                                      </p:cBhvr>
                                      <p:to>
                                        <p:strVal val="visible"/>
                                      </p:to>
                                    </p:set>
                                    <p:animEffect transition="in" filter="box(in)">
                                      <p:cBhvr>
                                        <p:cTn id="34" dur="500"/>
                                        <p:tgtEl>
                                          <p:spTgt spid="4203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42031"/>
                                        </p:tgtEl>
                                        <p:attrNameLst>
                                          <p:attrName>style.visibility</p:attrName>
                                        </p:attrNameLst>
                                      </p:cBhvr>
                                      <p:to>
                                        <p:strVal val="visible"/>
                                      </p:to>
                                    </p:set>
                                    <p:animEffect transition="in" filter="box(in)">
                                      <p:cBhvr>
                                        <p:cTn id="37" dur="500"/>
                                        <p:tgtEl>
                                          <p:spTgt spid="4203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42032"/>
                                        </p:tgtEl>
                                        <p:attrNameLst>
                                          <p:attrName>style.visibility</p:attrName>
                                        </p:attrNameLst>
                                      </p:cBhvr>
                                      <p:to>
                                        <p:strVal val="visible"/>
                                      </p:to>
                                    </p:set>
                                    <p:animEffect transition="in" filter="box(in)">
                                      <p:cBhvr>
                                        <p:cTn id="40" dur="500"/>
                                        <p:tgtEl>
                                          <p:spTgt spid="42032"/>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2033"/>
                                        </p:tgtEl>
                                        <p:attrNameLst>
                                          <p:attrName>style.visibility</p:attrName>
                                        </p:attrNameLst>
                                      </p:cBhvr>
                                      <p:to>
                                        <p:strVal val="visible"/>
                                      </p:to>
                                    </p:set>
                                    <p:animEffect transition="in" filter="box(in)">
                                      <p:cBhvr>
                                        <p:cTn id="43" dur="500"/>
                                        <p:tgtEl>
                                          <p:spTgt spid="42033"/>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42034"/>
                                        </p:tgtEl>
                                        <p:attrNameLst>
                                          <p:attrName>style.visibility</p:attrName>
                                        </p:attrNameLst>
                                      </p:cBhvr>
                                      <p:to>
                                        <p:strVal val="visible"/>
                                      </p:to>
                                    </p:set>
                                    <p:animEffect transition="in" filter="box(in)">
                                      <p:cBhvr>
                                        <p:cTn id="46" dur="500"/>
                                        <p:tgtEl>
                                          <p:spTgt spid="42034"/>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42035"/>
                                        </p:tgtEl>
                                        <p:attrNameLst>
                                          <p:attrName>style.visibility</p:attrName>
                                        </p:attrNameLst>
                                      </p:cBhvr>
                                      <p:to>
                                        <p:strVal val="visible"/>
                                      </p:to>
                                    </p:set>
                                    <p:animEffect transition="in" filter="box(in)">
                                      <p:cBhvr>
                                        <p:cTn id="49" dur="500"/>
                                        <p:tgtEl>
                                          <p:spTgt spid="42035"/>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42036"/>
                                        </p:tgtEl>
                                        <p:attrNameLst>
                                          <p:attrName>style.visibility</p:attrName>
                                        </p:attrNameLst>
                                      </p:cBhvr>
                                      <p:to>
                                        <p:strVal val="visible"/>
                                      </p:to>
                                    </p:set>
                                    <p:animEffect transition="in" filter="box(in)">
                                      <p:cBhvr>
                                        <p:cTn id="52" dur="500"/>
                                        <p:tgtEl>
                                          <p:spTgt spid="42036"/>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42037"/>
                                        </p:tgtEl>
                                        <p:attrNameLst>
                                          <p:attrName>style.visibility</p:attrName>
                                        </p:attrNameLst>
                                      </p:cBhvr>
                                      <p:to>
                                        <p:strVal val="visible"/>
                                      </p:to>
                                    </p:set>
                                    <p:animEffect transition="in" filter="box(in)">
                                      <p:cBhvr>
                                        <p:cTn id="55" dur="500"/>
                                        <p:tgtEl>
                                          <p:spTgt spid="42037"/>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42038"/>
                                        </p:tgtEl>
                                        <p:attrNameLst>
                                          <p:attrName>style.visibility</p:attrName>
                                        </p:attrNameLst>
                                      </p:cBhvr>
                                      <p:to>
                                        <p:strVal val="visible"/>
                                      </p:to>
                                    </p:set>
                                    <p:animEffect transition="in" filter="box(in)">
                                      <p:cBhvr>
                                        <p:cTn id="58" dur="500"/>
                                        <p:tgtEl>
                                          <p:spTgt spid="42038"/>
                                        </p:tgtEl>
                                      </p:cBhvr>
                                    </p:animEffect>
                                  </p:childTnLst>
                                </p:cTn>
                              </p:par>
                              <p:par>
                                <p:cTn id="59" presetID="4" presetClass="entr" presetSubtype="16" fill="hold" nodeType="withEffect">
                                  <p:stCondLst>
                                    <p:cond delay="0"/>
                                  </p:stCondLst>
                                  <p:childTnLst>
                                    <p:set>
                                      <p:cBhvr>
                                        <p:cTn id="60" dur="1" fill="hold">
                                          <p:stCondLst>
                                            <p:cond delay="0"/>
                                          </p:stCondLst>
                                        </p:cTn>
                                        <p:tgtEl>
                                          <p:spTgt spid="42039"/>
                                        </p:tgtEl>
                                        <p:attrNameLst>
                                          <p:attrName>style.visibility</p:attrName>
                                        </p:attrNameLst>
                                      </p:cBhvr>
                                      <p:to>
                                        <p:strVal val="visible"/>
                                      </p:to>
                                    </p:set>
                                    <p:animEffect transition="in" filter="box(in)">
                                      <p:cBhvr>
                                        <p:cTn id="61" dur="500"/>
                                        <p:tgtEl>
                                          <p:spTgt spid="42039"/>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42043"/>
                                        </p:tgtEl>
                                        <p:attrNameLst>
                                          <p:attrName>style.visibility</p:attrName>
                                        </p:attrNameLst>
                                      </p:cBhvr>
                                      <p:to>
                                        <p:strVal val="visible"/>
                                      </p:to>
                                    </p:set>
                                    <p:animEffect transition="in" filter="box(in)">
                                      <p:cBhvr>
                                        <p:cTn id="64" dur="500"/>
                                        <p:tgtEl>
                                          <p:spTgt spid="42043"/>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42044"/>
                                        </p:tgtEl>
                                        <p:attrNameLst>
                                          <p:attrName>style.visibility</p:attrName>
                                        </p:attrNameLst>
                                      </p:cBhvr>
                                      <p:to>
                                        <p:strVal val="visible"/>
                                      </p:to>
                                    </p:set>
                                    <p:animEffect transition="in" filter="box(in)">
                                      <p:cBhvr>
                                        <p:cTn id="67" dur="500"/>
                                        <p:tgtEl>
                                          <p:spTgt spid="42044"/>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42045"/>
                                        </p:tgtEl>
                                        <p:attrNameLst>
                                          <p:attrName>style.visibility</p:attrName>
                                        </p:attrNameLst>
                                      </p:cBhvr>
                                      <p:to>
                                        <p:strVal val="visible"/>
                                      </p:to>
                                    </p:set>
                                    <p:animEffect transition="in" filter="box(in)">
                                      <p:cBhvr>
                                        <p:cTn id="70" dur="500"/>
                                        <p:tgtEl>
                                          <p:spTgt spid="42045"/>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42046"/>
                                        </p:tgtEl>
                                        <p:attrNameLst>
                                          <p:attrName>style.visibility</p:attrName>
                                        </p:attrNameLst>
                                      </p:cBhvr>
                                      <p:to>
                                        <p:strVal val="visible"/>
                                      </p:to>
                                    </p:set>
                                    <p:animEffect transition="in" filter="box(in)">
                                      <p:cBhvr>
                                        <p:cTn id="73" dur="500"/>
                                        <p:tgtEl>
                                          <p:spTgt spid="42046"/>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42047"/>
                                        </p:tgtEl>
                                        <p:attrNameLst>
                                          <p:attrName>style.visibility</p:attrName>
                                        </p:attrNameLst>
                                      </p:cBhvr>
                                      <p:to>
                                        <p:strVal val="visible"/>
                                      </p:to>
                                    </p:set>
                                    <p:animEffect transition="in" filter="box(in)">
                                      <p:cBhvr>
                                        <p:cTn id="76" dur="500"/>
                                        <p:tgtEl>
                                          <p:spTgt spid="42047"/>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42048"/>
                                        </p:tgtEl>
                                        <p:attrNameLst>
                                          <p:attrName>style.visibility</p:attrName>
                                        </p:attrNameLst>
                                      </p:cBhvr>
                                      <p:to>
                                        <p:strVal val="visible"/>
                                      </p:to>
                                    </p:set>
                                    <p:animEffect transition="in" filter="box(in)">
                                      <p:cBhvr>
                                        <p:cTn id="79" dur="500"/>
                                        <p:tgtEl>
                                          <p:spTgt spid="42048"/>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42049"/>
                                        </p:tgtEl>
                                        <p:attrNameLst>
                                          <p:attrName>style.visibility</p:attrName>
                                        </p:attrNameLst>
                                      </p:cBhvr>
                                      <p:to>
                                        <p:strVal val="visible"/>
                                      </p:to>
                                    </p:set>
                                    <p:animEffect transition="in" filter="box(in)">
                                      <p:cBhvr>
                                        <p:cTn id="82" dur="500"/>
                                        <p:tgtEl>
                                          <p:spTgt spid="42049"/>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42050"/>
                                        </p:tgtEl>
                                        <p:attrNameLst>
                                          <p:attrName>style.visibility</p:attrName>
                                        </p:attrNameLst>
                                      </p:cBhvr>
                                      <p:to>
                                        <p:strVal val="visible"/>
                                      </p:to>
                                    </p:set>
                                    <p:animEffect transition="in" filter="box(in)">
                                      <p:cBhvr>
                                        <p:cTn id="85" dur="500"/>
                                        <p:tgtEl>
                                          <p:spTgt spid="42050"/>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42051"/>
                                        </p:tgtEl>
                                        <p:attrNameLst>
                                          <p:attrName>style.visibility</p:attrName>
                                        </p:attrNameLst>
                                      </p:cBhvr>
                                      <p:to>
                                        <p:strVal val="visible"/>
                                      </p:to>
                                    </p:set>
                                    <p:animEffect transition="in" filter="box(in)">
                                      <p:cBhvr>
                                        <p:cTn id="88" dur="500"/>
                                        <p:tgtEl>
                                          <p:spTgt spid="42051"/>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42052"/>
                                        </p:tgtEl>
                                        <p:attrNameLst>
                                          <p:attrName>style.visibility</p:attrName>
                                        </p:attrNameLst>
                                      </p:cBhvr>
                                      <p:to>
                                        <p:strVal val="visible"/>
                                      </p:to>
                                    </p:set>
                                    <p:animEffect transition="in" filter="box(in)">
                                      <p:cBhvr>
                                        <p:cTn id="91" dur="500"/>
                                        <p:tgtEl>
                                          <p:spTgt spid="4205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42054"/>
                                        </p:tgtEl>
                                        <p:attrNameLst>
                                          <p:attrName>style.visibility</p:attrName>
                                        </p:attrNameLst>
                                      </p:cBhvr>
                                      <p:to>
                                        <p:strVal val="visible"/>
                                      </p:to>
                                    </p:set>
                                    <p:animEffect transition="in" filter="box(in)">
                                      <p:cBhvr>
                                        <p:cTn id="96" dur="500"/>
                                        <p:tgtEl>
                                          <p:spTgt spid="4205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nodeType="clickEffect">
                                  <p:stCondLst>
                                    <p:cond delay="0"/>
                                  </p:stCondLst>
                                  <p:childTnLst>
                                    <p:set>
                                      <p:cBhvr>
                                        <p:cTn id="100" dur="1" fill="hold">
                                          <p:stCondLst>
                                            <p:cond delay="0"/>
                                          </p:stCondLst>
                                        </p:cTn>
                                        <p:tgtEl>
                                          <p:spTgt spid="41988"/>
                                        </p:tgtEl>
                                        <p:attrNameLst>
                                          <p:attrName>style.visibility</p:attrName>
                                        </p:attrNameLst>
                                      </p:cBhvr>
                                      <p:to>
                                        <p:strVal val="visible"/>
                                      </p:to>
                                    </p:set>
                                    <p:animEffect transition="in" filter="box(in)">
                                      <p:cBhvr>
                                        <p:cTn id="101" dur="500"/>
                                        <p:tgtEl>
                                          <p:spTgt spid="41988"/>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41992"/>
                                        </p:tgtEl>
                                        <p:attrNameLst>
                                          <p:attrName>style.visibility</p:attrName>
                                        </p:attrNameLst>
                                      </p:cBhvr>
                                      <p:to>
                                        <p:strVal val="visible"/>
                                      </p:to>
                                    </p:set>
                                    <p:animEffect transition="in" filter="box(in)">
                                      <p:cBhvr>
                                        <p:cTn id="104" dur="500"/>
                                        <p:tgtEl>
                                          <p:spTgt spid="41992"/>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41993"/>
                                        </p:tgtEl>
                                        <p:attrNameLst>
                                          <p:attrName>style.visibility</p:attrName>
                                        </p:attrNameLst>
                                      </p:cBhvr>
                                      <p:to>
                                        <p:strVal val="visible"/>
                                      </p:to>
                                    </p:set>
                                    <p:animEffect transition="in" filter="box(in)">
                                      <p:cBhvr>
                                        <p:cTn id="107" dur="500"/>
                                        <p:tgtEl>
                                          <p:spTgt spid="41993"/>
                                        </p:tgtEl>
                                      </p:cBhvr>
                                    </p:animEffect>
                                  </p:childTnLst>
                                </p:cTn>
                              </p:par>
                              <p:par>
                                <p:cTn id="108" presetID="4" presetClass="entr" presetSubtype="16" fill="hold" grpId="0" nodeType="withEffect">
                                  <p:stCondLst>
                                    <p:cond delay="0"/>
                                  </p:stCondLst>
                                  <p:childTnLst>
                                    <p:set>
                                      <p:cBhvr>
                                        <p:cTn id="109" dur="1" fill="hold">
                                          <p:stCondLst>
                                            <p:cond delay="0"/>
                                          </p:stCondLst>
                                        </p:cTn>
                                        <p:tgtEl>
                                          <p:spTgt spid="41994"/>
                                        </p:tgtEl>
                                        <p:attrNameLst>
                                          <p:attrName>style.visibility</p:attrName>
                                        </p:attrNameLst>
                                      </p:cBhvr>
                                      <p:to>
                                        <p:strVal val="visible"/>
                                      </p:to>
                                    </p:set>
                                    <p:animEffect transition="in" filter="box(in)">
                                      <p:cBhvr>
                                        <p:cTn id="110" dur="500"/>
                                        <p:tgtEl>
                                          <p:spTgt spid="41994"/>
                                        </p:tgtEl>
                                      </p:cBhvr>
                                    </p:animEffect>
                                  </p:childTnLst>
                                </p:cTn>
                              </p:par>
                              <p:par>
                                <p:cTn id="111" presetID="4" presetClass="entr" presetSubtype="16" fill="hold" grpId="0" nodeType="withEffect">
                                  <p:stCondLst>
                                    <p:cond delay="0"/>
                                  </p:stCondLst>
                                  <p:childTnLst>
                                    <p:set>
                                      <p:cBhvr>
                                        <p:cTn id="112" dur="1" fill="hold">
                                          <p:stCondLst>
                                            <p:cond delay="0"/>
                                          </p:stCondLst>
                                        </p:cTn>
                                        <p:tgtEl>
                                          <p:spTgt spid="41995"/>
                                        </p:tgtEl>
                                        <p:attrNameLst>
                                          <p:attrName>style.visibility</p:attrName>
                                        </p:attrNameLst>
                                      </p:cBhvr>
                                      <p:to>
                                        <p:strVal val="visible"/>
                                      </p:to>
                                    </p:set>
                                    <p:animEffect transition="in" filter="box(in)">
                                      <p:cBhvr>
                                        <p:cTn id="113" dur="500"/>
                                        <p:tgtEl>
                                          <p:spTgt spid="41995"/>
                                        </p:tgtEl>
                                      </p:cBhvr>
                                    </p:animEffect>
                                  </p:childTnLst>
                                </p:cTn>
                              </p:par>
                              <p:par>
                                <p:cTn id="114" presetID="4" presetClass="entr" presetSubtype="16" fill="hold" grpId="0" nodeType="withEffect">
                                  <p:stCondLst>
                                    <p:cond delay="0"/>
                                  </p:stCondLst>
                                  <p:childTnLst>
                                    <p:set>
                                      <p:cBhvr>
                                        <p:cTn id="115" dur="1" fill="hold">
                                          <p:stCondLst>
                                            <p:cond delay="0"/>
                                          </p:stCondLst>
                                        </p:cTn>
                                        <p:tgtEl>
                                          <p:spTgt spid="41996"/>
                                        </p:tgtEl>
                                        <p:attrNameLst>
                                          <p:attrName>style.visibility</p:attrName>
                                        </p:attrNameLst>
                                      </p:cBhvr>
                                      <p:to>
                                        <p:strVal val="visible"/>
                                      </p:to>
                                    </p:set>
                                    <p:animEffect transition="in" filter="box(in)">
                                      <p:cBhvr>
                                        <p:cTn id="116" dur="500"/>
                                        <p:tgtEl>
                                          <p:spTgt spid="41996"/>
                                        </p:tgtEl>
                                      </p:cBhvr>
                                    </p:animEffect>
                                  </p:childTnLst>
                                </p:cTn>
                              </p:par>
                              <p:par>
                                <p:cTn id="117" presetID="4" presetClass="entr" presetSubtype="16" fill="hold" nodeType="withEffect">
                                  <p:stCondLst>
                                    <p:cond delay="0"/>
                                  </p:stCondLst>
                                  <p:childTnLst>
                                    <p:set>
                                      <p:cBhvr>
                                        <p:cTn id="118" dur="1" fill="hold">
                                          <p:stCondLst>
                                            <p:cond delay="0"/>
                                          </p:stCondLst>
                                        </p:cTn>
                                        <p:tgtEl>
                                          <p:spTgt spid="41997"/>
                                        </p:tgtEl>
                                        <p:attrNameLst>
                                          <p:attrName>style.visibility</p:attrName>
                                        </p:attrNameLst>
                                      </p:cBhvr>
                                      <p:to>
                                        <p:strVal val="visible"/>
                                      </p:to>
                                    </p:set>
                                    <p:animEffect transition="in" filter="box(in)">
                                      <p:cBhvr>
                                        <p:cTn id="119" dur="500"/>
                                        <p:tgtEl>
                                          <p:spTgt spid="41997"/>
                                        </p:tgtEl>
                                      </p:cBhvr>
                                    </p:animEffect>
                                  </p:childTnLst>
                                </p:cTn>
                              </p:par>
                              <p:par>
                                <p:cTn id="120" presetID="4" presetClass="entr" presetSubtype="16" fill="hold" grpId="0" nodeType="withEffect">
                                  <p:stCondLst>
                                    <p:cond delay="0"/>
                                  </p:stCondLst>
                                  <p:childTnLst>
                                    <p:set>
                                      <p:cBhvr>
                                        <p:cTn id="121" dur="1" fill="hold">
                                          <p:stCondLst>
                                            <p:cond delay="0"/>
                                          </p:stCondLst>
                                        </p:cTn>
                                        <p:tgtEl>
                                          <p:spTgt spid="42019"/>
                                        </p:tgtEl>
                                        <p:attrNameLst>
                                          <p:attrName>style.visibility</p:attrName>
                                        </p:attrNameLst>
                                      </p:cBhvr>
                                      <p:to>
                                        <p:strVal val="visible"/>
                                      </p:to>
                                    </p:set>
                                    <p:animEffect transition="in" filter="box(in)">
                                      <p:cBhvr>
                                        <p:cTn id="122" dur="500"/>
                                        <p:tgtEl>
                                          <p:spTgt spid="42019"/>
                                        </p:tgtEl>
                                      </p:cBhvr>
                                    </p:animEffect>
                                  </p:childTnLst>
                                </p:cTn>
                              </p:par>
                              <p:par>
                                <p:cTn id="123" presetID="4" presetClass="entr" presetSubtype="16" fill="hold" grpId="0" nodeType="withEffect">
                                  <p:stCondLst>
                                    <p:cond delay="0"/>
                                  </p:stCondLst>
                                  <p:childTnLst>
                                    <p:set>
                                      <p:cBhvr>
                                        <p:cTn id="124" dur="1" fill="hold">
                                          <p:stCondLst>
                                            <p:cond delay="0"/>
                                          </p:stCondLst>
                                        </p:cTn>
                                        <p:tgtEl>
                                          <p:spTgt spid="42020"/>
                                        </p:tgtEl>
                                        <p:attrNameLst>
                                          <p:attrName>style.visibility</p:attrName>
                                        </p:attrNameLst>
                                      </p:cBhvr>
                                      <p:to>
                                        <p:strVal val="visible"/>
                                      </p:to>
                                    </p:set>
                                    <p:animEffect transition="in" filter="box(in)">
                                      <p:cBhvr>
                                        <p:cTn id="125" dur="500"/>
                                        <p:tgtEl>
                                          <p:spTgt spid="42020"/>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 presetClass="entr" presetSubtype="16" fill="hold" grpId="0" nodeType="clickEffect">
                                  <p:stCondLst>
                                    <p:cond delay="0"/>
                                  </p:stCondLst>
                                  <p:childTnLst>
                                    <p:set>
                                      <p:cBhvr>
                                        <p:cTn id="129" dur="1" fill="hold">
                                          <p:stCondLst>
                                            <p:cond delay="0"/>
                                          </p:stCondLst>
                                        </p:cTn>
                                        <p:tgtEl>
                                          <p:spTgt spid="42055"/>
                                        </p:tgtEl>
                                        <p:attrNameLst>
                                          <p:attrName>style.visibility</p:attrName>
                                        </p:attrNameLst>
                                      </p:cBhvr>
                                      <p:to>
                                        <p:strVal val="visible"/>
                                      </p:to>
                                    </p:set>
                                    <p:animEffect transition="in" filter="box(in)">
                                      <p:cBhvr>
                                        <p:cTn id="130" dur="500"/>
                                        <p:tgtEl>
                                          <p:spTgt spid="4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p:bldP spid="41993" grpId="0"/>
      <p:bldP spid="41994" grpId="0"/>
      <p:bldP spid="41995" grpId="0" animBg="1"/>
      <p:bldP spid="41996" grpId="0"/>
      <p:bldP spid="42019" grpId="0" animBg="1"/>
      <p:bldP spid="42020" grpId="0"/>
      <p:bldP spid="42021" grpId="0" animBg="1"/>
      <p:bldP spid="42022" grpId="0" animBg="1"/>
      <p:bldP spid="42023" grpId="0" animBg="1"/>
      <p:bldP spid="42024" grpId="0"/>
      <p:bldP spid="42025" grpId="0"/>
      <p:bldP spid="42026" grpId="0"/>
      <p:bldP spid="42027" grpId="0" animBg="1"/>
      <p:bldP spid="42028" grpId="0" animBg="1"/>
      <p:bldP spid="42029" grpId="0" animBg="1"/>
      <p:bldP spid="42030" grpId="0"/>
      <p:bldP spid="42031" grpId="0"/>
      <p:bldP spid="42032" grpId="0"/>
      <p:bldP spid="42033" grpId="0" animBg="1"/>
      <p:bldP spid="42034" grpId="0" animBg="1"/>
      <p:bldP spid="42035" grpId="0" animBg="1"/>
      <p:bldP spid="42036" grpId="0"/>
      <p:bldP spid="42037" grpId="0"/>
      <p:bldP spid="42038" grpId="0"/>
      <p:bldP spid="42043" grpId="0"/>
      <p:bldP spid="42044" grpId="0"/>
      <p:bldP spid="42045" grpId="0"/>
      <p:bldP spid="42046" grpId="0" animBg="1"/>
      <p:bldP spid="42047" grpId="0"/>
      <p:bldP spid="42048" grpId="0"/>
      <p:bldP spid="42049" grpId="0"/>
      <p:bldP spid="42050" grpId="0"/>
      <p:bldP spid="42051" grpId="0" animBg="1"/>
      <p:bldP spid="42052" grpId="0"/>
      <p:bldP spid="42054" grpId="0"/>
      <p:bldP spid="420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2622</Words>
  <Application>Microsoft Office PowerPoint</Application>
  <PresentationFormat>Widescreen</PresentationFormat>
  <Paragraphs>515</Paragraphs>
  <Slides>51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 Unicode MS</vt:lpstr>
      <vt:lpstr>Arial</vt:lpstr>
      <vt:lpstr>Calibri</vt:lpstr>
      <vt:lpstr>Times New Roman</vt:lpstr>
      <vt:lpstr>Tw Cen MT Condensed</vt:lpstr>
      <vt:lpstr>Tw Cen MT Condensed Extra Bold</vt:lpstr>
      <vt:lpstr>Wingdings</vt:lpstr>
      <vt:lpstr>Office Theme</vt:lpstr>
      <vt:lpstr>PowerPoint Presentation</vt:lpstr>
      <vt:lpstr>PowerPoint Presentation</vt:lpstr>
      <vt:lpstr>Spring Half-Term Year 1: First 6 Weeks</vt:lpstr>
      <vt:lpstr>Economics Homework For the 7th January 2019 (3.5 weeks away) Can be completed in class Monday and Tuesday  = 2 possible hours</vt:lpstr>
      <vt:lpstr>PowerPoint Presentation</vt:lpstr>
      <vt:lpstr>PowerPoint Presentation</vt:lpstr>
      <vt:lpstr>Aggregate Demand STARTER</vt:lpstr>
      <vt:lpstr>DIFFERENCES BETWEEN MACRO AND MICRO MODELS</vt:lpstr>
      <vt:lpstr>PowerPoint Presentation</vt:lpstr>
      <vt:lpstr>PowerPoint Presentation</vt:lpstr>
      <vt:lpstr>Introduction to Government Policy How does the Government control the demand in the economy?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RWS 5 HWK (4.5 to 6 hrs) Due for Monday 21st January 2018</vt:lpstr>
      <vt:lpstr>PowerPoint Presentation</vt:lpstr>
      <vt:lpstr>PowerPoint Presentation</vt:lpstr>
      <vt:lpstr>STARTER EXERCISE What is Aggregate Demand? </vt:lpstr>
      <vt:lpstr>TASK: Share your ideas RE the determinants of AD and AS </vt:lpstr>
      <vt:lpstr>Consumption</vt:lpstr>
      <vt:lpstr>Consumption (C)</vt:lpstr>
      <vt:lpstr>Consequences of Consumption for the Economy</vt:lpstr>
      <vt:lpstr>CONSUMPTION FACTS</vt:lpstr>
      <vt:lpstr>Investment (I)</vt:lpstr>
      <vt:lpstr>Government Spending (G)</vt:lpstr>
      <vt:lpstr>PowerPoint Presentation</vt:lpstr>
      <vt:lpstr>Budget Deficit: Benefits and Drawbacks</vt:lpstr>
      <vt:lpstr>PowerPoint Presentation</vt:lpstr>
      <vt:lpstr>Net Exports (X – M)</vt:lpstr>
      <vt:lpstr>The multiplier and the accelerator….</vt:lpstr>
      <vt:lpstr>What is Aggregate Supply (AS)</vt:lpstr>
      <vt:lpstr>DIAGRAM 1: CLASSICAL SHORT RUN AGGREGATE SUPPLY (SRAS)</vt:lpstr>
      <vt:lpstr>DIAGRAM 2: CLASSICAL LONG RUN AGGREGATE SUPPLY (LRAS)</vt:lpstr>
      <vt:lpstr>Diagram 3: Relationship between ‘Classical’ LRAS and SRAS</vt:lpstr>
      <vt:lpstr>PowerPoint Presentation</vt:lpstr>
      <vt:lpstr>Multiple Choice Questions</vt:lpstr>
      <vt:lpstr>AGGREGATE DEMAND CHECK</vt:lpstr>
      <vt:lpstr>PowerPoint Presentation</vt:lpstr>
      <vt:lpstr>PowerPoint Presentation</vt:lpstr>
      <vt:lpstr>Exam Tekkers</vt:lpstr>
      <vt:lpstr>Application of Aggregate Supply Productivity and Growth in the UK</vt:lpstr>
      <vt:lpstr>Final Questions on Aggregate Supply</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85</cp:revision>
  <cp:lastPrinted>2019-01-11T16:14:48Z</cp:lastPrinted>
  <dcterms:created xsi:type="dcterms:W3CDTF">2016-12-13T09:16:11Z</dcterms:created>
  <dcterms:modified xsi:type="dcterms:W3CDTF">2020-01-13T16:15:19Z</dcterms:modified>
</cp:coreProperties>
</file>