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3" r:id="rId3"/>
    <p:sldId id="291" r:id="rId4"/>
    <p:sldId id="309" r:id="rId5"/>
    <p:sldId id="289" r:id="rId6"/>
    <p:sldId id="332" r:id="rId7"/>
    <p:sldId id="340" r:id="rId8"/>
    <p:sldId id="341" r:id="rId9"/>
    <p:sldId id="333" r:id="rId10"/>
    <p:sldId id="257" r:id="rId11"/>
    <p:sldId id="311" r:id="rId12"/>
    <p:sldId id="276" r:id="rId13"/>
    <p:sldId id="338" r:id="rId14"/>
    <p:sldId id="258" r:id="rId15"/>
    <p:sldId id="259" r:id="rId16"/>
    <p:sldId id="337" r:id="rId17"/>
    <p:sldId id="342" r:id="rId18"/>
    <p:sldId id="326" r:id="rId19"/>
    <p:sldId id="324" r:id="rId20"/>
    <p:sldId id="325" r:id="rId21"/>
    <p:sldId id="317" r:id="rId22"/>
    <p:sldId id="323" r:id="rId23"/>
    <p:sldId id="316" r:id="rId24"/>
    <p:sldId id="327" r:id="rId25"/>
    <p:sldId id="330" r:id="rId26"/>
    <p:sldId id="343" r:id="rId27"/>
    <p:sldId id="336" r:id="rId28"/>
    <p:sldId id="318" r:id="rId29"/>
    <p:sldId id="329" r:id="rId30"/>
    <p:sldId id="300" r:id="rId31"/>
    <p:sldId id="301" r:id="rId32"/>
    <p:sldId id="302" r:id="rId33"/>
    <p:sldId id="304" r:id="rId34"/>
    <p:sldId id="260" r:id="rId35"/>
    <p:sldId id="292" r:id="rId36"/>
    <p:sldId id="312" r:id="rId37"/>
    <p:sldId id="313" r:id="rId38"/>
    <p:sldId id="314" r:id="rId39"/>
    <p:sldId id="295" r:id="rId40"/>
    <p:sldId id="296" r:id="rId41"/>
    <p:sldId id="297" r:id="rId42"/>
    <p:sldId id="298" r:id="rId43"/>
    <p:sldId id="299"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58" autoAdjust="0"/>
  </p:normalViewPr>
  <p:slideViewPr>
    <p:cSldViewPr snapToGrid="0">
      <p:cViewPr varScale="1">
        <p:scale>
          <a:sx n="79" d="100"/>
          <a:sy n="79" d="100"/>
        </p:scale>
        <p:origin x="96"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Tw Cen MT Condensed" panose="020B0606020104020203"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Tw Cen MT Condensed" panose="020B0606020104020203" pitchFamily="34" charset="0"/>
              </a:defRPr>
            </a:lvl1pPr>
          </a:lstStyle>
          <a:p>
            <a:fld id="{91E290F0-8E97-C740-BF8E-936B5B9D5A7F}" type="datetimeFigureOut">
              <a:rPr lang="en-US" smtClean="0"/>
              <a:pPr/>
              <a:t>1/27/2020</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Tw Cen MT Condensed" panose="020B0606020104020203" pitchFamily="34"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Tw Cen MT Condensed" panose="020B0606020104020203" pitchFamily="34" charset="0"/>
              </a:defRPr>
            </a:lvl1pPr>
          </a:lstStyle>
          <a:p>
            <a:fld id="{FB3CB5D6-77CC-E449-B9E4-B433C7A65A19}" type="slidenum">
              <a:rPr lang="en-US" smtClean="0"/>
              <a:pPr/>
              <a:t>‹#›</a:t>
            </a:fld>
            <a:endParaRPr lang="en-US" dirty="0"/>
          </a:p>
        </p:txBody>
      </p:sp>
    </p:spTree>
    <p:extLst>
      <p:ext uri="{BB962C8B-B14F-4D97-AF65-F5344CB8AC3E}">
        <p14:creationId xmlns:p14="http://schemas.microsoft.com/office/powerpoint/2010/main" val="28584114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Condensed" panose="020B0606020104020203" pitchFamily="34" charset="0"/>
        <a:ea typeface="+mn-ea"/>
        <a:cs typeface="+mn-cs"/>
      </a:defRPr>
    </a:lvl1pPr>
    <a:lvl2pPr marL="457200" algn="l" defTabSz="457200" rtl="0" eaLnBrk="1" latinLnBrk="0" hangingPunct="1">
      <a:defRPr sz="1200" kern="1200">
        <a:solidFill>
          <a:schemeClr val="tx1"/>
        </a:solidFill>
        <a:latin typeface="Tw Cen MT Condensed" panose="020B0606020104020203" pitchFamily="34" charset="0"/>
        <a:ea typeface="+mn-ea"/>
        <a:cs typeface="+mn-cs"/>
      </a:defRPr>
    </a:lvl2pPr>
    <a:lvl3pPr marL="914400" algn="l" defTabSz="457200" rtl="0" eaLnBrk="1" latinLnBrk="0" hangingPunct="1">
      <a:defRPr sz="1200" kern="1200">
        <a:solidFill>
          <a:schemeClr val="tx1"/>
        </a:solidFill>
        <a:latin typeface="Tw Cen MT Condensed" panose="020B0606020104020203" pitchFamily="34" charset="0"/>
        <a:ea typeface="+mn-ea"/>
        <a:cs typeface="+mn-cs"/>
      </a:defRPr>
    </a:lvl3pPr>
    <a:lvl4pPr marL="1371600" algn="l" defTabSz="457200" rtl="0" eaLnBrk="1" latinLnBrk="0" hangingPunct="1">
      <a:defRPr sz="1200" kern="1200">
        <a:solidFill>
          <a:schemeClr val="tx1"/>
        </a:solidFill>
        <a:latin typeface="Tw Cen MT Condensed" panose="020B0606020104020203" pitchFamily="34" charset="0"/>
        <a:ea typeface="+mn-ea"/>
        <a:cs typeface="+mn-cs"/>
      </a:defRPr>
    </a:lvl4pPr>
    <a:lvl5pPr marL="1828800" algn="l" defTabSz="457200" rtl="0" eaLnBrk="1" latinLnBrk="0" hangingPunct="1">
      <a:defRPr sz="1200" kern="1200">
        <a:solidFill>
          <a:schemeClr val="tx1"/>
        </a:solidFill>
        <a:latin typeface="Tw Cen MT Condensed" panose="020B0606020104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1</a:t>
            </a:fld>
            <a:endParaRPr lang="en-US"/>
          </a:p>
        </p:txBody>
      </p:sp>
    </p:spTree>
    <p:extLst>
      <p:ext uri="{BB962C8B-B14F-4D97-AF65-F5344CB8AC3E}">
        <p14:creationId xmlns:p14="http://schemas.microsoft.com/office/powerpoint/2010/main" val="115278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10</a:t>
            </a:fld>
            <a:endParaRPr lang="en-US"/>
          </a:p>
        </p:txBody>
      </p:sp>
    </p:spTree>
    <p:extLst>
      <p:ext uri="{BB962C8B-B14F-4D97-AF65-F5344CB8AC3E}">
        <p14:creationId xmlns:p14="http://schemas.microsoft.com/office/powerpoint/2010/main" val="336724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11</a:t>
            </a:fld>
            <a:endParaRPr lang="en-US"/>
          </a:p>
        </p:txBody>
      </p:sp>
    </p:spTree>
    <p:extLst>
      <p:ext uri="{BB962C8B-B14F-4D97-AF65-F5344CB8AC3E}">
        <p14:creationId xmlns:p14="http://schemas.microsoft.com/office/powerpoint/2010/main" val="336219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12</a:t>
            </a:fld>
            <a:endParaRPr lang="en-US"/>
          </a:p>
        </p:txBody>
      </p:sp>
    </p:spTree>
    <p:extLst>
      <p:ext uri="{BB962C8B-B14F-4D97-AF65-F5344CB8AC3E}">
        <p14:creationId xmlns:p14="http://schemas.microsoft.com/office/powerpoint/2010/main" val="164641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13</a:t>
            </a:fld>
            <a:endParaRPr lang="en-US"/>
          </a:p>
        </p:txBody>
      </p:sp>
    </p:spTree>
    <p:extLst>
      <p:ext uri="{BB962C8B-B14F-4D97-AF65-F5344CB8AC3E}">
        <p14:creationId xmlns:p14="http://schemas.microsoft.com/office/powerpoint/2010/main" val="332678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14</a:t>
            </a:fld>
            <a:endParaRPr lang="en-US"/>
          </a:p>
        </p:txBody>
      </p:sp>
    </p:spTree>
    <p:extLst>
      <p:ext uri="{BB962C8B-B14F-4D97-AF65-F5344CB8AC3E}">
        <p14:creationId xmlns:p14="http://schemas.microsoft.com/office/powerpoint/2010/main" val="127700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15</a:t>
            </a:fld>
            <a:endParaRPr lang="en-US"/>
          </a:p>
        </p:txBody>
      </p:sp>
    </p:spTree>
    <p:extLst>
      <p:ext uri="{BB962C8B-B14F-4D97-AF65-F5344CB8AC3E}">
        <p14:creationId xmlns:p14="http://schemas.microsoft.com/office/powerpoint/2010/main" val="802012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18</a:t>
            </a:fld>
            <a:endParaRPr lang="en-US"/>
          </a:p>
        </p:txBody>
      </p:sp>
    </p:spTree>
    <p:extLst>
      <p:ext uri="{BB962C8B-B14F-4D97-AF65-F5344CB8AC3E}">
        <p14:creationId xmlns:p14="http://schemas.microsoft.com/office/powerpoint/2010/main" val="259582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a:t>
            </a:r>
          </a:p>
          <a:p>
            <a:r>
              <a:rPr lang="en-US" dirty="0"/>
              <a:t>2-d</a:t>
            </a:r>
          </a:p>
          <a:p>
            <a:r>
              <a:rPr lang="en-US" dirty="0"/>
              <a:t>3-a</a:t>
            </a:r>
          </a:p>
          <a:p>
            <a:r>
              <a:rPr lang="en-US" dirty="0"/>
              <a:t>4-e</a:t>
            </a:r>
          </a:p>
          <a:p>
            <a:r>
              <a:rPr lang="en-US" dirty="0"/>
              <a:t>5-f</a:t>
            </a:r>
          </a:p>
          <a:p>
            <a:r>
              <a:rPr lang="en-US" dirty="0"/>
              <a:t>6-b</a:t>
            </a:r>
          </a:p>
        </p:txBody>
      </p:sp>
      <p:sp>
        <p:nvSpPr>
          <p:cNvPr id="4" name="Slide Number Placeholder 3"/>
          <p:cNvSpPr>
            <a:spLocks noGrp="1"/>
          </p:cNvSpPr>
          <p:nvPr>
            <p:ph type="sldNum" sz="quarter" idx="10"/>
          </p:nvPr>
        </p:nvSpPr>
        <p:spPr/>
        <p:txBody>
          <a:bodyPr/>
          <a:lstStyle/>
          <a:p>
            <a:fld id="{FB3CB5D6-77CC-E449-B9E4-B433C7A65A19}" type="slidenum">
              <a:rPr lang="en-US" smtClean="0"/>
              <a:t>19</a:t>
            </a:fld>
            <a:endParaRPr lang="en-US"/>
          </a:p>
        </p:txBody>
      </p:sp>
    </p:spTree>
    <p:extLst>
      <p:ext uri="{BB962C8B-B14F-4D97-AF65-F5344CB8AC3E}">
        <p14:creationId xmlns:p14="http://schemas.microsoft.com/office/powerpoint/2010/main" val="229583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20</a:t>
            </a:fld>
            <a:endParaRPr lang="en-US"/>
          </a:p>
        </p:txBody>
      </p:sp>
    </p:spTree>
    <p:extLst>
      <p:ext uri="{BB962C8B-B14F-4D97-AF65-F5344CB8AC3E}">
        <p14:creationId xmlns:p14="http://schemas.microsoft.com/office/powerpoint/2010/main" val="219320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21</a:t>
            </a:fld>
            <a:endParaRPr lang="en-US"/>
          </a:p>
        </p:txBody>
      </p:sp>
    </p:spTree>
    <p:extLst>
      <p:ext uri="{BB962C8B-B14F-4D97-AF65-F5344CB8AC3E}">
        <p14:creationId xmlns:p14="http://schemas.microsoft.com/office/powerpoint/2010/main" val="203845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a:t>
            </a:fld>
            <a:endParaRPr lang="en-US"/>
          </a:p>
        </p:txBody>
      </p:sp>
    </p:spTree>
    <p:extLst>
      <p:ext uri="{BB962C8B-B14F-4D97-AF65-F5344CB8AC3E}">
        <p14:creationId xmlns:p14="http://schemas.microsoft.com/office/powerpoint/2010/main" val="413202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22</a:t>
            </a:fld>
            <a:endParaRPr lang="en-US"/>
          </a:p>
        </p:txBody>
      </p:sp>
    </p:spTree>
    <p:extLst>
      <p:ext uri="{BB962C8B-B14F-4D97-AF65-F5344CB8AC3E}">
        <p14:creationId xmlns:p14="http://schemas.microsoft.com/office/powerpoint/2010/main" val="272769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23</a:t>
            </a:fld>
            <a:endParaRPr lang="en-US"/>
          </a:p>
        </p:txBody>
      </p:sp>
    </p:spTree>
    <p:extLst>
      <p:ext uri="{BB962C8B-B14F-4D97-AF65-F5344CB8AC3E}">
        <p14:creationId xmlns:p14="http://schemas.microsoft.com/office/powerpoint/2010/main" val="357124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24</a:t>
            </a:fld>
            <a:endParaRPr lang="en-US"/>
          </a:p>
        </p:txBody>
      </p:sp>
    </p:spTree>
    <p:extLst>
      <p:ext uri="{BB962C8B-B14F-4D97-AF65-F5344CB8AC3E}">
        <p14:creationId xmlns:p14="http://schemas.microsoft.com/office/powerpoint/2010/main" val="553260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25</a:t>
            </a:fld>
            <a:endParaRPr lang="en-US"/>
          </a:p>
        </p:txBody>
      </p:sp>
    </p:spTree>
    <p:extLst>
      <p:ext uri="{BB962C8B-B14F-4D97-AF65-F5344CB8AC3E}">
        <p14:creationId xmlns:p14="http://schemas.microsoft.com/office/powerpoint/2010/main" val="709101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26</a:t>
            </a:fld>
            <a:endParaRPr lang="en-US"/>
          </a:p>
        </p:txBody>
      </p:sp>
    </p:spTree>
    <p:extLst>
      <p:ext uri="{BB962C8B-B14F-4D97-AF65-F5344CB8AC3E}">
        <p14:creationId xmlns:p14="http://schemas.microsoft.com/office/powerpoint/2010/main" val="1094699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27</a:t>
            </a:fld>
            <a:endParaRPr lang="en-US"/>
          </a:p>
        </p:txBody>
      </p:sp>
    </p:spTree>
    <p:extLst>
      <p:ext uri="{BB962C8B-B14F-4D97-AF65-F5344CB8AC3E}">
        <p14:creationId xmlns:p14="http://schemas.microsoft.com/office/powerpoint/2010/main" val="3617426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28</a:t>
            </a:fld>
            <a:endParaRPr lang="en-US"/>
          </a:p>
        </p:txBody>
      </p:sp>
    </p:spTree>
    <p:extLst>
      <p:ext uri="{BB962C8B-B14F-4D97-AF65-F5344CB8AC3E}">
        <p14:creationId xmlns:p14="http://schemas.microsoft.com/office/powerpoint/2010/main" val="2539353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29</a:t>
            </a:fld>
            <a:endParaRPr lang="en-US"/>
          </a:p>
        </p:txBody>
      </p:sp>
    </p:spTree>
    <p:extLst>
      <p:ext uri="{BB962C8B-B14F-4D97-AF65-F5344CB8AC3E}">
        <p14:creationId xmlns:p14="http://schemas.microsoft.com/office/powerpoint/2010/main" val="4230528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30</a:t>
            </a:fld>
            <a:endParaRPr lang="en-US"/>
          </a:p>
        </p:txBody>
      </p:sp>
    </p:spTree>
    <p:extLst>
      <p:ext uri="{BB962C8B-B14F-4D97-AF65-F5344CB8AC3E}">
        <p14:creationId xmlns:p14="http://schemas.microsoft.com/office/powerpoint/2010/main" val="692983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31</a:t>
            </a:fld>
            <a:endParaRPr lang="en-US"/>
          </a:p>
        </p:txBody>
      </p:sp>
    </p:spTree>
    <p:extLst>
      <p:ext uri="{BB962C8B-B14F-4D97-AF65-F5344CB8AC3E}">
        <p14:creationId xmlns:p14="http://schemas.microsoft.com/office/powerpoint/2010/main" val="88092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a:t>
            </a:fld>
            <a:endParaRPr lang="en-US"/>
          </a:p>
        </p:txBody>
      </p:sp>
    </p:spTree>
    <p:extLst>
      <p:ext uri="{BB962C8B-B14F-4D97-AF65-F5344CB8AC3E}">
        <p14:creationId xmlns:p14="http://schemas.microsoft.com/office/powerpoint/2010/main" val="2065044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32</a:t>
            </a:fld>
            <a:endParaRPr lang="en-US"/>
          </a:p>
        </p:txBody>
      </p:sp>
    </p:spTree>
    <p:extLst>
      <p:ext uri="{BB962C8B-B14F-4D97-AF65-F5344CB8AC3E}">
        <p14:creationId xmlns:p14="http://schemas.microsoft.com/office/powerpoint/2010/main" val="1774731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33</a:t>
            </a:fld>
            <a:endParaRPr lang="en-US"/>
          </a:p>
        </p:txBody>
      </p:sp>
    </p:spTree>
    <p:extLst>
      <p:ext uri="{BB962C8B-B14F-4D97-AF65-F5344CB8AC3E}">
        <p14:creationId xmlns:p14="http://schemas.microsoft.com/office/powerpoint/2010/main" val="1696759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34</a:t>
            </a:fld>
            <a:endParaRPr lang="en-US"/>
          </a:p>
        </p:txBody>
      </p:sp>
    </p:spTree>
    <p:extLst>
      <p:ext uri="{BB962C8B-B14F-4D97-AF65-F5344CB8AC3E}">
        <p14:creationId xmlns:p14="http://schemas.microsoft.com/office/powerpoint/2010/main" val="1851965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35</a:t>
            </a:fld>
            <a:endParaRPr lang="en-US"/>
          </a:p>
        </p:txBody>
      </p:sp>
    </p:spTree>
    <p:extLst>
      <p:ext uri="{BB962C8B-B14F-4D97-AF65-F5344CB8AC3E}">
        <p14:creationId xmlns:p14="http://schemas.microsoft.com/office/powerpoint/2010/main" val="2889511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36</a:t>
            </a:fld>
            <a:endParaRPr lang="en-US"/>
          </a:p>
        </p:txBody>
      </p:sp>
    </p:spTree>
    <p:extLst>
      <p:ext uri="{BB962C8B-B14F-4D97-AF65-F5344CB8AC3E}">
        <p14:creationId xmlns:p14="http://schemas.microsoft.com/office/powerpoint/2010/main" val="2660626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37</a:t>
            </a:fld>
            <a:endParaRPr lang="en-US"/>
          </a:p>
        </p:txBody>
      </p:sp>
    </p:spTree>
    <p:extLst>
      <p:ext uri="{BB962C8B-B14F-4D97-AF65-F5344CB8AC3E}">
        <p14:creationId xmlns:p14="http://schemas.microsoft.com/office/powerpoint/2010/main" val="668338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38</a:t>
            </a:fld>
            <a:endParaRPr lang="en-US"/>
          </a:p>
        </p:txBody>
      </p:sp>
    </p:spTree>
    <p:extLst>
      <p:ext uri="{BB962C8B-B14F-4D97-AF65-F5344CB8AC3E}">
        <p14:creationId xmlns:p14="http://schemas.microsoft.com/office/powerpoint/2010/main" val="800377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39</a:t>
            </a:fld>
            <a:endParaRPr lang="en-US"/>
          </a:p>
        </p:txBody>
      </p:sp>
    </p:spTree>
    <p:extLst>
      <p:ext uri="{BB962C8B-B14F-4D97-AF65-F5344CB8AC3E}">
        <p14:creationId xmlns:p14="http://schemas.microsoft.com/office/powerpoint/2010/main" val="3277977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40</a:t>
            </a:fld>
            <a:endParaRPr lang="en-US"/>
          </a:p>
        </p:txBody>
      </p:sp>
    </p:spTree>
    <p:extLst>
      <p:ext uri="{BB962C8B-B14F-4D97-AF65-F5344CB8AC3E}">
        <p14:creationId xmlns:p14="http://schemas.microsoft.com/office/powerpoint/2010/main" val="1014640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41</a:t>
            </a:fld>
            <a:endParaRPr lang="en-US"/>
          </a:p>
        </p:txBody>
      </p:sp>
    </p:spTree>
    <p:extLst>
      <p:ext uri="{BB962C8B-B14F-4D97-AF65-F5344CB8AC3E}">
        <p14:creationId xmlns:p14="http://schemas.microsoft.com/office/powerpoint/2010/main" val="170206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4</a:t>
            </a:fld>
            <a:endParaRPr lang="en-US"/>
          </a:p>
        </p:txBody>
      </p:sp>
    </p:spTree>
    <p:extLst>
      <p:ext uri="{BB962C8B-B14F-4D97-AF65-F5344CB8AC3E}">
        <p14:creationId xmlns:p14="http://schemas.microsoft.com/office/powerpoint/2010/main" val="2671144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42</a:t>
            </a:fld>
            <a:endParaRPr lang="en-US"/>
          </a:p>
        </p:txBody>
      </p:sp>
    </p:spTree>
    <p:extLst>
      <p:ext uri="{BB962C8B-B14F-4D97-AF65-F5344CB8AC3E}">
        <p14:creationId xmlns:p14="http://schemas.microsoft.com/office/powerpoint/2010/main" val="3950997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43</a:t>
            </a:fld>
            <a:endParaRPr lang="en-US"/>
          </a:p>
        </p:txBody>
      </p:sp>
    </p:spTree>
    <p:extLst>
      <p:ext uri="{BB962C8B-B14F-4D97-AF65-F5344CB8AC3E}">
        <p14:creationId xmlns:p14="http://schemas.microsoft.com/office/powerpoint/2010/main" val="110591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5</a:t>
            </a:fld>
            <a:endParaRPr lang="en-US"/>
          </a:p>
        </p:txBody>
      </p:sp>
    </p:spTree>
    <p:extLst>
      <p:ext uri="{BB962C8B-B14F-4D97-AF65-F5344CB8AC3E}">
        <p14:creationId xmlns:p14="http://schemas.microsoft.com/office/powerpoint/2010/main" val="16632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CB5D6-77CC-E449-B9E4-B433C7A65A19}" type="slidenum">
              <a:rPr lang="en-US" smtClean="0"/>
              <a:t>6</a:t>
            </a:fld>
            <a:endParaRPr lang="en-US"/>
          </a:p>
        </p:txBody>
      </p:sp>
    </p:spTree>
    <p:extLst>
      <p:ext uri="{BB962C8B-B14F-4D97-AF65-F5344CB8AC3E}">
        <p14:creationId xmlns:p14="http://schemas.microsoft.com/office/powerpoint/2010/main" val="247649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7</a:t>
            </a:fld>
            <a:endParaRPr lang="en-US"/>
          </a:p>
        </p:txBody>
      </p:sp>
    </p:spTree>
    <p:extLst>
      <p:ext uri="{BB962C8B-B14F-4D97-AF65-F5344CB8AC3E}">
        <p14:creationId xmlns:p14="http://schemas.microsoft.com/office/powerpoint/2010/main" val="22840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8</a:t>
            </a:fld>
            <a:endParaRPr lang="en-US"/>
          </a:p>
        </p:txBody>
      </p:sp>
    </p:spTree>
    <p:extLst>
      <p:ext uri="{BB962C8B-B14F-4D97-AF65-F5344CB8AC3E}">
        <p14:creationId xmlns:p14="http://schemas.microsoft.com/office/powerpoint/2010/main" val="240005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CB5D6-77CC-E449-B9E4-B433C7A65A19}" type="slidenum">
              <a:rPr lang="en-US" smtClean="0"/>
              <a:t>9</a:t>
            </a:fld>
            <a:endParaRPr lang="en-US"/>
          </a:p>
        </p:txBody>
      </p:sp>
    </p:spTree>
    <p:extLst>
      <p:ext uri="{BB962C8B-B14F-4D97-AF65-F5344CB8AC3E}">
        <p14:creationId xmlns:p14="http://schemas.microsoft.com/office/powerpoint/2010/main" val="195747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8325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419451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05486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D5B34A-6699-4557-BD9D-C7130273306B}"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42117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5B34A-6699-4557-BD9D-C7130273306B}"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8971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D5B34A-6699-4557-BD9D-C7130273306B}"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1448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D5B34A-6699-4557-BD9D-C7130273306B}" type="datetimeFigureOut">
              <a:rPr lang="en-GB" smtClean="0"/>
              <a:t>27/01/2020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25017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D5B34A-6699-4557-BD9D-C7130273306B}" type="datetimeFigureOut">
              <a:rPr lang="en-GB" smtClean="0"/>
              <a:t>27/01/2020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7465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5B34A-6699-4557-BD9D-C7130273306B}" type="datetimeFigureOut">
              <a:rPr lang="en-GB" smtClean="0"/>
              <a:t>27/01/2020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68803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D5B34A-6699-4557-BD9D-C7130273306B}"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20942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D5B34A-6699-4557-BD9D-C7130273306B}"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E81E-9970-4A69-ACFA-909A0C7C85AB}" type="slidenum">
              <a:rPr lang="en-GB" smtClean="0"/>
              <a:t>‹#›</a:t>
            </a:fld>
            <a:endParaRPr lang="en-GB"/>
          </a:p>
        </p:txBody>
      </p:sp>
    </p:spTree>
    <p:extLst>
      <p:ext uri="{BB962C8B-B14F-4D97-AF65-F5344CB8AC3E}">
        <p14:creationId xmlns:p14="http://schemas.microsoft.com/office/powerpoint/2010/main" val="144993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73D5B34A-6699-4557-BD9D-C7130273306B}" type="datetimeFigureOut">
              <a:rPr lang="en-GB" smtClean="0"/>
              <a:pPr/>
              <a:t>27/01/2020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C5F9E81E-9970-4A69-ACFA-909A0C7C85AB}" type="slidenum">
              <a:rPr lang="en-GB" smtClean="0"/>
              <a:pPr/>
              <a:t>‹#›</a:t>
            </a:fld>
            <a:endParaRPr lang="en-GB" dirty="0"/>
          </a:p>
        </p:txBody>
      </p:sp>
    </p:spTree>
    <p:extLst>
      <p:ext uri="{BB962C8B-B14F-4D97-AF65-F5344CB8AC3E}">
        <p14:creationId xmlns:p14="http://schemas.microsoft.com/office/powerpoint/2010/main" val="1409489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Condensed" panose="020B0606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Condensed" panose="020B0606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Condensed" panose="020B0606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d0nERTFo-Sk"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d8uTB5XorBw"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WEEK 1</a:t>
            </a:r>
          </a:p>
        </p:txBody>
      </p:sp>
    </p:spTree>
    <p:extLst>
      <p:ext uri="{BB962C8B-B14F-4D97-AF65-F5344CB8AC3E}">
        <p14:creationId xmlns:p14="http://schemas.microsoft.com/office/powerpoint/2010/main" val="3282503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45</a:t>
            </a:r>
          </a:p>
        </p:txBody>
      </p:sp>
    </p:spTree>
    <p:extLst>
      <p:ext uri="{BB962C8B-B14F-4D97-AF65-F5344CB8AC3E}">
        <p14:creationId xmlns:p14="http://schemas.microsoft.com/office/powerpoint/2010/main" val="175646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9" y="172315"/>
            <a:ext cx="8870543" cy="1325563"/>
          </a:xfrm>
        </p:spPr>
        <p:txBody>
          <a:bodyPr>
            <a:noAutofit/>
          </a:bodyPr>
          <a:lstStyle/>
          <a:p>
            <a:r>
              <a:rPr lang="en-GB" sz="4000" b="1" dirty="0">
                <a:latin typeface="Tw Cen MT Condensed" panose="020B0606020104020203" pitchFamily="34" charset="0"/>
              </a:rPr>
              <a:t>Modelling Economic Objectives using the Classical AD/AS Model</a:t>
            </a:r>
          </a:p>
        </p:txBody>
      </p:sp>
      <p:sp>
        <p:nvSpPr>
          <p:cNvPr id="3" name="Content Placeholder 2"/>
          <p:cNvSpPr>
            <a:spLocks noGrp="1"/>
          </p:cNvSpPr>
          <p:nvPr>
            <p:ph idx="1"/>
          </p:nvPr>
        </p:nvSpPr>
        <p:spPr>
          <a:xfrm>
            <a:off x="9494982" y="172315"/>
            <a:ext cx="2512291" cy="6560993"/>
          </a:xfrm>
          <a:solidFill>
            <a:schemeClr val="bg1"/>
          </a:solidFill>
        </p:spPr>
        <p:txBody>
          <a:bodyPr>
            <a:normAutofit fontScale="92500" lnSpcReduction="10000"/>
          </a:bodyPr>
          <a:lstStyle/>
          <a:p>
            <a:r>
              <a:rPr lang="en-GB" b="1" dirty="0"/>
              <a:t>Economic Growth</a:t>
            </a:r>
          </a:p>
          <a:p>
            <a:pPr lvl="1"/>
            <a:r>
              <a:rPr lang="en-GB" dirty="0"/>
              <a:t>AD/AS Model .v. Economic Cycle Model and PPF Model</a:t>
            </a:r>
          </a:p>
          <a:p>
            <a:pPr lvl="1"/>
            <a:r>
              <a:rPr lang="en-GB" dirty="0"/>
              <a:t>Causes of economic growth (demand side and supply side)</a:t>
            </a:r>
          </a:p>
          <a:p>
            <a:r>
              <a:rPr lang="en-GB" b="1" dirty="0"/>
              <a:t>Unemployment</a:t>
            </a:r>
          </a:p>
          <a:p>
            <a:pPr lvl="1"/>
            <a:r>
              <a:rPr lang="en-GB" dirty="0"/>
              <a:t>Negative output gap and short run equilibrium</a:t>
            </a:r>
          </a:p>
          <a:p>
            <a:pPr lvl="1"/>
            <a:r>
              <a:rPr lang="en-GB" dirty="0"/>
              <a:t>Concept of full employment and long run equilibrium</a:t>
            </a:r>
          </a:p>
          <a:p>
            <a:r>
              <a:rPr lang="en-GB" b="1" dirty="0"/>
              <a:t>Price Levels</a:t>
            </a:r>
          </a:p>
          <a:p>
            <a:pPr lvl="1"/>
            <a:r>
              <a:rPr lang="en-GB" dirty="0"/>
              <a:t>Causes of inflation - demand pull and cost push</a:t>
            </a:r>
          </a:p>
        </p:txBody>
      </p:sp>
      <p:sp>
        <p:nvSpPr>
          <p:cNvPr id="4" name="TextBox 3"/>
          <p:cNvSpPr txBox="1"/>
          <p:nvPr/>
        </p:nvSpPr>
        <p:spPr>
          <a:xfrm>
            <a:off x="234148" y="1622603"/>
            <a:ext cx="8728364" cy="4870564"/>
          </a:xfrm>
          <a:prstGeom prst="rect">
            <a:avLst/>
          </a:prstGeom>
          <a:solidFill>
            <a:schemeClr val="bg1"/>
          </a:solidFill>
        </p:spPr>
        <p:txBody>
          <a:bodyPr wrap="square" rtlCol="0">
            <a:spAutoFit/>
          </a:bodyPr>
          <a:lstStyle/>
          <a:p>
            <a:r>
              <a:rPr lang="en-GB" sz="2800" b="1" dirty="0">
                <a:latin typeface="Tw Cen MT Condensed" panose="020B0606020104020203" pitchFamily="34" charset="0"/>
              </a:rPr>
              <a:t>PAIRS USING WHITEBOARDS</a:t>
            </a:r>
          </a:p>
          <a:p>
            <a:endParaRPr lang="en-GB" sz="1050" b="1" dirty="0">
              <a:latin typeface="Tw Cen MT Condensed" panose="020B0606020104020203" pitchFamily="34" charset="0"/>
            </a:endParaRPr>
          </a:p>
          <a:p>
            <a:r>
              <a:rPr lang="en-GB" sz="2800" b="1" dirty="0">
                <a:latin typeface="Tw Cen MT Condensed" panose="020B0606020104020203" pitchFamily="34" charset="0"/>
              </a:rPr>
              <a:t>Economic Growth TASKS:</a:t>
            </a:r>
          </a:p>
          <a:p>
            <a:pPr marL="342900" indent="-342900">
              <a:buFont typeface="+mj-lt"/>
              <a:buAutoNum type="arabicPeriod"/>
            </a:pPr>
            <a:r>
              <a:rPr lang="en-GB" dirty="0">
                <a:latin typeface="Tw Cen MT Condensed" panose="020B0606020104020203" pitchFamily="34" charset="0"/>
              </a:rPr>
              <a:t>SHORT RUN EQUILIBRIUM: Draw an AS/AD diagram and PPF diagram to demonstrate a negative output gap a positive output gap and actual growth as the economy returns to long run equilibrium.</a:t>
            </a:r>
          </a:p>
          <a:p>
            <a:pPr marL="342900" indent="-342900">
              <a:buFont typeface="+mj-lt"/>
              <a:buAutoNum type="arabicPeriod"/>
            </a:pPr>
            <a:r>
              <a:rPr lang="en-GB" dirty="0">
                <a:latin typeface="Tw Cen MT Condensed" panose="020B0606020104020203" pitchFamily="34" charset="0"/>
              </a:rPr>
              <a:t>LONG RUN EQUILIBRIUM: Draw another AS/AD diagram and PPF diagram demonstrating trend growth (what the economy should be growing at)</a:t>
            </a:r>
          </a:p>
          <a:p>
            <a:endParaRPr lang="en-GB" dirty="0">
              <a:latin typeface="Tw Cen MT Condensed" panose="020B0606020104020203" pitchFamily="34" charset="0"/>
            </a:endParaRPr>
          </a:p>
          <a:p>
            <a:r>
              <a:rPr lang="en-GB" sz="2800" b="1" dirty="0">
                <a:latin typeface="Tw Cen MT Condensed" panose="020B0606020104020203" pitchFamily="34" charset="0"/>
              </a:rPr>
              <a:t>Price Level TASKS:</a:t>
            </a:r>
          </a:p>
          <a:p>
            <a:pPr marL="342900" indent="-342900">
              <a:buFont typeface="+mj-lt"/>
              <a:buAutoNum type="arabicPeriod"/>
            </a:pPr>
            <a:r>
              <a:rPr lang="en-GB" dirty="0">
                <a:latin typeface="Tw Cen MT Condensed" panose="020B0606020104020203" pitchFamily="34" charset="0"/>
              </a:rPr>
              <a:t>Draw two diagrams (and label them diagram 1 and 2) in short run equilibrium with a negative output gap and for each diagram, model the answer to these two causes of inflation.</a:t>
            </a:r>
          </a:p>
          <a:p>
            <a:pPr marL="342900" indent="-342900">
              <a:buFont typeface="+mj-lt"/>
              <a:buAutoNum type="arabicPeriod"/>
            </a:pPr>
            <a:r>
              <a:rPr lang="en-GB" b="1" dirty="0">
                <a:latin typeface="Tw Cen MT Condensed" panose="020B0606020104020203" pitchFamily="34" charset="0"/>
              </a:rPr>
              <a:t>Demand pull inflation: </a:t>
            </a:r>
            <a:r>
              <a:rPr lang="en-GB" dirty="0">
                <a:latin typeface="Tw Cen MT Condensed" panose="020B0606020104020203" pitchFamily="34" charset="0"/>
              </a:rPr>
              <a:t>Boris Johnson’s stance on BREXIT on this month will arguably create more certainty for Firms about what BREXIT means.  Therefore business confidence is rising.  Why will this result in ‘demand pull inflation’ using diagram 1 and a reduction in unemployment?</a:t>
            </a:r>
          </a:p>
          <a:p>
            <a:pPr marL="342900" indent="-342900">
              <a:buFont typeface="+mj-lt"/>
              <a:buAutoNum type="arabicPeriod"/>
            </a:pPr>
            <a:r>
              <a:rPr lang="en-GB" b="1" dirty="0">
                <a:latin typeface="Tw Cen MT Condensed" panose="020B0606020104020203" pitchFamily="34" charset="0"/>
              </a:rPr>
              <a:t>Cost push inflation: </a:t>
            </a:r>
            <a:r>
              <a:rPr lang="en-GB" dirty="0">
                <a:latin typeface="Tw Cen MT Condensed" panose="020B0606020104020203" pitchFamily="34" charset="0"/>
              </a:rPr>
              <a:t>Since June and the BREXIT vote, the pound has fallen.  Explain why this might result in ‘cost push inflation’ and unemployment using diagram 2.</a:t>
            </a:r>
          </a:p>
        </p:txBody>
      </p:sp>
    </p:spTree>
    <p:extLst>
      <p:ext uri="{BB962C8B-B14F-4D97-AF65-F5344CB8AC3E}">
        <p14:creationId xmlns:p14="http://schemas.microsoft.com/office/powerpoint/2010/main" val="23234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81881" y="134362"/>
            <a:ext cx="10515600" cy="1325563"/>
          </a:xfrm>
        </p:spPr>
        <p:txBody>
          <a:bodyPr>
            <a:normAutofit/>
          </a:bodyPr>
          <a:lstStyle/>
          <a:p>
            <a:r>
              <a:rPr lang="en-GB" altLang="en-US" sz="3600" b="1"/>
              <a:t>FULL CAPACITY, SPARE CAPACITY and OVER CAPACITY</a:t>
            </a:r>
            <a:br>
              <a:rPr lang="en-GB" altLang="en-US" sz="3600" b="1"/>
            </a:br>
            <a:r>
              <a:rPr lang="en-GB" altLang="en-US" sz="2000" b="1"/>
              <a:t>short run macro equilibrium</a:t>
            </a:r>
          </a:p>
        </p:txBody>
      </p:sp>
      <p:grpSp>
        <p:nvGrpSpPr>
          <p:cNvPr id="56407" name="Group 87"/>
          <p:cNvGrpSpPr>
            <a:grpSpLocks/>
          </p:cNvGrpSpPr>
          <p:nvPr/>
        </p:nvGrpSpPr>
        <p:grpSpPr bwMode="auto">
          <a:xfrm>
            <a:off x="4895850" y="3525839"/>
            <a:ext cx="2808288" cy="3355976"/>
            <a:chOff x="2124" y="2221"/>
            <a:chExt cx="1769" cy="2114"/>
          </a:xfrm>
        </p:grpSpPr>
        <p:sp>
          <p:nvSpPr>
            <p:cNvPr id="56355" name="Text Box 35"/>
            <p:cNvSpPr txBox="1">
              <a:spLocks noChangeArrowheads="1"/>
            </p:cNvSpPr>
            <p:nvPr/>
          </p:nvSpPr>
          <p:spPr bwMode="auto">
            <a:xfrm>
              <a:off x="2124" y="2938"/>
              <a:ext cx="236"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56" name="Line 36"/>
            <p:cNvSpPr>
              <a:spLocks noChangeShapeType="1"/>
            </p:cNvSpPr>
            <p:nvPr/>
          </p:nvSpPr>
          <p:spPr bwMode="auto">
            <a:xfrm flipH="1">
              <a:off x="2332" y="3027"/>
              <a:ext cx="87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57" name="Text Box 37"/>
            <p:cNvSpPr txBox="1">
              <a:spLocks noChangeArrowheads="1"/>
            </p:cNvSpPr>
            <p:nvPr/>
          </p:nvSpPr>
          <p:spPr bwMode="auto">
            <a:xfrm>
              <a:off x="3128" y="3771"/>
              <a:ext cx="1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62" name="Line 42"/>
            <p:cNvSpPr>
              <a:spLocks noChangeShapeType="1"/>
            </p:cNvSpPr>
            <p:nvPr/>
          </p:nvSpPr>
          <p:spPr bwMode="auto">
            <a:xfrm>
              <a:off x="3212" y="2442"/>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63" name="Text Box 43"/>
            <p:cNvSpPr txBox="1">
              <a:spLocks noChangeArrowheads="1"/>
            </p:cNvSpPr>
            <p:nvPr/>
          </p:nvSpPr>
          <p:spPr bwMode="auto">
            <a:xfrm>
              <a:off x="3077" y="2309"/>
              <a:ext cx="242"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56364" name="Text Box 44"/>
            <p:cNvSpPr txBox="1">
              <a:spLocks noChangeArrowheads="1"/>
            </p:cNvSpPr>
            <p:nvPr/>
          </p:nvSpPr>
          <p:spPr bwMode="auto">
            <a:xfrm>
              <a:off x="3545" y="2636"/>
              <a:ext cx="348"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56365" name="Line 45"/>
            <p:cNvSpPr>
              <a:spLocks noChangeShapeType="1"/>
            </p:cNvSpPr>
            <p:nvPr/>
          </p:nvSpPr>
          <p:spPr bwMode="auto">
            <a:xfrm flipV="1">
              <a:off x="2484" y="2715"/>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67" name="Text Box 47"/>
            <p:cNvSpPr txBox="1">
              <a:spLocks noChangeArrowheads="1"/>
            </p:cNvSpPr>
            <p:nvPr/>
          </p:nvSpPr>
          <p:spPr bwMode="auto">
            <a:xfrm>
              <a:off x="3517" y="3839"/>
              <a:ext cx="352"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56368" name="Line 48"/>
            <p:cNvSpPr>
              <a:spLocks noChangeShapeType="1"/>
            </p:cNvSpPr>
            <p:nvPr/>
          </p:nvSpPr>
          <p:spPr bwMode="auto">
            <a:xfrm>
              <a:off x="2357" y="3772"/>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71" name="Line 51"/>
            <p:cNvSpPr>
              <a:spLocks noChangeShapeType="1"/>
            </p:cNvSpPr>
            <p:nvPr/>
          </p:nvSpPr>
          <p:spPr bwMode="auto">
            <a:xfrm>
              <a:off x="2351" y="2322"/>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74" name="Line 54"/>
            <p:cNvSpPr>
              <a:spLocks noChangeShapeType="1"/>
            </p:cNvSpPr>
            <p:nvPr/>
          </p:nvSpPr>
          <p:spPr bwMode="auto">
            <a:xfrm>
              <a:off x="2656" y="2469"/>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75" name="Oval 55"/>
            <p:cNvSpPr>
              <a:spLocks noChangeArrowheads="1"/>
            </p:cNvSpPr>
            <p:nvPr/>
          </p:nvSpPr>
          <p:spPr bwMode="auto">
            <a:xfrm>
              <a:off x="3180" y="3007"/>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376" name="Text Box 56"/>
            <p:cNvSpPr txBox="1">
              <a:spLocks noChangeArrowheads="1"/>
            </p:cNvSpPr>
            <p:nvPr/>
          </p:nvSpPr>
          <p:spPr bwMode="auto">
            <a:xfrm>
              <a:off x="3602" y="3405"/>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56377" name="Text Box 57"/>
            <p:cNvSpPr txBox="1">
              <a:spLocks noChangeArrowheads="1"/>
            </p:cNvSpPr>
            <p:nvPr/>
          </p:nvSpPr>
          <p:spPr bwMode="auto">
            <a:xfrm>
              <a:off x="2240" y="2221"/>
              <a:ext cx="386" cy="14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sp>
          <p:nvSpPr>
            <p:cNvPr id="56379" name="Text Box 59"/>
            <p:cNvSpPr txBox="1">
              <a:spLocks noChangeArrowheads="1"/>
            </p:cNvSpPr>
            <p:nvPr/>
          </p:nvSpPr>
          <p:spPr bwMode="auto">
            <a:xfrm>
              <a:off x="2474" y="4102"/>
              <a:ext cx="1143"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FULL EMPLOYMENT?</a:t>
              </a:r>
            </a:p>
          </p:txBody>
        </p:sp>
      </p:grpSp>
      <p:grpSp>
        <p:nvGrpSpPr>
          <p:cNvPr id="56406" name="Group 86"/>
          <p:cNvGrpSpPr>
            <a:grpSpLocks/>
          </p:cNvGrpSpPr>
          <p:nvPr/>
        </p:nvGrpSpPr>
        <p:grpSpPr bwMode="auto">
          <a:xfrm>
            <a:off x="1884364" y="1879601"/>
            <a:ext cx="2832100" cy="3349626"/>
            <a:chOff x="227" y="1184"/>
            <a:chExt cx="1784" cy="2110"/>
          </a:xfrm>
        </p:grpSpPr>
        <p:sp>
          <p:nvSpPr>
            <p:cNvPr id="56325" name="Text Box 5"/>
            <p:cNvSpPr txBox="1">
              <a:spLocks noChangeArrowheads="1"/>
            </p:cNvSpPr>
            <p:nvPr/>
          </p:nvSpPr>
          <p:spPr bwMode="auto">
            <a:xfrm>
              <a:off x="235" y="2114"/>
              <a:ext cx="236"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26" name="Line 6"/>
            <p:cNvSpPr>
              <a:spLocks noChangeShapeType="1"/>
            </p:cNvSpPr>
            <p:nvPr/>
          </p:nvSpPr>
          <p:spPr bwMode="auto">
            <a:xfrm flipH="1">
              <a:off x="450" y="2050"/>
              <a:ext cx="87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27" name="Text Box 7"/>
            <p:cNvSpPr txBox="1">
              <a:spLocks noChangeArrowheads="1"/>
            </p:cNvSpPr>
            <p:nvPr/>
          </p:nvSpPr>
          <p:spPr bwMode="auto">
            <a:xfrm>
              <a:off x="1246" y="2794"/>
              <a:ext cx="1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6328" name="Text Box 8"/>
            <p:cNvSpPr txBox="1">
              <a:spLocks noChangeArrowheads="1"/>
            </p:cNvSpPr>
            <p:nvPr/>
          </p:nvSpPr>
          <p:spPr bwMode="auto">
            <a:xfrm>
              <a:off x="232" y="1981"/>
              <a:ext cx="2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6329" name="Line 9"/>
            <p:cNvSpPr>
              <a:spLocks noChangeShapeType="1"/>
            </p:cNvSpPr>
            <p:nvPr/>
          </p:nvSpPr>
          <p:spPr bwMode="auto">
            <a:xfrm flipV="1">
              <a:off x="1121" y="2948"/>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0" name="Line 10"/>
            <p:cNvSpPr>
              <a:spLocks noChangeShapeType="1"/>
            </p:cNvSpPr>
            <p:nvPr/>
          </p:nvSpPr>
          <p:spPr bwMode="auto">
            <a:xfrm flipH="1" flipV="1">
              <a:off x="474" y="2188"/>
              <a:ext cx="684"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1" name="Line 11"/>
            <p:cNvSpPr>
              <a:spLocks noChangeShapeType="1"/>
            </p:cNvSpPr>
            <p:nvPr/>
          </p:nvSpPr>
          <p:spPr bwMode="auto">
            <a:xfrm flipH="1">
              <a:off x="1160" y="2187"/>
              <a:ext cx="5" cy="61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2" name="Line 12"/>
            <p:cNvSpPr>
              <a:spLocks noChangeShapeType="1"/>
            </p:cNvSpPr>
            <p:nvPr/>
          </p:nvSpPr>
          <p:spPr bwMode="auto">
            <a:xfrm>
              <a:off x="1330" y="1465"/>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3" name="Text Box 13"/>
            <p:cNvSpPr txBox="1">
              <a:spLocks noChangeArrowheads="1"/>
            </p:cNvSpPr>
            <p:nvPr/>
          </p:nvSpPr>
          <p:spPr bwMode="auto">
            <a:xfrm>
              <a:off x="1195" y="1332"/>
              <a:ext cx="242"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56334" name="Text Box 14"/>
            <p:cNvSpPr txBox="1">
              <a:spLocks noChangeArrowheads="1"/>
            </p:cNvSpPr>
            <p:nvPr/>
          </p:nvSpPr>
          <p:spPr bwMode="auto">
            <a:xfrm>
              <a:off x="1663" y="1659"/>
              <a:ext cx="348"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56335" name="Line 15"/>
            <p:cNvSpPr>
              <a:spLocks noChangeShapeType="1"/>
            </p:cNvSpPr>
            <p:nvPr/>
          </p:nvSpPr>
          <p:spPr bwMode="auto">
            <a:xfrm flipV="1">
              <a:off x="602" y="1738"/>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6" name="Line 16"/>
            <p:cNvSpPr>
              <a:spLocks noChangeShapeType="1"/>
            </p:cNvSpPr>
            <p:nvPr/>
          </p:nvSpPr>
          <p:spPr bwMode="auto">
            <a:xfrm flipV="1">
              <a:off x="227" y="2048"/>
              <a:ext cx="2" cy="21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7" name="Text Box 17"/>
            <p:cNvSpPr txBox="1">
              <a:spLocks noChangeArrowheads="1"/>
            </p:cNvSpPr>
            <p:nvPr/>
          </p:nvSpPr>
          <p:spPr bwMode="auto">
            <a:xfrm>
              <a:off x="1610" y="2840"/>
              <a:ext cx="352" cy="14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56338"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9" name="Line 19"/>
            <p:cNvSpPr>
              <a:spLocks noChangeShapeType="1"/>
            </p:cNvSpPr>
            <p:nvPr/>
          </p:nvSpPr>
          <p:spPr bwMode="auto">
            <a:xfrm>
              <a:off x="625" y="1644"/>
              <a:ext cx="982" cy="99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40" name="Text Box 20"/>
            <p:cNvSpPr txBox="1">
              <a:spLocks noChangeArrowheads="1"/>
            </p:cNvSpPr>
            <p:nvPr/>
          </p:nvSpPr>
          <p:spPr bwMode="auto">
            <a:xfrm>
              <a:off x="1565" y="2584"/>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1</a:t>
              </a:r>
              <a:endParaRPr lang="en-GB" altLang="en-US" sz="300" b="1" dirty="0">
                <a:latin typeface="Tw Cen MT Condensed" panose="020B0606020104020203" pitchFamily="34" charset="0"/>
              </a:endParaRPr>
            </a:p>
          </p:txBody>
        </p:sp>
        <p:sp>
          <p:nvSpPr>
            <p:cNvPr id="56341"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42" name="Text Box 22"/>
            <p:cNvSpPr txBox="1">
              <a:spLocks noChangeArrowheads="1"/>
            </p:cNvSpPr>
            <p:nvPr/>
          </p:nvSpPr>
          <p:spPr bwMode="auto">
            <a:xfrm>
              <a:off x="1085" y="2797"/>
              <a:ext cx="1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43" name="Oval 23"/>
            <p:cNvSpPr>
              <a:spLocks noChangeArrowheads="1"/>
            </p:cNvSpPr>
            <p:nvPr/>
          </p:nvSpPr>
          <p:spPr bwMode="auto">
            <a:xfrm>
              <a:off x="1135" y="2167"/>
              <a:ext cx="58" cy="4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345" name="Line 25"/>
            <p:cNvSpPr>
              <a:spLocks noChangeShapeType="1"/>
            </p:cNvSpPr>
            <p:nvPr/>
          </p:nvSpPr>
          <p:spPr bwMode="auto">
            <a:xfrm>
              <a:off x="774" y="1492"/>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47" name="Oval 27"/>
            <p:cNvSpPr>
              <a:spLocks noChangeArrowheads="1"/>
            </p:cNvSpPr>
            <p:nvPr/>
          </p:nvSpPr>
          <p:spPr bwMode="auto">
            <a:xfrm>
              <a:off x="1298" y="2030"/>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348" name="Text Box 28"/>
            <p:cNvSpPr txBox="1">
              <a:spLocks noChangeArrowheads="1"/>
            </p:cNvSpPr>
            <p:nvPr/>
          </p:nvSpPr>
          <p:spPr bwMode="auto">
            <a:xfrm>
              <a:off x="1720" y="2428"/>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56351" name="Text Box 31"/>
            <p:cNvSpPr txBox="1">
              <a:spLocks noChangeArrowheads="1"/>
            </p:cNvSpPr>
            <p:nvPr/>
          </p:nvSpPr>
          <p:spPr bwMode="auto">
            <a:xfrm>
              <a:off x="276" y="1184"/>
              <a:ext cx="386" cy="14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sp>
          <p:nvSpPr>
            <p:cNvPr id="56353" name="Line 33"/>
            <p:cNvSpPr>
              <a:spLocks noChangeShapeType="1"/>
            </p:cNvSpPr>
            <p:nvPr/>
          </p:nvSpPr>
          <p:spPr bwMode="auto">
            <a:xfrm>
              <a:off x="1180" y="2207"/>
              <a:ext cx="136" cy="0"/>
            </a:xfrm>
            <a:prstGeom prst="line">
              <a:avLst/>
            </a:prstGeom>
            <a:noFill/>
            <a:ln w="9525">
              <a:solidFill>
                <a:schemeClr val="tx1"/>
              </a:solidFill>
              <a:round/>
              <a:headEnd type="triangl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04" name="Text Box 84"/>
            <p:cNvSpPr txBox="1">
              <a:spLocks noChangeArrowheads="1"/>
            </p:cNvSpPr>
            <p:nvPr/>
          </p:nvSpPr>
          <p:spPr bwMode="auto">
            <a:xfrm>
              <a:off x="657" y="3061"/>
              <a:ext cx="96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SPARE CAPACITY</a:t>
              </a:r>
            </a:p>
          </p:txBody>
        </p:sp>
      </p:grpSp>
      <p:grpSp>
        <p:nvGrpSpPr>
          <p:cNvPr id="56418" name="Group 98"/>
          <p:cNvGrpSpPr>
            <a:grpSpLocks/>
          </p:cNvGrpSpPr>
          <p:nvPr/>
        </p:nvGrpSpPr>
        <p:grpSpPr bwMode="auto">
          <a:xfrm>
            <a:off x="7224714" y="2205039"/>
            <a:ext cx="3362325" cy="2592387"/>
            <a:chOff x="3591" y="1389"/>
            <a:chExt cx="2118" cy="1633"/>
          </a:xfrm>
        </p:grpSpPr>
        <p:sp>
          <p:nvSpPr>
            <p:cNvPr id="56410" name="Line 90"/>
            <p:cNvSpPr>
              <a:spLocks noChangeShapeType="1"/>
            </p:cNvSpPr>
            <p:nvPr/>
          </p:nvSpPr>
          <p:spPr bwMode="auto">
            <a:xfrm flipH="1">
              <a:off x="5148" y="1933"/>
              <a:ext cx="0" cy="907"/>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09" name="Line 89"/>
            <p:cNvSpPr>
              <a:spLocks noChangeShapeType="1"/>
            </p:cNvSpPr>
            <p:nvPr/>
          </p:nvSpPr>
          <p:spPr bwMode="auto">
            <a:xfrm flipH="1">
              <a:off x="4059" y="1933"/>
              <a:ext cx="1088"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81" name="Text Box 61"/>
            <p:cNvSpPr txBox="1">
              <a:spLocks noChangeArrowheads="1"/>
            </p:cNvSpPr>
            <p:nvPr/>
          </p:nvSpPr>
          <p:spPr bwMode="auto">
            <a:xfrm>
              <a:off x="3833" y="2024"/>
              <a:ext cx="236"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82" name="Line 62"/>
            <p:cNvSpPr>
              <a:spLocks noChangeShapeType="1"/>
            </p:cNvSpPr>
            <p:nvPr/>
          </p:nvSpPr>
          <p:spPr bwMode="auto">
            <a:xfrm flipH="1">
              <a:off x="4041" y="2110"/>
              <a:ext cx="87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83" name="Text Box 63"/>
            <p:cNvSpPr txBox="1">
              <a:spLocks noChangeArrowheads="1"/>
            </p:cNvSpPr>
            <p:nvPr/>
          </p:nvSpPr>
          <p:spPr bwMode="auto">
            <a:xfrm>
              <a:off x="5057" y="2840"/>
              <a:ext cx="1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6384" name="Text Box 64"/>
            <p:cNvSpPr txBox="1">
              <a:spLocks noChangeArrowheads="1"/>
            </p:cNvSpPr>
            <p:nvPr/>
          </p:nvSpPr>
          <p:spPr bwMode="auto">
            <a:xfrm>
              <a:off x="3833" y="1842"/>
              <a:ext cx="257"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6385" name="Line 65"/>
            <p:cNvSpPr>
              <a:spLocks noChangeShapeType="1"/>
            </p:cNvSpPr>
            <p:nvPr/>
          </p:nvSpPr>
          <p:spPr bwMode="auto">
            <a:xfrm flipV="1">
              <a:off x="4921" y="3022"/>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88" name="Line 68"/>
            <p:cNvSpPr>
              <a:spLocks noChangeShapeType="1"/>
            </p:cNvSpPr>
            <p:nvPr/>
          </p:nvSpPr>
          <p:spPr bwMode="auto">
            <a:xfrm>
              <a:off x="4921" y="1525"/>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89" name="Text Box 69"/>
            <p:cNvSpPr txBox="1">
              <a:spLocks noChangeArrowheads="1"/>
            </p:cNvSpPr>
            <p:nvPr/>
          </p:nvSpPr>
          <p:spPr bwMode="auto">
            <a:xfrm>
              <a:off x="4786" y="1392"/>
              <a:ext cx="242"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56390" name="Text Box 70"/>
            <p:cNvSpPr txBox="1">
              <a:spLocks noChangeArrowheads="1"/>
            </p:cNvSpPr>
            <p:nvPr/>
          </p:nvSpPr>
          <p:spPr bwMode="auto">
            <a:xfrm>
              <a:off x="5254" y="1719"/>
              <a:ext cx="348"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r>
                <a:rPr lang="en-GB" altLang="en-US" sz="700" b="1" dirty="0">
                  <a:latin typeface="Tw Cen MT Condensed" panose="020B0606020104020203" pitchFamily="34" charset="0"/>
                </a:rPr>
                <a:t>1</a:t>
              </a:r>
            </a:p>
          </p:txBody>
        </p:sp>
        <p:sp>
          <p:nvSpPr>
            <p:cNvPr id="56391" name="Line 71"/>
            <p:cNvSpPr>
              <a:spLocks noChangeShapeType="1"/>
            </p:cNvSpPr>
            <p:nvPr/>
          </p:nvSpPr>
          <p:spPr bwMode="auto">
            <a:xfrm flipV="1">
              <a:off x="4193" y="1798"/>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93" name="Line 73"/>
            <p:cNvSpPr>
              <a:spLocks noChangeShapeType="1"/>
            </p:cNvSpPr>
            <p:nvPr/>
          </p:nvSpPr>
          <p:spPr bwMode="auto">
            <a:xfrm>
              <a:off x="4066" y="2855"/>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94" name="Line 74"/>
            <p:cNvSpPr>
              <a:spLocks noChangeShapeType="1"/>
            </p:cNvSpPr>
            <p:nvPr/>
          </p:nvSpPr>
          <p:spPr bwMode="auto">
            <a:xfrm>
              <a:off x="4610" y="1404"/>
              <a:ext cx="982" cy="99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95" name="Text Box 75"/>
            <p:cNvSpPr txBox="1">
              <a:spLocks noChangeArrowheads="1"/>
            </p:cNvSpPr>
            <p:nvPr/>
          </p:nvSpPr>
          <p:spPr bwMode="auto">
            <a:xfrm>
              <a:off x="5245" y="2538"/>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1</a:t>
              </a:r>
              <a:endParaRPr lang="en-GB" altLang="en-US" sz="300" b="1" dirty="0">
                <a:latin typeface="Tw Cen MT Condensed" panose="020B0606020104020203" pitchFamily="34" charset="0"/>
              </a:endParaRPr>
            </a:p>
          </p:txBody>
        </p:sp>
        <p:sp>
          <p:nvSpPr>
            <p:cNvPr id="56396" name="Line 76"/>
            <p:cNvSpPr>
              <a:spLocks noChangeShapeType="1"/>
            </p:cNvSpPr>
            <p:nvPr/>
          </p:nvSpPr>
          <p:spPr bwMode="auto">
            <a:xfrm>
              <a:off x="4060" y="1405"/>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97" name="Text Box 77"/>
            <p:cNvSpPr txBox="1">
              <a:spLocks noChangeArrowheads="1"/>
            </p:cNvSpPr>
            <p:nvPr/>
          </p:nvSpPr>
          <p:spPr bwMode="auto">
            <a:xfrm>
              <a:off x="4830" y="2840"/>
              <a:ext cx="1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98" name="Oval 78"/>
            <p:cNvSpPr>
              <a:spLocks noChangeArrowheads="1"/>
            </p:cNvSpPr>
            <p:nvPr/>
          </p:nvSpPr>
          <p:spPr bwMode="auto">
            <a:xfrm>
              <a:off x="5109" y="1903"/>
              <a:ext cx="58" cy="4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399" name="Line 79"/>
            <p:cNvSpPr>
              <a:spLocks noChangeShapeType="1"/>
            </p:cNvSpPr>
            <p:nvPr/>
          </p:nvSpPr>
          <p:spPr bwMode="auto">
            <a:xfrm>
              <a:off x="4365" y="1552"/>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00" name="Oval 80"/>
            <p:cNvSpPr>
              <a:spLocks noChangeArrowheads="1"/>
            </p:cNvSpPr>
            <p:nvPr/>
          </p:nvSpPr>
          <p:spPr bwMode="auto">
            <a:xfrm>
              <a:off x="4889" y="2090"/>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401" name="Text Box 81"/>
            <p:cNvSpPr txBox="1">
              <a:spLocks noChangeArrowheads="1"/>
            </p:cNvSpPr>
            <p:nvPr/>
          </p:nvSpPr>
          <p:spPr bwMode="auto">
            <a:xfrm>
              <a:off x="5493" y="2356"/>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56402" name="Text Box 82"/>
            <p:cNvSpPr txBox="1">
              <a:spLocks noChangeArrowheads="1"/>
            </p:cNvSpPr>
            <p:nvPr/>
          </p:nvSpPr>
          <p:spPr bwMode="auto">
            <a:xfrm>
              <a:off x="3591" y="1389"/>
              <a:ext cx="386" cy="14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sp>
        <p:nvSpPr>
          <p:cNvPr id="56405" name="Text Box 85"/>
          <p:cNvSpPr txBox="1">
            <a:spLocks noChangeArrowheads="1"/>
          </p:cNvSpPr>
          <p:nvPr/>
        </p:nvSpPr>
        <p:spPr bwMode="auto">
          <a:xfrm>
            <a:off x="8472489" y="5157788"/>
            <a:ext cx="180022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OVER CAPACITY</a:t>
            </a:r>
          </a:p>
        </p:txBody>
      </p:sp>
      <p:sp>
        <p:nvSpPr>
          <p:cNvPr id="56419" name="Line 99"/>
          <p:cNvSpPr>
            <a:spLocks noChangeShapeType="1"/>
          </p:cNvSpPr>
          <p:nvPr/>
        </p:nvSpPr>
        <p:spPr bwMode="auto">
          <a:xfrm flipV="1">
            <a:off x="7608888" y="2636838"/>
            <a:ext cx="0" cy="7032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20" name="Text Box 100"/>
          <p:cNvSpPr txBox="1">
            <a:spLocks noChangeArrowheads="1"/>
          </p:cNvSpPr>
          <p:nvPr/>
        </p:nvSpPr>
        <p:spPr bwMode="auto">
          <a:xfrm>
            <a:off x="9652000" y="2295525"/>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r>
              <a:rPr lang="en-GB" altLang="en-US" sz="700" b="1" dirty="0">
                <a:latin typeface="Tw Cen MT Condensed" panose="020B0606020104020203" pitchFamily="34" charset="0"/>
              </a:rPr>
              <a:t>2</a:t>
            </a:r>
          </a:p>
        </p:txBody>
      </p:sp>
      <p:sp>
        <p:nvSpPr>
          <p:cNvPr id="56421" name="Line 101"/>
          <p:cNvSpPr>
            <a:spLocks noChangeShapeType="1"/>
          </p:cNvSpPr>
          <p:nvPr/>
        </p:nvSpPr>
        <p:spPr bwMode="auto">
          <a:xfrm flipV="1">
            <a:off x="8040688" y="2349501"/>
            <a:ext cx="1744662" cy="14890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22" name="Oval 102"/>
          <p:cNvSpPr>
            <a:spLocks noChangeArrowheads="1"/>
          </p:cNvSpPr>
          <p:nvPr/>
        </p:nvSpPr>
        <p:spPr bwMode="auto">
          <a:xfrm>
            <a:off x="9264651" y="2636839"/>
            <a:ext cx="144463" cy="14287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423" name="Line 103"/>
          <p:cNvSpPr>
            <a:spLocks noChangeShapeType="1"/>
          </p:cNvSpPr>
          <p:nvPr/>
        </p:nvSpPr>
        <p:spPr bwMode="auto">
          <a:xfrm flipH="1">
            <a:off x="7967664" y="2708275"/>
            <a:ext cx="1296987"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24" name="Text Box 104"/>
          <p:cNvSpPr txBox="1">
            <a:spLocks noChangeArrowheads="1"/>
          </p:cNvSpPr>
          <p:nvPr/>
        </p:nvSpPr>
        <p:spPr bwMode="auto">
          <a:xfrm>
            <a:off x="9191625" y="4797426"/>
            <a:ext cx="3000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3</a:t>
            </a:r>
            <a:endParaRPr lang="en-GB" altLang="en-US" sz="1000" b="1" dirty="0">
              <a:latin typeface="Tw Cen MT Condensed" panose="020B0606020104020203" pitchFamily="34" charset="0"/>
            </a:endParaRPr>
          </a:p>
        </p:txBody>
      </p:sp>
      <p:sp>
        <p:nvSpPr>
          <p:cNvPr id="56425" name="Line 105"/>
          <p:cNvSpPr>
            <a:spLocks noChangeShapeType="1"/>
          </p:cNvSpPr>
          <p:nvPr/>
        </p:nvSpPr>
        <p:spPr bwMode="auto">
          <a:xfrm flipH="1" flipV="1">
            <a:off x="9336088" y="5084763"/>
            <a:ext cx="4318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26" name="Text Box 106"/>
          <p:cNvSpPr txBox="1">
            <a:spLocks noChangeArrowheads="1"/>
          </p:cNvSpPr>
          <p:nvPr/>
        </p:nvSpPr>
        <p:spPr bwMode="auto">
          <a:xfrm>
            <a:off x="7608889" y="2565401"/>
            <a:ext cx="407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3</a:t>
            </a:r>
            <a:endParaRPr lang="en-GB" altLang="en-US" sz="1000" b="1" dirty="0">
              <a:latin typeface="Tw Cen MT Condensed" panose="020B0606020104020203" pitchFamily="34" charset="0"/>
            </a:endParaRPr>
          </a:p>
        </p:txBody>
      </p:sp>
    </p:spTree>
    <p:extLst>
      <p:ext uri="{BB962C8B-B14F-4D97-AF65-F5344CB8AC3E}">
        <p14:creationId xmlns:p14="http://schemas.microsoft.com/office/powerpoint/2010/main" val="4089447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406"/>
                                        </p:tgtEl>
                                        <p:attrNameLst>
                                          <p:attrName>style.visibility</p:attrName>
                                        </p:attrNameLst>
                                      </p:cBhvr>
                                      <p:to>
                                        <p:strVal val="visible"/>
                                      </p:to>
                                    </p:set>
                                    <p:animEffect transition="in" filter="box(in)">
                                      <p:cBhvr>
                                        <p:cTn id="7" dur="500"/>
                                        <p:tgtEl>
                                          <p:spTgt spid="56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6418"/>
                                        </p:tgtEl>
                                        <p:attrNameLst>
                                          <p:attrName>style.visibility</p:attrName>
                                        </p:attrNameLst>
                                      </p:cBhvr>
                                      <p:to>
                                        <p:strVal val="visible"/>
                                      </p:to>
                                    </p:set>
                                    <p:animEffect transition="in" filter="box(in)">
                                      <p:cBhvr>
                                        <p:cTn id="12" dur="500"/>
                                        <p:tgtEl>
                                          <p:spTgt spid="5641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6405"/>
                                        </p:tgtEl>
                                        <p:attrNameLst>
                                          <p:attrName>style.visibility</p:attrName>
                                        </p:attrNameLst>
                                      </p:cBhvr>
                                      <p:to>
                                        <p:strVal val="visible"/>
                                      </p:to>
                                    </p:set>
                                    <p:animEffect transition="in" filter="box(in)">
                                      <p:cBhvr>
                                        <p:cTn id="15" dur="500"/>
                                        <p:tgtEl>
                                          <p:spTgt spid="564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6421"/>
                                        </p:tgtEl>
                                        <p:attrNameLst>
                                          <p:attrName>style.visibility</p:attrName>
                                        </p:attrNameLst>
                                      </p:cBhvr>
                                      <p:to>
                                        <p:strVal val="visible"/>
                                      </p:to>
                                    </p:set>
                                    <p:animEffect transition="in" filter="box(in)">
                                      <p:cBhvr>
                                        <p:cTn id="20" dur="500"/>
                                        <p:tgtEl>
                                          <p:spTgt spid="5642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6422"/>
                                        </p:tgtEl>
                                        <p:attrNameLst>
                                          <p:attrName>style.visibility</p:attrName>
                                        </p:attrNameLst>
                                      </p:cBhvr>
                                      <p:to>
                                        <p:strVal val="visible"/>
                                      </p:to>
                                    </p:set>
                                    <p:animEffect transition="in" filter="box(in)">
                                      <p:cBhvr>
                                        <p:cTn id="23" dur="500"/>
                                        <p:tgtEl>
                                          <p:spTgt spid="5642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6420"/>
                                        </p:tgtEl>
                                        <p:attrNameLst>
                                          <p:attrName>style.visibility</p:attrName>
                                        </p:attrNameLst>
                                      </p:cBhvr>
                                      <p:to>
                                        <p:strVal val="visible"/>
                                      </p:to>
                                    </p:set>
                                    <p:animEffect transition="in" filter="box(in)">
                                      <p:cBhvr>
                                        <p:cTn id="26" dur="500"/>
                                        <p:tgtEl>
                                          <p:spTgt spid="5642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6423"/>
                                        </p:tgtEl>
                                        <p:attrNameLst>
                                          <p:attrName>style.visibility</p:attrName>
                                        </p:attrNameLst>
                                      </p:cBhvr>
                                      <p:to>
                                        <p:strVal val="visible"/>
                                      </p:to>
                                    </p:set>
                                    <p:animEffect transition="in" filter="box(in)">
                                      <p:cBhvr>
                                        <p:cTn id="29" dur="500"/>
                                        <p:tgtEl>
                                          <p:spTgt spid="5642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56425"/>
                                        </p:tgtEl>
                                        <p:attrNameLst>
                                          <p:attrName>style.visibility</p:attrName>
                                        </p:attrNameLst>
                                      </p:cBhvr>
                                      <p:to>
                                        <p:strVal val="visible"/>
                                      </p:to>
                                    </p:set>
                                    <p:animEffect transition="in" filter="box(in)">
                                      <p:cBhvr>
                                        <p:cTn id="32" dur="500"/>
                                        <p:tgtEl>
                                          <p:spTgt spid="5642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56424"/>
                                        </p:tgtEl>
                                        <p:attrNameLst>
                                          <p:attrName>style.visibility</p:attrName>
                                        </p:attrNameLst>
                                      </p:cBhvr>
                                      <p:to>
                                        <p:strVal val="visible"/>
                                      </p:to>
                                    </p:set>
                                    <p:animEffect transition="in" filter="box(in)">
                                      <p:cBhvr>
                                        <p:cTn id="35" dur="500"/>
                                        <p:tgtEl>
                                          <p:spTgt spid="56424"/>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6426"/>
                                        </p:tgtEl>
                                        <p:attrNameLst>
                                          <p:attrName>style.visibility</p:attrName>
                                        </p:attrNameLst>
                                      </p:cBhvr>
                                      <p:to>
                                        <p:strVal val="visible"/>
                                      </p:to>
                                    </p:set>
                                    <p:animEffect transition="in" filter="box(in)">
                                      <p:cBhvr>
                                        <p:cTn id="38" dur="500"/>
                                        <p:tgtEl>
                                          <p:spTgt spid="5642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56419"/>
                                        </p:tgtEl>
                                        <p:attrNameLst>
                                          <p:attrName>style.visibility</p:attrName>
                                        </p:attrNameLst>
                                      </p:cBhvr>
                                      <p:to>
                                        <p:strVal val="visible"/>
                                      </p:to>
                                    </p:set>
                                    <p:animEffect transition="in" filter="box(in)">
                                      <p:cBhvr>
                                        <p:cTn id="41" dur="500"/>
                                        <p:tgtEl>
                                          <p:spTgt spid="5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05" grpId="0"/>
      <p:bldP spid="56419" grpId="0" animBg="1"/>
      <p:bldP spid="56420" grpId="0"/>
      <p:bldP spid="56421" grpId="0" animBg="1"/>
      <p:bldP spid="56422" grpId="0" animBg="1"/>
      <p:bldP spid="56423" grpId="0" animBg="1"/>
      <p:bldP spid="56424" grpId="0"/>
      <p:bldP spid="56425" grpId="0" animBg="1"/>
      <p:bldP spid="564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81881" y="134362"/>
            <a:ext cx="10515600" cy="1325563"/>
          </a:xfrm>
        </p:spPr>
        <p:txBody>
          <a:bodyPr>
            <a:normAutofit/>
          </a:bodyPr>
          <a:lstStyle/>
          <a:p>
            <a:r>
              <a:rPr lang="en-GB" altLang="en-US" sz="3600" b="1"/>
              <a:t>FULL CAPACITY, SPARE CAPACITY and OVER CAPACITY</a:t>
            </a:r>
            <a:br>
              <a:rPr lang="en-GB" altLang="en-US" sz="3600" b="1"/>
            </a:br>
            <a:r>
              <a:rPr lang="en-GB" altLang="en-US" sz="2000" b="1"/>
              <a:t>short run macro equilibrium</a:t>
            </a:r>
          </a:p>
        </p:txBody>
      </p:sp>
      <p:grpSp>
        <p:nvGrpSpPr>
          <p:cNvPr id="56406" name="Group 86"/>
          <p:cNvGrpSpPr>
            <a:grpSpLocks/>
          </p:cNvGrpSpPr>
          <p:nvPr/>
        </p:nvGrpSpPr>
        <p:grpSpPr bwMode="auto">
          <a:xfrm>
            <a:off x="2014539" y="1893888"/>
            <a:ext cx="2832100" cy="2859088"/>
            <a:chOff x="227" y="1184"/>
            <a:chExt cx="1784" cy="1801"/>
          </a:xfrm>
        </p:grpSpPr>
        <p:sp>
          <p:nvSpPr>
            <p:cNvPr id="56325" name="Text Box 5"/>
            <p:cNvSpPr txBox="1">
              <a:spLocks noChangeArrowheads="1"/>
            </p:cNvSpPr>
            <p:nvPr/>
          </p:nvSpPr>
          <p:spPr bwMode="auto">
            <a:xfrm>
              <a:off x="235" y="2114"/>
              <a:ext cx="236"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26" name="Line 6"/>
            <p:cNvSpPr>
              <a:spLocks noChangeShapeType="1"/>
            </p:cNvSpPr>
            <p:nvPr/>
          </p:nvSpPr>
          <p:spPr bwMode="auto">
            <a:xfrm flipH="1">
              <a:off x="450" y="2050"/>
              <a:ext cx="87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27" name="Text Box 7"/>
            <p:cNvSpPr txBox="1">
              <a:spLocks noChangeArrowheads="1"/>
            </p:cNvSpPr>
            <p:nvPr/>
          </p:nvSpPr>
          <p:spPr bwMode="auto">
            <a:xfrm>
              <a:off x="1246" y="2794"/>
              <a:ext cx="15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p>
          </p:txBody>
        </p:sp>
        <p:sp>
          <p:nvSpPr>
            <p:cNvPr id="56328" name="Text Box 8"/>
            <p:cNvSpPr txBox="1">
              <a:spLocks noChangeArrowheads="1"/>
            </p:cNvSpPr>
            <p:nvPr/>
          </p:nvSpPr>
          <p:spPr bwMode="auto">
            <a:xfrm>
              <a:off x="232" y="1981"/>
              <a:ext cx="2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6329" name="Line 9"/>
            <p:cNvSpPr>
              <a:spLocks noChangeShapeType="1"/>
            </p:cNvSpPr>
            <p:nvPr/>
          </p:nvSpPr>
          <p:spPr bwMode="auto">
            <a:xfrm flipV="1">
              <a:off x="1121" y="2948"/>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0" name="Line 10"/>
            <p:cNvSpPr>
              <a:spLocks noChangeShapeType="1"/>
            </p:cNvSpPr>
            <p:nvPr/>
          </p:nvSpPr>
          <p:spPr bwMode="auto">
            <a:xfrm flipH="1" flipV="1">
              <a:off x="474" y="2188"/>
              <a:ext cx="684"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1" name="Line 11"/>
            <p:cNvSpPr>
              <a:spLocks noChangeShapeType="1"/>
            </p:cNvSpPr>
            <p:nvPr/>
          </p:nvSpPr>
          <p:spPr bwMode="auto">
            <a:xfrm flipH="1">
              <a:off x="1160" y="2187"/>
              <a:ext cx="5" cy="61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2" name="Line 12"/>
            <p:cNvSpPr>
              <a:spLocks noChangeShapeType="1"/>
            </p:cNvSpPr>
            <p:nvPr/>
          </p:nvSpPr>
          <p:spPr bwMode="auto">
            <a:xfrm>
              <a:off x="1330" y="1465"/>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3" name="Text Box 13"/>
            <p:cNvSpPr txBox="1">
              <a:spLocks noChangeArrowheads="1"/>
            </p:cNvSpPr>
            <p:nvPr/>
          </p:nvSpPr>
          <p:spPr bwMode="auto">
            <a:xfrm>
              <a:off x="1195" y="1332"/>
              <a:ext cx="242"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56334" name="Text Box 14"/>
            <p:cNvSpPr txBox="1">
              <a:spLocks noChangeArrowheads="1"/>
            </p:cNvSpPr>
            <p:nvPr/>
          </p:nvSpPr>
          <p:spPr bwMode="auto">
            <a:xfrm>
              <a:off x="1663" y="1659"/>
              <a:ext cx="348"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56335" name="Line 15"/>
            <p:cNvSpPr>
              <a:spLocks noChangeShapeType="1"/>
            </p:cNvSpPr>
            <p:nvPr/>
          </p:nvSpPr>
          <p:spPr bwMode="auto">
            <a:xfrm flipV="1">
              <a:off x="602" y="1738"/>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6" name="Line 16"/>
            <p:cNvSpPr>
              <a:spLocks noChangeShapeType="1"/>
            </p:cNvSpPr>
            <p:nvPr/>
          </p:nvSpPr>
          <p:spPr bwMode="auto">
            <a:xfrm flipV="1">
              <a:off x="227" y="2048"/>
              <a:ext cx="2" cy="21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7" name="Text Box 17"/>
            <p:cNvSpPr txBox="1">
              <a:spLocks noChangeArrowheads="1"/>
            </p:cNvSpPr>
            <p:nvPr/>
          </p:nvSpPr>
          <p:spPr bwMode="auto">
            <a:xfrm>
              <a:off x="1610" y="2840"/>
              <a:ext cx="352" cy="14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56338"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39" name="Line 19"/>
            <p:cNvSpPr>
              <a:spLocks noChangeShapeType="1"/>
            </p:cNvSpPr>
            <p:nvPr/>
          </p:nvSpPr>
          <p:spPr bwMode="auto">
            <a:xfrm>
              <a:off x="625" y="1644"/>
              <a:ext cx="982" cy="99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40" name="Text Box 20"/>
            <p:cNvSpPr txBox="1">
              <a:spLocks noChangeArrowheads="1"/>
            </p:cNvSpPr>
            <p:nvPr/>
          </p:nvSpPr>
          <p:spPr bwMode="auto">
            <a:xfrm>
              <a:off x="1565" y="2584"/>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1</a:t>
              </a:r>
              <a:endParaRPr lang="en-GB" altLang="en-US" sz="300" b="1" dirty="0">
                <a:latin typeface="Tw Cen MT Condensed" panose="020B0606020104020203" pitchFamily="34" charset="0"/>
              </a:endParaRPr>
            </a:p>
          </p:txBody>
        </p:sp>
        <p:sp>
          <p:nvSpPr>
            <p:cNvPr id="56341"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42" name="Text Box 22"/>
            <p:cNvSpPr txBox="1">
              <a:spLocks noChangeArrowheads="1"/>
            </p:cNvSpPr>
            <p:nvPr/>
          </p:nvSpPr>
          <p:spPr bwMode="auto">
            <a:xfrm>
              <a:off x="1085" y="2797"/>
              <a:ext cx="1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43" name="Oval 23"/>
            <p:cNvSpPr>
              <a:spLocks noChangeArrowheads="1"/>
            </p:cNvSpPr>
            <p:nvPr/>
          </p:nvSpPr>
          <p:spPr bwMode="auto">
            <a:xfrm>
              <a:off x="1135" y="2167"/>
              <a:ext cx="58" cy="4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GB" sz="400" dirty="0">
                  <a:solidFill>
                    <a:schemeClr val="bg1"/>
                  </a:solidFill>
                  <a:latin typeface="Tw Cen MT Condensed" panose="020B0606020104020203" pitchFamily="34" charset="0"/>
                </a:rPr>
                <a:t>A</a:t>
              </a:r>
              <a:endParaRPr lang="en-GB" dirty="0">
                <a:solidFill>
                  <a:schemeClr val="bg1"/>
                </a:solidFill>
                <a:latin typeface="Tw Cen MT Condensed" panose="020B0606020104020203" pitchFamily="34" charset="0"/>
              </a:endParaRPr>
            </a:p>
          </p:txBody>
        </p:sp>
        <p:sp>
          <p:nvSpPr>
            <p:cNvPr id="56345" name="Line 25"/>
            <p:cNvSpPr>
              <a:spLocks noChangeShapeType="1"/>
            </p:cNvSpPr>
            <p:nvPr/>
          </p:nvSpPr>
          <p:spPr bwMode="auto">
            <a:xfrm>
              <a:off x="774" y="1492"/>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47" name="Oval 27"/>
            <p:cNvSpPr>
              <a:spLocks noChangeArrowheads="1"/>
            </p:cNvSpPr>
            <p:nvPr/>
          </p:nvSpPr>
          <p:spPr bwMode="auto">
            <a:xfrm>
              <a:off x="1298" y="2030"/>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348" name="Text Box 28"/>
            <p:cNvSpPr txBox="1">
              <a:spLocks noChangeArrowheads="1"/>
            </p:cNvSpPr>
            <p:nvPr/>
          </p:nvSpPr>
          <p:spPr bwMode="auto">
            <a:xfrm>
              <a:off x="1720" y="2428"/>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56351" name="Text Box 31"/>
            <p:cNvSpPr txBox="1">
              <a:spLocks noChangeArrowheads="1"/>
            </p:cNvSpPr>
            <p:nvPr/>
          </p:nvSpPr>
          <p:spPr bwMode="auto">
            <a:xfrm>
              <a:off x="276" y="1184"/>
              <a:ext cx="386" cy="14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sp>
          <p:nvSpPr>
            <p:cNvPr id="56353" name="Line 33"/>
            <p:cNvSpPr>
              <a:spLocks noChangeShapeType="1"/>
            </p:cNvSpPr>
            <p:nvPr/>
          </p:nvSpPr>
          <p:spPr bwMode="auto">
            <a:xfrm>
              <a:off x="1180" y="2207"/>
              <a:ext cx="136" cy="0"/>
            </a:xfrm>
            <a:prstGeom prst="line">
              <a:avLst/>
            </a:prstGeom>
            <a:noFill/>
            <a:ln w="9525">
              <a:solidFill>
                <a:schemeClr val="tx1"/>
              </a:solidFill>
              <a:round/>
              <a:headEnd type="triangl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grpSp>
        <p:nvGrpSpPr>
          <p:cNvPr id="56418" name="Group 98"/>
          <p:cNvGrpSpPr>
            <a:grpSpLocks/>
          </p:cNvGrpSpPr>
          <p:nvPr/>
        </p:nvGrpSpPr>
        <p:grpSpPr bwMode="auto">
          <a:xfrm>
            <a:off x="8783637" y="1016001"/>
            <a:ext cx="3362325" cy="2592387"/>
            <a:chOff x="3591" y="1389"/>
            <a:chExt cx="2118" cy="1633"/>
          </a:xfrm>
        </p:grpSpPr>
        <p:sp>
          <p:nvSpPr>
            <p:cNvPr id="56410" name="Line 90"/>
            <p:cNvSpPr>
              <a:spLocks noChangeShapeType="1"/>
            </p:cNvSpPr>
            <p:nvPr/>
          </p:nvSpPr>
          <p:spPr bwMode="auto">
            <a:xfrm flipH="1">
              <a:off x="5148" y="1933"/>
              <a:ext cx="0" cy="907"/>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09" name="Line 89"/>
            <p:cNvSpPr>
              <a:spLocks noChangeShapeType="1"/>
            </p:cNvSpPr>
            <p:nvPr/>
          </p:nvSpPr>
          <p:spPr bwMode="auto">
            <a:xfrm flipH="1">
              <a:off x="4059" y="1933"/>
              <a:ext cx="1088"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81" name="Text Box 61"/>
            <p:cNvSpPr txBox="1">
              <a:spLocks noChangeArrowheads="1"/>
            </p:cNvSpPr>
            <p:nvPr/>
          </p:nvSpPr>
          <p:spPr bwMode="auto">
            <a:xfrm>
              <a:off x="3833" y="2024"/>
              <a:ext cx="236"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82" name="Line 62"/>
            <p:cNvSpPr>
              <a:spLocks noChangeShapeType="1"/>
            </p:cNvSpPr>
            <p:nvPr/>
          </p:nvSpPr>
          <p:spPr bwMode="auto">
            <a:xfrm flipH="1">
              <a:off x="4041" y="2110"/>
              <a:ext cx="87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83" name="Text Box 63"/>
            <p:cNvSpPr txBox="1">
              <a:spLocks noChangeArrowheads="1"/>
            </p:cNvSpPr>
            <p:nvPr/>
          </p:nvSpPr>
          <p:spPr bwMode="auto">
            <a:xfrm>
              <a:off x="5057" y="2840"/>
              <a:ext cx="1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6384" name="Text Box 64"/>
            <p:cNvSpPr txBox="1">
              <a:spLocks noChangeArrowheads="1"/>
            </p:cNvSpPr>
            <p:nvPr/>
          </p:nvSpPr>
          <p:spPr bwMode="auto">
            <a:xfrm>
              <a:off x="3833" y="1842"/>
              <a:ext cx="257"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6385" name="Line 65"/>
            <p:cNvSpPr>
              <a:spLocks noChangeShapeType="1"/>
            </p:cNvSpPr>
            <p:nvPr/>
          </p:nvSpPr>
          <p:spPr bwMode="auto">
            <a:xfrm flipV="1">
              <a:off x="4921" y="3022"/>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88" name="Line 68"/>
            <p:cNvSpPr>
              <a:spLocks noChangeShapeType="1"/>
            </p:cNvSpPr>
            <p:nvPr/>
          </p:nvSpPr>
          <p:spPr bwMode="auto">
            <a:xfrm>
              <a:off x="4921" y="1525"/>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89" name="Text Box 69"/>
            <p:cNvSpPr txBox="1">
              <a:spLocks noChangeArrowheads="1"/>
            </p:cNvSpPr>
            <p:nvPr/>
          </p:nvSpPr>
          <p:spPr bwMode="auto">
            <a:xfrm>
              <a:off x="4786" y="1392"/>
              <a:ext cx="242"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56390" name="Text Box 70"/>
            <p:cNvSpPr txBox="1">
              <a:spLocks noChangeArrowheads="1"/>
            </p:cNvSpPr>
            <p:nvPr/>
          </p:nvSpPr>
          <p:spPr bwMode="auto">
            <a:xfrm>
              <a:off x="5254" y="1719"/>
              <a:ext cx="348"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r>
                <a:rPr lang="en-GB" altLang="en-US" sz="700" b="1" dirty="0">
                  <a:latin typeface="Tw Cen MT Condensed" panose="020B0606020104020203" pitchFamily="34" charset="0"/>
                </a:rPr>
                <a:t>1</a:t>
              </a:r>
            </a:p>
          </p:txBody>
        </p:sp>
        <p:sp>
          <p:nvSpPr>
            <p:cNvPr id="56391" name="Line 71"/>
            <p:cNvSpPr>
              <a:spLocks noChangeShapeType="1"/>
            </p:cNvSpPr>
            <p:nvPr/>
          </p:nvSpPr>
          <p:spPr bwMode="auto">
            <a:xfrm flipV="1">
              <a:off x="4193" y="1798"/>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93" name="Line 73"/>
            <p:cNvSpPr>
              <a:spLocks noChangeShapeType="1"/>
            </p:cNvSpPr>
            <p:nvPr/>
          </p:nvSpPr>
          <p:spPr bwMode="auto">
            <a:xfrm>
              <a:off x="4066" y="2855"/>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94" name="Line 74"/>
            <p:cNvSpPr>
              <a:spLocks noChangeShapeType="1"/>
            </p:cNvSpPr>
            <p:nvPr/>
          </p:nvSpPr>
          <p:spPr bwMode="auto">
            <a:xfrm>
              <a:off x="4610" y="1404"/>
              <a:ext cx="982" cy="99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95" name="Text Box 75"/>
            <p:cNvSpPr txBox="1">
              <a:spLocks noChangeArrowheads="1"/>
            </p:cNvSpPr>
            <p:nvPr/>
          </p:nvSpPr>
          <p:spPr bwMode="auto">
            <a:xfrm>
              <a:off x="5245" y="2538"/>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1</a:t>
              </a:r>
              <a:endParaRPr lang="en-GB" altLang="en-US" sz="300" b="1" dirty="0">
                <a:latin typeface="Tw Cen MT Condensed" panose="020B0606020104020203" pitchFamily="34" charset="0"/>
              </a:endParaRPr>
            </a:p>
          </p:txBody>
        </p:sp>
        <p:sp>
          <p:nvSpPr>
            <p:cNvPr id="56396" name="Line 76"/>
            <p:cNvSpPr>
              <a:spLocks noChangeShapeType="1"/>
            </p:cNvSpPr>
            <p:nvPr/>
          </p:nvSpPr>
          <p:spPr bwMode="auto">
            <a:xfrm>
              <a:off x="4060" y="1405"/>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397" name="Text Box 77"/>
            <p:cNvSpPr txBox="1">
              <a:spLocks noChangeArrowheads="1"/>
            </p:cNvSpPr>
            <p:nvPr/>
          </p:nvSpPr>
          <p:spPr bwMode="auto">
            <a:xfrm>
              <a:off x="4830" y="2840"/>
              <a:ext cx="18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6398" name="Oval 78"/>
            <p:cNvSpPr>
              <a:spLocks noChangeArrowheads="1"/>
            </p:cNvSpPr>
            <p:nvPr/>
          </p:nvSpPr>
          <p:spPr bwMode="auto">
            <a:xfrm>
              <a:off x="5109" y="1903"/>
              <a:ext cx="58" cy="4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399" name="Line 79"/>
            <p:cNvSpPr>
              <a:spLocks noChangeShapeType="1"/>
            </p:cNvSpPr>
            <p:nvPr/>
          </p:nvSpPr>
          <p:spPr bwMode="auto">
            <a:xfrm>
              <a:off x="4365" y="1552"/>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00" name="Oval 80"/>
            <p:cNvSpPr>
              <a:spLocks noChangeArrowheads="1"/>
            </p:cNvSpPr>
            <p:nvPr/>
          </p:nvSpPr>
          <p:spPr bwMode="auto">
            <a:xfrm>
              <a:off x="4889" y="2090"/>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401" name="Text Box 81"/>
            <p:cNvSpPr txBox="1">
              <a:spLocks noChangeArrowheads="1"/>
            </p:cNvSpPr>
            <p:nvPr/>
          </p:nvSpPr>
          <p:spPr bwMode="auto">
            <a:xfrm>
              <a:off x="5493" y="2356"/>
              <a:ext cx="216"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56402" name="Text Box 82"/>
            <p:cNvSpPr txBox="1">
              <a:spLocks noChangeArrowheads="1"/>
            </p:cNvSpPr>
            <p:nvPr/>
          </p:nvSpPr>
          <p:spPr bwMode="auto">
            <a:xfrm>
              <a:off x="3591" y="1389"/>
              <a:ext cx="386" cy="14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sp>
        <p:nvSpPr>
          <p:cNvPr id="56405" name="Text Box 85"/>
          <p:cNvSpPr txBox="1">
            <a:spLocks noChangeArrowheads="1"/>
          </p:cNvSpPr>
          <p:nvPr/>
        </p:nvSpPr>
        <p:spPr bwMode="auto">
          <a:xfrm>
            <a:off x="10031412" y="3968750"/>
            <a:ext cx="180022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OVER CAPACITY</a:t>
            </a:r>
          </a:p>
        </p:txBody>
      </p:sp>
      <p:sp>
        <p:nvSpPr>
          <p:cNvPr id="56419" name="Line 99"/>
          <p:cNvSpPr>
            <a:spLocks noChangeShapeType="1"/>
          </p:cNvSpPr>
          <p:nvPr/>
        </p:nvSpPr>
        <p:spPr bwMode="auto">
          <a:xfrm flipV="1">
            <a:off x="9167811" y="1447800"/>
            <a:ext cx="0" cy="7032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20" name="Text Box 100"/>
          <p:cNvSpPr txBox="1">
            <a:spLocks noChangeArrowheads="1"/>
          </p:cNvSpPr>
          <p:nvPr/>
        </p:nvSpPr>
        <p:spPr bwMode="auto">
          <a:xfrm>
            <a:off x="11210923" y="1106487"/>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r>
              <a:rPr lang="en-GB" altLang="en-US" sz="700" b="1" dirty="0">
                <a:latin typeface="Tw Cen MT Condensed" panose="020B0606020104020203" pitchFamily="34" charset="0"/>
              </a:rPr>
              <a:t>2</a:t>
            </a:r>
          </a:p>
        </p:txBody>
      </p:sp>
      <p:sp>
        <p:nvSpPr>
          <p:cNvPr id="56421" name="Line 101"/>
          <p:cNvSpPr>
            <a:spLocks noChangeShapeType="1"/>
          </p:cNvSpPr>
          <p:nvPr/>
        </p:nvSpPr>
        <p:spPr bwMode="auto">
          <a:xfrm flipV="1">
            <a:off x="9599611" y="1160463"/>
            <a:ext cx="1744662" cy="14890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22" name="Oval 102"/>
          <p:cNvSpPr>
            <a:spLocks noChangeArrowheads="1"/>
          </p:cNvSpPr>
          <p:nvPr/>
        </p:nvSpPr>
        <p:spPr bwMode="auto">
          <a:xfrm>
            <a:off x="10823574" y="1447801"/>
            <a:ext cx="144463" cy="14287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6423" name="Line 103"/>
          <p:cNvSpPr>
            <a:spLocks noChangeShapeType="1"/>
          </p:cNvSpPr>
          <p:nvPr/>
        </p:nvSpPr>
        <p:spPr bwMode="auto">
          <a:xfrm flipH="1">
            <a:off x="9526587" y="1519237"/>
            <a:ext cx="1296987"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24" name="Text Box 104"/>
          <p:cNvSpPr txBox="1">
            <a:spLocks noChangeArrowheads="1"/>
          </p:cNvSpPr>
          <p:nvPr/>
        </p:nvSpPr>
        <p:spPr bwMode="auto">
          <a:xfrm>
            <a:off x="10750548" y="3608388"/>
            <a:ext cx="3000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3</a:t>
            </a:r>
            <a:endParaRPr lang="en-GB" altLang="en-US" sz="1000" b="1" dirty="0">
              <a:latin typeface="Tw Cen MT Condensed" panose="020B0606020104020203" pitchFamily="34" charset="0"/>
            </a:endParaRPr>
          </a:p>
        </p:txBody>
      </p:sp>
      <p:sp>
        <p:nvSpPr>
          <p:cNvPr id="56425" name="Line 105"/>
          <p:cNvSpPr>
            <a:spLocks noChangeShapeType="1"/>
          </p:cNvSpPr>
          <p:nvPr/>
        </p:nvSpPr>
        <p:spPr bwMode="auto">
          <a:xfrm flipH="1" flipV="1">
            <a:off x="10895011" y="3895725"/>
            <a:ext cx="4318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6426" name="Text Box 106"/>
          <p:cNvSpPr txBox="1">
            <a:spLocks noChangeArrowheads="1"/>
          </p:cNvSpPr>
          <p:nvPr/>
        </p:nvSpPr>
        <p:spPr bwMode="auto">
          <a:xfrm>
            <a:off x="9167812" y="1376363"/>
            <a:ext cx="40798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3</a:t>
            </a:r>
            <a:endParaRPr lang="en-GB" altLang="en-US" sz="1000" b="1" dirty="0">
              <a:latin typeface="Tw Cen MT Condensed" panose="020B0606020104020203" pitchFamily="34" charset="0"/>
            </a:endParaRPr>
          </a:p>
        </p:txBody>
      </p:sp>
      <p:sp>
        <p:nvSpPr>
          <p:cNvPr id="95" name="Line 12"/>
          <p:cNvSpPr>
            <a:spLocks noChangeShapeType="1"/>
          </p:cNvSpPr>
          <p:nvPr/>
        </p:nvSpPr>
        <p:spPr bwMode="auto">
          <a:xfrm flipH="1" flipV="1">
            <a:off x="5599748" y="4992504"/>
            <a:ext cx="1546873" cy="0"/>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96" name="Line 12"/>
          <p:cNvSpPr>
            <a:spLocks noChangeShapeType="1"/>
          </p:cNvSpPr>
          <p:nvPr/>
        </p:nvSpPr>
        <p:spPr bwMode="auto">
          <a:xfrm flipH="1">
            <a:off x="7151956" y="3425828"/>
            <a:ext cx="0" cy="156299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grpSp>
        <p:nvGrpSpPr>
          <p:cNvPr id="97" name="Group 86"/>
          <p:cNvGrpSpPr>
            <a:grpSpLocks/>
          </p:cNvGrpSpPr>
          <p:nvPr/>
        </p:nvGrpSpPr>
        <p:grpSpPr bwMode="auto">
          <a:xfrm>
            <a:off x="5057778" y="2924176"/>
            <a:ext cx="3947350" cy="3817328"/>
            <a:chOff x="235" y="1242"/>
            <a:chExt cx="1748" cy="1760"/>
          </a:xfrm>
        </p:grpSpPr>
        <p:sp>
          <p:nvSpPr>
            <p:cNvPr id="98" name="Text Box 5"/>
            <p:cNvSpPr txBox="1">
              <a:spLocks noChangeArrowheads="1"/>
            </p:cNvSpPr>
            <p:nvPr/>
          </p:nvSpPr>
          <p:spPr bwMode="auto">
            <a:xfrm>
              <a:off x="235" y="2114"/>
              <a:ext cx="234" cy="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P/L</a:t>
              </a:r>
              <a:r>
                <a:rPr lang="en-GB" altLang="en-US" sz="1400" b="1" dirty="0">
                  <a:latin typeface="Tw Cen MT Condensed" panose="020B0606020104020203" pitchFamily="34" charset="0"/>
                </a:rPr>
                <a:t>1</a:t>
              </a:r>
              <a:endParaRPr lang="en-GB" altLang="en-US" b="1" dirty="0">
                <a:latin typeface="Tw Cen MT Condensed" panose="020B0606020104020203" pitchFamily="34" charset="0"/>
              </a:endParaRPr>
            </a:p>
          </p:txBody>
        </p:sp>
        <p:sp>
          <p:nvSpPr>
            <p:cNvPr id="99" name="Text Box 7"/>
            <p:cNvSpPr txBox="1">
              <a:spLocks noChangeArrowheads="1"/>
            </p:cNvSpPr>
            <p:nvPr/>
          </p:nvSpPr>
          <p:spPr bwMode="auto">
            <a:xfrm>
              <a:off x="1076" y="2761"/>
              <a:ext cx="156" cy="2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dirty="0">
                  <a:latin typeface="Tw Cen MT Condensed" panose="020B0606020104020203" pitchFamily="34" charset="0"/>
                </a:rPr>
                <a:t>Y</a:t>
              </a:r>
            </a:p>
          </p:txBody>
        </p:sp>
        <p:sp>
          <p:nvSpPr>
            <p:cNvPr id="100" name="Line 11"/>
            <p:cNvSpPr>
              <a:spLocks noChangeShapeType="1"/>
            </p:cNvSpPr>
            <p:nvPr/>
          </p:nvSpPr>
          <p:spPr bwMode="auto">
            <a:xfrm flipH="1">
              <a:off x="1155" y="2188"/>
              <a:ext cx="5" cy="61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01" name="Text Box 13"/>
            <p:cNvSpPr txBox="1">
              <a:spLocks noChangeArrowheads="1"/>
            </p:cNvSpPr>
            <p:nvPr/>
          </p:nvSpPr>
          <p:spPr bwMode="auto">
            <a:xfrm>
              <a:off x="836" y="1242"/>
              <a:ext cx="634" cy="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600" b="1" dirty="0">
                  <a:latin typeface="Tw Cen MT Condensed" panose="020B0606020104020203" pitchFamily="34" charset="0"/>
                </a:rPr>
                <a:t>AS </a:t>
              </a:r>
            </a:p>
            <a:p>
              <a:pPr algn="ctr"/>
              <a:r>
                <a:rPr lang="en-GB" altLang="en-US" sz="1000" b="1" dirty="0">
                  <a:latin typeface="Tw Cen MT Condensed" panose="020B0606020104020203" pitchFamily="34" charset="0"/>
                </a:rPr>
                <a:t>Keynesian</a:t>
              </a:r>
              <a:endParaRPr lang="en-GB" altLang="en-US" sz="1600" b="1" dirty="0">
                <a:latin typeface="Tw Cen MT Condensed" panose="020B0606020104020203" pitchFamily="34" charset="0"/>
              </a:endParaRPr>
            </a:p>
          </p:txBody>
        </p:sp>
        <p:sp>
          <p:nvSpPr>
            <p:cNvPr id="102" name="Text Box 17"/>
            <p:cNvSpPr txBox="1">
              <a:spLocks noChangeArrowheads="1"/>
            </p:cNvSpPr>
            <p:nvPr/>
          </p:nvSpPr>
          <p:spPr bwMode="auto">
            <a:xfrm>
              <a:off x="1610" y="2840"/>
              <a:ext cx="373" cy="1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latin typeface="Tw Cen MT Condensed" panose="020B0606020104020203" pitchFamily="34" charset="0"/>
                </a:rPr>
                <a:t>Real GDP</a:t>
              </a:r>
            </a:p>
          </p:txBody>
        </p:sp>
        <p:sp>
          <p:nvSpPr>
            <p:cNvPr id="103"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04" name="Line 19"/>
            <p:cNvSpPr>
              <a:spLocks noChangeShapeType="1"/>
            </p:cNvSpPr>
            <p:nvPr/>
          </p:nvSpPr>
          <p:spPr bwMode="auto">
            <a:xfrm>
              <a:off x="574" y="1777"/>
              <a:ext cx="733" cy="84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05" name="Text Box 20"/>
            <p:cNvSpPr txBox="1">
              <a:spLocks noChangeArrowheads="1"/>
            </p:cNvSpPr>
            <p:nvPr/>
          </p:nvSpPr>
          <p:spPr bwMode="auto">
            <a:xfrm>
              <a:off x="1265" y="2573"/>
              <a:ext cx="205" cy="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latin typeface="Tw Cen MT Condensed" panose="020B0606020104020203" pitchFamily="34" charset="0"/>
                </a:rPr>
                <a:t>AD</a:t>
              </a:r>
              <a:r>
                <a:rPr lang="en-GB" altLang="en-US" sz="1200" b="1" dirty="0">
                  <a:latin typeface="Tw Cen MT Condensed" panose="020B0606020104020203" pitchFamily="34" charset="0"/>
                </a:rPr>
                <a:t>1</a:t>
              </a:r>
              <a:endParaRPr lang="en-GB" altLang="en-US" sz="900" b="1" dirty="0">
                <a:latin typeface="Tw Cen MT Condensed" panose="020B0606020104020203" pitchFamily="34" charset="0"/>
              </a:endParaRPr>
            </a:p>
          </p:txBody>
        </p:sp>
        <p:sp>
          <p:nvSpPr>
            <p:cNvPr id="106"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07" name="Text Box 22"/>
            <p:cNvSpPr txBox="1">
              <a:spLocks noChangeArrowheads="1"/>
            </p:cNvSpPr>
            <p:nvPr/>
          </p:nvSpPr>
          <p:spPr bwMode="auto">
            <a:xfrm flipH="1">
              <a:off x="886" y="2796"/>
              <a:ext cx="196" cy="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b="1" dirty="0">
                  <a:latin typeface="Tw Cen MT Condensed" panose="020B0606020104020203" pitchFamily="34" charset="0"/>
                </a:rPr>
                <a:t>Y</a:t>
              </a:r>
              <a:r>
                <a:rPr lang="en-GB" altLang="en-US" sz="1400" b="1" dirty="0">
                  <a:latin typeface="Tw Cen MT Condensed" panose="020B0606020104020203" pitchFamily="34" charset="0"/>
                </a:rPr>
                <a:t>1</a:t>
              </a:r>
              <a:endParaRPr lang="en-GB" altLang="en-US" b="1" dirty="0">
                <a:latin typeface="Tw Cen MT Condensed" panose="020B0606020104020203" pitchFamily="34" charset="0"/>
              </a:endParaRPr>
            </a:p>
          </p:txBody>
        </p:sp>
        <p:sp>
          <p:nvSpPr>
            <p:cNvPr id="109" name="Text Box 31"/>
            <p:cNvSpPr txBox="1">
              <a:spLocks noChangeArrowheads="1"/>
            </p:cNvSpPr>
            <p:nvPr/>
          </p:nvSpPr>
          <p:spPr bwMode="auto">
            <a:xfrm>
              <a:off x="354" y="1324"/>
              <a:ext cx="364" cy="27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b="1" dirty="0">
                  <a:latin typeface="Tw Cen MT Condensed" panose="020B0606020104020203" pitchFamily="34" charset="0"/>
                </a:rPr>
                <a:t>Price Level</a:t>
              </a:r>
            </a:p>
          </p:txBody>
        </p:sp>
      </p:grpSp>
      <p:sp>
        <p:nvSpPr>
          <p:cNvPr id="110" name="Line 19"/>
          <p:cNvSpPr>
            <a:spLocks noChangeShapeType="1"/>
          </p:cNvSpPr>
          <p:nvPr/>
        </p:nvSpPr>
        <p:spPr bwMode="auto">
          <a:xfrm>
            <a:off x="6284719" y="4057444"/>
            <a:ext cx="1655268" cy="183492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11" name="Text Box 20"/>
          <p:cNvSpPr txBox="1">
            <a:spLocks noChangeArrowheads="1"/>
          </p:cNvSpPr>
          <p:nvPr/>
        </p:nvSpPr>
        <p:spPr bwMode="auto">
          <a:xfrm>
            <a:off x="7845142" y="5783918"/>
            <a:ext cx="461986"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latin typeface="Tw Cen MT Condensed" panose="020B0606020104020203" pitchFamily="34" charset="0"/>
              </a:rPr>
              <a:t>AD</a:t>
            </a:r>
            <a:r>
              <a:rPr lang="en-GB" altLang="en-US" sz="1200" b="1" dirty="0">
                <a:latin typeface="Tw Cen MT Condensed" panose="020B0606020104020203" pitchFamily="34" charset="0"/>
              </a:rPr>
              <a:t>2</a:t>
            </a:r>
            <a:endParaRPr lang="en-GB" altLang="en-US" sz="700" b="1" dirty="0">
              <a:latin typeface="Tw Cen MT Condensed" panose="020B0606020104020203" pitchFamily="34" charset="0"/>
            </a:endParaRPr>
          </a:p>
        </p:txBody>
      </p:sp>
      <p:sp>
        <p:nvSpPr>
          <p:cNvPr id="113" name="Line 11"/>
          <p:cNvSpPr>
            <a:spLocks noChangeShapeType="1"/>
          </p:cNvSpPr>
          <p:nvPr/>
        </p:nvSpPr>
        <p:spPr bwMode="auto">
          <a:xfrm flipH="1">
            <a:off x="6656442" y="5142161"/>
            <a:ext cx="6434" cy="112326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14" name="Oval 23"/>
          <p:cNvSpPr>
            <a:spLocks noChangeArrowheads="1"/>
          </p:cNvSpPr>
          <p:nvPr/>
        </p:nvSpPr>
        <p:spPr bwMode="auto">
          <a:xfrm>
            <a:off x="3712951" y="3230565"/>
            <a:ext cx="92075" cy="7143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GB" sz="400" dirty="0">
                <a:solidFill>
                  <a:schemeClr val="bg1"/>
                </a:solidFill>
                <a:latin typeface="Tw Cen MT Condensed" panose="020B0606020104020203" pitchFamily="34" charset="0"/>
              </a:rPr>
              <a:t>B</a:t>
            </a:r>
            <a:endParaRPr lang="en-GB" dirty="0">
              <a:solidFill>
                <a:schemeClr val="bg1"/>
              </a:solidFill>
              <a:latin typeface="Tw Cen MT Condensed" panose="020B0606020104020203" pitchFamily="34" charset="0"/>
            </a:endParaRPr>
          </a:p>
        </p:txBody>
      </p:sp>
      <p:sp>
        <p:nvSpPr>
          <p:cNvPr id="115" name="Oval 23"/>
          <p:cNvSpPr>
            <a:spLocks noChangeArrowheads="1"/>
          </p:cNvSpPr>
          <p:nvPr/>
        </p:nvSpPr>
        <p:spPr bwMode="auto">
          <a:xfrm>
            <a:off x="7105918" y="4954946"/>
            <a:ext cx="92075" cy="7143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GB" sz="400" dirty="0">
                <a:solidFill>
                  <a:schemeClr val="bg1"/>
                </a:solidFill>
                <a:latin typeface="Tw Cen MT Condensed" panose="020B0606020104020203" pitchFamily="34" charset="0"/>
              </a:rPr>
              <a:t>B</a:t>
            </a:r>
            <a:endParaRPr lang="en-GB" dirty="0">
              <a:solidFill>
                <a:schemeClr val="bg1"/>
              </a:solidFill>
              <a:latin typeface="Tw Cen MT Condensed" panose="020B0606020104020203" pitchFamily="34" charset="0"/>
            </a:endParaRPr>
          </a:p>
        </p:txBody>
      </p:sp>
      <p:sp>
        <p:nvSpPr>
          <p:cNvPr id="116" name="Oval 23"/>
          <p:cNvSpPr>
            <a:spLocks noChangeArrowheads="1"/>
          </p:cNvSpPr>
          <p:nvPr/>
        </p:nvSpPr>
        <p:spPr bwMode="auto">
          <a:xfrm>
            <a:off x="6590742" y="4954946"/>
            <a:ext cx="92075" cy="7143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GB" sz="400" dirty="0">
                <a:solidFill>
                  <a:schemeClr val="bg1"/>
                </a:solidFill>
                <a:latin typeface="Tw Cen MT Condensed" panose="020B0606020104020203" pitchFamily="34" charset="0"/>
              </a:rPr>
              <a:t>A</a:t>
            </a:r>
            <a:endParaRPr lang="en-GB"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31153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406"/>
                                        </p:tgtEl>
                                        <p:attrNameLst>
                                          <p:attrName>style.visibility</p:attrName>
                                        </p:attrNameLst>
                                      </p:cBhvr>
                                      <p:to>
                                        <p:strVal val="visible"/>
                                      </p:to>
                                    </p:set>
                                    <p:animEffect transition="in" filter="box(in)">
                                      <p:cBhvr>
                                        <p:cTn id="7" dur="500"/>
                                        <p:tgtEl>
                                          <p:spTgt spid="56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6418"/>
                                        </p:tgtEl>
                                        <p:attrNameLst>
                                          <p:attrName>style.visibility</p:attrName>
                                        </p:attrNameLst>
                                      </p:cBhvr>
                                      <p:to>
                                        <p:strVal val="visible"/>
                                      </p:to>
                                    </p:set>
                                    <p:animEffect transition="in" filter="box(in)">
                                      <p:cBhvr>
                                        <p:cTn id="12" dur="500"/>
                                        <p:tgtEl>
                                          <p:spTgt spid="5641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6405"/>
                                        </p:tgtEl>
                                        <p:attrNameLst>
                                          <p:attrName>style.visibility</p:attrName>
                                        </p:attrNameLst>
                                      </p:cBhvr>
                                      <p:to>
                                        <p:strVal val="visible"/>
                                      </p:to>
                                    </p:set>
                                    <p:animEffect transition="in" filter="box(in)">
                                      <p:cBhvr>
                                        <p:cTn id="15" dur="500"/>
                                        <p:tgtEl>
                                          <p:spTgt spid="564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6421"/>
                                        </p:tgtEl>
                                        <p:attrNameLst>
                                          <p:attrName>style.visibility</p:attrName>
                                        </p:attrNameLst>
                                      </p:cBhvr>
                                      <p:to>
                                        <p:strVal val="visible"/>
                                      </p:to>
                                    </p:set>
                                    <p:animEffect transition="in" filter="box(in)">
                                      <p:cBhvr>
                                        <p:cTn id="20" dur="500"/>
                                        <p:tgtEl>
                                          <p:spTgt spid="5642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6422"/>
                                        </p:tgtEl>
                                        <p:attrNameLst>
                                          <p:attrName>style.visibility</p:attrName>
                                        </p:attrNameLst>
                                      </p:cBhvr>
                                      <p:to>
                                        <p:strVal val="visible"/>
                                      </p:to>
                                    </p:set>
                                    <p:animEffect transition="in" filter="box(in)">
                                      <p:cBhvr>
                                        <p:cTn id="23" dur="500"/>
                                        <p:tgtEl>
                                          <p:spTgt spid="5642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6420"/>
                                        </p:tgtEl>
                                        <p:attrNameLst>
                                          <p:attrName>style.visibility</p:attrName>
                                        </p:attrNameLst>
                                      </p:cBhvr>
                                      <p:to>
                                        <p:strVal val="visible"/>
                                      </p:to>
                                    </p:set>
                                    <p:animEffect transition="in" filter="box(in)">
                                      <p:cBhvr>
                                        <p:cTn id="26" dur="500"/>
                                        <p:tgtEl>
                                          <p:spTgt spid="5642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6423"/>
                                        </p:tgtEl>
                                        <p:attrNameLst>
                                          <p:attrName>style.visibility</p:attrName>
                                        </p:attrNameLst>
                                      </p:cBhvr>
                                      <p:to>
                                        <p:strVal val="visible"/>
                                      </p:to>
                                    </p:set>
                                    <p:animEffect transition="in" filter="box(in)">
                                      <p:cBhvr>
                                        <p:cTn id="29" dur="500"/>
                                        <p:tgtEl>
                                          <p:spTgt spid="5642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56425"/>
                                        </p:tgtEl>
                                        <p:attrNameLst>
                                          <p:attrName>style.visibility</p:attrName>
                                        </p:attrNameLst>
                                      </p:cBhvr>
                                      <p:to>
                                        <p:strVal val="visible"/>
                                      </p:to>
                                    </p:set>
                                    <p:animEffect transition="in" filter="box(in)">
                                      <p:cBhvr>
                                        <p:cTn id="32" dur="500"/>
                                        <p:tgtEl>
                                          <p:spTgt spid="5642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56424"/>
                                        </p:tgtEl>
                                        <p:attrNameLst>
                                          <p:attrName>style.visibility</p:attrName>
                                        </p:attrNameLst>
                                      </p:cBhvr>
                                      <p:to>
                                        <p:strVal val="visible"/>
                                      </p:to>
                                    </p:set>
                                    <p:animEffect transition="in" filter="box(in)">
                                      <p:cBhvr>
                                        <p:cTn id="35" dur="500"/>
                                        <p:tgtEl>
                                          <p:spTgt spid="56424"/>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56426"/>
                                        </p:tgtEl>
                                        <p:attrNameLst>
                                          <p:attrName>style.visibility</p:attrName>
                                        </p:attrNameLst>
                                      </p:cBhvr>
                                      <p:to>
                                        <p:strVal val="visible"/>
                                      </p:to>
                                    </p:set>
                                    <p:animEffect transition="in" filter="box(in)">
                                      <p:cBhvr>
                                        <p:cTn id="38" dur="500"/>
                                        <p:tgtEl>
                                          <p:spTgt spid="5642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56419"/>
                                        </p:tgtEl>
                                        <p:attrNameLst>
                                          <p:attrName>style.visibility</p:attrName>
                                        </p:attrNameLst>
                                      </p:cBhvr>
                                      <p:to>
                                        <p:strVal val="visible"/>
                                      </p:to>
                                    </p:set>
                                    <p:animEffect transition="in" filter="box(in)">
                                      <p:cBhvr>
                                        <p:cTn id="41" dur="500"/>
                                        <p:tgtEl>
                                          <p:spTgt spid="564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1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05" grpId="0"/>
      <p:bldP spid="56419" grpId="0" animBg="1"/>
      <p:bldP spid="56420" grpId="0"/>
      <p:bldP spid="56421" grpId="0" animBg="1"/>
      <p:bldP spid="56422" grpId="0" animBg="1"/>
      <p:bldP spid="56423" grpId="0" animBg="1"/>
      <p:bldP spid="56424" grpId="0"/>
      <p:bldP spid="56425" grpId="0" animBg="1"/>
      <p:bldP spid="56426" grpId="0"/>
      <p:bldP spid="95" grpId="0" animBg="1"/>
      <p:bldP spid="96" grpId="0" animBg="1"/>
      <p:bldP spid="110" grpId="0" animBg="1"/>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WEEK 2</a:t>
            </a:r>
          </a:p>
        </p:txBody>
      </p:sp>
    </p:spTree>
    <p:extLst>
      <p:ext uri="{BB962C8B-B14F-4D97-AF65-F5344CB8AC3E}">
        <p14:creationId xmlns:p14="http://schemas.microsoft.com/office/powerpoint/2010/main" val="148461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90</a:t>
            </a:r>
          </a:p>
        </p:txBody>
      </p:sp>
    </p:spTree>
    <p:extLst>
      <p:ext uri="{BB962C8B-B14F-4D97-AF65-F5344CB8AC3E}">
        <p14:creationId xmlns:p14="http://schemas.microsoft.com/office/powerpoint/2010/main" val="375475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1" y="1564367"/>
            <a:ext cx="4142014" cy="5048703"/>
          </a:xfrm>
        </p:spPr>
        <p:txBody>
          <a:bodyPr>
            <a:normAutofit lnSpcReduction="10000"/>
          </a:bodyPr>
          <a:lstStyle/>
          <a:p>
            <a:pPr marL="0" indent="0">
              <a:buNone/>
            </a:pPr>
            <a:r>
              <a:rPr lang="en-GB" b="1" dirty="0"/>
              <a:t>STARTER ACTIVITY (First 15 Minutes in </a:t>
            </a:r>
            <a:r>
              <a:rPr lang="en-GB" b="1" dirty="0" smtClean="0"/>
              <a:t>4’s</a:t>
            </a:r>
            <a:r>
              <a:rPr lang="en-GB" b="1" dirty="0"/>
              <a:t>)</a:t>
            </a:r>
          </a:p>
          <a:p>
            <a:pPr marL="514350" indent="-514350">
              <a:buAutoNum type="arabicPeriod"/>
            </a:pPr>
            <a:r>
              <a:rPr lang="en-GB" dirty="0" smtClean="0"/>
              <a:t>Check your RWS’s and read comments</a:t>
            </a:r>
          </a:p>
          <a:p>
            <a:pPr marL="514350" indent="-514350">
              <a:buAutoNum type="arabicPeriod"/>
            </a:pPr>
            <a:r>
              <a:rPr lang="en-GB" dirty="0" smtClean="0"/>
              <a:t>Compare your answers to the PREP homework on ‘AD/AS PREP’. Identify areas of misunderstanding or areas you struggled with.</a:t>
            </a:r>
            <a:endParaRPr lang="en-GB" dirty="0" smtClean="0"/>
          </a:p>
          <a:p>
            <a:pPr marL="0" indent="0">
              <a:buNone/>
            </a:pPr>
            <a:endParaRPr lang="en-GB" dirty="0"/>
          </a:p>
          <a:p>
            <a:pPr marL="0" indent="0">
              <a:buNone/>
            </a:pPr>
            <a:r>
              <a:rPr lang="en-GB" sz="2200" dirty="0"/>
              <a:t>I will be wandering around, giving back RWS </a:t>
            </a:r>
            <a:r>
              <a:rPr lang="en-GB" sz="2200" dirty="0" err="1"/>
              <a:t>homeworks</a:t>
            </a:r>
            <a:r>
              <a:rPr lang="en-GB" sz="2200" dirty="0"/>
              <a:t> and checking your PREP homework for Micro and Macro.</a:t>
            </a:r>
          </a:p>
        </p:txBody>
      </p:sp>
      <p:sp>
        <p:nvSpPr>
          <p:cNvPr id="4" name="TextBox 3"/>
          <p:cNvSpPr txBox="1"/>
          <p:nvPr/>
        </p:nvSpPr>
        <p:spPr>
          <a:xfrm>
            <a:off x="4925569" y="1472617"/>
            <a:ext cx="7006480" cy="5232202"/>
          </a:xfrm>
          <a:prstGeom prst="rect">
            <a:avLst/>
          </a:prstGeom>
          <a:solidFill>
            <a:schemeClr val="bg1"/>
          </a:solidFill>
        </p:spPr>
        <p:txBody>
          <a:bodyPr wrap="square" rtlCol="0">
            <a:spAutoFit/>
          </a:bodyPr>
          <a:lstStyle/>
          <a:p>
            <a:r>
              <a:rPr lang="en-GB" sz="2000" b="1" dirty="0">
                <a:latin typeface="Tw Cen MT Condensed" panose="020B0606020104020203" pitchFamily="34" charset="0"/>
              </a:rPr>
              <a:t>THIS WEEK</a:t>
            </a:r>
          </a:p>
          <a:p>
            <a:endParaRPr lang="en-GB" sz="1600" dirty="0">
              <a:latin typeface="Tw Cen MT Condensed" panose="020B0606020104020203" pitchFamily="34" charset="0"/>
            </a:endParaRPr>
          </a:p>
          <a:p>
            <a:r>
              <a:rPr lang="en-GB" sz="1600" b="1" dirty="0">
                <a:latin typeface="Tw Cen MT Condensed" panose="020B0606020104020203" pitchFamily="34" charset="0"/>
              </a:rPr>
              <a:t>HOMEWORK: Monday 4</a:t>
            </a:r>
            <a:r>
              <a:rPr lang="en-GB" sz="1600" b="1" baseline="30000" dirty="0">
                <a:latin typeface="Tw Cen MT Condensed" panose="020B0606020104020203" pitchFamily="34" charset="0"/>
              </a:rPr>
              <a:t>th</a:t>
            </a:r>
            <a:r>
              <a:rPr lang="en-GB" sz="1600" b="1" dirty="0">
                <a:latin typeface="Tw Cen MT Condensed" panose="020B0606020104020203" pitchFamily="34" charset="0"/>
              </a:rPr>
              <a:t> February</a:t>
            </a:r>
          </a:p>
          <a:p>
            <a:pPr marL="342900" indent="-342900">
              <a:buFont typeface="+mj-lt"/>
              <a:buAutoNum type="arabicPeriod"/>
            </a:pPr>
            <a:r>
              <a:rPr lang="en-GB" sz="1600" dirty="0">
                <a:latin typeface="Tw Cen MT Condensed" panose="020B0606020104020203" pitchFamily="34" charset="0"/>
              </a:rPr>
              <a:t>4.5 to 6 Hours: 2 x RWS </a:t>
            </a:r>
            <a:r>
              <a:rPr lang="en-GB" sz="1600" dirty="0" smtClean="0">
                <a:latin typeface="Tw Cen MT Condensed" panose="020B0606020104020203" pitchFamily="34" charset="0"/>
              </a:rPr>
              <a:t>6 (available on GOL)</a:t>
            </a:r>
            <a:endParaRPr lang="en-GB" sz="1600" dirty="0">
              <a:latin typeface="Tw Cen MT Condensed" panose="020B0606020104020203" pitchFamily="34" charset="0"/>
            </a:endParaRPr>
          </a:p>
          <a:p>
            <a:endParaRPr lang="en-GB" sz="1600" dirty="0">
              <a:latin typeface="Tw Cen MT Condensed" panose="020B0606020104020203" pitchFamily="34" charset="0"/>
            </a:endParaRPr>
          </a:p>
          <a:p>
            <a:r>
              <a:rPr lang="en-GB" sz="1600" b="1" dirty="0">
                <a:latin typeface="Tw Cen MT Condensed" panose="020B0606020104020203" pitchFamily="34" charset="0"/>
              </a:rPr>
              <a:t>Monday: Macroeconomics</a:t>
            </a:r>
          </a:p>
          <a:p>
            <a:pPr marL="342900" indent="-342900">
              <a:buFont typeface="+mj-lt"/>
              <a:buAutoNum type="arabicPeriod"/>
            </a:pPr>
            <a:r>
              <a:rPr lang="en-GB" sz="1600" dirty="0" smtClean="0">
                <a:latin typeface="Tw Cen MT Condensed" panose="020B0606020104020203" pitchFamily="34" charset="0"/>
              </a:rPr>
              <a:t>45: AD/AS Macroeconomic Equilibrium Changes</a:t>
            </a:r>
          </a:p>
          <a:p>
            <a:pPr marL="342900" indent="-342900">
              <a:buFont typeface="+mj-lt"/>
              <a:buAutoNum type="arabicPeriod"/>
            </a:pPr>
            <a:r>
              <a:rPr lang="en-GB" sz="1600" dirty="0" smtClean="0">
                <a:latin typeface="Tw Cen MT Condensed" panose="020B0606020104020203" pitchFamily="34" charset="0"/>
              </a:rPr>
              <a:t>45: Keynesian .v. Classical School of Economics</a:t>
            </a:r>
          </a:p>
          <a:p>
            <a:pPr marL="800100" lvl="1" indent="-177800">
              <a:buFont typeface="Arial" panose="020B0604020202020204" pitchFamily="34" charset="0"/>
              <a:buChar char="•"/>
            </a:pPr>
            <a:r>
              <a:rPr lang="en-GB" sz="1400" dirty="0" smtClean="0">
                <a:latin typeface="Tw Cen MT Condensed" panose="020B0606020104020203" pitchFamily="34" charset="0"/>
              </a:rPr>
              <a:t>What </a:t>
            </a:r>
            <a:r>
              <a:rPr lang="en-GB" sz="1400" dirty="0">
                <a:latin typeface="Tw Cen MT Condensed" panose="020B0606020104020203" pitchFamily="34" charset="0"/>
              </a:rPr>
              <a:t>are the differences between the Keynesian and Classical (Hayek) Macro Schools of Economics</a:t>
            </a:r>
          </a:p>
          <a:p>
            <a:pPr marL="800100" lvl="1" indent="-177800">
              <a:buFont typeface="Arial" panose="020B0604020202020204" pitchFamily="34" charset="0"/>
              <a:buChar char="•"/>
            </a:pPr>
            <a:r>
              <a:rPr lang="en-GB" sz="1400" dirty="0">
                <a:latin typeface="Tw Cen MT Condensed" panose="020B0606020104020203" pitchFamily="34" charset="0"/>
              </a:rPr>
              <a:t>Controversy: “We’re all dead in the long run” - Defining Equilibrium in the SR and LR – The Keynesian AS Curve</a:t>
            </a:r>
          </a:p>
          <a:p>
            <a:pPr marL="800100" lvl="1" indent="-177800">
              <a:buFont typeface="Arial" panose="020B0604020202020204" pitchFamily="34" charset="0"/>
              <a:buChar char="•"/>
            </a:pPr>
            <a:r>
              <a:rPr lang="en-GB" sz="1400" dirty="0">
                <a:latin typeface="Tw Cen MT Condensed" panose="020B0606020104020203" pitchFamily="34" charset="0"/>
              </a:rPr>
              <a:t>Consensus: “Too much punch at the party…” - The Wage Spiral </a:t>
            </a:r>
            <a:r>
              <a:rPr lang="en-GB" sz="1400" dirty="0" smtClean="0">
                <a:latin typeface="Tw Cen MT Condensed" panose="020B0606020104020203" pitchFamily="34" charset="0"/>
              </a:rPr>
              <a:t>Theory</a:t>
            </a:r>
          </a:p>
          <a:p>
            <a:pPr marL="800100" lvl="1" indent="-342900">
              <a:buFont typeface="+mj-lt"/>
              <a:buAutoNum type="arabicPeriod"/>
            </a:pPr>
            <a:endParaRPr lang="en-GB" sz="1600" dirty="0">
              <a:latin typeface="Tw Cen MT Condensed" panose="020B0606020104020203" pitchFamily="34" charset="0"/>
            </a:endParaRPr>
          </a:p>
          <a:p>
            <a:r>
              <a:rPr lang="en-GB" sz="1600" b="1" dirty="0" smtClean="0">
                <a:latin typeface="Tw Cen MT Condensed" panose="020B0606020104020203" pitchFamily="34" charset="0"/>
              </a:rPr>
              <a:t>Tuesday: INSET DAY (Micro and Macro) – Ready for Thursdays Lesson</a:t>
            </a:r>
            <a:endParaRPr lang="en-GB" sz="1600" b="1" dirty="0">
              <a:latin typeface="Tw Cen MT Condensed" panose="020B0606020104020203" pitchFamily="34" charset="0"/>
            </a:endParaRPr>
          </a:p>
          <a:p>
            <a:pPr marL="342900" indent="-342900">
              <a:buFont typeface="+mj-lt"/>
              <a:buAutoNum type="arabicPeriod"/>
            </a:pPr>
            <a:r>
              <a:rPr lang="en-GB" sz="1600" dirty="0" smtClean="0">
                <a:latin typeface="Tw Cen MT Condensed" panose="020B0606020104020203" pitchFamily="34" charset="0"/>
              </a:rPr>
              <a:t>45 Minutes: Read the Government Intervention into the ‘Grocery Market’ through the CMA to prevent abuses of monopoly power by the Big 4 Supermarkets.  Write a </a:t>
            </a:r>
            <a:r>
              <a:rPr lang="en-GB" sz="1600" dirty="0" smtClean="0">
                <a:latin typeface="Tw Cen MT Condensed" panose="020B0606020104020203" pitchFamily="34" charset="0"/>
              </a:rPr>
              <a:t>few sentences as to whether </a:t>
            </a:r>
            <a:r>
              <a:rPr lang="en-GB" sz="1600" dirty="0" smtClean="0">
                <a:latin typeface="Tw Cen MT Condensed" panose="020B0606020104020203" pitchFamily="34" charset="0"/>
              </a:rPr>
              <a:t>you think this intervention has been a success of a failure from the information given?</a:t>
            </a:r>
            <a:endParaRPr lang="en-GB" sz="1600" dirty="0">
              <a:latin typeface="Tw Cen MT Condensed" panose="020B0606020104020203" pitchFamily="34" charset="0"/>
            </a:endParaRPr>
          </a:p>
          <a:p>
            <a:pPr marL="342900" indent="-342900">
              <a:buFont typeface="+mj-lt"/>
              <a:buAutoNum type="arabicPeriod"/>
            </a:pPr>
            <a:r>
              <a:rPr lang="en-GB" sz="1600" dirty="0" smtClean="0">
                <a:latin typeface="Tw Cen MT Condensed" panose="020B0606020104020203" pitchFamily="34" charset="0"/>
              </a:rPr>
              <a:t>45 Minutes: CHECK the ANSWER SHEET on  the AD/AS PREP and make adjustments to your PREP to ensure it is right (this might involve starting again for some of you)</a:t>
            </a:r>
            <a:endParaRPr lang="en-GB" sz="1600" dirty="0">
              <a:latin typeface="Tw Cen MT Condensed" panose="020B0606020104020203" pitchFamily="34" charset="0"/>
            </a:endParaRPr>
          </a:p>
          <a:p>
            <a:endParaRPr lang="en-GB" sz="1600" dirty="0">
              <a:latin typeface="Tw Cen MT Condensed" panose="020B0606020104020203" pitchFamily="34" charset="0"/>
            </a:endParaRPr>
          </a:p>
          <a:p>
            <a:r>
              <a:rPr lang="en-GB" sz="1600" b="1" dirty="0">
                <a:latin typeface="Tw Cen MT Condensed" panose="020B0606020104020203" pitchFamily="34" charset="0"/>
              </a:rPr>
              <a:t>Thursday: Microeconomics</a:t>
            </a:r>
          </a:p>
          <a:p>
            <a:pPr marL="342900" indent="-342900">
              <a:buFont typeface="+mj-lt"/>
              <a:buAutoNum type="arabicPeriod"/>
            </a:pPr>
            <a:r>
              <a:rPr lang="en-GB" sz="1600" dirty="0">
                <a:latin typeface="Tw Cen MT Condensed" panose="020B0606020104020203" pitchFamily="34" charset="0"/>
              </a:rPr>
              <a:t>Monopoly as a Market Failure (and Government Intervention)</a:t>
            </a:r>
          </a:p>
        </p:txBody>
      </p:sp>
      <p:sp>
        <p:nvSpPr>
          <p:cNvPr id="5" name="Title 1"/>
          <p:cNvSpPr txBox="1">
            <a:spLocks/>
          </p:cNvSpPr>
          <p:nvPr/>
        </p:nvSpPr>
        <p:spPr>
          <a:xfrm>
            <a:off x="266701" y="94171"/>
            <a:ext cx="1154887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a:lstStyle>
          <a:p>
            <a:r>
              <a:rPr lang="en-GB" sz="4800" b="1" dirty="0" smtClean="0"/>
              <a:t>RWS 6 (MACRO): Macroeconomic Equilibrium</a:t>
            </a:r>
            <a:br>
              <a:rPr lang="en-GB" sz="4800" b="1" dirty="0" smtClean="0"/>
            </a:br>
            <a:r>
              <a:rPr lang="en-GB" sz="3600" dirty="0" smtClean="0">
                <a:solidFill>
                  <a:srgbClr val="FF0000"/>
                </a:solidFill>
              </a:rPr>
              <a:t>“AD/AS PREP” - Changes to the Macroeconomic Equilibrium</a:t>
            </a:r>
            <a:endParaRPr lang="en-GB" sz="3600" dirty="0">
              <a:solidFill>
                <a:srgbClr val="FF0000"/>
              </a:solidFill>
            </a:endParaRPr>
          </a:p>
        </p:txBody>
      </p:sp>
    </p:spTree>
    <p:extLst>
      <p:ext uri="{BB962C8B-B14F-4D97-AF65-F5344CB8AC3E}">
        <p14:creationId xmlns:p14="http://schemas.microsoft.com/office/powerpoint/2010/main" val="251335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36" y="182245"/>
            <a:ext cx="11548872" cy="1325563"/>
          </a:xfrm>
        </p:spPr>
        <p:txBody>
          <a:bodyPr>
            <a:noAutofit/>
          </a:bodyPr>
          <a:lstStyle/>
          <a:p>
            <a:r>
              <a:rPr lang="en-GB" sz="4800" b="1" dirty="0" smtClean="0"/>
              <a:t>RWS 6 (MACRO): Macroeconomic Equilibrium</a:t>
            </a:r>
            <a:br>
              <a:rPr lang="en-GB" sz="4800" b="1" dirty="0" smtClean="0"/>
            </a:br>
            <a:r>
              <a:rPr lang="en-GB" sz="3600" dirty="0" smtClean="0">
                <a:solidFill>
                  <a:srgbClr val="FF0000"/>
                </a:solidFill>
              </a:rPr>
              <a:t>“AD/AS PREP” - Changes to the Macroeconomic Equilibrium</a:t>
            </a:r>
            <a:endParaRPr lang="en-GB" sz="3600" dirty="0">
              <a:solidFill>
                <a:srgbClr val="FF0000"/>
              </a:solidFill>
            </a:endParaRPr>
          </a:p>
        </p:txBody>
      </p:sp>
    </p:spTree>
    <p:extLst>
      <p:ext uri="{BB962C8B-B14F-4D97-AF65-F5344CB8AC3E}">
        <p14:creationId xmlns:p14="http://schemas.microsoft.com/office/powerpoint/2010/main" val="361658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3290"/>
          </a:xfrm>
        </p:spPr>
        <p:txBody>
          <a:bodyPr>
            <a:normAutofit/>
          </a:bodyPr>
          <a:lstStyle/>
          <a:p>
            <a:pPr algn="ctr"/>
            <a:r>
              <a:rPr lang="en-US" b="1" u="sng" dirty="0">
                <a:latin typeface="Tw Cen MT Condensed" panose="020B0606020104020203" pitchFamily="34" charset="0"/>
              </a:rPr>
              <a:t>Keynes .v. </a:t>
            </a:r>
            <a:r>
              <a:rPr lang="en-US" b="1" u="sng" dirty="0" err="1">
                <a:latin typeface="Tw Cen MT Condensed" panose="020B0606020104020203" pitchFamily="34" charset="0"/>
              </a:rPr>
              <a:t>Classicals</a:t>
            </a:r>
            <a:r>
              <a:rPr lang="en-US" b="1" u="sng" dirty="0">
                <a:latin typeface="Tw Cen MT Condensed" panose="020B0606020104020203" pitchFamily="34" charset="0"/>
              </a:rPr>
              <a:t>: The Great Economic Debate</a:t>
            </a:r>
            <a:endParaRPr lang="en-US" dirty="0">
              <a:latin typeface="Tw Cen MT Condensed" panose="020B0606020104020203" pitchFamily="34" charset="0"/>
            </a:endParaRPr>
          </a:p>
        </p:txBody>
      </p:sp>
      <p:sp>
        <p:nvSpPr>
          <p:cNvPr id="3" name="Content Placeholder 2"/>
          <p:cNvSpPr>
            <a:spLocks noGrp="1"/>
          </p:cNvSpPr>
          <p:nvPr>
            <p:ph idx="1"/>
          </p:nvPr>
        </p:nvSpPr>
        <p:spPr>
          <a:xfrm>
            <a:off x="110317" y="1478257"/>
            <a:ext cx="9993051" cy="5044883"/>
          </a:xfrm>
        </p:spPr>
        <p:txBody>
          <a:bodyPr>
            <a:noAutofit/>
          </a:bodyPr>
          <a:lstStyle/>
          <a:p>
            <a:pPr marL="0" indent="0">
              <a:lnSpc>
                <a:spcPct val="120000"/>
              </a:lnSpc>
              <a:spcBef>
                <a:spcPts val="0"/>
              </a:spcBef>
              <a:buNone/>
            </a:pPr>
            <a:r>
              <a:rPr lang="en-US" sz="2000" u="sng" dirty="0"/>
              <a:t>BASIC QUESTIONS</a:t>
            </a:r>
            <a:endParaRPr lang="en-GB" sz="2000" dirty="0"/>
          </a:p>
          <a:p>
            <a:pPr marL="514350" lvl="0" indent="-250825">
              <a:lnSpc>
                <a:spcPct val="120000"/>
              </a:lnSpc>
              <a:spcBef>
                <a:spcPts val="0"/>
              </a:spcBef>
              <a:buFont typeface="+mj-lt"/>
              <a:buAutoNum type="arabicPeriod"/>
            </a:pPr>
            <a:r>
              <a:rPr lang="en-US" sz="2000" dirty="0"/>
              <a:t>What is the difference between short run and long run equilibrium?</a:t>
            </a:r>
            <a:endParaRPr lang="en-GB" sz="2000" dirty="0"/>
          </a:p>
          <a:p>
            <a:pPr marL="514350" lvl="0" indent="-250825">
              <a:lnSpc>
                <a:spcPct val="120000"/>
              </a:lnSpc>
              <a:spcBef>
                <a:spcPts val="0"/>
              </a:spcBef>
              <a:buFont typeface="+mj-lt"/>
              <a:buAutoNum type="arabicPeriod"/>
            </a:pPr>
            <a:r>
              <a:rPr lang="en-US" sz="2000" dirty="0"/>
              <a:t>Which two economic indicators does the AD/AS model primarily compare?</a:t>
            </a:r>
            <a:endParaRPr lang="en-GB" sz="2000" dirty="0"/>
          </a:p>
          <a:p>
            <a:pPr marL="514350" lvl="0" indent="-250825">
              <a:lnSpc>
                <a:spcPct val="120000"/>
              </a:lnSpc>
              <a:spcBef>
                <a:spcPts val="0"/>
              </a:spcBef>
              <a:buFont typeface="+mj-lt"/>
              <a:buAutoNum type="arabicPeriod"/>
            </a:pPr>
            <a:r>
              <a:rPr lang="en-US" sz="2000" dirty="0"/>
              <a:t>Which is the third economic indicator which can be inferred by the negative output gap?</a:t>
            </a:r>
            <a:endParaRPr lang="en-GB" sz="2000" dirty="0"/>
          </a:p>
          <a:p>
            <a:pPr marL="514350" lvl="0" indent="-250825">
              <a:lnSpc>
                <a:spcPct val="120000"/>
              </a:lnSpc>
              <a:spcBef>
                <a:spcPts val="0"/>
              </a:spcBef>
              <a:buFont typeface="+mj-lt"/>
              <a:buAutoNum type="arabicPeriod"/>
            </a:pPr>
            <a:r>
              <a:rPr lang="en-US" sz="2000" dirty="0"/>
              <a:t>How do Keynes and Hayek think differently about how the Government should deal with ‘markets’ or ‘the economy’? </a:t>
            </a:r>
            <a:endParaRPr lang="en-GB" sz="2000" dirty="0"/>
          </a:p>
          <a:p>
            <a:pPr marL="0" indent="0">
              <a:lnSpc>
                <a:spcPct val="120000"/>
              </a:lnSpc>
              <a:spcBef>
                <a:spcPts val="0"/>
              </a:spcBef>
              <a:buNone/>
            </a:pPr>
            <a:r>
              <a:rPr lang="en-US" sz="2000" u="sng" dirty="0"/>
              <a:t>ADVANCED QUESTIONS</a:t>
            </a:r>
            <a:endParaRPr lang="en-GB" sz="2000" dirty="0"/>
          </a:p>
          <a:p>
            <a:pPr marL="514350" lvl="0" indent="-250825">
              <a:lnSpc>
                <a:spcPct val="120000"/>
              </a:lnSpc>
              <a:spcBef>
                <a:spcPts val="0"/>
              </a:spcBef>
              <a:buFont typeface="+mj-lt"/>
              <a:buAutoNum type="arabicPeriod"/>
            </a:pPr>
            <a:r>
              <a:rPr lang="en-US" sz="2000" dirty="0"/>
              <a:t>How did Keynes and Hayek differ in explaining why something like the 1929 Wall Street Crash or the 2008 Financial Crash would lead to persistent unemployment?</a:t>
            </a:r>
            <a:endParaRPr lang="en-GB" sz="2000" dirty="0"/>
          </a:p>
          <a:p>
            <a:pPr marL="514350" lvl="0" indent="-250825">
              <a:lnSpc>
                <a:spcPct val="120000"/>
              </a:lnSpc>
              <a:spcBef>
                <a:spcPts val="0"/>
              </a:spcBef>
              <a:buFont typeface="+mj-lt"/>
              <a:buAutoNum type="arabicPeriod"/>
            </a:pPr>
            <a:r>
              <a:rPr lang="en-US" sz="2000" dirty="0"/>
              <a:t>How did Keynes criticize Hayek’s approach to solving the unemployment problems of </a:t>
            </a:r>
            <a:r>
              <a:rPr lang="en-US" sz="2000" dirty="0" smtClean="0"/>
              <a:t>1929?</a:t>
            </a:r>
          </a:p>
          <a:p>
            <a:pPr marL="514350" lvl="0" indent="-250825">
              <a:lnSpc>
                <a:spcPct val="120000"/>
              </a:lnSpc>
              <a:spcBef>
                <a:spcPts val="0"/>
              </a:spcBef>
              <a:buFont typeface="+mj-lt"/>
              <a:buAutoNum type="arabicPeriod"/>
            </a:pPr>
            <a:r>
              <a:rPr lang="en-US" sz="2000" dirty="0" smtClean="0"/>
              <a:t>How </a:t>
            </a:r>
            <a:r>
              <a:rPr lang="en-US" sz="2000" dirty="0"/>
              <a:t>did Hayek criticize Keynes’ approach to solving the unemployment problems of </a:t>
            </a:r>
            <a:r>
              <a:rPr lang="en-US" sz="2000" dirty="0" smtClean="0"/>
              <a:t>1929?</a:t>
            </a:r>
            <a:endParaRPr lang="en-GB" sz="2000" dirty="0"/>
          </a:p>
          <a:p>
            <a:pPr marL="0" indent="0">
              <a:lnSpc>
                <a:spcPct val="120000"/>
              </a:lnSpc>
              <a:spcBef>
                <a:spcPts val="0"/>
              </a:spcBef>
              <a:buNone/>
            </a:pPr>
            <a:r>
              <a:rPr lang="en-US" sz="2000" u="sng" dirty="0"/>
              <a:t>EXTENSION QUESTIONS</a:t>
            </a:r>
            <a:endParaRPr lang="en-GB" sz="2000" dirty="0"/>
          </a:p>
          <a:p>
            <a:pPr marL="514350" lvl="0" indent="-250825">
              <a:lnSpc>
                <a:spcPct val="120000"/>
              </a:lnSpc>
              <a:spcBef>
                <a:spcPts val="0"/>
              </a:spcBef>
              <a:buFont typeface="+mj-lt"/>
              <a:buAutoNum type="arabicPeriod"/>
            </a:pPr>
            <a:r>
              <a:rPr lang="en-US" sz="2000" dirty="0"/>
              <a:t>Hayek claimed that increased savings would lead to greater investment as banks </a:t>
            </a:r>
            <a:r>
              <a:rPr lang="en-US" sz="2000" dirty="0" err="1"/>
              <a:t>etc</a:t>
            </a:r>
            <a:r>
              <a:rPr lang="en-US" sz="2000" dirty="0"/>
              <a:t> would have more money for loans. However Keynes argued that is would lead to the ‘paradox of thrift’ which would make recessions worse?  What does he mean?</a:t>
            </a:r>
            <a:endParaRPr lang="en-GB" sz="2000" dirty="0"/>
          </a:p>
        </p:txBody>
      </p:sp>
      <p:pic>
        <p:nvPicPr>
          <p:cNvPr id="5" name="Picture 4"/>
          <p:cNvPicPr>
            <a:picLocks noChangeAspect="1"/>
          </p:cNvPicPr>
          <p:nvPr/>
        </p:nvPicPr>
        <p:blipFill>
          <a:blip r:embed="rId3"/>
          <a:stretch>
            <a:fillRect/>
          </a:stretch>
        </p:blipFill>
        <p:spPr>
          <a:xfrm>
            <a:off x="10259066" y="1083175"/>
            <a:ext cx="1758301" cy="1969230"/>
          </a:xfrm>
          <a:prstGeom prst="rect">
            <a:avLst/>
          </a:prstGeom>
        </p:spPr>
      </p:pic>
      <p:pic>
        <p:nvPicPr>
          <p:cNvPr id="6" name="Picture 5"/>
          <p:cNvPicPr>
            <a:picLocks noChangeAspect="1"/>
          </p:cNvPicPr>
          <p:nvPr/>
        </p:nvPicPr>
        <p:blipFill>
          <a:blip r:embed="rId4"/>
          <a:stretch>
            <a:fillRect/>
          </a:stretch>
        </p:blipFill>
        <p:spPr>
          <a:xfrm>
            <a:off x="10241048" y="4676931"/>
            <a:ext cx="1776320" cy="2014554"/>
          </a:xfrm>
          <a:prstGeom prst="rect">
            <a:avLst/>
          </a:prstGeom>
        </p:spPr>
      </p:pic>
      <p:sp>
        <p:nvSpPr>
          <p:cNvPr id="7" name="Rectangle 6"/>
          <p:cNvSpPr/>
          <p:nvPr/>
        </p:nvSpPr>
        <p:spPr>
          <a:xfrm>
            <a:off x="182937" y="963963"/>
            <a:ext cx="9920431" cy="369075"/>
          </a:xfrm>
          <a:prstGeom prst="rect">
            <a:avLst/>
          </a:prstGeom>
          <a:solidFill>
            <a:schemeClr val="bg1"/>
          </a:solidFill>
        </p:spPr>
        <p:txBody>
          <a:bodyPr wrap="square">
            <a:spAutoFit/>
          </a:bodyPr>
          <a:lstStyle/>
          <a:p>
            <a:pPr>
              <a:lnSpc>
                <a:spcPct val="120000"/>
              </a:lnSpc>
            </a:pPr>
            <a:r>
              <a:rPr lang="en-US" sz="1600" b="1" dirty="0">
                <a:latin typeface="Tw Cen MT Condensed" panose="020B0606020104020203" pitchFamily="34" charset="0"/>
              </a:rPr>
              <a:t>STARTER: Basic questions you should be able to answer based on your PREP homework and last weeks Classroom Learning</a:t>
            </a:r>
            <a:endParaRPr lang="en-GB" sz="1600" b="1" dirty="0">
              <a:latin typeface="Tw Cen MT Condensed" panose="020B0606020104020203" pitchFamily="34" charset="0"/>
            </a:endParaRPr>
          </a:p>
        </p:txBody>
      </p:sp>
      <p:sp>
        <p:nvSpPr>
          <p:cNvPr id="8" name="Rectangle 7"/>
          <p:cNvSpPr/>
          <p:nvPr/>
        </p:nvSpPr>
        <p:spPr>
          <a:xfrm>
            <a:off x="10327738" y="3247212"/>
            <a:ext cx="1689629" cy="1015663"/>
          </a:xfrm>
          <a:prstGeom prst="rect">
            <a:avLst/>
          </a:prstGeom>
          <a:solidFill>
            <a:schemeClr val="bg1"/>
          </a:solidFill>
        </p:spPr>
        <p:txBody>
          <a:bodyPr wrap="square">
            <a:spAutoFit/>
          </a:bodyPr>
          <a:lstStyle/>
          <a:p>
            <a:r>
              <a:rPr lang="en-US" sz="1200" dirty="0">
                <a:latin typeface="Tw Cen MT Condensed" panose="020B0606020104020203" pitchFamily="34" charset="0"/>
              </a:rPr>
              <a:t>Watch the VIDEO and try to sum up the differences between Keynes and Hayek </a:t>
            </a:r>
          </a:p>
          <a:p>
            <a:r>
              <a:rPr lang="en-US" sz="1200" dirty="0">
                <a:latin typeface="Tw Cen MT Condensed" panose="020B0606020104020203" pitchFamily="34" charset="0"/>
              </a:rPr>
              <a:t>(7 </a:t>
            </a:r>
            <a:r>
              <a:rPr lang="en-US" sz="1200" dirty="0" err="1">
                <a:latin typeface="Tw Cen MT Condensed" panose="020B0606020104020203" pitchFamily="34" charset="0"/>
              </a:rPr>
              <a:t>Mins</a:t>
            </a:r>
            <a:r>
              <a:rPr lang="en-US" sz="1200" dirty="0">
                <a:latin typeface="Tw Cen MT Condensed" panose="020B0606020104020203" pitchFamily="34" charset="0"/>
              </a:rPr>
              <a:t>)</a:t>
            </a:r>
          </a:p>
          <a:p>
            <a:r>
              <a:rPr lang="en-US" sz="1200" dirty="0">
                <a:latin typeface="Tw Cen MT Condensed" panose="020B0606020104020203" pitchFamily="34" charset="0"/>
              </a:rPr>
              <a:t> </a:t>
            </a:r>
            <a:r>
              <a:rPr lang="en-US" sz="1200" u="sng" dirty="0">
                <a:latin typeface="Tw Cen MT Condensed" panose="020B0606020104020203" pitchFamily="34" charset="0"/>
                <a:hlinkClick r:id="rId5"/>
              </a:rPr>
              <a:t>LINK</a:t>
            </a:r>
            <a:endParaRPr lang="en-GB" sz="1200" dirty="0">
              <a:latin typeface="Tw Cen MT Condensed" panose="020B0606020104020203" pitchFamily="34" charset="0"/>
            </a:endParaRPr>
          </a:p>
        </p:txBody>
      </p:sp>
    </p:spTree>
    <p:extLst>
      <p:ext uri="{BB962C8B-B14F-4D97-AF65-F5344CB8AC3E}">
        <p14:creationId xmlns:p14="http://schemas.microsoft.com/office/powerpoint/2010/main" val="209726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20" y="117292"/>
            <a:ext cx="11922940" cy="1325563"/>
          </a:xfrm>
        </p:spPr>
        <p:txBody>
          <a:bodyPr>
            <a:normAutofit fontScale="90000"/>
          </a:bodyPr>
          <a:lstStyle/>
          <a:p>
            <a:pPr algn="ctr"/>
            <a:r>
              <a:rPr lang="en-GB" b="1" dirty="0">
                <a:latin typeface="Tw Cen MT Condensed" panose="020B0606020104020203" pitchFamily="34" charset="0"/>
              </a:rPr>
              <a:t>STARTER - CAUSES OF UNEMPLOYMENT RECAP</a:t>
            </a:r>
            <a:br>
              <a:rPr lang="en-GB" b="1" dirty="0">
                <a:latin typeface="Tw Cen MT Condensed" panose="020B0606020104020203" pitchFamily="34" charset="0"/>
              </a:rPr>
            </a:br>
            <a:r>
              <a:rPr lang="en-GB" sz="2800" b="1" dirty="0">
                <a:latin typeface="Tw Cen MT Condensed" panose="020B0606020104020203" pitchFamily="34" charset="0"/>
              </a:rPr>
              <a:t>The following unemployment definitions are mixed up; you should be able to match the number to the letter.  Only one number can be used with one letter.</a:t>
            </a:r>
            <a:endParaRPr lang="en-GB" sz="1800" b="1" dirty="0">
              <a:solidFill>
                <a:srgbClr val="FF0000"/>
              </a:solidFill>
              <a:latin typeface="Tw Cen MT Condensed" panose="020B0606020104020203" pitchFamily="34" charset="0"/>
            </a:endParaRPr>
          </a:p>
        </p:txBody>
      </p:sp>
      <p:sp>
        <p:nvSpPr>
          <p:cNvPr id="4" name="Content Placeholder 3"/>
          <p:cNvSpPr>
            <a:spLocks noGrp="1"/>
          </p:cNvSpPr>
          <p:nvPr>
            <p:ph sz="half" idx="1"/>
          </p:nvPr>
        </p:nvSpPr>
        <p:spPr>
          <a:xfrm>
            <a:off x="6628360" y="1765809"/>
            <a:ext cx="5377799" cy="4538440"/>
          </a:xfrm>
        </p:spPr>
        <p:txBody>
          <a:bodyPr>
            <a:noAutofit/>
          </a:bodyPr>
          <a:lstStyle/>
          <a:p>
            <a:pPr marL="514350" indent="-514350">
              <a:buFont typeface="+mj-lt"/>
              <a:buAutoNum type="alphaUcPeriod"/>
            </a:pPr>
            <a:r>
              <a:rPr lang="en-US" sz="3600" b="1" dirty="0">
                <a:solidFill>
                  <a:schemeClr val="tx2"/>
                </a:solidFill>
              </a:rPr>
              <a:t>VOLUNTARY </a:t>
            </a:r>
          </a:p>
          <a:p>
            <a:pPr marL="514350" indent="-514350">
              <a:buFont typeface="+mj-lt"/>
              <a:buAutoNum type="alphaUcPeriod"/>
            </a:pPr>
            <a:r>
              <a:rPr lang="en-US" sz="3600" b="1" dirty="0">
                <a:solidFill>
                  <a:schemeClr val="tx2"/>
                </a:solidFill>
              </a:rPr>
              <a:t>CYCLICAL (DEMAND DEFICIENT or KEYNESIAN)</a:t>
            </a:r>
          </a:p>
          <a:p>
            <a:pPr marL="514350" indent="-514350">
              <a:buFont typeface="+mj-lt"/>
              <a:buAutoNum type="alphaUcPeriod"/>
            </a:pPr>
            <a:r>
              <a:rPr lang="en-US" sz="3600" b="1" dirty="0">
                <a:solidFill>
                  <a:schemeClr val="tx2"/>
                </a:solidFill>
              </a:rPr>
              <a:t>REAL WAGE (CLASSICAL)</a:t>
            </a:r>
          </a:p>
          <a:p>
            <a:pPr marL="514350" indent="-514350">
              <a:buFont typeface="+mj-lt"/>
              <a:buAutoNum type="alphaUcPeriod"/>
            </a:pPr>
            <a:r>
              <a:rPr lang="en-US" sz="3600" b="1" dirty="0">
                <a:solidFill>
                  <a:schemeClr val="tx2"/>
                </a:solidFill>
              </a:rPr>
              <a:t>FRICTIONAL</a:t>
            </a:r>
          </a:p>
          <a:p>
            <a:pPr marL="514350" indent="-514350">
              <a:buFont typeface="+mj-lt"/>
              <a:buAutoNum type="alphaUcPeriod"/>
            </a:pPr>
            <a:r>
              <a:rPr lang="en-US" sz="3600" b="1" dirty="0">
                <a:solidFill>
                  <a:schemeClr val="tx2"/>
                </a:solidFill>
              </a:rPr>
              <a:t>STRUCTURAL </a:t>
            </a:r>
          </a:p>
          <a:p>
            <a:pPr marL="514350" indent="-514350">
              <a:buFont typeface="+mj-lt"/>
              <a:buAutoNum type="alphaUcPeriod"/>
            </a:pPr>
            <a:r>
              <a:rPr lang="en-US" sz="3600" b="1" dirty="0">
                <a:solidFill>
                  <a:schemeClr val="tx2"/>
                </a:solidFill>
              </a:rPr>
              <a:t>INVOLUNTARY</a:t>
            </a:r>
          </a:p>
        </p:txBody>
      </p:sp>
      <p:sp>
        <p:nvSpPr>
          <p:cNvPr id="5" name="Content Placeholder 4"/>
          <p:cNvSpPr>
            <a:spLocks noGrp="1"/>
          </p:cNvSpPr>
          <p:nvPr>
            <p:ph sz="half" idx="2"/>
          </p:nvPr>
        </p:nvSpPr>
        <p:spPr>
          <a:xfrm>
            <a:off x="178799" y="1655240"/>
            <a:ext cx="6062389" cy="5005268"/>
          </a:xfrm>
        </p:spPr>
        <p:txBody>
          <a:bodyPr>
            <a:normAutofit fontScale="92500" lnSpcReduction="20000"/>
          </a:bodyPr>
          <a:lstStyle/>
          <a:p>
            <a:pPr marL="514350" indent="-514350">
              <a:buFont typeface="+mj-lt"/>
              <a:buAutoNum type="arabicPeriod"/>
            </a:pPr>
            <a:r>
              <a:rPr lang="en-US" dirty="0"/>
              <a:t>Wage are too high which forces companies to sack workers to keep costs of production down</a:t>
            </a:r>
          </a:p>
          <a:p>
            <a:pPr marL="514350" indent="-514350">
              <a:buFont typeface="+mj-lt"/>
              <a:buAutoNum type="arabicPeriod"/>
            </a:pPr>
            <a:r>
              <a:rPr lang="en-US" dirty="0"/>
              <a:t>Workers are between jobs</a:t>
            </a:r>
          </a:p>
          <a:p>
            <a:pPr marL="514350" indent="-514350">
              <a:buFont typeface="+mj-lt"/>
              <a:buAutoNum type="arabicPeriod"/>
            </a:pPr>
            <a:r>
              <a:rPr lang="en-US" dirty="0"/>
              <a:t>Workers are choosing not to work because they are refusing to retrain or move, are lazy, or have unrealistic expectations of work.</a:t>
            </a:r>
          </a:p>
          <a:p>
            <a:pPr marL="514350" indent="-514350">
              <a:buFont typeface="+mj-lt"/>
              <a:buAutoNum type="arabicPeriod"/>
            </a:pPr>
            <a:r>
              <a:rPr lang="en-US" dirty="0"/>
              <a:t>Workers have been sacked because their skills are no longer needed either because of technological or industrial changes within the economy</a:t>
            </a:r>
          </a:p>
          <a:p>
            <a:pPr marL="514350" indent="-514350">
              <a:buFont typeface="+mj-lt"/>
              <a:buAutoNum type="arabicPeriod"/>
            </a:pPr>
            <a:r>
              <a:rPr lang="en-US" dirty="0"/>
              <a:t>Workers are being sacked but it is out of their control because the industry they worked for has collapsed and they would really struggle to move elsewhere. </a:t>
            </a:r>
          </a:p>
          <a:p>
            <a:pPr marL="514350" indent="-514350">
              <a:buFont typeface="+mj-lt"/>
              <a:buAutoNum type="arabicPeriod"/>
            </a:pPr>
            <a:r>
              <a:rPr lang="en-US" dirty="0"/>
              <a:t>Workers are being sacked because firms have to reduce their output due to a recession </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47661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90</a:t>
            </a:r>
          </a:p>
        </p:txBody>
      </p:sp>
    </p:spTree>
    <p:extLst>
      <p:ext uri="{BB962C8B-B14F-4D97-AF65-F5344CB8AC3E}">
        <p14:creationId xmlns:p14="http://schemas.microsoft.com/office/powerpoint/2010/main" val="410979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42" y="224457"/>
            <a:ext cx="8935896" cy="1325563"/>
          </a:xfrm>
        </p:spPr>
        <p:txBody>
          <a:bodyPr>
            <a:normAutofit/>
          </a:bodyPr>
          <a:lstStyle/>
          <a:p>
            <a:r>
              <a:rPr lang="en-GB" sz="5800" b="1" dirty="0">
                <a:latin typeface="Tw Cen MT Condensed" panose="020B0606020104020203" pitchFamily="34" charset="0"/>
              </a:rPr>
              <a:t>TODAY: </a:t>
            </a:r>
            <a:r>
              <a:rPr lang="en-GB" sz="5800" b="1" dirty="0" err="1">
                <a:latin typeface="Tw Cen MT Condensed" panose="020B0606020104020203" pitchFamily="34" charset="0"/>
              </a:rPr>
              <a:t>Classicals</a:t>
            </a:r>
            <a:r>
              <a:rPr lang="en-GB" sz="5800" b="1" dirty="0">
                <a:latin typeface="Tw Cen MT Condensed" panose="020B0606020104020203" pitchFamily="34" charset="0"/>
              </a:rPr>
              <a:t> .v Keynesians</a:t>
            </a:r>
            <a:br>
              <a:rPr lang="en-GB" sz="5800" b="1" dirty="0">
                <a:latin typeface="Tw Cen MT Condensed" panose="020B0606020104020203" pitchFamily="34" charset="0"/>
              </a:rPr>
            </a:br>
            <a:r>
              <a:rPr lang="en-GB" sz="3100" b="1" dirty="0">
                <a:solidFill>
                  <a:srgbClr val="FF0000"/>
                </a:solidFill>
                <a:latin typeface="Tw Cen MT Condensed" panose="020B0606020104020203" pitchFamily="34" charset="0"/>
              </a:rPr>
              <a:t>Long Run Equilibrium Controversy (and consensus)!!!</a:t>
            </a:r>
          </a:p>
        </p:txBody>
      </p:sp>
      <p:sp>
        <p:nvSpPr>
          <p:cNvPr id="3" name="Content Placeholder 2"/>
          <p:cNvSpPr>
            <a:spLocks noGrp="1"/>
          </p:cNvSpPr>
          <p:nvPr>
            <p:ph idx="1"/>
          </p:nvPr>
        </p:nvSpPr>
        <p:spPr>
          <a:xfrm>
            <a:off x="9183686" y="172315"/>
            <a:ext cx="2823588" cy="6560993"/>
          </a:xfrm>
          <a:solidFill>
            <a:schemeClr val="bg1"/>
          </a:solidFill>
        </p:spPr>
        <p:txBody>
          <a:bodyPr>
            <a:normAutofit/>
          </a:bodyPr>
          <a:lstStyle/>
          <a:p>
            <a:pPr marL="0" indent="0" algn="ctr">
              <a:spcBef>
                <a:spcPts val="0"/>
              </a:spcBef>
              <a:buNone/>
            </a:pPr>
            <a:r>
              <a:rPr lang="en-GB" sz="2400" b="1" dirty="0"/>
              <a:t>TODAY</a:t>
            </a:r>
          </a:p>
          <a:p>
            <a:pPr marL="0" indent="0">
              <a:spcBef>
                <a:spcPts val="0"/>
              </a:spcBef>
              <a:buNone/>
            </a:pPr>
            <a:endParaRPr lang="en-GB" sz="1600" dirty="0"/>
          </a:p>
          <a:p>
            <a:pPr marL="0" indent="0">
              <a:spcBef>
                <a:spcPts val="0"/>
              </a:spcBef>
              <a:buNone/>
            </a:pPr>
            <a:endParaRPr lang="en-GB" sz="1800" dirty="0"/>
          </a:p>
          <a:p>
            <a:pPr marL="342900" indent="-342900">
              <a:spcBef>
                <a:spcPts val="0"/>
              </a:spcBef>
              <a:buFont typeface="+mj-lt"/>
              <a:buAutoNum type="arabicPeriod"/>
            </a:pPr>
            <a:r>
              <a:rPr lang="en-GB" sz="1800" b="1" dirty="0"/>
              <a:t>KEYNESIAN .v. CLASSICAL SCHOOLS OF MACROECONOMICS</a:t>
            </a:r>
          </a:p>
          <a:p>
            <a:pPr marL="342900" indent="-342900">
              <a:spcBef>
                <a:spcPts val="0"/>
              </a:spcBef>
              <a:buFont typeface="+mj-lt"/>
              <a:buAutoNum type="arabicPeriod"/>
            </a:pPr>
            <a:endParaRPr lang="en-GB" sz="1800" b="1" dirty="0"/>
          </a:p>
          <a:p>
            <a:pPr marL="342900" indent="-342900">
              <a:spcBef>
                <a:spcPts val="0"/>
              </a:spcBef>
              <a:buFont typeface="+mj-lt"/>
              <a:buAutoNum type="arabicPeriod"/>
            </a:pPr>
            <a:r>
              <a:rPr lang="en-GB" sz="1800" b="1" dirty="0"/>
              <a:t>CONTROVERSY - NEGATIVE OUTPUT GAP: </a:t>
            </a:r>
            <a:r>
              <a:rPr lang="en-GB" sz="1800" dirty="0"/>
              <a:t>Can long run equilibrium stay behind the LRAS for ever? The Keynesian AS Curve</a:t>
            </a:r>
          </a:p>
          <a:p>
            <a:pPr marL="342900" indent="-342900">
              <a:spcBef>
                <a:spcPts val="0"/>
              </a:spcBef>
              <a:buFont typeface="+mj-lt"/>
              <a:buAutoNum type="arabicPeriod"/>
            </a:pPr>
            <a:endParaRPr lang="en-GB" sz="1800" b="1" dirty="0"/>
          </a:p>
          <a:p>
            <a:pPr marL="342900" indent="-342900">
              <a:spcBef>
                <a:spcPts val="0"/>
              </a:spcBef>
              <a:buFont typeface="+mj-lt"/>
              <a:buAutoNum type="arabicPeriod"/>
            </a:pPr>
            <a:r>
              <a:rPr lang="en-GB" sz="1800" b="1" dirty="0"/>
              <a:t>CONSENSUS - POSITIVE OUTPUT GAP: </a:t>
            </a:r>
            <a:r>
              <a:rPr lang="en-GB" sz="1800" dirty="0"/>
              <a:t>Can equilibrium stay ahead of the LRAS for ever?  Wage Spiral Theory.</a:t>
            </a:r>
          </a:p>
          <a:p>
            <a:pPr marL="342900" indent="-342900">
              <a:spcBef>
                <a:spcPts val="0"/>
              </a:spcBef>
              <a:buFont typeface="+mj-lt"/>
              <a:buAutoNum type="arabicPeriod"/>
            </a:pPr>
            <a:endParaRPr lang="en-GB" sz="1800" b="1" dirty="0"/>
          </a:p>
          <a:p>
            <a:pPr marL="342900" indent="-342900">
              <a:spcBef>
                <a:spcPts val="0"/>
              </a:spcBef>
              <a:buFont typeface="+mj-lt"/>
              <a:buAutoNum type="arabicPeriod"/>
            </a:pPr>
            <a:r>
              <a:rPr lang="en-GB" sz="1800" b="1" dirty="0"/>
              <a:t>What is the best way to grow the economy? </a:t>
            </a:r>
            <a:r>
              <a:rPr lang="en-GB" sz="1800" dirty="0"/>
              <a:t>Demand side or supply side policy?</a:t>
            </a:r>
          </a:p>
        </p:txBody>
      </p:sp>
      <p:pic>
        <p:nvPicPr>
          <p:cNvPr id="8" name="Picture 7"/>
          <p:cNvPicPr>
            <a:picLocks noChangeAspect="1"/>
          </p:cNvPicPr>
          <p:nvPr/>
        </p:nvPicPr>
        <p:blipFill>
          <a:blip r:embed="rId3"/>
          <a:stretch>
            <a:fillRect/>
          </a:stretch>
        </p:blipFill>
        <p:spPr>
          <a:xfrm>
            <a:off x="312804" y="4409904"/>
            <a:ext cx="3583441" cy="2018260"/>
          </a:xfrm>
          <a:prstGeom prst="rect">
            <a:avLst/>
          </a:prstGeom>
        </p:spPr>
      </p:pic>
      <p:pic>
        <p:nvPicPr>
          <p:cNvPr id="11" name="Picture 10"/>
          <p:cNvPicPr>
            <a:picLocks noChangeAspect="1"/>
          </p:cNvPicPr>
          <p:nvPr/>
        </p:nvPicPr>
        <p:blipFill>
          <a:blip r:embed="rId4"/>
          <a:stretch>
            <a:fillRect/>
          </a:stretch>
        </p:blipFill>
        <p:spPr>
          <a:xfrm>
            <a:off x="387170" y="1846049"/>
            <a:ext cx="3573721" cy="2105344"/>
          </a:xfrm>
          <a:prstGeom prst="rect">
            <a:avLst/>
          </a:prstGeom>
        </p:spPr>
      </p:pic>
      <p:sp>
        <p:nvSpPr>
          <p:cNvPr id="12" name="TextBox 11"/>
          <p:cNvSpPr txBox="1"/>
          <p:nvPr/>
        </p:nvSpPr>
        <p:spPr>
          <a:xfrm>
            <a:off x="5427538" y="1902091"/>
            <a:ext cx="1992084" cy="369332"/>
          </a:xfrm>
          <a:prstGeom prst="rect">
            <a:avLst/>
          </a:prstGeom>
          <a:noFill/>
        </p:spPr>
        <p:txBody>
          <a:bodyPr wrap="none" rtlCol="0">
            <a:spAutoFit/>
          </a:bodyPr>
          <a:lstStyle/>
          <a:p>
            <a:r>
              <a:rPr lang="en-GB" b="1" dirty="0">
                <a:latin typeface="Tw Cen MT Condensed" panose="020B0606020104020203" pitchFamily="34" charset="0"/>
              </a:rPr>
              <a:t>Why do they ‘oppose’?</a:t>
            </a:r>
          </a:p>
        </p:txBody>
      </p:sp>
      <p:grpSp>
        <p:nvGrpSpPr>
          <p:cNvPr id="21" name="Group 87"/>
          <p:cNvGrpSpPr>
            <a:grpSpLocks/>
          </p:cNvGrpSpPr>
          <p:nvPr/>
        </p:nvGrpSpPr>
        <p:grpSpPr bwMode="auto">
          <a:xfrm>
            <a:off x="4454092" y="3030101"/>
            <a:ext cx="4009810" cy="3758095"/>
            <a:chOff x="1882" y="2306"/>
            <a:chExt cx="2011" cy="1992"/>
          </a:xfrm>
        </p:grpSpPr>
        <p:sp>
          <p:nvSpPr>
            <p:cNvPr id="22" name="Text Box 35"/>
            <p:cNvSpPr txBox="1">
              <a:spLocks noChangeArrowheads="1"/>
            </p:cNvSpPr>
            <p:nvPr/>
          </p:nvSpPr>
          <p:spPr bwMode="auto">
            <a:xfrm>
              <a:off x="2124" y="2938"/>
              <a:ext cx="188" cy="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23" name="Line 36"/>
            <p:cNvSpPr>
              <a:spLocks noChangeShapeType="1"/>
            </p:cNvSpPr>
            <p:nvPr/>
          </p:nvSpPr>
          <p:spPr bwMode="auto">
            <a:xfrm flipH="1">
              <a:off x="2332" y="3027"/>
              <a:ext cx="87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4" name="Text Box 37"/>
            <p:cNvSpPr txBox="1">
              <a:spLocks noChangeArrowheads="1"/>
            </p:cNvSpPr>
            <p:nvPr/>
          </p:nvSpPr>
          <p:spPr bwMode="auto">
            <a:xfrm>
              <a:off x="3128" y="3771"/>
              <a:ext cx="146" cy="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25" name="Line 42"/>
            <p:cNvSpPr>
              <a:spLocks noChangeShapeType="1"/>
            </p:cNvSpPr>
            <p:nvPr/>
          </p:nvSpPr>
          <p:spPr bwMode="auto">
            <a:xfrm>
              <a:off x="3212" y="2442"/>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6" name="Text Box 43"/>
            <p:cNvSpPr txBox="1">
              <a:spLocks noChangeArrowheads="1"/>
            </p:cNvSpPr>
            <p:nvPr/>
          </p:nvSpPr>
          <p:spPr bwMode="auto">
            <a:xfrm>
              <a:off x="3077" y="2309"/>
              <a:ext cx="192" cy="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27" name="Text Box 44"/>
            <p:cNvSpPr txBox="1">
              <a:spLocks noChangeArrowheads="1"/>
            </p:cNvSpPr>
            <p:nvPr/>
          </p:nvSpPr>
          <p:spPr bwMode="auto">
            <a:xfrm>
              <a:off x="3545" y="2636"/>
              <a:ext cx="348" cy="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28" name="Line 45"/>
            <p:cNvSpPr>
              <a:spLocks noChangeShapeType="1"/>
            </p:cNvSpPr>
            <p:nvPr/>
          </p:nvSpPr>
          <p:spPr bwMode="auto">
            <a:xfrm flipV="1">
              <a:off x="2484" y="2715"/>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9" name="Text Box 47"/>
            <p:cNvSpPr txBox="1">
              <a:spLocks noChangeArrowheads="1"/>
            </p:cNvSpPr>
            <p:nvPr/>
          </p:nvSpPr>
          <p:spPr bwMode="auto">
            <a:xfrm>
              <a:off x="3517" y="3839"/>
              <a:ext cx="280" cy="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30" name="Line 48"/>
            <p:cNvSpPr>
              <a:spLocks noChangeShapeType="1"/>
            </p:cNvSpPr>
            <p:nvPr/>
          </p:nvSpPr>
          <p:spPr bwMode="auto">
            <a:xfrm>
              <a:off x="2357" y="3772"/>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1" name="Line 51"/>
            <p:cNvSpPr>
              <a:spLocks noChangeShapeType="1"/>
            </p:cNvSpPr>
            <p:nvPr/>
          </p:nvSpPr>
          <p:spPr bwMode="auto">
            <a:xfrm>
              <a:off x="2351" y="2322"/>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2" name="Line 54"/>
            <p:cNvSpPr>
              <a:spLocks noChangeShapeType="1"/>
            </p:cNvSpPr>
            <p:nvPr/>
          </p:nvSpPr>
          <p:spPr bwMode="auto">
            <a:xfrm>
              <a:off x="2656" y="2469"/>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3" name="Oval 55"/>
            <p:cNvSpPr>
              <a:spLocks noChangeArrowheads="1"/>
            </p:cNvSpPr>
            <p:nvPr/>
          </p:nvSpPr>
          <p:spPr bwMode="auto">
            <a:xfrm>
              <a:off x="3180" y="3007"/>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4" name="Text Box 56"/>
            <p:cNvSpPr txBox="1">
              <a:spLocks noChangeArrowheads="1"/>
            </p:cNvSpPr>
            <p:nvPr/>
          </p:nvSpPr>
          <p:spPr bwMode="auto">
            <a:xfrm>
              <a:off x="3602" y="3405"/>
              <a:ext cx="172" cy="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1</a:t>
              </a:r>
              <a:endParaRPr lang="en-GB" altLang="en-US" sz="300" b="1" dirty="0">
                <a:latin typeface="Tw Cen MT Condensed" panose="020B0606020104020203" pitchFamily="34" charset="0"/>
              </a:endParaRPr>
            </a:p>
          </p:txBody>
        </p:sp>
        <p:sp>
          <p:nvSpPr>
            <p:cNvPr id="35" name="Text Box 57"/>
            <p:cNvSpPr txBox="1">
              <a:spLocks noChangeArrowheads="1"/>
            </p:cNvSpPr>
            <p:nvPr/>
          </p:nvSpPr>
          <p:spPr bwMode="auto">
            <a:xfrm>
              <a:off x="1882" y="2306"/>
              <a:ext cx="307" cy="12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sp>
          <p:nvSpPr>
            <p:cNvPr id="36" name="Text Box 59"/>
            <p:cNvSpPr txBox="1">
              <a:spLocks noChangeArrowheads="1"/>
            </p:cNvSpPr>
            <p:nvPr/>
          </p:nvSpPr>
          <p:spPr bwMode="auto">
            <a:xfrm>
              <a:off x="2474" y="4102"/>
              <a:ext cx="93" cy="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b="1" dirty="0">
                <a:latin typeface="Tw Cen MT Condensed" panose="020B0606020104020203" pitchFamily="34" charset="0"/>
              </a:endParaRPr>
            </a:p>
          </p:txBody>
        </p:sp>
      </p:grpSp>
      <p:sp>
        <p:nvSpPr>
          <p:cNvPr id="18" name="TextBox 17"/>
          <p:cNvSpPr txBox="1"/>
          <p:nvPr/>
        </p:nvSpPr>
        <p:spPr>
          <a:xfrm>
            <a:off x="6314410" y="2690104"/>
            <a:ext cx="1023037" cy="369332"/>
          </a:xfrm>
          <a:prstGeom prst="rect">
            <a:avLst/>
          </a:prstGeom>
          <a:noFill/>
        </p:spPr>
        <p:txBody>
          <a:bodyPr wrap="none" rtlCol="0">
            <a:spAutoFit/>
          </a:bodyPr>
          <a:lstStyle/>
          <a:p>
            <a:r>
              <a:rPr lang="en-GB" u="sng" dirty="0">
                <a:latin typeface="Tw Cen MT Condensed" panose="020B0606020104020203" pitchFamily="34" charset="0"/>
              </a:rPr>
              <a:t>UK Economy</a:t>
            </a:r>
          </a:p>
        </p:txBody>
      </p:sp>
    </p:spTree>
    <p:extLst>
      <p:ext uri="{BB962C8B-B14F-4D97-AF65-F5344CB8AC3E}">
        <p14:creationId xmlns:p14="http://schemas.microsoft.com/office/powerpoint/2010/main" val="271922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85" y="64885"/>
            <a:ext cx="11877963" cy="1302326"/>
          </a:xfrm>
        </p:spPr>
        <p:txBody>
          <a:bodyPr>
            <a:normAutofit/>
          </a:bodyPr>
          <a:lstStyle/>
          <a:p>
            <a:r>
              <a:rPr lang="en-GB" sz="3100" b="1" u="sng" dirty="0">
                <a:solidFill>
                  <a:prstClr val="black"/>
                </a:solidFill>
                <a:latin typeface="Tw Cen MT Condensed" panose="020B0606020104020203" pitchFamily="34" charset="0"/>
              </a:rPr>
              <a:t>LONG RUN EQUILIBRIUM DEBATES: </a:t>
            </a:r>
            <a:r>
              <a:rPr lang="en-GB" sz="3100" b="1" dirty="0">
                <a:solidFill>
                  <a:prstClr val="black"/>
                </a:solidFill>
                <a:latin typeface="Tw Cen MT Condensed" panose="020B0606020104020203" pitchFamily="34" charset="0"/>
              </a:rPr>
              <a:t>Keynesian and Classical Controversy</a:t>
            </a:r>
            <a:r>
              <a:rPr lang="en-GB" sz="3600" b="1" dirty="0">
                <a:solidFill>
                  <a:prstClr val="black"/>
                </a:solidFill>
                <a:latin typeface="Tw Cen MT Condensed" panose="020B0606020104020203" pitchFamily="34" charset="0"/>
              </a:rPr>
              <a:t/>
            </a:r>
            <a:br>
              <a:rPr lang="en-GB" sz="3600" b="1" dirty="0">
                <a:solidFill>
                  <a:prstClr val="black"/>
                </a:solidFill>
                <a:latin typeface="Tw Cen MT Condensed" panose="020B0606020104020203" pitchFamily="34" charset="0"/>
              </a:rPr>
            </a:br>
            <a:r>
              <a:rPr lang="en-GB" sz="2400" b="1" dirty="0">
                <a:solidFill>
                  <a:prstClr val="black"/>
                </a:solidFill>
                <a:latin typeface="Tw Cen MT Condensed" panose="020B0606020104020203" pitchFamily="34" charset="0"/>
              </a:rPr>
              <a:t>Debate 1: Can equilibrium stay behind the LRAS for ever?  </a:t>
            </a:r>
            <a:r>
              <a:rPr lang="en-GB" sz="2400" b="1" dirty="0">
                <a:solidFill>
                  <a:srgbClr val="FF0000"/>
                </a:solidFill>
                <a:latin typeface="Tw Cen MT Condensed" panose="020B0606020104020203" pitchFamily="34" charset="0"/>
              </a:rPr>
              <a:t>The Keynesian AS Theory</a:t>
            </a:r>
            <a:endParaRPr lang="en-GB" sz="3100" b="1" dirty="0">
              <a:solidFill>
                <a:srgbClr val="FF0000"/>
              </a:solidFill>
              <a:latin typeface="Tw Cen MT Condensed" panose="020B0606020104020203" pitchFamily="34" charset="0"/>
            </a:endParaRPr>
          </a:p>
        </p:txBody>
      </p:sp>
      <p:sp>
        <p:nvSpPr>
          <p:cNvPr id="2" name="Content Placeholder 1"/>
          <p:cNvSpPr>
            <a:spLocks noGrp="1"/>
          </p:cNvSpPr>
          <p:nvPr>
            <p:ph idx="1"/>
          </p:nvPr>
        </p:nvSpPr>
        <p:spPr>
          <a:xfrm>
            <a:off x="141293" y="1717197"/>
            <a:ext cx="8848798" cy="5072901"/>
          </a:xfrm>
        </p:spPr>
        <p:txBody>
          <a:bodyPr>
            <a:normAutofit fontScale="70000" lnSpcReduction="20000"/>
          </a:bodyPr>
          <a:lstStyle/>
          <a:p>
            <a:pPr marL="0" indent="0">
              <a:buNone/>
            </a:pPr>
            <a:r>
              <a:rPr lang="en-US" sz="3300" b="1" dirty="0" smtClean="0"/>
              <a:t>CONTROVERSY</a:t>
            </a:r>
            <a:r>
              <a:rPr lang="en-US" sz="3300" b="1" dirty="0"/>
              <a:t>: Classical and Keynesian approach to unemployment and equilibrium in the long run: Whiteboards</a:t>
            </a:r>
            <a:endParaRPr lang="en-GB" sz="3300" b="1" dirty="0"/>
          </a:p>
          <a:p>
            <a:pPr marL="0" lvl="0" indent="0">
              <a:buNone/>
            </a:pPr>
            <a:r>
              <a:rPr lang="en-US" b="1" u="sng" dirty="0"/>
              <a:t>1. CLASSICAL SOLUTION TO UNEMPLOYMENT</a:t>
            </a:r>
          </a:p>
          <a:p>
            <a:pPr marL="0" lvl="0" indent="0">
              <a:buNone/>
            </a:pPr>
            <a:r>
              <a:rPr lang="en-US" dirty="0"/>
              <a:t>TASK: Draw an economy using an ADAS diagram in short run equilibrium with a negative output gap (representing unemployment).  What would a classical economist argue would eventually happen to this short run equilibrium in the long run to return to full employment?</a:t>
            </a:r>
            <a:endParaRPr lang="en-GB" dirty="0"/>
          </a:p>
          <a:p>
            <a:pPr marL="0" lvl="0" indent="0">
              <a:buNone/>
            </a:pPr>
            <a:r>
              <a:rPr lang="en-US" b="1" u="sng" dirty="0"/>
              <a:t>2. KEYNESIAN CRITICISM TO CLASSICAL SOLUTION OF UNEMPLOYMENT</a:t>
            </a:r>
          </a:p>
          <a:p>
            <a:pPr marL="0" lvl="0" indent="0">
              <a:buNone/>
            </a:pPr>
            <a:r>
              <a:rPr lang="en-US" dirty="0"/>
              <a:t>TASK: Draw an economy using an ADAS diagram in short run equilibrium with a negative output gap (representing unemployment).  What would a Keynesian economist say would eventually happen if there was no intervention?</a:t>
            </a:r>
          </a:p>
          <a:p>
            <a:pPr marL="0" lvl="0" indent="0">
              <a:buNone/>
            </a:pPr>
            <a:r>
              <a:rPr lang="en-US" dirty="0"/>
              <a:t>EXTRA QUESTION TO CONSIDER: Because of ‘animal spirits’ (in other words consumer confidence), why did Keynes say that not only would we stay at the equilibrium but that the AD curve might start to fall back (shift to the left) making the output gap even worse?</a:t>
            </a:r>
            <a:endParaRPr lang="en-GB" dirty="0"/>
          </a:p>
          <a:p>
            <a:pPr marL="0" indent="0">
              <a:buNone/>
            </a:pPr>
            <a:r>
              <a:rPr lang="en-GB" b="1" u="sng" dirty="0"/>
              <a:t>3. KEYNESIAN SOLUTION TO UNEMPLOYMENT</a:t>
            </a:r>
          </a:p>
          <a:p>
            <a:pPr marL="0" indent="0">
              <a:buNone/>
            </a:pPr>
            <a:r>
              <a:rPr lang="en-US" dirty="0"/>
              <a:t>TASK: Draw an economy using an ADAS Diagram in short run equilibrium with a negative output gap.  Demonstrate what Keynes said Government’s should intervene to close the output gap back to long run equilibrium?</a:t>
            </a:r>
            <a:endParaRPr lang="en-GB" dirty="0"/>
          </a:p>
          <a:p>
            <a:pPr marL="0" indent="0">
              <a:buNone/>
            </a:pPr>
            <a:r>
              <a:rPr lang="en-US" dirty="0"/>
              <a:t>Why might Hayek criticize this approach? (think about why Keynes’ approach may be unsustainable.</a:t>
            </a:r>
          </a:p>
          <a:p>
            <a:pPr marL="0" indent="0">
              <a:buNone/>
            </a:pPr>
            <a:endParaRPr lang="en-US" u="sng" dirty="0"/>
          </a:p>
        </p:txBody>
      </p:sp>
      <p:pic>
        <p:nvPicPr>
          <p:cNvPr id="4" name="Picture 3"/>
          <p:cNvPicPr>
            <a:picLocks noChangeAspect="1"/>
          </p:cNvPicPr>
          <p:nvPr/>
        </p:nvPicPr>
        <p:blipFill>
          <a:blip r:embed="rId3"/>
          <a:stretch>
            <a:fillRect/>
          </a:stretch>
        </p:blipFill>
        <p:spPr>
          <a:xfrm>
            <a:off x="9080626" y="1717198"/>
            <a:ext cx="2847922" cy="4683602"/>
          </a:xfrm>
          <a:prstGeom prst="rect">
            <a:avLst/>
          </a:prstGeom>
        </p:spPr>
      </p:pic>
    </p:spTree>
    <p:extLst>
      <p:ext uri="{BB962C8B-B14F-4D97-AF65-F5344CB8AC3E}">
        <p14:creationId xmlns:p14="http://schemas.microsoft.com/office/powerpoint/2010/main" val="24504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85" y="64885"/>
            <a:ext cx="11877963" cy="1302326"/>
          </a:xfrm>
        </p:spPr>
        <p:txBody>
          <a:bodyPr>
            <a:normAutofit/>
          </a:bodyPr>
          <a:lstStyle/>
          <a:p>
            <a:r>
              <a:rPr lang="en-GB" sz="3100" b="1" u="sng" dirty="0">
                <a:latin typeface="Tw Cen MT Condensed" panose="020B0606020104020203" pitchFamily="34" charset="0"/>
              </a:rPr>
              <a:t>LONG RUN EQUILIBRIUM DEBATES: </a:t>
            </a:r>
            <a:r>
              <a:rPr lang="en-GB" sz="3100" b="1" dirty="0">
                <a:latin typeface="Tw Cen MT Condensed" panose="020B0606020104020203" pitchFamily="34" charset="0"/>
              </a:rPr>
              <a:t>Keynesian and Classical Controversy</a:t>
            </a:r>
            <a:r>
              <a:rPr lang="en-GB" sz="3600" b="1" dirty="0">
                <a:latin typeface="Tw Cen MT Condensed" panose="020B0606020104020203" pitchFamily="34" charset="0"/>
              </a:rPr>
              <a:t/>
            </a:r>
            <a:br>
              <a:rPr lang="en-GB" sz="3600" b="1" dirty="0">
                <a:latin typeface="Tw Cen MT Condensed" panose="020B0606020104020203" pitchFamily="34" charset="0"/>
              </a:rPr>
            </a:br>
            <a:r>
              <a:rPr lang="en-GB" sz="2400" b="1" dirty="0" err="1">
                <a:latin typeface="Tw Cen MT Condensed" panose="020B0606020104020203" pitchFamily="34" charset="0"/>
              </a:rPr>
              <a:t>Controversy</a:t>
            </a:r>
            <a:r>
              <a:rPr lang="en-GB" sz="2400" b="1" dirty="0">
                <a:latin typeface="Tw Cen MT Condensed" panose="020B0606020104020203" pitchFamily="34" charset="0"/>
              </a:rPr>
              <a:t> 1: Can equilibrium stay behind the LRAS for ever?  </a:t>
            </a:r>
            <a:r>
              <a:rPr lang="en-GB" sz="2400" b="1" dirty="0">
                <a:solidFill>
                  <a:srgbClr val="FF0000"/>
                </a:solidFill>
                <a:latin typeface="Tw Cen MT Condensed" panose="020B0606020104020203" pitchFamily="34" charset="0"/>
              </a:rPr>
              <a:t>The Keynesian AS Theory</a:t>
            </a:r>
          </a:p>
        </p:txBody>
      </p:sp>
      <p:sp>
        <p:nvSpPr>
          <p:cNvPr id="4" name="Content Placeholder 3"/>
          <p:cNvSpPr>
            <a:spLocks noGrp="1"/>
          </p:cNvSpPr>
          <p:nvPr>
            <p:ph idx="1"/>
          </p:nvPr>
        </p:nvSpPr>
        <p:spPr>
          <a:xfrm>
            <a:off x="2175" y="1579388"/>
            <a:ext cx="3708983" cy="5198096"/>
          </a:xfrm>
          <a:solidFill>
            <a:schemeClr val="bg1"/>
          </a:solidFill>
        </p:spPr>
        <p:txBody>
          <a:bodyPr>
            <a:noAutofit/>
          </a:bodyPr>
          <a:lstStyle/>
          <a:p>
            <a:pPr marL="268288" lvl="1" indent="-92075">
              <a:spcBef>
                <a:spcPts val="0"/>
              </a:spcBef>
            </a:pPr>
            <a:r>
              <a:rPr lang="en-GB" sz="1400" b="1" u="sng" dirty="0"/>
              <a:t>CLASSICAL VIEW: </a:t>
            </a:r>
            <a:r>
              <a:rPr lang="en-GB" sz="1400" dirty="0"/>
              <a:t>Short run equilibrium will ultimately move back to the long run equilibrium (so be on the LRAS) through changes in SRAS.  This is because market forces will ensure that costs of production will change to return to the LRAS as workers will accept lower real wages.</a:t>
            </a:r>
          </a:p>
          <a:p>
            <a:pPr marL="268288" lvl="1" indent="-92075">
              <a:spcBef>
                <a:spcPts val="0"/>
              </a:spcBef>
            </a:pPr>
            <a:r>
              <a:rPr lang="en-GB" sz="1400" b="1" u="sng" dirty="0"/>
              <a:t>KEYNESIAN VIEW: </a:t>
            </a:r>
            <a:r>
              <a:rPr lang="en-GB" sz="1400" dirty="0"/>
              <a:t>Short run equilibrium will not necessarily move back towards the LRAS.  Therefore long run equilibrium does not need to be on the LRAS but can be behind it for long periods of time at “A”.   Perhaps it would move back to the LRAS eventually but this could take an awfully long time and we may have all died by then!  He even suggested that due to a lack of consumer confidence (‘animal spirits) caused by the persistent unemployment the AD curve might shift more to the left as consumers chose to save.  Therefore he invented his own LRAS curve called the ‘Keynesian LRAS’ - see Diagram 2.  This states that increasing aggregate demand to achieve growth would not lead to price increases (a criticism of Hayek’s towards Keynes’ ideas).</a:t>
            </a:r>
          </a:p>
          <a:p>
            <a:pPr marL="268288" lvl="1" indent="-92075">
              <a:spcBef>
                <a:spcPts val="0"/>
              </a:spcBef>
            </a:pPr>
            <a:r>
              <a:rPr lang="en-GB" sz="1400" b="1" u="sng" dirty="0"/>
              <a:t>SOLVING UNEMPLOYMENT: </a:t>
            </a:r>
            <a:r>
              <a:rPr lang="en-GB" sz="1400" dirty="0"/>
              <a:t>Classical economists think the Government should not intervene (unless it is to remove ‘rigidities’ in the labour market like Trade Unions).  The market mechanism will return the long run equilibrium to the LRAS.  Keynesian economists however feel the Government must intervene in the short run to grow the economy and generate unemployment because in the long run we are all dead and cannot wait for the ‘market’ to kick into action.</a:t>
            </a:r>
          </a:p>
          <a:p>
            <a:endParaRPr lang="en-GB" sz="3200" dirty="0"/>
          </a:p>
        </p:txBody>
      </p:sp>
      <p:grpSp>
        <p:nvGrpSpPr>
          <p:cNvPr id="5" name="Group 86"/>
          <p:cNvGrpSpPr>
            <a:grpSpLocks/>
          </p:cNvGrpSpPr>
          <p:nvPr/>
        </p:nvGrpSpPr>
        <p:grpSpPr bwMode="auto">
          <a:xfrm>
            <a:off x="3703112" y="1883702"/>
            <a:ext cx="4152848" cy="3971322"/>
            <a:chOff x="172" y="1205"/>
            <a:chExt cx="1839" cy="1831"/>
          </a:xfrm>
        </p:grpSpPr>
        <p:sp>
          <p:nvSpPr>
            <p:cNvPr id="6" name="Text Box 5"/>
            <p:cNvSpPr txBox="1">
              <a:spLocks noChangeArrowheads="1"/>
            </p:cNvSpPr>
            <p:nvPr/>
          </p:nvSpPr>
          <p:spPr bwMode="auto">
            <a:xfrm>
              <a:off x="235" y="2114"/>
              <a:ext cx="234" cy="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P/L</a:t>
              </a:r>
              <a:r>
                <a:rPr lang="en-GB" altLang="en-US" sz="1400" b="1" dirty="0">
                  <a:latin typeface="Tw Cen MT Condensed" panose="020B0606020104020203" pitchFamily="34" charset="0"/>
                </a:rPr>
                <a:t>1</a:t>
              </a:r>
              <a:endParaRPr lang="en-GB" altLang="en-US" b="1" dirty="0">
                <a:latin typeface="Tw Cen MT Condensed" panose="020B0606020104020203" pitchFamily="34" charset="0"/>
              </a:endParaRPr>
            </a:p>
          </p:txBody>
        </p:sp>
        <p:sp>
          <p:nvSpPr>
            <p:cNvPr id="8" name="Text Box 7"/>
            <p:cNvSpPr txBox="1">
              <a:spLocks noChangeArrowheads="1"/>
            </p:cNvSpPr>
            <p:nvPr/>
          </p:nvSpPr>
          <p:spPr bwMode="auto">
            <a:xfrm>
              <a:off x="1252" y="2795"/>
              <a:ext cx="156" cy="2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dirty="0">
                  <a:latin typeface="Tw Cen MT Condensed" panose="020B0606020104020203" pitchFamily="34" charset="0"/>
                </a:rPr>
                <a:t>Y</a:t>
              </a:r>
            </a:p>
          </p:txBody>
        </p:sp>
        <p:sp>
          <p:nvSpPr>
            <p:cNvPr id="11" name="Line 10"/>
            <p:cNvSpPr>
              <a:spLocks noChangeShapeType="1"/>
            </p:cNvSpPr>
            <p:nvPr/>
          </p:nvSpPr>
          <p:spPr bwMode="auto">
            <a:xfrm flipH="1" flipV="1">
              <a:off x="474" y="2188"/>
              <a:ext cx="684"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2" name="Line 11"/>
            <p:cNvSpPr>
              <a:spLocks noChangeShapeType="1"/>
            </p:cNvSpPr>
            <p:nvPr/>
          </p:nvSpPr>
          <p:spPr bwMode="auto">
            <a:xfrm flipH="1">
              <a:off x="1160" y="2187"/>
              <a:ext cx="5" cy="61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3" name="Line 12"/>
            <p:cNvSpPr>
              <a:spLocks noChangeShapeType="1"/>
            </p:cNvSpPr>
            <p:nvPr/>
          </p:nvSpPr>
          <p:spPr bwMode="auto">
            <a:xfrm>
              <a:off x="1330" y="1465"/>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4" name="Text Box 13"/>
            <p:cNvSpPr txBox="1">
              <a:spLocks noChangeArrowheads="1"/>
            </p:cNvSpPr>
            <p:nvPr/>
          </p:nvSpPr>
          <p:spPr bwMode="auto">
            <a:xfrm>
              <a:off x="1189" y="1205"/>
              <a:ext cx="259"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600" b="1" dirty="0">
                  <a:latin typeface="Tw Cen MT Condensed" panose="020B0606020104020203" pitchFamily="34" charset="0"/>
                </a:rPr>
                <a:t>LRAS</a:t>
              </a:r>
            </a:p>
            <a:p>
              <a:pPr algn="ctr"/>
              <a:r>
                <a:rPr lang="en-GB" altLang="en-US" sz="1050" b="1" dirty="0">
                  <a:latin typeface="Tw Cen MT Condensed" panose="020B0606020104020203" pitchFamily="34" charset="0"/>
                </a:rPr>
                <a:t>Classical</a:t>
              </a:r>
            </a:p>
          </p:txBody>
        </p:sp>
        <p:sp>
          <p:nvSpPr>
            <p:cNvPr id="15" name="Text Box 14"/>
            <p:cNvSpPr txBox="1">
              <a:spLocks noChangeArrowheads="1"/>
            </p:cNvSpPr>
            <p:nvPr/>
          </p:nvSpPr>
          <p:spPr bwMode="auto">
            <a:xfrm>
              <a:off x="1663" y="1659"/>
              <a:ext cx="348" cy="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b="1" dirty="0">
                  <a:latin typeface="Tw Cen MT Condensed" panose="020B0606020104020203" pitchFamily="34" charset="0"/>
                </a:rPr>
                <a:t>SRAS</a:t>
              </a:r>
            </a:p>
          </p:txBody>
        </p:sp>
        <p:sp>
          <p:nvSpPr>
            <p:cNvPr id="16" name="Line 15"/>
            <p:cNvSpPr>
              <a:spLocks noChangeShapeType="1"/>
            </p:cNvSpPr>
            <p:nvPr/>
          </p:nvSpPr>
          <p:spPr bwMode="auto">
            <a:xfrm flipV="1">
              <a:off x="602" y="1738"/>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18" name="Text Box 17"/>
            <p:cNvSpPr txBox="1">
              <a:spLocks noChangeArrowheads="1"/>
            </p:cNvSpPr>
            <p:nvPr/>
          </p:nvSpPr>
          <p:spPr bwMode="auto">
            <a:xfrm>
              <a:off x="1610" y="2840"/>
              <a:ext cx="373" cy="1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latin typeface="Tw Cen MT Condensed" panose="020B0606020104020203" pitchFamily="34" charset="0"/>
                </a:rPr>
                <a:t>Real GDP</a:t>
              </a:r>
            </a:p>
          </p:txBody>
        </p:sp>
        <p:sp>
          <p:nvSpPr>
            <p:cNvPr id="19"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20" name="Line 19"/>
            <p:cNvSpPr>
              <a:spLocks noChangeShapeType="1"/>
            </p:cNvSpPr>
            <p:nvPr/>
          </p:nvSpPr>
          <p:spPr bwMode="auto">
            <a:xfrm>
              <a:off x="625" y="1644"/>
              <a:ext cx="982" cy="99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21" name="Text Box 20"/>
            <p:cNvSpPr txBox="1">
              <a:spLocks noChangeArrowheads="1"/>
            </p:cNvSpPr>
            <p:nvPr/>
          </p:nvSpPr>
          <p:spPr bwMode="auto">
            <a:xfrm>
              <a:off x="1565" y="2584"/>
              <a:ext cx="205" cy="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latin typeface="Tw Cen MT Condensed" panose="020B0606020104020203" pitchFamily="34" charset="0"/>
                </a:rPr>
                <a:t>AD</a:t>
              </a:r>
              <a:r>
                <a:rPr lang="en-GB" altLang="en-US" sz="1200" b="1" dirty="0">
                  <a:latin typeface="Tw Cen MT Condensed" panose="020B0606020104020203" pitchFamily="34" charset="0"/>
                </a:rPr>
                <a:t>1</a:t>
              </a:r>
              <a:endParaRPr lang="en-GB" altLang="en-US" sz="900" b="1" dirty="0">
                <a:latin typeface="Tw Cen MT Condensed" panose="020B0606020104020203" pitchFamily="34" charset="0"/>
              </a:endParaRPr>
            </a:p>
          </p:txBody>
        </p:sp>
        <p:sp>
          <p:nvSpPr>
            <p:cNvPr id="22"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23" name="Text Box 22"/>
            <p:cNvSpPr txBox="1">
              <a:spLocks noChangeArrowheads="1"/>
            </p:cNvSpPr>
            <p:nvPr/>
          </p:nvSpPr>
          <p:spPr bwMode="auto">
            <a:xfrm>
              <a:off x="1085" y="2797"/>
              <a:ext cx="166" cy="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Y</a:t>
              </a:r>
              <a:r>
                <a:rPr lang="en-GB" altLang="en-US" sz="1400" b="1" dirty="0">
                  <a:latin typeface="Tw Cen MT Condensed" panose="020B0606020104020203" pitchFamily="34" charset="0"/>
                </a:rPr>
                <a:t>1</a:t>
              </a:r>
              <a:endParaRPr lang="en-GB" altLang="en-US" b="1" dirty="0">
                <a:latin typeface="Tw Cen MT Condensed" panose="020B0606020104020203" pitchFamily="34" charset="0"/>
              </a:endParaRPr>
            </a:p>
          </p:txBody>
        </p:sp>
        <p:sp>
          <p:nvSpPr>
            <p:cNvPr id="24" name="Oval 23"/>
            <p:cNvSpPr>
              <a:spLocks noChangeArrowheads="1"/>
            </p:cNvSpPr>
            <p:nvPr/>
          </p:nvSpPr>
          <p:spPr bwMode="auto">
            <a:xfrm>
              <a:off x="1095" y="2114"/>
              <a:ext cx="122" cy="149"/>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dirty="0">
                  <a:solidFill>
                    <a:schemeClr val="bg1"/>
                  </a:solidFill>
                  <a:latin typeface="Tw Cen MT Condensed" panose="020B0606020104020203" pitchFamily="34" charset="0"/>
                </a:rPr>
                <a:t>A</a:t>
              </a:r>
            </a:p>
          </p:txBody>
        </p:sp>
        <p:sp>
          <p:nvSpPr>
            <p:cNvPr id="28" name="Text Box 31"/>
            <p:cNvSpPr txBox="1">
              <a:spLocks noChangeArrowheads="1"/>
            </p:cNvSpPr>
            <p:nvPr/>
          </p:nvSpPr>
          <p:spPr bwMode="auto">
            <a:xfrm>
              <a:off x="172" y="1304"/>
              <a:ext cx="390" cy="27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b="1" dirty="0">
                  <a:latin typeface="Tw Cen MT Condensed" panose="020B0606020104020203" pitchFamily="34" charset="0"/>
                </a:rPr>
                <a:t>Price Level</a:t>
              </a:r>
            </a:p>
          </p:txBody>
        </p:sp>
      </p:grpSp>
      <p:sp>
        <p:nvSpPr>
          <p:cNvPr id="27" name="Line 12"/>
          <p:cNvSpPr>
            <a:spLocks noChangeShapeType="1"/>
          </p:cNvSpPr>
          <p:nvPr/>
        </p:nvSpPr>
        <p:spPr bwMode="auto">
          <a:xfrm flipH="1" flipV="1">
            <a:off x="8295732" y="4074575"/>
            <a:ext cx="1546873" cy="0"/>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29" name="Line 12"/>
          <p:cNvSpPr>
            <a:spLocks noChangeShapeType="1"/>
          </p:cNvSpPr>
          <p:nvPr/>
        </p:nvSpPr>
        <p:spPr bwMode="auto">
          <a:xfrm flipH="1">
            <a:off x="9842605" y="2498595"/>
            <a:ext cx="0" cy="156299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grpSp>
        <p:nvGrpSpPr>
          <p:cNvPr id="30" name="Group 86"/>
          <p:cNvGrpSpPr>
            <a:grpSpLocks/>
          </p:cNvGrpSpPr>
          <p:nvPr/>
        </p:nvGrpSpPr>
        <p:grpSpPr bwMode="auto">
          <a:xfrm>
            <a:off x="7638593" y="2006247"/>
            <a:ext cx="4062519" cy="3815159"/>
            <a:chOff x="184" y="1242"/>
            <a:chExt cx="1799" cy="1759"/>
          </a:xfrm>
        </p:grpSpPr>
        <p:sp>
          <p:nvSpPr>
            <p:cNvPr id="31" name="Text Box 5"/>
            <p:cNvSpPr txBox="1">
              <a:spLocks noChangeArrowheads="1"/>
            </p:cNvSpPr>
            <p:nvPr/>
          </p:nvSpPr>
          <p:spPr bwMode="auto">
            <a:xfrm>
              <a:off x="235" y="2114"/>
              <a:ext cx="234" cy="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P/L</a:t>
              </a:r>
              <a:r>
                <a:rPr lang="en-GB" altLang="en-US" sz="1400" b="1" dirty="0">
                  <a:latin typeface="Tw Cen MT Condensed" panose="020B0606020104020203" pitchFamily="34" charset="0"/>
                </a:rPr>
                <a:t>1</a:t>
              </a:r>
              <a:endParaRPr lang="en-GB" altLang="en-US" b="1" dirty="0">
                <a:latin typeface="Tw Cen MT Condensed" panose="020B0606020104020203" pitchFamily="34" charset="0"/>
              </a:endParaRPr>
            </a:p>
          </p:txBody>
        </p:sp>
        <p:sp>
          <p:nvSpPr>
            <p:cNvPr id="32" name="Text Box 7"/>
            <p:cNvSpPr txBox="1">
              <a:spLocks noChangeArrowheads="1"/>
            </p:cNvSpPr>
            <p:nvPr/>
          </p:nvSpPr>
          <p:spPr bwMode="auto">
            <a:xfrm>
              <a:off x="1083" y="2760"/>
              <a:ext cx="156" cy="2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dirty="0">
                  <a:latin typeface="Tw Cen MT Condensed" panose="020B0606020104020203" pitchFamily="34" charset="0"/>
                </a:rPr>
                <a:t>Y</a:t>
              </a:r>
            </a:p>
          </p:txBody>
        </p:sp>
        <p:sp>
          <p:nvSpPr>
            <p:cNvPr id="34" name="Line 11"/>
            <p:cNvSpPr>
              <a:spLocks noChangeShapeType="1"/>
            </p:cNvSpPr>
            <p:nvPr/>
          </p:nvSpPr>
          <p:spPr bwMode="auto">
            <a:xfrm flipH="1">
              <a:off x="1155" y="2188"/>
              <a:ext cx="5" cy="61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36" name="Text Box 13"/>
            <p:cNvSpPr txBox="1">
              <a:spLocks noChangeArrowheads="1"/>
            </p:cNvSpPr>
            <p:nvPr/>
          </p:nvSpPr>
          <p:spPr bwMode="auto">
            <a:xfrm>
              <a:off x="836" y="1242"/>
              <a:ext cx="634" cy="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600" b="1" dirty="0">
                  <a:latin typeface="Tw Cen MT Condensed" panose="020B0606020104020203" pitchFamily="34" charset="0"/>
                </a:rPr>
                <a:t>AS </a:t>
              </a:r>
            </a:p>
            <a:p>
              <a:pPr algn="ctr"/>
              <a:r>
                <a:rPr lang="en-GB" altLang="en-US" sz="1000" b="1" dirty="0">
                  <a:latin typeface="Tw Cen MT Condensed" panose="020B0606020104020203" pitchFamily="34" charset="0"/>
                </a:rPr>
                <a:t>Keynesian</a:t>
              </a:r>
              <a:endParaRPr lang="en-GB" altLang="en-US" sz="1600" b="1" dirty="0">
                <a:latin typeface="Tw Cen MT Condensed" panose="020B0606020104020203" pitchFamily="34" charset="0"/>
              </a:endParaRPr>
            </a:p>
          </p:txBody>
        </p:sp>
        <p:sp>
          <p:nvSpPr>
            <p:cNvPr id="39" name="Text Box 17"/>
            <p:cNvSpPr txBox="1">
              <a:spLocks noChangeArrowheads="1"/>
            </p:cNvSpPr>
            <p:nvPr/>
          </p:nvSpPr>
          <p:spPr bwMode="auto">
            <a:xfrm>
              <a:off x="1610" y="2840"/>
              <a:ext cx="373" cy="15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latin typeface="Tw Cen MT Condensed" panose="020B0606020104020203" pitchFamily="34" charset="0"/>
                </a:rPr>
                <a:t>Real GDP</a:t>
              </a:r>
            </a:p>
          </p:txBody>
        </p:sp>
        <p:sp>
          <p:nvSpPr>
            <p:cNvPr id="40" name="Line 18"/>
            <p:cNvSpPr>
              <a:spLocks noChangeShapeType="1"/>
            </p:cNvSpPr>
            <p:nvPr/>
          </p:nvSpPr>
          <p:spPr bwMode="auto">
            <a:xfrm>
              <a:off x="475" y="2795"/>
              <a:ext cx="1460" cy="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41" name="Line 19"/>
            <p:cNvSpPr>
              <a:spLocks noChangeShapeType="1"/>
            </p:cNvSpPr>
            <p:nvPr/>
          </p:nvSpPr>
          <p:spPr bwMode="auto">
            <a:xfrm>
              <a:off x="574" y="1777"/>
              <a:ext cx="733" cy="846"/>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42" name="Text Box 20"/>
            <p:cNvSpPr txBox="1">
              <a:spLocks noChangeArrowheads="1"/>
            </p:cNvSpPr>
            <p:nvPr/>
          </p:nvSpPr>
          <p:spPr bwMode="auto">
            <a:xfrm>
              <a:off x="1265" y="2573"/>
              <a:ext cx="205" cy="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latin typeface="Tw Cen MT Condensed" panose="020B0606020104020203" pitchFamily="34" charset="0"/>
                </a:rPr>
                <a:t>AD</a:t>
              </a:r>
              <a:r>
                <a:rPr lang="en-GB" altLang="en-US" sz="1200" b="1" dirty="0">
                  <a:latin typeface="Tw Cen MT Condensed" panose="020B0606020104020203" pitchFamily="34" charset="0"/>
                </a:rPr>
                <a:t>1</a:t>
              </a:r>
              <a:endParaRPr lang="en-GB" altLang="en-US" sz="900" b="1" dirty="0">
                <a:latin typeface="Tw Cen MT Condensed" panose="020B0606020104020203" pitchFamily="34" charset="0"/>
              </a:endParaRPr>
            </a:p>
          </p:txBody>
        </p:sp>
        <p:sp>
          <p:nvSpPr>
            <p:cNvPr id="43" name="Line 21"/>
            <p:cNvSpPr>
              <a:spLocks noChangeShapeType="1"/>
            </p:cNvSpPr>
            <p:nvPr/>
          </p:nvSpPr>
          <p:spPr bwMode="auto">
            <a:xfrm>
              <a:off x="469" y="1345"/>
              <a:ext cx="0" cy="14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44" name="Text Box 22"/>
            <p:cNvSpPr txBox="1">
              <a:spLocks noChangeArrowheads="1"/>
            </p:cNvSpPr>
            <p:nvPr/>
          </p:nvSpPr>
          <p:spPr bwMode="auto">
            <a:xfrm>
              <a:off x="877" y="2781"/>
              <a:ext cx="167" cy="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b="1" dirty="0">
                  <a:latin typeface="Tw Cen MT Condensed" panose="020B0606020104020203" pitchFamily="34" charset="0"/>
                </a:rPr>
                <a:t>Y</a:t>
              </a:r>
              <a:r>
                <a:rPr lang="en-GB" altLang="en-US" sz="1400" b="1" dirty="0">
                  <a:latin typeface="Tw Cen MT Condensed" panose="020B0606020104020203" pitchFamily="34" charset="0"/>
                </a:rPr>
                <a:t>1</a:t>
              </a:r>
              <a:endParaRPr lang="en-GB" altLang="en-US" b="1" dirty="0">
                <a:latin typeface="Tw Cen MT Condensed" panose="020B0606020104020203" pitchFamily="34" charset="0"/>
              </a:endParaRPr>
            </a:p>
          </p:txBody>
        </p:sp>
        <p:sp>
          <p:nvSpPr>
            <p:cNvPr id="45" name="Oval 44"/>
            <p:cNvSpPr>
              <a:spLocks noChangeArrowheads="1"/>
            </p:cNvSpPr>
            <p:nvPr/>
          </p:nvSpPr>
          <p:spPr bwMode="auto">
            <a:xfrm>
              <a:off x="877" y="2108"/>
              <a:ext cx="122" cy="149"/>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dirty="0">
                  <a:solidFill>
                    <a:schemeClr val="bg1"/>
                  </a:solidFill>
                  <a:latin typeface="Tw Cen MT Condensed" panose="020B0606020104020203" pitchFamily="34" charset="0"/>
                </a:rPr>
                <a:t>A</a:t>
              </a:r>
            </a:p>
          </p:txBody>
        </p:sp>
        <p:sp>
          <p:nvSpPr>
            <p:cNvPr id="46" name="Text Box 31"/>
            <p:cNvSpPr txBox="1">
              <a:spLocks noChangeArrowheads="1"/>
            </p:cNvSpPr>
            <p:nvPr/>
          </p:nvSpPr>
          <p:spPr bwMode="auto">
            <a:xfrm>
              <a:off x="184" y="1310"/>
              <a:ext cx="364" cy="27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b="1" dirty="0">
                  <a:latin typeface="Tw Cen MT Condensed" panose="020B0606020104020203" pitchFamily="34" charset="0"/>
                </a:rPr>
                <a:t>Price Level</a:t>
              </a:r>
            </a:p>
          </p:txBody>
        </p:sp>
      </p:grpSp>
      <p:sp>
        <p:nvSpPr>
          <p:cNvPr id="47" name="Line 19"/>
          <p:cNvSpPr>
            <a:spLocks noChangeShapeType="1"/>
          </p:cNvSpPr>
          <p:nvPr/>
        </p:nvSpPr>
        <p:spPr bwMode="auto">
          <a:xfrm>
            <a:off x="8980703" y="3139515"/>
            <a:ext cx="1655268" cy="183492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4000" dirty="0">
              <a:latin typeface="Tw Cen MT Condensed" panose="020B0606020104020203" pitchFamily="34" charset="0"/>
            </a:endParaRPr>
          </a:p>
        </p:txBody>
      </p:sp>
      <p:sp>
        <p:nvSpPr>
          <p:cNvPr id="48" name="Text Box 20"/>
          <p:cNvSpPr txBox="1">
            <a:spLocks noChangeArrowheads="1"/>
          </p:cNvSpPr>
          <p:nvPr/>
        </p:nvSpPr>
        <p:spPr bwMode="auto">
          <a:xfrm>
            <a:off x="10541126" y="4865989"/>
            <a:ext cx="461986"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dirty="0">
                <a:latin typeface="Tw Cen MT Condensed" panose="020B0606020104020203" pitchFamily="34" charset="0"/>
              </a:rPr>
              <a:t>AD</a:t>
            </a:r>
            <a:r>
              <a:rPr lang="en-GB" altLang="en-US" sz="1200" b="1" dirty="0">
                <a:latin typeface="Tw Cen MT Condensed" panose="020B0606020104020203" pitchFamily="34" charset="0"/>
              </a:rPr>
              <a:t>2</a:t>
            </a:r>
            <a:endParaRPr lang="en-GB" altLang="en-US" sz="700" b="1" dirty="0">
              <a:latin typeface="Tw Cen MT Condensed" panose="020B0606020104020203" pitchFamily="34" charset="0"/>
            </a:endParaRPr>
          </a:p>
        </p:txBody>
      </p:sp>
      <p:sp>
        <p:nvSpPr>
          <p:cNvPr id="38" name="Oval 37"/>
          <p:cNvSpPr>
            <a:spLocks noChangeArrowheads="1"/>
          </p:cNvSpPr>
          <p:nvPr/>
        </p:nvSpPr>
        <p:spPr bwMode="auto">
          <a:xfrm>
            <a:off x="9733082" y="3889783"/>
            <a:ext cx="275502" cy="32317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b="1" dirty="0">
                <a:solidFill>
                  <a:schemeClr val="bg1"/>
                </a:solidFill>
                <a:latin typeface="Tw Cen MT Condensed" panose="020B0606020104020203" pitchFamily="34" charset="0"/>
              </a:rPr>
              <a:t>B</a:t>
            </a:r>
          </a:p>
        </p:txBody>
      </p:sp>
    </p:spTree>
    <p:extLst>
      <p:ext uri="{BB962C8B-B14F-4D97-AF65-F5344CB8AC3E}">
        <p14:creationId xmlns:p14="http://schemas.microsoft.com/office/powerpoint/2010/main" val="24574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47" grpId="0" animBg="1"/>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2"/>
          <p:cNvSpPr txBox="1">
            <a:spLocks/>
          </p:cNvSpPr>
          <p:nvPr/>
        </p:nvSpPr>
        <p:spPr>
          <a:xfrm>
            <a:off x="167450" y="309895"/>
            <a:ext cx="11877963" cy="10852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100" b="1" u="sng" dirty="0">
                <a:latin typeface="Tw Cen MT Condensed" panose="020B0606020104020203" pitchFamily="34" charset="0"/>
              </a:rPr>
              <a:t>LONG RUN EQUILIBRIUM DEBATES </a:t>
            </a:r>
            <a:r>
              <a:rPr lang="en-GB" sz="3100" b="1" dirty="0">
                <a:latin typeface="Tw Cen MT Condensed" panose="020B0606020104020203" pitchFamily="34" charset="0"/>
              </a:rPr>
              <a:t>Keynesian and Classical Consensus</a:t>
            </a:r>
            <a:r>
              <a:rPr lang="en-GB" sz="3600" b="1" dirty="0">
                <a:latin typeface="Tw Cen MT Condensed" panose="020B0606020104020203" pitchFamily="34" charset="0"/>
              </a:rPr>
              <a:t/>
            </a:r>
            <a:br>
              <a:rPr lang="en-GB" sz="3600" b="1" dirty="0">
                <a:latin typeface="Tw Cen MT Condensed" panose="020B0606020104020203" pitchFamily="34" charset="0"/>
              </a:rPr>
            </a:br>
            <a:r>
              <a:rPr lang="en-GB" sz="2400" b="1" dirty="0" err="1">
                <a:latin typeface="Tw Cen MT Condensed" panose="020B0606020104020203" pitchFamily="34" charset="0"/>
              </a:rPr>
              <a:t>Consensus</a:t>
            </a:r>
            <a:r>
              <a:rPr lang="en-GB" sz="2400" b="1" dirty="0">
                <a:latin typeface="Tw Cen MT Condensed" panose="020B0606020104020203" pitchFamily="34" charset="0"/>
              </a:rPr>
              <a:t> 1: The AS is inelastic at it’s productive capacity? </a:t>
            </a:r>
            <a:r>
              <a:rPr lang="en-GB" sz="2400" b="1" dirty="0">
                <a:solidFill>
                  <a:srgbClr val="FF0000"/>
                </a:solidFill>
                <a:latin typeface="Tw Cen MT Condensed" panose="020B0606020104020203" pitchFamily="34" charset="0"/>
              </a:rPr>
              <a:t>The Wage Spiral Theory</a:t>
            </a:r>
            <a:endParaRPr lang="en-GB" sz="1400" b="1" dirty="0">
              <a:solidFill>
                <a:srgbClr val="FF0000"/>
              </a:solidFill>
              <a:latin typeface="Tw Cen MT Condensed" panose="020B0606020104020203" pitchFamily="34" charset="0"/>
            </a:endParaRPr>
          </a:p>
        </p:txBody>
      </p:sp>
      <p:sp>
        <p:nvSpPr>
          <p:cNvPr id="2" name="Rectangle 1"/>
          <p:cNvSpPr/>
          <p:nvPr/>
        </p:nvSpPr>
        <p:spPr>
          <a:xfrm>
            <a:off x="167450" y="1872020"/>
            <a:ext cx="6724185" cy="3477875"/>
          </a:xfrm>
          <a:prstGeom prst="rect">
            <a:avLst/>
          </a:prstGeom>
        </p:spPr>
        <p:txBody>
          <a:bodyPr wrap="square">
            <a:spAutoFit/>
          </a:bodyPr>
          <a:lstStyle/>
          <a:p>
            <a:r>
              <a:rPr lang="en-US" sz="2000" b="1" u="sng" dirty="0" smtClean="0">
                <a:latin typeface="Tw Cen MT Condensed" panose="020B0606020104020203" pitchFamily="34" charset="0"/>
              </a:rPr>
              <a:t>CONSENSUS</a:t>
            </a:r>
            <a:r>
              <a:rPr lang="en-US" sz="2000" b="1" u="sng" dirty="0">
                <a:latin typeface="Tw Cen MT Condensed" panose="020B0606020104020203" pitchFamily="34" charset="0"/>
              </a:rPr>
              <a:t>: Why cannot we go past the LRAS in the long run?</a:t>
            </a:r>
            <a:endParaRPr lang="en-GB" sz="2000" b="1" u="sng" dirty="0">
              <a:latin typeface="Tw Cen MT Condensed" panose="020B0606020104020203" pitchFamily="34" charset="0"/>
            </a:endParaRPr>
          </a:p>
          <a:p>
            <a:pPr marL="342900" lvl="0" indent="-342900">
              <a:buFont typeface="+mj-lt"/>
              <a:buAutoNum type="arabicPeriod"/>
            </a:pPr>
            <a:r>
              <a:rPr lang="en-US" sz="2000" dirty="0">
                <a:latin typeface="Tw Cen MT Condensed" panose="020B0606020104020203" pitchFamily="34" charset="0"/>
              </a:rPr>
              <a:t>Draw an economy using an ADAS diagram in long run equilibrium (include the SRAS as well).</a:t>
            </a:r>
            <a:endParaRPr lang="en-GB" sz="2000" dirty="0">
              <a:latin typeface="Tw Cen MT Condensed" panose="020B0606020104020203" pitchFamily="34" charset="0"/>
            </a:endParaRPr>
          </a:p>
          <a:p>
            <a:pPr marL="342900" lvl="0" indent="-342900">
              <a:buFont typeface="+mj-lt"/>
              <a:buAutoNum type="arabicPeriod"/>
            </a:pPr>
            <a:r>
              <a:rPr lang="en-US" sz="2000" dirty="0">
                <a:latin typeface="Tw Cen MT Condensed" panose="020B0606020104020203" pitchFamily="34" charset="0"/>
              </a:rPr>
              <a:t>Now imagine that the Government wishes to achieve economic growth through the demand side and so lowers income tax and raises Government spending, pushing the AD to the right creating a positive output gap</a:t>
            </a:r>
            <a:endParaRPr lang="en-GB" sz="2000" dirty="0">
              <a:latin typeface="Tw Cen MT Condensed" panose="020B0606020104020203" pitchFamily="34" charset="0"/>
            </a:endParaRPr>
          </a:p>
          <a:p>
            <a:pPr marL="342900" lvl="0" indent="-342900">
              <a:buFont typeface="+mj-lt"/>
              <a:buAutoNum type="arabicPeriod"/>
            </a:pPr>
            <a:r>
              <a:rPr lang="en-US" sz="2000" dirty="0">
                <a:latin typeface="Tw Cen MT Condensed" panose="020B0606020104020203" pitchFamily="34" charset="0"/>
              </a:rPr>
              <a:t>What do you think might happen on the diagram now with the SRAS curve if we assume that to increase beyond the productive capacity, firms have had to pay overtime to workers and the greater use of ‘capital’ has led to ‘depreciation’ of the tools, machinery and factories?</a:t>
            </a:r>
            <a:endParaRPr lang="en-GB" sz="2000" dirty="0">
              <a:latin typeface="Tw Cen MT Condensed" panose="020B0606020104020203" pitchFamily="34" charset="0"/>
            </a:endParaRPr>
          </a:p>
          <a:p>
            <a:pPr marL="342900" lvl="0" indent="-342900">
              <a:buFont typeface="+mj-lt"/>
              <a:buAutoNum type="arabicPeriod"/>
            </a:pPr>
            <a:r>
              <a:rPr lang="en-US" sz="2000" dirty="0">
                <a:latin typeface="Tw Cen MT Condensed" panose="020B0606020104020203" pitchFamily="34" charset="0"/>
              </a:rPr>
              <a:t>What has been achieved overall</a:t>
            </a:r>
            <a:r>
              <a:rPr lang="en-US" sz="2000" dirty="0" smtClean="0">
                <a:latin typeface="Tw Cen MT Condensed" panose="020B0606020104020203" pitchFamily="34" charset="0"/>
              </a:rPr>
              <a:t>?</a:t>
            </a:r>
            <a:endParaRPr lang="en-GB" sz="2000" dirty="0">
              <a:latin typeface="Tw Cen MT Condensed" panose="020B0606020104020203" pitchFamily="34" charset="0"/>
            </a:endParaRPr>
          </a:p>
        </p:txBody>
      </p:sp>
      <p:pic>
        <p:nvPicPr>
          <p:cNvPr id="3" name="Picture 2"/>
          <p:cNvPicPr>
            <a:picLocks noChangeAspect="1"/>
          </p:cNvPicPr>
          <p:nvPr/>
        </p:nvPicPr>
        <p:blipFill>
          <a:blip r:embed="rId3"/>
          <a:stretch>
            <a:fillRect/>
          </a:stretch>
        </p:blipFill>
        <p:spPr>
          <a:xfrm>
            <a:off x="7357779" y="2029132"/>
            <a:ext cx="4279257" cy="4352564"/>
          </a:xfrm>
          <a:prstGeom prst="rect">
            <a:avLst/>
          </a:prstGeom>
        </p:spPr>
      </p:pic>
    </p:spTree>
    <p:extLst>
      <p:ext uri="{BB962C8B-B14F-4D97-AF65-F5344CB8AC3E}">
        <p14:creationId xmlns:p14="http://schemas.microsoft.com/office/powerpoint/2010/main" val="98259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05945" y="2773267"/>
            <a:ext cx="552450" cy="253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50" b="1" dirty="0">
                <a:latin typeface="Tw Cen MT Condensed" panose="020B0606020104020203" pitchFamily="34" charset="0"/>
              </a:rPr>
              <a:t>SRAS</a:t>
            </a:r>
            <a:r>
              <a:rPr lang="en-GB" altLang="en-US" sz="900" b="1" dirty="0">
                <a:latin typeface="Tw Cen MT Condensed" panose="020B0606020104020203" pitchFamily="34" charset="0"/>
              </a:rPr>
              <a:t>2</a:t>
            </a:r>
            <a:endParaRPr lang="en-GB" altLang="en-US" sz="1050" b="1" dirty="0">
              <a:latin typeface="Tw Cen MT Condensed" panose="020B0606020104020203" pitchFamily="34" charset="0"/>
            </a:endParaRPr>
          </a:p>
        </p:txBody>
      </p:sp>
      <p:sp>
        <p:nvSpPr>
          <p:cNvPr id="38915" name="Line 3"/>
          <p:cNvSpPr>
            <a:spLocks noChangeShapeType="1"/>
          </p:cNvSpPr>
          <p:nvPr/>
        </p:nvSpPr>
        <p:spPr bwMode="auto">
          <a:xfrm flipV="1">
            <a:off x="4385108" y="2860581"/>
            <a:ext cx="1655762" cy="1400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16" name="Text Box 4"/>
          <p:cNvSpPr txBox="1">
            <a:spLocks noChangeArrowheads="1"/>
          </p:cNvSpPr>
          <p:nvPr/>
        </p:nvSpPr>
        <p:spPr bwMode="auto">
          <a:xfrm>
            <a:off x="3797555" y="3691837"/>
            <a:ext cx="42992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100" b="1" dirty="0">
                <a:latin typeface="Tw Cen MT Condensed" panose="020B0606020104020203" pitchFamily="34" charset="0"/>
              </a:rPr>
              <a:t>P/L </a:t>
            </a:r>
            <a:r>
              <a:rPr lang="en-GB" altLang="en-US" sz="1000" b="1" dirty="0">
                <a:latin typeface="Tw Cen MT Condensed" panose="020B0606020104020203" pitchFamily="34" charset="0"/>
              </a:rPr>
              <a:t>1</a:t>
            </a:r>
            <a:endParaRPr lang="en-GB" altLang="en-US" sz="1100" b="1" dirty="0">
              <a:latin typeface="Tw Cen MT Condensed" panose="020B0606020104020203" pitchFamily="34" charset="0"/>
            </a:endParaRPr>
          </a:p>
        </p:txBody>
      </p:sp>
      <p:sp>
        <p:nvSpPr>
          <p:cNvPr id="38917" name="Line 5"/>
          <p:cNvSpPr>
            <a:spLocks noChangeShapeType="1"/>
          </p:cNvSpPr>
          <p:nvPr/>
        </p:nvSpPr>
        <p:spPr bwMode="auto">
          <a:xfrm flipH="1">
            <a:off x="4172383" y="3827367"/>
            <a:ext cx="139065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18" name="Text Box 6"/>
          <p:cNvSpPr txBox="1">
            <a:spLocks noChangeArrowheads="1"/>
          </p:cNvSpPr>
          <p:nvPr/>
        </p:nvSpPr>
        <p:spPr bwMode="auto">
          <a:xfrm>
            <a:off x="5710671" y="5013231"/>
            <a:ext cx="306494"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100" b="1" dirty="0">
                <a:latin typeface="Tw Cen MT Condensed" panose="020B0606020104020203" pitchFamily="34" charset="0"/>
              </a:rPr>
              <a:t>Y</a:t>
            </a:r>
            <a:r>
              <a:rPr lang="en-GB" altLang="en-US" sz="1000" b="1" dirty="0">
                <a:latin typeface="Tw Cen MT Condensed" panose="020B0606020104020203" pitchFamily="34" charset="0"/>
              </a:rPr>
              <a:t>2</a:t>
            </a:r>
            <a:endParaRPr lang="en-GB" altLang="en-US" sz="1100" b="1" dirty="0">
              <a:latin typeface="Tw Cen MT Condensed" panose="020B0606020104020203" pitchFamily="34" charset="0"/>
            </a:endParaRPr>
          </a:p>
        </p:txBody>
      </p:sp>
      <p:sp>
        <p:nvSpPr>
          <p:cNvPr id="38919" name="Text Box 7"/>
          <p:cNvSpPr txBox="1">
            <a:spLocks noChangeArrowheads="1"/>
          </p:cNvSpPr>
          <p:nvPr/>
        </p:nvSpPr>
        <p:spPr bwMode="auto">
          <a:xfrm>
            <a:off x="3789153" y="3408568"/>
            <a:ext cx="501649"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100" b="1" dirty="0">
                <a:latin typeface="Tw Cen MT Condensed" panose="020B0606020104020203" pitchFamily="34" charset="0"/>
              </a:rPr>
              <a:t>P/L </a:t>
            </a:r>
            <a:r>
              <a:rPr lang="en-GB" altLang="en-US" sz="1000" b="1" dirty="0">
                <a:latin typeface="Tw Cen MT Condensed" panose="020B0606020104020203" pitchFamily="34" charset="0"/>
              </a:rPr>
              <a:t>2</a:t>
            </a:r>
            <a:endParaRPr lang="en-GB" altLang="en-US" sz="1100" b="1" dirty="0">
              <a:latin typeface="Tw Cen MT Condensed" panose="020B0606020104020203" pitchFamily="34" charset="0"/>
            </a:endParaRPr>
          </a:p>
        </p:txBody>
      </p:sp>
      <p:sp>
        <p:nvSpPr>
          <p:cNvPr id="38920" name="Line 8"/>
          <p:cNvSpPr>
            <a:spLocks noChangeShapeType="1"/>
          </p:cNvSpPr>
          <p:nvPr/>
        </p:nvSpPr>
        <p:spPr bwMode="auto">
          <a:xfrm flipV="1">
            <a:off x="5542395" y="5267230"/>
            <a:ext cx="4318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21" name="Line 9"/>
          <p:cNvSpPr>
            <a:spLocks noChangeShapeType="1"/>
          </p:cNvSpPr>
          <p:nvPr/>
        </p:nvSpPr>
        <p:spPr bwMode="auto">
          <a:xfrm flipH="1" flipV="1">
            <a:off x="4242233" y="3527331"/>
            <a:ext cx="1587500" cy="1587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22" name="Line 10"/>
          <p:cNvSpPr>
            <a:spLocks noChangeShapeType="1"/>
          </p:cNvSpPr>
          <p:nvPr/>
        </p:nvSpPr>
        <p:spPr bwMode="auto">
          <a:xfrm flipH="1">
            <a:off x="5878945" y="3587655"/>
            <a:ext cx="7938" cy="1433512"/>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23" name="Line 11"/>
          <p:cNvSpPr>
            <a:spLocks noChangeShapeType="1"/>
          </p:cNvSpPr>
          <p:nvPr/>
        </p:nvSpPr>
        <p:spPr bwMode="auto">
          <a:xfrm>
            <a:off x="5569383" y="2898681"/>
            <a:ext cx="0" cy="2097087"/>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24" name="Text Box 12"/>
          <p:cNvSpPr txBox="1">
            <a:spLocks noChangeArrowheads="1"/>
          </p:cNvSpPr>
          <p:nvPr/>
        </p:nvSpPr>
        <p:spPr bwMode="auto">
          <a:xfrm>
            <a:off x="5355070" y="2692305"/>
            <a:ext cx="415498" cy="253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50" b="1" dirty="0">
                <a:latin typeface="Tw Cen MT Condensed" panose="020B0606020104020203" pitchFamily="34" charset="0"/>
              </a:rPr>
              <a:t>LRAS</a:t>
            </a:r>
          </a:p>
        </p:txBody>
      </p:sp>
      <p:sp>
        <p:nvSpPr>
          <p:cNvPr id="38925" name="Text Box 13"/>
          <p:cNvSpPr txBox="1">
            <a:spLocks noChangeArrowheads="1"/>
          </p:cNvSpPr>
          <p:nvPr/>
        </p:nvSpPr>
        <p:spPr bwMode="auto">
          <a:xfrm>
            <a:off x="6098020" y="3206655"/>
            <a:ext cx="552450" cy="253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50" b="1" dirty="0">
                <a:latin typeface="Tw Cen MT Condensed" panose="020B0606020104020203" pitchFamily="34" charset="0"/>
              </a:rPr>
              <a:t>SRAS</a:t>
            </a:r>
            <a:r>
              <a:rPr lang="en-GB" altLang="en-US" sz="900" b="1" dirty="0">
                <a:latin typeface="Tw Cen MT Condensed" panose="020B0606020104020203" pitchFamily="34" charset="0"/>
              </a:rPr>
              <a:t>1</a:t>
            </a:r>
            <a:endParaRPr lang="en-GB" altLang="en-US" sz="1050" b="1" dirty="0">
              <a:latin typeface="Tw Cen MT Condensed" panose="020B0606020104020203" pitchFamily="34" charset="0"/>
            </a:endParaRPr>
          </a:p>
        </p:txBody>
      </p:sp>
      <p:sp>
        <p:nvSpPr>
          <p:cNvPr id="38926" name="Line 14"/>
          <p:cNvSpPr>
            <a:spLocks noChangeShapeType="1"/>
          </p:cNvSpPr>
          <p:nvPr/>
        </p:nvSpPr>
        <p:spPr bwMode="auto">
          <a:xfrm flipV="1">
            <a:off x="4413683" y="3332068"/>
            <a:ext cx="1744662" cy="14890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27" name="Line 15"/>
          <p:cNvSpPr>
            <a:spLocks noChangeShapeType="1"/>
          </p:cNvSpPr>
          <p:nvPr/>
        </p:nvSpPr>
        <p:spPr bwMode="auto">
          <a:xfrm flipV="1">
            <a:off x="3802496" y="3286030"/>
            <a:ext cx="3175" cy="60325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28" name="Text Box 16"/>
          <p:cNvSpPr txBox="1">
            <a:spLocks noChangeArrowheads="1"/>
          </p:cNvSpPr>
          <p:nvPr/>
        </p:nvSpPr>
        <p:spPr bwMode="auto">
          <a:xfrm>
            <a:off x="6053570" y="5121180"/>
            <a:ext cx="619080" cy="253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50" b="1" dirty="0">
                <a:latin typeface="Tw Cen MT Condensed" panose="020B0606020104020203" pitchFamily="34" charset="0"/>
              </a:rPr>
              <a:t>Real GDP</a:t>
            </a:r>
          </a:p>
        </p:txBody>
      </p:sp>
      <p:sp>
        <p:nvSpPr>
          <p:cNvPr id="38929" name="Text Box 17"/>
          <p:cNvSpPr txBox="1">
            <a:spLocks noChangeArrowheads="1"/>
          </p:cNvSpPr>
          <p:nvPr/>
        </p:nvSpPr>
        <p:spPr bwMode="auto">
          <a:xfrm>
            <a:off x="3788209" y="2446242"/>
            <a:ext cx="683200" cy="253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50" b="1" dirty="0">
                <a:latin typeface="Tw Cen MT Condensed" panose="020B0606020104020203" pitchFamily="34" charset="0"/>
              </a:rPr>
              <a:t>Price Level</a:t>
            </a:r>
          </a:p>
        </p:txBody>
      </p:sp>
      <p:sp>
        <p:nvSpPr>
          <p:cNvPr id="38930" name="Line 18"/>
          <p:cNvSpPr>
            <a:spLocks noChangeShapeType="1"/>
          </p:cNvSpPr>
          <p:nvPr/>
        </p:nvSpPr>
        <p:spPr bwMode="auto">
          <a:xfrm>
            <a:off x="4212070" y="5010055"/>
            <a:ext cx="2317750" cy="476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31" name="Line 19"/>
          <p:cNvSpPr>
            <a:spLocks noChangeShapeType="1"/>
          </p:cNvSpPr>
          <p:nvPr/>
        </p:nvSpPr>
        <p:spPr bwMode="auto">
          <a:xfrm>
            <a:off x="4754996" y="3000281"/>
            <a:ext cx="1558925" cy="15716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32" name="Text Box 20"/>
          <p:cNvSpPr txBox="1">
            <a:spLocks noChangeArrowheads="1"/>
          </p:cNvSpPr>
          <p:nvPr/>
        </p:nvSpPr>
        <p:spPr bwMode="auto">
          <a:xfrm>
            <a:off x="6231370" y="4557617"/>
            <a:ext cx="372218" cy="253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50" b="1" dirty="0">
                <a:latin typeface="Tw Cen MT Condensed" panose="020B0606020104020203" pitchFamily="34" charset="0"/>
              </a:rPr>
              <a:t>AD</a:t>
            </a:r>
            <a:r>
              <a:rPr lang="en-GB" altLang="en-US" sz="900" b="1" dirty="0">
                <a:latin typeface="Tw Cen MT Condensed" panose="020B0606020104020203" pitchFamily="34" charset="0"/>
              </a:rPr>
              <a:t>1</a:t>
            </a:r>
            <a:endParaRPr lang="en-GB" altLang="en-US" sz="500" b="1" dirty="0">
              <a:latin typeface="Tw Cen MT Condensed" panose="020B0606020104020203" pitchFamily="34" charset="0"/>
            </a:endParaRPr>
          </a:p>
        </p:txBody>
      </p:sp>
      <p:sp>
        <p:nvSpPr>
          <p:cNvPr id="38933" name="Line 21"/>
          <p:cNvSpPr>
            <a:spLocks noChangeShapeType="1"/>
          </p:cNvSpPr>
          <p:nvPr/>
        </p:nvSpPr>
        <p:spPr bwMode="auto">
          <a:xfrm>
            <a:off x="4202545" y="2708180"/>
            <a:ext cx="0" cy="230346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34" name="Text Box 22"/>
          <p:cNvSpPr txBox="1">
            <a:spLocks noChangeArrowheads="1"/>
          </p:cNvSpPr>
          <p:nvPr/>
        </p:nvSpPr>
        <p:spPr bwMode="auto">
          <a:xfrm>
            <a:off x="5423334" y="5016406"/>
            <a:ext cx="306494"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100" b="1" dirty="0">
                <a:latin typeface="Tw Cen MT Condensed" panose="020B0606020104020203" pitchFamily="34" charset="0"/>
              </a:rPr>
              <a:t>Y</a:t>
            </a:r>
            <a:r>
              <a:rPr lang="en-GB" altLang="en-US" sz="1000" b="1" dirty="0">
                <a:latin typeface="Tw Cen MT Condensed" panose="020B0606020104020203" pitchFamily="34" charset="0"/>
              </a:rPr>
              <a:t>1</a:t>
            </a:r>
            <a:endParaRPr lang="en-GB" altLang="en-US" sz="1100" b="1" dirty="0">
              <a:latin typeface="Tw Cen MT Condensed" panose="020B0606020104020203" pitchFamily="34" charset="0"/>
            </a:endParaRPr>
          </a:p>
        </p:txBody>
      </p:sp>
      <p:sp>
        <p:nvSpPr>
          <p:cNvPr id="38935" name="Oval 23"/>
          <p:cNvSpPr>
            <a:spLocks noChangeArrowheads="1"/>
          </p:cNvSpPr>
          <p:nvPr/>
        </p:nvSpPr>
        <p:spPr bwMode="auto">
          <a:xfrm>
            <a:off x="5534459" y="3800381"/>
            <a:ext cx="92075" cy="7143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2400" dirty="0">
              <a:latin typeface="Tw Cen MT Condensed" panose="020B0606020104020203" pitchFamily="34" charset="0"/>
            </a:endParaRPr>
          </a:p>
        </p:txBody>
      </p:sp>
      <p:sp>
        <p:nvSpPr>
          <p:cNvPr id="38936" name="Line 24"/>
          <p:cNvSpPr>
            <a:spLocks noChangeShapeType="1"/>
          </p:cNvSpPr>
          <p:nvPr/>
        </p:nvSpPr>
        <p:spPr bwMode="auto">
          <a:xfrm>
            <a:off x="4966133" y="3054255"/>
            <a:ext cx="29686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grpSp>
        <p:nvGrpSpPr>
          <p:cNvPr id="38937" name="Group 25"/>
          <p:cNvGrpSpPr>
            <a:grpSpLocks/>
          </p:cNvGrpSpPr>
          <p:nvPr/>
        </p:nvGrpSpPr>
        <p:grpSpPr bwMode="auto">
          <a:xfrm>
            <a:off x="5005827" y="2666903"/>
            <a:ext cx="1873252" cy="1744661"/>
            <a:chOff x="4586" y="2367"/>
            <a:chExt cx="1180" cy="1099"/>
          </a:xfrm>
        </p:grpSpPr>
        <p:sp>
          <p:nvSpPr>
            <p:cNvPr id="38938" name="Line 26"/>
            <p:cNvSpPr>
              <a:spLocks noChangeShapeType="1"/>
            </p:cNvSpPr>
            <p:nvPr/>
          </p:nvSpPr>
          <p:spPr bwMode="auto">
            <a:xfrm>
              <a:off x="4586" y="2367"/>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39" name="Oval 27"/>
            <p:cNvSpPr>
              <a:spLocks noChangeArrowheads="1"/>
            </p:cNvSpPr>
            <p:nvPr/>
          </p:nvSpPr>
          <p:spPr bwMode="auto">
            <a:xfrm>
              <a:off x="5110" y="2905"/>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2400" dirty="0">
                <a:latin typeface="Tw Cen MT Condensed" panose="020B0606020104020203" pitchFamily="34" charset="0"/>
              </a:endParaRPr>
            </a:p>
          </p:txBody>
        </p:sp>
        <p:sp>
          <p:nvSpPr>
            <p:cNvPr id="38940" name="Text Box 28"/>
            <p:cNvSpPr txBox="1">
              <a:spLocks noChangeArrowheads="1"/>
            </p:cNvSpPr>
            <p:nvPr/>
          </p:nvSpPr>
          <p:spPr bwMode="auto">
            <a:xfrm>
              <a:off x="5532" y="3306"/>
              <a:ext cx="234" cy="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50" b="1" dirty="0">
                  <a:latin typeface="Tw Cen MT Condensed" panose="020B0606020104020203" pitchFamily="34" charset="0"/>
                </a:rPr>
                <a:t>AD</a:t>
              </a:r>
              <a:r>
                <a:rPr lang="en-GB" altLang="en-US" sz="900" b="1" dirty="0">
                  <a:latin typeface="Tw Cen MT Condensed" panose="020B0606020104020203" pitchFamily="34" charset="0"/>
                </a:rPr>
                <a:t>2</a:t>
              </a:r>
              <a:endParaRPr lang="en-GB" altLang="en-US" sz="500" b="1" dirty="0">
                <a:latin typeface="Tw Cen MT Condensed" panose="020B0606020104020203" pitchFamily="34" charset="0"/>
              </a:endParaRPr>
            </a:p>
          </p:txBody>
        </p:sp>
      </p:grpSp>
      <p:sp>
        <p:nvSpPr>
          <p:cNvPr id="38941" name="Line 29"/>
          <p:cNvSpPr>
            <a:spLocks noChangeShapeType="1"/>
          </p:cNvSpPr>
          <p:nvPr/>
        </p:nvSpPr>
        <p:spPr bwMode="auto">
          <a:xfrm flipV="1">
            <a:off x="5655109" y="3574956"/>
            <a:ext cx="192087" cy="198437"/>
          </a:xfrm>
          <a:prstGeom prst="line">
            <a:avLst/>
          </a:prstGeom>
          <a:noFill/>
          <a:ln w="381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42" name="Oval 30"/>
          <p:cNvSpPr>
            <a:spLocks noChangeArrowheads="1"/>
          </p:cNvSpPr>
          <p:nvPr/>
        </p:nvSpPr>
        <p:spPr bwMode="auto">
          <a:xfrm>
            <a:off x="5537634" y="3208242"/>
            <a:ext cx="92075" cy="7143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2400" dirty="0">
              <a:latin typeface="Tw Cen MT Condensed" panose="020B0606020104020203" pitchFamily="34" charset="0"/>
            </a:endParaRPr>
          </a:p>
        </p:txBody>
      </p:sp>
      <p:sp>
        <p:nvSpPr>
          <p:cNvPr id="38943" name="Text Box 31"/>
          <p:cNvSpPr txBox="1">
            <a:spLocks noChangeArrowheads="1"/>
          </p:cNvSpPr>
          <p:nvPr/>
        </p:nvSpPr>
        <p:spPr bwMode="auto">
          <a:xfrm>
            <a:off x="5655109" y="2026211"/>
            <a:ext cx="5842000" cy="52322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600" b="1" dirty="0">
                <a:solidFill>
                  <a:schemeClr val="bg1"/>
                </a:solidFill>
                <a:latin typeface="Tw Cen MT Condensed" panose="020B0606020104020203" pitchFamily="34" charset="0"/>
              </a:rPr>
              <a:t>Shift in the AD curve due to an increase in consumer confidence</a:t>
            </a:r>
          </a:p>
          <a:p>
            <a:pPr algn="ctr"/>
            <a:r>
              <a:rPr lang="en-GB" altLang="en-US" sz="1200" dirty="0">
                <a:solidFill>
                  <a:schemeClr val="bg1"/>
                </a:solidFill>
                <a:latin typeface="Tw Cen MT Condensed" panose="020B0606020104020203" pitchFamily="34" charset="0"/>
              </a:rPr>
              <a:t>(e.g. the World Cup is on and people are more inclined to spend)</a:t>
            </a:r>
          </a:p>
        </p:txBody>
      </p:sp>
      <p:sp>
        <p:nvSpPr>
          <p:cNvPr id="38944" name="Text Box 32"/>
          <p:cNvSpPr txBox="1">
            <a:spLocks noChangeArrowheads="1"/>
          </p:cNvSpPr>
          <p:nvPr/>
        </p:nvSpPr>
        <p:spPr bwMode="auto">
          <a:xfrm>
            <a:off x="7578863" y="3027183"/>
            <a:ext cx="4562042" cy="375487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87313">
              <a:defRPr sz="2400">
                <a:solidFill>
                  <a:schemeClr val="tx1"/>
                </a:solidFill>
                <a:latin typeface="Calibri" panose="020F0502020204030204" pitchFamily="34" charset="0"/>
              </a:defRPr>
            </a:lvl1pPr>
            <a:lvl2pPr>
              <a:defRPr sz="24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400">
                <a:solidFill>
                  <a:schemeClr val="tx1"/>
                </a:solidFill>
                <a:latin typeface="Calibri" panose="020F0502020204030204" pitchFamily="34" charset="0"/>
              </a:defRPr>
            </a:lvl4pPr>
            <a:lvl5pPr>
              <a:defRPr sz="2400">
                <a:solidFill>
                  <a:schemeClr val="tx1"/>
                </a:solidFill>
                <a:latin typeface="Calibri" panose="020F0502020204030204" pitchFamily="34" charset="0"/>
              </a:defRPr>
            </a:lvl5pPr>
            <a:lvl6pPr fontAlgn="base">
              <a:spcBef>
                <a:spcPct val="0"/>
              </a:spcBef>
              <a:spcAft>
                <a:spcPct val="0"/>
              </a:spcAft>
              <a:defRPr sz="2400">
                <a:solidFill>
                  <a:schemeClr val="tx1"/>
                </a:solidFill>
                <a:latin typeface="Calibri" panose="020F0502020204030204" pitchFamily="34" charset="0"/>
              </a:defRPr>
            </a:lvl6pPr>
            <a:lvl7pPr fontAlgn="base">
              <a:spcBef>
                <a:spcPct val="0"/>
              </a:spcBef>
              <a:spcAft>
                <a:spcPct val="0"/>
              </a:spcAft>
              <a:defRPr sz="2400">
                <a:solidFill>
                  <a:schemeClr val="tx1"/>
                </a:solidFill>
                <a:latin typeface="Calibri" panose="020F0502020204030204" pitchFamily="34" charset="0"/>
              </a:defRPr>
            </a:lvl7pPr>
            <a:lvl8pPr fontAlgn="base">
              <a:spcBef>
                <a:spcPct val="0"/>
              </a:spcBef>
              <a:spcAft>
                <a:spcPct val="0"/>
              </a:spcAft>
              <a:defRPr sz="2400">
                <a:solidFill>
                  <a:schemeClr val="tx1"/>
                </a:solidFill>
                <a:latin typeface="Calibri" panose="020F0502020204030204" pitchFamily="34" charset="0"/>
              </a:defRPr>
            </a:lvl8pPr>
            <a:lvl9pPr fontAlgn="base">
              <a:spcBef>
                <a:spcPct val="0"/>
              </a:spcBef>
              <a:spcAft>
                <a:spcPct val="0"/>
              </a:spcAft>
              <a:defRPr sz="2400">
                <a:solidFill>
                  <a:schemeClr val="tx1"/>
                </a:solidFill>
                <a:latin typeface="Calibri" panose="020F0502020204030204" pitchFamily="34" charset="0"/>
              </a:defRPr>
            </a:lvl9pPr>
          </a:lstStyle>
          <a:p>
            <a:r>
              <a:rPr lang="en-GB" altLang="en-US" sz="1400" b="1" dirty="0">
                <a:solidFill>
                  <a:schemeClr val="bg1"/>
                </a:solidFill>
                <a:latin typeface="Tw Cen MT Condensed" panose="020B0606020104020203" pitchFamily="34" charset="0"/>
              </a:rPr>
              <a:t>An increase in the price level has occurred.  As more consumers wish to spend, </a:t>
            </a:r>
          </a:p>
          <a:p>
            <a:endParaRPr lang="en-GB" altLang="en-US" sz="1400" b="1" dirty="0">
              <a:solidFill>
                <a:schemeClr val="bg1"/>
              </a:solidFill>
              <a:latin typeface="Tw Cen MT Condensed" panose="020B0606020104020203" pitchFamily="34" charset="0"/>
            </a:endParaRPr>
          </a:p>
          <a:p>
            <a:r>
              <a:rPr lang="en-GB" altLang="en-US" sz="1400" b="1" dirty="0">
                <a:solidFill>
                  <a:schemeClr val="bg1"/>
                </a:solidFill>
                <a:latin typeface="Tw Cen MT Condensed" panose="020B0606020104020203" pitchFamily="34" charset="0"/>
              </a:rPr>
              <a:t>Output in the economy has risen from Y</a:t>
            </a:r>
            <a:r>
              <a:rPr lang="en-GB" altLang="en-US" sz="1100" b="1" dirty="0">
                <a:solidFill>
                  <a:schemeClr val="bg1"/>
                </a:solidFill>
                <a:latin typeface="Tw Cen MT Condensed" panose="020B0606020104020203" pitchFamily="34" charset="0"/>
              </a:rPr>
              <a:t>1</a:t>
            </a:r>
            <a:r>
              <a:rPr lang="en-GB" altLang="en-US" sz="1400" b="1" dirty="0">
                <a:solidFill>
                  <a:schemeClr val="bg1"/>
                </a:solidFill>
                <a:latin typeface="Tw Cen MT Condensed" panose="020B0606020104020203" pitchFamily="34" charset="0"/>
              </a:rPr>
              <a:t> to Y</a:t>
            </a:r>
            <a:r>
              <a:rPr lang="en-GB" altLang="en-US" sz="1100" b="1" dirty="0">
                <a:solidFill>
                  <a:schemeClr val="bg1"/>
                </a:solidFill>
                <a:latin typeface="Tw Cen MT Condensed" panose="020B0606020104020203" pitchFamily="34" charset="0"/>
              </a:rPr>
              <a:t>2</a:t>
            </a:r>
            <a:r>
              <a:rPr lang="en-GB" altLang="en-US" sz="1400" b="1" dirty="0">
                <a:solidFill>
                  <a:schemeClr val="bg1"/>
                </a:solidFill>
                <a:latin typeface="Tw Cen MT Condensed" panose="020B0606020104020203" pitchFamily="34" charset="0"/>
              </a:rPr>
              <a:t>. However, the economy is using resources beyond it’s means (outside the PPF or LRAS). </a:t>
            </a:r>
          </a:p>
          <a:p>
            <a:endParaRPr lang="en-GB" altLang="en-US" sz="1400" b="1" dirty="0">
              <a:solidFill>
                <a:schemeClr val="bg1"/>
              </a:solidFill>
              <a:latin typeface="Tw Cen MT Condensed" panose="020B0606020104020203" pitchFamily="34" charset="0"/>
            </a:endParaRPr>
          </a:p>
          <a:p>
            <a:r>
              <a:rPr lang="en-GB" altLang="en-US" sz="1400" b="1" dirty="0">
                <a:solidFill>
                  <a:schemeClr val="bg1"/>
                </a:solidFill>
                <a:latin typeface="Tw Cen MT Condensed" panose="020B0606020104020203" pitchFamily="34" charset="0"/>
              </a:rPr>
              <a:t>Workers will be expected to work overtime for a while to produce the extra output, but eventually after higher wage demands, the SRAS will start to shift to the left as the costs of production for companies increases.  </a:t>
            </a:r>
          </a:p>
          <a:p>
            <a:endParaRPr lang="en-GB" altLang="en-US" sz="1400" b="1" dirty="0">
              <a:solidFill>
                <a:schemeClr val="bg1"/>
              </a:solidFill>
              <a:latin typeface="Tw Cen MT Condensed" panose="020B0606020104020203" pitchFamily="34" charset="0"/>
            </a:endParaRPr>
          </a:p>
          <a:p>
            <a:r>
              <a:rPr lang="en-GB" altLang="en-US" sz="1400" b="1" dirty="0">
                <a:solidFill>
                  <a:schemeClr val="bg1"/>
                </a:solidFill>
                <a:latin typeface="Tw Cen MT Condensed" panose="020B0606020104020203" pitchFamily="34" charset="0"/>
              </a:rPr>
              <a:t>Output will fall from Y</a:t>
            </a:r>
            <a:r>
              <a:rPr lang="en-GB" altLang="en-US" sz="1100" b="1" dirty="0">
                <a:solidFill>
                  <a:schemeClr val="bg1"/>
                </a:solidFill>
                <a:latin typeface="Tw Cen MT Condensed" panose="020B0606020104020203" pitchFamily="34" charset="0"/>
              </a:rPr>
              <a:t>2</a:t>
            </a:r>
            <a:r>
              <a:rPr lang="en-GB" altLang="en-US" sz="1400" b="1" dirty="0">
                <a:solidFill>
                  <a:schemeClr val="bg1"/>
                </a:solidFill>
                <a:latin typeface="Tw Cen MT Condensed" panose="020B0606020104020203" pitchFamily="34" charset="0"/>
              </a:rPr>
              <a:t> to Y</a:t>
            </a:r>
            <a:r>
              <a:rPr lang="en-GB" altLang="en-US" sz="1100" b="1" dirty="0">
                <a:solidFill>
                  <a:schemeClr val="bg1"/>
                </a:solidFill>
                <a:latin typeface="Tw Cen MT Condensed" panose="020B0606020104020203" pitchFamily="34" charset="0"/>
              </a:rPr>
              <a:t>3</a:t>
            </a:r>
            <a:endParaRPr lang="en-GB" altLang="en-US" sz="1400" b="1" dirty="0">
              <a:solidFill>
                <a:schemeClr val="bg1"/>
              </a:solidFill>
              <a:latin typeface="Tw Cen MT Condensed" panose="020B0606020104020203" pitchFamily="34" charset="0"/>
            </a:endParaRPr>
          </a:p>
          <a:p>
            <a:endParaRPr lang="en-GB" altLang="en-US" sz="1400" b="1" dirty="0">
              <a:solidFill>
                <a:schemeClr val="bg1"/>
              </a:solidFill>
              <a:latin typeface="Tw Cen MT Condensed" panose="020B0606020104020203" pitchFamily="34" charset="0"/>
            </a:endParaRPr>
          </a:p>
          <a:p>
            <a:r>
              <a:rPr lang="en-GB" altLang="en-US" sz="1400" b="1" dirty="0">
                <a:solidFill>
                  <a:schemeClr val="bg1"/>
                </a:solidFill>
                <a:latin typeface="Tw Cen MT Condensed" panose="020B0606020104020203" pitchFamily="34" charset="0"/>
              </a:rPr>
              <a:t>The price level will continue to rise and ultimately, the increase in AD has not increased output in the long run but has only increased price levels (P/L</a:t>
            </a:r>
            <a:r>
              <a:rPr lang="en-GB" altLang="en-US" sz="1100" b="1" dirty="0">
                <a:solidFill>
                  <a:schemeClr val="bg1"/>
                </a:solidFill>
                <a:latin typeface="Tw Cen MT Condensed" panose="020B0606020104020203" pitchFamily="34" charset="0"/>
              </a:rPr>
              <a:t>1</a:t>
            </a:r>
            <a:r>
              <a:rPr lang="en-GB" altLang="en-US" sz="1400" b="1" dirty="0">
                <a:solidFill>
                  <a:schemeClr val="bg1"/>
                </a:solidFill>
                <a:latin typeface="Tw Cen MT Condensed" panose="020B0606020104020203" pitchFamily="34" charset="0"/>
              </a:rPr>
              <a:t> to P/L</a:t>
            </a:r>
            <a:r>
              <a:rPr lang="en-GB" altLang="en-US" sz="1100" b="1" dirty="0">
                <a:solidFill>
                  <a:schemeClr val="bg1"/>
                </a:solidFill>
                <a:latin typeface="Tw Cen MT Condensed" panose="020B0606020104020203" pitchFamily="34" charset="0"/>
              </a:rPr>
              <a:t>3</a:t>
            </a:r>
            <a:r>
              <a:rPr lang="en-GB" altLang="en-US" sz="1400" b="1" dirty="0">
                <a:solidFill>
                  <a:schemeClr val="bg1"/>
                </a:solidFill>
                <a:latin typeface="Tw Cen MT Condensed" panose="020B0606020104020203" pitchFamily="34" charset="0"/>
              </a:rPr>
              <a:t>)</a:t>
            </a:r>
          </a:p>
        </p:txBody>
      </p:sp>
      <p:sp>
        <p:nvSpPr>
          <p:cNvPr id="38945" name="Line 33"/>
          <p:cNvSpPr>
            <a:spLocks noChangeShapeType="1"/>
          </p:cNvSpPr>
          <p:nvPr/>
        </p:nvSpPr>
        <p:spPr bwMode="auto">
          <a:xfrm flipH="1" flipV="1">
            <a:off x="4685145" y="4108356"/>
            <a:ext cx="388938" cy="1428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46" name="Text Box 34"/>
          <p:cNvSpPr txBox="1">
            <a:spLocks noChangeArrowheads="1"/>
          </p:cNvSpPr>
          <p:nvPr/>
        </p:nvSpPr>
        <p:spPr bwMode="auto">
          <a:xfrm>
            <a:off x="3783448" y="3103590"/>
            <a:ext cx="492123"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100" b="1" dirty="0">
                <a:latin typeface="Tw Cen MT Condensed" panose="020B0606020104020203" pitchFamily="34" charset="0"/>
              </a:rPr>
              <a:t>P/L </a:t>
            </a:r>
            <a:r>
              <a:rPr lang="en-GB" altLang="en-US" sz="1000" b="1" dirty="0">
                <a:latin typeface="Tw Cen MT Condensed" panose="020B0606020104020203" pitchFamily="34" charset="0"/>
              </a:rPr>
              <a:t>3</a:t>
            </a:r>
            <a:endParaRPr lang="en-GB" altLang="en-US" sz="1100" b="1" dirty="0">
              <a:latin typeface="Tw Cen MT Condensed" panose="020B0606020104020203" pitchFamily="34" charset="0"/>
            </a:endParaRPr>
          </a:p>
        </p:txBody>
      </p:sp>
      <p:sp>
        <p:nvSpPr>
          <p:cNvPr id="38947" name="Line 35"/>
          <p:cNvSpPr>
            <a:spLocks noChangeShapeType="1"/>
          </p:cNvSpPr>
          <p:nvPr/>
        </p:nvSpPr>
        <p:spPr bwMode="auto">
          <a:xfrm flipH="1" flipV="1">
            <a:off x="4183496" y="3239993"/>
            <a:ext cx="1374775" cy="1587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48" name="Text Box 36"/>
          <p:cNvSpPr txBox="1">
            <a:spLocks noChangeArrowheads="1"/>
          </p:cNvSpPr>
          <p:nvPr/>
        </p:nvSpPr>
        <p:spPr bwMode="auto">
          <a:xfrm>
            <a:off x="5437621" y="5375181"/>
            <a:ext cx="306494"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100" b="1" dirty="0">
                <a:latin typeface="Tw Cen MT Condensed" panose="020B0606020104020203" pitchFamily="34" charset="0"/>
              </a:rPr>
              <a:t>Y</a:t>
            </a:r>
            <a:r>
              <a:rPr lang="en-GB" altLang="en-US" sz="1000" b="1" dirty="0">
                <a:latin typeface="Tw Cen MT Condensed" panose="020B0606020104020203" pitchFamily="34" charset="0"/>
              </a:rPr>
              <a:t>3</a:t>
            </a:r>
            <a:endParaRPr lang="en-GB" altLang="en-US" sz="1100" b="1" dirty="0">
              <a:latin typeface="Tw Cen MT Condensed" panose="020B0606020104020203" pitchFamily="34" charset="0"/>
            </a:endParaRPr>
          </a:p>
        </p:txBody>
      </p:sp>
      <p:sp>
        <p:nvSpPr>
          <p:cNvPr id="38949" name="Line 37"/>
          <p:cNvSpPr>
            <a:spLocks noChangeShapeType="1"/>
          </p:cNvSpPr>
          <p:nvPr/>
        </p:nvSpPr>
        <p:spPr bwMode="auto">
          <a:xfrm flipH="1" flipV="1">
            <a:off x="5478895" y="5613305"/>
            <a:ext cx="457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50" name="Line 38"/>
          <p:cNvSpPr>
            <a:spLocks noChangeShapeType="1"/>
          </p:cNvSpPr>
          <p:nvPr/>
        </p:nvSpPr>
        <p:spPr bwMode="auto">
          <a:xfrm flipH="1">
            <a:off x="5104244" y="2290664"/>
            <a:ext cx="550862" cy="771529"/>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51" name="Freeform 39"/>
          <p:cNvSpPr>
            <a:spLocks/>
          </p:cNvSpPr>
          <p:nvPr/>
        </p:nvSpPr>
        <p:spPr bwMode="auto">
          <a:xfrm>
            <a:off x="5739246" y="3038380"/>
            <a:ext cx="1963163" cy="646112"/>
          </a:xfrm>
          <a:custGeom>
            <a:avLst/>
            <a:gdLst>
              <a:gd name="T0" fmla="*/ 704 w 704"/>
              <a:gd name="T1" fmla="*/ 79 h 407"/>
              <a:gd name="T2" fmla="*/ 152 w 704"/>
              <a:gd name="T3" fmla="*/ 55 h 407"/>
              <a:gd name="T4" fmla="*/ 0 w 704"/>
              <a:gd name="T5" fmla="*/ 407 h 407"/>
            </a:gdLst>
            <a:ahLst/>
            <a:cxnLst>
              <a:cxn ang="0">
                <a:pos x="T0" y="T1"/>
              </a:cxn>
              <a:cxn ang="0">
                <a:pos x="T2" y="T3"/>
              </a:cxn>
              <a:cxn ang="0">
                <a:pos x="T4" y="T5"/>
              </a:cxn>
            </a:cxnLst>
            <a:rect l="0" t="0" r="r" b="b"/>
            <a:pathLst>
              <a:path w="704" h="407">
                <a:moveTo>
                  <a:pt x="704" y="79"/>
                </a:moveTo>
                <a:cubicBezTo>
                  <a:pt x="486" y="39"/>
                  <a:pt x="269" y="0"/>
                  <a:pt x="152" y="55"/>
                </a:cubicBezTo>
                <a:cubicBezTo>
                  <a:pt x="35" y="110"/>
                  <a:pt x="24" y="348"/>
                  <a:pt x="0" y="407"/>
                </a:cubicBezTo>
              </a:path>
            </a:pathLst>
          </a:custGeom>
          <a:noFill/>
          <a:ln w="9525" cap="flat">
            <a:solidFill>
              <a:srgbClr val="FF0000"/>
            </a:solidFill>
            <a:prstDash val="dash"/>
            <a:round/>
            <a:headEnd type="oval" w="med" len="med"/>
            <a:tailEnd type="oval"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52" name="Line 40"/>
          <p:cNvSpPr>
            <a:spLocks noChangeShapeType="1"/>
          </p:cNvSpPr>
          <p:nvPr/>
        </p:nvSpPr>
        <p:spPr bwMode="auto">
          <a:xfrm flipH="1">
            <a:off x="5863069" y="3852767"/>
            <a:ext cx="1817688" cy="1158876"/>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53" name="Line 41"/>
          <p:cNvSpPr>
            <a:spLocks noChangeShapeType="1"/>
          </p:cNvSpPr>
          <p:nvPr/>
        </p:nvSpPr>
        <p:spPr bwMode="auto">
          <a:xfrm flipH="1" flipV="1">
            <a:off x="4916919" y="4122641"/>
            <a:ext cx="2744423" cy="549278"/>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54" name="Text Box 42"/>
          <p:cNvSpPr txBox="1">
            <a:spLocks noChangeArrowheads="1"/>
          </p:cNvSpPr>
          <p:nvPr/>
        </p:nvSpPr>
        <p:spPr bwMode="auto">
          <a:xfrm>
            <a:off x="5707496" y="5391056"/>
            <a:ext cx="306494"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100" b="1" dirty="0">
                <a:latin typeface="Tw Cen MT Condensed" panose="020B0606020104020203" pitchFamily="34" charset="0"/>
              </a:rPr>
              <a:t>Y</a:t>
            </a:r>
            <a:r>
              <a:rPr lang="en-GB" altLang="en-US" sz="1000" b="1" dirty="0">
                <a:latin typeface="Tw Cen MT Condensed" panose="020B0606020104020203" pitchFamily="34" charset="0"/>
              </a:rPr>
              <a:t>2</a:t>
            </a:r>
            <a:endParaRPr lang="en-GB" altLang="en-US" sz="1100" b="1" dirty="0">
              <a:latin typeface="Tw Cen MT Condensed" panose="020B0606020104020203" pitchFamily="34" charset="0"/>
            </a:endParaRPr>
          </a:p>
        </p:txBody>
      </p:sp>
      <p:sp>
        <p:nvSpPr>
          <p:cNvPr id="38955" name="Line 43"/>
          <p:cNvSpPr>
            <a:spLocks noChangeShapeType="1"/>
          </p:cNvSpPr>
          <p:nvPr/>
        </p:nvSpPr>
        <p:spPr bwMode="auto">
          <a:xfrm flipH="1" flipV="1">
            <a:off x="5688444" y="5618066"/>
            <a:ext cx="1972897" cy="115889"/>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56" name="Freeform 44"/>
          <p:cNvSpPr>
            <a:spLocks/>
          </p:cNvSpPr>
          <p:nvPr/>
        </p:nvSpPr>
        <p:spPr bwMode="auto">
          <a:xfrm>
            <a:off x="2798650" y="3557768"/>
            <a:ext cx="4863532" cy="3223978"/>
          </a:xfrm>
          <a:custGeom>
            <a:avLst/>
            <a:gdLst>
              <a:gd name="T0" fmla="*/ 2522 w 2522"/>
              <a:gd name="T1" fmla="*/ 1134 h 1575"/>
              <a:gd name="T2" fmla="*/ 1498 w 2522"/>
              <a:gd name="T3" fmla="*/ 1554 h 1575"/>
              <a:gd name="T4" fmla="*/ 163 w 2522"/>
              <a:gd name="T5" fmla="*/ 1006 h 1575"/>
              <a:gd name="T6" fmla="*/ 519 w 2522"/>
              <a:gd name="T7" fmla="*/ 0 h 1575"/>
              <a:gd name="connsiteX0" fmla="*/ 9722 w 9722"/>
              <a:gd name="connsiteY0" fmla="*/ 8505 h 9999"/>
              <a:gd name="connsiteX1" fmla="*/ 5496 w 9722"/>
              <a:gd name="connsiteY1" fmla="*/ 9867 h 9999"/>
              <a:gd name="connsiteX2" fmla="*/ 202 w 9722"/>
              <a:gd name="connsiteY2" fmla="*/ 6387 h 9999"/>
              <a:gd name="connsiteX3" fmla="*/ 1614 w 9722"/>
              <a:gd name="connsiteY3" fmla="*/ 0 h 9999"/>
              <a:gd name="connsiteX0" fmla="*/ 9967 w 9967"/>
              <a:gd name="connsiteY0" fmla="*/ 8862 h 10356"/>
              <a:gd name="connsiteX1" fmla="*/ 5620 w 9967"/>
              <a:gd name="connsiteY1" fmla="*/ 10224 h 10356"/>
              <a:gd name="connsiteX2" fmla="*/ 175 w 9967"/>
              <a:gd name="connsiteY2" fmla="*/ 6744 h 10356"/>
              <a:gd name="connsiteX3" fmla="*/ 1949 w 9967"/>
              <a:gd name="connsiteY3" fmla="*/ 0 h 10356"/>
            </a:gdLst>
            <a:ahLst/>
            <a:cxnLst>
              <a:cxn ang="0">
                <a:pos x="connsiteX0" y="connsiteY0"/>
              </a:cxn>
              <a:cxn ang="0">
                <a:pos x="connsiteX1" y="connsiteY1"/>
              </a:cxn>
              <a:cxn ang="0">
                <a:pos x="connsiteX2" y="connsiteY2"/>
              </a:cxn>
              <a:cxn ang="0">
                <a:pos x="connsiteX3" y="connsiteY3"/>
              </a:cxn>
            </a:cxnLst>
            <a:rect l="l" t="t" r="r" b="b"/>
            <a:pathLst>
              <a:path w="9967" h="10356">
                <a:moveTo>
                  <a:pt x="9967" y="8862"/>
                </a:moveTo>
                <a:cubicBezTo>
                  <a:pt x="8678" y="10259"/>
                  <a:pt x="7253" y="10577"/>
                  <a:pt x="5620" y="10224"/>
                </a:cubicBezTo>
                <a:cubicBezTo>
                  <a:pt x="3988" y="9871"/>
                  <a:pt x="840" y="8389"/>
                  <a:pt x="175" y="6744"/>
                </a:cubicBezTo>
                <a:cubicBezTo>
                  <a:pt x="-490" y="5099"/>
                  <a:pt x="889" y="2368"/>
                  <a:pt x="1949" y="0"/>
                </a:cubicBezTo>
              </a:path>
            </a:pathLst>
          </a:custGeom>
          <a:noFill/>
          <a:ln w="9525" cap="flat">
            <a:solidFill>
              <a:srgbClr val="FF0000"/>
            </a:solidFill>
            <a:prstDash val="dash"/>
            <a:round/>
            <a:headEnd type="oval" w="med" len="med"/>
            <a:tailEnd type="oval"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dirty="0">
              <a:latin typeface="Tw Cen MT Condensed" panose="020B0606020104020203" pitchFamily="34" charset="0"/>
            </a:endParaRPr>
          </a:p>
        </p:txBody>
      </p:sp>
      <p:sp>
        <p:nvSpPr>
          <p:cNvPr id="38958" name="Text Box 46"/>
          <p:cNvSpPr txBox="1">
            <a:spLocks noChangeArrowheads="1"/>
          </p:cNvSpPr>
          <p:nvPr/>
        </p:nvSpPr>
        <p:spPr bwMode="auto">
          <a:xfrm>
            <a:off x="90373" y="2164795"/>
            <a:ext cx="1398589" cy="3416320"/>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b="1" dirty="0">
                <a:solidFill>
                  <a:schemeClr val="bg1"/>
                </a:solidFill>
                <a:latin typeface="Tw Cen MT Condensed" panose="020B0606020104020203" pitchFamily="34" charset="0"/>
              </a:rPr>
              <a:t>QUESTION: </a:t>
            </a:r>
          </a:p>
          <a:p>
            <a:r>
              <a:rPr lang="en-GB" altLang="en-US" sz="1400" dirty="0">
                <a:solidFill>
                  <a:schemeClr val="bg1"/>
                </a:solidFill>
                <a:latin typeface="Tw Cen MT Condensed" panose="020B0606020104020203" pitchFamily="34" charset="0"/>
              </a:rPr>
              <a:t>Assume the UK economy is in equilibrium on the productive capacity of the economy.  If consumer confidence increases because of a football world cup, using a AD/AS diagram, explain what would happen to output and prices in the short run AND the long run.</a:t>
            </a:r>
          </a:p>
        </p:txBody>
      </p:sp>
      <p:sp>
        <p:nvSpPr>
          <p:cNvPr id="47" name="Title 2"/>
          <p:cNvSpPr txBox="1">
            <a:spLocks/>
          </p:cNvSpPr>
          <p:nvPr/>
        </p:nvSpPr>
        <p:spPr>
          <a:xfrm>
            <a:off x="167450" y="309895"/>
            <a:ext cx="11877963" cy="10852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100" b="1" u="sng" dirty="0">
                <a:latin typeface="Tw Cen MT Condensed" panose="020B0606020104020203" pitchFamily="34" charset="0"/>
              </a:rPr>
              <a:t>LONG RUN EQUILIBRIUM DEBATES </a:t>
            </a:r>
            <a:r>
              <a:rPr lang="en-GB" sz="3100" b="1" dirty="0">
                <a:latin typeface="Tw Cen MT Condensed" panose="020B0606020104020203" pitchFamily="34" charset="0"/>
              </a:rPr>
              <a:t>Keynesian and Classical Consensus</a:t>
            </a:r>
            <a:r>
              <a:rPr lang="en-GB" sz="3600" b="1" dirty="0">
                <a:latin typeface="Tw Cen MT Condensed" panose="020B0606020104020203" pitchFamily="34" charset="0"/>
              </a:rPr>
              <a:t/>
            </a:r>
            <a:br>
              <a:rPr lang="en-GB" sz="3600" b="1" dirty="0">
                <a:latin typeface="Tw Cen MT Condensed" panose="020B0606020104020203" pitchFamily="34" charset="0"/>
              </a:rPr>
            </a:br>
            <a:r>
              <a:rPr lang="en-GB" sz="2400" b="1" dirty="0" err="1">
                <a:latin typeface="Tw Cen MT Condensed" panose="020B0606020104020203" pitchFamily="34" charset="0"/>
              </a:rPr>
              <a:t>Consensus</a:t>
            </a:r>
            <a:r>
              <a:rPr lang="en-GB" sz="2400" b="1" dirty="0">
                <a:latin typeface="Tw Cen MT Condensed" panose="020B0606020104020203" pitchFamily="34" charset="0"/>
              </a:rPr>
              <a:t> 1: The AS is inelastic at it’s productive capacity in the LR? </a:t>
            </a:r>
            <a:r>
              <a:rPr lang="en-GB" sz="2400" b="1" dirty="0">
                <a:solidFill>
                  <a:srgbClr val="FF0000"/>
                </a:solidFill>
                <a:latin typeface="Tw Cen MT Condensed" panose="020B0606020104020203" pitchFamily="34" charset="0"/>
              </a:rPr>
              <a:t>The Wage Spiral Theory</a:t>
            </a:r>
            <a:endParaRPr lang="en-GB" sz="1400" b="1" dirty="0">
              <a:solidFill>
                <a:srgbClr val="FF0000"/>
              </a:solidFill>
              <a:latin typeface="Tw Cen MT Condensed" panose="020B0606020104020203" pitchFamily="34" charset="0"/>
            </a:endParaRPr>
          </a:p>
        </p:txBody>
      </p:sp>
    </p:spTree>
    <p:extLst>
      <p:ext uri="{BB962C8B-B14F-4D97-AF65-F5344CB8AC3E}">
        <p14:creationId xmlns:p14="http://schemas.microsoft.com/office/powerpoint/2010/main" val="759125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37"/>
                                        </p:tgtEl>
                                        <p:attrNameLst>
                                          <p:attrName>style.visibility</p:attrName>
                                        </p:attrNameLst>
                                      </p:cBhvr>
                                      <p:to>
                                        <p:strVal val="visible"/>
                                      </p:to>
                                    </p:set>
                                    <p:animEffect transition="in" filter="box(in)">
                                      <p:cBhvr>
                                        <p:cTn id="7" dur="500"/>
                                        <p:tgtEl>
                                          <p:spTgt spid="3893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943"/>
                                        </p:tgtEl>
                                        <p:attrNameLst>
                                          <p:attrName>style.visibility</p:attrName>
                                        </p:attrNameLst>
                                      </p:cBhvr>
                                      <p:to>
                                        <p:strVal val="visible"/>
                                      </p:to>
                                    </p:set>
                                    <p:animEffect transition="in" filter="box(in)">
                                      <p:cBhvr>
                                        <p:cTn id="10" dur="500"/>
                                        <p:tgtEl>
                                          <p:spTgt spid="3894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8950"/>
                                        </p:tgtEl>
                                        <p:attrNameLst>
                                          <p:attrName>style.visibility</p:attrName>
                                        </p:attrNameLst>
                                      </p:cBhvr>
                                      <p:to>
                                        <p:strVal val="visible"/>
                                      </p:to>
                                    </p:set>
                                    <p:animEffect transition="in" filter="box(in)">
                                      <p:cBhvr>
                                        <p:cTn id="13" dur="2000"/>
                                        <p:tgtEl>
                                          <p:spTgt spid="389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8918"/>
                                        </p:tgtEl>
                                        <p:attrNameLst>
                                          <p:attrName>style.visibility</p:attrName>
                                        </p:attrNameLst>
                                      </p:cBhvr>
                                      <p:to>
                                        <p:strVal val="visible"/>
                                      </p:to>
                                    </p:set>
                                    <p:animEffect transition="in" filter="box(in)">
                                      <p:cBhvr>
                                        <p:cTn id="18" dur="500"/>
                                        <p:tgtEl>
                                          <p:spTgt spid="3891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8934"/>
                                        </p:tgtEl>
                                        <p:attrNameLst>
                                          <p:attrName>style.visibility</p:attrName>
                                        </p:attrNameLst>
                                      </p:cBhvr>
                                      <p:to>
                                        <p:strVal val="visible"/>
                                      </p:to>
                                    </p:set>
                                    <p:animEffect transition="in" filter="box(in)">
                                      <p:cBhvr>
                                        <p:cTn id="21" dur="500"/>
                                        <p:tgtEl>
                                          <p:spTgt spid="3893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8922"/>
                                        </p:tgtEl>
                                        <p:attrNameLst>
                                          <p:attrName>style.visibility</p:attrName>
                                        </p:attrNameLst>
                                      </p:cBhvr>
                                      <p:to>
                                        <p:strVal val="visible"/>
                                      </p:to>
                                    </p:set>
                                    <p:animEffect transition="in" filter="box(in)">
                                      <p:cBhvr>
                                        <p:cTn id="24" dur="500"/>
                                        <p:tgtEl>
                                          <p:spTgt spid="3892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8921"/>
                                        </p:tgtEl>
                                        <p:attrNameLst>
                                          <p:attrName>style.visibility</p:attrName>
                                        </p:attrNameLst>
                                      </p:cBhvr>
                                      <p:to>
                                        <p:strVal val="visible"/>
                                      </p:to>
                                    </p:set>
                                    <p:animEffect transition="in" filter="box(in)">
                                      <p:cBhvr>
                                        <p:cTn id="27" dur="500"/>
                                        <p:tgtEl>
                                          <p:spTgt spid="3892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8919"/>
                                        </p:tgtEl>
                                        <p:attrNameLst>
                                          <p:attrName>style.visibility</p:attrName>
                                        </p:attrNameLst>
                                      </p:cBhvr>
                                      <p:to>
                                        <p:strVal val="visible"/>
                                      </p:to>
                                    </p:set>
                                    <p:animEffect transition="in" filter="box(in)">
                                      <p:cBhvr>
                                        <p:cTn id="30" dur="500"/>
                                        <p:tgtEl>
                                          <p:spTgt spid="38919"/>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8927"/>
                                        </p:tgtEl>
                                        <p:attrNameLst>
                                          <p:attrName>style.visibility</p:attrName>
                                        </p:attrNameLst>
                                      </p:cBhvr>
                                      <p:to>
                                        <p:strVal val="visible"/>
                                      </p:to>
                                    </p:set>
                                    <p:animEffect transition="in" filter="box(in)">
                                      <p:cBhvr>
                                        <p:cTn id="33" dur="500"/>
                                        <p:tgtEl>
                                          <p:spTgt spid="3892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8941"/>
                                        </p:tgtEl>
                                        <p:attrNameLst>
                                          <p:attrName>style.visibility</p:attrName>
                                        </p:attrNameLst>
                                      </p:cBhvr>
                                      <p:to>
                                        <p:strVal val="visible"/>
                                      </p:to>
                                    </p:set>
                                    <p:animEffect transition="in" filter="box(in)">
                                      <p:cBhvr>
                                        <p:cTn id="38" dur="500"/>
                                        <p:tgtEl>
                                          <p:spTgt spid="38941"/>
                                        </p:tgtEl>
                                      </p:cBhvr>
                                    </p:animEffect>
                                  </p:childTnLst>
                                </p:cTn>
                              </p:par>
                              <p:par>
                                <p:cTn id="39" presetID="4" presetClass="entr" presetSubtype="16" fill="hold" nodeType="withEffect">
                                  <p:stCondLst>
                                    <p:cond delay="0"/>
                                  </p:stCondLst>
                                  <p:childTnLst>
                                    <p:set>
                                      <p:cBhvr>
                                        <p:cTn id="40" dur="1" fill="hold">
                                          <p:stCondLst>
                                            <p:cond delay="0"/>
                                          </p:stCondLst>
                                        </p:cTn>
                                        <p:tgtEl>
                                          <p:spTgt spid="38944">
                                            <p:txEl>
                                              <p:pRg st="0" end="0"/>
                                            </p:txEl>
                                          </p:spTgt>
                                        </p:tgtEl>
                                        <p:attrNameLst>
                                          <p:attrName>style.visibility</p:attrName>
                                        </p:attrNameLst>
                                      </p:cBhvr>
                                      <p:to>
                                        <p:strVal val="visible"/>
                                      </p:to>
                                    </p:set>
                                    <p:animEffect transition="in" filter="box(in)">
                                      <p:cBhvr>
                                        <p:cTn id="41" dur="500"/>
                                        <p:tgtEl>
                                          <p:spTgt spid="38944">
                                            <p:txEl>
                                              <p:pRg st="0" end="0"/>
                                            </p:txEl>
                                          </p:spTgt>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8951"/>
                                        </p:tgtEl>
                                        <p:attrNameLst>
                                          <p:attrName>style.visibility</p:attrName>
                                        </p:attrNameLst>
                                      </p:cBhvr>
                                      <p:to>
                                        <p:strVal val="visible"/>
                                      </p:to>
                                    </p:set>
                                    <p:animEffect transition="in" filter="box(in)">
                                      <p:cBhvr>
                                        <p:cTn id="44" dur="3000"/>
                                        <p:tgtEl>
                                          <p:spTgt spid="3895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38944">
                                            <p:txEl>
                                              <p:pRg st="2" end="2"/>
                                            </p:txEl>
                                          </p:spTgt>
                                        </p:tgtEl>
                                        <p:attrNameLst>
                                          <p:attrName>style.visibility</p:attrName>
                                        </p:attrNameLst>
                                      </p:cBhvr>
                                      <p:to>
                                        <p:strVal val="visible"/>
                                      </p:to>
                                    </p:set>
                                    <p:animEffect transition="in" filter="box(in)">
                                      <p:cBhvr>
                                        <p:cTn id="49" dur="500"/>
                                        <p:tgtEl>
                                          <p:spTgt spid="38944">
                                            <p:txEl>
                                              <p:pRg st="2" end="2"/>
                                            </p:txEl>
                                          </p:spTgt>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8952"/>
                                        </p:tgtEl>
                                        <p:attrNameLst>
                                          <p:attrName>style.visibility</p:attrName>
                                        </p:attrNameLst>
                                      </p:cBhvr>
                                      <p:to>
                                        <p:strVal val="visible"/>
                                      </p:to>
                                    </p:set>
                                    <p:animEffect transition="in" filter="box(in)">
                                      <p:cBhvr>
                                        <p:cTn id="52" dur="3000"/>
                                        <p:tgtEl>
                                          <p:spTgt spid="3895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8915"/>
                                        </p:tgtEl>
                                        <p:attrNameLst>
                                          <p:attrName>style.visibility</p:attrName>
                                        </p:attrNameLst>
                                      </p:cBhvr>
                                      <p:to>
                                        <p:strVal val="visible"/>
                                      </p:to>
                                    </p:set>
                                    <p:animEffect transition="in" filter="box(in)">
                                      <p:cBhvr>
                                        <p:cTn id="57" dur="500"/>
                                        <p:tgtEl>
                                          <p:spTgt spid="38915"/>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38942"/>
                                        </p:tgtEl>
                                        <p:attrNameLst>
                                          <p:attrName>style.visibility</p:attrName>
                                        </p:attrNameLst>
                                      </p:cBhvr>
                                      <p:to>
                                        <p:strVal val="visible"/>
                                      </p:to>
                                    </p:set>
                                    <p:animEffect transition="in" filter="box(in)">
                                      <p:cBhvr>
                                        <p:cTn id="60" dur="500"/>
                                        <p:tgtEl>
                                          <p:spTgt spid="38942"/>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38945"/>
                                        </p:tgtEl>
                                        <p:attrNameLst>
                                          <p:attrName>style.visibility</p:attrName>
                                        </p:attrNameLst>
                                      </p:cBhvr>
                                      <p:to>
                                        <p:strVal val="visible"/>
                                      </p:to>
                                    </p:set>
                                    <p:animEffect transition="in" filter="box(in)">
                                      <p:cBhvr>
                                        <p:cTn id="63" dur="500"/>
                                        <p:tgtEl>
                                          <p:spTgt spid="38945"/>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38914"/>
                                        </p:tgtEl>
                                        <p:attrNameLst>
                                          <p:attrName>style.visibility</p:attrName>
                                        </p:attrNameLst>
                                      </p:cBhvr>
                                      <p:to>
                                        <p:strVal val="visible"/>
                                      </p:to>
                                    </p:set>
                                    <p:animEffect transition="in" filter="box(in)">
                                      <p:cBhvr>
                                        <p:cTn id="66" dur="500"/>
                                        <p:tgtEl>
                                          <p:spTgt spid="38914"/>
                                        </p:tgtEl>
                                      </p:cBhvr>
                                    </p:animEffect>
                                  </p:childTnLst>
                                </p:cTn>
                              </p:par>
                              <p:par>
                                <p:cTn id="67" presetID="4" presetClass="entr" presetSubtype="16" fill="hold" nodeType="withEffect">
                                  <p:stCondLst>
                                    <p:cond delay="0"/>
                                  </p:stCondLst>
                                  <p:childTnLst>
                                    <p:set>
                                      <p:cBhvr>
                                        <p:cTn id="68" dur="1" fill="hold">
                                          <p:stCondLst>
                                            <p:cond delay="0"/>
                                          </p:stCondLst>
                                        </p:cTn>
                                        <p:tgtEl>
                                          <p:spTgt spid="38944">
                                            <p:txEl>
                                              <p:pRg st="4" end="4"/>
                                            </p:txEl>
                                          </p:spTgt>
                                        </p:tgtEl>
                                        <p:attrNameLst>
                                          <p:attrName>style.visibility</p:attrName>
                                        </p:attrNameLst>
                                      </p:cBhvr>
                                      <p:to>
                                        <p:strVal val="visible"/>
                                      </p:to>
                                    </p:set>
                                    <p:animEffect transition="in" filter="box(in)">
                                      <p:cBhvr>
                                        <p:cTn id="69" dur="500"/>
                                        <p:tgtEl>
                                          <p:spTgt spid="38944">
                                            <p:txEl>
                                              <p:pRg st="4" end="4"/>
                                            </p:txEl>
                                          </p:spTgt>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38953"/>
                                        </p:tgtEl>
                                        <p:attrNameLst>
                                          <p:attrName>style.visibility</p:attrName>
                                        </p:attrNameLst>
                                      </p:cBhvr>
                                      <p:to>
                                        <p:strVal val="visible"/>
                                      </p:to>
                                    </p:set>
                                    <p:animEffect transition="in" filter="box(in)">
                                      <p:cBhvr>
                                        <p:cTn id="72" dur="3000"/>
                                        <p:tgtEl>
                                          <p:spTgt spid="3895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8949"/>
                                        </p:tgtEl>
                                        <p:attrNameLst>
                                          <p:attrName>style.visibility</p:attrName>
                                        </p:attrNameLst>
                                      </p:cBhvr>
                                      <p:to>
                                        <p:strVal val="visible"/>
                                      </p:to>
                                    </p:set>
                                    <p:animEffect transition="in" filter="box(in)">
                                      <p:cBhvr>
                                        <p:cTn id="77" dur="500"/>
                                        <p:tgtEl>
                                          <p:spTgt spid="38949"/>
                                        </p:tgtEl>
                                      </p:cBhvr>
                                    </p:animEffect>
                                  </p:childTnLst>
                                </p:cTn>
                              </p:par>
                              <p:par>
                                <p:cTn id="78" presetID="4" presetClass="entr" presetSubtype="16" fill="hold" grpId="1" nodeType="withEffect">
                                  <p:stCondLst>
                                    <p:cond delay="0"/>
                                  </p:stCondLst>
                                  <p:childTnLst>
                                    <p:set>
                                      <p:cBhvr>
                                        <p:cTn id="79" dur="1" fill="hold">
                                          <p:stCondLst>
                                            <p:cond delay="0"/>
                                          </p:stCondLst>
                                        </p:cTn>
                                        <p:tgtEl>
                                          <p:spTgt spid="38954"/>
                                        </p:tgtEl>
                                        <p:attrNameLst>
                                          <p:attrName>style.visibility</p:attrName>
                                        </p:attrNameLst>
                                      </p:cBhvr>
                                      <p:to>
                                        <p:strVal val="visible"/>
                                      </p:to>
                                    </p:set>
                                    <p:animEffect transition="in" filter="box(in)">
                                      <p:cBhvr>
                                        <p:cTn id="80" dur="500"/>
                                        <p:tgtEl>
                                          <p:spTgt spid="38954"/>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8948"/>
                                        </p:tgtEl>
                                        <p:attrNameLst>
                                          <p:attrName>style.visibility</p:attrName>
                                        </p:attrNameLst>
                                      </p:cBhvr>
                                      <p:to>
                                        <p:strVal val="visible"/>
                                      </p:to>
                                    </p:set>
                                    <p:animEffect transition="in" filter="box(in)">
                                      <p:cBhvr>
                                        <p:cTn id="83" dur="500"/>
                                        <p:tgtEl>
                                          <p:spTgt spid="38948"/>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38955"/>
                                        </p:tgtEl>
                                        <p:attrNameLst>
                                          <p:attrName>style.visibility</p:attrName>
                                        </p:attrNameLst>
                                      </p:cBhvr>
                                      <p:to>
                                        <p:strVal val="visible"/>
                                      </p:to>
                                    </p:set>
                                    <p:animEffect transition="in" filter="box(in)">
                                      <p:cBhvr>
                                        <p:cTn id="86" dur="2000"/>
                                        <p:tgtEl>
                                          <p:spTgt spid="38955"/>
                                        </p:tgtEl>
                                      </p:cBhvr>
                                    </p:animEffect>
                                  </p:childTnLst>
                                </p:cTn>
                              </p:par>
                              <p:par>
                                <p:cTn id="87" presetID="4" presetClass="entr" presetSubtype="16" fill="hold" nodeType="withEffect">
                                  <p:stCondLst>
                                    <p:cond delay="0"/>
                                  </p:stCondLst>
                                  <p:childTnLst>
                                    <p:set>
                                      <p:cBhvr>
                                        <p:cTn id="88" dur="1" fill="hold">
                                          <p:stCondLst>
                                            <p:cond delay="0"/>
                                          </p:stCondLst>
                                        </p:cTn>
                                        <p:tgtEl>
                                          <p:spTgt spid="38944">
                                            <p:txEl>
                                              <p:pRg st="6" end="6"/>
                                            </p:txEl>
                                          </p:spTgt>
                                        </p:tgtEl>
                                        <p:attrNameLst>
                                          <p:attrName>style.visibility</p:attrName>
                                        </p:attrNameLst>
                                      </p:cBhvr>
                                      <p:to>
                                        <p:strVal val="visible"/>
                                      </p:to>
                                    </p:set>
                                    <p:animEffect transition="in" filter="box(in)">
                                      <p:cBhvr>
                                        <p:cTn id="89" dur="500"/>
                                        <p:tgtEl>
                                          <p:spTgt spid="38944">
                                            <p:txEl>
                                              <p:pRg st="6" end="6"/>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nodeType="clickEffect">
                                  <p:stCondLst>
                                    <p:cond delay="0"/>
                                  </p:stCondLst>
                                  <p:childTnLst>
                                    <p:set>
                                      <p:cBhvr>
                                        <p:cTn id="93" dur="1" fill="hold">
                                          <p:stCondLst>
                                            <p:cond delay="0"/>
                                          </p:stCondLst>
                                        </p:cTn>
                                        <p:tgtEl>
                                          <p:spTgt spid="38944">
                                            <p:txEl>
                                              <p:pRg st="8" end="8"/>
                                            </p:txEl>
                                          </p:spTgt>
                                        </p:tgtEl>
                                        <p:attrNameLst>
                                          <p:attrName>style.visibility</p:attrName>
                                        </p:attrNameLst>
                                      </p:cBhvr>
                                      <p:to>
                                        <p:strVal val="visible"/>
                                      </p:to>
                                    </p:set>
                                    <p:animEffect transition="in" filter="box(in)">
                                      <p:cBhvr>
                                        <p:cTn id="94" dur="500"/>
                                        <p:tgtEl>
                                          <p:spTgt spid="38944">
                                            <p:txEl>
                                              <p:pRg st="8" end="8"/>
                                            </p:txEl>
                                          </p:spTgt>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38947"/>
                                        </p:tgtEl>
                                        <p:attrNameLst>
                                          <p:attrName>style.visibility</p:attrName>
                                        </p:attrNameLst>
                                      </p:cBhvr>
                                      <p:to>
                                        <p:strVal val="visible"/>
                                      </p:to>
                                    </p:set>
                                    <p:animEffect transition="in" filter="box(in)">
                                      <p:cBhvr>
                                        <p:cTn id="97" dur="500"/>
                                        <p:tgtEl>
                                          <p:spTgt spid="38947"/>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38946"/>
                                        </p:tgtEl>
                                        <p:attrNameLst>
                                          <p:attrName>style.visibility</p:attrName>
                                        </p:attrNameLst>
                                      </p:cBhvr>
                                      <p:to>
                                        <p:strVal val="visible"/>
                                      </p:to>
                                    </p:set>
                                    <p:animEffect transition="in" filter="box(in)">
                                      <p:cBhvr>
                                        <p:cTn id="100" dur="500"/>
                                        <p:tgtEl>
                                          <p:spTgt spid="38946"/>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38954"/>
                                        </p:tgtEl>
                                        <p:attrNameLst>
                                          <p:attrName>style.visibility</p:attrName>
                                        </p:attrNameLst>
                                      </p:cBhvr>
                                      <p:to>
                                        <p:strVal val="visible"/>
                                      </p:to>
                                    </p:set>
                                    <p:animEffect transition="in" filter="box(in)">
                                      <p:cBhvr>
                                        <p:cTn id="103" dur="500"/>
                                        <p:tgtEl>
                                          <p:spTgt spid="38954"/>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38956"/>
                                        </p:tgtEl>
                                        <p:attrNameLst>
                                          <p:attrName>style.visibility</p:attrName>
                                        </p:attrNameLst>
                                      </p:cBhvr>
                                      <p:to>
                                        <p:strVal val="visible"/>
                                      </p:to>
                                    </p:set>
                                    <p:animEffect transition="in" filter="box(in)">
                                      <p:cBhvr>
                                        <p:cTn id="106" dur="3000"/>
                                        <p:tgtEl>
                                          <p:spTgt spid="38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nimBg="1"/>
      <p:bldP spid="38918" grpId="0"/>
      <p:bldP spid="38919" grpId="0"/>
      <p:bldP spid="38921" grpId="0" animBg="1"/>
      <p:bldP spid="38922" grpId="0" animBg="1"/>
      <p:bldP spid="38927" grpId="0" animBg="1"/>
      <p:bldP spid="38934" grpId="0"/>
      <p:bldP spid="38941" grpId="0" animBg="1"/>
      <p:bldP spid="38942" grpId="0" animBg="1"/>
      <p:bldP spid="38943" grpId="0" animBg="1"/>
      <p:bldP spid="38945" grpId="0" animBg="1"/>
      <p:bldP spid="38946" grpId="0"/>
      <p:bldP spid="38947" grpId="0" animBg="1"/>
      <p:bldP spid="38948" grpId="0"/>
      <p:bldP spid="38949" grpId="0" animBg="1"/>
      <p:bldP spid="38950" grpId="0" animBg="1"/>
      <p:bldP spid="38951" grpId="0" animBg="1"/>
      <p:bldP spid="38952" grpId="0" animBg="1"/>
      <p:bldP spid="38953" grpId="0" animBg="1"/>
      <p:bldP spid="38954" grpId="0"/>
      <p:bldP spid="38954" grpId="1"/>
      <p:bldP spid="38955" grpId="0" animBg="1"/>
      <p:bldP spid="389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Keynesian and Classical Approaches to Solving </a:t>
            </a:r>
            <a:r>
              <a:rPr lang="en-GB" b="1" dirty="0">
                <a:solidFill>
                  <a:srgbClr val="FF0000"/>
                </a:solidFill>
              </a:rPr>
              <a:t>Unemployment: A Recap</a:t>
            </a:r>
          </a:p>
        </p:txBody>
      </p:sp>
      <p:sp>
        <p:nvSpPr>
          <p:cNvPr id="3" name="Content Placeholder 2"/>
          <p:cNvSpPr>
            <a:spLocks noGrp="1"/>
          </p:cNvSpPr>
          <p:nvPr>
            <p:ph idx="1"/>
          </p:nvPr>
        </p:nvSpPr>
        <p:spPr/>
        <p:txBody>
          <a:bodyPr/>
          <a:lstStyle/>
          <a:p>
            <a:pPr marL="0" indent="0">
              <a:buNone/>
            </a:pPr>
            <a:r>
              <a:rPr lang="en-GB" b="1" dirty="0"/>
              <a:t>COMPLETE THIS EXERCISE WITHOUT USING YOUR NOTES</a:t>
            </a:r>
          </a:p>
          <a:p>
            <a:pPr marL="0" indent="0">
              <a:buNone/>
            </a:pPr>
            <a:r>
              <a:rPr lang="en-GB" dirty="0"/>
              <a:t>The UK recession falls into a large recession (like in 2008).</a:t>
            </a:r>
          </a:p>
          <a:p>
            <a:pPr marL="514350" indent="-514350">
              <a:buAutoNum type="arabicParenBoth"/>
            </a:pPr>
            <a:r>
              <a:rPr lang="en-GB" dirty="0"/>
              <a:t>Draw a diagram to show what this might look like if you were Frederick Hayek?  How would he recommend that the economy would recover?</a:t>
            </a:r>
          </a:p>
          <a:p>
            <a:pPr marL="514350" indent="-514350">
              <a:buAutoNum type="arabicParenBoth"/>
            </a:pPr>
            <a:r>
              <a:rPr lang="en-GB" dirty="0"/>
              <a:t>Using another AD/AS diagram, explain how Keynes would argue against Hayek?</a:t>
            </a:r>
          </a:p>
          <a:p>
            <a:pPr marL="514350" indent="-514350">
              <a:buAutoNum type="arabicParenBoth"/>
            </a:pPr>
            <a:r>
              <a:rPr lang="en-GB" dirty="0"/>
              <a:t>Using another diagram, explain why Hayek would argue against Keynes’ solution?</a:t>
            </a:r>
          </a:p>
        </p:txBody>
      </p:sp>
    </p:spTree>
    <p:extLst>
      <p:ext uri="{BB962C8B-B14F-4D97-AF65-F5344CB8AC3E}">
        <p14:creationId xmlns:p14="http://schemas.microsoft.com/office/powerpoint/2010/main" val="114569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smtClean="0">
                <a:latin typeface="Tw Cen MT Condensed" panose="020B0606020104020203" pitchFamily="34" charset="0"/>
              </a:rPr>
              <a:t>45</a:t>
            </a:r>
            <a:endParaRPr lang="en-GB" sz="23900" b="1" dirty="0">
              <a:latin typeface="Tw Cen MT Condensed" panose="020B0606020104020203" pitchFamily="34" charset="0"/>
            </a:endParaRPr>
          </a:p>
        </p:txBody>
      </p:sp>
    </p:spTree>
    <p:extLst>
      <p:ext uri="{BB962C8B-B14F-4D97-AF65-F5344CB8AC3E}">
        <p14:creationId xmlns:p14="http://schemas.microsoft.com/office/powerpoint/2010/main" val="4235081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Concept of ‘Policy Trade Offs’</a:t>
            </a:r>
          </a:p>
        </p:txBody>
      </p:sp>
      <p:sp>
        <p:nvSpPr>
          <p:cNvPr id="3" name="Content Placeholder 2"/>
          <p:cNvSpPr>
            <a:spLocks noGrp="1"/>
          </p:cNvSpPr>
          <p:nvPr>
            <p:ph idx="1"/>
          </p:nvPr>
        </p:nvSpPr>
        <p:spPr>
          <a:xfrm>
            <a:off x="838200" y="1825625"/>
            <a:ext cx="5940972" cy="4351338"/>
          </a:xfrm>
        </p:spPr>
        <p:txBody>
          <a:bodyPr>
            <a:normAutofit/>
          </a:bodyPr>
          <a:lstStyle/>
          <a:p>
            <a:pPr marL="0" indent="0">
              <a:buNone/>
            </a:pPr>
            <a:r>
              <a:rPr lang="en-GB" dirty="0"/>
              <a:t>When Government’s make decisions about how to deal with a recession, they often face ‘trade offs’.   Some examples exist below:</a:t>
            </a:r>
          </a:p>
          <a:p>
            <a:pPr marL="514350" indent="-514350">
              <a:buFont typeface="+mj-lt"/>
              <a:buAutoNum type="arabicPeriod"/>
            </a:pPr>
            <a:r>
              <a:rPr lang="en-GB" dirty="0"/>
              <a:t>Increasing AD via Government spending to reduce unemployment might lead to excessive inflation</a:t>
            </a:r>
          </a:p>
          <a:p>
            <a:pPr marL="514350" indent="-514350">
              <a:buFont typeface="+mj-lt"/>
              <a:buAutoNum type="arabicPeriod"/>
            </a:pPr>
            <a:r>
              <a:rPr lang="en-GB" dirty="0"/>
              <a:t>Trying to reduce inflationary pressures via AD changes might lead to greater unemployment</a:t>
            </a:r>
          </a:p>
          <a:p>
            <a:endParaRPr lang="en-GB" dirty="0"/>
          </a:p>
          <a:p>
            <a:endParaRPr lang="en-GB" dirty="0"/>
          </a:p>
        </p:txBody>
      </p:sp>
    </p:spTree>
    <p:extLst>
      <p:ext uri="{BB962C8B-B14F-4D97-AF65-F5344CB8AC3E}">
        <p14:creationId xmlns:p14="http://schemas.microsoft.com/office/powerpoint/2010/main" val="124576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63946" y="78223"/>
            <a:ext cx="11877963" cy="1302326"/>
          </a:xfrm>
        </p:spPr>
        <p:txBody>
          <a:bodyPr/>
          <a:lstStyle/>
          <a:p>
            <a:r>
              <a:rPr lang="en-GB" b="1" dirty="0">
                <a:latin typeface="Tw Cen MT Condensed" panose="020B0606020104020203" pitchFamily="34" charset="0"/>
              </a:rPr>
              <a:t>What is the best way to grow the economy?</a:t>
            </a:r>
            <a:br>
              <a:rPr lang="en-GB" b="1" dirty="0">
                <a:latin typeface="Tw Cen MT Condensed" panose="020B0606020104020203" pitchFamily="34" charset="0"/>
              </a:rPr>
            </a:br>
            <a:r>
              <a:rPr lang="en-GB" sz="2800" b="1" dirty="0">
                <a:solidFill>
                  <a:srgbClr val="FF0000"/>
                </a:solidFill>
                <a:latin typeface="Tw Cen MT Condensed" panose="020B0606020104020203" pitchFamily="34" charset="0"/>
              </a:rPr>
              <a:t>Demand side or supply side growth?</a:t>
            </a:r>
          </a:p>
        </p:txBody>
      </p:sp>
      <p:sp>
        <p:nvSpPr>
          <p:cNvPr id="4" name="Content Placeholder 3"/>
          <p:cNvSpPr>
            <a:spLocks noGrp="1"/>
          </p:cNvSpPr>
          <p:nvPr>
            <p:ph idx="1"/>
          </p:nvPr>
        </p:nvSpPr>
        <p:spPr>
          <a:xfrm>
            <a:off x="163946" y="1375786"/>
            <a:ext cx="4075546" cy="5286376"/>
          </a:xfrm>
          <a:solidFill>
            <a:schemeClr val="bg1"/>
          </a:solidFill>
        </p:spPr>
        <p:txBody>
          <a:bodyPr>
            <a:noAutofit/>
          </a:bodyPr>
          <a:lstStyle/>
          <a:p>
            <a:pPr marL="176213" lvl="1" indent="0">
              <a:spcBef>
                <a:spcPts val="0"/>
              </a:spcBef>
              <a:buNone/>
            </a:pPr>
            <a:r>
              <a:rPr lang="en-GB" sz="2500" b="1" u="sng" dirty="0"/>
              <a:t>DEMAND SIDE (SHORT RUN)</a:t>
            </a:r>
          </a:p>
          <a:p>
            <a:pPr marL="176213" lvl="1" indent="0">
              <a:spcBef>
                <a:spcPts val="0"/>
              </a:spcBef>
              <a:buNone/>
            </a:pPr>
            <a:r>
              <a:rPr lang="en-GB" sz="2500" b="1" u="sng" dirty="0"/>
              <a:t>SUPPLY SIDE (LONG RUN)</a:t>
            </a:r>
          </a:p>
          <a:p>
            <a:pPr marL="268288" lvl="1" indent="-92075">
              <a:spcBef>
                <a:spcPts val="0"/>
              </a:spcBef>
            </a:pPr>
            <a:endParaRPr lang="en-GB" sz="2000" b="1" u="sng" dirty="0"/>
          </a:p>
          <a:p>
            <a:pPr marL="633413" lvl="1" indent="-457200">
              <a:spcBef>
                <a:spcPts val="0"/>
              </a:spcBef>
              <a:buFont typeface="+mj-lt"/>
              <a:buAutoNum type="arabicPeriod"/>
            </a:pPr>
            <a:r>
              <a:rPr lang="en-GB" sz="2000" dirty="0"/>
              <a:t>Draw a diagram showing short run growth via the demand side</a:t>
            </a:r>
          </a:p>
          <a:p>
            <a:pPr marL="1090613" lvl="2" indent="-196850">
              <a:spcBef>
                <a:spcPts val="0"/>
              </a:spcBef>
              <a:buFont typeface="+mj-lt"/>
              <a:buAutoNum type="alphaUcPeriod"/>
            </a:pPr>
            <a:r>
              <a:rPr lang="en-GB" sz="1600" dirty="0"/>
              <a:t>What are the problems with demand side growth?</a:t>
            </a:r>
          </a:p>
          <a:p>
            <a:pPr marL="633413" lvl="1" indent="-457200">
              <a:spcBef>
                <a:spcPts val="0"/>
              </a:spcBef>
              <a:buFont typeface="+mj-lt"/>
              <a:buAutoNum type="arabicPeriod"/>
            </a:pPr>
            <a:r>
              <a:rPr lang="en-GB" sz="2000" dirty="0"/>
              <a:t>Draw a diagram showing long run growth via the supply side</a:t>
            </a:r>
          </a:p>
          <a:p>
            <a:pPr marL="1090613" lvl="2" indent="-196850">
              <a:spcBef>
                <a:spcPts val="0"/>
              </a:spcBef>
              <a:buFont typeface="+mj-lt"/>
              <a:buAutoNum type="alphaUcPeriod"/>
            </a:pPr>
            <a:r>
              <a:rPr lang="en-GB" sz="1600" dirty="0"/>
              <a:t>What are the problems with supply side growth?</a:t>
            </a:r>
          </a:p>
          <a:p>
            <a:pPr marL="633413" lvl="1" indent="-457200">
              <a:spcBef>
                <a:spcPts val="0"/>
              </a:spcBef>
              <a:buFont typeface="+mj-lt"/>
              <a:buAutoNum type="arabicPeriod"/>
            </a:pPr>
            <a:r>
              <a:rPr lang="en-GB" sz="2000" dirty="0"/>
              <a:t>Draw another AD/AS diagram and explain how economic growth might be achieved with stable prices?  Have go!</a:t>
            </a:r>
          </a:p>
          <a:p>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623" y="1306705"/>
            <a:ext cx="3322608" cy="27861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316" y="4092818"/>
            <a:ext cx="3322608" cy="278001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11" y="1245054"/>
            <a:ext cx="3304318" cy="2773920"/>
          </a:xfrm>
          <a:prstGeom prst="rect">
            <a:avLst/>
          </a:prstGeom>
        </p:spPr>
      </p:pic>
      <p:sp>
        <p:nvSpPr>
          <p:cNvPr id="30" name="TextBox 29"/>
          <p:cNvSpPr txBox="1"/>
          <p:nvPr/>
        </p:nvSpPr>
        <p:spPr>
          <a:xfrm>
            <a:off x="9174678" y="875722"/>
            <a:ext cx="1520801" cy="369332"/>
          </a:xfrm>
          <a:prstGeom prst="rect">
            <a:avLst/>
          </a:prstGeom>
          <a:noFill/>
        </p:spPr>
        <p:txBody>
          <a:bodyPr wrap="none" rtlCol="0">
            <a:spAutoFit/>
          </a:bodyPr>
          <a:lstStyle/>
          <a:p>
            <a:r>
              <a:rPr lang="en-GB" b="1" dirty="0">
                <a:latin typeface="Tw Cen MT Condensed" panose="020B0606020104020203" pitchFamily="34" charset="0"/>
              </a:rPr>
              <a:t>For help with Q3</a:t>
            </a:r>
          </a:p>
        </p:txBody>
      </p:sp>
    </p:spTree>
    <p:extLst>
      <p:ext uri="{BB962C8B-B14F-4D97-AF65-F5344CB8AC3E}">
        <p14:creationId xmlns:p14="http://schemas.microsoft.com/office/powerpoint/2010/main" val="227041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946" y="78223"/>
            <a:ext cx="11877963" cy="1302326"/>
          </a:xfrm>
        </p:spPr>
        <p:txBody>
          <a:bodyPr/>
          <a:lstStyle/>
          <a:p>
            <a:r>
              <a:rPr lang="en-GB" b="1" dirty="0">
                <a:latin typeface="Tw Cen MT Condensed" panose="020B0606020104020203" pitchFamily="34" charset="0"/>
              </a:rPr>
              <a:t>What is the best way to grow the economy?</a:t>
            </a:r>
            <a:br>
              <a:rPr lang="en-GB" b="1" dirty="0">
                <a:latin typeface="Tw Cen MT Condensed" panose="020B0606020104020203" pitchFamily="34" charset="0"/>
              </a:rPr>
            </a:br>
            <a:r>
              <a:rPr lang="en-GB" sz="2800" b="1" dirty="0">
                <a:solidFill>
                  <a:srgbClr val="FF0000"/>
                </a:solidFill>
                <a:latin typeface="Tw Cen MT Condensed" panose="020B0606020104020203" pitchFamily="34" charset="0"/>
              </a:rPr>
              <a:t>Demand side or supply side growth?</a:t>
            </a:r>
          </a:p>
        </p:txBody>
      </p:sp>
      <p:sp>
        <p:nvSpPr>
          <p:cNvPr id="4" name="Content Placeholder 3"/>
          <p:cNvSpPr>
            <a:spLocks noGrp="1"/>
          </p:cNvSpPr>
          <p:nvPr>
            <p:ph idx="1"/>
          </p:nvPr>
        </p:nvSpPr>
        <p:spPr>
          <a:xfrm>
            <a:off x="163946" y="1375786"/>
            <a:ext cx="4075546" cy="5286376"/>
          </a:xfrm>
          <a:solidFill>
            <a:schemeClr val="bg1"/>
          </a:solidFill>
        </p:spPr>
        <p:txBody>
          <a:bodyPr>
            <a:noAutofit/>
          </a:bodyPr>
          <a:lstStyle/>
          <a:p>
            <a:pPr marL="176213" lvl="1" indent="0">
              <a:spcBef>
                <a:spcPts val="0"/>
              </a:spcBef>
              <a:buNone/>
            </a:pPr>
            <a:r>
              <a:rPr lang="en-GB" sz="2500" b="1" u="sng" dirty="0"/>
              <a:t>DEMAND SIDE (SHORT RUN)</a:t>
            </a:r>
          </a:p>
          <a:p>
            <a:pPr marL="176213" lvl="1" indent="0">
              <a:spcBef>
                <a:spcPts val="0"/>
              </a:spcBef>
              <a:buNone/>
            </a:pPr>
            <a:r>
              <a:rPr lang="en-GB" sz="2500" b="1" u="sng" dirty="0"/>
              <a:t>SUPPLY SIDE (LONG RUN)</a:t>
            </a:r>
          </a:p>
          <a:p>
            <a:pPr marL="268288" lvl="1" indent="-92075">
              <a:spcBef>
                <a:spcPts val="0"/>
              </a:spcBef>
            </a:pPr>
            <a:endParaRPr lang="en-GB" sz="2000" b="1" u="sng" dirty="0"/>
          </a:p>
          <a:p>
            <a:pPr marL="633413" lvl="1" indent="-457200">
              <a:spcBef>
                <a:spcPts val="0"/>
              </a:spcBef>
              <a:buFont typeface="+mj-lt"/>
              <a:buAutoNum type="arabicPeriod"/>
            </a:pPr>
            <a:r>
              <a:rPr lang="en-GB" sz="2000" dirty="0"/>
              <a:t>Draw a diagram showing short run growth via the demand side</a:t>
            </a:r>
          </a:p>
          <a:p>
            <a:pPr marL="1090613" lvl="2" indent="-196850">
              <a:spcBef>
                <a:spcPts val="0"/>
              </a:spcBef>
              <a:buFont typeface="+mj-lt"/>
              <a:buAutoNum type="alphaUcPeriod"/>
            </a:pPr>
            <a:r>
              <a:rPr lang="en-GB" sz="1600" dirty="0"/>
              <a:t>What are the problems with demand side growth?</a:t>
            </a:r>
          </a:p>
          <a:p>
            <a:pPr marL="633413" lvl="1" indent="-457200">
              <a:spcBef>
                <a:spcPts val="0"/>
              </a:spcBef>
              <a:buFont typeface="+mj-lt"/>
              <a:buAutoNum type="arabicPeriod"/>
            </a:pPr>
            <a:r>
              <a:rPr lang="en-GB" sz="2000" dirty="0"/>
              <a:t>Draw a diagram showing long run growth via the supply side</a:t>
            </a:r>
          </a:p>
          <a:p>
            <a:pPr marL="1090613" lvl="2" indent="-196850">
              <a:spcBef>
                <a:spcPts val="0"/>
              </a:spcBef>
              <a:buFont typeface="+mj-lt"/>
              <a:buAutoNum type="alphaUcPeriod"/>
            </a:pPr>
            <a:r>
              <a:rPr lang="en-GB" sz="1600" dirty="0"/>
              <a:t>What are the problems with supply side growth?</a:t>
            </a:r>
          </a:p>
          <a:p>
            <a:pPr marL="633413" lvl="1" indent="-457200">
              <a:spcBef>
                <a:spcPts val="0"/>
              </a:spcBef>
              <a:buFont typeface="+mj-lt"/>
              <a:buAutoNum type="arabicPeriod"/>
            </a:pPr>
            <a:r>
              <a:rPr lang="en-GB" sz="2000" dirty="0">
                <a:solidFill>
                  <a:srgbClr val="FF0000"/>
                </a:solidFill>
              </a:rPr>
              <a:t>Draw another AD/AS diagram and explain how economic growth might be achieved with stable prices?  Have go!</a:t>
            </a:r>
          </a:p>
          <a:p>
            <a:endParaRPr lang="en-GB" sz="36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2" y="3774385"/>
            <a:ext cx="3322608" cy="277392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768" y="3774385"/>
            <a:ext cx="3304318" cy="27739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927" y="863948"/>
            <a:ext cx="3304318" cy="2773920"/>
          </a:xfrm>
          <a:prstGeom prst="rect">
            <a:avLst/>
          </a:prstGeom>
        </p:spPr>
      </p:pic>
    </p:spTree>
    <p:extLst>
      <p:ext uri="{BB962C8B-B14F-4D97-AF65-F5344CB8AC3E}">
        <p14:creationId xmlns:p14="http://schemas.microsoft.com/office/powerpoint/2010/main" val="341713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ine 11"/>
          <p:cNvSpPr>
            <a:spLocks noChangeShapeType="1"/>
          </p:cNvSpPr>
          <p:nvPr/>
        </p:nvSpPr>
        <p:spPr bwMode="auto">
          <a:xfrm flipV="1">
            <a:off x="9074150" y="4697413"/>
            <a:ext cx="1517651" cy="128111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 name="Title 1"/>
          <p:cNvSpPr>
            <a:spLocks noGrp="1"/>
          </p:cNvSpPr>
          <p:nvPr>
            <p:ph type="title"/>
          </p:nvPr>
        </p:nvSpPr>
        <p:spPr>
          <a:xfrm>
            <a:off x="363341" y="176438"/>
            <a:ext cx="10515600" cy="1325563"/>
          </a:xfrm>
        </p:spPr>
        <p:txBody>
          <a:bodyPr/>
          <a:lstStyle/>
          <a:p>
            <a:r>
              <a:rPr lang="en-US" b="1" dirty="0">
                <a:latin typeface="Tw Cen MT Condensed" panose="020B0606020104020203" pitchFamily="34" charset="0"/>
              </a:rPr>
              <a:t>RWS6: Macroeconomic Equilibrium</a:t>
            </a:r>
            <a:br>
              <a:rPr lang="en-US" b="1" dirty="0">
                <a:latin typeface="Tw Cen MT Condensed" panose="020B0606020104020203" pitchFamily="34" charset="0"/>
              </a:rPr>
            </a:br>
            <a:r>
              <a:rPr lang="en-US" sz="3600" b="1" dirty="0">
                <a:solidFill>
                  <a:srgbClr val="FF0000"/>
                </a:solidFill>
                <a:latin typeface="Tw Cen MT Condensed" panose="020B0606020104020203" pitchFamily="34" charset="0"/>
              </a:rPr>
              <a:t>The Short Run and Long Run</a:t>
            </a:r>
          </a:p>
        </p:txBody>
      </p:sp>
      <p:sp>
        <p:nvSpPr>
          <p:cNvPr id="3" name="Content Placeholder 2"/>
          <p:cNvSpPr>
            <a:spLocks noGrp="1"/>
          </p:cNvSpPr>
          <p:nvPr>
            <p:ph idx="1"/>
          </p:nvPr>
        </p:nvSpPr>
        <p:spPr>
          <a:xfrm>
            <a:off x="363341" y="1825624"/>
            <a:ext cx="7234435" cy="4799011"/>
          </a:xfrm>
        </p:spPr>
        <p:txBody>
          <a:bodyPr>
            <a:normAutofit/>
          </a:bodyPr>
          <a:lstStyle/>
          <a:p>
            <a:pPr marL="0" indent="0">
              <a:buNone/>
            </a:pPr>
            <a:r>
              <a:rPr lang="en-US" b="1" dirty="0"/>
              <a:t>STARTER: Have a go:  </a:t>
            </a:r>
          </a:p>
          <a:p>
            <a:r>
              <a:rPr lang="en-US" dirty="0" smtClean="0"/>
              <a:t>You </a:t>
            </a:r>
            <a:r>
              <a:rPr lang="en-US" dirty="0"/>
              <a:t>know what these curves look like, so draw them together on a whiteboard, and identify where the ‘equilibrium’ might be:</a:t>
            </a:r>
          </a:p>
          <a:p>
            <a:pPr marL="914400" lvl="1" indent="-457200">
              <a:buFont typeface="+mj-lt"/>
              <a:buAutoNum type="alphaLcParenR"/>
            </a:pPr>
            <a:r>
              <a:rPr lang="en-US" dirty="0"/>
              <a:t>AD Curves</a:t>
            </a:r>
          </a:p>
          <a:p>
            <a:pPr marL="914400" lvl="1" indent="-457200">
              <a:buFont typeface="+mj-lt"/>
              <a:buAutoNum type="alphaLcParenR"/>
            </a:pPr>
            <a:r>
              <a:rPr lang="en-US" dirty="0"/>
              <a:t>SRAS Curves</a:t>
            </a:r>
          </a:p>
          <a:p>
            <a:pPr marL="914400" lvl="1" indent="-457200">
              <a:buFont typeface="+mj-lt"/>
              <a:buAutoNum type="alphaLcParenR"/>
            </a:pPr>
            <a:r>
              <a:rPr lang="en-US" dirty="0"/>
              <a:t>LRAS Curves</a:t>
            </a:r>
          </a:p>
          <a:p>
            <a:r>
              <a:rPr lang="en-US" dirty="0"/>
              <a:t>Unlike Microeconomics, in Macroeconomics, there are two types of equilibrium, the short run and long run</a:t>
            </a:r>
            <a:r>
              <a:rPr lang="en-US" dirty="0" smtClean="0"/>
              <a:t>….see if you can draw </a:t>
            </a:r>
            <a:r>
              <a:rPr lang="en-US" dirty="0"/>
              <a:t>two diagrams, one showing ‘short run’ equilibrium and one showing ‘long run’ equilibrium</a:t>
            </a:r>
            <a:r>
              <a:rPr lang="en-US" dirty="0" smtClean="0"/>
              <a:t>.</a:t>
            </a:r>
          </a:p>
          <a:p>
            <a:pPr marL="0" indent="0" algn="ctr">
              <a:buNone/>
            </a:pPr>
            <a:r>
              <a:rPr lang="en-US" dirty="0" smtClean="0">
                <a:solidFill>
                  <a:srgbClr val="FF0000"/>
                </a:solidFill>
              </a:rPr>
              <a:t>DO NOT WORRY IF YOU STRUGGLE – HAVE A GO!!!!</a:t>
            </a:r>
            <a:endParaRPr lang="en-US" dirty="0">
              <a:solidFill>
                <a:srgbClr val="FF0000"/>
              </a:solidFill>
            </a:endParaRPr>
          </a:p>
          <a:p>
            <a:pPr marL="0" indent="0">
              <a:buNone/>
            </a:pPr>
            <a:endParaRPr lang="en-US" dirty="0"/>
          </a:p>
        </p:txBody>
      </p:sp>
      <p:grpSp>
        <p:nvGrpSpPr>
          <p:cNvPr id="4" name="Group 3"/>
          <p:cNvGrpSpPr/>
          <p:nvPr/>
        </p:nvGrpSpPr>
        <p:grpSpPr>
          <a:xfrm>
            <a:off x="7691438" y="200025"/>
            <a:ext cx="3153729" cy="3312171"/>
            <a:chOff x="1992313" y="1628775"/>
            <a:chExt cx="3153729" cy="3312171"/>
          </a:xfrm>
        </p:grpSpPr>
        <p:sp>
          <p:nvSpPr>
            <p:cNvPr id="5" name="Text Box 5"/>
            <p:cNvSpPr txBox="1">
              <a:spLocks noChangeArrowheads="1"/>
            </p:cNvSpPr>
            <p:nvPr/>
          </p:nvSpPr>
          <p:spPr bwMode="auto">
            <a:xfrm>
              <a:off x="2376488" y="3279776"/>
              <a:ext cx="37542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6" name="Line 6"/>
            <p:cNvSpPr>
              <a:spLocks noChangeShapeType="1"/>
            </p:cNvSpPr>
            <p:nvPr/>
          </p:nvSpPr>
          <p:spPr bwMode="auto">
            <a:xfrm flipH="1">
              <a:off x="2706688" y="3421064"/>
              <a:ext cx="139065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7" name="Text Box 7"/>
            <p:cNvSpPr txBox="1">
              <a:spLocks noChangeArrowheads="1"/>
            </p:cNvSpPr>
            <p:nvPr/>
          </p:nvSpPr>
          <p:spPr bwMode="auto">
            <a:xfrm>
              <a:off x="3970338" y="4602164"/>
              <a:ext cx="3000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8" name="Line 8"/>
            <p:cNvSpPr>
              <a:spLocks noChangeShapeType="1"/>
            </p:cNvSpPr>
            <p:nvPr/>
          </p:nvSpPr>
          <p:spPr bwMode="auto">
            <a:xfrm>
              <a:off x="4103688" y="2492376"/>
              <a:ext cx="0" cy="209708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9" name="Text Box 9"/>
            <p:cNvSpPr txBox="1">
              <a:spLocks noChangeArrowheads="1"/>
            </p:cNvSpPr>
            <p:nvPr/>
          </p:nvSpPr>
          <p:spPr bwMode="auto">
            <a:xfrm>
              <a:off x="3889376" y="2281239"/>
              <a:ext cx="3834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10" name="Text Box 10"/>
            <p:cNvSpPr txBox="1">
              <a:spLocks noChangeArrowheads="1"/>
            </p:cNvSpPr>
            <p:nvPr/>
          </p:nvSpPr>
          <p:spPr bwMode="auto">
            <a:xfrm>
              <a:off x="4298951" y="2784476"/>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11" name="Line 11"/>
            <p:cNvSpPr>
              <a:spLocks noChangeShapeType="1"/>
            </p:cNvSpPr>
            <p:nvPr/>
          </p:nvSpPr>
          <p:spPr bwMode="auto">
            <a:xfrm flipV="1">
              <a:off x="2841625" y="2909888"/>
              <a:ext cx="1517651" cy="128111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2" name="Text Box 12"/>
            <p:cNvSpPr txBox="1">
              <a:spLocks noChangeArrowheads="1"/>
            </p:cNvSpPr>
            <p:nvPr/>
          </p:nvSpPr>
          <p:spPr bwMode="auto">
            <a:xfrm>
              <a:off x="4587876" y="4710114"/>
              <a:ext cx="558166" cy="230832"/>
            </a:xfrm>
            <a:prstGeom prst="rect">
              <a:avLst/>
            </a:prstGeom>
            <a:solidFill>
              <a:schemeClr val="bg1"/>
            </a:solidFill>
            <a:ln>
              <a:noFill/>
            </a:ln>
            <a:effectLst/>
          </p:spPr>
          <p:txBody>
            <a:bodyPr wrap="none">
              <a:spAutoFit/>
            </a:bodyPr>
            <a:lstStyle/>
            <a:p>
              <a:r>
                <a:rPr lang="en-GB" altLang="en-US" sz="900" b="1" dirty="0">
                  <a:latin typeface="Tw Cen MT Condensed" panose="020B0606020104020203" pitchFamily="34" charset="0"/>
                </a:rPr>
                <a:t>Real GDP</a:t>
              </a:r>
            </a:p>
          </p:txBody>
        </p:sp>
        <p:sp>
          <p:nvSpPr>
            <p:cNvPr id="13" name="Line 13"/>
            <p:cNvSpPr>
              <a:spLocks noChangeShapeType="1"/>
            </p:cNvSpPr>
            <p:nvPr/>
          </p:nvSpPr>
          <p:spPr bwMode="auto">
            <a:xfrm>
              <a:off x="2746376" y="4603751"/>
              <a:ext cx="2317750" cy="47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4" name="Line 14"/>
            <p:cNvSpPr>
              <a:spLocks noChangeShapeType="1"/>
            </p:cNvSpPr>
            <p:nvPr/>
          </p:nvSpPr>
          <p:spPr bwMode="auto">
            <a:xfrm>
              <a:off x="2736851" y="2301876"/>
              <a:ext cx="0" cy="23034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5" name="Line 15"/>
            <p:cNvSpPr>
              <a:spLocks noChangeShapeType="1"/>
            </p:cNvSpPr>
            <p:nvPr/>
          </p:nvSpPr>
          <p:spPr bwMode="auto">
            <a:xfrm>
              <a:off x="2887663" y="2519364"/>
              <a:ext cx="1560513" cy="158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6" name="Oval 16"/>
            <p:cNvSpPr>
              <a:spLocks noChangeArrowheads="1"/>
            </p:cNvSpPr>
            <p:nvPr/>
          </p:nvSpPr>
          <p:spPr bwMode="auto">
            <a:xfrm>
              <a:off x="3719513" y="3373439"/>
              <a:ext cx="92075" cy="6667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17" name="Text Box 17"/>
            <p:cNvSpPr txBox="1">
              <a:spLocks noChangeArrowheads="1"/>
            </p:cNvSpPr>
            <p:nvPr/>
          </p:nvSpPr>
          <p:spPr bwMode="auto">
            <a:xfrm>
              <a:off x="4389438" y="4005264"/>
              <a:ext cx="34336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18" name="Text Box 18"/>
            <p:cNvSpPr txBox="1">
              <a:spLocks noChangeArrowheads="1"/>
            </p:cNvSpPr>
            <p:nvPr/>
          </p:nvSpPr>
          <p:spPr bwMode="auto">
            <a:xfrm>
              <a:off x="1992313" y="2276476"/>
              <a:ext cx="612668" cy="23083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sp>
          <p:nvSpPr>
            <p:cNvPr id="19" name="Text Box 21"/>
            <p:cNvSpPr txBox="1">
              <a:spLocks noChangeArrowheads="1"/>
            </p:cNvSpPr>
            <p:nvPr/>
          </p:nvSpPr>
          <p:spPr bwMode="auto">
            <a:xfrm>
              <a:off x="2640014" y="1628775"/>
              <a:ext cx="224728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SHORT RUN EQUILIBRIUM</a:t>
              </a:r>
            </a:p>
          </p:txBody>
        </p:sp>
      </p:grpSp>
      <p:grpSp>
        <p:nvGrpSpPr>
          <p:cNvPr id="33" name="Group 32"/>
          <p:cNvGrpSpPr/>
          <p:nvPr/>
        </p:nvGrpSpPr>
        <p:grpSpPr>
          <a:xfrm>
            <a:off x="7710488" y="3802062"/>
            <a:ext cx="3153728" cy="3058170"/>
            <a:chOff x="7710488" y="3802062"/>
            <a:chExt cx="3153728" cy="3058170"/>
          </a:xfrm>
        </p:grpSpPr>
        <p:sp>
          <p:nvSpPr>
            <p:cNvPr id="20" name="Text Box 22"/>
            <p:cNvSpPr txBox="1">
              <a:spLocks noChangeArrowheads="1"/>
            </p:cNvSpPr>
            <p:nvPr/>
          </p:nvSpPr>
          <p:spPr bwMode="auto">
            <a:xfrm>
              <a:off x="8391525" y="3802062"/>
              <a:ext cx="21668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latin typeface="Tw Cen MT Condensed" panose="020B0606020104020203" pitchFamily="34" charset="0"/>
                </a:rPr>
                <a:t>LONG RUN EQUILIBRIUM</a:t>
              </a:r>
            </a:p>
          </p:txBody>
        </p:sp>
        <p:sp>
          <p:nvSpPr>
            <p:cNvPr id="21" name="Text Box 24"/>
            <p:cNvSpPr txBox="1">
              <a:spLocks noChangeArrowheads="1"/>
            </p:cNvSpPr>
            <p:nvPr/>
          </p:nvSpPr>
          <p:spPr bwMode="auto">
            <a:xfrm>
              <a:off x="8094663" y="5199063"/>
              <a:ext cx="37542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22" name="Line 25"/>
            <p:cNvSpPr>
              <a:spLocks noChangeShapeType="1"/>
            </p:cNvSpPr>
            <p:nvPr/>
          </p:nvSpPr>
          <p:spPr bwMode="auto">
            <a:xfrm flipH="1">
              <a:off x="8424863" y="5340350"/>
              <a:ext cx="139065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3" name="Text Box 26"/>
            <p:cNvSpPr txBox="1">
              <a:spLocks noChangeArrowheads="1"/>
            </p:cNvSpPr>
            <p:nvPr/>
          </p:nvSpPr>
          <p:spPr bwMode="auto">
            <a:xfrm>
              <a:off x="9688514" y="6521451"/>
              <a:ext cx="3000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24" name="Line 27"/>
            <p:cNvSpPr>
              <a:spLocks noChangeShapeType="1"/>
            </p:cNvSpPr>
            <p:nvPr/>
          </p:nvSpPr>
          <p:spPr bwMode="auto">
            <a:xfrm>
              <a:off x="9821863" y="4411662"/>
              <a:ext cx="0" cy="209708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5" name="Text Box 28"/>
            <p:cNvSpPr txBox="1">
              <a:spLocks noChangeArrowheads="1"/>
            </p:cNvSpPr>
            <p:nvPr/>
          </p:nvSpPr>
          <p:spPr bwMode="auto">
            <a:xfrm>
              <a:off x="9607550" y="4200525"/>
              <a:ext cx="3834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26" name="Text Box 31"/>
            <p:cNvSpPr txBox="1">
              <a:spLocks noChangeArrowheads="1"/>
            </p:cNvSpPr>
            <p:nvPr/>
          </p:nvSpPr>
          <p:spPr bwMode="auto">
            <a:xfrm>
              <a:off x="10306050" y="6629400"/>
              <a:ext cx="558166" cy="230832"/>
            </a:xfrm>
            <a:prstGeom prst="rect">
              <a:avLst/>
            </a:prstGeom>
            <a:solidFill>
              <a:srgbClr val="FFFFFF"/>
            </a:solidFill>
            <a:ln>
              <a:noFill/>
            </a:ln>
            <a:effectLst/>
          </p:spPr>
          <p:txBody>
            <a:bodyPr wrap="none">
              <a:spAutoFit/>
            </a:bodyPr>
            <a:lstStyle/>
            <a:p>
              <a:r>
                <a:rPr lang="en-GB" altLang="en-US" sz="900" b="1" dirty="0">
                  <a:latin typeface="Tw Cen MT Condensed" panose="020B0606020104020203" pitchFamily="34" charset="0"/>
                </a:rPr>
                <a:t>Real GDP</a:t>
              </a:r>
            </a:p>
          </p:txBody>
        </p:sp>
        <p:sp>
          <p:nvSpPr>
            <p:cNvPr id="27" name="Line 32"/>
            <p:cNvSpPr>
              <a:spLocks noChangeShapeType="1"/>
            </p:cNvSpPr>
            <p:nvPr/>
          </p:nvSpPr>
          <p:spPr bwMode="auto">
            <a:xfrm>
              <a:off x="8464550" y="6523038"/>
              <a:ext cx="2317750" cy="47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8" name="Line 33"/>
            <p:cNvSpPr>
              <a:spLocks noChangeShapeType="1"/>
            </p:cNvSpPr>
            <p:nvPr/>
          </p:nvSpPr>
          <p:spPr bwMode="auto">
            <a:xfrm>
              <a:off x="8455025" y="4221163"/>
              <a:ext cx="0" cy="23034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9" name="Line 34"/>
            <p:cNvSpPr>
              <a:spLocks noChangeShapeType="1"/>
            </p:cNvSpPr>
            <p:nvPr/>
          </p:nvSpPr>
          <p:spPr bwMode="auto">
            <a:xfrm>
              <a:off x="8939213" y="4454525"/>
              <a:ext cx="1560512" cy="158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0" name="Oval 35"/>
            <p:cNvSpPr>
              <a:spLocks noChangeArrowheads="1"/>
            </p:cNvSpPr>
            <p:nvPr/>
          </p:nvSpPr>
          <p:spPr bwMode="auto">
            <a:xfrm>
              <a:off x="9771064" y="5308601"/>
              <a:ext cx="92075" cy="6667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1" name="Text Box 36"/>
            <p:cNvSpPr txBox="1">
              <a:spLocks noChangeArrowheads="1"/>
            </p:cNvSpPr>
            <p:nvPr/>
          </p:nvSpPr>
          <p:spPr bwMode="auto">
            <a:xfrm>
              <a:off x="10440988" y="5940425"/>
              <a:ext cx="34336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32" name="Text Box 37"/>
            <p:cNvSpPr txBox="1">
              <a:spLocks noChangeArrowheads="1"/>
            </p:cNvSpPr>
            <p:nvPr/>
          </p:nvSpPr>
          <p:spPr bwMode="auto">
            <a:xfrm>
              <a:off x="7710488" y="4195762"/>
              <a:ext cx="612668" cy="23083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sp>
        <p:nvSpPr>
          <p:cNvPr id="34" name="Text Box 10"/>
          <p:cNvSpPr txBox="1">
            <a:spLocks noChangeArrowheads="1"/>
          </p:cNvSpPr>
          <p:nvPr/>
        </p:nvSpPr>
        <p:spPr bwMode="auto">
          <a:xfrm>
            <a:off x="10531476" y="4572001"/>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Tree>
    <p:extLst>
      <p:ext uri="{BB962C8B-B14F-4D97-AF65-F5344CB8AC3E}">
        <p14:creationId xmlns:p14="http://schemas.microsoft.com/office/powerpoint/2010/main" val="23311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731964" y="827089"/>
            <a:ext cx="4575175" cy="98488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dirty="0">
                <a:solidFill>
                  <a:schemeClr val="bg1"/>
                </a:solidFill>
                <a:latin typeface="Tw Cen MT Condensed" panose="020B0606020104020203" pitchFamily="34" charset="0"/>
              </a:rPr>
              <a:t>WHAT WOULD HAPPEN TO THE UK ECONOMY IF THERE WAS A WORLD RECESSION? </a:t>
            </a:r>
          </a:p>
          <a:p>
            <a:pPr algn="ctr"/>
            <a:r>
              <a:rPr lang="en-GB" altLang="en-US" sz="1200" b="1" dirty="0">
                <a:solidFill>
                  <a:schemeClr val="bg1"/>
                </a:solidFill>
                <a:latin typeface="Tw Cen MT Condensed" panose="020B0606020104020203" pitchFamily="34" charset="0"/>
              </a:rPr>
              <a:t>Write down a written answer including a diagram to illustrate your answer.</a:t>
            </a:r>
          </a:p>
          <a:p>
            <a:pPr algn="ctr"/>
            <a:r>
              <a:rPr lang="en-GB" altLang="en-US" sz="1000" b="1" dirty="0">
                <a:solidFill>
                  <a:schemeClr val="bg1"/>
                </a:solidFill>
                <a:latin typeface="Tw Cen MT Condensed" panose="020B0606020104020203" pitchFamily="34" charset="0"/>
              </a:rPr>
              <a:t>(click to get an answer once you have done this)</a:t>
            </a:r>
          </a:p>
        </p:txBody>
      </p:sp>
      <p:sp>
        <p:nvSpPr>
          <p:cNvPr id="36867" name="Text Box 3"/>
          <p:cNvSpPr txBox="1">
            <a:spLocks noChangeArrowheads="1"/>
          </p:cNvSpPr>
          <p:nvPr/>
        </p:nvSpPr>
        <p:spPr bwMode="auto">
          <a:xfrm>
            <a:off x="7394576" y="914401"/>
            <a:ext cx="3097213" cy="120032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dirty="0">
                <a:solidFill>
                  <a:schemeClr val="bg1"/>
                </a:solidFill>
                <a:latin typeface="Tw Cen MT Condensed" panose="020B0606020104020203" pitchFamily="34" charset="0"/>
              </a:rPr>
              <a:t>DEFLATIONARY PRESSURES</a:t>
            </a:r>
          </a:p>
          <a:p>
            <a:pPr algn="ctr"/>
            <a:r>
              <a:rPr lang="en-GB" altLang="en-US" dirty="0">
                <a:solidFill>
                  <a:schemeClr val="bg1"/>
                </a:solidFill>
                <a:latin typeface="Tw Cen MT Condensed" panose="020B0606020104020203" pitchFamily="34" charset="0"/>
              </a:rPr>
              <a:t>AND A</a:t>
            </a:r>
          </a:p>
          <a:p>
            <a:pPr algn="ctr"/>
            <a:r>
              <a:rPr lang="en-GB" altLang="en-US" b="1" dirty="0">
                <a:solidFill>
                  <a:schemeClr val="bg1"/>
                </a:solidFill>
                <a:latin typeface="Tw Cen MT Condensed" panose="020B0606020104020203" pitchFamily="34" charset="0"/>
              </a:rPr>
              <a:t>DECREASE IN OUTPUT IN THE ECONOMY</a:t>
            </a:r>
          </a:p>
        </p:txBody>
      </p:sp>
      <p:sp>
        <p:nvSpPr>
          <p:cNvPr id="36868" name="Line 4"/>
          <p:cNvSpPr>
            <a:spLocks noChangeShapeType="1"/>
          </p:cNvSpPr>
          <p:nvPr/>
        </p:nvSpPr>
        <p:spPr bwMode="auto">
          <a:xfrm>
            <a:off x="6202363" y="1473200"/>
            <a:ext cx="1263650" cy="0"/>
          </a:xfrm>
          <a:prstGeom prst="line">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869" name="Text Box 5"/>
          <p:cNvSpPr txBox="1">
            <a:spLocks noChangeArrowheads="1"/>
          </p:cNvSpPr>
          <p:nvPr/>
        </p:nvSpPr>
        <p:spPr bwMode="auto">
          <a:xfrm>
            <a:off x="2058988" y="2060575"/>
            <a:ext cx="2303462" cy="4424288"/>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dirty="0">
                <a:solidFill>
                  <a:schemeClr val="bg1"/>
                </a:solidFill>
                <a:latin typeface="Tw Cen MT Condensed" panose="020B0606020104020203" pitchFamily="34" charset="0"/>
              </a:rPr>
              <a:t>WRITTEN ANALYSIS</a:t>
            </a:r>
          </a:p>
          <a:p>
            <a:pPr algn="ctr">
              <a:spcBef>
                <a:spcPct val="50000"/>
              </a:spcBef>
            </a:pPr>
            <a:endParaRPr lang="en-GB" altLang="en-US" sz="700" b="1" dirty="0">
              <a:solidFill>
                <a:schemeClr val="bg1"/>
              </a:solidFill>
              <a:latin typeface="Tw Cen MT Condensed" panose="020B0606020104020203" pitchFamily="34" charset="0"/>
            </a:endParaRPr>
          </a:p>
          <a:p>
            <a:pPr algn="ctr">
              <a:spcBef>
                <a:spcPct val="50000"/>
              </a:spcBef>
            </a:pPr>
            <a:r>
              <a:rPr lang="en-GB" altLang="en-US" sz="1000" b="1" dirty="0">
                <a:solidFill>
                  <a:schemeClr val="bg1"/>
                </a:solidFill>
                <a:latin typeface="Tw Cen MT Condensed" panose="020B0606020104020203" pitchFamily="34" charset="0"/>
              </a:rPr>
              <a:t>DECREASE IN EXPORTS</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UK EXPORTING FIRMS PROFITS FALLING</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DEMAND FOR LABOUR DECREASES</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UNEMPLOYMENT INCREASES</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INCOMES FALL IN THE ECONOMY</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SPENDING FALLS IN THE ECONOMY</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UK FIRMS START TO LOSE PROFITS</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ETC…..</a:t>
            </a:r>
          </a:p>
          <a:p>
            <a:pPr algn="ctr">
              <a:spcBef>
                <a:spcPct val="50000"/>
              </a:spcBef>
            </a:pPr>
            <a:endParaRPr lang="en-GB" altLang="en-US" sz="1200" b="1" dirty="0">
              <a:solidFill>
                <a:schemeClr val="bg1"/>
              </a:solidFill>
              <a:latin typeface="Tw Cen MT Condensed" panose="020B0606020104020203" pitchFamily="34" charset="0"/>
            </a:endParaRPr>
          </a:p>
        </p:txBody>
      </p:sp>
      <p:cxnSp>
        <p:nvCxnSpPr>
          <p:cNvPr id="36870" name="AutoShape 6"/>
          <p:cNvCxnSpPr>
            <a:cxnSpLocks noChangeShapeType="1"/>
            <a:stCxn id="36878" idx="3"/>
          </p:cNvCxnSpPr>
          <p:nvPr/>
        </p:nvCxnSpPr>
        <p:spPr bwMode="auto">
          <a:xfrm flipV="1">
            <a:off x="9553576" y="2009775"/>
            <a:ext cx="360363" cy="2979738"/>
          </a:xfrm>
          <a:prstGeom prst="bentConnector2">
            <a:avLst/>
          </a:prstGeom>
          <a:noFill/>
          <a:ln w="6350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871" name="AutoShape 7"/>
          <p:cNvCxnSpPr>
            <a:cxnSpLocks noChangeShapeType="1"/>
            <a:stCxn id="36866" idx="1"/>
            <a:endCxn id="36869" idx="1"/>
          </p:cNvCxnSpPr>
          <p:nvPr/>
        </p:nvCxnSpPr>
        <p:spPr bwMode="auto">
          <a:xfrm rot="10800000" flipH="1" flipV="1">
            <a:off x="1731964" y="1319531"/>
            <a:ext cx="327024" cy="2953187"/>
          </a:xfrm>
          <a:prstGeom prst="bentConnector3">
            <a:avLst>
              <a:gd name="adj1" fmla="val -69903"/>
            </a:avLst>
          </a:prstGeom>
          <a:noFill/>
          <a:ln w="6350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872" name="Text Box 8"/>
          <p:cNvSpPr txBox="1">
            <a:spLocks noChangeArrowheads="1"/>
          </p:cNvSpPr>
          <p:nvPr/>
        </p:nvSpPr>
        <p:spPr bwMode="auto">
          <a:xfrm>
            <a:off x="5894389" y="2306639"/>
            <a:ext cx="3671887" cy="1061829"/>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dirty="0">
                <a:solidFill>
                  <a:schemeClr val="bg1"/>
                </a:solidFill>
                <a:latin typeface="Tw Cen MT Condensed" panose="020B0606020104020203" pitchFamily="34" charset="0"/>
              </a:rPr>
              <a:t>DIAGRAMMATICAL ANALYSIS</a:t>
            </a:r>
            <a:endParaRPr lang="en-GB" altLang="en-US" sz="1200" b="1" dirty="0">
              <a:solidFill>
                <a:schemeClr val="bg1"/>
              </a:solidFill>
              <a:latin typeface="Tw Cen MT Condensed" panose="020B0606020104020203" pitchFamily="34" charset="0"/>
            </a:endParaRPr>
          </a:p>
          <a:p>
            <a:pPr>
              <a:spcBef>
                <a:spcPct val="50000"/>
              </a:spcBef>
            </a:pPr>
            <a:r>
              <a:rPr lang="en-GB" altLang="en-US" sz="1000" b="1" dirty="0">
                <a:solidFill>
                  <a:schemeClr val="bg1"/>
                </a:solidFill>
                <a:latin typeface="Tw Cen MT Condensed" panose="020B0606020104020203" pitchFamily="34" charset="0"/>
              </a:rPr>
              <a:t>EXPORTS ARE A COMPENENT OF AGGREGATE DEMAND </a:t>
            </a:r>
          </a:p>
          <a:p>
            <a:pPr>
              <a:spcBef>
                <a:spcPct val="50000"/>
              </a:spcBef>
            </a:pPr>
            <a:r>
              <a:rPr lang="en-GB" altLang="en-US" sz="1000" b="1" dirty="0">
                <a:solidFill>
                  <a:schemeClr val="bg1"/>
                </a:solidFill>
                <a:latin typeface="Tw Cen MT Condensed" panose="020B0606020104020203" pitchFamily="34" charset="0"/>
              </a:rPr>
              <a:t>(AD=C+I+G+X-M)</a:t>
            </a:r>
          </a:p>
          <a:p>
            <a:pPr>
              <a:spcBef>
                <a:spcPct val="50000"/>
              </a:spcBef>
            </a:pPr>
            <a:r>
              <a:rPr lang="en-GB" altLang="en-US" sz="1000" b="1" dirty="0">
                <a:solidFill>
                  <a:schemeClr val="bg1"/>
                </a:solidFill>
                <a:latin typeface="Tw Cen MT Condensed" panose="020B0606020104020203" pitchFamily="34" charset="0"/>
              </a:rPr>
              <a:t>THEREFORE IF EXPORTS DECREASE, AD WILL DECREASE TOO</a:t>
            </a:r>
          </a:p>
        </p:txBody>
      </p:sp>
      <p:grpSp>
        <p:nvGrpSpPr>
          <p:cNvPr id="36873" name="Group 9"/>
          <p:cNvGrpSpPr>
            <a:grpSpLocks/>
          </p:cNvGrpSpPr>
          <p:nvPr/>
        </p:nvGrpSpPr>
        <p:grpSpPr bwMode="auto">
          <a:xfrm>
            <a:off x="5880101" y="3500438"/>
            <a:ext cx="3673475" cy="2978150"/>
            <a:chOff x="2744" y="2205"/>
            <a:chExt cx="2314" cy="1996"/>
          </a:xfrm>
        </p:grpSpPr>
        <p:grpSp>
          <p:nvGrpSpPr>
            <p:cNvPr id="36874" name="Group 10"/>
            <p:cNvGrpSpPr>
              <a:grpSpLocks/>
            </p:cNvGrpSpPr>
            <p:nvPr/>
          </p:nvGrpSpPr>
          <p:grpSpPr bwMode="auto">
            <a:xfrm>
              <a:off x="2744" y="2205"/>
              <a:ext cx="2314" cy="1996"/>
              <a:chOff x="2744" y="2205"/>
              <a:chExt cx="2314" cy="1996"/>
            </a:xfrm>
          </p:grpSpPr>
          <p:sp>
            <p:nvSpPr>
              <p:cNvPr id="36875" name="Text Box 11"/>
              <p:cNvSpPr txBox="1">
                <a:spLocks noChangeArrowheads="1"/>
              </p:cNvSpPr>
              <p:nvPr/>
            </p:nvSpPr>
            <p:spPr bwMode="auto">
              <a:xfrm>
                <a:off x="3958" y="2345"/>
                <a:ext cx="242"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grpSp>
            <p:nvGrpSpPr>
              <p:cNvPr id="36876" name="Group 12"/>
              <p:cNvGrpSpPr>
                <a:grpSpLocks/>
              </p:cNvGrpSpPr>
              <p:nvPr/>
            </p:nvGrpSpPr>
            <p:grpSpPr bwMode="auto">
              <a:xfrm>
                <a:off x="2744" y="2205"/>
                <a:ext cx="2314" cy="1996"/>
                <a:chOff x="2744" y="2205"/>
                <a:chExt cx="2314" cy="1996"/>
              </a:xfrm>
            </p:grpSpPr>
            <p:grpSp>
              <p:nvGrpSpPr>
                <p:cNvPr id="36877" name="Group 13"/>
                <p:cNvGrpSpPr>
                  <a:grpSpLocks/>
                </p:cNvGrpSpPr>
                <p:nvPr/>
              </p:nvGrpSpPr>
              <p:grpSpPr bwMode="auto">
                <a:xfrm>
                  <a:off x="2744" y="2205"/>
                  <a:ext cx="2314" cy="1996"/>
                  <a:chOff x="2744" y="2205"/>
                  <a:chExt cx="2314" cy="1996"/>
                </a:xfrm>
              </p:grpSpPr>
              <p:sp>
                <p:nvSpPr>
                  <p:cNvPr id="36878" name="Rectangle 14"/>
                  <p:cNvSpPr>
                    <a:spLocks noChangeArrowheads="1"/>
                  </p:cNvSpPr>
                  <p:nvPr/>
                </p:nvSpPr>
                <p:spPr bwMode="auto">
                  <a:xfrm>
                    <a:off x="2744" y="2205"/>
                    <a:ext cx="2314" cy="199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6879" name="Line 15"/>
                  <p:cNvSpPr>
                    <a:spLocks noChangeShapeType="1"/>
                  </p:cNvSpPr>
                  <p:nvPr/>
                </p:nvSpPr>
                <p:spPr bwMode="auto">
                  <a:xfrm>
                    <a:off x="3032" y="3929"/>
                    <a:ext cx="179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880" name="Line 16"/>
                  <p:cNvSpPr>
                    <a:spLocks noChangeShapeType="1"/>
                  </p:cNvSpPr>
                  <p:nvPr/>
                </p:nvSpPr>
                <p:spPr bwMode="auto">
                  <a:xfrm>
                    <a:off x="4132" y="2523"/>
                    <a:ext cx="0" cy="1406"/>
                  </a:xfrm>
                  <a:prstGeom prst="line">
                    <a:avLst/>
                  </a:prstGeom>
                  <a:noFill/>
                  <a:ln w="1905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881" name="Line 17"/>
                  <p:cNvSpPr>
                    <a:spLocks noChangeShapeType="1"/>
                  </p:cNvSpPr>
                  <p:nvPr/>
                </p:nvSpPr>
                <p:spPr bwMode="auto">
                  <a:xfrm>
                    <a:off x="3554" y="2523"/>
                    <a:ext cx="1098" cy="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882" name="Line 18"/>
                  <p:cNvSpPr>
                    <a:spLocks noChangeShapeType="1"/>
                  </p:cNvSpPr>
                  <p:nvPr/>
                </p:nvSpPr>
                <p:spPr bwMode="auto">
                  <a:xfrm flipV="1">
                    <a:off x="3322" y="2523"/>
                    <a:ext cx="1099" cy="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883" name="Oval 19"/>
                  <p:cNvSpPr>
                    <a:spLocks noChangeArrowheads="1"/>
                  </p:cNvSpPr>
                  <p:nvPr/>
                </p:nvSpPr>
                <p:spPr bwMode="auto">
                  <a:xfrm>
                    <a:off x="3958" y="2886"/>
                    <a:ext cx="58" cy="4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6884" name="Text Box 20"/>
                  <p:cNvSpPr txBox="1">
                    <a:spLocks noChangeArrowheads="1"/>
                  </p:cNvSpPr>
                  <p:nvPr/>
                </p:nvSpPr>
                <p:spPr bwMode="auto">
                  <a:xfrm>
                    <a:off x="4248" y="3979"/>
                    <a:ext cx="352"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36885" name="Text Box 21"/>
                  <p:cNvSpPr txBox="1">
                    <a:spLocks noChangeArrowheads="1"/>
                  </p:cNvSpPr>
                  <p:nvPr/>
                </p:nvSpPr>
                <p:spPr bwMode="auto">
                  <a:xfrm>
                    <a:off x="2744" y="2300"/>
                    <a:ext cx="386"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sp>
              <p:nvSpPr>
                <p:cNvPr id="36886" name="Text Box 22"/>
                <p:cNvSpPr txBox="1">
                  <a:spLocks noChangeArrowheads="1"/>
                </p:cNvSpPr>
                <p:nvPr/>
              </p:nvSpPr>
              <p:spPr bwMode="auto">
                <a:xfrm>
                  <a:off x="4364" y="2435"/>
                  <a:ext cx="244"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SRAS</a:t>
                  </a:r>
                </a:p>
              </p:txBody>
            </p:sp>
          </p:grpSp>
        </p:grpSp>
        <p:sp>
          <p:nvSpPr>
            <p:cNvPr id="36887" name="Text Box 23"/>
            <p:cNvSpPr txBox="1">
              <a:spLocks noChangeArrowheads="1"/>
            </p:cNvSpPr>
            <p:nvPr/>
          </p:nvSpPr>
          <p:spPr bwMode="auto">
            <a:xfrm>
              <a:off x="4595" y="3480"/>
              <a:ext cx="214"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500" b="1" dirty="0">
                  <a:latin typeface="Tw Cen MT Condensed" panose="020B0606020104020203" pitchFamily="34" charset="0"/>
                </a:rPr>
                <a:t>1</a:t>
              </a:r>
            </a:p>
          </p:txBody>
        </p:sp>
      </p:grpSp>
      <p:grpSp>
        <p:nvGrpSpPr>
          <p:cNvPr id="36888" name="Group 24"/>
          <p:cNvGrpSpPr>
            <a:grpSpLocks/>
          </p:cNvGrpSpPr>
          <p:nvPr/>
        </p:nvGrpSpPr>
        <p:grpSpPr bwMode="auto">
          <a:xfrm>
            <a:off x="7032626" y="4437063"/>
            <a:ext cx="1655763" cy="1079500"/>
            <a:chOff x="3470" y="2795"/>
            <a:chExt cx="1043" cy="680"/>
          </a:xfrm>
        </p:grpSpPr>
        <p:sp>
          <p:nvSpPr>
            <p:cNvPr id="36889" name="Line 25"/>
            <p:cNvSpPr>
              <a:spLocks noChangeShapeType="1"/>
            </p:cNvSpPr>
            <p:nvPr/>
          </p:nvSpPr>
          <p:spPr bwMode="auto">
            <a:xfrm flipH="1">
              <a:off x="4241" y="3475"/>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890" name="Line 26"/>
            <p:cNvSpPr>
              <a:spLocks noChangeShapeType="1"/>
            </p:cNvSpPr>
            <p:nvPr/>
          </p:nvSpPr>
          <p:spPr bwMode="auto">
            <a:xfrm flipH="1">
              <a:off x="3470" y="2795"/>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grpSp>
        <p:nvGrpSpPr>
          <p:cNvPr id="36891" name="Group 27"/>
          <p:cNvGrpSpPr>
            <a:grpSpLocks/>
          </p:cNvGrpSpPr>
          <p:nvPr/>
        </p:nvGrpSpPr>
        <p:grpSpPr bwMode="auto">
          <a:xfrm>
            <a:off x="6642101" y="4254501"/>
            <a:ext cx="2268538" cy="1819276"/>
            <a:chOff x="3264" y="2704"/>
            <a:chExt cx="1429" cy="1146"/>
          </a:xfrm>
        </p:grpSpPr>
        <p:sp>
          <p:nvSpPr>
            <p:cNvPr id="36892" name="Line 28"/>
            <p:cNvSpPr>
              <a:spLocks noChangeShapeType="1"/>
            </p:cNvSpPr>
            <p:nvPr/>
          </p:nvSpPr>
          <p:spPr bwMode="auto">
            <a:xfrm>
              <a:off x="3264" y="2704"/>
              <a:ext cx="1273" cy="108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893" name="Oval 29"/>
            <p:cNvSpPr>
              <a:spLocks noChangeArrowheads="1"/>
            </p:cNvSpPr>
            <p:nvPr/>
          </p:nvSpPr>
          <p:spPr bwMode="auto">
            <a:xfrm>
              <a:off x="3727" y="3113"/>
              <a:ext cx="58" cy="4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6894" name="Text Box 30"/>
            <p:cNvSpPr txBox="1">
              <a:spLocks noChangeArrowheads="1"/>
            </p:cNvSpPr>
            <p:nvPr/>
          </p:nvSpPr>
          <p:spPr bwMode="auto">
            <a:xfrm>
              <a:off x="4479" y="3705"/>
              <a:ext cx="214"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500" b="1" dirty="0">
                  <a:latin typeface="Tw Cen MT Condensed" panose="020B0606020104020203" pitchFamily="34" charset="0"/>
                </a:rPr>
                <a:t>2</a:t>
              </a:r>
            </a:p>
          </p:txBody>
        </p:sp>
      </p:grpSp>
      <p:grpSp>
        <p:nvGrpSpPr>
          <p:cNvPr id="36895" name="Group 31"/>
          <p:cNvGrpSpPr>
            <a:grpSpLocks/>
          </p:cNvGrpSpPr>
          <p:nvPr/>
        </p:nvGrpSpPr>
        <p:grpSpPr bwMode="auto">
          <a:xfrm>
            <a:off x="6337300" y="3789363"/>
            <a:ext cx="1860550" cy="2597150"/>
            <a:chOff x="3032" y="2387"/>
            <a:chExt cx="1172" cy="1636"/>
          </a:xfrm>
        </p:grpSpPr>
        <p:sp>
          <p:nvSpPr>
            <p:cNvPr id="36896" name="Line 32"/>
            <p:cNvSpPr>
              <a:spLocks noChangeShapeType="1"/>
            </p:cNvSpPr>
            <p:nvPr/>
          </p:nvSpPr>
          <p:spPr bwMode="auto">
            <a:xfrm>
              <a:off x="3032" y="2387"/>
              <a:ext cx="0" cy="14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897" name="Text Box 33"/>
            <p:cNvSpPr txBox="1">
              <a:spLocks noChangeArrowheads="1"/>
            </p:cNvSpPr>
            <p:nvPr/>
          </p:nvSpPr>
          <p:spPr bwMode="auto">
            <a:xfrm>
              <a:off x="4038" y="3850"/>
              <a:ext cx="166"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Tw Cen MT Condensed" panose="020B0606020104020203" pitchFamily="34" charset="0"/>
                </a:rPr>
                <a:t>Ŷ</a:t>
              </a:r>
            </a:p>
          </p:txBody>
        </p:sp>
      </p:grpSp>
      <p:grpSp>
        <p:nvGrpSpPr>
          <p:cNvPr id="36898" name="Group 34"/>
          <p:cNvGrpSpPr>
            <a:grpSpLocks/>
          </p:cNvGrpSpPr>
          <p:nvPr/>
        </p:nvGrpSpPr>
        <p:grpSpPr bwMode="auto">
          <a:xfrm>
            <a:off x="4702175" y="4432304"/>
            <a:ext cx="3074988" cy="639763"/>
            <a:chOff x="2030" y="2792"/>
            <a:chExt cx="1937" cy="403"/>
          </a:xfrm>
        </p:grpSpPr>
        <p:sp>
          <p:nvSpPr>
            <p:cNvPr id="36899" name="Line 35"/>
            <p:cNvSpPr>
              <a:spLocks noChangeShapeType="1"/>
            </p:cNvSpPr>
            <p:nvPr/>
          </p:nvSpPr>
          <p:spPr bwMode="auto">
            <a:xfrm flipH="1">
              <a:off x="3035" y="3118"/>
              <a:ext cx="68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900" name="Line 36"/>
            <p:cNvSpPr>
              <a:spLocks noChangeShapeType="1"/>
            </p:cNvSpPr>
            <p:nvPr/>
          </p:nvSpPr>
          <p:spPr bwMode="auto">
            <a:xfrm flipH="1">
              <a:off x="3057" y="2866"/>
              <a:ext cx="91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901" name="Text Box 37"/>
            <p:cNvSpPr txBox="1">
              <a:spLocks noChangeArrowheads="1"/>
            </p:cNvSpPr>
            <p:nvPr/>
          </p:nvSpPr>
          <p:spPr bwMode="auto">
            <a:xfrm>
              <a:off x="2830" y="2792"/>
              <a:ext cx="23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36902" name="Text Box 38"/>
            <p:cNvSpPr txBox="1">
              <a:spLocks noChangeArrowheads="1"/>
            </p:cNvSpPr>
            <p:nvPr/>
          </p:nvSpPr>
          <p:spPr bwMode="auto">
            <a:xfrm>
              <a:off x="2838" y="3040"/>
              <a:ext cx="23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36903" name="Line 39"/>
            <p:cNvSpPr>
              <a:spLocks noChangeShapeType="1"/>
            </p:cNvSpPr>
            <p:nvPr/>
          </p:nvSpPr>
          <p:spPr bwMode="auto">
            <a:xfrm>
              <a:off x="2840" y="2848"/>
              <a:ext cx="0" cy="26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904" name="Text Box 40"/>
            <p:cNvSpPr txBox="1">
              <a:spLocks noChangeArrowheads="1"/>
            </p:cNvSpPr>
            <p:nvPr/>
          </p:nvSpPr>
          <p:spPr bwMode="auto">
            <a:xfrm>
              <a:off x="2030" y="2833"/>
              <a:ext cx="567" cy="252"/>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a:latin typeface="Tw Cen MT Condensed" panose="020B0606020104020203" pitchFamily="34" charset="0"/>
                </a:rPr>
                <a:t>DEFLATIONARY </a:t>
              </a:r>
            </a:p>
            <a:p>
              <a:pPr algn="ctr"/>
              <a:r>
                <a:rPr lang="en-GB" altLang="en-US" sz="1000" b="1" dirty="0">
                  <a:latin typeface="Tw Cen MT Condensed" panose="020B0606020104020203" pitchFamily="34" charset="0"/>
                </a:rPr>
                <a:t>PRESSURES</a:t>
              </a:r>
            </a:p>
          </p:txBody>
        </p:sp>
        <p:sp>
          <p:nvSpPr>
            <p:cNvPr id="36905" name="Line 41"/>
            <p:cNvSpPr>
              <a:spLocks noChangeShapeType="1"/>
            </p:cNvSpPr>
            <p:nvPr/>
          </p:nvSpPr>
          <p:spPr bwMode="auto">
            <a:xfrm>
              <a:off x="2648" y="2936"/>
              <a:ext cx="160" cy="2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grpSp>
        <p:nvGrpSpPr>
          <p:cNvPr id="36906" name="Group 42"/>
          <p:cNvGrpSpPr>
            <a:grpSpLocks/>
          </p:cNvGrpSpPr>
          <p:nvPr/>
        </p:nvGrpSpPr>
        <p:grpSpPr bwMode="auto">
          <a:xfrm>
            <a:off x="7273926" y="4624390"/>
            <a:ext cx="2970213" cy="2087563"/>
            <a:chOff x="3622" y="2913"/>
            <a:chExt cx="1871" cy="1315"/>
          </a:xfrm>
        </p:grpSpPr>
        <p:sp>
          <p:nvSpPr>
            <p:cNvPr id="36907" name="Line 43"/>
            <p:cNvSpPr>
              <a:spLocks noChangeShapeType="1"/>
            </p:cNvSpPr>
            <p:nvPr/>
          </p:nvSpPr>
          <p:spPr bwMode="auto">
            <a:xfrm>
              <a:off x="3718" y="3129"/>
              <a:ext cx="0" cy="69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908" name="Line 44"/>
            <p:cNvSpPr>
              <a:spLocks noChangeShapeType="1"/>
            </p:cNvSpPr>
            <p:nvPr/>
          </p:nvSpPr>
          <p:spPr bwMode="auto">
            <a:xfrm>
              <a:off x="3982" y="2913"/>
              <a:ext cx="0" cy="922"/>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909" name="Text Box 45"/>
            <p:cNvSpPr txBox="1">
              <a:spLocks noChangeArrowheads="1"/>
            </p:cNvSpPr>
            <p:nvPr/>
          </p:nvSpPr>
          <p:spPr bwMode="auto">
            <a:xfrm>
              <a:off x="3886" y="3848"/>
              <a:ext cx="183"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36910" name="Text Box 46"/>
            <p:cNvSpPr txBox="1">
              <a:spLocks noChangeArrowheads="1"/>
            </p:cNvSpPr>
            <p:nvPr/>
          </p:nvSpPr>
          <p:spPr bwMode="auto">
            <a:xfrm>
              <a:off x="3622" y="3840"/>
              <a:ext cx="183"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36911" name="Line 47"/>
            <p:cNvSpPr>
              <a:spLocks noChangeShapeType="1"/>
            </p:cNvSpPr>
            <p:nvPr/>
          </p:nvSpPr>
          <p:spPr bwMode="auto">
            <a:xfrm flipH="1">
              <a:off x="3680" y="4000"/>
              <a:ext cx="32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6912" name="Text Box 48"/>
            <p:cNvSpPr txBox="1">
              <a:spLocks noChangeArrowheads="1"/>
            </p:cNvSpPr>
            <p:nvPr/>
          </p:nvSpPr>
          <p:spPr bwMode="auto">
            <a:xfrm>
              <a:off x="4252" y="4073"/>
              <a:ext cx="1241" cy="155"/>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a:latin typeface="Tw Cen MT Condensed" panose="020B0606020104020203" pitchFamily="34" charset="0"/>
                </a:rPr>
                <a:t>DECREASE IN OUTPUT IN THE ECONOMY</a:t>
              </a:r>
            </a:p>
          </p:txBody>
        </p:sp>
        <p:sp>
          <p:nvSpPr>
            <p:cNvPr id="36913" name="Line 49"/>
            <p:cNvSpPr>
              <a:spLocks noChangeShapeType="1"/>
            </p:cNvSpPr>
            <p:nvPr/>
          </p:nvSpPr>
          <p:spPr bwMode="auto">
            <a:xfrm flipH="1" flipV="1">
              <a:off x="3904" y="4032"/>
              <a:ext cx="240" cy="12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sp>
        <p:nvSpPr>
          <p:cNvPr id="36914" name="Rectangle 50"/>
          <p:cNvSpPr>
            <a:spLocks noChangeArrowheads="1"/>
          </p:cNvSpPr>
          <p:nvPr/>
        </p:nvSpPr>
        <p:spPr bwMode="auto">
          <a:xfrm>
            <a:off x="1524000" y="1"/>
            <a:ext cx="9144000" cy="823913"/>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anose="020F0502020204030204" pitchFamily="34" charset="0"/>
              </a:defRPr>
            </a:lvl1pPr>
            <a:lvl2pPr marL="885825" indent="-342900">
              <a:defRPr sz="2400">
                <a:solidFill>
                  <a:schemeClr val="tx1"/>
                </a:solidFill>
                <a:latin typeface="Calibri" panose="020F0502020204030204" pitchFamily="34" charset="0"/>
              </a:defRPr>
            </a:lvl2pPr>
            <a:lvl3pPr marL="1408113" indent="-342900">
              <a:defRPr sz="2400">
                <a:solidFill>
                  <a:schemeClr val="tx1"/>
                </a:solidFill>
                <a:latin typeface="Calibri" panose="020F0502020204030204" pitchFamily="34" charset="0"/>
              </a:defRPr>
            </a:lvl3pPr>
            <a:lvl4pPr marL="1930400" indent="-342900">
              <a:defRPr sz="2400">
                <a:solidFill>
                  <a:schemeClr val="tx1"/>
                </a:solidFill>
                <a:latin typeface="Calibri" panose="020F0502020204030204" pitchFamily="34" charset="0"/>
              </a:defRPr>
            </a:lvl4pPr>
            <a:lvl5pPr marL="2452688" indent="-342900">
              <a:defRPr sz="2400">
                <a:solidFill>
                  <a:schemeClr val="tx1"/>
                </a:solidFill>
                <a:latin typeface="Calibri" panose="020F0502020204030204" pitchFamily="34" charset="0"/>
              </a:defRPr>
            </a:lvl5pPr>
            <a:lvl6pPr marL="2909888" indent="-342900" fontAlgn="base">
              <a:spcBef>
                <a:spcPct val="0"/>
              </a:spcBef>
              <a:spcAft>
                <a:spcPct val="0"/>
              </a:spcAft>
              <a:defRPr sz="2400">
                <a:solidFill>
                  <a:schemeClr val="tx1"/>
                </a:solidFill>
                <a:latin typeface="Calibri" panose="020F0502020204030204" pitchFamily="34" charset="0"/>
              </a:defRPr>
            </a:lvl6pPr>
            <a:lvl7pPr marL="3367088" indent="-342900" fontAlgn="base">
              <a:spcBef>
                <a:spcPct val="0"/>
              </a:spcBef>
              <a:spcAft>
                <a:spcPct val="0"/>
              </a:spcAft>
              <a:defRPr sz="2400">
                <a:solidFill>
                  <a:schemeClr val="tx1"/>
                </a:solidFill>
                <a:latin typeface="Calibri" panose="020F0502020204030204" pitchFamily="34" charset="0"/>
              </a:defRPr>
            </a:lvl7pPr>
            <a:lvl8pPr marL="3824288" indent="-342900" fontAlgn="base">
              <a:spcBef>
                <a:spcPct val="0"/>
              </a:spcBef>
              <a:spcAft>
                <a:spcPct val="0"/>
              </a:spcAft>
              <a:defRPr sz="2400">
                <a:solidFill>
                  <a:schemeClr val="tx1"/>
                </a:solidFill>
                <a:latin typeface="Calibri" panose="020F0502020204030204" pitchFamily="34" charset="0"/>
              </a:defRPr>
            </a:lvl8pPr>
            <a:lvl9pPr marL="4281488" indent="-342900" fontAlgn="base">
              <a:spcBef>
                <a:spcPct val="0"/>
              </a:spcBef>
              <a:spcAft>
                <a:spcPct val="0"/>
              </a:spcAft>
              <a:defRPr sz="2400">
                <a:solidFill>
                  <a:schemeClr val="tx1"/>
                </a:solidFill>
                <a:latin typeface="Calibri" panose="020F0502020204030204" pitchFamily="34" charset="0"/>
              </a:defRPr>
            </a:lvl9pPr>
          </a:lstStyle>
          <a:p>
            <a:pPr algn="ctr"/>
            <a:r>
              <a:rPr lang="en-GB" altLang="en-US" sz="4800" b="1" dirty="0">
                <a:latin typeface="Tw Cen MT Condensed" panose="020B0606020104020203" pitchFamily="34" charset="0"/>
              </a:rPr>
              <a:t>TRANSMISSION MECHANISM</a:t>
            </a:r>
          </a:p>
        </p:txBody>
      </p:sp>
    </p:spTree>
    <p:extLst>
      <p:ext uri="{BB962C8B-B14F-4D97-AF65-F5344CB8AC3E}">
        <p14:creationId xmlns:p14="http://schemas.microsoft.com/office/powerpoint/2010/main" val="857582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868"/>
                                        </p:tgtEl>
                                        <p:attrNameLst>
                                          <p:attrName>style.visibility</p:attrName>
                                        </p:attrNameLst>
                                      </p:cBhvr>
                                      <p:to>
                                        <p:strVal val="visible"/>
                                      </p:to>
                                    </p:set>
                                    <p:anim calcmode="lin" valueType="num">
                                      <p:cBhvr additive="base">
                                        <p:cTn id="11" dur="500" fill="hold"/>
                                        <p:tgtEl>
                                          <p:spTgt spid="36868"/>
                                        </p:tgtEl>
                                        <p:attrNameLst>
                                          <p:attrName>ppt_x</p:attrName>
                                        </p:attrNameLst>
                                      </p:cBhvr>
                                      <p:tavLst>
                                        <p:tav tm="0">
                                          <p:val>
                                            <p:strVal val="#ppt_x"/>
                                          </p:val>
                                        </p:tav>
                                        <p:tav tm="100000">
                                          <p:val>
                                            <p:strVal val="#ppt_x"/>
                                          </p:val>
                                        </p:tav>
                                      </p:tavLst>
                                    </p:anim>
                                    <p:anim calcmode="lin" valueType="num">
                                      <p:cBhvr additive="base">
                                        <p:cTn id="12"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6871"/>
                                        </p:tgtEl>
                                        <p:attrNameLst>
                                          <p:attrName>style.visibility</p:attrName>
                                        </p:attrNameLst>
                                      </p:cBhvr>
                                      <p:to>
                                        <p:strVal val="visible"/>
                                      </p:to>
                                    </p:set>
                                    <p:anim calcmode="lin" valueType="num">
                                      <p:cBhvr additive="base">
                                        <p:cTn id="17" dur="500" fill="hold"/>
                                        <p:tgtEl>
                                          <p:spTgt spid="36871"/>
                                        </p:tgtEl>
                                        <p:attrNameLst>
                                          <p:attrName>ppt_x</p:attrName>
                                        </p:attrNameLst>
                                      </p:cBhvr>
                                      <p:tavLst>
                                        <p:tav tm="0">
                                          <p:val>
                                            <p:strVal val="#ppt_x"/>
                                          </p:val>
                                        </p:tav>
                                        <p:tav tm="100000">
                                          <p:val>
                                            <p:strVal val="#ppt_x"/>
                                          </p:val>
                                        </p:tav>
                                      </p:tavLst>
                                    </p:anim>
                                    <p:anim calcmode="lin" valueType="num">
                                      <p:cBhvr additive="base">
                                        <p:cTn id="18" dur="500" fill="hold"/>
                                        <p:tgtEl>
                                          <p:spTgt spid="3687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869"/>
                                        </p:tgtEl>
                                        <p:attrNameLst>
                                          <p:attrName>style.visibility</p:attrName>
                                        </p:attrNameLst>
                                      </p:cBhvr>
                                      <p:to>
                                        <p:strVal val="visible"/>
                                      </p:to>
                                    </p:set>
                                    <p:anim calcmode="lin" valueType="num">
                                      <p:cBhvr additive="base">
                                        <p:cTn id="21" dur="500" fill="hold"/>
                                        <p:tgtEl>
                                          <p:spTgt spid="36869"/>
                                        </p:tgtEl>
                                        <p:attrNameLst>
                                          <p:attrName>ppt_x</p:attrName>
                                        </p:attrNameLst>
                                      </p:cBhvr>
                                      <p:tavLst>
                                        <p:tav tm="0">
                                          <p:val>
                                            <p:strVal val="#ppt_x"/>
                                          </p:val>
                                        </p:tav>
                                        <p:tav tm="100000">
                                          <p:val>
                                            <p:strVal val="#ppt_x"/>
                                          </p:val>
                                        </p:tav>
                                      </p:tavLst>
                                    </p:anim>
                                    <p:anim calcmode="lin" valueType="num">
                                      <p:cBhvr additive="base">
                                        <p:cTn id="22"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36872">
                                            <p:bg/>
                                          </p:spTgt>
                                        </p:tgtEl>
                                        <p:attrNameLst>
                                          <p:attrName>style.visibility</p:attrName>
                                        </p:attrNameLst>
                                      </p:cBhvr>
                                      <p:to>
                                        <p:strVal val="visible"/>
                                      </p:to>
                                    </p:set>
                                    <p:anim calcmode="lin" valueType="num">
                                      <p:cBhvr additive="base">
                                        <p:cTn id="27" dur="500" fill="hold"/>
                                        <p:tgtEl>
                                          <p:spTgt spid="36872">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36872">
                                            <p:bg/>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36872">
                                            <p:txEl>
                                              <p:pRg st="0" end="0"/>
                                            </p:txEl>
                                          </p:spTgt>
                                        </p:tgtEl>
                                        <p:attrNameLst>
                                          <p:attrName>style.visibility</p:attrName>
                                        </p:attrNameLst>
                                      </p:cBhvr>
                                      <p:to>
                                        <p:strVal val="visible"/>
                                      </p:to>
                                    </p:set>
                                    <p:anim calcmode="lin" valueType="num">
                                      <p:cBhvr additive="base">
                                        <p:cTn id="31" dur="500" fill="hold"/>
                                        <p:tgtEl>
                                          <p:spTgt spid="3687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6872">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6872">
                                            <p:txEl>
                                              <p:pRg st="1" end="1"/>
                                            </p:txEl>
                                          </p:spTgt>
                                        </p:tgtEl>
                                        <p:attrNameLst>
                                          <p:attrName>style.visibility</p:attrName>
                                        </p:attrNameLst>
                                      </p:cBhvr>
                                      <p:to>
                                        <p:strVal val="visible"/>
                                      </p:to>
                                    </p:set>
                                    <p:anim calcmode="lin" valueType="num">
                                      <p:cBhvr additive="base">
                                        <p:cTn id="35" dur="500" fill="hold"/>
                                        <p:tgtEl>
                                          <p:spTgt spid="36872">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6872">
                                            <p:txEl>
                                              <p:pRg st="1" end="1"/>
                                            </p:tx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36872">
                                            <p:txEl>
                                              <p:pRg st="2" end="2"/>
                                            </p:txEl>
                                          </p:spTgt>
                                        </p:tgtEl>
                                        <p:attrNameLst>
                                          <p:attrName>style.visibility</p:attrName>
                                        </p:attrNameLst>
                                      </p:cBhvr>
                                      <p:to>
                                        <p:strVal val="visible"/>
                                      </p:to>
                                    </p:set>
                                    <p:anim calcmode="lin" valueType="num">
                                      <p:cBhvr additive="base">
                                        <p:cTn id="39" dur="500" fill="hold"/>
                                        <p:tgtEl>
                                          <p:spTgt spid="36872">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6872">
                                            <p:txEl>
                                              <p:pRg st="2" end="2"/>
                                            </p:txEl>
                                          </p:spTgt>
                                        </p:tgtEl>
                                        <p:attrNameLst>
                                          <p:attrName>ppt_y</p:attrName>
                                        </p:attrNameLst>
                                      </p:cBhvr>
                                      <p:tavLst>
                                        <p:tav tm="0">
                                          <p:val>
                                            <p:strVal val="0-#ppt_h/2"/>
                                          </p:val>
                                        </p:tav>
                                        <p:tav tm="100000">
                                          <p:val>
                                            <p:strVal val="#ppt_y"/>
                                          </p:val>
                                        </p:tav>
                                      </p:tavLst>
                                    </p:anim>
                                  </p:childTnLst>
                                </p:cTn>
                              </p:par>
                              <p:par>
                                <p:cTn id="41" presetID="4" presetClass="entr" presetSubtype="16" fill="hold" nodeType="withEffect">
                                  <p:stCondLst>
                                    <p:cond delay="0"/>
                                  </p:stCondLst>
                                  <p:childTnLst>
                                    <p:set>
                                      <p:cBhvr>
                                        <p:cTn id="42" dur="1" fill="hold">
                                          <p:stCondLst>
                                            <p:cond delay="0"/>
                                          </p:stCondLst>
                                        </p:cTn>
                                        <p:tgtEl>
                                          <p:spTgt spid="36895"/>
                                        </p:tgtEl>
                                        <p:attrNameLst>
                                          <p:attrName>style.visibility</p:attrName>
                                        </p:attrNameLst>
                                      </p:cBhvr>
                                      <p:to>
                                        <p:strVal val="visible"/>
                                      </p:to>
                                    </p:set>
                                    <p:animEffect transition="in" filter="box(in)">
                                      <p:cBhvr>
                                        <p:cTn id="43" dur="500"/>
                                        <p:tgtEl>
                                          <p:spTgt spid="36895"/>
                                        </p:tgtEl>
                                      </p:cBhvr>
                                    </p:animEffect>
                                  </p:childTnLst>
                                </p:cTn>
                              </p:par>
                              <p:par>
                                <p:cTn id="44" presetID="4" presetClass="entr" presetSubtype="16" fill="hold" nodeType="withEffect">
                                  <p:stCondLst>
                                    <p:cond delay="0"/>
                                  </p:stCondLst>
                                  <p:childTnLst>
                                    <p:set>
                                      <p:cBhvr>
                                        <p:cTn id="45" dur="1" fill="hold">
                                          <p:stCondLst>
                                            <p:cond delay="0"/>
                                          </p:stCondLst>
                                        </p:cTn>
                                        <p:tgtEl>
                                          <p:spTgt spid="36873"/>
                                        </p:tgtEl>
                                        <p:attrNameLst>
                                          <p:attrName>style.visibility</p:attrName>
                                        </p:attrNameLst>
                                      </p:cBhvr>
                                      <p:to>
                                        <p:strVal val="visible"/>
                                      </p:to>
                                    </p:set>
                                    <p:animEffect transition="in" filter="box(in)">
                                      <p:cBhvr>
                                        <p:cTn id="46" dur="500"/>
                                        <p:tgtEl>
                                          <p:spTgt spid="36873"/>
                                        </p:tgtEl>
                                      </p:cBhvr>
                                    </p:animEffect>
                                  </p:childTnLst>
                                </p:cTn>
                              </p:par>
                              <p:par>
                                <p:cTn id="47" presetID="4" presetClass="entr" presetSubtype="16" fill="hold" nodeType="withEffect">
                                  <p:stCondLst>
                                    <p:cond delay="0"/>
                                  </p:stCondLst>
                                  <p:childTnLst>
                                    <p:set>
                                      <p:cBhvr>
                                        <p:cTn id="48" dur="1" fill="hold">
                                          <p:stCondLst>
                                            <p:cond delay="0"/>
                                          </p:stCondLst>
                                        </p:cTn>
                                        <p:tgtEl>
                                          <p:spTgt spid="36888"/>
                                        </p:tgtEl>
                                        <p:attrNameLst>
                                          <p:attrName>style.visibility</p:attrName>
                                        </p:attrNameLst>
                                      </p:cBhvr>
                                      <p:to>
                                        <p:strVal val="visible"/>
                                      </p:to>
                                    </p:set>
                                    <p:animEffect transition="in" filter="box(in)">
                                      <p:cBhvr>
                                        <p:cTn id="49" dur="2000"/>
                                        <p:tgtEl>
                                          <p:spTgt spid="36888"/>
                                        </p:tgtEl>
                                      </p:cBhvr>
                                    </p:animEffect>
                                  </p:childTnLst>
                                </p:cTn>
                              </p:par>
                              <p:par>
                                <p:cTn id="50" presetID="2" presetClass="entr" presetSubtype="2" fill="hold" nodeType="withEffect">
                                  <p:stCondLst>
                                    <p:cond delay="0"/>
                                  </p:stCondLst>
                                  <p:childTnLst>
                                    <p:set>
                                      <p:cBhvr>
                                        <p:cTn id="51" dur="1" fill="hold">
                                          <p:stCondLst>
                                            <p:cond delay="0"/>
                                          </p:stCondLst>
                                        </p:cTn>
                                        <p:tgtEl>
                                          <p:spTgt spid="36891"/>
                                        </p:tgtEl>
                                        <p:attrNameLst>
                                          <p:attrName>style.visibility</p:attrName>
                                        </p:attrNameLst>
                                      </p:cBhvr>
                                      <p:to>
                                        <p:strVal val="visible"/>
                                      </p:to>
                                    </p:set>
                                    <p:anim calcmode="lin" valueType="num">
                                      <p:cBhvr additive="base">
                                        <p:cTn id="52" dur="1000" fill="hold"/>
                                        <p:tgtEl>
                                          <p:spTgt spid="36891"/>
                                        </p:tgtEl>
                                        <p:attrNameLst>
                                          <p:attrName>ppt_x</p:attrName>
                                        </p:attrNameLst>
                                      </p:cBhvr>
                                      <p:tavLst>
                                        <p:tav tm="0">
                                          <p:val>
                                            <p:strVal val="1+#ppt_w/2"/>
                                          </p:val>
                                        </p:tav>
                                        <p:tav tm="100000">
                                          <p:val>
                                            <p:strVal val="#ppt_x"/>
                                          </p:val>
                                        </p:tav>
                                      </p:tavLst>
                                    </p:anim>
                                    <p:anim calcmode="lin" valueType="num">
                                      <p:cBhvr additive="base">
                                        <p:cTn id="53" dur="1000" fill="hold"/>
                                        <p:tgtEl>
                                          <p:spTgt spid="36891"/>
                                        </p:tgtEl>
                                        <p:attrNameLst>
                                          <p:attrName>ppt_y</p:attrName>
                                        </p:attrNameLst>
                                      </p:cBhvr>
                                      <p:tavLst>
                                        <p:tav tm="0">
                                          <p:val>
                                            <p:strVal val="#ppt_y"/>
                                          </p:val>
                                        </p:tav>
                                        <p:tav tm="100000">
                                          <p:val>
                                            <p:strVal val="#ppt_y"/>
                                          </p:val>
                                        </p:tav>
                                      </p:tavLst>
                                    </p:anim>
                                  </p:childTnLst>
                                </p:cTn>
                              </p:par>
                              <p:par>
                                <p:cTn id="54" presetID="8" presetClass="entr" presetSubtype="16" fill="hold" nodeType="withEffect">
                                  <p:stCondLst>
                                    <p:cond delay="0"/>
                                  </p:stCondLst>
                                  <p:childTnLst>
                                    <p:set>
                                      <p:cBhvr>
                                        <p:cTn id="55" dur="1" fill="hold">
                                          <p:stCondLst>
                                            <p:cond delay="0"/>
                                          </p:stCondLst>
                                        </p:cTn>
                                        <p:tgtEl>
                                          <p:spTgt spid="36870"/>
                                        </p:tgtEl>
                                        <p:attrNameLst>
                                          <p:attrName>style.visibility</p:attrName>
                                        </p:attrNameLst>
                                      </p:cBhvr>
                                      <p:to>
                                        <p:strVal val="visible"/>
                                      </p:to>
                                    </p:set>
                                    <p:animEffect transition="in" filter="diamond(in)">
                                      <p:cBhvr>
                                        <p:cTn id="56" dur="500"/>
                                        <p:tgtEl>
                                          <p:spTgt spid="3687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nodeType="clickEffect">
                                  <p:stCondLst>
                                    <p:cond delay="0"/>
                                  </p:stCondLst>
                                  <p:childTnLst>
                                    <p:set>
                                      <p:cBhvr>
                                        <p:cTn id="60" dur="1" fill="hold">
                                          <p:stCondLst>
                                            <p:cond delay="0"/>
                                          </p:stCondLst>
                                        </p:cTn>
                                        <p:tgtEl>
                                          <p:spTgt spid="36906"/>
                                        </p:tgtEl>
                                        <p:attrNameLst>
                                          <p:attrName>style.visibility</p:attrName>
                                        </p:attrNameLst>
                                      </p:cBhvr>
                                      <p:to>
                                        <p:strVal val="visible"/>
                                      </p:to>
                                    </p:set>
                                    <p:animEffect transition="in" filter="diamond(in)">
                                      <p:cBhvr>
                                        <p:cTn id="61" dur="2000"/>
                                        <p:tgtEl>
                                          <p:spTgt spid="36906"/>
                                        </p:tgtEl>
                                      </p:cBhvr>
                                    </p:animEffect>
                                  </p:childTnLst>
                                </p:cTn>
                              </p:par>
                              <p:par>
                                <p:cTn id="62" presetID="4" presetClass="entr" presetSubtype="16" fill="hold" nodeType="withEffect">
                                  <p:stCondLst>
                                    <p:cond delay="0"/>
                                  </p:stCondLst>
                                  <p:childTnLst>
                                    <p:set>
                                      <p:cBhvr>
                                        <p:cTn id="63" dur="1" fill="hold">
                                          <p:stCondLst>
                                            <p:cond delay="0"/>
                                          </p:stCondLst>
                                        </p:cTn>
                                        <p:tgtEl>
                                          <p:spTgt spid="36872">
                                            <p:txEl>
                                              <p:pRg st="3" end="3"/>
                                            </p:txEl>
                                          </p:spTgt>
                                        </p:tgtEl>
                                        <p:attrNameLst>
                                          <p:attrName>style.visibility</p:attrName>
                                        </p:attrNameLst>
                                      </p:cBhvr>
                                      <p:to>
                                        <p:strVal val="visible"/>
                                      </p:to>
                                    </p:set>
                                    <p:animEffect transition="in" filter="box(in)">
                                      <p:cBhvr>
                                        <p:cTn id="64" dur="500"/>
                                        <p:tgtEl>
                                          <p:spTgt spid="36872">
                                            <p:txEl>
                                              <p:pRg st="3" end="3"/>
                                            </p:txEl>
                                          </p:spTgt>
                                        </p:tgtEl>
                                      </p:cBhvr>
                                    </p:animEffect>
                                  </p:childTnLst>
                                </p:cTn>
                              </p:par>
                              <p:par>
                                <p:cTn id="65" presetID="8" presetClass="entr" presetSubtype="16" fill="hold" nodeType="withEffect">
                                  <p:stCondLst>
                                    <p:cond delay="0"/>
                                  </p:stCondLst>
                                  <p:childTnLst>
                                    <p:set>
                                      <p:cBhvr>
                                        <p:cTn id="66" dur="1" fill="hold">
                                          <p:stCondLst>
                                            <p:cond delay="0"/>
                                          </p:stCondLst>
                                        </p:cTn>
                                        <p:tgtEl>
                                          <p:spTgt spid="36898"/>
                                        </p:tgtEl>
                                        <p:attrNameLst>
                                          <p:attrName>style.visibility</p:attrName>
                                        </p:attrNameLst>
                                      </p:cBhvr>
                                      <p:to>
                                        <p:strVal val="visible"/>
                                      </p:to>
                                    </p:set>
                                    <p:animEffect transition="in" filter="diamond(in)">
                                      <p:cBhvr>
                                        <p:cTn id="67" dur="2000"/>
                                        <p:tgtEl>
                                          <p:spTgt spid="36898"/>
                                        </p:tgtEl>
                                      </p:cBhvr>
                                    </p:animEffect>
                                  </p:childTnLst>
                                </p:cTn>
                              </p:par>
                              <p:par>
                                <p:cTn id="68" presetID="1" presetClass="emph" presetSubtype="2" fill="hold" grpId="1" nodeType="withEffect">
                                  <p:stCondLst>
                                    <p:cond delay="0"/>
                                  </p:stCondLst>
                                  <p:childTnLst>
                                    <p:animClr clrSpc="rgb" dir="cw">
                                      <p:cBhvr>
                                        <p:cTn id="69" dur="2000" fill="hold"/>
                                        <p:tgtEl>
                                          <p:spTgt spid="36867"/>
                                        </p:tgtEl>
                                        <p:attrNameLst>
                                          <p:attrName>fillcolor</p:attrName>
                                        </p:attrNameLst>
                                      </p:cBhvr>
                                      <p:to>
                                        <a:srgbClr val="FAFF19"/>
                                      </p:to>
                                    </p:animClr>
                                    <p:set>
                                      <p:cBhvr>
                                        <p:cTn id="70" dur="2000" fill="hold"/>
                                        <p:tgtEl>
                                          <p:spTgt spid="36867"/>
                                        </p:tgtEl>
                                        <p:attrNameLst>
                                          <p:attrName>fill.type</p:attrName>
                                        </p:attrNameLst>
                                      </p:cBhvr>
                                      <p:to>
                                        <p:strVal val="solid"/>
                                      </p:to>
                                    </p:set>
                                    <p:set>
                                      <p:cBhvr>
                                        <p:cTn id="71" dur="2000" fill="hold"/>
                                        <p:tgtEl>
                                          <p:spTgt spid="36867"/>
                                        </p:tgtEl>
                                        <p:attrNameLst>
                                          <p:attrName>fill.on</p:attrName>
                                        </p:attrNameLst>
                                      </p:cBhvr>
                                      <p:to>
                                        <p:strVal val="true"/>
                                      </p:to>
                                    </p:set>
                                  </p:childTnLst>
                                </p:cTn>
                              </p:par>
                              <p:par>
                                <p:cTn id="72" presetID="3" presetClass="emph" presetSubtype="2" fill="hold" nodeType="withEffect">
                                  <p:stCondLst>
                                    <p:cond delay="0"/>
                                  </p:stCondLst>
                                  <p:childTnLst>
                                    <p:animClr clrSpc="rgb" dir="cw">
                                      <p:cBhvr override="childStyle">
                                        <p:cTn id="73" dur="2000" fill="hold"/>
                                        <p:tgtEl>
                                          <p:spTgt spid="36867"/>
                                        </p:tgtEl>
                                        <p:attrNameLst>
                                          <p:attrName>style.color</p:attrName>
                                        </p:attrNameLst>
                                      </p:cBhvr>
                                      <p:to>
                                        <a:schemeClr val="tx1"/>
                                      </p:to>
                                    </p:animClr>
                                  </p:childTnLst>
                                </p:cTn>
                              </p:par>
                              <p:par>
                                <p:cTn id="74" presetID="8" presetClass="emph" presetSubtype="0" fill="hold" grpId="2" nodeType="withEffect">
                                  <p:stCondLst>
                                    <p:cond delay="0"/>
                                  </p:stCondLst>
                                  <p:childTnLst>
                                    <p:animRot by="21600000">
                                      <p:cBhvr>
                                        <p:cTn id="75" dur="500" fill="hold"/>
                                        <p:tgtEl>
                                          <p:spTgt spid="368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7" grpId="1" animBg="1"/>
      <p:bldP spid="36867" grpId="2" animBg="1"/>
      <p:bldP spid="36868" grpId="0" animBg="1"/>
      <p:bldP spid="36869" grpId="0" animBg="1"/>
      <p:bldP spid="36872"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731964" y="827088"/>
            <a:ext cx="4575175" cy="126188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dirty="0">
                <a:solidFill>
                  <a:schemeClr val="bg1"/>
                </a:solidFill>
                <a:latin typeface="Tw Cen MT Condensed" panose="020B0606020104020203" pitchFamily="34" charset="0"/>
              </a:rPr>
              <a:t>WHAT WOULD HAPPEN TO THE UK ECONOMY IF A TERRORIST ATTACK IN MANCHESTER HARMED CONSUMER CONFIDENCE? </a:t>
            </a:r>
          </a:p>
          <a:p>
            <a:pPr algn="ctr"/>
            <a:r>
              <a:rPr lang="en-GB" altLang="en-US" sz="1200" b="1" dirty="0">
                <a:solidFill>
                  <a:schemeClr val="bg1"/>
                </a:solidFill>
                <a:latin typeface="Tw Cen MT Condensed" panose="020B0606020104020203" pitchFamily="34" charset="0"/>
              </a:rPr>
              <a:t>Write down a written answer including a diagram to illustrate your answer.</a:t>
            </a:r>
          </a:p>
          <a:p>
            <a:pPr algn="ctr"/>
            <a:r>
              <a:rPr lang="en-GB" altLang="en-US" sz="1000" b="1" dirty="0">
                <a:solidFill>
                  <a:schemeClr val="bg1"/>
                </a:solidFill>
                <a:latin typeface="Tw Cen MT Condensed" panose="020B0606020104020203" pitchFamily="34" charset="0"/>
              </a:rPr>
              <a:t>(click to get an answer once you have done this)</a:t>
            </a:r>
          </a:p>
        </p:txBody>
      </p:sp>
      <p:sp>
        <p:nvSpPr>
          <p:cNvPr id="37891" name="Text Box 3"/>
          <p:cNvSpPr txBox="1">
            <a:spLocks noChangeArrowheads="1"/>
          </p:cNvSpPr>
          <p:nvPr/>
        </p:nvSpPr>
        <p:spPr bwMode="auto">
          <a:xfrm>
            <a:off x="7394576" y="914401"/>
            <a:ext cx="3097213" cy="120032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dirty="0">
                <a:solidFill>
                  <a:schemeClr val="bg1"/>
                </a:solidFill>
                <a:latin typeface="Tw Cen MT Condensed" panose="020B0606020104020203" pitchFamily="34" charset="0"/>
              </a:rPr>
              <a:t>DEFLATIONARY PRESSURES</a:t>
            </a:r>
          </a:p>
          <a:p>
            <a:pPr algn="ctr"/>
            <a:r>
              <a:rPr lang="en-GB" altLang="en-US" dirty="0">
                <a:solidFill>
                  <a:schemeClr val="bg1"/>
                </a:solidFill>
                <a:latin typeface="Tw Cen MT Condensed" panose="020B0606020104020203" pitchFamily="34" charset="0"/>
              </a:rPr>
              <a:t>AND A</a:t>
            </a:r>
          </a:p>
          <a:p>
            <a:pPr algn="ctr"/>
            <a:r>
              <a:rPr lang="en-GB" altLang="en-US" b="1" dirty="0">
                <a:solidFill>
                  <a:schemeClr val="bg1"/>
                </a:solidFill>
                <a:latin typeface="Tw Cen MT Condensed" panose="020B0606020104020203" pitchFamily="34" charset="0"/>
              </a:rPr>
              <a:t>DECREASE IN OUTPUT IN THE ECONOMY</a:t>
            </a:r>
          </a:p>
        </p:txBody>
      </p:sp>
      <p:sp>
        <p:nvSpPr>
          <p:cNvPr id="37892" name="Line 4"/>
          <p:cNvSpPr>
            <a:spLocks noChangeShapeType="1"/>
          </p:cNvSpPr>
          <p:nvPr/>
        </p:nvSpPr>
        <p:spPr bwMode="auto">
          <a:xfrm>
            <a:off x="6202363" y="1473200"/>
            <a:ext cx="1263650" cy="0"/>
          </a:xfrm>
          <a:prstGeom prst="line">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893" name="Text Box 5"/>
          <p:cNvSpPr txBox="1">
            <a:spLocks noChangeArrowheads="1"/>
          </p:cNvSpPr>
          <p:nvPr/>
        </p:nvSpPr>
        <p:spPr bwMode="auto">
          <a:xfrm>
            <a:off x="2073276" y="2241551"/>
            <a:ext cx="2303463" cy="4147289"/>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dirty="0">
                <a:solidFill>
                  <a:schemeClr val="bg1"/>
                </a:solidFill>
                <a:latin typeface="Tw Cen MT Condensed" panose="020B0606020104020203" pitchFamily="34" charset="0"/>
              </a:rPr>
              <a:t>WRITTEN ANALYSIS</a:t>
            </a:r>
          </a:p>
          <a:p>
            <a:pPr algn="ctr">
              <a:spcBef>
                <a:spcPct val="50000"/>
              </a:spcBef>
            </a:pPr>
            <a:endParaRPr lang="en-GB" altLang="en-US" sz="700" b="1" dirty="0">
              <a:solidFill>
                <a:schemeClr val="bg1"/>
              </a:solidFill>
              <a:latin typeface="Tw Cen MT Condensed" panose="020B0606020104020203" pitchFamily="34" charset="0"/>
            </a:endParaRPr>
          </a:p>
          <a:p>
            <a:pPr algn="ctr">
              <a:spcBef>
                <a:spcPct val="50000"/>
              </a:spcBef>
            </a:pPr>
            <a:r>
              <a:rPr lang="en-GB" altLang="en-US" sz="1000" b="1" dirty="0">
                <a:solidFill>
                  <a:schemeClr val="bg1"/>
                </a:solidFill>
                <a:latin typeface="Tw Cen MT Condensed" panose="020B0606020104020203" pitchFamily="34" charset="0"/>
              </a:rPr>
              <a:t>Decrease in consumption due to uncertainty in the economy</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UK firms lose sales and may reduce profit or make a loss, cutting back on planned investment</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Demand for labour decreases</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Unemployment increases</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Incomes fall in the economy</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Spending falls further in the economy – the de-multiplier effect begins</a:t>
            </a:r>
          </a:p>
          <a:p>
            <a:pPr algn="ctr">
              <a:spcBef>
                <a:spcPct val="50000"/>
              </a:spcBef>
            </a:pPr>
            <a:r>
              <a:rPr lang="en-GB" altLang="en-US" sz="1000" b="1" dirty="0">
                <a:solidFill>
                  <a:schemeClr val="bg1"/>
                </a:solidFill>
                <a:latin typeface="Tw Cen MT Condensed" panose="020B0606020104020203" pitchFamily="34" charset="0"/>
              </a:rPr>
              <a:t>I</a:t>
            </a:r>
          </a:p>
          <a:p>
            <a:pPr algn="ctr">
              <a:spcBef>
                <a:spcPct val="50000"/>
              </a:spcBef>
            </a:pPr>
            <a:r>
              <a:rPr lang="en-GB" altLang="en-US" sz="1000" b="1" dirty="0">
                <a:solidFill>
                  <a:schemeClr val="bg1"/>
                </a:solidFill>
                <a:latin typeface="Tw Cen MT Condensed" panose="020B0606020104020203" pitchFamily="34" charset="0"/>
              </a:rPr>
              <a:t>Etc…..</a:t>
            </a:r>
            <a:endParaRPr lang="en-GB" altLang="en-US" sz="1200" b="1" dirty="0">
              <a:solidFill>
                <a:schemeClr val="bg1"/>
              </a:solidFill>
              <a:latin typeface="Tw Cen MT Condensed" panose="020B0606020104020203" pitchFamily="34" charset="0"/>
            </a:endParaRPr>
          </a:p>
        </p:txBody>
      </p:sp>
      <p:cxnSp>
        <p:nvCxnSpPr>
          <p:cNvPr id="37894" name="AutoShape 6"/>
          <p:cNvCxnSpPr>
            <a:cxnSpLocks noChangeShapeType="1"/>
            <a:stCxn id="37902" idx="3"/>
          </p:cNvCxnSpPr>
          <p:nvPr/>
        </p:nvCxnSpPr>
        <p:spPr bwMode="auto">
          <a:xfrm flipV="1">
            <a:off x="9553576" y="2009775"/>
            <a:ext cx="360363" cy="2979738"/>
          </a:xfrm>
          <a:prstGeom prst="bentConnector2">
            <a:avLst/>
          </a:prstGeom>
          <a:noFill/>
          <a:ln w="6350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895" name="AutoShape 7"/>
          <p:cNvCxnSpPr>
            <a:cxnSpLocks noChangeShapeType="1"/>
            <a:stCxn id="37890" idx="1"/>
            <a:endCxn id="37893" idx="1"/>
          </p:cNvCxnSpPr>
          <p:nvPr/>
        </p:nvCxnSpPr>
        <p:spPr bwMode="auto">
          <a:xfrm rot="10800000" flipH="1" flipV="1">
            <a:off x="1731964" y="1458030"/>
            <a:ext cx="341312" cy="2857166"/>
          </a:xfrm>
          <a:prstGeom prst="bentConnector3">
            <a:avLst>
              <a:gd name="adj1" fmla="val -66977"/>
            </a:avLst>
          </a:prstGeom>
          <a:noFill/>
          <a:ln w="6350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7896" name="Text Box 8"/>
          <p:cNvSpPr txBox="1">
            <a:spLocks noChangeArrowheads="1"/>
          </p:cNvSpPr>
          <p:nvPr/>
        </p:nvSpPr>
        <p:spPr bwMode="auto">
          <a:xfrm>
            <a:off x="5880100" y="2147888"/>
            <a:ext cx="3671888" cy="1061829"/>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dirty="0">
                <a:solidFill>
                  <a:schemeClr val="bg1"/>
                </a:solidFill>
                <a:latin typeface="Tw Cen MT Condensed" panose="020B0606020104020203" pitchFamily="34" charset="0"/>
              </a:rPr>
              <a:t>DIAGRAMMATICAL ANALYSIS</a:t>
            </a:r>
            <a:endParaRPr lang="en-GB" altLang="en-US" sz="1200" b="1" dirty="0">
              <a:solidFill>
                <a:schemeClr val="bg1"/>
              </a:solidFill>
              <a:latin typeface="Tw Cen MT Condensed" panose="020B0606020104020203" pitchFamily="34" charset="0"/>
            </a:endParaRPr>
          </a:p>
          <a:p>
            <a:pPr>
              <a:spcBef>
                <a:spcPct val="50000"/>
              </a:spcBef>
            </a:pPr>
            <a:r>
              <a:rPr lang="en-GB" altLang="en-US" sz="1000" b="1" dirty="0">
                <a:solidFill>
                  <a:schemeClr val="bg1"/>
                </a:solidFill>
                <a:latin typeface="Tw Cen MT Condensed" panose="020B0606020104020203" pitchFamily="34" charset="0"/>
              </a:rPr>
              <a:t>Consumption and investment are both a component of aggregate demand </a:t>
            </a:r>
          </a:p>
          <a:p>
            <a:pPr>
              <a:spcBef>
                <a:spcPct val="50000"/>
              </a:spcBef>
            </a:pPr>
            <a:r>
              <a:rPr lang="en-GB" altLang="en-US" sz="1000" b="1" dirty="0">
                <a:solidFill>
                  <a:schemeClr val="bg1"/>
                </a:solidFill>
                <a:latin typeface="Tw Cen MT Condensed" panose="020B0606020104020203" pitchFamily="34" charset="0"/>
              </a:rPr>
              <a:t>(AD=C+I+G+X-M)</a:t>
            </a:r>
          </a:p>
          <a:p>
            <a:pPr>
              <a:spcBef>
                <a:spcPct val="50000"/>
              </a:spcBef>
            </a:pPr>
            <a:r>
              <a:rPr lang="en-GB" altLang="en-US" sz="1000" b="1" dirty="0">
                <a:solidFill>
                  <a:schemeClr val="bg1"/>
                </a:solidFill>
                <a:latin typeface="Tw Cen MT Condensed" panose="020B0606020104020203" pitchFamily="34" charset="0"/>
              </a:rPr>
              <a:t>Therefore if consumption and investment decrease, AD will decrease too</a:t>
            </a:r>
          </a:p>
        </p:txBody>
      </p:sp>
      <p:grpSp>
        <p:nvGrpSpPr>
          <p:cNvPr id="37897" name="Group 9"/>
          <p:cNvGrpSpPr>
            <a:grpSpLocks/>
          </p:cNvGrpSpPr>
          <p:nvPr/>
        </p:nvGrpSpPr>
        <p:grpSpPr bwMode="auto">
          <a:xfrm>
            <a:off x="5880101" y="3500438"/>
            <a:ext cx="3673475" cy="2978150"/>
            <a:chOff x="2744" y="2205"/>
            <a:chExt cx="2314" cy="1996"/>
          </a:xfrm>
        </p:grpSpPr>
        <p:grpSp>
          <p:nvGrpSpPr>
            <p:cNvPr id="37898" name="Group 10"/>
            <p:cNvGrpSpPr>
              <a:grpSpLocks/>
            </p:cNvGrpSpPr>
            <p:nvPr/>
          </p:nvGrpSpPr>
          <p:grpSpPr bwMode="auto">
            <a:xfrm>
              <a:off x="2744" y="2205"/>
              <a:ext cx="2314" cy="1996"/>
              <a:chOff x="2744" y="2205"/>
              <a:chExt cx="2314" cy="1996"/>
            </a:xfrm>
          </p:grpSpPr>
          <p:sp>
            <p:nvSpPr>
              <p:cNvPr id="37899" name="Text Box 11"/>
              <p:cNvSpPr txBox="1">
                <a:spLocks noChangeArrowheads="1"/>
              </p:cNvSpPr>
              <p:nvPr/>
            </p:nvSpPr>
            <p:spPr bwMode="auto">
              <a:xfrm>
                <a:off x="3958" y="2345"/>
                <a:ext cx="242"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grpSp>
            <p:nvGrpSpPr>
              <p:cNvPr id="37900" name="Group 12"/>
              <p:cNvGrpSpPr>
                <a:grpSpLocks/>
              </p:cNvGrpSpPr>
              <p:nvPr/>
            </p:nvGrpSpPr>
            <p:grpSpPr bwMode="auto">
              <a:xfrm>
                <a:off x="2744" y="2205"/>
                <a:ext cx="2314" cy="1996"/>
                <a:chOff x="2744" y="2205"/>
                <a:chExt cx="2314" cy="1996"/>
              </a:xfrm>
            </p:grpSpPr>
            <p:grpSp>
              <p:nvGrpSpPr>
                <p:cNvPr id="37901" name="Group 13"/>
                <p:cNvGrpSpPr>
                  <a:grpSpLocks/>
                </p:cNvGrpSpPr>
                <p:nvPr/>
              </p:nvGrpSpPr>
              <p:grpSpPr bwMode="auto">
                <a:xfrm>
                  <a:off x="2744" y="2205"/>
                  <a:ext cx="2314" cy="1996"/>
                  <a:chOff x="2744" y="2205"/>
                  <a:chExt cx="2314" cy="1996"/>
                </a:xfrm>
              </p:grpSpPr>
              <p:sp>
                <p:nvSpPr>
                  <p:cNvPr id="37902" name="Rectangle 14"/>
                  <p:cNvSpPr>
                    <a:spLocks noChangeArrowheads="1"/>
                  </p:cNvSpPr>
                  <p:nvPr/>
                </p:nvSpPr>
                <p:spPr bwMode="auto">
                  <a:xfrm>
                    <a:off x="2744" y="2205"/>
                    <a:ext cx="2314" cy="199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7903" name="Line 15"/>
                  <p:cNvSpPr>
                    <a:spLocks noChangeShapeType="1"/>
                  </p:cNvSpPr>
                  <p:nvPr/>
                </p:nvSpPr>
                <p:spPr bwMode="auto">
                  <a:xfrm>
                    <a:off x="3032" y="3929"/>
                    <a:ext cx="179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04" name="Line 16"/>
                  <p:cNvSpPr>
                    <a:spLocks noChangeShapeType="1"/>
                  </p:cNvSpPr>
                  <p:nvPr/>
                </p:nvSpPr>
                <p:spPr bwMode="auto">
                  <a:xfrm>
                    <a:off x="4132" y="2523"/>
                    <a:ext cx="0" cy="1406"/>
                  </a:xfrm>
                  <a:prstGeom prst="line">
                    <a:avLst/>
                  </a:prstGeom>
                  <a:noFill/>
                  <a:ln w="1905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05" name="Line 17"/>
                  <p:cNvSpPr>
                    <a:spLocks noChangeShapeType="1"/>
                  </p:cNvSpPr>
                  <p:nvPr/>
                </p:nvSpPr>
                <p:spPr bwMode="auto">
                  <a:xfrm>
                    <a:off x="3554" y="2523"/>
                    <a:ext cx="1098" cy="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06" name="Line 18"/>
                  <p:cNvSpPr>
                    <a:spLocks noChangeShapeType="1"/>
                  </p:cNvSpPr>
                  <p:nvPr/>
                </p:nvSpPr>
                <p:spPr bwMode="auto">
                  <a:xfrm flipV="1">
                    <a:off x="3322" y="2523"/>
                    <a:ext cx="1099" cy="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07" name="Oval 19"/>
                  <p:cNvSpPr>
                    <a:spLocks noChangeArrowheads="1"/>
                  </p:cNvSpPr>
                  <p:nvPr/>
                </p:nvSpPr>
                <p:spPr bwMode="auto">
                  <a:xfrm>
                    <a:off x="3958" y="2886"/>
                    <a:ext cx="58" cy="4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7908" name="Text Box 20"/>
                  <p:cNvSpPr txBox="1">
                    <a:spLocks noChangeArrowheads="1"/>
                  </p:cNvSpPr>
                  <p:nvPr/>
                </p:nvSpPr>
                <p:spPr bwMode="auto">
                  <a:xfrm>
                    <a:off x="4248" y="3979"/>
                    <a:ext cx="352"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37909" name="Text Box 21"/>
                  <p:cNvSpPr txBox="1">
                    <a:spLocks noChangeArrowheads="1"/>
                  </p:cNvSpPr>
                  <p:nvPr/>
                </p:nvSpPr>
                <p:spPr bwMode="auto">
                  <a:xfrm>
                    <a:off x="2744" y="2300"/>
                    <a:ext cx="386"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sp>
              <p:nvSpPr>
                <p:cNvPr id="37910" name="Text Box 22"/>
                <p:cNvSpPr txBox="1">
                  <a:spLocks noChangeArrowheads="1"/>
                </p:cNvSpPr>
                <p:nvPr/>
              </p:nvSpPr>
              <p:spPr bwMode="auto">
                <a:xfrm>
                  <a:off x="4364" y="2435"/>
                  <a:ext cx="244"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SRAS</a:t>
                  </a:r>
                </a:p>
              </p:txBody>
            </p:sp>
          </p:grpSp>
        </p:grpSp>
        <p:sp>
          <p:nvSpPr>
            <p:cNvPr id="37911" name="Text Box 23"/>
            <p:cNvSpPr txBox="1">
              <a:spLocks noChangeArrowheads="1"/>
            </p:cNvSpPr>
            <p:nvPr/>
          </p:nvSpPr>
          <p:spPr bwMode="auto">
            <a:xfrm>
              <a:off x="4595" y="3480"/>
              <a:ext cx="214"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500" b="1" dirty="0">
                  <a:latin typeface="Tw Cen MT Condensed" panose="020B0606020104020203" pitchFamily="34" charset="0"/>
                </a:rPr>
                <a:t>1</a:t>
              </a:r>
            </a:p>
          </p:txBody>
        </p:sp>
      </p:grpSp>
      <p:grpSp>
        <p:nvGrpSpPr>
          <p:cNvPr id="37912" name="Group 24"/>
          <p:cNvGrpSpPr>
            <a:grpSpLocks/>
          </p:cNvGrpSpPr>
          <p:nvPr/>
        </p:nvGrpSpPr>
        <p:grpSpPr bwMode="auto">
          <a:xfrm>
            <a:off x="7032626" y="4437063"/>
            <a:ext cx="1655763" cy="1079500"/>
            <a:chOff x="3470" y="2795"/>
            <a:chExt cx="1043" cy="680"/>
          </a:xfrm>
        </p:grpSpPr>
        <p:sp>
          <p:nvSpPr>
            <p:cNvPr id="37913" name="Line 25"/>
            <p:cNvSpPr>
              <a:spLocks noChangeShapeType="1"/>
            </p:cNvSpPr>
            <p:nvPr/>
          </p:nvSpPr>
          <p:spPr bwMode="auto">
            <a:xfrm flipH="1">
              <a:off x="4241" y="3475"/>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14" name="Line 26"/>
            <p:cNvSpPr>
              <a:spLocks noChangeShapeType="1"/>
            </p:cNvSpPr>
            <p:nvPr/>
          </p:nvSpPr>
          <p:spPr bwMode="auto">
            <a:xfrm flipH="1">
              <a:off x="3470" y="2795"/>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grpSp>
        <p:nvGrpSpPr>
          <p:cNvPr id="37915" name="Group 27"/>
          <p:cNvGrpSpPr>
            <a:grpSpLocks/>
          </p:cNvGrpSpPr>
          <p:nvPr/>
        </p:nvGrpSpPr>
        <p:grpSpPr bwMode="auto">
          <a:xfrm>
            <a:off x="6642101" y="4254501"/>
            <a:ext cx="2268538" cy="1819276"/>
            <a:chOff x="3264" y="2704"/>
            <a:chExt cx="1429" cy="1146"/>
          </a:xfrm>
        </p:grpSpPr>
        <p:sp>
          <p:nvSpPr>
            <p:cNvPr id="37916" name="Line 28"/>
            <p:cNvSpPr>
              <a:spLocks noChangeShapeType="1"/>
            </p:cNvSpPr>
            <p:nvPr/>
          </p:nvSpPr>
          <p:spPr bwMode="auto">
            <a:xfrm>
              <a:off x="3264" y="2704"/>
              <a:ext cx="1273" cy="108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17" name="Oval 29"/>
            <p:cNvSpPr>
              <a:spLocks noChangeArrowheads="1"/>
            </p:cNvSpPr>
            <p:nvPr/>
          </p:nvSpPr>
          <p:spPr bwMode="auto">
            <a:xfrm>
              <a:off x="3727" y="3113"/>
              <a:ext cx="58" cy="4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7918" name="Text Box 30"/>
            <p:cNvSpPr txBox="1">
              <a:spLocks noChangeArrowheads="1"/>
            </p:cNvSpPr>
            <p:nvPr/>
          </p:nvSpPr>
          <p:spPr bwMode="auto">
            <a:xfrm>
              <a:off x="4479" y="3705"/>
              <a:ext cx="214"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500" b="1" dirty="0">
                  <a:latin typeface="Tw Cen MT Condensed" panose="020B0606020104020203" pitchFamily="34" charset="0"/>
                </a:rPr>
                <a:t>2</a:t>
              </a:r>
            </a:p>
          </p:txBody>
        </p:sp>
      </p:grpSp>
      <p:grpSp>
        <p:nvGrpSpPr>
          <p:cNvPr id="37919" name="Group 31"/>
          <p:cNvGrpSpPr>
            <a:grpSpLocks/>
          </p:cNvGrpSpPr>
          <p:nvPr/>
        </p:nvGrpSpPr>
        <p:grpSpPr bwMode="auto">
          <a:xfrm>
            <a:off x="6337300" y="3789363"/>
            <a:ext cx="1860550" cy="2597150"/>
            <a:chOff x="3032" y="2387"/>
            <a:chExt cx="1172" cy="1636"/>
          </a:xfrm>
        </p:grpSpPr>
        <p:sp>
          <p:nvSpPr>
            <p:cNvPr id="37920" name="Line 32"/>
            <p:cNvSpPr>
              <a:spLocks noChangeShapeType="1"/>
            </p:cNvSpPr>
            <p:nvPr/>
          </p:nvSpPr>
          <p:spPr bwMode="auto">
            <a:xfrm>
              <a:off x="3032" y="2387"/>
              <a:ext cx="0" cy="14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21" name="Text Box 33"/>
            <p:cNvSpPr txBox="1">
              <a:spLocks noChangeArrowheads="1"/>
            </p:cNvSpPr>
            <p:nvPr/>
          </p:nvSpPr>
          <p:spPr bwMode="auto">
            <a:xfrm>
              <a:off x="4038" y="3850"/>
              <a:ext cx="166"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Tw Cen MT Condensed" panose="020B0606020104020203" pitchFamily="34" charset="0"/>
                </a:rPr>
                <a:t>Ŷ</a:t>
              </a:r>
            </a:p>
          </p:txBody>
        </p:sp>
      </p:grpSp>
      <p:grpSp>
        <p:nvGrpSpPr>
          <p:cNvPr id="37922" name="Group 34"/>
          <p:cNvGrpSpPr>
            <a:grpSpLocks/>
          </p:cNvGrpSpPr>
          <p:nvPr/>
        </p:nvGrpSpPr>
        <p:grpSpPr bwMode="auto">
          <a:xfrm>
            <a:off x="4702175" y="4432304"/>
            <a:ext cx="3074988" cy="639763"/>
            <a:chOff x="2030" y="2792"/>
            <a:chExt cx="1937" cy="403"/>
          </a:xfrm>
        </p:grpSpPr>
        <p:sp>
          <p:nvSpPr>
            <p:cNvPr id="37923" name="Line 35"/>
            <p:cNvSpPr>
              <a:spLocks noChangeShapeType="1"/>
            </p:cNvSpPr>
            <p:nvPr/>
          </p:nvSpPr>
          <p:spPr bwMode="auto">
            <a:xfrm flipH="1">
              <a:off x="3035" y="3118"/>
              <a:ext cx="68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24" name="Line 36"/>
            <p:cNvSpPr>
              <a:spLocks noChangeShapeType="1"/>
            </p:cNvSpPr>
            <p:nvPr/>
          </p:nvSpPr>
          <p:spPr bwMode="auto">
            <a:xfrm flipH="1">
              <a:off x="3057" y="2866"/>
              <a:ext cx="91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25" name="Text Box 37"/>
            <p:cNvSpPr txBox="1">
              <a:spLocks noChangeArrowheads="1"/>
            </p:cNvSpPr>
            <p:nvPr/>
          </p:nvSpPr>
          <p:spPr bwMode="auto">
            <a:xfrm>
              <a:off x="2830" y="2792"/>
              <a:ext cx="23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37926" name="Text Box 38"/>
            <p:cNvSpPr txBox="1">
              <a:spLocks noChangeArrowheads="1"/>
            </p:cNvSpPr>
            <p:nvPr/>
          </p:nvSpPr>
          <p:spPr bwMode="auto">
            <a:xfrm>
              <a:off x="2838" y="3040"/>
              <a:ext cx="23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37927" name="Line 39"/>
            <p:cNvSpPr>
              <a:spLocks noChangeShapeType="1"/>
            </p:cNvSpPr>
            <p:nvPr/>
          </p:nvSpPr>
          <p:spPr bwMode="auto">
            <a:xfrm>
              <a:off x="2840" y="2848"/>
              <a:ext cx="0" cy="26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28" name="Text Box 40"/>
            <p:cNvSpPr txBox="1">
              <a:spLocks noChangeArrowheads="1"/>
            </p:cNvSpPr>
            <p:nvPr/>
          </p:nvSpPr>
          <p:spPr bwMode="auto">
            <a:xfrm>
              <a:off x="2030" y="2833"/>
              <a:ext cx="567" cy="252"/>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a:latin typeface="Tw Cen MT Condensed" panose="020B0606020104020203" pitchFamily="34" charset="0"/>
                </a:rPr>
                <a:t>DEFLATIONARY </a:t>
              </a:r>
            </a:p>
            <a:p>
              <a:pPr algn="ctr"/>
              <a:r>
                <a:rPr lang="en-GB" altLang="en-US" sz="1000" b="1" dirty="0">
                  <a:latin typeface="Tw Cen MT Condensed" panose="020B0606020104020203" pitchFamily="34" charset="0"/>
                </a:rPr>
                <a:t>PRESSURES</a:t>
              </a:r>
            </a:p>
          </p:txBody>
        </p:sp>
        <p:sp>
          <p:nvSpPr>
            <p:cNvPr id="37929" name="Line 41"/>
            <p:cNvSpPr>
              <a:spLocks noChangeShapeType="1"/>
            </p:cNvSpPr>
            <p:nvPr/>
          </p:nvSpPr>
          <p:spPr bwMode="auto">
            <a:xfrm>
              <a:off x="2648" y="2936"/>
              <a:ext cx="160" cy="2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grpSp>
        <p:nvGrpSpPr>
          <p:cNvPr id="37930" name="Group 42"/>
          <p:cNvGrpSpPr>
            <a:grpSpLocks/>
          </p:cNvGrpSpPr>
          <p:nvPr/>
        </p:nvGrpSpPr>
        <p:grpSpPr bwMode="auto">
          <a:xfrm>
            <a:off x="7273926" y="4624390"/>
            <a:ext cx="2970213" cy="2087563"/>
            <a:chOff x="3622" y="2913"/>
            <a:chExt cx="1871" cy="1315"/>
          </a:xfrm>
        </p:grpSpPr>
        <p:sp>
          <p:nvSpPr>
            <p:cNvPr id="37931" name="Line 43"/>
            <p:cNvSpPr>
              <a:spLocks noChangeShapeType="1"/>
            </p:cNvSpPr>
            <p:nvPr/>
          </p:nvSpPr>
          <p:spPr bwMode="auto">
            <a:xfrm>
              <a:off x="3718" y="3129"/>
              <a:ext cx="0" cy="69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32" name="Line 44"/>
            <p:cNvSpPr>
              <a:spLocks noChangeShapeType="1"/>
            </p:cNvSpPr>
            <p:nvPr/>
          </p:nvSpPr>
          <p:spPr bwMode="auto">
            <a:xfrm>
              <a:off x="3982" y="2913"/>
              <a:ext cx="0" cy="922"/>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33" name="Text Box 45"/>
            <p:cNvSpPr txBox="1">
              <a:spLocks noChangeArrowheads="1"/>
            </p:cNvSpPr>
            <p:nvPr/>
          </p:nvSpPr>
          <p:spPr bwMode="auto">
            <a:xfrm>
              <a:off x="3886" y="3848"/>
              <a:ext cx="183"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37934" name="Text Box 46"/>
            <p:cNvSpPr txBox="1">
              <a:spLocks noChangeArrowheads="1"/>
            </p:cNvSpPr>
            <p:nvPr/>
          </p:nvSpPr>
          <p:spPr bwMode="auto">
            <a:xfrm>
              <a:off x="3622" y="3840"/>
              <a:ext cx="183"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37935" name="Line 47"/>
            <p:cNvSpPr>
              <a:spLocks noChangeShapeType="1"/>
            </p:cNvSpPr>
            <p:nvPr/>
          </p:nvSpPr>
          <p:spPr bwMode="auto">
            <a:xfrm flipH="1">
              <a:off x="3680" y="4000"/>
              <a:ext cx="32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7936" name="Text Box 48"/>
            <p:cNvSpPr txBox="1">
              <a:spLocks noChangeArrowheads="1"/>
            </p:cNvSpPr>
            <p:nvPr/>
          </p:nvSpPr>
          <p:spPr bwMode="auto">
            <a:xfrm>
              <a:off x="4252" y="4073"/>
              <a:ext cx="1241" cy="155"/>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a:latin typeface="Tw Cen MT Condensed" panose="020B0606020104020203" pitchFamily="34" charset="0"/>
                </a:rPr>
                <a:t>DECREASE IN OUTPUT IN THE ECONOMY</a:t>
              </a:r>
            </a:p>
          </p:txBody>
        </p:sp>
        <p:sp>
          <p:nvSpPr>
            <p:cNvPr id="37937" name="Line 49"/>
            <p:cNvSpPr>
              <a:spLocks noChangeShapeType="1"/>
            </p:cNvSpPr>
            <p:nvPr/>
          </p:nvSpPr>
          <p:spPr bwMode="auto">
            <a:xfrm flipH="1" flipV="1">
              <a:off x="3904" y="4032"/>
              <a:ext cx="240" cy="12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sp>
        <p:nvSpPr>
          <p:cNvPr id="37939" name="Rectangle 51"/>
          <p:cNvSpPr>
            <a:spLocks noChangeArrowheads="1"/>
          </p:cNvSpPr>
          <p:nvPr/>
        </p:nvSpPr>
        <p:spPr bwMode="auto">
          <a:xfrm>
            <a:off x="1524000" y="1"/>
            <a:ext cx="9144000" cy="823913"/>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anose="020F0502020204030204" pitchFamily="34" charset="0"/>
              </a:defRPr>
            </a:lvl1pPr>
            <a:lvl2pPr marL="885825" indent="-342900">
              <a:defRPr sz="2400">
                <a:solidFill>
                  <a:schemeClr val="tx1"/>
                </a:solidFill>
                <a:latin typeface="Calibri" panose="020F0502020204030204" pitchFamily="34" charset="0"/>
              </a:defRPr>
            </a:lvl2pPr>
            <a:lvl3pPr marL="1408113" indent="-342900">
              <a:defRPr sz="2400">
                <a:solidFill>
                  <a:schemeClr val="tx1"/>
                </a:solidFill>
                <a:latin typeface="Calibri" panose="020F0502020204030204" pitchFamily="34" charset="0"/>
              </a:defRPr>
            </a:lvl3pPr>
            <a:lvl4pPr marL="1930400" indent="-342900">
              <a:defRPr sz="2400">
                <a:solidFill>
                  <a:schemeClr val="tx1"/>
                </a:solidFill>
                <a:latin typeface="Calibri" panose="020F0502020204030204" pitchFamily="34" charset="0"/>
              </a:defRPr>
            </a:lvl4pPr>
            <a:lvl5pPr marL="2452688" indent="-342900">
              <a:defRPr sz="2400">
                <a:solidFill>
                  <a:schemeClr val="tx1"/>
                </a:solidFill>
                <a:latin typeface="Calibri" panose="020F0502020204030204" pitchFamily="34" charset="0"/>
              </a:defRPr>
            </a:lvl5pPr>
            <a:lvl6pPr marL="2909888" indent="-342900" fontAlgn="base">
              <a:spcBef>
                <a:spcPct val="0"/>
              </a:spcBef>
              <a:spcAft>
                <a:spcPct val="0"/>
              </a:spcAft>
              <a:defRPr sz="2400">
                <a:solidFill>
                  <a:schemeClr val="tx1"/>
                </a:solidFill>
                <a:latin typeface="Calibri" panose="020F0502020204030204" pitchFamily="34" charset="0"/>
              </a:defRPr>
            </a:lvl6pPr>
            <a:lvl7pPr marL="3367088" indent="-342900" fontAlgn="base">
              <a:spcBef>
                <a:spcPct val="0"/>
              </a:spcBef>
              <a:spcAft>
                <a:spcPct val="0"/>
              </a:spcAft>
              <a:defRPr sz="2400">
                <a:solidFill>
                  <a:schemeClr val="tx1"/>
                </a:solidFill>
                <a:latin typeface="Calibri" panose="020F0502020204030204" pitchFamily="34" charset="0"/>
              </a:defRPr>
            </a:lvl7pPr>
            <a:lvl8pPr marL="3824288" indent="-342900" fontAlgn="base">
              <a:spcBef>
                <a:spcPct val="0"/>
              </a:spcBef>
              <a:spcAft>
                <a:spcPct val="0"/>
              </a:spcAft>
              <a:defRPr sz="2400">
                <a:solidFill>
                  <a:schemeClr val="tx1"/>
                </a:solidFill>
                <a:latin typeface="Calibri" panose="020F0502020204030204" pitchFamily="34" charset="0"/>
              </a:defRPr>
            </a:lvl8pPr>
            <a:lvl9pPr marL="4281488" indent="-342900" fontAlgn="base">
              <a:spcBef>
                <a:spcPct val="0"/>
              </a:spcBef>
              <a:spcAft>
                <a:spcPct val="0"/>
              </a:spcAft>
              <a:defRPr sz="2400">
                <a:solidFill>
                  <a:schemeClr val="tx1"/>
                </a:solidFill>
                <a:latin typeface="Calibri" panose="020F0502020204030204" pitchFamily="34" charset="0"/>
              </a:defRPr>
            </a:lvl9pPr>
          </a:lstStyle>
          <a:p>
            <a:pPr algn="ctr"/>
            <a:r>
              <a:rPr lang="en-GB" altLang="en-US" sz="4800" b="1" dirty="0">
                <a:latin typeface="Tw Cen MT Condensed" panose="020B0606020104020203" pitchFamily="34" charset="0"/>
              </a:rPr>
              <a:t>TRANSMISSION MECHANISM</a:t>
            </a:r>
          </a:p>
        </p:txBody>
      </p:sp>
    </p:spTree>
    <p:extLst>
      <p:ext uri="{BB962C8B-B14F-4D97-AF65-F5344CB8AC3E}">
        <p14:creationId xmlns:p14="http://schemas.microsoft.com/office/powerpoint/2010/main" val="2420296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892"/>
                                        </p:tgtEl>
                                        <p:attrNameLst>
                                          <p:attrName>style.visibility</p:attrName>
                                        </p:attrNameLst>
                                      </p:cBhvr>
                                      <p:to>
                                        <p:strVal val="visible"/>
                                      </p:to>
                                    </p:set>
                                    <p:anim calcmode="lin" valueType="num">
                                      <p:cBhvr additive="base">
                                        <p:cTn id="11" dur="500" fill="hold"/>
                                        <p:tgtEl>
                                          <p:spTgt spid="37892"/>
                                        </p:tgtEl>
                                        <p:attrNameLst>
                                          <p:attrName>ppt_x</p:attrName>
                                        </p:attrNameLst>
                                      </p:cBhvr>
                                      <p:tavLst>
                                        <p:tav tm="0">
                                          <p:val>
                                            <p:strVal val="#ppt_x"/>
                                          </p:val>
                                        </p:tav>
                                        <p:tav tm="100000">
                                          <p:val>
                                            <p:strVal val="#ppt_x"/>
                                          </p:val>
                                        </p:tav>
                                      </p:tavLst>
                                    </p:anim>
                                    <p:anim calcmode="lin" valueType="num">
                                      <p:cBhvr additive="base">
                                        <p:cTn id="12"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7895"/>
                                        </p:tgtEl>
                                        <p:attrNameLst>
                                          <p:attrName>style.visibility</p:attrName>
                                        </p:attrNameLst>
                                      </p:cBhvr>
                                      <p:to>
                                        <p:strVal val="visible"/>
                                      </p:to>
                                    </p:set>
                                    <p:anim calcmode="lin" valueType="num">
                                      <p:cBhvr additive="base">
                                        <p:cTn id="17" dur="500" fill="hold"/>
                                        <p:tgtEl>
                                          <p:spTgt spid="37895"/>
                                        </p:tgtEl>
                                        <p:attrNameLst>
                                          <p:attrName>ppt_x</p:attrName>
                                        </p:attrNameLst>
                                      </p:cBhvr>
                                      <p:tavLst>
                                        <p:tav tm="0">
                                          <p:val>
                                            <p:strVal val="#ppt_x"/>
                                          </p:val>
                                        </p:tav>
                                        <p:tav tm="100000">
                                          <p:val>
                                            <p:strVal val="#ppt_x"/>
                                          </p:val>
                                        </p:tav>
                                      </p:tavLst>
                                    </p:anim>
                                    <p:anim calcmode="lin" valueType="num">
                                      <p:cBhvr additive="base">
                                        <p:cTn id="18" dur="500" fill="hold"/>
                                        <p:tgtEl>
                                          <p:spTgt spid="3789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893"/>
                                        </p:tgtEl>
                                        <p:attrNameLst>
                                          <p:attrName>style.visibility</p:attrName>
                                        </p:attrNameLst>
                                      </p:cBhvr>
                                      <p:to>
                                        <p:strVal val="visible"/>
                                      </p:to>
                                    </p:set>
                                    <p:anim calcmode="lin" valueType="num">
                                      <p:cBhvr additive="base">
                                        <p:cTn id="21" dur="500" fill="hold"/>
                                        <p:tgtEl>
                                          <p:spTgt spid="37893"/>
                                        </p:tgtEl>
                                        <p:attrNameLst>
                                          <p:attrName>ppt_x</p:attrName>
                                        </p:attrNameLst>
                                      </p:cBhvr>
                                      <p:tavLst>
                                        <p:tav tm="0">
                                          <p:val>
                                            <p:strVal val="#ppt_x"/>
                                          </p:val>
                                        </p:tav>
                                        <p:tav tm="100000">
                                          <p:val>
                                            <p:strVal val="#ppt_x"/>
                                          </p:val>
                                        </p:tav>
                                      </p:tavLst>
                                    </p:anim>
                                    <p:anim calcmode="lin" valueType="num">
                                      <p:cBhvr additive="base">
                                        <p:cTn id="22"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37896">
                                            <p:bg/>
                                          </p:spTgt>
                                        </p:tgtEl>
                                        <p:attrNameLst>
                                          <p:attrName>style.visibility</p:attrName>
                                        </p:attrNameLst>
                                      </p:cBhvr>
                                      <p:to>
                                        <p:strVal val="visible"/>
                                      </p:to>
                                    </p:set>
                                    <p:anim calcmode="lin" valueType="num">
                                      <p:cBhvr additive="base">
                                        <p:cTn id="27" dur="500" fill="hold"/>
                                        <p:tgtEl>
                                          <p:spTgt spid="37896">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896">
                                            <p:bg/>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37896">
                                            <p:txEl>
                                              <p:pRg st="0" end="0"/>
                                            </p:txEl>
                                          </p:spTgt>
                                        </p:tgtEl>
                                        <p:attrNameLst>
                                          <p:attrName>style.visibility</p:attrName>
                                        </p:attrNameLst>
                                      </p:cBhvr>
                                      <p:to>
                                        <p:strVal val="visible"/>
                                      </p:to>
                                    </p:set>
                                    <p:anim calcmode="lin" valueType="num">
                                      <p:cBhvr additive="base">
                                        <p:cTn id="31" dur="500" fill="hold"/>
                                        <p:tgtEl>
                                          <p:spTgt spid="37896">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7896">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7896">
                                            <p:txEl>
                                              <p:pRg st="1" end="1"/>
                                            </p:txEl>
                                          </p:spTgt>
                                        </p:tgtEl>
                                        <p:attrNameLst>
                                          <p:attrName>style.visibility</p:attrName>
                                        </p:attrNameLst>
                                      </p:cBhvr>
                                      <p:to>
                                        <p:strVal val="visible"/>
                                      </p:to>
                                    </p:set>
                                    <p:anim calcmode="lin" valueType="num">
                                      <p:cBhvr additive="base">
                                        <p:cTn id="35" dur="500" fill="hold"/>
                                        <p:tgtEl>
                                          <p:spTgt spid="37896">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7896">
                                            <p:txEl>
                                              <p:pRg st="1" end="1"/>
                                            </p:tx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37896">
                                            <p:txEl>
                                              <p:pRg st="2" end="2"/>
                                            </p:txEl>
                                          </p:spTgt>
                                        </p:tgtEl>
                                        <p:attrNameLst>
                                          <p:attrName>style.visibility</p:attrName>
                                        </p:attrNameLst>
                                      </p:cBhvr>
                                      <p:to>
                                        <p:strVal val="visible"/>
                                      </p:to>
                                    </p:set>
                                    <p:anim calcmode="lin" valueType="num">
                                      <p:cBhvr additive="base">
                                        <p:cTn id="39" dur="500" fill="hold"/>
                                        <p:tgtEl>
                                          <p:spTgt spid="37896">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7896">
                                            <p:txEl>
                                              <p:pRg st="2" end="2"/>
                                            </p:txEl>
                                          </p:spTgt>
                                        </p:tgtEl>
                                        <p:attrNameLst>
                                          <p:attrName>ppt_y</p:attrName>
                                        </p:attrNameLst>
                                      </p:cBhvr>
                                      <p:tavLst>
                                        <p:tav tm="0">
                                          <p:val>
                                            <p:strVal val="0-#ppt_h/2"/>
                                          </p:val>
                                        </p:tav>
                                        <p:tav tm="100000">
                                          <p:val>
                                            <p:strVal val="#ppt_y"/>
                                          </p:val>
                                        </p:tav>
                                      </p:tavLst>
                                    </p:anim>
                                  </p:childTnLst>
                                </p:cTn>
                              </p:par>
                              <p:par>
                                <p:cTn id="41" presetID="4" presetClass="entr" presetSubtype="16" fill="hold" nodeType="withEffect">
                                  <p:stCondLst>
                                    <p:cond delay="0"/>
                                  </p:stCondLst>
                                  <p:childTnLst>
                                    <p:set>
                                      <p:cBhvr>
                                        <p:cTn id="42" dur="1" fill="hold">
                                          <p:stCondLst>
                                            <p:cond delay="0"/>
                                          </p:stCondLst>
                                        </p:cTn>
                                        <p:tgtEl>
                                          <p:spTgt spid="37919"/>
                                        </p:tgtEl>
                                        <p:attrNameLst>
                                          <p:attrName>style.visibility</p:attrName>
                                        </p:attrNameLst>
                                      </p:cBhvr>
                                      <p:to>
                                        <p:strVal val="visible"/>
                                      </p:to>
                                    </p:set>
                                    <p:animEffect transition="in" filter="box(in)">
                                      <p:cBhvr>
                                        <p:cTn id="43" dur="500"/>
                                        <p:tgtEl>
                                          <p:spTgt spid="37919"/>
                                        </p:tgtEl>
                                      </p:cBhvr>
                                    </p:animEffect>
                                  </p:childTnLst>
                                </p:cTn>
                              </p:par>
                              <p:par>
                                <p:cTn id="44" presetID="4" presetClass="entr" presetSubtype="16" fill="hold" nodeType="withEffect">
                                  <p:stCondLst>
                                    <p:cond delay="0"/>
                                  </p:stCondLst>
                                  <p:childTnLst>
                                    <p:set>
                                      <p:cBhvr>
                                        <p:cTn id="45" dur="1" fill="hold">
                                          <p:stCondLst>
                                            <p:cond delay="0"/>
                                          </p:stCondLst>
                                        </p:cTn>
                                        <p:tgtEl>
                                          <p:spTgt spid="37897"/>
                                        </p:tgtEl>
                                        <p:attrNameLst>
                                          <p:attrName>style.visibility</p:attrName>
                                        </p:attrNameLst>
                                      </p:cBhvr>
                                      <p:to>
                                        <p:strVal val="visible"/>
                                      </p:to>
                                    </p:set>
                                    <p:animEffect transition="in" filter="box(in)">
                                      <p:cBhvr>
                                        <p:cTn id="46" dur="500"/>
                                        <p:tgtEl>
                                          <p:spTgt spid="37897"/>
                                        </p:tgtEl>
                                      </p:cBhvr>
                                    </p:animEffect>
                                  </p:childTnLst>
                                </p:cTn>
                              </p:par>
                              <p:par>
                                <p:cTn id="47" presetID="4" presetClass="entr" presetSubtype="16" fill="hold" nodeType="withEffect">
                                  <p:stCondLst>
                                    <p:cond delay="0"/>
                                  </p:stCondLst>
                                  <p:childTnLst>
                                    <p:set>
                                      <p:cBhvr>
                                        <p:cTn id="48" dur="1" fill="hold">
                                          <p:stCondLst>
                                            <p:cond delay="0"/>
                                          </p:stCondLst>
                                        </p:cTn>
                                        <p:tgtEl>
                                          <p:spTgt spid="37912"/>
                                        </p:tgtEl>
                                        <p:attrNameLst>
                                          <p:attrName>style.visibility</p:attrName>
                                        </p:attrNameLst>
                                      </p:cBhvr>
                                      <p:to>
                                        <p:strVal val="visible"/>
                                      </p:to>
                                    </p:set>
                                    <p:animEffect transition="in" filter="box(in)">
                                      <p:cBhvr>
                                        <p:cTn id="49" dur="2000"/>
                                        <p:tgtEl>
                                          <p:spTgt spid="37912"/>
                                        </p:tgtEl>
                                      </p:cBhvr>
                                    </p:animEffect>
                                  </p:childTnLst>
                                </p:cTn>
                              </p:par>
                              <p:par>
                                <p:cTn id="50" presetID="2" presetClass="entr" presetSubtype="2" fill="hold" nodeType="withEffect">
                                  <p:stCondLst>
                                    <p:cond delay="0"/>
                                  </p:stCondLst>
                                  <p:childTnLst>
                                    <p:set>
                                      <p:cBhvr>
                                        <p:cTn id="51" dur="1" fill="hold">
                                          <p:stCondLst>
                                            <p:cond delay="0"/>
                                          </p:stCondLst>
                                        </p:cTn>
                                        <p:tgtEl>
                                          <p:spTgt spid="37915"/>
                                        </p:tgtEl>
                                        <p:attrNameLst>
                                          <p:attrName>style.visibility</p:attrName>
                                        </p:attrNameLst>
                                      </p:cBhvr>
                                      <p:to>
                                        <p:strVal val="visible"/>
                                      </p:to>
                                    </p:set>
                                    <p:anim calcmode="lin" valueType="num">
                                      <p:cBhvr additive="base">
                                        <p:cTn id="52" dur="1000" fill="hold"/>
                                        <p:tgtEl>
                                          <p:spTgt spid="37915"/>
                                        </p:tgtEl>
                                        <p:attrNameLst>
                                          <p:attrName>ppt_x</p:attrName>
                                        </p:attrNameLst>
                                      </p:cBhvr>
                                      <p:tavLst>
                                        <p:tav tm="0">
                                          <p:val>
                                            <p:strVal val="1+#ppt_w/2"/>
                                          </p:val>
                                        </p:tav>
                                        <p:tav tm="100000">
                                          <p:val>
                                            <p:strVal val="#ppt_x"/>
                                          </p:val>
                                        </p:tav>
                                      </p:tavLst>
                                    </p:anim>
                                    <p:anim calcmode="lin" valueType="num">
                                      <p:cBhvr additive="base">
                                        <p:cTn id="53" dur="1000" fill="hold"/>
                                        <p:tgtEl>
                                          <p:spTgt spid="37915"/>
                                        </p:tgtEl>
                                        <p:attrNameLst>
                                          <p:attrName>ppt_y</p:attrName>
                                        </p:attrNameLst>
                                      </p:cBhvr>
                                      <p:tavLst>
                                        <p:tav tm="0">
                                          <p:val>
                                            <p:strVal val="#ppt_y"/>
                                          </p:val>
                                        </p:tav>
                                        <p:tav tm="100000">
                                          <p:val>
                                            <p:strVal val="#ppt_y"/>
                                          </p:val>
                                        </p:tav>
                                      </p:tavLst>
                                    </p:anim>
                                  </p:childTnLst>
                                </p:cTn>
                              </p:par>
                              <p:par>
                                <p:cTn id="54" presetID="8" presetClass="entr" presetSubtype="16" fill="hold" nodeType="withEffect">
                                  <p:stCondLst>
                                    <p:cond delay="0"/>
                                  </p:stCondLst>
                                  <p:childTnLst>
                                    <p:set>
                                      <p:cBhvr>
                                        <p:cTn id="55" dur="1" fill="hold">
                                          <p:stCondLst>
                                            <p:cond delay="0"/>
                                          </p:stCondLst>
                                        </p:cTn>
                                        <p:tgtEl>
                                          <p:spTgt spid="37894"/>
                                        </p:tgtEl>
                                        <p:attrNameLst>
                                          <p:attrName>style.visibility</p:attrName>
                                        </p:attrNameLst>
                                      </p:cBhvr>
                                      <p:to>
                                        <p:strVal val="visible"/>
                                      </p:to>
                                    </p:set>
                                    <p:animEffect transition="in" filter="diamond(in)">
                                      <p:cBhvr>
                                        <p:cTn id="56" dur="500"/>
                                        <p:tgtEl>
                                          <p:spTgt spid="3789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nodeType="clickEffect">
                                  <p:stCondLst>
                                    <p:cond delay="0"/>
                                  </p:stCondLst>
                                  <p:childTnLst>
                                    <p:set>
                                      <p:cBhvr>
                                        <p:cTn id="60" dur="1" fill="hold">
                                          <p:stCondLst>
                                            <p:cond delay="0"/>
                                          </p:stCondLst>
                                        </p:cTn>
                                        <p:tgtEl>
                                          <p:spTgt spid="37930"/>
                                        </p:tgtEl>
                                        <p:attrNameLst>
                                          <p:attrName>style.visibility</p:attrName>
                                        </p:attrNameLst>
                                      </p:cBhvr>
                                      <p:to>
                                        <p:strVal val="visible"/>
                                      </p:to>
                                    </p:set>
                                    <p:animEffect transition="in" filter="diamond(in)">
                                      <p:cBhvr>
                                        <p:cTn id="61" dur="2000"/>
                                        <p:tgtEl>
                                          <p:spTgt spid="37930"/>
                                        </p:tgtEl>
                                      </p:cBhvr>
                                    </p:animEffect>
                                  </p:childTnLst>
                                </p:cTn>
                              </p:par>
                              <p:par>
                                <p:cTn id="62" presetID="4" presetClass="entr" presetSubtype="16" fill="hold" nodeType="withEffect">
                                  <p:stCondLst>
                                    <p:cond delay="0"/>
                                  </p:stCondLst>
                                  <p:childTnLst>
                                    <p:set>
                                      <p:cBhvr>
                                        <p:cTn id="63" dur="1" fill="hold">
                                          <p:stCondLst>
                                            <p:cond delay="0"/>
                                          </p:stCondLst>
                                        </p:cTn>
                                        <p:tgtEl>
                                          <p:spTgt spid="37896">
                                            <p:txEl>
                                              <p:pRg st="3" end="3"/>
                                            </p:txEl>
                                          </p:spTgt>
                                        </p:tgtEl>
                                        <p:attrNameLst>
                                          <p:attrName>style.visibility</p:attrName>
                                        </p:attrNameLst>
                                      </p:cBhvr>
                                      <p:to>
                                        <p:strVal val="visible"/>
                                      </p:to>
                                    </p:set>
                                    <p:animEffect transition="in" filter="box(in)">
                                      <p:cBhvr>
                                        <p:cTn id="64" dur="500"/>
                                        <p:tgtEl>
                                          <p:spTgt spid="37896">
                                            <p:txEl>
                                              <p:pRg st="3" end="3"/>
                                            </p:txEl>
                                          </p:spTgt>
                                        </p:tgtEl>
                                      </p:cBhvr>
                                    </p:animEffect>
                                  </p:childTnLst>
                                </p:cTn>
                              </p:par>
                              <p:par>
                                <p:cTn id="65" presetID="8" presetClass="entr" presetSubtype="16" fill="hold" nodeType="withEffect">
                                  <p:stCondLst>
                                    <p:cond delay="0"/>
                                  </p:stCondLst>
                                  <p:childTnLst>
                                    <p:set>
                                      <p:cBhvr>
                                        <p:cTn id="66" dur="1" fill="hold">
                                          <p:stCondLst>
                                            <p:cond delay="0"/>
                                          </p:stCondLst>
                                        </p:cTn>
                                        <p:tgtEl>
                                          <p:spTgt spid="37922"/>
                                        </p:tgtEl>
                                        <p:attrNameLst>
                                          <p:attrName>style.visibility</p:attrName>
                                        </p:attrNameLst>
                                      </p:cBhvr>
                                      <p:to>
                                        <p:strVal val="visible"/>
                                      </p:to>
                                    </p:set>
                                    <p:animEffect transition="in" filter="diamond(in)">
                                      <p:cBhvr>
                                        <p:cTn id="67" dur="2000"/>
                                        <p:tgtEl>
                                          <p:spTgt spid="37922"/>
                                        </p:tgtEl>
                                      </p:cBhvr>
                                    </p:animEffect>
                                  </p:childTnLst>
                                </p:cTn>
                              </p:par>
                              <p:par>
                                <p:cTn id="68" presetID="1" presetClass="emph" presetSubtype="2" fill="hold" grpId="1" nodeType="withEffect">
                                  <p:stCondLst>
                                    <p:cond delay="0"/>
                                  </p:stCondLst>
                                  <p:childTnLst>
                                    <p:animClr clrSpc="rgb" dir="cw">
                                      <p:cBhvr>
                                        <p:cTn id="69" dur="2000" fill="hold"/>
                                        <p:tgtEl>
                                          <p:spTgt spid="37891"/>
                                        </p:tgtEl>
                                        <p:attrNameLst>
                                          <p:attrName>fillcolor</p:attrName>
                                        </p:attrNameLst>
                                      </p:cBhvr>
                                      <p:to>
                                        <a:srgbClr val="FAFF19"/>
                                      </p:to>
                                    </p:animClr>
                                    <p:set>
                                      <p:cBhvr>
                                        <p:cTn id="70" dur="2000" fill="hold"/>
                                        <p:tgtEl>
                                          <p:spTgt spid="37891"/>
                                        </p:tgtEl>
                                        <p:attrNameLst>
                                          <p:attrName>fill.type</p:attrName>
                                        </p:attrNameLst>
                                      </p:cBhvr>
                                      <p:to>
                                        <p:strVal val="solid"/>
                                      </p:to>
                                    </p:set>
                                    <p:set>
                                      <p:cBhvr>
                                        <p:cTn id="71" dur="2000" fill="hold"/>
                                        <p:tgtEl>
                                          <p:spTgt spid="37891"/>
                                        </p:tgtEl>
                                        <p:attrNameLst>
                                          <p:attrName>fill.on</p:attrName>
                                        </p:attrNameLst>
                                      </p:cBhvr>
                                      <p:to>
                                        <p:strVal val="true"/>
                                      </p:to>
                                    </p:set>
                                  </p:childTnLst>
                                </p:cTn>
                              </p:par>
                              <p:par>
                                <p:cTn id="72" presetID="3" presetClass="emph" presetSubtype="2" fill="hold" nodeType="withEffect">
                                  <p:stCondLst>
                                    <p:cond delay="0"/>
                                  </p:stCondLst>
                                  <p:childTnLst>
                                    <p:animClr clrSpc="rgb" dir="cw">
                                      <p:cBhvr override="childStyle">
                                        <p:cTn id="73" dur="2000" fill="hold"/>
                                        <p:tgtEl>
                                          <p:spTgt spid="37891"/>
                                        </p:tgtEl>
                                        <p:attrNameLst>
                                          <p:attrName>style.color</p:attrName>
                                        </p:attrNameLst>
                                      </p:cBhvr>
                                      <p:to>
                                        <a:schemeClr val="tx1"/>
                                      </p:to>
                                    </p:animClr>
                                  </p:childTnLst>
                                </p:cTn>
                              </p:par>
                              <p:par>
                                <p:cTn id="74" presetID="8" presetClass="emph" presetSubtype="0" fill="hold" grpId="2" nodeType="withEffect">
                                  <p:stCondLst>
                                    <p:cond delay="0"/>
                                  </p:stCondLst>
                                  <p:childTnLst>
                                    <p:animRot by="21600000">
                                      <p:cBhvr>
                                        <p:cTn id="75" dur="500" fill="hold"/>
                                        <p:tgtEl>
                                          <p:spTgt spid="378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1" grpId="1" animBg="1"/>
      <p:bldP spid="37891" grpId="2" animBg="1"/>
      <p:bldP spid="37892" grpId="0" animBg="1"/>
      <p:bldP spid="37893" grpId="0" animBg="1"/>
      <p:bldP spid="37896"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8" name="Text Box 46"/>
          <p:cNvSpPr txBox="1">
            <a:spLocks noChangeArrowheads="1"/>
          </p:cNvSpPr>
          <p:nvPr/>
        </p:nvSpPr>
        <p:spPr bwMode="auto">
          <a:xfrm>
            <a:off x="1752600" y="304801"/>
            <a:ext cx="8686800" cy="5170646"/>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anose="020F0502020204030204" pitchFamily="34" charset="0"/>
              </a:defRPr>
            </a:lvl1pPr>
            <a:lvl2pPr marL="1084263" indent="-457200">
              <a:defRPr sz="2400">
                <a:solidFill>
                  <a:schemeClr val="tx1"/>
                </a:solidFill>
                <a:latin typeface="Calibri" panose="020F0502020204030204" pitchFamily="34" charset="0"/>
              </a:defRPr>
            </a:lvl2pPr>
            <a:lvl3pPr marL="1720850" indent="-457200">
              <a:defRPr sz="2400">
                <a:solidFill>
                  <a:schemeClr val="tx1"/>
                </a:solidFill>
                <a:latin typeface="Calibri" panose="020F0502020204030204" pitchFamily="34" charset="0"/>
              </a:defRPr>
            </a:lvl3pPr>
            <a:lvl4pPr marL="2357438" indent="-457200">
              <a:defRPr sz="2400">
                <a:solidFill>
                  <a:schemeClr val="tx1"/>
                </a:solidFill>
                <a:latin typeface="Calibri" panose="020F0502020204030204" pitchFamily="34" charset="0"/>
              </a:defRPr>
            </a:lvl4pPr>
            <a:lvl5pPr marL="2994025" indent="-457200">
              <a:defRPr sz="2400">
                <a:solidFill>
                  <a:schemeClr val="tx1"/>
                </a:solidFill>
                <a:latin typeface="Calibri" panose="020F0502020204030204" pitchFamily="34" charset="0"/>
              </a:defRPr>
            </a:lvl5pPr>
            <a:lvl6pPr marL="3451225" indent="-457200" fontAlgn="base">
              <a:spcBef>
                <a:spcPct val="0"/>
              </a:spcBef>
              <a:spcAft>
                <a:spcPct val="0"/>
              </a:spcAft>
              <a:defRPr sz="2400">
                <a:solidFill>
                  <a:schemeClr val="tx1"/>
                </a:solidFill>
                <a:latin typeface="Calibri" panose="020F0502020204030204" pitchFamily="34" charset="0"/>
              </a:defRPr>
            </a:lvl6pPr>
            <a:lvl7pPr marL="3908425" indent="-457200" fontAlgn="base">
              <a:spcBef>
                <a:spcPct val="0"/>
              </a:spcBef>
              <a:spcAft>
                <a:spcPct val="0"/>
              </a:spcAft>
              <a:defRPr sz="2400">
                <a:solidFill>
                  <a:schemeClr val="tx1"/>
                </a:solidFill>
                <a:latin typeface="Calibri" panose="020F0502020204030204" pitchFamily="34" charset="0"/>
              </a:defRPr>
            </a:lvl7pPr>
            <a:lvl8pPr marL="4365625" indent="-457200" fontAlgn="base">
              <a:spcBef>
                <a:spcPct val="0"/>
              </a:spcBef>
              <a:spcAft>
                <a:spcPct val="0"/>
              </a:spcAft>
              <a:defRPr sz="2400">
                <a:solidFill>
                  <a:schemeClr val="tx1"/>
                </a:solidFill>
                <a:latin typeface="Calibri" panose="020F0502020204030204" pitchFamily="34" charset="0"/>
              </a:defRPr>
            </a:lvl8pPr>
            <a:lvl9pPr marL="4822825" indent="-457200" fontAlgn="base">
              <a:spcBef>
                <a:spcPct val="0"/>
              </a:spcBef>
              <a:spcAft>
                <a:spcPct val="0"/>
              </a:spcAft>
              <a:defRPr sz="2400">
                <a:solidFill>
                  <a:schemeClr val="tx1"/>
                </a:solidFill>
                <a:latin typeface="Calibri" panose="020F0502020204030204" pitchFamily="34" charset="0"/>
              </a:defRPr>
            </a:lvl9pPr>
          </a:lstStyle>
          <a:p>
            <a:pPr algn="ctr"/>
            <a:r>
              <a:rPr lang="en-GB" altLang="en-US" sz="2800" dirty="0">
                <a:latin typeface="Tw Cen MT Condensed" panose="020B0606020104020203" pitchFamily="34" charset="0"/>
              </a:rPr>
              <a:t>EXERCISES</a:t>
            </a:r>
          </a:p>
          <a:p>
            <a:r>
              <a:rPr lang="en-GB" altLang="en-US" dirty="0">
                <a:latin typeface="Tw Cen MT Condensed" panose="020B0606020104020203" pitchFamily="34" charset="0"/>
              </a:rPr>
              <a:t>What would happen to the UK economy in the following situations?</a:t>
            </a:r>
          </a:p>
          <a:p>
            <a:endParaRPr lang="en-GB" altLang="en-US" sz="1000" dirty="0">
              <a:latin typeface="Tw Cen MT Condensed" panose="020B0606020104020203" pitchFamily="34" charset="0"/>
            </a:endParaRPr>
          </a:p>
          <a:p>
            <a:pPr>
              <a:buFontTx/>
              <a:buAutoNum type="arabicParenBoth"/>
            </a:pPr>
            <a:r>
              <a:rPr lang="en-GB" altLang="en-US" dirty="0">
                <a:latin typeface="Tw Cen MT Condensed" panose="020B0606020104020203" pitchFamily="34" charset="0"/>
              </a:rPr>
              <a:t>There was a fall in income tax?</a:t>
            </a:r>
          </a:p>
          <a:p>
            <a:pPr>
              <a:buFontTx/>
              <a:buAutoNum type="arabicParenBoth"/>
            </a:pPr>
            <a:r>
              <a:rPr lang="en-GB" altLang="en-US" dirty="0">
                <a:latin typeface="Tw Cen MT Condensed" panose="020B0606020104020203" pitchFamily="34" charset="0"/>
              </a:rPr>
              <a:t>There is a world recession?</a:t>
            </a:r>
          </a:p>
          <a:p>
            <a:pPr>
              <a:buFontTx/>
              <a:buAutoNum type="arabicParenBoth"/>
            </a:pPr>
            <a:r>
              <a:rPr lang="en-GB" altLang="en-US" dirty="0">
                <a:latin typeface="Tw Cen MT Condensed" panose="020B0606020104020203" pitchFamily="34" charset="0"/>
              </a:rPr>
              <a:t>The price of raw materials increases?</a:t>
            </a:r>
          </a:p>
          <a:p>
            <a:pPr>
              <a:buFontTx/>
              <a:buAutoNum type="arabicParenBoth"/>
            </a:pPr>
            <a:r>
              <a:rPr lang="en-GB" altLang="en-US" dirty="0">
                <a:latin typeface="Tw Cen MT Condensed" panose="020B0606020104020203" pitchFamily="34" charset="0"/>
              </a:rPr>
              <a:t>Public sector workers receive pay increases</a:t>
            </a:r>
          </a:p>
          <a:p>
            <a:pPr>
              <a:buFontTx/>
              <a:buAutoNum type="arabicParenBoth"/>
            </a:pPr>
            <a:r>
              <a:rPr lang="en-GB" altLang="en-US" dirty="0">
                <a:latin typeface="Tw Cen MT Condensed" panose="020B0606020104020203" pitchFamily="34" charset="0"/>
              </a:rPr>
              <a:t>Hurricane Olly strikes the North Sea Oil Fields in Scotland </a:t>
            </a:r>
          </a:p>
          <a:p>
            <a:pPr>
              <a:buFontTx/>
              <a:buAutoNum type="arabicParenBoth"/>
            </a:pPr>
            <a:r>
              <a:rPr lang="en-GB" altLang="en-US" dirty="0">
                <a:latin typeface="Tw Cen MT Condensed" panose="020B0606020104020203" pitchFamily="34" charset="0"/>
              </a:rPr>
              <a:t>The dollar falls from $1.80 to £1 to $2 to £1</a:t>
            </a:r>
          </a:p>
          <a:p>
            <a:endParaRPr lang="en-GB" altLang="en-US" dirty="0">
              <a:latin typeface="Tw Cen MT Condensed" panose="020B0606020104020203" pitchFamily="34" charset="0"/>
            </a:endParaRPr>
          </a:p>
          <a:p>
            <a:r>
              <a:rPr lang="en-GB" altLang="en-US" sz="2000" b="1" dirty="0">
                <a:latin typeface="Tw Cen MT Condensed" panose="020B0606020104020203" pitchFamily="34" charset="0"/>
              </a:rPr>
              <a:t>FOR EACH QUESTION:</a:t>
            </a:r>
          </a:p>
          <a:p>
            <a:pPr>
              <a:buFontTx/>
              <a:buAutoNum type="arabicParenBoth"/>
            </a:pPr>
            <a:r>
              <a:rPr lang="en-GB" altLang="en-US" sz="2000" b="1" dirty="0">
                <a:latin typeface="Tw Cen MT Condensed" panose="020B0606020104020203" pitchFamily="34" charset="0"/>
              </a:rPr>
              <a:t>Draw a diagram</a:t>
            </a:r>
          </a:p>
          <a:p>
            <a:pPr>
              <a:buFontTx/>
              <a:buAutoNum type="arabicParenBoth"/>
            </a:pPr>
            <a:r>
              <a:rPr lang="en-GB" altLang="en-US" sz="2000" b="1" dirty="0">
                <a:latin typeface="Tw Cen MT Condensed" panose="020B0606020104020203" pitchFamily="34" charset="0"/>
              </a:rPr>
              <a:t>Identify whether AD or SRAS is affected</a:t>
            </a:r>
          </a:p>
          <a:p>
            <a:pPr>
              <a:buFontTx/>
              <a:buAutoNum type="arabicParenBoth"/>
            </a:pPr>
            <a:r>
              <a:rPr lang="en-GB" altLang="en-US" sz="2000" b="1" dirty="0">
                <a:latin typeface="Tw Cen MT Condensed" panose="020B0606020104020203" pitchFamily="34" charset="0"/>
              </a:rPr>
              <a:t>Explain the “transmission mechanism” involved (which factor has been affected and why?)</a:t>
            </a:r>
          </a:p>
          <a:p>
            <a:pPr>
              <a:buFontTx/>
              <a:buAutoNum type="arabicParenBoth"/>
            </a:pPr>
            <a:r>
              <a:rPr lang="en-GB" altLang="en-US" sz="2000" b="1" dirty="0">
                <a:latin typeface="Tw Cen MT Condensed" panose="020B0606020104020203" pitchFamily="34" charset="0"/>
              </a:rPr>
              <a:t>What would happen to the price level (inflation) and the output (economic growth)</a:t>
            </a:r>
          </a:p>
        </p:txBody>
      </p:sp>
    </p:spTree>
    <p:extLst>
      <p:ext uri="{BB962C8B-B14F-4D97-AF65-F5344CB8AC3E}">
        <p14:creationId xmlns:p14="http://schemas.microsoft.com/office/powerpoint/2010/main" val="3711142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58">
                                            <p:txEl>
                                              <p:pRg st="11" end="11"/>
                                            </p:txEl>
                                          </p:spTgt>
                                        </p:tgtEl>
                                        <p:attrNameLst>
                                          <p:attrName>style.visibility</p:attrName>
                                        </p:attrNameLst>
                                      </p:cBhvr>
                                      <p:to>
                                        <p:strVal val="visible"/>
                                      </p:to>
                                    </p:set>
                                    <p:animEffect transition="in" filter="box(in)">
                                      <p:cBhvr>
                                        <p:cTn id="7" dur="500"/>
                                        <p:tgtEl>
                                          <p:spTgt spid="13358">
                                            <p:txEl>
                                              <p:pRg st="11" end="1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3358">
                                            <p:txEl>
                                              <p:pRg st="12" end="12"/>
                                            </p:txEl>
                                          </p:spTgt>
                                        </p:tgtEl>
                                        <p:attrNameLst>
                                          <p:attrName>style.visibility</p:attrName>
                                        </p:attrNameLst>
                                      </p:cBhvr>
                                      <p:to>
                                        <p:strVal val="visible"/>
                                      </p:to>
                                    </p:set>
                                    <p:animEffect transition="in" filter="box(in)">
                                      <p:cBhvr>
                                        <p:cTn id="10" dur="500"/>
                                        <p:tgtEl>
                                          <p:spTgt spid="13358">
                                            <p:txEl>
                                              <p:pRg st="12" end="1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3358">
                                            <p:txEl>
                                              <p:pRg st="13" end="13"/>
                                            </p:txEl>
                                          </p:spTgt>
                                        </p:tgtEl>
                                        <p:attrNameLst>
                                          <p:attrName>style.visibility</p:attrName>
                                        </p:attrNameLst>
                                      </p:cBhvr>
                                      <p:to>
                                        <p:strVal val="visible"/>
                                      </p:to>
                                    </p:set>
                                    <p:animEffect transition="in" filter="box(in)">
                                      <p:cBhvr>
                                        <p:cTn id="15" dur="500"/>
                                        <p:tgtEl>
                                          <p:spTgt spid="13358">
                                            <p:txEl>
                                              <p:pRg st="13" end="1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3358">
                                            <p:txEl>
                                              <p:pRg st="14" end="14"/>
                                            </p:txEl>
                                          </p:spTgt>
                                        </p:tgtEl>
                                        <p:attrNameLst>
                                          <p:attrName>style.visibility</p:attrName>
                                        </p:attrNameLst>
                                      </p:cBhvr>
                                      <p:to>
                                        <p:strVal val="visible"/>
                                      </p:to>
                                    </p:set>
                                    <p:animEffect transition="in" filter="box(in)">
                                      <p:cBhvr>
                                        <p:cTn id="18" dur="500"/>
                                        <p:tgtEl>
                                          <p:spTgt spid="1335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rot="5400000">
            <a:off x="1881158" y="4068529"/>
            <a:ext cx="42862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2952728" y="2639769"/>
            <a:ext cx="2214578" cy="1928826"/>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16200000" flipH="1">
            <a:off x="2416943" y="3032678"/>
            <a:ext cx="2571768" cy="1785950"/>
          </a:xfrm>
          <a:prstGeom prst="line">
            <a:avLst/>
          </a:prstGeom>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2445137" y="142853"/>
            <a:ext cx="7136504" cy="1200329"/>
          </a:xfrm>
          <a:prstGeom prst="rect">
            <a:avLst/>
          </a:prstGeom>
          <a:noFill/>
        </p:spPr>
        <p:txBody>
          <a:bodyPr wrap="none" rtlCol="0">
            <a:spAutoFit/>
          </a:bodyPr>
          <a:lstStyle/>
          <a:p>
            <a:pPr algn="ctr"/>
            <a:r>
              <a:rPr lang="en-GB" sz="4400" b="1" dirty="0">
                <a:solidFill>
                  <a:schemeClr val="tx2"/>
                </a:solidFill>
                <a:latin typeface="Tw Cen MT Condensed" panose="020B0606020104020203" pitchFamily="34" charset="0"/>
              </a:rPr>
              <a:t>Production Possibility Frontier</a:t>
            </a:r>
          </a:p>
          <a:p>
            <a:pPr algn="ctr"/>
            <a:r>
              <a:rPr lang="en-GB" sz="2800" b="1" dirty="0">
                <a:solidFill>
                  <a:srgbClr val="FF0000"/>
                </a:solidFill>
                <a:latin typeface="Tw Cen MT Condensed" panose="020B0606020104020203" pitchFamily="34" charset="0"/>
              </a:rPr>
              <a:t>Advanced Model: Representing Capacity in the Economy</a:t>
            </a:r>
          </a:p>
        </p:txBody>
      </p:sp>
      <p:cxnSp>
        <p:nvCxnSpPr>
          <p:cNvPr id="4" name="Straight Connector 3"/>
          <p:cNvCxnSpPr/>
          <p:nvPr/>
        </p:nvCxnSpPr>
        <p:spPr>
          <a:xfrm rot="5400000">
            <a:off x="345241" y="4032810"/>
            <a:ext cx="4357718"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10800000" flipV="1">
            <a:off x="2524100" y="6211669"/>
            <a:ext cx="3143272" cy="9524"/>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666844" y="1711076"/>
            <a:ext cx="1071570" cy="369332"/>
          </a:xfrm>
          <a:prstGeom prst="rect">
            <a:avLst/>
          </a:prstGeom>
          <a:noFill/>
        </p:spPr>
        <p:txBody>
          <a:bodyPr wrap="square" rtlCol="0">
            <a:spAutoFit/>
          </a:bodyPr>
          <a:lstStyle/>
          <a:p>
            <a:r>
              <a:rPr lang="en-GB" b="1" dirty="0">
                <a:latin typeface="Tw Cen MT Condensed" panose="020B0606020104020203" pitchFamily="34" charset="0"/>
              </a:rPr>
              <a:t>Price Level</a:t>
            </a:r>
          </a:p>
        </p:txBody>
      </p:sp>
      <p:sp>
        <p:nvSpPr>
          <p:cNvPr id="8" name="TextBox 7"/>
          <p:cNvSpPr txBox="1"/>
          <p:nvPr/>
        </p:nvSpPr>
        <p:spPr>
          <a:xfrm>
            <a:off x="4738678" y="6211670"/>
            <a:ext cx="1214446" cy="646331"/>
          </a:xfrm>
          <a:prstGeom prst="rect">
            <a:avLst/>
          </a:prstGeom>
          <a:noFill/>
        </p:spPr>
        <p:txBody>
          <a:bodyPr wrap="square" rtlCol="0">
            <a:spAutoFit/>
          </a:bodyPr>
          <a:lstStyle/>
          <a:p>
            <a:r>
              <a:rPr lang="en-GB" b="1" dirty="0">
                <a:latin typeface="Tw Cen MT Condensed" panose="020B0606020104020203" pitchFamily="34" charset="0"/>
              </a:rPr>
              <a:t>Real GDP (Output)</a:t>
            </a:r>
          </a:p>
        </p:txBody>
      </p:sp>
      <p:sp>
        <p:nvSpPr>
          <p:cNvPr id="10" name="Oval 9"/>
          <p:cNvSpPr/>
          <p:nvPr/>
        </p:nvSpPr>
        <p:spPr>
          <a:xfrm>
            <a:off x="3595670" y="3782777"/>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w Cen MT Condensed" panose="020B0606020104020203" pitchFamily="34" charset="0"/>
              </a:rPr>
              <a:t>A</a:t>
            </a:r>
          </a:p>
        </p:txBody>
      </p:sp>
      <p:sp>
        <p:nvSpPr>
          <p:cNvPr id="12" name="Oval 11"/>
          <p:cNvSpPr/>
          <p:nvPr/>
        </p:nvSpPr>
        <p:spPr>
          <a:xfrm>
            <a:off x="3952860" y="3568463"/>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w Cen MT Condensed" panose="020B0606020104020203" pitchFamily="34" charset="0"/>
              </a:rPr>
              <a:t>B</a:t>
            </a:r>
          </a:p>
        </p:txBody>
      </p:sp>
      <p:sp>
        <p:nvSpPr>
          <p:cNvPr id="13" name="Oval 12"/>
          <p:cNvSpPr/>
          <p:nvPr/>
        </p:nvSpPr>
        <p:spPr>
          <a:xfrm>
            <a:off x="4310050" y="4782909"/>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w Cen MT Condensed" panose="020B0606020104020203" pitchFamily="34" charset="0"/>
              </a:rPr>
              <a:t>C</a:t>
            </a:r>
          </a:p>
        </p:txBody>
      </p:sp>
      <p:sp>
        <p:nvSpPr>
          <p:cNvPr id="14" name="Oval 13"/>
          <p:cNvSpPr/>
          <p:nvPr/>
        </p:nvSpPr>
        <p:spPr>
          <a:xfrm>
            <a:off x="4381488" y="378619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w Cen MT Condensed" panose="020B0606020104020203" pitchFamily="34" charset="0"/>
              </a:rPr>
              <a:t>D</a:t>
            </a:r>
          </a:p>
        </p:txBody>
      </p:sp>
      <p:sp>
        <p:nvSpPr>
          <p:cNvPr id="15" name="TextBox 14"/>
          <p:cNvSpPr txBox="1"/>
          <p:nvPr/>
        </p:nvSpPr>
        <p:spPr>
          <a:xfrm>
            <a:off x="5810248" y="1428737"/>
            <a:ext cx="4857752" cy="5232202"/>
          </a:xfrm>
          <a:prstGeom prst="rect">
            <a:avLst/>
          </a:prstGeom>
          <a:noFill/>
        </p:spPr>
        <p:txBody>
          <a:bodyPr wrap="square" rtlCol="0">
            <a:spAutoFit/>
          </a:bodyPr>
          <a:lstStyle/>
          <a:p>
            <a:pPr marL="342900" lvl="2" indent="-342900">
              <a:buFont typeface="+mj-lt"/>
              <a:buAutoNum type="arabicPeriod"/>
            </a:pPr>
            <a:r>
              <a:rPr lang="en-GB" b="1" dirty="0">
                <a:latin typeface="Tw Cen MT Condensed" panose="020B0606020104020203" pitchFamily="34" charset="0"/>
              </a:rPr>
              <a:t>What does the AD, SRAS and LRAS represent?</a:t>
            </a:r>
          </a:p>
          <a:p>
            <a:pPr marL="342900" lvl="2" indent="-342900">
              <a:buFont typeface="+mj-lt"/>
              <a:buAutoNum type="arabicPeriod"/>
            </a:pPr>
            <a:r>
              <a:rPr lang="en-GB" b="1" dirty="0">
                <a:latin typeface="Tw Cen MT Condensed" panose="020B0606020104020203" pitchFamily="34" charset="0"/>
              </a:rPr>
              <a:t>Which letter is the economy at in equilibrium?</a:t>
            </a:r>
          </a:p>
          <a:p>
            <a:pPr marL="342900" lvl="2" indent="-342900">
              <a:buFont typeface="+mj-lt"/>
              <a:buAutoNum type="arabicPeriod"/>
            </a:pPr>
            <a:r>
              <a:rPr lang="en-GB" b="1" dirty="0">
                <a:latin typeface="Tw Cen MT Condensed" panose="020B0606020104020203" pitchFamily="34" charset="0"/>
              </a:rPr>
              <a:t>What might this point represent within the economy (gap between y and Y)?</a:t>
            </a:r>
          </a:p>
          <a:p>
            <a:pPr marL="342900" lvl="2" indent="-342900">
              <a:buFont typeface="+mj-lt"/>
              <a:buAutoNum type="arabicPeriod"/>
            </a:pPr>
            <a:r>
              <a:rPr lang="en-GB" b="1" dirty="0">
                <a:latin typeface="Tw Cen MT Condensed" panose="020B0606020104020203" pitchFamily="34" charset="0"/>
              </a:rPr>
              <a:t>How might Government’s move from A-B</a:t>
            </a:r>
          </a:p>
          <a:p>
            <a:pPr marL="342900" lvl="2" indent="-342900">
              <a:buFont typeface="+mj-lt"/>
              <a:buAutoNum type="arabicPeriod"/>
            </a:pPr>
            <a:r>
              <a:rPr lang="en-GB" b="1" dirty="0">
                <a:latin typeface="Tw Cen MT Condensed" panose="020B0606020104020203" pitchFamily="34" charset="0"/>
              </a:rPr>
              <a:t>What factors might move the economy from A to E?</a:t>
            </a:r>
          </a:p>
          <a:p>
            <a:pPr marL="342900" lvl="2" indent="-342900">
              <a:buFont typeface="+mj-lt"/>
              <a:buAutoNum type="arabicPeriod"/>
            </a:pPr>
            <a:r>
              <a:rPr lang="en-GB" b="1" dirty="0">
                <a:latin typeface="Tw Cen MT Condensed" panose="020B0606020104020203" pitchFamily="34" charset="0"/>
              </a:rPr>
              <a:t>Can the economy be at D?</a:t>
            </a:r>
          </a:p>
          <a:p>
            <a:pPr marL="0" lvl="2"/>
            <a:endParaRPr lang="en-GB" sz="1000" b="1" dirty="0">
              <a:latin typeface="Tw Cen MT Condensed" panose="020B0606020104020203" pitchFamily="34" charset="0"/>
            </a:endParaRPr>
          </a:p>
          <a:p>
            <a:pPr marL="0" lvl="2"/>
            <a:r>
              <a:rPr lang="en-GB" b="1" dirty="0">
                <a:latin typeface="Tw Cen MT Condensed" panose="020B0606020104020203" pitchFamily="34" charset="0"/>
              </a:rPr>
              <a:t>Using an AD/AS diagram….</a:t>
            </a:r>
          </a:p>
          <a:p>
            <a:pPr marL="342900" lvl="2" indent="-342900">
              <a:buFont typeface="+mj-lt"/>
              <a:buAutoNum type="arabicPeriod"/>
            </a:pPr>
            <a:r>
              <a:rPr lang="en-GB" b="1" dirty="0">
                <a:latin typeface="Tw Cen MT Condensed" panose="020B0606020104020203" pitchFamily="34" charset="0"/>
              </a:rPr>
              <a:t>Demonstrate economic growth as a result of expansionary fiscal policy</a:t>
            </a:r>
          </a:p>
          <a:p>
            <a:pPr marL="342900" lvl="2" indent="-342900">
              <a:buFont typeface="+mj-lt"/>
              <a:buAutoNum type="arabicPeriod"/>
            </a:pPr>
            <a:r>
              <a:rPr lang="en-GB" b="1" dirty="0">
                <a:latin typeface="Tw Cen MT Condensed" panose="020B0606020104020203" pitchFamily="34" charset="0"/>
              </a:rPr>
              <a:t>Demonstrate the effects on inflation of this economic growth</a:t>
            </a:r>
          </a:p>
          <a:p>
            <a:pPr marL="342900" lvl="2" indent="-342900">
              <a:buFont typeface="+mj-lt"/>
              <a:buAutoNum type="arabicPeriod"/>
            </a:pPr>
            <a:r>
              <a:rPr lang="en-GB" b="1" dirty="0">
                <a:latin typeface="Tw Cen MT Condensed" panose="020B0606020104020203" pitchFamily="34" charset="0"/>
              </a:rPr>
              <a:t>Demonstrate how unemployment might rise as a result of tight monetary policy</a:t>
            </a:r>
          </a:p>
          <a:p>
            <a:pPr marL="342900" lvl="2" indent="-342900">
              <a:buFont typeface="+mj-lt"/>
              <a:buAutoNum type="arabicPeriod"/>
            </a:pPr>
            <a:r>
              <a:rPr lang="en-GB" b="1" dirty="0">
                <a:latin typeface="Tw Cen MT Condensed" panose="020B0606020104020203" pitchFamily="34" charset="0"/>
              </a:rPr>
              <a:t>What impact would higher oil prices have on macroeconomic indicators?</a:t>
            </a:r>
          </a:p>
          <a:p>
            <a:pPr marL="342900" indent="-342900">
              <a:buFont typeface="+mj-lt"/>
              <a:buAutoNum type="arabicPeriod"/>
            </a:pPr>
            <a:endParaRPr lang="en-GB" b="1" dirty="0">
              <a:latin typeface="Tw Cen MT Condensed" panose="020B0606020104020203" pitchFamily="34" charset="0"/>
            </a:endParaRPr>
          </a:p>
          <a:p>
            <a:pPr marL="342900" indent="-342900">
              <a:buFontTx/>
              <a:buAutoNum type="arabicPeriod"/>
            </a:pPr>
            <a:endParaRPr lang="en-GB" b="1" dirty="0">
              <a:latin typeface="Tw Cen MT Condensed" panose="020B0606020104020203" pitchFamily="34" charset="0"/>
            </a:endParaRPr>
          </a:p>
        </p:txBody>
      </p:sp>
      <p:sp>
        <p:nvSpPr>
          <p:cNvPr id="16" name="Oval 15"/>
          <p:cNvSpPr/>
          <p:nvPr/>
        </p:nvSpPr>
        <p:spPr>
          <a:xfrm>
            <a:off x="3952860" y="428625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Tw Cen MT Condensed" panose="020B0606020104020203" pitchFamily="34" charset="0"/>
              </a:rPr>
              <a:t>E</a:t>
            </a:r>
          </a:p>
        </p:txBody>
      </p:sp>
      <p:sp>
        <p:nvSpPr>
          <p:cNvPr id="23" name="TextBox 22"/>
          <p:cNvSpPr txBox="1"/>
          <p:nvPr/>
        </p:nvSpPr>
        <p:spPr>
          <a:xfrm>
            <a:off x="3738546" y="1568200"/>
            <a:ext cx="494046" cy="307777"/>
          </a:xfrm>
          <a:prstGeom prst="rect">
            <a:avLst/>
          </a:prstGeom>
          <a:noFill/>
        </p:spPr>
        <p:txBody>
          <a:bodyPr wrap="none" rtlCol="0">
            <a:spAutoFit/>
          </a:bodyPr>
          <a:lstStyle/>
          <a:p>
            <a:r>
              <a:rPr lang="en-GB" sz="1400" b="1" dirty="0">
                <a:latin typeface="Tw Cen MT Condensed" panose="020B0606020104020203" pitchFamily="34" charset="0"/>
              </a:rPr>
              <a:t>LRAS</a:t>
            </a:r>
          </a:p>
        </p:txBody>
      </p:sp>
      <p:sp>
        <p:nvSpPr>
          <p:cNvPr id="24" name="TextBox 23"/>
          <p:cNvSpPr txBox="1"/>
          <p:nvPr/>
        </p:nvSpPr>
        <p:spPr>
          <a:xfrm>
            <a:off x="5095868" y="2354018"/>
            <a:ext cx="497252" cy="307777"/>
          </a:xfrm>
          <a:prstGeom prst="rect">
            <a:avLst/>
          </a:prstGeom>
          <a:noFill/>
        </p:spPr>
        <p:txBody>
          <a:bodyPr wrap="none" rtlCol="0">
            <a:spAutoFit/>
          </a:bodyPr>
          <a:lstStyle/>
          <a:p>
            <a:r>
              <a:rPr lang="en-GB" sz="1400" b="1" dirty="0">
                <a:latin typeface="Tw Cen MT Condensed" panose="020B0606020104020203" pitchFamily="34" charset="0"/>
              </a:rPr>
              <a:t>SRAS</a:t>
            </a:r>
          </a:p>
        </p:txBody>
      </p:sp>
      <p:sp>
        <p:nvSpPr>
          <p:cNvPr id="25" name="TextBox 24"/>
          <p:cNvSpPr txBox="1"/>
          <p:nvPr/>
        </p:nvSpPr>
        <p:spPr>
          <a:xfrm>
            <a:off x="4595802" y="5068662"/>
            <a:ext cx="365806" cy="307777"/>
          </a:xfrm>
          <a:prstGeom prst="rect">
            <a:avLst/>
          </a:prstGeom>
          <a:noFill/>
        </p:spPr>
        <p:txBody>
          <a:bodyPr wrap="none" rtlCol="0">
            <a:spAutoFit/>
          </a:bodyPr>
          <a:lstStyle/>
          <a:p>
            <a:r>
              <a:rPr lang="en-GB" sz="1400" b="1" dirty="0">
                <a:latin typeface="Tw Cen MT Condensed" panose="020B0606020104020203" pitchFamily="34" charset="0"/>
              </a:rPr>
              <a:t>AD</a:t>
            </a:r>
          </a:p>
        </p:txBody>
      </p:sp>
      <p:cxnSp>
        <p:nvCxnSpPr>
          <p:cNvPr id="27" name="Straight Connector 26"/>
          <p:cNvCxnSpPr>
            <a:stCxn id="10" idx="4"/>
          </p:cNvCxnSpPr>
          <p:nvPr/>
        </p:nvCxnSpPr>
        <p:spPr>
          <a:xfrm rot="16200000" flipH="1">
            <a:off x="2577679" y="5122239"/>
            <a:ext cx="2286016" cy="3572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3" name="Straight Connector 32"/>
          <p:cNvCxnSpPr>
            <a:endCxn id="10" idx="2"/>
          </p:cNvCxnSpPr>
          <p:nvPr/>
        </p:nvCxnSpPr>
        <p:spPr>
          <a:xfrm>
            <a:off x="2524100" y="3854216"/>
            <a:ext cx="1071570" cy="3571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2095472" y="3711340"/>
            <a:ext cx="330540" cy="307777"/>
          </a:xfrm>
          <a:prstGeom prst="rect">
            <a:avLst/>
          </a:prstGeom>
          <a:noFill/>
        </p:spPr>
        <p:txBody>
          <a:bodyPr wrap="none" rtlCol="0">
            <a:spAutoFit/>
          </a:bodyPr>
          <a:lstStyle/>
          <a:p>
            <a:r>
              <a:rPr lang="en-GB" sz="1400" b="1" dirty="0">
                <a:latin typeface="Tw Cen MT Condensed" panose="020B0606020104020203" pitchFamily="34" charset="0"/>
              </a:rPr>
              <a:t>PL</a:t>
            </a:r>
          </a:p>
        </p:txBody>
      </p:sp>
      <p:sp>
        <p:nvSpPr>
          <p:cNvPr id="38" name="TextBox 37"/>
          <p:cNvSpPr txBox="1"/>
          <p:nvPr/>
        </p:nvSpPr>
        <p:spPr>
          <a:xfrm>
            <a:off x="3595670" y="6215083"/>
            <a:ext cx="264816" cy="307777"/>
          </a:xfrm>
          <a:prstGeom prst="rect">
            <a:avLst/>
          </a:prstGeom>
          <a:noFill/>
        </p:spPr>
        <p:txBody>
          <a:bodyPr wrap="none" rtlCol="0">
            <a:spAutoFit/>
          </a:bodyPr>
          <a:lstStyle/>
          <a:p>
            <a:r>
              <a:rPr lang="en-GB" sz="1400" b="1" dirty="0">
                <a:latin typeface="Tw Cen MT Condensed" panose="020B0606020104020203" pitchFamily="34" charset="0"/>
              </a:rPr>
              <a:t>y</a:t>
            </a:r>
          </a:p>
        </p:txBody>
      </p:sp>
      <p:sp>
        <p:nvSpPr>
          <p:cNvPr id="40" name="TextBox 39"/>
          <p:cNvSpPr txBox="1"/>
          <p:nvPr/>
        </p:nvSpPr>
        <p:spPr>
          <a:xfrm>
            <a:off x="3881422" y="6215083"/>
            <a:ext cx="269626" cy="307777"/>
          </a:xfrm>
          <a:prstGeom prst="rect">
            <a:avLst/>
          </a:prstGeom>
          <a:noFill/>
        </p:spPr>
        <p:txBody>
          <a:bodyPr wrap="none" rtlCol="0">
            <a:spAutoFit/>
          </a:bodyPr>
          <a:lstStyle/>
          <a:p>
            <a:r>
              <a:rPr lang="en-GB" sz="1400" b="1" dirty="0">
                <a:latin typeface="Tw Cen MT Condensed" panose="020B0606020104020203" pitchFamily="34" charset="0"/>
              </a:rPr>
              <a:t>Y</a:t>
            </a:r>
          </a:p>
        </p:txBody>
      </p:sp>
      <p:sp>
        <p:nvSpPr>
          <p:cNvPr id="26" name="TextBox 25"/>
          <p:cNvSpPr txBox="1"/>
          <p:nvPr/>
        </p:nvSpPr>
        <p:spPr>
          <a:xfrm>
            <a:off x="1847528" y="2924944"/>
            <a:ext cx="3929090" cy="1200329"/>
          </a:xfrm>
          <a:prstGeom prst="rect">
            <a:avLst/>
          </a:prstGeom>
          <a:solidFill>
            <a:schemeClr val="bg1"/>
          </a:solidFill>
        </p:spPr>
        <p:txBody>
          <a:bodyPr wrap="square" rtlCol="0">
            <a:spAutoFit/>
          </a:bodyPr>
          <a:lstStyle/>
          <a:p>
            <a:r>
              <a:rPr lang="en-GB" b="1" dirty="0">
                <a:latin typeface="Tw Cen MT Condensed" panose="020B0606020104020203" pitchFamily="34" charset="0"/>
              </a:rPr>
              <a:t>(5) Demonstrate the effect of increases in education on long run economic growth</a:t>
            </a:r>
          </a:p>
          <a:p>
            <a:r>
              <a:rPr lang="en-GB" b="1" dirty="0">
                <a:latin typeface="Tw Cen MT Condensed" panose="020B0606020104020203" pitchFamily="34" charset="0"/>
              </a:rPr>
              <a:t>(6) Demonstrate the effect on the Haitian economy of a massive earthquake</a:t>
            </a:r>
          </a:p>
        </p:txBody>
      </p:sp>
    </p:spTree>
    <p:extLst>
      <p:ext uri="{BB962C8B-B14F-4D97-AF65-F5344CB8AC3E}">
        <p14:creationId xmlns:p14="http://schemas.microsoft.com/office/powerpoint/2010/main" val="5383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7" end="7"/>
                                            </p:txEl>
                                          </p:spTgt>
                                        </p:tgtEl>
                                        <p:attrNameLst>
                                          <p:attrName>style.visibility</p:attrName>
                                        </p:attrNameLst>
                                      </p:cBhvr>
                                      <p:to>
                                        <p:strVal val="visible"/>
                                      </p:to>
                                    </p:set>
                                    <p:animEffect transition="in" filter="box(in)">
                                      <p:cBhvr>
                                        <p:cTn id="7" dur="500"/>
                                        <p:tgtEl>
                                          <p:spTgt spid="15">
                                            <p:txEl>
                                              <p:pRg st="7" end="7"/>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
                                            <p:txEl>
                                              <p:pRg st="8" end="8"/>
                                            </p:txEl>
                                          </p:spTgt>
                                        </p:tgtEl>
                                        <p:attrNameLst>
                                          <p:attrName>style.visibility</p:attrName>
                                        </p:attrNameLst>
                                      </p:cBhvr>
                                      <p:to>
                                        <p:strVal val="visible"/>
                                      </p:to>
                                    </p:set>
                                    <p:animEffect transition="in" filter="box(in)">
                                      <p:cBhvr>
                                        <p:cTn id="10" dur="500"/>
                                        <p:tgtEl>
                                          <p:spTgt spid="15">
                                            <p:txEl>
                                              <p:pRg st="8" end="8"/>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xEl>
                                              <p:pRg st="9" end="9"/>
                                            </p:txEl>
                                          </p:spTgt>
                                        </p:tgtEl>
                                        <p:attrNameLst>
                                          <p:attrName>style.visibility</p:attrName>
                                        </p:attrNameLst>
                                      </p:cBhvr>
                                      <p:to>
                                        <p:strVal val="visible"/>
                                      </p:to>
                                    </p:set>
                                    <p:animEffect transition="in" filter="box(in)">
                                      <p:cBhvr>
                                        <p:cTn id="13" dur="500"/>
                                        <p:tgtEl>
                                          <p:spTgt spid="15">
                                            <p:txEl>
                                              <p:pRg st="9" end="9"/>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5">
                                            <p:txEl>
                                              <p:pRg st="10" end="10"/>
                                            </p:txEl>
                                          </p:spTgt>
                                        </p:tgtEl>
                                        <p:attrNameLst>
                                          <p:attrName>style.visibility</p:attrName>
                                        </p:attrNameLst>
                                      </p:cBhvr>
                                      <p:to>
                                        <p:strVal val="visible"/>
                                      </p:to>
                                    </p:set>
                                    <p:animEffect transition="in" filter="box(in)">
                                      <p:cBhvr>
                                        <p:cTn id="16" dur="500"/>
                                        <p:tgtEl>
                                          <p:spTgt spid="15">
                                            <p:txEl>
                                              <p:pRg st="10" end="10"/>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5">
                                            <p:txEl>
                                              <p:pRg st="11" end="11"/>
                                            </p:txEl>
                                          </p:spTgt>
                                        </p:tgtEl>
                                        <p:attrNameLst>
                                          <p:attrName>style.visibility</p:attrName>
                                        </p:attrNameLst>
                                      </p:cBhvr>
                                      <p:to>
                                        <p:strVal val="visible"/>
                                      </p:to>
                                    </p:set>
                                    <p:animEffect transition="in" filter="box(in)">
                                      <p:cBhvr>
                                        <p:cTn id="19" dur="500"/>
                                        <p:tgtEl>
                                          <p:spTgt spid="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25" y="200416"/>
            <a:ext cx="11611627" cy="64258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sz="23900" b="1" dirty="0">
                <a:latin typeface="Tw Cen MT Condensed" panose="020B0606020104020203" pitchFamily="34" charset="0"/>
              </a:rPr>
              <a:t>END</a:t>
            </a:r>
          </a:p>
        </p:txBody>
      </p:sp>
    </p:spTree>
    <p:extLst>
      <p:ext uri="{BB962C8B-B14F-4D97-AF65-F5344CB8AC3E}">
        <p14:creationId xmlns:p14="http://schemas.microsoft.com/office/powerpoint/2010/main" val="2836275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Where are we?</a:t>
            </a:r>
          </a:p>
        </p:txBody>
      </p:sp>
      <p:sp>
        <p:nvSpPr>
          <p:cNvPr id="3" name="Content Placeholder 2"/>
          <p:cNvSpPr>
            <a:spLocks noGrp="1"/>
          </p:cNvSpPr>
          <p:nvPr>
            <p:ph idx="1"/>
          </p:nvPr>
        </p:nvSpPr>
        <p:spPr/>
        <p:txBody>
          <a:bodyPr/>
          <a:lstStyle/>
          <a:p>
            <a:r>
              <a:rPr lang="en-GB" dirty="0">
                <a:hlinkClick r:id="rId3"/>
              </a:rPr>
              <a:t>https://www.youtube.com/watch?v=d8uTB5XorBw</a:t>
            </a:r>
            <a:r>
              <a:rPr lang="en-GB" dirty="0"/>
              <a:t> </a:t>
            </a:r>
          </a:p>
        </p:txBody>
      </p:sp>
    </p:spTree>
    <p:extLst>
      <p:ext uri="{BB962C8B-B14F-4D97-AF65-F5344CB8AC3E}">
        <p14:creationId xmlns:p14="http://schemas.microsoft.com/office/powerpoint/2010/main" val="1473049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28626" y="220663"/>
            <a:ext cx="2747963" cy="1046440"/>
          </a:xfrm>
          <a:prstGeom prst="rect">
            <a:avLst/>
          </a:prstGeom>
          <a:solidFill>
            <a:srgbClr val="66FF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4400" b="1" dirty="0">
                <a:latin typeface="Tw Cen MT Condensed" panose="020B0606020104020203" pitchFamily="34" charset="0"/>
              </a:rPr>
              <a:t>AD</a:t>
            </a:r>
          </a:p>
          <a:p>
            <a:pPr algn="ctr"/>
            <a:r>
              <a:rPr lang="en-GB" altLang="en-US" b="1" dirty="0">
                <a:latin typeface="Tw Cen MT Condensed" panose="020B0606020104020203" pitchFamily="34" charset="0"/>
              </a:rPr>
              <a:t>(Aggregate Demand)</a:t>
            </a:r>
          </a:p>
        </p:txBody>
      </p:sp>
      <p:sp>
        <p:nvSpPr>
          <p:cNvPr id="34819" name="Text Box 3"/>
          <p:cNvSpPr txBox="1">
            <a:spLocks noChangeArrowheads="1"/>
          </p:cNvSpPr>
          <p:nvPr/>
        </p:nvSpPr>
        <p:spPr bwMode="auto">
          <a:xfrm>
            <a:off x="428626" y="3060700"/>
            <a:ext cx="2976563" cy="313932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C –</a:t>
            </a:r>
            <a:r>
              <a:rPr lang="en-GB" altLang="en-US" dirty="0">
                <a:latin typeface="Tw Cen MT Condensed" panose="020B0606020104020203" pitchFamily="34" charset="0"/>
              </a:rPr>
              <a:t> </a:t>
            </a:r>
            <a:r>
              <a:rPr lang="en-GB" altLang="en-US" b="1" dirty="0">
                <a:latin typeface="Tw Cen MT Condensed" panose="020B0606020104020203" pitchFamily="34" charset="0"/>
              </a:rPr>
              <a:t>Consumption</a:t>
            </a:r>
            <a:r>
              <a:rPr lang="en-GB" altLang="en-US" dirty="0">
                <a:latin typeface="Tw Cen MT Condensed" panose="020B0606020104020203" pitchFamily="34" charset="0"/>
              </a:rPr>
              <a:t> </a:t>
            </a:r>
          </a:p>
          <a:p>
            <a:r>
              <a:rPr lang="en-GB" altLang="en-US" dirty="0">
                <a:latin typeface="Tw Cen MT Condensed" panose="020B0606020104020203" pitchFamily="34" charset="0"/>
              </a:rPr>
              <a:t>(e.g. spending by households)</a:t>
            </a:r>
          </a:p>
          <a:p>
            <a:endParaRPr lang="en-GB" altLang="en-US" dirty="0">
              <a:latin typeface="Tw Cen MT Condensed" panose="020B0606020104020203" pitchFamily="34" charset="0"/>
            </a:endParaRPr>
          </a:p>
          <a:p>
            <a:r>
              <a:rPr lang="en-GB" altLang="en-US" b="1" dirty="0">
                <a:latin typeface="Tw Cen MT Condensed" panose="020B0606020104020203" pitchFamily="34" charset="0"/>
              </a:rPr>
              <a:t>I –</a:t>
            </a:r>
            <a:r>
              <a:rPr lang="en-GB" altLang="en-US" dirty="0">
                <a:latin typeface="Tw Cen MT Condensed" panose="020B0606020104020203" pitchFamily="34" charset="0"/>
              </a:rPr>
              <a:t> </a:t>
            </a:r>
            <a:r>
              <a:rPr lang="en-GB" altLang="en-US" b="1" dirty="0">
                <a:latin typeface="Tw Cen MT Condensed" panose="020B0606020104020203" pitchFamily="34" charset="0"/>
              </a:rPr>
              <a:t>Investment</a:t>
            </a:r>
            <a:endParaRPr lang="en-GB" altLang="en-US" dirty="0">
              <a:latin typeface="Tw Cen MT Condensed" panose="020B0606020104020203" pitchFamily="34" charset="0"/>
            </a:endParaRPr>
          </a:p>
          <a:p>
            <a:r>
              <a:rPr lang="en-GB" altLang="en-US" dirty="0">
                <a:latin typeface="Tw Cen MT Condensed" panose="020B0606020104020203" pitchFamily="34" charset="0"/>
              </a:rPr>
              <a:t>(e.g. spending by firms)</a:t>
            </a:r>
          </a:p>
          <a:p>
            <a:endParaRPr lang="en-GB" altLang="en-US" dirty="0">
              <a:latin typeface="Tw Cen MT Condensed" panose="020B0606020104020203" pitchFamily="34" charset="0"/>
            </a:endParaRPr>
          </a:p>
          <a:p>
            <a:r>
              <a:rPr lang="en-GB" altLang="en-US" b="1" dirty="0">
                <a:latin typeface="Tw Cen MT Condensed" panose="020B0606020104020203" pitchFamily="34" charset="0"/>
              </a:rPr>
              <a:t>G – Government Spending</a:t>
            </a:r>
            <a:r>
              <a:rPr lang="en-GB" altLang="en-US" dirty="0">
                <a:latin typeface="Tw Cen MT Condensed" panose="020B0606020104020203" pitchFamily="34" charset="0"/>
              </a:rPr>
              <a:t> </a:t>
            </a:r>
          </a:p>
          <a:p>
            <a:r>
              <a:rPr lang="en-GB" altLang="en-US" dirty="0">
                <a:latin typeface="Tw Cen MT Condensed" panose="020B0606020104020203" pitchFamily="34" charset="0"/>
              </a:rPr>
              <a:t>(e.g. spending by Governments)</a:t>
            </a:r>
          </a:p>
          <a:p>
            <a:endParaRPr lang="en-GB" altLang="en-US" dirty="0">
              <a:latin typeface="Tw Cen MT Condensed" panose="020B0606020104020203" pitchFamily="34" charset="0"/>
            </a:endParaRPr>
          </a:p>
          <a:p>
            <a:r>
              <a:rPr lang="en-GB" altLang="en-US" b="1" dirty="0">
                <a:latin typeface="Tw Cen MT Condensed" panose="020B0606020104020203" pitchFamily="34" charset="0"/>
              </a:rPr>
              <a:t>(X-M) – Exports - Imports</a:t>
            </a:r>
            <a:r>
              <a:rPr lang="en-GB" altLang="en-US" dirty="0">
                <a:latin typeface="Tw Cen MT Condensed" panose="020B0606020104020203" pitchFamily="34" charset="0"/>
              </a:rPr>
              <a:t>  </a:t>
            </a:r>
          </a:p>
          <a:p>
            <a:r>
              <a:rPr lang="en-GB" altLang="en-US" dirty="0">
                <a:latin typeface="Tw Cen MT Condensed" panose="020B0606020104020203" pitchFamily="34" charset="0"/>
              </a:rPr>
              <a:t>(e.g. the trade balance)</a:t>
            </a:r>
          </a:p>
        </p:txBody>
      </p:sp>
      <p:sp>
        <p:nvSpPr>
          <p:cNvPr id="34820" name="Text Box 4"/>
          <p:cNvSpPr txBox="1">
            <a:spLocks noChangeArrowheads="1"/>
          </p:cNvSpPr>
          <p:nvPr/>
        </p:nvSpPr>
        <p:spPr bwMode="auto">
          <a:xfrm>
            <a:off x="428626" y="2757488"/>
            <a:ext cx="1984069" cy="36933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solidFill>
                  <a:schemeClr val="bg1"/>
                </a:solidFill>
                <a:latin typeface="Tw Cen MT Condensed" panose="020B0606020104020203" pitchFamily="34" charset="0"/>
              </a:rPr>
              <a:t>SHIFTS IN THE CURVES</a:t>
            </a:r>
          </a:p>
        </p:txBody>
      </p:sp>
      <p:sp>
        <p:nvSpPr>
          <p:cNvPr id="34821" name="Text Box 5"/>
          <p:cNvSpPr txBox="1">
            <a:spLocks noChangeArrowheads="1"/>
          </p:cNvSpPr>
          <p:nvPr/>
        </p:nvSpPr>
        <p:spPr bwMode="auto">
          <a:xfrm>
            <a:off x="428625" y="1793875"/>
            <a:ext cx="3048000" cy="923330"/>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P/L – Price Level</a:t>
            </a:r>
          </a:p>
          <a:p>
            <a:r>
              <a:rPr lang="en-GB" altLang="en-US" dirty="0">
                <a:latin typeface="Tw Cen MT Condensed" panose="020B0606020104020203" pitchFamily="34" charset="0"/>
              </a:rPr>
              <a:t>(e.g. inflationary or deflationary pressures)</a:t>
            </a:r>
          </a:p>
        </p:txBody>
      </p:sp>
      <p:sp>
        <p:nvSpPr>
          <p:cNvPr id="34822" name="Text Box 6"/>
          <p:cNvSpPr txBox="1">
            <a:spLocks noChangeArrowheads="1"/>
          </p:cNvSpPr>
          <p:nvPr/>
        </p:nvSpPr>
        <p:spPr bwMode="auto">
          <a:xfrm>
            <a:off x="428626" y="1471614"/>
            <a:ext cx="3059113" cy="36933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solidFill>
                  <a:schemeClr val="bg1"/>
                </a:solidFill>
                <a:latin typeface="Tw Cen MT Condensed" panose="020B0606020104020203" pitchFamily="34" charset="0"/>
              </a:rPr>
              <a:t>MOVEMENTS ALONG THE CURVES</a:t>
            </a:r>
          </a:p>
        </p:txBody>
      </p:sp>
      <p:grpSp>
        <p:nvGrpSpPr>
          <p:cNvPr id="34823" name="Group 7"/>
          <p:cNvGrpSpPr>
            <a:grpSpLocks/>
          </p:cNvGrpSpPr>
          <p:nvPr/>
        </p:nvGrpSpPr>
        <p:grpSpPr bwMode="auto">
          <a:xfrm>
            <a:off x="7615238" y="3271840"/>
            <a:ext cx="1900238" cy="1541463"/>
            <a:chOff x="345" y="1587"/>
            <a:chExt cx="1197" cy="971"/>
          </a:xfrm>
        </p:grpSpPr>
        <p:sp>
          <p:nvSpPr>
            <p:cNvPr id="34824" name="Text Box 8"/>
            <p:cNvSpPr txBox="1">
              <a:spLocks noChangeArrowheads="1"/>
            </p:cNvSpPr>
            <p:nvPr/>
          </p:nvSpPr>
          <p:spPr bwMode="auto">
            <a:xfrm>
              <a:off x="348" y="1723"/>
              <a:ext cx="23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34825" name="Line 9"/>
            <p:cNvSpPr>
              <a:spLocks noChangeShapeType="1"/>
            </p:cNvSpPr>
            <p:nvPr/>
          </p:nvSpPr>
          <p:spPr bwMode="auto">
            <a:xfrm flipH="1">
              <a:off x="563" y="1656"/>
              <a:ext cx="87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26" name="Text Box 10"/>
            <p:cNvSpPr txBox="1">
              <a:spLocks noChangeArrowheads="1"/>
            </p:cNvSpPr>
            <p:nvPr/>
          </p:nvSpPr>
          <p:spPr bwMode="auto">
            <a:xfrm>
              <a:off x="1359" y="2403"/>
              <a:ext cx="183"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34827" name="Text Box 11"/>
            <p:cNvSpPr txBox="1">
              <a:spLocks noChangeArrowheads="1"/>
            </p:cNvSpPr>
            <p:nvPr/>
          </p:nvSpPr>
          <p:spPr bwMode="auto">
            <a:xfrm>
              <a:off x="345" y="1587"/>
              <a:ext cx="25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34828" name="Line 12"/>
            <p:cNvSpPr>
              <a:spLocks noChangeShapeType="1"/>
            </p:cNvSpPr>
            <p:nvPr/>
          </p:nvSpPr>
          <p:spPr bwMode="auto">
            <a:xfrm flipV="1">
              <a:off x="1234" y="2554"/>
              <a:ext cx="27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sp>
        <p:nvSpPr>
          <p:cNvPr id="34829" name="Line 13"/>
          <p:cNvSpPr>
            <a:spLocks noChangeShapeType="1"/>
          </p:cNvSpPr>
          <p:nvPr/>
        </p:nvSpPr>
        <p:spPr bwMode="auto">
          <a:xfrm flipH="1" flipV="1">
            <a:off x="7999413" y="3600450"/>
            <a:ext cx="108585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30" name="Line 14"/>
          <p:cNvSpPr>
            <a:spLocks noChangeShapeType="1"/>
          </p:cNvSpPr>
          <p:nvPr/>
        </p:nvSpPr>
        <p:spPr bwMode="auto">
          <a:xfrm flipH="1">
            <a:off x="9088439" y="3598863"/>
            <a:ext cx="7937" cy="976312"/>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31" name="Line 15"/>
          <p:cNvSpPr>
            <a:spLocks noChangeShapeType="1"/>
          </p:cNvSpPr>
          <p:nvPr/>
        </p:nvSpPr>
        <p:spPr bwMode="auto">
          <a:xfrm>
            <a:off x="9358313" y="2452689"/>
            <a:ext cx="0" cy="2097087"/>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32" name="Text Box 16"/>
          <p:cNvSpPr txBox="1">
            <a:spLocks noChangeArrowheads="1"/>
          </p:cNvSpPr>
          <p:nvPr/>
        </p:nvSpPr>
        <p:spPr bwMode="auto">
          <a:xfrm>
            <a:off x="9144000" y="2246313"/>
            <a:ext cx="3834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34833" name="Text Box 17"/>
          <p:cNvSpPr txBox="1">
            <a:spLocks noChangeArrowheads="1"/>
          </p:cNvSpPr>
          <p:nvPr/>
        </p:nvSpPr>
        <p:spPr bwMode="auto">
          <a:xfrm>
            <a:off x="9886950" y="2760663"/>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34834" name="Line 18"/>
          <p:cNvSpPr>
            <a:spLocks noChangeShapeType="1"/>
          </p:cNvSpPr>
          <p:nvPr/>
        </p:nvSpPr>
        <p:spPr bwMode="auto">
          <a:xfrm flipV="1">
            <a:off x="8202613" y="2886076"/>
            <a:ext cx="1744662" cy="14890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35" name="Line 19"/>
          <p:cNvSpPr>
            <a:spLocks noChangeShapeType="1"/>
          </p:cNvSpPr>
          <p:nvPr/>
        </p:nvSpPr>
        <p:spPr bwMode="auto">
          <a:xfrm flipV="1">
            <a:off x="7607301" y="3378200"/>
            <a:ext cx="3175" cy="3429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36" name="Text Box 20"/>
          <p:cNvSpPr txBox="1">
            <a:spLocks noChangeArrowheads="1"/>
          </p:cNvSpPr>
          <p:nvPr/>
        </p:nvSpPr>
        <p:spPr bwMode="auto">
          <a:xfrm>
            <a:off x="9842500" y="4675188"/>
            <a:ext cx="558166"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34837" name="Line 21"/>
          <p:cNvSpPr>
            <a:spLocks noChangeShapeType="1"/>
          </p:cNvSpPr>
          <p:nvPr/>
        </p:nvSpPr>
        <p:spPr bwMode="auto">
          <a:xfrm>
            <a:off x="8001000" y="4564063"/>
            <a:ext cx="2317750" cy="476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38" name="Line 22"/>
          <p:cNvSpPr>
            <a:spLocks noChangeShapeType="1"/>
          </p:cNvSpPr>
          <p:nvPr/>
        </p:nvSpPr>
        <p:spPr bwMode="auto">
          <a:xfrm>
            <a:off x="8239126" y="2736851"/>
            <a:ext cx="1558925" cy="15716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39" name="Text Box 23"/>
          <p:cNvSpPr txBox="1">
            <a:spLocks noChangeArrowheads="1"/>
          </p:cNvSpPr>
          <p:nvPr/>
        </p:nvSpPr>
        <p:spPr bwMode="auto">
          <a:xfrm>
            <a:off x="9731375" y="4233863"/>
            <a:ext cx="35458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1</a:t>
            </a:r>
            <a:endParaRPr lang="en-GB" altLang="en-US" sz="300" b="1" dirty="0">
              <a:latin typeface="Tw Cen MT Condensed" panose="020B0606020104020203" pitchFamily="34" charset="0"/>
            </a:endParaRPr>
          </a:p>
        </p:txBody>
      </p:sp>
      <p:sp>
        <p:nvSpPr>
          <p:cNvPr id="34840" name="Line 24"/>
          <p:cNvSpPr>
            <a:spLocks noChangeShapeType="1"/>
          </p:cNvSpPr>
          <p:nvPr/>
        </p:nvSpPr>
        <p:spPr bwMode="auto">
          <a:xfrm>
            <a:off x="7991475" y="2262188"/>
            <a:ext cx="0" cy="230346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41" name="Text Box 25"/>
          <p:cNvSpPr txBox="1">
            <a:spLocks noChangeArrowheads="1"/>
          </p:cNvSpPr>
          <p:nvPr/>
        </p:nvSpPr>
        <p:spPr bwMode="auto">
          <a:xfrm>
            <a:off x="8969376" y="4572001"/>
            <a:ext cx="29046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34842" name="Oval 26"/>
          <p:cNvSpPr>
            <a:spLocks noChangeArrowheads="1"/>
          </p:cNvSpPr>
          <p:nvPr/>
        </p:nvSpPr>
        <p:spPr bwMode="auto">
          <a:xfrm>
            <a:off x="9048751" y="3567114"/>
            <a:ext cx="92075" cy="7143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grpSp>
        <p:nvGrpSpPr>
          <p:cNvPr id="34843" name="Group 27"/>
          <p:cNvGrpSpPr>
            <a:grpSpLocks/>
          </p:cNvGrpSpPr>
          <p:nvPr/>
        </p:nvGrpSpPr>
        <p:grpSpPr bwMode="auto">
          <a:xfrm>
            <a:off x="8475663" y="2495552"/>
            <a:ext cx="1855787" cy="1720851"/>
            <a:chOff x="887" y="1098"/>
            <a:chExt cx="1169" cy="1084"/>
          </a:xfrm>
        </p:grpSpPr>
        <p:sp>
          <p:nvSpPr>
            <p:cNvPr id="34844" name="Line 28"/>
            <p:cNvSpPr>
              <a:spLocks noChangeShapeType="1"/>
            </p:cNvSpPr>
            <p:nvPr/>
          </p:nvSpPr>
          <p:spPr bwMode="auto">
            <a:xfrm>
              <a:off x="887" y="1098"/>
              <a:ext cx="983" cy="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45" name="Line 29"/>
            <p:cNvSpPr>
              <a:spLocks noChangeShapeType="1"/>
            </p:cNvSpPr>
            <p:nvPr/>
          </p:nvSpPr>
          <p:spPr bwMode="auto">
            <a:xfrm>
              <a:off x="1044" y="1505"/>
              <a:ext cx="18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46" name="Oval 30"/>
            <p:cNvSpPr>
              <a:spLocks noChangeArrowheads="1"/>
            </p:cNvSpPr>
            <p:nvPr/>
          </p:nvSpPr>
          <p:spPr bwMode="auto">
            <a:xfrm>
              <a:off x="1411" y="1636"/>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4847" name="Text Box 31"/>
            <p:cNvSpPr txBox="1">
              <a:spLocks noChangeArrowheads="1"/>
            </p:cNvSpPr>
            <p:nvPr/>
          </p:nvSpPr>
          <p:spPr bwMode="auto">
            <a:xfrm>
              <a:off x="1833" y="2037"/>
              <a:ext cx="223"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grpSp>
      <p:sp>
        <p:nvSpPr>
          <p:cNvPr id="34848" name="Line 32"/>
          <p:cNvSpPr>
            <a:spLocks noChangeShapeType="1"/>
          </p:cNvSpPr>
          <p:nvPr/>
        </p:nvSpPr>
        <p:spPr bwMode="auto">
          <a:xfrm flipV="1">
            <a:off x="9139238" y="3419475"/>
            <a:ext cx="176212" cy="152400"/>
          </a:xfrm>
          <a:prstGeom prst="line">
            <a:avLst/>
          </a:prstGeom>
          <a:noFill/>
          <a:ln w="381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49" name="Rectangle 33"/>
          <p:cNvSpPr>
            <a:spLocks noChangeArrowheads="1"/>
          </p:cNvSpPr>
          <p:nvPr/>
        </p:nvSpPr>
        <p:spPr bwMode="auto">
          <a:xfrm>
            <a:off x="5151438" y="111125"/>
            <a:ext cx="5345112" cy="64633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dirty="0">
                <a:latin typeface="Tw Cen MT Condensed" panose="020B0606020104020203" pitchFamily="34" charset="0"/>
              </a:rPr>
              <a:t>Define the factors causing a movement along and a shift in the aggregate demand and aggregate supply curves</a:t>
            </a:r>
          </a:p>
        </p:txBody>
      </p:sp>
      <p:sp>
        <p:nvSpPr>
          <p:cNvPr id="34850" name="Text Box 34"/>
          <p:cNvSpPr txBox="1">
            <a:spLocks noChangeArrowheads="1"/>
          </p:cNvSpPr>
          <p:nvPr/>
        </p:nvSpPr>
        <p:spPr bwMode="auto">
          <a:xfrm>
            <a:off x="5084763" y="3595689"/>
            <a:ext cx="1947862" cy="1938992"/>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00" b="1" dirty="0">
                <a:solidFill>
                  <a:schemeClr val="bg1"/>
                </a:solidFill>
                <a:latin typeface="Tw Cen MT Condensed" panose="020B0606020104020203" pitchFamily="34" charset="0"/>
              </a:rPr>
              <a:t>An increase in the price level results from the extra demand for goods and services needed to implement the Government’s new spending plans.  </a:t>
            </a:r>
          </a:p>
          <a:p>
            <a:pPr algn="ctr"/>
            <a:endParaRPr lang="en-GB" altLang="en-US" sz="1000" b="1" dirty="0">
              <a:solidFill>
                <a:schemeClr val="bg1"/>
              </a:solidFill>
              <a:latin typeface="Tw Cen MT Condensed" panose="020B0606020104020203" pitchFamily="34" charset="0"/>
            </a:endParaRPr>
          </a:p>
          <a:p>
            <a:pPr algn="ctr"/>
            <a:r>
              <a:rPr lang="en-GB" altLang="en-US" sz="1000" b="1" dirty="0">
                <a:solidFill>
                  <a:schemeClr val="bg1"/>
                </a:solidFill>
                <a:latin typeface="Tw Cen MT Condensed" panose="020B0606020104020203" pitchFamily="34" charset="0"/>
              </a:rPr>
              <a:t>The higher price level has persuaded many firms to increase their production to meet the new demand (represented by a movement along the AD curve)</a:t>
            </a:r>
          </a:p>
          <a:p>
            <a:pPr algn="ctr"/>
            <a:endParaRPr lang="en-GB" altLang="en-US" sz="1000" b="1" dirty="0">
              <a:solidFill>
                <a:schemeClr val="bg1"/>
              </a:solidFill>
              <a:latin typeface="Tw Cen MT Condensed" panose="020B0606020104020203" pitchFamily="34" charset="0"/>
            </a:endParaRPr>
          </a:p>
          <a:p>
            <a:pPr algn="ctr"/>
            <a:r>
              <a:rPr lang="en-GB" altLang="en-US" sz="1000" b="1" dirty="0">
                <a:solidFill>
                  <a:schemeClr val="bg1"/>
                </a:solidFill>
                <a:latin typeface="Tw Cen MT Condensed" panose="020B0606020104020203" pitchFamily="34" charset="0"/>
              </a:rPr>
              <a:t>Output in the economy has increased from Y1 to Y2</a:t>
            </a:r>
            <a:endParaRPr lang="en-GB" altLang="en-US" sz="800" b="1" dirty="0">
              <a:solidFill>
                <a:schemeClr val="bg1"/>
              </a:solidFill>
              <a:latin typeface="Tw Cen MT Condensed" panose="020B0606020104020203" pitchFamily="34" charset="0"/>
            </a:endParaRPr>
          </a:p>
        </p:txBody>
      </p:sp>
      <p:sp>
        <p:nvSpPr>
          <p:cNvPr id="34851" name="Text Box 35"/>
          <p:cNvSpPr txBox="1">
            <a:spLocks noChangeArrowheads="1"/>
          </p:cNvSpPr>
          <p:nvPr/>
        </p:nvSpPr>
        <p:spPr bwMode="auto">
          <a:xfrm>
            <a:off x="7607301" y="1182689"/>
            <a:ext cx="2709863" cy="55399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00" b="1" dirty="0">
                <a:solidFill>
                  <a:schemeClr val="bg1"/>
                </a:solidFill>
                <a:latin typeface="Tw Cen MT Condensed" panose="020B0606020104020203" pitchFamily="34" charset="0"/>
              </a:rPr>
              <a:t>Alistair Darling in his recent budget decides to spend more money on the NHS.  Government spending has increased and the AD curve shifts to the right.</a:t>
            </a:r>
          </a:p>
        </p:txBody>
      </p:sp>
      <p:sp>
        <p:nvSpPr>
          <p:cNvPr id="34852" name="Text Box 36"/>
          <p:cNvSpPr txBox="1">
            <a:spLocks noChangeArrowheads="1"/>
          </p:cNvSpPr>
          <p:nvPr/>
        </p:nvSpPr>
        <p:spPr bwMode="auto">
          <a:xfrm>
            <a:off x="7246939" y="2241550"/>
            <a:ext cx="612668" cy="23083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sp>
        <p:nvSpPr>
          <p:cNvPr id="34853" name="Line 37"/>
          <p:cNvSpPr>
            <a:spLocks noChangeShapeType="1"/>
          </p:cNvSpPr>
          <p:nvPr/>
        </p:nvSpPr>
        <p:spPr bwMode="auto">
          <a:xfrm>
            <a:off x="7723189" y="1816101"/>
            <a:ext cx="1087437" cy="1317625"/>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54" name="Line 38"/>
          <p:cNvSpPr>
            <a:spLocks noChangeShapeType="1"/>
          </p:cNvSpPr>
          <p:nvPr/>
        </p:nvSpPr>
        <p:spPr bwMode="auto">
          <a:xfrm flipV="1">
            <a:off x="6908801" y="3595688"/>
            <a:ext cx="695325" cy="411162"/>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55" name="Line 39"/>
          <p:cNvSpPr>
            <a:spLocks noChangeShapeType="1"/>
          </p:cNvSpPr>
          <p:nvPr/>
        </p:nvSpPr>
        <p:spPr bwMode="auto">
          <a:xfrm flipV="1">
            <a:off x="6791326" y="3446464"/>
            <a:ext cx="2378075" cy="1169987"/>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4856" name="Line 40"/>
          <p:cNvSpPr>
            <a:spLocks noChangeShapeType="1"/>
          </p:cNvSpPr>
          <p:nvPr/>
        </p:nvSpPr>
        <p:spPr bwMode="auto">
          <a:xfrm flipV="1">
            <a:off x="6832600" y="4824414"/>
            <a:ext cx="2420938" cy="877887"/>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Tree>
    <p:extLst>
      <p:ext uri="{BB962C8B-B14F-4D97-AF65-F5344CB8AC3E}">
        <p14:creationId xmlns:p14="http://schemas.microsoft.com/office/powerpoint/2010/main" val="1685067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43"/>
                                        </p:tgtEl>
                                        <p:attrNameLst>
                                          <p:attrName>style.visibility</p:attrName>
                                        </p:attrNameLst>
                                      </p:cBhvr>
                                      <p:to>
                                        <p:strVal val="visible"/>
                                      </p:to>
                                    </p:set>
                                    <p:animEffect transition="in" filter="box(in)">
                                      <p:cBhvr>
                                        <p:cTn id="7" dur="500"/>
                                        <p:tgtEl>
                                          <p:spTgt spid="34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51"/>
                                        </p:tgtEl>
                                        <p:attrNameLst>
                                          <p:attrName>style.visibility</p:attrName>
                                        </p:attrNameLst>
                                      </p:cBhvr>
                                      <p:to>
                                        <p:strVal val="visible"/>
                                      </p:to>
                                    </p:set>
                                    <p:animEffect transition="in" filter="box(in)">
                                      <p:cBhvr>
                                        <p:cTn id="12" dur="500"/>
                                        <p:tgtEl>
                                          <p:spTgt spid="3485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4853"/>
                                        </p:tgtEl>
                                        <p:attrNameLst>
                                          <p:attrName>style.visibility</p:attrName>
                                        </p:attrNameLst>
                                      </p:cBhvr>
                                      <p:to>
                                        <p:strVal val="visible"/>
                                      </p:to>
                                    </p:set>
                                    <p:animEffect transition="in" filter="box(in)">
                                      <p:cBhvr>
                                        <p:cTn id="15" dur="500"/>
                                        <p:tgtEl>
                                          <p:spTgt spid="348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4823"/>
                                        </p:tgtEl>
                                        <p:attrNameLst>
                                          <p:attrName>style.visibility</p:attrName>
                                        </p:attrNameLst>
                                      </p:cBhvr>
                                      <p:to>
                                        <p:strVal val="visible"/>
                                      </p:to>
                                    </p:set>
                                    <p:animEffect transition="in" filter="box(in)">
                                      <p:cBhvr>
                                        <p:cTn id="20" dur="500"/>
                                        <p:tgtEl>
                                          <p:spTgt spid="3482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4835"/>
                                        </p:tgtEl>
                                        <p:attrNameLst>
                                          <p:attrName>style.visibility</p:attrName>
                                        </p:attrNameLst>
                                      </p:cBhvr>
                                      <p:to>
                                        <p:strVal val="visible"/>
                                      </p:to>
                                    </p:set>
                                    <p:animEffect transition="in" filter="box(in)">
                                      <p:cBhvr>
                                        <p:cTn id="23" dur="500"/>
                                        <p:tgtEl>
                                          <p:spTgt spid="34835"/>
                                        </p:tgtEl>
                                      </p:cBhvr>
                                    </p:animEffect>
                                  </p:childTnLst>
                                </p:cTn>
                              </p:par>
                              <p:par>
                                <p:cTn id="24" presetID="4" presetClass="entr" presetSubtype="16" fill="hold" nodeType="withEffect">
                                  <p:stCondLst>
                                    <p:cond delay="0"/>
                                  </p:stCondLst>
                                  <p:childTnLst>
                                    <p:set>
                                      <p:cBhvr>
                                        <p:cTn id="25" dur="1" fill="hold">
                                          <p:stCondLst>
                                            <p:cond delay="0"/>
                                          </p:stCondLst>
                                        </p:cTn>
                                        <p:tgtEl>
                                          <p:spTgt spid="34850">
                                            <p:txEl>
                                              <p:pRg st="0" end="0"/>
                                            </p:txEl>
                                          </p:spTgt>
                                        </p:tgtEl>
                                        <p:attrNameLst>
                                          <p:attrName>style.visibility</p:attrName>
                                        </p:attrNameLst>
                                      </p:cBhvr>
                                      <p:to>
                                        <p:strVal val="visible"/>
                                      </p:to>
                                    </p:set>
                                    <p:animEffect transition="in" filter="box(in)">
                                      <p:cBhvr>
                                        <p:cTn id="26" dur="500"/>
                                        <p:tgtEl>
                                          <p:spTgt spid="34850">
                                            <p:txEl>
                                              <p:pRg st="0" end="0"/>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4854"/>
                                        </p:tgtEl>
                                        <p:attrNameLst>
                                          <p:attrName>style.visibility</p:attrName>
                                        </p:attrNameLst>
                                      </p:cBhvr>
                                      <p:to>
                                        <p:strVal val="visible"/>
                                      </p:to>
                                    </p:set>
                                    <p:animEffect transition="in" filter="box(in)">
                                      <p:cBhvr>
                                        <p:cTn id="29" dur="2000"/>
                                        <p:tgtEl>
                                          <p:spTgt spid="348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34850">
                                            <p:txEl>
                                              <p:pRg st="2" end="2"/>
                                            </p:txEl>
                                          </p:spTgt>
                                        </p:tgtEl>
                                        <p:attrNameLst>
                                          <p:attrName>style.visibility</p:attrName>
                                        </p:attrNameLst>
                                      </p:cBhvr>
                                      <p:to>
                                        <p:strVal val="visible"/>
                                      </p:to>
                                    </p:set>
                                    <p:animEffect transition="in" filter="box(in)">
                                      <p:cBhvr>
                                        <p:cTn id="34" dur="500"/>
                                        <p:tgtEl>
                                          <p:spTgt spid="34850">
                                            <p:txEl>
                                              <p:pRg st="2" end="2"/>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4855"/>
                                        </p:tgtEl>
                                        <p:attrNameLst>
                                          <p:attrName>style.visibility</p:attrName>
                                        </p:attrNameLst>
                                      </p:cBhvr>
                                      <p:to>
                                        <p:strVal val="visible"/>
                                      </p:to>
                                    </p:set>
                                    <p:animEffect transition="in" filter="box(in)">
                                      <p:cBhvr>
                                        <p:cTn id="37" dur="2000"/>
                                        <p:tgtEl>
                                          <p:spTgt spid="3485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4848"/>
                                        </p:tgtEl>
                                        <p:attrNameLst>
                                          <p:attrName>style.visibility</p:attrName>
                                        </p:attrNameLst>
                                      </p:cBhvr>
                                      <p:to>
                                        <p:strVal val="visible"/>
                                      </p:to>
                                    </p:set>
                                    <p:animEffect transition="in" filter="box(in)">
                                      <p:cBhvr>
                                        <p:cTn id="40" dur="500"/>
                                        <p:tgtEl>
                                          <p:spTgt spid="3484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34850">
                                            <p:txEl>
                                              <p:pRg st="4" end="4"/>
                                            </p:txEl>
                                          </p:spTgt>
                                        </p:tgtEl>
                                        <p:attrNameLst>
                                          <p:attrName>style.visibility</p:attrName>
                                        </p:attrNameLst>
                                      </p:cBhvr>
                                      <p:to>
                                        <p:strVal val="visible"/>
                                      </p:to>
                                    </p:set>
                                    <p:animEffect transition="in" filter="box(in)">
                                      <p:cBhvr>
                                        <p:cTn id="45" dur="500"/>
                                        <p:tgtEl>
                                          <p:spTgt spid="34850">
                                            <p:txEl>
                                              <p:pRg st="4" end="4"/>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4856"/>
                                        </p:tgtEl>
                                        <p:attrNameLst>
                                          <p:attrName>style.visibility</p:attrName>
                                        </p:attrNameLst>
                                      </p:cBhvr>
                                      <p:to>
                                        <p:strVal val="visible"/>
                                      </p:to>
                                    </p:set>
                                    <p:animEffect transition="in" filter="box(in)">
                                      <p:cBhvr>
                                        <p:cTn id="48" dur="2000"/>
                                        <p:tgtEl>
                                          <p:spTgt spid="34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5" grpId="0" animBg="1"/>
      <p:bldP spid="34848" grpId="0" animBg="1"/>
      <p:bldP spid="34851" grpId="0" animBg="1"/>
      <p:bldP spid="34853" grpId="0" animBg="1"/>
      <p:bldP spid="34854" grpId="0" animBg="1"/>
      <p:bldP spid="34855" grpId="0" animBg="1"/>
      <p:bldP spid="3485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2543175" y="2498725"/>
            <a:ext cx="2020888" cy="17287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43" name="Line 3"/>
          <p:cNvSpPr>
            <a:spLocks noChangeShapeType="1"/>
          </p:cNvSpPr>
          <p:nvPr/>
        </p:nvSpPr>
        <p:spPr bwMode="auto">
          <a:xfrm flipV="1">
            <a:off x="2841626" y="2732089"/>
            <a:ext cx="1744663" cy="14890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44" name="Line 4"/>
          <p:cNvSpPr>
            <a:spLocks noChangeShapeType="1"/>
          </p:cNvSpPr>
          <p:nvPr/>
        </p:nvSpPr>
        <p:spPr bwMode="auto">
          <a:xfrm>
            <a:off x="3694113" y="2432050"/>
            <a:ext cx="0" cy="209708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45" name="Text Box 5"/>
          <p:cNvSpPr txBox="1">
            <a:spLocks noChangeArrowheads="1"/>
          </p:cNvSpPr>
          <p:nvPr/>
        </p:nvSpPr>
        <p:spPr bwMode="auto">
          <a:xfrm>
            <a:off x="8228013" y="4759326"/>
            <a:ext cx="3186112" cy="923330"/>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SRAS –</a:t>
            </a:r>
            <a:r>
              <a:rPr lang="en-GB" altLang="en-US" dirty="0">
                <a:latin typeface="Tw Cen MT Condensed" panose="020B0606020104020203" pitchFamily="34" charset="0"/>
              </a:rPr>
              <a:t> </a:t>
            </a:r>
            <a:r>
              <a:rPr lang="en-GB" altLang="en-US" b="1" dirty="0">
                <a:latin typeface="Tw Cen MT Condensed" panose="020B0606020104020203" pitchFamily="34" charset="0"/>
              </a:rPr>
              <a:t>Costs of Production</a:t>
            </a:r>
            <a:r>
              <a:rPr lang="en-GB" altLang="en-US" dirty="0">
                <a:latin typeface="Tw Cen MT Condensed" panose="020B0606020104020203" pitchFamily="34" charset="0"/>
              </a:rPr>
              <a:t> </a:t>
            </a:r>
          </a:p>
          <a:p>
            <a:r>
              <a:rPr lang="en-GB" altLang="en-US" dirty="0">
                <a:latin typeface="Tw Cen MT Condensed" panose="020B0606020104020203" pitchFamily="34" charset="0"/>
              </a:rPr>
              <a:t>(e.g. taxation, wages, raw materials)</a:t>
            </a:r>
          </a:p>
          <a:p>
            <a:endParaRPr lang="en-GB" altLang="en-US" dirty="0">
              <a:latin typeface="Tw Cen MT Condensed" panose="020B0606020104020203" pitchFamily="34" charset="0"/>
            </a:endParaRPr>
          </a:p>
        </p:txBody>
      </p:sp>
      <p:sp>
        <p:nvSpPr>
          <p:cNvPr id="35846" name="Text Box 6"/>
          <p:cNvSpPr txBox="1">
            <a:spLocks noChangeArrowheads="1"/>
          </p:cNvSpPr>
          <p:nvPr/>
        </p:nvSpPr>
        <p:spPr bwMode="auto">
          <a:xfrm>
            <a:off x="8250239" y="1573213"/>
            <a:ext cx="3165475" cy="1046440"/>
          </a:xfrm>
          <a:prstGeom prst="rect">
            <a:avLst/>
          </a:prstGeom>
          <a:solidFill>
            <a:srgbClr val="66FF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4400" b="1" dirty="0">
                <a:latin typeface="Tw Cen MT Condensed" panose="020B0606020104020203" pitchFamily="34" charset="0"/>
              </a:rPr>
              <a:t>SRAS</a:t>
            </a:r>
          </a:p>
          <a:p>
            <a:pPr algn="ctr"/>
            <a:r>
              <a:rPr lang="en-GB" altLang="en-US" b="1" dirty="0">
                <a:latin typeface="Tw Cen MT Condensed" panose="020B0606020104020203" pitchFamily="34" charset="0"/>
              </a:rPr>
              <a:t>(Aggregate Supply)</a:t>
            </a:r>
          </a:p>
        </p:txBody>
      </p:sp>
      <p:sp>
        <p:nvSpPr>
          <p:cNvPr id="35847" name="Text Box 7"/>
          <p:cNvSpPr txBox="1">
            <a:spLocks noChangeArrowheads="1"/>
          </p:cNvSpPr>
          <p:nvPr/>
        </p:nvSpPr>
        <p:spPr bwMode="auto">
          <a:xfrm>
            <a:off x="8210551" y="4398963"/>
            <a:ext cx="1984069" cy="36933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solidFill>
                  <a:schemeClr val="bg1"/>
                </a:solidFill>
                <a:latin typeface="Tw Cen MT Condensed" panose="020B0606020104020203" pitchFamily="34" charset="0"/>
              </a:rPr>
              <a:t>SHIFTS IN THE CURVES</a:t>
            </a:r>
          </a:p>
        </p:txBody>
      </p:sp>
      <p:sp>
        <p:nvSpPr>
          <p:cNvPr id="35848" name="Text Box 8"/>
          <p:cNvSpPr txBox="1">
            <a:spLocks noChangeArrowheads="1"/>
          </p:cNvSpPr>
          <p:nvPr/>
        </p:nvSpPr>
        <p:spPr bwMode="auto">
          <a:xfrm>
            <a:off x="8232775" y="3019425"/>
            <a:ext cx="3176588" cy="64633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P/L – Price Level</a:t>
            </a:r>
          </a:p>
          <a:p>
            <a:r>
              <a:rPr lang="en-GB" altLang="en-US" dirty="0">
                <a:latin typeface="Tw Cen MT Condensed" panose="020B0606020104020203" pitchFamily="34" charset="0"/>
              </a:rPr>
              <a:t>(e.g. inflationary or deflationary pressures)</a:t>
            </a:r>
          </a:p>
        </p:txBody>
      </p:sp>
      <p:sp>
        <p:nvSpPr>
          <p:cNvPr id="35849" name="Text Box 9"/>
          <p:cNvSpPr txBox="1">
            <a:spLocks noChangeArrowheads="1"/>
          </p:cNvSpPr>
          <p:nvPr/>
        </p:nvSpPr>
        <p:spPr bwMode="auto">
          <a:xfrm>
            <a:off x="8250239" y="2682876"/>
            <a:ext cx="3132137" cy="36933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solidFill>
                  <a:schemeClr val="bg1"/>
                </a:solidFill>
                <a:latin typeface="Tw Cen MT Condensed" panose="020B0606020104020203" pitchFamily="34" charset="0"/>
              </a:rPr>
              <a:t>MOVEMENTS ALONG THE CURVES</a:t>
            </a:r>
          </a:p>
        </p:txBody>
      </p:sp>
      <p:sp>
        <p:nvSpPr>
          <p:cNvPr id="35850" name="Text Box 10"/>
          <p:cNvSpPr txBox="1">
            <a:spLocks noChangeArrowheads="1"/>
          </p:cNvSpPr>
          <p:nvPr/>
        </p:nvSpPr>
        <p:spPr bwMode="auto">
          <a:xfrm>
            <a:off x="3455989" y="2205038"/>
            <a:ext cx="3834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35851" name="Text Box 11"/>
          <p:cNvSpPr txBox="1">
            <a:spLocks noChangeArrowheads="1"/>
          </p:cNvSpPr>
          <p:nvPr/>
        </p:nvSpPr>
        <p:spPr bwMode="auto">
          <a:xfrm>
            <a:off x="4548188" y="2590800"/>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r>
              <a:rPr lang="en-GB" altLang="en-US" sz="700" b="1" dirty="0">
                <a:latin typeface="Tw Cen MT Condensed" panose="020B0606020104020203" pitchFamily="34" charset="0"/>
              </a:rPr>
              <a:t>1</a:t>
            </a:r>
            <a:endParaRPr lang="en-GB" altLang="en-US" sz="900" b="1" dirty="0">
              <a:latin typeface="Tw Cen MT Condensed" panose="020B0606020104020203" pitchFamily="34" charset="0"/>
            </a:endParaRPr>
          </a:p>
        </p:txBody>
      </p:sp>
      <p:grpSp>
        <p:nvGrpSpPr>
          <p:cNvPr id="35852" name="Group 12"/>
          <p:cNvGrpSpPr>
            <a:grpSpLocks/>
          </p:cNvGrpSpPr>
          <p:nvPr/>
        </p:nvGrpSpPr>
        <p:grpSpPr bwMode="auto">
          <a:xfrm>
            <a:off x="2495550" y="2220913"/>
            <a:ext cx="2146300" cy="1625600"/>
            <a:chOff x="933" y="941"/>
            <a:chExt cx="1352" cy="1024"/>
          </a:xfrm>
        </p:grpSpPr>
        <p:sp>
          <p:nvSpPr>
            <p:cNvPr id="35853" name="Line 13"/>
            <p:cNvSpPr>
              <a:spLocks noChangeShapeType="1"/>
            </p:cNvSpPr>
            <p:nvPr/>
          </p:nvSpPr>
          <p:spPr bwMode="auto">
            <a:xfrm flipV="1">
              <a:off x="933" y="1027"/>
              <a:ext cx="1099" cy="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54" name="Text Box 14"/>
            <p:cNvSpPr txBox="1">
              <a:spLocks noChangeArrowheads="1"/>
            </p:cNvSpPr>
            <p:nvPr/>
          </p:nvSpPr>
          <p:spPr bwMode="auto">
            <a:xfrm>
              <a:off x="2008" y="941"/>
              <a:ext cx="277" cy="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SRAS</a:t>
              </a:r>
              <a:r>
                <a:rPr lang="en-GB" altLang="en-US" sz="700" b="1" dirty="0">
                  <a:latin typeface="Tw Cen MT Condensed" panose="020B0606020104020203" pitchFamily="34" charset="0"/>
                </a:rPr>
                <a:t>2</a:t>
              </a:r>
              <a:endParaRPr lang="en-GB" altLang="en-US" sz="900" b="1" dirty="0">
                <a:latin typeface="Tw Cen MT Condensed" panose="020B0606020104020203" pitchFamily="34" charset="0"/>
              </a:endParaRPr>
            </a:p>
          </p:txBody>
        </p:sp>
      </p:grpSp>
      <p:sp>
        <p:nvSpPr>
          <p:cNvPr id="35855" name="Line 15"/>
          <p:cNvSpPr>
            <a:spLocks noChangeShapeType="1"/>
          </p:cNvSpPr>
          <p:nvPr/>
        </p:nvSpPr>
        <p:spPr bwMode="auto">
          <a:xfrm flipH="1">
            <a:off x="3910013" y="2784475"/>
            <a:ext cx="4318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56" name="Oval 16"/>
          <p:cNvSpPr>
            <a:spLocks noChangeArrowheads="1"/>
          </p:cNvSpPr>
          <p:nvPr/>
        </p:nvSpPr>
        <p:spPr bwMode="auto">
          <a:xfrm>
            <a:off x="3656014" y="3455989"/>
            <a:ext cx="92075" cy="7143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5857" name="Text Box 17"/>
          <p:cNvSpPr txBox="1">
            <a:spLocks noChangeArrowheads="1"/>
          </p:cNvSpPr>
          <p:nvPr/>
        </p:nvSpPr>
        <p:spPr bwMode="auto">
          <a:xfrm>
            <a:off x="4579938" y="4579938"/>
            <a:ext cx="558166"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35858" name="Text Box 18"/>
          <p:cNvSpPr txBox="1">
            <a:spLocks noChangeArrowheads="1"/>
          </p:cNvSpPr>
          <p:nvPr/>
        </p:nvSpPr>
        <p:spPr bwMode="auto">
          <a:xfrm>
            <a:off x="1524001" y="1974850"/>
            <a:ext cx="61266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sp>
        <p:nvSpPr>
          <p:cNvPr id="35859" name="Line 19"/>
          <p:cNvSpPr>
            <a:spLocks noChangeShapeType="1"/>
          </p:cNvSpPr>
          <p:nvPr/>
        </p:nvSpPr>
        <p:spPr bwMode="auto">
          <a:xfrm>
            <a:off x="1938338" y="4519613"/>
            <a:ext cx="2849562"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60" name="Text Box 20"/>
          <p:cNvSpPr txBox="1">
            <a:spLocks noChangeArrowheads="1"/>
          </p:cNvSpPr>
          <p:nvPr/>
        </p:nvSpPr>
        <p:spPr bwMode="auto">
          <a:xfrm>
            <a:off x="4538664" y="4110038"/>
            <a:ext cx="301686"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endParaRPr lang="en-GB" altLang="en-US" sz="500" b="1" dirty="0">
              <a:latin typeface="Tw Cen MT Condensed" panose="020B0606020104020203" pitchFamily="34" charset="0"/>
            </a:endParaRPr>
          </a:p>
        </p:txBody>
      </p:sp>
      <p:sp>
        <p:nvSpPr>
          <p:cNvPr id="35861" name="Line 21"/>
          <p:cNvSpPr>
            <a:spLocks noChangeShapeType="1"/>
          </p:cNvSpPr>
          <p:nvPr/>
        </p:nvSpPr>
        <p:spPr bwMode="auto">
          <a:xfrm>
            <a:off x="1938338" y="2236788"/>
            <a:ext cx="0" cy="230346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62" name="Text Box 22"/>
          <p:cNvSpPr txBox="1">
            <a:spLocks noChangeArrowheads="1"/>
          </p:cNvSpPr>
          <p:nvPr/>
        </p:nvSpPr>
        <p:spPr bwMode="auto">
          <a:xfrm>
            <a:off x="5048250" y="3068639"/>
            <a:ext cx="2166938" cy="132343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00" b="1" dirty="0">
                <a:solidFill>
                  <a:schemeClr val="bg1"/>
                </a:solidFill>
                <a:latin typeface="Tw Cen MT Condensed" panose="020B0606020104020203" pitchFamily="34" charset="0"/>
              </a:rPr>
              <a:t>Changes in the price level have caused a movement along the AD curve.  In other words, inflationary pressures caused by the rise in costs for firms, has led to a fall in total demand in the economy.</a:t>
            </a:r>
          </a:p>
          <a:p>
            <a:pPr algn="ctr"/>
            <a:endParaRPr lang="en-GB" altLang="en-US" sz="1000" b="1" dirty="0">
              <a:solidFill>
                <a:schemeClr val="bg1"/>
              </a:solidFill>
              <a:latin typeface="Tw Cen MT Condensed" panose="020B0606020104020203" pitchFamily="34" charset="0"/>
            </a:endParaRPr>
          </a:p>
          <a:p>
            <a:pPr algn="ctr"/>
            <a:r>
              <a:rPr lang="en-GB" altLang="en-US" sz="1000" b="1" dirty="0">
                <a:solidFill>
                  <a:schemeClr val="bg1"/>
                </a:solidFill>
                <a:latin typeface="Tw Cen MT Condensed" panose="020B0606020104020203" pitchFamily="34" charset="0"/>
              </a:rPr>
              <a:t>Output in the economy has fallen from Y</a:t>
            </a:r>
            <a:r>
              <a:rPr lang="en-GB" altLang="en-US" sz="800" b="1" dirty="0">
                <a:solidFill>
                  <a:schemeClr val="bg1"/>
                </a:solidFill>
                <a:latin typeface="Tw Cen MT Condensed" panose="020B0606020104020203" pitchFamily="34" charset="0"/>
              </a:rPr>
              <a:t>1</a:t>
            </a:r>
            <a:r>
              <a:rPr lang="en-GB" altLang="en-US" sz="1000" b="1" dirty="0">
                <a:solidFill>
                  <a:schemeClr val="bg1"/>
                </a:solidFill>
                <a:latin typeface="Tw Cen MT Condensed" panose="020B0606020104020203" pitchFamily="34" charset="0"/>
              </a:rPr>
              <a:t> to Y</a:t>
            </a:r>
            <a:r>
              <a:rPr lang="en-GB" altLang="en-US" sz="800" b="1" dirty="0">
                <a:solidFill>
                  <a:schemeClr val="bg1"/>
                </a:solidFill>
                <a:latin typeface="Tw Cen MT Condensed" panose="020B0606020104020203" pitchFamily="34" charset="0"/>
              </a:rPr>
              <a:t>2</a:t>
            </a:r>
          </a:p>
        </p:txBody>
      </p:sp>
      <p:grpSp>
        <p:nvGrpSpPr>
          <p:cNvPr id="35863" name="Group 23"/>
          <p:cNvGrpSpPr>
            <a:grpSpLocks/>
          </p:cNvGrpSpPr>
          <p:nvPr/>
        </p:nvGrpSpPr>
        <p:grpSpPr bwMode="auto">
          <a:xfrm>
            <a:off x="1573213" y="3070225"/>
            <a:ext cx="2254250" cy="1746250"/>
            <a:chOff x="352" y="1476"/>
            <a:chExt cx="1420" cy="1100"/>
          </a:xfrm>
        </p:grpSpPr>
        <p:sp>
          <p:nvSpPr>
            <p:cNvPr id="35864" name="Line 24"/>
            <p:cNvSpPr>
              <a:spLocks noChangeShapeType="1"/>
            </p:cNvSpPr>
            <p:nvPr/>
          </p:nvSpPr>
          <p:spPr bwMode="auto">
            <a:xfrm flipH="1">
              <a:off x="575" y="1530"/>
              <a:ext cx="874"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65" name="Line 25"/>
            <p:cNvSpPr>
              <a:spLocks noChangeShapeType="1"/>
            </p:cNvSpPr>
            <p:nvPr/>
          </p:nvSpPr>
          <p:spPr bwMode="auto">
            <a:xfrm>
              <a:off x="1447" y="1527"/>
              <a:ext cx="0" cy="85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66" name="Oval 26"/>
            <p:cNvSpPr>
              <a:spLocks noChangeArrowheads="1"/>
            </p:cNvSpPr>
            <p:nvPr/>
          </p:nvSpPr>
          <p:spPr bwMode="auto">
            <a:xfrm>
              <a:off x="1416" y="1513"/>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5867" name="Text Box 27"/>
            <p:cNvSpPr txBox="1">
              <a:spLocks noChangeArrowheads="1"/>
            </p:cNvSpPr>
            <p:nvPr/>
          </p:nvSpPr>
          <p:spPr bwMode="auto">
            <a:xfrm>
              <a:off x="1606" y="2390"/>
              <a:ext cx="166"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Tw Cen MT Condensed" panose="020B0606020104020203" pitchFamily="34" charset="0"/>
                </a:rPr>
                <a:t>Ŷ</a:t>
              </a:r>
            </a:p>
          </p:txBody>
        </p:sp>
        <p:sp>
          <p:nvSpPr>
            <p:cNvPr id="35868" name="Line 28"/>
            <p:cNvSpPr>
              <a:spLocks noChangeShapeType="1"/>
            </p:cNvSpPr>
            <p:nvPr/>
          </p:nvSpPr>
          <p:spPr bwMode="auto">
            <a:xfrm flipH="1">
              <a:off x="580" y="1739"/>
              <a:ext cx="1082"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69" name="Text Box 29"/>
            <p:cNvSpPr txBox="1">
              <a:spLocks noChangeArrowheads="1"/>
            </p:cNvSpPr>
            <p:nvPr/>
          </p:nvSpPr>
          <p:spPr bwMode="auto">
            <a:xfrm>
              <a:off x="356" y="1660"/>
              <a:ext cx="23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35870" name="Text Box 30"/>
            <p:cNvSpPr txBox="1">
              <a:spLocks noChangeArrowheads="1"/>
            </p:cNvSpPr>
            <p:nvPr/>
          </p:nvSpPr>
          <p:spPr bwMode="auto">
            <a:xfrm>
              <a:off x="352" y="1476"/>
              <a:ext cx="23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35871" name="Line 31"/>
            <p:cNvSpPr>
              <a:spLocks noChangeShapeType="1"/>
            </p:cNvSpPr>
            <p:nvPr/>
          </p:nvSpPr>
          <p:spPr bwMode="auto">
            <a:xfrm flipV="1">
              <a:off x="354" y="1500"/>
              <a:ext cx="0" cy="28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72" name="Text Box 32"/>
            <p:cNvSpPr txBox="1">
              <a:spLocks noChangeArrowheads="1"/>
            </p:cNvSpPr>
            <p:nvPr/>
          </p:nvSpPr>
          <p:spPr bwMode="auto">
            <a:xfrm>
              <a:off x="1358" y="2388"/>
              <a:ext cx="183"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35873" name="Line 33"/>
            <p:cNvSpPr>
              <a:spLocks noChangeShapeType="1"/>
            </p:cNvSpPr>
            <p:nvPr/>
          </p:nvSpPr>
          <p:spPr bwMode="auto">
            <a:xfrm flipH="1">
              <a:off x="1392" y="2576"/>
              <a:ext cx="32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sp>
        <p:nvSpPr>
          <p:cNvPr id="35874" name="Text Box 34"/>
          <p:cNvSpPr txBox="1">
            <a:spLocks noChangeArrowheads="1"/>
          </p:cNvSpPr>
          <p:nvPr/>
        </p:nvSpPr>
        <p:spPr bwMode="auto">
          <a:xfrm>
            <a:off x="5018089" y="2062163"/>
            <a:ext cx="2173287" cy="67710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00" b="1" dirty="0">
                <a:solidFill>
                  <a:schemeClr val="bg1"/>
                </a:solidFill>
                <a:latin typeface="Tw Cen MT Condensed" panose="020B0606020104020203" pitchFamily="34" charset="0"/>
              </a:rPr>
              <a:t>Shift in the SRAS curve due to a rise in the costs of production for all firms in the economy</a:t>
            </a:r>
          </a:p>
          <a:p>
            <a:pPr algn="ctr"/>
            <a:r>
              <a:rPr lang="en-GB" altLang="en-US" sz="800" dirty="0">
                <a:solidFill>
                  <a:schemeClr val="bg1"/>
                </a:solidFill>
                <a:latin typeface="Tw Cen MT Condensed" panose="020B0606020104020203" pitchFamily="34" charset="0"/>
              </a:rPr>
              <a:t>(e.g. because of an increase in the price of raw materials)</a:t>
            </a:r>
          </a:p>
        </p:txBody>
      </p:sp>
      <p:sp>
        <p:nvSpPr>
          <p:cNvPr id="35875" name="Line 35"/>
          <p:cNvSpPr>
            <a:spLocks noChangeShapeType="1"/>
          </p:cNvSpPr>
          <p:nvPr/>
        </p:nvSpPr>
        <p:spPr bwMode="auto">
          <a:xfrm flipV="1">
            <a:off x="4157663" y="2187576"/>
            <a:ext cx="933450" cy="582613"/>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76" name="Line 36"/>
          <p:cNvSpPr>
            <a:spLocks noChangeShapeType="1"/>
          </p:cNvSpPr>
          <p:nvPr/>
        </p:nvSpPr>
        <p:spPr bwMode="auto">
          <a:xfrm flipH="1" flipV="1">
            <a:off x="3357564" y="3194050"/>
            <a:ext cx="295275" cy="266700"/>
          </a:xfrm>
          <a:prstGeom prst="line">
            <a:avLst/>
          </a:prstGeom>
          <a:noFill/>
          <a:ln w="381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77" name="Rectangle 37"/>
          <p:cNvSpPr>
            <a:spLocks noChangeArrowheads="1"/>
          </p:cNvSpPr>
          <p:nvPr/>
        </p:nvSpPr>
        <p:spPr bwMode="auto">
          <a:xfrm>
            <a:off x="5151438" y="111125"/>
            <a:ext cx="5345112" cy="64633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dirty="0">
                <a:latin typeface="Tw Cen MT Condensed" panose="020B0606020104020203" pitchFamily="34" charset="0"/>
              </a:rPr>
              <a:t>Define the factors causing a movement along and a shift in the aggregate demand and aggregate supply curves</a:t>
            </a:r>
          </a:p>
        </p:txBody>
      </p:sp>
      <p:sp>
        <p:nvSpPr>
          <p:cNvPr id="35878" name="Line 38"/>
          <p:cNvSpPr>
            <a:spLocks noChangeShapeType="1"/>
          </p:cNvSpPr>
          <p:nvPr/>
        </p:nvSpPr>
        <p:spPr bwMode="auto">
          <a:xfrm flipV="1">
            <a:off x="3530601" y="3173414"/>
            <a:ext cx="1571625" cy="204787"/>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5879" name="Freeform 39"/>
          <p:cNvSpPr>
            <a:spLocks/>
          </p:cNvSpPr>
          <p:nvPr/>
        </p:nvSpPr>
        <p:spPr bwMode="auto">
          <a:xfrm>
            <a:off x="3524250" y="4270375"/>
            <a:ext cx="1836738" cy="787400"/>
          </a:xfrm>
          <a:custGeom>
            <a:avLst/>
            <a:gdLst>
              <a:gd name="T0" fmla="*/ 1070 w 1230"/>
              <a:gd name="T1" fmla="*/ 0 h 487"/>
              <a:gd name="T2" fmla="*/ 1052 w 1230"/>
              <a:gd name="T3" fmla="*/ 429 h 487"/>
              <a:gd name="T4" fmla="*/ 0 w 1230"/>
              <a:gd name="T5" fmla="*/ 347 h 487"/>
            </a:gdLst>
            <a:ahLst/>
            <a:cxnLst>
              <a:cxn ang="0">
                <a:pos x="T0" y="T1"/>
              </a:cxn>
              <a:cxn ang="0">
                <a:pos x="T2" y="T3"/>
              </a:cxn>
              <a:cxn ang="0">
                <a:pos x="T4" y="T5"/>
              </a:cxn>
            </a:cxnLst>
            <a:rect l="0" t="0" r="r" b="b"/>
            <a:pathLst>
              <a:path w="1230" h="487">
                <a:moveTo>
                  <a:pt x="1070" y="0"/>
                </a:moveTo>
                <a:cubicBezTo>
                  <a:pt x="1150" y="185"/>
                  <a:pt x="1230" y="371"/>
                  <a:pt x="1052" y="429"/>
                </a:cubicBezTo>
                <a:cubicBezTo>
                  <a:pt x="874" y="487"/>
                  <a:pt x="437" y="417"/>
                  <a:pt x="0" y="347"/>
                </a:cubicBezTo>
              </a:path>
            </a:pathLst>
          </a:custGeom>
          <a:noFill/>
          <a:ln w="9525" cap="flat">
            <a:solidFill>
              <a:srgbClr val="FF0000"/>
            </a:solidFill>
            <a:prstDash val="dash"/>
            <a:round/>
            <a:headEnd type="oval" w="med" len="med"/>
            <a:tailEnd type="oval"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Tree>
    <p:extLst>
      <p:ext uri="{BB962C8B-B14F-4D97-AF65-F5344CB8AC3E}">
        <p14:creationId xmlns:p14="http://schemas.microsoft.com/office/powerpoint/2010/main" val="3940457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box(in)">
                                      <p:cBhvr>
                                        <p:cTn id="7" dur="500"/>
                                        <p:tgtEl>
                                          <p:spTgt spid="3585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5855"/>
                                        </p:tgtEl>
                                        <p:attrNameLst>
                                          <p:attrName>style.visibility</p:attrName>
                                        </p:attrNameLst>
                                      </p:cBhvr>
                                      <p:to>
                                        <p:strVal val="visible"/>
                                      </p:to>
                                    </p:set>
                                    <p:animEffect transition="in" filter="box(in)">
                                      <p:cBhvr>
                                        <p:cTn id="10" dur="500"/>
                                        <p:tgtEl>
                                          <p:spTgt spid="3585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5874"/>
                                        </p:tgtEl>
                                        <p:attrNameLst>
                                          <p:attrName>style.visibility</p:attrName>
                                        </p:attrNameLst>
                                      </p:cBhvr>
                                      <p:to>
                                        <p:strVal val="visible"/>
                                      </p:to>
                                    </p:set>
                                    <p:animEffect transition="in" filter="box(in)">
                                      <p:cBhvr>
                                        <p:cTn id="13" dur="500"/>
                                        <p:tgtEl>
                                          <p:spTgt spid="3587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5875"/>
                                        </p:tgtEl>
                                        <p:attrNameLst>
                                          <p:attrName>style.visibility</p:attrName>
                                        </p:attrNameLst>
                                      </p:cBhvr>
                                      <p:to>
                                        <p:strVal val="visible"/>
                                      </p:to>
                                    </p:set>
                                    <p:animEffect transition="in" filter="box(in)">
                                      <p:cBhvr>
                                        <p:cTn id="16" dur="500"/>
                                        <p:tgtEl>
                                          <p:spTgt spid="358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35863"/>
                                        </p:tgtEl>
                                        <p:attrNameLst>
                                          <p:attrName>style.visibility</p:attrName>
                                        </p:attrNameLst>
                                      </p:cBhvr>
                                      <p:to>
                                        <p:strVal val="visible"/>
                                      </p:to>
                                    </p:set>
                                    <p:animEffect transition="in" filter="box(in)">
                                      <p:cBhvr>
                                        <p:cTn id="21" dur="2000"/>
                                        <p:tgtEl>
                                          <p:spTgt spid="358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5862">
                                            <p:bg/>
                                          </p:spTgt>
                                        </p:tgtEl>
                                        <p:attrNameLst>
                                          <p:attrName>style.visibility</p:attrName>
                                        </p:attrNameLst>
                                      </p:cBhvr>
                                      <p:to>
                                        <p:strVal val="visible"/>
                                      </p:to>
                                    </p:set>
                                    <p:animEffect transition="in" filter="box(in)">
                                      <p:cBhvr>
                                        <p:cTn id="26" dur="500"/>
                                        <p:tgtEl>
                                          <p:spTgt spid="35862">
                                            <p:bg/>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5862">
                                            <p:txEl>
                                              <p:pRg st="0" end="0"/>
                                            </p:txEl>
                                          </p:spTgt>
                                        </p:tgtEl>
                                        <p:attrNameLst>
                                          <p:attrName>style.visibility</p:attrName>
                                        </p:attrNameLst>
                                      </p:cBhvr>
                                      <p:to>
                                        <p:strVal val="visible"/>
                                      </p:to>
                                    </p:set>
                                    <p:animEffect transition="in" filter="box(in)">
                                      <p:cBhvr>
                                        <p:cTn id="29" dur="500"/>
                                        <p:tgtEl>
                                          <p:spTgt spid="35862">
                                            <p:txEl>
                                              <p:pRg st="0" end="0"/>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5878"/>
                                        </p:tgtEl>
                                        <p:attrNameLst>
                                          <p:attrName>style.visibility</p:attrName>
                                        </p:attrNameLst>
                                      </p:cBhvr>
                                      <p:to>
                                        <p:strVal val="visible"/>
                                      </p:to>
                                    </p:set>
                                    <p:animEffect transition="in" filter="box(in)">
                                      <p:cBhvr>
                                        <p:cTn id="32" dur="500"/>
                                        <p:tgtEl>
                                          <p:spTgt spid="3587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5876"/>
                                        </p:tgtEl>
                                        <p:attrNameLst>
                                          <p:attrName>style.visibility</p:attrName>
                                        </p:attrNameLst>
                                      </p:cBhvr>
                                      <p:to>
                                        <p:strVal val="visible"/>
                                      </p:to>
                                    </p:set>
                                    <p:animEffect transition="in" filter="box(in)">
                                      <p:cBhvr>
                                        <p:cTn id="35" dur="500"/>
                                        <p:tgtEl>
                                          <p:spTgt spid="3587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35862">
                                            <p:txEl>
                                              <p:pRg st="2" end="2"/>
                                            </p:txEl>
                                          </p:spTgt>
                                        </p:tgtEl>
                                        <p:attrNameLst>
                                          <p:attrName>style.visibility</p:attrName>
                                        </p:attrNameLst>
                                      </p:cBhvr>
                                      <p:to>
                                        <p:strVal val="visible"/>
                                      </p:to>
                                    </p:set>
                                    <p:animEffect transition="in" filter="box(in)">
                                      <p:cBhvr>
                                        <p:cTn id="40" dur="500"/>
                                        <p:tgtEl>
                                          <p:spTgt spid="35862">
                                            <p:txEl>
                                              <p:pRg st="2" end="2"/>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5879"/>
                                        </p:tgtEl>
                                        <p:attrNameLst>
                                          <p:attrName>style.visibility</p:attrName>
                                        </p:attrNameLst>
                                      </p:cBhvr>
                                      <p:to>
                                        <p:strVal val="visible"/>
                                      </p:to>
                                    </p:set>
                                    <p:animEffect transition="in" filter="box(in)">
                                      <p:cBhvr>
                                        <p:cTn id="43" dur="500"/>
                                        <p:tgtEl>
                                          <p:spTgt spid="35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62" grpId="0" build="allAtOnce" animBg="1"/>
      <p:bldP spid="35874" grpId="0" animBg="1"/>
      <p:bldP spid="35875" grpId="0" animBg="1"/>
      <p:bldP spid="35876" grpId="0" animBg="1"/>
      <p:bldP spid="35878" grpId="0" animBg="1"/>
      <p:bldP spid="3587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8102601" y="2809876"/>
            <a:ext cx="3186113" cy="2862322"/>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LRAS –</a:t>
            </a:r>
            <a:r>
              <a:rPr lang="en-GB" altLang="en-US" dirty="0">
                <a:latin typeface="Tw Cen MT Condensed" panose="020B0606020104020203" pitchFamily="34" charset="0"/>
              </a:rPr>
              <a:t> </a:t>
            </a:r>
            <a:r>
              <a:rPr lang="en-GB" altLang="en-US" b="1" dirty="0">
                <a:latin typeface="Tw Cen MT Condensed" panose="020B0606020104020203" pitchFamily="34" charset="0"/>
              </a:rPr>
              <a:t>Quality and Quantity of Labour and Capital</a:t>
            </a:r>
          </a:p>
          <a:p>
            <a:r>
              <a:rPr lang="en-GB" altLang="en-US" dirty="0">
                <a:latin typeface="Tw Cen MT Condensed" panose="020B0606020104020203" pitchFamily="34" charset="0"/>
              </a:rPr>
              <a:t>(e.g. An extra factory would add to the quantity of capital and better technology would add to the quality of capital)</a:t>
            </a:r>
          </a:p>
          <a:p>
            <a:endParaRPr lang="en-GB" altLang="en-US" dirty="0">
              <a:latin typeface="Tw Cen MT Condensed" panose="020B0606020104020203" pitchFamily="34" charset="0"/>
            </a:endParaRPr>
          </a:p>
          <a:p>
            <a:r>
              <a:rPr lang="en-GB" altLang="en-US" dirty="0">
                <a:latin typeface="Tw Cen MT Condensed" panose="020B0606020104020203" pitchFamily="34" charset="0"/>
              </a:rPr>
              <a:t>(e.g. More workers willing to supply their labour would add to the quantity of labour and better trained/educated workers would add to the quality of labour)</a:t>
            </a:r>
          </a:p>
        </p:txBody>
      </p:sp>
      <p:sp>
        <p:nvSpPr>
          <p:cNvPr id="53254" name="Text Box 6"/>
          <p:cNvSpPr txBox="1">
            <a:spLocks noChangeArrowheads="1"/>
          </p:cNvSpPr>
          <p:nvPr/>
        </p:nvSpPr>
        <p:spPr bwMode="auto">
          <a:xfrm>
            <a:off x="8123239" y="207963"/>
            <a:ext cx="3165475" cy="1046440"/>
          </a:xfrm>
          <a:prstGeom prst="rect">
            <a:avLst/>
          </a:prstGeom>
          <a:solidFill>
            <a:srgbClr val="66FF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4400" b="1" dirty="0">
                <a:latin typeface="Tw Cen MT Condensed" panose="020B0606020104020203" pitchFamily="34" charset="0"/>
              </a:rPr>
              <a:t>LRAS</a:t>
            </a:r>
          </a:p>
          <a:p>
            <a:pPr algn="ctr"/>
            <a:r>
              <a:rPr lang="en-GB" altLang="en-US" b="1" dirty="0">
                <a:latin typeface="Tw Cen MT Condensed" panose="020B0606020104020203" pitchFamily="34" charset="0"/>
              </a:rPr>
              <a:t>(Aggregate Supply)</a:t>
            </a:r>
          </a:p>
        </p:txBody>
      </p:sp>
      <p:sp>
        <p:nvSpPr>
          <p:cNvPr id="53255" name="Text Box 7"/>
          <p:cNvSpPr txBox="1">
            <a:spLocks noChangeArrowheads="1"/>
          </p:cNvSpPr>
          <p:nvPr/>
        </p:nvSpPr>
        <p:spPr bwMode="auto">
          <a:xfrm>
            <a:off x="8120064" y="2528888"/>
            <a:ext cx="1984069" cy="36933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solidFill>
                  <a:schemeClr val="bg1"/>
                </a:solidFill>
                <a:latin typeface="Tw Cen MT Condensed" panose="020B0606020104020203" pitchFamily="34" charset="0"/>
              </a:rPr>
              <a:t>SHIFTS IN THE CURVES</a:t>
            </a:r>
          </a:p>
        </p:txBody>
      </p:sp>
      <p:sp>
        <p:nvSpPr>
          <p:cNvPr id="53256" name="Text Box 8"/>
          <p:cNvSpPr txBox="1">
            <a:spLocks noChangeArrowheads="1"/>
          </p:cNvSpPr>
          <p:nvPr/>
        </p:nvSpPr>
        <p:spPr bwMode="auto">
          <a:xfrm>
            <a:off x="8105775" y="1654175"/>
            <a:ext cx="3176588" cy="64633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P/L – Price Level</a:t>
            </a:r>
          </a:p>
          <a:p>
            <a:r>
              <a:rPr lang="en-GB" altLang="en-US" dirty="0">
                <a:latin typeface="Tw Cen MT Condensed" panose="020B0606020104020203" pitchFamily="34" charset="0"/>
              </a:rPr>
              <a:t>(e.g. inflationary or deflationary pressures)</a:t>
            </a:r>
          </a:p>
        </p:txBody>
      </p:sp>
      <p:sp>
        <p:nvSpPr>
          <p:cNvPr id="53257" name="Text Box 9"/>
          <p:cNvSpPr txBox="1">
            <a:spLocks noChangeArrowheads="1"/>
          </p:cNvSpPr>
          <p:nvPr/>
        </p:nvSpPr>
        <p:spPr bwMode="auto">
          <a:xfrm>
            <a:off x="8123239" y="1317626"/>
            <a:ext cx="3132137" cy="369332"/>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solidFill>
                  <a:schemeClr val="bg1"/>
                </a:solidFill>
                <a:latin typeface="Tw Cen MT Condensed" panose="020B0606020104020203" pitchFamily="34" charset="0"/>
              </a:rPr>
              <a:t>MOVEMENTS ALONG THE CURVES</a:t>
            </a:r>
          </a:p>
        </p:txBody>
      </p:sp>
      <p:sp>
        <p:nvSpPr>
          <p:cNvPr id="53285" name="Rectangle 37"/>
          <p:cNvSpPr>
            <a:spLocks noChangeArrowheads="1"/>
          </p:cNvSpPr>
          <p:nvPr/>
        </p:nvSpPr>
        <p:spPr bwMode="auto">
          <a:xfrm>
            <a:off x="198438" y="254000"/>
            <a:ext cx="5345112" cy="646331"/>
          </a:xfrm>
          <a:prstGeom prst="rect">
            <a:avLst/>
          </a:prstGeom>
          <a:solidFill>
            <a:srgbClr val="FAFF1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dirty="0">
                <a:latin typeface="Tw Cen MT Condensed" panose="020B0606020104020203" pitchFamily="34" charset="0"/>
              </a:rPr>
              <a:t>Define the factors causing a movement along and a shift in the aggregate demand and aggregate supply curves</a:t>
            </a:r>
          </a:p>
        </p:txBody>
      </p:sp>
      <p:sp>
        <p:nvSpPr>
          <p:cNvPr id="53288" name="Line 40"/>
          <p:cNvSpPr>
            <a:spLocks noChangeShapeType="1"/>
          </p:cNvSpPr>
          <p:nvPr/>
        </p:nvSpPr>
        <p:spPr bwMode="auto">
          <a:xfrm>
            <a:off x="3097213" y="2271714"/>
            <a:ext cx="0" cy="2097087"/>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289" name="Text Box 41"/>
          <p:cNvSpPr txBox="1">
            <a:spLocks noChangeArrowheads="1"/>
          </p:cNvSpPr>
          <p:nvPr/>
        </p:nvSpPr>
        <p:spPr bwMode="auto">
          <a:xfrm>
            <a:off x="2859089" y="2044700"/>
            <a:ext cx="4363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r>
              <a:rPr lang="en-GB" altLang="en-US" sz="700" b="1" dirty="0">
                <a:latin typeface="Tw Cen MT Condensed" panose="020B0606020104020203" pitchFamily="34" charset="0"/>
              </a:rPr>
              <a:t>1</a:t>
            </a:r>
            <a:endParaRPr lang="en-GB" altLang="en-US" sz="900" b="1" dirty="0">
              <a:latin typeface="Tw Cen MT Condensed" panose="020B0606020104020203" pitchFamily="34" charset="0"/>
            </a:endParaRPr>
          </a:p>
        </p:txBody>
      </p:sp>
      <p:sp>
        <p:nvSpPr>
          <p:cNvPr id="53290" name="Text Box 42"/>
          <p:cNvSpPr txBox="1">
            <a:spLocks noChangeArrowheads="1"/>
          </p:cNvSpPr>
          <p:nvPr/>
        </p:nvSpPr>
        <p:spPr bwMode="auto">
          <a:xfrm>
            <a:off x="3895725" y="4418013"/>
            <a:ext cx="558166"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Real GDP</a:t>
            </a:r>
          </a:p>
        </p:txBody>
      </p:sp>
      <p:sp>
        <p:nvSpPr>
          <p:cNvPr id="53292" name="Line 44"/>
          <p:cNvSpPr>
            <a:spLocks noChangeShapeType="1"/>
          </p:cNvSpPr>
          <p:nvPr/>
        </p:nvSpPr>
        <p:spPr bwMode="auto">
          <a:xfrm>
            <a:off x="2139950" y="4373564"/>
            <a:ext cx="2298700" cy="1428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293" name="Text Box 45"/>
          <p:cNvSpPr txBox="1">
            <a:spLocks noChangeArrowheads="1"/>
          </p:cNvSpPr>
          <p:nvPr/>
        </p:nvSpPr>
        <p:spPr bwMode="auto">
          <a:xfrm>
            <a:off x="3941764" y="3949700"/>
            <a:ext cx="301686"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endParaRPr lang="en-GB" altLang="en-US" sz="500" b="1" dirty="0">
              <a:latin typeface="Tw Cen MT Condensed" panose="020B0606020104020203" pitchFamily="34" charset="0"/>
            </a:endParaRPr>
          </a:p>
        </p:txBody>
      </p:sp>
      <p:sp>
        <p:nvSpPr>
          <p:cNvPr id="53294" name="Line 46"/>
          <p:cNvSpPr>
            <a:spLocks noChangeShapeType="1"/>
          </p:cNvSpPr>
          <p:nvPr/>
        </p:nvSpPr>
        <p:spPr bwMode="auto">
          <a:xfrm>
            <a:off x="2139950" y="2090738"/>
            <a:ext cx="0" cy="230346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295" name="Text Box 47"/>
          <p:cNvSpPr txBox="1">
            <a:spLocks noChangeArrowheads="1"/>
          </p:cNvSpPr>
          <p:nvPr/>
        </p:nvSpPr>
        <p:spPr bwMode="auto">
          <a:xfrm>
            <a:off x="1738313" y="3203576"/>
            <a:ext cx="373820"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grpSp>
        <p:nvGrpSpPr>
          <p:cNvPr id="53296" name="Group 48"/>
          <p:cNvGrpSpPr>
            <a:grpSpLocks/>
          </p:cNvGrpSpPr>
          <p:nvPr/>
        </p:nvGrpSpPr>
        <p:grpSpPr bwMode="auto">
          <a:xfrm>
            <a:off x="1747839" y="3273428"/>
            <a:ext cx="1919287" cy="622301"/>
            <a:chOff x="335" y="1696"/>
            <a:chExt cx="1209" cy="392"/>
          </a:xfrm>
        </p:grpSpPr>
        <p:sp>
          <p:nvSpPr>
            <p:cNvPr id="53297" name="Line 49"/>
            <p:cNvSpPr>
              <a:spLocks noChangeShapeType="1"/>
            </p:cNvSpPr>
            <p:nvPr/>
          </p:nvSpPr>
          <p:spPr bwMode="auto">
            <a:xfrm flipH="1" flipV="1">
              <a:off x="582" y="1731"/>
              <a:ext cx="603"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298" name="Line 50"/>
            <p:cNvSpPr>
              <a:spLocks noChangeShapeType="1"/>
            </p:cNvSpPr>
            <p:nvPr/>
          </p:nvSpPr>
          <p:spPr bwMode="auto">
            <a:xfrm flipH="1">
              <a:off x="586" y="2016"/>
              <a:ext cx="958"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299" name="Text Box 51"/>
            <p:cNvSpPr txBox="1">
              <a:spLocks noChangeArrowheads="1"/>
            </p:cNvSpPr>
            <p:nvPr/>
          </p:nvSpPr>
          <p:spPr bwMode="auto">
            <a:xfrm>
              <a:off x="335" y="1933"/>
              <a:ext cx="235"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3300" name="Line 52"/>
            <p:cNvSpPr>
              <a:spLocks noChangeShapeType="1"/>
            </p:cNvSpPr>
            <p:nvPr/>
          </p:nvSpPr>
          <p:spPr bwMode="auto">
            <a:xfrm flipH="1">
              <a:off x="343" y="1696"/>
              <a:ext cx="3" cy="3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sp>
        <p:nvSpPr>
          <p:cNvPr id="53301" name="Text Box 53"/>
          <p:cNvSpPr txBox="1">
            <a:spLocks noChangeArrowheads="1"/>
          </p:cNvSpPr>
          <p:nvPr/>
        </p:nvSpPr>
        <p:spPr bwMode="auto">
          <a:xfrm>
            <a:off x="2944814" y="4391026"/>
            <a:ext cx="29046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53302" name="Line 54"/>
          <p:cNvSpPr>
            <a:spLocks noChangeShapeType="1"/>
          </p:cNvSpPr>
          <p:nvPr/>
        </p:nvSpPr>
        <p:spPr bwMode="auto">
          <a:xfrm>
            <a:off x="2411414" y="2744789"/>
            <a:ext cx="1584325" cy="1336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nvGrpSpPr>
          <p:cNvPr id="53303" name="Group 55"/>
          <p:cNvGrpSpPr>
            <a:grpSpLocks/>
          </p:cNvGrpSpPr>
          <p:nvPr/>
        </p:nvGrpSpPr>
        <p:grpSpPr bwMode="auto">
          <a:xfrm>
            <a:off x="3133725" y="2051051"/>
            <a:ext cx="814388" cy="2619375"/>
            <a:chOff x="1103" y="2357"/>
            <a:chExt cx="513" cy="1650"/>
          </a:xfrm>
        </p:grpSpPr>
        <p:sp>
          <p:nvSpPr>
            <p:cNvPr id="53304" name="Line 56"/>
            <p:cNvSpPr>
              <a:spLocks noChangeShapeType="1"/>
            </p:cNvSpPr>
            <p:nvPr/>
          </p:nvSpPr>
          <p:spPr bwMode="auto">
            <a:xfrm>
              <a:off x="1103" y="4007"/>
              <a:ext cx="366"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305" name="Line 57"/>
            <p:cNvSpPr>
              <a:spLocks noChangeShapeType="1"/>
            </p:cNvSpPr>
            <p:nvPr/>
          </p:nvSpPr>
          <p:spPr bwMode="auto">
            <a:xfrm>
              <a:off x="1138" y="2784"/>
              <a:ext cx="259"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306" name="Text Box 58"/>
            <p:cNvSpPr txBox="1">
              <a:spLocks noChangeArrowheads="1"/>
            </p:cNvSpPr>
            <p:nvPr/>
          </p:nvSpPr>
          <p:spPr bwMode="auto">
            <a:xfrm>
              <a:off x="1325" y="3838"/>
              <a:ext cx="183"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2</a:t>
              </a:r>
              <a:endParaRPr lang="en-GB" altLang="en-US" sz="1000" b="1" dirty="0">
                <a:latin typeface="Tw Cen MT Condensed" panose="020B0606020104020203" pitchFamily="34" charset="0"/>
              </a:endParaRPr>
            </a:p>
          </p:txBody>
        </p:sp>
        <p:sp>
          <p:nvSpPr>
            <p:cNvPr id="53307" name="Line 59"/>
            <p:cNvSpPr>
              <a:spLocks noChangeShapeType="1"/>
            </p:cNvSpPr>
            <p:nvPr/>
          </p:nvSpPr>
          <p:spPr bwMode="auto">
            <a:xfrm>
              <a:off x="1426" y="2503"/>
              <a:ext cx="0" cy="1321"/>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308" name="Text Box 60"/>
            <p:cNvSpPr txBox="1">
              <a:spLocks noChangeArrowheads="1"/>
            </p:cNvSpPr>
            <p:nvPr/>
          </p:nvSpPr>
          <p:spPr bwMode="auto">
            <a:xfrm>
              <a:off x="1276" y="2357"/>
              <a:ext cx="340"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LRAS</a:t>
              </a:r>
              <a:r>
                <a:rPr lang="en-GB" altLang="en-US" sz="700" b="1" dirty="0">
                  <a:latin typeface="Tw Cen MT Condensed" panose="020B0606020104020203" pitchFamily="34" charset="0"/>
                </a:rPr>
                <a:t>2</a:t>
              </a:r>
              <a:endParaRPr lang="en-GB" altLang="en-US" sz="900" b="1" dirty="0">
                <a:latin typeface="Tw Cen MT Condensed" panose="020B0606020104020203" pitchFamily="34" charset="0"/>
              </a:endParaRPr>
            </a:p>
          </p:txBody>
        </p:sp>
        <p:sp>
          <p:nvSpPr>
            <p:cNvPr id="53309" name="Oval 61"/>
            <p:cNvSpPr>
              <a:spLocks noChangeArrowheads="1"/>
            </p:cNvSpPr>
            <p:nvPr/>
          </p:nvSpPr>
          <p:spPr bwMode="auto">
            <a:xfrm>
              <a:off x="1402" y="3421"/>
              <a:ext cx="58" cy="4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grpSp>
      <p:sp>
        <p:nvSpPr>
          <p:cNvPr id="53310" name="Oval 62"/>
          <p:cNvSpPr>
            <a:spLocks noChangeArrowheads="1"/>
          </p:cNvSpPr>
          <p:nvPr/>
        </p:nvSpPr>
        <p:spPr bwMode="auto">
          <a:xfrm>
            <a:off x="3059114" y="3295650"/>
            <a:ext cx="92075" cy="7143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3311" name="Text Box 63"/>
          <p:cNvSpPr txBox="1">
            <a:spLocks noChangeArrowheads="1"/>
          </p:cNvSpPr>
          <p:nvPr/>
        </p:nvSpPr>
        <p:spPr bwMode="auto">
          <a:xfrm>
            <a:off x="4008438" y="2276475"/>
            <a:ext cx="3149600" cy="369332"/>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00" b="1" dirty="0">
                <a:solidFill>
                  <a:schemeClr val="bg1"/>
                </a:solidFill>
                <a:latin typeface="Tw Cen MT Condensed" panose="020B0606020104020203" pitchFamily="34" charset="0"/>
              </a:rPr>
              <a:t>Shift in the LRAS curve due to better trained workers</a:t>
            </a:r>
          </a:p>
          <a:p>
            <a:pPr algn="ctr"/>
            <a:r>
              <a:rPr lang="en-GB" altLang="en-US" sz="800" dirty="0">
                <a:solidFill>
                  <a:schemeClr val="bg1"/>
                </a:solidFill>
                <a:latin typeface="Tw Cen MT Condensed" panose="020B0606020104020203" pitchFamily="34" charset="0"/>
              </a:rPr>
              <a:t>(e.g. because of an improvement in the Government’s education policy)</a:t>
            </a:r>
          </a:p>
        </p:txBody>
      </p:sp>
      <p:sp>
        <p:nvSpPr>
          <p:cNvPr id="53312" name="Text Box 64"/>
          <p:cNvSpPr txBox="1">
            <a:spLocks noChangeArrowheads="1"/>
          </p:cNvSpPr>
          <p:nvPr/>
        </p:nvSpPr>
        <p:spPr bwMode="auto">
          <a:xfrm>
            <a:off x="4560889" y="2844801"/>
            <a:ext cx="2681287" cy="132343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00" b="1" dirty="0">
                <a:solidFill>
                  <a:schemeClr val="bg1"/>
                </a:solidFill>
                <a:latin typeface="Tw Cen MT Condensed" panose="020B0606020104020203" pitchFamily="34" charset="0"/>
              </a:rPr>
              <a:t>A fall in the price level have caused a movement along the AD curve.  In other words, deflationary pressures caused by more goods and services being produced as a result of a more productive workforce, has led to an increase in total demand in the economy – consumers and firms are now able to by more products.</a:t>
            </a:r>
          </a:p>
          <a:p>
            <a:pPr algn="ctr"/>
            <a:endParaRPr lang="en-GB" altLang="en-US" sz="1000" b="1" dirty="0">
              <a:solidFill>
                <a:schemeClr val="bg1"/>
              </a:solidFill>
              <a:latin typeface="Tw Cen MT Condensed" panose="020B0606020104020203" pitchFamily="34" charset="0"/>
            </a:endParaRPr>
          </a:p>
          <a:p>
            <a:pPr algn="ctr"/>
            <a:r>
              <a:rPr lang="en-GB" altLang="en-US" sz="1000" b="1" dirty="0">
                <a:solidFill>
                  <a:schemeClr val="bg1"/>
                </a:solidFill>
                <a:latin typeface="Tw Cen MT Condensed" panose="020B0606020104020203" pitchFamily="34" charset="0"/>
              </a:rPr>
              <a:t>Output in the economy has risen from Y</a:t>
            </a:r>
            <a:r>
              <a:rPr lang="en-GB" altLang="en-US" sz="800" b="1" dirty="0">
                <a:solidFill>
                  <a:schemeClr val="bg1"/>
                </a:solidFill>
                <a:latin typeface="Tw Cen MT Condensed" panose="020B0606020104020203" pitchFamily="34" charset="0"/>
              </a:rPr>
              <a:t>1</a:t>
            </a:r>
            <a:r>
              <a:rPr lang="en-GB" altLang="en-US" sz="1000" b="1" dirty="0">
                <a:solidFill>
                  <a:schemeClr val="bg1"/>
                </a:solidFill>
                <a:latin typeface="Tw Cen MT Condensed" panose="020B0606020104020203" pitchFamily="34" charset="0"/>
              </a:rPr>
              <a:t> to Y</a:t>
            </a:r>
            <a:r>
              <a:rPr lang="en-GB" altLang="en-US" sz="800" b="1" dirty="0">
                <a:solidFill>
                  <a:schemeClr val="bg1"/>
                </a:solidFill>
                <a:latin typeface="Tw Cen MT Condensed" panose="020B0606020104020203" pitchFamily="34" charset="0"/>
              </a:rPr>
              <a:t>2</a:t>
            </a:r>
          </a:p>
        </p:txBody>
      </p:sp>
      <p:sp>
        <p:nvSpPr>
          <p:cNvPr id="53313" name="Line 65"/>
          <p:cNvSpPr>
            <a:spLocks noChangeShapeType="1"/>
          </p:cNvSpPr>
          <p:nvPr/>
        </p:nvSpPr>
        <p:spPr bwMode="auto">
          <a:xfrm flipV="1">
            <a:off x="3336925" y="2392363"/>
            <a:ext cx="876300" cy="334962"/>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314" name="Freeform 66"/>
          <p:cNvSpPr>
            <a:spLocks/>
          </p:cNvSpPr>
          <p:nvPr/>
        </p:nvSpPr>
        <p:spPr bwMode="auto">
          <a:xfrm>
            <a:off x="3360739" y="4198938"/>
            <a:ext cx="1512887" cy="673100"/>
          </a:xfrm>
          <a:custGeom>
            <a:avLst/>
            <a:gdLst>
              <a:gd name="T0" fmla="*/ 1070 w 1230"/>
              <a:gd name="T1" fmla="*/ 0 h 487"/>
              <a:gd name="T2" fmla="*/ 1052 w 1230"/>
              <a:gd name="T3" fmla="*/ 429 h 487"/>
              <a:gd name="T4" fmla="*/ 0 w 1230"/>
              <a:gd name="T5" fmla="*/ 347 h 487"/>
            </a:gdLst>
            <a:ahLst/>
            <a:cxnLst>
              <a:cxn ang="0">
                <a:pos x="T0" y="T1"/>
              </a:cxn>
              <a:cxn ang="0">
                <a:pos x="T2" y="T3"/>
              </a:cxn>
              <a:cxn ang="0">
                <a:pos x="T4" y="T5"/>
              </a:cxn>
            </a:cxnLst>
            <a:rect l="0" t="0" r="r" b="b"/>
            <a:pathLst>
              <a:path w="1230" h="487">
                <a:moveTo>
                  <a:pt x="1070" y="0"/>
                </a:moveTo>
                <a:cubicBezTo>
                  <a:pt x="1150" y="185"/>
                  <a:pt x="1230" y="371"/>
                  <a:pt x="1052" y="429"/>
                </a:cubicBezTo>
                <a:cubicBezTo>
                  <a:pt x="874" y="487"/>
                  <a:pt x="437" y="417"/>
                  <a:pt x="0" y="347"/>
                </a:cubicBezTo>
              </a:path>
            </a:pathLst>
          </a:custGeom>
          <a:noFill/>
          <a:ln w="9525" cap="flat">
            <a:solidFill>
              <a:srgbClr val="FF0000"/>
            </a:solidFill>
            <a:prstDash val="dash"/>
            <a:round/>
            <a:headEnd type="oval" w="med" len="med"/>
            <a:tailEnd type="oval"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315" name="Line 67"/>
          <p:cNvSpPr>
            <a:spLocks noChangeShapeType="1"/>
          </p:cNvSpPr>
          <p:nvPr/>
        </p:nvSpPr>
        <p:spPr bwMode="auto">
          <a:xfrm>
            <a:off x="3146425" y="3379789"/>
            <a:ext cx="419100" cy="352425"/>
          </a:xfrm>
          <a:prstGeom prst="line">
            <a:avLst/>
          </a:prstGeom>
          <a:noFill/>
          <a:ln w="381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3316" name="Line 68"/>
          <p:cNvSpPr>
            <a:spLocks noChangeShapeType="1"/>
          </p:cNvSpPr>
          <p:nvPr/>
        </p:nvSpPr>
        <p:spPr bwMode="auto">
          <a:xfrm flipV="1">
            <a:off x="3357563" y="2978150"/>
            <a:ext cx="1295400" cy="566738"/>
          </a:xfrm>
          <a:prstGeom prst="line">
            <a:avLst/>
          </a:prstGeom>
          <a:noFill/>
          <a:ln w="9525">
            <a:solidFill>
              <a:srgbClr val="FF0000"/>
            </a:solidFill>
            <a:prstDash val="dash"/>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Tree>
    <p:extLst>
      <p:ext uri="{BB962C8B-B14F-4D97-AF65-F5344CB8AC3E}">
        <p14:creationId xmlns:p14="http://schemas.microsoft.com/office/powerpoint/2010/main" val="117016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3303"/>
                                        </p:tgtEl>
                                        <p:attrNameLst>
                                          <p:attrName>style.visibility</p:attrName>
                                        </p:attrNameLst>
                                      </p:cBhvr>
                                      <p:to>
                                        <p:strVal val="visible"/>
                                      </p:to>
                                    </p:set>
                                    <p:animEffect transition="in" filter="box(in)">
                                      <p:cBhvr>
                                        <p:cTn id="7" dur="500"/>
                                        <p:tgtEl>
                                          <p:spTgt spid="53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3296"/>
                                        </p:tgtEl>
                                        <p:attrNameLst>
                                          <p:attrName>style.visibility</p:attrName>
                                        </p:attrNameLst>
                                      </p:cBhvr>
                                      <p:to>
                                        <p:strVal val="visible"/>
                                      </p:to>
                                    </p:set>
                                    <p:animEffect transition="in" filter="box(in)">
                                      <p:cBhvr>
                                        <p:cTn id="12" dur="500"/>
                                        <p:tgtEl>
                                          <p:spTgt spid="5329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3311"/>
                                        </p:tgtEl>
                                        <p:attrNameLst>
                                          <p:attrName>style.visibility</p:attrName>
                                        </p:attrNameLst>
                                      </p:cBhvr>
                                      <p:to>
                                        <p:strVal val="visible"/>
                                      </p:to>
                                    </p:set>
                                    <p:animEffect transition="in" filter="box(in)">
                                      <p:cBhvr>
                                        <p:cTn id="15" dur="500"/>
                                        <p:tgtEl>
                                          <p:spTgt spid="5331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3313"/>
                                        </p:tgtEl>
                                        <p:attrNameLst>
                                          <p:attrName>style.visibility</p:attrName>
                                        </p:attrNameLst>
                                      </p:cBhvr>
                                      <p:to>
                                        <p:strVal val="visible"/>
                                      </p:to>
                                    </p:set>
                                    <p:animEffect transition="in" filter="box(in)">
                                      <p:cBhvr>
                                        <p:cTn id="18" dur="500"/>
                                        <p:tgtEl>
                                          <p:spTgt spid="533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53312">
                                            <p:txEl>
                                              <p:pRg st="0" end="0"/>
                                            </p:txEl>
                                          </p:spTgt>
                                        </p:tgtEl>
                                        <p:attrNameLst>
                                          <p:attrName>style.visibility</p:attrName>
                                        </p:attrNameLst>
                                      </p:cBhvr>
                                      <p:to>
                                        <p:strVal val="visible"/>
                                      </p:to>
                                    </p:set>
                                    <p:animEffect transition="in" filter="box(in)">
                                      <p:cBhvr>
                                        <p:cTn id="23" dur="500"/>
                                        <p:tgtEl>
                                          <p:spTgt spid="53312">
                                            <p:txEl>
                                              <p:pRg st="0" end="0"/>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3316"/>
                                        </p:tgtEl>
                                        <p:attrNameLst>
                                          <p:attrName>style.visibility</p:attrName>
                                        </p:attrNameLst>
                                      </p:cBhvr>
                                      <p:to>
                                        <p:strVal val="visible"/>
                                      </p:to>
                                    </p:set>
                                    <p:animEffect transition="in" filter="box(in)">
                                      <p:cBhvr>
                                        <p:cTn id="26" dur="500"/>
                                        <p:tgtEl>
                                          <p:spTgt spid="533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3315"/>
                                        </p:tgtEl>
                                        <p:attrNameLst>
                                          <p:attrName>style.visibility</p:attrName>
                                        </p:attrNameLst>
                                      </p:cBhvr>
                                      <p:to>
                                        <p:strVal val="visible"/>
                                      </p:to>
                                    </p:set>
                                    <p:animEffect transition="in" filter="box(in)">
                                      <p:cBhvr>
                                        <p:cTn id="29" dur="500"/>
                                        <p:tgtEl>
                                          <p:spTgt spid="533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53312">
                                            <p:txEl>
                                              <p:pRg st="2" end="2"/>
                                            </p:txEl>
                                          </p:spTgt>
                                        </p:tgtEl>
                                        <p:attrNameLst>
                                          <p:attrName>style.visibility</p:attrName>
                                        </p:attrNameLst>
                                      </p:cBhvr>
                                      <p:to>
                                        <p:strVal val="visible"/>
                                      </p:to>
                                    </p:set>
                                    <p:animEffect transition="in" filter="box(in)">
                                      <p:cBhvr>
                                        <p:cTn id="34" dur="500"/>
                                        <p:tgtEl>
                                          <p:spTgt spid="53312">
                                            <p:txEl>
                                              <p:pRg st="2" end="2"/>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3314"/>
                                        </p:tgtEl>
                                        <p:attrNameLst>
                                          <p:attrName>style.visibility</p:attrName>
                                        </p:attrNameLst>
                                      </p:cBhvr>
                                      <p:to>
                                        <p:strVal val="visible"/>
                                      </p:to>
                                    </p:set>
                                    <p:animEffect transition="in" filter="box(in)">
                                      <p:cBhvr>
                                        <p:cTn id="37" dur="500"/>
                                        <p:tgtEl>
                                          <p:spTgt spid="5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11" grpId="0" animBg="1"/>
      <p:bldP spid="53313" grpId="0" animBg="1"/>
      <p:bldP spid="53314" grpId="0" animBg="1"/>
      <p:bldP spid="53315" grpId="0" animBg="1"/>
      <p:bldP spid="533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4" name="Text Box 82"/>
          <p:cNvSpPr txBox="1">
            <a:spLocks noChangeArrowheads="1"/>
          </p:cNvSpPr>
          <p:nvPr/>
        </p:nvSpPr>
        <p:spPr bwMode="auto">
          <a:xfrm>
            <a:off x="3000375" y="425450"/>
            <a:ext cx="3255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w Cen MT Condensed" panose="020B0606020104020203" pitchFamily="34" charset="0"/>
              </a:rPr>
              <a:t>AGGREGATE DEMAND</a:t>
            </a:r>
          </a:p>
        </p:txBody>
      </p:sp>
      <p:sp>
        <p:nvSpPr>
          <p:cNvPr id="18515" name="Line 83"/>
          <p:cNvSpPr>
            <a:spLocks noChangeShapeType="1"/>
          </p:cNvSpPr>
          <p:nvPr/>
        </p:nvSpPr>
        <p:spPr bwMode="auto">
          <a:xfrm>
            <a:off x="2495550" y="1412876"/>
            <a:ext cx="0" cy="3743325"/>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8516" name="Line 84"/>
          <p:cNvSpPr>
            <a:spLocks noChangeShapeType="1"/>
          </p:cNvSpPr>
          <p:nvPr/>
        </p:nvSpPr>
        <p:spPr bwMode="auto">
          <a:xfrm>
            <a:off x="2495550" y="5156200"/>
            <a:ext cx="3671888" cy="0"/>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8517" name="Line 85"/>
          <p:cNvSpPr>
            <a:spLocks noChangeShapeType="1"/>
          </p:cNvSpPr>
          <p:nvPr/>
        </p:nvSpPr>
        <p:spPr bwMode="auto">
          <a:xfrm>
            <a:off x="2855914" y="1773239"/>
            <a:ext cx="2808287" cy="25923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8518" name="Text Box 86"/>
          <p:cNvSpPr txBox="1">
            <a:spLocks noChangeArrowheads="1"/>
          </p:cNvSpPr>
          <p:nvPr/>
        </p:nvSpPr>
        <p:spPr bwMode="auto">
          <a:xfrm>
            <a:off x="5735638" y="4005263"/>
            <a:ext cx="1607235" cy="67710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000" b="1" dirty="0">
                <a:latin typeface="Tw Cen MT Condensed" panose="020B0606020104020203" pitchFamily="34" charset="0"/>
              </a:rPr>
              <a:t>AD</a:t>
            </a:r>
          </a:p>
          <a:p>
            <a:r>
              <a:rPr lang="en-GB" altLang="en-US" sz="1200" dirty="0">
                <a:latin typeface="Tw Cen MT Condensed" panose="020B0606020104020203" pitchFamily="34" charset="0"/>
              </a:rPr>
              <a:t>(</a:t>
            </a:r>
            <a:r>
              <a:rPr lang="en-GB" altLang="en-US" b="1" dirty="0">
                <a:latin typeface="Tw Cen MT Condensed" panose="020B0606020104020203" pitchFamily="34" charset="0"/>
              </a:rPr>
              <a:t>A</a:t>
            </a:r>
            <a:r>
              <a:rPr lang="en-GB" altLang="en-US" dirty="0">
                <a:latin typeface="Tw Cen MT Condensed" panose="020B0606020104020203" pitchFamily="34" charset="0"/>
              </a:rPr>
              <a:t>ggregate </a:t>
            </a:r>
            <a:r>
              <a:rPr lang="en-GB" altLang="en-US" b="1" dirty="0">
                <a:latin typeface="Tw Cen MT Condensed" panose="020B0606020104020203" pitchFamily="34" charset="0"/>
              </a:rPr>
              <a:t>D</a:t>
            </a:r>
            <a:r>
              <a:rPr lang="en-GB" altLang="en-US" dirty="0">
                <a:latin typeface="Tw Cen MT Condensed" panose="020B0606020104020203" pitchFamily="34" charset="0"/>
              </a:rPr>
              <a:t>emand</a:t>
            </a:r>
            <a:r>
              <a:rPr lang="en-GB" altLang="en-US" sz="1200" dirty="0">
                <a:latin typeface="Tw Cen MT Condensed" panose="020B0606020104020203" pitchFamily="34" charset="0"/>
              </a:rPr>
              <a:t>)</a:t>
            </a:r>
          </a:p>
        </p:txBody>
      </p:sp>
      <p:sp>
        <p:nvSpPr>
          <p:cNvPr id="18519" name="Text Box 87"/>
          <p:cNvSpPr txBox="1">
            <a:spLocks noChangeArrowheads="1"/>
          </p:cNvSpPr>
          <p:nvPr/>
        </p:nvSpPr>
        <p:spPr bwMode="auto">
          <a:xfrm>
            <a:off x="1703388" y="1196975"/>
            <a:ext cx="863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1" dirty="0">
                <a:latin typeface="Tw Cen MT Condensed" panose="020B0606020104020203" pitchFamily="34" charset="0"/>
              </a:rPr>
              <a:t>PRICE LEVEL</a:t>
            </a:r>
          </a:p>
        </p:txBody>
      </p:sp>
      <p:sp>
        <p:nvSpPr>
          <p:cNvPr id="18520" name="Text Box 88"/>
          <p:cNvSpPr txBox="1">
            <a:spLocks noChangeArrowheads="1"/>
          </p:cNvSpPr>
          <p:nvPr/>
        </p:nvSpPr>
        <p:spPr bwMode="auto">
          <a:xfrm>
            <a:off x="6022976" y="5013325"/>
            <a:ext cx="1368425"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1" dirty="0">
                <a:latin typeface="Tw Cen MT Condensed" panose="020B0606020104020203" pitchFamily="34" charset="0"/>
              </a:rPr>
              <a:t>REAL NATIONAL INCOME / </a:t>
            </a:r>
          </a:p>
          <a:p>
            <a:pPr algn="ctr"/>
            <a:r>
              <a:rPr lang="en-GB" altLang="en-US" sz="1400" b="1" dirty="0">
                <a:latin typeface="Tw Cen MT Condensed" panose="020B0606020104020203" pitchFamily="34" charset="0"/>
              </a:rPr>
              <a:t>OUTPUT</a:t>
            </a:r>
          </a:p>
        </p:txBody>
      </p:sp>
      <p:sp>
        <p:nvSpPr>
          <p:cNvPr id="18522" name="Text Box 90"/>
          <p:cNvSpPr txBox="1">
            <a:spLocks noChangeArrowheads="1"/>
          </p:cNvSpPr>
          <p:nvPr/>
        </p:nvSpPr>
        <p:spPr bwMode="auto">
          <a:xfrm>
            <a:off x="8380413" y="1752601"/>
            <a:ext cx="2036762" cy="3139321"/>
          </a:xfrm>
          <a:prstGeom prst="rect">
            <a:avLst/>
          </a:prstGeom>
          <a:solidFill>
            <a:srgbClr val="CC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solidFill>
                  <a:schemeClr val="bg1"/>
                </a:solidFill>
                <a:latin typeface="Tw Cen MT Condensed" panose="020B0606020104020203" pitchFamily="34" charset="0"/>
              </a:rPr>
              <a:t>Factors affecting demand:</a:t>
            </a:r>
          </a:p>
          <a:p>
            <a:endParaRPr lang="en-GB" altLang="en-US" b="1" dirty="0">
              <a:solidFill>
                <a:schemeClr val="bg1"/>
              </a:solidFill>
              <a:latin typeface="Tw Cen MT Condensed" panose="020B0606020104020203" pitchFamily="34" charset="0"/>
            </a:endParaRPr>
          </a:p>
          <a:p>
            <a:r>
              <a:rPr lang="en-GB" altLang="en-US" b="1" dirty="0">
                <a:solidFill>
                  <a:schemeClr val="bg1"/>
                </a:solidFill>
                <a:latin typeface="Tw Cen MT Condensed" panose="020B0606020104020203" pitchFamily="34" charset="0"/>
              </a:rPr>
              <a:t>C = </a:t>
            </a:r>
            <a:r>
              <a:rPr lang="en-GB" altLang="en-US" dirty="0">
                <a:solidFill>
                  <a:schemeClr val="bg1"/>
                </a:solidFill>
                <a:latin typeface="Tw Cen MT Condensed" panose="020B0606020104020203" pitchFamily="34" charset="0"/>
              </a:rPr>
              <a:t>Consumption</a:t>
            </a:r>
          </a:p>
          <a:p>
            <a:endParaRPr lang="en-GB" altLang="en-US" dirty="0">
              <a:solidFill>
                <a:schemeClr val="bg1"/>
              </a:solidFill>
              <a:latin typeface="Tw Cen MT Condensed" panose="020B0606020104020203" pitchFamily="34" charset="0"/>
            </a:endParaRPr>
          </a:p>
          <a:p>
            <a:r>
              <a:rPr lang="en-GB" altLang="en-US" b="1" dirty="0">
                <a:solidFill>
                  <a:schemeClr val="bg1"/>
                </a:solidFill>
                <a:latin typeface="Tw Cen MT Condensed" panose="020B0606020104020203" pitchFamily="34" charset="0"/>
              </a:rPr>
              <a:t>I = </a:t>
            </a:r>
            <a:r>
              <a:rPr lang="en-GB" altLang="en-US" dirty="0">
                <a:solidFill>
                  <a:schemeClr val="bg1"/>
                </a:solidFill>
                <a:latin typeface="Tw Cen MT Condensed" panose="020B0606020104020203" pitchFamily="34" charset="0"/>
              </a:rPr>
              <a:t>Investment</a:t>
            </a:r>
          </a:p>
          <a:p>
            <a:endParaRPr lang="en-GB" altLang="en-US" dirty="0">
              <a:solidFill>
                <a:schemeClr val="bg1"/>
              </a:solidFill>
              <a:latin typeface="Tw Cen MT Condensed" panose="020B0606020104020203" pitchFamily="34" charset="0"/>
            </a:endParaRPr>
          </a:p>
          <a:p>
            <a:r>
              <a:rPr lang="en-GB" altLang="en-US" b="1" dirty="0">
                <a:solidFill>
                  <a:schemeClr val="bg1"/>
                </a:solidFill>
                <a:latin typeface="Tw Cen MT Condensed" panose="020B0606020104020203" pitchFamily="34" charset="0"/>
              </a:rPr>
              <a:t>G = </a:t>
            </a:r>
            <a:r>
              <a:rPr lang="en-GB" altLang="en-US" dirty="0">
                <a:solidFill>
                  <a:schemeClr val="bg1"/>
                </a:solidFill>
                <a:latin typeface="Tw Cen MT Condensed" panose="020B0606020104020203" pitchFamily="34" charset="0"/>
              </a:rPr>
              <a:t>Government Spending</a:t>
            </a:r>
          </a:p>
          <a:p>
            <a:endParaRPr lang="en-GB" altLang="en-US" dirty="0">
              <a:solidFill>
                <a:schemeClr val="bg1"/>
              </a:solidFill>
              <a:latin typeface="Tw Cen MT Condensed" panose="020B0606020104020203" pitchFamily="34" charset="0"/>
            </a:endParaRPr>
          </a:p>
          <a:p>
            <a:r>
              <a:rPr lang="en-GB" altLang="en-US" b="1" dirty="0">
                <a:solidFill>
                  <a:schemeClr val="bg1"/>
                </a:solidFill>
                <a:latin typeface="Tw Cen MT Condensed" panose="020B0606020104020203" pitchFamily="34" charset="0"/>
              </a:rPr>
              <a:t>X-M = </a:t>
            </a:r>
            <a:r>
              <a:rPr lang="en-GB" altLang="en-US" dirty="0">
                <a:solidFill>
                  <a:schemeClr val="bg1"/>
                </a:solidFill>
                <a:latin typeface="Tw Cen MT Condensed" panose="020B0606020104020203" pitchFamily="34" charset="0"/>
              </a:rPr>
              <a:t>Exports-Imports</a:t>
            </a:r>
          </a:p>
        </p:txBody>
      </p:sp>
    </p:spTree>
    <p:extLst>
      <p:ext uri="{BB962C8B-B14F-4D97-AF65-F5344CB8AC3E}">
        <p14:creationId xmlns:p14="http://schemas.microsoft.com/office/powerpoint/2010/main" val="1789326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522"/>
                                        </p:tgtEl>
                                        <p:attrNameLst>
                                          <p:attrName>style.visibility</p:attrName>
                                        </p:attrNameLst>
                                      </p:cBhvr>
                                      <p:to>
                                        <p:strVal val="visible"/>
                                      </p:to>
                                    </p:set>
                                    <p:animEffect transition="in" filter="box(in)">
                                      <p:cBhvr>
                                        <p:cTn id="7" dur="500"/>
                                        <p:tgtEl>
                                          <p:spTgt spid="18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36" y="181669"/>
            <a:ext cx="11699476" cy="1509019"/>
          </a:xfrm>
        </p:spPr>
        <p:txBody>
          <a:bodyPr>
            <a:normAutofit/>
          </a:bodyPr>
          <a:lstStyle/>
          <a:p>
            <a:pPr algn="ctr"/>
            <a:r>
              <a:rPr lang="en-US" sz="6000" b="1" dirty="0">
                <a:latin typeface="Tw Cen MT Condensed" panose="020B0606020104020203" pitchFamily="34" charset="0"/>
              </a:rPr>
              <a:t>RWS 6: Reminder of Next Two Weeks</a:t>
            </a:r>
            <a:br>
              <a:rPr lang="en-US" sz="6000" b="1" dirty="0">
                <a:latin typeface="Tw Cen MT Condensed" panose="020B0606020104020203" pitchFamily="34" charset="0"/>
              </a:rPr>
            </a:br>
            <a:r>
              <a:rPr lang="en-US" sz="3100" b="1" dirty="0">
                <a:solidFill>
                  <a:srgbClr val="FF0000"/>
                </a:solidFill>
                <a:latin typeface="Tw Cen MT Condensed" panose="020B0606020104020203" pitchFamily="34" charset="0"/>
              </a:rPr>
              <a:t>Benchmark 3 in 3 weeks time on RWS5 and 6: 20 MC’s and 25m Essay (first one!)</a:t>
            </a:r>
            <a:endParaRPr lang="en-US" sz="6000" b="1" dirty="0">
              <a:latin typeface="Tw Cen MT Condensed" panose="020B0606020104020203" pitchFamily="34" charset="0"/>
            </a:endParaRPr>
          </a:p>
        </p:txBody>
      </p:sp>
      <p:sp>
        <p:nvSpPr>
          <p:cNvPr id="4" name="Content Placeholder 3"/>
          <p:cNvSpPr>
            <a:spLocks noGrp="1"/>
          </p:cNvSpPr>
          <p:nvPr>
            <p:ph sz="half" idx="1"/>
          </p:nvPr>
        </p:nvSpPr>
        <p:spPr/>
        <p:txBody>
          <a:bodyPr>
            <a:normAutofit/>
          </a:bodyPr>
          <a:lstStyle/>
          <a:p>
            <a:pPr marL="0" indent="0">
              <a:buNone/>
            </a:pPr>
            <a:r>
              <a:rPr lang="en-US" sz="3200" b="1" dirty="0"/>
              <a:t>MICRO: Market Failure 1 - Monopoly</a:t>
            </a:r>
          </a:p>
          <a:p>
            <a:pPr marL="514350" indent="-514350">
              <a:buFont typeface="+mj-lt"/>
              <a:buAutoNum type="arabicPeriod"/>
            </a:pPr>
            <a:r>
              <a:rPr lang="en-US" dirty="0"/>
              <a:t>Theory of the Firm Basics – Revenues, Costs and Profits</a:t>
            </a:r>
          </a:p>
          <a:p>
            <a:pPr marL="514350" indent="-514350">
              <a:buFont typeface="+mj-lt"/>
              <a:buAutoNum type="arabicPeriod"/>
            </a:pPr>
            <a:r>
              <a:rPr lang="en-US" dirty="0"/>
              <a:t>Why is Monopoly considered a market failure?</a:t>
            </a:r>
          </a:p>
          <a:p>
            <a:pPr marL="514350" indent="-514350">
              <a:buFont typeface="+mj-lt"/>
              <a:buAutoNum type="arabicPeriod"/>
            </a:pPr>
            <a:r>
              <a:rPr lang="en-US" dirty="0"/>
              <a:t>How can the Government intervene and will they succeed? (Regulation)</a:t>
            </a:r>
          </a:p>
          <a:p>
            <a:pPr marL="514350" indent="-514350">
              <a:buFont typeface="+mj-lt"/>
              <a:buAutoNum type="arabicPeriod"/>
            </a:pPr>
            <a:r>
              <a:rPr lang="en-US" dirty="0"/>
              <a:t>CASE STUDIES: Supermarkets in the UK</a:t>
            </a:r>
          </a:p>
        </p:txBody>
      </p:sp>
      <p:sp>
        <p:nvSpPr>
          <p:cNvPr id="5" name="Content Placeholder 4"/>
          <p:cNvSpPr>
            <a:spLocks noGrp="1"/>
          </p:cNvSpPr>
          <p:nvPr>
            <p:ph sz="half" idx="2"/>
          </p:nvPr>
        </p:nvSpPr>
        <p:spPr/>
        <p:txBody>
          <a:bodyPr>
            <a:normAutofit/>
          </a:bodyPr>
          <a:lstStyle/>
          <a:p>
            <a:pPr marL="0" indent="0">
              <a:buNone/>
            </a:pPr>
            <a:r>
              <a:rPr lang="en-US" sz="3200" b="1" dirty="0"/>
              <a:t>MACRO: Macroeconomic Equilibrium</a:t>
            </a:r>
          </a:p>
          <a:p>
            <a:pPr marL="514350" indent="-514350">
              <a:buFont typeface="+mj-lt"/>
              <a:buAutoNum type="arabicPeriod"/>
            </a:pPr>
            <a:r>
              <a:rPr lang="en-US" dirty="0"/>
              <a:t>Equilibrium in the long run and short run</a:t>
            </a:r>
          </a:p>
          <a:p>
            <a:pPr marL="514350" indent="-514350">
              <a:buFont typeface="+mj-lt"/>
              <a:buAutoNum type="arabicPeriod"/>
            </a:pPr>
            <a:r>
              <a:rPr lang="en-US" dirty="0"/>
              <a:t>Macro model and Economic Growth, Unemployment and Price Levels </a:t>
            </a:r>
          </a:p>
          <a:p>
            <a:pPr marL="514350" indent="-514350">
              <a:buFont typeface="+mj-lt"/>
              <a:buAutoNum type="arabicPeriod"/>
            </a:pPr>
            <a:r>
              <a:rPr lang="en-US" dirty="0"/>
              <a:t>Classical .v. Keynesian School of Economics</a:t>
            </a:r>
          </a:p>
          <a:p>
            <a:pPr marL="514350" indent="-514350">
              <a:buFont typeface="+mj-lt"/>
              <a:buAutoNum type="arabicPeriod"/>
            </a:pPr>
            <a:r>
              <a:rPr lang="en-US" dirty="0"/>
              <a:t>Government Policy Conflicts Introduction </a:t>
            </a:r>
          </a:p>
          <a:p>
            <a:pPr marL="0" indent="0">
              <a:buNone/>
            </a:pPr>
            <a:endParaRPr lang="en-US" dirty="0"/>
          </a:p>
        </p:txBody>
      </p:sp>
    </p:spTree>
    <p:extLst>
      <p:ext uri="{BB962C8B-B14F-4D97-AF65-F5344CB8AC3E}">
        <p14:creationId xmlns:p14="http://schemas.microsoft.com/office/powerpoint/2010/main" val="401312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00376" y="425450"/>
            <a:ext cx="476245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w Cen MT Condensed" panose="020B0606020104020203" pitchFamily="34" charset="0"/>
              </a:rPr>
              <a:t>AGGREGATE SUPPLY – short run</a:t>
            </a:r>
          </a:p>
        </p:txBody>
      </p:sp>
      <p:sp>
        <p:nvSpPr>
          <p:cNvPr id="46083" name="Line 3"/>
          <p:cNvSpPr>
            <a:spLocks noChangeShapeType="1"/>
          </p:cNvSpPr>
          <p:nvPr/>
        </p:nvSpPr>
        <p:spPr bwMode="auto">
          <a:xfrm>
            <a:off x="2495550" y="1412876"/>
            <a:ext cx="0" cy="3743325"/>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6084" name="Line 4"/>
          <p:cNvSpPr>
            <a:spLocks noChangeShapeType="1"/>
          </p:cNvSpPr>
          <p:nvPr/>
        </p:nvSpPr>
        <p:spPr bwMode="auto">
          <a:xfrm>
            <a:off x="2495550" y="5156200"/>
            <a:ext cx="3671888" cy="0"/>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6085" name="Line 5"/>
          <p:cNvSpPr>
            <a:spLocks noChangeShapeType="1"/>
          </p:cNvSpPr>
          <p:nvPr/>
        </p:nvSpPr>
        <p:spPr bwMode="auto">
          <a:xfrm flipV="1">
            <a:off x="2927351" y="1989139"/>
            <a:ext cx="2735263" cy="28082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6086" name="Text Box 6"/>
          <p:cNvSpPr txBox="1">
            <a:spLocks noChangeArrowheads="1"/>
          </p:cNvSpPr>
          <p:nvPr/>
        </p:nvSpPr>
        <p:spPr bwMode="auto">
          <a:xfrm>
            <a:off x="5807075" y="1709738"/>
            <a:ext cx="1683987" cy="67710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000" b="1" dirty="0">
                <a:latin typeface="Tw Cen MT Condensed" panose="020B0606020104020203" pitchFamily="34" charset="0"/>
              </a:rPr>
              <a:t>SRAS</a:t>
            </a:r>
          </a:p>
          <a:p>
            <a:r>
              <a:rPr lang="en-GB" altLang="en-US" sz="1200" dirty="0">
                <a:latin typeface="Tw Cen MT Condensed" panose="020B0606020104020203" pitchFamily="34" charset="0"/>
              </a:rPr>
              <a:t>(</a:t>
            </a:r>
            <a:r>
              <a:rPr lang="en-GB" altLang="en-US" b="1" dirty="0">
                <a:latin typeface="Tw Cen MT Condensed" panose="020B0606020104020203" pitchFamily="34" charset="0"/>
              </a:rPr>
              <a:t>S</a:t>
            </a:r>
            <a:r>
              <a:rPr lang="en-GB" altLang="en-US" sz="1200" dirty="0">
                <a:latin typeface="Tw Cen MT Condensed" panose="020B0606020104020203" pitchFamily="34" charset="0"/>
              </a:rPr>
              <a:t>hort </a:t>
            </a:r>
            <a:r>
              <a:rPr lang="en-GB" altLang="en-US" b="1" dirty="0">
                <a:latin typeface="Tw Cen MT Condensed" panose="020B0606020104020203" pitchFamily="34" charset="0"/>
              </a:rPr>
              <a:t>R</a:t>
            </a:r>
            <a:r>
              <a:rPr lang="en-GB" altLang="en-US" sz="1200" dirty="0">
                <a:latin typeface="Tw Cen MT Condensed" panose="020B0606020104020203" pitchFamily="34" charset="0"/>
              </a:rPr>
              <a:t>un </a:t>
            </a:r>
            <a:r>
              <a:rPr lang="en-GB" altLang="en-US" b="1" dirty="0">
                <a:latin typeface="Tw Cen MT Condensed" panose="020B0606020104020203" pitchFamily="34" charset="0"/>
              </a:rPr>
              <a:t>A</a:t>
            </a:r>
            <a:r>
              <a:rPr lang="en-GB" altLang="en-US" sz="1200" dirty="0">
                <a:latin typeface="Tw Cen MT Condensed" panose="020B0606020104020203" pitchFamily="34" charset="0"/>
              </a:rPr>
              <a:t>ggregate </a:t>
            </a:r>
            <a:r>
              <a:rPr lang="en-GB" altLang="en-US" b="1" dirty="0">
                <a:latin typeface="Tw Cen MT Condensed" panose="020B0606020104020203" pitchFamily="34" charset="0"/>
              </a:rPr>
              <a:t>S</a:t>
            </a:r>
            <a:r>
              <a:rPr lang="en-GB" altLang="en-US" sz="1200" dirty="0">
                <a:latin typeface="Tw Cen MT Condensed" panose="020B0606020104020203" pitchFamily="34" charset="0"/>
              </a:rPr>
              <a:t>upply)</a:t>
            </a:r>
          </a:p>
        </p:txBody>
      </p:sp>
      <p:sp>
        <p:nvSpPr>
          <p:cNvPr id="46087" name="Text Box 7"/>
          <p:cNvSpPr txBox="1">
            <a:spLocks noChangeArrowheads="1"/>
          </p:cNvSpPr>
          <p:nvPr/>
        </p:nvSpPr>
        <p:spPr bwMode="auto">
          <a:xfrm>
            <a:off x="1703388" y="1196975"/>
            <a:ext cx="863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1" dirty="0">
                <a:latin typeface="Tw Cen MT Condensed" panose="020B0606020104020203" pitchFamily="34" charset="0"/>
              </a:rPr>
              <a:t>PRICE LEVEL</a:t>
            </a:r>
          </a:p>
        </p:txBody>
      </p:sp>
      <p:sp>
        <p:nvSpPr>
          <p:cNvPr id="46088" name="Text Box 8"/>
          <p:cNvSpPr txBox="1">
            <a:spLocks noChangeArrowheads="1"/>
          </p:cNvSpPr>
          <p:nvPr/>
        </p:nvSpPr>
        <p:spPr bwMode="auto">
          <a:xfrm>
            <a:off x="6022976" y="5013326"/>
            <a:ext cx="1223963"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1" dirty="0">
                <a:latin typeface="Tw Cen MT Condensed" panose="020B0606020104020203" pitchFamily="34" charset="0"/>
              </a:rPr>
              <a:t>REAL NATIONAL INCOME / </a:t>
            </a:r>
          </a:p>
          <a:p>
            <a:pPr algn="ctr"/>
            <a:r>
              <a:rPr lang="en-GB" altLang="en-US" sz="1400" b="1" dirty="0">
                <a:latin typeface="Tw Cen MT Condensed" panose="020B0606020104020203" pitchFamily="34" charset="0"/>
              </a:rPr>
              <a:t>OUTPUT</a:t>
            </a:r>
          </a:p>
        </p:txBody>
      </p:sp>
      <p:sp>
        <p:nvSpPr>
          <p:cNvPr id="46090" name="Text Box 10"/>
          <p:cNvSpPr txBox="1">
            <a:spLocks noChangeArrowheads="1"/>
          </p:cNvSpPr>
          <p:nvPr/>
        </p:nvSpPr>
        <p:spPr bwMode="auto">
          <a:xfrm>
            <a:off x="7967663" y="1052514"/>
            <a:ext cx="2449512" cy="5078313"/>
          </a:xfrm>
          <a:prstGeom prst="rect">
            <a:avLst/>
          </a:prstGeom>
          <a:solidFill>
            <a:srgbClr val="CC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u="sng" dirty="0">
                <a:solidFill>
                  <a:schemeClr val="bg1"/>
                </a:solidFill>
                <a:latin typeface="Tw Cen MT Condensed" panose="020B0606020104020203" pitchFamily="34" charset="0"/>
              </a:rPr>
              <a:t>Factors affecting supply in the short run (movement along the curve):</a:t>
            </a:r>
          </a:p>
          <a:p>
            <a:endParaRPr lang="en-GB" altLang="en-US" b="1" u="sng"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(1) Price Level</a:t>
            </a:r>
          </a:p>
          <a:p>
            <a:endParaRPr lang="en-GB" altLang="en-US" dirty="0">
              <a:solidFill>
                <a:schemeClr val="bg1"/>
              </a:solidFill>
              <a:latin typeface="Tw Cen MT Condensed" panose="020B0606020104020203" pitchFamily="34" charset="0"/>
            </a:endParaRPr>
          </a:p>
          <a:p>
            <a:r>
              <a:rPr lang="en-GB" altLang="en-US" b="1" u="sng" dirty="0">
                <a:solidFill>
                  <a:schemeClr val="bg1"/>
                </a:solidFill>
                <a:latin typeface="Tw Cen MT Condensed" panose="020B0606020104020203" pitchFamily="34" charset="0"/>
              </a:rPr>
              <a:t>Factors affecting supply in the short run (shift the curve):</a:t>
            </a:r>
          </a:p>
          <a:p>
            <a:endParaRPr lang="en-GB" altLang="en-US" b="1" u="sng"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Costs of production:</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(1) Raw material prices faced by firms</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(2) Wage rates faced by firms</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(3) Taxation on firms</a:t>
            </a:r>
          </a:p>
        </p:txBody>
      </p:sp>
    </p:spTree>
    <p:extLst>
      <p:ext uri="{BB962C8B-B14F-4D97-AF65-F5344CB8AC3E}">
        <p14:creationId xmlns:p14="http://schemas.microsoft.com/office/powerpoint/2010/main" val="3706425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box(in)">
                                      <p:cBhvr>
                                        <p:cTn id="7"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74825" y="209550"/>
            <a:ext cx="650152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w Cen MT Condensed" panose="020B0606020104020203" pitchFamily="34" charset="0"/>
              </a:rPr>
              <a:t>MACROECONOMIC EQUILIBRIUM – short run</a:t>
            </a:r>
          </a:p>
        </p:txBody>
      </p:sp>
      <p:pic>
        <p:nvPicPr>
          <p:cNvPr id="26640" name="Picture 1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1628775"/>
            <a:ext cx="5400675" cy="3595688"/>
          </a:xfrm>
          <a:prstGeom prst="rect">
            <a:avLst/>
          </a:prstGeom>
          <a:noFill/>
          <a:extLst>
            <a:ext uri="{909E8E84-426E-40dd-AFC4-6F175D3DCCD1}">
              <a14:hiddenFill xmlns="" xmlns:a14="http://schemas.microsoft.com/office/drawing/2010/main">
                <a:solidFill>
                  <a:srgbClr val="FFFFFF"/>
                </a:solidFill>
              </a14:hiddenFill>
            </a:ext>
          </a:extLst>
        </p:spPr>
      </p:pic>
      <p:sp>
        <p:nvSpPr>
          <p:cNvPr id="26641" name="Text Box 17"/>
          <p:cNvSpPr txBox="1">
            <a:spLocks noChangeArrowheads="1"/>
          </p:cNvSpPr>
          <p:nvPr/>
        </p:nvSpPr>
        <p:spPr bwMode="auto">
          <a:xfrm>
            <a:off x="7175500" y="1341438"/>
            <a:ext cx="3348038" cy="36317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3200" b="1" dirty="0">
                <a:solidFill>
                  <a:schemeClr val="bg1"/>
                </a:solidFill>
                <a:latin typeface="Tw Cen MT Condensed" panose="020B0606020104020203" pitchFamily="34" charset="0"/>
              </a:rPr>
              <a:t>EXERCISE:</a:t>
            </a:r>
          </a:p>
          <a:p>
            <a:r>
              <a:rPr lang="en-GB" altLang="en-US" dirty="0">
                <a:solidFill>
                  <a:schemeClr val="bg1"/>
                </a:solidFill>
                <a:latin typeface="Tw Cen MT Condensed" panose="020B0606020104020203" pitchFamily="34" charset="0"/>
              </a:rPr>
              <a:t>Explain what will happen to economic growth and inflation by drawing a short run macroeconomic AD/SRAS diagram (use bullet points with a very brief explanation)  for the following situations:</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(1) An increase in consumer confidence</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(2) An increase in income tax</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(3) Rise in oil prices</a:t>
            </a:r>
          </a:p>
        </p:txBody>
      </p:sp>
    </p:spTree>
    <p:extLst>
      <p:ext uri="{BB962C8B-B14F-4D97-AF65-F5344CB8AC3E}">
        <p14:creationId xmlns:p14="http://schemas.microsoft.com/office/powerpoint/2010/main" val="170819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41"/>
                                        </p:tgtEl>
                                        <p:attrNameLst>
                                          <p:attrName>style.visibility</p:attrName>
                                        </p:attrNameLst>
                                      </p:cBhvr>
                                      <p:to>
                                        <p:strVal val="visible"/>
                                      </p:to>
                                    </p:set>
                                    <p:animEffect transition="in" filter="box(in)">
                                      <p:cBhvr>
                                        <p:cTn id="7"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00375" y="425450"/>
            <a:ext cx="462197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w Cen MT Condensed" panose="020B0606020104020203" pitchFamily="34" charset="0"/>
              </a:rPr>
              <a:t>AGGREGATE SUPPLY – long run</a:t>
            </a:r>
          </a:p>
        </p:txBody>
      </p:sp>
      <p:sp>
        <p:nvSpPr>
          <p:cNvPr id="47107" name="Line 3"/>
          <p:cNvSpPr>
            <a:spLocks noChangeShapeType="1"/>
          </p:cNvSpPr>
          <p:nvPr/>
        </p:nvSpPr>
        <p:spPr bwMode="auto">
          <a:xfrm>
            <a:off x="2495550" y="1412876"/>
            <a:ext cx="0" cy="3743325"/>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7108" name="Line 4"/>
          <p:cNvSpPr>
            <a:spLocks noChangeShapeType="1"/>
          </p:cNvSpPr>
          <p:nvPr/>
        </p:nvSpPr>
        <p:spPr bwMode="auto">
          <a:xfrm>
            <a:off x="2495550" y="5156200"/>
            <a:ext cx="3671888" cy="0"/>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7109" name="Line 5"/>
          <p:cNvSpPr>
            <a:spLocks noChangeShapeType="1"/>
          </p:cNvSpPr>
          <p:nvPr/>
        </p:nvSpPr>
        <p:spPr bwMode="auto">
          <a:xfrm flipV="1">
            <a:off x="4367213" y="1628775"/>
            <a:ext cx="0" cy="3455988"/>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7110" name="Text Box 6"/>
          <p:cNvSpPr txBox="1">
            <a:spLocks noChangeArrowheads="1"/>
          </p:cNvSpPr>
          <p:nvPr/>
        </p:nvSpPr>
        <p:spPr bwMode="auto">
          <a:xfrm>
            <a:off x="4511675" y="1196975"/>
            <a:ext cx="2240422" cy="67710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000" b="1" dirty="0">
                <a:latin typeface="Tw Cen MT Condensed" panose="020B0606020104020203" pitchFamily="34" charset="0"/>
              </a:rPr>
              <a:t>LRAS</a:t>
            </a:r>
          </a:p>
          <a:p>
            <a:r>
              <a:rPr lang="en-GB" altLang="en-US" sz="1200" dirty="0">
                <a:latin typeface="Tw Cen MT Condensed" panose="020B0606020104020203" pitchFamily="34" charset="0"/>
              </a:rPr>
              <a:t>(</a:t>
            </a:r>
            <a:r>
              <a:rPr lang="en-GB" altLang="en-US" b="1" dirty="0">
                <a:latin typeface="Tw Cen MT Condensed" panose="020B0606020104020203" pitchFamily="34" charset="0"/>
              </a:rPr>
              <a:t>L</a:t>
            </a:r>
            <a:r>
              <a:rPr lang="en-GB" altLang="en-US" dirty="0">
                <a:latin typeface="Tw Cen MT Condensed" panose="020B0606020104020203" pitchFamily="34" charset="0"/>
              </a:rPr>
              <a:t>ong </a:t>
            </a:r>
            <a:r>
              <a:rPr lang="en-GB" altLang="en-US" b="1" dirty="0">
                <a:latin typeface="Tw Cen MT Condensed" panose="020B0606020104020203" pitchFamily="34" charset="0"/>
              </a:rPr>
              <a:t>R</a:t>
            </a:r>
            <a:r>
              <a:rPr lang="en-GB" altLang="en-US" dirty="0">
                <a:latin typeface="Tw Cen MT Condensed" panose="020B0606020104020203" pitchFamily="34" charset="0"/>
              </a:rPr>
              <a:t>un </a:t>
            </a:r>
            <a:r>
              <a:rPr lang="en-GB" altLang="en-US" b="1" dirty="0">
                <a:latin typeface="Tw Cen MT Condensed" panose="020B0606020104020203" pitchFamily="34" charset="0"/>
              </a:rPr>
              <a:t>A</a:t>
            </a:r>
            <a:r>
              <a:rPr lang="en-GB" altLang="en-US" dirty="0">
                <a:latin typeface="Tw Cen MT Condensed" panose="020B0606020104020203" pitchFamily="34" charset="0"/>
              </a:rPr>
              <a:t>ggregate </a:t>
            </a:r>
            <a:r>
              <a:rPr lang="en-GB" altLang="en-US" b="1" dirty="0">
                <a:latin typeface="Tw Cen MT Condensed" panose="020B0606020104020203" pitchFamily="34" charset="0"/>
              </a:rPr>
              <a:t>S</a:t>
            </a:r>
            <a:r>
              <a:rPr lang="en-GB" altLang="en-US" dirty="0">
                <a:latin typeface="Tw Cen MT Condensed" panose="020B0606020104020203" pitchFamily="34" charset="0"/>
              </a:rPr>
              <a:t>upply) </a:t>
            </a:r>
            <a:endParaRPr lang="en-GB" altLang="en-US" sz="1200" dirty="0">
              <a:latin typeface="Tw Cen MT Condensed" panose="020B0606020104020203" pitchFamily="34" charset="0"/>
            </a:endParaRPr>
          </a:p>
        </p:txBody>
      </p:sp>
      <p:sp>
        <p:nvSpPr>
          <p:cNvPr id="47111" name="Text Box 7"/>
          <p:cNvSpPr txBox="1">
            <a:spLocks noChangeArrowheads="1"/>
          </p:cNvSpPr>
          <p:nvPr/>
        </p:nvSpPr>
        <p:spPr bwMode="auto">
          <a:xfrm>
            <a:off x="1703388" y="1196975"/>
            <a:ext cx="863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1" dirty="0">
                <a:latin typeface="Tw Cen MT Condensed" panose="020B0606020104020203" pitchFamily="34" charset="0"/>
              </a:rPr>
              <a:t>PRICE LEVEL</a:t>
            </a:r>
          </a:p>
        </p:txBody>
      </p:sp>
      <p:sp>
        <p:nvSpPr>
          <p:cNvPr id="47112" name="Text Box 8"/>
          <p:cNvSpPr txBox="1">
            <a:spLocks noChangeArrowheads="1"/>
          </p:cNvSpPr>
          <p:nvPr/>
        </p:nvSpPr>
        <p:spPr bwMode="auto">
          <a:xfrm>
            <a:off x="6022976" y="5013326"/>
            <a:ext cx="1223963"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1" dirty="0">
                <a:latin typeface="Tw Cen MT Condensed" panose="020B0606020104020203" pitchFamily="34" charset="0"/>
              </a:rPr>
              <a:t>REAL NATIONAL INCOME / </a:t>
            </a:r>
          </a:p>
          <a:p>
            <a:pPr algn="ctr"/>
            <a:r>
              <a:rPr lang="en-GB" altLang="en-US" sz="1400" b="1" dirty="0">
                <a:latin typeface="Tw Cen MT Condensed" panose="020B0606020104020203" pitchFamily="34" charset="0"/>
              </a:rPr>
              <a:t>OUTPUT</a:t>
            </a:r>
          </a:p>
        </p:txBody>
      </p:sp>
      <p:sp>
        <p:nvSpPr>
          <p:cNvPr id="47113" name="Text Box 9"/>
          <p:cNvSpPr txBox="1">
            <a:spLocks noChangeArrowheads="1"/>
          </p:cNvSpPr>
          <p:nvPr/>
        </p:nvSpPr>
        <p:spPr bwMode="auto">
          <a:xfrm>
            <a:off x="7391401" y="1484313"/>
            <a:ext cx="3025775" cy="3139321"/>
          </a:xfrm>
          <a:prstGeom prst="rect">
            <a:avLst/>
          </a:prstGeom>
          <a:solidFill>
            <a:srgbClr val="CC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solidFill>
                  <a:schemeClr val="bg1"/>
                </a:solidFill>
                <a:latin typeface="Tw Cen MT Condensed" panose="020B0606020104020203" pitchFamily="34" charset="0"/>
              </a:rPr>
              <a:t>Factors affecting supply in the long run:</a:t>
            </a:r>
          </a:p>
          <a:p>
            <a:endParaRPr lang="en-GB" altLang="en-US" b="1" dirty="0">
              <a:solidFill>
                <a:schemeClr val="bg1"/>
              </a:solidFill>
              <a:latin typeface="Tw Cen MT Condensed" panose="020B0606020104020203" pitchFamily="34" charset="0"/>
            </a:endParaRPr>
          </a:p>
          <a:p>
            <a:r>
              <a:rPr lang="en-GB" altLang="en-US" b="1" dirty="0">
                <a:solidFill>
                  <a:schemeClr val="bg1"/>
                </a:solidFill>
                <a:latin typeface="Tw Cen MT Condensed" panose="020B0606020104020203" pitchFamily="34" charset="0"/>
              </a:rPr>
              <a:t>Improving resources in the economy – e.g. labour AND capital.</a:t>
            </a:r>
          </a:p>
          <a:p>
            <a:endParaRPr lang="en-GB" altLang="en-US" b="1" dirty="0">
              <a:solidFill>
                <a:schemeClr val="bg1"/>
              </a:solidFill>
              <a:latin typeface="Tw Cen MT Condensed" panose="020B0606020104020203" pitchFamily="34" charset="0"/>
            </a:endParaRPr>
          </a:p>
          <a:p>
            <a:r>
              <a:rPr lang="en-GB" altLang="en-US" b="1" dirty="0">
                <a:solidFill>
                  <a:schemeClr val="bg1"/>
                </a:solidFill>
                <a:latin typeface="Tw Cen MT Condensed" panose="020B0606020104020203" pitchFamily="34" charset="0"/>
              </a:rPr>
              <a:t>By improving the quantity (amount) and quality (productivity) of labour and capital, the productive capacity of the economy increase.</a:t>
            </a:r>
          </a:p>
        </p:txBody>
      </p:sp>
    </p:spTree>
    <p:extLst>
      <p:ext uri="{BB962C8B-B14F-4D97-AF65-F5344CB8AC3E}">
        <p14:creationId xmlns:p14="http://schemas.microsoft.com/office/powerpoint/2010/main" val="342884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box(in)">
                                      <p:cBhvr>
                                        <p:cTn id="7"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Line 5"/>
          <p:cNvSpPr>
            <a:spLocks noChangeShapeType="1"/>
          </p:cNvSpPr>
          <p:nvPr/>
        </p:nvSpPr>
        <p:spPr bwMode="auto">
          <a:xfrm flipV="1">
            <a:off x="4367213" y="1773239"/>
            <a:ext cx="0" cy="28082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8130" name="Text Box 2"/>
          <p:cNvSpPr txBox="1">
            <a:spLocks noChangeArrowheads="1"/>
          </p:cNvSpPr>
          <p:nvPr/>
        </p:nvSpPr>
        <p:spPr bwMode="auto">
          <a:xfrm>
            <a:off x="1774826" y="209550"/>
            <a:ext cx="6361037"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w Cen MT Condensed" panose="020B0606020104020203" pitchFamily="34" charset="0"/>
              </a:rPr>
              <a:t>MACROECONOMIC EQUILIBRIUM – long run</a:t>
            </a:r>
          </a:p>
        </p:txBody>
      </p:sp>
      <p:sp>
        <p:nvSpPr>
          <p:cNvPr id="48132" name="Text Box 4"/>
          <p:cNvSpPr txBox="1">
            <a:spLocks noChangeArrowheads="1"/>
          </p:cNvSpPr>
          <p:nvPr/>
        </p:nvSpPr>
        <p:spPr bwMode="auto">
          <a:xfrm>
            <a:off x="7175500" y="1341439"/>
            <a:ext cx="3348038" cy="4185761"/>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3200" b="1" dirty="0">
                <a:solidFill>
                  <a:schemeClr val="bg1"/>
                </a:solidFill>
                <a:latin typeface="Tw Cen MT Condensed" panose="020B0606020104020203" pitchFamily="34" charset="0"/>
              </a:rPr>
              <a:t>EXERCISE:</a:t>
            </a:r>
          </a:p>
          <a:p>
            <a:r>
              <a:rPr lang="en-GB" altLang="en-US" dirty="0">
                <a:solidFill>
                  <a:schemeClr val="bg1"/>
                </a:solidFill>
                <a:latin typeface="Tw Cen MT Condensed" panose="020B0606020104020203" pitchFamily="34" charset="0"/>
              </a:rPr>
              <a:t>Explain what will happen to economic growth and inflation by drawing a LONG run macroeconomic AD/LRAS diagram (use bullet points with a very brief explanation)  for the following situations:</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(1) Extra education and training improves the productivity of workers</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(2) A world war that destroys large parts of the UK</a:t>
            </a:r>
          </a:p>
          <a:p>
            <a:endParaRPr lang="en-GB" altLang="en-US" dirty="0">
              <a:solidFill>
                <a:schemeClr val="bg1"/>
              </a:solidFill>
              <a:latin typeface="Tw Cen MT Condensed" panose="020B0606020104020203" pitchFamily="34" charset="0"/>
            </a:endParaRPr>
          </a:p>
          <a:p>
            <a:r>
              <a:rPr lang="en-GB" altLang="en-US" dirty="0">
                <a:solidFill>
                  <a:schemeClr val="bg1"/>
                </a:solidFill>
                <a:latin typeface="Tw Cen MT Condensed" panose="020B0606020104020203" pitchFamily="34" charset="0"/>
              </a:rPr>
              <a:t>(3) Improvements in computer technology</a:t>
            </a:r>
          </a:p>
        </p:txBody>
      </p:sp>
      <p:sp>
        <p:nvSpPr>
          <p:cNvPr id="48134" name="Line 6"/>
          <p:cNvSpPr>
            <a:spLocks noChangeShapeType="1"/>
          </p:cNvSpPr>
          <p:nvPr/>
        </p:nvSpPr>
        <p:spPr bwMode="auto">
          <a:xfrm>
            <a:off x="2495550" y="1412876"/>
            <a:ext cx="0" cy="3743325"/>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8135" name="Line 7"/>
          <p:cNvSpPr>
            <a:spLocks noChangeShapeType="1"/>
          </p:cNvSpPr>
          <p:nvPr/>
        </p:nvSpPr>
        <p:spPr bwMode="auto">
          <a:xfrm>
            <a:off x="2495550" y="5156200"/>
            <a:ext cx="3671888" cy="0"/>
          </a:xfrm>
          <a:prstGeom prst="line">
            <a:avLst/>
          </a:prstGeom>
          <a:noFill/>
          <a:ln w="1016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8136" name="Line 8"/>
          <p:cNvSpPr>
            <a:spLocks noChangeShapeType="1"/>
          </p:cNvSpPr>
          <p:nvPr/>
        </p:nvSpPr>
        <p:spPr bwMode="auto">
          <a:xfrm flipV="1">
            <a:off x="4367213" y="1628775"/>
            <a:ext cx="0" cy="3455988"/>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8138" name="Text Box 10"/>
          <p:cNvSpPr txBox="1">
            <a:spLocks noChangeArrowheads="1"/>
          </p:cNvSpPr>
          <p:nvPr/>
        </p:nvSpPr>
        <p:spPr bwMode="auto">
          <a:xfrm>
            <a:off x="6022976" y="5013326"/>
            <a:ext cx="1223963"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1" dirty="0">
                <a:latin typeface="Tw Cen MT Condensed" panose="020B0606020104020203" pitchFamily="34" charset="0"/>
              </a:rPr>
              <a:t>REAL NATIONAL INCOME / </a:t>
            </a:r>
          </a:p>
          <a:p>
            <a:pPr algn="ctr"/>
            <a:r>
              <a:rPr lang="en-GB" altLang="en-US" sz="1400" b="1" dirty="0">
                <a:latin typeface="Tw Cen MT Condensed" panose="020B0606020104020203" pitchFamily="34" charset="0"/>
              </a:rPr>
              <a:t>OUTPUT</a:t>
            </a:r>
          </a:p>
        </p:txBody>
      </p:sp>
      <p:sp>
        <p:nvSpPr>
          <p:cNvPr id="48139" name="Text Box 11"/>
          <p:cNvSpPr txBox="1">
            <a:spLocks noChangeArrowheads="1"/>
          </p:cNvSpPr>
          <p:nvPr/>
        </p:nvSpPr>
        <p:spPr bwMode="auto">
          <a:xfrm>
            <a:off x="1703388" y="1196975"/>
            <a:ext cx="863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1" dirty="0">
                <a:latin typeface="Tw Cen MT Condensed" panose="020B0606020104020203" pitchFamily="34" charset="0"/>
              </a:rPr>
              <a:t>PRICE LEVEL</a:t>
            </a:r>
          </a:p>
        </p:txBody>
      </p:sp>
      <p:sp>
        <p:nvSpPr>
          <p:cNvPr id="48140" name="Line 12"/>
          <p:cNvSpPr>
            <a:spLocks noChangeShapeType="1"/>
          </p:cNvSpPr>
          <p:nvPr/>
        </p:nvSpPr>
        <p:spPr bwMode="auto">
          <a:xfrm flipH="1" flipV="1">
            <a:off x="2927350" y="1700214"/>
            <a:ext cx="3024188" cy="3241675"/>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48141" name="Text Box 13"/>
          <p:cNvSpPr txBox="1">
            <a:spLocks noChangeArrowheads="1"/>
          </p:cNvSpPr>
          <p:nvPr/>
        </p:nvSpPr>
        <p:spPr bwMode="auto">
          <a:xfrm>
            <a:off x="4348164" y="1392238"/>
            <a:ext cx="51648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LRAS</a:t>
            </a:r>
          </a:p>
        </p:txBody>
      </p:sp>
      <p:sp>
        <p:nvSpPr>
          <p:cNvPr id="48142" name="Text Box 14"/>
          <p:cNvSpPr txBox="1">
            <a:spLocks noChangeArrowheads="1"/>
          </p:cNvSpPr>
          <p:nvPr/>
        </p:nvSpPr>
        <p:spPr bwMode="auto">
          <a:xfrm>
            <a:off x="5951538" y="4652963"/>
            <a:ext cx="37702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dirty="0">
                <a:latin typeface="Tw Cen MT Condensed" panose="020B0606020104020203" pitchFamily="34" charset="0"/>
              </a:rPr>
              <a:t>AD</a:t>
            </a:r>
          </a:p>
        </p:txBody>
      </p:sp>
    </p:spTree>
    <p:extLst>
      <p:ext uri="{BB962C8B-B14F-4D97-AF65-F5344CB8AC3E}">
        <p14:creationId xmlns:p14="http://schemas.microsoft.com/office/powerpoint/2010/main" val="2562894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in)">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16811" y="4266199"/>
            <a:ext cx="5148760" cy="2518123"/>
          </a:xfrm>
          <a:ln>
            <a:solidFill>
              <a:srgbClr val="00B050"/>
            </a:solidFill>
          </a:ln>
        </p:spPr>
      </p:pic>
      <p:sp>
        <p:nvSpPr>
          <p:cNvPr id="4" name="Content Placeholder 3"/>
          <p:cNvSpPr>
            <a:spLocks noGrp="1"/>
          </p:cNvSpPr>
          <p:nvPr>
            <p:ph sz="half" idx="2"/>
          </p:nvPr>
        </p:nvSpPr>
        <p:spPr>
          <a:xfrm>
            <a:off x="261353" y="1804577"/>
            <a:ext cx="4242375" cy="4877956"/>
          </a:xfrm>
          <a:solidFill>
            <a:schemeClr val="bg1"/>
          </a:solidFill>
        </p:spPr>
        <p:txBody>
          <a:bodyPr>
            <a:normAutofit/>
          </a:bodyPr>
          <a:lstStyle/>
          <a:p>
            <a:pPr marL="0" indent="0">
              <a:buNone/>
            </a:pPr>
            <a:r>
              <a:rPr lang="en-GB" b="1" u="sng" dirty="0"/>
              <a:t>Activity: </a:t>
            </a:r>
            <a:r>
              <a:rPr lang="en-GB" u="sng" dirty="0"/>
              <a:t>Using Whiteboards: </a:t>
            </a:r>
          </a:p>
          <a:p>
            <a:pPr marL="514350" indent="-514350">
              <a:buFont typeface="+mj-lt"/>
              <a:buAutoNum type="arabicPeriod"/>
            </a:pPr>
            <a:r>
              <a:rPr lang="en-GB" dirty="0"/>
              <a:t>Draw the graph</a:t>
            </a:r>
          </a:p>
          <a:p>
            <a:pPr marL="514350" indent="-514350">
              <a:buFont typeface="+mj-lt"/>
              <a:buAutoNum type="arabicPeriod"/>
            </a:pPr>
            <a:r>
              <a:rPr lang="en-GB" dirty="0"/>
              <a:t>Identify these key terms on the  graph by labelling X,Y and Z.  You may need to alter the graphs for some of the letters</a:t>
            </a:r>
          </a:p>
          <a:p>
            <a:pPr marL="825500" lvl="1" indent="0">
              <a:buNone/>
            </a:pPr>
            <a:r>
              <a:rPr lang="en-GB" dirty="0"/>
              <a:t>X = Negative output gap</a:t>
            </a:r>
          </a:p>
          <a:p>
            <a:pPr marL="825500" lvl="1" indent="0">
              <a:buNone/>
            </a:pPr>
            <a:r>
              <a:rPr lang="en-GB" dirty="0"/>
              <a:t>Y = Actual growth </a:t>
            </a:r>
          </a:p>
          <a:p>
            <a:pPr marL="825500" lvl="1" indent="0">
              <a:buNone/>
            </a:pPr>
            <a:r>
              <a:rPr lang="en-GB" dirty="0"/>
              <a:t>Z = Positive output gap</a:t>
            </a:r>
          </a:p>
          <a:p>
            <a:pPr marL="531813" indent="-514350">
              <a:buFont typeface="+mj-lt"/>
              <a:buAutoNum type="arabicPeriod"/>
            </a:pPr>
            <a:r>
              <a:rPr lang="en-GB" dirty="0"/>
              <a:t>How might you model </a:t>
            </a:r>
            <a:r>
              <a:rPr lang="en-GB" b="1" dirty="0"/>
              <a:t>trend growth </a:t>
            </a:r>
            <a:r>
              <a:rPr lang="en-GB" dirty="0"/>
              <a:t>on these diagrams?</a:t>
            </a:r>
          </a:p>
        </p:txBody>
      </p:sp>
      <p:sp>
        <p:nvSpPr>
          <p:cNvPr id="12" name="TextBox 11"/>
          <p:cNvSpPr txBox="1"/>
          <p:nvPr/>
        </p:nvSpPr>
        <p:spPr>
          <a:xfrm>
            <a:off x="5616811" y="3927645"/>
            <a:ext cx="2518125" cy="338554"/>
          </a:xfrm>
          <a:prstGeom prst="rect">
            <a:avLst/>
          </a:prstGeom>
          <a:solidFill>
            <a:schemeClr val="bg1"/>
          </a:solidFill>
          <a:ln>
            <a:solidFill>
              <a:srgbClr val="00B050"/>
            </a:solidFill>
          </a:ln>
        </p:spPr>
        <p:txBody>
          <a:bodyPr wrap="none" rtlCol="0">
            <a:spAutoFit/>
          </a:bodyPr>
          <a:lstStyle/>
          <a:p>
            <a:r>
              <a:rPr lang="en-GB" sz="1600" b="1" u="sng" dirty="0">
                <a:latin typeface="Tw Cen MT Condensed" panose="020B0606020104020203" pitchFamily="34" charset="0"/>
              </a:rPr>
              <a:t>MODEL 2: Economic Cycles Model</a:t>
            </a:r>
          </a:p>
        </p:txBody>
      </p:sp>
      <p:sp>
        <p:nvSpPr>
          <p:cNvPr id="14" name="Rectangle 13"/>
          <p:cNvSpPr/>
          <p:nvPr/>
        </p:nvSpPr>
        <p:spPr>
          <a:xfrm>
            <a:off x="6267999" y="5380824"/>
            <a:ext cx="786809"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5" name="Rectangle 14"/>
          <p:cNvSpPr/>
          <p:nvPr/>
        </p:nvSpPr>
        <p:spPr>
          <a:xfrm>
            <a:off x="7621878" y="4411596"/>
            <a:ext cx="1055643"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6" name="Rectangle 15"/>
          <p:cNvSpPr/>
          <p:nvPr/>
        </p:nvSpPr>
        <p:spPr>
          <a:xfrm>
            <a:off x="9978761" y="4315902"/>
            <a:ext cx="703827"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7" name="Rectangle 16"/>
          <p:cNvSpPr/>
          <p:nvPr/>
        </p:nvSpPr>
        <p:spPr>
          <a:xfrm>
            <a:off x="7147166" y="5956860"/>
            <a:ext cx="1087856"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grpSp>
        <p:nvGrpSpPr>
          <p:cNvPr id="2" name="Group 1"/>
          <p:cNvGrpSpPr/>
          <p:nvPr/>
        </p:nvGrpSpPr>
        <p:grpSpPr>
          <a:xfrm>
            <a:off x="8599641" y="375071"/>
            <a:ext cx="3256516" cy="3572182"/>
            <a:chOff x="8599641" y="375071"/>
            <a:chExt cx="3256516" cy="3572182"/>
          </a:xfrm>
        </p:grpSpPr>
        <p:sp>
          <p:nvSpPr>
            <p:cNvPr id="13" name="TextBox 12"/>
            <p:cNvSpPr txBox="1"/>
            <p:nvPr/>
          </p:nvSpPr>
          <p:spPr>
            <a:xfrm>
              <a:off x="8599641" y="375071"/>
              <a:ext cx="3256516" cy="338554"/>
            </a:xfrm>
            <a:prstGeom prst="rect">
              <a:avLst/>
            </a:prstGeom>
            <a:solidFill>
              <a:schemeClr val="bg1"/>
            </a:solidFill>
            <a:ln>
              <a:solidFill>
                <a:srgbClr val="00B050"/>
              </a:solidFill>
            </a:ln>
          </p:spPr>
          <p:txBody>
            <a:bodyPr wrap="square" rtlCol="0">
              <a:spAutoFit/>
            </a:bodyPr>
            <a:lstStyle/>
            <a:p>
              <a:pPr algn="ctr"/>
              <a:r>
                <a:rPr lang="en-GB" sz="1600" b="1" u="sng" dirty="0">
                  <a:latin typeface="Tw Cen MT Condensed" panose="020B0606020104020203" pitchFamily="34" charset="0"/>
                </a:rPr>
                <a:t>MODEL 3: AD/AS Model</a:t>
              </a:r>
            </a:p>
          </p:txBody>
        </p:sp>
        <p:pic>
          <p:nvPicPr>
            <p:cNvPr id="32" name="Picture 31">
              <a:extLst>
                <a:ext uri="{FF2B5EF4-FFF2-40B4-BE49-F238E27FC236}">
                  <a16:creationId xmlns:a16="http://schemas.microsoft.com/office/drawing/2014/main" id="{C240103A-0533-406C-86C8-AE16445F85D4}"/>
                </a:ext>
              </a:extLst>
            </p:cNvPr>
            <p:cNvPicPr>
              <a:picLocks noChangeAspect="1"/>
            </p:cNvPicPr>
            <p:nvPr/>
          </p:nvPicPr>
          <p:blipFill>
            <a:blip r:embed="rId4"/>
            <a:stretch>
              <a:fillRect/>
            </a:stretch>
          </p:blipFill>
          <p:spPr>
            <a:xfrm>
              <a:off x="8760016" y="804413"/>
              <a:ext cx="2935766" cy="3142840"/>
            </a:xfrm>
            <a:prstGeom prst="rect">
              <a:avLst/>
            </a:prstGeom>
          </p:spPr>
        </p:pic>
      </p:grpSp>
      <p:sp>
        <p:nvSpPr>
          <p:cNvPr id="35" name="Title 1">
            <a:extLst>
              <a:ext uri="{FF2B5EF4-FFF2-40B4-BE49-F238E27FC236}">
                <a16:creationId xmlns:a16="http://schemas.microsoft.com/office/drawing/2014/main" id="{2754EDE8-4B06-4AFC-95C5-D9AD63C5EF55}"/>
              </a:ext>
            </a:extLst>
          </p:cNvPr>
          <p:cNvSpPr txBox="1">
            <a:spLocks/>
          </p:cNvSpPr>
          <p:nvPr/>
        </p:nvSpPr>
        <p:spPr>
          <a:xfrm>
            <a:off x="335843" y="878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a:lstStyle>
          <a:p>
            <a:r>
              <a:rPr lang="en-US" b="1" dirty="0"/>
              <a:t>RWS6: Macroeconomic Equilibrium</a:t>
            </a:r>
            <a:br>
              <a:rPr lang="en-US" b="1" dirty="0"/>
            </a:br>
            <a:r>
              <a:rPr lang="en-US" sz="3600" b="1" dirty="0">
                <a:solidFill>
                  <a:srgbClr val="FF0000"/>
                </a:solidFill>
              </a:rPr>
              <a:t>3 Models to Show Macroeconomic Equilibrium</a:t>
            </a:r>
          </a:p>
        </p:txBody>
      </p:sp>
      <p:pic>
        <p:nvPicPr>
          <p:cNvPr id="40" name="Picture 39">
            <a:extLst>
              <a:ext uri="{FF2B5EF4-FFF2-40B4-BE49-F238E27FC236}">
                <a16:creationId xmlns:a16="http://schemas.microsoft.com/office/drawing/2014/main" id="{359297A1-2B69-4FDC-8168-D1FEE6FFC35F}"/>
              </a:ext>
            </a:extLst>
          </p:cNvPr>
          <p:cNvPicPr>
            <a:picLocks noChangeAspect="1"/>
          </p:cNvPicPr>
          <p:nvPr/>
        </p:nvPicPr>
        <p:blipFill>
          <a:blip r:embed="rId5"/>
          <a:stretch>
            <a:fillRect/>
          </a:stretch>
        </p:blipFill>
        <p:spPr>
          <a:xfrm>
            <a:off x="5586925" y="1469367"/>
            <a:ext cx="2935766" cy="2312881"/>
          </a:xfrm>
          <a:prstGeom prst="rect">
            <a:avLst/>
          </a:prstGeom>
        </p:spPr>
      </p:pic>
    </p:spTree>
    <p:extLst>
      <p:ext uri="{BB962C8B-B14F-4D97-AF65-F5344CB8AC3E}">
        <p14:creationId xmlns:p14="http://schemas.microsoft.com/office/powerpoint/2010/main" val="171794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5762E885-2B25-4618-A4E8-9038B9DC4A65}"/>
              </a:ext>
            </a:extLst>
          </p:cNvPr>
          <p:cNvPicPr>
            <a:picLocks noChangeAspect="1"/>
          </p:cNvPicPr>
          <p:nvPr/>
        </p:nvPicPr>
        <p:blipFill>
          <a:blip r:embed="rId3"/>
          <a:stretch>
            <a:fillRect/>
          </a:stretch>
        </p:blipFill>
        <p:spPr>
          <a:xfrm>
            <a:off x="8236020" y="1459407"/>
            <a:ext cx="3955982" cy="4547884"/>
          </a:xfrm>
          <a:prstGeom prst="rect">
            <a:avLst/>
          </a:prstGeom>
        </p:spPr>
      </p:pic>
      <p:pic>
        <p:nvPicPr>
          <p:cNvPr id="45" name="Picture 44">
            <a:extLst>
              <a:ext uri="{FF2B5EF4-FFF2-40B4-BE49-F238E27FC236}">
                <a16:creationId xmlns:a16="http://schemas.microsoft.com/office/drawing/2014/main" id="{6F68247F-0BFE-45C9-9B7E-5E89CC5D7F0B}"/>
              </a:ext>
            </a:extLst>
          </p:cNvPr>
          <p:cNvPicPr>
            <a:picLocks noChangeAspect="1"/>
          </p:cNvPicPr>
          <p:nvPr/>
        </p:nvPicPr>
        <p:blipFill>
          <a:blip r:embed="rId4"/>
          <a:stretch>
            <a:fillRect/>
          </a:stretch>
        </p:blipFill>
        <p:spPr>
          <a:xfrm>
            <a:off x="3386295" y="3284872"/>
            <a:ext cx="4849725" cy="2761673"/>
          </a:xfrm>
          <a:prstGeom prst="rect">
            <a:avLst/>
          </a:prstGeom>
        </p:spPr>
      </p:pic>
      <p:pic>
        <p:nvPicPr>
          <p:cNvPr id="46" name="Picture 45">
            <a:extLst>
              <a:ext uri="{FF2B5EF4-FFF2-40B4-BE49-F238E27FC236}">
                <a16:creationId xmlns:a16="http://schemas.microsoft.com/office/drawing/2014/main" id="{20B7601E-16C1-4219-B99F-8CB8C4E51ECE}"/>
              </a:ext>
            </a:extLst>
          </p:cNvPr>
          <p:cNvPicPr>
            <a:picLocks noChangeAspect="1"/>
          </p:cNvPicPr>
          <p:nvPr/>
        </p:nvPicPr>
        <p:blipFill>
          <a:blip r:embed="rId5"/>
          <a:stretch>
            <a:fillRect/>
          </a:stretch>
        </p:blipFill>
        <p:spPr>
          <a:xfrm>
            <a:off x="0" y="3300757"/>
            <a:ext cx="3454792" cy="2721785"/>
          </a:xfrm>
          <a:prstGeom prst="rect">
            <a:avLst/>
          </a:prstGeom>
        </p:spPr>
      </p:pic>
      <p:sp>
        <p:nvSpPr>
          <p:cNvPr id="49" name="Title 1">
            <a:extLst>
              <a:ext uri="{FF2B5EF4-FFF2-40B4-BE49-F238E27FC236}">
                <a16:creationId xmlns:a16="http://schemas.microsoft.com/office/drawing/2014/main" id="{FBAEB394-AABE-45E7-AD51-A564ADB4E195}"/>
              </a:ext>
            </a:extLst>
          </p:cNvPr>
          <p:cNvSpPr>
            <a:spLocks noGrp="1"/>
          </p:cNvSpPr>
          <p:nvPr>
            <p:ph type="title"/>
          </p:nvPr>
        </p:nvSpPr>
        <p:spPr>
          <a:xfrm>
            <a:off x="363341" y="176438"/>
            <a:ext cx="10515600" cy="1325563"/>
          </a:xfrm>
        </p:spPr>
        <p:txBody>
          <a:bodyPr/>
          <a:lstStyle/>
          <a:p>
            <a:r>
              <a:rPr lang="en-US" b="1" dirty="0">
                <a:latin typeface="Tw Cen MT Condensed" panose="020B0606020104020203" pitchFamily="34" charset="0"/>
              </a:rPr>
              <a:t>RWS6: Macroeconomic Equilibrium</a:t>
            </a:r>
            <a:br>
              <a:rPr lang="en-US" b="1" dirty="0">
                <a:latin typeface="Tw Cen MT Condensed" panose="020B0606020104020203" pitchFamily="34" charset="0"/>
              </a:rPr>
            </a:br>
            <a:r>
              <a:rPr lang="en-US" sz="3600" b="1" dirty="0">
                <a:solidFill>
                  <a:srgbClr val="FF0000"/>
                </a:solidFill>
                <a:latin typeface="Tw Cen MT Condensed" panose="020B0606020104020203" pitchFamily="34" charset="0"/>
              </a:rPr>
              <a:t>3 Models to Show Macroeconomic Equilibrium</a:t>
            </a:r>
          </a:p>
        </p:txBody>
      </p:sp>
      <p:sp>
        <p:nvSpPr>
          <p:cNvPr id="50" name="TextBox 49">
            <a:extLst>
              <a:ext uri="{FF2B5EF4-FFF2-40B4-BE49-F238E27FC236}">
                <a16:creationId xmlns:a16="http://schemas.microsoft.com/office/drawing/2014/main" id="{F6DEFC68-8EBC-4C11-BF51-58E60A7F5E1E}"/>
              </a:ext>
            </a:extLst>
          </p:cNvPr>
          <p:cNvSpPr txBox="1"/>
          <p:nvPr/>
        </p:nvSpPr>
        <p:spPr>
          <a:xfrm>
            <a:off x="1" y="6022542"/>
            <a:ext cx="3386294" cy="830997"/>
          </a:xfrm>
          <a:prstGeom prst="rect">
            <a:avLst/>
          </a:prstGeom>
          <a:noFill/>
          <a:ln>
            <a:solidFill>
              <a:schemeClr val="tx1"/>
            </a:solidFill>
          </a:ln>
        </p:spPr>
        <p:txBody>
          <a:bodyPr wrap="square" rtlCol="0">
            <a:spAutoFit/>
          </a:bodyPr>
          <a:lstStyle/>
          <a:p>
            <a:r>
              <a:rPr lang="en-GB" sz="900" dirty="0">
                <a:latin typeface="Tw Cen MT Condensed" panose="020B0606020104020203" pitchFamily="34" charset="0"/>
              </a:rPr>
              <a:t>Explain how this diagram could show an increase in the ‘trend growth’ of an economy?</a:t>
            </a: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300" dirty="0">
              <a:latin typeface="Tw Cen MT Condensed" panose="020B0606020104020203" pitchFamily="34" charset="0"/>
            </a:endParaRPr>
          </a:p>
        </p:txBody>
      </p:sp>
      <p:sp>
        <p:nvSpPr>
          <p:cNvPr id="51" name="TextBox 50">
            <a:extLst>
              <a:ext uri="{FF2B5EF4-FFF2-40B4-BE49-F238E27FC236}">
                <a16:creationId xmlns:a16="http://schemas.microsoft.com/office/drawing/2014/main" id="{5259A890-261B-4516-AF96-A1E0CB3D7ECF}"/>
              </a:ext>
            </a:extLst>
          </p:cNvPr>
          <p:cNvSpPr txBox="1"/>
          <p:nvPr/>
        </p:nvSpPr>
        <p:spPr>
          <a:xfrm>
            <a:off x="3454792" y="6007293"/>
            <a:ext cx="4712731" cy="830997"/>
          </a:xfrm>
          <a:prstGeom prst="rect">
            <a:avLst/>
          </a:prstGeom>
          <a:noFill/>
          <a:ln>
            <a:solidFill>
              <a:schemeClr val="tx1"/>
            </a:solidFill>
          </a:ln>
        </p:spPr>
        <p:txBody>
          <a:bodyPr wrap="square" rtlCol="0">
            <a:spAutoFit/>
          </a:bodyPr>
          <a:lstStyle/>
          <a:p>
            <a:r>
              <a:rPr lang="en-GB" sz="900" dirty="0">
                <a:latin typeface="Tw Cen MT Condensed" panose="020B0606020104020203" pitchFamily="34" charset="0"/>
              </a:rPr>
              <a:t>Explain how this diagram could show an increase in the ‘trend growth’ of an economy?</a:t>
            </a: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300" dirty="0">
              <a:latin typeface="Tw Cen MT Condensed" panose="020B0606020104020203" pitchFamily="34" charset="0"/>
            </a:endParaRPr>
          </a:p>
        </p:txBody>
      </p:sp>
      <p:sp>
        <p:nvSpPr>
          <p:cNvPr id="52" name="TextBox 51">
            <a:extLst>
              <a:ext uri="{FF2B5EF4-FFF2-40B4-BE49-F238E27FC236}">
                <a16:creationId xmlns:a16="http://schemas.microsoft.com/office/drawing/2014/main" id="{3258C0D0-2C66-4570-B690-EB3E112A7066}"/>
              </a:ext>
            </a:extLst>
          </p:cNvPr>
          <p:cNvSpPr txBox="1"/>
          <p:nvPr/>
        </p:nvSpPr>
        <p:spPr>
          <a:xfrm>
            <a:off x="8167523" y="6007292"/>
            <a:ext cx="4024476" cy="830997"/>
          </a:xfrm>
          <a:prstGeom prst="rect">
            <a:avLst/>
          </a:prstGeom>
          <a:noFill/>
          <a:ln>
            <a:solidFill>
              <a:schemeClr val="tx1"/>
            </a:solidFill>
          </a:ln>
        </p:spPr>
        <p:txBody>
          <a:bodyPr wrap="square" rtlCol="0">
            <a:spAutoFit/>
          </a:bodyPr>
          <a:lstStyle/>
          <a:p>
            <a:r>
              <a:rPr lang="en-GB" sz="900" dirty="0">
                <a:latin typeface="Tw Cen MT Condensed" panose="020B0606020104020203" pitchFamily="34" charset="0"/>
              </a:rPr>
              <a:t>Explain how this diagram could show an increase in the ‘trend growth’ of an economy?</a:t>
            </a: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900" dirty="0">
              <a:latin typeface="Tw Cen MT Condensed" panose="020B0606020104020203" pitchFamily="34" charset="0"/>
            </a:endParaRPr>
          </a:p>
          <a:p>
            <a:endParaRPr lang="en-GB" sz="300" dirty="0">
              <a:latin typeface="Tw Cen MT Condensed" panose="020B0606020104020203" pitchFamily="34" charset="0"/>
            </a:endParaRPr>
          </a:p>
        </p:txBody>
      </p:sp>
      <p:sp>
        <p:nvSpPr>
          <p:cNvPr id="53" name="TextBox 52">
            <a:extLst>
              <a:ext uri="{FF2B5EF4-FFF2-40B4-BE49-F238E27FC236}">
                <a16:creationId xmlns:a16="http://schemas.microsoft.com/office/drawing/2014/main" id="{63706C86-DE2E-49E0-BC7E-033026C642B0}"/>
              </a:ext>
            </a:extLst>
          </p:cNvPr>
          <p:cNvSpPr txBox="1"/>
          <p:nvPr/>
        </p:nvSpPr>
        <p:spPr>
          <a:xfrm>
            <a:off x="424905" y="1527113"/>
            <a:ext cx="6763127" cy="1485022"/>
          </a:xfrm>
          <a:prstGeom prst="rect">
            <a:avLst/>
          </a:prstGeom>
          <a:noFill/>
          <a:ln>
            <a:solidFill>
              <a:schemeClr val="tx1"/>
            </a:solidFill>
          </a:ln>
        </p:spPr>
        <p:txBody>
          <a:bodyPr wrap="square" rtlCol="0">
            <a:spAutoFit/>
          </a:bodyPr>
          <a:lstStyle/>
          <a:p>
            <a:r>
              <a:rPr lang="en-GB" sz="2000" dirty="0">
                <a:latin typeface="Tw Cen MT Condensed" panose="020B0606020104020203" pitchFamily="34" charset="0"/>
              </a:rPr>
              <a:t>TASK: Complete the following questions</a:t>
            </a:r>
          </a:p>
          <a:p>
            <a:pPr marL="457200" indent="-457200">
              <a:buAutoNum type="arabicParenBoth"/>
            </a:pPr>
            <a:r>
              <a:rPr lang="en-GB" sz="2000" dirty="0">
                <a:latin typeface="Tw Cen MT Condensed" panose="020B0606020104020203" pitchFamily="34" charset="0"/>
              </a:rPr>
              <a:t>Identify on the diagrams ‘Negative Output Gap’ and ‘The Positive Output’ Gap</a:t>
            </a:r>
          </a:p>
          <a:p>
            <a:pPr marL="457200" indent="-457200">
              <a:buAutoNum type="arabicParenBoth"/>
            </a:pPr>
            <a:r>
              <a:rPr lang="en-GB" sz="2000" dirty="0">
                <a:latin typeface="Tw Cen MT Condensed" panose="020B0606020104020203" pitchFamily="34" charset="0"/>
              </a:rPr>
              <a:t>Identify on the diagram ‘Actual Growth’</a:t>
            </a:r>
          </a:p>
          <a:p>
            <a:pPr marL="457200" indent="-457200">
              <a:buAutoNum type="arabicParenBoth"/>
            </a:pPr>
            <a:r>
              <a:rPr lang="en-GB" sz="2000" dirty="0">
                <a:latin typeface="Tw Cen MT Condensed" panose="020B0606020104020203" pitchFamily="34" charset="0"/>
              </a:rPr>
              <a:t>Answer the question about ‘Trend Growth’ for each diagram</a:t>
            </a:r>
          </a:p>
          <a:p>
            <a:endParaRPr lang="en-GB" sz="1050" dirty="0">
              <a:latin typeface="Tw Cen MT Condensed" panose="020B0606020104020203" pitchFamily="34" charset="0"/>
            </a:endParaRPr>
          </a:p>
        </p:txBody>
      </p:sp>
    </p:spTree>
    <p:extLst>
      <p:ext uri="{BB962C8B-B14F-4D97-AF65-F5344CB8AC3E}">
        <p14:creationId xmlns:p14="http://schemas.microsoft.com/office/powerpoint/2010/main" val="2404109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7295" y="1570586"/>
            <a:ext cx="7924800" cy="5194844"/>
          </a:xfrm>
        </p:spPr>
        <p:txBody>
          <a:bodyPr>
            <a:normAutofit/>
          </a:bodyPr>
          <a:lstStyle/>
          <a:p>
            <a:pPr marL="0" indent="0">
              <a:spcBef>
                <a:spcPts val="0"/>
              </a:spcBef>
              <a:buNone/>
            </a:pPr>
            <a:r>
              <a:rPr lang="en-GB" sz="2000" b="1" u="sng" dirty="0">
                <a:solidFill>
                  <a:schemeClr val="tx2"/>
                </a:solidFill>
              </a:rPr>
              <a:t>QUESTION: Which diagram is in long run equilibrium and which diagram is in short run equilibrium and WHY?  Use the space below to write your notes.</a:t>
            </a:r>
          </a:p>
          <a:p>
            <a:pPr>
              <a:spcBef>
                <a:spcPts val="0"/>
              </a:spcBef>
            </a:pPr>
            <a:r>
              <a:rPr lang="en-GB" sz="1800" b="1" dirty="0">
                <a:solidFill>
                  <a:srgbClr val="FF0000"/>
                </a:solidFill>
              </a:rPr>
              <a:t>Diagram 1 is in short run equilibrium </a:t>
            </a:r>
            <a:r>
              <a:rPr lang="en-GB" sz="1800" dirty="0">
                <a:solidFill>
                  <a:srgbClr val="FF0000"/>
                </a:solidFill>
              </a:rPr>
              <a:t>because the equilibrium is NOT on the LRAS. Although in the short run it will stay there, in the long run changes within the economy will mean it will naturally move back to the LRAS via a shift in the AD curve to the right (why?) or a shift in the SRAS curve to the right (why?).</a:t>
            </a:r>
          </a:p>
          <a:p>
            <a:pPr>
              <a:spcBef>
                <a:spcPts val="0"/>
              </a:spcBef>
            </a:pPr>
            <a:r>
              <a:rPr lang="en-GB" sz="1800" b="1" dirty="0">
                <a:solidFill>
                  <a:srgbClr val="FF0000"/>
                </a:solidFill>
              </a:rPr>
              <a:t>Diagram 2 is in long run equilibrium </a:t>
            </a:r>
            <a:r>
              <a:rPr lang="en-GB" sz="1800" dirty="0">
                <a:solidFill>
                  <a:srgbClr val="FF0000"/>
                </a:solidFill>
              </a:rPr>
              <a:t>because it is on the LRAS (or productive potential of the economy). It will stay there ‘forever’ unless there are changes in the short run.</a:t>
            </a:r>
            <a:endParaRPr lang="en-GB" sz="1800" b="1" dirty="0">
              <a:solidFill>
                <a:schemeClr val="tx2"/>
              </a:solidFill>
            </a:endParaRPr>
          </a:p>
          <a:p>
            <a:pPr marL="0" indent="0">
              <a:spcBef>
                <a:spcPts val="0"/>
              </a:spcBef>
              <a:buNone/>
            </a:pPr>
            <a:endParaRPr lang="en-GB" sz="2000" b="1" dirty="0">
              <a:solidFill>
                <a:schemeClr val="tx2"/>
              </a:solidFill>
            </a:endParaRPr>
          </a:p>
          <a:p>
            <a:pPr marL="0" indent="0">
              <a:spcBef>
                <a:spcPts val="0"/>
              </a:spcBef>
              <a:buNone/>
            </a:pPr>
            <a:r>
              <a:rPr lang="en-GB" sz="2000" b="1" u="sng" dirty="0">
                <a:solidFill>
                  <a:schemeClr val="tx2"/>
                </a:solidFill>
              </a:rPr>
              <a:t>QUESTION: How might we use AD/AS Diagrams to demonstrate:</a:t>
            </a:r>
          </a:p>
          <a:p>
            <a:pPr>
              <a:spcBef>
                <a:spcPts val="0"/>
              </a:spcBef>
            </a:pPr>
            <a:r>
              <a:rPr lang="en-GB" sz="2000" b="1" dirty="0">
                <a:solidFill>
                  <a:schemeClr val="tx2"/>
                </a:solidFill>
              </a:rPr>
              <a:t>Economic Growth? </a:t>
            </a:r>
          </a:p>
          <a:p>
            <a:pPr marL="0" indent="0">
              <a:spcBef>
                <a:spcPts val="0"/>
              </a:spcBef>
              <a:buNone/>
            </a:pPr>
            <a:r>
              <a:rPr lang="en-GB" sz="1800" dirty="0">
                <a:solidFill>
                  <a:srgbClr val="FF0000"/>
                </a:solidFill>
              </a:rPr>
              <a:t>Increases along the X-Axis by showing increases in Real GDP</a:t>
            </a:r>
          </a:p>
          <a:p>
            <a:pPr marL="0" indent="0">
              <a:spcBef>
                <a:spcPts val="0"/>
              </a:spcBef>
              <a:buNone/>
            </a:pPr>
            <a:endParaRPr lang="en-GB" sz="1800" b="1" dirty="0">
              <a:solidFill>
                <a:schemeClr val="tx2"/>
              </a:solidFill>
            </a:endParaRPr>
          </a:p>
          <a:p>
            <a:pPr>
              <a:spcBef>
                <a:spcPts val="0"/>
              </a:spcBef>
            </a:pPr>
            <a:r>
              <a:rPr lang="en-GB" sz="2000" b="1" dirty="0">
                <a:solidFill>
                  <a:schemeClr val="tx2"/>
                </a:solidFill>
              </a:rPr>
              <a:t>Inflation and Deflation?</a:t>
            </a:r>
          </a:p>
          <a:p>
            <a:pPr marL="0" indent="0">
              <a:spcBef>
                <a:spcPts val="0"/>
              </a:spcBef>
              <a:buNone/>
            </a:pPr>
            <a:r>
              <a:rPr lang="en-GB" sz="1800" dirty="0">
                <a:solidFill>
                  <a:srgbClr val="FF0000"/>
                </a:solidFill>
              </a:rPr>
              <a:t>Up and down the Y-Axis (Vertical)…up suggests inflation and down suggests deflation</a:t>
            </a:r>
          </a:p>
          <a:p>
            <a:pPr marL="0" indent="0">
              <a:spcBef>
                <a:spcPts val="0"/>
              </a:spcBef>
              <a:buNone/>
            </a:pPr>
            <a:endParaRPr lang="en-GB" sz="1800" b="1" dirty="0">
              <a:solidFill>
                <a:schemeClr val="tx2"/>
              </a:solidFill>
            </a:endParaRPr>
          </a:p>
          <a:p>
            <a:pPr>
              <a:spcBef>
                <a:spcPts val="0"/>
              </a:spcBef>
            </a:pPr>
            <a:r>
              <a:rPr lang="en-GB" sz="2000" b="1" dirty="0">
                <a:solidFill>
                  <a:schemeClr val="tx2"/>
                </a:solidFill>
              </a:rPr>
              <a:t>Unemployment? </a:t>
            </a:r>
          </a:p>
          <a:p>
            <a:pPr marL="0" indent="0">
              <a:spcBef>
                <a:spcPts val="0"/>
              </a:spcBef>
              <a:buNone/>
            </a:pPr>
            <a:r>
              <a:rPr lang="en-GB" sz="1800" dirty="0">
                <a:solidFill>
                  <a:srgbClr val="FF0000"/>
                </a:solidFill>
              </a:rPr>
              <a:t>A negative output gap might imply that not all of the economies resources are being used and there is ‘spare capacity’.  Therefore there maybe households who want a job and cannot find a job.  In fact, being at the LR equilibrium is often called ‘Full Employment’</a:t>
            </a:r>
            <a:endParaRPr lang="en-GB" sz="1900" dirty="0">
              <a:solidFill>
                <a:srgbClr val="FF0000"/>
              </a:solidFill>
            </a:endParaRPr>
          </a:p>
        </p:txBody>
      </p:sp>
      <p:sp>
        <p:nvSpPr>
          <p:cNvPr id="5" name="Line 11"/>
          <p:cNvSpPr>
            <a:spLocks noChangeShapeType="1"/>
          </p:cNvSpPr>
          <p:nvPr/>
        </p:nvSpPr>
        <p:spPr bwMode="auto">
          <a:xfrm flipV="1">
            <a:off x="9988982" y="4649790"/>
            <a:ext cx="1517651" cy="128111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nvGrpSpPr>
          <p:cNvPr id="6" name="Group 5"/>
          <p:cNvGrpSpPr/>
          <p:nvPr/>
        </p:nvGrpSpPr>
        <p:grpSpPr>
          <a:xfrm>
            <a:off x="8625320" y="1005206"/>
            <a:ext cx="3153729" cy="2664470"/>
            <a:chOff x="1992313" y="2276476"/>
            <a:chExt cx="3153729" cy="2664470"/>
          </a:xfrm>
        </p:grpSpPr>
        <p:sp>
          <p:nvSpPr>
            <p:cNvPr id="7" name="Text Box 5"/>
            <p:cNvSpPr txBox="1">
              <a:spLocks noChangeArrowheads="1"/>
            </p:cNvSpPr>
            <p:nvPr/>
          </p:nvSpPr>
          <p:spPr bwMode="auto">
            <a:xfrm>
              <a:off x="2376488" y="3279776"/>
              <a:ext cx="37542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8" name="Line 6"/>
            <p:cNvSpPr>
              <a:spLocks noChangeShapeType="1"/>
            </p:cNvSpPr>
            <p:nvPr/>
          </p:nvSpPr>
          <p:spPr bwMode="auto">
            <a:xfrm flipH="1">
              <a:off x="2706688" y="3421064"/>
              <a:ext cx="139065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9" name="Text Box 7"/>
            <p:cNvSpPr txBox="1">
              <a:spLocks noChangeArrowheads="1"/>
            </p:cNvSpPr>
            <p:nvPr/>
          </p:nvSpPr>
          <p:spPr bwMode="auto">
            <a:xfrm>
              <a:off x="3970338" y="4602164"/>
              <a:ext cx="3000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10" name="Line 8"/>
            <p:cNvSpPr>
              <a:spLocks noChangeShapeType="1"/>
            </p:cNvSpPr>
            <p:nvPr/>
          </p:nvSpPr>
          <p:spPr bwMode="auto">
            <a:xfrm>
              <a:off x="4103688" y="2492376"/>
              <a:ext cx="0" cy="209708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1" name="Text Box 9"/>
            <p:cNvSpPr txBox="1">
              <a:spLocks noChangeArrowheads="1"/>
            </p:cNvSpPr>
            <p:nvPr/>
          </p:nvSpPr>
          <p:spPr bwMode="auto">
            <a:xfrm>
              <a:off x="3889376" y="2281239"/>
              <a:ext cx="3834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12" name="Text Box 10"/>
            <p:cNvSpPr txBox="1">
              <a:spLocks noChangeArrowheads="1"/>
            </p:cNvSpPr>
            <p:nvPr/>
          </p:nvSpPr>
          <p:spPr bwMode="auto">
            <a:xfrm>
              <a:off x="4298951" y="2784476"/>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13" name="Line 11"/>
            <p:cNvSpPr>
              <a:spLocks noChangeShapeType="1"/>
            </p:cNvSpPr>
            <p:nvPr/>
          </p:nvSpPr>
          <p:spPr bwMode="auto">
            <a:xfrm flipV="1">
              <a:off x="2841625" y="2909888"/>
              <a:ext cx="1517651" cy="128111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4" name="Text Box 12"/>
            <p:cNvSpPr txBox="1">
              <a:spLocks noChangeArrowheads="1"/>
            </p:cNvSpPr>
            <p:nvPr/>
          </p:nvSpPr>
          <p:spPr bwMode="auto">
            <a:xfrm>
              <a:off x="4587876" y="4710114"/>
              <a:ext cx="558166" cy="230832"/>
            </a:xfrm>
            <a:prstGeom prst="rect">
              <a:avLst/>
            </a:prstGeom>
            <a:solidFill>
              <a:schemeClr val="bg1"/>
            </a:solidFill>
            <a:ln>
              <a:noFill/>
            </a:ln>
            <a:effectLst/>
          </p:spPr>
          <p:txBody>
            <a:bodyPr wrap="none">
              <a:spAutoFit/>
            </a:bodyPr>
            <a:lstStyle/>
            <a:p>
              <a:r>
                <a:rPr lang="en-GB" altLang="en-US" sz="900" b="1" dirty="0">
                  <a:latin typeface="Tw Cen MT Condensed" panose="020B0606020104020203" pitchFamily="34" charset="0"/>
                </a:rPr>
                <a:t>Real GDP</a:t>
              </a:r>
            </a:p>
          </p:txBody>
        </p:sp>
        <p:sp>
          <p:nvSpPr>
            <p:cNvPr id="15" name="Line 13"/>
            <p:cNvSpPr>
              <a:spLocks noChangeShapeType="1"/>
            </p:cNvSpPr>
            <p:nvPr/>
          </p:nvSpPr>
          <p:spPr bwMode="auto">
            <a:xfrm>
              <a:off x="2746376" y="4603751"/>
              <a:ext cx="2317750" cy="47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6" name="Line 14"/>
            <p:cNvSpPr>
              <a:spLocks noChangeShapeType="1"/>
            </p:cNvSpPr>
            <p:nvPr/>
          </p:nvSpPr>
          <p:spPr bwMode="auto">
            <a:xfrm>
              <a:off x="2736851" y="2301876"/>
              <a:ext cx="0" cy="23034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7" name="Line 15"/>
            <p:cNvSpPr>
              <a:spLocks noChangeShapeType="1"/>
            </p:cNvSpPr>
            <p:nvPr/>
          </p:nvSpPr>
          <p:spPr bwMode="auto">
            <a:xfrm>
              <a:off x="2887663" y="2519364"/>
              <a:ext cx="1560513" cy="158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8" name="Oval 16"/>
            <p:cNvSpPr>
              <a:spLocks noChangeArrowheads="1"/>
            </p:cNvSpPr>
            <p:nvPr/>
          </p:nvSpPr>
          <p:spPr bwMode="auto">
            <a:xfrm>
              <a:off x="3719513" y="3373439"/>
              <a:ext cx="92075" cy="6667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19" name="Text Box 17"/>
            <p:cNvSpPr txBox="1">
              <a:spLocks noChangeArrowheads="1"/>
            </p:cNvSpPr>
            <p:nvPr/>
          </p:nvSpPr>
          <p:spPr bwMode="auto">
            <a:xfrm>
              <a:off x="4389438" y="4005264"/>
              <a:ext cx="34336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20" name="Text Box 18"/>
            <p:cNvSpPr txBox="1">
              <a:spLocks noChangeArrowheads="1"/>
            </p:cNvSpPr>
            <p:nvPr/>
          </p:nvSpPr>
          <p:spPr bwMode="auto">
            <a:xfrm>
              <a:off x="1992313" y="2276476"/>
              <a:ext cx="612668" cy="23083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grpSp>
        <p:nvGrpSpPr>
          <p:cNvPr id="22" name="Group 21"/>
          <p:cNvGrpSpPr/>
          <p:nvPr/>
        </p:nvGrpSpPr>
        <p:grpSpPr>
          <a:xfrm>
            <a:off x="8625320" y="4148139"/>
            <a:ext cx="3153728" cy="2664470"/>
            <a:chOff x="7710488" y="4195762"/>
            <a:chExt cx="3153728" cy="2664470"/>
          </a:xfrm>
        </p:grpSpPr>
        <p:sp>
          <p:nvSpPr>
            <p:cNvPr id="24" name="Text Box 24"/>
            <p:cNvSpPr txBox="1">
              <a:spLocks noChangeArrowheads="1"/>
            </p:cNvSpPr>
            <p:nvPr/>
          </p:nvSpPr>
          <p:spPr bwMode="auto">
            <a:xfrm>
              <a:off x="8094663" y="5199063"/>
              <a:ext cx="37542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25" name="Line 25"/>
            <p:cNvSpPr>
              <a:spLocks noChangeShapeType="1"/>
            </p:cNvSpPr>
            <p:nvPr/>
          </p:nvSpPr>
          <p:spPr bwMode="auto">
            <a:xfrm flipH="1">
              <a:off x="8424863" y="5340350"/>
              <a:ext cx="139065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6" name="Text Box 26"/>
            <p:cNvSpPr txBox="1">
              <a:spLocks noChangeArrowheads="1"/>
            </p:cNvSpPr>
            <p:nvPr/>
          </p:nvSpPr>
          <p:spPr bwMode="auto">
            <a:xfrm>
              <a:off x="9688514" y="6521451"/>
              <a:ext cx="3000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27" name="Line 27"/>
            <p:cNvSpPr>
              <a:spLocks noChangeShapeType="1"/>
            </p:cNvSpPr>
            <p:nvPr/>
          </p:nvSpPr>
          <p:spPr bwMode="auto">
            <a:xfrm>
              <a:off x="9821863" y="4411662"/>
              <a:ext cx="0" cy="209708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8" name="Text Box 28"/>
            <p:cNvSpPr txBox="1">
              <a:spLocks noChangeArrowheads="1"/>
            </p:cNvSpPr>
            <p:nvPr/>
          </p:nvSpPr>
          <p:spPr bwMode="auto">
            <a:xfrm>
              <a:off x="9607550" y="4200525"/>
              <a:ext cx="3834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29" name="Text Box 31"/>
            <p:cNvSpPr txBox="1">
              <a:spLocks noChangeArrowheads="1"/>
            </p:cNvSpPr>
            <p:nvPr/>
          </p:nvSpPr>
          <p:spPr bwMode="auto">
            <a:xfrm>
              <a:off x="10306050" y="6629400"/>
              <a:ext cx="558166" cy="230832"/>
            </a:xfrm>
            <a:prstGeom prst="rect">
              <a:avLst/>
            </a:prstGeom>
            <a:solidFill>
              <a:srgbClr val="FFFFFF"/>
            </a:solidFill>
            <a:ln>
              <a:noFill/>
            </a:ln>
            <a:effectLst/>
          </p:spPr>
          <p:txBody>
            <a:bodyPr wrap="none">
              <a:spAutoFit/>
            </a:bodyPr>
            <a:lstStyle/>
            <a:p>
              <a:r>
                <a:rPr lang="en-GB" altLang="en-US" sz="900" b="1" dirty="0">
                  <a:latin typeface="Tw Cen MT Condensed" panose="020B0606020104020203" pitchFamily="34" charset="0"/>
                </a:rPr>
                <a:t>Real GDP</a:t>
              </a:r>
            </a:p>
          </p:txBody>
        </p:sp>
        <p:sp>
          <p:nvSpPr>
            <p:cNvPr id="30" name="Line 32"/>
            <p:cNvSpPr>
              <a:spLocks noChangeShapeType="1"/>
            </p:cNvSpPr>
            <p:nvPr/>
          </p:nvSpPr>
          <p:spPr bwMode="auto">
            <a:xfrm>
              <a:off x="8464550" y="6523038"/>
              <a:ext cx="2317750" cy="47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1" name="Line 33"/>
            <p:cNvSpPr>
              <a:spLocks noChangeShapeType="1"/>
            </p:cNvSpPr>
            <p:nvPr/>
          </p:nvSpPr>
          <p:spPr bwMode="auto">
            <a:xfrm>
              <a:off x="8455025" y="4221163"/>
              <a:ext cx="0" cy="23034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2" name="Line 34"/>
            <p:cNvSpPr>
              <a:spLocks noChangeShapeType="1"/>
            </p:cNvSpPr>
            <p:nvPr/>
          </p:nvSpPr>
          <p:spPr bwMode="auto">
            <a:xfrm>
              <a:off x="8939213" y="4454525"/>
              <a:ext cx="1560512" cy="158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3" name="Oval 35"/>
            <p:cNvSpPr>
              <a:spLocks noChangeArrowheads="1"/>
            </p:cNvSpPr>
            <p:nvPr/>
          </p:nvSpPr>
          <p:spPr bwMode="auto">
            <a:xfrm>
              <a:off x="9771064" y="5308601"/>
              <a:ext cx="92075" cy="6667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4" name="Text Box 36"/>
            <p:cNvSpPr txBox="1">
              <a:spLocks noChangeArrowheads="1"/>
            </p:cNvSpPr>
            <p:nvPr/>
          </p:nvSpPr>
          <p:spPr bwMode="auto">
            <a:xfrm>
              <a:off x="10440988" y="5940425"/>
              <a:ext cx="34336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35" name="Text Box 37"/>
            <p:cNvSpPr txBox="1">
              <a:spLocks noChangeArrowheads="1"/>
            </p:cNvSpPr>
            <p:nvPr/>
          </p:nvSpPr>
          <p:spPr bwMode="auto">
            <a:xfrm>
              <a:off x="7710488" y="4195762"/>
              <a:ext cx="612668" cy="23083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sp>
        <p:nvSpPr>
          <p:cNvPr id="36" name="Text Box 10"/>
          <p:cNvSpPr txBox="1">
            <a:spLocks noChangeArrowheads="1"/>
          </p:cNvSpPr>
          <p:nvPr/>
        </p:nvSpPr>
        <p:spPr bwMode="auto">
          <a:xfrm>
            <a:off x="11446308" y="4524378"/>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37" name="TextBox 36"/>
          <p:cNvSpPr txBox="1"/>
          <p:nvPr/>
        </p:nvSpPr>
        <p:spPr>
          <a:xfrm>
            <a:off x="9933415" y="512417"/>
            <a:ext cx="1119858" cy="369332"/>
          </a:xfrm>
          <a:prstGeom prst="rect">
            <a:avLst/>
          </a:prstGeom>
          <a:noFill/>
        </p:spPr>
        <p:txBody>
          <a:bodyPr wrap="none" rtlCol="0">
            <a:spAutoFit/>
          </a:bodyPr>
          <a:lstStyle/>
          <a:p>
            <a:r>
              <a:rPr lang="en-GB" b="1" u="sng" dirty="0">
                <a:latin typeface="Tw Cen MT Condensed" panose="020B0606020104020203" pitchFamily="34" charset="0"/>
              </a:rPr>
              <a:t>DIAGRAM 1</a:t>
            </a:r>
          </a:p>
        </p:txBody>
      </p:sp>
      <p:sp>
        <p:nvSpPr>
          <p:cNvPr id="38" name="TextBox 37"/>
          <p:cNvSpPr txBox="1"/>
          <p:nvPr/>
        </p:nvSpPr>
        <p:spPr>
          <a:xfrm>
            <a:off x="9994299" y="3746821"/>
            <a:ext cx="1119858" cy="369332"/>
          </a:xfrm>
          <a:prstGeom prst="rect">
            <a:avLst/>
          </a:prstGeom>
          <a:noFill/>
        </p:spPr>
        <p:txBody>
          <a:bodyPr wrap="none" rtlCol="0">
            <a:spAutoFit/>
          </a:bodyPr>
          <a:lstStyle/>
          <a:p>
            <a:r>
              <a:rPr lang="en-GB" b="1" u="sng" dirty="0">
                <a:latin typeface="Tw Cen MT Condensed" panose="020B0606020104020203" pitchFamily="34" charset="0"/>
              </a:rPr>
              <a:t>DIAGRAM 2</a:t>
            </a:r>
          </a:p>
        </p:txBody>
      </p:sp>
      <p:sp>
        <p:nvSpPr>
          <p:cNvPr id="40" name="Title 1">
            <a:extLst>
              <a:ext uri="{FF2B5EF4-FFF2-40B4-BE49-F238E27FC236}">
                <a16:creationId xmlns:a16="http://schemas.microsoft.com/office/drawing/2014/main" id="{76938F3B-B3FB-4DCB-AA62-27AE5259331D}"/>
              </a:ext>
            </a:extLst>
          </p:cNvPr>
          <p:cNvSpPr>
            <a:spLocks noGrp="1"/>
          </p:cNvSpPr>
          <p:nvPr>
            <p:ph type="title"/>
          </p:nvPr>
        </p:nvSpPr>
        <p:spPr>
          <a:xfrm>
            <a:off x="363341" y="176438"/>
            <a:ext cx="10515600" cy="1325563"/>
          </a:xfrm>
        </p:spPr>
        <p:txBody>
          <a:bodyPr/>
          <a:lstStyle/>
          <a:p>
            <a:r>
              <a:rPr lang="en-US" b="1" dirty="0">
                <a:latin typeface="Tw Cen MT Condensed" panose="020B0606020104020203" pitchFamily="34" charset="0"/>
              </a:rPr>
              <a:t>RWS6: Macroeconomic Equilibrium</a:t>
            </a:r>
            <a:br>
              <a:rPr lang="en-US" b="1" dirty="0">
                <a:latin typeface="Tw Cen MT Condensed" panose="020B0606020104020203" pitchFamily="34" charset="0"/>
              </a:rPr>
            </a:br>
            <a:r>
              <a:rPr lang="en-US" sz="3600" b="1" dirty="0">
                <a:solidFill>
                  <a:srgbClr val="FF0000"/>
                </a:solidFill>
                <a:latin typeface="Tw Cen MT Condensed" panose="020B0606020104020203" pitchFamily="34" charset="0"/>
              </a:rPr>
              <a:t>The Short Run and Long Run – YOUR NOTES</a:t>
            </a:r>
          </a:p>
        </p:txBody>
      </p:sp>
    </p:spTree>
    <p:extLst>
      <p:ext uri="{BB962C8B-B14F-4D97-AF65-F5344CB8AC3E}">
        <p14:creationId xmlns:p14="http://schemas.microsoft.com/office/powerpoint/2010/main" val="207039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6"/>
                                        </p:tgtEl>
                                      </p:cBhvr>
                                    </p:animEffect>
                                    <p:set>
                                      <p:cBhvr>
                                        <p:cTn id="7" dur="1" fill="hold">
                                          <p:stCondLst>
                                            <p:cond delay="1999"/>
                                          </p:stCondLst>
                                        </p:cTn>
                                        <p:tgtEl>
                                          <p:spTgt spid="36"/>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7295" y="1570586"/>
            <a:ext cx="7924800" cy="5357461"/>
          </a:xfrm>
        </p:spPr>
        <p:txBody>
          <a:bodyPr>
            <a:normAutofit lnSpcReduction="10000"/>
          </a:bodyPr>
          <a:lstStyle/>
          <a:p>
            <a:pPr marL="0" indent="0">
              <a:buNone/>
            </a:pPr>
            <a:r>
              <a:rPr lang="en-GB" sz="2000" b="1" u="sng" dirty="0">
                <a:solidFill>
                  <a:schemeClr val="tx2"/>
                </a:solidFill>
              </a:rPr>
              <a:t>QUESTION: Which diagram is in long run equilibrium and which diagram is in short run equilibrium and WHY?  Use the space below to write your notes.</a:t>
            </a:r>
          </a:p>
          <a:p>
            <a:pPr marL="0" indent="0">
              <a:buNone/>
            </a:pPr>
            <a:endParaRPr lang="en-GB" sz="2000" b="1" dirty="0">
              <a:solidFill>
                <a:schemeClr val="tx2"/>
              </a:solidFill>
            </a:endParaRPr>
          </a:p>
          <a:p>
            <a:pPr marL="0" indent="0">
              <a:buNone/>
            </a:pPr>
            <a:endParaRPr lang="en-GB" sz="2000" b="1" dirty="0">
              <a:solidFill>
                <a:schemeClr val="tx2"/>
              </a:solidFill>
            </a:endParaRPr>
          </a:p>
          <a:p>
            <a:pPr marL="0" indent="0">
              <a:buNone/>
            </a:pPr>
            <a:endParaRPr lang="en-GB" sz="2000" b="1" dirty="0">
              <a:solidFill>
                <a:schemeClr val="tx2"/>
              </a:solidFill>
            </a:endParaRPr>
          </a:p>
          <a:p>
            <a:pPr marL="0" indent="0">
              <a:buNone/>
            </a:pPr>
            <a:endParaRPr lang="en-GB" sz="2000" b="1" dirty="0">
              <a:solidFill>
                <a:schemeClr val="tx2"/>
              </a:solidFill>
            </a:endParaRPr>
          </a:p>
          <a:p>
            <a:pPr marL="0" indent="0">
              <a:buNone/>
            </a:pPr>
            <a:endParaRPr lang="en-GB" sz="2000" b="1" dirty="0">
              <a:solidFill>
                <a:schemeClr val="tx2"/>
              </a:solidFill>
            </a:endParaRPr>
          </a:p>
          <a:p>
            <a:pPr marL="0" indent="0">
              <a:buNone/>
            </a:pPr>
            <a:endParaRPr lang="en-GB" sz="2000" b="1" dirty="0">
              <a:solidFill>
                <a:schemeClr val="tx2"/>
              </a:solidFill>
            </a:endParaRPr>
          </a:p>
          <a:p>
            <a:pPr marL="0" indent="0">
              <a:buNone/>
            </a:pPr>
            <a:r>
              <a:rPr lang="en-GB" sz="2000" b="1" u="sng" dirty="0">
                <a:solidFill>
                  <a:schemeClr val="tx2"/>
                </a:solidFill>
              </a:rPr>
              <a:t>QUESTION: How might we use AD/AS Diagrams to demonstrate:</a:t>
            </a:r>
          </a:p>
          <a:p>
            <a:r>
              <a:rPr lang="en-GB" sz="2000" b="1" dirty="0">
                <a:solidFill>
                  <a:schemeClr val="tx2"/>
                </a:solidFill>
              </a:rPr>
              <a:t>Economic Growth? </a:t>
            </a:r>
          </a:p>
          <a:p>
            <a:endParaRPr lang="en-GB" sz="2000" b="1" dirty="0">
              <a:solidFill>
                <a:schemeClr val="tx2"/>
              </a:solidFill>
            </a:endParaRPr>
          </a:p>
          <a:p>
            <a:r>
              <a:rPr lang="en-GB" sz="2000" b="1" dirty="0">
                <a:solidFill>
                  <a:schemeClr val="tx2"/>
                </a:solidFill>
              </a:rPr>
              <a:t>Inflation and Deflation? </a:t>
            </a:r>
          </a:p>
          <a:p>
            <a:endParaRPr lang="en-GB" sz="2000" b="1" dirty="0">
              <a:solidFill>
                <a:schemeClr val="tx2"/>
              </a:solidFill>
            </a:endParaRPr>
          </a:p>
          <a:p>
            <a:r>
              <a:rPr lang="en-GB" sz="2000" b="1" dirty="0">
                <a:solidFill>
                  <a:schemeClr val="tx2"/>
                </a:solidFill>
              </a:rPr>
              <a:t>Unemployment?</a:t>
            </a:r>
            <a:endParaRPr lang="en-GB" sz="2000" dirty="0">
              <a:solidFill>
                <a:srgbClr val="FF0000"/>
              </a:solidFill>
            </a:endParaRPr>
          </a:p>
        </p:txBody>
      </p:sp>
      <p:sp>
        <p:nvSpPr>
          <p:cNvPr id="5" name="Line 11"/>
          <p:cNvSpPr>
            <a:spLocks noChangeShapeType="1"/>
          </p:cNvSpPr>
          <p:nvPr/>
        </p:nvSpPr>
        <p:spPr bwMode="auto">
          <a:xfrm flipV="1">
            <a:off x="9988982" y="4649790"/>
            <a:ext cx="1517651" cy="128111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grpSp>
        <p:nvGrpSpPr>
          <p:cNvPr id="6" name="Group 5"/>
          <p:cNvGrpSpPr/>
          <p:nvPr/>
        </p:nvGrpSpPr>
        <p:grpSpPr>
          <a:xfrm>
            <a:off x="8625320" y="1005206"/>
            <a:ext cx="3153729" cy="2664470"/>
            <a:chOff x="1992313" y="2276476"/>
            <a:chExt cx="3153729" cy="2664470"/>
          </a:xfrm>
        </p:grpSpPr>
        <p:sp>
          <p:nvSpPr>
            <p:cNvPr id="7" name="Text Box 5"/>
            <p:cNvSpPr txBox="1">
              <a:spLocks noChangeArrowheads="1"/>
            </p:cNvSpPr>
            <p:nvPr/>
          </p:nvSpPr>
          <p:spPr bwMode="auto">
            <a:xfrm>
              <a:off x="2376488" y="3279776"/>
              <a:ext cx="37542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8" name="Line 6"/>
            <p:cNvSpPr>
              <a:spLocks noChangeShapeType="1"/>
            </p:cNvSpPr>
            <p:nvPr/>
          </p:nvSpPr>
          <p:spPr bwMode="auto">
            <a:xfrm flipH="1">
              <a:off x="2706688" y="3421064"/>
              <a:ext cx="139065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9" name="Text Box 7"/>
            <p:cNvSpPr txBox="1">
              <a:spLocks noChangeArrowheads="1"/>
            </p:cNvSpPr>
            <p:nvPr/>
          </p:nvSpPr>
          <p:spPr bwMode="auto">
            <a:xfrm>
              <a:off x="3970338" y="4602164"/>
              <a:ext cx="3000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10" name="Line 8"/>
            <p:cNvSpPr>
              <a:spLocks noChangeShapeType="1"/>
            </p:cNvSpPr>
            <p:nvPr/>
          </p:nvSpPr>
          <p:spPr bwMode="auto">
            <a:xfrm>
              <a:off x="4103688" y="2492376"/>
              <a:ext cx="0" cy="209708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1" name="Text Box 9"/>
            <p:cNvSpPr txBox="1">
              <a:spLocks noChangeArrowheads="1"/>
            </p:cNvSpPr>
            <p:nvPr/>
          </p:nvSpPr>
          <p:spPr bwMode="auto">
            <a:xfrm>
              <a:off x="3889376" y="2281239"/>
              <a:ext cx="3834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12" name="Text Box 10"/>
            <p:cNvSpPr txBox="1">
              <a:spLocks noChangeArrowheads="1"/>
            </p:cNvSpPr>
            <p:nvPr/>
          </p:nvSpPr>
          <p:spPr bwMode="auto">
            <a:xfrm>
              <a:off x="4298951" y="2784476"/>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13" name="Line 11"/>
            <p:cNvSpPr>
              <a:spLocks noChangeShapeType="1"/>
            </p:cNvSpPr>
            <p:nvPr/>
          </p:nvSpPr>
          <p:spPr bwMode="auto">
            <a:xfrm flipV="1">
              <a:off x="2841625" y="2909888"/>
              <a:ext cx="1517651" cy="128111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4" name="Text Box 12"/>
            <p:cNvSpPr txBox="1">
              <a:spLocks noChangeArrowheads="1"/>
            </p:cNvSpPr>
            <p:nvPr/>
          </p:nvSpPr>
          <p:spPr bwMode="auto">
            <a:xfrm>
              <a:off x="4587876" y="4710114"/>
              <a:ext cx="558166" cy="230832"/>
            </a:xfrm>
            <a:prstGeom prst="rect">
              <a:avLst/>
            </a:prstGeom>
            <a:solidFill>
              <a:schemeClr val="bg1"/>
            </a:solidFill>
            <a:ln>
              <a:noFill/>
            </a:ln>
            <a:effectLst/>
          </p:spPr>
          <p:txBody>
            <a:bodyPr wrap="none">
              <a:spAutoFit/>
            </a:bodyPr>
            <a:lstStyle/>
            <a:p>
              <a:r>
                <a:rPr lang="en-GB" altLang="en-US" sz="900" b="1" dirty="0">
                  <a:latin typeface="Tw Cen MT Condensed" panose="020B0606020104020203" pitchFamily="34" charset="0"/>
                </a:rPr>
                <a:t>Real GDP</a:t>
              </a:r>
            </a:p>
          </p:txBody>
        </p:sp>
        <p:sp>
          <p:nvSpPr>
            <p:cNvPr id="15" name="Line 13"/>
            <p:cNvSpPr>
              <a:spLocks noChangeShapeType="1"/>
            </p:cNvSpPr>
            <p:nvPr/>
          </p:nvSpPr>
          <p:spPr bwMode="auto">
            <a:xfrm>
              <a:off x="2746376" y="4603751"/>
              <a:ext cx="2317750" cy="47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6" name="Line 14"/>
            <p:cNvSpPr>
              <a:spLocks noChangeShapeType="1"/>
            </p:cNvSpPr>
            <p:nvPr/>
          </p:nvSpPr>
          <p:spPr bwMode="auto">
            <a:xfrm>
              <a:off x="2736851" y="2301876"/>
              <a:ext cx="0" cy="23034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7" name="Line 15"/>
            <p:cNvSpPr>
              <a:spLocks noChangeShapeType="1"/>
            </p:cNvSpPr>
            <p:nvPr/>
          </p:nvSpPr>
          <p:spPr bwMode="auto">
            <a:xfrm>
              <a:off x="2887663" y="2519364"/>
              <a:ext cx="1560513" cy="158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8" name="Oval 16"/>
            <p:cNvSpPr>
              <a:spLocks noChangeArrowheads="1"/>
            </p:cNvSpPr>
            <p:nvPr/>
          </p:nvSpPr>
          <p:spPr bwMode="auto">
            <a:xfrm>
              <a:off x="3719513" y="3373439"/>
              <a:ext cx="92075" cy="6667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19" name="Text Box 17"/>
            <p:cNvSpPr txBox="1">
              <a:spLocks noChangeArrowheads="1"/>
            </p:cNvSpPr>
            <p:nvPr/>
          </p:nvSpPr>
          <p:spPr bwMode="auto">
            <a:xfrm>
              <a:off x="4389438" y="4005264"/>
              <a:ext cx="34336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20" name="Text Box 18"/>
            <p:cNvSpPr txBox="1">
              <a:spLocks noChangeArrowheads="1"/>
            </p:cNvSpPr>
            <p:nvPr/>
          </p:nvSpPr>
          <p:spPr bwMode="auto">
            <a:xfrm>
              <a:off x="1992313" y="2276476"/>
              <a:ext cx="612668" cy="23083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grpSp>
        <p:nvGrpSpPr>
          <p:cNvPr id="22" name="Group 21"/>
          <p:cNvGrpSpPr/>
          <p:nvPr/>
        </p:nvGrpSpPr>
        <p:grpSpPr>
          <a:xfrm>
            <a:off x="8625320" y="4148139"/>
            <a:ext cx="3153728" cy="2664470"/>
            <a:chOff x="7710488" y="4195762"/>
            <a:chExt cx="3153728" cy="2664470"/>
          </a:xfrm>
        </p:grpSpPr>
        <p:sp>
          <p:nvSpPr>
            <p:cNvPr id="24" name="Text Box 24"/>
            <p:cNvSpPr txBox="1">
              <a:spLocks noChangeArrowheads="1"/>
            </p:cNvSpPr>
            <p:nvPr/>
          </p:nvSpPr>
          <p:spPr bwMode="auto">
            <a:xfrm>
              <a:off x="8094663" y="5199063"/>
              <a:ext cx="37542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P/L</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25" name="Line 25"/>
            <p:cNvSpPr>
              <a:spLocks noChangeShapeType="1"/>
            </p:cNvSpPr>
            <p:nvPr/>
          </p:nvSpPr>
          <p:spPr bwMode="auto">
            <a:xfrm flipH="1">
              <a:off x="8424863" y="5340350"/>
              <a:ext cx="1390650"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6" name="Text Box 26"/>
            <p:cNvSpPr txBox="1">
              <a:spLocks noChangeArrowheads="1"/>
            </p:cNvSpPr>
            <p:nvPr/>
          </p:nvSpPr>
          <p:spPr bwMode="auto">
            <a:xfrm>
              <a:off x="9688514" y="6521451"/>
              <a:ext cx="3000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dirty="0">
                  <a:latin typeface="Tw Cen MT Condensed" panose="020B0606020104020203" pitchFamily="34" charset="0"/>
                </a:rPr>
                <a:t>Y</a:t>
              </a:r>
              <a:r>
                <a:rPr lang="en-GB" altLang="en-US" sz="800" b="1" dirty="0">
                  <a:latin typeface="Tw Cen MT Condensed" panose="020B0606020104020203" pitchFamily="34" charset="0"/>
                </a:rPr>
                <a:t>1</a:t>
              </a:r>
              <a:endParaRPr lang="en-GB" altLang="en-US" sz="1000" b="1" dirty="0">
                <a:latin typeface="Tw Cen MT Condensed" panose="020B0606020104020203" pitchFamily="34" charset="0"/>
              </a:endParaRPr>
            </a:p>
          </p:txBody>
        </p:sp>
        <p:sp>
          <p:nvSpPr>
            <p:cNvPr id="27" name="Line 27"/>
            <p:cNvSpPr>
              <a:spLocks noChangeShapeType="1"/>
            </p:cNvSpPr>
            <p:nvPr/>
          </p:nvSpPr>
          <p:spPr bwMode="auto">
            <a:xfrm>
              <a:off x="9821863" y="4411662"/>
              <a:ext cx="0" cy="2097088"/>
            </a:xfrm>
            <a:prstGeom prst="line">
              <a:avLst/>
            </a:prstGeom>
            <a:noFill/>
            <a:ln w="2540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28" name="Text Box 28"/>
            <p:cNvSpPr txBox="1">
              <a:spLocks noChangeArrowheads="1"/>
            </p:cNvSpPr>
            <p:nvPr/>
          </p:nvSpPr>
          <p:spPr bwMode="auto">
            <a:xfrm>
              <a:off x="9607550" y="4200525"/>
              <a:ext cx="383438"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LRAS</a:t>
              </a:r>
            </a:p>
          </p:txBody>
        </p:sp>
        <p:sp>
          <p:nvSpPr>
            <p:cNvPr id="29" name="Text Box 31"/>
            <p:cNvSpPr txBox="1">
              <a:spLocks noChangeArrowheads="1"/>
            </p:cNvSpPr>
            <p:nvPr/>
          </p:nvSpPr>
          <p:spPr bwMode="auto">
            <a:xfrm>
              <a:off x="10306050" y="6629400"/>
              <a:ext cx="558166" cy="230832"/>
            </a:xfrm>
            <a:prstGeom prst="rect">
              <a:avLst/>
            </a:prstGeom>
            <a:solidFill>
              <a:srgbClr val="FFFFFF"/>
            </a:solidFill>
            <a:ln>
              <a:noFill/>
            </a:ln>
            <a:effectLst/>
          </p:spPr>
          <p:txBody>
            <a:bodyPr wrap="none">
              <a:spAutoFit/>
            </a:bodyPr>
            <a:lstStyle/>
            <a:p>
              <a:r>
                <a:rPr lang="en-GB" altLang="en-US" sz="900" b="1" dirty="0">
                  <a:latin typeface="Tw Cen MT Condensed" panose="020B0606020104020203" pitchFamily="34" charset="0"/>
                </a:rPr>
                <a:t>Real GDP</a:t>
              </a:r>
            </a:p>
          </p:txBody>
        </p:sp>
        <p:sp>
          <p:nvSpPr>
            <p:cNvPr id="30" name="Line 32"/>
            <p:cNvSpPr>
              <a:spLocks noChangeShapeType="1"/>
            </p:cNvSpPr>
            <p:nvPr/>
          </p:nvSpPr>
          <p:spPr bwMode="auto">
            <a:xfrm>
              <a:off x="8464550" y="6523038"/>
              <a:ext cx="2317750" cy="47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1" name="Line 33"/>
            <p:cNvSpPr>
              <a:spLocks noChangeShapeType="1"/>
            </p:cNvSpPr>
            <p:nvPr/>
          </p:nvSpPr>
          <p:spPr bwMode="auto">
            <a:xfrm>
              <a:off x="8455025" y="4221163"/>
              <a:ext cx="0" cy="230346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2" name="Line 34"/>
            <p:cNvSpPr>
              <a:spLocks noChangeShapeType="1"/>
            </p:cNvSpPr>
            <p:nvPr/>
          </p:nvSpPr>
          <p:spPr bwMode="auto">
            <a:xfrm>
              <a:off x="8939213" y="4454525"/>
              <a:ext cx="1560512" cy="15875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33" name="Oval 35"/>
            <p:cNvSpPr>
              <a:spLocks noChangeArrowheads="1"/>
            </p:cNvSpPr>
            <p:nvPr/>
          </p:nvSpPr>
          <p:spPr bwMode="auto">
            <a:xfrm>
              <a:off x="9771064" y="5308601"/>
              <a:ext cx="92075" cy="66675"/>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34" name="Text Box 36"/>
            <p:cNvSpPr txBox="1">
              <a:spLocks noChangeArrowheads="1"/>
            </p:cNvSpPr>
            <p:nvPr/>
          </p:nvSpPr>
          <p:spPr bwMode="auto">
            <a:xfrm>
              <a:off x="10440988" y="5940425"/>
              <a:ext cx="34336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AD</a:t>
              </a:r>
              <a:r>
                <a:rPr lang="en-GB" altLang="en-US" sz="700" b="1" dirty="0">
                  <a:latin typeface="Tw Cen MT Condensed" panose="020B0606020104020203" pitchFamily="34" charset="0"/>
                </a:rPr>
                <a:t>2</a:t>
              </a:r>
              <a:endParaRPr lang="en-GB" altLang="en-US" sz="300" b="1" dirty="0">
                <a:latin typeface="Tw Cen MT Condensed" panose="020B0606020104020203" pitchFamily="34" charset="0"/>
              </a:endParaRPr>
            </a:p>
          </p:txBody>
        </p:sp>
        <p:sp>
          <p:nvSpPr>
            <p:cNvPr id="35" name="Text Box 37"/>
            <p:cNvSpPr txBox="1">
              <a:spLocks noChangeArrowheads="1"/>
            </p:cNvSpPr>
            <p:nvPr/>
          </p:nvSpPr>
          <p:spPr bwMode="auto">
            <a:xfrm>
              <a:off x="7710488" y="4195762"/>
              <a:ext cx="612668" cy="23083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b="1" dirty="0">
                  <a:latin typeface="Tw Cen MT Condensed" panose="020B0606020104020203" pitchFamily="34" charset="0"/>
                </a:rPr>
                <a:t>Price Level</a:t>
              </a:r>
            </a:p>
          </p:txBody>
        </p:sp>
      </p:grpSp>
      <p:sp>
        <p:nvSpPr>
          <p:cNvPr id="36" name="Text Box 10"/>
          <p:cNvSpPr txBox="1">
            <a:spLocks noChangeArrowheads="1"/>
          </p:cNvSpPr>
          <p:nvPr/>
        </p:nvSpPr>
        <p:spPr bwMode="auto">
          <a:xfrm>
            <a:off x="11446308" y="4524378"/>
            <a:ext cx="5524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altLang="en-US" sz="900" b="1" dirty="0">
                <a:latin typeface="Tw Cen MT Condensed" panose="020B0606020104020203" pitchFamily="34" charset="0"/>
              </a:rPr>
              <a:t>SRAS</a:t>
            </a:r>
          </a:p>
        </p:txBody>
      </p:sp>
      <p:sp>
        <p:nvSpPr>
          <p:cNvPr id="37" name="TextBox 36"/>
          <p:cNvSpPr txBox="1"/>
          <p:nvPr/>
        </p:nvSpPr>
        <p:spPr>
          <a:xfrm>
            <a:off x="9933415" y="512417"/>
            <a:ext cx="1119858" cy="369332"/>
          </a:xfrm>
          <a:prstGeom prst="rect">
            <a:avLst/>
          </a:prstGeom>
          <a:noFill/>
        </p:spPr>
        <p:txBody>
          <a:bodyPr wrap="none" rtlCol="0">
            <a:spAutoFit/>
          </a:bodyPr>
          <a:lstStyle/>
          <a:p>
            <a:r>
              <a:rPr lang="en-GB" b="1" u="sng" dirty="0">
                <a:latin typeface="Tw Cen MT Condensed" panose="020B0606020104020203" pitchFamily="34" charset="0"/>
              </a:rPr>
              <a:t>DIAGRAM 1</a:t>
            </a:r>
          </a:p>
        </p:txBody>
      </p:sp>
      <p:sp>
        <p:nvSpPr>
          <p:cNvPr id="38" name="TextBox 37"/>
          <p:cNvSpPr txBox="1"/>
          <p:nvPr/>
        </p:nvSpPr>
        <p:spPr>
          <a:xfrm>
            <a:off x="9994299" y="3746821"/>
            <a:ext cx="1119858" cy="369332"/>
          </a:xfrm>
          <a:prstGeom prst="rect">
            <a:avLst/>
          </a:prstGeom>
          <a:noFill/>
        </p:spPr>
        <p:txBody>
          <a:bodyPr wrap="none" rtlCol="0">
            <a:spAutoFit/>
          </a:bodyPr>
          <a:lstStyle/>
          <a:p>
            <a:r>
              <a:rPr lang="en-GB" b="1" u="sng" dirty="0">
                <a:latin typeface="Tw Cen MT Condensed" panose="020B0606020104020203" pitchFamily="34" charset="0"/>
              </a:rPr>
              <a:t>DIAGRAM 2</a:t>
            </a:r>
          </a:p>
        </p:txBody>
      </p:sp>
      <p:sp>
        <p:nvSpPr>
          <p:cNvPr id="40" name="Title 1">
            <a:extLst>
              <a:ext uri="{FF2B5EF4-FFF2-40B4-BE49-F238E27FC236}">
                <a16:creationId xmlns:a16="http://schemas.microsoft.com/office/drawing/2014/main" id="{76938F3B-B3FB-4DCB-AA62-27AE5259331D}"/>
              </a:ext>
            </a:extLst>
          </p:cNvPr>
          <p:cNvSpPr>
            <a:spLocks noGrp="1"/>
          </p:cNvSpPr>
          <p:nvPr>
            <p:ph type="title"/>
          </p:nvPr>
        </p:nvSpPr>
        <p:spPr>
          <a:xfrm>
            <a:off x="363341" y="176438"/>
            <a:ext cx="10515600" cy="1325563"/>
          </a:xfrm>
        </p:spPr>
        <p:txBody>
          <a:bodyPr/>
          <a:lstStyle/>
          <a:p>
            <a:r>
              <a:rPr lang="en-US" b="1" dirty="0">
                <a:latin typeface="Tw Cen MT Condensed" panose="020B0606020104020203" pitchFamily="34" charset="0"/>
              </a:rPr>
              <a:t>RWS6: Macroeconomic Equilibrium</a:t>
            </a:r>
            <a:br>
              <a:rPr lang="en-US" b="1" dirty="0">
                <a:latin typeface="Tw Cen MT Condensed" panose="020B0606020104020203" pitchFamily="34" charset="0"/>
              </a:rPr>
            </a:br>
            <a:r>
              <a:rPr lang="en-US" sz="3600" b="1" dirty="0">
                <a:solidFill>
                  <a:srgbClr val="FF0000"/>
                </a:solidFill>
                <a:latin typeface="Tw Cen MT Condensed" panose="020B0606020104020203" pitchFamily="34" charset="0"/>
              </a:rPr>
              <a:t>The Short Run and Long Run – YOUR NOTES</a:t>
            </a:r>
          </a:p>
        </p:txBody>
      </p:sp>
    </p:spTree>
    <p:extLst>
      <p:ext uri="{BB962C8B-B14F-4D97-AF65-F5344CB8AC3E}">
        <p14:creationId xmlns:p14="http://schemas.microsoft.com/office/powerpoint/2010/main" val="41327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6"/>
                                        </p:tgtEl>
                                      </p:cBhvr>
                                    </p:animEffect>
                                    <p:set>
                                      <p:cBhvr>
                                        <p:cTn id="7" dur="1" fill="hold">
                                          <p:stCondLst>
                                            <p:cond delay="1999"/>
                                          </p:stCondLst>
                                        </p:cTn>
                                        <p:tgtEl>
                                          <p:spTgt spid="36"/>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4107"/>
          </a:xfrm>
        </p:spPr>
        <p:txBody>
          <a:bodyPr>
            <a:normAutofit fontScale="90000"/>
          </a:bodyPr>
          <a:lstStyle/>
          <a:p>
            <a:r>
              <a:rPr lang="en-GB" u="sng" dirty="0">
                <a:latin typeface="Tw Cen MT Condensed" panose="020B0606020104020203" pitchFamily="34" charset="0"/>
              </a:rPr>
              <a:t>Testing so far….</a:t>
            </a:r>
            <a:r>
              <a:rPr lang="en-GB" sz="2800" u="sng" dirty="0">
                <a:solidFill>
                  <a:srgbClr val="FF0000"/>
                </a:solidFill>
                <a:latin typeface="Tw Cen MT Condensed" panose="020B0606020104020203" pitchFamily="34" charset="0"/>
              </a:rPr>
              <a:t>Classical AD/AS Model, Equilibrium and Effects on Macroeconomic Objectives</a:t>
            </a:r>
          </a:p>
        </p:txBody>
      </p:sp>
      <p:sp>
        <p:nvSpPr>
          <p:cNvPr id="3" name="Content Placeholder 2"/>
          <p:cNvSpPr>
            <a:spLocks noGrp="1"/>
          </p:cNvSpPr>
          <p:nvPr>
            <p:ph idx="1"/>
          </p:nvPr>
        </p:nvSpPr>
        <p:spPr>
          <a:xfrm>
            <a:off x="-1" y="524107"/>
            <a:ext cx="2732049" cy="6333893"/>
          </a:xfrm>
        </p:spPr>
        <p:txBody>
          <a:bodyPr>
            <a:noAutofit/>
          </a:bodyPr>
          <a:lstStyle/>
          <a:p>
            <a:pPr marL="0" indent="0">
              <a:lnSpc>
                <a:spcPct val="120000"/>
              </a:lnSpc>
              <a:spcBef>
                <a:spcPts val="0"/>
              </a:spcBef>
              <a:buNone/>
            </a:pPr>
            <a:r>
              <a:rPr lang="en-GB" sz="1300" b="1" dirty="0">
                <a:latin typeface="Tw Cen MT Condensed" panose="020B0606020104020203" pitchFamily="34" charset="0"/>
              </a:rPr>
              <a:t>In the following questions, “the effect” should focus on:</a:t>
            </a:r>
          </a:p>
          <a:p>
            <a:pPr marL="177800" indent="-177800">
              <a:lnSpc>
                <a:spcPct val="120000"/>
              </a:lnSpc>
              <a:spcBef>
                <a:spcPts val="0"/>
              </a:spcBef>
              <a:buAutoNum type="arabicPeriod"/>
            </a:pPr>
            <a:r>
              <a:rPr lang="en-GB" sz="1300" dirty="0">
                <a:latin typeface="Tw Cen MT Condensed" panose="020B0606020104020203" pitchFamily="34" charset="0"/>
              </a:rPr>
              <a:t>Whether a positive or negative output gap has been created</a:t>
            </a:r>
          </a:p>
          <a:p>
            <a:pPr marL="177800" indent="-177800">
              <a:lnSpc>
                <a:spcPct val="120000"/>
              </a:lnSpc>
              <a:spcBef>
                <a:spcPts val="0"/>
              </a:spcBef>
              <a:buAutoNum type="arabicPeriod"/>
            </a:pPr>
            <a:r>
              <a:rPr lang="en-GB" sz="1300" dirty="0">
                <a:latin typeface="Tw Cen MT Condensed" panose="020B0606020104020203" pitchFamily="34" charset="0"/>
              </a:rPr>
              <a:t>What the ‘explicit’ implications are for price levels (inflation disinflation or deflation) and economic growth (and how can you show this on the diagram) according to the AD/AS model</a:t>
            </a:r>
          </a:p>
          <a:p>
            <a:pPr marL="177800" indent="-177800">
              <a:lnSpc>
                <a:spcPct val="120000"/>
              </a:lnSpc>
              <a:spcBef>
                <a:spcPts val="0"/>
              </a:spcBef>
              <a:buAutoNum type="arabicPeriod"/>
            </a:pPr>
            <a:r>
              <a:rPr lang="en-GB" sz="1300" dirty="0">
                <a:latin typeface="Tw Cen MT Condensed" panose="020B0606020104020203" pitchFamily="34" charset="0"/>
              </a:rPr>
              <a:t>What might the ‘implicit’ implications for unemployment be? What could you say about unemployment even though it is not explicitly measured?	</a:t>
            </a:r>
          </a:p>
          <a:p>
            <a:pPr marL="0" indent="0">
              <a:lnSpc>
                <a:spcPct val="120000"/>
              </a:lnSpc>
              <a:spcBef>
                <a:spcPts val="0"/>
              </a:spcBef>
              <a:buNone/>
            </a:pPr>
            <a:endParaRPr lang="en-GB" sz="1300" dirty="0">
              <a:latin typeface="Tw Cen MT Condensed" panose="020B0606020104020203" pitchFamily="34" charset="0"/>
            </a:endParaRPr>
          </a:p>
          <a:p>
            <a:pPr marL="0" indent="0">
              <a:lnSpc>
                <a:spcPct val="120000"/>
              </a:lnSpc>
              <a:spcBef>
                <a:spcPts val="0"/>
              </a:spcBef>
              <a:buNone/>
            </a:pPr>
            <a:r>
              <a:rPr lang="en-GB" sz="1300" b="1" dirty="0">
                <a:latin typeface="Tw Cen MT Condensed" panose="020B0606020104020203" pitchFamily="34" charset="0"/>
              </a:rPr>
              <a:t>TASKS TO COMPLETE (answers on the right)</a:t>
            </a:r>
          </a:p>
          <a:p>
            <a:pPr marL="177800" indent="-177800">
              <a:lnSpc>
                <a:spcPct val="120000"/>
              </a:lnSpc>
              <a:spcBef>
                <a:spcPts val="0"/>
              </a:spcBef>
              <a:buAutoNum type="arabicPeriod"/>
            </a:pPr>
            <a:r>
              <a:rPr lang="en-GB" sz="1300" dirty="0">
                <a:latin typeface="Tw Cen MT Condensed" panose="020B0606020104020203" pitchFamily="34" charset="0"/>
              </a:rPr>
              <a:t>Draw an AD/AS diagram for the UK economy in long run equilibrium and show the short run effect on the economy from an increase in aggregate demand (you can make up a hypothetical reason as to why the AD curve is increasing).  </a:t>
            </a:r>
          </a:p>
          <a:p>
            <a:pPr marL="177800" indent="-177800">
              <a:lnSpc>
                <a:spcPct val="120000"/>
              </a:lnSpc>
              <a:spcBef>
                <a:spcPts val="0"/>
              </a:spcBef>
              <a:buAutoNum type="arabicPeriod"/>
            </a:pPr>
            <a:r>
              <a:rPr lang="en-GB" sz="1300" dirty="0">
                <a:latin typeface="Tw Cen MT Condensed" panose="020B0606020104020203" pitchFamily="34" charset="0"/>
              </a:rPr>
              <a:t>Draw an AD/AS diagram for the UK economy in long run equilibrium and show the short run effect on the economy from a decrease in aggregate demand (you can make up a hypothetical reason as to why AD is decreasing but it has to be different from above!)</a:t>
            </a:r>
          </a:p>
          <a:p>
            <a:pPr marL="514350" indent="-514350">
              <a:lnSpc>
                <a:spcPct val="120000"/>
              </a:lnSpc>
              <a:spcBef>
                <a:spcPts val="0"/>
              </a:spcBef>
              <a:buAutoNum type="arabicPeriod"/>
            </a:pPr>
            <a:endParaRPr lang="en-GB" sz="1300" dirty="0">
              <a:latin typeface="Tw Cen MT Condensed" panose="020B0606020104020203" pitchFamily="34" charset="0"/>
            </a:endParaRPr>
          </a:p>
          <a:p>
            <a:pPr marL="0" indent="0">
              <a:lnSpc>
                <a:spcPct val="120000"/>
              </a:lnSpc>
              <a:spcBef>
                <a:spcPts val="0"/>
              </a:spcBef>
              <a:buNone/>
            </a:pPr>
            <a:endParaRPr lang="en-GB" sz="1300" dirty="0">
              <a:latin typeface="Tw Cen MT Condensed" panose="020B0606020104020203" pitchFamily="34" charset="0"/>
            </a:endParaRPr>
          </a:p>
        </p:txBody>
      </p:sp>
      <p:sp>
        <p:nvSpPr>
          <p:cNvPr id="4" name="Rectangle 3"/>
          <p:cNvSpPr/>
          <p:nvPr/>
        </p:nvSpPr>
        <p:spPr>
          <a:xfrm>
            <a:off x="2988527" y="635620"/>
            <a:ext cx="4393580" cy="62223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5" name="Rectangle 4"/>
          <p:cNvSpPr/>
          <p:nvPr/>
        </p:nvSpPr>
        <p:spPr>
          <a:xfrm>
            <a:off x="7638585" y="635620"/>
            <a:ext cx="4382430" cy="622238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8" name="Straight Connector 7"/>
          <p:cNvCxnSpPr>
            <a:stCxn id="4" idx="1"/>
            <a:endCxn id="4" idx="3"/>
          </p:cNvCxnSpPr>
          <p:nvPr/>
        </p:nvCxnSpPr>
        <p:spPr>
          <a:xfrm>
            <a:off x="2988527" y="3746810"/>
            <a:ext cx="43935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38585" y="3731942"/>
            <a:ext cx="43935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64284" y="620753"/>
            <a:ext cx="1025537" cy="276999"/>
          </a:xfrm>
          <a:prstGeom prst="rect">
            <a:avLst/>
          </a:prstGeom>
          <a:noFill/>
        </p:spPr>
        <p:txBody>
          <a:bodyPr wrap="none" rtlCol="0">
            <a:spAutoFit/>
          </a:bodyPr>
          <a:lstStyle/>
          <a:p>
            <a:r>
              <a:rPr lang="en-GB" sz="1200" dirty="0">
                <a:latin typeface="Tw Cen MT Condensed" panose="020B0606020104020203" pitchFamily="34" charset="0"/>
              </a:rPr>
              <a:t>DIAGRAM – Task 1</a:t>
            </a:r>
          </a:p>
        </p:txBody>
      </p:sp>
      <p:sp>
        <p:nvSpPr>
          <p:cNvPr id="12" name="TextBox 11"/>
          <p:cNvSpPr txBox="1"/>
          <p:nvPr/>
        </p:nvSpPr>
        <p:spPr>
          <a:xfrm>
            <a:off x="4400875" y="3731942"/>
            <a:ext cx="2070503" cy="276999"/>
          </a:xfrm>
          <a:prstGeom prst="rect">
            <a:avLst/>
          </a:prstGeom>
          <a:noFill/>
        </p:spPr>
        <p:txBody>
          <a:bodyPr wrap="none" rtlCol="0">
            <a:spAutoFit/>
          </a:bodyPr>
          <a:lstStyle/>
          <a:p>
            <a:r>
              <a:rPr lang="en-GB" sz="1200" dirty="0">
                <a:latin typeface="Tw Cen MT Condensed" panose="020B0606020104020203" pitchFamily="34" charset="0"/>
              </a:rPr>
              <a:t>NOTE EXPLANATIONS ON EFFECTS – Task 1</a:t>
            </a:r>
          </a:p>
        </p:txBody>
      </p:sp>
      <p:sp>
        <p:nvSpPr>
          <p:cNvPr id="13" name="TextBox 12"/>
          <p:cNvSpPr txBox="1"/>
          <p:nvPr/>
        </p:nvSpPr>
        <p:spPr>
          <a:xfrm>
            <a:off x="9429117" y="635620"/>
            <a:ext cx="1025537" cy="276999"/>
          </a:xfrm>
          <a:prstGeom prst="rect">
            <a:avLst/>
          </a:prstGeom>
          <a:noFill/>
        </p:spPr>
        <p:txBody>
          <a:bodyPr wrap="none" rtlCol="0">
            <a:spAutoFit/>
          </a:bodyPr>
          <a:lstStyle/>
          <a:p>
            <a:r>
              <a:rPr lang="en-GB" sz="1200" dirty="0">
                <a:latin typeface="Tw Cen MT Condensed" panose="020B0606020104020203" pitchFamily="34" charset="0"/>
              </a:rPr>
              <a:t>DIAGRAM – Task 2</a:t>
            </a:r>
          </a:p>
        </p:txBody>
      </p:sp>
      <p:sp>
        <p:nvSpPr>
          <p:cNvPr id="14" name="TextBox 13"/>
          <p:cNvSpPr txBox="1"/>
          <p:nvPr/>
        </p:nvSpPr>
        <p:spPr>
          <a:xfrm>
            <a:off x="8920836" y="3737595"/>
            <a:ext cx="2070503" cy="276999"/>
          </a:xfrm>
          <a:prstGeom prst="rect">
            <a:avLst/>
          </a:prstGeom>
          <a:noFill/>
        </p:spPr>
        <p:txBody>
          <a:bodyPr wrap="none" rtlCol="0">
            <a:spAutoFit/>
          </a:bodyPr>
          <a:lstStyle/>
          <a:p>
            <a:r>
              <a:rPr lang="en-GB" sz="1200" dirty="0">
                <a:latin typeface="Tw Cen MT Condensed" panose="020B0606020104020203" pitchFamily="34" charset="0"/>
              </a:rPr>
              <a:t>NOTE EXPLANATIONS ON EFFECTS – Task 2</a:t>
            </a:r>
          </a:p>
        </p:txBody>
      </p:sp>
    </p:spTree>
    <p:extLst>
      <p:ext uri="{BB962C8B-B14F-4D97-AF65-F5344CB8AC3E}">
        <p14:creationId xmlns:p14="http://schemas.microsoft.com/office/powerpoint/2010/main" val="160143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TotalTime>
  <Words>4939</Words>
  <Application>Microsoft Office PowerPoint</Application>
  <PresentationFormat>Widescreen</PresentationFormat>
  <Paragraphs>728</Paragraphs>
  <Slides>43</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Tw Cen MT Condensed</vt:lpstr>
      <vt:lpstr>Office Theme</vt:lpstr>
      <vt:lpstr>PowerPoint Presentation</vt:lpstr>
      <vt:lpstr>PowerPoint Presentation</vt:lpstr>
      <vt:lpstr>RWS6: Macroeconomic Equilibrium The Short Run and Long Run</vt:lpstr>
      <vt:lpstr>RWS 6: Reminder of Next Two Weeks Benchmark 3 in 3 weeks time on RWS5 and 6: 20 MC’s and 25m Essay (first one!)</vt:lpstr>
      <vt:lpstr>PowerPoint Presentation</vt:lpstr>
      <vt:lpstr>RWS6: Macroeconomic Equilibrium 3 Models to Show Macroeconomic Equilibrium</vt:lpstr>
      <vt:lpstr>RWS6: Macroeconomic Equilibrium The Short Run and Long Run – YOUR NOTES</vt:lpstr>
      <vt:lpstr>RWS6: Macroeconomic Equilibrium The Short Run and Long Run – YOUR NOTES</vt:lpstr>
      <vt:lpstr>Testing so far….Classical AD/AS Model, Equilibrium and Effects on Macroeconomic Objectives</vt:lpstr>
      <vt:lpstr>PowerPoint Presentation</vt:lpstr>
      <vt:lpstr>Modelling Economic Objectives using the Classical AD/AS Model</vt:lpstr>
      <vt:lpstr>FULL CAPACITY, SPARE CAPACITY and OVER CAPACITY short run macro equilibrium</vt:lpstr>
      <vt:lpstr>FULL CAPACITY, SPARE CAPACITY and OVER CAPACITY short run macro equilibrium</vt:lpstr>
      <vt:lpstr>PowerPoint Presentation</vt:lpstr>
      <vt:lpstr>PowerPoint Presentation</vt:lpstr>
      <vt:lpstr>PowerPoint Presentation</vt:lpstr>
      <vt:lpstr>RWS 6 (MACRO): Macroeconomic Equilibrium “AD/AS PREP” - Changes to the Macroeconomic Equilibrium</vt:lpstr>
      <vt:lpstr>Keynes .v. Classicals: The Great Economic Debate</vt:lpstr>
      <vt:lpstr>STARTER - CAUSES OF UNEMPLOYMENT RECAP The following unemployment definitions are mixed up; you should be able to match the number to the letter.  Only one number can be used with one letter.</vt:lpstr>
      <vt:lpstr>TODAY: Classicals .v Keynesians Long Run Equilibrium Controversy (and consensus)!!!</vt:lpstr>
      <vt:lpstr>LONG RUN EQUILIBRIUM DEBATES: Keynesian and Classical Controversy Debate 1: Can equilibrium stay behind the LRAS for ever?  The Keynesian AS Theory</vt:lpstr>
      <vt:lpstr>LONG RUN EQUILIBRIUM DEBATES: Keynesian and Classical Controversy Controversy 1: Can equilibrium stay behind the LRAS for ever?  The Keynesian AS Theory</vt:lpstr>
      <vt:lpstr>PowerPoint Presentation</vt:lpstr>
      <vt:lpstr>PowerPoint Presentation</vt:lpstr>
      <vt:lpstr>Keynesian and Classical Approaches to Solving Unemployment: A Recap</vt:lpstr>
      <vt:lpstr>PowerPoint Presentation</vt:lpstr>
      <vt:lpstr>The Concept of ‘Policy Trade Offs’</vt:lpstr>
      <vt:lpstr>What is the best way to grow the economy? Demand side or supply side growth?</vt:lpstr>
      <vt:lpstr>What is the best way to grow the economy? Demand side or supply side growth?</vt:lpstr>
      <vt:lpstr>PowerPoint Presentation</vt:lpstr>
      <vt:lpstr>PowerPoint Presentation</vt:lpstr>
      <vt:lpstr>PowerPoint Presentation</vt:lpstr>
      <vt:lpstr>PowerPoint Presentation</vt:lpstr>
      <vt:lpstr>PowerPoint Presentation</vt:lpstr>
      <vt:lpstr>Where are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145</cp:revision>
  <cp:lastPrinted>2020-01-27T14:25:55Z</cp:lastPrinted>
  <dcterms:created xsi:type="dcterms:W3CDTF">2016-12-13T09:16:11Z</dcterms:created>
  <dcterms:modified xsi:type="dcterms:W3CDTF">2020-01-27T14:25:56Z</dcterms:modified>
</cp:coreProperties>
</file>