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9" r:id="rId4"/>
    <p:sldId id="271" r:id="rId5"/>
    <p:sldId id="274" r:id="rId6"/>
    <p:sldId id="267" r:id="rId7"/>
    <p:sldId id="270" r:id="rId8"/>
    <p:sldId id="278" r:id="rId9"/>
    <p:sldId id="276" r:id="rId10"/>
    <p:sldId id="277" r:id="rId11"/>
    <p:sldId id="273" r:id="rId12"/>
    <p:sldId id="269" r:id="rId13"/>
    <p:sldId id="272" r:id="rId14"/>
    <p:sldId id="268" r:id="rId15"/>
    <p:sldId id="265" r:id="rId16"/>
    <p:sldId id="266" r:id="rId17"/>
    <p:sldId id="307" r:id="rId18"/>
    <p:sldId id="309" r:id="rId19"/>
    <p:sldId id="281" r:id="rId20"/>
    <p:sldId id="282" r:id="rId21"/>
    <p:sldId id="283" r:id="rId22"/>
    <p:sldId id="293" r:id="rId23"/>
    <p:sldId id="295" r:id="rId24"/>
    <p:sldId id="296" r:id="rId25"/>
    <p:sldId id="297" r:id="rId26"/>
    <p:sldId id="294" r:id="rId27"/>
    <p:sldId id="280" r:id="rId28"/>
    <p:sldId id="279" r:id="rId29"/>
    <p:sldId id="288" r:id="rId30"/>
    <p:sldId id="298" r:id="rId31"/>
    <p:sldId id="300" r:id="rId32"/>
    <p:sldId id="289" r:id="rId33"/>
    <p:sldId id="290" r:id="rId34"/>
    <p:sldId id="291" r:id="rId35"/>
    <p:sldId id="292" r:id="rId36"/>
    <p:sldId id="308" r:id="rId37"/>
    <p:sldId id="285" r:id="rId38"/>
    <p:sldId id="304" r:id="rId39"/>
    <p:sldId id="305" r:id="rId40"/>
    <p:sldId id="306" r:id="rId41"/>
    <p:sldId id="287" r:id="rId4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64557" autoAdjust="0"/>
  </p:normalViewPr>
  <p:slideViewPr>
    <p:cSldViewPr snapToGrid="0">
      <p:cViewPr varScale="1">
        <p:scale>
          <a:sx n="68" d="100"/>
          <a:sy n="68" d="100"/>
        </p:scale>
        <p:origin x="13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 Condensed" panose="020B06060201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 Condensed" panose="020B0606020104020203" pitchFamily="34" charset="0"/>
              </a:defRPr>
            </a:lvl1pPr>
          </a:lstStyle>
          <a:p>
            <a:fld id="{2290E0E1-1DA2-4031-9DD0-831EC61F93ED}" type="datetimeFigureOut">
              <a:rPr lang="en-GB" smtClean="0"/>
              <a:pPr/>
              <a:t>28/02/2019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 Condensed" panose="020B06060201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 Condensed" panose="020B0606020104020203" pitchFamily="34" charset="0"/>
              </a:defRPr>
            </a:lvl1pPr>
          </a:lstStyle>
          <a:p>
            <a:fld id="{2C4947A4-2FF0-4E3B-A4E4-2F453FE892C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39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 Condensed" panose="020B06060201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 Condensed" panose="020B06060201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 Condensed" panose="020B06060201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 Condensed" panose="020B06060201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 Condensed" panose="020B06060201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47A4-2FF0-4E3B-A4E4-2F453FE892C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09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Class Exercise: 15</a:t>
            </a:r>
          </a:p>
          <a:p>
            <a:r>
              <a:rPr lang="en-GB" dirty="0" smtClean="0"/>
              <a:t>Watch Videos: 25</a:t>
            </a:r>
          </a:p>
          <a:p>
            <a:r>
              <a:rPr lang="en-GB" dirty="0" smtClean="0"/>
              <a:t>Write Notes: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49F32-6691-4B3A-B2F2-96C4D7019101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194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Class Exercise: 15</a:t>
            </a:r>
          </a:p>
          <a:p>
            <a:r>
              <a:rPr lang="en-GB" dirty="0" smtClean="0"/>
              <a:t>Watch Videos: 25</a:t>
            </a:r>
          </a:p>
          <a:p>
            <a:r>
              <a:rPr lang="en-GB" dirty="0" smtClean="0"/>
              <a:t>Write Notes: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49F32-6691-4B3A-B2F2-96C4D7019101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69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LESSON</a:t>
            </a:r>
            <a:r>
              <a:rPr lang="en-GB" baseline="0" dirty="0" smtClean="0"/>
              <a:t> PLAN</a:t>
            </a:r>
          </a:p>
          <a:p>
            <a:endParaRPr lang="en-GB" baseline="0" dirty="0" smtClean="0"/>
          </a:p>
          <a:p>
            <a:r>
              <a:rPr lang="en-GB" baseline="0" dirty="0" smtClean="0"/>
              <a:t>W190:</a:t>
            </a:r>
          </a:p>
          <a:p>
            <a:r>
              <a:rPr lang="en-GB" baseline="0" dirty="0" smtClean="0"/>
              <a:t>30: RECAP Booklet</a:t>
            </a:r>
          </a:p>
          <a:p>
            <a:r>
              <a:rPr lang="en-GB" baseline="0" dirty="0" smtClean="0"/>
              <a:t>30: Multiple Choice Questions and 9 Mark Question</a:t>
            </a:r>
          </a:p>
          <a:p>
            <a:r>
              <a:rPr lang="en-GB" baseline="0" dirty="0" smtClean="0"/>
              <a:t>30: </a:t>
            </a:r>
          </a:p>
          <a:p>
            <a:endParaRPr lang="en-GB" baseline="0" dirty="0" smtClean="0"/>
          </a:p>
          <a:p>
            <a:r>
              <a:rPr lang="en-GB" baseline="0" dirty="0" smtClean="0"/>
              <a:t>W230:</a:t>
            </a:r>
          </a:p>
          <a:p>
            <a:r>
              <a:rPr lang="en-GB" baseline="0" dirty="0" smtClean="0"/>
              <a:t>30: Response to the Financial Crisis</a:t>
            </a:r>
          </a:p>
          <a:p>
            <a:endParaRPr lang="en-GB" baseline="0" dirty="0" smtClean="0"/>
          </a:p>
          <a:p>
            <a:r>
              <a:rPr lang="en-GB" baseline="0" dirty="0" smtClean="0"/>
              <a:t>W290:</a:t>
            </a:r>
          </a:p>
          <a:p>
            <a:r>
              <a:rPr lang="en-GB" baseline="0" dirty="0" smtClean="0"/>
              <a:t>30: Monetary Debate</a:t>
            </a:r>
          </a:p>
          <a:p>
            <a:r>
              <a:rPr lang="en-GB" baseline="0" dirty="0" smtClean="0"/>
              <a:t>30: Fiscal Debate</a:t>
            </a:r>
          </a:p>
          <a:p>
            <a:r>
              <a:rPr lang="en-GB" baseline="0" dirty="0" smtClean="0"/>
              <a:t>30: Evaluating Monetary and Fiscal Policy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47A4-2FF0-4E3B-A4E4-2F453FE892C1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115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http://www.economicshelp.org/blog/334/uk-economy/uk-national-debt/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47A4-2FF0-4E3B-A4E4-2F453FE892C1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68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Have a discussion about whether financial markets are</a:t>
            </a:r>
            <a:r>
              <a:rPr lang="en-GB" baseline="0" dirty="0" smtClean="0"/>
              <a:t> positive in promoting development?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49F32-6691-4B3A-B2F2-96C4D701910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159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Have a discussion about whether financial markets are</a:t>
            </a:r>
            <a:r>
              <a:rPr lang="en-GB" baseline="0" dirty="0" smtClean="0"/>
              <a:t> positive in promoting development?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49F32-6691-4B3A-B2F2-96C4D701910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670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Have a discussion about whether financial markets are</a:t>
            </a:r>
            <a:r>
              <a:rPr lang="en-GB" baseline="0" dirty="0" smtClean="0"/>
              <a:t> positive in promoting development?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49F32-6691-4B3A-B2F2-96C4D701910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635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Have a discussion about whether financial markets are</a:t>
            </a:r>
            <a:r>
              <a:rPr lang="en-GB" baseline="0" dirty="0" smtClean="0"/>
              <a:t> positive in promoting development?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49F32-6691-4B3A-B2F2-96C4D701910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972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Have a discussion about whether financial markets are</a:t>
            </a:r>
            <a:r>
              <a:rPr lang="en-GB" baseline="0" dirty="0" smtClean="0"/>
              <a:t> positive in promoting development?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49F32-6691-4B3A-B2F2-96C4D701910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154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Have a discussion about whether financial markets are</a:t>
            </a:r>
            <a:r>
              <a:rPr lang="en-GB" baseline="0" dirty="0" smtClean="0"/>
              <a:t> positive in promoting development?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49F32-6691-4B3A-B2F2-96C4D701910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251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Have a discussion about whether financial markets are</a:t>
            </a:r>
            <a:r>
              <a:rPr lang="en-GB" baseline="0" dirty="0" smtClean="0"/>
              <a:t> positive in promoting development?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49F32-6691-4B3A-B2F2-96C4D701910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463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Have a discussion about whether financial markets are</a:t>
            </a:r>
            <a:r>
              <a:rPr lang="en-GB" baseline="0" dirty="0" smtClean="0"/>
              <a:t> positive in promoting development?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49F32-6691-4B3A-B2F2-96C4D7019101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05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BFD2-55E8-4D1E-B7A6-0D7133EFACAE}" type="datetimeFigureOut">
              <a:rPr lang="en-GB" smtClean="0"/>
              <a:t>28/02/2019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808-E25B-411B-B483-19A077FA003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81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BFD2-55E8-4D1E-B7A6-0D7133EFACAE}" type="datetimeFigureOut">
              <a:rPr lang="en-GB" smtClean="0"/>
              <a:t>28/02/2019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808-E25B-411B-B483-19A077FA003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BFD2-55E8-4D1E-B7A6-0D7133EFACAE}" type="datetimeFigureOut">
              <a:rPr lang="en-GB" smtClean="0"/>
              <a:t>28/02/2019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808-E25B-411B-B483-19A077FA003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06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BFD2-55E8-4D1E-B7A6-0D7133EFACAE}" type="datetimeFigureOut">
              <a:rPr lang="en-GB" smtClean="0"/>
              <a:t>28/02/2019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808-E25B-411B-B483-19A077FA003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40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BFD2-55E8-4D1E-B7A6-0D7133EFACAE}" type="datetimeFigureOut">
              <a:rPr lang="en-GB" smtClean="0"/>
              <a:t>28/02/2019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808-E25B-411B-B483-19A077FA003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52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BFD2-55E8-4D1E-B7A6-0D7133EFACAE}" type="datetimeFigureOut">
              <a:rPr lang="en-GB" smtClean="0"/>
              <a:t>28/02/2019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808-E25B-411B-B483-19A077FA003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0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BFD2-55E8-4D1E-B7A6-0D7133EFACAE}" type="datetimeFigureOut">
              <a:rPr lang="en-GB" smtClean="0"/>
              <a:t>28/02/2019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808-E25B-411B-B483-19A077FA003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2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BFD2-55E8-4D1E-B7A6-0D7133EFACAE}" type="datetimeFigureOut">
              <a:rPr lang="en-GB" smtClean="0"/>
              <a:t>28/02/2019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808-E25B-411B-B483-19A077FA003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70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BFD2-55E8-4D1E-B7A6-0D7133EFACAE}" type="datetimeFigureOut">
              <a:rPr lang="en-GB" smtClean="0"/>
              <a:t>28/02/2019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808-E25B-411B-B483-19A077FA003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29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BFD2-55E8-4D1E-B7A6-0D7133EFACAE}" type="datetimeFigureOut">
              <a:rPr lang="en-GB" smtClean="0"/>
              <a:t>28/02/2019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808-E25B-411B-B483-19A077FA003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15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BFD2-55E8-4D1E-B7A6-0D7133EFACAE}" type="datetimeFigureOut">
              <a:rPr lang="en-GB" smtClean="0"/>
              <a:t>28/02/2019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808-E25B-411B-B483-19A077FA003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47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fld id="{8282BFD2-55E8-4D1E-B7A6-0D7133EFACAE}" type="datetimeFigureOut">
              <a:rPr lang="en-GB" smtClean="0"/>
              <a:pPr/>
              <a:t>28/02/2019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fld id="{6EA9A808-E25B-411B-B483-19A077FA003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64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 Condensed" panose="020B0606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 Condensed" panose="020B0606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 Condensed" panose="020B0606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 Condensed" panose="020B0606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 Condensed" panose="020B0606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 Condensed" panose="020B0606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oxViRn5yP8" TargetMode="External"/><Relationship Id="rId5" Type="http://schemas.openxmlformats.org/officeDocument/2006/relationships/hyperlink" Target="https://www.youtube.com/watch?v=JVSpPXterd0" TargetMode="External"/><Relationship Id="rId4" Type="http://schemas.openxmlformats.org/officeDocument/2006/relationships/hyperlink" Target="http://www.youtube.com/watch?v=mzJmTCYmo9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oxViRn5yP8" TargetMode="External"/><Relationship Id="rId5" Type="http://schemas.openxmlformats.org/officeDocument/2006/relationships/hyperlink" Target="https://www.youtube.com/watch?v=JVSpPXterd0" TargetMode="External"/><Relationship Id="rId4" Type="http://schemas.openxmlformats.org/officeDocument/2006/relationships/hyperlink" Target="http://www.youtube.com/watch?v=mzJmTCYmo9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nkofengland.co.uk/monetarypolicy/pages/qe/default.aspx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964" y="193964"/>
            <a:ext cx="11767127" cy="644698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9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WEEK 6</a:t>
            </a:r>
            <a:endParaRPr lang="en-GB" sz="199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24" y="0"/>
            <a:ext cx="11968243" cy="155109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w Cen MT Condensed" panose="020B0606020104020203" pitchFamily="34" charset="0"/>
              </a:rPr>
              <a:t>Stage 2: Bank Basics - Magic Money</a:t>
            </a:r>
            <a:r>
              <a:rPr lang="en-US" sz="3600" b="1" dirty="0" smtClean="0">
                <a:latin typeface="Tw Cen MT Condensed" panose="020B0606020104020203" pitchFamily="34" charset="0"/>
              </a:rPr>
              <a:t/>
            </a:r>
            <a:br>
              <a:rPr lang="en-US" sz="3600" b="1" dirty="0" smtClean="0">
                <a:latin typeface="Tw Cen MT Condensed" panose="020B0606020104020203" pitchFamily="34" charset="0"/>
              </a:rPr>
            </a:br>
            <a:r>
              <a:rPr lang="en-GB" sz="3100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The importance of credit: Why is banking so important to the </a:t>
            </a:r>
            <a:r>
              <a:rPr lang="en-GB" sz="3100" b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economy</a:t>
            </a:r>
            <a:endParaRPr lang="en-US" sz="3100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825" y="1902371"/>
            <a:ext cx="3727216" cy="4779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49652" y="1551091"/>
            <a:ext cx="23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w Cen MT Condensed" panose="020B0606020104020203" pitchFamily="34" charset="0"/>
              </a:rPr>
              <a:t>MAGIC MONEY EXPLAINED</a:t>
            </a:r>
            <a:endParaRPr lang="en-GB" b="1" dirty="0">
              <a:latin typeface="Tw Cen MT Condensed" panose="020B0606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4" y="1735757"/>
            <a:ext cx="7551507" cy="471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526" y="88034"/>
            <a:ext cx="11997677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w Cen MT Condensed" panose="020B0606020104020203" pitchFamily="34" charset="0"/>
              </a:rPr>
              <a:t>Stage 2: Bank Basics</a:t>
            </a:r>
            <a:r>
              <a:rPr lang="en-US" sz="3600" b="1" dirty="0" smtClean="0">
                <a:latin typeface="Tw Cen MT Condensed" panose="020B0606020104020203" pitchFamily="34" charset="0"/>
              </a:rPr>
              <a:t/>
            </a:r>
            <a:br>
              <a:rPr lang="en-US" sz="3600" b="1" dirty="0" smtClean="0">
                <a:latin typeface="Tw Cen MT Condensed" panose="020B0606020104020203" pitchFamily="34" charset="0"/>
              </a:rPr>
            </a:br>
            <a:r>
              <a:rPr lang="en-US" sz="2700" b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The Overall Banking System: The Role of the Central Bank and the UK Banking Market</a:t>
            </a:r>
            <a:endParaRPr lang="en-US" sz="2800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138" y="1320876"/>
            <a:ext cx="2504986" cy="2340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877" y="3751503"/>
            <a:ext cx="3937211" cy="294815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017682" y="1359162"/>
            <a:ext cx="2529466" cy="2356372"/>
            <a:chOff x="5480412" y="1245919"/>
            <a:chExt cx="2529466" cy="23563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0412" y="1261402"/>
              <a:ext cx="2529466" cy="23408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284238" y="1245919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atin typeface="Tw Cen MT Condensed" panose="020B0606020104020203" pitchFamily="34" charset="0"/>
                </a:rPr>
                <a:t>2015</a:t>
              </a:r>
              <a:endParaRPr lang="en-GB" b="1" dirty="0">
                <a:latin typeface="Tw Cen MT Condensed" panose="020B0606020104020203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8140" y="1674392"/>
            <a:ext cx="4344677" cy="4708043"/>
            <a:chOff x="2538522" y="1305060"/>
            <a:chExt cx="4344677" cy="4708043"/>
          </a:xfrm>
        </p:grpSpPr>
        <p:sp>
          <p:nvSpPr>
            <p:cNvPr id="25" name="Rectangle 24"/>
            <p:cNvSpPr/>
            <p:nvPr/>
          </p:nvSpPr>
          <p:spPr>
            <a:xfrm>
              <a:off x="2538522" y="1305060"/>
              <a:ext cx="4344677" cy="47080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 Cen MT Condensed" panose="020B0606020104020203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17843" y="1489726"/>
              <a:ext cx="2830668" cy="444724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671258" y="3213963"/>
              <a:ext cx="94658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latin typeface="Tw Cen MT Condensed" panose="020B0606020104020203" pitchFamily="34" charset="0"/>
                </a:rPr>
                <a:t>PRIVATE BANKS</a:t>
              </a:r>
              <a:endParaRPr lang="en-GB" sz="1600" b="1" dirty="0">
                <a:latin typeface="Tw Cen MT Condensed" panose="020B060602010402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71258" y="5256821"/>
              <a:ext cx="94658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latin typeface="Tw Cen MT Condensed" panose="020B0606020104020203" pitchFamily="34" charset="0"/>
                </a:rPr>
                <a:t>SAVERS</a:t>
              </a:r>
              <a:endParaRPr lang="en-GB" sz="1600" b="1" dirty="0">
                <a:latin typeface="Tw Cen MT Condensed" panose="020B0606020104020203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5033177" y="3961544"/>
              <a:ext cx="0" cy="1295277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992882" y="3961544"/>
              <a:ext cx="0" cy="1295277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053595" y="3961544"/>
              <a:ext cx="0" cy="1295277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5033177" y="2566325"/>
              <a:ext cx="3978" cy="455171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012760" y="3961544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Tw Cen MT Condensed" panose="020B0606020104020203" pitchFamily="34" charset="0"/>
                </a:rPr>
                <a:t>Deposits</a:t>
              </a:r>
              <a:endParaRPr lang="en-GB" sz="1100" b="1" dirty="0">
                <a:latin typeface="Tw Cen MT Condensed" panose="020B060602010402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20719" y="2532300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Tw Cen MT Condensed" panose="020B0606020104020203" pitchFamily="34" charset="0"/>
                </a:rPr>
                <a:t>Deposits</a:t>
              </a:r>
              <a:endParaRPr lang="en-GB" sz="1100" b="1" dirty="0">
                <a:latin typeface="Tw Cen MT Condensed" panose="020B060602010402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33177" y="3899093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Tw Cen MT Condensed" panose="020B0606020104020203" pitchFamily="34" charset="0"/>
                </a:rPr>
                <a:t>Deposits</a:t>
              </a:r>
              <a:endParaRPr lang="en-GB" sz="1100" b="1" dirty="0">
                <a:latin typeface="Tw Cen MT Condensed" panose="020B060602010402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73472" y="3899093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Tw Cen MT Condensed" panose="020B0606020104020203" pitchFamily="34" charset="0"/>
                </a:rPr>
                <a:t>Deposits</a:t>
              </a:r>
              <a:endParaRPr lang="en-GB" sz="1100" b="1" dirty="0">
                <a:latin typeface="Tw Cen MT Condensed" panose="020B0606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73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w Cen MT Condensed" panose="020B0606020104020203" pitchFamily="34" charset="0"/>
              </a:rPr>
              <a:t>Stage 3: Banks Advanced</a:t>
            </a:r>
            <a:br>
              <a:rPr lang="en-US" sz="3600" b="1" dirty="0" smtClean="0">
                <a:latin typeface="Tw Cen MT Condensed" panose="020B0606020104020203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Bank Balance Sheets, Leverage and Zombie Banks</a:t>
            </a:r>
            <a:endParaRPr lang="en-US" sz="2800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200" y="1225689"/>
            <a:ext cx="30202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GB" sz="2400" b="1" dirty="0">
                <a:latin typeface="Tw Cen MT Condensed" panose="020B0606020104020203" pitchFamily="34" charset="0"/>
                <a:ea typeface="Calibri" panose="020F0502020204030204" pitchFamily="34" charset="0"/>
              </a:rPr>
              <a:t>What is a balance sheet?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GB" sz="2400" b="1" dirty="0">
                <a:latin typeface="Tw Cen MT Condensed" panose="020B0606020104020203" pitchFamily="34" charset="0"/>
                <a:ea typeface="Calibri" panose="020F0502020204030204" pitchFamily="34" charset="0"/>
              </a:rPr>
              <a:t>How do banks and business balance sheets differ</a:t>
            </a:r>
            <a:r>
              <a:rPr lang="en-GB" sz="2400" b="1" dirty="0" smtClean="0">
                <a:latin typeface="Tw Cen MT Condensed" panose="020B0606020104020203" pitchFamily="34" charset="0"/>
                <a:ea typeface="Calibri" panose="020F0502020204030204" pitchFamily="34" charset="0"/>
              </a:rPr>
              <a:t>?</a:t>
            </a:r>
            <a:endParaRPr lang="en-GB" sz="2000" b="1" dirty="0">
              <a:latin typeface="Tw Cen MT Condensed" panose="020B0606020104020203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0920" y="1752680"/>
            <a:ext cx="2537874" cy="489364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latin typeface="Tw Cen MT Condensed" panose="020B0606020104020203" pitchFamily="34" charset="0"/>
              </a:rPr>
              <a:t>Balance sheet for Olly</a:t>
            </a:r>
          </a:p>
          <a:p>
            <a:endParaRPr lang="en-GB" sz="1400" dirty="0">
              <a:latin typeface="Tw Cen MT Condensed" panose="020B0606020104020203" pitchFamily="34" charset="0"/>
            </a:endParaRPr>
          </a:p>
          <a:p>
            <a:r>
              <a:rPr lang="en-GB" sz="1400" b="1" u="sng" dirty="0" smtClean="0">
                <a:latin typeface="Tw Cen MT Condensed" panose="020B0606020104020203" pitchFamily="34" charset="0"/>
              </a:rPr>
              <a:t>Assets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House</a:t>
            </a:r>
            <a:r>
              <a:rPr lang="en-GB" sz="1400" dirty="0" smtClean="0">
                <a:latin typeface="Tw Cen MT Condensed" panose="020B0606020104020203" pitchFamily="34" charset="0"/>
              </a:rPr>
              <a:t>		£544,000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Deposits in Bank</a:t>
            </a:r>
            <a:r>
              <a:rPr lang="en-GB" sz="1400" dirty="0" smtClean="0">
                <a:latin typeface="Tw Cen MT Condensed" panose="020B0606020104020203" pitchFamily="34" charset="0"/>
              </a:rPr>
              <a:t>		£5,000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Car</a:t>
            </a:r>
            <a:r>
              <a:rPr lang="en-GB" sz="1400" dirty="0" smtClean="0">
                <a:latin typeface="Tw Cen MT Condensed" panose="020B0606020104020203" pitchFamily="34" charset="0"/>
              </a:rPr>
              <a:t>		£5,000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Stuff I own</a:t>
            </a:r>
            <a:r>
              <a:rPr lang="en-GB" sz="1400" dirty="0" smtClean="0">
                <a:latin typeface="Tw Cen MT Condensed" panose="020B0606020104020203" pitchFamily="34" charset="0"/>
              </a:rPr>
              <a:t>		£10,000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Pension</a:t>
            </a:r>
            <a:r>
              <a:rPr lang="en-GB" sz="1400" dirty="0" smtClean="0">
                <a:latin typeface="Tw Cen MT Condensed" panose="020B0606020104020203" pitchFamily="34" charset="0"/>
              </a:rPr>
              <a:t>		£40,000</a:t>
            </a:r>
          </a:p>
          <a:p>
            <a:endParaRPr lang="en-GB" sz="1200" i="1" dirty="0" smtClean="0">
              <a:solidFill>
                <a:srgbClr val="FF0000"/>
              </a:solidFill>
              <a:latin typeface="Tw Cen MT Condensed" panose="020B0606020104020203" pitchFamily="34" charset="0"/>
            </a:endParaRPr>
          </a:p>
          <a:p>
            <a:r>
              <a:rPr lang="en-GB" sz="1200" i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Total		£604,000</a:t>
            </a:r>
          </a:p>
          <a:p>
            <a:endParaRPr lang="en-GB" sz="1400" dirty="0">
              <a:latin typeface="Tw Cen MT Condensed" panose="020B0606020104020203" pitchFamily="34" charset="0"/>
            </a:endParaRPr>
          </a:p>
          <a:p>
            <a:r>
              <a:rPr lang="en-GB" sz="1400" b="1" u="sng" dirty="0" smtClean="0">
                <a:latin typeface="Tw Cen MT Condensed" panose="020B0606020104020203" pitchFamily="34" charset="0"/>
              </a:rPr>
              <a:t>Liabilities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House owned by bank </a:t>
            </a:r>
            <a:r>
              <a:rPr lang="en-GB" sz="1400" dirty="0" smtClean="0">
                <a:latin typeface="Tw Cen MT Condensed" panose="020B0606020104020203" pitchFamily="34" charset="0"/>
              </a:rPr>
              <a:t>	£300,000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Credit Card Debt</a:t>
            </a:r>
            <a:r>
              <a:rPr lang="en-GB" sz="1400" dirty="0" smtClean="0">
                <a:latin typeface="Tw Cen MT Condensed" panose="020B0606020104020203" pitchFamily="34" charset="0"/>
              </a:rPr>
              <a:t>	£1,000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Car Loan</a:t>
            </a:r>
            <a:r>
              <a:rPr lang="en-GB" sz="1400" dirty="0" smtClean="0">
                <a:latin typeface="Tw Cen MT Condensed" panose="020B0606020104020203" pitchFamily="34" charset="0"/>
              </a:rPr>
              <a:t>		£1,000</a:t>
            </a:r>
          </a:p>
          <a:p>
            <a:endParaRPr lang="en-GB" sz="1200" i="1" dirty="0" smtClean="0">
              <a:solidFill>
                <a:srgbClr val="FF0000"/>
              </a:solidFill>
              <a:latin typeface="Tw Cen MT Condensed" panose="020B0606020104020203" pitchFamily="34" charset="0"/>
            </a:endParaRPr>
          </a:p>
          <a:p>
            <a:r>
              <a:rPr lang="en-GB" sz="1200" i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Total		£302,000</a:t>
            </a:r>
          </a:p>
          <a:p>
            <a:endParaRPr lang="en-GB" sz="1400" dirty="0" smtClean="0">
              <a:latin typeface="Tw Cen MT Condensed" panose="020B0606020104020203" pitchFamily="34" charset="0"/>
            </a:endParaRPr>
          </a:p>
          <a:p>
            <a:endParaRPr lang="en-GB" sz="1400" dirty="0">
              <a:latin typeface="Tw Cen MT Condensed" panose="020B0606020104020203" pitchFamily="34" charset="0"/>
            </a:endParaRPr>
          </a:p>
          <a:p>
            <a:r>
              <a:rPr lang="en-GB" sz="1200" b="1" i="1" u="sng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Equity</a:t>
            </a:r>
            <a:r>
              <a:rPr lang="en-GB" sz="1200" b="1" i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		£302,000</a:t>
            </a:r>
            <a:endParaRPr lang="en-GB" sz="1200" b="1" i="1" u="sng" dirty="0" smtClean="0">
              <a:solidFill>
                <a:srgbClr val="FF0000"/>
              </a:solidFill>
              <a:latin typeface="Tw Cen MT Condensed" panose="020B0606020104020203" pitchFamily="34" charset="0"/>
            </a:endParaRPr>
          </a:p>
          <a:p>
            <a:endParaRPr lang="en-GB" sz="1400" dirty="0">
              <a:latin typeface="Tw Cen MT Condensed" panose="020B0606020104020203" pitchFamily="34" charset="0"/>
            </a:endParaRPr>
          </a:p>
          <a:p>
            <a:r>
              <a:rPr lang="en-GB" sz="1400" b="1" u="sng" dirty="0" smtClean="0">
                <a:latin typeface="Tw Cen MT Condensed" panose="020B0606020104020203" pitchFamily="34" charset="0"/>
              </a:rPr>
              <a:t>Total Liabilities &amp; Equity</a:t>
            </a:r>
            <a:r>
              <a:rPr lang="en-GB" sz="1400" b="1" dirty="0" smtClean="0">
                <a:latin typeface="Tw Cen MT Condensed" panose="020B0606020104020203" pitchFamily="34" charset="0"/>
              </a:rPr>
              <a:t>	</a:t>
            </a:r>
            <a:r>
              <a:rPr lang="en-GB" sz="1400" dirty="0" smtClean="0">
                <a:latin typeface="Tw Cen MT Condensed" panose="020B0606020104020203" pitchFamily="34" charset="0"/>
              </a:rPr>
              <a:t>£604,000</a:t>
            </a:r>
          </a:p>
          <a:p>
            <a:endParaRPr lang="en-GB" sz="1400" dirty="0">
              <a:latin typeface="Tw Cen MT Condensed" panose="020B0606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49918" y="1537236"/>
            <a:ext cx="2931363" cy="51090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Tw Cen MT Condensed" panose="020B0606020104020203" pitchFamily="34" charset="0"/>
              </a:rPr>
              <a:t>Balance sheet for Royal Bank of Scotland in 2008</a:t>
            </a:r>
          </a:p>
          <a:p>
            <a:endParaRPr lang="en-GB" sz="1400" dirty="0">
              <a:latin typeface="Tw Cen MT Condensed" panose="020B0606020104020203" pitchFamily="34" charset="0"/>
            </a:endParaRPr>
          </a:p>
          <a:p>
            <a:r>
              <a:rPr lang="en-GB" sz="1400" b="1" u="sng" dirty="0" smtClean="0">
                <a:latin typeface="Tw Cen MT Condensed" panose="020B0606020104020203" pitchFamily="34" charset="0"/>
              </a:rPr>
              <a:t>Assets</a:t>
            </a:r>
            <a:r>
              <a:rPr lang="en-GB" sz="1400" b="1" dirty="0" smtClean="0">
                <a:latin typeface="Tw Cen MT Condensed" panose="020B0606020104020203" pitchFamily="34" charset="0"/>
              </a:rPr>
              <a:t>		</a:t>
            </a:r>
            <a:r>
              <a:rPr lang="en-GB" sz="1200" u="sng" dirty="0" smtClean="0">
                <a:latin typeface="Tw Cen MT Condensed" panose="020B0606020104020203" pitchFamily="34" charset="0"/>
              </a:rPr>
              <a:t>Millions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Balance at central bank</a:t>
            </a:r>
            <a:r>
              <a:rPr lang="en-GB" sz="1400" dirty="0" smtClean="0">
                <a:latin typeface="Tw Cen MT Condensed" panose="020B0606020104020203" pitchFamily="34" charset="0"/>
              </a:rPr>
              <a:t>	£17,866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Treasury Bills/Bonds</a:t>
            </a:r>
            <a:r>
              <a:rPr lang="en-GB" sz="1400" dirty="0" smtClean="0">
                <a:latin typeface="Tw Cen MT Condensed" panose="020B0606020104020203" pitchFamily="34" charset="0"/>
              </a:rPr>
              <a:t>	£18,229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Loans</a:t>
            </a:r>
            <a:r>
              <a:rPr lang="en-GB" sz="1400" dirty="0" smtClean="0">
                <a:latin typeface="Tw Cen MT Condensed" panose="020B0606020104020203" pitchFamily="34" charset="0"/>
              </a:rPr>
              <a:t>		£1,048,710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Derivatives</a:t>
            </a:r>
            <a:r>
              <a:rPr lang="en-GB" sz="1400" dirty="0" smtClean="0">
                <a:latin typeface="Tw Cen MT Condensed" panose="020B0606020104020203" pitchFamily="34" charset="0"/>
              </a:rPr>
              <a:t>		£337,410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Other</a:t>
            </a:r>
            <a:r>
              <a:rPr lang="en-GB" sz="1400" dirty="0" smtClean="0">
                <a:latin typeface="Tw Cen MT Condensed" panose="020B0606020104020203" pitchFamily="34" charset="0"/>
              </a:rPr>
              <a:t>		£478,304</a:t>
            </a:r>
          </a:p>
          <a:p>
            <a:endParaRPr lang="en-GB" sz="1200" i="1" dirty="0" smtClean="0">
              <a:solidFill>
                <a:srgbClr val="FF0000"/>
              </a:solidFill>
              <a:latin typeface="Tw Cen MT Condensed" panose="020B0606020104020203" pitchFamily="34" charset="0"/>
            </a:endParaRPr>
          </a:p>
          <a:p>
            <a:r>
              <a:rPr lang="en-GB" sz="1200" i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Total		£1,900,519</a:t>
            </a:r>
          </a:p>
          <a:p>
            <a:endParaRPr lang="en-GB" sz="1400" dirty="0">
              <a:latin typeface="Tw Cen MT Condensed" panose="020B0606020104020203" pitchFamily="34" charset="0"/>
            </a:endParaRPr>
          </a:p>
          <a:p>
            <a:r>
              <a:rPr lang="en-GB" sz="1400" b="1" u="sng" dirty="0" smtClean="0">
                <a:latin typeface="Tw Cen MT Condensed" panose="020B0606020104020203" pitchFamily="34" charset="0"/>
              </a:rPr>
              <a:t>Liabilities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Deposits by banks</a:t>
            </a:r>
            <a:r>
              <a:rPr lang="en-GB" sz="1400" dirty="0" smtClean="0">
                <a:latin typeface="Tw Cen MT Condensed" panose="020B0606020104020203" pitchFamily="34" charset="0"/>
              </a:rPr>
              <a:t>	£312,663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Deposits by customers</a:t>
            </a:r>
            <a:r>
              <a:rPr lang="en-GB" sz="1400" dirty="0" smtClean="0">
                <a:latin typeface="Tw Cen MT Condensed" panose="020B0606020104020203" pitchFamily="34" charset="0"/>
              </a:rPr>
              <a:t>	£682,365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Other</a:t>
            </a:r>
            <a:r>
              <a:rPr lang="en-GB" sz="1400" dirty="0" smtClean="0">
                <a:latin typeface="Tw Cen MT Condensed" panose="020B0606020104020203" pitchFamily="34" charset="0"/>
              </a:rPr>
              <a:t>		£814,065</a:t>
            </a:r>
          </a:p>
          <a:p>
            <a:endParaRPr lang="en-GB" sz="1200" i="1" dirty="0" smtClean="0">
              <a:solidFill>
                <a:srgbClr val="FF0000"/>
              </a:solidFill>
              <a:latin typeface="Tw Cen MT Condensed" panose="020B0606020104020203" pitchFamily="34" charset="0"/>
            </a:endParaRPr>
          </a:p>
          <a:p>
            <a:r>
              <a:rPr lang="en-GB" sz="1200" i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Total		£1,809,093</a:t>
            </a:r>
          </a:p>
          <a:p>
            <a:endParaRPr lang="en-GB" sz="1400" dirty="0" smtClean="0">
              <a:latin typeface="Tw Cen MT Condensed" panose="020B0606020104020203" pitchFamily="34" charset="0"/>
            </a:endParaRPr>
          </a:p>
          <a:p>
            <a:endParaRPr lang="en-GB" sz="1400" dirty="0">
              <a:latin typeface="Tw Cen MT Condensed" panose="020B0606020104020203" pitchFamily="34" charset="0"/>
            </a:endParaRPr>
          </a:p>
          <a:p>
            <a:r>
              <a:rPr lang="en-GB" sz="1200" b="1" i="1" u="sng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Equity</a:t>
            </a:r>
            <a:r>
              <a:rPr lang="en-GB" sz="1200" b="1" i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		£91,246</a:t>
            </a:r>
            <a:endParaRPr lang="en-GB" sz="1200" b="1" i="1" u="sng" dirty="0" smtClean="0">
              <a:solidFill>
                <a:srgbClr val="FF0000"/>
              </a:solidFill>
              <a:latin typeface="Tw Cen MT Condensed" panose="020B0606020104020203" pitchFamily="34" charset="0"/>
            </a:endParaRPr>
          </a:p>
          <a:p>
            <a:endParaRPr lang="en-GB" sz="1400" dirty="0">
              <a:latin typeface="Tw Cen MT Condensed" panose="020B0606020104020203" pitchFamily="34" charset="0"/>
            </a:endParaRPr>
          </a:p>
          <a:p>
            <a:r>
              <a:rPr lang="en-GB" sz="1400" b="1" u="sng" dirty="0" smtClean="0">
                <a:latin typeface="Tw Cen MT Condensed" panose="020B0606020104020203" pitchFamily="34" charset="0"/>
              </a:rPr>
              <a:t>Total Liabilities &amp; Equity</a:t>
            </a:r>
            <a:r>
              <a:rPr lang="en-GB" sz="1400" b="1" dirty="0" smtClean="0">
                <a:latin typeface="Tw Cen MT Condensed" panose="020B0606020104020203" pitchFamily="34" charset="0"/>
              </a:rPr>
              <a:t>	</a:t>
            </a:r>
            <a:r>
              <a:rPr lang="en-GB" sz="1400" dirty="0" smtClean="0">
                <a:latin typeface="Tw Cen MT Condensed" panose="020B0606020104020203" pitchFamily="34" charset="0"/>
              </a:rPr>
              <a:t>£1,900,519</a:t>
            </a:r>
          </a:p>
          <a:p>
            <a:endParaRPr lang="en-GB" sz="14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693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w Cen MT Condensed" panose="020B0606020104020203" pitchFamily="34" charset="0"/>
              </a:rPr>
              <a:t>Stage 3: Banks Advanced</a:t>
            </a:r>
            <a:br>
              <a:rPr lang="en-US" sz="3600" b="1" dirty="0" smtClean="0">
                <a:latin typeface="Tw Cen MT Condensed" panose="020B0606020104020203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Bank Balance Sheets, Leverage and Zombie Banks</a:t>
            </a:r>
            <a:endParaRPr lang="en-US" sz="2800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9129" y="1272223"/>
            <a:ext cx="3655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 startAt="3"/>
            </a:pPr>
            <a:r>
              <a:rPr lang="en-GB" sz="2400" b="1" dirty="0" smtClean="0">
                <a:latin typeface="Tw Cen MT Condensed" panose="020B0606020104020203" pitchFamily="34" charset="0"/>
                <a:ea typeface="Calibri" panose="020F0502020204030204" pitchFamily="34" charset="0"/>
              </a:rPr>
              <a:t>What </a:t>
            </a:r>
            <a:r>
              <a:rPr lang="en-GB" sz="2400" b="1" dirty="0">
                <a:latin typeface="Tw Cen MT Condensed" panose="020B0606020104020203" pitchFamily="34" charset="0"/>
                <a:ea typeface="Calibri" panose="020F0502020204030204" pitchFamily="34" charset="0"/>
              </a:rPr>
              <a:t>is 'leverage'? Extracting money from </a:t>
            </a:r>
            <a:r>
              <a:rPr lang="en-GB" sz="2400" b="1" dirty="0" smtClean="0">
                <a:latin typeface="Tw Cen MT Condensed" panose="020B0606020104020203" pitchFamily="34" charset="0"/>
                <a:ea typeface="Calibri" panose="020F0502020204030204" pitchFamily="34" charset="0"/>
              </a:rPr>
              <a:t>money!</a:t>
            </a:r>
            <a:endParaRPr lang="en-GB" sz="2000" b="1" dirty="0">
              <a:latin typeface="Tw Cen MT Condensed" panose="020B0606020104020203" pitchFamily="34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 startAt="3"/>
            </a:pPr>
            <a:r>
              <a:rPr lang="en-GB" sz="2400" b="1" dirty="0">
                <a:latin typeface="Tw Cen MT Condensed" panose="020B0606020104020203" pitchFamily="34" charset="0"/>
                <a:ea typeface="Calibri" panose="020F0502020204030204" pitchFamily="34" charset="0"/>
              </a:rPr>
              <a:t>Solvency and insolvency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 startAt="3"/>
            </a:pPr>
            <a:r>
              <a:rPr lang="en-GB" sz="2400" b="1" dirty="0">
                <a:latin typeface="Tw Cen MT Condensed" panose="020B0606020104020203" pitchFamily="34" charset="0"/>
                <a:ea typeface="Calibri" panose="020F0502020204030204" pitchFamily="34" charset="0"/>
              </a:rPr>
              <a:t>Definition of Liquidity</a:t>
            </a:r>
            <a:endParaRPr lang="en-GB" sz="2000" b="1" dirty="0">
              <a:latin typeface="Tw Cen MT Condensed" panose="020B0606020104020203" pitchFamily="34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 startAt="3"/>
            </a:pPr>
            <a:r>
              <a:rPr lang="en-GB" sz="2400" b="1" dirty="0" smtClean="0">
                <a:latin typeface="Tw Cen MT Condensed" panose="020B0606020104020203" pitchFamily="34" charset="0"/>
                <a:ea typeface="Calibri" panose="020F0502020204030204" pitchFamily="34" charset="0"/>
              </a:rPr>
              <a:t>What </a:t>
            </a:r>
            <a:r>
              <a:rPr lang="en-GB" sz="2400" b="1" dirty="0">
                <a:latin typeface="Tw Cen MT Condensed" panose="020B0606020104020203" pitchFamily="34" charset="0"/>
                <a:ea typeface="Calibri" panose="020F0502020204030204" pitchFamily="34" charset="0"/>
              </a:rPr>
              <a:t>are Zombie banks?</a:t>
            </a:r>
            <a:endParaRPr lang="en-GB" sz="2000" b="1" dirty="0">
              <a:effectLst/>
              <a:latin typeface="Tw Cen MT Condensed" panose="020B0606020104020203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62473" y="4550044"/>
            <a:ext cx="2914071" cy="22775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Tw Cen MT Condensed" panose="020B0606020104020203" pitchFamily="34" charset="0"/>
              </a:rPr>
              <a:t>RBS 2008</a:t>
            </a:r>
          </a:p>
          <a:p>
            <a:endParaRPr lang="en-GB" sz="1600" dirty="0">
              <a:latin typeface="Tw Cen MT Condensed" panose="020B0606020104020203" pitchFamily="34" charset="0"/>
            </a:endParaRPr>
          </a:p>
          <a:p>
            <a:r>
              <a:rPr lang="en-GB" sz="1600" dirty="0" smtClean="0">
                <a:latin typeface="Tw Cen MT Condensed" panose="020B0606020104020203" pitchFamily="34" charset="0"/>
              </a:rPr>
              <a:t>Assets	£1900 Billion</a:t>
            </a:r>
          </a:p>
          <a:p>
            <a:r>
              <a:rPr lang="en-GB" sz="1600" dirty="0" smtClean="0">
                <a:latin typeface="Tw Cen MT Condensed" panose="020B0606020104020203" pitchFamily="34" charset="0"/>
              </a:rPr>
              <a:t>Liabilities	£1,809 Billion</a:t>
            </a:r>
          </a:p>
          <a:p>
            <a:r>
              <a:rPr lang="en-GB" sz="1600" dirty="0" smtClean="0">
                <a:latin typeface="Tw Cen MT Condensed" panose="020B0606020104020203" pitchFamily="34" charset="0"/>
              </a:rPr>
              <a:t>Equity	£91 Billion</a:t>
            </a:r>
          </a:p>
          <a:p>
            <a:endParaRPr lang="en-GB" sz="1600" dirty="0">
              <a:latin typeface="Tw Cen MT Condensed" panose="020B0606020104020203" pitchFamily="34" charset="0"/>
            </a:endParaRPr>
          </a:p>
          <a:p>
            <a:r>
              <a:rPr lang="en-GB" sz="1600" b="1" dirty="0" smtClean="0">
                <a:latin typeface="Tw Cen MT Condensed" panose="020B0606020104020203" pitchFamily="34" charset="0"/>
              </a:rPr>
              <a:t>Leverage	 20 to 1</a:t>
            </a:r>
          </a:p>
          <a:p>
            <a:r>
              <a:rPr lang="en-GB" sz="1000" b="1" dirty="0" smtClean="0">
                <a:solidFill>
                  <a:schemeClr val="tx2"/>
                </a:solidFill>
                <a:latin typeface="Tw Cen MT Condensed" panose="020B0606020104020203" pitchFamily="34" charset="0"/>
              </a:rPr>
              <a:t>Borrowing 20 times more than can pay back without losing assets.  Will only keep 91 billion which is very small for a large organisation like RBS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59816" y="41117"/>
            <a:ext cx="2216729" cy="21544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Tw Cen MT Condensed" panose="020B0606020104020203" pitchFamily="34" charset="0"/>
              </a:rPr>
              <a:t>APPLE 2008</a:t>
            </a:r>
          </a:p>
          <a:p>
            <a:endParaRPr lang="en-GB" sz="1600" dirty="0">
              <a:latin typeface="Tw Cen MT Condensed" panose="020B0606020104020203" pitchFamily="34" charset="0"/>
            </a:endParaRPr>
          </a:p>
          <a:p>
            <a:r>
              <a:rPr lang="en-GB" sz="1600" dirty="0" smtClean="0">
                <a:latin typeface="Tw Cen MT Condensed" panose="020B0606020104020203" pitchFamily="34" charset="0"/>
              </a:rPr>
              <a:t>Assets	£30 Billion</a:t>
            </a:r>
          </a:p>
          <a:p>
            <a:r>
              <a:rPr lang="en-GB" sz="1600" dirty="0" smtClean="0">
                <a:latin typeface="Tw Cen MT Condensed" panose="020B0606020104020203" pitchFamily="34" charset="0"/>
              </a:rPr>
              <a:t>Liabilities</a:t>
            </a:r>
            <a:r>
              <a:rPr lang="en-GB" sz="1600" dirty="0">
                <a:latin typeface="Tw Cen MT Condensed" panose="020B0606020104020203" pitchFamily="34" charset="0"/>
              </a:rPr>
              <a:t> </a:t>
            </a:r>
            <a:r>
              <a:rPr lang="en-GB" sz="1600" dirty="0" smtClean="0">
                <a:latin typeface="Tw Cen MT Condensed" panose="020B0606020104020203" pitchFamily="34" charset="0"/>
              </a:rPr>
              <a:t>  £12 Billion</a:t>
            </a:r>
          </a:p>
          <a:p>
            <a:r>
              <a:rPr lang="en-GB" sz="1600" dirty="0" smtClean="0">
                <a:latin typeface="Tw Cen MT Condensed" panose="020B0606020104020203" pitchFamily="34" charset="0"/>
              </a:rPr>
              <a:t>Equity	£18 Billion</a:t>
            </a:r>
          </a:p>
          <a:p>
            <a:endParaRPr lang="en-GB" sz="1600" dirty="0">
              <a:latin typeface="Tw Cen MT Condensed" panose="020B0606020104020203" pitchFamily="34" charset="0"/>
            </a:endParaRPr>
          </a:p>
          <a:p>
            <a:r>
              <a:rPr lang="en-GB" sz="1600" b="1" dirty="0" smtClean="0">
                <a:latin typeface="Tw Cen MT Condensed" panose="020B0606020104020203" pitchFamily="34" charset="0"/>
              </a:rPr>
              <a:t>Leverage	0.66 to 1</a:t>
            </a:r>
          </a:p>
          <a:p>
            <a:r>
              <a:rPr lang="en-GB" sz="900" b="1" dirty="0" smtClean="0">
                <a:solidFill>
                  <a:schemeClr val="tx2"/>
                </a:solidFill>
                <a:latin typeface="Tw Cen MT Condensed" panose="020B0606020104020203" pitchFamily="34" charset="0"/>
              </a:rPr>
              <a:t>Under leverage - could pay off liabilities and keep business</a:t>
            </a:r>
            <a:endParaRPr lang="en-GB" sz="900" b="1" dirty="0">
              <a:solidFill>
                <a:schemeClr val="tx2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59815" y="2287886"/>
            <a:ext cx="2216729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Tw Cen MT Condensed" panose="020B0606020104020203" pitchFamily="34" charset="0"/>
              </a:rPr>
              <a:t>OLLY </a:t>
            </a:r>
          </a:p>
          <a:p>
            <a:endParaRPr lang="en-GB" sz="1600" dirty="0">
              <a:latin typeface="Tw Cen MT Condensed" panose="020B0606020104020203" pitchFamily="34" charset="0"/>
            </a:endParaRPr>
          </a:p>
          <a:p>
            <a:r>
              <a:rPr lang="en-GB" sz="1600" dirty="0" smtClean="0">
                <a:latin typeface="Tw Cen MT Condensed" panose="020B0606020104020203" pitchFamily="34" charset="0"/>
              </a:rPr>
              <a:t>Assets	 £604,000</a:t>
            </a:r>
          </a:p>
          <a:p>
            <a:r>
              <a:rPr lang="en-GB" sz="1600" dirty="0" smtClean="0">
                <a:latin typeface="Tw Cen MT Condensed" panose="020B0606020104020203" pitchFamily="34" charset="0"/>
              </a:rPr>
              <a:t>Liabilities	 £302,000</a:t>
            </a:r>
          </a:p>
          <a:p>
            <a:r>
              <a:rPr lang="en-GB" sz="1600" dirty="0" smtClean="0">
                <a:latin typeface="Tw Cen MT Condensed" panose="020B0606020104020203" pitchFamily="34" charset="0"/>
              </a:rPr>
              <a:t>Equity	 £302,000</a:t>
            </a:r>
          </a:p>
          <a:p>
            <a:endParaRPr lang="en-GB" sz="1600" dirty="0">
              <a:latin typeface="Tw Cen MT Condensed" panose="020B0606020104020203" pitchFamily="34" charset="0"/>
            </a:endParaRPr>
          </a:p>
          <a:p>
            <a:r>
              <a:rPr lang="en-GB" sz="1600" b="1" dirty="0" smtClean="0">
                <a:latin typeface="Tw Cen MT Condensed" panose="020B0606020104020203" pitchFamily="34" charset="0"/>
              </a:rPr>
              <a:t>Leverage  1 to 1</a:t>
            </a:r>
          </a:p>
          <a:p>
            <a:r>
              <a:rPr lang="en-GB" sz="1000" b="1" dirty="0" smtClean="0">
                <a:solidFill>
                  <a:schemeClr val="tx2"/>
                </a:solidFill>
                <a:latin typeface="Tw Cen MT Condensed" panose="020B0606020104020203" pitchFamily="34" charset="0"/>
              </a:rPr>
              <a:t>Very </a:t>
            </a:r>
            <a:r>
              <a:rPr lang="en-GB" sz="1000" b="1" dirty="0">
                <a:solidFill>
                  <a:schemeClr val="tx2"/>
                </a:solidFill>
                <a:latin typeface="Tw Cen MT Condensed" panose="020B0606020104020203" pitchFamily="34" charset="0"/>
              </a:rPr>
              <a:t>safe = can pay off </a:t>
            </a:r>
            <a:r>
              <a:rPr lang="en-GB" sz="1000" b="1" dirty="0" smtClean="0">
                <a:solidFill>
                  <a:schemeClr val="tx2"/>
                </a:solidFill>
                <a:latin typeface="Tw Cen MT Condensed" panose="020B0606020104020203" pitchFamily="34" charset="0"/>
              </a:rPr>
              <a:t>liabilities and </a:t>
            </a:r>
            <a:r>
              <a:rPr lang="en-GB" sz="1000" b="1" dirty="0">
                <a:solidFill>
                  <a:schemeClr val="tx2"/>
                </a:solidFill>
                <a:latin typeface="Tw Cen MT Condensed" panose="020B0606020104020203" pitchFamily="34" charset="0"/>
              </a:rPr>
              <a:t>keep </a:t>
            </a:r>
            <a:r>
              <a:rPr lang="en-GB" sz="1000" b="1" dirty="0" smtClean="0">
                <a:solidFill>
                  <a:schemeClr val="tx2"/>
                </a:solidFill>
                <a:latin typeface="Tw Cen MT Condensed" panose="020B0606020104020203" pitchFamily="34" charset="0"/>
              </a:rPr>
              <a:t>assets</a:t>
            </a:r>
            <a:endParaRPr lang="en-GB" sz="1000" b="1" dirty="0">
              <a:solidFill>
                <a:schemeClr val="tx2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3906" y="3995447"/>
            <a:ext cx="3586238" cy="26776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u="sng" dirty="0" smtClean="0">
                <a:latin typeface="Tw Cen MT Condensed" panose="020B0606020104020203" pitchFamily="34" charset="0"/>
              </a:rPr>
              <a:t>Banks Leverage as of 2008</a:t>
            </a:r>
          </a:p>
          <a:p>
            <a:r>
              <a:rPr lang="en-GB" sz="2400" dirty="0" smtClean="0">
                <a:latin typeface="Tw Cen MT Condensed" panose="020B0606020104020203" pitchFamily="34" charset="0"/>
              </a:rPr>
              <a:t>Barclays 		62 to 1</a:t>
            </a:r>
          </a:p>
          <a:p>
            <a:r>
              <a:rPr lang="en-GB" sz="2400" dirty="0" smtClean="0">
                <a:latin typeface="Tw Cen MT Condensed" panose="020B0606020104020203" pitchFamily="34" charset="0"/>
              </a:rPr>
              <a:t>UBS 			47 to 1</a:t>
            </a:r>
          </a:p>
          <a:p>
            <a:r>
              <a:rPr lang="en-GB" sz="2400" dirty="0" smtClean="0">
                <a:latin typeface="Tw Cen MT Condensed" panose="020B0606020104020203" pitchFamily="34" charset="0"/>
              </a:rPr>
              <a:t>HSBC			20 to 1</a:t>
            </a:r>
          </a:p>
          <a:p>
            <a:r>
              <a:rPr lang="en-GB" sz="2400" dirty="0" smtClean="0">
                <a:latin typeface="Tw Cen MT Condensed" panose="020B0606020104020203" pitchFamily="34" charset="0"/>
              </a:rPr>
              <a:t>Deutsche Bank	53 to 1</a:t>
            </a:r>
          </a:p>
          <a:p>
            <a:r>
              <a:rPr lang="en-GB" sz="2400" dirty="0" smtClean="0">
                <a:latin typeface="Tw Cen MT Condensed" panose="020B0606020104020203" pitchFamily="34" charset="0"/>
              </a:rPr>
              <a:t>Lloyds TSB		34 to 1</a:t>
            </a:r>
          </a:p>
          <a:p>
            <a:r>
              <a:rPr lang="en-GB" sz="2400" dirty="0" smtClean="0">
                <a:latin typeface="Tw Cen MT Condensed" panose="020B0606020104020203" pitchFamily="34" charset="0"/>
              </a:rPr>
              <a:t>RBS			20 to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60063" y="4595611"/>
            <a:ext cx="186574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If Olly Leveraged like this?</a:t>
            </a:r>
          </a:p>
          <a:p>
            <a:r>
              <a:rPr lang="en-GB" dirty="0">
                <a:solidFill>
                  <a:srgbClr val="FF0000"/>
                </a:solidFill>
                <a:latin typeface="Tw Cen MT Condensed" panose="020B0606020104020203" pitchFamily="34" charset="0"/>
              </a:rPr>
              <a:t>62 to 1 = £18,724,000 of Assets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11575671" y="4447093"/>
            <a:ext cx="584199" cy="205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11531601" y="2161853"/>
            <a:ext cx="584199" cy="205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8870373" y="5867037"/>
            <a:ext cx="584199" cy="205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4549707" y="5128373"/>
            <a:ext cx="584199" cy="205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26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w Cen MT Condensed" panose="020B0606020104020203" pitchFamily="34" charset="0"/>
              </a:rPr>
              <a:t>Stage 4: The Crisis of Credit</a:t>
            </a:r>
            <a:br>
              <a:rPr lang="en-US" sz="3600" b="1" dirty="0" smtClean="0">
                <a:latin typeface="Tw Cen MT Condensed" panose="020B0606020104020203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The Causes of the Financial Crisis 2007-08</a:t>
            </a:r>
            <a:endParaRPr lang="en-US" sz="2800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7" name="Picture 4" descr="http://farm4.static.flickr.com/3043/2867609321_7a821a4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340" y="1215046"/>
            <a:ext cx="8675387" cy="5219936"/>
          </a:xfrm>
          <a:prstGeom prst="rect">
            <a:avLst/>
          </a:prstGeom>
          <a:noFill/>
        </p:spPr>
      </p:pic>
      <p:sp>
        <p:nvSpPr>
          <p:cNvPr id="5" name="TextBox 4">
            <a:hlinkClick r:id="rId4"/>
          </p:cNvPr>
          <p:cNvSpPr txBox="1"/>
          <p:nvPr/>
        </p:nvSpPr>
        <p:spPr>
          <a:xfrm>
            <a:off x="6998722" y="703023"/>
            <a:ext cx="1224803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VIDEO2 </a:t>
            </a:r>
            <a:r>
              <a:rPr lang="en-GB" sz="14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- 9m</a:t>
            </a:r>
          </a:p>
        </p:txBody>
      </p:sp>
      <p:sp>
        <p:nvSpPr>
          <p:cNvPr id="6" name="TextBox 5">
            <a:hlinkClick r:id="rId5"/>
          </p:cNvPr>
          <p:cNvSpPr txBox="1"/>
          <p:nvPr/>
        </p:nvSpPr>
        <p:spPr>
          <a:xfrm>
            <a:off x="6998722" y="166254"/>
            <a:ext cx="1224803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VIDEO1 </a:t>
            </a:r>
            <a:r>
              <a:rPr lang="en-GB" sz="14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- </a:t>
            </a:r>
            <a:r>
              <a:rPr lang="en-GB" sz="14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11m</a:t>
            </a:r>
            <a:endParaRPr lang="en-GB" sz="14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55924" y="1499051"/>
            <a:ext cx="251935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w Cen MT Condensed" panose="020B0606020104020203" pitchFamily="34" charset="0"/>
              </a:rPr>
              <a:t>KEY TERMS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latin typeface="Tw Cen MT Condensed" panose="020B0606020104020203" pitchFamily="34" charset="0"/>
              </a:rPr>
              <a:t>Derivatives</a:t>
            </a:r>
            <a:r>
              <a:rPr lang="en-GB" dirty="0" smtClean="0">
                <a:latin typeface="Tw Cen MT Condensed" panose="020B0606020104020203" pitchFamily="34" charset="0"/>
              </a:rPr>
              <a:t> (a financial instrument that derives it’s value from an underlying asset)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latin typeface="Tw Cen MT Condensed" panose="020B0606020104020203" pitchFamily="34" charset="0"/>
              </a:rPr>
              <a:t>Sub-prime mortgages </a:t>
            </a:r>
            <a:r>
              <a:rPr lang="en-GB" dirty="0" smtClean="0">
                <a:latin typeface="Tw Cen MT Condensed" panose="020B0606020104020203" pitchFamily="34" charset="0"/>
              </a:rPr>
              <a:t>(loans to people who are high risk borrowers)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latin typeface="Tw Cen MT Condensed" panose="020B0606020104020203" pitchFamily="34" charset="0"/>
              </a:rPr>
              <a:t>Leverage </a:t>
            </a:r>
            <a:r>
              <a:rPr lang="en-GB" dirty="0" smtClean="0">
                <a:latin typeface="Tw Cen MT Condensed" panose="020B0606020104020203" pitchFamily="34" charset="0"/>
              </a:rPr>
              <a:t>(borrowing money to make greater profit)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latin typeface="Tw Cen MT Condensed" panose="020B0606020104020203" pitchFamily="34" charset="0"/>
              </a:rPr>
              <a:t>CDO’s</a:t>
            </a:r>
            <a:r>
              <a:rPr lang="en-GB" dirty="0" smtClean="0">
                <a:latin typeface="Tw Cen MT Condensed" panose="020B0606020104020203" pitchFamily="34" charset="0"/>
              </a:rPr>
              <a:t> = Collateral Debt Obligations (Mortgage backed derivatives)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latin typeface="Tw Cen MT Condensed" panose="020B0606020104020203" pitchFamily="34" charset="0"/>
              </a:rPr>
              <a:t>CDS’s = </a:t>
            </a:r>
            <a:r>
              <a:rPr lang="en-GB" dirty="0" smtClean="0">
                <a:latin typeface="Tw Cen MT Condensed" panose="020B0606020104020203" pitchFamily="34" charset="0"/>
              </a:rPr>
              <a:t>Credit Default Swaps (insurance against derivatives going bad)</a:t>
            </a: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3" name="TextBox 2">
            <a:hlinkClick r:id="rId6"/>
          </p:cNvPr>
          <p:cNvSpPr txBox="1"/>
          <p:nvPr/>
        </p:nvSpPr>
        <p:spPr>
          <a:xfrm>
            <a:off x="145340" y="6512511"/>
            <a:ext cx="247388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Financial Crash 2017?  Documentary</a:t>
            </a:r>
            <a:endParaRPr lang="en-GB" sz="14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029" y="5879360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GB" dirty="0" smtClean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964" y="193964"/>
            <a:ext cx="11767127" cy="644698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9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WEEK 1</a:t>
            </a:r>
            <a:endParaRPr lang="en-GB" sz="199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964" y="193964"/>
            <a:ext cx="11767127" cy="64469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30</a:t>
            </a:r>
            <a:endParaRPr lang="en-GB" sz="80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9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480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w Cen MT Condensed" panose="020B0606020104020203" pitchFamily="34" charset="0"/>
              </a:rPr>
              <a:t>Stage 4: The Crisis of Credit</a:t>
            </a:r>
            <a:br>
              <a:rPr lang="en-US" sz="3600" b="1" dirty="0" smtClean="0">
                <a:latin typeface="Tw Cen MT Condensed" panose="020B0606020104020203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The Causes of the Financial Crisis 2007-08</a:t>
            </a:r>
            <a:endParaRPr lang="en-US" sz="2800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7" name="Picture 4" descr="http://farm4.static.flickr.com/3043/2867609321_7a821a4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340" y="1215046"/>
            <a:ext cx="8675387" cy="5219936"/>
          </a:xfrm>
          <a:prstGeom prst="rect">
            <a:avLst/>
          </a:prstGeom>
          <a:noFill/>
        </p:spPr>
      </p:pic>
      <p:sp>
        <p:nvSpPr>
          <p:cNvPr id="5" name="TextBox 4">
            <a:hlinkClick r:id="rId4"/>
          </p:cNvPr>
          <p:cNvSpPr txBox="1"/>
          <p:nvPr/>
        </p:nvSpPr>
        <p:spPr>
          <a:xfrm>
            <a:off x="6998722" y="703023"/>
            <a:ext cx="1224803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VIDEO2 </a:t>
            </a:r>
            <a:r>
              <a:rPr lang="en-GB" sz="14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- 9m</a:t>
            </a:r>
          </a:p>
        </p:txBody>
      </p:sp>
      <p:sp>
        <p:nvSpPr>
          <p:cNvPr id="6" name="TextBox 5">
            <a:hlinkClick r:id="rId5"/>
          </p:cNvPr>
          <p:cNvSpPr txBox="1"/>
          <p:nvPr/>
        </p:nvSpPr>
        <p:spPr>
          <a:xfrm>
            <a:off x="6998722" y="166254"/>
            <a:ext cx="1224803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VIDEO1 </a:t>
            </a:r>
            <a:r>
              <a:rPr lang="en-GB" sz="14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- </a:t>
            </a:r>
            <a:r>
              <a:rPr lang="en-GB" sz="14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11m</a:t>
            </a:r>
            <a:endParaRPr lang="en-GB" sz="14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55924" y="1499051"/>
            <a:ext cx="251935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w Cen MT Condensed" panose="020B0606020104020203" pitchFamily="34" charset="0"/>
              </a:rPr>
              <a:t>KEY TERMS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latin typeface="Tw Cen MT Condensed" panose="020B0606020104020203" pitchFamily="34" charset="0"/>
              </a:rPr>
              <a:t>Derivatives</a:t>
            </a:r>
            <a:r>
              <a:rPr lang="en-GB" dirty="0" smtClean="0">
                <a:latin typeface="Tw Cen MT Condensed" panose="020B0606020104020203" pitchFamily="34" charset="0"/>
              </a:rPr>
              <a:t> (a financial instrument that derives it’s value from an underlying asset)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latin typeface="Tw Cen MT Condensed" panose="020B0606020104020203" pitchFamily="34" charset="0"/>
              </a:rPr>
              <a:t>Sub-prime mortgages </a:t>
            </a:r>
            <a:r>
              <a:rPr lang="en-GB" dirty="0" smtClean="0">
                <a:latin typeface="Tw Cen MT Condensed" panose="020B0606020104020203" pitchFamily="34" charset="0"/>
              </a:rPr>
              <a:t>(loans to people who are high risk borrowers)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latin typeface="Tw Cen MT Condensed" panose="020B0606020104020203" pitchFamily="34" charset="0"/>
              </a:rPr>
              <a:t>Leverage </a:t>
            </a:r>
            <a:r>
              <a:rPr lang="en-GB" dirty="0" smtClean="0">
                <a:latin typeface="Tw Cen MT Condensed" panose="020B0606020104020203" pitchFamily="34" charset="0"/>
              </a:rPr>
              <a:t>(borrowing money to make greater profit)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latin typeface="Tw Cen MT Condensed" panose="020B0606020104020203" pitchFamily="34" charset="0"/>
              </a:rPr>
              <a:t>CDO’s</a:t>
            </a:r>
            <a:r>
              <a:rPr lang="en-GB" dirty="0" smtClean="0">
                <a:latin typeface="Tw Cen MT Condensed" panose="020B0606020104020203" pitchFamily="34" charset="0"/>
              </a:rPr>
              <a:t> = Collateral Debt Obligations (Mortgage backed derivatives)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latin typeface="Tw Cen MT Condensed" panose="020B0606020104020203" pitchFamily="34" charset="0"/>
              </a:rPr>
              <a:t>CDS’s = </a:t>
            </a:r>
            <a:r>
              <a:rPr lang="en-GB" dirty="0" smtClean="0">
                <a:latin typeface="Tw Cen MT Condensed" panose="020B0606020104020203" pitchFamily="34" charset="0"/>
              </a:rPr>
              <a:t>Credit Default Swaps (insurance against derivatives going bad)</a:t>
            </a: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3" name="TextBox 2">
            <a:hlinkClick r:id="rId6"/>
          </p:cNvPr>
          <p:cNvSpPr txBox="1"/>
          <p:nvPr/>
        </p:nvSpPr>
        <p:spPr>
          <a:xfrm>
            <a:off x="145340" y="6512511"/>
            <a:ext cx="247388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Financial Crash 2017?  Documentary</a:t>
            </a:r>
            <a:endParaRPr lang="en-GB" sz="14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029" y="5879360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GB" dirty="0" smtClean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964" y="193964"/>
            <a:ext cx="11767127" cy="644698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9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WEEK 2</a:t>
            </a:r>
            <a:endParaRPr lang="en-GB" sz="199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9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964" y="193964"/>
            <a:ext cx="11767127" cy="64469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90</a:t>
            </a:r>
            <a:endParaRPr lang="en-GB" sz="80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9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964" y="193964"/>
            <a:ext cx="11767127" cy="64469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90</a:t>
            </a:r>
            <a:endParaRPr lang="en-GB" sz="80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8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212725"/>
            <a:ext cx="11556626" cy="1491409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Tw Cen MT Condensed" panose="020B0606020104020203" pitchFamily="34" charset="0"/>
              </a:rPr>
              <a:t>STARTER ACTIVITY (30)</a:t>
            </a:r>
            <a:br>
              <a:rPr lang="en-GB" b="1" dirty="0" smtClean="0">
                <a:latin typeface="Tw Cen MT Condensed" panose="020B0606020104020203" pitchFamily="34" charset="0"/>
              </a:rPr>
            </a:br>
            <a:r>
              <a:rPr lang="en-GB" sz="2800" b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INSTRUCTIONS (In threes): First 10 minutes you will need to complete the two tasks below as there will be a classroom discussion afterwards and you may get picked upon! So make sure you are able to at least attempt an answer.</a:t>
            </a:r>
            <a:endParaRPr lang="en-GB" sz="2800" b="1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2053758"/>
            <a:ext cx="4038601" cy="46025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Compare your answers to the worksheet and write a “?” Next to areas where there are differences and you are not sure.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Make a list of all the possible advantages and disadvantages of using demand side policies to influence the economy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07859" y="2053758"/>
            <a:ext cx="7158317" cy="39087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 smtClean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</a:rPr>
              <a:t>Advantage of Demand Side Policies</a:t>
            </a:r>
            <a:endParaRPr lang="en-GB" sz="2400" b="1" dirty="0">
              <a:latin typeface="Tw Cen MT Condensed" panose="020B0606020104020203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 smtClean="0">
                <a:solidFill>
                  <a:schemeClr val="tx2"/>
                </a:solidFill>
                <a:latin typeface="Tw Cen MT Condensed" panose="020B0606020104020203" pitchFamily="34" charset="0"/>
                <a:ea typeface="Times New Roman" panose="02020603050405020304" pitchFamily="18" charset="0"/>
              </a:rPr>
              <a:t>UNEMPLOYMENT CONTROL: </a:t>
            </a:r>
            <a:r>
              <a:rPr lang="en-GB" sz="2000" dirty="0" smtClean="0">
                <a:solidFill>
                  <a:srgbClr val="00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</a:rPr>
              <a:t>(negative output gap): Boost </a:t>
            </a:r>
            <a:r>
              <a:rPr lang="en-GB" sz="2000" dirty="0">
                <a:solidFill>
                  <a:srgbClr val="00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</a:rPr>
              <a:t>the economy in the short run - good for emergencies like recessions or other sudden crashes</a:t>
            </a:r>
            <a:endParaRPr lang="en-GB" sz="2000" dirty="0">
              <a:solidFill>
                <a:srgbClr val="000000"/>
              </a:solidFill>
              <a:latin typeface="Tw Cen MT Condensed" panose="020B0606020104020203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 smtClean="0">
                <a:solidFill>
                  <a:schemeClr val="tx2"/>
                </a:solidFill>
                <a:latin typeface="Tw Cen MT Condensed" panose="020B0606020104020203" pitchFamily="34" charset="0"/>
                <a:ea typeface="Times New Roman" panose="02020603050405020304" pitchFamily="18" charset="0"/>
              </a:rPr>
              <a:t>INFLATION CONTROL: </a:t>
            </a:r>
            <a:r>
              <a:rPr lang="en-GB" sz="2000" dirty="0" smtClean="0">
                <a:solidFill>
                  <a:srgbClr val="00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</a:rPr>
              <a:t>Demand </a:t>
            </a:r>
            <a:r>
              <a:rPr lang="en-GB" sz="2000" dirty="0">
                <a:solidFill>
                  <a:srgbClr val="00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</a:rPr>
              <a:t>management - </a:t>
            </a:r>
            <a:r>
              <a:rPr lang="en-GB" sz="2000" dirty="0" smtClean="0">
                <a:solidFill>
                  <a:srgbClr val="00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</a:rPr>
              <a:t>controlling AD is like controlling the </a:t>
            </a:r>
            <a:r>
              <a:rPr lang="en-GB" sz="2000" dirty="0">
                <a:solidFill>
                  <a:srgbClr val="00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</a:rPr>
              <a:t>reins of the </a:t>
            </a:r>
            <a:r>
              <a:rPr lang="en-GB" sz="2000" dirty="0" smtClean="0">
                <a:solidFill>
                  <a:srgbClr val="00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</a:rPr>
              <a:t>economy!  Can keep inflation under control.</a:t>
            </a:r>
            <a:endParaRPr lang="en-GB" sz="2000" dirty="0">
              <a:solidFill>
                <a:srgbClr val="000000"/>
              </a:solidFill>
              <a:latin typeface="Tw Cen MT Condensed" panose="020B0606020104020203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400" b="1" dirty="0" smtClean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</a:rPr>
              <a:t>Disadvantage of Demand Side Policies</a:t>
            </a:r>
            <a:endParaRPr lang="en-GB" sz="2400" b="1" dirty="0">
              <a:latin typeface="Tw Cen MT Condensed" panose="020B0606020104020203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 smtClean="0">
                <a:solidFill>
                  <a:srgbClr val="FF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</a:rPr>
              <a:t>POLICY CONFLICTS</a:t>
            </a:r>
            <a:r>
              <a:rPr lang="en-GB" b="1" dirty="0" smtClean="0">
                <a:solidFill>
                  <a:srgbClr val="00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</a:rPr>
              <a:t>:</a:t>
            </a:r>
            <a:r>
              <a:rPr lang="en-GB" b="1" dirty="0">
                <a:solidFill>
                  <a:srgbClr val="00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</a:rPr>
              <a:t> </a:t>
            </a:r>
            <a:r>
              <a:rPr lang="en-GB" sz="2000" dirty="0">
                <a:solidFill>
                  <a:srgbClr val="00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</a:rPr>
              <a:t>Inflationary issues - wage </a:t>
            </a:r>
            <a:r>
              <a:rPr lang="en-GB" sz="2000" dirty="0" smtClean="0">
                <a:solidFill>
                  <a:srgbClr val="00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</a:rPr>
              <a:t>spiral? Can be used for political purposes and not the good of the economy?</a:t>
            </a:r>
            <a:endParaRPr lang="en-GB" sz="2000" dirty="0">
              <a:solidFill>
                <a:srgbClr val="000000"/>
              </a:solidFill>
              <a:latin typeface="Tw Cen MT Condensed" panose="020B0606020104020203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 smtClean="0">
                <a:solidFill>
                  <a:srgbClr val="FF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</a:rPr>
              <a:t>INCOMPLETE MODEL? </a:t>
            </a:r>
            <a:r>
              <a:rPr lang="en-GB" sz="2000" dirty="0" smtClean="0">
                <a:solidFill>
                  <a:srgbClr val="00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</a:rPr>
              <a:t>Hard </a:t>
            </a:r>
            <a:r>
              <a:rPr lang="en-GB" sz="2000" dirty="0">
                <a:solidFill>
                  <a:srgbClr val="00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</a:rPr>
              <a:t>to know where we are on this graph? Inadequate data </a:t>
            </a:r>
            <a:r>
              <a:rPr lang="en-GB" sz="2000" dirty="0" err="1">
                <a:solidFill>
                  <a:srgbClr val="00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</a:rPr>
              <a:t>etc</a:t>
            </a:r>
            <a:r>
              <a:rPr lang="en-GB" sz="2000" dirty="0">
                <a:solidFill>
                  <a:srgbClr val="00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</a:rPr>
              <a:t>?  Also multiplier leads to greater effects?</a:t>
            </a:r>
            <a:endParaRPr lang="en-GB" sz="2000" dirty="0">
              <a:solidFill>
                <a:srgbClr val="000000"/>
              </a:solidFill>
              <a:latin typeface="Tw Cen MT Condensed" panose="020B0606020104020203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 smtClean="0">
                <a:solidFill>
                  <a:srgbClr val="FF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</a:rPr>
              <a:t>SUSTAINABILITY: </a:t>
            </a:r>
            <a:r>
              <a:rPr lang="en-GB" sz="2000" dirty="0" smtClean="0">
                <a:solidFill>
                  <a:srgbClr val="00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</a:rPr>
              <a:t>Too </a:t>
            </a:r>
            <a:r>
              <a:rPr lang="en-GB" sz="2000" dirty="0">
                <a:solidFill>
                  <a:srgbClr val="00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</a:rPr>
              <a:t>much debt, liquidity trap etc.</a:t>
            </a:r>
            <a:endParaRPr lang="en-GB" sz="2000" dirty="0">
              <a:solidFill>
                <a:srgbClr val="000000"/>
              </a:solidFill>
              <a:latin typeface="Tw Cen MT Condensed" panose="020B0606020104020203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 smtClean="0">
                <a:solidFill>
                  <a:srgbClr val="FF0000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</a:rPr>
              <a:t>UNINTENDED EFFECTS: </a:t>
            </a:r>
            <a:r>
              <a:rPr lang="en-GB" sz="2000" dirty="0" smtClean="0">
                <a:solidFill>
                  <a:srgbClr val="000000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</a:rPr>
              <a:t>‘Fiscal Crowding Out’?  ‘Credit Crunch’?</a:t>
            </a:r>
            <a:endParaRPr lang="en-GB" sz="2000" dirty="0">
              <a:solidFill>
                <a:srgbClr val="000000"/>
              </a:solidFill>
              <a:effectLst/>
              <a:latin typeface="Tw Cen MT Condensed" panose="020B0606020104020203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1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Tw Cen MT Condensed" panose="020B0606020104020203" pitchFamily="34" charset="0"/>
              </a:rPr>
              <a:t>RWS7: Demand Side Policies</a:t>
            </a:r>
            <a:br>
              <a:rPr lang="en-GB" b="1" dirty="0" smtClean="0">
                <a:latin typeface="Tw Cen MT Condensed" panose="020B0606020104020203" pitchFamily="34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By the end of the next three weeks</a:t>
            </a:r>
            <a:endParaRPr lang="en-GB" sz="3600" b="1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82" y="1986989"/>
            <a:ext cx="7001436" cy="46827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300" b="1" u="sng" dirty="0" smtClean="0"/>
              <a:t>Week 1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Define </a:t>
            </a:r>
            <a:r>
              <a:rPr lang="en-GB" dirty="0" smtClean="0"/>
              <a:t>monetary and fiscal policy - what are these policies, who operates them and a brief history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Economic analysis - </a:t>
            </a:r>
            <a:r>
              <a:rPr lang="en-GB" dirty="0" smtClean="0"/>
              <a:t>use AD/AS Macroeconomic equilibrium to explain the impact on three macroeconomic indicators (Growth, Inflation, Unemployment).  Also be aware of the impact on the 4</a:t>
            </a:r>
            <a:r>
              <a:rPr lang="en-GB" baseline="30000" dirty="0" smtClean="0"/>
              <a:t>th</a:t>
            </a:r>
            <a:r>
              <a:rPr lang="en-GB" dirty="0" smtClean="0"/>
              <a:t> indicator (Balance of Payments)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3300" b="1" u="sng" dirty="0" smtClean="0"/>
              <a:t>Week 2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Post Financial Crash of 2008 </a:t>
            </a:r>
            <a:r>
              <a:rPr lang="en-GB" dirty="0" smtClean="0"/>
              <a:t>- what was the role of demand side policies in helping the economy recover from recession?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Debates - </a:t>
            </a:r>
            <a:r>
              <a:rPr lang="en-GB" dirty="0" smtClean="0"/>
              <a:t>the role of quantitative easing and the sustainability of debt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Evaluating the role </a:t>
            </a:r>
            <a:r>
              <a:rPr lang="en-GB" dirty="0" smtClean="0"/>
              <a:t>of demand side policies in the </a:t>
            </a:r>
            <a:r>
              <a:rPr lang="en-GB" dirty="0" err="1" smtClean="0"/>
              <a:t>macroeconomy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221" y="4503644"/>
            <a:ext cx="3519487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953" y="365125"/>
            <a:ext cx="3248025" cy="29146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9763964" y="3171638"/>
            <a:ext cx="1" cy="1440143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53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28" y="190314"/>
            <a:ext cx="10515600" cy="1325563"/>
          </a:xfrm>
        </p:spPr>
        <p:txBody>
          <a:bodyPr/>
          <a:lstStyle/>
          <a:p>
            <a:r>
              <a:rPr lang="en-GB" b="1" dirty="0" smtClean="0">
                <a:latin typeface="Tw Cen MT Condensed" panose="020B0606020104020203" pitchFamily="34" charset="0"/>
              </a:rPr>
              <a:t>RWS7: Demand Side Policies</a:t>
            </a:r>
            <a:br>
              <a:rPr lang="en-GB" b="1" dirty="0" smtClean="0">
                <a:latin typeface="Tw Cen MT Condensed" panose="020B0606020104020203" pitchFamily="34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By the end of these two weeks</a:t>
            </a:r>
            <a:endParaRPr lang="en-GB" sz="3600" b="1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528" y="1691156"/>
            <a:ext cx="6033248" cy="49516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300" b="1" dirty="0" smtClean="0"/>
              <a:t>TASK 1: </a:t>
            </a:r>
            <a:r>
              <a:rPr lang="en-GB" sz="3300" dirty="0" smtClean="0"/>
              <a:t>Complete the multiple choice questions in 10 minutes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How is the balance of payments deficit different from the budget deficit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Remember higher incomes tend to mean an increasing balance of payments deficit - why?</a:t>
            </a:r>
          </a:p>
          <a:p>
            <a:pPr marL="0" indent="0">
              <a:buNone/>
            </a:pPr>
            <a:r>
              <a:rPr lang="en-GB" sz="3300" b="1" dirty="0" smtClean="0"/>
              <a:t>TASK 2: </a:t>
            </a:r>
            <a:r>
              <a:rPr lang="en-GB" sz="3300" dirty="0" smtClean="0"/>
              <a:t>Spend 10 minutes looking at your wrong answers in threes and working out why they were wrong</a:t>
            </a:r>
          </a:p>
          <a:p>
            <a:pPr marL="0" indent="0">
              <a:buNone/>
            </a:pPr>
            <a:r>
              <a:rPr lang="en-GB" sz="3300" b="1" dirty="0" smtClean="0"/>
              <a:t>TASK 3: </a:t>
            </a:r>
            <a:r>
              <a:rPr lang="en-GB" sz="3300" dirty="0" smtClean="0"/>
              <a:t>Attempt to answer question 03 (9 marker) in note form.  What macroeconomic equilibrium analysis would you use (AD/AS diagram!) and why?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305" y="4208930"/>
            <a:ext cx="3007753" cy="2312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888" y="303026"/>
            <a:ext cx="4561077" cy="361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0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964" y="193964"/>
            <a:ext cx="11767127" cy="644698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9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WEEK 3</a:t>
            </a:r>
            <a:endParaRPr lang="en-GB" sz="199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5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964" y="193964"/>
            <a:ext cx="11767127" cy="64469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30</a:t>
            </a:r>
            <a:endParaRPr lang="en-GB" sz="80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632"/>
            <a:ext cx="11985812" cy="61651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latin typeface="Tw Cen MT Condensed" panose="020B0606020104020203" pitchFamily="34" charset="0"/>
              </a:rPr>
              <a:t>Financial Crash Response from the UK Government</a:t>
            </a:r>
            <a:endParaRPr lang="en-GB" b="1" dirty="0">
              <a:latin typeface="Tw Cen MT Condensed" panose="020B0606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635" y="1573306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w Cen MT Condensed" panose="020B0606020104020203" pitchFamily="34" charset="0"/>
              </a:rPr>
              <a:t>A3 SHEET GIVEN OUT IN CLASS</a:t>
            </a:r>
            <a:endParaRPr lang="en-GB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5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1300162"/>
            <a:ext cx="5524500" cy="4371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" y="1314449"/>
            <a:ext cx="5553075" cy="434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700" y="1362075"/>
            <a:ext cx="55626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487" y="742950"/>
            <a:ext cx="6943725" cy="5448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737"/>
            <a:ext cx="7000875" cy="5800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1343025"/>
            <a:ext cx="55435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27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oogle.co.uk/url?sa=i&amp;source=images&amp;cd=&amp;ved=0CAUQjBw&amp;url=http%3A%2F%2Fstatic.guim.co.uk%2Fsys-images%2FGuardian%2FPix%2Fpictures%2F2013%2F3%2F20%2F1363802502484%2FDeficits-by-chancellor-001.jpg&amp;ei=B1i-VPXRHoLY7Aaw0oHQBw&amp;psig=AFQjCNFCkeEt8Mic1XuWjwhuyxcjZL644w&amp;ust=1421846919666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10" y="1151204"/>
            <a:ext cx="9180513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52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663" y="63614"/>
            <a:ext cx="7579724" cy="1325563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Tw Cen MT Condensed" panose="020B0606020104020203" pitchFamily="34" charset="0"/>
              </a:rPr>
              <a:t>RWS7, 8 and 9: MACROECONOMICS</a:t>
            </a:r>
            <a:br>
              <a:rPr lang="en-GB" b="1" dirty="0" smtClean="0">
                <a:latin typeface="Tw Cen MT Condensed" panose="020B0606020104020203" pitchFamily="34" charset="0"/>
              </a:rPr>
            </a:br>
            <a:r>
              <a:rPr lang="en-GB" sz="3100" b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Government Policy and International Economics</a:t>
            </a:r>
            <a:endParaRPr lang="en-GB" sz="2200" b="1" dirty="0">
              <a:solidFill>
                <a:schemeClr val="tx2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5106" y="1891613"/>
            <a:ext cx="3526410" cy="4351338"/>
          </a:xfrm>
        </p:spPr>
        <p:txBody>
          <a:bodyPr>
            <a:normAutofit/>
          </a:bodyPr>
          <a:lstStyle/>
          <a:p>
            <a:r>
              <a:rPr lang="en-GB" b="1" dirty="0" smtClean="0"/>
              <a:t>RWS7 = </a:t>
            </a:r>
            <a:r>
              <a:rPr lang="en-GB" dirty="0" smtClean="0"/>
              <a:t>Demand Side Policies (Fiscal and Monetary Policy)</a:t>
            </a:r>
          </a:p>
          <a:p>
            <a:r>
              <a:rPr lang="en-GB" b="1" dirty="0" smtClean="0"/>
              <a:t>RWS8 = </a:t>
            </a:r>
            <a:r>
              <a:rPr lang="en-GB" dirty="0" smtClean="0"/>
              <a:t>Supply Side Policies (Free Market and Interventionist)</a:t>
            </a:r>
          </a:p>
          <a:p>
            <a:r>
              <a:rPr lang="en-GB" b="1" dirty="0" smtClean="0"/>
              <a:t>RWS9 = </a:t>
            </a:r>
            <a:r>
              <a:rPr lang="en-GB" dirty="0" smtClean="0"/>
              <a:t>International Economics (Balance of Payments and Exchange Rate Systems)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758821" y="179249"/>
            <a:ext cx="4227968" cy="6555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w Cen MT Condensed" panose="020B0606020104020203" pitchFamily="34" charset="0"/>
              </a:rPr>
              <a:t>Week 6: Benchmark 3 Week</a:t>
            </a:r>
          </a:p>
          <a:p>
            <a:r>
              <a:rPr lang="en-GB" sz="2000" b="1" dirty="0" smtClean="0">
                <a:latin typeface="Tw Cen MT Condensed" panose="020B0606020104020203" pitchFamily="34" charset="0"/>
              </a:rPr>
              <a:t>SPRING HALF-TERM</a:t>
            </a:r>
          </a:p>
          <a:p>
            <a:r>
              <a:rPr lang="en-GB" dirty="0" smtClean="0">
                <a:latin typeface="Tw Cen MT Condensed" panose="020B0606020104020203" pitchFamily="34" charset="0"/>
              </a:rPr>
              <a:t>Week 1: Student 1-2-1 Week</a:t>
            </a:r>
          </a:p>
          <a:p>
            <a:r>
              <a:rPr lang="en-GB" dirty="0" smtClean="0">
                <a:latin typeface="Tw Cen MT Condensed" panose="020B0606020104020203" pitchFamily="34" charset="0"/>
              </a:rPr>
              <a:t>Week 2: RWS7</a:t>
            </a:r>
          </a:p>
          <a:p>
            <a:r>
              <a:rPr lang="en-GB" dirty="0" smtClean="0">
                <a:latin typeface="Tw Cen MT Condensed" panose="020B0606020104020203" pitchFamily="34" charset="0"/>
              </a:rPr>
              <a:t>Week 3: RWS7</a:t>
            </a:r>
          </a:p>
          <a:p>
            <a:r>
              <a:rPr lang="en-GB" dirty="0" smtClean="0">
                <a:latin typeface="Tw Cen MT Condensed" panose="020B0606020104020203" pitchFamily="34" charset="0"/>
              </a:rPr>
              <a:t>Week 4: RWS8</a:t>
            </a:r>
          </a:p>
          <a:p>
            <a:r>
              <a:rPr lang="en-GB" dirty="0" smtClean="0">
                <a:latin typeface="Tw Cen MT Condensed" panose="020B0606020104020203" pitchFamily="34" charset="0"/>
              </a:rPr>
              <a:t>Week 5: RWS8</a:t>
            </a:r>
          </a:p>
          <a:p>
            <a:r>
              <a:rPr lang="en-GB" dirty="0" smtClean="0">
                <a:latin typeface="Tw Cen MT Condensed" panose="020B0606020104020203" pitchFamily="34" charset="0"/>
              </a:rPr>
              <a:t>Week 6: Exam Review Week</a:t>
            </a:r>
          </a:p>
          <a:p>
            <a:r>
              <a:rPr lang="en-GB" dirty="0" smtClean="0">
                <a:latin typeface="Tw Cen MT Condensed" panose="020B0606020104020203" pitchFamily="34" charset="0"/>
              </a:rPr>
              <a:t>Week 7: Benchmark 4 Week</a:t>
            </a:r>
          </a:p>
          <a:p>
            <a:r>
              <a:rPr lang="en-GB" sz="2000" b="1" dirty="0" smtClean="0">
                <a:latin typeface="Tw Cen MT Condensed" panose="020B0606020104020203" pitchFamily="34" charset="0"/>
              </a:rPr>
              <a:t>EASTER</a:t>
            </a:r>
          </a:p>
          <a:p>
            <a:r>
              <a:rPr lang="en-GB" dirty="0" smtClean="0">
                <a:latin typeface="Tw Cen MT Condensed" panose="020B0606020104020203" pitchFamily="34" charset="0"/>
              </a:rPr>
              <a:t>Week 1: Student 1-2-1 Week</a:t>
            </a:r>
          </a:p>
          <a:p>
            <a:r>
              <a:rPr lang="en-GB" dirty="0" smtClean="0">
                <a:latin typeface="Tw Cen MT Condensed" panose="020B0606020104020203" pitchFamily="34" charset="0"/>
              </a:rPr>
              <a:t>Week 2: RWS9</a:t>
            </a:r>
          </a:p>
          <a:p>
            <a:r>
              <a:rPr lang="en-GB" dirty="0" smtClean="0">
                <a:latin typeface="Tw Cen MT Condensed" panose="020B0606020104020203" pitchFamily="34" charset="0"/>
              </a:rPr>
              <a:t>Week 3: RWS9</a:t>
            </a:r>
          </a:p>
          <a:p>
            <a:r>
              <a:rPr lang="en-GB" dirty="0" smtClean="0">
                <a:latin typeface="Tw Cen MT Condensed" panose="020B0606020104020203" pitchFamily="34" charset="0"/>
              </a:rPr>
              <a:t>Week 4: Exam Review </a:t>
            </a:r>
          </a:p>
          <a:p>
            <a:r>
              <a:rPr lang="en-GB" dirty="0" smtClean="0">
                <a:latin typeface="Tw Cen MT Condensed" panose="020B0606020104020203" pitchFamily="34" charset="0"/>
              </a:rPr>
              <a:t>Week 5: Exam Review</a:t>
            </a:r>
          </a:p>
          <a:p>
            <a:r>
              <a:rPr lang="en-GB" sz="2000" b="1" dirty="0" smtClean="0">
                <a:latin typeface="Tw Cen MT Condensed" panose="020B0606020104020203" pitchFamily="34" charset="0"/>
              </a:rPr>
              <a:t>SUMMER HALF-TERM</a:t>
            </a:r>
          </a:p>
          <a:p>
            <a:r>
              <a:rPr lang="en-GB" dirty="0" smtClean="0">
                <a:latin typeface="Tw Cen MT Condensed" panose="020B0606020104020203" pitchFamily="34" charset="0"/>
              </a:rPr>
              <a:t>Week 1: Mock Exam</a:t>
            </a:r>
          </a:p>
          <a:p>
            <a:r>
              <a:rPr lang="en-GB" dirty="0" smtClean="0">
                <a:latin typeface="Tw Cen MT Condensed" panose="020B0606020104020203" pitchFamily="34" charset="0"/>
              </a:rPr>
              <a:t>Week 2: Mock Exam Feedback</a:t>
            </a:r>
          </a:p>
          <a:p>
            <a:r>
              <a:rPr lang="en-GB" dirty="0" smtClean="0">
                <a:latin typeface="Tw Cen MT Condensed" panose="020B0606020104020203" pitchFamily="34" charset="0"/>
              </a:rPr>
              <a:t>Week 3: Students 1-2-1 Week and Predicted Grades</a:t>
            </a:r>
          </a:p>
          <a:p>
            <a:r>
              <a:rPr lang="en-GB" dirty="0" smtClean="0">
                <a:latin typeface="Tw Cen MT Condensed" panose="020B0606020104020203" pitchFamily="34" charset="0"/>
              </a:rPr>
              <a:t>Week 4: RWS10</a:t>
            </a:r>
          </a:p>
          <a:p>
            <a:r>
              <a:rPr lang="en-GB" dirty="0" smtClean="0">
                <a:latin typeface="Tw Cen MT Condensed" panose="020B0606020104020203" pitchFamily="34" charset="0"/>
              </a:rPr>
              <a:t>Week 5: RWS10</a:t>
            </a:r>
          </a:p>
          <a:p>
            <a:r>
              <a:rPr lang="en-GB" sz="2000" b="1" dirty="0" smtClean="0">
                <a:latin typeface="Tw Cen MT Condensed" panose="020B0606020104020203" pitchFamily="34" charset="0"/>
              </a:rPr>
              <a:t>SUMMER HOLIDAYS</a:t>
            </a:r>
            <a:endParaRPr lang="en-GB" sz="2000" b="1" dirty="0">
              <a:latin typeface="Tw Cen MT Condensed" panose="020B0606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420" y="1709057"/>
            <a:ext cx="3634393" cy="2039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420" y="3961274"/>
            <a:ext cx="3634393" cy="277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4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964" y="193964"/>
            <a:ext cx="11767127" cy="64469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90</a:t>
            </a:r>
            <a:endParaRPr lang="en-GB" sz="80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1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Tw Cen MT Condensed" panose="020B0606020104020203" pitchFamily="34" charset="0"/>
              </a:rPr>
              <a:t>RWS7: Demand Side Policies</a:t>
            </a:r>
            <a:br>
              <a:rPr lang="en-GB" b="1" dirty="0" smtClean="0">
                <a:latin typeface="Tw Cen MT Condensed" panose="020B0606020104020203" pitchFamily="34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By the end of these two weeks</a:t>
            </a:r>
            <a:endParaRPr lang="en-GB" sz="3600" b="1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82" y="1986989"/>
            <a:ext cx="7001436" cy="46827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300" b="1" u="sng" dirty="0" smtClean="0"/>
              <a:t>Week 1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Define </a:t>
            </a:r>
            <a:r>
              <a:rPr lang="en-GB" dirty="0" smtClean="0"/>
              <a:t>monetary and fiscal policy - what are these policies, who operates them and a brief history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Economic analysis - </a:t>
            </a:r>
            <a:r>
              <a:rPr lang="en-GB" dirty="0" smtClean="0"/>
              <a:t>use AD/AS Macroeconomic equilibrium to explain the impact on three macroeconomic indicators (Growth, Inflation, Unemployment).  Also be aware of the impact on the 4</a:t>
            </a:r>
            <a:r>
              <a:rPr lang="en-GB" baseline="30000" dirty="0" smtClean="0"/>
              <a:t>th</a:t>
            </a:r>
            <a:r>
              <a:rPr lang="en-GB" dirty="0" smtClean="0"/>
              <a:t> indicator (Balance of Payments)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3300" b="1" u="sng" dirty="0" smtClean="0"/>
              <a:t>Week 2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Post Financial Crash of 2008 </a:t>
            </a:r>
            <a:r>
              <a:rPr lang="en-GB" dirty="0" smtClean="0"/>
              <a:t>- what was the role of demand side policies in helping the economy recover from recession?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Debates - </a:t>
            </a:r>
            <a:r>
              <a:rPr lang="en-GB" dirty="0" smtClean="0"/>
              <a:t>the role of quantitative easing and the sustainability of debt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Evaluating the role </a:t>
            </a:r>
            <a:r>
              <a:rPr lang="en-GB" dirty="0" smtClean="0"/>
              <a:t>of demand side policies in the </a:t>
            </a:r>
            <a:r>
              <a:rPr lang="en-GB" dirty="0" err="1" smtClean="0"/>
              <a:t>macroeconomy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221" y="4503644"/>
            <a:ext cx="3519487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953" y="365125"/>
            <a:ext cx="3248025" cy="29146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9763964" y="3171638"/>
            <a:ext cx="1" cy="1440143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0" y="4827493"/>
            <a:ext cx="7817224" cy="1842247"/>
          </a:xfrm>
          <a:prstGeom prst="ellipse">
            <a:avLst/>
          </a:prstGeom>
          <a:solidFill>
            <a:schemeClr val="accent1">
              <a:alpha val="0"/>
            </a:schemeClr>
          </a:solidFill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1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ja-JP" altLang="en-GB" sz="4000" b="1"/>
              <a:t>“</a:t>
            </a:r>
            <a:r>
              <a:rPr lang="en-GB" altLang="ja-JP" sz="4000" b="1"/>
              <a:t>Day to Day</a:t>
            </a:r>
            <a:r>
              <a:rPr lang="ja-JP" altLang="en-GB" sz="4000" b="1"/>
              <a:t>”</a:t>
            </a:r>
            <a:r>
              <a:rPr lang="en-GB" altLang="ja-JP" sz="4000" b="1"/>
              <a:t> and </a:t>
            </a:r>
            <a:r>
              <a:rPr lang="ja-JP" altLang="en-GB" sz="4000" b="1"/>
              <a:t>“</a:t>
            </a:r>
            <a:r>
              <a:rPr lang="en-GB" altLang="ja-JP" sz="4000" b="1"/>
              <a:t>Investment</a:t>
            </a:r>
            <a:r>
              <a:rPr lang="ja-JP" altLang="en-GB" sz="4000" b="1"/>
              <a:t>”</a:t>
            </a:r>
            <a:r>
              <a:rPr lang="en-GB" altLang="ja-JP" sz="4000" b="1"/>
              <a:t> Spending</a:t>
            </a:r>
            <a:endParaRPr lang="en-GB" altLang="en-US" sz="4000" b="1"/>
          </a:p>
        </p:txBody>
      </p:sp>
      <p:pic>
        <p:nvPicPr>
          <p:cNvPr id="29699" name="Picture 6" descr="Infrastructure_Coll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1412876"/>
            <a:ext cx="376872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 descr="teacher-doris-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412875"/>
            <a:ext cx="40322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9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b="1" smtClean="0"/>
              <a:t>Types of ‘Budget’ you might hear in the news</a:t>
            </a:r>
            <a:endParaRPr lang="en-GB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26" y="1546226"/>
            <a:ext cx="3529013" cy="4906963"/>
          </a:xfrm>
        </p:spPr>
        <p:txBody>
          <a:bodyPr/>
          <a:lstStyle/>
          <a:p>
            <a:r>
              <a:rPr lang="en-GB" altLang="en-US" sz="1800" b="1"/>
              <a:t>Cyclical .v. Structural Budget Deficit / Surplus</a:t>
            </a:r>
          </a:p>
          <a:p>
            <a:pPr lvl="1"/>
            <a:r>
              <a:rPr lang="en-GB" altLang="en-US" sz="1400" i="1">
                <a:solidFill>
                  <a:srgbClr val="FF0000"/>
                </a:solidFill>
              </a:rPr>
              <a:t>On the diagram on the left, using the theory of ‘Automatic Stabilisers’, would we be in a budget surplus or deficit or balance at each point?</a:t>
            </a:r>
          </a:p>
          <a:p>
            <a:pPr lvl="1"/>
            <a:r>
              <a:rPr lang="en-GB" altLang="en-US" sz="1400"/>
              <a:t>2002-2007: Accusations of a structural deficit under Gordon Brown</a:t>
            </a:r>
          </a:p>
          <a:p>
            <a:r>
              <a:rPr lang="en-GB" altLang="en-US" sz="1800" b="1"/>
              <a:t>Primary .v. Total Budget</a:t>
            </a:r>
          </a:p>
          <a:p>
            <a:pPr lvl="1"/>
            <a:r>
              <a:rPr lang="en-GB" altLang="en-US" sz="1400">
                <a:solidFill>
                  <a:srgbClr val="FF0000"/>
                </a:solidFill>
              </a:rPr>
              <a:t>Primary budget is the budget with the cost of borrowing taken out</a:t>
            </a:r>
          </a:p>
          <a:p>
            <a:pPr lvl="1"/>
            <a:r>
              <a:rPr lang="en-GB" altLang="en-US" sz="1400">
                <a:solidFill>
                  <a:srgbClr val="FF0000"/>
                </a:solidFill>
              </a:rPr>
              <a:t>Let us say that the Total Greek Budget is in a deficit of 10% and the cost of borrowing for the Greek Government (payments on interest) is high at 12%</a:t>
            </a:r>
          </a:p>
          <a:p>
            <a:pPr lvl="1"/>
            <a:r>
              <a:rPr lang="en-GB" altLang="en-US" sz="1400">
                <a:solidFill>
                  <a:srgbClr val="FF0000"/>
                </a:solidFill>
              </a:rPr>
              <a:t>What is the primary budget?  </a:t>
            </a:r>
          </a:p>
          <a:p>
            <a:pPr lvl="1"/>
            <a:r>
              <a:rPr lang="en-GB" altLang="en-US" sz="1400"/>
              <a:t>Greek economy: Running a 2 % primary surplus</a:t>
            </a:r>
          </a:p>
          <a:p>
            <a:pPr lvl="1"/>
            <a:endParaRPr lang="en-GB" altLang="en-US" sz="1400"/>
          </a:p>
        </p:txBody>
      </p:sp>
      <p:cxnSp>
        <p:nvCxnSpPr>
          <p:cNvPr id="5" name="Straight Connector 4"/>
          <p:cNvCxnSpPr/>
          <p:nvPr/>
        </p:nvCxnSpPr>
        <p:spPr>
          <a:xfrm>
            <a:off x="6024563" y="1916113"/>
            <a:ext cx="0" cy="360045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24564" y="3716338"/>
            <a:ext cx="3887787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6327776" y="2543175"/>
            <a:ext cx="3425825" cy="2374900"/>
          </a:xfrm>
          <a:custGeom>
            <a:avLst/>
            <a:gdLst>
              <a:gd name="connsiteX0" fmla="*/ 0 w 3426594"/>
              <a:gd name="connsiteY0" fmla="*/ 1171964 h 2375228"/>
              <a:gd name="connsiteX1" fmla="*/ 779647 w 3426594"/>
              <a:gd name="connsiteY1" fmla="*/ 36183 h 2375228"/>
              <a:gd name="connsiteX2" fmla="*/ 2521819 w 3426594"/>
              <a:gd name="connsiteY2" fmla="*/ 2375121 h 2375228"/>
              <a:gd name="connsiteX3" fmla="*/ 3426594 w 3426594"/>
              <a:gd name="connsiteY3" fmla="*/ 113185 h 237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6594" h="2375228">
                <a:moveTo>
                  <a:pt x="0" y="1171964"/>
                </a:moveTo>
                <a:cubicBezTo>
                  <a:pt x="179672" y="503810"/>
                  <a:pt x="359344" y="-164343"/>
                  <a:pt x="779647" y="36183"/>
                </a:cubicBezTo>
                <a:cubicBezTo>
                  <a:pt x="1199950" y="236709"/>
                  <a:pt x="2080661" y="2362287"/>
                  <a:pt x="2521819" y="2375121"/>
                </a:cubicBezTo>
                <a:cubicBezTo>
                  <a:pt x="2962977" y="2387955"/>
                  <a:pt x="3194785" y="1250570"/>
                  <a:pt x="3426594" y="11318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5761038" y="1628775"/>
            <a:ext cx="736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Tw Cen MT Condensed" panose="020B0606020104020203" pitchFamily="34" charset="0"/>
              </a:rPr>
              <a:t>GDP %</a:t>
            </a:r>
          </a:p>
        </p:txBody>
      </p:sp>
      <p:sp>
        <p:nvSpPr>
          <p:cNvPr id="30728" name="TextBox 9"/>
          <p:cNvSpPr txBox="1">
            <a:spLocks noChangeArrowheads="1"/>
          </p:cNvSpPr>
          <p:nvPr/>
        </p:nvSpPr>
        <p:spPr bwMode="auto">
          <a:xfrm>
            <a:off x="9845676" y="3546475"/>
            <a:ext cx="5774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Tw Cen MT Condensed" panose="020B0606020104020203" pitchFamily="34" charset="0"/>
              </a:rPr>
              <a:t>Time</a:t>
            </a:r>
          </a:p>
        </p:txBody>
      </p:sp>
      <p:sp>
        <p:nvSpPr>
          <p:cNvPr id="11" name="Oval 10"/>
          <p:cNvSpPr/>
          <p:nvPr/>
        </p:nvSpPr>
        <p:spPr>
          <a:xfrm>
            <a:off x="6240463" y="3624264"/>
            <a:ext cx="215900" cy="185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88163" y="2451100"/>
            <a:ext cx="215900" cy="184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751763" y="3613150"/>
            <a:ext cx="215900" cy="185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759825" y="4826000"/>
            <a:ext cx="215900" cy="185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409113" y="3613150"/>
            <a:ext cx="215900" cy="185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645650" y="2543175"/>
            <a:ext cx="215900" cy="184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30735" name="TextBox 16"/>
          <p:cNvSpPr txBox="1">
            <a:spLocks noChangeArrowheads="1"/>
          </p:cNvSpPr>
          <p:nvPr/>
        </p:nvSpPr>
        <p:spPr bwMode="auto">
          <a:xfrm>
            <a:off x="6456364" y="3316289"/>
            <a:ext cx="27443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Tw Cen MT Condensed" panose="020B0606020104020203" pitchFamily="34" charset="0"/>
              </a:rPr>
              <a:t>A</a:t>
            </a:r>
          </a:p>
        </p:txBody>
      </p:sp>
      <p:sp>
        <p:nvSpPr>
          <p:cNvPr id="30736" name="TextBox 17"/>
          <p:cNvSpPr txBox="1">
            <a:spLocks noChangeArrowheads="1"/>
          </p:cNvSpPr>
          <p:nvPr/>
        </p:nvSpPr>
        <p:spPr bwMode="auto">
          <a:xfrm>
            <a:off x="6848475" y="2101851"/>
            <a:ext cx="27122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Tw Cen MT Condensed" panose="020B0606020104020203" pitchFamily="34" charset="0"/>
              </a:rPr>
              <a:t>B</a:t>
            </a:r>
          </a:p>
        </p:txBody>
      </p:sp>
      <p:sp>
        <p:nvSpPr>
          <p:cNvPr id="30737" name="TextBox 18"/>
          <p:cNvSpPr txBox="1">
            <a:spLocks noChangeArrowheads="1"/>
          </p:cNvSpPr>
          <p:nvPr/>
        </p:nvSpPr>
        <p:spPr bwMode="auto">
          <a:xfrm>
            <a:off x="7893050" y="3305176"/>
            <a:ext cx="26321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Tw Cen MT Condensed" panose="020B0606020104020203" pitchFamily="34" charset="0"/>
              </a:rPr>
              <a:t>C</a:t>
            </a:r>
          </a:p>
        </p:txBody>
      </p:sp>
      <p:sp>
        <p:nvSpPr>
          <p:cNvPr id="30738" name="TextBox 19"/>
          <p:cNvSpPr txBox="1">
            <a:spLocks noChangeArrowheads="1"/>
          </p:cNvSpPr>
          <p:nvPr/>
        </p:nvSpPr>
        <p:spPr bwMode="auto">
          <a:xfrm>
            <a:off x="8756650" y="4518026"/>
            <a:ext cx="27603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Tw Cen MT Condensed" panose="020B0606020104020203" pitchFamily="34" charset="0"/>
              </a:rPr>
              <a:t>D</a:t>
            </a:r>
          </a:p>
        </p:txBody>
      </p:sp>
      <p:sp>
        <p:nvSpPr>
          <p:cNvPr id="30739" name="TextBox 20"/>
          <p:cNvSpPr txBox="1">
            <a:spLocks noChangeArrowheads="1"/>
          </p:cNvSpPr>
          <p:nvPr/>
        </p:nvSpPr>
        <p:spPr bwMode="auto">
          <a:xfrm>
            <a:off x="9110663" y="3327401"/>
            <a:ext cx="25519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Tw Cen MT Condensed" panose="020B0606020104020203" pitchFamily="34" charset="0"/>
              </a:rPr>
              <a:t>E</a:t>
            </a:r>
          </a:p>
        </p:txBody>
      </p:sp>
      <p:sp>
        <p:nvSpPr>
          <p:cNvPr id="30740" name="TextBox 21"/>
          <p:cNvSpPr txBox="1">
            <a:spLocks noChangeArrowheads="1"/>
          </p:cNvSpPr>
          <p:nvPr/>
        </p:nvSpPr>
        <p:spPr bwMode="auto">
          <a:xfrm>
            <a:off x="9609138" y="2212976"/>
            <a:ext cx="251992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Tw Cen MT Condensed" panose="020B0606020104020203" pitchFamily="34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16228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0318" y="12942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dirty="0" smtClean="0"/>
              <a:t>UK Government Borrowing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0318" y="1559860"/>
            <a:ext cx="3908611" cy="452596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Government Bonds (Gilts)</a:t>
            </a:r>
          </a:p>
          <a:p>
            <a:pPr eaLnBrk="1" hangingPunct="1"/>
            <a:r>
              <a:rPr lang="en-GB" altLang="en-US" dirty="0" smtClean="0"/>
              <a:t>Coupons, yield and </a:t>
            </a:r>
          </a:p>
          <a:p>
            <a:pPr eaLnBrk="1" hangingPunct="1"/>
            <a:r>
              <a:rPr lang="en-GB" altLang="en-US" dirty="0" smtClean="0"/>
              <a:t>Bond markets and the price of bonds</a:t>
            </a:r>
          </a:p>
          <a:p>
            <a:pPr eaLnBrk="1" hangingPunct="1"/>
            <a:r>
              <a:rPr lang="en-GB" altLang="en-US" dirty="0" smtClean="0"/>
              <a:t>Why are bond prices and yields inverted?</a:t>
            </a:r>
          </a:p>
          <a:p>
            <a:pPr eaLnBrk="1" hangingPunct="1"/>
            <a:r>
              <a:rPr lang="en-GB" altLang="en-US" dirty="0" smtClean="0"/>
              <a:t>What does this mean for Government borrowing?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090" y="1746974"/>
            <a:ext cx="6854358" cy="415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6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6668" y="0"/>
            <a:ext cx="8229600" cy="1143000"/>
          </a:xfrm>
        </p:spPr>
        <p:txBody>
          <a:bodyPr/>
          <a:lstStyle/>
          <a:p>
            <a:r>
              <a:rPr lang="en-GB" altLang="en-US" b="1" u="sng" dirty="0" smtClean="0"/>
              <a:t>The Importance of Fiscal Rules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42048" y="1125538"/>
            <a:ext cx="5288430" cy="56165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/>
              <a:t>The UK </a:t>
            </a:r>
            <a:r>
              <a:rPr lang="en-US" altLang="en-US" b="1" dirty="0" smtClean="0"/>
              <a:t>Rules from various Chancellor of the Exchequer</a:t>
            </a:r>
            <a:endParaRPr lang="en-US" altLang="en-US" b="1" dirty="0"/>
          </a:p>
          <a:p>
            <a:pPr lvl="1"/>
            <a:r>
              <a:rPr lang="en-US" altLang="en-US" b="1" dirty="0" smtClean="0">
                <a:solidFill>
                  <a:srgbClr val="FF0000"/>
                </a:solidFill>
              </a:rPr>
              <a:t>1997-2007: </a:t>
            </a:r>
            <a:r>
              <a:rPr lang="en-US" altLang="en-US" dirty="0" smtClean="0"/>
              <a:t>Gordon </a:t>
            </a:r>
            <a:r>
              <a:rPr lang="en-US" altLang="en-US" dirty="0"/>
              <a:t>Brown’s ‘Golden Rule’</a:t>
            </a:r>
          </a:p>
          <a:p>
            <a:pPr lvl="1"/>
            <a:r>
              <a:rPr lang="en-US" altLang="en-US" b="1" dirty="0" smtClean="0">
                <a:solidFill>
                  <a:srgbClr val="FF0000"/>
                </a:solidFill>
              </a:rPr>
              <a:t>2007-2010: </a:t>
            </a:r>
            <a:r>
              <a:rPr lang="en-US" altLang="en-US" dirty="0" smtClean="0"/>
              <a:t>Alastair </a:t>
            </a:r>
            <a:r>
              <a:rPr lang="en-US" altLang="en-US" dirty="0"/>
              <a:t>Darling’s ‘Fiscal Stimulus’ through greater Government spending</a:t>
            </a:r>
          </a:p>
          <a:p>
            <a:pPr lvl="1"/>
            <a:r>
              <a:rPr lang="en-US" altLang="en-US" b="1" dirty="0" smtClean="0">
                <a:solidFill>
                  <a:srgbClr val="FF0000"/>
                </a:solidFill>
              </a:rPr>
              <a:t>2010-2016: </a:t>
            </a:r>
            <a:r>
              <a:rPr lang="en-US" altLang="en-US" dirty="0" smtClean="0"/>
              <a:t>George </a:t>
            </a:r>
            <a:r>
              <a:rPr lang="en-US" altLang="en-US" dirty="0"/>
              <a:t>Osborne’s ‘Balance the Books’ through </a:t>
            </a:r>
            <a:r>
              <a:rPr lang="en-US" altLang="en-US" dirty="0" smtClean="0"/>
              <a:t>Austerity</a:t>
            </a:r>
          </a:p>
          <a:p>
            <a:pPr lvl="1"/>
            <a:r>
              <a:rPr lang="en-US" altLang="en-US" b="1" dirty="0" smtClean="0">
                <a:solidFill>
                  <a:srgbClr val="FF0000"/>
                </a:solidFill>
              </a:rPr>
              <a:t>2016-today: </a:t>
            </a:r>
            <a:r>
              <a:rPr lang="en-US" altLang="en-US" dirty="0" smtClean="0"/>
              <a:t>Philip Hammond: “Flexible Austerity”</a:t>
            </a:r>
            <a:endParaRPr lang="en-US" altLang="en-US" dirty="0"/>
          </a:p>
          <a:p>
            <a:r>
              <a:rPr lang="en-US" altLang="en-US" b="1" dirty="0"/>
              <a:t>Eurozone - Growth and Stability Pact</a:t>
            </a:r>
          </a:p>
          <a:p>
            <a:pPr lvl="1"/>
            <a:r>
              <a:rPr lang="en-US" altLang="en-US" dirty="0" smtClean="0"/>
              <a:t>1992 to today: Deficit </a:t>
            </a:r>
            <a:r>
              <a:rPr lang="en-US" altLang="en-US" dirty="0"/>
              <a:t>can be no more than 3% of GDP per year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11901" y="1125538"/>
            <a:ext cx="396081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atin typeface="Tw Cen MT Condensed" panose="020B0606020104020203" pitchFamily="34" charset="0"/>
              </a:rPr>
              <a:t>QUESTIONS: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dirty="0">
                <a:latin typeface="Tw Cen MT Condensed" panose="020B0606020104020203" pitchFamily="34" charset="0"/>
              </a:rPr>
              <a:t>Why are fiscal rules so important?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dirty="0">
                <a:latin typeface="Tw Cen MT Condensed" panose="020B0606020104020203" pitchFamily="34" charset="0"/>
              </a:rPr>
              <a:t>Why might setting fiscal rules be a waste of time?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6" y="2565401"/>
            <a:ext cx="4075113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7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FORMAT OF THE DEBATES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2 minutes: INDIVIDUAL RESEARCH</a:t>
            </a:r>
          </a:p>
          <a:p>
            <a:pPr lvl="1"/>
            <a:r>
              <a:rPr lang="en-GB" dirty="0" smtClean="0"/>
              <a:t>With your assigned ‘side’ to the argument, you need to individually cement your arguments into your heads </a:t>
            </a:r>
          </a:p>
          <a:p>
            <a:pPr marL="0" indent="0">
              <a:buNone/>
            </a:pPr>
            <a:r>
              <a:rPr lang="en-GB" b="1" dirty="0"/>
              <a:t>5</a:t>
            </a:r>
            <a:r>
              <a:rPr lang="en-GB" b="1" dirty="0" smtClean="0"/>
              <a:t> minutes: DEBATE</a:t>
            </a:r>
          </a:p>
          <a:p>
            <a:pPr lvl="1"/>
            <a:r>
              <a:rPr lang="en-GB" dirty="0" smtClean="0"/>
              <a:t>Each side needs to state their case and pick holes in the other argument</a:t>
            </a:r>
          </a:p>
          <a:p>
            <a:pPr marL="0" indent="0">
              <a:buNone/>
            </a:pPr>
            <a:r>
              <a:rPr lang="en-GB" b="1" dirty="0" smtClean="0"/>
              <a:t>5 minutes: CONCLUSION</a:t>
            </a:r>
          </a:p>
          <a:p>
            <a:pPr lvl="1"/>
            <a:r>
              <a:rPr lang="en-GB" dirty="0" smtClean="0"/>
              <a:t>Have to agree on a conclusion.  </a:t>
            </a:r>
          </a:p>
          <a:p>
            <a:pPr lvl="1"/>
            <a:r>
              <a:rPr lang="en-GB" dirty="0" smtClean="0"/>
              <a:t>If there is a disagreement, you need to ‘compromise’</a:t>
            </a:r>
          </a:p>
          <a:p>
            <a:pPr marL="0" indent="0">
              <a:buNone/>
            </a:pPr>
            <a:r>
              <a:rPr lang="en-GB" b="1" dirty="0" smtClean="0"/>
              <a:t>8 minutes: CLASS FEEDBACK</a:t>
            </a:r>
          </a:p>
          <a:p>
            <a:pPr lvl="1"/>
            <a:r>
              <a:rPr lang="en-GB" dirty="0" smtClean="0"/>
              <a:t>One member of the groups states the position</a:t>
            </a:r>
          </a:p>
          <a:p>
            <a:pPr lvl="1"/>
            <a:r>
              <a:rPr lang="en-GB" dirty="0" smtClean="0"/>
              <a:t>One member supports this position</a:t>
            </a:r>
          </a:p>
          <a:p>
            <a:pPr lvl="1"/>
            <a:r>
              <a:rPr lang="en-GB" dirty="0" smtClean="0"/>
              <a:t>One member defends their position (from my attacks!)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43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Quantitative Easing</a:t>
            </a:r>
            <a:br>
              <a:rPr lang="en-US" b="1" dirty="0" smtClean="0"/>
            </a:br>
            <a:r>
              <a:rPr lang="en-US" sz="2700" b="1" dirty="0">
                <a:solidFill>
                  <a:srgbClr val="FF0000"/>
                </a:solidFill>
              </a:rPr>
              <a:t>History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b="1" smtClean="0"/>
              <a:t>UK (£375 billion)</a:t>
            </a:r>
          </a:p>
          <a:p>
            <a:pPr marL="0" indent="0"/>
            <a:r>
              <a:rPr lang="en-US" altLang="en-US" smtClean="0"/>
              <a:t>2009 - £200 billion</a:t>
            </a:r>
          </a:p>
          <a:p>
            <a:pPr marL="0" indent="0"/>
            <a:r>
              <a:rPr lang="en-US" altLang="en-US" smtClean="0"/>
              <a:t>Oct 2011 - £75 billion</a:t>
            </a:r>
          </a:p>
          <a:p>
            <a:pPr marL="0" indent="0"/>
            <a:r>
              <a:rPr lang="en-US" altLang="en-US" smtClean="0"/>
              <a:t>Feb 2012 - £50 billion</a:t>
            </a:r>
          </a:p>
          <a:p>
            <a:pPr marL="0" indent="0"/>
            <a:r>
              <a:rPr lang="en-US" altLang="en-US" smtClean="0"/>
              <a:t>July 2012 - £50 billion</a:t>
            </a:r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</p:txBody>
      </p:sp>
      <p:sp>
        <p:nvSpPr>
          <p:cNvPr id="64516" name="Content Placeholder 6"/>
          <p:cNvSpPr>
            <a:spLocks noGrp="1"/>
          </p:cNvSpPr>
          <p:nvPr>
            <p:ph sz="half" idx="2"/>
          </p:nvPr>
        </p:nvSpPr>
        <p:spPr>
          <a:xfrm>
            <a:off x="6172201" y="1600201"/>
            <a:ext cx="4303713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smtClean="0"/>
              <a:t>US (total: $3.7-$4.5 trillion)</a:t>
            </a:r>
          </a:p>
          <a:p>
            <a:pPr marL="0" indent="0"/>
            <a:r>
              <a:rPr lang="en-US" altLang="en-US" smtClean="0"/>
              <a:t>QE1 – 2008: $1.7 trillion over 14 months to buy up CDO’s</a:t>
            </a:r>
          </a:p>
          <a:p>
            <a:pPr marL="0" indent="0"/>
            <a:r>
              <a:rPr lang="en-US" altLang="en-US" smtClean="0"/>
              <a:t>QE2 – 2010: $600 billion to buy up Govt Bonds</a:t>
            </a:r>
          </a:p>
          <a:p>
            <a:pPr marL="0" indent="0"/>
            <a:r>
              <a:rPr lang="en-US" altLang="en-US" smtClean="0"/>
              <a:t>QE3 – 2012-2014: $85 billion per month to buy up Bonds and CDO’s</a:t>
            </a:r>
          </a:p>
        </p:txBody>
      </p:sp>
    </p:spTree>
    <p:extLst>
      <p:ext uri="{BB962C8B-B14F-4D97-AF65-F5344CB8AC3E}">
        <p14:creationId xmlns:p14="http://schemas.microsoft.com/office/powerpoint/2010/main" val="114545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DEBATE 1: Has the Bank of England’s policy of QE been successful?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4987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SUCCESSFUL</a:t>
            </a:r>
            <a:endParaRPr lang="en-US" sz="1600" b="1" dirty="0"/>
          </a:p>
          <a:p>
            <a:r>
              <a:rPr lang="en-US" sz="1600" b="1" dirty="0">
                <a:solidFill>
                  <a:srgbClr val="1F497D"/>
                </a:solidFill>
              </a:rPr>
              <a:t>BOOST AD: </a:t>
            </a:r>
            <a:r>
              <a:rPr lang="en-US" sz="1600" dirty="0"/>
              <a:t>Interest rates can only do so much (liquidity trap). Increasing the money supply should shift the AD curve to the right and generate greater output. </a:t>
            </a:r>
          </a:p>
          <a:p>
            <a:pPr lvl="1"/>
            <a:r>
              <a:rPr lang="en-US" sz="1500" dirty="0"/>
              <a:t>Greater employment from 2010 to 2013.  Bad effects of BREXIT referendum averted by cuts in interest rates and QE Extension.</a:t>
            </a:r>
          </a:p>
          <a:p>
            <a:pPr lvl="1"/>
            <a:r>
              <a:rPr lang="en-US" sz="1500" dirty="0"/>
              <a:t>Cheaper exports because of weaker exchange rate</a:t>
            </a:r>
          </a:p>
          <a:p>
            <a:pPr lvl="1"/>
            <a:r>
              <a:rPr lang="en-US" sz="1500" dirty="0"/>
              <a:t>Confidence boosted – the Bank of England are doing something.</a:t>
            </a:r>
          </a:p>
          <a:p>
            <a:pPr lvl="1"/>
            <a:endParaRPr lang="en-US" sz="1200" dirty="0"/>
          </a:p>
          <a:p>
            <a:r>
              <a:rPr lang="en-US" sz="1600" b="1" dirty="0">
                <a:solidFill>
                  <a:srgbClr val="1F497D"/>
                </a:solidFill>
              </a:rPr>
              <a:t>DEBT CHEAPER: </a:t>
            </a:r>
            <a:r>
              <a:rPr lang="en-US" sz="1600" dirty="0"/>
              <a:t>Buying Government bonds (debt) leads to an increase in price which means the ‘yield’ falls which means borrowing is cheaper for the Government.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1"/>
            <a:ext cx="4038600" cy="4987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NOT SUCCESSFUL</a:t>
            </a:r>
            <a:endParaRPr lang="en-US" sz="1600" b="1" dirty="0"/>
          </a:p>
          <a:p>
            <a:r>
              <a:rPr lang="en-US" sz="1600" b="1" dirty="0">
                <a:solidFill>
                  <a:srgbClr val="1F497D"/>
                </a:solidFill>
              </a:rPr>
              <a:t>ASSET BUBBLE? </a:t>
            </a:r>
            <a:r>
              <a:rPr lang="en-US" sz="1600" dirty="0" err="1"/>
              <a:t>Stockmarkets</a:t>
            </a:r>
            <a:r>
              <a:rPr lang="en-US" sz="1600" dirty="0"/>
              <a:t> on the rise and house prices rising especially in the South East. Wealthier people have greater access to credit again.  Sustainable in the long run?</a:t>
            </a:r>
          </a:p>
          <a:p>
            <a:r>
              <a:rPr lang="en-US" sz="1600" b="1" dirty="0">
                <a:solidFill>
                  <a:srgbClr val="1F497D"/>
                </a:solidFill>
              </a:rPr>
              <a:t>DELAYED RECOVERY: </a:t>
            </a:r>
            <a:r>
              <a:rPr lang="en-US" sz="1600" dirty="0"/>
              <a:t>After a promising recovery until 2010, from 2010-2013, economic performance still disappointing. Banks too cautious with lending and consumer/business confidence still low.  Inflation higher in 2010-13 but output not.</a:t>
            </a:r>
          </a:p>
          <a:p>
            <a:r>
              <a:rPr lang="en-US" sz="1600" b="1" dirty="0">
                <a:solidFill>
                  <a:srgbClr val="1F497D"/>
                </a:solidFill>
              </a:rPr>
              <a:t>WEAKER EXCHANGE RATE: </a:t>
            </a:r>
            <a:r>
              <a:rPr lang="en-US" sz="1600" dirty="0"/>
              <a:t>Good for exports but commodity import prices have and are increasing.</a:t>
            </a:r>
          </a:p>
          <a:p>
            <a:r>
              <a:rPr lang="en-US" sz="1600" b="1" dirty="0">
                <a:solidFill>
                  <a:srgbClr val="1F497D"/>
                </a:solidFill>
              </a:rPr>
              <a:t>FUTURE UNCERTAIN: </a:t>
            </a:r>
            <a:r>
              <a:rPr lang="en-US" sz="1600" dirty="0"/>
              <a:t>QE is an untried policy! When QE ends will Bond market collapse?  Will hoarding banks suddenly start lending and creating inflation?</a:t>
            </a:r>
          </a:p>
          <a:p>
            <a:r>
              <a:rPr lang="en-US" sz="1600" b="1" dirty="0">
                <a:solidFill>
                  <a:srgbClr val="1F497D"/>
                </a:solidFill>
              </a:rPr>
              <a:t>RELIED ON BY COALITION GOVERNMENT 10-15: </a:t>
            </a:r>
            <a:r>
              <a:rPr lang="en-US" sz="1600" dirty="0"/>
              <a:t>Reinforced their policy of ‘Austerity’ as they relied on monetary policy to boost the economy.</a:t>
            </a:r>
          </a:p>
        </p:txBody>
      </p:sp>
    </p:spTree>
    <p:extLst>
      <p:ext uri="{BB962C8B-B14F-4D97-AF65-F5344CB8AC3E}">
        <p14:creationId xmlns:p14="http://schemas.microsoft.com/office/powerpoint/2010/main" val="29948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Quantitative Easing</a:t>
            </a:r>
            <a:br>
              <a:rPr lang="en-US" b="1" dirty="0" smtClean="0"/>
            </a:br>
            <a:r>
              <a:rPr lang="en-US" sz="2700" b="1" dirty="0">
                <a:solidFill>
                  <a:srgbClr val="FF0000"/>
                </a:solidFill>
              </a:rPr>
              <a:t>Will it work?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5539" name="Content Placeholder 4"/>
          <p:cNvSpPr>
            <a:spLocks noGrp="1"/>
          </p:cNvSpPr>
          <p:nvPr>
            <p:ph sz="half" idx="1"/>
          </p:nvPr>
        </p:nvSpPr>
        <p:spPr>
          <a:xfrm>
            <a:off x="1679575" y="1600201"/>
            <a:ext cx="2833688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300" dirty="0">
                <a:ea typeface="MS PGothic" charset="0"/>
              </a:rPr>
              <a:t>RECOVERY – </a:t>
            </a:r>
          </a:p>
          <a:p>
            <a:pPr lvl="1">
              <a:lnSpc>
                <a:spcPct val="80000"/>
              </a:lnSpc>
            </a:pPr>
            <a:r>
              <a:rPr lang="en-US" sz="1100" dirty="0">
                <a:ea typeface="MS PGothic" charset="0"/>
              </a:rPr>
              <a:t>GROWTH - UK economy hit 2.6% GDP growth in 2014. Also, claims that economy has had an extra 3% added to growth over this period</a:t>
            </a:r>
          </a:p>
          <a:p>
            <a:pPr lvl="1">
              <a:lnSpc>
                <a:spcPct val="80000"/>
              </a:lnSpc>
            </a:pPr>
            <a:r>
              <a:rPr lang="en-US" sz="1100" dirty="0">
                <a:ea typeface="MS PGothic" charset="0"/>
              </a:rPr>
              <a:t>JOBS - Unemployment falling in the UK since 2010. Also falling in the US. </a:t>
            </a:r>
          </a:p>
          <a:p>
            <a:pPr lvl="1">
              <a:lnSpc>
                <a:spcPct val="80000"/>
              </a:lnSpc>
            </a:pPr>
            <a:r>
              <a:rPr lang="en-US" sz="1100" dirty="0">
                <a:ea typeface="MS PGothic" charset="0"/>
              </a:rPr>
              <a:t>CONFIDENCE – Especially given Austerity, QE important to give firms and households hope that measures being taken to get out of the ‘Great Recession’</a:t>
            </a:r>
          </a:p>
          <a:p>
            <a:pPr lvl="1">
              <a:lnSpc>
                <a:spcPct val="80000"/>
              </a:lnSpc>
            </a:pPr>
            <a:r>
              <a:rPr lang="en-US" sz="1100" dirty="0">
                <a:ea typeface="MS PGothic" charset="0"/>
              </a:rPr>
              <a:t>EXPORT BOOST – devaluation of currency might occur as investors sell pounds in anticipation of higher inflation.</a:t>
            </a:r>
          </a:p>
          <a:p>
            <a:pPr lvl="1">
              <a:lnSpc>
                <a:spcPct val="80000"/>
              </a:lnSpc>
            </a:pPr>
            <a:r>
              <a:rPr lang="en-US" sz="1100" dirty="0">
                <a:ea typeface="MS PGothic" charset="0"/>
              </a:rPr>
              <a:t>GOVERNMENT BORROWING – cheaper as bond prices increase and yields fall.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ea typeface="MS PGothic" charset="0"/>
              </a:rPr>
              <a:t>INCREASED LENDING</a:t>
            </a:r>
          </a:p>
          <a:p>
            <a:pPr lvl="1">
              <a:lnSpc>
                <a:spcPct val="80000"/>
              </a:lnSpc>
            </a:pPr>
            <a:r>
              <a:rPr lang="en-US" sz="1100" dirty="0">
                <a:ea typeface="MS PGothic" charset="0"/>
              </a:rPr>
              <a:t>Cost of borrowing falling as </a:t>
            </a:r>
            <a:r>
              <a:rPr lang="en-US" sz="1100" dirty="0" err="1">
                <a:ea typeface="MS PGothic" charset="0"/>
              </a:rPr>
              <a:t>BofE</a:t>
            </a:r>
            <a:r>
              <a:rPr lang="en-US" sz="1100" dirty="0">
                <a:ea typeface="MS PGothic" charset="0"/>
              </a:rPr>
              <a:t> buys up bonds and drives up the price of assets whilst yields (rates of borrowing) fall.</a:t>
            </a:r>
          </a:p>
          <a:p>
            <a:pPr lvl="1">
              <a:lnSpc>
                <a:spcPct val="80000"/>
              </a:lnSpc>
            </a:pPr>
            <a:r>
              <a:rPr lang="en-US" sz="1100" dirty="0">
                <a:ea typeface="MS PGothic" charset="0"/>
              </a:rPr>
              <a:t>Government’s also face lower borrowing costs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ea typeface="MS PGothic" charset="0"/>
              </a:rPr>
              <a:t>BEATS LIQUIDITY TRAP</a:t>
            </a:r>
          </a:p>
        </p:txBody>
      </p:sp>
      <p:sp>
        <p:nvSpPr>
          <p:cNvPr id="65540" name="Content Placeholder 5"/>
          <p:cNvSpPr>
            <a:spLocks noGrp="1"/>
          </p:cNvSpPr>
          <p:nvPr>
            <p:ph sz="half" idx="2"/>
          </p:nvPr>
        </p:nvSpPr>
        <p:spPr>
          <a:xfrm>
            <a:off x="4792664" y="1600201"/>
            <a:ext cx="5699125" cy="51228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300" dirty="0">
                <a:ea typeface="MS PGothic" charset="0"/>
              </a:rPr>
              <a:t>RECOVERY? – </a:t>
            </a:r>
          </a:p>
          <a:p>
            <a:pPr lvl="1">
              <a:lnSpc>
                <a:spcPct val="80000"/>
              </a:lnSpc>
            </a:pPr>
            <a:r>
              <a:rPr lang="en-US" sz="1100" dirty="0">
                <a:ea typeface="MS PGothic" charset="0"/>
              </a:rPr>
              <a:t>‘MAC JOBS’ - New jobs created are part-time? Is the recovery delayed and just part of the natural economic cycle?</a:t>
            </a:r>
          </a:p>
          <a:p>
            <a:pPr lvl="1">
              <a:lnSpc>
                <a:spcPct val="80000"/>
              </a:lnSpc>
            </a:pPr>
            <a:r>
              <a:rPr lang="en-US" sz="1100" dirty="0">
                <a:ea typeface="MS PGothic" charset="0"/>
              </a:rPr>
              <a:t>INEQUALITY – only benefitting wealthy individuals who own shares and bonds? </a:t>
            </a:r>
          </a:p>
          <a:p>
            <a:pPr lvl="1">
              <a:lnSpc>
                <a:spcPct val="80000"/>
              </a:lnSpc>
            </a:pPr>
            <a:r>
              <a:rPr lang="en-US" sz="1100" dirty="0">
                <a:ea typeface="MS PGothic" charset="0"/>
              </a:rPr>
              <a:t>EXPORT BOOST? – Export growth has been very slow in the UK and the exchange rate has not fallen hugely and is in fact on the rise against other currencies (Euro and Dollar)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ea typeface="MS PGothic" charset="0"/>
              </a:rPr>
              <a:t>LACK OF LENDING: Complaints that small businesses and home buyers are unable to access loans</a:t>
            </a:r>
          </a:p>
          <a:p>
            <a:pPr lvl="1">
              <a:lnSpc>
                <a:spcPct val="80000"/>
              </a:lnSpc>
            </a:pPr>
            <a:r>
              <a:rPr lang="en-US" sz="1100" dirty="0">
                <a:ea typeface="MS PGothic" charset="0"/>
              </a:rPr>
              <a:t>ZOMBIE BANKS – to ensure dodgy assets on the balance sheet match banks liabilities, many banks maybe officially insolvent. Therefore they are hoarding the extra cash to ensure their books balance </a:t>
            </a:r>
          </a:p>
          <a:p>
            <a:pPr lvl="1">
              <a:lnSpc>
                <a:spcPct val="80000"/>
              </a:lnSpc>
            </a:pPr>
            <a:r>
              <a:rPr lang="en-US" sz="1100" dirty="0">
                <a:ea typeface="MS PGothic" charset="0"/>
              </a:rPr>
              <a:t>GOVERNMENT BOND FOCUS – criticisms that too much focus on buying Govt. bonds rather than corporate bonds which would have had a more direct impact for business and reduced the cost of borrowing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ea typeface="MS PGothic" charset="0"/>
              </a:rPr>
              <a:t>FAILED ELSEWHERE</a:t>
            </a:r>
          </a:p>
          <a:p>
            <a:pPr lvl="1">
              <a:lnSpc>
                <a:spcPct val="80000"/>
              </a:lnSpc>
            </a:pPr>
            <a:r>
              <a:rPr lang="en-US" sz="1100" dirty="0">
                <a:ea typeface="MS PGothic" charset="0"/>
              </a:rPr>
              <a:t>Japan started in 2001 to combat deflationary spiral has not worked</a:t>
            </a:r>
          </a:p>
          <a:p>
            <a:pPr lvl="1">
              <a:lnSpc>
                <a:spcPct val="80000"/>
              </a:lnSpc>
            </a:pPr>
            <a:r>
              <a:rPr lang="en-US" sz="1100" dirty="0">
                <a:ea typeface="MS PGothic" charset="0"/>
              </a:rPr>
              <a:t>US – similar issues to the UK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ea typeface="MS PGothic" charset="0"/>
              </a:rPr>
              <a:t>MORE DEBT – a system based upon banks lending even more money is not sensible in a debt riddled economy?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ea typeface="MS PGothic" charset="0"/>
              </a:rPr>
              <a:t>LONGER TERM PROBLEMS</a:t>
            </a:r>
          </a:p>
          <a:p>
            <a:pPr lvl="1">
              <a:lnSpc>
                <a:spcPct val="80000"/>
              </a:lnSpc>
            </a:pPr>
            <a:r>
              <a:rPr lang="en-US" sz="1100" dirty="0">
                <a:ea typeface="MS PGothic" charset="0"/>
              </a:rPr>
              <a:t>INFLATIONARY EXPECTTIONS– What happens when the extra cash generated starts circulating more quickly? Danger of sudden inflation in the longer term?  Increases volatility</a:t>
            </a:r>
          </a:p>
          <a:p>
            <a:pPr lvl="1">
              <a:lnSpc>
                <a:spcPct val="80000"/>
              </a:lnSpc>
            </a:pPr>
            <a:r>
              <a:rPr lang="en-US" sz="1100" dirty="0">
                <a:ea typeface="MS PGothic" charset="0"/>
              </a:rPr>
              <a:t>STOCKPILE OF BONDS – what does the central bank do with all these assets?  A </a:t>
            </a:r>
            <a:r>
              <a:rPr lang="en-US" sz="1100" dirty="0" err="1">
                <a:ea typeface="MS PGothic" charset="0"/>
              </a:rPr>
              <a:t>firesale</a:t>
            </a:r>
            <a:r>
              <a:rPr lang="en-US" sz="1100" dirty="0">
                <a:ea typeface="MS PGothic" charset="0"/>
              </a:rPr>
              <a:t> would result in bond prices crashing and yields increasing- cost of borrowing would soar.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ea typeface="MS PGothic" charset="0"/>
              </a:rPr>
              <a:t>ASSET BUBBLES – danger that QE just leads to asset bubbles in the housing market etc.</a:t>
            </a:r>
          </a:p>
          <a:p>
            <a:pPr>
              <a:lnSpc>
                <a:spcPct val="80000"/>
              </a:lnSpc>
            </a:pPr>
            <a:endParaRPr lang="en-US" sz="1300" dirty="0">
              <a:ea typeface="MS PGothic" charset="0"/>
            </a:endParaRPr>
          </a:p>
        </p:txBody>
      </p:sp>
      <p:sp>
        <p:nvSpPr>
          <p:cNvPr id="65541" name="Rectangle 1"/>
          <p:cNvSpPr>
            <a:spLocks noChangeArrowheads="1"/>
          </p:cNvSpPr>
          <p:nvPr/>
        </p:nvSpPr>
        <p:spPr bwMode="auto">
          <a:xfrm>
            <a:off x="152400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w Cen MT Condensed" panose="020B0606020104020203" pitchFamily="34" charset="0"/>
                <a:hlinkClick r:id="rId2"/>
              </a:rPr>
              <a:t>http://www.bankofengland.co.uk/monetarypolicy/pages/qe/default.aspx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52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53" y="134216"/>
            <a:ext cx="11714019" cy="1325563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latin typeface="Tw Cen MT Condensed" panose="020B0606020104020203" pitchFamily="34" charset="0"/>
              </a:rPr>
              <a:t>STARTER: Introduction to Banking - How much do you know?</a:t>
            </a:r>
            <a:r>
              <a:rPr lang="en-GB" dirty="0" smtClean="0">
                <a:latin typeface="Tw Cen MT Condensed" panose="020B0606020104020203" pitchFamily="34" charset="0"/>
              </a:rPr>
              <a:t/>
            </a:r>
            <a:br>
              <a:rPr lang="en-GB" dirty="0" smtClean="0">
                <a:latin typeface="Tw Cen MT Condensed" panose="020B0606020104020203" pitchFamily="34" charset="0"/>
              </a:rPr>
            </a:br>
            <a:r>
              <a:rPr lang="en-GB" sz="3100" b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As you arrive, write answers to the following tasks in the first 5 minutes using the worksheets on the desk…the questions get harder as they go down.</a:t>
            </a:r>
            <a:endParaRPr lang="en-GB" sz="3100" b="1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654" y="1770205"/>
            <a:ext cx="2819401" cy="501852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What is </a:t>
            </a:r>
            <a:r>
              <a:rPr lang="en-GB" dirty="0" smtClean="0">
                <a:ea typeface="Calibri" panose="020F0502020204030204" pitchFamily="34" charset="0"/>
              </a:rPr>
              <a:t>debt?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What is ‘interest’ and how does it relate to debt?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GB" dirty="0" smtClean="0">
                <a:ea typeface="Calibri" panose="020F0502020204030204" pitchFamily="34" charset="0"/>
              </a:rPr>
              <a:t>Why is debt ‘bad’?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GB" dirty="0" smtClean="0">
                <a:ea typeface="Calibri" panose="020F0502020204030204" pitchFamily="34" charset="0"/>
              </a:rPr>
              <a:t>Why is debt ‘good’?</a:t>
            </a:r>
            <a:endParaRPr lang="en-GB" dirty="0">
              <a:ea typeface="Calibri" panose="020F0502020204030204" pitchFamily="34" charset="0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GB" dirty="0" smtClean="0">
                <a:ea typeface="Calibri" panose="020F0502020204030204" pitchFamily="34" charset="0"/>
              </a:rPr>
              <a:t>Banks are firms that deal with debt? How do banks make profit?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GB" dirty="0" smtClean="0">
                <a:ea typeface="Calibri" panose="020F0502020204030204" pitchFamily="34" charset="0"/>
              </a:rPr>
              <a:t>What is the difference between a commercial and investment bank? Do you know?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082471" y="1770205"/>
            <a:ext cx="7139711" cy="3231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Tw Cen MT Condensed" panose="020B0606020104020203" pitchFamily="34" charset="0"/>
              </a:rPr>
              <a:t>TODAYS LESSON: Introduction to the Financial Crash 2007-08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w Cen MT Condensed" panose="020B0606020104020203" pitchFamily="34" charset="0"/>
              </a:rPr>
              <a:t>Stage 1: The Concept of Debt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w Cen MT Condensed" panose="020B0606020104020203" pitchFamily="34" charset="0"/>
              </a:rPr>
              <a:t>Stage 2: Bank Basics - how do banks make money?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w Cen MT Condensed" panose="020B0606020104020203" pitchFamily="34" charset="0"/>
              </a:rPr>
              <a:t>Stage 3: Bank Advanced - how do banks use leverage on their balance sheets?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w Cen MT Condensed" panose="020B0606020104020203" pitchFamily="34" charset="0"/>
              </a:rPr>
              <a:t>Stage 4: Causes of the financial crisis 2007-08</a:t>
            </a:r>
            <a:endParaRPr lang="en-GB" sz="28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DEBATE 2: How sustainable is our debt? Should the Government </a:t>
            </a:r>
            <a:r>
              <a:rPr lang="en-US" sz="3200" b="1" dirty="0" err="1"/>
              <a:t>prioritise</a:t>
            </a:r>
            <a:r>
              <a:rPr lang="en-US" sz="3200" b="1" dirty="0"/>
              <a:t> it’s reduction?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4987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PRIORITISE</a:t>
            </a:r>
          </a:p>
          <a:p>
            <a:r>
              <a:rPr lang="en-US" sz="1800" b="1" dirty="0">
                <a:solidFill>
                  <a:srgbClr val="000000"/>
                </a:solidFill>
              </a:rPr>
              <a:t>UK A CREDIT RISK? </a:t>
            </a:r>
            <a:r>
              <a:rPr lang="en-US" sz="1800" dirty="0">
                <a:solidFill>
                  <a:srgbClr val="000000"/>
                </a:solidFill>
              </a:rPr>
              <a:t>Avoid a crisis similar to Greece.  Debt now at 80% of GDP.</a:t>
            </a:r>
            <a:endParaRPr lang="en-US" sz="1800" b="1" dirty="0">
              <a:solidFill>
                <a:srgbClr val="000000"/>
              </a:solidFill>
            </a:endParaRPr>
          </a:p>
          <a:p>
            <a:r>
              <a:rPr lang="en-US" sz="1800" b="1" dirty="0">
                <a:solidFill>
                  <a:srgbClr val="000000"/>
                </a:solidFill>
              </a:rPr>
              <a:t>RESPONSIBILITY TO FUTURE GENERATIONS: </a:t>
            </a:r>
            <a:r>
              <a:rPr lang="en-US" sz="1800" dirty="0">
                <a:solidFill>
                  <a:srgbClr val="000000"/>
                </a:solidFill>
              </a:rPr>
              <a:t>Need to reduce debt otherwise future generations paying. </a:t>
            </a:r>
            <a:endParaRPr lang="en-US" sz="1800" b="1" dirty="0">
              <a:solidFill>
                <a:srgbClr val="000000"/>
              </a:solidFill>
            </a:endParaRPr>
          </a:p>
          <a:p>
            <a:r>
              <a:rPr lang="en-US" sz="1800" b="1" dirty="0">
                <a:solidFill>
                  <a:srgbClr val="000000"/>
                </a:solidFill>
              </a:rPr>
              <a:t>CROWDING OUT: </a:t>
            </a:r>
            <a:r>
              <a:rPr lang="en-US" sz="1800" dirty="0">
                <a:solidFill>
                  <a:srgbClr val="000000"/>
                </a:solidFill>
              </a:rPr>
              <a:t>Too much Government spending uses scarce resources which the private sector could be using.  Leads to productivity issues for the UK.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1"/>
            <a:ext cx="4038600" cy="4987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DON’T WORRY</a:t>
            </a:r>
          </a:p>
          <a:p>
            <a:r>
              <a:rPr lang="en-US" sz="1800" b="1" dirty="0"/>
              <a:t>LOW COMPARED TO OTHER COUNTRIES: </a:t>
            </a:r>
            <a:r>
              <a:rPr lang="en-US" sz="1800" dirty="0"/>
              <a:t>USA and Japan have much higher percentages of GDP in terms of Government debt.</a:t>
            </a:r>
          </a:p>
          <a:p>
            <a:r>
              <a:rPr lang="en-US" sz="1800" b="1" dirty="0"/>
              <a:t>REDUCTION = AUSTERITY: </a:t>
            </a:r>
            <a:r>
              <a:rPr lang="en-US" sz="1800" dirty="0"/>
              <a:t>Counter intuitive in times of uncertainty (Trump, </a:t>
            </a:r>
            <a:r>
              <a:rPr lang="en-US" sz="1800" dirty="0" err="1"/>
              <a:t>Brexit</a:t>
            </a:r>
            <a:r>
              <a:rPr lang="en-US" sz="1800" dirty="0"/>
              <a:t>).  Reduction in short term output because of AD shifts to the left.</a:t>
            </a:r>
          </a:p>
          <a:p>
            <a:r>
              <a:rPr lang="en-US" sz="1800" b="1" dirty="0"/>
              <a:t>WE ARE NOT GREECE: </a:t>
            </a:r>
            <a:r>
              <a:rPr lang="en-US" sz="1800" dirty="0"/>
              <a:t>UK has a strong economy and historic legacy. Investors will still want to buy up our bonds.</a:t>
            </a:r>
          </a:p>
        </p:txBody>
      </p:sp>
    </p:spTree>
    <p:extLst>
      <p:ext uri="{BB962C8B-B14F-4D97-AF65-F5344CB8AC3E}">
        <p14:creationId xmlns:p14="http://schemas.microsoft.com/office/powerpoint/2010/main" val="16185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11113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Monetary Policy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1" dirty="0">
                <a:solidFill>
                  <a:srgbClr val="FF0000"/>
                </a:solidFill>
              </a:rPr>
              <a:t>A useful tool for Government?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9635" name="Content Placeholder 4"/>
          <p:cNvSpPr>
            <a:spLocks noGrp="1"/>
          </p:cNvSpPr>
          <p:nvPr>
            <p:ph sz="half" idx="1"/>
          </p:nvPr>
        </p:nvSpPr>
        <p:spPr>
          <a:xfrm>
            <a:off x="1981201" y="1285875"/>
            <a:ext cx="2887663" cy="54371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500" b="1"/>
              <a:t>RESPONSIVE </a:t>
            </a:r>
            <a:r>
              <a:rPr lang="en-US" altLang="en-US" sz="1500"/>
              <a:t>– Aggregate demand responds to changes in interest rates (interest rate elastic). Changes to interest rates tend to have instant effects on confidence within the economy</a:t>
            </a:r>
          </a:p>
          <a:p>
            <a:pPr>
              <a:lnSpc>
                <a:spcPct val="90000"/>
              </a:lnSpc>
            </a:pPr>
            <a:r>
              <a:rPr lang="en-US" altLang="en-US" sz="1500" b="1"/>
              <a:t>FLEXIBLE - </a:t>
            </a:r>
            <a:r>
              <a:rPr lang="en-US" altLang="en-US" sz="1500"/>
              <a:t>it changes more frequently (monthly) than say fiscal policy.  Also there are three policy levers – interest rates, money supply and exchange rates</a:t>
            </a:r>
          </a:p>
          <a:p>
            <a:pPr>
              <a:lnSpc>
                <a:spcPct val="90000"/>
              </a:lnSpc>
            </a:pPr>
            <a:r>
              <a:rPr lang="en-US" altLang="en-US" sz="1500" b="1"/>
              <a:t>INDEPENDENCE </a:t>
            </a:r>
            <a:r>
              <a:rPr lang="en-US" altLang="en-US" sz="1500"/>
              <a:t>– Removed from Government influence leads to experts making the right decision for the economy and not reelection</a:t>
            </a:r>
          </a:p>
          <a:p>
            <a:pPr>
              <a:lnSpc>
                <a:spcPct val="90000"/>
              </a:lnSpc>
            </a:pPr>
            <a:r>
              <a:rPr lang="en-US" altLang="en-US" sz="1500" b="1"/>
              <a:t>GOLDILOCKS ECONOMY - </a:t>
            </a:r>
            <a:r>
              <a:rPr lang="en-US" altLang="en-US" sz="1500"/>
              <a:t>Good way to control inflation. Death of inflation since 1990’s when interest rates and inflation targetting</a:t>
            </a:r>
          </a:p>
        </p:txBody>
      </p:sp>
      <p:sp>
        <p:nvSpPr>
          <p:cNvPr id="69636" name="Content Placeholder 5"/>
          <p:cNvSpPr>
            <a:spLocks noGrp="1"/>
          </p:cNvSpPr>
          <p:nvPr>
            <p:ph sz="half" idx="2"/>
          </p:nvPr>
        </p:nvSpPr>
        <p:spPr>
          <a:xfrm>
            <a:off x="5256214" y="1285875"/>
            <a:ext cx="4954587" cy="54371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500" b="1"/>
              <a:t>POLICY CONFLICT – </a:t>
            </a:r>
            <a:r>
              <a:rPr lang="en-US" altLang="en-US" sz="1500"/>
              <a:t>Controlling inflation leads to issue with unemployment, output and balance of payments</a:t>
            </a:r>
          </a:p>
          <a:p>
            <a:pPr>
              <a:lnSpc>
                <a:spcPct val="90000"/>
              </a:lnSpc>
            </a:pPr>
            <a:r>
              <a:rPr lang="en-US" altLang="en-US" sz="1500" b="1"/>
              <a:t>LEVERS ARE LIMITED </a:t>
            </a:r>
          </a:p>
          <a:p>
            <a:pPr lvl="1">
              <a:lnSpc>
                <a:spcPct val="90000"/>
              </a:lnSpc>
            </a:pPr>
            <a:r>
              <a:rPr lang="en-US" altLang="en-US" sz="1100"/>
              <a:t>LIQUIDITY TRAP) – nominal interest rates cannot fall below 0% in reality and so there are limitations; see Japan and arguably UK and Eurozone currently?  </a:t>
            </a:r>
          </a:p>
          <a:p>
            <a:pPr lvl="1">
              <a:lnSpc>
                <a:spcPct val="90000"/>
              </a:lnSpc>
            </a:pPr>
            <a:r>
              <a:rPr lang="en-US" altLang="en-US" sz="1100"/>
              <a:t>MONEY  SUPPLY - Problems with Quantitative Easing (banks unwilling to lend) and Money Supply. Issues with controlling money supply because it’s hard to define. </a:t>
            </a:r>
          </a:p>
          <a:p>
            <a:pPr lvl="1">
              <a:lnSpc>
                <a:spcPct val="90000"/>
              </a:lnSpc>
            </a:pPr>
            <a:r>
              <a:rPr lang="en-US" altLang="en-US" sz="1100"/>
              <a:t>GEOPOLITICAL? Exchange rate manipulation can cause geopolitical issues as well.</a:t>
            </a:r>
          </a:p>
          <a:p>
            <a:pPr lvl="1">
              <a:lnSpc>
                <a:spcPct val="90000"/>
              </a:lnSpc>
            </a:pPr>
            <a:r>
              <a:rPr lang="en-US" altLang="en-US" sz="1100"/>
              <a:t>LACK OF MICROECONOMICS: Microeconomic tools like fiscal policy.</a:t>
            </a:r>
          </a:p>
          <a:p>
            <a:pPr>
              <a:lnSpc>
                <a:spcPct val="90000"/>
              </a:lnSpc>
            </a:pPr>
            <a:r>
              <a:rPr lang="en-US" altLang="en-US" sz="1500" b="1"/>
              <a:t>ONE SIZE FITS ALL– </a:t>
            </a:r>
            <a:r>
              <a:rPr lang="en-US" altLang="en-US" sz="1500"/>
              <a:t>Dual economy; a booming service sector .v. declining manufacturing leads to the need for different monetary policy. Equally, regional disparities (poor North .v. rich South). </a:t>
            </a:r>
          </a:p>
          <a:p>
            <a:pPr>
              <a:lnSpc>
                <a:spcPct val="90000"/>
              </a:lnSpc>
            </a:pPr>
            <a:r>
              <a:rPr lang="en-US" altLang="en-US" sz="1500" b="1"/>
              <a:t>TIME LAG – </a:t>
            </a:r>
            <a:r>
              <a:rPr lang="en-US" altLang="en-US" sz="1500"/>
              <a:t>estimated to be 1 year on output and 2 years on price levels. Makes it very hard to use the policy and does this make it inflexible?</a:t>
            </a:r>
          </a:p>
          <a:p>
            <a:pPr>
              <a:lnSpc>
                <a:spcPct val="90000"/>
              </a:lnSpc>
            </a:pPr>
            <a:r>
              <a:rPr lang="en-US" altLang="en-US" sz="1500" b="1"/>
              <a:t>INDEPENDENCE? – </a:t>
            </a:r>
            <a:r>
              <a:rPr lang="en-US" altLang="en-US" sz="1500"/>
              <a:t>How independent is the BofE? Governor still appointed by Government and still accountable to Govt.</a:t>
            </a:r>
          </a:p>
          <a:p>
            <a:pPr>
              <a:lnSpc>
                <a:spcPct val="90000"/>
              </a:lnSpc>
            </a:pPr>
            <a:r>
              <a:rPr lang="en-US" altLang="en-US" sz="1500" b="1"/>
              <a:t>FINANCIAL CRISIS and ASSET BUBBLE </a:t>
            </a:r>
            <a:r>
              <a:rPr lang="en-US" altLang="en-US" sz="1500"/>
              <a:t>– Did the BofE keep interest rates to low in the lead up to the financial crisis? Led to asset bubble. </a:t>
            </a:r>
          </a:p>
        </p:txBody>
      </p:sp>
    </p:spTree>
    <p:extLst>
      <p:ext uri="{BB962C8B-B14F-4D97-AF65-F5344CB8AC3E}">
        <p14:creationId xmlns:p14="http://schemas.microsoft.com/office/powerpoint/2010/main" val="141022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53" y="134216"/>
            <a:ext cx="11714019" cy="1325563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latin typeface="Tw Cen MT Condensed" panose="020B0606020104020203" pitchFamily="34" charset="0"/>
              </a:rPr>
              <a:t>STARTER: Introduction to Banking - How much do you know?</a:t>
            </a:r>
            <a:r>
              <a:rPr lang="en-GB" dirty="0" smtClean="0">
                <a:latin typeface="Tw Cen MT Condensed" panose="020B0606020104020203" pitchFamily="34" charset="0"/>
              </a:rPr>
              <a:t/>
            </a:r>
            <a:br>
              <a:rPr lang="en-GB" dirty="0" smtClean="0">
                <a:latin typeface="Tw Cen MT Condensed" panose="020B0606020104020203" pitchFamily="34" charset="0"/>
              </a:rPr>
            </a:br>
            <a:r>
              <a:rPr lang="en-GB" sz="3100" b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As you arrive, write answers to the following tasks in the first 5 minutes using the worksheets on the desk…the questions get harder as they go down.</a:t>
            </a:r>
            <a:endParaRPr lang="en-GB" sz="3100" b="1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653" y="1692147"/>
            <a:ext cx="2819401" cy="501852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What is </a:t>
            </a:r>
            <a:r>
              <a:rPr lang="en-GB" dirty="0" smtClean="0">
                <a:ea typeface="Calibri" panose="020F0502020204030204" pitchFamily="34" charset="0"/>
              </a:rPr>
              <a:t>debt?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What is ‘interest’ and how does it relate to debt?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GB" dirty="0" smtClean="0">
                <a:ea typeface="Calibri" panose="020F0502020204030204" pitchFamily="34" charset="0"/>
              </a:rPr>
              <a:t>Why is debt ‘bad’?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GB" dirty="0" smtClean="0">
                <a:ea typeface="Calibri" panose="020F0502020204030204" pitchFamily="34" charset="0"/>
              </a:rPr>
              <a:t>Why is debt ‘good’?</a:t>
            </a:r>
            <a:endParaRPr lang="en-GB" dirty="0">
              <a:ea typeface="Calibri" panose="020F0502020204030204" pitchFamily="34" charset="0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GB" dirty="0" smtClean="0">
                <a:ea typeface="Calibri" panose="020F0502020204030204" pitchFamily="34" charset="0"/>
              </a:rPr>
              <a:t>Banks are firms that deal with debt? How do banks make profit?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GB" dirty="0" smtClean="0">
                <a:ea typeface="Calibri" panose="020F0502020204030204" pitchFamily="34" charset="0"/>
              </a:rPr>
              <a:t>What is the difference between a commercial and investment bank? Do you know?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9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w Cen MT Condensed" panose="020B0606020104020203" pitchFamily="34" charset="0"/>
              </a:rPr>
              <a:t>Stage 1: The Concept of Debt</a:t>
            </a:r>
            <a:br>
              <a:rPr lang="en-US" sz="3600" b="1" dirty="0" smtClean="0">
                <a:latin typeface="Tw Cen MT Condensed" panose="020B0606020104020203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Buying and Selling Debt - Debt Packages</a:t>
            </a:r>
            <a:endParaRPr lang="en-US" sz="2800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7613" y="2517619"/>
            <a:ext cx="23901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GB" sz="2400" b="1" dirty="0" smtClean="0">
                <a:latin typeface="Tw Cen MT Condensed" panose="020B0606020104020203" pitchFamily="34" charset="0"/>
                <a:ea typeface="Calibri" panose="020F0502020204030204" pitchFamily="34" charset="0"/>
              </a:rPr>
              <a:t>What are the “income streams” from debt?</a:t>
            </a:r>
            <a:endParaRPr lang="en-GB" sz="2000" b="1" dirty="0">
              <a:latin typeface="Tw Cen MT Condensed" panose="020B0606020104020203" pitchFamily="34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GB" sz="2400" b="1" dirty="0" smtClean="0">
                <a:latin typeface="Tw Cen MT Condensed" panose="020B0606020104020203" pitchFamily="34" charset="0"/>
                <a:ea typeface="Calibri" panose="020F0502020204030204" pitchFamily="34" charset="0"/>
              </a:rPr>
              <a:t>Buying </a:t>
            </a:r>
            <a:r>
              <a:rPr lang="en-GB" sz="2400" b="1" dirty="0">
                <a:latin typeface="Tw Cen MT Condensed" panose="020B0606020104020203" pitchFamily="34" charset="0"/>
                <a:ea typeface="Calibri" panose="020F0502020204030204" pitchFamily="34" charset="0"/>
              </a:rPr>
              <a:t>and selling debt</a:t>
            </a:r>
            <a:endParaRPr lang="en-GB" sz="2000" b="1" dirty="0">
              <a:effectLst/>
              <a:latin typeface="Tw Cen MT Condensed" panose="020B0606020104020203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527" y="8803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w Cen MT Condensed" panose="020B0606020104020203" pitchFamily="34" charset="0"/>
              </a:rPr>
              <a:t>Stage 2: Bank Basics</a:t>
            </a:r>
            <a:br>
              <a:rPr lang="en-US" sz="3600" b="1" dirty="0" smtClean="0">
                <a:latin typeface="Tw Cen MT Condensed" panose="020B0606020104020203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How do banks work?</a:t>
            </a:r>
            <a:endParaRPr lang="en-US" sz="2800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2893" y="1606412"/>
            <a:ext cx="2338434" cy="5128924"/>
          </a:xfrm>
        </p:spPr>
        <p:txBody>
          <a:bodyPr>
            <a:normAutofit/>
          </a:bodyPr>
          <a:lstStyle/>
          <a:p>
            <a:pPr marL="268288" indent="-268288">
              <a:buFont typeface="+mj-lt"/>
              <a:buAutoNum type="arabicPeriod"/>
            </a:pPr>
            <a:r>
              <a:rPr lang="en-GB" b="1" dirty="0"/>
              <a:t>How </a:t>
            </a:r>
            <a:r>
              <a:rPr lang="en-GB" b="1" dirty="0" smtClean="0"/>
              <a:t>does a bank make money?</a:t>
            </a:r>
          </a:p>
          <a:p>
            <a:pPr marL="623888" lvl="1" indent="-268288"/>
            <a:r>
              <a:rPr lang="en-GB" dirty="0" smtClean="0"/>
              <a:t>Issuing Loans</a:t>
            </a:r>
          </a:p>
          <a:p>
            <a:pPr marL="623888" lvl="1" indent="-268288"/>
            <a:r>
              <a:rPr lang="en-GB" dirty="0" smtClean="0"/>
              <a:t>Selling ‘Debt Packages’</a:t>
            </a:r>
            <a:endParaRPr lang="en-GB" b="1" dirty="0" smtClean="0"/>
          </a:p>
          <a:p>
            <a:pPr marL="268288" indent="-268288">
              <a:buFont typeface="+mj-lt"/>
              <a:buAutoNum type="arabicPeriod"/>
            </a:pPr>
            <a:r>
              <a:rPr lang="en-GB" b="1" dirty="0" smtClean="0"/>
              <a:t>What is a balance sheet?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79612" y="1606412"/>
            <a:ext cx="2537874" cy="489364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latin typeface="Tw Cen MT Condensed" panose="020B0606020104020203" pitchFamily="34" charset="0"/>
              </a:rPr>
              <a:t>Balance sheet for Olly</a:t>
            </a:r>
          </a:p>
          <a:p>
            <a:endParaRPr lang="en-GB" sz="1400" dirty="0">
              <a:latin typeface="Tw Cen MT Condensed" panose="020B0606020104020203" pitchFamily="34" charset="0"/>
            </a:endParaRPr>
          </a:p>
          <a:p>
            <a:r>
              <a:rPr lang="en-GB" sz="1400" b="1" u="sng" dirty="0" smtClean="0">
                <a:latin typeface="Tw Cen MT Condensed" panose="020B0606020104020203" pitchFamily="34" charset="0"/>
              </a:rPr>
              <a:t>Assets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House</a:t>
            </a:r>
            <a:r>
              <a:rPr lang="en-GB" sz="1400" dirty="0" smtClean="0">
                <a:latin typeface="Tw Cen MT Condensed" panose="020B0606020104020203" pitchFamily="34" charset="0"/>
              </a:rPr>
              <a:t>		£544,000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Deposits in Bank</a:t>
            </a:r>
            <a:r>
              <a:rPr lang="en-GB" sz="1400" dirty="0" smtClean="0">
                <a:latin typeface="Tw Cen MT Condensed" panose="020B0606020104020203" pitchFamily="34" charset="0"/>
              </a:rPr>
              <a:t>		£5,000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Car</a:t>
            </a:r>
            <a:r>
              <a:rPr lang="en-GB" sz="1400" dirty="0" smtClean="0">
                <a:latin typeface="Tw Cen MT Condensed" panose="020B0606020104020203" pitchFamily="34" charset="0"/>
              </a:rPr>
              <a:t>		£5,000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Stuff I own</a:t>
            </a:r>
            <a:r>
              <a:rPr lang="en-GB" sz="1400" dirty="0" smtClean="0">
                <a:latin typeface="Tw Cen MT Condensed" panose="020B0606020104020203" pitchFamily="34" charset="0"/>
              </a:rPr>
              <a:t>		£10,000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Pension</a:t>
            </a:r>
            <a:r>
              <a:rPr lang="en-GB" sz="1400" dirty="0" smtClean="0">
                <a:latin typeface="Tw Cen MT Condensed" panose="020B0606020104020203" pitchFamily="34" charset="0"/>
              </a:rPr>
              <a:t>		£40,000</a:t>
            </a:r>
          </a:p>
          <a:p>
            <a:endParaRPr lang="en-GB" sz="1200" i="1" dirty="0" smtClean="0">
              <a:solidFill>
                <a:srgbClr val="FF0000"/>
              </a:solidFill>
              <a:latin typeface="Tw Cen MT Condensed" panose="020B0606020104020203" pitchFamily="34" charset="0"/>
            </a:endParaRPr>
          </a:p>
          <a:p>
            <a:r>
              <a:rPr lang="en-GB" sz="1200" i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Total		£604,000</a:t>
            </a:r>
          </a:p>
          <a:p>
            <a:endParaRPr lang="en-GB" sz="1400" dirty="0">
              <a:latin typeface="Tw Cen MT Condensed" panose="020B0606020104020203" pitchFamily="34" charset="0"/>
            </a:endParaRPr>
          </a:p>
          <a:p>
            <a:r>
              <a:rPr lang="en-GB" sz="1400" b="1" u="sng" dirty="0" smtClean="0">
                <a:latin typeface="Tw Cen MT Condensed" panose="020B0606020104020203" pitchFamily="34" charset="0"/>
              </a:rPr>
              <a:t>Liabilities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House owned by bank </a:t>
            </a:r>
            <a:r>
              <a:rPr lang="en-GB" sz="1400" dirty="0" smtClean="0">
                <a:latin typeface="Tw Cen MT Condensed" panose="020B0606020104020203" pitchFamily="34" charset="0"/>
              </a:rPr>
              <a:t>	£300,000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Credit Card Debt</a:t>
            </a:r>
            <a:r>
              <a:rPr lang="en-GB" sz="1400" dirty="0" smtClean="0">
                <a:latin typeface="Tw Cen MT Condensed" panose="020B0606020104020203" pitchFamily="34" charset="0"/>
              </a:rPr>
              <a:t>		£1,000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Car Loan</a:t>
            </a:r>
            <a:r>
              <a:rPr lang="en-GB" sz="1400" dirty="0" smtClean="0">
                <a:latin typeface="Tw Cen MT Condensed" panose="020B0606020104020203" pitchFamily="34" charset="0"/>
              </a:rPr>
              <a:t>		£1,000</a:t>
            </a:r>
          </a:p>
          <a:p>
            <a:endParaRPr lang="en-GB" sz="1200" i="1" dirty="0" smtClean="0">
              <a:solidFill>
                <a:srgbClr val="FF0000"/>
              </a:solidFill>
              <a:latin typeface="Tw Cen MT Condensed" panose="020B0606020104020203" pitchFamily="34" charset="0"/>
            </a:endParaRPr>
          </a:p>
          <a:p>
            <a:r>
              <a:rPr lang="en-GB" sz="1200" i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Total		£302,000</a:t>
            </a:r>
          </a:p>
          <a:p>
            <a:endParaRPr lang="en-GB" sz="1400" dirty="0" smtClean="0">
              <a:latin typeface="Tw Cen MT Condensed" panose="020B0606020104020203" pitchFamily="34" charset="0"/>
            </a:endParaRPr>
          </a:p>
          <a:p>
            <a:endParaRPr lang="en-GB" sz="1400" dirty="0">
              <a:latin typeface="Tw Cen MT Condensed" panose="020B0606020104020203" pitchFamily="34" charset="0"/>
            </a:endParaRPr>
          </a:p>
          <a:p>
            <a:r>
              <a:rPr lang="en-GB" sz="1200" b="1" i="1" u="sng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Equity</a:t>
            </a:r>
            <a:r>
              <a:rPr lang="en-GB" sz="1200" b="1" i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		£302,000</a:t>
            </a:r>
            <a:endParaRPr lang="en-GB" sz="1200" b="1" i="1" u="sng" dirty="0" smtClean="0">
              <a:solidFill>
                <a:srgbClr val="FF0000"/>
              </a:solidFill>
              <a:latin typeface="Tw Cen MT Condensed" panose="020B0606020104020203" pitchFamily="34" charset="0"/>
            </a:endParaRPr>
          </a:p>
          <a:p>
            <a:endParaRPr lang="en-GB" sz="1400" dirty="0">
              <a:latin typeface="Tw Cen MT Condensed" panose="020B0606020104020203" pitchFamily="34" charset="0"/>
            </a:endParaRPr>
          </a:p>
          <a:p>
            <a:r>
              <a:rPr lang="en-GB" sz="1400" b="1" u="sng" dirty="0" smtClean="0">
                <a:latin typeface="Tw Cen MT Condensed" panose="020B0606020104020203" pitchFamily="34" charset="0"/>
              </a:rPr>
              <a:t>Total Liabilities &amp; Equity</a:t>
            </a:r>
            <a:r>
              <a:rPr lang="en-GB" sz="1400" b="1" dirty="0" smtClean="0">
                <a:latin typeface="Tw Cen MT Condensed" panose="020B0606020104020203" pitchFamily="34" charset="0"/>
              </a:rPr>
              <a:t>	</a:t>
            </a:r>
            <a:r>
              <a:rPr lang="en-GB" sz="1400" dirty="0" smtClean="0">
                <a:latin typeface="Tw Cen MT Condensed" panose="020B0606020104020203" pitchFamily="34" charset="0"/>
              </a:rPr>
              <a:t>£604,000</a:t>
            </a:r>
          </a:p>
          <a:p>
            <a:endParaRPr lang="en-GB" sz="1400" dirty="0">
              <a:latin typeface="Tw Cen MT Condensed" panose="020B0606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9918" y="1537236"/>
            <a:ext cx="2931363" cy="51090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Tw Cen MT Condensed" panose="020B0606020104020203" pitchFamily="34" charset="0"/>
              </a:rPr>
              <a:t>Balance sheet for Royal Bank of Scotland in 2008</a:t>
            </a:r>
          </a:p>
          <a:p>
            <a:endParaRPr lang="en-GB" sz="1400" dirty="0">
              <a:latin typeface="Tw Cen MT Condensed" panose="020B0606020104020203" pitchFamily="34" charset="0"/>
            </a:endParaRPr>
          </a:p>
          <a:p>
            <a:r>
              <a:rPr lang="en-GB" sz="1400" b="1" u="sng" dirty="0" smtClean="0">
                <a:latin typeface="Tw Cen MT Condensed" panose="020B0606020104020203" pitchFamily="34" charset="0"/>
              </a:rPr>
              <a:t>Assets</a:t>
            </a:r>
            <a:r>
              <a:rPr lang="en-GB" sz="1400" b="1" dirty="0" smtClean="0">
                <a:latin typeface="Tw Cen MT Condensed" panose="020B0606020104020203" pitchFamily="34" charset="0"/>
              </a:rPr>
              <a:t>		</a:t>
            </a:r>
            <a:r>
              <a:rPr lang="en-GB" sz="1200" u="sng" dirty="0" smtClean="0">
                <a:latin typeface="Tw Cen MT Condensed" panose="020B0606020104020203" pitchFamily="34" charset="0"/>
              </a:rPr>
              <a:t>Millions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Balance at central bank</a:t>
            </a:r>
            <a:r>
              <a:rPr lang="en-GB" sz="1400" dirty="0" smtClean="0">
                <a:latin typeface="Tw Cen MT Condensed" panose="020B0606020104020203" pitchFamily="34" charset="0"/>
              </a:rPr>
              <a:t>	£17,866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Treasury Bills/Bonds</a:t>
            </a:r>
            <a:r>
              <a:rPr lang="en-GB" sz="1400" dirty="0" smtClean="0">
                <a:latin typeface="Tw Cen MT Condensed" panose="020B0606020104020203" pitchFamily="34" charset="0"/>
              </a:rPr>
              <a:t>	£18,229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Loans</a:t>
            </a:r>
            <a:r>
              <a:rPr lang="en-GB" sz="1400" dirty="0" smtClean="0">
                <a:latin typeface="Tw Cen MT Condensed" panose="020B0606020104020203" pitchFamily="34" charset="0"/>
              </a:rPr>
              <a:t>		£1,048,710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Derivatives</a:t>
            </a:r>
            <a:r>
              <a:rPr lang="en-GB" sz="1400" dirty="0" smtClean="0">
                <a:latin typeface="Tw Cen MT Condensed" panose="020B0606020104020203" pitchFamily="34" charset="0"/>
              </a:rPr>
              <a:t>		£337,410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Other</a:t>
            </a:r>
            <a:r>
              <a:rPr lang="en-GB" sz="1400" dirty="0" smtClean="0">
                <a:latin typeface="Tw Cen MT Condensed" panose="020B0606020104020203" pitchFamily="34" charset="0"/>
              </a:rPr>
              <a:t>		£478,304</a:t>
            </a:r>
          </a:p>
          <a:p>
            <a:endParaRPr lang="en-GB" sz="1200" i="1" dirty="0" smtClean="0">
              <a:solidFill>
                <a:srgbClr val="FF0000"/>
              </a:solidFill>
              <a:latin typeface="Tw Cen MT Condensed" panose="020B0606020104020203" pitchFamily="34" charset="0"/>
            </a:endParaRPr>
          </a:p>
          <a:p>
            <a:r>
              <a:rPr lang="en-GB" sz="1200" i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Total		£1,900,519</a:t>
            </a:r>
          </a:p>
          <a:p>
            <a:endParaRPr lang="en-GB" sz="1400" dirty="0">
              <a:latin typeface="Tw Cen MT Condensed" panose="020B0606020104020203" pitchFamily="34" charset="0"/>
            </a:endParaRPr>
          </a:p>
          <a:p>
            <a:r>
              <a:rPr lang="en-GB" sz="1400" b="1" u="sng" dirty="0" smtClean="0">
                <a:latin typeface="Tw Cen MT Condensed" panose="020B0606020104020203" pitchFamily="34" charset="0"/>
              </a:rPr>
              <a:t>Liabilities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Deposits by banks</a:t>
            </a:r>
            <a:r>
              <a:rPr lang="en-GB" sz="1400" dirty="0" smtClean="0">
                <a:latin typeface="Tw Cen MT Condensed" panose="020B0606020104020203" pitchFamily="34" charset="0"/>
              </a:rPr>
              <a:t>	£312,663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Deposits by customers</a:t>
            </a:r>
            <a:r>
              <a:rPr lang="en-GB" sz="1400" dirty="0" smtClean="0">
                <a:latin typeface="Tw Cen MT Condensed" panose="020B0606020104020203" pitchFamily="34" charset="0"/>
              </a:rPr>
              <a:t>	£682,365</a:t>
            </a:r>
          </a:p>
          <a:p>
            <a:r>
              <a:rPr lang="en-GB" sz="1000" dirty="0" smtClean="0">
                <a:latin typeface="Tw Cen MT Condensed" panose="020B0606020104020203" pitchFamily="34" charset="0"/>
              </a:rPr>
              <a:t>Other</a:t>
            </a:r>
            <a:r>
              <a:rPr lang="en-GB" sz="1400" dirty="0" smtClean="0">
                <a:latin typeface="Tw Cen MT Condensed" panose="020B0606020104020203" pitchFamily="34" charset="0"/>
              </a:rPr>
              <a:t>		£814,065</a:t>
            </a:r>
          </a:p>
          <a:p>
            <a:endParaRPr lang="en-GB" sz="1200" i="1" dirty="0" smtClean="0">
              <a:solidFill>
                <a:srgbClr val="FF0000"/>
              </a:solidFill>
              <a:latin typeface="Tw Cen MT Condensed" panose="020B0606020104020203" pitchFamily="34" charset="0"/>
            </a:endParaRPr>
          </a:p>
          <a:p>
            <a:r>
              <a:rPr lang="en-GB" sz="1200" i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Total		£1,809,093</a:t>
            </a:r>
          </a:p>
          <a:p>
            <a:endParaRPr lang="en-GB" sz="1400" dirty="0" smtClean="0">
              <a:latin typeface="Tw Cen MT Condensed" panose="020B0606020104020203" pitchFamily="34" charset="0"/>
            </a:endParaRPr>
          </a:p>
          <a:p>
            <a:endParaRPr lang="en-GB" sz="1400" dirty="0">
              <a:latin typeface="Tw Cen MT Condensed" panose="020B0606020104020203" pitchFamily="34" charset="0"/>
            </a:endParaRPr>
          </a:p>
          <a:p>
            <a:r>
              <a:rPr lang="en-GB" sz="1200" b="1" i="1" u="sng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Equity</a:t>
            </a:r>
            <a:r>
              <a:rPr lang="en-GB" sz="1200" b="1" i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		£91,246</a:t>
            </a:r>
            <a:endParaRPr lang="en-GB" sz="1200" b="1" i="1" u="sng" dirty="0" smtClean="0">
              <a:solidFill>
                <a:srgbClr val="FF0000"/>
              </a:solidFill>
              <a:latin typeface="Tw Cen MT Condensed" panose="020B0606020104020203" pitchFamily="34" charset="0"/>
            </a:endParaRPr>
          </a:p>
          <a:p>
            <a:endParaRPr lang="en-GB" sz="1400" dirty="0">
              <a:latin typeface="Tw Cen MT Condensed" panose="020B0606020104020203" pitchFamily="34" charset="0"/>
            </a:endParaRPr>
          </a:p>
          <a:p>
            <a:r>
              <a:rPr lang="en-GB" sz="1400" b="1" u="sng" dirty="0" smtClean="0">
                <a:latin typeface="Tw Cen MT Condensed" panose="020B0606020104020203" pitchFamily="34" charset="0"/>
              </a:rPr>
              <a:t>Total Liabilities &amp; Equity</a:t>
            </a:r>
            <a:r>
              <a:rPr lang="en-GB" sz="1400" b="1" dirty="0" smtClean="0">
                <a:latin typeface="Tw Cen MT Condensed" panose="020B0606020104020203" pitchFamily="34" charset="0"/>
              </a:rPr>
              <a:t>	</a:t>
            </a:r>
            <a:r>
              <a:rPr lang="en-GB" sz="1400" dirty="0" smtClean="0">
                <a:latin typeface="Tw Cen MT Condensed" panose="020B0606020104020203" pitchFamily="34" charset="0"/>
              </a:rPr>
              <a:t>£1,900,519</a:t>
            </a:r>
          </a:p>
          <a:p>
            <a:endParaRPr lang="en-GB" sz="14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9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24" y="0"/>
            <a:ext cx="11968243" cy="155109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w Cen MT Condensed" panose="020B0606020104020203" pitchFamily="34" charset="0"/>
              </a:rPr>
              <a:t>Stage 2: Bank Basics - Magic Money!</a:t>
            </a:r>
            <a:r>
              <a:rPr lang="en-US" sz="3600" b="1" dirty="0" smtClean="0">
                <a:latin typeface="Tw Cen MT Condensed" panose="020B0606020104020203" pitchFamily="34" charset="0"/>
              </a:rPr>
              <a:t/>
            </a:r>
            <a:br>
              <a:rPr lang="en-US" sz="3600" b="1" dirty="0" smtClean="0">
                <a:latin typeface="Tw Cen MT Condensed" panose="020B0606020104020203" pitchFamily="34" charset="0"/>
              </a:rPr>
            </a:br>
            <a:r>
              <a:rPr lang="en-GB" sz="3100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The importance of credit: Why is banking so important to the </a:t>
            </a:r>
            <a:r>
              <a:rPr lang="en-GB" sz="3100" b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economy</a:t>
            </a:r>
            <a:endParaRPr lang="en-US" sz="3100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338689"/>
              </p:ext>
            </p:extLst>
          </p:nvPr>
        </p:nvGraphicFramePr>
        <p:xfrm>
          <a:off x="2834998" y="2977878"/>
          <a:ext cx="5082368" cy="37061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60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2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8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w Cen MT Condensed" panose="020B0606020104020203" pitchFamily="34" charset="0"/>
                        </a:rPr>
                        <a:t>LIABILITIES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w Cen MT Condensed" panose="020B0606020104020203" pitchFamily="34" charset="0"/>
                        </a:rPr>
                        <a:t>ASSETS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sng" dirty="0" smtClean="0">
                          <a:latin typeface="Tw Cen MT Condensed" panose="020B0606020104020203" pitchFamily="34" charset="0"/>
                        </a:rPr>
                        <a:t>£200 Total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£200</a:t>
                      </a:r>
                      <a:r>
                        <a:rPr lang="en-GB" sz="1100" baseline="0" dirty="0" smtClean="0"/>
                        <a:t> Deposit from Saver 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u="sng" baseline="0" dirty="0" smtClean="0">
                          <a:latin typeface="Tw Cen MT Condensed" panose="020B0606020104020203" pitchFamily="34" charset="0"/>
                        </a:rPr>
                        <a:t>£200 Total</a:t>
                      </a:r>
                      <a:endParaRPr lang="en-GB" sz="1100" b="1" u="sng" dirty="0" smtClean="0"/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£160 Shares of Firm</a:t>
                      </a:r>
                      <a:r>
                        <a:rPr lang="en-GB" sz="1100" baseline="0" dirty="0" smtClean="0"/>
                        <a:t> 1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 smtClean="0"/>
                        <a:t>£40 in Cash Reserve </a:t>
                      </a:r>
                      <a:r>
                        <a:rPr lang="en-GB" sz="1000" baseline="0" dirty="0" smtClean="0"/>
                        <a:t>(20% of total Liabilities)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sng" dirty="0" smtClean="0">
                          <a:latin typeface="Tw Cen MT Condensed" panose="020B0606020104020203" pitchFamily="34" charset="0"/>
                        </a:rPr>
                        <a:t>£360 Total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£200</a:t>
                      </a:r>
                      <a:r>
                        <a:rPr lang="en-GB" sz="1100" baseline="0" dirty="0" smtClean="0"/>
                        <a:t> Deposit from Saver 1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/>
                        <a:t>£160 Deposit from Firm 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u="sng" baseline="0" dirty="0" smtClean="0">
                          <a:latin typeface="Tw Cen MT Condensed" panose="020B0606020104020203" pitchFamily="34" charset="0"/>
                        </a:rPr>
                        <a:t>£360 Total</a:t>
                      </a:r>
                      <a:endParaRPr lang="en-GB" sz="1100" b="1" u="sng" dirty="0" smtClean="0"/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£160 Shares of Firm</a:t>
                      </a:r>
                      <a:r>
                        <a:rPr lang="en-GB" sz="1100" baseline="0" dirty="0" smtClean="0"/>
                        <a:t> 1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/>
                        <a:t>£128 Shares in Firm 2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/>
                        <a:t>£72 in Cash Reserve </a:t>
                      </a:r>
                      <a:r>
                        <a:rPr lang="en-GB" sz="900" baseline="0" dirty="0" smtClean="0"/>
                        <a:t>(20% of total Liabilities)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sng" dirty="0" smtClean="0">
                          <a:latin typeface="Tw Cen MT Condensed" panose="020B0606020104020203" pitchFamily="34" charset="0"/>
                        </a:rPr>
                        <a:t>£488 Total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£200</a:t>
                      </a:r>
                      <a:r>
                        <a:rPr lang="en-GB" sz="1100" baseline="0" dirty="0" smtClean="0"/>
                        <a:t> Deposit from Saver 1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/>
                        <a:t>£160 Deposit from Firm 1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/>
                        <a:t>£128 Deposit from Firm 2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u="sng" baseline="0" dirty="0" smtClean="0">
                          <a:latin typeface="Tw Cen MT Condensed" panose="020B0606020104020203" pitchFamily="34" charset="0"/>
                        </a:rPr>
                        <a:t>£488 Total</a:t>
                      </a:r>
                      <a:endParaRPr lang="en-GB" sz="1100" b="1" u="sng" dirty="0" smtClean="0"/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£160 Shares of Firm</a:t>
                      </a:r>
                      <a:r>
                        <a:rPr lang="en-GB" sz="1100" baseline="0" dirty="0" smtClean="0"/>
                        <a:t> 1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/>
                        <a:t>£128 Shares in Firm 2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/>
                        <a:t>£102.40 Loan for House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/>
                        <a:t>£97.60 in Cash Reserve </a:t>
                      </a:r>
                      <a:r>
                        <a:rPr lang="en-GB" sz="900" baseline="0" dirty="0" smtClean="0"/>
                        <a:t>(20% of total Liabilities)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sng" dirty="0" smtClean="0">
                          <a:latin typeface="Tw Cen MT Condensed" panose="020B0606020104020203" pitchFamily="34" charset="0"/>
                        </a:rPr>
                        <a:t>£590.40 Total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£200</a:t>
                      </a:r>
                      <a:r>
                        <a:rPr lang="en-GB" sz="1100" baseline="0" dirty="0" smtClean="0"/>
                        <a:t> Deposit from Saver 1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/>
                        <a:t>£160 Deposit from Firm 1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/>
                        <a:t>£128 Deposit from Firm 2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/>
                        <a:t>£102.40 Deposit from Firm 3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u="sng" baseline="0" dirty="0" smtClean="0">
                          <a:latin typeface="Tw Cen MT Condensed" panose="020B0606020104020203" pitchFamily="34" charset="0"/>
                        </a:rPr>
                        <a:t>£590.40 Total</a:t>
                      </a:r>
                      <a:endParaRPr lang="en-GB" sz="1100" b="1" u="sng" dirty="0" smtClean="0"/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£160 Shares of Firm</a:t>
                      </a:r>
                      <a:r>
                        <a:rPr lang="en-GB" sz="1100" baseline="0" dirty="0" smtClean="0"/>
                        <a:t> 1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/>
                        <a:t>£128 Shares in Firm 2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 smtClean="0"/>
                        <a:t>£102.40 Loan for House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 smtClean="0"/>
                        <a:t>£81.92 for…….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/>
                        <a:t>£118.08 in Cash Reserve </a:t>
                      </a:r>
                      <a:r>
                        <a:rPr lang="en-GB" sz="900" baseline="0" dirty="0" smtClean="0"/>
                        <a:t>(20% of total Liabilities)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2956" y="3334214"/>
            <a:ext cx="6964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w Cen MT Condensed" panose="020B0606020104020203" pitchFamily="34" charset="0"/>
              </a:rPr>
              <a:t>SAVER</a:t>
            </a:r>
            <a:endParaRPr lang="en-GB" b="1" dirty="0">
              <a:latin typeface="Tw Cen MT Condensed" panose="020B0606020104020203" pitchFamily="34" charset="0"/>
            </a:endParaRPr>
          </a:p>
        </p:txBody>
      </p:sp>
      <p:cxnSp>
        <p:nvCxnSpPr>
          <p:cNvPr id="6" name="Straight Arrow Connector 5"/>
          <p:cNvCxnSpPr>
            <a:stCxn id="3" idx="3"/>
          </p:cNvCxnSpPr>
          <p:nvPr/>
        </p:nvCxnSpPr>
        <p:spPr>
          <a:xfrm>
            <a:off x="1209365" y="3518880"/>
            <a:ext cx="1625633" cy="4905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336" y="4054977"/>
            <a:ext cx="7441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w Cen MT Condensed" panose="020B0606020104020203" pitchFamily="34" charset="0"/>
              </a:rPr>
              <a:t>FIRM 1</a:t>
            </a:r>
            <a:endParaRPr lang="en-GB" b="1" dirty="0">
              <a:latin typeface="Tw Cen MT Condensed" panose="020B0606020104020203" pitchFamily="34" charset="0"/>
            </a:endParaRP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1266450" y="4239643"/>
            <a:ext cx="1577928" cy="4905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2336" y="4941025"/>
            <a:ext cx="7441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w Cen MT Condensed" panose="020B0606020104020203" pitchFamily="34" charset="0"/>
              </a:rPr>
              <a:t>FIRM 2</a:t>
            </a:r>
            <a:endParaRPr lang="en-GB" b="1" dirty="0">
              <a:latin typeface="Tw Cen MT Condensed" panose="020B0606020104020203" pitchFamily="34" charset="0"/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1266450" y="5125691"/>
            <a:ext cx="1577928" cy="4905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2336" y="5765030"/>
            <a:ext cx="949625" cy="677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Tw Cen MT Condensed" panose="020B0606020104020203" pitchFamily="34" charset="0"/>
              </a:rPr>
              <a:t>FIRM 3</a:t>
            </a:r>
          </a:p>
          <a:p>
            <a:pPr algn="ctr"/>
            <a:r>
              <a:rPr lang="en-GB" sz="1000" b="1" dirty="0">
                <a:latin typeface="Tw Cen MT Condensed" panose="020B0606020104020203" pitchFamily="34" charset="0"/>
              </a:rPr>
              <a:t>(House building Firm</a:t>
            </a:r>
            <a:r>
              <a:rPr lang="en-GB" sz="1000" b="1" dirty="0" smtClean="0">
                <a:latin typeface="Tw Cen MT Condensed" panose="020B0606020104020203" pitchFamily="34" charset="0"/>
              </a:rPr>
              <a:t>)</a:t>
            </a:r>
            <a:endParaRPr lang="en-GB" sz="1000" b="1" dirty="0">
              <a:latin typeface="Tw Cen MT Condensed" panose="020B0606020104020203" pitchFamily="34" charset="0"/>
            </a:endParaRP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>
            <a:off x="1471961" y="6103584"/>
            <a:ext cx="1363037" cy="0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592768" y="3434575"/>
            <a:ext cx="7441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w Cen MT Condensed" panose="020B0606020104020203" pitchFamily="34" charset="0"/>
              </a:rPr>
              <a:t>FIRM 1</a:t>
            </a:r>
            <a:endParaRPr lang="en-GB" b="1" dirty="0">
              <a:latin typeface="Tw Cen MT Condensed" panose="020B0606020104020203" pitchFamily="34" charset="0"/>
            </a:endParaRPr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>
          <a:xfrm>
            <a:off x="7917366" y="3619241"/>
            <a:ext cx="1675402" cy="0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33202" y="3334214"/>
            <a:ext cx="1890261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900" b="1" dirty="0" smtClean="0">
                <a:latin typeface="Tw Cen MT Condensed" panose="020B0606020104020203" pitchFamily="34" charset="0"/>
              </a:rPr>
              <a:t>Bank buys £160 worth of shares in Firm 1</a:t>
            </a:r>
            <a:endParaRPr lang="en-GB" sz="900" b="1" dirty="0">
              <a:latin typeface="Tw Cen MT Condensed" panose="020B06060201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92768" y="4118037"/>
            <a:ext cx="7441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w Cen MT Condensed" panose="020B0606020104020203" pitchFamily="34" charset="0"/>
              </a:rPr>
              <a:t>FIRM 2</a:t>
            </a:r>
            <a:endParaRPr lang="en-GB" b="1" dirty="0">
              <a:latin typeface="Tw Cen MT Condensed" panose="020B0606020104020203" pitchFamily="34" charset="0"/>
            </a:endParaRPr>
          </a:p>
        </p:txBody>
      </p:sp>
      <p:cxnSp>
        <p:nvCxnSpPr>
          <p:cNvPr id="22" name="Straight Arrow Connector 21"/>
          <p:cNvCxnSpPr>
            <a:endCxn id="21" idx="1"/>
          </p:cNvCxnSpPr>
          <p:nvPr/>
        </p:nvCxnSpPr>
        <p:spPr>
          <a:xfrm>
            <a:off x="7917366" y="4302703"/>
            <a:ext cx="1675402" cy="0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33202" y="4017676"/>
            <a:ext cx="1890261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900" b="1" dirty="0" smtClean="0">
                <a:latin typeface="Tw Cen MT Condensed" panose="020B0606020104020203" pitchFamily="34" charset="0"/>
              </a:rPr>
              <a:t>Bank buys £128 worth of shares in Firm 2</a:t>
            </a:r>
            <a:endParaRPr lang="en-GB" sz="900" b="1" dirty="0">
              <a:latin typeface="Tw Cen MT Condensed" panose="020B06060201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92768" y="4975544"/>
            <a:ext cx="101822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w Cen MT Condensed" panose="020B0606020104020203" pitchFamily="34" charset="0"/>
              </a:rPr>
              <a:t>Household</a:t>
            </a:r>
            <a:endParaRPr lang="en-GB" b="1" dirty="0">
              <a:latin typeface="Tw Cen MT Condensed" panose="020B0606020104020203" pitchFamily="34" charset="0"/>
            </a:endParaRPr>
          </a:p>
        </p:txBody>
      </p:sp>
      <p:cxnSp>
        <p:nvCxnSpPr>
          <p:cNvPr id="25" name="Straight Arrow Connector 24"/>
          <p:cNvCxnSpPr>
            <a:endCxn id="24" idx="1"/>
          </p:cNvCxnSpPr>
          <p:nvPr/>
        </p:nvCxnSpPr>
        <p:spPr>
          <a:xfrm>
            <a:off x="7917366" y="5160210"/>
            <a:ext cx="1675402" cy="0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88482" y="4867373"/>
            <a:ext cx="217559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900" b="1" dirty="0" smtClean="0">
                <a:latin typeface="Tw Cen MT Condensed" panose="020B0606020104020203" pitchFamily="34" charset="0"/>
              </a:rPr>
              <a:t>Bank loans £102.40 to consumers to buy a house</a:t>
            </a:r>
            <a:endParaRPr lang="en-GB" sz="900" b="1" dirty="0">
              <a:latin typeface="Tw Cen MT Condensed" panose="020B06060201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59860" y="4831994"/>
            <a:ext cx="103214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Tw Cen MT Condensed" panose="020B0606020104020203" pitchFamily="34" charset="0"/>
              </a:rPr>
              <a:t>FIRM 3</a:t>
            </a:r>
          </a:p>
          <a:p>
            <a:pPr algn="ctr"/>
            <a:r>
              <a:rPr lang="en-GB" sz="1100" b="1" dirty="0" smtClean="0">
                <a:latin typeface="Tw Cen MT Condensed" panose="020B0606020104020203" pitchFamily="34" charset="0"/>
              </a:rPr>
              <a:t>(House building Firm)</a:t>
            </a:r>
            <a:endParaRPr lang="en-GB" sz="1100" b="1" dirty="0">
              <a:latin typeface="Tw Cen MT Condensed" panose="020B0606020104020203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0828090" y="5179415"/>
            <a:ext cx="352541" cy="6522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568034" y="6007532"/>
            <a:ext cx="95410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w Cen MT Condensed" panose="020B0606020104020203" pitchFamily="34" charset="0"/>
              </a:rPr>
              <a:t>????????</a:t>
            </a:r>
            <a:endParaRPr lang="en-GB" b="1" dirty="0">
              <a:latin typeface="Tw Cen MT Condensed" panose="020B0606020104020203" pitchFamily="34" charset="0"/>
            </a:endParaRPr>
          </a:p>
        </p:txBody>
      </p:sp>
      <p:cxnSp>
        <p:nvCxnSpPr>
          <p:cNvPr id="32" name="Straight Arrow Connector 31"/>
          <p:cNvCxnSpPr>
            <a:endCxn id="31" idx="1"/>
          </p:cNvCxnSpPr>
          <p:nvPr/>
        </p:nvCxnSpPr>
        <p:spPr>
          <a:xfrm>
            <a:off x="7892632" y="6192198"/>
            <a:ext cx="1675402" cy="0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828342" y="5899360"/>
            <a:ext cx="130516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900" b="1" dirty="0" smtClean="0">
                <a:latin typeface="Tw Cen MT Condensed" panose="020B0606020104020203" pitchFamily="34" charset="0"/>
              </a:rPr>
              <a:t>Bank uses £81.92 for…….</a:t>
            </a:r>
            <a:endParaRPr lang="en-GB" sz="900" b="1" dirty="0">
              <a:latin typeface="Tw Cen MT Condensed" panose="020B0606020104020203" pitchFamily="34" charset="0"/>
            </a:endParaRPr>
          </a:p>
        </p:txBody>
      </p:sp>
      <p:cxnSp>
        <p:nvCxnSpPr>
          <p:cNvPr id="35" name="Elbow Connector 34"/>
          <p:cNvCxnSpPr>
            <a:stCxn id="16" idx="3"/>
          </p:cNvCxnSpPr>
          <p:nvPr/>
        </p:nvCxnSpPr>
        <p:spPr>
          <a:xfrm flipH="1" flipV="1">
            <a:off x="334539" y="2780367"/>
            <a:ext cx="10002343" cy="838874"/>
          </a:xfrm>
          <a:prstGeom prst="bentConnector3">
            <a:avLst>
              <a:gd name="adj1" fmla="val -2285"/>
            </a:avLst>
          </a:prstGeom>
          <a:ln w="222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241522" y="2265992"/>
            <a:ext cx="10212642" cy="2085395"/>
          </a:xfrm>
          <a:prstGeom prst="bentConnector3">
            <a:avLst>
              <a:gd name="adj1" fmla="val -5796"/>
            </a:avLst>
          </a:prstGeom>
          <a:ln w="222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27" idx="0"/>
          </p:cNvCxnSpPr>
          <p:nvPr/>
        </p:nvCxnSpPr>
        <p:spPr>
          <a:xfrm rot="16200000" flipV="1">
            <a:off x="4351277" y="-2492659"/>
            <a:ext cx="3057937" cy="11591370"/>
          </a:xfrm>
          <a:prstGeom prst="bentConnector2">
            <a:avLst/>
          </a:prstGeom>
          <a:ln w="222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endCxn id="10" idx="1"/>
          </p:cNvCxnSpPr>
          <p:nvPr/>
        </p:nvCxnSpPr>
        <p:spPr>
          <a:xfrm rot="16200000" flipH="1">
            <a:off x="-305426" y="3411881"/>
            <a:ext cx="1467726" cy="187797"/>
          </a:xfrm>
          <a:prstGeom prst="bentConnector2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endCxn id="12" idx="1"/>
          </p:cNvCxnSpPr>
          <p:nvPr/>
        </p:nvCxnSpPr>
        <p:spPr>
          <a:xfrm rot="16200000" flipH="1">
            <a:off x="-1052060" y="3551295"/>
            <a:ext cx="2859700" cy="289091"/>
          </a:xfrm>
          <a:prstGeom prst="bentConnector2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endCxn id="14" idx="1"/>
          </p:cNvCxnSpPr>
          <p:nvPr/>
        </p:nvCxnSpPr>
        <p:spPr>
          <a:xfrm rot="16200000" flipH="1">
            <a:off x="-1865454" y="3715793"/>
            <a:ext cx="4329527" cy="446053"/>
          </a:xfrm>
          <a:prstGeom prst="bentConnector2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843276" y="3301983"/>
            <a:ext cx="1939495" cy="557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12188" y="3286265"/>
            <a:ext cx="3096901" cy="557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52656" y="3957934"/>
            <a:ext cx="1939495" cy="557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52277" y="4690080"/>
            <a:ext cx="1939495" cy="849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72693" y="5646209"/>
            <a:ext cx="1939495" cy="1037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62404" y="3937714"/>
            <a:ext cx="3030228" cy="659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62404" y="4680725"/>
            <a:ext cx="3030228" cy="859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45524" y="5637155"/>
            <a:ext cx="3030228" cy="1046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5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4" grpId="0" animBg="1"/>
      <p:bldP spid="16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31" grpId="0" animBg="1"/>
      <p:bldP spid="33" grpId="0" animBg="1"/>
      <p:bldP spid="2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24" y="0"/>
            <a:ext cx="11968243" cy="155109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w Cen MT Condensed" panose="020B0606020104020203" pitchFamily="34" charset="0"/>
              </a:rPr>
              <a:t>Stage 2: Bank Basics - Magic Money!</a:t>
            </a:r>
            <a:r>
              <a:rPr lang="en-US" sz="3600" b="1" dirty="0" smtClean="0">
                <a:latin typeface="Tw Cen MT Condensed" panose="020B0606020104020203" pitchFamily="34" charset="0"/>
              </a:rPr>
              <a:t/>
            </a:r>
            <a:br>
              <a:rPr lang="en-US" sz="3600" b="1" dirty="0" smtClean="0">
                <a:latin typeface="Tw Cen MT Condensed" panose="020B0606020104020203" pitchFamily="34" charset="0"/>
              </a:rPr>
            </a:br>
            <a:r>
              <a:rPr lang="en-GB" sz="3100" b="1" dirty="0">
                <a:solidFill>
                  <a:srgbClr val="FF0000"/>
                </a:solidFill>
                <a:latin typeface="Tw Cen MT Condensed" panose="020B0606020104020203" pitchFamily="34" charset="0"/>
              </a:rPr>
              <a:t>The importance of credit: Why is banking so important to the </a:t>
            </a:r>
            <a:r>
              <a:rPr lang="en-GB" sz="3100" b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economy</a:t>
            </a:r>
            <a:endParaRPr lang="en-US" sz="3100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338689"/>
              </p:ext>
            </p:extLst>
          </p:nvPr>
        </p:nvGraphicFramePr>
        <p:xfrm>
          <a:off x="2834998" y="2977878"/>
          <a:ext cx="5082368" cy="37061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60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2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8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w Cen MT Condensed" panose="020B0606020104020203" pitchFamily="34" charset="0"/>
                        </a:rPr>
                        <a:t>LIABILITIES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w Cen MT Condensed" panose="020B0606020104020203" pitchFamily="34" charset="0"/>
                        </a:rPr>
                        <a:t>ASSETS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sng" dirty="0" smtClean="0">
                          <a:latin typeface="Tw Cen MT Condensed" panose="020B0606020104020203" pitchFamily="34" charset="0"/>
                        </a:rPr>
                        <a:t>£200 Total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£200</a:t>
                      </a:r>
                      <a:r>
                        <a:rPr lang="en-GB" sz="1100" baseline="0" dirty="0" smtClean="0"/>
                        <a:t> Deposit from Saver 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u="sng" baseline="0" dirty="0" smtClean="0">
                          <a:latin typeface="Tw Cen MT Condensed" panose="020B0606020104020203" pitchFamily="34" charset="0"/>
                        </a:rPr>
                        <a:t>£200 Total</a:t>
                      </a:r>
                      <a:endParaRPr lang="en-GB" sz="1100" b="1" u="sng" dirty="0" smtClean="0"/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£160 Shares of Firm</a:t>
                      </a:r>
                      <a:r>
                        <a:rPr lang="en-GB" sz="1100" baseline="0" dirty="0" smtClean="0"/>
                        <a:t> 1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 smtClean="0"/>
                        <a:t>£40 in Cash Reserve </a:t>
                      </a:r>
                      <a:r>
                        <a:rPr lang="en-GB" sz="1000" baseline="0" dirty="0" smtClean="0"/>
                        <a:t>(20% of total Liabilities)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sng" dirty="0" smtClean="0">
                          <a:latin typeface="Tw Cen MT Condensed" panose="020B0606020104020203" pitchFamily="34" charset="0"/>
                        </a:rPr>
                        <a:t>£360 Total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£200</a:t>
                      </a:r>
                      <a:r>
                        <a:rPr lang="en-GB" sz="1100" baseline="0" dirty="0" smtClean="0"/>
                        <a:t> Deposit from Saver 1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/>
                        <a:t>£160 Deposit from Firm 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u="sng" baseline="0" dirty="0" smtClean="0">
                          <a:latin typeface="Tw Cen MT Condensed" panose="020B0606020104020203" pitchFamily="34" charset="0"/>
                        </a:rPr>
                        <a:t>£360 Total</a:t>
                      </a:r>
                      <a:endParaRPr lang="en-GB" sz="1100" b="1" u="sng" dirty="0" smtClean="0"/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£160 Shares of Firm</a:t>
                      </a:r>
                      <a:r>
                        <a:rPr lang="en-GB" sz="1100" baseline="0" dirty="0" smtClean="0"/>
                        <a:t> 1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/>
                        <a:t>£128 Shares in Firm 2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/>
                        <a:t>£72 in Cash Reserve </a:t>
                      </a:r>
                      <a:r>
                        <a:rPr lang="en-GB" sz="900" baseline="0" dirty="0" smtClean="0"/>
                        <a:t>(20% of total Liabilities)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sng" dirty="0" smtClean="0">
                          <a:latin typeface="Tw Cen MT Condensed" panose="020B0606020104020203" pitchFamily="34" charset="0"/>
                        </a:rPr>
                        <a:t>£488 Total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£200</a:t>
                      </a:r>
                      <a:r>
                        <a:rPr lang="en-GB" sz="1100" baseline="0" dirty="0" smtClean="0"/>
                        <a:t> Deposit from Saver 1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/>
                        <a:t>£160 Deposit from Firm 1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/>
                        <a:t>£128 Deposit from Firm 2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u="sng" baseline="0" dirty="0" smtClean="0">
                          <a:latin typeface="Tw Cen MT Condensed" panose="020B0606020104020203" pitchFamily="34" charset="0"/>
                        </a:rPr>
                        <a:t>£488 Total</a:t>
                      </a:r>
                      <a:endParaRPr lang="en-GB" sz="1100" b="1" u="sng" dirty="0" smtClean="0"/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£160 Shares of Firm</a:t>
                      </a:r>
                      <a:r>
                        <a:rPr lang="en-GB" sz="1100" baseline="0" dirty="0" smtClean="0"/>
                        <a:t> 1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/>
                        <a:t>£128 Shares in Firm 2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/>
                        <a:t>£102.40 Loan for House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/>
                        <a:t>£97.60 in Cash Reserve </a:t>
                      </a:r>
                      <a:r>
                        <a:rPr lang="en-GB" sz="900" baseline="0" dirty="0" smtClean="0"/>
                        <a:t>(20% of total Liabilities)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sng" dirty="0" smtClean="0">
                          <a:latin typeface="Tw Cen MT Condensed" panose="020B0606020104020203" pitchFamily="34" charset="0"/>
                        </a:rPr>
                        <a:t>£590.40 Total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£200</a:t>
                      </a:r>
                      <a:r>
                        <a:rPr lang="en-GB" sz="1100" baseline="0" dirty="0" smtClean="0"/>
                        <a:t> Deposit from Saver 1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/>
                        <a:t>£160 Deposit from Firm 1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/>
                        <a:t>£128 Deposit from Firm 2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/>
                        <a:t>£102.40 Deposit from Firm 3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u="sng" baseline="0" dirty="0" smtClean="0">
                          <a:latin typeface="Tw Cen MT Condensed" panose="020B0606020104020203" pitchFamily="34" charset="0"/>
                        </a:rPr>
                        <a:t>£590.40 Total</a:t>
                      </a:r>
                      <a:endParaRPr lang="en-GB" sz="1100" b="1" u="sng" dirty="0" smtClean="0"/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£160 Shares of Firm</a:t>
                      </a:r>
                      <a:r>
                        <a:rPr lang="en-GB" sz="1100" baseline="0" dirty="0" smtClean="0"/>
                        <a:t> 1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/>
                        <a:t>£128 Shares in Firm 2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 smtClean="0"/>
                        <a:t>£102.40 Loan for House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 smtClean="0"/>
                        <a:t>£81.92 for…….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/>
                        <a:t>£118.08 in Cash Reserve </a:t>
                      </a:r>
                      <a:r>
                        <a:rPr lang="en-GB" sz="900" baseline="0" dirty="0" smtClean="0"/>
                        <a:t>(20% of total Liabilities)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2956" y="3334214"/>
            <a:ext cx="6964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w Cen MT Condensed" panose="020B0606020104020203" pitchFamily="34" charset="0"/>
              </a:rPr>
              <a:t>SAVER</a:t>
            </a:r>
            <a:endParaRPr lang="en-GB" b="1" dirty="0">
              <a:latin typeface="Tw Cen MT Condensed" panose="020B0606020104020203" pitchFamily="34" charset="0"/>
            </a:endParaRPr>
          </a:p>
        </p:txBody>
      </p:sp>
      <p:cxnSp>
        <p:nvCxnSpPr>
          <p:cNvPr id="6" name="Straight Arrow Connector 5"/>
          <p:cNvCxnSpPr>
            <a:stCxn id="3" idx="3"/>
          </p:cNvCxnSpPr>
          <p:nvPr/>
        </p:nvCxnSpPr>
        <p:spPr>
          <a:xfrm>
            <a:off x="1209365" y="3518880"/>
            <a:ext cx="1625633" cy="4905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336" y="4054977"/>
            <a:ext cx="7441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w Cen MT Condensed" panose="020B0606020104020203" pitchFamily="34" charset="0"/>
              </a:rPr>
              <a:t>FIRM 1</a:t>
            </a:r>
            <a:endParaRPr lang="en-GB" b="1" dirty="0">
              <a:latin typeface="Tw Cen MT Condensed" panose="020B0606020104020203" pitchFamily="34" charset="0"/>
            </a:endParaRP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1266450" y="4239643"/>
            <a:ext cx="1577928" cy="4905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2336" y="4941025"/>
            <a:ext cx="7441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w Cen MT Condensed" panose="020B0606020104020203" pitchFamily="34" charset="0"/>
              </a:rPr>
              <a:t>FIRM 2</a:t>
            </a:r>
            <a:endParaRPr lang="en-GB" b="1" dirty="0">
              <a:latin typeface="Tw Cen MT Condensed" panose="020B0606020104020203" pitchFamily="34" charset="0"/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1266450" y="5125691"/>
            <a:ext cx="1577928" cy="4905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2336" y="5765030"/>
            <a:ext cx="949625" cy="677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Tw Cen MT Condensed" panose="020B0606020104020203" pitchFamily="34" charset="0"/>
              </a:rPr>
              <a:t>FIRM 3</a:t>
            </a:r>
          </a:p>
          <a:p>
            <a:pPr algn="ctr"/>
            <a:r>
              <a:rPr lang="en-GB" sz="1000" b="1" dirty="0">
                <a:latin typeface="Tw Cen MT Condensed" panose="020B0606020104020203" pitchFamily="34" charset="0"/>
              </a:rPr>
              <a:t>(House building Firm</a:t>
            </a:r>
            <a:r>
              <a:rPr lang="en-GB" sz="1000" b="1" dirty="0" smtClean="0">
                <a:latin typeface="Tw Cen MT Condensed" panose="020B0606020104020203" pitchFamily="34" charset="0"/>
              </a:rPr>
              <a:t>)</a:t>
            </a:r>
            <a:endParaRPr lang="en-GB" sz="1000" b="1" dirty="0">
              <a:latin typeface="Tw Cen MT Condensed" panose="020B0606020104020203" pitchFamily="34" charset="0"/>
            </a:endParaRP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>
            <a:off x="1471961" y="6103584"/>
            <a:ext cx="1363037" cy="0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592768" y="3434575"/>
            <a:ext cx="7441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w Cen MT Condensed" panose="020B0606020104020203" pitchFamily="34" charset="0"/>
              </a:rPr>
              <a:t>FIRM 1</a:t>
            </a:r>
            <a:endParaRPr lang="en-GB" b="1" dirty="0">
              <a:latin typeface="Tw Cen MT Condensed" panose="020B0606020104020203" pitchFamily="34" charset="0"/>
            </a:endParaRPr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>
          <a:xfrm>
            <a:off x="7917366" y="3619241"/>
            <a:ext cx="1675402" cy="0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33202" y="3334214"/>
            <a:ext cx="1890261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900" b="1" dirty="0" smtClean="0">
                <a:latin typeface="Tw Cen MT Condensed" panose="020B0606020104020203" pitchFamily="34" charset="0"/>
              </a:rPr>
              <a:t>Bank buys £160 worth of shares in Firm 1</a:t>
            </a:r>
            <a:endParaRPr lang="en-GB" sz="900" b="1" dirty="0">
              <a:latin typeface="Tw Cen MT Condensed" panose="020B06060201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92768" y="4118037"/>
            <a:ext cx="7441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w Cen MT Condensed" panose="020B0606020104020203" pitchFamily="34" charset="0"/>
              </a:rPr>
              <a:t>FIRM 2</a:t>
            </a:r>
            <a:endParaRPr lang="en-GB" b="1" dirty="0">
              <a:latin typeface="Tw Cen MT Condensed" panose="020B0606020104020203" pitchFamily="34" charset="0"/>
            </a:endParaRPr>
          </a:p>
        </p:txBody>
      </p:sp>
      <p:cxnSp>
        <p:nvCxnSpPr>
          <p:cNvPr id="22" name="Straight Arrow Connector 21"/>
          <p:cNvCxnSpPr>
            <a:endCxn id="21" idx="1"/>
          </p:cNvCxnSpPr>
          <p:nvPr/>
        </p:nvCxnSpPr>
        <p:spPr>
          <a:xfrm>
            <a:off x="7917366" y="4302703"/>
            <a:ext cx="1675402" cy="0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33202" y="4017676"/>
            <a:ext cx="1890261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900" b="1" dirty="0" smtClean="0">
                <a:latin typeface="Tw Cen MT Condensed" panose="020B0606020104020203" pitchFamily="34" charset="0"/>
              </a:rPr>
              <a:t>Bank buys £128 worth of shares in Firm 2</a:t>
            </a:r>
            <a:endParaRPr lang="en-GB" sz="900" b="1" dirty="0">
              <a:latin typeface="Tw Cen MT Condensed" panose="020B06060201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92768" y="4975544"/>
            <a:ext cx="101822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w Cen MT Condensed" panose="020B0606020104020203" pitchFamily="34" charset="0"/>
              </a:rPr>
              <a:t>Household</a:t>
            </a:r>
            <a:endParaRPr lang="en-GB" b="1" dirty="0">
              <a:latin typeface="Tw Cen MT Condensed" panose="020B0606020104020203" pitchFamily="34" charset="0"/>
            </a:endParaRPr>
          </a:p>
        </p:txBody>
      </p:sp>
      <p:cxnSp>
        <p:nvCxnSpPr>
          <p:cNvPr id="25" name="Straight Arrow Connector 24"/>
          <p:cNvCxnSpPr>
            <a:endCxn id="24" idx="1"/>
          </p:cNvCxnSpPr>
          <p:nvPr/>
        </p:nvCxnSpPr>
        <p:spPr>
          <a:xfrm>
            <a:off x="7917366" y="5160210"/>
            <a:ext cx="1675402" cy="0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88482" y="4867373"/>
            <a:ext cx="217559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900" b="1" dirty="0" smtClean="0">
                <a:latin typeface="Tw Cen MT Condensed" panose="020B0606020104020203" pitchFamily="34" charset="0"/>
              </a:rPr>
              <a:t>Bank loans £102.40 to consumers to buy a house</a:t>
            </a:r>
            <a:endParaRPr lang="en-GB" sz="900" b="1" dirty="0">
              <a:latin typeface="Tw Cen MT Condensed" panose="020B06060201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59860" y="4831994"/>
            <a:ext cx="103214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Tw Cen MT Condensed" panose="020B0606020104020203" pitchFamily="34" charset="0"/>
              </a:rPr>
              <a:t>FIRM 3</a:t>
            </a:r>
          </a:p>
          <a:p>
            <a:pPr algn="ctr"/>
            <a:r>
              <a:rPr lang="en-GB" sz="1100" b="1" dirty="0" smtClean="0">
                <a:latin typeface="Tw Cen MT Condensed" panose="020B0606020104020203" pitchFamily="34" charset="0"/>
              </a:rPr>
              <a:t>(House building Firm)</a:t>
            </a:r>
            <a:endParaRPr lang="en-GB" sz="1100" b="1" dirty="0">
              <a:latin typeface="Tw Cen MT Condensed" panose="020B0606020104020203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0828090" y="5179415"/>
            <a:ext cx="352541" cy="6522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568034" y="6007532"/>
            <a:ext cx="95410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w Cen MT Condensed" panose="020B0606020104020203" pitchFamily="34" charset="0"/>
              </a:rPr>
              <a:t>????????</a:t>
            </a:r>
            <a:endParaRPr lang="en-GB" b="1" dirty="0">
              <a:latin typeface="Tw Cen MT Condensed" panose="020B0606020104020203" pitchFamily="34" charset="0"/>
            </a:endParaRPr>
          </a:p>
        </p:txBody>
      </p:sp>
      <p:cxnSp>
        <p:nvCxnSpPr>
          <p:cNvPr id="32" name="Straight Arrow Connector 31"/>
          <p:cNvCxnSpPr>
            <a:endCxn id="31" idx="1"/>
          </p:cNvCxnSpPr>
          <p:nvPr/>
        </p:nvCxnSpPr>
        <p:spPr>
          <a:xfrm>
            <a:off x="7892632" y="6192198"/>
            <a:ext cx="1675402" cy="0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828342" y="5899360"/>
            <a:ext cx="130516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900" b="1" dirty="0" smtClean="0">
                <a:latin typeface="Tw Cen MT Condensed" panose="020B0606020104020203" pitchFamily="34" charset="0"/>
              </a:rPr>
              <a:t>Bank uses £81.92 for…….</a:t>
            </a:r>
            <a:endParaRPr lang="en-GB" sz="900" b="1" dirty="0">
              <a:latin typeface="Tw Cen MT Condensed" panose="020B0606020104020203" pitchFamily="34" charset="0"/>
            </a:endParaRPr>
          </a:p>
        </p:txBody>
      </p:sp>
      <p:cxnSp>
        <p:nvCxnSpPr>
          <p:cNvPr id="35" name="Elbow Connector 34"/>
          <p:cNvCxnSpPr>
            <a:stCxn id="16" idx="3"/>
          </p:cNvCxnSpPr>
          <p:nvPr/>
        </p:nvCxnSpPr>
        <p:spPr>
          <a:xfrm flipH="1" flipV="1">
            <a:off x="334539" y="2780367"/>
            <a:ext cx="10002343" cy="838874"/>
          </a:xfrm>
          <a:prstGeom prst="bentConnector3">
            <a:avLst>
              <a:gd name="adj1" fmla="val -2285"/>
            </a:avLst>
          </a:prstGeom>
          <a:ln w="222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241522" y="2265992"/>
            <a:ext cx="10212642" cy="2085395"/>
          </a:xfrm>
          <a:prstGeom prst="bentConnector3">
            <a:avLst>
              <a:gd name="adj1" fmla="val -5796"/>
            </a:avLst>
          </a:prstGeom>
          <a:ln w="222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27" idx="0"/>
          </p:cNvCxnSpPr>
          <p:nvPr/>
        </p:nvCxnSpPr>
        <p:spPr>
          <a:xfrm rot="16200000" flipV="1">
            <a:off x="4351277" y="-2492659"/>
            <a:ext cx="3057937" cy="11591370"/>
          </a:xfrm>
          <a:prstGeom prst="bentConnector2">
            <a:avLst/>
          </a:prstGeom>
          <a:ln w="222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endCxn id="10" idx="1"/>
          </p:cNvCxnSpPr>
          <p:nvPr/>
        </p:nvCxnSpPr>
        <p:spPr>
          <a:xfrm rot="16200000" flipH="1">
            <a:off x="-305426" y="3411881"/>
            <a:ext cx="1467726" cy="187797"/>
          </a:xfrm>
          <a:prstGeom prst="bentConnector2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endCxn id="12" idx="1"/>
          </p:cNvCxnSpPr>
          <p:nvPr/>
        </p:nvCxnSpPr>
        <p:spPr>
          <a:xfrm rot="16200000" flipH="1">
            <a:off x="-1052060" y="3551295"/>
            <a:ext cx="2859700" cy="289091"/>
          </a:xfrm>
          <a:prstGeom prst="bentConnector2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endCxn id="14" idx="1"/>
          </p:cNvCxnSpPr>
          <p:nvPr/>
        </p:nvCxnSpPr>
        <p:spPr>
          <a:xfrm rot="16200000" flipH="1">
            <a:off x="-1865454" y="3715793"/>
            <a:ext cx="4329527" cy="446053"/>
          </a:xfrm>
          <a:prstGeom prst="bentConnector2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8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3419</Words>
  <Application>Microsoft Office PowerPoint</Application>
  <PresentationFormat>Widescreen</PresentationFormat>
  <Paragraphs>524</Paragraphs>
  <Slides>41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ＭＳ Ｐゴシック</vt:lpstr>
      <vt:lpstr>ＭＳ Ｐゴシック</vt:lpstr>
      <vt:lpstr>Arial</vt:lpstr>
      <vt:lpstr>Calibri</vt:lpstr>
      <vt:lpstr>Symbol</vt:lpstr>
      <vt:lpstr>Times New Roman</vt:lpstr>
      <vt:lpstr>Tw Cen MT Condensed</vt:lpstr>
      <vt:lpstr>Office Theme</vt:lpstr>
      <vt:lpstr>PowerPoint Presentation</vt:lpstr>
      <vt:lpstr>PowerPoint Presentation</vt:lpstr>
      <vt:lpstr>RWS7, 8 and 9: MACROECONOMICS Government Policy and International Economics</vt:lpstr>
      <vt:lpstr>STARTER: Introduction to Banking - How much do you know? As you arrive, write answers to the following tasks in the first 5 minutes using the worksheets on the desk…the questions get harder as they go down.</vt:lpstr>
      <vt:lpstr>STARTER: Introduction to Banking - How much do you know? As you arrive, write answers to the following tasks in the first 5 minutes using the worksheets on the desk…the questions get harder as they go down.</vt:lpstr>
      <vt:lpstr>Stage 1: The Concept of Debt Buying and Selling Debt - Debt Packages</vt:lpstr>
      <vt:lpstr>Stage 2: Bank Basics How do banks work?</vt:lpstr>
      <vt:lpstr>Stage 2: Bank Basics - Magic Money! The importance of credit: Why is banking so important to the economy</vt:lpstr>
      <vt:lpstr>Stage 2: Bank Basics - Magic Money! The importance of credit: Why is banking so important to the economy</vt:lpstr>
      <vt:lpstr>Stage 2: Bank Basics - Magic Money The importance of credit: Why is banking so important to the economy</vt:lpstr>
      <vt:lpstr>Stage 2: Bank Basics The Overall Banking System: The Role of the Central Bank and the UK Banking Market</vt:lpstr>
      <vt:lpstr>Stage 3: Banks Advanced Bank Balance Sheets, Leverage and Zombie Banks</vt:lpstr>
      <vt:lpstr>Stage 3: Banks Advanced Bank Balance Sheets, Leverage and Zombie Banks</vt:lpstr>
      <vt:lpstr>Stage 4: The Crisis of Credit The Causes of the Financial Crisis 2007-08</vt:lpstr>
      <vt:lpstr>PowerPoint Presentation</vt:lpstr>
      <vt:lpstr>PowerPoint Presentation</vt:lpstr>
      <vt:lpstr>PowerPoint Presentation</vt:lpstr>
      <vt:lpstr>Stage 4: The Crisis of Credit The Causes of the Financial Crisis 2007-08</vt:lpstr>
      <vt:lpstr>PowerPoint Presentation</vt:lpstr>
      <vt:lpstr>PowerPoint Presentation</vt:lpstr>
      <vt:lpstr>STARTER ACTIVITY (30) INSTRUCTIONS (In threes): First 10 minutes you will need to complete the two tasks below as there will be a classroom discussion afterwards and you may get picked upon! So make sure you are able to at least attempt an answer.</vt:lpstr>
      <vt:lpstr>RWS7: Demand Side Policies By the end of the next three weeks</vt:lpstr>
      <vt:lpstr>RWS7: Demand Side Policies By the end of these two weeks</vt:lpstr>
      <vt:lpstr>PowerPoint Presentation</vt:lpstr>
      <vt:lpstr>PowerPoint Presentation</vt:lpstr>
      <vt:lpstr>Financial Crash Response from the UK Government</vt:lpstr>
      <vt:lpstr>PowerPoint Presentation</vt:lpstr>
      <vt:lpstr>PowerPoint Presentation</vt:lpstr>
      <vt:lpstr>PowerPoint Presentation</vt:lpstr>
      <vt:lpstr>PowerPoint Presentation</vt:lpstr>
      <vt:lpstr>RWS7: Demand Side Policies By the end of these two weeks</vt:lpstr>
      <vt:lpstr>“Day to Day” and “Investment” Spending</vt:lpstr>
      <vt:lpstr>Types of ‘Budget’ you might hear in the news</vt:lpstr>
      <vt:lpstr>UK Government Borrowing</vt:lpstr>
      <vt:lpstr>The Importance of Fiscal Rules</vt:lpstr>
      <vt:lpstr>FORMAT OF THE DEBATES</vt:lpstr>
      <vt:lpstr>Quantitative Easing History</vt:lpstr>
      <vt:lpstr>DEBATE 1: Has the Bank of England’s policy of QE been successful? </vt:lpstr>
      <vt:lpstr>Quantitative Easing Will it work?</vt:lpstr>
      <vt:lpstr>DEBATE 2: How sustainable is our debt? Should the Government prioritise it’s reduction?</vt:lpstr>
      <vt:lpstr>Monetary Policy A useful tool for Government?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Stevens</dc:creator>
  <cp:lastModifiedBy>Oliver Stevens</cp:lastModifiedBy>
  <cp:revision>63</cp:revision>
  <cp:lastPrinted>2017-02-09T14:26:18Z</cp:lastPrinted>
  <dcterms:created xsi:type="dcterms:W3CDTF">2017-02-08T16:31:13Z</dcterms:created>
  <dcterms:modified xsi:type="dcterms:W3CDTF">2019-02-28T10:32:43Z</dcterms:modified>
</cp:coreProperties>
</file>