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67" r:id="rId2"/>
    <p:sldId id="256" r:id="rId3"/>
    <p:sldId id="259" r:id="rId4"/>
    <p:sldId id="274" r:id="rId5"/>
    <p:sldId id="298" r:id="rId6"/>
    <p:sldId id="280" r:id="rId7"/>
    <p:sldId id="282" r:id="rId8"/>
    <p:sldId id="310" r:id="rId9"/>
    <p:sldId id="311" r:id="rId10"/>
    <p:sldId id="312" r:id="rId11"/>
    <p:sldId id="277" r:id="rId12"/>
    <p:sldId id="258" r:id="rId13"/>
    <p:sldId id="263" r:id="rId14"/>
    <p:sldId id="275" r:id="rId15"/>
    <p:sldId id="314" r:id="rId16"/>
    <p:sldId id="315" r:id="rId17"/>
    <p:sldId id="265" r:id="rId18"/>
    <p:sldId id="279" r:id="rId19"/>
    <p:sldId id="313" r:id="rId20"/>
    <p:sldId id="264" r:id="rId21"/>
    <p:sldId id="294" r:id="rId22"/>
    <p:sldId id="292" r:id="rId23"/>
    <p:sldId id="296" r:id="rId24"/>
    <p:sldId id="266" r:id="rId25"/>
    <p:sldId id="293" r:id="rId26"/>
    <p:sldId id="299" r:id="rId27"/>
    <p:sldId id="300" r:id="rId28"/>
    <p:sldId id="301" r:id="rId29"/>
    <p:sldId id="302" r:id="rId30"/>
    <p:sldId id="303" r:id="rId31"/>
    <p:sldId id="304" r:id="rId32"/>
    <p:sldId id="305" r:id="rId33"/>
    <p:sldId id="306" r:id="rId34"/>
    <p:sldId id="307" r:id="rId3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2" d="100"/>
          <a:sy n="102" d="100"/>
        </p:scale>
        <p:origin x="120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Tw Cen MT Condensed" panose="020B0606020104020203" pitchFamily="34" charset="0"/>
              </a:defRPr>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Tw Cen MT Condensed" panose="020B0606020104020203" pitchFamily="34" charset="0"/>
              </a:defRPr>
            </a:lvl1pPr>
          </a:lstStyle>
          <a:p>
            <a:fld id="{8869B4D8-4F5C-B241-AA10-DDC10C1282C5}" type="datetimeFigureOut">
              <a:rPr lang="en-US" smtClean="0"/>
              <a:pPr/>
              <a:t>3/15/2019</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Tw Cen MT Condensed" panose="020B0606020104020203" pitchFamily="34" charset="0"/>
              </a:defRPr>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Tw Cen MT Condensed" panose="020B0606020104020203" pitchFamily="34" charset="0"/>
              </a:defRPr>
            </a:lvl1pPr>
          </a:lstStyle>
          <a:p>
            <a:fld id="{37394AD9-D71D-A14E-AEF2-BB94B9E3741B}" type="slidenum">
              <a:rPr lang="en-US" smtClean="0"/>
              <a:pPr/>
              <a:t>‹#›</a:t>
            </a:fld>
            <a:endParaRPr lang="en-US" dirty="0"/>
          </a:p>
        </p:txBody>
      </p:sp>
    </p:spTree>
    <p:extLst>
      <p:ext uri="{BB962C8B-B14F-4D97-AF65-F5344CB8AC3E}">
        <p14:creationId xmlns:p14="http://schemas.microsoft.com/office/powerpoint/2010/main" val="34014636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Tw Cen MT Condensed" panose="020B0606020104020203" pitchFamily="34" charset="0"/>
        <a:ea typeface="+mn-ea"/>
        <a:cs typeface="+mn-cs"/>
      </a:defRPr>
    </a:lvl1pPr>
    <a:lvl2pPr marL="457200" algn="l" defTabSz="457200" rtl="0" eaLnBrk="1" latinLnBrk="0" hangingPunct="1">
      <a:defRPr sz="1200" kern="1200">
        <a:solidFill>
          <a:schemeClr val="tx1"/>
        </a:solidFill>
        <a:latin typeface="Tw Cen MT Condensed" panose="020B0606020104020203" pitchFamily="34" charset="0"/>
        <a:ea typeface="+mn-ea"/>
        <a:cs typeface="+mn-cs"/>
      </a:defRPr>
    </a:lvl2pPr>
    <a:lvl3pPr marL="914400" algn="l" defTabSz="457200" rtl="0" eaLnBrk="1" latinLnBrk="0" hangingPunct="1">
      <a:defRPr sz="1200" kern="1200">
        <a:solidFill>
          <a:schemeClr val="tx1"/>
        </a:solidFill>
        <a:latin typeface="Tw Cen MT Condensed" panose="020B0606020104020203" pitchFamily="34" charset="0"/>
        <a:ea typeface="+mn-ea"/>
        <a:cs typeface="+mn-cs"/>
      </a:defRPr>
    </a:lvl3pPr>
    <a:lvl4pPr marL="1371600" algn="l" defTabSz="457200" rtl="0" eaLnBrk="1" latinLnBrk="0" hangingPunct="1">
      <a:defRPr sz="1200" kern="1200">
        <a:solidFill>
          <a:schemeClr val="tx1"/>
        </a:solidFill>
        <a:latin typeface="Tw Cen MT Condensed" panose="020B0606020104020203" pitchFamily="34" charset="0"/>
        <a:ea typeface="+mn-ea"/>
        <a:cs typeface="+mn-cs"/>
      </a:defRPr>
    </a:lvl4pPr>
    <a:lvl5pPr marL="1828800" algn="l" defTabSz="457200" rtl="0" eaLnBrk="1" latinLnBrk="0" hangingPunct="1">
      <a:defRPr sz="1200" kern="1200">
        <a:solidFill>
          <a:schemeClr val="tx1"/>
        </a:solidFill>
        <a:latin typeface="Tw Cen MT Condensed" panose="020B0606020104020203"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94AD9-D71D-A14E-AEF2-BB94B9E3741B}" type="slidenum">
              <a:rPr lang="en-US" smtClean="0"/>
              <a:t>5</a:t>
            </a:fld>
            <a:endParaRPr lang="en-US"/>
          </a:p>
        </p:txBody>
      </p:sp>
    </p:spTree>
    <p:extLst>
      <p:ext uri="{BB962C8B-B14F-4D97-AF65-F5344CB8AC3E}">
        <p14:creationId xmlns:p14="http://schemas.microsoft.com/office/powerpoint/2010/main" val="3535660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32</a:t>
            </a:fld>
            <a:endParaRPr lang="en-US"/>
          </a:p>
        </p:txBody>
      </p:sp>
    </p:spTree>
    <p:extLst>
      <p:ext uri="{BB962C8B-B14F-4D97-AF65-F5344CB8AC3E}">
        <p14:creationId xmlns:p14="http://schemas.microsoft.com/office/powerpoint/2010/main" val="1748375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33</a:t>
            </a:fld>
            <a:endParaRPr lang="en-US"/>
          </a:p>
        </p:txBody>
      </p:sp>
    </p:spTree>
    <p:extLst>
      <p:ext uri="{BB962C8B-B14F-4D97-AF65-F5344CB8AC3E}">
        <p14:creationId xmlns:p14="http://schemas.microsoft.com/office/powerpoint/2010/main" val="3625641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34</a:t>
            </a:fld>
            <a:endParaRPr lang="en-US"/>
          </a:p>
        </p:txBody>
      </p:sp>
    </p:spTree>
    <p:extLst>
      <p:ext uri="{BB962C8B-B14F-4D97-AF65-F5344CB8AC3E}">
        <p14:creationId xmlns:p14="http://schemas.microsoft.com/office/powerpoint/2010/main" val="3147828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94AD9-D71D-A14E-AEF2-BB94B9E3741B}" type="slidenum">
              <a:rPr lang="en-US" smtClean="0"/>
              <a:t>7</a:t>
            </a:fld>
            <a:endParaRPr lang="en-US"/>
          </a:p>
        </p:txBody>
      </p:sp>
    </p:spTree>
    <p:extLst>
      <p:ext uri="{BB962C8B-B14F-4D97-AF65-F5344CB8AC3E}">
        <p14:creationId xmlns:p14="http://schemas.microsoft.com/office/powerpoint/2010/main" val="1963295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94AD9-D71D-A14E-AEF2-BB94B9E3741B}" type="slidenum">
              <a:rPr lang="en-US" smtClean="0"/>
              <a:t>8</a:t>
            </a:fld>
            <a:endParaRPr lang="en-US"/>
          </a:p>
        </p:txBody>
      </p:sp>
    </p:spTree>
    <p:extLst>
      <p:ext uri="{BB962C8B-B14F-4D97-AF65-F5344CB8AC3E}">
        <p14:creationId xmlns:p14="http://schemas.microsoft.com/office/powerpoint/2010/main" val="614232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634BC0-EA1A-4B18-87A8-B7042D38412B}" type="slidenum">
              <a:rPr lang="en-GB" smtClean="0"/>
              <a:pPr/>
              <a:t>19</a:t>
            </a:fld>
            <a:endParaRPr lang="en-GB" dirty="0"/>
          </a:p>
        </p:txBody>
      </p:sp>
    </p:spTree>
    <p:extLst>
      <p:ext uri="{BB962C8B-B14F-4D97-AF65-F5344CB8AC3E}">
        <p14:creationId xmlns:p14="http://schemas.microsoft.com/office/powerpoint/2010/main" val="2163944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27</a:t>
            </a:fld>
            <a:endParaRPr lang="en-US"/>
          </a:p>
        </p:txBody>
      </p:sp>
    </p:spTree>
    <p:extLst>
      <p:ext uri="{BB962C8B-B14F-4D97-AF65-F5344CB8AC3E}">
        <p14:creationId xmlns:p14="http://schemas.microsoft.com/office/powerpoint/2010/main" val="654044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28</a:t>
            </a:fld>
            <a:endParaRPr lang="en-US"/>
          </a:p>
        </p:txBody>
      </p:sp>
    </p:spTree>
    <p:extLst>
      <p:ext uri="{BB962C8B-B14F-4D97-AF65-F5344CB8AC3E}">
        <p14:creationId xmlns:p14="http://schemas.microsoft.com/office/powerpoint/2010/main" val="948112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29</a:t>
            </a:fld>
            <a:endParaRPr lang="en-US"/>
          </a:p>
        </p:txBody>
      </p:sp>
    </p:spTree>
    <p:extLst>
      <p:ext uri="{BB962C8B-B14F-4D97-AF65-F5344CB8AC3E}">
        <p14:creationId xmlns:p14="http://schemas.microsoft.com/office/powerpoint/2010/main" val="194651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30</a:t>
            </a:fld>
            <a:endParaRPr lang="en-US"/>
          </a:p>
        </p:txBody>
      </p:sp>
    </p:spTree>
    <p:extLst>
      <p:ext uri="{BB962C8B-B14F-4D97-AF65-F5344CB8AC3E}">
        <p14:creationId xmlns:p14="http://schemas.microsoft.com/office/powerpoint/2010/main" val="1651848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31</a:t>
            </a:fld>
            <a:endParaRPr lang="en-US"/>
          </a:p>
        </p:txBody>
      </p:sp>
    </p:spTree>
    <p:extLst>
      <p:ext uri="{BB962C8B-B14F-4D97-AF65-F5344CB8AC3E}">
        <p14:creationId xmlns:p14="http://schemas.microsoft.com/office/powerpoint/2010/main" val="3306159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9755DD89-501C-8241-B8F6-2A566381BA13}" type="datetimeFigureOut">
              <a:rPr lang="en-US" smtClean="0"/>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89FD7-94C3-F044-9249-C896CAA9B9E2}" type="slidenum">
              <a:rPr lang="en-US" smtClean="0"/>
              <a:t>‹#›</a:t>
            </a:fld>
            <a:endParaRPr lang="en-US"/>
          </a:p>
        </p:txBody>
      </p:sp>
    </p:spTree>
    <p:extLst>
      <p:ext uri="{BB962C8B-B14F-4D97-AF65-F5344CB8AC3E}">
        <p14:creationId xmlns:p14="http://schemas.microsoft.com/office/powerpoint/2010/main" val="2441274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755DD89-501C-8241-B8F6-2A566381BA13}" type="datetimeFigureOut">
              <a:rPr lang="en-US" smtClean="0"/>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89FD7-94C3-F044-9249-C896CAA9B9E2}" type="slidenum">
              <a:rPr lang="en-US" smtClean="0"/>
              <a:t>‹#›</a:t>
            </a:fld>
            <a:endParaRPr lang="en-US"/>
          </a:p>
        </p:txBody>
      </p:sp>
    </p:spTree>
    <p:extLst>
      <p:ext uri="{BB962C8B-B14F-4D97-AF65-F5344CB8AC3E}">
        <p14:creationId xmlns:p14="http://schemas.microsoft.com/office/powerpoint/2010/main" val="2329749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755DD89-501C-8241-B8F6-2A566381BA13}" type="datetimeFigureOut">
              <a:rPr lang="en-US" smtClean="0"/>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89FD7-94C3-F044-9249-C896CAA9B9E2}" type="slidenum">
              <a:rPr lang="en-US" smtClean="0"/>
              <a:t>‹#›</a:t>
            </a:fld>
            <a:endParaRPr lang="en-US"/>
          </a:p>
        </p:txBody>
      </p:sp>
    </p:spTree>
    <p:extLst>
      <p:ext uri="{BB962C8B-B14F-4D97-AF65-F5344CB8AC3E}">
        <p14:creationId xmlns:p14="http://schemas.microsoft.com/office/powerpoint/2010/main" val="138870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755DD89-501C-8241-B8F6-2A566381BA13}" type="datetimeFigureOut">
              <a:rPr lang="en-US" smtClean="0"/>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89FD7-94C3-F044-9249-C896CAA9B9E2}" type="slidenum">
              <a:rPr lang="en-US" smtClean="0"/>
              <a:t>‹#›</a:t>
            </a:fld>
            <a:endParaRPr lang="en-US"/>
          </a:p>
        </p:txBody>
      </p:sp>
    </p:spTree>
    <p:extLst>
      <p:ext uri="{BB962C8B-B14F-4D97-AF65-F5344CB8AC3E}">
        <p14:creationId xmlns:p14="http://schemas.microsoft.com/office/powerpoint/2010/main" val="1092299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755DD89-501C-8241-B8F6-2A566381BA13}" type="datetimeFigureOut">
              <a:rPr lang="en-US" smtClean="0"/>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89FD7-94C3-F044-9249-C896CAA9B9E2}" type="slidenum">
              <a:rPr lang="en-US" smtClean="0"/>
              <a:t>‹#›</a:t>
            </a:fld>
            <a:endParaRPr lang="en-US"/>
          </a:p>
        </p:txBody>
      </p:sp>
    </p:spTree>
    <p:extLst>
      <p:ext uri="{BB962C8B-B14F-4D97-AF65-F5344CB8AC3E}">
        <p14:creationId xmlns:p14="http://schemas.microsoft.com/office/powerpoint/2010/main" val="3297572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755DD89-501C-8241-B8F6-2A566381BA13}" type="datetimeFigureOut">
              <a:rPr lang="en-US" smtClean="0"/>
              <a:t>3/15/2019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89FD7-94C3-F044-9249-C896CAA9B9E2}" type="slidenum">
              <a:rPr lang="en-US" smtClean="0"/>
              <a:t>‹#›</a:t>
            </a:fld>
            <a:endParaRPr lang="en-US"/>
          </a:p>
        </p:txBody>
      </p:sp>
    </p:spTree>
    <p:extLst>
      <p:ext uri="{BB962C8B-B14F-4D97-AF65-F5344CB8AC3E}">
        <p14:creationId xmlns:p14="http://schemas.microsoft.com/office/powerpoint/2010/main" val="3727674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755DD89-501C-8241-B8F6-2A566381BA13}" type="datetimeFigureOut">
              <a:rPr lang="en-US" smtClean="0"/>
              <a:t>3/15/2019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889FD7-94C3-F044-9249-C896CAA9B9E2}" type="slidenum">
              <a:rPr lang="en-US" smtClean="0"/>
              <a:t>‹#›</a:t>
            </a:fld>
            <a:endParaRPr lang="en-US"/>
          </a:p>
        </p:txBody>
      </p:sp>
    </p:spTree>
    <p:extLst>
      <p:ext uri="{BB962C8B-B14F-4D97-AF65-F5344CB8AC3E}">
        <p14:creationId xmlns:p14="http://schemas.microsoft.com/office/powerpoint/2010/main" val="3949369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9755DD89-501C-8241-B8F6-2A566381BA13}" type="datetimeFigureOut">
              <a:rPr lang="en-US" smtClean="0"/>
              <a:t>3/15/2019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889FD7-94C3-F044-9249-C896CAA9B9E2}" type="slidenum">
              <a:rPr lang="en-US" smtClean="0"/>
              <a:t>‹#›</a:t>
            </a:fld>
            <a:endParaRPr lang="en-US"/>
          </a:p>
        </p:txBody>
      </p:sp>
    </p:spTree>
    <p:extLst>
      <p:ext uri="{BB962C8B-B14F-4D97-AF65-F5344CB8AC3E}">
        <p14:creationId xmlns:p14="http://schemas.microsoft.com/office/powerpoint/2010/main" val="906999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55DD89-501C-8241-B8F6-2A566381BA13}" type="datetimeFigureOut">
              <a:rPr lang="en-US" smtClean="0"/>
              <a:t>3/15/2019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889FD7-94C3-F044-9249-C896CAA9B9E2}" type="slidenum">
              <a:rPr lang="en-US" smtClean="0"/>
              <a:t>‹#›</a:t>
            </a:fld>
            <a:endParaRPr lang="en-US"/>
          </a:p>
        </p:txBody>
      </p:sp>
    </p:spTree>
    <p:extLst>
      <p:ext uri="{BB962C8B-B14F-4D97-AF65-F5344CB8AC3E}">
        <p14:creationId xmlns:p14="http://schemas.microsoft.com/office/powerpoint/2010/main" val="3599438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755DD89-501C-8241-B8F6-2A566381BA13}" type="datetimeFigureOut">
              <a:rPr lang="en-US" smtClean="0"/>
              <a:t>3/15/2019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89FD7-94C3-F044-9249-C896CAA9B9E2}" type="slidenum">
              <a:rPr lang="en-US" smtClean="0"/>
              <a:t>‹#›</a:t>
            </a:fld>
            <a:endParaRPr lang="en-US"/>
          </a:p>
        </p:txBody>
      </p:sp>
    </p:spTree>
    <p:extLst>
      <p:ext uri="{BB962C8B-B14F-4D97-AF65-F5344CB8AC3E}">
        <p14:creationId xmlns:p14="http://schemas.microsoft.com/office/powerpoint/2010/main" val="191620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755DD89-501C-8241-B8F6-2A566381BA13}" type="datetimeFigureOut">
              <a:rPr lang="en-US" smtClean="0"/>
              <a:t>3/15/2019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89FD7-94C3-F044-9249-C896CAA9B9E2}" type="slidenum">
              <a:rPr lang="en-US" smtClean="0"/>
              <a:t>‹#›</a:t>
            </a:fld>
            <a:endParaRPr lang="en-US"/>
          </a:p>
        </p:txBody>
      </p:sp>
    </p:spTree>
    <p:extLst>
      <p:ext uri="{BB962C8B-B14F-4D97-AF65-F5344CB8AC3E}">
        <p14:creationId xmlns:p14="http://schemas.microsoft.com/office/powerpoint/2010/main" val="3502504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fld id="{9755DD89-501C-8241-B8F6-2A566381BA13}" type="datetimeFigureOut">
              <a:rPr lang="en-US" smtClean="0"/>
              <a:pPr/>
              <a:t>3/15/2019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w Cen MT Condensed" panose="020B0606020104020203"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3C889FD7-94C3-F044-9249-C896CAA9B9E2}" type="slidenum">
              <a:rPr lang="en-US" smtClean="0"/>
              <a:pPr/>
              <a:t>‹#›</a:t>
            </a:fld>
            <a:endParaRPr lang="en-US" dirty="0"/>
          </a:p>
        </p:txBody>
      </p:sp>
    </p:spTree>
    <p:extLst>
      <p:ext uri="{BB962C8B-B14F-4D97-AF65-F5344CB8AC3E}">
        <p14:creationId xmlns:p14="http://schemas.microsoft.com/office/powerpoint/2010/main" val="2599114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Tw Cen MT Condensed" panose="020B0606020104020203"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w Cen MT Condensed" panose="020B06060201040202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w Cen MT Condensed" panose="020B0606020104020203"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w Cen MT Condensed" panose="020B0606020104020203"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w Cen MT Condensed" panose="020B0606020104020203"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w Cen MT Condensed" panose="020B0606020104020203"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UHiUYj5EA0w" TargetMode="External"/><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hyperlink" Target="https://www.channel4.com/news/britains-productivity-struggle" TargetMode="Externa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Microsoft_Word_Document.docx"/></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SCHEME OF WORK</a:t>
            </a:r>
            <a:endParaRPr lang="en-US" dirty="0"/>
          </a:p>
        </p:txBody>
      </p:sp>
      <p:sp>
        <p:nvSpPr>
          <p:cNvPr id="7" name="Text Placeholder 6"/>
          <p:cNvSpPr>
            <a:spLocks noGrp="1"/>
          </p:cNvSpPr>
          <p:nvPr>
            <p:ph type="body" idx="1"/>
          </p:nvPr>
        </p:nvSpPr>
        <p:spPr/>
        <p:txBody>
          <a:bodyPr/>
          <a:lstStyle/>
          <a:p>
            <a:r>
              <a:rPr lang="en-US" dirty="0" smtClean="0"/>
              <a:t>WEEK 1</a:t>
            </a:r>
            <a:endParaRPr lang="en-US" dirty="0"/>
          </a:p>
        </p:txBody>
      </p:sp>
      <p:sp>
        <p:nvSpPr>
          <p:cNvPr id="5" name="Content Placeholder 4"/>
          <p:cNvSpPr>
            <a:spLocks noGrp="1"/>
          </p:cNvSpPr>
          <p:nvPr>
            <p:ph sz="half" idx="2"/>
          </p:nvPr>
        </p:nvSpPr>
        <p:spPr/>
        <p:txBody>
          <a:bodyPr>
            <a:normAutofit/>
          </a:bodyPr>
          <a:lstStyle/>
          <a:p>
            <a:pPr marL="0" indent="0">
              <a:buNone/>
            </a:pPr>
            <a:r>
              <a:rPr lang="en-US" sz="1800" u="sng" dirty="0" smtClean="0"/>
              <a:t>PREP HWK:</a:t>
            </a:r>
          </a:p>
          <a:p>
            <a:r>
              <a:rPr lang="en-US" sz="1800" dirty="0" smtClean="0"/>
              <a:t>The UK Productivity Puzzle (1hr)</a:t>
            </a:r>
          </a:p>
          <a:p>
            <a:r>
              <a:rPr lang="en-US" sz="1800" dirty="0" smtClean="0"/>
              <a:t>History of Supply Side Policies (1hr)	</a:t>
            </a:r>
          </a:p>
          <a:p>
            <a:pPr marL="0" indent="0">
              <a:buNone/>
            </a:pPr>
            <a:endParaRPr lang="en-US" sz="1800" dirty="0"/>
          </a:p>
          <a:p>
            <a:pPr marL="0" indent="0">
              <a:buNone/>
            </a:pPr>
            <a:r>
              <a:rPr lang="en-US" sz="1800" u="sng" dirty="0" smtClean="0"/>
              <a:t>30 MINUTES:</a:t>
            </a:r>
          </a:p>
          <a:p>
            <a:r>
              <a:rPr lang="en-US" sz="1800" dirty="0" smtClean="0"/>
              <a:t>What are supply side policies (and fiscal policies)</a:t>
            </a:r>
          </a:p>
          <a:p>
            <a:r>
              <a:rPr lang="en-US" sz="1800" dirty="0" smtClean="0"/>
              <a:t>Interventionist .v. Free Market Supply Side Policies (</a:t>
            </a:r>
            <a:r>
              <a:rPr lang="en-US" sz="1800" dirty="0" err="1" smtClean="0"/>
              <a:t>pp</a:t>
            </a:r>
            <a:r>
              <a:rPr lang="en-US" sz="1800" dirty="0" smtClean="0"/>
              <a:t> 17-18)</a:t>
            </a:r>
          </a:p>
          <a:p>
            <a:pPr marL="0" indent="0">
              <a:buNone/>
            </a:pPr>
            <a:endParaRPr lang="en-US" sz="1800" dirty="0"/>
          </a:p>
          <a:p>
            <a:pPr marL="0" indent="0">
              <a:buNone/>
            </a:pPr>
            <a:r>
              <a:rPr lang="en-US" sz="1800" u="sng" dirty="0" smtClean="0"/>
              <a:t>90 MINUTES:</a:t>
            </a:r>
          </a:p>
          <a:p>
            <a:r>
              <a:rPr lang="en-US" sz="1800" dirty="0" smtClean="0"/>
              <a:t>AD/AS Analysis and Supply Side Policies</a:t>
            </a:r>
          </a:p>
          <a:p>
            <a:r>
              <a:rPr lang="en-US" sz="1800" dirty="0" smtClean="0"/>
              <a:t>Policy Conflicts using AD/AS Analysis</a:t>
            </a:r>
          </a:p>
          <a:p>
            <a:pPr marL="0" indent="0">
              <a:buNone/>
            </a:pPr>
            <a:endParaRPr lang="en-US" sz="1800" dirty="0" smtClean="0"/>
          </a:p>
        </p:txBody>
      </p:sp>
      <p:sp>
        <p:nvSpPr>
          <p:cNvPr id="8" name="Text Placeholder 7"/>
          <p:cNvSpPr>
            <a:spLocks noGrp="1"/>
          </p:cNvSpPr>
          <p:nvPr>
            <p:ph type="body" sz="quarter" idx="3"/>
          </p:nvPr>
        </p:nvSpPr>
        <p:spPr/>
        <p:txBody>
          <a:bodyPr/>
          <a:lstStyle/>
          <a:p>
            <a:r>
              <a:rPr lang="en-US" dirty="0" smtClean="0"/>
              <a:t>WEEK 2</a:t>
            </a:r>
            <a:endParaRPr lang="en-US" dirty="0"/>
          </a:p>
        </p:txBody>
      </p:sp>
      <p:sp>
        <p:nvSpPr>
          <p:cNvPr id="6" name="Content Placeholder 5"/>
          <p:cNvSpPr>
            <a:spLocks noGrp="1"/>
          </p:cNvSpPr>
          <p:nvPr>
            <p:ph sz="quarter" idx="4"/>
          </p:nvPr>
        </p:nvSpPr>
        <p:spPr/>
        <p:txBody>
          <a:bodyPr>
            <a:normAutofit/>
          </a:bodyPr>
          <a:lstStyle/>
          <a:p>
            <a:pPr marL="0" indent="0">
              <a:buNone/>
            </a:pPr>
            <a:r>
              <a:rPr lang="en-US" sz="1800" u="sng" dirty="0" smtClean="0"/>
              <a:t>RWS HWK:</a:t>
            </a:r>
          </a:p>
          <a:p>
            <a:pPr marL="0" indent="0">
              <a:buNone/>
            </a:pPr>
            <a:endParaRPr lang="en-US" sz="1800" dirty="0"/>
          </a:p>
          <a:p>
            <a:pPr marL="0" indent="0">
              <a:buNone/>
            </a:pPr>
            <a:r>
              <a:rPr lang="en-US" sz="1800" u="sng" dirty="0" smtClean="0"/>
              <a:t>30 MINUTES:</a:t>
            </a:r>
          </a:p>
          <a:p>
            <a:r>
              <a:rPr lang="en-US" sz="1800" dirty="0" smtClean="0"/>
              <a:t>PREP Assessment – Productivity Puzzle (AD/AS Exercise and Discussion)</a:t>
            </a:r>
          </a:p>
          <a:p>
            <a:pPr marL="0" indent="0">
              <a:buNone/>
            </a:pPr>
            <a:endParaRPr lang="en-US" sz="1800" dirty="0"/>
          </a:p>
          <a:p>
            <a:pPr marL="0" indent="0">
              <a:buNone/>
            </a:pPr>
            <a:r>
              <a:rPr lang="en-US" sz="1800" u="sng" dirty="0" smtClean="0"/>
              <a:t>90 MINUTES:</a:t>
            </a:r>
          </a:p>
          <a:p>
            <a:r>
              <a:rPr lang="en-US" sz="1800" dirty="0" smtClean="0"/>
              <a:t>45: Evaluating History of Supply Side Policies</a:t>
            </a:r>
          </a:p>
          <a:p>
            <a:r>
              <a:rPr lang="en-US" sz="1800" dirty="0" smtClean="0"/>
              <a:t>45: Essay Plan</a:t>
            </a:r>
            <a:endParaRPr lang="en-US" sz="1800" dirty="0"/>
          </a:p>
        </p:txBody>
      </p:sp>
    </p:spTree>
    <p:extLst>
      <p:ext uri="{BB962C8B-B14F-4D97-AF65-F5344CB8AC3E}">
        <p14:creationId xmlns:p14="http://schemas.microsoft.com/office/powerpoint/2010/main" val="1228835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Fiscal (AD) and Supply Side (LRAS) Policies</a:t>
            </a:r>
            <a:endParaRPr lang="en-US" b="1" dirty="0"/>
          </a:p>
        </p:txBody>
      </p:sp>
      <p:pic>
        <p:nvPicPr>
          <p:cNvPr id="7" name="Picture 6"/>
          <p:cNvPicPr>
            <a:picLocks noChangeAspect="1"/>
          </p:cNvPicPr>
          <p:nvPr/>
        </p:nvPicPr>
        <p:blipFill>
          <a:blip r:embed="rId2"/>
          <a:stretch>
            <a:fillRect/>
          </a:stretch>
        </p:blipFill>
        <p:spPr>
          <a:xfrm>
            <a:off x="1358900" y="1835993"/>
            <a:ext cx="6426200" cy="4381500"/>
          </a:xfrm>
          <a:prstGeom prst="rect">
            <a:avLst/>
          </a:prstGeom>
        </p:spPr>
      </p:pic>
    </p:spTree>
    <p:extLst>
      <p:ext uri="{BB962C8B-B14F-4D97-AF65-F5344CB8AC3E}">
        <p14:creationId xmlns:p14="http://schemas.microsoft.com/office/powerpoint/2010/main" val="3040296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BIG QUESTION FOR NEXT WEEK </a:t>
            </a:r>
            <a:br>
              <a:rPr lang="en-US" b="1" dirty="0" smtClean="0"/>
            </a:br>
            <a:r>
              <a:rPr lang="en-US" sz="3100" b="1" dirty="0" smtClean="0">
                <a:solidFill>
                  <a:srgbClr val="FF0000"/>
                </a:solidFill>
              </a:rPr>
              <a:t>RWS 8: Supply Side Policies</a:t>
            </a:r>
            <a:endParaRPr lang="en-US" sz="3100" b="1"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sz="4400" b="1" dirty="0" smtClean="0">
                <a:solidFill>
                  <a:schemeClr val="tx2"/>
                </a:solidFill>
              </a:rPr>
              <a:t>How do we solve the UK’s productivity puzzle?</a:t>
            </a:r>
          </a:p>
          <a:p>
            <a:pPr marL="0" indent="0">
              <a:buNone/>
            </a:pPr>
            <a:endParaRPr lang="en-US" dirty="0" smtClean="0"/>
          </a:p>
          <a:p>
            <a:pPr marL="0" indent="0">
              <a:buNone/>
            </a:pPr>
            <a:r>
              <a:rPr lang="en-US" b="1" dirty="0" smtClean="0"/>
              <a:t>In other words:</a:t>
            </a:r>
          </a:p>
          <a:p>
            <a:r>
              <a:rPr lang="en-US" dirty="0" smtClean="0"/>
              <a:t>What is the ‘productivity puzzle’ and how is the Government trying to increase our productivity?</a:t>
            </a:r>
          </a:p>
          <a:p>
            <a:r>
              <a:rPr lang="en-US" dirty="0" smtClean="0"/>
              <a:t>Evaluating the impact of supply side polices</a:t>
            </a:r>
          </a:p>
        </p:txBody>
      </p:sp>
    </p:spTree>
    <p:extLst>
      <p:ext uri="{BB962C8B-B14F-4D97-AF65-F5344CB8AC3E}">
        <p14:creationId xmlns:p14="http://schemas.microsoft.com/office/powerpoint/2010/main" val="37936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472124"/>
            <a:ext cx="8229600" cy="5828282"/>
          </a:xfrm>
          <a:solidFill>
            <a:srgbClr val="FF0000"/>
          </a:solidFill>
        </p:spPr>
        <p:txBody>
          <a:bodyPr anchor="ctr">
            <a:normAutofit/>
          </a:bodyPr>
          <a:lstStyle/>
          <a:p>
            <a:pPr marL="0" indent="0" algn="ctr">
              <a:buNone/>
            </a:pPr>
            <a:r>
              <a:rPr lang="en-US" sz="19900" b="1" dirty="0" smtClean="0">
                <a:solidFill>
                  <a:schemeClr val="bg1"/>
                </a:solidFill>
              </a:rPr>
              <a:t>WEEK 2</a:t>
            </a:r>
            <a:endParaRPr lang="en-US" sz="19900" b="1" dirty="0">
              <a:solidFill>
                <a:schemeClr val="bg1"/>
              </a:solidFill>
            </a:endParaRPr>
          </a:p>
        </p:txBody>
      </p:sp>
    </p:spTree>
    <p:extLst>
      <p:ext uri="{BB962C8B-B14F-4D97-AF65-F5344CB8AC3E}">
        <p14:creationId xmlns:p14="http://schemas.microsoft.com/office/powerpoint/2010/main" val="2188027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472124"/>
            <a:ext cx="8229600" cy="5828282"/>
          </a:xfrm>
          <a:solidFill>
            <a:schemeClr val="tx1"/>
          </a:solidFill>
        </p:spPr>
        <p:txBody>
          <a:bodyPr anchor="ctr">
            <a:normAutofit/>
          </a:bodyPr>
          <a:lstStyle/>
          <a:p>
            <a:pPr marL="0" indent="0" algn="ctr">
              <a:buNone/>
            </a:pPr>
            <a:r>
              <a:rPr lang="en-US" sz="6600" b="1" dirty="0" smtClean="0">
                <a:solidFill>
                  <a:schemeClr val="bg1"/>
                </a:solidFill>
              </a:rPr>
              <a:t>30</a:t>
            </a:r>
            <a:endParaRPr lang="en-US" sz="6600" b="1" dirty="0">
              <a:solidFill>
                <a:schemeClr val="bg1"/>
              </a:solidFill>
            </a:endParaRPr>
          </a:p>
        </p:txBody>
      </p:sp>
    </p:spTree>
    <p:extLst>
      <p:ext uri="{BB962C8B-B14F-4D97-AF65-F5344CB8AC3E}">
        <p14:creationId xmlns:p14="http://schemas.microsoft.com/office/powerpoint/2010/main" val="842799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885" y="0"/>
            <a:ext cx="8812934" cy="1143000"/>
          </a:xfrm>
        </p:spPr>
        <p:txBody>
          <a:bodyPr>
            <a:normAutofit/>
          </a:bodyPr>
          <a:lstStyle/>
          <a:p>
            <a:r>
              <a:rPr lang="en-US" b="1" dirty="0" smtClean="0"/>
              <a:t>RWS8 (Macro): Supply Side Policies</a:t>
            </a:r>
            <a:endParaRPr lang="en-US" b="1" dirty="0"/>
          </a:p>
        </p:txBody>
      </p:sp>
      <p:sp>
        <p:nvSpPr>
          <p:cNvPr id="3" name="Content Placeholder 2"/>
          <p:cNvSpPr>
            <a:spLocks noGrp="1"/>
          </p:cNvSpPr>
          <p:nvPr>
            <p:ph idx="1"/>
          </p:nvPr>
        </p:nvSpPr>
        <p:spPr>
          <a:xfrm>
            <a:off x="5009690" y="1268159"/>
            <a:ext cx="3878100" cy="5335808"/>
          </a:xfrm>
          <a:solidFill>
            <a:schemeClr val="bg1"/>
          </a:solidFill>
        </p:spPr>
        <p:txBody>
          <a:bodyPr>
            <a:noAutofit/>
          </a:bodyPr>
          <a:lstStyle/>
          <a:p>
            <a:pPr marL="0" indent="0">
              <a:buNone/>
            </a:pPr>
            <a:r>
              <a:rPr lang="en-US" sz="1600" b="1" dirty="0" smtClean="0"/>
              <a:t>STARTER ACTIVITY: USING YOUR PREP HOMEWORK (LAST TASK) INVESTIGATE THESE TASKS ON WHITEBOARDS/SCRAP PAPER (they get progressively harder as you go):</a:t>
            </a:r>
          </a:p>
          <a:p>
            <a:r>
              <a:rPr lang="en-US" sz="1600" dirty="0" smtClean="0">
                <a:solidFill>
                  <a:srgbClr val="FF0000"/>
                </a:solidFill>
              </a:rPr>
              <a:t>TASK 1: </a:t>
            </a:r>
            <a:r>
              <a:rPr lang="en-US" sz="1600" dirty="0" smtClean="0"/>
              <a:t>Draw the effect of a supply side policy on an AD and LRAS diagram (no SRAS)  in macroeconomic equilibrium at ‘full employment’ What is the effect on the domestic macroeconomic indicators (growth, price levels and unemployment)?</a:t>
            </a:r>
          </a:p>
          <a:p>
            <a:r>
              <a:rPr lang="en-US" sz="1600" dirty="0" smtClean="0">
                <a:solidFill>
                  <a:srgbClr val="FF0000"/>
                </a:solidFill>
              </a:rPr>
              <a:t>TASK 2: </a:t>
            </a:r>
            <a:r>
              <a:rPr lang="en-US" sz="1600" dirty="0" smtClean="0"/>
              <a:t>Draw the effect of a supply side policy with now the SRAS included (as well as the LRAS and AD). Ensure the macroeconomic equilibrium is such that there are no output gaps. Remember </a:t>
            </a:r>
            <a:r>
              <a:rPr lang="en-US" sz="1600" dirty="0"/>
              <a:t>that shifts in the LRAS also shift the </a:t>
            </a:r>
            <a:r>
              <a:rPr lang="en-US" sz="1600" dirty="0" smtClean="0"/>
              <a:t>SRAS.  What is the effect on the domestic macroeconomic indicators (growth, price levels, and unemployment) if the AD curve does not move?</a:t>
            </a:r>
          </a:p>
          <a:p>
            <a:r>
              <a:rPr lang="en-US" sz="1600" dirty="0" smtClean="0">
                <a:solidFill>
                  <a:srgbClr val="FF0000"/>
                </a:solidFill>
              </a:rPr>
              <a:t>TASK 3: </a:t>
            </a:r>
            <a:r>
              <a:rPr lang="en-US" sz="1600" dirty="0" smtClean="0"/>
              <a:t>What would need to happen on the diagram from TASK 2: for their to be ‘stable prices’?  Can you explain why this might happen?</a:t>
            </a:r>
            <a:endParaRPr lang="en-US" sz="1600" dirty="0"/>
          </a:p>
        </p:txBody>
      </p:sp>
      <p:sp>
        <p:nvSpPr>
          <p:cNvPr id="4" name="TextBox 3"/>
          <p:cNvSpPr txBox="1"/>
          <p:nvPr/>
        </p:nvSpPr>
        <p:spPr>
          <a:xfrm>
            <a:off x="154885" y="1184185"/>
            <a:ext cx="4671639" cy="5570756"/>
          </a:xfrm>
          <a:prstGeom prst="rect">
            <a:avLst/>
          </a:prstGeom>
          <a:noFill/>
        </p:spPr>
        <p:txBody>
          <a:bodyPr wrap="square" rtlCol="0">
            <a:spAutoFit/>
          </a:bodyPr>
          <a:lstStyle/>
          <a:p>
            <a:r>
              <a:rPr lang="en-GB" b="1" dirty="0" smtClean="0">
                <a:latin typeface="Tw Cen MT Condensed" panose="020B0606020104020203" pitchFamily="34" charset="0"/>
              </a:rPr>
              <a:t>TO DO (First 10 Minutes):</a:t>
            </a:r>
          </a:p>
          <a:p>
            <a:pPr marL="342900" indent="-342900">
              <a:buFont typeface="+mj-lt"/>
              <a:buAutoNum type="arabicPeriod"/>
            </a:pPr>
            <a:r>
              <a:rPr lang="en-GB" dirty="0" smtClean="0">
                <a:latin typeface="Tw Cen MT Condensed" panose="020B0606020104020203" pitchFamily="34" charset="0"/>
              </a:rPr>
              <a:t>Homework OUT</a:t>
            </a:r>
          </a:p>
          <a:p>
            <a:pPr marL="342900" indent="-342900">
              <a:buFont typeface="+mj-lt"/>
              <a:buAutoNum type="arabicPeriod"/>
            </a:pPr>
            <a:r>
              <a:rPr lang="en-GB" dirty="0" smtClean="0">
                <a:latin typeface="Tw Cen MT Condensed" panose="020B0606020104020203" pitchFamily="34" charset="0"/>
              </a:rPr>
              <a:t>Complete the white box of tasks to the right in pairs using your MICRO PREP sheets</a:t>
            </a:r>
          </a:p>
          <a:p>
            <a:pPr algn="ctr"/>
            <a:endParaRPr lang="en-GB" sz="2400" u="sng" dirty="0" smtClean="0">
              <a:solidFill>
                <a:srgbClr val="FF0000"/>
              </a:solidFill>
              <a:latin typeface="Tw Cen MT Condensed" panose="020B0606020104020203" pitchFamily="34" charset="0"/>
            </a:endParaRPr>
          </a:p>
          <a:p>
            <a:r>
              <a:rPr lang="en-GB" sz="2400" u="sng" dirty="0" smtClean="0">
                <a:solidFill>
                  <a:srgbClr val="FF0000"/>
                </a:solidFill>
                <a:latin typeface="Tw Cen MT Condensed" panose="020B0606020104020203" pitchFamily="34" charset="0"/>
              </a:rPr>
              <a:t>THIS WEEK</a:t>
            </a:r>
            <a:endParaRPr lang="en-GB" dirty="0">
              <a:latin typeface="Tw Cen MT Condensed" panose="020B0606020104020203" pitchFamily="34" charset="0"/>
            </a:endParaRPr>
          </a:p>
          <a:p>
            <a:r>
              <a:rPr lang="en-GB" sz="1600" b="1" dirty="0" smtClean="0">
                <a:latin typeface="Tw Cen MT Condensed" panose="020B0606020104020203" pitchFamily="34" charset="0"/>
              </a:rPr>
              <a:t>HOMEWORK: RWS8 (4.5 to 6 hours)</a:t>
            </a:r>
          </a:p>
          <a:p>
            <a:r>
              <a:rPr lang="en-GB" sz="1600" dirty="0" smtClean="0">
                <a:latin typeface="Tw Cen MT Condensed" panose="020B0606020104020203" pitchFamily="34" charset="0"/>
              </a:rPr>
              <a:t>Complete Micro and Macro RWS 8 for collection</a:t>
            </a:r>
            <a:endParaRPr lang="en-GB" sz="1600" dirty="0">
              <a:latin typeface="Tw Cen MT Condensed" panose="020B0606020104020203" pitchFamily="34" charset="0"/>
            </a:endParaRPr>
          </a:p>
          <a:p>
            <a:endParaRPr lang="en-GB" sz="1600" b="1" dirty="0" smtClean="0">
              <a:latin typeface="Tw Cen MT Condensed" panose="020B0606020104020203" pitchFamily="34" charset="0"/>
            </a:endParaRPr>
          </a:p>
          <a:p>
            <a:r>
              <a:rPr lang="en-GB" sz="1600" b="1" dirty="0" smtClean="0">
                <a:latin typeface="Tw Cen MT Condensed" panose="020B0606020104020203" pitchFamily="34" charset="0"/>
              </a:rPr>
              <a:t>MONDAY: MICRO/MACRO</a:t>
            </a:r>
          </a:p>
          <a:p>
            <a:pPr marL="342900" indent="-342900">
              <a:buFont typeface="+mj-lt"/>
              <a:buAutoNum type="arabicPeriod"/>
            </a:pPr>
            <a:r>
              <a:rPr lang="en-GB" sz="1600" dirty="0" smtClean="0">
                <a:latin typeface="Tw Cen MT Condensed" panose="020B0606020104020203" pitchFamily="34" charset="0"/>
              </a:rPr>
              <a:t>Hand back RWS 7</a:t>
            </a:r>
          </a:p>
          <a:p>
            <a:pPr marL="342900" indent="-342900">
              <a:buFont typeface="+mj-lt"/>
              <a:buAutoNum type="arabicPeriod"/>
            </a:pPr>
            <a:r>
              <a:rPr lang="en-GB" sz="1600" dirty="0" smtClean="0">
                <a:latin typeface="Tw Cen MT Condensed" panose="020B0606020104020203" pitchFamily="34" charset="0"/>
              </a:rPr>
              <a:t>MICRO: Recap Production Externality Diagrams</a:t>
            </a:r>
          </a:p>
          <a:p>
            <a:pPr marL="342900" indent="-342900">
              <a:buFont typeface="+mj-lt"/>
              <a:buAutoNum type="arabicPeriod"/>
            </a:pPr>
            <a:r>
              <a:rPr lang="en-GB" sz="1600" dirty="0" smtClean="0">
                <a:latin typeface="Tw Cen MT Condensed" panose="020B0606020104020203" pitchFamily="34" charset="0"/>
              </a:rPr>
              <a:t>MACRO: Recap SS Policies and Look at Fiscal Rules</a:t>
            </a:r>
          </a:p>
          <a:p>
            <a:pPr marL="342900" indent="-342900">
              <a:buFont typeface="+mj-lt"/>
              <a:buAutoNum type="arabicPeriod"/>
            </a:pPr>
            <a:endParaRPr lang="en-GB" sz="1600" dirty="0">
              <a:latin typeface="Tw Cen MT Condensed" panose="020B0606020104020203" pitchFamily="34" charset="0"/>
            </a:endParaRPr>
          </a:p>
          <a:p>
            <a:r>
              <a:rPr lang="en-GB" sz="1600" b="1" dirty="0" smtClean="0">
                <a:latin typeface="Tw Cen MT Condensed" panose="020B0606020104020203" pitchFamily="34" charset="0"/>
              </a:rPr>
              <a:t>TUESDAY: MICRO</a:t>
            </a:r>
          </a:p>
          <a:p>
            <a:r>
              <a:rPr lang="en-GB" sz="1600" dirty="0" smtClean="0">
                <a:latin typeface="Tw Cen MT Condensed" panose="020B0606020104020203" pitchFamily="34" charset="0"/>
              </a:rPr>
              <a:t>Debating Government Interventions to eradicate market failure</a:t>
            </a:r>
          </a:p>
          <a:p>
            <a:endParaRPr lang="en-GB" sz="1600" dirty="0">
              <a:latin typeface="Tw Cen MT Condensed" panose="020B0606020104020203" pitchFamily="34" charset="0"/>
            </a:endParaRPr>
          </a:p>
          <a:p>
            <a:r>
              <a:rPr lang="en-GB" sz="1600" b="1" dirty="0" smtClean="0">
                <a:latin typeface="Tw Cen MT Condensed" panose="020B0606020104020203" pitchFamily="34" charset="0"/>
              </a:rPr>
              <a:t>THURSDAY: MACRO</a:t>
            </a:r>
          </a:p>
          <a:p>
            <a:r>
              <a:rPr lang="en-GB" sz="1600" dirty="0" smtClean="0">
                <a:latin typeface="Tw Cen MT Condensed" panose="020B0606020104020203" pitchFamily="34" charset="0"/>
              </a:rPr>
              <a:t>Productivity Puzzle in the UK – Causes and Solutions?</a:t>
            </a:r>
          </a:p>
          <a:p>
            <a:r>
              <a:rPr lang="en-GB" sz="1600" dirty="0" smtClean="0">
                <a:latin typeface="Tw Cen MT Condensed" panose="020B0606020104020203" pitchFamily="34" charset="0"/>
              </a:rPr>
              <a:t>Evaluating Supply Side Policies?</a:t>
            </a:r>
          </a:p>
        </p:txBody>
      </p:sp>
    </p:spTree>
    <p:extLst>
      <p:ext uri="{BB962C8B-B14F-4D97-AF65-F5344CB8AC3E}">
        <p14:creationId xmlns:p14="http://schemas.microsoft.com/office/powerpoint/2010/main" val="1133897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3" y="-63137"/>
            <a:ext cx="9125387" cy="1143000"/>
          </a:xfrm>
        </p:spPr>
        <p:txBody>
          <a:bodyPr>
            <a:normAutofit/>
          </a:bodyPr>
          <a:lstStyle/>
          <a:p>
            <a:r>
              <a:rPr lang="en-US" b="1" dirty="0"/>
              <a:t>Supply Side Policies and FISCAL </a:t>
            </a:r>
            <a:r>
              <a:rPr lang="en-US" b="1" dirty="0" smtClean="0"/>
              <a:t>Policy</a:t>
            </a:r>
            <a:endParaRPr lang="en-US" b="1" dirty="0"/>
          </a:p>
        </p:txBody>
      </p:sp>
      <p:sp>
        <p:nvSpPr>
          <p:cNvPr id="3" name="Content Placeholder 2"/>
          <p:cNvSpPr>
            <a:spLocks noGrp="1"/>
          </p:cNvSpPr>
          <p:nvPr>
            <p:ph idx="1"/>
          </p:nvPr>
        </p:nvSpPr>
        <p:spPr>
          <a:xfrm>
            <a:off x="150828" y="878799"/>
            <a:ext cx="8823489" cy="1721487"/>
          </a:xfrm>
        </p:spPr>
        <p:txBody>
          <a:bodyPr>
            <a:normAutofit fontScale="62500" lnSpcReduction="20000"/>
          </a:bodyPr>
          <a:lstStyle/>
          <a:p>
            <a:pPr marL="0" indent="0">
              <a:buNone/>
            </a:pPr>
            <a:r>
              <a:rPr lang="en-US" u="sng" dirty="0" smtClean="0"/>
              <a:t>FISCAL POLICY: Demand or Supply Side Policies?</a:t>
            </a:r>
          </a:p>
          <a:p>
            <a:r>
              <a:rPr lang="en-US" u="sng" dirty="0" smtClean="0">
                <a:solidFill>
                  <a:srgbClr val="0070C0"/>
                </a:solidFill>
              </a:rPr>
              <a:t>Short-term fiscal policy: </a:t>
            </a:r>
            <a:r>
              <a:rPr lang="en-US" dirty="0" smtClean="0"/>
              <a:t>Demand Management (AD control) – Keynesian idea to combat a recession by intervening to boost AD and intervening in a boom to reduce AD</a:t>
            </a:r>
          </a:p>
          <a:p>
            <a:r>
              <a:rPr lang="en-US" u="sng" dirty="0" smtClean="0">
                <a:solidFill>
                  <a:srgbClr val="0070C0"/>
                </a:solidFill>
              </a:rPr>
              <a:t>Medium-term fiscal policy: </a:t>
            </a:r>
            <a:r>
              <a:rPr lang="en-US" dirty="0" smtClean="0"/>
              <a:t>Supply Side Management – Hayek (Classical) idea of reforming the private sectors to improve productivity. Requires fiscal rules to ensure that Government’s do not get into too much debt (or at least give credibility to the financial markets that they will not get into too much debt)</a:t>
            </a:r>
          </a:p>
        </p:txBody>
      </p:sp>
      <p:sp>
        <p:nvSpPr>
          <p:cNvPr id="4" name="Content Placeholder 2"/>
          <p:cNvSpPr txBox="1">
            <a:spLocks/>
          </p:cNvSpPr>
          <p:nvPr/>
        </p:nvSpPr>
        <p:spPr>
          <a:xfrm>
            <a:off x="4469484" y="3952722"/>
            <a:ext cx="4674516" cy="2895754"/>
          </a:xfrm>
          <a:prstGeom prst="rect">
            <a:avLst/>
          </a:prstGeom>
          <a:solidFill>
            <a:schemeClr val="bg1"/>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altLang="en-US" sz="1800" b="1" dirty="0" smtClean="0">
                <a:latin typeface="Tw Cen MT Condensed" panose="020B0606020104020203" pitchFamily="34" charset="0"/>
              </a:rPr>
              <a:t>The UK Fiscal Rules from various Chancellor of the Exchequer</a:t>
            </a:r>
          </a:p>
          <a:p>
            <a:pPr marL="179388" lvl="1" indent="-179388"/>
            <a:r>
              <a:rPr lang="en-US" altLang="en-US" sz="1600" b="1" dirty="0" smtClean="0">
                <a:solidFill>
                  <a:srgbClr val="FF0000"/>
                </a:solidFill>
                <a:latin typeface="Tw Cen MT Condensed" panose="020B0606020104020203" pitchFamily="34" charset="0"/>
              </a:rPr>
              <a:t>1997-2007: </a:t>
            </a:r>
            <a:r>
              <a:rPr lang="en-US" altLang="en-US" sz="1600" dirty="0" smtClean="0">
                <a:latin typeface="Tw Cen MT Condensed" panose="020B0606020104020203" pitchFamily="34" charset="0"/>
              </a:rPr>
              <a:t>Gordon Brown’s ‘Golden Rule’</a:t>
            </a:r>
          </a:p>
          <a:p>
            <a:pPr marL="179388" lvl="1" indent="-179388"/>
            <a:r>
              <a:rPr lang="en-US" altLang="en-US" sz="1600" b="1" dirty="0" smtClean="0">
                <a:solidFill>
                  <a:srgbClr val="FF0000"/>
                </a:solidFill>
                <a:latin typeface="Tw Cen MT Condensed" panose="020B0606020104020203" pitchFamily="34" charset="0"/>
              </a:rPr>
              <a:t>2007-2010: </a:t>
            </a:r>
            <a:r>
              <a:rPr lang="en-US" altLang="en-US" sz="1600" dirty="0" smtClean="0">
                <a:latin typeface="Tw Cen MT Condensed" panose="020B0606020104020203" pitchFamily="34" charset="0"/>
              </a:rPr>
              <a:t>Alastair Darling’s ‘Fiscal Stimulus’ through greater Government spending</a:t>
            </a:r>
          </a:p>
          <a:p>
            <a:pPr marL="179388" lvl="1" indent="-179388"/>
            <a:r>
              <a:rPr lang="en-US" altLang="en-US" sz="1600" b="1" dirty="0" smtClean="0">
                <a:solidFill>
                  <a:srgbClr val="FF0000"/>
                </a:solidFill>
                <a:latin typeface="Tw Cen MT Condensed" panose="020B0606020104020203" pitchFamily="34" charset="0"/>
              </a:rPr>
              <a:t>2010-2016: </a:t>
            </a:r>
            <a:r>
              <a:rPr lang="en-US" altLang="en-US" sz="1600" dirty="0" smtClean="0">
                <a:latin typeface="Tw Cen MT Condensed" panose="020B0606020104020203" pitchFamily="34" charset="0"/>
              </a:rPr>
              <a:t>George Osborne’s ‘Balance the Books’ through Austerity</a:t>
            </a:r>
          </a:p>
          <a:p>
            <a:pPr marL="179388" lvl="1" indent="-179388"/>
            <a:r>
              <a:rPr lang="en-US" altLang="en-US" sz="1600" b="1" dirty="0" smtClean="0">
                <a:solidFill>
                  <a:srgbClr val="FF0000"/>
                </a:solidFill>
                <a:latin typeface="Tw Cen MT Condensed" panose="020B0606020104020203" pitchFamily="34" charset="0"/>
              </a:rPr>
              <a:t>2016-today: </a:t>
            </a:r>
            <a:r>
              <a:rPr lang="en-US" altLang="en-US" sz="1600" dirty="0" smtClean="0">
                <a:latin typeface="Tw Cen MT Condensed" panose="020B0606020104020203" pitchFamily="34" charset="0"/>
              </a:rPr>
              <a:t>Philip Hammond: “Flexible Austerity”</a:t>
            </a:r>
          </a:p>
          <a:p>
            <a:pPr marL="0" indent="0">
              <a:buNone/>
            </a:pPr>
            <a:r>
              <a:rPr lang="en-US" altLang="en-US" sz="1800" b="1" dirty="0" smtClean="0">
                <a:latin typeface="Tw Cen MT Condensed" panose="020B0606020104020203" pitchFamily="34" charset="0"/>
              </a:rPr>
              <a:t>The Eurozone’s Fiscal </a:t>
            </a:r>
            <a:r>
              <a:rPr lang="en-US" altLang="en-US" sz="1800" b="1" dirty="0" err="1" smtClean="0">
                <a:latin typeface="Tw Cen MT Condensed" panose="020B0606020104020203" pitchFamily="34" charset="0"/>
              </a:rPr>
              <a:t>RulesGrowth</a:t>
            </a:r>
            <a:r>
              <a:rPr lang="en-US" altLang="en-US" sz="1800" b="1" dirty="0" smtClean="0">
                <a:latin typeface="Tw Cen MT Condensed" panose="020B0606020104020203" pitchFamily="34" charset="0"/>
              </a:rPr>
              <a:t> and Stability Pact</a:t>
            </a:r>
          </a:p>
          <a:p>
            <a:pPr marL="179388" lvl="1" indent="-174625"/>
            <a:r>
              <a:rPr lang="en-US" altLang="en-US" sz="1600" dirty="0" smtClean="0">
                <a:latin typeface="Tw Cen MT Condensed" panose="020B0606020104020203" pitchFamily="34" charset="0"/>
              </a:rPr>
              <a:t>1992 to today: ‘The Growth and Stability Pact’ – The Budget Deficit can be no more than 3% of GDP per year</a:t>
            </a:r>
            <a:endParaRPr lang="en-US" altLang="en-US" sz="1600" dirty="0">
              <a:latin typeface="Tw Cen MT Condensed" panose="020B0606020104020203" pitchFamily="34" charset="0"/>
            </a:endParaRPr>
          </a:p>
        </p:txBody>
      </p:sp>
      <p:pic>
        <p:nvPicPr>
          <p:cNvPr id="6" name="Picture 6" descr="Infrastructure_Coll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8864" y="4286508"/>
            <a:ext cx="2010670" cy="2571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8" descr="teacher-doris-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37522"/>
            <a:ext cx="2117052" cy="26204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8"/>
          <p:cNvSpPr txBox="1"/>
          <p:nvPr/>
        </p:nvSpPr>
        <p:spPr>
          <a:xfrm>
            <a:off x="0" y="3809454"/>
            <a:ext cx="2165774" cy="477054"/>
          </a:xfrm>
          <a:prstGeom prst="rect">
            <a:avLst/>
          </a:prstGeom>
          <a:noFill/>
        </p:spPr>
        <p:txBody>
          <a:bodyPr wrap="square" rtlCol="0">
            <a:spAutoFit/>
          </a:bodyPr>
          <a:lstStyle/>
          <a:p>
            <a:pPr algn="ctr"/>
            <a:r>
              <a:rPr lang="en-GB" sz="1400" b="1" dirty="0" smtClean="0">
                <a:latin typeface="Tw Cen MT Condensed" panose="020B0606020104020203" pitchFamily="34" charset="0"/>
              </a:rPr>
              <a:t>Day to Day Spending</a:t>
            </a:r>
          </a:p>
          <a:p>
            <a:pPr algn="ctr"/>
            <a:r>
              <a:rPr lang="en-GB" sz="1100" dirty="0" smtClean="0">
                <a:latin typeface="Tw Cen MT Condensed" panose="020B0606020104020203" pitchFamily="34" charset="0"/>
              </a:rPr>
              <a:t>Benefits, wages of public sector workers etc.</a:t>
            </a:r>
            <a:endParaRPr lang="en-GB" sz="1100" dirty="0">
              <a:latin typeface="Tw Cen MT Condensed" panose="020B0606020104020203" pitchFamily="34" charset="0"/>
            </a:endParaRPr>
          </a:p>
        </p:txBody>
      </p:sp>
      <p:sp>
        <p:nvSpPr>
          <p:cNvPr id="10" name="TextBox 9"/>
          <p:cNvSpPr txBox="1"/>
          <p:nvPr/>
        </p:nvSpPr>
        <p:spPr>
          <a:xfrm>
            <a:off x="2270142" y="3794065"/>
            <a:ext cx="2108114" cy="492443"/>
          </a:xfrm>
          <a:prstGeom prst="rect">
            <a:avLst/>
          </a:prstGeom>
          <a:noFill/>
        </p:spPr>
        <p:txBody>
          <a:bodyPr wrap="square" rtlCol="0">
            <a:spAutoFit/>
          </a:bodyPr>
          <a:lstStyle/>
          <a:p>
            <a:pPr algn="ctr"/>
            <a:r>
              <a:rPr lang="en-GB" sz="1400" b="1" dirty="0" smtClean="0">
                <a:latin typeface="Tw Cen MT Condensed" panose="020B0606020104020203" pitchFamily="34" charset="0"/>
              </a:rPr>
              <a:t>Investment Spending</a:t>
            </a:r>
          </a:p>
          <a:p>
            <a:pPr algn="ctr"/>
            <a:r>
              <a:rPr lang="en-GB" sz="1100" dirty="0" smtClean="0">
                <a:latin typeface="Tw Cen MT Condensed" panose="020B0606020104020203" pitchFamily="34" charset="0"/>
              </a:rPr>
              <a:t>Infrastructure!</a:t>
            </a:r>
            <a:endParaRPr lang="en-GB" sz="1100" dirty="0">
              <a:latin typeface="Tw Cen MT Condensed" panose="020B0606020104020203" pitchFamily="34" charset="0"/>
            </a:endParaRPr>
          </a:p>
        </p:txBody>
      </p:sp>
      <p:sp>
        <p:nvSpPr>
          <p:cNvPr id="11" name="Rectangle 10"/>
          <p:cNvSpPr/>
          <p:nvPr/>
        </p:nvSpPr>
        <p:spPr>
          <a:xfrm>
            <a:off x="150828" y="2813949"/>
            <a:ext cx="8879700" cy="892552"/>
          </a:xfrm>
          <a:prstGeom prst="rect">
            <a:avLst/>
          </a:prstGeom>
        </p:spPr>
        <p:txBody>
          <a:bodyPr wrap="square">
            <a:spAutoFit/>
          </a:bodyPr>
          <a:lstStyle/>
          <a:p>
            <a:r>
              <a:rPr lang="en-US" altLang="en-US" sz="2000" u="sng" dirty="0">
                <a:latin typeface="Tw Cen MT Condensed" panose="020B0606020104020203" pitchFamily="34" charset="0"/>
              </a:rPr>
              <a:t>FISCAL </a:t>
            </a:r>
            <a:r>
              <a:rPr lang="en-US" altLang="en-US" sz="2000" u="sng" dirty="0" smtClean="0">
                <a:latin typeface="Tw Cen MT Condensed" panose="020B0606020104020203" pitchFamily="34" charset="0"/>
              </a:rPr>
              <a:t>RULES</a:t>
            </a:r>
          </a:p>
          <a:p>
            <a:r>
              <a:rPr lang="en-US" altLang="en-US" sz="1600" dirty="0" smtClean="0">
                <a:latin typeface="Tw Cen MT Condensed" panose="020B0606020104020203" pitchFamily="34" charset="0"/>
              </a:rPr>
              <a:t>Rules that the Government set itself to provide financial markets (especially the ‘Bond Markets’_ with assurances that they will not get into too much debt.  This is to ensure that the Government can borrow at reasonable rates in the future.</a:t>
            </a:r>
            <a:endParaRPr lang="en-US" altLang="en-US" sz="1600" dirty="0">
              <a:latin typeface="Tw Cen MT Condensed" panose="020B0606020104020203" pitchFamily="34" charset="0"/>
            </a:endParaRPr>
          </a:p>
        </p:txBody>
      </p:sp>
    </p:spTree>
    <p:extLst>
      <p:ext uri="{BB962C8B-B14F-4D97-AF65-F5344CB8AC3E}">
        <p14:creationId xmlns:p14="http://schemas.microsoft.com/office/powerpoint/2010/main" val="76095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Supply Side Policies: Spring Statement March 2019</a:t>
            </a:r>
            <a:r>
              <a:rPr lang="en-US" b="1" dirty="0" smtClean="0"/>
              <a:t/>
            </a:r>
            <a:br>
              <a:rPr lang="en-US" b="1" dirty="0" smtClean="0"/>
            </a:br>
            <a:r>
              <a:rPr lang="en-US" sz="2700" dirty="0" smtClean="0">
                <a:solidFill>
                  <a:srgbClr val="FF0000"/>
                </a:solidFill>
              </a:rPr>
              <a:t>Free Market or Interventionist?	Would they shift the AD or LRAS?</a:t>
            </a:r>
            <a:endParaRPr lang="en-US" sz="2700" dirty="0">
              <a:solidFill>
                <a:srgbClr val="FF0000"/>
              </a:solidFill>
            </a:endParaRPr>
          </a:p>
        </p:txBody>
      </p:sp>
      <p:pic>
        <p:nvPicPr>
          <p:cNvPr id="3" name="Picture 2"/>
          <p:cNvPicPr>
            <a:picLocks noChangeAspect="1"/>
          </p:cNvPicPr>
          <p:nvPr/>
        </p:nvPicPr>
        <p:blipFill>
          <a:blip r:embed="rId2"/>
          <a:stretch>
            <a:fillRect/>
          </a:stretch>
        </p:blipFill>
        <p:spPr>
          <a:xfrm>
            <a:off x="6044665" y="1790298"/>
            <a:ext cx="2945331" cy="4783757"/>
          </a:xfrm>
          <a:prstGeom prst="rect">
            <a:avLst/>
          </a:prstGeom>
        </p:spPr>
      </p:pic>
      <p:pic>
        <p:nvPicPr>
          <p:cNvPr id="4" name="Picture 3"/>
          <p:cNvPicPr>
            <a:picLocks noChangeAspect="1"/>
          </p:cNvPicPr>
          <p:nvPr/>
        </p:nvPicPr>
        <p:blipFill>
          <a:blip r:embed="rId3"/>
          <a:stretch>
            <a:fillRect/>
          </a:stretch>
        </p:blipFill>
        <p:spPr>
          <a:xfrm>
            <a:off x="106387" y="1790298"/>
            <a:ext cx="2858194" cy="4806465"/>
          </a:xfrm>
          <a:prstGeom prst="rect">
            <a:avLst/>
          </a:prstGeom>
        </p:spPr>
      </p:pic>
      <p:pic>
        <p:nvPicPr>
          <p:cNvPr id="5" name="Picture 4"/>
          <p:cNvPicPr>
            <a:picLocks noChangeAspect="1"/>
          </p:cNvPicPr>
          <p:nvPr/>
        </p:nvPicPr>
        <p:blipFill>
          <a:blip r:embed="rId4"/>
          <a:stretch>
            <a:fillRect/>
          </a:stretch>
        </p:blipFill>
        <p:spPr>
          <a:xfrm>
            <a:off x="3099970" y="1790297"/>
            <a:ext cx="2847024" cy="4806466"/>
          </a:xfrm>
          <a:prstGeom prst="rect">
            <a:avLst/>
          </a:prstGeom>
        </p:spPr>
      </p:pic>
    </p:spTree>
    <p:extLst>
      <p:ext uri="{BB962C8B-B14F-4D97-AF65-F5344CB8AC3E}">
        <p14:creationId xmlns:p14="http://schemas.microsoft.com/office/powerpoint/2010/main" val="354200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472124"/>
            <a:ext cx="8229600" cy="5828282"/>
          </a:xfrm>
          <a:solidFill>
            <a:schemeClr val="tx1"/>
          </a:solidFill>
        </p:spPr>
        <p:txBody>
          <a:bodyPr anchor="ctr">
            <a:normAutofit/>
          </a:bodyPr>
          <a:lstStyle/>
          <a:p>
            <a:pPr marL="0" indent="0" algn="ctr">
              <a:buNone/>
            </a:pPr>
            <a:r>
              <a:rPr lang="en-US" sz="6600" b="1" dirty="0" smtClean="0">
                <a:solidFill>
                  <a:schemeClr val="bg1"/>
                </a:solidFill>
              </a:rPr>
              <a:t>90</a:t>
            </a:r>
            <a:endParaRPr lang="en-US" sz="6600" b="1" dirty="0">
              <a:solidFill>
                <a:schemeClr val="bg1"/>
              </a:solidFill>
            </a:endParaRPr>
          </a:p>
        </p:txBody>
      </p:sp>
    </p:spTree>
    <p:extLst>
      <p:ext uri="{BB962C8B-B14F-4D97-AF65-F5344CB8AC3E}">
        <p14:creationId xmlns:p14="http://schemas.microsoft.com/office/powerpoint/2010/main" val="33610592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BIG QUESTION FOR THIS WEEK </a:t>
            </a:r>
            <a:br>
              <a:rPr lang="en-US" b="1" dirty="0" smtClean="0"/>
            </a:br>
            <a:r>
              <a:rPr lang="en-US" sz="3100" b="1" dirty="0" smtClean="0">
                <a:solidFill>
                  <a:srgbClr val="FF0000"/>
                </a:solidFill>
              </a:rPr>
              <a:t>RWS 8: Supply Side Policies</a:t>
            </a:r>
            <a:endParaRPr lang="en-US" sz="3100" b="1"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sz="4400" b="1" i="1" dirty="0" smtClean="0">
                <a:solidFill>
                  <a:schemeClr val="tx2"/>
                </a:solidFill>
              </a:rPr>
              <a:t>How do we solve the UK’s productivity puzzle?</a:t>
            </a:r>
          </a:p>
          <a:p>
            <a:pPr marL="0" indent="0">
              <a:buNone/>
            </a:pPr>
            <a:endParaRPr lang="en-US" dirty="0" smtClean="0"/>
          </a:p>
          <a:p>
            <a:pPr marL="0" indent="0">
              <a:buNone/>
            </a:pPr>
            <a:r>
              <a:rPr lang="en-US" b="1" dirty="0" smtClean="0"/>
              <a:t>In other words:</a:t>
            </a:r>
          </a:p>
          <a:p>
            <a:r>
              <a:rPr lang="en-US" dirty="0" smtClean="0"/>
              <a:t>What is the ‘productivity puzzle’ and how is the Government trying to increase our productivity?</a:t>
            </a:r>
          </a:p>
          <a:p>
            <a:r>
              <a:rPr lang="en-US" dirty="0" smtClean="0"/>
              <a:t>Evaluating the impact of supply side polices</a:t>
            </a:r>
          </a:p>
        </p:txBody>
      </p:sp>
    </p:spTree>
    <p:extLst>
      <p:ext uri="{BB962C8B-B14F-4D97-AF65-F5344CB8AC3E}">
        <p14:creationId xmlns:p14="http://schemas.microsoft.com/office/powerpoint/2010/main" val="6945197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69" y="1021764"/>
            <a:ext cx="8835887" cy="1242002"/>
          </a:xfrm>
        </p:spPr>
        <p:txBody>
          <a:bodyPr>
            <a:normAutofit/>
          </a:bodyPr>
          <a:lstStyle/>
          <a:p>
            <a:r>
              <a:rPr lang="en-GB" sz="4500" b="1" dirty="0">
                <a:solidFill>
                  <a:schemeClr val="tx2"/>
                </a:solidFill>
                <a:latin typeface="Tw Cen MT Condensed" panose="020B0606020104020203" pitchFamily="34" charset="0"/>
              </a:rPr>
              <a:t>Productivity and Growth in the UK</a:t>
            </a:r>
            <a:endParaRPr lang="en-GB" sz="3600" dirty="0">
              <a:solidFill>
                <a:schemeClr val="tx2"/>
              </a:solidFill>
              <a:latin typeface="Tw Cen MT Condensed" panose="020B0606020104020203" pitchFamily="34" charset="0"/>
            </a:endParaRPr>
          </a:p>
        </p:txBody>
      </p:sp>
      <p:pic>
        <p:nvPicPr>
          <p:cNvPr id="5" name="Picture 4">
            <a:hlinkClick r:id="rId3"/>
          </p:cNvPr>
          <p:cNvPicPr>
            <a:picLocks noChangeAspect="1"/>
          </p:cNvPicPr>
          <p:nvPr/>
        </p:nvPicPr>
        <p:blipFill>
          <a:blip r:embed="rId4"/>
          <a:stretch>
            <a:fillRect/>
          </a:stretch>
        </p:blipFill>
        <p:spPr>
          <a:xfrm>
            <a:off x="3309468" y="2427632"/>
            <a:ext cx="2673003" cy="3081131"/>
          </a:xfrm>
          <a:prstGeom prst="rect">
            <a:avLst/>
          </a:prstGeom>
        </p:spPr>
      </p:pic>
      <p:sp>
        <p:nvSpPr>
          <p:cNvPr id="6" name="Rectangle 5"/>
          <p:cNvSpPr/>
          <p:nvPr/>
        </p:nvSpPr>
        <p:spPr>
          <a:xfrm>
            <a:off x="3298822" y="5672629"/>
            <a:ext cx="2339167" cy="300082"/>
          </a:xfrm>
          <a:prstGeom prst="rect">
            <a:avLst/>
          </a:prstGeom>
          <a:solidFill>
            <a:schemeClr val="bg1"/>
          </a:solidFill>
        </p:spPr>
        <p:txBody>
          <a:bodyPr wrap="none">
            <a:spAutoFit/>
          </a:bodyPr>
          <a:lstStyle/>
          <a:p>
            <a:r>
              <a:rPr lang="en-GB" sz="1350" b="1" dirty="0">
                <a:solidFill>
                  <a:srgbClr val="FF0000"/>
                </a:solidFill>
                <a:latin typeface="Tw Cen MT Condensed" panose="020B0606020104020203" pitchFamily="34" charset="0"/>
              </a:rPr>
              <a:t>Crash Course Economics (9 Minutes)</a:t>
            </a:r>
          </a:p>
        </p:txBody>
      </p:sp>
      <p:sp>
        <p:nvSpPr>
          <p:cNvPr id="7" name="TextBox 6"/>
          <p:cNvSpPr txBox="1"/>
          <p:nvPr/>
        </p:nvSpPr>
        <p:spPr>
          <a:xfrm>
            <a:off x="412473" y="5672629"/>
            <a:ext cx="2534479" cy="300082"/>
          </a:xfrm>
          <a:prstGeom prst="rect">
            <a:avLst/>
          </a:prstGeom>
          <a:solidFill>
            <a:schemeClr val="bg1"/>
          </a:solidFill>
        </p:spPr>
        <p:txBody>
          <a:bodyPr wrap="square" rtlCol="0">
            <a:spAutoFit/>
          </a:bodyPr>
          <a:lstStyle/>
          <a:p>
            <a:r>
              <a:rPr lang="en-GB" sz="1350" b="1" dirty="0">
                <a:solidFill>
                  <a:srgbClr val="FF0000"/>
                </a:solidFill>
                <a:latin typeface="Tw Cen MT Condensed" panose="020B0606020104020203" pitchFamily="34" charset="0"/>
              </a:rPr>
              <a:t>Channel 4 News Clip (4 Minutes)</a:t>
            </a:r>
          </a:p>
        </p:txBody>
      </p:sp>
      <p:pic>
        <p:nvPicPr>
          <p:cNvPr id="8" name="Picture 7">
            <a:hlinkClick r:id="rId5"/>
          </p:cNvPr>
          <p:cNvPicPr>
            <a:picLocks noChangeAspect="1"/>
          </p:cNvPicPr>
          <p:nvPr/>
        </p:nvPicPr>
        <p:blipFill>
          <a:blip r:embed="rId6"/>
          <a:stretch>
            <a:fillRect/>
          </a:stretch>
        </p:blipFill>
        <p:spPr>
          <a:xfrm>
            <a:off x="218662" y="2427632"/>
            <a:ext cx="2922104" cy="3081131"/>
          </a:xfrm>
          <a:prstGeom prst="rect">
            <a:avLst/>
          </a:prstGeom>
        </p:spPr>
      </p:pic>
      <p:pic>
        <p:nvPicPr>
          <p:cNvPr id="9" name="Picture 8"/>
          <p:cNvPicPr>
            <a:picLocks noChangeAspect="1"/>
          </p:cNvPicPr>
          <p:nvPr/>
        </p:nvPicPr>
        <p:blipFill>
          <a:blip r:embed="rId7"/>
          <a:stretch>
            <a:fillRect/>
          </a:stretch>
        </p:blipFill>
        <p:spPr>
          <a:xfrm>
            <a:off x="6376246" y="2427632"/>
            <a:ext cx="2463395" cy="3081131"/>
          </a:xfrm>
          <a:prstGeom prst="rect">
            <a:avLst/>
          </a:prstGeom>
        </p:spPr>
      </p:pic>
      <p:sp>
        <p:nvSpPr>
          <p:cNvPr id="10" name="TextBox 9"/>
          <p:cNvSpPr txBox="1"/>
          <p:nvPr/>
        </p:nvSpPr>
        <p:spPr>
          <a:xfrm>
            <a:off x="6567759" y="5672629"/>
            <a:ext cx="1622945" cy="300082"/>
          </a:xfrm>
          <a:prstGeom prst="rect">
            <a:avLst/>
          </a:prstGeom>
          <a:solidFill>
            <a:schemeClr val="bg1"/>
          </a:solidFill>
        </p:spPr>
        <p:txBody>
          <a:bodyPr wrap="none" rtlCol="0">
            <a:spAutoFit/>
          </a:bodyPr>
          <a:lstStyle/>
          <a:p>
            <a:r>
              <a:rPr lang="en-GB" sz="1350" b="1" dirty="0">
                <a:solidFill>
                  <a:srgbClr val="FF0000"/>
                </a:solidFill>
                <a:latin typeface="Tw Cen MT Condensed" panose="020B0606020104020203" pitchFamily="34" charset="0"/>
              </a:rPr>
              <a:t>Philip Hammond Article</a:t>
            </a:r>
          </a:p>
        </p:txBody>
      </p:sp>
      <p:sp>
        <p:nvSpPr>
          <p:cNvPr id="3" name="TextBox 2"/>
          <p:cNvSpPr txBox="1"/>
          <p:nvPr/>
        </p:nvSpPr>
        <p:spPr>
          <a:xfrm>
            <a:off x="7320033" y="1088766"/>
            <a:ext cx="1635124" cy="1131079"/>
          </a:xfrm>
          <a:prstGeom prst="rect">
            <a:avLst/>
          </a:prstGeom>
          <a:solidFill>
            <a:schemeClr val="bg1"/>
          </a:solidFill>
        </p:spPr>
        <p:txBody>
          <a:bodyPr wrap="square" rtlCol="0">
            <a:spAutoFit/>
          </a:bodyPr>
          <a:lstStyle/>
          <a:p>
            <a:r>
              <a:rPr lang="en-GB" sz="1350" dirty="0">
                <a:latin typeface="Tw Cen MT Condensed" panose="020B0606020104020203" pitchFamily="34" charset="0"/>
              </a:rPr>
              <a:t>Click on the Pictures to access the videos in full screen.  Exception is PH article - this is in your booklets.</a:t>
            </a:r>
          </a:p>
        </p:txBody>
      </p:sp>
    </p:spTree>
    <p:extLst>
      <p:ext uri="{BB962C8B-B14F-4D97-AF65-F5344CB8AC3E}">
        <p14:creationId xmlns:p14="http://schemas.microsoft.com/office/powerpoint/2010/main" val="4208399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472124"/>
            <a:ext cx="8229600" cy="5828282"/>
          </a:xfrm>
          <a:solidFill>
            <a:srgbClr val="FF0000"/>
          </a:solidFill>
        </p:spPr>
        <p:txBody>
          <a:bodyPr anchor="ctr">
            <a:normAutofit/>
          </a:bodyPr>
          <a:lstStyle/>
          <a:p>
            <a:pPr marL="0" indent="0" algn="ctr">
              <a:buNone/>
            </a:pPr>
            <a:r>
              <a:rPr lang="en-US" sz="19900" b="1" dirty="0" smtClean="0">
                <a:solidFill>
                  <a:schemeClr val="bg1"/>
                </a:solidFill>
              </a:rPr>
              <a:t>WEEK 1</a:t>
            </a:r>
            <a:endParaRPr lang="en-US" sz="19900" b="1" dirty="0">
              <a:solidFill>
                <a:schemeClr val="bg1"/>
              </a:solidFill>
            </a:endParaRPr>
          </a:p>
        </p:txBody>
      </p:sp>
    </p:spTree>
    <p:extLst>
      <p:ext uri="{BB962C8B-B14F-4D97-AF65-F5344CB8AC3E}">
        <p14:creationId xmlns:p14="http://schemas.microsoft.com/office/powerpoint/2010/main" val="3222002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UK Productivity Puzzle</a:t>
            </a:r>
            <a:br>
              <a:rPr lang="en-US" b="1" dirty="0" smtClean="0"/>
            </a:br>
            <a:r>
              <a:rPr lang="en-US" sz="3100" b="1" dirty="0" smtClean="0">
                <a:solidFill>
                  <a:srgbClr val="FF0000"/>
                </a:solidFill>
              </a:rPr>
              <a:t>Brainstorm and Class Discussion</a:t>
            </a:r>
            <a:endParaRPr lang="en-US" sz="3100" b="1" dirty="0">
              <a:solidFill>
                <a:srgbClr val="FF0000"/>
              </a:solidFill>
            </a:endParaRPr>
          </a:p>
        </p:txBody>
      </p:sp>
      <p:sp>
        <p:nvSpPr>
          <p:cNvPr id="3" name="Content Placeholder 2"/>
          <p:cNvSpPr>
            <a:spLocks noGrp="1"/>
          </p:cNvSpPr>
          <p:nvPr>
            <p:ph idx="1"/>
          </p:nvPr>
        </p:nvSpPr>
        <p:spPr>
          <a:xfrm>
            <a:off x="186613" y="1600200"/>
            <a:ext cx="8705460" cy="5061857"/>
          </a:xfrm>
        </p:spPr>
        <p:txBody>
          <a:bodyPr>
            <a:normAutofit fontScale="70000" lnSpcReduction="20000"/>
          </a:bodyPr>
          <a:lstStyle/>
          <a:p>
            <a:pPr marL="0" indent="0">
              <a:buNone/>
            </a:pPr>
            <a:r>
              <a:rPr lang="en-US" b="1" dirty="0" smtClean="0"/>
              <a:t>GROUPS OF 4-6: Comparing your PREP homework and taking notes down on the following areas - </a:t>
            </a:r>
          </a:p>
          <a:p>
            <a:pPr marL="514350" indent="-514350">
              <a:buFont typeface="+mj-lt"/>
              <a:buAutoNum type="arabicPeriod"/>
            </a:pPr>
            <a:r>
              <a:rPr lang="en-US" b="1" dirty="0" smtClean="0"/>
              <a:t>What has caused the poor productivity the UK faces today?</a:t>
            </a:r>
          </a:p>
          <a:p>
            <a:pPr marL="914400" lvl="1" indent="-288925">
              <a:buFont typeface="+mj-lt"/>
              <a:buAutoNum type="alphaLcPeriod"/>
            </a:pPr>
            <a:r>
              <a:rPr lang="en-US" dirty="0" smtClean="0"/>
              <a:t>Create a list of possible causes</a:t>
            </a:r>
          </a:p>
          <a:p>
            <a:pPr marL="514350" indent="-514350">
              <a:buFont typeface="+mj-lt"/>
              <a:buAutoNum type="arabicPeriod"/>
            </a:pPr>
            <a:r>
              <a:rPr lang="en-US" b="1" dirty="0" smtClean="0"/>
              <a:t>Effects of poor productivity?</a:t>
            </a:r>
          </a:p>
          <a:p>
            <a:pPr marL="914400" lvl="1" indent="-288925">
              <a:buFont typeface="+mj-lt"/>
              <a:buAutoNum type="alphaLcPeriod"/>
            </a:pPr>
            <a:r>
              <a:rPr lang="en-US" dirty="0" smtClean="0"/>
              <a:t>What will the impact be on the four macroeconomic indicators?</a:t>
            </a:r>
          </a:p>
          <a:p>
            <a:pPr marL="914400" lvl="1" indent="-288925">
              <a:buFont typeface="+mj-lt"/>
              <a:buAutoNum type="alphaLcPeriod"/>
            </a:pPr>
            <a:r>
              <a:rPr lang="en-US" dirty="0" smtClean="0"/>
              <a:t>What effects might there be on the National Debt of the UK?</a:t>
            </a:r>
            <a:endParaRPr lang="en-US" dirty="0"/>
          </a:p>
          <a:p>
            <a:pPr marL="914400" lvl="1" indent="-288925">
              <a:buFont typeface="+mj-lt"/>
              <a:buAutoNum type="alphaLcPeriod"/>
            </a:pPr>
            <a:r>
              <a:rPr lang="en-US" dirty="0" smtClean="0"/>
              <a:t>Using </a:t>
            </a:r>
            <a:r>
              <a:rPr lang="en-US" dirty="0"/>
              <a:t>AD/AS </a:t>
            </a:r>
            <a:r>
              <a:rPr lang="en-US" dirty="0" smtClean="0"/>
              <a:t>Analysis, demonstrate </a:t>
            </a:r>
            <a:r>
              <a:rPr lang="en-US" dirty="0"/>
              <a:t>the impact of improved productivity on macroeconomic </a:t>
            </a:r>
            <a:r>
              <a:rPr lang="en-US" dirty="0" smtClean="0"/>
              <a:t>indicators on a diagram.</a:t>
            </a:r>
            <a:endParaRPr lang="en-US" dirty="0"/>
          </a:p>
          <a:p>
            <a:pPr marL="514350" indent="-514350">
              <a:buFont typeface="+mj-lt"/>
              <a:buAutoNum type="arabicPeriod"/>
            </a:pPr>
            <a:r>
              <a:rPr lang="en-US" b="1" dirty="0" smtClean="0"/>
              <a:t>Solutions?  </a:t>
            </a:r>
          </a:p>
          <a:p>
            <a:pPr marL="914400" lvl="1" indent="-288925">
              <a:buFont typeface="+mj-lt"/>
              <a:buAutoNum type="alphaLcPeriod"/>
            </a:pPr>
            <a:r>
              <a:rPr lang="en-US" dirty="0" smtClean="0"/>
              <a:t>What has the Government (Coalition of Conservatives and Lib Dems 2010-2015 and Conservatives 2015-today) tried to do since 2010? </a:t>
            </a:r>
          </a:p>
          <a:p>
            <a:pPr marL="914400" lvl="1" indent="-288925">
              <a:buFont typeface="+mj-lt"/>
              <a:buAutoNum type="alphaLcPeriod"/>
            </a:pPr>
            <a:r>
              <a:rPr lang="en-US" dirty="0" smtClean="0"/>
              <a:t>To what extent has it been effective?</a:t>
            </a:r>
          </a:p>
          <a:p>
            <a:pPr marL="1314450" lvl="2" indent="-288925">
              <a:buFont typeface="+mj-lt"/>
              <a:buAutoNum type="alphaLcPeriod"/>
            </a:pPr>
            <a:r>
              <a:rPr lang="en-US" dirty="0" smtClean="0"/>
              <a:t>POSITION</a:t>
            </a:r>
          </a:p>
          <a:p>
            <a:pPr marL="1314450" lvl="2" indent="-288925">
              <a:buFont typeface="+mj-lt"/>
              <a:buAutoNum type="alphaLcPeriod"/>
            </a:pPr>
            <a:r>
              <a:rPr lang="en-US" dirty="0" smtClean="0"/>
              <a:t>SUPPORT YOUR POSITION</a:t>
            </a:r>
          </a:p>
          <a:p>
            <a:pPr marL="1314450" lvl="2" indent="-288925">
              <a:buFont typeface="+mj-lt"/>
              <a:buAutoNum type="alphaLcPeriod"/>
            </a:pPr>
            <a:r>
              <a:rPr lang="en-US" dirty="0" smtClean="0"/>
              <a:t>DEFEND YOUR POSITION</a:t>
            </a:r>
          </a:p>
          <a:p>
            <a:endParaRPr lang="en-US" dirty="0"/>
          </a:p>
        </p:txBody>
      </p:sp>
    </p:spTree>
    <p:extLst>
      <p:ext uri="{BB962C8B-B14F-4D97-AF65-F5344CB8AC3E}">
        <p14:creationId xmlns:p14="http://schemas.microsoft.com/office/powerpoint/2010/main" val="376219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UK Productivity Puzzle</a:t>
            </a:r>
            <a:br>
              <a:rPr lang="en-US" b="1" dirty="0" smtClean="0"/>
            </a:br>
            <a:r>
              <a:rPr lang="en-US" sz="3100" b="1" dirty="0" smtClean="0">
                <a:solidFill>
                  <a:srgbClr val="FF0000"/>
                </a:solidFill>
              </a:rPr>
              <a:t>Brainstorm and Class Discussion</a:t>
            </a:r>
            <a:endParaRPr lang="en-US" sz="3100" b="1" dirty="0">
              <a:solidFill>
                <a:srgbClr val="FF0000"/>
              </a:solidFill>
            </a:endParaRPr>
          </a:p>
        </p:txBody>
      </p:sp>
      <p:sp>
        <p:nvSpPr>
          <p:cNvPr id="3" name="Content Placeholder 2"/>
          <p:cNvSpPr>
            <a:spLocks noGrp="1"/>
          </p:cNvSpPr>
          <p:nvPr>
            <p:ph idx="1"/>
          </p:nvPr>
        </p:nvSpPr>
        <p:spPr>
          <a:xfrm>
            <a:off x="231006" y="1600200"/>
            <a:ext cx="8653112" cy="5127859"/>
          </a:xfrm>
        </p:spPr>
        <p:txBody>
          <a:bodyPr>
            <a:normAutofit fontScale="92500" lnSpcReduction="20000"/>
          </a:bodyPr>
          <a:lstStyle/>
          <a:p>
            <a:pPr marL="0" indent="0">
              <a:buNone/>
            </a:pPr>
            <a:r>
              <a:rPr lang="en-US" sz="3800" b="1" dirty="0" smtClean="0"/>
              <a:t>Possible Causes?</a:t>
            </a:r>
          </a:p>
          <a:p>
            <a:r>
              <a:rPr lang="en-US" b="1" dirty="0" smtClean="0">
                <a:solidFill>
                  <a:srgbClr val="FF0000"/>
                </a:solidFill>
              </a:rPr>
              <a:t>Demographics: </a:t>
            </a:r>
            <a:r>
              <a:rPr lang="en-US" dirty="0" smtClean="0"/>
              <a:t>Growing </a:t>
            </a:r>
            <a:r>
              <a:rPr lang="en-US" dirty="0"/>
              <a:t>elderly </a:t>
            </a:r>
            <a:r>
              <a:rPr lang="en-US" dirty="0" smtClean="0"/>
              <a:t>population and lower </a:t>
            </a:r>
            <a:r>
              <a:rPr lang="en-US" dirty="0"/>
              <a:t>demographics over the past 30 years</a:t>
            </a:r>
            <a:r>
              <a:rPr lang="en-US" dirty="0" smtClean="0"/>
              <a:t>?</a:t>
            </a:r>
          </a:p>
          <a:p>
            <a:r>
              <a:rPr lang="en-US" b="1" dirty="0" smtClean="0">
                <a:solidFill>
                  <a:srgbClr val="FF0000"/>
                </a:solidFill>
              </a:rPr>
              <a:t>Austerity: </a:t>
            </a:r>
            <a:r>
              <a:rPr lang="en-US" dirty="0" smtClean="0"/>
              <a:t>Cuts in public investment - subsidies for renewables, FE funding cuts, cuts in growth of real NHS funding, lack of infrastructure spending?</a:t>
            </a:r>
          </a:p>
          <a:p>
            <a:r>
              <a:rPr lang="en-US" b="1" dirty="0" smtClean="0">
                <a:solidFill>
                  <a:srgbClr val="FF0000"/>
                </a:solidFill>
              </a:rPr>
              <a:t>Financial Crash: </a:t>
            </a:r>
            <a:r>
              <a:rPr lang="en-US" dirty="0" smtClean="0"/>
              <a:t>Problem since the financial crisis? Lack of corporate investment - Not yet recovered confidence?</a:t>
            </a:r>
          </a:p>
          <a:p>
            <a:r>
              <a:rPr lang="en-US" b="1" dirty="0" smtClean="0">
                <a:solidFill>
                  <a:srgbClr val="FF0000"/>
                </a:solidFill>
              </a:rPr>
              <a:t>Measurement Issues: </a:t>
            </a:r>
            <a:r>
              <a:rPr lang="en-US" dirty="0" smtClean="0"/>
              <a:t>Harder to measure now? Online business </a:t>
            </a:r>
            <a:r>
              <a:rPr lang="en-US" dirty="0" err="1" smtClean="0"/>
              <a:t>etc</a:t>
            </a:r>
            <a:r>
              <a:rPr lang="en-US" dirty="0" smtClean="0"/>
              <a:t>?</a:t>
            </a:r>
          </a:p>
          <a:p>
            <a:r>
              <a:rPr lang="en-US" b="1" dirty="0" smtClean="0">
                <a:solidFill>
                  <a:srgbClr val="FF0000"/>
                </a:solidFill>
              </a:rPr>
              <a:t>Corporate Investment Low: </a:t>
            </a:r>
            <a:r>
              <a:rPr lang="en-US" dirty="0" smtClean="0"/>
              <a:t>Lower wages due to trade union reform and immigration increase? Why waste money on </a:t>
            </a:r>
            <a:r>
              <a:rPr lang="en-US" dirty="0" err="1" smtClean="0"/>
              <a:t>labour</a:t>
            </a:r>
            <a:r>
              <a:rPr lang="en-US" dirty="0" smtClean="0"/>
              <a:t> saving technology when you can afford cheap </a:t>
            </a:r>
            <a:r>
              <a:rPr lang="en-US" dirty="0" err="1" smtClean="0"/>
              <a:t>labour</a:t>
            </a:r>
            <a:r>
              <a:rPr lang="en-US" dirty="0" smtClean="0"/>
              <a:t>?</a:t>
            </a:r>
          </a:p>
        </p:txBody>
      </p:sp>
    </p:spTree>
    <p:extLst>
      <p:ext uri="{BB962C8B-B14F-4D97-AF65-F5344CB8AC3E}">
        <p14:creationId xmlns:p14="http://schemas.microsoft.com/office/powerpoint/2010/main" val="33397874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Controversy with the supply side of the economy – Key Terms to take notes on</a:t>
            </a:r>
            <a:endParaRPr lang="en-US" sz="3600" b="1" dirty="0"/>
          </a:p>
        </p:txBody>
      </p:sp>
      <p:sp>
        <p:nvSpPr>
          <p:cNvPr id="3" name="Content Placeholder 2"/>
          <p:cNvSpPr>
            <a:spLocks noGrp="1"/>
          </p:cNvSpPr>
          <p:nvPr>
            <p:ph idx="1"/>
          </p:nvPr>
        </p:nvSpPr>
        <p:spPr>
          <a:xfrm>
            <a:off x="457200" y="1894502"/>
            <a:ext cx="8229600" cy="4525963"/>
          </a:xfrm>
        </p:spPr>
        <p:txBody>
          <a:bodyPr>
            <a:normAutofit fontScale="92500" lnSpcReduction="10000"/>
          </a:bodyPr>
          <a:lstStyle/>
          <a:p>
            <a:r>
              <a:rPr lang="en-US" b="1" dirty="0">
                <a:solidFill>
                  <a:srgbClr val="FF0000"/>
                </a:solidFill>
              </a:rPr>
              <a:t>Neo-liberal agenda: </a:t>
            </a:r>
            <a:endParaRPr lang="en-US" b="1" dirty="0" smtClean="0">
              <a:solidFill>
                <a:srgbClr val="FF0000"/>
              </a:solidFill>
            </a:endParaRPr>
          </a:p>
          <a:p>
            <a:pPr lvl="1"/>
            <a:r>
              <a:rPr lang="en-US" dirty="0" err="1" smtClean="0"/>
              <a:t>Privatisation</a:t>
            </a:r>
            <a:r>
              <a:rPr lang="en-US" dirty="0"/>
              <a:t>, Deregulation and Internal </a:t>
            </a:r>
            <a:r>
              <a:rPr lang="en-US" dirty="0" smtClean="0"/>
              <a:t>Markets</a:t>
            </a:r>
          </a:p>
          <a:p>
            <a:pPr lvl="1"/>
            <a:r>
              <a:rPr lang="en-US" dirty="0"/>
              <a:t>R</a:t>
            </a:r>
            <a:r>
              <a:rPr lang="en-US" dirty="0" smtClean="0"/>
              <a:t>emoving </a:t>
            </a:r>
            <a:r>
              <a:rPr lang="en-US" dirty="0"/>
              <a:t>the role of the state in the </a:t>
            </a:r>
            <a:r>
              <a:rPr lang="en-US" dirty="0" smtClean="0"/>
              <a:t>economy to prevent ‘crowding out’ and ensure public finances are under control through ‘austerity’)</a:t>
            </a:r>
            <a:endParaRPr lang="en-US" dirty="0"/>
          </a:p>
          <a:p>
            <a:r>
              <a:rPr lang="en-US" b="1" dirty="0" err="1" smtClean="0">
                <a:solidFill>
                  <a:srgbClr val="FF0000"/>
                </a:solidFill>
              </a:rPr>
              <a:t>Laffer</a:t>
            </a:r>
            <a:r>
              <a:rPr lang="en-US" b="1" dirty="0" smtClean="0">
                <a:solidFill>
                  <a:srgbClr val="FF0000"/>
                </a:solidFill>
              </a:rPr>
              <a:t> Curve Analysis: </a:t>
            </a:r>
            <a:r>
              <a:rPr lang="en-US" dirty="0" smtClean="0"/>
              <a:t>disincentive effects of taxation</a:t>
            </a:r>
          </a:p>
          <a:p>
            <a:r>
              <a:rPr lang="en-US" b="1" dirty="0" smtClean="0">
                <a:solidFill>
                  <a:srgbClr val="FF0000"/>
                </a:solidFill>
              </a:rPr>
              <a:t>Trickle Down Economics: </a:t>
            </a:r>
            <a:r>
              <a:rPr lang="en-US" dirty="0" smtClean="0"/>
              <a:t>the benefits of inequality benefit all eventually</a:t>
            </a:r>
          </a:p>
          <a:p>
            <a:r>
              <a:rPr lang="en-US" b="1" dirty="0" smtClean="0">
                <a:solidFill>
                  <a:srgbClr val="FF0000"/>
                </a:solidFill>
              </a:rPr>
              <a:t>Paradox of BREXIT: </a:t>
            </a:r>
            <a:r>
              <a:rPr lang="en-US" dirty="0" smtClean="0"/>
              <a:t>BREXIT will most probably cause increased barriers to trade and restraint on immigration (neo-liberals have gone all interventionist on us!?)</a:t>
            </a:r>
          </a:p>
        </p:txBody>
      </p:sp>
    </p:spTree>
    <p:extLst>
      <p:ext uri="{BB962C8B-B14F-4D97-AF65-F5344CB8AC3E}">
        <p14:creationId xmlns:p14="http://schemas.microsoft.com/office/powerpoint/2010/main" val="51565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922" y="857251"/>
            <a:ext cx="8668528" cy="994172"/>
          </a:xfrm>
        </p:spPr>
        <p:txBody>
          <a:bodyPr>
            <a:noAutofit/>
          </a:bodyPr>
          <a:lstStyle/>
          <a:p>
            <a:r>
              <a:rPr lang="en-GB" sz="2700" b="1" dirty="0"/>
              <a:t>Advantages and Disadvantages of Supply Side Policies</a:t>
            </a:r>
            <a:r>
              <a:rPr lang="en-GB" sz="2100" b="1" dirty="0"/>
              <a:t/>
            </a:r>
            <a:br>
              <a:rPr lang="en-GB" sz="2100" b="1" dirty="0"/>
            </a:br>
            <a:r>
              <a:rPr lang="en-GB" sz="1350" b="1" dirty="0">
                <a:solidFill>
                  <a:srgbClr val="0070C0"/>
                </a:solidFill>
              </a:rPr>
              <a:t>TASK 1: GROUPS: Make a list for discussion</a:t>
            </a:r>
            <a:br>
              <a:rPr lang="en-GB" sz="1350" b="1" dirty="0">
                <a:solidFill>
                  <a:srgbClr val="0070C0"/>
                </a:solidFill>
              </a:rPr>
            </a:br>
            <a:r>
              <a:rPr lang="en-GB" sz="1350" b="1" dirty="0">
                <a:solidFill>
                  <a:srgbClr val="0070C0"/>
                </a:solidFill>
              </a:rPr>
              <a:t>TASK 2: TRY TO CATEGORISE your list into 3 distinct points with evaluation points….</a:t>
            </a:r>
          </a:p>
        </p:txBody>
      </p:sp>
      <p:sp>
        <p:nvSpPr>
          <p:cNvPr id="4" name="Content Placeholder 3"/>
          <p:cNvSpPr>
            <a:spLocks noGrp="1"/>
          </p:cNvSpPr>
          <p:nvPr>
            <p:ph sz="half" idx="1"/>
          </p:nvPr>
        </p:nvSpPr>
        <p:spPr>
          <a:xfrm>
            <a:off x="0" y="1899048"/>
            <a:ext cx="4505325" cy="4101702"/>
          </a:xfrm>
        </p:spPr>
        <p:txBody>
          <a:bodyPr>
            <a:normAutofit fontScale="55000" lnSpcReduction="20000"/>
          </a:bodyPr>
          <a:lstStyle/>
          <a:p>
            <a:pPr marL="0" indent="0" algn="ctr">
              <a:buNone/>
            </a:pPr>
            <a:r>
              <a:rPr lang="en-GB" sz="2850" b="1" dirty="0">
                <a:solidFill>
                  <a:schemeClr val="tx2"/>
                </a:solidFill>
              </a:rPr>
              <a:t>ADVANTAGES</a:t>
            </a:r>
          </a:p>
          <a:p>
            <a:pPr marL="385763" indent="-385763">
              <a:buFont typeface="+mj-lt"/>
              <a:buAutoNum type="arabicPeriod"/>
            </a:pPr>
            <a:r>
              <a:rPr lang="en-GB" b="1" dirty="0" smtClean="0">
                <a:solidFill>
                  <a:srgbClr val="FF0000"/>
                </a:solidFill>
              </a:rPr>
              <a:t>Macroeconomic Indicators Improve</a:t>
            </a:r>
          </a:p>
          <a:p>
            <a:pPr marL="685800" lvl="1" indent="-385763">
              <a:buFont typeface="+mj-lt"/>
              <a:buAutoNum type="arabicPeriod"/>
            </a:pPr>
            <a:r>
              <a:rPr lang="en-GB" i="1" dirty="0" smtClean="0">
                <a:solidFill>
                  <a:srgbClr val="00B0F0"/>
                </a:solidFill>
              </a:rPr>
              <a:t>Trend (sustainable) growth </a:t>
            </a:r>
            <a:r>
              <a:rPr lang="en-GB" dirty="0" smtClean="0"/>
              <a:t>- economic growth with stable prices.  No wage spirals (LRAS shifts to the right).</a:t>
            </a:r>
          </a:p>
          <a:p>
            <a:pPr marL="685800" lvl="1" indent="-385763">
              <a:buFont typeface="+mj-lt"/>
              <a:buAutoNum type="arabicPeriod"/>
            </a:pPr>
            <a:r>
              <a:rPr lang="en-GB" i="1" dirty="0" smtClean="0">
                <a:solidFill>
                  <a:srgbClr val="00B0F0"/>
                </a:solidFill>
              </a:rPr>
              <a:t>Deflationary pressures </a:t>
            </a:r>
            <a:r>
              <a:rPr lang="en-GB" dirty="0" err="1" smtClean="0"/>
              <a:t>Stablise</a:t>
            </a:r>
            <a:r>
              <a:rPr lang="en-GB" dirty="0" smtClean="0"/>
              <a:t> price levels in the longer run, boosting confidence for investors in the economy.  Lead to better balance of payments position as lower prices might mean boost in net exports cutting current account deficit?</a:t>
            </a:r>
            <a:endParaRPr lang="en-GB" dirty="0" smtClean="0">
              <a:solidFill>
                <a:srgbClr val="FF0000"/>
              </a:solidFill>
            </a:endParaRPr>
          </a:p>
          <a:p>
            <a:pPr marL="685800" lvl="1" indent="-385763">
              <a:buFont typeface="+mj-lt"/>
              <a:buAutoNum type="arabicPeriod"/>
            </a:pPr>
            <a:r>
              <a:rPr lang="en-GB" i="1" dirty="0" smtClean="0">
                <a:solidFill>
                  <a:srgbClr val="00B0F0"/>
                </a:solidFill>
              </a:rPr>
              <a:t>Unemployment - </a:t>
            </a:r>
            <a:r>
              <a:rPr lang="en-GB" dirty="0" smtClean="0"/>
              <a:t>reduce the natural rate of unemployment (or increase employment in the economy by encouraging more into the workforce)</a:t>
            </a:r>
          </a:p>
          <a:p>
            <a:pPr marL="385763" indent="-385763">
              <a:buFont typeface="+mj-lt"/>
              <a:buAutoNum type="arabicPeriod"/>
            </a:pPr>
            <a:r>
              <a:rPr lang="en-GB" b="1" dirty="0" smtClean="0">
                <a:solidFill>
                  <a:srgbClr val="FF0000"/>
                </a:solidFill>
              </a:rPr>
              <a:t>Trickle down effect (free market policies and a neo-liberal approach) </a:t>
            </a:r>
            <a:r>
              <a:rPr lang="en-GB" dirty="0" smtClean="0"/>
              <a:t>Tax cuts for the rich and large corporations will lead to benefits ‘trickling down’ to those on lower incomes.  Removing regulations and privatising improves efficiency in the economy and improves productivity.  Also due to ‘</a:t>
            </a:r>
            <a:r>
              <a:rPr lang="en-GB" dirty="0" err="1" smtClean="0"/>
              <a:t>laffer</a:t>
            </a:r>
            <a:r>
              <a:rPr lang="en-GB" dirty="0" smtClean="0"/>
              <a:t> curve’ analysis, might improve tax receipts.</a:t>
            </a:r>
          </a:p>
          <a:p>
            <a:pPr marL="385763" indent="-385763">
              <a:buFont typeface="+mj-lt"/>
              <a:buAutoNum type="arabicPeriod"/>
            </a:pPr>
            <a:r>
              <a:rPr lang="en-GB" b="1" dirty="0" smtClean="0">
                <a:solidFill>
                  <a:srgbClr val="FF0000"/>
                </a:solidFill>
              </a:rPr>
              <a:t>Intervention (Intervention policies only) </a:t>
            </a:r>
            <a:r>
              <a:rPr lang="en-GB" dirty="0" smtClean="0"/>
              <a:t>to fill holes left by the private (or corporate sector) - solve market failure of merit goods (health and education) and public goods (infrastructure etc.)</a:t>
            </a:r>
          </a:p>
        </p:txBody>
      </p:sp>
      <p:sp>
        <p:nvSpPr>
          <p:cNvPr id="5" name="Content Placeholder 4"/>
          <p:cNvSpPr>
            <a:spLocks noGrp="1"/>
          </p:cNvSpPr>
          <p:nvPr>
            <p:ph sz="half" idx="2"/>
          </p:nvPr>
        </p:nvSpPr>
        <p:spPr>
          <a:xfrm>
            <a:off x="4714876" y="1851423"/>
            <a:ext cx="4429125" cy="4149328"/>
          </a:xfrm>
        </p:spPr>
        <p:txBody>
          <a:bodyPr>
            <a:normAutofit fontScale="55000" lnSpcReduction="20000"/>
          </a:bodyPr>
          <a:lstStyle/>
          <a:p>
            <a:pPr marL="0" indent="0" algn="ctr">
              <a:buNone/>
            </a:pPr>
            <a:r>
              <a:rPr lang="en-GB" sz="2850" b="1" dirty="0">
                <a:solidFill>
                  <a:schemeClr val="tx2"/>
                </a:solidFill>
              </a:rPr>
              <a:t>DISADVANTAGES (Evaluation points to the Advantages)</a:t>
            </a:r>
          </a:p>
          <a:p>
            <a:pPr marL="385763" indent="-385763">
              <a:buFont typeface="+mj-lt"/>
              <a:buAutoNum type="arabicPeriod"/>
            </a:pPr>
            <a:r>
              <a:rPr lang="en-GB" b="1" dirty="0" smtClean="0">
                <a:solidFill>
                  <a:srgbClr val="FF0000"/>
                </a:solidFill>
              </a:rPr>
              <a:t>Macroeconomic Indicators Improve? </a:t>
            </a:r>
          </a:p>
          <a:p>
            <a:pPr marL="685800" lvl="1" indent="-385763">
              <a:buFont typeface="+mj-lt"/>
              <a:buAutoNum type="arabicPeriod"/>
            </a:pPr>
            <a:r>
              <a:rPr lang="en-GB" i="1" dirty="0" smtClean="0">
                <a:solidFill>
                  <a:srgbClr val="00B0F0"/>
                </a:solidFill>
              </a:rPr>
              <a:t>Deflationary pressures? </a:t>
            </a:r>
            <a:r>
              <a:rPr lang="en-GB" dirty="0" smtClean="0"/>
              <a:t>Lead to a deflationary spiral</a:t>
            </a:r>
            <a:r>
              <a:rPr lang="en-GB" dirty="0"/>
              <a:t> </a:t>
            </a:r>
            <a:r>
              <a:rPr lang="en-GB" dirty="0" smtClean="0"/>
              <a:t>like in Japan?  Macroeconomic conflict?</a:t>
            </a:r>
            <a:endParaRPr lang="en-GB" b="1" dirty="0" smtClean="0"/>
          </a:p>
          <a:p>
            <a:pPr marL="685800" lvl="1" indent="-385763">
              <a:buFont typeface="+mj-lt"/>
              <a:buAutoNum type="arabicPeriod"/>
            </a:pPr>
            <a:r>
              <a:rPr lang="en-GB" i="1" dirty="0" smtClean="0">
                <a:solidFill>
                  <a:srgbClr val="00B0F0"/>
                </a:solidFill>
              </a:rPr>
              <a:t>Time lags for unemployment?- </a:t>
            </a:r>
            <a:r>
              <a:rPr lang="en-GB" dirty="0" smtClean="0"/>
              <a:t>Takes time; no short run effects?  Not effective in a recession?</a:t>
            </a:r>
            <a:endParaRPr lang="en-GB" b="1" dirty="0" smtClean="0">
              <a:solidFill>
                <a:srgbClr val="FF0000"/>
              </a:solidFill>
            </a:endParaRPr>
          </a:p>
          <a:p>
            <a:pPr marL="385763" indent="-385763">
              <a:buFont typeface="+mj-lt"/>
              <a:buAutoNum type="arabicPeriod"/>
            </a:pPr>
            <a:r>
              <a:rPr lang="en-GB" b="1" dirty="0" smtClean="0">
                <a:solidFill>
                  <a:srgbClr val="FF0000"/>
                </a:solidFill>
              </a:rPr>
              <a:t>Inequality</a:t>
            </a:r>
            <a:r>
              <a:rPr lang="en-GB" dirty="0" smtClean="0"/>
              <a:t> issues if more free market/neoliberal </a:t>
            </a:r>
            <a:r>
              <a:rPr lang="en-GB" dirty="0" err="1" smtClean="0"/>
              <a:t>esque</a:t>
            </a:r>
            <a:r>
              <a:rPr lang="en-GB" dirty="0" smtClean="0"/>
              <a:t> policies? Trickle down effect is not prominent necessarily</a:t>
            </a:r>
            <a:r>
              <a:rPr lang="en-GB" dirty="0"/>
              <a:t>. Will cutting taxes to the ‘rich’ just lead to greater inequality which could lead to social unrest and effect economic confidence? </a:t>
            </a:r>
            <a:r>
              <a:rPr lang="en-GB" dirty="0" smtClean="0"/>
              <a:t>Removing regulations leads to worse standards of living and might lead to higher job insecurity?</a:t>
            </a:r>
          </a:p>
          <a:p>
            <a:pPr marL="385763" indent="-385763">
              <a:buFont typeface="+mj-lt"/>
              <a:buAutoNum type="arabicPeriod"/>
            </a:pPr>
            <a:r>
              <a:rPr lang="en-GB" b="1" dirty="0" smtClean="0">
                <a:solidFill>
                  <a:srgbClr val="FF0000"/>
                </a:solidFill>
              </a:rPr>
              <a:t>Sustainability</a:t>
            </a:r>
            <a:r>
              <a:rPr lang="en-GB" dirty="0" smtClean="0"/>
              <a:t> issues (crowding out and sustainable fiscal debt?) if more interventionist?  Can we afford to have interventionist positions in the wake of the financial crash?</a:t>
            </a:r>
            <a:endParaRPr lang="en-GB" dirty="0"/>
          </a:p>
        </p:txBody>
      </p:sp>
    </p:spTree>
    <p:extLst>
      <p:ext uri="{BB962C8B-B14F-4D97-AF65-F5344CB8AC3E}">
        <p14:creationId xmlns:p14="http://schemas.microsoft.com/office/powerpoint/2010/main" val="211263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Further Assessment</a:t>
            </a:r>
            <a:endParaRPr lang="en-US" b="1" dirty="0"/>
          </a:p>
        </p:txBody>
      </p:sp>
      <p:pic>
        <p:nvPicPr>
          <p:cNvPr id="4" name="Content Placeholder 3"/>
          <p:cNvPicPr>
            <a:picLocks noGrp="1" noChangeAspect="1"/>
          </p:cNvPicPr>
          <p:nvPr>
            <p:ph idx="1"/>
          </p:nvPr>
        </p:nvPicPr>
        <p:blipFill>
          <a:blip r:embed="rId2"/>
          <a:stretch>
            <a:fillRect/>
          </a:stretch>
        </p:blipFill>
        <p:spPr>
          <a:xfrm>
            <a:off x="690232" y="1767022"/>
            <a:ext cx="7763535" cy="2723498"/>
          </a:xfrm>
          <a:prstGeom prst="rect">
            <a:avLst/>
          </a:prstGeom>
        </p:spPr>
      </p:pic>
      <p:sp>
        <p:nvSpPr>
          <p:cNvPr id="5" name="TextBox 4"/>
          <p:cNvSpPr txBox="1"/>
          <p:nvPr/>
        </p:nvSpPr>
        <p:spPr>
          <a:xfrm>
            <a:off x="814812" y="5033727"/>
            <a:ext cx="4943982" cy="1200329"/>
          </a:xfrm>
          <a:prstGeom prst="rect">
            <a:avLst/>
          </a:prstGeom>
          <a:noFill/>
        </p:spPr>
        <p:txBody>
          <a:bodyPr wrap="none" rtlCol="0">
            <a:spAutoFit/>
          </a:bodyPr>
          <a:lstStyle/>
          <a:p>
            <a:r>
              <a:rPr lang="en-GB" dirty="0" smtClean="0">
                <a:latin typeface="Tw Cen MT Condensed" panose="020B0606020104020203" pitchFamily="34" charset="0"/>
              </a:rPr>
              <a:t>EXTRA QUESTIONS:</a:t>
            </a:r>
          </a:p>
          <a:p>
            <a:pPr marL="342900" indent="-342900">
              <a:buFont typeface="+mj-lt"/>
              <a:buAutoNum type="arabicPeriod"/>
            </a:pPr>
            <a:r>
              <a:rPr lang="en-GB" dirty="0" smtClean="0">
                <a:latin typeface="Tw Cen MT Condensed" panose="020B0606020104020203" pitchFamily="34" charset="0"/>
              </a:rPr>
              <a:t>What is this tax called in real life?</a:t>
            </a:r>
          </a:p>
          <a:p>
            <a:pPr marL="342900" indent="-342900">
              <a:buFont typeface="+mj-lt"/>
              <a:buAutoNum type="arabicPeriod"/>
            </a:pPr>
            <a:r>
              <a:rPr lang="en-GB" dirty="0" smtClean="0">
                <a:latin typeface="Tw Cen MT Condensed" panose="020B0606020104020203" pitchFamily="34" charset="0"/>
              </a:rPr>
              <a:t>How have Governments from 2010 until now done with this tax?</a:t>
            </a:r>
          </a:p>
          <a:p>
            <a:pPr marL="342900" indent="-342900">
              <a:buFont typeface="+mj-lt"/>
              <a:buAutoNum type="arabicPeriod"/>
            </a:pPr>
            <a:r>
              <a:rPr lang="en-GB" dirty="0" smtClean="0">
                <a:latin typeface="Tw Cen MT Condensed" panose="020B0606020104020203" pitchFamily="34" charset="0"/>
              </a:rPr>
              <a:t>What might happen to this tax in the future given BREXIT?  Why?</a:t>
            </a:r>
            <a:endParaRPr lang="en-GB" dirty="0">
              <a:latin typeface="Tw Cen MT Condensed" panose="020B0606020104020203" pitchFamily="34" charset="0"/>
            </a:endParaRPr>
          </a:p>
        </p:txBody>
      </p:sp>
    </p:spTree>
    <p:extLst>
      <p:ext uri="{BB962C8B-B14F-4D97-AF65-F5344CB8AC3E}">
        <p14:creationId xmlns:p14="http://schemas.microsoft.com/office/powerpoint/2010/main" val="15041986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Further Assessment</a:t>
            </a:r>
            <a:endParaRPr lang="en-US" b="1" dirty="0"/>
          </a:p>
        </p:txBody>
      </p:sp>
      <p:sp>
        <p:nvSpPr>
          <p:cNvPr id="3" name="Content Placeholder 2"/>
          <p:cNvSpPr>
            <a:spLocks noGrp="1"/>
          </p:cNvSpPr>
          <p:nvPr>
            <p:ph idx="1"/>
          </p:nvPr>
        </p:nvSpPr>
        <p:spPr/>
        <p:txBody>
          <a:bodyPr/>
          <a:lstStyle/>
          <a:p>
            <a:pPr marL="0" indent="0">
              <a:buNone/>
            </a:pPr>
            <a:r>
              <a:rPr lang="en-GB" dirty="0" smtClean="0"/>
              <a:t>9 MARK QUESTION</a:t>
            </a:r>
          </a:p>
          <a:p>
            <a:pPr marL="0" indent="0">
              <a:buNone/>
            </a:pPr>
            <a:endParaRPr lang="en-GB" dirty="0"/>
          </a:p>
          <a:p>
            <a:pPr marL="0" indent="0">
              <a:buNone/>
            </a:pPr>
            <a:endParaRPr lang="en-GB" dirty="0"/>
          </a:p>
        </p:txBody>
      </p:sp>
      <p:pic>
        <p:nvPicPr>
          <p:cNvPr id="5" name="Picture 4"/>
          <p:cNvPicPr>
            <a:picLocks noChangeAspect="1"/>
          </p:cNvPicPr>
          <p:nvPr/>
        </p:nvPicPr>
        <p:blipFill>
          <a:blip r:embed="rId2"/>
          <a:stretch>
            <a:fillRect/>
          </a:stretch>
        </p:blipFill>
        <p:spPr>
          <a:xfrm>
            <a:off x="479290" y="2605133"/>
            <a:ext cx="8207510" cy="1604727"/>
          </a:xfrm>
          <a:prstGeom prst="rect">
            <a:avLst/>
          </a:prstGeom>
        </p:spPr>
      </p:pic>
    </p:spTree>
    <p:extLst>
      <p:ext uri="{BB962C8B-B14F-4D97-AF65-F5344CB8AC3E}">
        <p14:creationId xmlns:p14="http://schemas.microsoft.com/office/powerpoint/2010/main" val="17566857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160256" y="94268"/>
            <a:ext cx="8785781" cy="65704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3900" dirty="0" smtClean="0">
                <a:latin typeface="Tw Cen MT Condensed" panose="020B0606020104020203" pitchFamily="34" charset="0"/>
              </a:rPr>
              <a:t>ARCHIVE</a:t>
            </a:r>
            <a:endParaRPr lang="en-GB" sz="23900" dirty="0">
              <a:latin typeface="Tw Cen MT Condensed" panose="020B0606020104020203" pitchFamily="34" charset="0"/>
            </a:endParaRPr>
          </a:p>
        </p:txBody>
      </p:sp>
    </p:spTree>
    <p:extLst>
      <p:ext uri="{BB962C8B-B14F-4D97-AF65-F5344CB8AC3E}">
        <p14:creationId xmlns:p14="http://schemas.microsoft.com/office/powerpoint/2010/main" val="4972599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21470" y="1022748"/>
            <a:ext cx="2060972" cy="807913"/>
          </a:xfrm>
          <a:prstGeom prst="rect">
            <a:avLst/>
          </a:prstGeom>
          <a:solidFill>
            <a:srgbClr val="66FF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3300" b="1"/>
              <a:t>AD</a:t>
            </a:r>
          </a:p>
          <a:p>
            <a:pPr algn="ctr"/>
            <a:r>
              <a:rPr lang="en-GB" altLang="en-US" sz="1350" b="1"/>
              <a:t>(Aggregate Demand)</a:t>
            </a:r>
          </a:p>
        </p:txBody>
      </p:sp>
      <p:sp>
        <p:nvSpPr>
          <p:cNvPr id="34819" name="Text Box 3"/>
          <p:cNvSpPr txBox="1">
            <a:spLocks noChangeArrowheads="1"/>
          </p:cNvSpPr>
          <p:nvPr/>
        </p:nvSpPr>
        <p:spPr bwMode="auto">
          <a:xfrm>
            <a:off x="321470" y="3152775"/>
            <a:ext cx="2232422" cy="2793072"/>
          </a:xfrm>
          <a:prstGeom prst="rect">
            <a:avLst/>
          </a:prstGeom>
          <a:solidFill>
            <a:srgbClr val="FAFF1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1350" b="1"/>
              <a:t>C –</a:t>
            </a:r>
            <a:r>
              <a:rPr lang="en-GB" altLang="en-US" sz="1350"/>
              <a:t> </a:t>
            </a:r>
            <a:r>
              <a:rPr lang="en-GB" altLang="en-US" sz="1350" b="1"/>
              <a:t>Consumption</a:t>
            </a:r>
            <a:r>
              <a:rPr lang="en-GB" altLang="en-US" sz="1350"/>
              <a:t> </a:t>
            </a:r>
          </a:p>
          <a:p>
            <a:r>
              <a:rPr lang="en-GB" altLang="en-US" sz="1350"/>
              <a:t>(e.g. spending by households)</a:t>
            </a:r>
          </a:p>
          <a:p>
            <a:endParaRPr lang="en-GB" altLang="en-US" sz="1350"/>
          </a:p>
          <a:p>
            <a:r>
              <a:rPr lang="en-GB" altLang="en-US" sz="1350" b="1"/>
              <a:t>I –</a:t>
            </a:r>
            <a:r>
              <a:rPr lang="en-GB" altLang="en-US" sz="1350"/>
              <a:t> </a:t>
            </a:r>
            <a:r>
              <a:rPr lang="en-GB" altLang="en-US" sz="1350" b="1"/>
              <a:t>Investment</a:t>
            </a:r>
            <a:endParaRPr lang="en-GB" altLang="en-US" sz="1350"/>
          </a:p>
          <a:p>
            <a:r>
              <a:rPr lang="en-GB" altLang="en-US" sz="1350"/>
              <a:t>(e.g. spending by firms)</a:t>
            </a:r>
          </a:p>
          <a:p>
            <a:endParaRPr lang="en-GB" altLang="en-US" sz="1350"/>
          </a:p>
          <a:p>
            <a:r>
              <a:rPr lang="en-GB" altLang="en-US" sz="1350" b="1"/>
              <a:t>G – Government Spending</a:t>
            </a:r>
            <a:r>
              <a:rPr lang="en-GB" altLang="en-US" sz="1350"/>
              <a:t> </a:t>
            </a:r>
          </a:p>
          <a:p>
            <a:r>
              <a:rPr lang="en-GB" altLang="en-US" sz="1350"/>
              <a:t>(e.g. spending by Governments)</a:t>
            </a:r>
          </a:p>
          <a:p>
            <a:endParaRPr lang="en-GB" altLang="en-US" sz="1350"/>
          </a:p>
          <a:p>
            <a:r>
              <a:rPr lang="en-GB" altLang="en-US" sz="1350" b="1"/>
              <a:t>(X-M) – Exports - Imports</a:t>
            </a:r>
            <a:r>
              <a:rPr lang="en-GB" altLang="en-US" sz="1350"/>
              <a:t>  </a:t>
            </a:r>
          </a:p>
          <a:p>
            <a:r>
              <a:rPr lang="en-GB" altLang="en-US" sz="1350"/>
              <a:t>(e.g. the trade balance)</a:t>
            </a:r>
          </a:p>
        </p:txBody>
      </p:sp>
      <p:sp>
        <p:nvSpPr>
          <p:cNvPr id="34820" name="Text Box 4"/>
          <p:cNvSpPr txBox="1">
            <a:spLocks noChangeArrowheads="1"/>
          </p:cNvSpPr>
          <p:nvPr/>
        </p:nvSpPr>
        <p:spPr bwMode="auto">
          <a:xfrm>
            <a:off x="321470" y="2925366"/>
            <a:ext cx="1791068" cy="300082"/>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350" b="1">
                <a:solidFill>
                  <a:schemeClr val="bg1"/>
                </a:solidFill>
              </a:rPr>
              <a:t>SHIFTS IN THE CURVES</a:t>
            </a:r>
          </a:p>
        </p:txBody>
      </p:sp>
      <p:sp>
        <p:nvSpPr>
          <p:cNvPr id="34821" name="Text Box 5"/>
          <p:cNvSpPr txBox="1">
            <a:spLocks noChangeArrowheads="1"/>
          </p:cNvSpPr>
          <p:nvPr/>
        </p:nvSpPr>
        <p:spPr bwMode="auto">
          <a:xfrm>
            <a:off x="321469" y="2202657"/>
            <a:ext cx="2286000" cy="715581"/>
          </a:xfrm>
          <a:prstGeom prst="rect">
            <a:avLst/>
          </a:prstGeom>
          <a:solidFill>
            <a:srgbClr val="FAFF1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1350" b="1"/>
              <a:t>P/L – Price Level</a:t>
            </a:r>
          </a:p>
          <a:p>
            <a:r>
              <a:rPr lang="en-GB" altLang="en-US" sz="1350"/>
              <a:t>(e.g. inflationary or deflationary pressures)</a:t>
            </a:r>
          </a:p>
        </p:txBody>
      </p:sp>
      <p:sp>
        <p:nvSpPr>
          <p:cNvPr id="34822" name="Text Box 6"/>
          <p:cNvSpPr txBox="1">
            <a:spLocks noChangeArrowheads="1"/>
          </p:cNvSpPr>
          <p:nvPr/>
        </p:nvSpPr>
        <p:spPr bwMode="auto">
          <a:xfrm>
            <a:off x="321470" y="1960960"/>
            <a:ext cx="2294335" cy="507831"/>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1350" b="1" dirty="0">
                <a:solidFill>
                  <a:schemeClr val="bg1"/>
                </a:solidFill>
              </a:rPr>
              <a:t>MOVEMENTS ALONG THE CURVES</a:t>
            </a:r>
          </a:p>
        </p:txBody>
      </p:sp>
      <p:grpSp>
        <p:nvGrpSpPr>
          <p:cNvPr id="34823" name="Group 7"/>
          <p:cNvGrpSpPr>
            <a:grpSpLocks/>
          </p:cNvGrpSpPr>
          <p:nvPr/>
        </p:nvGrpSpPr>
        <p:grpSpPr bwMode="auto">
          <a:xfrm>
            <a:off x="5711429" y="3311129"/>
            <a:ext cx="1479947" cy="1178719"/>
            <a:chOff x="345" y="1587"/>
            <a:chExt cx="1243" cy="990"/>
          </a:xfrm>
        </p:grpSpPr>
        <p:sp>
          <p:nvSpPr>
            <p:cNvPr id="34824" name="Text Box 8"/>
            <p:cNvSpPr txBox="1">
              <a:spLocks noChangeArrowheads="1"/>
            </p:cNvSpPr>
            <p:nvPr/>
          </p:nvSpPr>
          <p:spPr bwMode="auto">
            <a:xfrm>
              <a:off x="348" y="1723"/>
              <a:ext cx="299" cy="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750" b="1"/>
                <a:t>P/L</a:t>
              </a:r>
              <a:r>
                <a:rPr lang="en-GB" altLang="en-US" sz="600" b="1"/>
                <a:t>1</a:t>
              </a:r>
              <a:endParaRPr lang="en-GB" altLang="en-US" sz="750" b="1"/>
            </a:p>
          </p:txBody>
        </p:sp>
        <p:sp>
          <p:nvSpPr>
            <p:cNvPr id="34825" name="Line 9"/>
            <p:cNvSpPr>
              <a:spLocks noChangeShapeType="1"/>
            </p:cNvSpPr>
            <p:nvPr/>
          </p:nvSpPr>
          <p:spPr bwMode="auto">
            <a:xfrm flipH="1">
              <a:off x="563" y="1656"/>
              <a:ext cx="876"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34826" name="Text Box 10"/>
            <p:cNvSpPr txBox="1">
              <a:spLocks noChangeArrowheads="1"/>
            </p:cNvSpPr>
            <p:nvPr/>
          </p:nvSpPr>
          <p:spPr bwMode="auto">
            <a:xfrm>
              <a:off x="1359" y="2403"/>
              <a:ext cx="229" cy="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750" b="1"/>
                <a:t>Y</a:t>
              </a:r>
              <a:r>
                <a:rPr lang="en-GB" altLang="en-US" sz="600" b="1"/>
                <a:t>2</a:t>
              </a:r>
              <a:endParaRPr lang="en-GB" altLang="en-US" sz="750" b="1"/>
            </a:p>
          </p:txBody>
        </p:sp>
        <p:sp>
          <p:nvSpPr>
            <p:cNvPr id="34827" name="Text Box 11"/>
            <p:cNvSpPr txBox="1">
              <a:spLocks noChangeArrowheads="1"/>
            </p:cNvSpPr>
            <p:nvPr/>
          </p:nvSpPr>
          <p:spPr bwMode="auto">
            <a:xfrm>
              <a:off x="345" y="1587"/>
              <a:ext cx="257" cy="2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750" b="1"/>
                <a:t>P/L</a:t>
              </a:r>
              <a:r>
                <a:rPr lang="en-GB" altLang="en-US" sz="600" b="1"/>
                <a:t>2</a:t>
              </a:r>
              <a:endParaRPr lang="en-GB" altLang="en-US" sz="750" b="1"/>
            </a:p>
          </p:txBody>
        </p:sp>
        <p:sp>
          <p:nvSpPr>
            <p:cNvPr id="34828" name="Line 12"/>
            <p:cNvSpPr>
              <a:spLocks noChangeShapeType="1"/>
            </p:cNvSpPr>
            <p:nvPr/>
          </p:nvSpPr>
          <p:spPr bwMode="auto">
            <a:xfrm flipV="1">
              <a:off x="1234" y="2554"/>
              <a:ext cx="272"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grpSp>
      <p:sp>
        <p:nvSpPr>
          <p:cNvPr id="34829" name="Line 13"/>
          <p:cNvSpPr>
            <a:spLocks noChangeShapeType="1"/>
          </p:cNvSpPr>
          <p:nvPr/>
        </p:nvSpPr>
        <p:spPr bwMode="auto">
          <a:xfrm flipH="1" flipV="1">
            <a:off x="5999560" y="3557588"/>
            <a:ext cx="814388"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34830" name="Line 14"/>
          <p:cNvSpPr>
            <a:spLocks noChangeShapeType="1"/>
          </p:cNvSpPr>
          <p:nvPr/>
        </p:nvSpPr>
        <p:spPr bwMode="auto">
          <a:xfrm flipH="1">
            <a:off x="6816330" y="3556397"/>
            <a:ext cx="5953" cy="732234"/>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34831" name="Line 15"/>
          <p:cNvSpPr>
            <a:spLocks noChangeShapeType="1"/>
          </p:cNvSpPr>
          <p:nvPr/>
        </p:nvSpPr>
        <p:spPr bwMode="auto">
          <a:xfrm>
            <a:off x="7018735" y="2696767"/>
            <a:ext cx="0" cy="1572815"/>
          </a:xfrm>
          <a:prstGeom prst="line">
            <a:avLst/>
          </a:prstGeom>
          <a:noFill/>
          <a:ln w="2540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34832" name="Text Box 16"/>
          <p:cNvSpPr txBox="1">
            <a:spLocks noChangeArrowheads="1"/>
          </p:cNvSpPr>
          <p:nvPr/>
        </p:nvSpPr>
        <p:spPr bwMode="auto">
          <a:xfrm>
            <a:off x="6858000" y="2541985"/>
            <a:ext cx="364202" cy="1962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675" b="1"/>
              <a:t>LRAS</a:t>
            </a:r>
          </a:p>
        </p:txBody>
      </p:sp>
      <p:sp>
        <p:nvSpPr>
          <p:cNvPr id="34833" name="Text Box 17"/>
          <p:cNvSpPr txBox="1">
            <a:spLocks noChangeArrowheads="1"/>
          </p:cNvSpPr>
          <p:nvPr/>
        </p:nvSpPr>
        <p:spPr bwMode="auto">
          <a:xfrm>
            <a:off x="7415212" y="2927747"/>
            <a:ext cx="414338" cy="1962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675" b="1"/>
              <a:t>SRAS</a:t>
            </a:r>
          </a:p>
        </p:txBody>
      </p:sp>
      <p:sp>
        <p:nvSpPr>
          <p:cNvPr id="34834" name="Line 18"/>
          <p:cNvSpPr>
            <a:spLocks noChangeShapeType="1"/>
          </p:cNvSpPr>
          <p:nvPr/>
        </p:nvSpPr>
        <p:spPr bwMode="auto">
          <a:xfrm flipV="1">
            <a:off x="6151960" y="3021808"/>
            <a:ext cx="1308497" cy="111680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34835" name="Line 19"/>
          <p:cNvSpPr>
            <a:spLocks noChangeShapeType="1"/>
          </p:cNvSpPr>
          <p:nvPr/>
        </p:nvSpPr>
        <p:spPr bwMode="auto">
          <a:xfrm flipV="1">
            <a:off x="5705476" y="3390900"/>
            <a:ext cx="2381" cy="257175"/>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34836" name="Text Box 20"/>
          <p:cNvSpPr txBox="1">
            <a:spLocks noChangeArrowheads="1"/>
          </p:cNvSpPr>
          <p:nvPr/>
        </p:nvSpPr>
        <p:spPr bwMode="auto">
          <a:xfrm>
            <a:off x="7381875" y="4363641"/>
            <a:ext cx="514885" cy="1962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675" b="1"/>
              <a:t>Real GDP</a:t>
            </a:r>
          </a:p>
        </p:txBody>
      </p:sp>
      <p:sp>
        <p:nvSpPr>
          <p:cNvPr id="34837" name="Line 21"/>
          <p:cNvSpPr>
            <a:spLocks noChangeShapeType="1"/>
          </p:cNvSpPr>
          <p:nvPr/>
        </p:nvSpPr>
        <p:spPr bwMode="auto">
          <a:xfrm>
            <a:off x="6000750" y="4280297"/>
            <a:ext cx="1738313" cy="3572"/>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34838" name="Line 22"/>
          <p:cNvSpPr>
            <a:spLocks noChangeShapeType="1"/>
          </p:cNvSpPr>
          <p:nvPr/>
        </p:nvSpPr>
        <p:spPr bwMode="auto">
          <a:xfrm>
            <a:off x="6179345" y="2909889"/>
            <a:ext cx="1169194" cy="117871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34839" name="Text Box 23"/>
          <p:cNvSpPr txBox="1">
            <a:spLocks noChangeArrowheads="1"/>
          </p:cNvSpPr>
          <p:nvPr/>
        </p:nvSpPr>
        <p:spPr bwMode="auto">
          <a:xfrm>
            <a:off x="7298531" y="4032647"/>
            <a:ext cx="325730" cy="1962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675" b="1"/>
              <a:t>AD</a:t>
            </a:r>
            <a:r>
              <a:rPr lang="en-GB" altLang="en-US" sz="525" b="1"/>
              <a:t>1</a:t>
            </a:r>
            <a:endParaRPr lang="en-GB" altLang="en-US" sz="225" b="1"/>
          </a:p>
        </p:txBody>
      </p:sp>
      <p:sp>
        <p:nvSpPr>
          <p:cNvPr id="34840" name="Line 24"/>
          <p:cNvSpPr>
            <a:spLocks noChangeShapeType="1"/>
          </p:cNvSpPr>
          <p:nvPr/>
        </p:nvSpPr>
        <p:spPr bwMode="auto">
          <a:xfrm>
            <a:off x="5993606" y="2553891"/>
            <a:ext cx="0" cy="1727597"/>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34841" name="Text Box 25"/>
          <p:cNvSpPr txBox="1">
            <a:spLocks noChangeArrowheads="1"/>
          </p:cNvSpPr>
          <p:nvPr/>
        </p:nvSpPr>
        <p:spPr bwMode="auto">
          <a:xfrm>
            <a:off x="6727032" y="4286251"/>
            <a:ext cx="272832" cy="207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750" b="1"/>
              <a:t>Y</a:t>
            </a:r>
            <a:r>
              <a:rPr lang="en-GB" altLang="en-US" sz="600" b="1"/>
              <a:t>1</a:t>
            </a:r>
            <a:endParaRPr lang="en-GB" altLang="en-US" sz="750" b="1"/>
          </a:p>
        </p:txBody>
      </p:sp>
      <p:sp>
        <p:nvSpPr>
          <p:cNvPr id="34842" name="Oval 26"/>
          <p:cNvSpPr>
            <a:spLocks noChangeArrowheads="1"/>
          </p:cNvSpPr>
          <p:nvPr/>
        </p:nvSpPr>
        <p:spPr bwMode="auto">
          <a:xfrm>
            <a:off x="6786564" y="3532586"/>
            <a:ext cx="69056" cy="53578"/>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grpSp>
        <p:nvGrpSpPr>
          <p:cNvPr id="34843" name="Group 27"/>
          <p:cNvGrpSpPr>
            <a:grpSpLocks/>
          </p:cNvGrpSpPr>
          <p:nvPr/>
        </p:nvGrpSpPr>
        <p:grpSpPr bwMode="auto">
          <a:xfrm>
            <a:off x="6356747" y="2728914"/>
            <a:ext cx="1452562" cy="1314451"/>
            <a:chOff x="887" y="1098"/>
            <a:chExt cx="1220" cy="1104"/>
          </a:xfrm>
        </p:grpSpPr>
        <p:sp>
          <p:nvSpPr>
            <p:cNvPr id="34844" name="Line 28"/>
            <p:cNvSpPr>
              <a:spLocks noChangeShapeType="1"/>
            </p:cNvSpPr>
            <p:nvPr/>
          </p:nvSpPr>
          <p:spPr bwMode="auto">
            <a:xfrm>
              <a:off x="887" y="1098"/>
              <a:ext cx="983" cy="10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34845" name="Line 29"/>
            <p:cNvSpPr>
              <a:spLocks noChangeShapeType="1"/>
            </p:cNvSpPr>
            <p:nvPr/>
          </p:nvSpPr>
          <p:spPr bwMode="auto">
            <a:xfrm>
              <a:off x="1044" y="1505"/>
              <a:ext cx="187"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34846" name="Oval 30"/>
            <p:cNvSpPr>
              <a:spLocks noChangeArrowheads="1"/>
            </p:cNvSpPr>
            <p:nvPr/>
          </p:nvSpPr>
          <p:spPr bwMode="auto">
            <a:xfrm>
              <a:off x="1411" y="1636"/>
              <a:ext cx="58" cy="42"/>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sp>
          <p:nvSpPr>
            <p:cNvPr id="34847" name="Text Box 31"/>
            <p:cNvSpPr txBox="1">
              <a:spLocks noChangeArrowheads="1"/>
            </p:cNvSpPr>
            <p:nvPr/>
          </p:nvSpPr>
          <p:spPr bwMode="auto">
            <a:xfrm>
              <a:off x="1833" y="2037"/>
              <a:ext cx="274" cy="1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675" b="1"/>
                <a:t>AD</a:t>
              </a:r>
              <a:r>
                <a:rPr lang="en-GB" altLang="en-US" sz="525" b="1"/>
                <a:t>2</a:t>
              </a:r>
              <a:endParaRPr lang="en-GB" altLang="en-US" sz="225" b="1"/>
            </a:p>
          </p:txBody>
        </p:sp>
      </p:grpSp>
      <p:sp>
        <p:nvSpPr>
          <p:cNvPr id="34848" name="Line 32"/>
          <p:cNvSpPr>
            <a:spLocks noChangeShapeType="1"/>
          </p:cNvSpPr>
          <p:nvPr/>
        </p:nvSpPr>
        <p:spPr bwMode="auto">
          <a:xfrm flipV="1">
            <a:off x="6854429" y="3421856"/>
            <a:ext cx="132159" cy="114300"/>
          </a:xfrm>
          <a:prstGeom prst="line">
            <a:avLst/>
          </a:prstGeom>
          <a:noFill/>
          <a:ln w="38100">
            <a:solidFill>
              <a:srgbClr val="0000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34849" name="Rectangle 33"/>
          <p:cNvSpPr>
            <a:spLocks noChangeArrowheads="1"/>
          </p:cNvSpPr>
          <p:nvPr/>
        </p:nvSpPr>
        <p:spPr bwMode="auto">
          <a:xfrm>
            <a:off x="3863579" y="940594"/>
            <a:ext cx="4008834" cy="715581"/>
          </a:xfrm>
          <a:prstGeom prst="rect">
            <a:avLst/>
          </a:prstGeom>
          <a:solidFill>
            <a:srgbClr val="FAFF1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1350" b="1"/>
              <a:t>Define the factors causing a movement along and a shift in the aggregate demand and aggregate supply curves</a:t>
            </a:r>
          </a:p>
        </p:txBody>
      </p:sp>
      <p:sp>
        <p:nvSpPr>
          <p:cNvPr id="34850" name="Text Box 34"/>
          <p:cNvSpPr txBox="1">
            <a:spLocks noChangeArrowheads="1"/>
          </p:cNvSpPr>
          <p:nvPr/>
        </p:nvSpPr>
        <p:spPr bwMode="auto">
          <a:xfrm>
            <a:off x="3813572" y="3554017"/>
            <a:ext cx="1460897" cy="1823576"/>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750" b="1">
                <a:solidFill>
                  <a:schemeClr val="bg1"/>
                </a:solidFill>
              </a:rPr>
              <a:t>An increase in the price level results from the extra demand for goods and services needed to implement the Government’s new spending plans.  </a:t>
            </a:r>
          </a:p>
          <a:p>
            <a:pPr algn="ctr"/>
            <a:endParaRPr lang="en-GB" altLang="en-US" sz="750" b="1">
              <a:solidFill>
                <a:schemeClr val="bg1"/>
              </a:solidFill>
            </a:endParaRPr>
          </a:p>
          <a:p>
            <a:pPr algn="ctr"/>
            <a:r>
              <a:rPr lang="en-GB" altLang="en-US" sz="750" b="1">
                <a:solidFill>
                  <a:schemeClr val="bg1"/>
                </a:solidFill>
              </a:rPr>
              <a:t>The higher price level has persuaded many firms to increase their production to meet the new demand (represented by a movement along the AD curve)</a:t>
            </a:r>
          </a:p>
          <a:p>
            <a:pPr algn="ctr"/>
            <a:endParaRPr lang="en-GB" altLang="en-US" sz="750" b="1">
              <a:solidFill>
                <a:schemeClr val="bg1"/>
              </a:solidFill>
            </a:endParaRPr>
          </a:p>
          <a:p>
            <a:pPr algn="ctr"/>
            <a:r>
              <a:rPr lang="en-GB" altLang="en-US" sz="750" b="1">
                <a:solidFill>
                  <a:schemeClr val="bg1"/>
                </a:solidFill>
              </a:rPr>
              <a:t>Output in the economy has increased from Y1 to Y2</a:t>
            </a:r>
            <a:endParaRPr lang="en-GB" altLang="en-US" sz="600" b="1">
              <a:solidFill>
                <a:schemeClr val="bg1"/>
              </a:solidFill>
            </a:endParaRPr>
          </a:p>
        </p:txBody>
      </p:sp>
      <p:sp>
        <p:nvSpPr>
          <p:cNvPr id="34851" name="Text Box 35"/>
          <p:cNvSpPr txBox="1">
            <a:spLocks noChangeArrowheads="1"/>
          </p:cNvSpPr>
          <p:nvPr/>
        </p:nvSpPr>
        <p:spPr bwMode="auto">
          <a:xfrm>
            <a:off x="5705476" y="1744267"/>
            <a:ext cx="2032397" cy="553998"/>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750" b="1">
                <a:solidFill>
                  <a:schemeClr val="bg1"/>
                </a:solidFill>
              </a:rPr>
              <a:t>Alistair Darling in his recent budget decides to spend more money on the NHS.  Government spending has increased and the AD curve shifts to the right.</a:t>
            </a:r>
          </a:p>
        </p:txBody>
      </p:sp>
      <p:sp>
        <p:nvSpPr>
          <p:cNvPr id="34852" name="Text Box 36"/>
          <p:cNvSpPr txBox="1">
            <a:spLocks noChangeArrowheads="1"/>
          </p:cNvSpPr>
          <p:nvPr/>
        </p:nvSpPr>
        <p:spPr bwMode="auto">
          <a:xfrm>
            <a:off x="5435204" y="2538413"/>
            <a:ext cx="567784" cy="19620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675" b="1"/>
              <a:t>Price Level</a:t>
            </a:r>
          </a:p>
        </p:txBody>
      </p:sp>
      <p:sp>
        <p:nvSpPr>
          <p:cNvPr id="34853" name="Line 37"/>
          <p:cNvSpPr>
            <a:spLocks noChangeShapeType="1"/>
          </p:cNvSpPr>
          <p:nvPr/>
        </p:nvSpPr>
        <p:spPr bwMode="auto">
          <a:xfrm>
            <a:off x="5792392" y="2219326"/>
            <a:ext cx="815578" cy="988219"/>
          </a:xfrm>
          <a:prstGeom prst="line">
            <a:avLst/>
          </a:prstGeom>
          <a:noFill/>
          <a:ln w="9525">
            <a:solidFill>
              <a:srgbClr val="FF0000"/>
            </a:solidFill>
            <a:prstDash val="dash"/>
            <a:round/>
            <a:headEnd type="oval" w="med" len="me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34854" name="Line 38"/>
          <p:cNvSpPr>
            <a:spLocks noChangeShapeType="1"/>
          </p:cNvSpPr>
          <p:nvPr/>
        </p:nvSpPr>
        <p:spPr bwMode="auto">
          <a:xfrm flipV="1">
            <a:off x="5181601" y="3554016"/>
            <a:ext cx="521494" cy="308372"/>
          </a:xfrm>
          <a:prstGeom prst="line">
            <a:avLst/>
          </a:prstGeom>
          <a:noFill/>
          <a:ln w="9525">
            <a:solidFill>
              <a:srgbClr val="FF0000"/>
            </a:solidFill>
            <a:prstDash val="dash"/>
            <a:round/>
            <a:headEnd type="oval" w="med" len="me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34855" name="Line 39"/>
          <p:cNvSpPr>
            <a:spLocks noChangeShapeType="1"/>
          </p:cNvSpPr>
          <p:nvPr/>
        </p:nvSpPr>
        <p:spPr bwMode="auto">
          <a:xfrm flipV="1">
            <a:off x="5093495" y="3442099"/>
            <a:ext cx="1783556" cy="877490"/>
          </a:xfrm>
          <a:prstGeom prst="line">
            <a:avLst/>
          </a:prstGeom>
          <a:noFill/>
          <a:ln w="9525">
            <a:solidFill>
              <a:srgbClr val="FF0000"/>
            </a:solidFill>
            <a:prstDash val="dash"/>
            <a:round/>
            <a:headEnd type="oval" w="med" len="me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34856" name="Line 40"/>
          <p:cNvSpPr>
            <a:spLocks noChangeShapeType="1"/>
          </p:cNvSpPr>
          <p:nvPr/>
        </p:nvSpPr>
        <p:spPr bwMode="auto">
          <a:xfrm flipV="1">
            <a:off x="5124450" y="4475561"/>
            <a:ext cx="1815704" cy="658415"/>
          </a:xfrm>
          <a:prstGeom prst="line">
            <a:avLst/>
          </a:prstGeom>
          <a:noFill/>
          <a:ln w="9525">
            <a:solidFill>
              <a:srgbClr val="FF0000"/>
            </a:solidFill>
            <a:prstDash val="dash"/>
            <a:round/>
            <a:headEnd type="oval" w="med" len="me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Tree>
    <p:extLst>
      <p:ext uri="{BB962C8B-B14F-4D97-AF65-F5344CB8AC3E}">
        <p14:creationId xmlns:p14="http://schemas.microsoft.com/office/powerpoint/2010/main" val="2701727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4843"/>
                                        </p:tgtEl>
                                        <p:attrNameLst>
                                          <p:attrName>style.visibility</p:attrName>
                                        </p:attrNameLst>
                                      </p:cBhvr>
                                      <p:to>
                                        <p:strVal val="visible"/>
                                      </p:to>
                                    </p:set>
                                    <p:animEffect transition="in" filter="box(in)">
                                      <p:cBhvr>
                                        <p:cTn id="7" dur="500"/>
                                        <p:tgtEl>
                                          <p:spTgt spid="348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4851"/>
                                        </p:tgtEl>
                                        <p:attrNameLst>
                                          <p:attrName>style.visibility</p:attrName>
                                        </p:attrNameLst>
                                      </p:cBhvr>
                                      <p:to>
                                        <p:strVal val="visible"/>
                                      </p:to>
                                    </p:set>
                                    <p:animEffect transition="in" filter="box(in)">
                                      <p:cBhvr>
                                        <p:cTn id="12" dur="500"/>
                                        <p:tgtEl>
                                          <p:spTgt spid="34851"/>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4853"/>
                                        </p:tgtEl>
                                        <p:attrNameLst>
                                          <p:attrName>style.visibility</p:attrName>
                                        </p:attrNameLst>
                                      </p:cBhvr>
                                      <p:to>
                                        <p:strVal val="visible"/>
                                      </p:to>
                                    </p:set>
                                    <p:animEffect transition="in" filter="box(in)">
                                      <p:cBhvr>
                                        <p:cTn id="15" dur="500"/>
                                        <p:tgtEl>
                                          <p:spTgt spid="3485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34823"/>
                                        </p:tgtEl>
                                        <p:attrNameLst>
                                          <p:attrName>style.visibility</p:attrName>
                                        </p:attrNameLst>
                                      </p:cBhvr>
                                      <p:to>
                                        <p:strVal val="visible"/>
                                      </p:to>
                                    </p:set>
                                    <p:animEffect transition="in" filter="box(in)">
                                      <p:cBhvr>
                                        <p:cTn id="20" dur="500"/>
                                        <p:tgtEl>
                                          <p:spTgt spid="34823"/>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4835"/>
                                        </p:tgtEl>
                                        <p:attrNameLst>
                                          <p:attrName>style.visibility</p:attrName>
                                        </p:attrNameLst>
                                      </p:cBhvr>
                                      <p:to>
                                        <p:strVal val="visible"/>
                                      </p:to>
                                    </p:set>
                                    <p:animEffect transition="in" filter="box(in)">
                                      <p:cBhvr>
                                        <p:cTn id="23" dur="500"/>
                                        <p:tgtEl>
                                          <p:spTgt spid="34835"/>
                                        </p:tgtEl>
                                      </p:cBhvr>
                                    </p:animEffect>
                                  </p:childTnLst>
                                </p:cTn>
                              </p:par>
                              <p:par>
                                <p:cTn id="24" presetID="4" presetClass="entr" presetSubtype="16" fill="hold" nodeType="withEffect">
                                  <p:stCondLst>
                                    <p:cond delay="0"/>
                                  </p:stCondLst>
                                  <p:childTnLst>
                                    <p:set>
                                      <p:cBhvr>
                                        <p:cTn id="25" dur="1" fill="hold">
                                          <p:stCondLst>
                                            <p:cond delay="0"/>
                                          </p:stCondLst>
                                        </p:cTn>
                                        <p:tgtEl>
                                          <p:spTgt spid="34850">
                                            <p:txEl>
                                              <p:pRg st="0" end="0"/>
                                            </p:txEl>
                                          </p:spTgt>
                                        </p:tgtEl>
                                        <p:attrNameLst>
                                          <p:attrName>style.visibility</p:attrName>
                                        </p:attrNameLst>
                                      </p:cBhvr>
                                      <p:to>
                                        <p:strVal val="visible"/>
                                      </p:to>
                                    </p:set>
                                    <p:animEffect transition="in" filter="box(in)">
                                      <p:cBhvr>
                                        <p:cTn id="26" dur="500"/>
                                        <p:tgtEl>
                                          <p:spTgt spid="34850">
                                            <p:txEl>
                                              <p:pRg st="0" end="0"/>
                                            </p:txEl>
                                          </p:spTgt>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34854"/>
                                        </p:tgtEl>
                                        <p:attrNameLst>
                                          <p:attrName>style.visibility</p:attrName>
                                        </p:attrNameLst>
                                      </p:cBhvr>
                                      <p:to>
                                        <p:strVal val="visible"/>
                                      </p:to>
                                    </p:set>
                                    <p:animEffect transition="in" filter="box(in)">
                                      <p:cBhvr>
                                        <p:cTn id="29" dur="2000"/>
                                        <p:tgtEl>
                                          <p:spTgt spid="3485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34850">
                                            <p:txEl>
                                              <p:pRg st="2" end="2"/>
                                            </p:txEl>
                                          </p:spTgt>
                                        </p:tgtEl>
                                        <p:attrNameLst>
                                          <p:attrName>style.visibility</p:attrName>
                                        </p:attrNameLst>
                                      </p:cBhvr>
                                      <p:to>
                                        <p:strVal val="visible"/>
                                      </p:to>
                                    </p:set>
                                    <p:animEffect transition="in" filter="box(in)">
                                      <p:cBhvr>
                                        <p:cTn id="34" dur="500"/>
                                        <p:tgtEl>
                                          <p:spTgt spid="34850">
                                            <p:txEl>
                                              <p:pRg st="2" end="2"/>
                                            </p:txEl>
                                          </p:spTgt>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34855"/>
                                        </p:tgtEl>
                                        <p:attrNameLst>
                                          <p:attrName>style.visibility</p:attrName>
                                        </p:attrNameLst>
                                      </p:cBhvr>
                                      <p:to>
                                        <p:strVal val="visible"/>
                                      </p:to>
                                    </p:set>
                                    <p:animEffect transition="in" filter="box(in)">
                                      <p:cBhvr>
                                        <p:cTn id="37" dur="2000"/>
                                        <p:tgtEl>
                                          <p:spTgt spid="34855"/>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34848"/>
                                        </p:tgtEl>
                                        <p:attrNameLst>
                                          <p:attrName>style.visibility</p:attrName>
                                        </p:attrNameLst>
                                      </p:cBhvr>
                                      <p:to>
                                        <p:strVal val="visible"/>
                                      </p:to>
                                    </p:set>
                                    <p:animEffect transition="in" filter="box(in)">
                                      <p:cBhvr>
                                        <p:cTn id="40" dur="500"/>
                                        <p:tgtEl>
                                          <p:spTgt spid="3484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nodeType="clickEffect">
                                  <p:stCondLst>
                                    <p:cond delay="0"/>
                                  </p:stCondLst>
                                  <p:childTnLst>
                                    <p:set>
                                      <p:cBhvr>
                                        <p:cTn id="44" dur="1" fill="hold">
                                          <p:stCondLst>
                                            <p:cond delay="0"/>
                                          </p:stCondLst>
                                        </p:cTn>
                                        <p:tgtEl>
                                          <p:spTgt spid="34850">
                                            <p:txEl>
                                              <p:pRg st="4" end="4"/>
                                            </p:txEl>
                                          </p:spTgt>
                                        </p:tgtEl>
                                        <p:attrNameLst>
                                          <p:attrName>style.visibility</p:attrName>
                                        </p:attrNameLst>
                                      </p:cBhvr>
                                      <p:to>
                                        <p:strVal val="visible"/>
                                      </p:to>
                                    </p:set>
                                    <p:animEffect transition="in" filter="box(in)">
                                      <p:cBhvr>
                                        <p:cTn id="45" dur="500"/>
                                        <p:tgtEl>
                                          <p:spTgt spid="34850">
                                            <p:txEl>
                                              <p:pRg st="4" end="4"/>
                                            </p:txEl>
                                          </p:spTgt>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34856"/>
                                        </p:tgtEl>
                                        <p:attrNameLst>
                                          <p:attrName>style.visibility</p:attrName>
                                        </p:attrNameLst>
                                      </p:cBhvr>
                                      <p:to>
                                        <p:strVal val="visible"/>
                                      </p:to>
                                    </p:set>
                                    <p:animEffect transition="in" filter="box(in)">
                                      <p:cBhvr>
                                        <p:cTn id="48" dur="2000"/>
                                        <p:tgtEl>
                                          <p:spTgt spid="34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5" grpId="0" animBg="1"/>
      <p:bldP spid="34848" grpId="0" animBg="1"/>
      <p:bldP spid="34851" grpId="0" animBg="1"/>
      <p:bldP spid="34853" grpId="0" animBg="1"/>
      <p:bldP spid="34854" grpId="0" animBg="1"/>
      <p:bldP spid="34855" grpId="0" animBg="1"/>
      <p:bldP spid="3485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Line 2"/>
          <p:cNvSpPr>
            <a:spLocks noChangeShapeType="1"/>
          </p:cNvSpPr>
          <p:nvPr/>
        </p:nvSpPr>
        <p:spPr bwMode="auto">
          <a:xfrm>
            <a:off x="1907381" y="2731294"/>
            <a:ext cx="1515666" cy="129659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35843" name="Line 3"/>
          <p:cNvSpPr>
            <a:spLocks noChangeShapeType="1"/>
          </p:cNvSpPr>
          <p:nvPr/>
        </p:nvSpPr>
        <p:spPr bwMode="auto">
          <a:xfrm flipV="1">
            <a:off x="2131220" y="2906317"/>
            <a:ext cx="1308497" cy="111680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35844" name="Line 4"/>
          <p:cNvSpPr>
            <a:spLocks noChangeShapeType="1"/>
          </p:cNvSpPr>
          <p:nvPr/>
        </p:nvSpPr>
        <p:spPr bwMode="auto">
          <a:xfrm>
            <a:off x="2770585" y="2681288"/>
            <a:ext cx="0" cy="1572816"/>
          </a:xfrm>
          <a:prstGeom prst="line">
            <a:avLst/>
          </a:prstGeom>
          <a:noFill/>
          <a:ln w="2540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35845" name="Text Box 5"/>
          <p:cNvSpPr txBox="1">
            <a:spLocks noChangeArrowheads="1"/>
          </p:cNvSpPr>
          <p:nvPr/>
        </p:nvSpPr>
        <p:spPr bwMode="auto">
          <a:xfrm>
            <a:off x="6171010" y="4426745"/>
            <a:ext cx="2389584" cy="923330"/>
          </a:xfrm>
          <a:prstGeom prst="rect">
            <a:avLst/>
          </a:prstGeom>
          <a:solidFill>
            <a:srgbClr val="FAFF1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1350" b="1"/>
              <a:t>SRAS –</a:t>
            </a:r>
            <a:r>
              <a:rPr lang="en-GB" altLang="en-US" sz="1350"/>
              <a:t> </a:t>
            </a:r>
            <a:r>
              <a:rPr lang="en-GB" altLang="en-US" sz="1350" b="1"/>
              <a:t>Costs of Production</a:t>
            </a:r>
            <a:r>
              <a:rPr lang="en-GB" altLang="en-US" sz="1350"/>
              <a:t> </a:t>
            </a:r>
          </a:p>
          <a:p>
            <a:r>
              <a:rPr lang="en-GB" altLang="en-US" sz="1350"/>
              <a:t>(e.g. taxation, wages, raw materials)</a:t>
            </a:r>
          </a:p>
          <a:p>
            <a:endParaRPr lang="en-GB" altLang="en-US" sz="1350"/>
          </a:p>
        </p:txBody>
      </p:sp>
      <p:sp>
        <p:nvSpPr>
          <p:cNvPr id="35846" name="Text Box 6"/>
          <p:cNvSpPr txBox="1">
            <a:spLocks noChangeArrowheads="1"/>
          </p:cNvSpPr>
          <p:nvPr/>
        </p:nvSpPr>
        <p:spPr bwMode="auto">
          <a:xfrm>
            <a:off x="6187680" y="2037160"/>
            <a:ext cx="2374106" cy="807913"/>
          </a:xfrm>
          <a:prstGeom prst="rect">
            <a:avLst/>
          </a:prstGeom>
          <a:solidFill>
            <a:srgbClr val="66FF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3300" b="1" dirty="0"/>
              <a:t>SRAS</a:t>
            </a:r>
          </a:p>
          <a:p>
            <a:pPr algn="ctr"/>
            <a:r>
              <a:rPr lang="en-GB" altLang="en-US" sz="1350" b="1" dirty="0"/>
              <a:t>(Aggregate Supply)</a:t>
            </a:r>
          </a:p>
        </p:txBody>
      </p:sp>
      <p:sp>
        <p:nvSpPr>
          <p:cNvPr id="35847" name="Text Box 7"/>
          <p:cNvSpPr txBox="1">
            <a:spLocks noChangeArrowheads="1"/>
          </p:cNvSpPr>
          <p:nvPr/>
        </p:nvSpPr>
        <p:spPr bwMode="auto">
          <a:xfrm>
            <a:off x="6157913" y="4156472"/>
            <a:ext cx="1791068" cy="300082"/>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350" b="1">
                <a:solidFill>
                  <a:schemeClr val="bg1"/>
                </a:solidFill>
              </a:rPr>
              <a:t>SHIFTS IN THE CURVES</a:t>
            </a:r>
          </a:p>
        </p:txBody>
      </p:sp>
      <p:sp>
        <p:nvSpPr>
          <p:cNvPr id="35848" name="Text Box 8"/>
          <p:cNvSpPr txBox="1">
            <a:spLocks noChangeArrowheads="1"/>
          </p:cNvSpPr>
          <p:nvPr/>
        </p:nvSpPr>
        <p:spPr bwMode="auto">
          <a:xfrm>
            <a:off x="6174581" y="3121819"/>
            <a:ext cx="2382441" cy="715581"/>
          </a:xfrm>
          <a:prstGeom prst="rect">
            <a:avLst/>
          </a:prstGeom>
          <a:solidFill>
            <a:srgbClr val="FAFF1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1350" b="1"/>
              <a:t>P/L – Price Level</a:t>
            </a:r>
          </a:p>
          <a:p>
            <a:r>
              <a:rPr lang="en-GB" altLang="en-US" sz="1350"/>
              <a:t>(e.g. inflationary or deflationary pressures)</a:t>
            </a:r>
          </a:p>
        </p:txBody>
      </p:sp>
      <p:sp>
        <p:nvSpPr>
          <p:cNvPr id="35849" name="Text Box 9"/>
          <p:cNvSpPr txBox="1">
            <a:spLocks noChangeArrowheads="1"/>
          </p:cNvSpPr>
          <p:nvPr/>
        </p:nvSpPr>
        <p:spPr bwMode="auto">
          <a:xfrm>
            <a:off x="6187680" y="2869407"/>
            <a:ext cx="2349103" cy="507831"/>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1350" b="1">
                <a:solidFill>
                  <a:schemeClr val="bg1"/>
                </a:solidFill>
              </a:rPr>
              <a:t>MOVEMENTS ALONG THE CURVES</a:t>
            </a:r>
          </a:p>
        </p:txBody>
      </p:sp>
      <p:sp>
        <p:nvSpPr>
          <p:cNvPr id="35850" name="Text Box 10"/>
          <p:cNvSpPr txBox="1">
            <a:spLocks noChangeArrowheads="1"/>
          </p:cNvSpPr>
          <p:nvPr/>
        </p:nvSpPr>
        <p:spPr bwMode="auto">
          <a:xfrm>
            <a:off x="2591992" y="2511029"/>
            <a:ext cx="364202" cy="1962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675" b="1"/>
              <a:t>LRAS</a:t>
            </a:r>
          </a:p>
        </p:txBody>
      </p:sp>
      <p:sp>
        <p:nvSpPr>
          <p:cNvPr id="35851" name="Text Box 11"/>
          <p:cNvSpPr txBox="1">
            <a:spLocks noChangeArrowheads="1"/>
          </p:cNvSpPr>
          <p:nvPr/>
        </p:nvSpPr>
        <p:spPr bwMode="auto">
          <a:xfrm>
            <a:off x="3411141" y="2800350"/>
            <a:ext cx="414338" cy="1962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675" b="1"/>
              <a:t>SRAS</a:t>
            </a:r>
            <a:r>
              <a:rPr lang="en-GB" altLang="en-US" sz="525" b="1"/>
              <a:t>1</a:t>
            </a:r>
            <a:endParaRPr lang="en-GB" altLang="en-US" sz="675" b="1"/>
          </a:p>
        </p:txBody>
      </p:sp>
      <p:grpSp>
        <p:nvGrpSpPr>
          <p:cNvPr id="35852" name="Group 12"/>
          <p:cNvGrpSpPr>
            <a:grpSpLocks/>
          </p:cNvGrpSpPr>
          <p:nvPr/>
        </p:nvGrpSpPr>
        <p:grpSpPr bwMode="auto">
          <a:xfrm>
            <a:off x="1871663" y="2522935"/>
            <a:ext cx="1682354" cy="1219200"/>
            <a:chOff x="933" y="941"/>
            <a:chExt cx="1413" cy="1024"/>
          </a:xfrm>
        </p:grpSpPr>
        <p:sp>
          <p:nvSpPr>
            <p:cNvPr id="35853" name="Line 13"/>
            <p:cNvSpPr>
              <a:spLocks noChangeShapeType="1"/>
            </p:cNvSpPr>
            <p:nvPr/>
          </p:nvSpPr>
          <p:spPr bwMode="auto">
            <a:xfrm flipV="1">
              <a:off x="933" y="1027"/>
              <a:ext cx="1099" cy="93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35854" name="Text Box 14"/>
            <p:cNvSpPr txBox="1">
              <a:spLocks noChangeArrowheads="1"/>
            </p:cNvSpPr>
            <p:nvPr/>
          </p:nvSpPr>
          <p:spPr bwMode="auto">
            <a:xfrm>
              <a:off x="2008" y="941"/>
              <a:ext cx="338" cy="1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675" b="1"/>
                <a:t>SRAS</a:t>
              </a:r>
              <a:r>
                <a:rPr lang="en-GB" altLang="en-US" sz="525" b="1"/>
                <a:t>2</a:t>
              </a:r>
              <a:endParaRPr lang="en-GB" altLang="en-US" sz="675" b="1"/>
            </a:p>
          </p:txBody>
        </p:sp>
      </p:grpSp>
      <p:sp>
        <p:nvSpPr>
          <p:cNvPr id="35855" name="Line 15"/>
          <p:cNvSpPr>
            <a:spLocks noChangeShapeType="1"/>
          </p:cNvSpPr>
          <p:nvPr/>
        </p:nvSpPr>
        <p:spPr bwMode="auto">
          <a:xfrm flipH="1">
            <a:off x="2932510" y="2945606"/>
            <a:ext cx="32385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35856" name="Oval 16"/>
          <p:cNvSpPr>
            <a:spLocks noChangeArrowheads="1"/>
          </p:cNvSpPr>
          <p:nvPr/>
        </p:nvSpPr>
        <p:spPr bwMode="auto">
          <a:xfrm>
            <a:off x="2742011" y="3449242"/>
            <a:ext cx="69056" cy="53578"/>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sp>
        <p:nvSpPr>
          <p:cNvPr id="35857" name="Text Box 17"/>
          <p:cNvSpPr txBox="1">
            <a:spLocks noChangeArrowheads="1"/>
          </p:cNvSpPr>
          <p:nvPr/>
        </p:nvSpPr>
        <p:spPr bwMode="auto">
          <a:xfrm>
            <a:off x="3434954" y="4292204"/>
            <a:ext cx="514885" cy="1962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675" b="1"/>
              <a:t>Real GDP</a:t>
            </a:r>
          </a:p>
        </p:txBody>
      </p:sp>
      <p:sp>
        <p:nvSpPr>
          <p:cNvPr id="35858" name="Text Box 18"/>
          <p:cNvSpPr txBox="1">
            <a:spLocks noChangeArrowheads="1"/>
          </p:cNvSpPr>
          <p:nvPr/>
        </p:nvSpPr>
        <p:spPr bwMode="auto">
          <a:xfrm>
            <a:off x="1143001" y="2338388"/>
            <a:ext cx="567784" cy="1962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675" b="1"/>
              <a:t>Price Level</a:t>
            </a:r>
          </a:p>
        </p:txBody>
      </p:sp>
      <p:sp>
        <p:nvSpPr>
          <p:cNvPr id="35859" name="Line 19"/>
          <p:cNvSpPr>
            <a:spLocks noChangeShapeType="1"/>
          </p:cNvSpPr>
          <p:nvPr/>
        </p:nvSpPr>
        <p:spPr bwMode="auto">
          <a:xfrm>
            <a:off x="1453753" y="4246960"/>
            <a:ext cx="2137172" cy="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35860" name="Text Box 20"/>
          <p:cNvSpPr txBox="1">
            <a:spLocks noChangeArrowheads="1"/>
          </p:cNvSpPr>
          <p:nvPr/>
        </p:nvSpPr>
        <p:spPr bwMode="auto">
          <a:xfrm>
            <a:off x="3403998" y="3939779"/>
            <a:ext cx="292068" cy="1962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675" b="1"/>
              <a:t>AD</a:t>
            </a:r>
            <a:endParaRPr lang="en-GB" altLang="en-US" sz="375" b="1"/>
          </a:p>
        </p:txBody>
      </p:sp>
      <p:sp>
        <p:nvSpPr>
          <p:cNvPr id="35861" name="Line 21"/>
          <p:cNvSpPr>
            <a:spLocks noChangeShapeType="1"/>
          </p:cNvSpPr>
          <p:nvPr/>
        </p:nvSpPr>
        <p:spPr bwMode="auto">
          <a:xfrm>
            <a:off x="1453754" y="2534841"/>
            <a:ext cx="0" cy="1727597"/>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35862" name="Text Box 22"/>
          <p:cNvSpPr txBox="1">
            <a:spLocks noChangeArrowheads="1"/>
          </p:cNvSpPr>
          <p:nvPr/>
        </p:nvSpPr>
        <p:spPr bwMode="auto">
          <a:xfrm>
            <a:off x="3786187" y="3158729"/>
            <a:ext cx="1625204" cy="113107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750" b="1">
                <a:solidFill>
                  <a:schemeClr val="bg1"/>
                </a:solidFill>
              </a:rPr>
              <a:t>Changes in the price level have caused a movement along the AD curve.  In other words, inflationary pressures caused by the rise in costs for firms, has led to a fall in total demand in the economy.</a:t>
            </a:r>
          </a:p>
          <a:p>
            <a:pPr algn="ctr"/>
            <a:endParaRPr lang="en-GB" altLang="en-US" sz="750" b="1">
              <a:solidFill>
                <a:schemeClr val="bg1"/>
              </a:solidFill>
            </a:endParaRPr>
          </a:p>
          <a:p>
            <a:pPr algn="ctr"/>
            <a:r>
              <a:rPr lang="en-GB" altLang="en-US" sz="750" b="1">
                <a:solidFill>
                  <a:schemeClr val="bg1"/>
                </a:solidFill>
              </a:rPr>
              <a:t>Output in the economy has fallen from Y</a:t>
            </a:r>
            <a:r>
              <a:rPr lang="en-GB" altLang="en-US" sz="600" b="1">
                <a:solidFill>
                  <a:schemeClr val="bg1"/>
                </a:solidFill>
              </a:rPr>
              <a:t>1</a:t>
            </a:r>
            <a:r>
              <a:rPr lang="en-GB" altLang="en-US" sz="750" b="1">
                <a:solidFill>
                  <a:schemeClr val="bg1"/>
                </a:solidFill>
              </a:rPr>
              <a:t> to Y</a:t>
            </a:r>
            <a:r>
              <a:rPr lang="en-GB" altLang="en-US" sz="600" b="1">
                <a:solidFill>
                  <a:schemeClr val="bg1"/>
                </a:solidFill>
              </a:rPr>
              <a:t>2</a:t>
            </a:r>
          </a:p>
        </p:txBody>
      </p:sp>
      <p:grpSp>
        <p:nvGrpSpPr>
          <p:cNvPr id="35863" name="Group 23"/>
          <p:cNvGrpSpPr>
            <a:grpSpLocks/>
          </p:cNvGrpSpPr>
          <p:nvPr/>
        </p:nvGrpSpPr>
        <p:grpSpPr bwMode="auto">
          <a:xfrm>
            <a:off x="1179910" y="3159919"/>
            <a:ext cx="1737122" cy="1319213"/>
            <a:chOff x="352" y="1476"/>
            <a:chExt cx="1459" cy="1108"/>
          </a:xfrm>
        </p:grpSpPr>
        <p:sp>
          <p:nvSpPr>
            <p:cNvPr id="35864" name="Line 24"/>
            <p:cNvSpPr>
              <a:spLocks noChangeShapeType="1"/>
            </p:cNvSpPr>
            <p:nvPr/>
          </p:nvSpPr>
          <p:spPr bwMode="auto">
            <a:xfrm flipH="1">
              <a:off x="575" y="1530"/>
              <a:ext cx="874"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35865" name="Line 25"/>
            <p:cNvSpPr>
              <a:spLocks noChangeShapeType="1"/>
            </p:cNvSpPr>
            <p:nvPr/>
          </p:nvSpPr>
          <p:spPr bwMode="auto">
            <a:xfrm>
              <a:off x="1447" y="1527"/>
              <a:ext cx="0" cy="85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35866" name="Oval 26"/>
            <p:cNvSpPr>
              <a:spLocks noChangeArrowheads="1"/>
            </p:cNvSpPr>
            <p:nvPr/>
          </p:nvSpPr>
          <p:spPr bwMode="auto">
            <a:xfrm>
              <a:off x="1416" y="1513"/>
              <a:ext cx="58" cy="42"/>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sp>
          <p:nvSpPr>
            <p:cNvPr id="35867" name="Text Box 27"/>
            <p:cNvSpPr txBox="1">
              <a:spLocks noChangeArrowheads="1"/>
            </p:cNvSpPr>
            <p:nvPr/>
          </p:nvSpPr>
          <p:spPr bwMode="auto">
            <a:xfrm>
              <a:off x="1606" y="2390"/>
              <a:ext cx="205" cy="1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b="1"/>
                <a:t>Ŷ</a:t>
              </a:r>
            </a:p>
          </p:txBody>
        </p:sp>
        <p:sp>
          <p:nvSpPr>
            <p:cNvPr id="35868" name="Line 28"/>
            <p:cNvSpPr>
              <a:spLocks noChangeShapeType="1"/>
            </p:cNvSpPr>
            <p:nvPr/>
          </p:nvSpPr>
          <p:spPr bwMode="auto">
            <a:xfrm flipH="1">
              <a:off x="580" y="1739"/>
              <a:ext cx="1082"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35869" name="Text Box 29"/>
            <p:cNvSpPr txBox="1">
              <a:spLocks noChangeArrowheads="1"/>
            </p:cNvSpPr>
            <p:nvPr/>
          </p:nvSpPr>
          <p:spPr bwMode="auto">
            <a:xfrm>
              <a:off x="356" y="1660"/>
              <a:ext cx="299" cy="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750" b="1"/>
                <a:t>P/L</a:t>
              </a:r>
              <a:r>
                <a:rPr lang="en-GB" altLang="en-US" sz="600" b="1"/>
                <a:t>1</a:t>
              </a:r>
              <a:endParaRPr lang="en-GB" altLang="en-US" sz="750" b="1"/>
            </a:p>
          </p:txBody>
        </p:sp>
        <p:sp>
          <p:nvSpPr>
            <p:cNvPr id="35870" name="Text Box 30"/>
            <p:cNvSpPr txBox="1">
              <a:spLocks noChangeArrowheads="1"/>
            </p:cNvSpPr>
            <p:nvPr/>
          </p:nvSpPr>
          <p:spPr bwMode="auto">
            <a:xfrm>
              <a:off x="352" y="1476"/>
              <a:ext cx="299" cy="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750" b="1"/>
                <a:t>P/L</a:t>
              </a:r>
              <a:r>
                <a:rPr lang="en-GB" altLang="en-US" sz="600" b="1"/>
                <a:t>2</a:t>
              </a:r>
              <a:endParaRPr lang="en-GB" altLang="en-US" sz="750" b="1"/>
            </a:p>
          </p:txBody>
        </p:sp>
        <p:sp>
          <p:nvSpPr>
            <p:cNvPr id="35871" name="Line 31"/>
            <p:cNvSpPr>
              <a:spLocks noChangeShapeType="1"/>
            </p:cNvSpPr>
            <p:nvPr/>
          </p:nvSpPr>
          <p:spPr bwMode="auto">
            <a:xfrm flipV="1">
              <a:off x="354" y="1500"/>
              <a:ext cx="0" cy="28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35872" name="Text Box 32"/>
            <p:cNvSpPr txBox="1">
              <a:spLocks noChangeArrowheads="1"/>
            </p:cNvSpPr>
            <p:nvPr/>
          </p:nvSpPr>
          <p:spPr bwMode="auto">
            <a:xfrm>
              <a:off x="1358" y="2388"/>
              <a:ext cx="229" cy="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750" b="1"/>
                <a:t>Y</a:t>
              </a:r>
              <a:r>
                <a:rPr lang="en-GB" altLang="en-US" sz="600" b="1"/>
                <a:t>2</a:t>
              </a:r>
              <a:endParaRPr lang="en-GB" altLang="en-US" sz="750" b="1"/>
            </a:p>
          </p:txBody>
        </p:sp>
        <p:sp>
          <p:nvSpPr>
            <p:cNvPr id="35873" name="Line 33"/>
            <p:cNvSpPr>
              <a:spLocks noChangeShapeType="1"/>
            </p:cNvSpPr>
            <p:nvPr/>
          </p:nvSpPr>
          <p:spPr bwMode="auto">
            <a:xfrm flipH="1">
              <a:off x="1392" y="2576"/>
              <a:ext cx="32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grpSp>
      <p:sp>
        <p:nvSpPr>
          <p:cNvPr id="35874" name="Text Box 34"/>
          <p:cNvSpPr txBox="1">
            <a:spLocks noChangeArrowheads="1"/>
          </p:cNvSpPr>
          <p:nvPr/>
        </p:nvSpPr>
        <p:spPr bwMode="auto">
          <a:xfrm>
            <a:off x="3763567" y="2403872"/>
            <a:ext cx="1629965" cy="623248"/>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750" b="1">
                <a:solidFill>
                  <a:schemeClr val="bg1"/>
                </a:solidFill>
              </a:rPr>
              <a:t>Shift in the SRAS curve due to a rise in the costs of production for all firms in the economy</a:t>
            </a:r>
          </a:p>
          <a:p>
            <a:pPr algn="ctr"/>
            <a:r>
              <a:rPr lang="en-GB" altLang="en-US" sz="600">
                <a:solidFill>
                  <a:schemeClr val="bg1"/>
                </a:solidFill>
              </a:rPr>
              <a:t>(e.g. because of an increase in the price of raw materials)</a:t>
            </a:r>
          </a:p>
        </p:txBody>
      </p:sp>
      <p:sp>
        <p:nvSpPr>
          <p:cNvPr id="35875" name="Line 35"/>
          <p:cNvSpPr>
            <a:spLocks noChangeShapeType="1"/>
          </p:cNvSpPr>
          <p:nvPr/>
        </p:nvSpPr>
        <p:spPr bwMode="auto">
          <a:xfrm flipV="1">
            <a:off x="3118247" y="2497932"/>
            <a:ext cx="700088" cy="436960"/>
          </a:xfrm>
          <a:prstGeom prst="line">
            <a:avLst/>
          </a:prstGeom>
          <a:noFill/>
          <a:ln w="9525">
            <a:solidFill>
              <a:srgbClr val="FF0000"/>
            </a:solidFill>
            <a:prstDash val="dash"/>
            <a:round/>
            <a:headEnd type="oval" w="med" len="me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35876" name="Line 36"/>
          <p:cNvSpPr>
            <a:spLocks noChangeShapeType="1"/>
          </p:cNvSpPr>
          <p:nvPr/>
        </p:nvSpPr>
        <p:spPr bwMode="auto">
          <a:xfrm flipH="1" flipV="1">
            <a:off x="2518174" y="3252788"/>
            <a:ext cx="221456" cy="200025"/>
          </a:xfrm>
          <a:prstGeom prst="line">
            <a:avLst/>
          </a:prstGeom>
          <a:noFill/>
          <a:ln w="38100">
            <a:solidFill>
              <a:srgbClr val="0000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35877" name="Rectangle 37"/>
          <p:cNvSpPr>
            <a:spLocks noChangeArrowheads="1"/>
          </p:cNvSpPr>
          <p:nvPr/>
        </p:nvSpPr>
        <p:spPr bwMode="auto">
          <a:xfrm>
            <a:off x="3863579" y="940594"/>
            <a:ext cx="4008834" cy="715581"/>
          </a:xfrm>
          <a:prstGeom prst="rect">
            <a:avLst/>
          </a:prstGeom>
          <a:solidFill>
            <a:srgbClr val="FAFF1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1350" b="1"/>
              <a:t>Define the factors causing a movement along and a shift in the aggregate demand and aggregate supply curves</a:t>
            </a:r>
          </a:p>
        </p:txBody>
      </p:sp>
      <p:sp>
        <p:nvSpPr>
          <p:cNvPr id="35878" name="Line 38"/>
          <p:cNvSpPr>
            <a:spLocks noChangeShapeType="1"/>
          </p:cNvSpPr>
          <p:nvPr/>
        </p:nvSpPr>
        <p:spPr bwMode="auto">
          <a:xfrm flipV="1">
            <a:off x="2647951" y="3237311"/>
            <a:ext cx="1178719" cy="153590"/>
          </a:xfrm>
          <a:prstGeom prst="line">
            <a:avLst/>
          </a:prstGeom>
          <a:noFill/>
          <a:ln w="9525">
            <a:solidFill>
              <a:srgbClr val="FF0000"/>
            </a:solidFill>
            <a:prstDash val="dash"/>
            <a:round/>
            <a:headEnd type="oval" w="med" len="me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35879" name="Freeform 39"/>
          <p:cNvSpPr>
            <a:spLocks/>
          </p:cNvSpPr>
          <p:nvPr/>
        </p:nvSpPr>
        <p:spPr bwMode="auto">
          <a:xfrm>
            <a:off x="2643187" y="4060031"/>
            <a:ext cx="1377554" cy="590550"/>
          </a:xfrm>
          <a:custGeom>
            <a:avLst/>
            <a:gdLst>
              <a:gd name="T0" fmla="*/ 1070 w 1230"/>
              <a:gd name="T1" fmla="*/ 0 h 487"/>
              <a:gd name="T2" fmla="*/ 1052 w 1230"/>
              <a:gd name="T3" fmla="*/ 429 h 487"/>
              <a:gd name="T4" fmla="*/ 0 w 1230"/>
              <a:gd name="T5" fmla="*/ 347 h 487"/>
            </a:gdLst>
            <a:ahLst/>
            <a:cxnLst>
              <a:cxn ang="0">
                <a:pos x="T0" y="T1"/>
              </a:cxn>
              <a:cxn ang="0">
                <a:pos x="T2" y="T3"/>
              </a:cxn>
              <a:cxn ang="0">
                <a:pos x="T4" y="T5"/>
              </a:cxn>
            </a:cxnLst>
            <a:rect l="0" t="0" r="r" b="b"/>
            <a:pathLst>
              <a:path w="1230" h="487">
                <a:moveTo>
                  <a:pt x="1070" y="0"/>
                </a:moveTo>
                <a:cubicBezTo>
                  <a:pt x="1150" y="185"/>
                  <a:pt x="1230" y="371"/>
                  <a:pt x="1052" y="429"/>
                </a:cubicBezTo>
                <a:cubicBezTo>
                  <a:pt x="874" y="487"/>
                  <a:pt x="437" y="417"/>
                  <a:pt x="0" y="347"/>
                </a:cubicBezTo>
              </a:path>
            </a:pathLst>
          </a:custGeom>
          <a:noFill/>
          <a:ln w="9525" cap="flat">
            <a:solidFill>
              <a:srgbClr val="FF0000"/>
            </a:solidFill>
            <a:prstDash val="dash"/>
            <a:round/>
            <a:headEnd type="oval" w="med" len="med"/>
            <a:tailEnd type="oval"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Tree>
    <p:extLst>
      <p:ext uri="{BB962C8B-B14F-4D97-AF65-F5344CB8AC3E}">
        <p14:creationId xmlns:p14="http://schemas.microsoft.com/office/powerpoint/2010/main" val="3145983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5852"/>
                                        </p:tgtEl>
                                        <p:attrNameLst>
                                          <p:attrName>style.visibility</p:attrName>
                                        </p:attrNameLst>
                                      </p:cBhvr>
                                      <p:to>
                                        <p:strVal val="visible"/>
                                      </p:to>
                                    </p:set>
                                    <p:animEffect transition="in" filter="box(in)">
                                      <p:cBhvr>
                                        <p:cTn id="7" dur="500"/>
                                        <p:tgtEl>
                                          <p:spTgt spid="3585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5855"/>
                                        </p:tgtEl>
                                        <p:attrNameLst>
                                          <p:attrName>style.visibility</p:attrName>
                                        </p:attrNameLst>
                                      </p:cBhvr>
                                      <p:to>
                                        <p:strVal val="visible"/>
                                      </p:to>
                                    </p:set>
                                    <p:animEffect transition="in" filter="box(in)">
                                      <p:cBhvr>
                                        <p:cTn id="10" dur="500"/>
                                        <p:tgtEl>
                                          <p:spTgt spid="3585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5874"/>
                                        </p:tgtEl>
                                        <p:attrNameLst>
                                          <p:attrName>style.visibility</p:attrName>
                                        </p:attrNameLst>
                                      </p:cBhvr>
                                      <p:to>
                                        <p:strVal val="visible"/>
                                      </p:to>
                                    </p:set>
                                    <p:animEffect transition="in" filter="box(in)">
                                      <p:cBhvr>
                                        <p:cTn id="13" dur="500"/>
                                        <p:tgtEl>
                                          <p:spTgt spid="3587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5875"/>
                                        </p:tgtEl>
                                        <p:attrNameLst>
                                          <p:attrName>style.visibility</p:attrName>
                                        </p:attrNameLst>
                                      </p:cBhvr>
                                      <p:to>
                                        <p:strVal val="visible"/>
                                      </p:to>
                                    </p:set>
                                    <p:animEffect transition="in" filter="box(in)">
                                      <p:cBhvr>
                                        <p:cTn id="16" dur="500"/>
                                        <p:tgtEl>
                                          <p:spTgt spid="3587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35863"/>
                                        </p:tgtEl>
                                        <p:attrNameLst>
                                          <p:attrName>style.visibility</p:attrName>
                                        </p:attrNameLst>
                                      </p:cBhvr>
                                      <p:to>
                                        <p:strVal val="visible"/>
                                      </p:to>
                                    </p:set>
                                    <p:animEffect transition="in" filter="box(in)">
                                      <p:cBhvr>
                                        <p:cTn id="21" dur="2000"/>
                                        <p:tgtEl>
                                          <p:spTgt spid="3586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35862">
                                            <p:bg/>
                                          </p:spTgt>
                                        </p:tgtEl>
                                        <p:attrNameLst>
                                          <p:attrName>style.visibility</p:attrName>
                                        </p:attrNameLst>
                                      </p:cBhvr>
                                      <p:to>
                                        <p:strVal val="visible"/>
                                      </p:to>
                                    </p:set>
                                    <p:animEffect transition="in" filter="box(in)">
                                      <p:cBhvr>
                                        <p:cTn id="26" dur="500"/>
                                        <p:tgtEl>
                                          <p:spTgt spid="35862">
                                            <p:bg/>
                                          </p:spTgt>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35862">
                                            <p:txEl>
                                              <p:pRg st="0" end="0"/>
                                            </p:txEl>
                                          </p:spTgt>
                                        </p:tgtEl>
                                        <p:attrNameLst>
                                          <p:attrName>style.visibility</p:attrName>
                                        </p:attrNameLst>
                                      </p:cBhvr>
                                      <p:to>
                                        <p:strVal val="visible"/>
                                      </p:to>
                                    </p:set>
                                    <p:animEffect transition="in" filter="box(in)">
                                      <p:cBhvr>
                                        <p:cTn id="29" dur="500"/>
                                        <p:tgtEl>
                                          <p:spTgt spid="35862">
                                            <p:txEl>
                                              <p:pRg st="0" end="0"/>
                                            </p:txEl>
                                          </p:spTgt>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35878"/>
                                        </p:tgtEl>
                                        <p:attrNameLst>
                                          <p:attrName>style.visibility</p:attrName>
                                        </p:attrNameLst>
                                      </p:cBhvr>
                                      <p:to>
                                        <p:strVal val="visible"/>
                                      </p:to>
                                    </p:set>
                                    <p:animEffect transition="in" filter="box(in)">
                                      <p:cBhvr>
                                        <p:cTn id="32" dur="500"/>
                                        <p:tgtEl>
                                          <p:spTgt spid="35878"/>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35876"/>
                                        </p:tgtEl>
                                        <p:attrNameLst>
                                          <p:attrName>style.visibility</p:attrName>
                                        </p:attrNameLst>
                                      </p:cBhvr>
                                      <p:to>
                                        <p:strVal val="visible"/>
                                      </p:to>
                                    </p:set>
                                    <p:animEffect transition="in" filter="box(in)">
                                      <p:cBhvr>
                                        <p:cTn id="35" dur="500"/>
                                        <p:tgtEl>
                                          <p:spTgt spid="3587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nodeType="clickEffect">
                                  <p:stCondLst>
                                    <p:cond delay="0"/>
                                  </p:stCondLst>
                                  <p:childTnLst>
                                    <p:set>
                                      <p:cBhvr>
                                        <p:cTn id="39" dur="1" fill="hold">
                                          <p:stCondLst>
                                            <p:cond delay="0"/>
                                          </p:stCondLst>
                                        </p:cTn>
                                        <p:tgtEl>
                                          <p:spTgt spid="35862">
                                            <p:txEl>
                                              <p:pRg st="2" end="2"/>
                                            </p:txEl>
                                          </p:spTgt>
                                        </p:tgtEl>
                                        <p:attrNameLst>
                                          <p:attrName>style.visibility</p:attrName>
                                        </p:attrNameLst>
                                      </p:cBhvr>
                                      <p:to>
                                        <p:strVal val="visible"/>
                                      </p:to>
                                    </p:set>
                                    <p:animEffect transition="in" filter="box(in)">
                                      <p:cBhvr>
                                        <p:cTn id="40" dur="500"/>
                                        <p:tgtEl>
                                          <p:spTgt spid="35862">
                                            <p:txEl>
                                              <p:pRg st="2" end="2"/>
                                            </p:txEl>
                                          </p:spTgt>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35879"/>
                                        </p:tgtEl>
                                        <p:attrNameLst>
                                          <p:attrName>style.visibility</p:attrName>
                                        </p:attrNameLst>
                                      </p:cBhvr>
                                      <p:to>
                                        <p:strVal val="visible"/>
                                      </p:to>
                                    </p:set>
                                    <p:animEffect transition="in" filter="box(in)">
                                      <p:cBhvr>
                                        <p:cTn id="43" dur="500"/>
                                        <p:tgtEl>
                                          <p:spTgt spid="35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5" grpId="0" animBg="1"/>
      <p:bldP spid="35862" grpId="0" build="allAtOnce" animBg="1"/>
      <p:bldP spid="35874" grpId="0" animBg="1"/>
      <p:bldP spid="35875" grpId="0" animBg="1"/>
      <p:bldP spid="35876" grpId="0" animBg="1"/>
      <p:bldP spid="35878" grpId="0" animBg="1"/>
      <p:bldP spid="3587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Text Box 5"/>
          <p:cNvSpPr txBox="1">
            <a:spLocks noChangeArrowheads="1"/>
          </p:cNvSpPr>
          <p:nvPr/>
        </p:nvSpPr>
        <p:spPr bwMode="auto">
          <a:xfrm>
            <a:off x="6076951" y="2964657"/>
            <a:ext cx="2389585" cy="2793072"/>
          </a:xfrm>
          <a:prstGeom prst="rect">
            <a:avLst/>
          </a:prstGeom>
          <a:solidFill>
            <a:srgbClr val="FAFF1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1350" b="1"/>
              <a:t>LRAS –</a:t>
            </a:r>
            <a:r>
              <a:rPr lang="en-GB" altLang="en-US" sz="1350"/>
              <a:t> </a:t>
            </a:r>
            <a:r>
              <a:rPr lang="en-GB" altLang="en-US" sz="1350" b="1"/>
              <a:t>Quality and Quantity of Labour and Capital</a:t>
            </a:r>
          </a:p>
          <a:p>
            <a:r>
              <a:rPr lang="en-GB" altLang="en-US" sz="1350"/>
              <a:t>(e.g. An extra factory would add to the quantity of capital and better technology would add to the quality of capital)</a:t>
            </a:r>
          </a:p>
          <a:p>
            <a:endParaRPr lang="en-GB" altLang="en-US" sz="1350"/>
          </a:p>
          <a:p>
            <a:r>
              <a:rPr lang="en-GB" altLang="en-US" sz="1350"/>
              <a:t>(e.g. More workers willing to supply their labour would add to the quantity of labour and better trained/educated workers would add to the quality of labour)</a:t>
            </a:r>
          </a:p>
        </p:txBody>
      </p:sp>
      <p:sp>
        <p:nvSpPr>
          <p:cNvPr id="53254" name="Text Box 6"/>
          <p:cNvSpPr txBox="1">
            <a:spLocks noChangeArrowheads="1"/>
          </p:cNvSpPr>
          <p:nvPr/>
        </p:nvSpPr>
        <p:spPr bwMode="auto">
          <a:xfrm>
            <a:off x="6092430" y="1013223"/>
            <a:ext cx="2374106" cy="807913"/>
          </a:xfrm>
          <a:prstGeom prst="rect">
            <a:avLst/>
          </a:prstGeom>
          <a:solidFill>
            <a:srgbClr val="66FF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3300" b="1" dirty="0"/>
              <a:t>LRAS</a:t>
            </a:r>
          </a:p>
          <a:p>
            <a:pPr algn="ctr"/>
            <a:r>
              <a:rPr lang="en-GB" altLang="en-US" sz="1350" b="1" dirty="0"/>
              <a:t>(Aggregate Supply)</a:t>
            </a:r>
          </a:p>
        </p:txBody>
      </p:sp>
      <p:sp>
        <p:nvSpPr>
          <p:cNvPr id="53255" name="Text Box 7"/>
          <p:cNvSpPr txBox="1">
            <a:spLocks noChangeArrowheads="1"/>
          </p:cNvSpPr>
          <p:nvPr/>
        </p:nvSpPr>
        <p:spPr bwMode="auto">
          <a:xfrm>
            <a:off x="6090048" y="2753916"/>
            <a:ext cx="1791068" cy="300082"/>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350" b="1">
                <a:solidFill>
                  <a:schemeClr val="bg1"/>
                </a:solidFill>
              </a:rPr>
              <a:t>SHIFTS IN THE CURVES</a:t>
            </a:r>
          </a:p>
        </p:txBody>
      </p:sp>
      <p:sp>
        <p:nvSpPr>
          <p:cNvPr id="53256" name="Text Box 8"/>
          <p:cNvSpPr txBox="1">
            <a:spLocks noChangeArrowheads="1"/>
          </p:cNvSpPr>
          <p:nvPr/>
        </p:nvSpPr>
        <p:spPr bwMode="auto">
          <a:xfrm>
            <a:off x="6079331" y="2097882"/>
            <a:ext cx="2382441" cy="715581"/>
          </a:xfrm>
          <a:prstGeom prst="rect">
            <a:avLst/>
          </a:prstGeom>
          <a:solidFill>
            <a:srgbClr val="FAFF1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1350" b="1"/>
              <a:t>P/L – Price Level</a:t>
            </a:r>
          </a:p>
          <a:p>
            <a:r>
              <a:rPr lang="en-GB" altLang="en-US" sz="1350"/>
              <a:t>(e.g. inflationary or deflationary pressures)</a:t>
            </a:r>
          </a:p>
        </p:txBody>
      </p:sp>
      <p:sp>
        <p:nvSpPr>
          <p:cNvPr id="53257" name="Text Box 9"/>
          <p:cNvSpPr txBox="1">
            <a:spLocks noChangeArrowheads="1"/>
          </p:cNvSpPr>
          <p:nvPr/>
        </p:nvSpPr>
        <p:spPr bwMode="auto">
          <a:xfrm>
            <a:off x="6092430" y="1845469"/>
            <a:ext cx="2349103" cy="507831"/>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1350" b="1">
                <a:solidFill>
                  <a:schemeClr val="bg1"/>
                </a:solidFill>
              </a:rPr>
              <a:t>MOVEMENTS ALONG THE CURVES</a:t>
            </a:r>
          </a:p>
        </p:txBody>
      </p:sp>
      <p:sp>
        <p:nvSpPr>
          <p:cNvPr id="53285" name="Rectangle 37"/>
          <p:cNvSpPr>
            <a:spLocks noChangeArrowheads="1"/>
          </p:cNvSpPr>
          <p:nvPr/>
        </p:nvSpPr>
        <p:spPr bwMode="auto">
          <a:xfrm>
            <a:off x="148829" y="1047751"/>
            <a:ext cx="4008834" cy="715581"/>
          </a:xfrm>
          <a:prstGeom prst="rect">
            <a:avLst/>
          </a:prstGeom>
          <a:solidFill>
            <a:srgbClr val="FAFF1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1350" b="1" dirty="0"/>
              <a:t>Define the factors causing a movement along and a shift in the aggregate demand and aggregate supply curves</a:t>
            </a:r>
          </a:p>
        </p:txBody>
      </p:sp>
      <p:sp>
        <p:nvSpPr>
          <p:cNvPr id="53288" name="Line 40"/>
          <p:cNvSpPr>
            <a:spLocks noChangeShapeType="1"/>
          </p:cNvSpPr>
          <p:nvPr/>
        </p:nvSpPr>
        <p:spPr bwMode="auto">
          <a:xfrm>
            <a:off x="2322910" y="2561036"/>
            <a:ext cx="0" cy="1572815"/>
          </a:xfrm>
          <a:prstGeom prst="line">
            <a:avLst/>
          </a:prstGeom>
          <a:noFill/>
          <a:ln w="2540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53289" name="Text Box 41"/>
          <p:cNvSpPr txBox="1">
            <a:spLocks noChangeArrowheads="1"/>
          </p:cNvSpPr>
          <p:nvPr/>
        </p:nvSpPr>
        <p:spPr bwMode="auto">
          <a:xfrm>
            <a:off x="2144317" y="2390775"/>
            <a:ext cx="397866" cy="1962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675" b="1"/>
              <a:t>LRAS</a:t>
            </a:r>
            <a:r>
              <a:rPr lang="en-GB" altLang="en-US" sz="525" b="1"/>
              <a:t>1</a:t>
            </a:r>
            <a:endParaRPr lang="en-GB" altLang="en-US" sz="675" b="1"/>
          </a:p>
        </p:txBody>
      </p:sp>
      <p:sp>
        <p:nvSpPr>
          <p:cNvPr id="53290" name="Text Box 42"/>
          <p:cNvSpPr txBox="1">
            <a:spLocks noChangeArrowheads="1"/>
          </p:cNvSpPr>
          <p:nvPr/>
        </p:nvSpPr>
        <p:spPr bwMode="auto">
          <a:xfrm>
            <a:off x="2921794" y="4170760"/>
            <a:ext cx="514885" cy="1962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675" b="1"/>
              <a:t>Real GDP</a:t>
            </a:r>
          </a:p>
        </p:txBody>
      </p:sp>
      <p:sp>
        <p:nvSpPr>
          <p:cNvPr id="53292" name="Line 44"/>
          <p:cNvSpPr>
            <a:spLocks noChangeShapeType="1"/>
          </p:cNvSpPr>
          <p:nvPr/>
        </p:nvSpPr>
        <p:spPr bwMode="auto">
          <a:xfrm>
            <a:off x="1604963" y="4137424"/>
            <a:ext cx="1724025" cy="10715"/>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53293" name="Text Box 45"/>
          <p:cNvSpPr txBox="1">
            <a:spLocks noChangeArrowheads="1"/>
          </p:cNvSpPr>
          <p:nvPr/>
        </p:nvSpPr>
        <p:spPr bwMode="auto">
          <a:xfrm>
            <a:off x="2956323" y="3819525"/>
            <a:ext cx="292068" cy="1962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675" b="1"/>
              <a:t>AD</a:t>
            </a:r>
            <a:endParaRPr lang="en-GB" altLang="en-US" sz="375" b="1"/>
          </a:p>
        </p:txBody>
      </p:sp>
      <p:sp>
        <p:nvSpPr>
          <p:cNvPr id="53294" name="Line 46"/>
          <p:cNvSpPr>
            <a:spLocks noChangeShapeType="1"/>
          </p:cNvSpPr>
          <p:nvPr/>
        </p:nvSpPr>
        <p:spPr bwMode="auto">
          <a:xfrm>
            <a:off x="1604963" y="2425303"/>
            <a:ext cx="0" cy="1727597"/>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53295" name="Text Box 47"/>
          <p:cNvSpPr txBox="1">
            <a:spLocks noChangeArrowheads="1"/>
          </p:cNvSpPr>
          <p:nvPr/>
        </p:nvSpPr>
        <p:spPr bwMode="auto">
          <a:xfrm>
            <a:off x="1303735" y="3259932"/>
            <a:ext cx="356188" cy="207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750" b="1"/>
              <a:t>P/L</a:t>
            </a:r>
            <a:r>
              <a:rPr lang="en-GB" altLang="en-US" sz="600" b="1"/>
              <a:t>1</a:t>
            </a:r>
            <a:endParaRPr lang="en-GB" altLang="en-US" sz="750" b="1"/>
          </a:p>
        </p:txBody>
      </p:sp>
      <p:grpSp>
        <p:nvGrpSpPr>
          <p:cNvPr id="53296" name="Group 48"/>
          <p:cNvGrpSpPr>
            <a:grpSpLocks/>
          </p:cNvGrpSpPr>
          <p:nvPr/>
        </p:nvGrpSpPr>
        <p:grpSpPr bwMode="auto">
          <a:xfrm>
            <a:off x="1310880" y="3312319"/>
            <a:ext cx="1439465" cy="489347"/>
            <a:chOff x="335" y="1696"/>
            <a:chExt cx="1209" cy="411"/>
          </a:xfrm>
        </p:grpSpPr>
        <p:sp>
          <p:nvSpPr>
            <p:cNvPr id="53297" name="Line 49"/>
            <p:cNvSpPr>
              <a:spLocks noChangeShapeType="1"/>
            </p:cNvSpPr>
            <p:nvPr/>
          </p:nvSpPr>
          <p:spPr bwMode="auto">
            <a:xfrm flipH="1" flipV="1">
              <a:off x="582" y="1731"/>
              <a:ext cx="603"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53298" name="Line 50"/>
            <p:cNvSpPr>
              <a:spLocks noChangeShapeType="1"/>
            </p:cNvSpPr>
            <p:nvPr/>
          </p:nvSpPr>
          <p:spPr bwMode="auto">
            <a:xfrm flipH="1">
              <a:off x="586" y="2016"/>
              <a:ext cx="958"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53299" name="Text Box 51"/>
            <p:cNvSpPr txBox="1">
              <a:spLocks noChangeArrowheads="1"/>
            </p:cNvSpPr>
            <p:nvPr/>
          </p:nvSpPr>
          <p:spPr bwMode="auto">
            <a:xfrm>
              <a:off x="335" y="1933"/>
              <a:ext cx="299" cy="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750" b="1"/>
                <a:t>P/L</a:t>
              </a:r>
              <a:r>
                <a:rPr lang="en-GB" altLang="en-US" sz="600" b="1"/>
                <a:t>2</a:t>
              </a:r>
              <a:endParaRPr lang="en-GB" altLang="en-US" sz="750" b="1"/>
            </a:p>
          </p:txBody>
        </p:sp>
        <p:sp>
          <p:nvSpPr>
            <p:cNvPr id="53300" name="Line 52"/>
            <p:cNvSpPr>
              <a:spLocks noChangeShapeType="1"/>
            </p:cNvSpPr>
            <p:nvPr/>
          </p:nvSpPr>
          <p:spPr bwMode="auto">
            <a:xfrm flipH="1">
              <a:off x="343" y="1696"/>
              <a:ext cx="3" cy="33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grpSp>
      <p:sp>
        <p:nvSpPr>
          <p:cNvPr id="53301" name="Text Box 53"/>
          <p:cNvSpPr txBox="1">
            <a:spLocks noChangeArrowheads="1"/>
          </p:cNvSpPr>
          <p:nvPr/>
        </p:nvSpPr>
        <p:spPr bwMode="auto">
          <a:xfrm>
            <a:off x="2208611" y="4150520"/>
            <a:ext cx="272832" cy="207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750" b="1"/>
              <a:t>Y</a:t>
            </a:r>
            <a:r>
              <a:rPr lang="en-GB" altLang="en-US" sz="600" b="1"/>
              <a:t>1</a:t>
            </a:r>
            <a:endParaRPr lang="en-GB" altLang="en-US" sz="750" b="1"/>
          </a:p>
        </p:txBody>
      </p:sp>
      <p:sp>
        <p:nvSpPr>
          <p:cNvPr id="53302" name="Line 54"/>
          <p:cNvSpPr>
            <a:spLocks noChangeShapeType="1"/>
          </p:cNvSpPr>
          <p:nvPr/>
        </p:nvSpPr>
        <p:spPr bwMode="auto">
          <a:xfrm>
            <a:off x="1808561" y="2915842"/>
            <a:ext cx="1188244" cy="100250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grpSp>
        <p:nvGrpSpPr>
          <p:cNvPr id="53303" name="Group 55"/>
          <p:cNvGrpSpPr>
            <a:grpSpLocks/>
          </p:cNvGrpSpPr>
          <p:nvPr/>
        </p:nvGrpSpPr>
        <p:grpSpPr bwMode="auto">
          <a:xfrm>
            <a:off x="2350294" y="2395539"/>
            <a:ext cx="610791" cy="1970484"/>
            <a:chOff x="1103" y="2357"/>
            <a:chExt cx="513" cy="1655"/>
          </a:xfrm>
        </p:grpSpPr>
        <p:sp>
          <p:nvSpPr>
            <p:cNvPr id="53304" name="Line 56"/>
            <p:cNvSpPr>
              <a:spLocks noChangeShapeType="1"/>
            </p:cNvSpPr>
            <p:nvPr/>
          </p:nvSpPr>
          <p:spPr bwMode="auto">
            <a:xfrm>
              <a:off x="1103" y="4007"/>
              <a:ext cx="366"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53305" name="Line 57"/>
            <p:cNvSpPr>
              <a:spLocks noChangeShapeType="1"/>
            </p:cNvSpPr>
            <p:nvPr/>
          </p:nvSpPr>
          <p:spPr bwMode="auto">
            <a:xfrm>
              <a:off x="1138" y="2784"/>
              <a:ext cx="259"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53306" name="Text Box 58"/>
            <p:cNvSpPr txBox="1">
              <a:spLocks noChangeArrowheads="1"/>
            </p:cNvSpPr>
            <p:nvPr/>
          </p:nvSpPr>
          <p:spPr bwMode="auto">
            <a:xfrm>
              <a:off x="1325" y="3838"/>
              <a:ext cx="229" cy="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750" b="1"/>
                <a:t>Y</a:t>
              </a:r>
              <a:r>
                <a:rPr lang="en-GB" altLang="en-US" sz="600" b="1"/>
                <a:t>2</a:t>
              </a:r>
              <a:endParaRPr lang="en-GB" altLang="en-US" sz="750" b="1"/>
            </a:p>
          </p:txBody>
        </p:sp>
        <p:sp>
          <p:nvSpPr>
            <p:cNvPr id="53307" name="Line 59"/>
            <p:cNvSpPr>
              <a:spLocks noChangeShapeType="1"/>
            </p:cNvSpPr>
            <p:nvPr/>
          </p:nvSpPr>
          <p:spPr bwMode="auto">
            <a:xfrm>
              <a:off x="1426" y="2503"/>
              <a:ext cx="0" cy="1321"/>
            </a:xfrm>
            <a:prstGeom prst="line">
              <a:avLst/>
            </a:prstGeom>
            <a:noFill/>
            <a:ln w="2540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53308" name="Text Box 60"/>
            <p:cNvSpPr txBox="1">
              <a:spLocks noChangeArrowheads="1"/>
            </p:cNvSpPr>
            <p:nvPr/>
          </p:nvSpPr>
          <p:spPr bwMode="auto">
            <a:xfrm>
              <a:off x="1276" y="2357"/>
              <a:ext cx="340" cy="1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675" b="1"/>
                <a:t>LRAS</a:t>
              </a:r>
              <a:r>
                <a:rPr lang="en-GB" altLang="en-US" sz="525" b="1"/>
                <a:t>2</a:t>
              </a:r>
              <a:endParaRPr lang="en-GB" altLang="en-US" sz="675" b="1"/>
            </a:p>
          </p:txBody>
        </p:sp>
        <p:sp>
          <p:nvSpPr>
            <p:cNvPr id="53309" name="Oval 61"/>
            <p:cNvSpPr>
              <a:spLocks noChangeArrowheads="1"/>
            </p:cNvSpPr>
            <p:nvPr/>
          </p:nvSpPr>
          <p:spPr bwMode="auto">
            <a:xfrm>
              <a:off x="1402" y="3421"/>
              <a:ext cx="58" cy="42"/>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grpSp>
      <p:sp>
        <p:nvSpPr>
          <p:cNvPr id="53310" name="Oval 62"/>
          <p:cNvSpPr>
            <a:spLocks noChangeArrowheads="1"/>
          </p:cNvSpPr>
          <p:nvPr/>
        </p:nvSpPr>
        <p:spPr bwMode="auto">
          <a:xfrm>
            <a:off x="2294336" y="3328987"/>
            <a:ext cx="69056" cy="53579"/>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sp>
        <p:nvSpPr>
          <p:cNvPr id="53311" name="Text Box 63"/>
          <p:cNvSpPr txBox="1">
            <a:spLocks noChangeArrowheads="1"/>
          </p:cNvSpPr>
          <p:nvPr/>
        </p:nvSpPr>
        <p:spPr bwMode="auto">
          <a:xfrm>
            <a:off x="3006329" y="2564606"/>
            <a:ext cx="2362200" cy="392415"/>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750" b="1">
                <a:solidFill>
                  <a:schemeClr val="bg1"/>
                </a:solidFill>
              </a:rPr>
              <a:t>Shift in the LRAS curve due to better trained workers</a:t>
            </a:r>
          </a:p>
          <a:p>
            <a:pPr algn="ctr"/>
            <a:r>
              <a:rPr lang="en-GB" altLang="en-US" sz="600">
                <a:solidFill>
                  <a:schemeClr val="bg1"/>
                </a:solidFill>
              </a:rPr>
              <a:t>(e.g. because of an improvement in the Government’s education policy)</a:t>
            </a:r>
          </a:p>
        </p:txBody>
      </p:sp>
      <p:sp>
        <p:nvSpPr>
          <p:cNvPr id="53312" name="Text Box 64"/>
          <p:cNvSpPr txBox="1">
            <a:spLocks noChangeArrowheads="1"/>
          </p:cNvSpPr>
          <p:nvPr/>
        </p:nvSpPr>
        <p:spPr bwMode="auto">
          <a:xfrm>
            <a:off x="3420667" y="2990851"/>
            <a:ext cx="2010965" cy="1361911"/>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750" b="1">
                <a:solidFill>
                  <a:schemeClr val="bg1"/>
                </a:solidFill>
              </a:rPr>
              <a:t>A fall in the price level have caused a movement along the AD curve.  In other words, deflationary pressures caused by more goods and services being produced as a result of a more productive workforce, has led to an increase in total demand in the economy – consumers and firms are now able to by more products.</a:t>
            </a:r>
          </a:p>
          <a:p>
            <a:pPr algn="ctr"/>
            <a:endParaRPr lang="en-GB" altLang="en-US" sz="750" b="1">
              <a:solidFill>
                <a:schemeClr val="bg1"/>
              </a:solidFill>
            </a:endParaRPr>
          </a:p>
          <a:p>
            <a:pPr algn="ctr"/>
            <a:r>
              <a:rPr lang="en-GB" altLang="en-US" sz="750" b="1">
                <a:solidFill>
                  <a:schemeClr val="bg1"/>
                </a:solidFill>
              </a:rPr>
              <a:t>Output in the economy has risen from Y</a:t>
            </a:r>
            <a:r>
              <a:rPr lang="en-GB" altLang="en-US" sz="600" b="1">
                <a:solidFill>
                  <a:schemeClr val="bg1"/>
                </a:solidFill>
              </a:rPr>
              <a:t>1</a:t>
            </a:r>
            <a:r>
              <a:rPr lang="en-GB" altLang="en-US" sz="750" b="1">
                <a:solidFill>
                  <a:schemeClr val="bg1"/>
                </a:solidFill>
              </a:rPr>
              <a:t> to Y</a:t>
            </a:r>
            <a:r>
              <a:rPr lang="en-GB" altLang="en-US" sz="600" b="1">
                <a:solidFill>
                  <a:schemeClr val="bg1"/>
                </a:solidFill>
              </a:rPr>
              <a:t>2</a:t>
            </a:r>
          </a:p>
        </p:txBody>
      </p:sp>
      <p:sp>
        <p:nvSpPr>
          <p:cNvPr id="53313" name="Line 65"/>
          <p:cNvSpPr>
            <a:spLocks noChangeShapeType="1"/>
          </p:cNvSpPr>
          <p:nvPr/>
        </p:nvSpPr>
        <p:spPr bwMode="auto">
          <a:xfrm flipV="1">
            <a:off x="2502694" y="2651522"/>
            <a:ext cx="657225" cy="251222"/>
          </a:xfrm>
          <a:prstGeom prst="line">
            <a:avLst/>
          </a:prstGeom>
          <a:noFill/>
          <a:ln w="9525">
            <a:solidFill>
              <a:srgbClr val="FF0000"/>
            </a:solidFill>
            <a:prstDash val="dash"/>
            <a:round/>
            <a:headEnd type="oval" w="med" len="me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53314" name="Freeform 66"/>
          <p:cNvSpPr>
            <a:spLocks/>
          </p:cNvSpPr>
          <p:nvPr/>
        </p:nvSpPr>
        <p:spPr bwMode="auto">
          <a:xfrm>
            <a:off x="2520555" y="4006454"/>
            <a:ext cx="1134665" cy="504825"/>
          </a:xfrm>
          <a:custGeom>
            <a:avLst/>
            <a:gdLst>
              <a:gd name="T0" fmla="*/ 1070 w 1230"/>
              <a:gd name="T1" fmla="*/ 0 h 487"/>
              <a:gd name="T2" fmla="*/ 1052 w 1230"/>
              <a:gd name="T3" fmla="*/ 429 h 487"/>
              <a:gd name="T4" fmla="*/ 0 w 1230"/>
              <a:gd name="T5" fmla="*/ 347 h 487"/>
            </a:gdLst>
            <a:ahLst/>
            <a:cxnLst>
              <a:cxn ang="0">
                <a:pos x="T0" y="T1"/>
              </a:cxn>
              <a:cxn ang="0">
                <a:pos x="T2" y="T3"/>
              </a:cxn>
              <a:cxn ang="0">
                <a:pos x="T4" y="T5"/>
              </a:cxn>
            </a:cxnLst>
            <a:rect l="0" t="0" r="r" b="b"/>
            <a:pathLst>
              <a:path w="1230" h="487">
                <a:moveTo>
                  <a:pt x="1070" y="0"/>
                </a:moveTo>
                <a:cubicBezTo>
                  <a:pt x="1150" y="185"/>
                  <a:pt x="1230" y="371"/>
                  <a:pt x="1052" y="429"/>
                </a:cubicBezTo>
                <a:cubicBezTo>
                  <a:pt x="874" y="487"/>
                  <a:pt x="437" y="417"/>
                  <a:pt x="0" y="347"/>
                </a:cubicBezTo>
              </a:path>
            </a:pathLst>
          </a:custGeom>
          <a:noFill/>
          <a:ln w="9525" cap="flat">
            <a:solidFill>
              <a:srgbClr val="FF0000"/>
            </a:solidFill>
            <a:prstDash val="dash"/>
            <a:round/>
            <a:headEnd type="oval" w="med" len="med"/>
            <a:tailEnd type="oval"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53315" name="Line 67"/>
          <p:cNvSpPr>
            <a:spLocks noChangeShapeType="1"/>
          </p:cNvSpPr>
          <p:nvPr/>
        </p:nvSpPr>
        <p:spPr bwMode="auto">
          <a:xfrm>
            <a:off x="2359819" y="3392092"/>
            <a:ext cx="314325" cy="264319"/>
          </a:xfrm>
          <a:prstGeom prst="line">
            <a:avLst/>
          </a:prstGeom>
          <a:noFill/>
          <a:ln w="38100">
            <a:solidFill>
              <a:srgbClr val="0000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53316" name="Line 68"/>
          <p:cNvSpPr>
            <a:spLocks noChangeShapeType="1"/>
          </p:cNvSpPr>
          <p:nvPr/>
        </p:nvSpPr>
        <p:spPr bwMode="auto">
          <a:xfrm flipV="1">
            <a:off x="2518172" y="3090862"/>
            <a:ext cx="971550" cy="425054"/>
          </a:xfrm>
          <a:prstGeom prst="line">
            <a:avLst/>
          </a:prstGeom>
          <a:noFill/>
          <a:ln w="9525">
            <a:solidFill>
              <a:srgbClr val="FF0000"/>
            </a:solidFill>
            <a:prstDash val="dash"/>
            <a:round/>
            <a:headEnd type="oval" w="med" len="me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Tree>
    <p:extLst>
      <p:ext uri="{BB962C8B-B14F-4D97-AF65-F5344CB8AC3E}">
        <p14:creationId xmlns:p14="http://schemas.microsoft.com/office/powerpoint/2010/main" val="1603442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3303"/>
                                        </p:tgtEl>
                                        <p:attrNameLst>
                                          <p:attrName>style.visibility</p:attrName>
                                        </p:attrNameLst>
                                      </p:cBhvr>
                                      <p:to>
                                        <p:strVal val="visible"/>
                                      </p:to>
                                    </p:set>
                                    <p:animEffect transition="in" filter="box(in)">
                                      <p:cBhvr>
                                        <p:cTn id="7" dur="500"/>
                                        <p:tgtEl>
                                          <p:spTgt spid="533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3296"/>
                                        </p:tgtEl>
                                        <p:attrNameLst>
                                          <p:attrName>style.visibility</p:attrName>
                                        </p:attrNameLst>
                                      </p:cBhvr>
                                      <p:to>
                                        <p:strVal val="visible"/>
                                      </p:to>
                                    </p:set>
                                    <p:animEffect transition="in" filter="box(in)">
                                      <p:cBhvr>
                                        <p:cTn id="12" dur="500"/>
                                        <p:tgtEl>
                                          <p:spTgt spid="5329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53311"/>
                                        </p:tgtEl>
                                        <p:attrNameLst>
                                          <p:attrName>style.visibility</p:attrName>
                                        </p:attrNameLst>
                                      </p:cBhvr>
                                      <p:to>
                                        <p:strVal val="visible"/>
                                      </p:to>
                                    </p:set>
                                    <p:animEffect transition="in" filter="box(in)">
                                      <p:cBhvr>
                                        <p:cTn id="15" dur="500"/>
                                        <p:tgtEl>
                                          <p:spTgt spid="53311"/>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53313"/>
                                        </p:tgtEl>
                                        <p:attrNameLst>
                                          <p:attrName>style.visibility</p:attrName>
                                        </p:attrNameLst>
                                      </p:cBhvr>
                                      <p:to>
                                        <p:strVal val="visible"/>
                                      </p:to>
                                    </p:set>
                                    <p:animEffect transition="in" filter="box(in)">
                                      <p:cBhvr>
                                        <p:cTn id="18" dur="500"/>
                                        <p:tgtEl>
                                          <p:spTgt spid="5331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53312">
                                            <p:txEl>
                                              <p:pRg st="0" end="0"/>
                                            </p:txEl>
                                          </p:spTgt>
                                        </p:tgtEl>
                                        <p:attrNameLst>
                                          <p:attrName>style.visibility</p:attrName>
                                        </p:attrNameLst>
                                      </p:cBhvr>
                                      <p:to>
                                        <p:strVal val="visible"/>
                                      </p:to>
                                    </p:set>
                                    <p:animEffect transition="in" filter="box(in)">
                                      <p:cBhvr>
                                        <p:cTn id="23" dur="500"/>
                                        <p:tgtEl>
                                          <p:spTgt spid="53312">
                                            <p:txEl>
                                              <p:pRg st="0" end="0"/>
                                            </p:txEl>
                                          </p:spTgt>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53316"/>
                                        </p:tgtEl>
                                        <p:attrNameLst>
                                          <p:attrName>style.visibility</p:attrName>
                                        </p:attrNameLst>
                                      </p:cBhvr>
                                      <p:to>
                                        <p:strVal val="visible"/>
                                      </p:to>
                                    </p:set>
                                    <p:animEffect transition="in" filter="box(in)">
                                      <p:cBhvr>
                                        <p:cTn id="26" dur="500"/>
                                        <p:tgtEl>
                                          <p:spTgt spid="53316"/>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53315"/>
                                        </p:tgtEl>
                                        <p:attrNameLst>
                                          <p:attrName>style.visibility</p:attrName>
                                        </p:attrNameLst>
                                      </p:cBhvr>
                                      <p:to>
                                        <p:strVal val="visible"/>
                                      </p:to>
                                    </p:set>
                                    <p:animEffect transition="in" filter="box(in)">
                                      <p:cBhvr>
                                        <p:cTn id="29" dur="500"/>
                                        <p:tgtEl>
                                          <p:spTgt spid="5331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53312">
                                            <p:txEl>
                                              <p:pRg st="2" end="2"/>
                                            </p:txEl>
                                          </p:spTgt>
                                        </p:tgtEl>
                                        <p:attrNameLst>
                                          <p:attrName>style.visibility</p:attrName>
                                        </p:attrNameLst>
                                      </p:cBhvr>
                                      <p:to>
                                        <p:strVal val="visible"/>
                                      </p:to>
                                    </p:set>
                                    <p:animEffect transition="in" filter="box(in)">
                                      <p:cBhvr>
                                        <p:cTn id="34" dur="500"/>
                                        <p:tgtEl>
                                          <p:spTgt spid="53312">
                                            <p:txEl>
                                              <p:pRg st="2" end="2"/>
                                            </p:txEl>
                                          </p:spTgt>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53314"/>
                                        </p:tgtEl>
                                        <p:attrNameLst>
                                          <p:attrName>style.visibility</p:attrName>
                                        </p:attrNameLst>
                                      </p:cBhvr>
                                      <p:to>
                                        <p:strVal val="visible"/>
                                      </p:to>
                                    </p:set>
                                    <p:animEffect transition="in" filter="box(in)">
                                      <p:cBhvr>
                                        <p:cTn id="37" dur="500"/>
                                        <p:tgtEl>
                                          <p:spTgt spid="5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11" grpId="0" animBg="1"/>
      <p:bldP spid="53313" grpId="0" animBg="1"/>
      <p:bldP spid="53314" grpId="0" animBg="1"/>
      <p:bldP spid="53315" grpId="0" animBg="1"/>
      <p:bldP spid="533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472124"/>
            <a:ext cx="8229600" cy="5828282"/>
          </a:xfrm>
          <a:solidFill>
            <a:schemeClr val="tx1"/>
          </a:solidFill>
        </p:spPr>
        <p:txBody>
          <a:bodyPr anchor="ctr">
            <a:normAutofit/>
          </a:bodyPr>
          <a:lstStyle/>
          <a:p>
            <a:pPr marL="0" indent="0" algn="ctr">
              <a:buNone/>
            </a:pPr>
            <a:r>
              <a:rPr lang="en-US" sz="6600" b="1" dirty="0" smtClean="0">
                <a:solidFill>
                  <a:schemeClr val="bg1"/>
                </a:solidFill>
              </a:rPr>
              <a:t>30+90</a:t>
            </a:r>
            <a:endParaRPr lang="en-US" sz="6600" b="1" dirty="0">
              <a:solidFill>
                <a:schemeClr val="bg1"/>
              </a:solidFill>
            </a:endParaRPr>
          </a:p>
        </p:txBody>
      </p:sp>
    </p:spTree>
    <p:extLst>
      <p:ext uri="{BB962C8B-B14F-4D97-AF65-F5344CB8AC3E}">
        <p14:creationId xmlns:p14="http://schemas.microsoft.com/office/powerpoint/2010/main" val="36625566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4" name="Text Box 82"/>
          <p:cNvSpPr txBox="1">
            <a:spLocks noChangeArrowheads="1"/>
          </p:cNvSpPr>
          <p:nvPr/>
        </p:nvSpPr>
        <p:spPr bwMode="auto">
          <a:xfrm>
            <a:off x="2250282" y="1176338"/>
            <a:ext cx="3002489"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t>AGGREGATE DEMAND</a:t>
            </a:r>
          </a:p>
        </p:txBody>
      </p:sp>
      <p:sp>
        <p:nvSpPr>
          <p:cNvPr id="18515" name="Line 83"/>
          <p:cNvSpPr>
            <a:spLocks noChangeShapeType="1"/>
          </p:cNvSpPr>
          <p:nvPr/>
        </p:nvSpPr>
        <p:spPr bwMode="auto">
          <a:xfrm>
            <a:off x="1871663" y="1916907"/>
            <a:ext cx="0" cy="2807494"/>
          </a:xfrm>
          <a:prstGeom prst="line">
            <a:avLst/>
          </a:prstGeom>
          <a:noFill/>
          <a:ln w="1016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18516" name="Line 84"/>
          <p:cNvSpPr>
            <a:spLocks noChangeShapeType="1"/>
          </p:cNvSpPr>
          <p:nvPr/>
        </p:nvSpPr>
        <p:spPr bwMode="auto">
          <a:xfrm>
            <a:off x="1871663" y="4724400"/>
            <a:ext cx="2753916" cy="0"/>
          </a:xfrm>
          <a:prstGeom prst="line">
            <a:avLst/>
          </a:prstGeom>
          <a:noFill/>
          <a:ln w="1016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18517" name="Line 85"/>
          <p:cNvSpPr>
            <a:spLocks noChangeShapeType="1"/>
          </p:cNvSpPr>
          <p:nvPr/>
        </p:nvSpPr>
        <p:spPr bwMode="auto">
          <a:xfrm>
            <a:off x="2141936" y="2187180"/>
            <a:ext cx="2106215" cy="1944290"/>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18518" name="Text Box 86"/>
          <p:cNvSpPr txBox="1">
            <a:spLocks noChangeArrowheads="1"/>
          </p:cNvSpPr>
          <p:nvPr/>
        </p:nvSpPr>
        <p:spPr bwMode="auto">
          <a:xfrm>
            <a:off x="4301729" y="3861198"/>
            <a:ext cx="1610377" cy="53091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500" b="1"/>
              <a:t>AD</a:t>
            </a:r>
          </a:p>
          <a:p>
            <a:r>
              <a:rPr lang="en-GB" altLang="en-US" sz="900"/>
              <a:t>(</a:t>
            </a:r>
            <a:r>
              <a:rPr lang="en-GB" altLang="en-US" sz="1350" b="1"/>
              <a:t>A</a:t>
            </a:r>
            <a:r>
              <a:rPr lang="en-GB" altLang="en-US" sz="1350"/>
              <a:t>ggregate </a:t>
            </a:r>
            <a:r>
              <a:rPr lang="en-GB" altLang="en-US" sz="1350" b="1"/>
              <a:t>D</a:t>
            </a:r>
            <a:r>
              <a:rPr lang="en-GB" altLang="en-US" sz="1350"/>
              <a:t>emand</a:t>
            </a:r>
            <a:r>
              <a:rPr lang="en-GB" altLang="en-US" sz="900"/>
              <a:t>)</a:t>
            </a:r>
          </a:p>
        </p:txBody>
      </p:sp>
      <p:sp>
        <p:nvSpPr>
          <p:cNvPr id="18519" name="Text Box 87"/>
          <p:cNvSpPr txBox="1">
            <a:spLocks noChangeArrowheads="1"/>
          </p:cNvSpPr>
          <p:nvPr/>
        </p:nvSpPr>
        <p:spPr bwMode="auto">
          <a:xfrm>
            <a:off x="1277541" y="1754981"/>
            <a:ext cx="647700" cy="4154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1050" b="1"/>
              <a:t>PRICE LEVEL</a:t>
            </a:r>
          </a:p>
        </p:txBody>
      </p:sp>
      <p:sp>
        <p:nvSpPr>
          <p:cNvPr id="18520" name="Text Box 88"/>
          <p:cNvSpPr txBox="1">
            <a:spLocks noChangeArrowheads="1"/>
          </p:cNvSpPr>
          <p:nvPr/>
        </p:nvSpPr>
        <p:spPr bwMode="auto">
          <a:xfrm>
            <a:off x="4517232" y="4617244"/>
            <a:ext cx="1026319"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1050" b="1"/>
              <a:t>REAL NATIONAL INCOME / </a:t>
            </a:r>
          </a:p>
          <a:p>
            <a:pPr algn="ctr"/>
            <a:r>
              <a:rPr lang="en-GB" altLang="en-US" sz="1050" b="1"/>
              <a:t>OUTPUT</a:t>
            </a:r>
          </a:p>
        </p:txBody>
      </p:sp>
      <p:sp>
        <p:nvSpPr>
          <p:cNvPr id="18522" name="Text Box 90"/>
          <p:cNvSpPr txBox="1">
            <a:spLocks noChangeArrowheads="1"/>
          </p:cNvSpPr>
          <p:nvPr/>
        </p:nvSpPr>
        <p:spPr bwMode="auto">
          <a:xfrm>
            <a:off x="6285310" y="2171701"/>
            <a:ext cx="1527572" cy="2585323"/>
          </a:xfrm>
          <a:prstGeom prst="rect">
            <a:avLst/>
          </a:prstGeom>
          <a:solidFill>
            <a:srgbClr val="CC3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1350" b="1">
                <a:solidFill>
                  <a:schemeClr val="bg1"/>
                </a:solidFill>
              </a:rPr>
              <a:t>Factors affecting demand:</a:t>
            </a:r>
          </a:p>
          <a:p>
            <a:endParaRPr lang="en-GB" altLang="en-US" sz="1350" b="1">
              <a:solidFill>
                <a:schemeClr val="bg1"/>
              </a:solidFill>
            </a:endParaRPr>
          </a:p>
          <a:p>
            <a:r>
              <a:rPr lang="en-GB" altLang="en-US" sz="1350" b="1">
                <a:solidFill>
                  <a:schemeClr val="bg1"/>
                </a:solidFill>
              </a:rPr>
              <a:t>C = </a:t>
            </a:r>
            <a:r>
              <a:rPr lang="en-GB" altLang="en-US" sz="1350">
                <a:solidFill>
                  <a:schemeClr val="bg1"/>
                </a:solidFill>
              </a:rPr>
              <a:t>Consumption</a:t>
            </a:r>
          </a:p>
          <a:p>
            <a:endParaRPr lang="en-GB" altLang="en-US" sz="1350">
              <a:solidFill>
                <a:schemeClr val="bg1"/>
              </a:solidFill>
            </a:endParaRPr>
          </a:p>
          <a:p>
            <a:r>
              <a:rPr lang="en-GB" altLang="en-US" sz="1350" b="1">
                <a:solidFill>
                  <a:schemeClr val="bg1"/>
                </a:solidFill>
              </a:rPr>
              <a:t>I = </a:t>
            </a:r>
            <a:r>
              <a:rPr lang="en-GB" altLang="en-US" sz="1350">
                <a:solidFill>
                  <a:schemeClr val="bg1"/>
                </a:solidFill>
              </a:rPr>
              <a:t>Investment</a:t>
            </a:r>
          </a:p>
          <a:p>
            <a:endParaRPr lang="en-GB" altLang="en-US" sz="1350">
              <a:solidFill>
                <a:schemeClr val="bg1"/>
              </a:solidFill>
            </a:endParaRPr>
          </a:p>
          <a:p>
            <a:r>
              <a:rPr lang="en-GB" altLang="en-US" sz="1350" b="1">
                <a:solidFill>
                  <a:schemeClr val="bg1"/>
                </a:solidFill>
              </a:rPr>
              <a:t>G = </a:t>
            </a:r>
            <a:r>
              <a:rPr lang="en-GB" altLang="en-US" sz="1350">
                <a:solidFill>
                  <a:schemeClr val="bg1"/>
                </a:solidFill>
              </a:rPr>
              <a:t>Government Spending</a:t>
            </a:r>
          </a:p>
          <a:p>
            <a:endParaRPr lang="en-GB" altLang="en-US" sz="1350">
              <a:solidFill>
                <a:schemeClr val="bg1"/>
              </a:solidFill>
            </a:endParaRPr>
          </a:p>
          <a:p>
            <a:r>
              <a:rPr lang="en-GB" altLang="en-US" sz="1350" b="1">
                <a:solidFill>
                  <a:schemeClr val="bg1"/>
                </a:solidFill>
              </a:rPr>
              <a:t>X-M = </a:t>
            </a:r>
            <a:r>
              <a:rPr lang="en-GB" altLang="en-US" sz="1350">
                <a:solidFill>
                  <a:schemeClr val="bg1"/>
                </a:solidFill>
              </a:rPr>
              <a:t>Exports-Imports</a:t>
            </a:r>
          </a:p>
        </p:txBody>
      </p:sp>
    </p:spTree>
    <p:extLst>
      <p:ext uri="{BB962C8B-B14F-4D97-AF65-F5344CB8AC3E}">
        <p14:creationId xmlns:p14="http://schemas.microsoft.com/office/powerpoint/2010/main" val="910337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522"/>
                                        </p:tgtEl>
                                        <p:attrNameLst>
                                          <p:attrName>style.visibility</p:attrName>
                                        </p:attrNameLst>
                                      </p:cBhvr>
                                      <p:to>
                                        <p:strVal val="visible"/>
                                      </p:to>
                                    </p:set>
                                    <p:animEffect transition="in" filter="box(in)">
                                      <p:cBhvr>
                                        <p:cTn id="7" dur="500"/>
                                        <p:tgtEl>
                                          <p:spTgt spid="18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2250282" y="1176338"/>
            <a:ext cx="421294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t>AGGREGATE SUPPLY – short run</a:t>
            </a:r>
          </a:p>
        </p:txBody>
      </p:sp>
      <p:sp>
        <p:nvSpPr>
          <p:cNvPr id="46083" name="Line 3"/>
          <p:cNvSpPr>
            <a:spLocks noChangeShapeType="1"/>
          </p:cNvSpPr>
          <p:nvPr/>
        </p:nvSpPr>
        <p:spPr bwMode="auto">
          <a:xfrm>
            <a:off x="1871663" y="1916907"/>
            <a:ext cx="0" cy="2807494"/>
          </a:xfrm>
          <a:prstGeom prst="line">
            <a:avLst/>
          </a:prstGeom>
          <a:noFill/>
          <a:ln w="1016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46084" name="Line 4"/>
          <p:cNvSpPr>
            <a:spLocks noChangeShapeType="1"/>
          </p:cNvSpPr>
          <p:nvPr/>
        </p:nvSpPr>
        <p:spPr bwMode="auto">
          <a:xfrm>
            <a:off x="1871663" y="4724400"/>
            <a:ext cx="2753916" cy="0"/>
          </a:xfrm>
          <a:prstGeom prst="line">
            <a:avLst/>
          </a:prstGeom>
          <a:noFill/>
          <a:ln w="1016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46085" name="Line 5"/>
          <p:cNvSpPr>
            <a:spLocks noChangeShapeType="1"/>
          </p:cNvSpPr>
          <p:nvPr/>
        </p:nvSpPr>
        <p:spPr bwMode="auto">
          <a:xfrm flipV="1">
            <a:off x="2195514" y="2349105"/>
            <a:ext cx="2051447" cy="2106215"/>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46086" name="Text Box 6"/>
          <p:cNvSpPr txBox="1">
            <a:spLocks noChangeArrowheads="1"/>
          </p:cNvSpPr>
          <p:nvPr/>
        </p:nvSpPr>
        <p:spPr bwMode="auto">
          <a:xfrm>
            <a:off x="4355307" y="2139554"/>
            <a:ext cx="1694695" cy="53091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500" b="1"/>
              <a:t>SRAS</a:t>
            </a:r>
          </a:p>
          <a:p>
            <a:r>
              <a:rPr lang="en-GB" altLang="en-US" sz="900"/>
              <a:t>(</a:t>
            </a:r>
            <a:r>
              <a:rPr lang="en-GB" altLang="en-US" sz="1350" b="1"/>
              <a:t>S</a:t>
            </a:r>
            <a:r>
              <a:rPr lang="en-GB" altLang="en-US" sz="900"/>
              <a:t>hort </a:t>
            </a:r>
            <a:r>
              <a:rPr lang="en-GB" altLang="en-US" sz="1350" b="1"/>
              <a:t>R</a:t>
            </a:r>
            <a:r>
              <a:rPr lang="en-GB" altLang="en-US" sz="900"/>
              <a:t>un </a:t>
            </a:r>
            <a:r>
              <a:rPr lang="en-GB" altLang="en-US" sz="1350" b="1"/>
              <a:t>A</a:t>
            </a:r>
            <a:r>
              <a:rPr lang="en-GB" altLang="en-US" sz="900"/>
              <a:t>ggregate </a:t>
            </a:r>
            <a:r>
              <a:rPr lang="en-GB" altLang="en-US" sz="1350" b="1"/>
              <a:t>S</a:t>
            </a:r>
            <a:r>
              <a:rPr lang="en-GB" altLang="en-US" sz="900"/>
              <a:t>upply)</a:t>
            </a:r>
          </a:p>
        </p:txBody>
      </p:sp>
      <p:sp>
        <p:nvSpPr>
          <p:cNvPr id="46087" name="Text Box 7"/>
          <p:cNvSpPr txBox="1">
            <a:spLocks noChangeArrowheads="1"/>
          </p:cNvSpPr>
          <p:nvPr/>
        </p:nvSpPr>
        <p:spPr bwMode="auto">
          <a:xfrm>
            <a:off x="1277541" y="1754981"/>
            <a:ext cx="647700" cy="4154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1050" b="1"/>
              <a:t>PRICE LEVEL</a:t>
            </a:r>
          </a:p>
        </p:txBody>
      </p:sp>
      <p:sp>
        <p:nvSpPr>
          <p:cNvPr id="46088" name="Text Box 8"/>
          <p:cNvSpPr txBox="1">
            <a:spLocks noChangeArrowheads="1"/>
          </p:cNvSpPr>
          <p:nvPr/>
        </p:nvSpPr>
        <p:spPr bwMode="auto">
          <a:xfrm>
            <a:off x="4517233" y="4617245"/>
            <a:ext cx="917972"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1050" b="1"/>
              <a:t>REAL NATIONAL INCOME / </a:t>
            </a:r>
          </a:p>
          <a:p>
            <a:pPr algn="ctr"/>
            <a:r>
              <a:rPr lang="en-GB" altLang="en-US" sz="1050" b="1"/>
              <a:t>OUTPUT</a:t>
            </a:r>
          </a:p>
        </p:txBody>
      </p:sp>
      <p:sp>
        <p:nvSpPr>
          <p:cNvPr id="46090" name="Text Box 10"/>
          <p:cNvSpPr txBox="1">
            <a:spLocks noChangeArrowheads="1"/>
          </p:cNvSpPr>
          <p:nvPr/>
        </p:nvSpPr>
        <p:spPr bwMode="auto">
          <a:xfrm>
            <a:off x="5975747" y="1646636"/>
            <a:ext cx="1837134" cy="4247317"/>
          </a:xfrm>
          <a:prstGeom prst="rect">
            <a:avLst/>
          </a:prstGeom>
          <a:solidFill>
            <a:srgbClr val="CC3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1350" b="1" u="sng">
                <a:solidFill>
                  <a:schemeClr val="bg1"/>
                </a:solidFill>
              </a:rPr>
              <a:t>Factors affecting supply in the short run (movement along the curve):</a:t>
            </a:r>
          </a:p>
          <a:p>
            <a:endParaRPr lang="en-GB" altLang="en-US" sz="1350" b="1" u="sng">
              <a:solidFill>
                <a:schemeClr val="bg1"/>
              </a:solidFill>
            </a:endParaRPr>
          </a:p>
          <a:p>
            <a:r>
              <a:rPr lang="en-GB" altLang="en-US" sz="1350">
                <a:solidFill>
                  <a:schemeClr val="bg1"/>
                </a:solidFill>
              </a:rPr>
              <a:t>(1) Price Level</a:t>
            </a:r>
          </a:p>
          <a:p>
            <a:endParaRPr lang="en-GB" altLang="en-US" sz="1350">
              <a:solidFill>
                <a:schemeClr val="bg1"/>
              </a:solidFill>
            </a:endParaRPr>
          </a:p>
          <a:p>
            <a:r>
              <a:rPr lang="en-GB" altLang="en-US" sz="1350" b="1" u="sng">
                <a:solidFill>
                  <a:schemeClr val="bg1"/>
                </a:solidFill>
              </a:rPr>
              <a:t>Factors affecting supply in the short run (shift the curve):</a:t>
            </a:r>
          </a:p>
          <a:p>
            <a:endParaRPr lang="en-GB" altLang="en-US" sz="1350" b="1" u="sng">
              <a:solidFill>
                <a:schemeClr val="bg1"/>
              </a:solidFill>
            </a:endParaRPr>
          </a:p>
          <a:p>
            <a:r>
              <a:rPr lang="en-GB" altLang="en-US" sz="1350">
                <a:solidFill>
                  <a:schemeClr val="bg1"/>
                </a:solidFill>
              </a:rPr>
              <a:t>Costs of production:</a:t>
            </a:r>
          </a:p>
          <a:p>
            <a:endParaRPr lang="en-GB" altLang="en-US" sz="1350">
              <a:solidFill>
                <a:schemeClr val="bg1"/>
              </a:solidFill>
            </a:endParaRPr>
          </a:p>
          <a:p>
            <a:r>
              <a:rPr lang="en-GB" altLang="en-US" sz="1350">
                <a:solidFill>
                  <a:schemeClr val="bg1"/>
                </a:solidFill>
              </a:rPr>
              <a:t>(1) Raw material prices faced by firms</a:t>
            </a:r>
          </a:p>
          <a:p>
            <a:endParaRPr lang="en-GB" altLang="en-US" sz="1350">
              <a:solidFill>
                <a:schemeClr val="bg1"/>
              </a:solidFill>
            </a:endParaRPr>
          </a:p>
          <a:p>
            <a:r>
              <a:rPr lang="en-GB" altLang="en-US" sz="1350">
                <a:solidFill>
                  <a:schemeClr val="bg1"/>
                </a:solidFill>
              </a:rPr>
              <a:t>(2) Wage rates faced by firms</a:t>
            </a:r>
          </a:p>
          <a:p>
            <a:endParaRPr lang="en-GB" altLang="en-US" sz="1350">
              <a:solidFill>
                <a:schemeClr val="bg1"/>
              </a:solidFill>
            </a:endParaRPr>
          </a:p>
          <a:p>
            <a:r>
              <a:rPr lang="en-GB" altLang="en-US" sz="1350">
                <a:solidFill>
                  <a:schemeClr val="bg1"/>
                </a:solidFill>
              </a:rPr>
              <a:t>(3) Taxation on firms</a:t>
            </a:r>
          </a:p>
        </p:txBody>
      </p:sp>
    </p:spTree>
    <p:extLst>
      <p:ext uri="{BB962C8B-B14F-4D97-AF65-F5344CB8AC3E}">
        <p14:creationId xmlns:p14="http://schemas.microsoft.com/office/powerpoint/2010/main" val="998360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090"/>
                                        </p:tgtEl>
                                        <p:attrNameLst>
                                          <p:attrName>style.visibility</p:attrName>
                                        </p:attrNameLst>
                                      </p:cBhvr>
                                      <p:to>
                                        <p:strVal val="visible"/>
                                      </p:to>
                                    </p:set>
                                    <p:animEffect transition="in" filter="box(in)">
                                      <p:cBhvr>
                                        <p:cTn id="7" dur="500"/>
                                        <p:tgtEl>
                                          <p:spTgt spid="46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331119" y="1014413"/>
            <a:ext cx="5906425"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t>MACROECONOMIC EQUILIBRIUM – short run</a:t>
            </a:r>
          </a:p>
        </p:txBody>
      </p:sp>
      <p:pic>
        <p:nvPicPr>
          <p:cNvPr id="26640" name="Picture 16"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1" y="2078831"/>
            <a:ext cx="4050506" cy="2696766"/>
          </a:xfrm>
          <a:prstGeom prst="rect">
            <a:avLst/>
          </a:prstGeom>
          <a:noFill/>
          <a:extLst>
            <a:ext uri="{909E8E84-426E-40dd-AFC4-6F175D3DCCD1}">
              <a14:hiddenFill xmlns="" xmlns:a14="http://schemas.microsoft.com/office/drawing/2010/main">
                <a:solidFill>
                  <a:srgbClr val="FFFFFF"/>
                </a:solidFill>
              </a14:hiddenFill>
            </a:ext>
          </a:extLst>
        </p:spPr>
      </p:pic>
      <p:sp>
        <p:nvSpPr>
          <p:cNvPr id="26641" name="Text Box 17"/>
          <p:cNvSpPr txBox="1">
            <a:spLocks noChangeArrowheads="1"/>
          </p:cNvSpPr>
          <p:nvPr/>
        </p:nvSpPr>
        <p:spPr bwMode="auto">
          <a:xfrm>
            <a:off x="5381625" y="1863328"/>
            <a:ext cx="2511029" cy="337015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2400" b="1">
                <a:solidFill>
                  <a:schemeClr val="bg1"/>
                </a:solidFill>
              </a:rPr>
              <a:t>EXERCISE:</a:t>
            </a:r>
          </a:p>
          <a:p>
            <a:r>
              <a:rPr lang="en-GB" altLang="en-US" sz="1350">
                <a:solidFill>
                  <a:schemeClr val="bg1"/>
                </a:solidFill>
              </a:rPr>
              <a:t>Explain what will happen to economic growth and inflation by drawing a short run macroeconomic AD/SRAS diagram (use bullet points with a very brief explanation)  for the following situations:</a:t>
            </a:r>
          </a:p>
          <a:p>
            <a:endParaRPr lang="en-GB" altLang="en-US" sz="1350">
              <a:solidFill>
                <a:schemeClr val="bg1"/>
              </a:solidFill>
            </a:endParaRPr>
          </a:p>
          <a:p>
            <a:r>
              <a:rPr lang="en-GB" altLang="en-US" sz="1350">
                <a:solidFill>
                  <a:schemeClr val="bg1"/>
                </a:solidFill>
              </a:rPr>
              <a:t>(1) An increase in consumer confidence</a:t>
            </a:r>
          </a:p>
          <a:p>
            <a:endParaRPr lang="en-GB" altLang="en-US" sz="1350">
              <a:solidFill>
                <a:schemeClr val="bg1"/>
              </a:solidFill>
            </a:endParaRPr>
          </a:p>
          <a:p>
            <a:r>
              <a:rPr lang="en-GB" altLang="en-US" sz="1350">
                <a:solidFill>
                  <a:schemeClr val="bg1"/>
                </a:solidFill>
              </a:rPr>
              <a:t>(2) An increase in income tax</a:t>
            </a:r>
          </a:p>
          <a:p>
            <a:endParaRPr lang="en-GB" altLang="en-US" sz="1350">
              <a:solidFill>
                <a:schemeClr val="bg1"/>
              </a:solidFill>
            </a:endParaRPr>
          </a:p>
          <a:p>
            <a:r>
              <a:rPr lang="en-GB" altLang="en-US" sz="1350">
                <a:solidFill>
                  <a:schemeClr val="bg1"/>
                </a:solidFill>
              </a:rPr>
              <a:t>(3) Rise in oil prices</a:t>
            </a:r>
          </a:p>
        </p:txBody>
      </p:sp>
    </p:spTree>
    <p:extLst>
      <p:ext uri="{BB962C8B-B14F-4D97-AF65-F5344CB8AC3E}">
        <p14:creationId xmlns:p14="http://schemas.microsoft.com/office/powerpoint/2010/main" val="6480132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41"/>
                                        </p:tgtEl>
                                        <p:attrNameLst>
                                          <p:attrName>style.visibility</p:attrName>
                                        </p:attrNameLst>
                                      </p:cBhvr>
                                      <p:to>
                                        <p:strVal val="visible"/>
                                      </p:to>
                                    </p:set>
                                    <p:animEffect transition="in" filter="box(in)">
                                      <p:cBhvr>
                                        <p:cTn id="7" dur="500"/>
                                        <p:tgtEl>
                                          <p:spTgt spid="26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2250281" y="1176338"/>
            <a:ext cx="409432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t>AGGREGATE SUPPLY – long run</a:t>
            </a:r>
          </a:p>
        </p:txBody>
      </p:sp>
      <p:sp>
        <p:nvSpPr>
          <p:cNvPr id="47107" name="Line 3"/>
          <p:cNvSpPr>
            <a:spLocks noChangeShapeType="1"/>
          </p:cNvSpPr>
          <p:nvPr/>
        </p:nvSpPr>
        <p:spPr bwMode="auto">
          <a:xfrm>
            <a:off x="1871663" y="1916907"/>
            <a:ext cx="0" cy="2807494"/>
          </a:xfrm>
          <a:prstGeom prst="line">
            <a:avLst/>
          </a:prstGeom>
          <a:noFill/>
          <a:ln w="1016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47108" name="Line 4"/>
          <p:cNvSpPr>
            <a:spLocks noChangeShapeType="1"/>
          </p:cNvSpPr>
          <p:nvPr/>
        </p:nvSpPr>
        <p:spPr bwMode="auto">
          <a:xfrm>
            <a:off x="1871663" y="4724400"/>
            <a:ext cx="2753916" cy="0"/>
          </a:xfrm>
          <a:prstGeom prst="line">
            <a:avLst/>
          </a:prstGeom>
          <a:noFill/>
          <a:ln w="1016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47109" name="Line 5"/>
          <p:cNvSpPr>
            <a:spLocks noChangeShapeType="1"/>
          </p:cNvSpPr>
          <p:nvPr/>
        </p:nvSpPr>
        <p:spPr bwMode="auto">
          <a:xfrm flipV="1">
            <a:off x="3275410" y="2078831"/>
            <a:ext cx="0" cy="2591991"/>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47110" name="Text Box 6"/>
          <p:cNvSpPr txBox="1">
            <a:spLocks noChangeArrowheads="1"/>
          </p:cNvSpPr>
          <p:nvPr/>
        </p:nvSpPr>
        <p:spPr bwMode="auto">
          <a:xfrm>
            <a:off x="3383757" y="1754982"/>
            <a:ext cx="2237151" cy="53091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500" b="1"/>
              <a:t>LRAS</a:t>
            </a:r>
          </a:p>
          <a:p>
            <a:r>
              <a:rPr lang="en-GB" altLang="en-US" sz="900"/>
              <a:t>(</a:t>
            </a:r>
            <a:r>
              <a:rPr lang="en-GB" altLang="en-US" sz="1350" b="1"/>
              <a:t>L</a:t>
            </a:r>
            <a:r>
              <a:rPr lang="en-GB" altLang="en-US" sz="1350"/>
              <a:t>ong </a:t>
            </a:r>
            <a:r>
              <a:rPr lang="en-GB" altLang="en-US" sz="1350" b="1"/>
              <a:t>R</a:t>
            </a:r>
            <a:r>
              <a:rPr lang="en-GB" altLang="en-US" sz="1350"/>
              <a:t>un </a:t>
            </a:r>
            <a:r>
              <a:rPr lang="en-GB" altLang="en-US" sz="1350" b="1"/>
              <a:t>A</a:t>
            </a:r>
            <a:r>
              <a:rPr lang="en-GB" altLang="en-US" sz="1350"/>
              <a:t>ggregate </a:t>
            </a:r>
            <a:r>
              <a:rPr lang="en-GB" altLang="en-US" sz="1350" b="1"/>
              <a:t>S</a:t>
            </a:r>
            <a:r>
              <a:rPr lang="en-GB" altLang="en-US" sz="1350"/>
              <a:t>upply) </a:t>
            </a:r>
            <a:endParaRPr lang="en-GB" altLang="en-US" sz="900"/>
          </a:p>
        </p:txBody>
      </p:sp>
      <p:sp>
        <p:nvSpPr>
          <p:cNvPr id="47111" name="Text Box 7"/>
          <p:cNvSpPr txBox="1">
            <a:spLocks noChangeArrowheads="1"/>
          </p:cNvSpPr>
          <p:nvPr/>
        </p:nvSpPr>
        <p:spPr bwMode="auto">
          <a:xfrm>
            <a:off x="1277541" y="1754981"/>
            <a:ext cx="647700" cy="4154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1050" b="1"/>
              <a:t>PRICE LEVEL</a:t>
            </a:r>
          </a:p>
        </p:txBody>
      </p:sp>
      <p:sp>
        <p:nvSpPr>
          <p:cNvPr id="47112" name="Text Box 8"/>
          <p:cNvSpPr txBox="1">
            <a:spLocks noChangeArrowheads="1"/>
          </p:cNvSpPr>
          <p:nvPr/>
        </p:nvSpPr>
        <p:spPr bwMode="auto">
          <a:xfrm>
            <a:off x="4517233" y="4617245"/>
            <a:ext cx="917972"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1050" b="1"/>
              <a:t>REAL NATIONAL INCOME / </a:t>
            </a:r>
          </a:p>
          <a:p>
            <a:pPr algn="ctr"/>
            <a:r>
              <a:rPr lang="en-GB" altLang="en-US" sz="1050" b="1"/>
              <a:t>OUTPUT</a:t>
            </a:r>
          </a:p>
        </p:txBody>
      </p:sp>
      <p:sp>
        <p:nvSpPr>
          <p:cNvPr id="47113" name="Text Box 9"/>
          <p:cNvSpPr txBox="1">
            <a:spLocks noChangeArrowheads="1"/>
          </p:cNvSpPr>
          <p:nvPr/>
        </p:nvSpPr>
        <p:spPr bwMode="auto">
          <a:xfrm>
            <a:off x="5543551" y="1970485"/>
            <a:ext cx="2269331" cy="2793072"/>
          </a:xfrm>
          <a:prstGeom prst="rect">
            <a:avLst/>
          </a:prstGeom>
          <a:solidFill>
            <a:srgbClr val="CC3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1350" b="1">
                <a:solidFill>
                  <a:schemeClr val="bg1"/>
                </a:solidFill>
              </a:rPr>
              <a:t>Factors affecting supply in the long run:</a:t>
            </a:r>
          </a:p>
          <a:p>
            <a:endParaRPr lang="en-GB" altLang="en-US" sz="1350" b="1">
              <a:solidFill>
                <a:schemeClr val="bg1"/>
              </a:solidFill>
            </a:endParaRPr>
          </a:p>
          <a:p>
            <a:r>
              <a:rPr lang="en-GB" altLang="en-US" sz="1350" b="1">
                <a:solidFill>
                  <a:schemeClr val="bg1"/>
                </a:solidFill>
              </a:rPr>
              <a:t>Improving resources in the economy – e.g. labour AND capital.</a:t>
            </a:r>
          </a:p>
          <a:p>
            <a:endParaRPr lang="en-GB" altLang="en-US" sz="1350" b="1">
              <a:solidFill>
                <a:schemeClr val="bg1"/>
              </a:solidFill>
            </a:endParaRPr>
          </a:p>
          <a:p>
            <a:r>
              <a:rPr lang="en-GB" altLang="en-US" sz="1350" b="1">
                <a:solidFill>
                  <a:schemeClr val="bg1"/>
                </a:solidFill>
              </a:rPr>
              <a:t>By improving the quantity (amount) and quality (productivity) of labour and capital, the productive capacity of the economy increase.</a:t>
            </a:r>
          </a:p>
        </p:txBody>
      </p:sp>
    </p:spTree>
    <p:extLst>
      <p:ext uri="{BB962C8B-B14F-4D97-AF65-F5344CB8AC3E}">
        <p14:creationId xmlns:p14="http://schemas.microsoft.com/office/powerpoint/2010/main" val="1747787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7113"/>
                                        </p:tgtEl>
                                        <p:attrNameLst>
                                          <p:attrName>style.visibility</p:attrName>
                                        </p:attrNameLst>
                                      </p:cBhvr>
                                      <p:to>
                                        <p:strVal val="visible"/>
                                      </p:to>
                                    </p:set>
                                    <p:animEffect transition="in" filter="box(in)">
                                      <p:cBhvr>
                                        <p:cTn id="7" dur="500"/>
                                        <p:tgtEl>
                                          <p:spTgt spid="47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Line 5"/>
          <p:cNvSpPr>
            <a:spLocks noChangeShapeType="1"/>
          </p:cNvSpPr>
          <p:nvPr/>
        </p:nvSpPr>
        <p:spPr bwMode="auto">
          <a:xfrm flipV="1">
            <a:off x="3275410" y="2187180"/>
            <a:ext cx="0" cy="2106215"/>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48130" name="Text Box 2"/>
          <p:cNvSpPr txBox="1">
            <a:spLocks noChangeArrowheads="1"/>
          </p:cNvSpPr>
          <p:nvPr/>
        </p:nvSpPr>
        <p:spPr bwMode="auto">
          <a:xfrm>
            <a:off x="1331120" y="1014413"/>
            <a:ext cx="5787803"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t>MACROECONOMIC EQUILIBRIUM – long run</a:t>
            </a:r>
          </a:p>
        </p:txBody>
      </p:sp>
      <p:sp>
        <p:nvSpPr>
          <p:cNvPr id="48132" name="Text Box 4"/>
          <p:cNvSpPr txBox="1">
            <a:spLocks noChangeArrowheads="1"/>
          </p:cNvSpPr>
          <p:nvPr/>
        </p:nvSpPr>
        <p:spPr bwMode="auto">
          <a:xfrm>
            <a:off x="5381625" y="1863329"/>
            <a:ext cx="2511029" cy="3993401"/>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2400" b="1">
                <a:solidFill>
                  <a:schemeClr val="bg1"/>
                </a:solidFill>
              </a:rPr>
              <a:t>EXERCISE:</a:t>
            </a:r>
          </a:p>
          <a:p>
            <a:r>
              <a:rPr lang="en-GB" altLang="en-US" sz="1350">
                <a:solidFill>
                  <a:schemeClr val="bg1"/>
                </a:solidFill>
              </a:rPr>
              <a:t>Explain what will happen to economic growth and inflation by drawing a LONG run macroeconomic AD/LRAS diagram (use bullet points with a very brief explanation)  for the following situations:</a:t>
            </a:r>
          </a:p>
          <a:p>
            <a:endParaRPr lang="en-GB" altLang="en-US" sz="1350">
              <a:solidFill>
                <a:schemeClr val="bg1"/>
              </a:solidFill>
            </a:endParaRPr>
          </a:p>
          <a:p>
            <a:r>
              <a:rPr lang="en-GB" altLang="en-US" sz="1350">
                <a:solidFill>
                  <a:schemeClr val="bg1"/>
                </a:solidFill>
              </a:rPr>
              <a:t>(1) Extra education and training improves the productivity of workers</a:t>
            </a:r>
          </a:p>
          <a:p>
            <a:endParaRPr lang="en-GB" altLang="en-US" sz="1350">
              <a:solidFill>
                <a:schemeClr val="bg1"/>
              </a:solidFill>
            </a:endParaRPr>
          </a:p>
          <a:p>
            <a:r>
              <a:rPr lang="en-GB" altLang="en-US" sz="1350">
                <a:solidFill>
                  <a:schemeClr val="bg1"/>
                </a:solidFill>
              </a:rPr>
              <a:t>(2) A world war that destroys large parts of the UK</a:t>
            </a:r>
          </a:p>
          <a:p>
            <a:endParaRPr lang="en-GB" altLang="en-US" sz="1350">
              <a:solidFill>
                <a:schemeClr val="bg1"/>
              </a:solidFill>
            </a:endParaRPr>
          </a:p>
          <a:p>
            <a:r>
              <a:rPr lang="en-GB" altLang="en-US" sz="1350">
                <a:solidFill>
                  <a:schemeClr val="bg1"/>
                </a:solidFill>
              </a:rPr>
              <a:t>(3) Improvements in computer technology</a:t>
            </a:r>
          </a:p>
        </p:txBody>
      </p:sp>
      <p:sp>
        <p:nvSpPr>
          <p:cNvPr id="48134" name="Line 6"/>
          <p:cNvSpPr>
            <a:spLocks noChangeShapeType="1"/>
          </p:cNvSpPr>
          <p:nvPr/>
        </p:nvSpPr>
        <p:spPr bwMode="auto">
          <a:xfrm>
            <a:off x="1871663" y="1916907"/>
            <a:ext cx="0" cy="2807494"/>
          </a:xfrm>
          <a:prstGeom prst="line">
            <a:avLst/>
          </a:prstGeom>
          <a:noFill/>
          <a:ln w="1016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48135" name="Line 7"/>
          <p:cNvSpPr>
            <a:spLocks noChangeShapeType="1"/>
          </p:cNvSpPr>
          <p:nvPr/>
        </p:nvSpPr>
        <p:spPr bwMode="auto">
          <a:xfrm>
            <a:off x="1871663" y="4724400"/>
            <a:ext cx="2753916" cy="0"/>
          </a:xfrm>
          <a:prstGeom prst="line">
            <a:avLst/>
          </a:prstGeom>
          <a:noFill/>
          <a:ln w="1016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48136" name="Line 8"/>
          <p:cNvSpPr>
            <a:spLocks noChangeShapeType="1"/>
          </p:cNvSpPr>
          <p:nvPr/>
        </p:nvSpPr>
        <p:spPr bwMode="auto">
          <a:xfrm flipV="1">
            <a:off x="3275410" y="2078831"/>
            <a:ext cx="0" cy="2591991"/>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48138" name="Text Box 10"/>
          <p:cNvSpPr txBox="1">
            <a:spLocks noChangeArrowheads="1"/>
          </p:cNvSpPr>
          <p:nvPr/>
        </p:nvSpPr>
        <p:spPr bwMode="auto">
          <a:xfrm>
            <a:off x="4517233" y="4617245"/>
            <a:ext cx="917972"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1050" b="1"/>
              <a:t>REAL NATIONAL INCOME / </a:t>
            </a:r>
          </a:p>
          <a:p>
            <a:pPr algn="ctr"/>
            <a:r>
              <a:rPr lang="en-GB" altLang="en-US" sz="1050" b="1"/>
              <a:t>OUTPUT</a:t>
            </a:r>
          </a:p>
        </p:txBody>
      </p:sp>
      <p:sp>
        <p:nvSpPr>
          <p:cNvPr id="48139" name="Text Box 11"/>
          <p:cNvSpPr txBox="1">
            <a:spLocks noChangeArrowheads="1"/>
          </p:cNvSpPr>
          <p:nvPr/>
        </p:nvSpPr>
        <p:spPr bwMode="auto">
          <a:xfrm>
            <a:off x="1277541" y="1754981"/>
            <a:ext cx="647700" cy="4154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1050" b="1"/>
              <a:t>PRICE LEVEL</a:t>
            </a:r>
          </a:p>
        </p:txBody>
      </p:sp>
      <p:sp>
        <p:nvSpPr>
          <p:cNvPr id="48140" name="Line 12"/>
          <p:cNvSpPr>
            <a:spLocks noChangeShapeType="1"/>
          </p:cNvSpPr>
          <p:nvPr/>
        </p:nvSpPr>
        <p:spPr bwMode="auto">
          <a:xfrm flipH="1" flipV="1">
            <a:off x="2195513" y="2132411"/>
            <a:ext cx="2268141" cy="2431256"/>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48141" name="Text Box 13"/>
          <p:cNvSpPr txBox="1">
            <a:spLocks noChangeArrowheads="1"/>
          </p:cNvSpPr>
          <p:nvPr/>
        </p:nvSpPr>
        <p:spPr bwMode="auto">
          <a:xfrm>
            <a:off x="3261124" y="1901428"/>
            <a:ext cx="530915" cy="3000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350"/>
              <a:t>LRAS</a:t>
            </a:r>
          </a:p>
        </p:txBody>
      </p:sp>
      <p:sp>
        <p:nvSpPr>
          <p:cNvPr id="48142" name="Text Box 14"/>
          <p:cNvSpPr txBox="1">
            <a:spLocks noChangeArrowheads="1"/>
          </p:cNvSpPr>
          <p:nvPr/>
        </p:nvSpPr>
        <p:spPr bwMode="auto">
          <a:xfrm>
            <a:off x="4463653" y="4346972"/>
            <a:ext cx="389850" cy="3000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350"/>
              <a:t>AD</a:t>
            </a:r>
          </a:p>
        </p:txBody>
      </p:sp>
    </p:spTree>
    <p:extLst>
      <p:ext uri="{BB962C8B-B14F-4D97-AF65-F5344CB8AC3E}">
        <p14:creationId xmlns:p14="http://schemas.microsoft.com/office/powerpoint/2010/main" val="3188356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box(in)">
                                      <p:cBhvr>
                                        <p:cTn id="7"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FF0000"/>
                </a:solidFill>
              </a:rPr>
              <a:t>RWS 8: Supply Side Policies</a:t>
            </a:r>
            <a:endParaRPr lang="en-US" sz="6000" b="1"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pPr marL="0" indent="0">
              <a:buNone/>
            </a:pPr>
            <a:r>
              <a:rPr lang="en-US" sz="4400" b="1" dirty="0"/>
              <a:t>THE BIG QUESTION FOR THIS WEEK</a:t>
            </a:r>
            <a:endParaRPr lang="en-US" sz="4400" b="1" dirty="0" smtClean="0">
              <a:solidFill>
                <a:schemeClr val="tx2"/>
              </a:solidFill>
            </a:endParaRPr>
          </a:p>
          <a:p>
            <a:pPr marL="0" indent="0">
              <a:buNone/>
            </a:pPr>
            <a:r>
              <a:rPr lang="en-US" sz="4400" b="1" dirty="0" smtClean="0">
                <a:solidFill>
                  <a:schemeClr val="tx2"/>
                </a:solidFill>
              </a:rPr>
              <a:t>What are supply side policies and how do they effect the economy?</a:t>
            </a:r>
          </a:p>
          <a:p>
            <a:pPr marL="0" indent="0">
              <a:buNone/>
            </a:pPr>
            <a:endParaRPr lang="en-US" dirty="0" smtClean="0"/>
          </a:p>
          <a:p>
            <a:pPr marL="0" indent="0">
              <a:buNone/>
            </a:pPr>
            <a:r>
              <a:rPr lang="en-US" b="1" dirty="0" smtClean="0"/>
              <a:t>In other words:</a:t>
            </a:r>
          </a:p>
          <a:p>
            <a:r>
              <a:rPr lang="en-US" dirty="0" smtClean="0"/>
              <a:t>Defining ‘supply side policies’ and ‘free market’ v ‘interventionist’ policies</a:t>
            </a:r>
          </a:p>
          <a:p>
            <a:r>
              <a:rPr lang="en-US" dirty="0"/>
              <a:t>Using AD/AS Analysis and PPF Analysis to describe the effect of supply side policies on the </a:t>
            </a:r>
            <a:r>
              <a:rPr lang="en-US" dirty="0" err="1"/>
              <a:t>macroeconomy</a:t>
            </a:r>
            <a:endParaRPr lang="en-US" dirty="0"/>
          </a:p>
          <a:p>
            <a:r>
              <a:rPr lang="en-US" dirty="0" smtClean="0"/>
              <a:t>Comparison with </a:t>
            </a:r>
            <a:r>
              <a:rPr lang="en-US" dirty="0"/>
              <a:t>f</a:t>
            </a:r>
            <a:r>
              <a:rPr lang="en-US" dirty="0" smtClean="0"/>
              <a:t>iscal policy and the importance of fiscal rules</a:t>
            </a:r>
          </a:p>
        </p:txBody>
      </p:sp>
    </p:spTree>
    <p:extLst>
      <p:ext uri="{BB962C8B-B14F-4D97-AF65-F5344CB8AC3E}">
        <p14:creationId xmlns:p14="http://schemas.microsoft.com/office/powerpoint/2010/main" val="135572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smtClean="0"/>
              <a:t>Defining SUPPLY SIDE Policies</a:t>
            </a:r>
            <a:r>
              <a:rPr lang="en-US" dirty="0" smtClean="0"/>
              <a:t/>
            </a:r>
            <a:br>
              <a:rPr lang="en-US" dirty="0" smtClean="0"/>
            </a:br>
            <a:r>
              <a:rPr lang="en-US" sz="3100" b="1" dirty="0" smtClean="0">
                <a:solidFill>
                  <a:srgbClr val="FF0000"/>
                </a:solidFill>
              </a:rPr>
              <a:t>Real life examples from 1980’s until Today</a:t>
            </a:r>
            <a:endParaRPr lang="en-US" b="1" dirty="0">
              <a:solidFill>
                <a:srgbClr val="FF0000"/>
              </a:solidFill>
            </a:endParaRPr>
          </a:p>
        </p:txBody>
      </p:sp>
      <p:sp>
        <p:nvSpPr>
          <p:cNvPr id="3" name="Content Placeholder 2"/>
          <p:cNvSpPr>
            <a:spLocks noGrp="1"/>
          </p:cNvSpPr>
          <p:nvPr>
            <p:ph idx="1"/>
          </p:nvPr>
        </p:nvSpPr>
        <p:spPr>
          <a:xfrm>
            <a:off x="1558978" y="1162724"/>
            <a:ext cx="7030386" cy="5695276"/>
          </a:xfrm>
          <a:solidFill>
            <a:schemeClr val="bg1">
              <a:lumMod val="85000"/>
            </a:schemeClr>
          </a:solidFill>
        </p:spPr>
        <p:txBody>
          <a:bodyPr>
            <a:noAutofit/>
          </a:bodyPr>
          <a:lstStyle/>
          <a:p>
            <a:pPr marL="514350" indent="-514350">
              <a:buFont typeface="+mj-lt"/>
              <a:buAutoNum type="arabicPeriod"/>
            </a:pPr>
            <a:r>
              <a:rPr lang="en-US" sz="1600" dirty="0" smtClean="0"/>
              <a:t>Coalition Government of 10-15 proposed a new HS2 </a:t>
            </a:r>
            <a:r>
              <a:rPr lang="en-US" sz="1600" dirty="0"/>
              <a:t>project to build </a:t>
            </a:r>
            <a:r>
              <a:rPr lang="en-US" sz="1600" dirty="0" smtClean="0"/>
              <a:t>a high speed </a:t>
            </a:r>
            <a:r>
              <a:rPr lang="en-US" sz="1600" dirty="0"/>
              <a:t>railway from Birmingham to London</a:t>
            </a:r>
            <a:endParaRPr lang="en-GB" sz="1600" dirty="0"/>
          </a:p>
          <a:p>
            <a:pPr marL="514350" indent="-514350">
              <a:buFont typeface="+mj-lt"/>
              <a:buAutoNum type="arabicPeriod"/>
            </a:pPr>
            <a:r>
              <a:rPr lang="en-US" sz="1600" dirty="0"/>
              <a:t>Introducing the minimum wage in 1998 by New </a:t>
            </a:r>
            <a:r>
              <a:rPr lang="en-US" sz="1600" dirty="0" err="1" smtClean="0"/>
              <a:t>Labour</a:t>
            </a:r>
            <a:r>
              <a:rPr lang="en-US" sz="1600" dirty="0" smtClean="0"/>
              <a:t> </a:t>
            </a:r>
            <a:r>
              <a:rPr lang="en-US" sz="1600" dirty="0"/>
              <a:t>(Tony Blair and Gordon Brown)</a:t>
            </a:r>
            <a:endParaRPr lang="en-GB" sz="1600" dirty="0"/>
          </a:p>
          <a:p>
            <a:pPr marL="514350" indent="-514350">
              <a:buFont typeface="+mj-lt"/>
              <a:buAutoNum type="arabicPeriod"/>
            </a:pPr>
            <a:r>
              <a:rPr lang="en-US" sz="1600" dirty="0"/>
              <a:t>Changing the minimum wage to the living wage and increasing it by George Osborne in 2015</a:t>
            </a:r>
            <a:endParaRPr lang="en-GB" sz="1600" dirty="0"/>
          </a:p>
          <a:p>
            <a:pPr marL="514350" indent="-514350">
              <a:buFont typeface="+mj-lt"/>
              <a:buAutoNum type="arabicPeriod"/>
            </a:pPr>
            <a:r>
              <a:rPr lang="en-US" sz="1600" dirty="0"/>
              <a:t>Cutting corporation tax – the Coalition Government cut this tax from 2010 to 2015 from 28% to 20%.  Further plans from the Conservatives are to reduce it further to 17% by 2020 (and maybe down to 15%)</a:t>
            </a:r>
            <a:endParaRPr lang="en-GB" sz="1600" dirty="0"/>
          </a:p>
          <a:p>
            <a:pPr marL="514350" indent="-514350">
              <a:buFont typeface="+mj-lt"/>
              <a:buAutoNum type="arabicPeriod"/>
            </a:pPr>
            <a:r>
              <a:rPr lang="en-US" sz="1600" dirty="0"/>
              <a:t>Cutting income tax – the Coalition Government cut the top rate of income tax (those earning over £150,000) from 50% of income to 45%</a:t>
            </a:r>
            <a:endParaRPr lang="en-GB" sz="1600" dirty="0"/>
          </a:p>
          <a:p>
            <a:pPr marL="514350" indent="-514350">
              <a:buFont typeface="+mj-lt"/>
              <a:buAutoNum type="arabicPeriod"/>
            </a:pPr>
            <a:r>
              <a:rPr lang="en-US" sz="1600" dirty="0" smtClean="0"/>
              <a:t>Margaret </a:t>
            </a:r>
            <a:r>
              <a:rPr lang="en-US" sz="1600" dirty="0"/>
              <a:t>Thatcher passed legislation in the 1980’s which severely restricted the power of trade unions.  The trade unions ability to fight for the rights and wages of it’s workers have been curtailed</a:t>
            </a:r>
            <a:endParaRPr lang="en-GB" sz="1600" dirty="0"/>
          </a:p>
          <a:p>
            <a:pPr marL="514350" indent="-514350">
              <a:buFont typeface="+mj-lt"/>
              <a:buAutoNum type="arabicPeriod"/>
            </a:pPr>
            <a:r>
              <a:rPr lang="en-US" sz="1600" dirty="0"/>
              <a:t>Introduction of T-levels (technical equivalent of A-levels) by 2020 introduced in the 2017 Budget by Philip Hammond, the Conservative Chancellor</a:t>
            </a:r>
            <a:endParaRPr lang="en-GB" sz="1600" dirty="0"/>
          </a:p>
          <a:p>
            <a:pPr marL="514350" indent="-514350">
              <a:buFont typeface="+mj-lt"/>
              <a:buAutoNum type="arabicPeriod"/>
            </a:pPr>
            <a:r>
              <a:rPr lang="en-US" sz="1600" dirty="0"/>
              <a:t>New </a:t>
            </a:r>
            <a:r>
              <a:rPr lang="en-US" sz="1600" dirty="0" err="1"/>
              <a:t>Labour</a:t>
            </a:r>
            <a:r>
              <a:rPr lang="en-US" sz="1600" dirty="0"/>
              <a:t> from 1997 to 2010 significantly increased spending on education and the NHS in their time in office</a:t>
            </a:r>
            <a:endParaRPr lang="en-GB" sz="1600" dirty="0"/>
          </a:p>
          <a:p>
            <a:pPr marL="514350" indent="-514350">
              <a:buFont typeface="+mj-lt"/>
              <a:buAutoNum type="arabicPeriod"/>
            </a:pPr>
            <a:r>
              <a:rPr lang="en-US" sz="1600" dirty="0"/>
              <a:t>Cutting income tax – the Coalition Government raised the personal allowance of income tax (the amount of income that all workers do not have to pay tax on) from £6500 in 2010 to 11000 in 2016-17 and the plan is for it to increase to 12000 for 2017-18</a:t>
            </a:r>
            <a:endParaRPr lang="en-GB" sz="1600" dirty="0"/>
          </a:p>
          <a:p>
            <a:pPr marL="514350" indent="-514350">
              <a:buFont typeface="+mj-lt"/>
              <a:buAutoNum type="arabicPeriod"/>
            </a:pPr>
            <a:r>
              <a:rPr lang="en-US" sz="1600" dirty="0" smtClean="0"/>
              <a:t>Recent </a:t>
            </a:r>
            <a:r>
              <a:rPr lang="en-US" sz="1600" dirty="0"/>
              <a:t>budget of 2017, pledged 16 million to develop 5G mobile phone technology and 200 million for local broadband networks</a:t>
            </a:r>
            <a:endParaRPr lang="en-GB" sz="1600" dirty="0"/>
          </a:p>
          <a:p>
            <a:pPr marL="514350" indent="-514350">
              <a:buFont typeface="+mj-lt"/>
              <a:buAutoNum type="arabicPeriod"/>
            </a:pPr>
            <a:r>
              <a:rPr lang="en-US" sz="1600" dirty="0"/>
              <a:t>The Coalition Government cut welfare benefits by £17billion from 2010-2015 (most cuts coming from not increasing working age benefits in line with inflation with many being frozen or cut</a:t>
            </a:r>
            <a:r>
              <a:rPr lang="en-US" sz="1600" dirty="0" smtClean="0"/>
              <a:t>)</a:t>
            </a:r>
            <a:endParaRPr lang="en-GB" sz="1600" dirty="0"/>
          </a:p>
        </p:txBody>
      </p:sp>
      <p:sp>
        <p:nvSpPr>
          <p:cNvPr id="4" name="Rectangle 3"/>
          <p:cNvSpPr/>
          <p:nvPr/>
        </p:nvSpPr>
        <p:spPr>
          <a:xfrm>
            <a:off x="0" y="2102177"/>
            <a:ext cx="1432874" cy="2800767"/>
          </a:xfrm>
          <a:prstGeom prst="rect">
            <a:avLst/>
          </a:prstGeom>
          <a:solidFill>
            <a:srgbClr val="FFFFFF"/>
          </a:solidFill>
        </p:spPr>
        <p:txBody>
          <a:bodyPr wrap="square">
            <a:spAutoFit/>
          </a:bodyPr>
          <a:lstStyle/>
          <a:p>
            <a:r>
              <a:rPr lang="en-US" sz="1600" b="1" dirty="0" smtClean="0">
                <a:latin typeface="Tw Cen MT Condensed" panose="020B0606020104020203" pitchFamily="34" charset="0"/>
              </a:rPr>
              <a:t>TASK: For each task, refer to all 11 examples to the right before moving onto the next task.</a:t>
            </a:r>
          </a:p>
          <a:p>
            <a:pPr marL="342900" indent="-342900">
              <a:buFont typeface="+mj-lt"/>
              <a:buAutoNum type="arabicPeriod"/>
            </a:pPr>
            <a:r>
              <a:rPr lang="en-US" sz="1600" dirty="0" smtClean="0">
                <a:latin typeface="Tw Cen MT Condensed" panose="020B0606020104020203" pitchFamily="34" charset="0"/>
              </a:rPr>
              <a:t>Classify each policy </a:t>
            </a:r>
            <a:r>
              <a:rPr lang="en-US" sz="1600" dirty="0">
                <a:latin typeface="Tw Cen MT Condensed" panose="020B0606020104020203" pitchFamily="34" charset="0"/>
              </a:rPr>
              <a:t>into free market or interventionist </a:t>
            </a:r>
            <a:r>
              <a:rPr lang="en-US" sz="1600" dirty="0" smtClean="0">
                <a:latin typeface="Tw Cen MT Condensed" panose="020B0606020104020203" pitchFamily="34" charset="0"/>
              </a:rPr>
              <a:t>policies</a:t>
            </a:r>
            <a:endParaRPr lang="en-GB" sz="1600" dirty="0">
              <a:latin typeface="Tw Cen MT Condensed" panose="020B0606020104020203" pitchFamily="34" charset="0"/>
            </a:endParaRPr>
          </a:p>
        </p:txBody>
      </p:sp>
    </p:spTree>
    <p:extLst>
      <p:ext uri="{BB962C8B-B14F-4D97-AF65-F5344CB8AC3E}">
        <p14:creationId xmlns:p14="http://schemas.microsoft.com/office/powerpoint/2010/main" val="1225229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833"/>
            <a:ext cx="9144000" cy="1143000"/>
          </a:xfrm>
        </p:spPr>
        <p:txBody>
          <a:bodyPr>
            <a:normAutofit fontScale="90000"/>
          </a:bodyPr>
          <a:lstStyle/>
          <a:p>
            <a:r>
              <a:rPr lang="en-US" b="1" dirty="0" smtClean="0"/>
              <a:t>Defining SUPPLY SIDE Policies</a:t>
            </a:r>
            <a:r>
              <a:rPr lang="en-US" dirty="0" smtClean="0"/>
              <a:t/>
            </a:r>
            <a:br>
              <a:rPr lang="en-US" dirty="0" smtClean="0"/>
            </a:br>
            <a:r>
              <a:rPr lang="en-US" sz="3100" b="1" dirty="0" smtClean="0">
                <a:solidFill>
                  <a:srgbClr val="FF0000"/>
                </a:solidFill>
              </a:rPr>
              <a:t>Free Market (or non-interventionist) v Interventionist</a:t>
            </a:r>
            <a:endParaRPr lang="en-US" b="1" dirty="0">
              <a:solidFill>
                <a:srgbClr val="FF0000"/>
              </a:solidFill>
            </a:endParaRPr>
          </a:p>
        </p:txBody>
      </p:sp>
      <p:sp>
        <p:nvSpPr>
          <p:cNvPr id="5" name="Content Placeholder 4"/>
          <p:cNvSpPr>
            <a:spLocks noGrp="1"/>
          </p:cNvSpPr>
          <p:nvPr>
            <p:ph idx="1"/>
          </p:nvPr>
        </p:nvSpPr>
        <p:spPr>
          <a:xfrm>
            <a:off x="0" y="1477651"/>
            <a:ext cx="4952693" cy="5380349"/>
          </a:xfrm>
        </p:spPr>
        <p:txBody>
          <a:bodyPr>
            <a:normAutofit fontScale="55000" lnSpcReduction="20000"/>
          </a:bodyPr>
          <a:lstStyle/>
          <a:p>
            <a:pPr marL="0" indent="0">
              <a:buNone/>
            </a:pPr>
            <a:r>
              <a:rPr lang="en-US" u="sng" dirty="0" smtClean="0"/>
              <a:t>What do Supply Side Policies do to our economy?</a:t>
            </a:r>
          </a:p>
          <a:p>
            <a:r>
              <a:rPr lang="en-US" u="sng" dirty="0" smtClean="0"/>
              <a:t>Definitions RECAP (Two Political Kinds)</a:t>
            </a:r>
            <a:endParaRPr lang="en-US" u="sng" dirty="0"/>
          </a:p>
          <a:p>
            <a:pPr lvl="1"/>
            <a:r>
              <a:rPr lang="en-US" dirty="0"/>
              <a:t>Free market (non-interventionist) are policies which remove the influence of the Government – e.g. tax cuts</a:t>
            </a:r>
          </a:p>
          <a:p>
            <a:pPr lvl="1"/>
            <a:r>
              <a:rPr lang="en-US" dirty="0"/>
              <a:t>Interventionist policies are direct interventions by the Government – e.g. spending on education and healthcare</a:t>
            </a:r>
          </a:p>
          <a:p>
            <a:r>
              <a:rPr lang="en-US" dirty="0" smtClean="0"/>
              <a:t>Policies which affect the supply side of the economy (so the LRAS</a:t>
            </a:r>
            <a:r>
              <a:rPr lang="en-US" dirty="0"/>
              <a:t>) by increasing the output of </a:t>
            </a:r>
            <a:r>
              <a:rPr lang="en-US" dirty="0" err="1"/>
              <a:t>labour</a:t>
            </a:r>
            <a:r>
              <a:rPr lang="en-US" dirty="0"/>
              <a:t> and capital through improvements in quality and quantity of these </a:t>
            </a:r>
            <a:r>
              <a:rPr lang="en-US" dirty="0" smtClean="0"/>
              <a:t>resources</a:t>
            </a:r>
          </a:p>
          <a:p>
            <a:r>
              <a:rPr lang="en-US" dirty="0" smtClean="0"/>
              <a:t>Improve the productive capacity of the economy which impacts on macroeconomic indicators (how?):</a:t>
            </a:r>
          </a:p>
          <a:p>
            <a:pPr lvl="1"/>
            <a:r>
              <a:rPr lang="en-US" dirty="0" smtClean="0"/>
              <a:t>Economic growth increases Y1 to Y2)</a:t>
            </a:r>
          </a:p>
          <a:p>
            <a:pPr lvl="1"/>
            <a:r>
              <a:rPr lang="en-US" dirty="0" smtClean="0"/>
              <a:t>Deflationary pressures (PL falls) (or disinflation?)</a:t>
            </a:r>
          </a:p>
          <a:p>
            <a:pPr lvl="1"/>
            <a:r>
              <a:rPr lang="en-US" dirty="0" smtClean="0"/>
              <a:t>Unemployment? At productive capacity there is potentially 0 unemployment? Perhaps we can say that employment has increased as growth has?  But then maybe the increase in output is due to technology changes only?  Could we say that the economically inactive (not unemployment) has fallen?  Or that there is more immigration to explain the extra employment?</a:t>
            </a:r>
          </a:p>
          <a:p>
            <a:pPr lvl="1"/>
            <a:r>
              <a:rPr lang="en-US" dirty="0" smtClean="0"/>
              <a:t>Balance of Payments (Current Account) may improve or may worsen….…(why?  Think exports impact of price levels falling and import impact of potentially higher incomes for UK consumers….)</a:t>
            </a:r>
          </a:p>
          <a:p>
            <a:endParaRPr lang="en-US" dirty="0"/>
          </a:p>
        </p:txBody>
      </p:sp>
      <p:sp>
        <p:nvSpPr>
          <p:cNvPr id="4" name="Line 40"/>
          <p:cNvSpPr>
            <a:spLocks noChangeShapeType="1"/>
          </p:cNvSpPr>
          <p:nvPr/>
        </p:nvSpPr>
        <p:spPr bwMode="auto">
          <a:xfrm>
            <a:off x="5889912" y="3374329"/>
            <a:ext cx="0" cy="1572815"/>
          </a:xfrm>
          <a:prstGeom prst="line">
            <a:avLst/>
          </a:prstGeom>
          <a:noFill/>
          <a:ln w="2540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6" name="Text Box 41"/>
          <p:cNvSpPr txBox="1">
            <a:spLocks noChangeArrowheads="1"/>
          </p:cNvSpPr>
          <p:nvPr/>
        </p:nvSpPr>
        <p:spPr bwMode="auto">
          <a:xfrm>
            <a:off x="5711319" y="3204068"/>
            <a:ext cx="397866" cy="1962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675" b="1"/>
              <a:t>LRAS</a:t>
            </a:r>
            <a:r>
              <a:rPr lang="en-GB" altLang="en-US" sz="525" b="1"/>
              <a:t>1</a:t>
            </a:r>
            <a:endParaRPr lang="en-GB" altLang="en-US" sz="675" b="1"/>
          </a:p>
        </p:txBody>
      </p:sp>
      <p:sp>
        <p:nvSpPr>
          <p:cNvPr id="7" name="Text Box 42"/>
          <p:cNvSpPr txBox="1">
            <a:spLocks noChangeArrowheads="1"/>
          </p:cNvSpPr>
          <p:nvPr/>
        </p:nvSpPr>
        <p:spPr bwMode="auto">
          <a:xfrm>
            <a:off x="6488796" y="4984053"/>
            <a:ext cx="514885" cy="1962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675" b="1"/>
              <a:t>Real GDP</a:t>
            </a:r>
          </a:p>
        </p:txBody>
      </p:sp>
      <p:sp>
        <p:nvSpPr>
          <p:cNvPr id="8" name="Line 44"/>
          <p:cNvSpPr>
            <a:spLocks noChangeShapeType="1"/>
          </p:cNvSpPr>
          <p:nvPr/>
        </p:nvSpPr>
        <p:spPr bwMode="auto">
          <a:xfrm>
            <a:off x="5171965" y="4950717"/>
            <a:ext cx="1724025" cy="10715"/>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9" name="Text Box 45"/>
          <p:cNvSpPr txBox="1">
            <a:spLocks noChangeArrowheads="1"/>
          </p:cNvSpPr>
          <p:nvPr/>
        </p:nvSpPr>
        <p:spPr bwMode="auto">
          <a:xfrm>
            <a:off x="6523325" y="4632818"/>
            <a:ext cx="292068" cy="1962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675" b="1"/>
              <a:t>AD</a:t>
            </a:r>
            <a:endParaRPr lang="en-GB" altLang="en-US" sz="375" b="1"/>
          </a:p>
        </p:txBody>
      </p:sp>
      <p:sp>
        <p:nvSpPr>
          <p:cNvPr id="10" name="Line 46"/>
          <p:cNvSpPr>
            <a:spLocks noChangeShapeType="1"/>
          </p:cNvSpPr>
          <p:nvPr/>
        </p:nvSpPr>
        <p:spPr bwMode="auto">
          <a:xfrm>
            <a:off x="5171965" y="3238596"/>
            <a:ext cx="0" cy="1727597"/>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11" name="Text Box 47"/>
          <p:cNvSpPr txBox="1">
            <a:spLocks noChangeArrowheads="1"/>
          </p:cNvSpPr>
          <p:nvPr/>
        </p:nvSpPr>
        <p:spPr bwMode="auto">
          <a:xfrm>
            <a:off x="4870737" y="4073225"/>
            <a:ext cx="356188" cy="207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750" b="1"/>
              <a:t>P/L</a:t>
            </a:r>
            <a:r>
              <a:rPr lang="en-GB" altLang="en-US" sz="600" b="1"/>
              <a:t>1</a:t>
            </a:r>
            <a:endParaRPr lang="en-GB" altLang="en-US" sz="750" b="1"/>
          </a:p>
        </p:txBody>
      </p:sp>
      <p:grpSp>
        <p:nvGrpSpPr>
          <p:cNvPr id="12" name="Group 48"/>
          <p:cNvGrpSpPr>
            <a:grpSpLocks/>
          </p:cNvGrpSpPr>
          <p:nvPr/>
        </p:nvGrpSpPr>
        <p:grpSpPr bwMode="auto">
          <a:xfrm>
            <a:off x="4877882" y="4125612"/>
            <a:ext cx="1439465" cy="489347"/>
            <a:chOff x="335" y="1696"/>
            <a:chExt cx="1209" cy="411"/>
          </a:xfrm>
        </p:grpSpPr>
        <p:sp>
          <p:nvSpPr>
            <p:cNvPr id="13" name="Line 49"/>
            <p:cNvSpPr>
              <a:spLocks noChangeShapeType="1"/>
            </p:cNvSpPr>
            <p:nvPr/>
          </p:nvSpPr>
          <p:spPr bwMode="auto">
            <a:xfrm flipH="1" flipV="1">
              <a:off x="582" y="1731"/>
              <a:ext cx="603"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14" name="Line 50"/>
            <p:cNvSpPr>
              <a:spLocks noChangeShapeType="1"/>
            </p:cNvSpPr>
            <p:nvPr/>
          </p:nvSpPr>
          <p:spPr bwMode="auto">
            <a:xfrm flipH="1">
              <a:off x="586" y="2016"/>
              <a:ext cx="958"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15" name="Text Box 51"/>
            <p:cNvSpPr txBox="1">
              <a:spLocks noChangeArrowheads="1"/>
            </p:cNvSpPr>
            <p:nvPr/>
          </p:nvSpPr>
          <p:spPr bwMode="auto">
            <a:xfrm>
              <a:off x="335" y="1933"/>
              <a:ext cx="299" cy="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750" b="1"/>
                <a:t>P/L</a:t>
              </a:r>
              <a:r>
                <a:rPr lang="en-GB" altLang="en-US" sz="600" b="1"/>
                <a:t>2</a:t>
              </a:r>
              <a:endParaRPr lang="en-GB" altLang="en-US" sz="750" b="1"/>
            </a:p>
          </p:txBody>
        </p:sp>
        <p:sp>
          <p:nvSpPr>
            <p:cNvPr id="16" name="Line 52"/>
            <p:cNvSpPr>
              <a:spLocks noChangeShapeType="1"/>
            </p:cNvSpPr>
            <p:nvPr/>
          </p:nvSpPr>
          <p:spPr bwMode="auto">
            <a:xfrm flipH="1">
              <a:off x="343" y="1696"/>
              <a:ext cx="3" cy="33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grpSp>
      <p:sp>
        <p:nvSpPr>
          <p:cNvPr id="17" name="Text Box 53"/>
          <p:cNvSpPr txBox="1">
            <a:spLocks noChangeArrowheads="1"/>
          </p:cNvSpPr>
          <p:nvPr/>
        </p:nvSpPr>
        <p:spPr bwMode="auto">
          <a:xfrm>
            <a:off x="5775613" y="4963813"/>
            <a:ext cx="272832" cy="207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750" b="1"/>
              <a:t>Y</a:t>
            </a:r>
            <a:r>
              <a:rPr lang="en-GB" altLang="en-US" sz="600" b="1"/>
              <a:t>1</a:t>
            </a:r>
            <a:endParaRPr lang="en-GB" altLang="en-US" sz="750" b="1"/>
          </a:p>
        </p:txBody>
      </p:sp>
      <p:sp>
        <p:nvSpPr>
          <p:cNvPr id="18" name="Line 54"/>
          <p:cNvSpPr>
            <a:spLocks noChangeShapeType="1"/>
          </p:cNvSpPr>
          <p:nvPr/>
        </p:nvSpPr>
        <p:spPr bwMode="auto">
          <a:xfrm>
            <a:off x="5375563" y="3729135"/>
            <a:ext cx="1188244" cy="100250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grpSp>
        <p:nvGrpSpPr>
          <p:cNvPr id="19" name="Group 55"/>
          <p:cNvGrpSpPr>
            <a:grpSpLocks/>
          </p:cNvGrpSpPr>
          <p:nvPr/>
        </p:nvGrpSpPr>
        <p:grpSpPr bwMode="auto">
          <a:xfrm>
            <a:off x="5917296" y="3208832"/>
            <a:ext cx="610791" cy="1970484"/>
            <a:chOff x="1103" y="2357"/>
            <a:chExt cx="513" cy="1655"/>
          </a:xfrm>
        </p:grpSpPr>
        <p:sp>
          <p:nvSpPr>
            <p:cNvPr id="20" name="Line 56"/>
            <p:cNvSpPr>
              <a:spLocks noChangeShapeType="1"/>
            </p:cNvSpPr>
            <p:nvPr/>
          </p:nvSpPr>
          <p:spPr bwMode="auto">
            <a:xfrm>
              <a:off x="1103" y="4007"/>
              <a:ext cx="366"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21" name="Line 57"/>
            <p:cNvSpPr>
              <a:spLocks noChangeShapeType="1"/>
            </p:cNvSpPr>
            <p:nvPr/>
          </p:nvSpPr>
          <p:spPr bwMode="auto">
            <a:xfrm>
              <a:off x="1138" y="2784"/>
              <a:ext cx="259"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22" name="Text Box 58"/>
            <p:cNvSpPr txBox="1">
              <a:spLocks noChangeArrowheads="1"/>
            </p:cNvSpPr>
            <p:nvPr/>
          </p:nvSpPr>
          <p:spPr bwMode="auto">
            <a:xfrm>
              <a:off x="1325" y="3838"/>
              <a:ext cx="229" cy="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750" b="1"/>
                <a:t>Y</a:t>
              </a:r>
              <a:r>
                <a:rPr lang="en-GB" altLang="en-US" sz="600" b="1"/>
                <a:t>2</a:t>
              </a:r>
              <a:endParaRPr lang="en-GB" altLang="en-US" sz="750" b="1"/>
            </a:p>
          </p:txBody>
        </p:sp>
        <p:sp>
          <p:nvSpPr>
            <p:cNvPr id="23" name="Line 59"/>
            <p:cNvSpPr>
              <a:spLocks noChangeShapeType="1"/>
            </p:cNvSpPr>
            <p:nvPr/>
          </p:nvSpPr>
          <p:spPr bwMode="auto">
            <a:xfrm>
              <a:off x="1426" y="2503"/>
              <a:ext cx="0" cy="1321"/>
            </a:xfrm>
            <a:prstGeom prst="line">
              <a:avLst/>
            </a:prstGeom>
            <a:noFill/>
            <a:ln w="2540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24" name="Text Box 60"/>
            <p:cNvSpPr txBox="1">
              <a:spLocks noChangeArrowheads="1"/>
            </p:cNvSpPr>
            <p:nvPr/>
          </p:nvSpPr>
          <p:spPr bwMode="auto">
            <a:xfrm>
              <a:off x="1276" y="2357"/>
              <a:ext cx="340" cy="1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675" b="1"/>
                <a:t>LRAS</a:t>
              </a:r>
              <a:r>
                <a:rPr lang="en-GB" altLang="en-US" sz="525" b="1"/>
                <a:t>2</a:t>
              </a:r>
              <a:endParaRPr lang="en-GB" altLang="en-US" sz="675" b="1"/>
            </a:p>
          </p:txBody>
        </p:sp>
        <p:sp>
          <p:nvSpPr>
            <p:cNvPr id="25" name="Oval 61"/>
            <p:cNvSpPr>
              <a:spLocks noChangeArrowheads="1"/>
            </p:cNvSpPr>
            <p:nvPr/>
          </p:nvSpPr>
          <p:spPr bwMode="auto">
            <a:xfrm>
              <a:off x="1402" y="3421"/>
              <a:ext cx="58" cy="42"/>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grpSp>
      <p:sp>
        <p:nvSpPr>
          <p:cNvPr id="26" name="Oval 62"/>
          <p:cNvSpPr>
            <a:spLocks noChangeArrowheads="1"/>
          </p:cNvSpPr>
          <p:nvPr/>
        </p:nvSpPr>
        <p:spPr bwMode="auto">
          <a:xfrm>
            <a:off x="5861338" y="4142280"/>
            <a:ext cx="69056" cy="53579"/>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sp>
        <p:nvSpPr>
          <p:cNvPr id="27" name="Text Box 63"/>
          <p:cNvSpPr txBox="1">
            <a:spLocks noChangeArrowheads="1"/>
          </p:cNvSpPr>
          <p:nvPr/>
        </p:nvSpPr>
        <p:spPr bwMode="auto">
          <a:xfrm>
            <a:off x="6726932" y="3299809"/>
            <a:ext cx="2362200" cy="392415"/>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750" b="1">
                <a:solidFill>
                  <a:schemeClr val="bg1"/>
                </a:solidFill>
              </a:rPr>
              <a:t>Shift in the LRAS curve due to better trained workers</a:t>
            </a:r>
          </a:p>
          <a:p>
            <a:pPr algn="ctr"/>
            <a:r>
              <a:rPr lang="en-GB" altLang="en-US" sz="600">
                <a:solidFill>
                  <a:schemeClr val="bg1"/>
                </a:solidFill>
              </a:rPr>
              <a:t>(e.g. because of an improvement in the Government’s education policy)</a:t>
            </a:r>
          </a:p>
        </p:txBody>
      </p:sp>
      <p:sp>
        <p:nvSpPr>
          <p:cNvPr id="28" name="Text Box 64"/>
          <p:cNvSpPr txBox="1">
            <a:spLocks noChangeArrowheads="1"/>
          </p:cNvSpPr>
          <p:nvPr/>
        </p:nvSpPr>
        <p:spPr bwMode="auto">
          <a:xfrm>
            <a:off x="6987669" y="3804144"/>
            <a:ext cx="2010965" cy="1361911"/>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750" b="1" dirty="0">
                <a:solidFill>
                  <a:schemeClr val="bg1"/>
                </a:solidFill>
              </a:rPr>
              <a:t>A fall in the price level have caused a movement along the AD curve.  In other words, deflationary pressures caused by more goods and services being produced as a result of a more productive workforce, has led to an increase in total demand in the economy – consumers and firms are now able to by more products.</a:t>
            </a:r>
          </a:p>
          <a:p>
            <a:pPr algn="ctr"/>
            <a:endParaRPr lang="en-GB" altLang="en-US" sz="750" b="1" dirty="0">
              <a:solidFill>
                <a:schemeClr val="bg1"/>
              </a:solidFill>
            </a:endParaRPr>
          </a:p>
          <a:p>
            <a:pPr algn="ctr"/>
            <a:r>
              <a:rPr lang="en-GB" altLang="en-US" sz="750" b="1" dirty="0">
                <a:solidFill>
                  <a:schemeClr val="bg1"/>
                </a:solidFill>
              </a:rPr>
              <a:t>Output in the economy has risen from Y</a:t>
            </a:r>
            <a:r>
              <a:rPr lang="en-GB" altLang="en-US" sz="600" b="1" dirty="0">
                <a:solidFill>
                  <a:schemeClr val="bg1"/>
                </a:solidFill>
              </a:rPr>
              <a:t>1</a:t>
            </a:r>
            <a:r>
              <a:rPr lang="en-GB" altLang="en-US" sz="750" b="1" dirty="0">
                <a:solidFill>
                  <a:schemeClr val="bg1"/>
                </a:solidFill>
              </a:rPr>
              <a:t> to Y</a:t>
            </a:r>
            <a:r>
              <a:rPr lang="en-GB" altLang="en-US" sz="600" b="1" dirty="0">
                <a:solidFill>
                  <a:schemeClr val="bg1"/>
                </a:solidFill>
              </a:rPr>
              <a:t>2</a:t>
            </a:r>
          </a:p>
        </p:txBody>
      </p:sp>
      <p:sp>
        <p:nvSpPr>
          <p:cNvPr id="29" name="Line 65"/>
          <p:cNvSpPr>
            <a:spLocks noChangeShapeType="1"/>
          </p:cNvSpPr>
          <p:nvPr/>
        </p:nvSpPr>
        <p:spPr bwMode="auto">
          <a:xfrm flipV="1">
            <a:off x="6069696" y="3464815"/>
            <a:ext cx="657225" cy="251222"/>
          </a:xfrm>
          <a:prstGeom prst="line">
            <a:avLst/>
          </a:prstGeom>
          <a:noFill/>
          <a:ln w="9525">
            <a:solidFill>
              <a:srgbClr val="FF0000"/>
            </a:solidFill>
            <a:prstDash val="dash"/>
            <a:round/>
            <a:headEnd type="oval" w="med" len="me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30" name="Freeform 66"/>
          <p:cNvSpPr>
            <a:spLocks/>
          </p:cNvSpPr>
          <p:nvPr/>
        </p:nvSpPr>
        <p:spPr bwMode="auto">
          <a:xfrm>
            <a:off x="6087557" y="4943572"/>
            <a:ext cx="1134665" cy="381000"/>
          </a:xfrm>
          <a:custGeom>
            <a:avLst/>
            <a:gdLst>
              <a:gd name="T0" fmla="*/ 1070 w 1230"/>
              <a:gd name="T1" fmla="*/ 0 h 487"/>
              <a:gd name="T2" fmla="*/ 1052 w 1230"/>
              <a:gd name="T3" fmla="*/ 429 h 487"/>
              <a:gd name="T4" fmla="*/ 0 w 1230"/>
              <a:gd name="T5" fmla="*/ 347 h 487"/>
            </a:gdLst>
            <a:ahLst/>
            <a:cxnLst>
              <a:cxn ang="0">
                <a:pos x="T0" y="T1"/>
              </a:cxn>
              <a:cxn ang="0">
                <a:pos x="T2" y="T3"/>
              </a:cxn>
              <a:cxn ang="0">
                <a:pos x="T4" y="T5"/>
              </a:cxn>
            </a:cxnLst>
            <a:rect l="0" t="0" r="r" b="b"/>
            <a:pathLst>
              <a:path w="1230" h="487">
                <a:moveTo>
                  <a:pt x="1070" y="0"/>
                </a:moveTo>
                <a:cubicBezTo>
                  <a:pt x="1150" y="185"/>
                  <a:pt x="1230" y="371"/>
                  <a:pt x="1052" y="429"/>
                </a:cubicBezTo>
                <a:cubicBezTo>
                  <a:pt x="874" y="487"/>
                  <a:pt x="437" y="417"/>
                  <a:pt x="0" y="347"/>
                </a:cubicBezTo>
              </a:path>
            </a:pathLst>
          </a:custGeom>
          <a:noFill/>
          <a:ln w="9525" cap="flat">
            <a:solidFill>
              <a:srgbClr val="FF0000"/>
            </a:solidFill>
            <a:prstDash val="dash"/>
            <a:round/>
            <a:headEnd type="oval" w="med" len="med"/>
            <a:tailEnd type="oval"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31" name="Line 67"/>
          <p:cNvSpPr>
            <a:spLocks noChangeShapeType="1"/>
          </p:cNvSpPr>
          <p:nvPr/>
        </p:nvSpPr>
        <p:spPr bwMode="auto">
          <a:xfrm>
            <a:off x="5926821" y="4205385"/>
            <a:ext cx="314325" cy="264319"/>
          </a:xfrm>
          <a:prstGeom prst="line">
            <a:avLst/>
          </a:prstGeom>
          <a:noFill/>
          <a:ln w="38100">
            <a:solidFill>
              <a:srgbClr val="0000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32" name="Line 68"/>
          <p:cNvSpPr>
            <a:spLocks noChangeShapeType="1"/>
          </p:cNvSpPr>
          <p:nvPr/>
        </p:nvSpPr>
        <p:spPr bwMode="auto">
          <a:xfrm flipV="1">
            <a:off x="6085174" y="3904155"/>
            <a:ext cx="971550" cy="425054"/>
          </a:xfrm>
          <a:prstGeom prst="line">
            <a:avLst/>
          </a:prstGeom>
          <a:noFill/>
          <a:ln w="9525">
            <a:solidFill>
              <a:srgbClr val="FF0000"/>
            </a:solidFill>
            <a:prstDash val="dash"/>
            <a:round/>
            <a:headEnd type="oval" w="med" len="me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3" name="TextBox 2"/>
          <p:cNvSpPr txBox="1"/>
          <p:nvPr/>
        </p:nvSpPr>
        <p:spPr>
          <a:xfrm>
            <a:off x="4890979" y="2463678"/>
            <a:ext cx="4146370" cy="646331"/>
          </a:xfrm>
          <a:prstGeom prst="rect">
            <a:avLst/>
          </a:prstGeom>
          <a:solidFill>
            <a:schemeClr val="bg1"/>
          </a:solidFill>
        </p:spPr>
        <p:txBody>
          <a:bodyPr wrap="square" rtlCol="0">
            <a:spAutoFit/>
          </a:bodyPr>
          <a:lstStyle/>
          <a:p>
            <a:r>
              <a:rPr lang="en-GB" dirty="0" smtClean="0">
                <a:latin typeface="Tw Cen MT Condensed" panose="020B0606020104020203" pitchFamily="34" charset="0"/>
              </a:rPr>
              <a:t>TASK: Draw this diagram in your notes and explain what impact a supply side policy might have on the diagram?</a:t>
            </a:r>
            <a:endParaRPr lang="en-GB" dirty="0">
              <a:latin typeface="Tw Cen MT Condensed" panose="020B0606020104020203" pitchFamily="34" charset="0"/>
            </a:endParaRPr>
          </a:p>
        </p:txBody>
      </p:sp>
    </p:spTree>
    <p:extLst>
      <p:ext uri="{BB962C8B-B14F-4D97-AF65-F5344CB8AC3E}">
        <p14:creationId xmlns:p14="http://schemas.microsoft.com/office/powerpoint/2010/main" val="45164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ox(i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ox(in)">
                                      <p:cBhvr>
                                        <p:cTn id="25" dur="500"/>
                                        <p:tgtEl>
                                          <p:spTgt spid="27"/>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ox(in)">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28">
                                            <p:txEl>
                                              <p:pRg st="0" end="0"/>
                                            </p:txEl>
                                          </p:spTgt>
                                        </p:tgtEl>
                                        <p:attrNameLst>
                                          <p:attrName>style.visibility</p:attrName>
                                        </p:attrNameLst>
                                      </p:cBhvr>
                                      <p:to>
                                        <p:strVal val="visible"/>
                                      </p:to>
                                    </p:set>
                                    <p:animEffect transition="in" filter="box(in)">
                                      <p:cBhvr>
                                        <p:cTn id="33" dur="500"/>
                                        <p:tgtEl>
                                          <p:spTgt spid="28">
                                            <p:txEl>
                                              <p:pRg st="0" end="0"/>
                                            </p:txEl>
                                          </p:spTgt>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box(in)">
                                      <p:cBhvr>
                                        <p:cTn id="36" dur="500"/>
                                        <p:tgtEl>
                                          <p:spTgt spid="32"/>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ox(in)">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28">
                                            <p:txEl>
                                              <p:pRg st="2" end="2"/>
                                            </p:txEl>
                                          </p:spTgt>
                                        </p:tgtEl>
                                        <p:attrNameLst>
                                          <p:attrName>style.visibility</p:attrName>
                                        </p:attrNameLst>
                                      </p:cBhvr>
                                      <p:to>
                                        <p:strVal val="visible"/>
                                      </p:to>
                                    </p:set>
                                    <p:animEffect transition="in" filter="box(in)">
                                      <p:cBhvr>
                                        <p:cTn id="44" dur="500"/>
                                        <p:tgtEl>
                                          <p:spTgt spid="28">
                                            <p:txEl>
                                              <p:pRg st="2" end="2"/>
                                            </p:txEl>
                                          </p:spTgt>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ox(in)">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0" grpId="0" animBg="1"/>
      <p:bldP spid="31" grpId="0" animBg="1"/>
      <p:bldP spid="3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smtClean="0"/>
              <a:t>Defining SUPPLY SIDE Policies</a:t>
            </a:r>
            <a:r>
              <a:rPr lang="en-US" dirty="0" smtClean="0"/>
              <a:t/>
            </a:r>
            <a:br>
              <a:rPr lang="en-US" dirty="0" smtClean="0"/>
            </a:br>
            <a:r>
              <a:rPr lang="en-US" sz="3100" b="1" dirty="0" smtClean="0">
                <a:solidFill>
                  <a:srgbClr val="FF0000"/>
                </a:solidFill>
              </a:rPr>
              <a:t>Real life examples from 1980’s until Today</a:t>
            </a:r>
            <a:endParaRPr lang="en-US" b="1" dirty="0">
              <a:solidFill>
                <a:srgbClr val="FF0000"/>
              </a:solidFill>
            </a:endParaRPr>
          </a:p>
        </p:txBody>
      </p:sp>
      <p:sp>
        <p:nvSpPr>
          <p:cNvPr id="3" name="Content Placeholder 2"/>
          <p:cNvSpPr>
            <a:spLocks noGrp="1"/>
          </p:cNvSpPr>
          <p:nvPr>
            <p:ph idx="1"/>
          </p:nvPr>
        </p:nvSpPr>
        <p:spPr>
          <a:xfrm>
            <a:off x="1558978" y="1162724"/>
            <a:ext cx="7030386" cy="5695276"/>
          </a:xfrm>
          <a:solidFill>
            <a:schemeClr val="bg1">
              <a:lumMod val="85000"/>
            </a:schemeClr>
          </a:solidFill>
        </p:spPr>
        <p:txBody>
          <a:bodyPr>
            <a:noAutofit/>
          </a:bodyPr>
          <a:lstStyle/>
          <a:p>
            <a:pPr marL="514350" indent="-514350">
              <a:buFont typeface="+mj-lt"/>
              <a:buAutoNum type="arabicPeriod"/>
            </a:pPr>
            <a:r>
              <a:rPr lang="en-US" sz="1600" dirty="0" smtClean="0"/>
              <a:t>Coalition Government of 10-15 proposed a new HS2 </a:t>
            </a:r>
            <a:r>
              <a:rPr lang="en-US" sz="1600" dirty="0"/>
              <a:t>project to build </a:t>
            </a:r>
            <a:r>
              <a:rPr lang="en-US" sz="1600" dirty="0" smtClean="0"/>
              <a:t>a high speed </a:t>
            </a:r>
            <a:r>
              <a:rPr lang="en-US" sz="1600" dirty="0"/>
              <a:t>railway from Birmingham to London</a:t>
            </a:r>
            <a:endParaRPr lang="en-GB" sz="1600" dirty="0"/>
          </a:p>
          <a:p>
            <a:pPr marL="514350" indent="-514350">
              <a:buFont typeface="+mj-lt"/>
              <a:buAutoNum type="arabicPeriod"/>
            </a:pPr>
            <a:r>
              <a:rPr lang="en-US" sz="1600" dirty="0"/>
              <a:t>Introducing the minimum wage in 1998 by New </a:t>
            </a:r>
            <a:r>
              <a:rPr lang="en-US" sz="1600" dirty="0" err="1"/>
              <a:t>LAbour</a:t>
            </a:r>
            <a:r>
              <a:rPr lang="en-US" sz="1600" dirty="0"/>
              <a:t> (Tony Blair and Gordon Brown)</a:t>
            </a:r>
            <a:endParaRPr lang="en-GB" sz="1600" dirty="0"/>
          </a:p>
          <a:p>
            <a:pPr marL="514350" indent="-514350">
              <a:buFont typeface="+mj-lt"/>
              <a:buAutoNum type="arabicPeriod"/>
            </a:pPr>
            <a:r>
              <a:rPr lang="en-US" sz="1600" dirty="0"/>
              <a:t>Changing the minimum wage to the living wage and increasing it by George Osborne in 2015</a:t>
            </a:r>
            <a:endParaRPr lang="en-GB" sz="1600" dirty="0"/>
          </a:p>
          <a:p>
            <a:pPr marL="514350" indent="-514350">
              <a:buFont typeface="+mj-lt"/>
              <a:buAutoNum type="arabicPeriod"/>
            </a:pPr>
            <a:r>
              <a:rPr lang="en-US" sz="1600" dirty="0"/>
              <a:t>Cutting corporation tax – the Coalition Government cut this tax from 2010 to 2015 from 28% to 20%.  Further plans from the Conservatives are to reduce it further to 17% by 2020 (and maybe down to 15%)</a:t>
            </a:r>
            <a:endParaRPr lang="en-GB" sz="1600" dirty="0"/>
          </a:p>
          <a:p>
            <a:pPr marL="514350" indent="-514350">
              <a:buFont typeface="+mj-lt"/>
              <a:buAutoNum type="arabicPeriod"/>
            </a:pPr>
            <a:r>
              <a:rPr lang="en-US" sz="1600" dirty="0"/>
              <a:t>Cutting income tax – the Coalition Government cut the top rate of income tax (those earning over £150,000) from 50% of income to 45%</a:t>
            </a:r>
            <a:endParaRPr lang="en-GB" sz="1600" dirty="0"/>
          </a:p>
          <a:p>
            <a:pPr marL="514350" indent="-514350">
              <a:buFont typeface="+mj-lt"/>
              <a:buAutoNum type="arabicPeriod"/>
            </a:pPr>
            <a:r>
              <a:rPr lang="en-US" sz="1600" dirty="0" smtClean="0"/>
              <a:t>Margaret </a:t>
            </a:r>
            <a:r>
              <a:rPr lang="en-US" sz="1600" dirty="0"/>
              <a:t>Thatcher passed legislation in the 1980’s which severely restricted the power of trade unions.  The trade unions ability to fight for the rights and wages of it’s workers have been curtailed</a:t>
            </a:r>
            <a:endParaRPr lang="en-GB" sz="1600" dirty="0"/>
          </a:p>
          <a:p>
            <a:pPr marL="514350" indent="-514350">
              <a:buFont typeface="+mj-lt"/>
              <a:buAutoNum type="arabicPeriod"/>
            </a:pPr>
            <a:r>
              <a:rPr lang="en-US" sz="1600" dirty="0"/>
              <a:t>Introduction of T-levels (technical equivalent of A-levels) by 2020 introduced in the 2017 Budget by Philip Hammond, the Conservative Chancellor</a:t>
            </a:r>
            <a:endParaRPr lang="en-GB" sz="1600" dirty="0"/>
          </a:p>
          <a:p>
            <a:pPr marL="514350" indent="-514350">
              <a:buFont typeface="+mj-lt"/>
              <a:buAutoNum type="arabicPeriod"/>
            </a:pPr>
            <a:r>
              <a:rPr lang="en-US" sz="1600" dirty="0"/>
              <a:t>New </a:t>
            </a:r>
            <a:r>
              <a:rPr lang="en-US" sz="1600" dirty="0" err="1"/>
              <a:t>Labour</a:t>
            </a:r>
            <a:r>
              <a:rPr lang="en-US" sz="1600" dirty="0"/>
              <a:t> from 1997 to 2010 significantly increased spending on education and the NHS in their time in office</a:t>
            </a:r>
            <a:endParaRPr lang="en-GB" sz="1600" dirty="0"/>
          </a:p>
          <a:p>
            <a:pPr marL="514350" indent="-514350">
              <a:buFont typeface="+mj-lt"/>
              <a:buAutoNum type="arabicPeriod"/>
            </a:pPr>
            <a:r>
              <a:rPr lang="en-US" sz="1600" dirty="0"/>
              <a:t>Cutting income tax – the Coalition Government raised the personal allowance of income tax (the amount of income that all workers do not have to pay tax on) from £6500 in 2010 to 11000 in 2016-17 and the plan is for it to increase to 12000 for 2017-18</a:t>
            </a:r>
            <a:endParaRPr lang="en-GB" sz="1600" dirty="0"/>
          </a:p>
          <a:p>
            <a:pPr marL="514350" indent="-514350">
              <a:buFont typeface="+mj-lt"/>
              <a:buAutoNum type="arabicPeriod"/>
            </a:pPr>
            <a:r>
              <a:rPr lang="en-US" sz="1600" dirty="0" smtClean="0"/>
              <a:t>Recent </a:t>
            </a:r>
            <a:r>
              <a:rPr lang="en-US" sz="1600" dirty="0"/>
              <a:t>budget of 2017, pledged 16 million to develop 5G mobile phone technology and 200 million for local broadband networks</a:t>
            </a:r>
            <a:endParaRPr lang="en-GB" sz="1600" dirty="0"/>
          </a:p>
          <a:p>
            <a:pPr marL="514350" indent="-514350">
              <a:buFont typeface="+mj-lt"/>
              <a:buAutoNum type="arabicPeriod"/>
            </a:pPr>
            <a:r>
              <a:rPr lang="en-US" sz="1600" dirty="0"/>
              <a:t>The Coalition Government cut welfare benefits by £17billion from 2010-2015 (most cuts coming from not increasing working age benefits in line with inflation with many being frozen or cut</a:t>
            </a:r>
            <a:r>
              <a:rPr lang="en-US" sz="1600" dirty="0" smtClean="0"/>
              <a:t>)</a:t>
            </a:r>
            <a:endParaRPr lang="en-GB" sz="1600" dirty="0"/>
          </a:p>
        </p:txBody>
      </p:sp>
      <p:sp>
        <p:nvSpPr>
          <p:cNvPr id="4" name="Rectangle 3"/>
          <p:cNvSpPr/>
          <p:nvPr/>
        </p:nvSpPr>
        <p:spPr>
          <a:xfrm>
            <a:off x="0" y="855610"/>
            <a:ext cx="1364105" cy="5509200"/>
          </a:xfrm>
          <a:prstGeom prst="rect">
            <a:avLst/>
          </a:prstGeom>
          <a:solidFill>
            <a:srgbClr val="FFFFFF"/>
          </a:solidFill>
        </p:spPr>
        <p:txBody>
          <a:bodyPr wrap="square">
            <a:spAutoFit/>
          </a:bodyPr>
          <a:lstStyle/>
          <a:p>
            <a:r>
              <a:rPr lang="en-US" sz="1600" b="1" dirty="0" smtClean="0">
                <a:latin typeface="Tw Cen MT Condensed" panose="020B0606020104020203" pitchFamily="34" charset="0"/>
              </a:rPr>
              <a:t>TASK: For each task, refer to all 11 examples to the right before moving onto the next task.</a:t>
            </a:r>
          </a:p>
          <a:p>
            <a:pPr marL="342900" indent="-342900">
              <a:buFont typeface="+mj-lt"/>
              <a:buAutoNum type="arabicPeriod"/>
            </a:pPr>
            <a:r>
              <a:rPr lang="en-US" sz="1600" dirty="0" smtClean="0">
                <a:latin typeface="Tw Cen MT Condensed" panose="020B0606020104020203" pitchFamily="34" charset="0"/>
              </a:rPr>
              <a:t>Explain </a:t>
            </a:r>
            <a:r>
              <a:rPr lang="en-US" sz="1600" dirty="0">
                <a:latin typeface="Tw Cen MT Condensed" panose="020B0606020104020203" pitchFamily="34" charset="0"/>
              </a:rPr>
              <a:t>why they might increase the productive capacity of the economy (refer to the concepts of quantity and quality of </a:t>
            </a:r>
            <a:r>
              <a:rPr lang="en-US" sz="1600" dirty="0" err="1">
                <a:latin typeface="Tw Cen MT Condensed" panose="020B0606020104020203" pitchFamily="34" charset="0"/>
              </a:rPr>
              <a:t>labour</a:t>
            </a:r>
            <a:r>
              <a:rPr lang="en-US" sz="1600" dirty="0">
                <a:latin typeface="Tw Cen MT Condensed" panose="020B0606020104020203" pitchFamily="34" charset="0"/>
              </a:rPr>
              <a:t> and capital)</a:t>
            </a:r>
            <a:endParaRPr lang="en-GB" sz="1600" dirty="0">
              <a:latin typeface="Tw Cen MT Condensed" panose="020B0606020104020203" pitchFamily="34" charset="0"/>
            </a:endParaRPr>
          </a:p>
          <a:p>
            <a:pPr marL="342900" indent="-342900">
              <a:buFont typeface="+mj-lt"/>
              <a:buAutoNum type="arabicPeriod"/>
            </a:pPr>
            <a:r>
              <a:rPr lang="en-US" sz="1600" dirty="0">
                <a:latin typeface="Tw Cen MT Condensed" panose="020B0606020104020203" pitchFamily="34" charset="0"/>
              </a:rPr>
              <a:t>Can you evaluate why this might not work?</a:t>
            </a:r>
            <a:endParaRPr lang="en-GB" sz="1600" dirty="0">
              <a:latin typeface="Tw Cen MT Condensed" panose="020B0606020104020203" pitchFamily="34" charset="0"/>
            </a:endParaRPr>
          </a:p>
        </p:txBody>
      </p:sp>
    </p:spTree>
    <p:extLst>
      <p:ext uri="{BB962C8B-B14F-4D97-AF65-F5344CB8AC3E}">
        <p14:creationId xmlns:p14="http://schemas.microsoft.com/office/powerpoint/2010/main" val="623930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smtClean="0"/>
              <a:t>SUPPLY SIDE Policies SUMMARY</a:t>
            </a:r>
            <a:r>
              <a:rPr lang="en-US" dirty="0" smtClean="0"/>
              <a:t/>
            </a:r>
            <a:br>
              <a:rPr lang="en-US" dirty="0" smtClean="0"/>
            </a:br>
            <a:r>
              <a:rPr lang="en-US" sz="3100" b="1" dirty="0" smtClean="0">
                <a:solidFill>
                  <a:srgbClr val="FF0000"/>
                </a:solidFill>
              </a:rPr>
              <a:t>Real life examples from 1980’s until Today</a:t>
            </a:r>
            <a:endParaRPr lang="en-US" b="1" dirty="0">
              <a:solidFill>
                <a:srgbClr val="FF0000"/>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714203947"/>
              </p:ext>
            </p:extLst>
          </p:nvPr>
        </p:nvGraphicFramePr>
        <p:xfrm>
          <a:off x="4807590" y="1239673"/>
          <a:ext cx="4251568" cy="5592403"/>
        </p:xfrm>
        <a:graphic>
          <a:graphicData uri="http://schemas.openxmlformats.org/presentationml/2006/ole">
            <mc:AlternateContent xmlns:mc="http://schemas.openxmlformats.org/markup-compatibility/2006">
              <mc:Choice xmlns:v="urn:schemas-microsoft-com:vml" Requires="v">
                <p:oleObj spid="_x0000_s3090" name="Document" r:id="rId4" imgW="7213600" imgH="9893300" progId="Word.Document.12">
                  <p:embed/>
                </p:oleObj>
              </mc:Choice>
              <mc:Fallback>
                <p:oleObj name="Document" r:id="rId4" imgW="7213600" imgH="9893300" progId="Word.Document.12">
                  <p:embed/>
                  <p:pic>
                    <p:nvPicPr>
                      <p:cNvPr id="10" name="Object 9"/>
                      <p:cNvPicPr/>
                      <p:nvPr/>
                    </p:nvPicPr>
                    <p:blipFill>
                      <a:blip r:embed="rId5"/>
                      <a:stretch>
                        <a:fillRect/>
                      </a:stretch>
                    </p:blipFill>
                    <p:spPr>
                      <a:xfrm>
                        <a:off x="4807590" y="1239673"/>
                        <a:ext cx="4251568" cy="5592403"/>
                      </a:xfrm>
                      <a:prstGeom prst="rect">
                        <a:avLst/>
                      </a:prstGeom>
                      <a:solidFill>
                        <a:schemeClr val="bg1"/>
                      </a:solidFill>
                    </p:spPr>
                  </p:pic>
                </p:oleObj>
              </mc:Fallback>
            </mc:AlternateContent>
          </a:graphicData>
        </a:graphic>
      </p:graphicFrame>
      <p:sp>
        <p:nvSpPr>
          <p:cNvPr id="3" name="Rectangle 2"/>
          <p:cNvSpPr/>
          <p:nvPr/>
        </p:nvSpPr>
        <p:spPr>
          <a:xfrm>
            <a:off x="263951" y="1215154"/>
            <a:ext cx="4308049" cy="5616922"/>
          </a:xfrm>
          <a:prstGeom prst="rect">
            <a:avLst/>
          </a:prstGeom>
          <a:solidFill>
            <a:schemeClr val="bg1"/>
          </a:solidFill>
        </p:spPr>
        <p:txBody>
          <a:bodyPr wrap="square">
            <a:spAutoFit/>
          </a:bodyPr>
          <a:lstStyle/>
          <a:p>
            <a:r>
              <a:rPr lang="en-GB" sz="1400" b="1" dirty="0" smtClean="0">
                <a:solidFill>
                  <a:srgbClr val="0070C0"/>
                </a:solidFill>
                <a:latin typeface="Tw Cen MT Condensed" panose="020B0606020104020203" pitchFamily="34" charset="0"/>
                <a:ea typeface="MS PGothic" charset="0"/>
              </a:rPr>
              <a:t>CATEGORIES OF SUPPLY SIDE POLICIES IN GENERAL </a:t>
            </a:r>
          </a:p>
          <a:p>
            <a:r>
              <a:rPr lang="en-GB" sz="1400" b="1" dirty="0" smtClean="0">
                <a:solidFill>
                  <a:srgbClr val="0070C0"/>
                </a:solidFill>
                <a:latin typeface="Tw Cen MT Condensed" panose="020B0606020104020203" pitchFamily="34" charset="0"/>
                <a:ea typeface="MS PGothic" charset="0"/>
              </a:rPr>
              <a:t>(Free Market or Interventionist?)</a:t>
            </a:r>
          </a:p>
          <a:p>
            <a:r>
              <a:rPr lang="en-GB" sz="1200" b="1" dirty="0" smtClean="0">
                <a:latin typeface="Tw Cen MT Condensed" panose="020B0606020104020203" pitchFamily="34" charset="0"/>
                <a:ea typeface="MS PGothic" charset="0"/>
              </a:rPr>
              <a:t>1. </a:t>
            </a:r>
            <a:r>
              <a:rPr lang="en-GB" sz="1200" b="1" dirty="0">
                <a:latin typeface="Tw Cen MT Condensed" panose="020B0606020104020203" pitchFamily="34" charset="0"/>
                <a:ea typeface="MS PGothic" charset="0"/>
              </a:rPr>
              <a:t>Privatisation. </a:t>
            </a:r>
            <a:r>
              <a:rPr lang="en-GB" sz="1100" dirty="0">
                <a:latin typeface="Tw Cen MT Condensed" panose="020B0606020104020203" pitchFamily="34" charset="0"/>
                <a:ea typeface="MS PGothic" charset="0"/>
              </a:rPr>
              <a:t>This involves selling state owned assets to the private sector. It is argued that the private sector is more efficient in running business because they have a profit motive to reduce costs and develop better services. </a:t>
            </a:r>
          </a:p>
          <a:p>
            <a:r>
              <a:rPr lang="en-GB" sz="1200" b="1" dirty="0">
                <a:latin typeface="Tw Cen MT Condensed" panose="020B0606020104020203" pitchFamily="34" charset="0"/>
                <a:ea typeface="MS PGothic" charset="0"/>
              </a:rPr>
              <a:t>2. Deregulation</a:t>
            </a:r>
            <a:r>
              <a:rPr lang="en-GB" sz="1200" dirty="0">
                <a:latin typeface="Tw Cen MT Condensed" panose="020B0606020104020203" pitchFamily="34" charset="0"/>
                <a:ea typeface="MS PGothic" charset="0"/>
              </a:rPr>
              <a:t> </a:t>
            </a:r>
            <a:r>
              <a:rPr lang="en-GB" sz="1100" dirty="0">
                <a:latin typeface="Tw Cen MT Condensed" panose="020B0606020104020203" pitchFamily="34" charset="0"/>
                <a:ea typeface="MS PGothic" charset="0"/>
              </a:rPr>
              <a:t>This involves reducing barriers to entry in order to make the market more competitive. For example BT used to be a Monopoly but now telecommunications is quite competitive. Competition tends to lead to lower prices and better quality of goods / service.</a:t>
            </a:r>
          </a:p>
          <a:p>
            <a:r>
              <a:rPr lang="en-GB" sz="1200" b="1" dirty="0">
                <a:latin typeface="Tw Cen MT Condensed" panose="020B0606020104020203" pitchFamily="34" charset="0"/>
                <a:ea typeface="MS PGothic" charset="0"/>
              </a:rPr>
              <a:t>3. Reducing Income Taxes.</a:t>
            </a:r>
            <a:r>
              <a:rPr lang="en-GB" sz="1200" dirty="0">
                <a:latin typeface="Tw Cen MT Condensed" panose="020B0606020104020203" pitchFamily="34" charset="0"/>
                <a:ea typeface="MS PGothic" charset="0"/>
              </a:rPr>
              <a:t> </a:t>
            </a:r>
            <a:r>
              <a:rPr lang="en-GB" sz="1100" dirty="0">
                <a:latin typeface="Tw Cen MT Condensed" panose="020B0606020104020203" pitchFamily="34" charset="0"/>
                <a:ea typeface="MS PGothic" charset="0"/>
              </a:rPr>
              <a:t>It is argued that lower taxes (income and corporation) increase the incentives for people to work harder, leading to more output.</a:t>
            </a:r>
            <a:br>
              <a:rPr lang="en-GB" sz="1100" dirty="0">
                <a:latin typeface="Tw Cen MT Condensed" panose="020B0606020104020203" pitchFamily="34" charset="0"/>
                <a:ea typeface="MS PGothic" charset="0"/>
              </a:rPr>
            </a:br>
            <a:r>
              <a:rPr lang="en-GB" sz="1100" dirty="0">
                <a:latin typeface="Tw Cen MT Condensed" panose="020B0606020104020203" pitchFamily="34" charset="0"/>
                <a:ea typeface="MS PGothic" charset="0"/>
              </a:rPr>
              <a:t>However this is not necessarily true, lower taxes do not always increase work incentives (e.g. if income effect outweighs substitution effect)</a:t>
            </a:r>
          </a:p>
          <a:p>
            <a:r>
              <a:rPr lang="en-GB" sz="1200" b="1" dirty="0">
                <a:latin typeface="Tw Cen MT Condensed" panose="020B0606020104020203" pitchFamily="34" charset="0"/>
                <a:ea typeface="MS PGothic" charset="0"/>
              </a:rPr>
              <a:t>4. Increased education and training</a:t>
            </a:r>
            <a:r>
              <a:rPr lang="en-GB" sz="1200" dirty="0">
                <a:latin typeface="Tw Cen MT Condensed" panose="020B0606020104020203" pitchFamily="34" charset="0"/>
                <a:ea typeface="MS PGothic" charset="0"/>
              </a:rPr>
              <a:t>  </a:t>
            </a:r>
            <a:r>
              <a:rPr lang="en-GB" sz="1100" dirty="0">
                <a:latin typeface="Tw Cen MT Condensed" panose="020B0606020104020203" pitchFamily="34" charset="0"/>
                <a:ea typeface="MS PGothic" charset="0"/>
              </a:rPr>
              <a:t>Better education can improve labour productivity and increase AS. Often there is under-provision of education in a free market, leading to market failure. Therefore the </a:t>
            </a:r>
            <a:r>
              <a:rPr lang="en-GB" sz="1100" dirty="0" err="1">
                <a:latin typeface="Tw Cen MT Condensed" panose="020B0606020104020203" pitchFamily="34" charset="0"/>
                <a:ea typeface="MS PGothic" charset="0"/>
              </a:rPr>
              <a:t>govt</a:t>
            </a:r>
            <a:r>
              <a:rPr lang="en-GB" sz="1100" dirty="0">
                <a:latin typeface="Tw Cen MT Condensed" panose="020B0606020104020203" pitchFamily="34" charset="0"/>
                <a:ea typeface="MS PGothic" charset="0"/>
              </a:rPr>
              <a:t> may need to subsidise suitable education and training schemes.  However </a:t>
            </a:r>
            <a:r>
              <a:rPr lang="en-GB" sz="1100" dirty="0" err="1">
                <a:latin typeface="Tw Cen MT Condensed" panose="020B0606020104020203" pitchFamily="34" charset="0"/>
                <a:ea typeface="MS PGothic" charset="0"/>
              </a:rPr>
              <a:t>govt</a:t>
            </a:r>
            <a:r>
              <a:rPr lang="en-GB" sz="1100" dirty="0">
                <a:latin typeface="Tw Cen MT Condensed" panose="020B0606020104020203" pitchFamily="34" charset="0"/>
                <a:ea typeface="MS PGothic" charset="0"/>
              </a:rPr>
              <a:t> intervention will cost money, requiring higher taxes, It will take time to have effect and </a:t>
            </a:r>
            <a:r>
              <a:rPr lang="en-GB" sz="1100" dirty="0" err="1">
                <a:latin typeface="Tw Cen MT Condensed" panose="020B0606020104020203" pitchFamily="34" charset="0"/>
                <a:ea typeface="MS PGothic" charset="0"/>
              </a:rPr>
              <a:t>govt</a:t>
            </a:r>
            <a:r>
              <a:rPr lang="en-GB" sz="1100" dirty="0">
                <a:latin typeface="Tw Cen MT Condensed" panose="020B0606020104020203" pitchFamily="34" charset="0"/>
                <a:ea typeface="MS PGothic" charset="0"/>
              </a:rPr>
              <a:t> may subsidise the wrong types of training </a:t>
            </a:r>
          </a:p>
          <a:p>
            <a:r>
              <a:rPr lang="en-GB" sz="1200" b="1" dirty="0">
                <a:latin typeface="Tw Cen MT Condensed" panose="020B0606020104020203" pitchFamily="34" charset="0"/>
                <a:ea typeface="MS PGothic" charset="0"/>
              </a:rPr>
              <a:t>5. Reducing the power of Trades Unions</a:t>
            </a:r>
            <a:r>
              <a:rPr lang="en-GB" sz="1200" dirty="0">
                <a:latin typeface="Tw Cen MT Condensed" panose="020B0606020104020203" pitchFamily="34" charset="0"/>
                <a:ea typeface="MS PGothic" charset="0"/>
              </a:rPr>
              <a:t> </a:t>
            </a:r>
            <a:r>
              <a:rPr lang="en-GB" sz="1100" dirty="0">
                <a:latin typeface="Tw Cen MT Condensed" panose="020B0606020104020203" pitchFamily="34" charset="0"/>
                <a:ea typeface="MS PGothic" charset="0"/>
              </a:rPr>
              <a:t>This should a) increase efficiency of firms e.g. less time lost to strikes b) reduce unemployment ( if labour markets are competitive) </a:t>
            </a:r>
          </a:p>
          <a:p>
            <a:r>
              <a:rPr lang="en-GB" sz="1200" b="1" dirty="0">
                <a:latin typeface="Tw Cen MT Condensed" panose="020B0606020104020203" pitchFamily="34" charset="0"/>
                <a:ea typeface="MS PGothic" charset="0"/>
              </a:rPr>
              <a:t>6. Reducing State Welfare Benefits </a:t>
            </a:r>
            <a:r>
              <a:rPr lang="en-GB" sz="1200" dirty="0">
                <a:latin typeface="Tw Cen MT Condensed" panose="020B0606020104020203" pitchFamily="34" charset="0"/>
                <a:ea typeface="MS PGothic" charset="0"/>
              </a:rPr>
              <a:t> </a:t>
            </a:r>
            <a:r>
              <a:rPr lang="en-GB" sz="1100" dirty="0">
                <a:latin typeface="Tw Cen MT Condensed" panose="020B0606020104020203" pitchFamily="34" charset="0"/>
                <a:ea typeface="MS PGothic" charset="0"/>
              </a:rPr>
              <a:t>This may encourage unemployed to take jobs.</a:t>
            </a:r>
          </a:p>
          <a:p>
            <a:r>
              <a:rPr lang="en-GB" sz="1200" b="1" dirty="0">
                <a:latin typeface="Tw Cen MT Condensed" panose="020B0606020104020203" pitchFamily="34" charset="0"/>
                <a:ea typeface="MS PGothic" charset="0"/>
              </a:rPr>
              <a:t>7. Providing better information</a:t>
            </a:r>
            <a:r>
              <a:rPr lang="en-GB" sz="1200" dirty="0">
                <a:latin typeface="Tw Cen MT Condensed" panose="020B0606020104020203" pitchFamily="34" charset="0"/>
                <a:ea typeface="MS PGothic" charset="0"/>
              </a:rPr>
              <a:t> </a:t>
            </a:r>
            <a:r>
              <a:rPr lang="en-GB" sz="1100" dirty="0">
                <a:latin typeface="Tw Cen MT Condensed" panose="020B0606020104020203" pitchFamily="34" charset="0"/>
                <a:ea typeface="MS PGothic" charset="0"/>
              </a:rPr>
              <a:t>about jobs This may also help reduce frictional unemployment</a:t>
            </a:r>
          </a:p>
          <a:p>
            <a:r>
              <a:rPr lang="en-GB" sz="1200" b="1" dirty="0">
                <a:latin typeface="Tw Cen MT Condensed" panose="020B0606020104020203" pitchFamily="34" charset="0"/>
                <a:ea typeface="MS PGothic" charset="0"/>
              </a:rPr>
              <a:t>8. Deregulate financial markets</a:t>
            </a:r>
            <a:r>
              <a:rPr lang="en-GB" sz="1200" dirty="0">
                <a:latin typeface="Tw Cen MT Condensed" panose="020B0606020104020203" pitchFamily="34" charset="0"/>
                <a:ea typeface="MS PGothic" charset="0"/>
              </a:rPr>
              <a:t> </a:t>
            </a:r>
            <a:r>
              <a:rPr lang="en-GB" sz="1100" dirty="0">
                <a:latin typeface="Tw Cen MT Condensed" panose="020B0606020104020203" pitchFamily="34" charset="0"/>
                <a:ea typeface="MS PGothic" charset="0"/>
              </a:rPr>
              <a:t>to allow more competition and lower borrowing costs for consumers and firms.</a:t>
            </a:r>
          </a:p>
          <a:p>
            <a:r>
              <a:rPr lang="en-GB" sz="1200" b="1" dirty="0">
                <a:latin typeface="Tw Cen MT Condensed" panose="020B0606020104020203" pitchFamily="34" charset="0"/>
                <a:ea typeface="MS PGothic" charset="0"/>
              </a:rPr>
              <a:t>9. Lower Tariff barriers</a:t>
            </a:r>
            <a:r>
              <a:rPr lang="en-GB" sz="1200" dirty="0">
                <a:latin typeface="Tw Cen MT Condensed" panose="020B0606020104020203" pitchFamily="34" charset="0"/>
                <a:ea typeface="MS PGothic" charset="0"/>
              </a:rPr>
              <a:t> </a:t>
            </a:r>
            <a:r>
              <a:rPr lang="en-GB" sz="1100" dirty="0">
                <a:latin typeface="Tw Cen MT Condensed" panose="020B0606020104020203" pitchFamily="34" charset="0"/>
                <a:ea typeface="MS PGothic" charset="0"/>
              </a:rPr>
              <a:t>this will increase trade</a:t>
            </a:r>
          </a:p>
          <a:p>
            <a:r>
              <a:rPr lang="en-GB" sz="1200" b="1" dirty="0">
                <a:latin typeface="Tw Cen MT Condensed" panose="020B0606020104020203" pitchFamily="34" charset="0"/>
                <a:ea typeface="MS PGothic" charset="0"/>
              </a:rPr>
              <a:t>10. Removing unnecessary red tape</a:t>
            </a:r>
            <a:r>
              <a:rPr lang="en-GB" sz="1200" dirty="0">
                <a:latin typeface="Tw Cen MT Condensed" panose="020B0606020104020203" pitchFamily="34" charset="0"/>
                <a:ea typeface="MS PGothic" charset="0"/>
              </a:rPr>
              <a:t> </a:t>
            </a:r>
            <a:r>
              <a:rPr lang="en-GB" sz="1100" dirty="0">
                <a:latin typeface="Tw Cen MT Condensed" panose="020B0606020104020203" pitchFamily="34" charset="0"/>
                <a:ea typeface="MS PGothic" charset="0"/>
              </a:rPr>
              <a:t>and bureaucracy which add to a firms costs </a:t>
            </a:r>
          </a:p>
          <a:p>
            <a:r>
              <a:rPr lang="en-GB" sz="1200" b="1" dirty="0">
                <a:latin typeface="Tw Cen MT Condensed" panose="020B0606020104020203" pitchFamily="34" charset="0"/>
                <a:ea typeface="MS PGothic" charset="0"/>
              </a:rPr>
              <a:t>11. Improving Transport and infrastructure</a:t>
            </a:r>
            <a:r>
              <a:rPr lang="en-GB" sz="1200" dirty="0">
                <a:latin typeface="Tw Cen MT Condensed" panose="020B0606020104020203" pitchFamily="34" charset="0"/>
                <a:ea typeface="MS PGothic" charset="0"/>
              </a:rPr>
              <a:t>. </a:t>
            </a:r>
            <a:r>
              <a:rPr lang="en-GB" sz="1100" dirty="0">
                <a:latin typeface="Tw Cen MT Condensed" panose="020B0606020104020203" pitchFamily="34" charset="0"/>
                <a:ea typeface="MS PGothic" charset="0"/>
              </a:rPr>
              <a:t>Due to market failure this is likely to need </a:t>
            </a:r>
            <a:r>
              <a:rPr lang="en-GB" sz="1100" dirty="0" err="1">
                <a:latin typeface="Tw Cen MT Condensed" panose="020B0606020104020203" pitchFamily="34" charset="0"/>
                <a:ea typeface="MS PGothic" charset="0"/>
              </a:rPr>
              <a:t>govt</a:t>
            </a:r>
            <a:r>
              <a:rPr lang="en-GB" sz="1100" dirty="0">
                <a:latin typeface="Tw Cen MT Condensed" panose="020B0606020104020203" pitchFamily="34" charset="0"/>
                <a:ea typeface="MS PGothic" charset="0"/>
              </a:rPr>
              <a:t> intervention to improve transport and reduce congestion. This will help reduce firms costs. </a:t>
            </a:r>
          </a:p>
          <a:p>
            <a:r>
              <a:rPr lang="en-GB" sz="1200" b="1" dirty="0">
                <a:latin typeface="Tw Cen MT Condensed" panose="020B0606020104020203" pitchFamily="34" charset="0"/>
                <a:ea typeface="MS PGothic" charset="0"/>
              </a:rPr>
              <a:t>12 Deregulate Labour Markets</a:t>
            </a:r>
            <a:r>
              <a:rPr lang="en-GB" sz="1200" dirty="0">
                <a:latin typeface="Tw Cen MT Condensed" panose="020B0606020104020203" pitchFamily="34" charset="0"/>
                <a:ea typeface="MS PGothic" charset="0"/>
              </a:rPr>
              <a:t>  </a:t>
            </a:r>
            <a:r>
              <a:rPr lang="en-GB" sz="1100" dirty="0">
                <a:latin typeface="Tw Cen MT Condensed" panose="020B0606020104020203" pitchFamily="34" charset="0"/>
                <a:ea typeface="MS PGothic" charset="0"/>
              </a:rPr>
              <a:t>This is said to be an important objective for the EU to increase competitiveness. E.g. Make it easier to hire and fire workers. </a:t>
            </a:r>
          </a:p>
        </p:txBody>
      </p:sp>
    </p:spTree>
    <p:extLst>
      <p:ext uri="{BB962C8B-B14F-4D97-AF65-F5344CB8AC3E}">
        <p14:creationId xmlns:p14="http://schemas.microsoft.com/office/powerpoint/2010/main" val="3203283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68313" y="53975"/>
            <a:ext cx="8229600" cy="1143000"/>
          </a:xfrm>
        </p:spPr>
        <p:txBody>
          <a:bodyPr>
            <a:normAutofit/>
          </a:bodyPr>
          <a:lstStyle/>
          <a:p>
            <a:r>
              <a:rPr lang="en-GB" sz="3600" b="1" dirty="0">
                <a:ea typeface="MS PGothic" charset="0"/>
              </a:rPr>
              <a:t>Comparing Fiscal and Supply Side </a:t>
            </a:r>
            <a:r>
              <a:rPr lang="en-GB" sz="3600" b="1" dirty="0" smtClean="0">
                <a:ea typeface="MS PGothic" charset="0"/>
              </a:rPr>
              <a:t>Policy</a:t>
            </a:r>
            <a:endParaRPr lang="en-GB" sz="3600" b="1" dirty="0">
              <a:ea typeface="MS PGothic" charset="0"/>
            </a:endParaRPr>
          </a:p>
        </p:txBody>
      </p:sp>
      <p:sp>
        <p:nvSpPr>
          <p:cNvPr id="13315" name="Content Placeholder 2"/>
          <p:cNvSpPr>
            <a:spLocks noGrp="1"/>
          </p:cNvSpPr>
          <p:nvPr>
            <p:ph idx="1"/>
          </p:nvPr>
        </p:nvSpPr>
        <p:spPr>
          <a:xfrm>
            <a:off x="107950" y="1052513"/>
            <a:ext cx="4248150" cy="5472112"/>
          </a:xfrm>
        </p:spPr>
        <p:txBody>
          <a:bodyPr>
            <a:normAutofit/>
          </a:bodyPr>
          <a:lstStyle/>
          <a:p>
            <a:pPr marL="0" indent="0">
              <a:buFontTx/>
              <a:buNone/>
              <a:defRPr/>
            </a:pPr>
            <a:r>
              <a:rPr lang="en-US" altLang="en-US" sz="1800" b="1" dirty="0" smtClean="0">
                <a:solidFill>
                  <a:srgbClr val="FF0000"/>
                </a:solidFill>
                <a:cs typeface="+mn-cs"/>
              </a:rPr>
              <a:t>Read and understand the explanation </a:t>
            </a:r>
            <a:r>
              <a:rPr lang="en-US" altLang="en-US" sz="1800" b="1" u="sng" dirty="0" smtClean="0">
                <a:solidFill>
                  <a:srgbClr val="FF0000"/>
                </a:solidFill>
                <a:cs typeface="+mn-cs"/>
              </a:rPr>
              <a:t>below </a:t>
            </a:r>
            <a:r>
              <a:rPr lang="en-US" altLang="en-US" sz="1800" b="1" dirty="0" smtClean="0">
                <a:solidFill>
                  <a:srgbClr val="FF0000"/>
                </a:solidFill>
                <a:cs typeface="+mn-cs"/>
              </a:rPr>
              <a:t>and answer the questions </a:t>
            </a:r>
            <a:r>
              <a:rPr lang="en-US" altLang="en-US" sz="1800" b="1" u="sng" dirty="0" smtClean="0">
                <a:solidFill>
                  <a:srgbClr val="FF0000"/>
                </a:solidFill>
                <a:cs typeface="+mn-cs"/>
              </a:rPr>
              <a:t>on the right</a:t>
            </a:r>
          </a:p>
          <a:p>
            <a:pPr marL="0" indent="0">
              <a:buFontTx/>
              <a:buNone/>
              <a:defRPr/>
            </a:pPr>
            <a:endParaRPr lang="en-US" altLang="en-US" sz="1200" b="1" dirty="0" smtClean="0">
              <a:cs typeface="+mn-cs"/>
            </a:endParaRPr>
          </a:p>
          <a:p>
            <a:pPr marL="0" indent="0">
              <a:buFontTx/>
              <a:buNone/>
              <a:defRPr/>
            </a:pPr>
            <a:r>
              <a:rPr lang="en-US" altLang="en-US" sz="1800" b="1" dirty="0" smtClean="0">
                <a:cs typeface="+mn-cs"/>
              </a:rPr>
              <a:t>Similarities</a:t>
            </a:r>
          </a:p>
          <a:p>
            <a:pPr>
              <a:defRPr/>
            </a:pPr>
            <a:r>
              <a:rPr lang="en-US" altLang="en-US" sz="1800" dirty="0" smtClean="0">
                <a:cs typeface="+mn-cs"/>
              </a:rPr>
              <a:t>Both can be linked to the 2 annual budgets </a:t>
            </a:r>
          </a:p>
          <a:p>
            <a:pPr>
              <a:defRPr/>
            </a:pPr>
            <a:r>
              <a:rPr lang="en-US" altLang="en-US" sz="1800" dirty="0" smtClean="0">
                <a:cs typeface="+mn-cs"/>
              </a:rPr>
              <a:t>Both can involve changes to taxation and Government spending</a:t>
            </a:r>
          </a:p>
          <a:p>
            <a:pPr marL="0" indent="0">
              <a:buFontTx/>
              <a:buNone/>
              <a:defRPr/>
            </a:pPr>
            <a:endParaRPr lang="en-US" altLang="en-US" sz="1050" dirty="0">
              <a:cs typeface="+mn-cs"/>
            </a:endParaRPr>
          </a:p>
          <a:p>
            <a:pPr marL="0" indent="0">
              <a:buFontTx/>
              <a:buNone/>
              <a:defRPr/>
            </a:pPr>
            <a:r>
              <a:rPr lang="en-US" altLang="en-US" sz="1800" b="1" dirty="0" smtClean="0">
                <a:cs typeface="+mn-cs"/>
              </a:rPr>
              <a:t>Differences</a:t>
            </a:r>
          </a:p>
          <a:p>
            <a:pPr>
              <a:defRPr/>
            </a:pPr>
            <a:r>
              <a:rPr lang="en-US" altLang="en-US" sz="1800" dirty="0" smtClean="0">
                <a:cs typeface="+mn-cs"/>
              </a:rPr>
              <a:t>Fiscal policy affects the demand of the economy in the short run and supply side policies affect the supply in the long run</a:t>
            </a:r>
          </a:p>
          <a:p>
            <a:pPr>
              <a:defRPr/>
            </a:pPr>
            <a:r>
              <a:rPr lang="en-US" altLang="en-US" sz="1800" dirty="0" smtClean="0">
                <a:cs typeface="+mn-cs"/>
              </a:rPr>
              <a:t>Supply side policies may have more of a microeconomic focus</a:t>
            </a:r>
          </a:p>
          <a:p>
            <a:pPr>
              <a:defRPr/>
            </a:pPr>
            <a:r>
              <a:rPr lang="en-US" altLang="en-US" sz="1800" dirty="0" smtClean="0">
                <a:cs typeface="+mn-cs"/>
              </a:rPr>
              <a:t>Some supply side policies are to do with legislation and the movement towards more of a free market</a:t>
            </a:r>
          </a:p>
        </p:txBody>
      </p:sp>
      <p:sp>
        <p:nvSpPr>
          <p:cNvPr id="2" name="TextBox 1"/>
          <p:cNvSpPr txBox="1"/>
          <p:nvPr/>
        </p:nvSpPr>
        <p:spPr>
          <a:xfrm>
            <a:off x="4716463" y="1196975"/>
            <a:ext cx="4248150" cy="4770537"/>
          </a:xfrm>
          <a:prstGeom prst="rect">
            <a:avLst/>
          </a:prstGeom>
          <a:solidFill>
            <a:schemeClr val="bg1"/>
          </a:solidFill>
        </p:spPr>
        <p:txBody>
          <a:bodyPr>
            <a:spAutoFit/>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r>
              <a:rPr lang="en-GB" sz="1600" b="1" dirty="0">
                <a:latin typeface="Tw Cen MT Condensed" panose="020B0606020104020203" pitchFamily="34" charset="0"/>
              </a:rPr>
              <a:t>BASIC Questions:</a:t>
            </a:r>
          </a:p>
          <a:p>
            <a:pPr eaLnBrk="1" hangingPunct="1">
              <a:buFont typeface="Arial" charset="0"/>
              <a:buChar char="•"/>
            </a:pPr>
            <a:r>
              <a:rPr lang="en-GB" sz="1600" dirty="0">
                <a:latin typeface="Tw Cen MT Condensed" panose="020B0606020104020203" pitchFamily="34" charset="0"/>
              </a:rPr>
              <a:t>Define fiscal policy and provide an example</a:t>
            </a:r>
          </a:p>
          <a:p>
            <a:pPr eaLnBrk="1" hangingPunct="1">
              <a:buFont typeface="Arial" charset="0"/>
              <a:buChar char="•"/>
            </a:pPr>
            <a:r>
              <a:rPr lang="en-GB" sz="1600" dirty="0">
                <a:latin typeface="Tw Cen MT Condensed" panose="020B0606020104020203" pitchFamily="34" charset="0"/>
              </a:rPr>
              <a:t>Define supply side policy and provide an example</a:t>
            </a:r>
          </a:p>
          <a:p>
            <a:pPr eaLnBrk="1" hangingPunct="1">
              <a:buFont typeface="Arial" charset="0"/>
              <a:buChar char="•"/>
            </a:pPr>
            <a:r>
              <a:rPr lang="en-GB" sz="1600" dirty="0">
                <a:latin typeface="Tw Cen MT Condensed" panose="020B0606020104020203" pitchFamily="34" charset="0"/>
              </a:rPr>
              <a:t>What is the difference between a free market and an interventionist supply side </a:t>
            </a:r>
            <a:r>
              <a:rPr lang="en-GB" sz="1600" dirty="0" smtClean="0">
                <a:latin typeface="Tw Cen MT Condensed" panose="020B0606020104020203" pitchFamily="34" charset="0"/>
              </a:rPr>
              <a:t>policy</a:t>
            </a:r>
            <a:endParaRPr lang="en-GB" sz="1600" dirty="0">
              <a:latin typeface="Tw Cen MT Condensed" panose="020B0606020104020203" pitchFamily="34" charset="0"/>
            </a:endParaRPr>
          </a:p>
          <a:p>
            <a:pPr eaLnBrk="1" hangingPunct="1"/>
            <a:endParaRPr lang="en-GB" sz="1600" dirty="0">
              <a:latin typeface="Tw Cen MT Condensed" panose="020B0606020104020203" pitchFamily="34" charset="0"/>
            </a:endParaRPr>
          </a:p>
          <a:p>
            <a:pPr eaLnBrk="1" hangingPunct="1"/>
            <a:r>
              <a:rPr lang="en-GB" sz="1600" b="1" dirty="0">
                <a:latin typeface="Tw Cen MT Condensed" panose="020B0606020104020203" pitchFamily="34" charset="0"/>
              </a:rPr>
              <a:t>SCENARIO Question:</a:t>
            </a:r>
          </a:p>
          <a:p>
            <a:pPr eaLnBrk="1" hangingPunct="1"/>
            <a:r>
              <a:rPr lang="en-GB" sz="1600" i="1" dirty="0">
                <a:latin typeface="Tw Cen MT Condensed" panose="020B0606020104020203" pitchFamily="34" charset="0"/>
              </a:rPr>
              <a:t>George Osborne in April 2013, cut the top rate of income tax (anyone earning over £150,000) from 50% to 45%.  </a:t>
            </a:r>
          </a:p>
          <a:p>
            <a:pPr eaLnBrk="1" hangingPunct="1">
              <a:buFont typeface="Arial" charset="0"/>
              <a:buChar char="•"/>
            </a:pPr>
            <a:r>
              <a:rPr lang="en-GB" sz="1600" dirty="0" smtClean="0">
                <a:latin typeface="Tw Cen MT Condensed" panose="020B0606020104020203" pitchFamily="34" charset="0"/>
              </a:rPr>
              <a:t>Using a diagram (AD/AS), explain </a:t>
            </a:r>
            <a:r>
              <a:rPr lang="en-GB" sz="1600" dirty="0">
                <a:latin typeface="Tw Cen MT Condensed" panose="020B0606020104020203" pitchFamily="34" charset="0"/>
              </a:rPr>
              <a:t>the possible effect of this on the UK economy.</a:t>
            </a:r>
          </a:p>
          <a:p>
            <a:pPr eaLnBrk="1" hangingPunct="1">
              <a:buFont typeface="Arial" charset="0"/>
              <a:buChar char="•"/>
            </a:pPr>
            <a:r>
              <a:rPr lang="en-GB" sz="1600" dirty="0">
                <a:latin typeface="Tw Cen MT Condensed" panose="020B0606020104020203" pitchFamily="34" charset="0"/>
              </a:rPr>
              <a:t>Is it a fiscal policy, supply side policy or both?</a:t>
            </a:r>
          </a:p>
          <a:p>
            <a:pPr eaLnBrk="1" hangingPunct="1">
              <a:buFont typeface="Arial" charset="0"/>
              <a:buChar char="•"/>
            </a:pPr>
            <a:endParaRPr lang="en-GB" sz="1600" dirty="0">
              <a:latin typeface="Tw Cen MT Condensed" panose="020B0606020104020203" pitchFamily="34" charset="0"/>
            </a:endParaRPr>
          </a:p>
          <a:p>
            <a:pPr eaLnBrk="1" hangingPunct="1"/>
            <a:r>
              <a:rPr lang="en-GB" sz="1600" b="1" dirty="0">
                <a:latin typeface="Tw Cen MT Condensed" panose="020B0606020104020203" pitchFamily="34" charset="0"/>
              </a:rPr>
              <a:t>EXTENSION Question:</a:t>
            </a:r>
          </a:p>
          <a:p>
            <a:pPr eaLnBrk="1" hangingPunct="1"/>
            <a:r>
              <a:rPr lang="en-GB" sz="1600" i="1" dirty="0">
                <a:latin typeface="Tw Cen MT Condensed" panose="020B0606020104020203" pitchFamily="34" charset="0"/>
              </a:rPr>
              <a:t>Gordon Brown increased education and health spending significantly in the period of 1997 to 2007.  </a:t>
            </a:r>
          </a:p>
          <a:p>
            <a:pPr eaLnBrk="1" hangingPunct="1">
              <a:buFont typeface="Arial" charset="0"/>
              <a:buChar char="•"/>
            </a:pPr>
            <a:r>
              <a:rPr lang="en-GB" sz="1600" dirty="0" smtClean="0">
                <a:latin typeface="Tw Cen MT Condensed" panose="020B0606020104020203" pitchFamily="34" charset="0"/>
              </a:rPr>
              <a:t>Using a diagram (AD/AS) explain </a:t>
            </a:r>
            <a:r>
              <a:rPr lang="en-GB" sz="1600" dirty="0">
                <a:latin typeface="Tw Cen MT Condensed" panose="020B0606020104020203" pitchFamily="34" charset="0"/>
              </a:rPr>
              <a:t>the possible effect of this on the UK economy.</a:t>
            </a:r>
          </a:p>
          <a:p>
            <a:pPr eaLnBrk="1" hangingPunct="1">
              <a:buFont typeface="Arial" charset="0"/>
              <a:buChar char="•"/>
            </a:pPr>
            <a:r>
              <a:rPr lang="en-GB" sz="1600" dirty="0">
                <a:latin typeface="Tw Cen MT Condensed" panose="020B0606020104020203" pitchFamily="34" charset="0"/>
              </a:rPr>
              <a:t>Is it a fiscal policy, supply side policy or both?</a:t>
            </a:r>
          </a:p>
        </p:txBody>
      </p:sp>
    </p:spTree>
    <p:extLst>
      <p:ext uri="{BB962C8B-B14F-4D97-AF65-F5344CB8AC3E}">
        <p14:creationId xmlns:p14="http://schemas.microsoft.com/office/powerpoint/2010/main" val="3211185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3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571</TotalTime>
  <Words>3791</Words>
  <Application>Microsoft Office PowerPoint</Application>
  <PresentationFormat>On-screen Show (4:3)</PresentationFormat>
  <Paragraphs>401</Paragraphs>
  <Slides>34</Slides>
  <Notes>12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0" baseType="lpstr">
      <vt:lpstr>MS PGothic</vt:lpstr>
      <vt:lpstr>Arial</vt:lpstr>
      <vt:lpstr>Calibri</vt:lpstr>
      <vt:lpstr>Tw Cen MT Condensed</vt:lpstr>
      <vt:lpstr>Office Theme</vt:lpstr>
      <vt:lpstr>Document</vt:lpstr>
      <vt:lpstr>SCHEME OF WORK</vt:lpstr>
      <vt:lpstr>PowerPoint Presentation</vt:lpstr>
      <vt:lpstr>PowerPoint Presentation</vt:lpstr>
      <vt:lpstr>RWS 8: Supply Side Policies</vt:lpstr>
      <vt:lpstr>Defining SUPPLY SIDE Policies Real life examples from 1980’s until Today</vt:lpstr>
      <vt:lpstr>Defining SUPPLY SIDE Policies Free Market (or non-interventionist) v Interventionist</vt:lpstr>
      <vt:lpstr>Defining SUPPLY SIDE Policies Real life examples from 1980’s until Today</vt:lpstr>
      <vt:lpstr>SUPPLY SIDE Policies SUMMARY Real life examples from 1980’s until Today</vt:lpstr>
      <vt:lpstr>Comparing Fiscal and Supply Side Policy</vt:lpstr>
      <vt:lpstr>Fiscal (AD) and Supply Side (LRAS) Policies</vt:lpstr>
      <vt:lpstr>THE BIG QUESTION FOR NEXT WEEK  RWS 8: Supply Side Policies</vt:lpstr>
      <vt:lpstr>PowerPoint Presentation</vt:lpstr>
      <vt:lpstr>PowerPoint Presentation</vt:lpstr>
      <vt:lpstr>RWS8 (Macro): Supply Side Policies</vt:lpstr>
      <vt:lpstr>Supply Side Policies and FISCAL Policy</vt:lpstr>
      <vt:lpstr>Supply Side Policies: Spring Statement March 2019 Free Market or Interventionist? Would they shift the AD or LRAS?</vt:lpstr>
      <vt:lpstr>PowerPoint Presentation</vt:lpstr>
      <vt:lpstr>THE BIG QUESTION FOR THIS WEEK  RWS 8: Supply Side Policies</vt:lpstr>
      <vt:lpstr>Productivity and Growth in the UK</vt:lpstr>
      <vt:lpstr>UK Productivity Puzzle Brainstorm and Class Discussion</vt:lpstr>
      <vt:lpstr>UK Productivity Puzzle Brainstorm and Class Discussion</vt:lpstr>
      <vt:lpstr>Controversy with the supply side of the economy – Key Terms to take notes on</vt:lpstr>
      <vt:lpstr>Advantages and Disadvantages of Supply Side Policies TASK 1: GROUPS: Make a list for discussion TASK 2: TRY TO CATEGORISE your list into 3 distinct points with evaluation points….</vt:lpstr>
      <vt:lpstr>Further Assessment</vt:lpstr>
      <vt:lpstr>Further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Godalming Sixth Form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Stevens</dc:creator>
  <cp:lastModifiedBy>Oliver Stevens</cp:lastModifiedBy>
  <cp:revision>85</cp:revision>
  <cp:lastPrinted>2019-03-11T09:42:01Z</cp:lastPrinted>
  <dcterms:created xsi:type="dcterms:W3CDTF">2017-03-06T19:24:02Z</dcterms:created>
  <dcterms:modified xsi:type="dcterms:W3CDTF">2019-03-15T15:54:44Z</dcterms:modified>
</cp:coreProperties>
</file>