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304" r:id="rId2"/>
    <p:sldId id="266" r:id="rId3"/>
    <p:sldId id="267" r:id="rId4"/>
    <p:sldId id="301" r:id="rId5"/>
    <p:sldId id="313" r:id="rId6"/>
    <p:sldId id="307" r:id="rId7"/>
    <p:sldId id="322" r:id="rId8"/>
    <p:sldId id="312" r:id="rId9"/>
    <p:sldId id="316" r:id="rId10"/>
    <p:sldId id="317" r:id="rId11"/>
    <p:sldId id="274" r:id="rId12"/>
    <p:sldId id="318" r:id="rId13"/>
    <p:sldId id="289" r:id="rId14"/>
    <p:sldId id="276" r:id="rId15"/>
    <p:sldId id="287" r:id="rId16"/>
    <p:sldId id="308" r:id="rId17"/>
    <p:sldId id="323" r:id="rId18"/>
    <p:sldId id="324" r:id="rId19"/>
    <p:sldId id="325" r:id="rId20"/>
    <p:sldId id="326" r:id="rId21"/>
    <p:sldId id="320" r:id="rId22"/>
    <p:sldId id="321" r:id="rId23"/>
    <p:sldId id="309" r:id="rId24"/>
    <p:sldId id="310" r:id="rId25"/>
    <p:sldId id="311" r:id="rId26"/>
    <p:sldId id="264" r:id="rId27"/>
    <p:sldId id="265" r:id="rId28"/>
    <p:sldId id="314" r:id="rId29"/>
    <p:sldId id="315" r:id="rId30"/>
    <p:sldId id="290" r:id="rId31"/>
    <p:sldId id="300" r:id="rId32"/>
    <p:sldId id="291" r:id="rId33"/>
    <p:sldId id="299" r:id="rId34"/>
    <p:sldId id="296" r:id="rId35"/>
    <p:sldId id="270" r:id="rId36"/>
    <p:sldId id="298" r:id="rId37"/>
    <p:sldId id="302" r:id="rId38"/>
    <p:sldId id="297" r:id="rId39"/>
    <p:sldId id="285" r:id="rId40"/>
    <p:sldId id="282" r:id="rId41"/>
    <p:sldId id="283" r:id="rId42"/>
    <p:sldId id="284" r:id="rId43"/>
    <p:sldId id="319" r:id="rId4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1200"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Tw Cen MT Condensed" panose="020B0606020104020203" pitchFamily="34" charset="0"/>
              </a:defRPr>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Tw Cen MT Condensed" panose="020B0606020104020203" pitchFamily="34" charset="0"/>
              </a:defRPr>
            </a:lvl1pPr>
          </a:lstStyle>
          <a:p>
            <a:fld id="{D2ABF328-055A-5347-8D5A-A3DA3EE238B7}" type="datetimeFigureOut">
              <a:rPr lang="en-US" smtClean="0"/>
              <a:pPr/>
              <a:t>5/7/2019</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Tw Cen MT Condensed" panose="020B0606020104020203" pitchFamily="34" charset="0"/>
              </a:defRPr>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Tw Cen MT Condensed" panose="020B0606020104020203" pitchFamily="34" charset="0"/>
              </a:defRPr>
            </a:lvl1pPr>
          </a:lstStyle>
          <a:p>
            <a:fld id="{1EADF05C-F74F-7F4C-A046-5B26DB0F3550}" type="slidenum">
              <a:rPr lang="en-US" smtClean="0"/>
              <a:pPr/>
              <a:t>‹#›</a:t>
            </a:fld>
            <a:endParaRPr lang="en-US" dirty="0"/>
          </a:p>
        </p:txBody>
      </p:sp>
    </p:spTree>
    <p:extLst>
      <p:ext uri="{BB962C8B-B14F-4D97-AF65-F5344CB8AC3E}">
        <p14:creationId xmlns:p14="http://schemas.microsoft.com/office/powerpoint/2010/main" val="15773009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Tw Cen MT Condensed" panose="020B0606020104020203" pitchFamily="34" charset="0"/>
        <a:ea typeface="+mn-ea"/>
        <a:cs typeface="+mn-cs"/>
      </a:defRPr>
    </a:lvl1pPr>
    <a:lvl2pPr marL="457200" algn="l" defTabSz="457200" rtl="0" eaLnBrk="1" latinLnBrk="0" hangingPunct="1">
      <a:defRPr sz="1200" kern="1200">
        <a:solidFill>
          <a:schemeClr val="tx1"/>
        </a:solidFill>
        <a:latin typeface="Tw Cen MT Condensed" panose="020B0606020104020203" pitchFamily="34" charset="0"/>
        <a:ea typeface="+mn-ea"/>
        <a:cs typeface="+mn-cs"/>
      </a:defRPr>
    </a:lvl2pPr>
    <a:lvl3pPr marL="914400" algn="l" defTabSz="457200" rtl="0" eaLnBrk="1" latinLnBrk="0" hangingPunct="1">
      <a:defRPr sz="1200" kern="1200">
        <a:solidFill>
          <a:schemeClr val="tx1"/>
        </a:solidFill>
        <a:latin typeface="Tw Cen MT Condensed" panose="020B0606020104020203" pitchFamily="34" charset="0"/>
        <a:ea typeface="+mn-ea"/>
        <a:cs typeface="+mn-cs"/>
      </a:defRPr>
    </a:lvl3pPr>
    <a:lvl4pPr marL="1371600" algn="l" defTabSz="457200" rtl="0" eaLnBrk="1" latinLnBrk="0" hangingPunct="1">
      <a:defRPr sz="1200" kern="1200">
        <a:solidFill>
          <a:schemeClr val="tx1"/>
        </a:solidFill>
        <a:latin typeface="Tw Cen MT Condensed" panose="020B0606020104020203" pitchFamily="34" charset="0"/>
        <a:ea typeface="+mn-ea"/>
        <a:cs typeface="+mn-cs"/>
      </a:defRPr>
    </a:lvl4pPr>
    <a:lvl5pPr marL="1828800" algn="l" defTabSz="457200" rtl="0" eaLnBrk="1" latinLnBrk="0" hangingPunct="1">
      <a:defRPr sz="1200" kern="1200">
        <a:solidFill>
          <a:schemeClr val="tx1"/>
        </a:solidFill>
        <a:latin typeface="Tw Cen MT Condensed" panose="020B0606020104020203"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books.google.com/books?id=zVubHUSOxpoC&amp;pg=PT410&amp;lpg=PT410&amp;dq=short+selling+soros+pound+downside+risk&amp;source=bl&amp;ots=qXf9JYHfJU&amp;sig=HS-CisRfM0p6PrAJckecC85WqiQ&amp;hl=en&amp;sa=X&amp;ei=YbtrU_ObMdGBogTdioDwBg&amp;ved=0CHwQ6AEwCQ#v=onepage&amp;q=short selling soros pound downside risk&amp;f=false" TargetMode="External"/><Relationship Id="rId2" Type="http://schemas.openxmlformats.org/officeDocument/2006/relationships/slide" Target="../slides/slide41.xml"/><Relationship Id="rId1" Type="http://schemas.openxmlformats.org/officeDocument/2006/relationships/notesMaster" Target="../notesMasters/notesMaster1.xml"/><Relationship Id="rId5" Type="http://schemas.openxmlformats.org/officeDocument/2006/relationships/hyperlink" Target="http://en.wikipedia.org/wiki/George_Soros" TargetMode="External"/><Relationship Id="rId4" Type="http://schemas.openxmlformats.org/officeDocument/2006/relationships/hyperlink" Target="http://www.theatlantic.com/business/archive/2010/06/go-for-the-jugular/57696/?single_page=true"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ADF05C-F74F-7F4C-A046-5B26DB0F3550}" type="slidenum">
              <a:rPr lang="en-US" smtClean="0"/>
              <a:t>4</a:t>
            </a:fld>
            <a:endParaRPr lang="en-US"/>
          </a:p>
        </p:txBody>
      </p:sp>
    </p:spTree>
    <p:extLst>
      <p:ext uri="{BB962C8B-B14F-4D97-AF65-F5344CB8AC3E}">
        <p14:creationId xmlns:p14="http://schemas.microsoft.com/office/powerpoint/2010/main" val="3128288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ADF05C-F74F-7F4C-A046-5B26DB0F3550}" type="slidenum">
              <a:rPr lang="en-US" smtClean="0"/>
              <a:t>33</a:t>
            </a:fld>
            <a:endParaRPr lang="en-US"/>
          </a:p>
        </p:txBody>
      </p:sp>
    </p:spTree>
    <p:extLst>
      <p:ext uri="{BB962C8B-B14F-4D97-AF65-F5344CB8AC3E}">
        <p14:creationId xmlns:p14="http://schemas.microsoft.com/office/powerpoint/2010/main" val="3321763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a typeface="+mn-ea"/>
                <a:cs typeface="+mn-cs"/>
              </a:rPr>
              <a:t>Let’s walk through Soros’s trade to understand why it was so elegant. As we stated earlier, the trade was for the Quantum Fund to “short” the British pound, meaning they would make money if the currency’s value went down.</a:t>
            </a:r>
          </a:p>
          <a:p>
            <a:r>
              <a:rPr lang="en-US" sz="1200" kern="1200" dirty="0" smtClean="0">
                <a:solidFill>
                  <a:schemeClr val="tx1"/>
                </a:solidFill>
                <a:ea typeface="+mn-ea"/>
                <a:cs typeface="+mn-cs"/>
              </a:rPr>
              <a:t>Now, what exactly does it mean to “short” a currency, or anything for that matter? Let’s say it’s January 2009 and you think Apple’s iPhone is over the hill and that the company’s stock price (of $90) will decline. How do you benefit from this insight?</a:t>
            </a:r>
          </a:p>
          <a:p>
            <a:r>
              <a:rPr lang="en-US" sz="1200" kern="1200" dirty="0" smtClean="0">
                <a:solidFill>
                  <a:schemeClr val="tx1"/>
                </a:solidFill>
                <a:ea typeface="+mn-ea"/>
                <a:cs typeface="+mn-cs"/>
              </a:rPr>
              <a:t>Well, you or your broker can go to someone that owns some Apple stock and ask to borrow a single Apple stock from them. You’ll give them back the share later and of course pay them interest for the loan. But for now, you sell that stock for $90 in cash. Two days later, the stock price is $88, so you buy one share with your $90 in cash. That leaves you with $2 in profit! (Well almost two dollars—you have to pay the person who loaned you the stock two days of interest.)</a:t>
            </a:r>
          </a:p>
          <a:p>
            <a:r>
              <a:rPr lang="en-US" sz="1200" kern="1200" dirty="0" smtClean="0">
                <a:solidFill>
                  <a:schemeClr val="tx1"/>
                </a:solidFill>
                <a:ea typeface="+mn-ea"/>
                <a:cs typeface="+mn-cs"/>
              </a:rPr>
              <a:t>But what if you didn’t sell your Apple stock when it hit $88 and instead decided to hold onto it until the stock plummeted further? Well, you’d be screwed because the stock went up from $90 to around $600; you would lose $510 on a the trade, plus interest!</a:t>
            </a:r>
          </a:p>
          <a:p>
            <a:r>
              <a:rPr lang="en-US" sz="1200" kern="1200" dirty="0" smtClean="0">
                <a:solidFill>
                  <a:schemeClr val="tx1"/>
                </a:solidFill>
                <a:ea typeface="+mn-ea"/>
                <a:cs typeface="+mn-cs"/>
              </a:rPr>
              <a:t>If you buy a stock, the worst you can do is lose all your money. If you short a stock, your downside is limitless because the stock can always keep going up. You can possibly lose more than all your money, and that's a very bad thing. So if you take a short position, you want to make sure your downside risk is hedged.</a:t>
            </a:r>
          </a:p>
          <a:p>
            <a:r>
              <a:rPr lang="en-US" sz="1200" kern="1200" dirty="0" smtClean="0">
                <a:solidFill>
                  <a:schemeClr val="tx1"/>
                </a:solidFill>
                <a:ea typeface="+mn-ea"/>
                <a:cs typeface="+mn-cs"/>
              </a:rPr>
              <a:t>And what if you want to short a currency like the British pound? In this case, you’d go to a British person or company and ask to borrow money from them. They say, “Sure, here’s 100 British pounds. Just give me back the pounds in a few days with some interest, and we’ll have some tea and crumpets.” Now, you take those 100 British pounds, and you convert them into 295 Deutschemarks at the agreed upon exchange rate. </a:t>
            </a:r>
          </a:p>
          <a:p>
            <a:r>
              <a:rPr lang="en-US" sz="1200" kern="1200" dirty="0" smtClean="0">
                <a:solidFill>
                  <a:schemeClr val="tx1"/>
                </a:solidFill>
                <a:ea typeface="+mn-ea"/>
                <a:cs typeface="+mn-cs"/>
              </a:rPr>
              <a:t>At this point, you would really like the British pound to lose value relative to the Deutschmark. Why? Because if the British pound depreciates 10%, when you convert the 295 DM back to pounds to repay the loan, you’ll have 110 pounds. You can pay back the 100 pounds and a little bit of interest, and you’ll still clear about 10 pounds in profit.</a:t>
            </a:r>
          </a:p>
          <a:p>
            <a:r>
              <a:rPr lang="en-US" sz="1200" kern="1200" dirty="0" smtClean="0">
                <a:solidFill>
                  <a:schemeClr val="tx1"/>
                </a:solidFill>
                <a:ea typeface="+mn-ea"/>
                <a:cs typeface="+mn-cs"/>
              </a:rPr>
              <a:t>So you make money if the pound devalues. But what if the pound appreciates? You’ll lose your shirt. Therein lies the brilliance of Soros’s bet: if the pound tanked, they would make billions on their short. And if the pound increased in value? Well, that scenario was impossible because everyone knew the sterling was over priced. It already traded at the bottom of its trading band, and the only thing that kept it propped up was government intervention. There was no scenario in which the pound would appreciate. </a:t>
            </a:r>
          </a:p>
          <a:p>
            <a:r>
              <a:rPr lang="en-US" sz="1200" kern="1200" dirty="0" smtClean="0">
                <a:solidFill>
                  <a:schemeClr val="tx1"/>
                </a:solidFill>
                <a:ea typeface="+mn-ea"/>
                <a:cs typeface="+mn-cs"/>
              </a:rPr>
              <a:t>So, either the pound would stay about the same in value (in which case Soros’s fund wouldn’t make any money, but wouldn’t lose that much money), or the pound would be devalued and the firm would make an obscene amount of money. There was no massive downside—only a massive upside.</a:t>
            </a:r>
          </a:p>
          <a:p>
            <a:r>
              <a:rPr lang="en-US" sz="1200" kern="1200" dirty="0" smtClean="0">
                <a:solidFill>
                  <a:schemeClr val="tx1"/>
                </a:solidFill>
                <a:ea typeface="+mn-ea"/>
                <a:cs typeface="+mn-cs"/>
              </a:rPr>
              <a:t>As </a:t>
            </a:r>
            <a:r>
              <a:rPr lang="en-US" sz="1200" i="1" kern="1200" dirty="0" smtClean="0">
                <a:solidFill>
                  <a:schemeClr val="tx1"/>
                </a:solidFill>
                <a:ea typeface="+mn-ea"/>
                <a:cs typeface="+mn-cs"/>
              </a:rPr>
              <a:t>The Handbook of Hedge Funds </a:t>
            </a:r>
            <a:r>
              <a:rPr lang="en-US" sz="1200" i="0" kern="1200" dirty="0" smtClean="0">
                <a:solidFill>
                  <a:schemeClr val="tx1"/>
                </a:solidFill>
                <a:ea typeface="+mn-ea"/>
                <a:cs typeface="+mn-cs"/>
                <a:hlinkClick r:id="rId3"/>
              </a:rPr>
              <a:t>puts it:</a:t>
            </a:r>
          </a:p>
          <a:p>
            <a:r>
              <a:rPr lang="en-US" sz="1200" i="1" kern="1200" dirty="0" smtClean="0">
                <a:solidFill>
                  <a:schemeClr val="tx1"/>
                </a:solidFill>
                <a:ea typeface="+mn-ea"/>
                <a:cs typeface="+mn-cs"/>
              </a:rPr>
              <a:t>“If speculators were to break the ERM, being short the pound could turn out to be a very profitable position. Even if the devaluation did not occur, the chances of seeing the pound strengthen were small -- it was more likely to stay at the bottom of its fluctuation band. The only downside for speculators was transaction costs."</a:t>
            </a:r>
            <a:endParaRPr lang="en-US" sz="1200" i="0" kern="1200" dirty="0" smtClean="0">
              <a:solidFill>
                <a:schemeClr val="tx1"/>
              </a:solidFill>
              <a:ea typeface="+mn-ea"/>
              <a:cs typeface="+mn-cs"/>
            </a:endParaRPr>
          </a:p>
          <a:p>
            <a:r>
              <a:rPr lang="en-US" sz="1200" i="0" kern="1200" dirty="0" smtClean="0">
                <a:solidFill>
                  <a:schemeClr val="tx1"/>
                </a:solidFill>
                <a:ea typeface="+mn-ea"/>
                <a:cs typeface="+mn-cs"/>
              </a:rPr>
              <a:t>And so that morning, Soros and his fund increased their short position against the British pound from </a:t>
            </a:r>
            <a:r>
              <a:rPr lang="en-US" sz="1200" i="0" kern="1200" dirty="0" smtClean="0">
                <a:solidFill>
                  <a:schemeClr val="tx1"/>
                </a:solidFill>
                <a:ea typeface="+mn-ea"/>
                <a:cs typeface="+mn-cs"/>
                <a:hlinkClick r:id="rId4"/>
              </a:rPr>
              <a:t>$1.5 to $10 billion. It was the perfect bet with a mitigated downside and a limitless upside. It was like betting on a coin flip, were if the coin lands on heads (the pound devalues), they make a lot of money. If the coin lands on tails (the exchange rates remained fixed), they only lose a small amount of money on loan interest. That’s the kind of bet Soros would pour money into all the day, even if he had to borrow billions.</a:t>
            </a:r>
          </a:p>
          <a:p>
            <a:r>
              <a:rPr lang="en-US" sz="1200" b="1" i="0" kern="1200" dirty="0" smtClean="0">
                <a:solidFill>
                  <a:schemeClr val="tx1"/>
                </a:solidFill>
                <a:ea typeface="+mn-ea"/>
                <a:cs typeface="+mn-cs"/>
              </a:rPr>
              <a:t>Fighting off the Speculators</a:t>
            </a:r>
            <a:endParaRPr lang="en-US" sz="1200" b="0" i="0" kern="1200" dirty="0" smtClean="0">
              <a:solidFill>
                <a:schemeClr val="tx1"/>
              </a:solidFill>
              <a:ea typeface="+mn-ea"/>
              <a:cs typeface="+mn-cs"/>
            </a:endParaRPr>
          </a:p>
          <a:p>
            <a:r>
              <a:rPr lang="en-US" sz="1200" b="0" i="1" kern="1200" dirty="0" smtClean="0">
                <a:solidFill>
                  <a:schemeClr val="tx1"/>
                </a:solidFill>
                <a:ea typeface="+mn-ea"/>
                <a:cs typeface="+mn-cs"/>
              </a:rPr>
              <a:t>"Our total position by Black Wednesday had to be worth almost $10 billion. We planned to sell more than that. In fact, when Norman Lamont [the British finance minister] said just before the devaluation that he would borrow nearly $15 billion to defend sterling, we were amused because that was about how much we wanted to sell."</a:t>
            </a:r>
            <a:endParaRPr lang="en-US" sz="1200" b="0" i="0" kern="1200" dirty="0" smtClean="0">
              <a:solidFill>
                <a:schemeClr val="tx1"/>
              </a:solidFill>
              <a:ea typeface="+mn-ea"/>
              <a:cs typeface="+mn-cs"/>
            </a:endParaRPr>
          </a:p>
          <a:p>
            <a:r>
              <a:rPr lang="en-US" sz="1200" b="0" i="0" kern="1200" dirty="0" smtClean="0">
                <a:solidFill>
                  <a:schemeClr val="tx1"/>
                </a:solidFill>
                <a:ea typeface="+mn-ea"/>
                <a:cs typeface="+mn-cs"/>
              </a:rPr>
              <a:t>- </a:t>
            </a:r>
            <a:r>
              <a:rPr lang="en-US" sz="1200" b="0" i="0" kern="1200" dirty="0" smtClean="0">
                <a:solidFill>
                  <a:schemeClr val="tx1"/>
                </a:solidFill>
                <a:ea typeface="+mn-ea"/>
                <a:cs typeface="+mn-cs"/>
                <a:hlinkClick r:id="rId5"/>
              </a:rPr>
              <a:t>George Soros, 1992</a:t>
            </a:r>
          </a:p>
          <a:p>
            <a:r>
              <a:rPr lang="en-US" sz="1200" b="0" i="0" kern="1200" dirty="0" smtClean="0">
                <a:solidFill>
                  <a:schemeClr val="tx1"/>
                </a:solidFill>
                <a:ea typeface="+mn-ea"/>
                <a:cs typeface="+mn-cs"/>
              </a:rPr>
              <a:t>As Europe slept, Soros borrowed and sold pounds from anyone that he could. The Quantum Fund’s position exceeded $10 billion shorting the pound. Other hedge funds got wind of the trade (and the report from the </a:t>
            </a:r>
            <a:r>
              <a:rPr lang="en-US" sz="1200" b="0" i="0" kern="1200" dirty="0" err="1" smtClean="0">
                <a:solidFill>
                  <a:schemeClr val="tx1"/>
                </a:solidFill>
                <a:ea typeface="+mn-ea"/>
                <a:cs typeface="+mn-cs"/>
              </a:rPr>
              <a:t>Bundesbank</a:t>
            </a:r>
            <a:r>
              <a:rPr lang="en-US" sz="1200" b="0" i="0" kern="1200" dirty="0" smtClean="0">
                <a:solidFill>
                  <a:schemeClr val="tx1"/>
                </a:solidFill>
                <a:ea typeface="+mn-ea"/>
                <a:cs typeface="+mn-cs"/>
              </a:rPr>
              <a:t>) and started following suit, also borrowing and selling pounds. </a:t>
            </a:r>
          </a:p>
          <a:p>
            <a:r>
              <a:rPr lang="en-US" sz="1200" b="0" i="0" kern="1200" dirty="0" smtClean="0">
                <a:solidFill>
                  <a:schemeClr val="tx1"/>
                </a:solidFill>
                <a:ea typeface="+mn-ea"/>
                <a:cs typeface="+mn-cs"/>
              </a:rPr>
              <a:t>By the time London markets opened for business and British treasury officials started their day, tens of billions of pounds had been sold. The pound was dangerously close to trading below the levels mandated by the ERM.</a:t>
            </a:r>
          </a:p>
          <a:p>
            <a:r>
              <a:rPr lang="en-US" sz="1200" b="0" i="0" kern="1200" dirty="0" smtClean="0">
                <a:solidFill>
                  <a:schemeClr val="tx1"/>
                </a:solidFill>
                <a:ea typeface="+mn-ea"/>
                <a:cs typeface="+mn-cs"/>
              </a:rPr>
              <a:t>The Bank of England was about to have a very shitty day.</a:t>
            </a:r>
          </a:p>
          <a:p>
            <a:r>
              <a:rPr lang="en-US" sz="1200" b="0" i="0" kern="1200" dirty="0" smtClean="0">
                <a:solidFill>
                  <a:schemeClr val="tx1"/>
                </a:solidFill>
                <a:ea typeface="+mn-ea"/>
                <a:cs typeface="+mn-cs"/>
              </a:rPr>
              <a:t>British officials first responded by buying </a:t>
            </a:r>
            <a:r>
              <a:rPr lang="en-US" sz="1200" b="0" i="0" kern="1200" dirty="0" smtClean="0">
                <a:solidFill>
                  <a:schemeClr val="tx1"/>
                </a:solidFill>
                <a:ea typeface="+mn-ea"/>
                <a:cs typeface="+mn-cs"/>
                <a:hlinkClick r:id="rId4"/>
              </a:rPr>
              <a:t>one billion pounds at 8:40 AM. The purchase had no effect on the price of the pound. The whole world was selling, and the British government didn’t have the buying power to fight it all off. It’s estimated that the British government spent £27 billion of its reserves buying up pounds to no avail.</a:t>
            </a:r>
          </a:p>
          <a:p>
            <a:r>
              <a:rPr lang="en-US" sz="1200" b="0" i="0" kern="1200" dirty="0" smtClean="0">
                <a:solidFill>
                  <a:schemeClr val="tx1"/>
                </a:solidFill>
                <a:ea typeface="+mn-ea"/>
                <a:cs typeface="+mn-cs"/>
              </a:rPr>
              <a:t>By </a:t>
            </a:r>
            <a:r>
              <a:rPr lang="en-US" sz="1200" b="0" i="0" kern="1200" dirty="0" smtClean="0">
                <a:solidFill>
                  <a:schemeClr val="tx1"/>
                </a:solidFill>
                <a:ea typeface="+mn-ea"/>
                <a:cs typeface="+mn-cs"/>
                <a:hlinkClick r:id="rId4"/>
              </a:rPr>
              <a:t>9AM, finance minister Norman Lamont contacted Prime Minister John Major and told him they couldn’t possibly buy up enough pounds to keep the currency propped up. The only option left for the British government to keep their currency trading at the right level would be to increase interest rates dramatically and attract people to buy pounds. Major refused. Britain was in the midst of a recession, and increasing rates would further shrink the economy. It would be political suicide. </a:t>
            </a:r>
          </a:p>
          <a:p>
            <a:r>
              <a:rPr lang="en-US" sz="1200" b="0" i="0" kern="1200" dirty="0" smtClean="0">
                <a:solidFill>
                  <a:schemeClr val="tx1"/>
                </a:solidFill>
                <a:ea typeface="+mn-ea"/>
                <a:cs typeface="+mn-cs"/>
              </a:rPr>
              <a:t>Blood was in the water. Global capital continued to bet against the pound. An hour and a half later, Lamont called the Prime Minister to re-plead his case. The Prime Minister relented. At 11AM, the British government announced they would increase interest rates 200 basis points, from 10% to 12%.  </a:t>
            </a:r>
          </a:p>
          <a:p>
            <a:r>
              <a:rPr lang="en-US" sz="1200" b="0" i="0" kern="1200" dirty="0" smtClean="0">
                <a:solidFill>
                  <a:schemeClr val="tx1"/>
                </a:solidFill>
                <a:ea typeface="+mn-ea"/>
                <a:cs typeface="+mn-cs"/>
              </a:rPr>
              <a:t>How did the value of the pound react to this enormous increase in interest rates? Nothing happened. The pound </a:t>
            </a:r>
            <a:r>
              <a:rPr lang="en-US" sz="1200" b="0" i="0" kern="1200" dirty="0" smtClean="0">
                <a:solidFill>
                  <a:schemeClr val="tx1"/>
                </a:solidFill>
                <a:ea typeface="+mn-ea"/>
                <a:cs typeface="+mn-cs"/>
                <a:hlinkClick r:id="rId4"/>
              </a:rPr>
              <a:t>continued to plummet. Lamont headed to the Prime Minister's residence to figure out how to salvage the situation, which led them to announce an interest rate increase of another 300 basis points, from 12% to 15%. </a:t>
            </a:r>
          </a:p>
          <a:p>
            <a:r>
              <a:rPr lang="en-US" sz="1200" b="0" i="0" kern="1200" dirty="0" smtClean="0">
                <a:solidFill>
                  <a:schemeClr val="tx1"/>
                </a:solidFill>
                <a:ea typeface="+mn-ea"/>
                <a:cs typeface="+mn-cs"/>
              </a:rPr>
              <a:t>What was the effect of this rate increase on the sterling? Again, nothing. As </a:t>
            </a:r>
            <a:r>
              <a:rPr lang="en-US" sz="1200" b="0" i="0" kern="1200" dirty="0" err="1" smtClean="0">
                <a:solidFill>
                  <a:schemeClr val="tx1"/>
                </a:solidFill>
                <a:ea typeface="+mn-ea"/>
                <a:cs typeface="+mn-cs"/>
              </a:rPr>
              <a:t>Mallaby</a:t>
            </a:r>
            <a:r>
              <a:rPr lang="en-US" sz="1200" b="0" i="0" kern="1200" dirty="0" smtClean="0">
                <a:solidFill>
                  <a:schemeClr val="tx1"/>
                </a:solidFill>
                <a:ea typeface="+mn-ea"/>
                <a:cs typeface="+mn-cs"/>
              </a:rPr>
              <a:t> later documents in his </a:t>
            </a:r>
            <a:r>
              <a:rPr lang="en-US" sz="1200" b="0" i="0" kern="1200" dirty="0" smtClean="0">
                <a:solidFill>
                  <a:schemeClr val="tx1"/>
                </a:solidFill>
                <a:ea typeface="+mn-ea"/>
                <a:cs typeface="+mn-cs"/>
                <a:hlinkClick r:id="rId4"/>
              </a:rPr>
              <a:t>book, Soros and the gang of speculators knew victory was near:</a:t>
            </a:r>
          </a:p>
          <a:p>
            <a:r>
              <a:rPr lang="en-US" sz="1200" b="0" i="1" kern="1200" dirty="0" smtClean="0">
                <a:solidFill>
                  <a:schemeClr val="tx1"/>
                </a:solidFill>
                <a:ea typeface="+mn-ea"/>
                <a:cs typeface="+mn-cs"/>
              </a:rPr>
              <a:t>"At their desks on the other side of the Atlantic, </a:t>
            </a:r>
            <a:r>
              <a:rPr lang="en-US" sz="1200" b="0" i="1" kern="1200" dirty="0" err="1" smtClean="0">
                <a:solidFill>
                  <a:schemeClr val="tx1"/>
                </a:solidFill>
                <a:ea typeface="+mn-ea"/>
                <a:cs typeface="+mn-cs"/>
              </a:rPr>
              <a:t>Druckenmiller</a:t>
            </a:r>
            <a:r>
              <a:rPr lang="en-US" sz="1200" b="0" i="1" kern="1200" dirty="0" smtClean="0">
                <a:solidFill>
                  <a:schemeClr val="tx1"/>
                </a:solidFill>
                <a:ea typeface="+mn-ea"/>
                <a:cs typeface="+mn-cs"/>
              </a:rPr>
              <a:t> and Soros saw the rate hikes as an act of desperation by a dying man. They were a signal that the end was nigh--and that it was time for one last push to sell the life out of the British currency."</a:t>
            </a:r>
            <a:endParaRPr lang="en-US" sz="1200" b="0" i="0" kern="1200" dirty="0" smtClean="0">
              <a:solidFill>
                <a:schemeClr val="tx1"/>
              </a:solidFill>
              <a:ea typeface="+mn-ea"/>
              <a:cs typeface="+mn-cs"/>
            </a:endParaRPr>
          </a:p>
          <a:p>
            <a:r>
              <a:rPr lang="en-US" sz="1200" b="0" i="0" kern="1200" dirty="0" smtClean="0">
                <a:solidFill>
                  <a:schemeClr val="tx1"/>
                </a:solidFill>
                <a:ea typeface="+mn-ea"/>
                <a:cs typeface="+mn-cs"/>
              </a:rPr>
              <a:t>The market expected that Britain would have to devalue its currency and that no amount of interest rate hikes or currency purchasing would change that. At this point, the sentiment that Britain would exit the ERM and devalue its currency was a self-fulfilling prophecy; if the speculators believed it enough to put their money behind it, it would eventually come true.</a:t>
            </a:r>
          </a:p>
          <a:p>
            <a:r>
              <a:rPr lang="en-US" sz="1200" b="0" i="0" kern="1200" dirty="0" smtClean="0">
                <a:solidFill>
                  <a:schemeClr val="tx1"/>
                </a:solidFill>
                <a:ea typeface="+mn-ea"/>
                <a:cs typeface="+mn-cs"/>
              </a:rPr>
              <a:t>At 7:30 PM that night, Lamont held a news conference to announce that Britain would be exiting the ERM and floating its currency on the market. Soros and the speculators won.</a:t>
            </a:r>
            <a:endParaRPr lang="en-US" dirty="0"/>
          </a:p>
        </p:txBody>
      </p:sp>
      <p:sp>
        <p:nvSpPr>
          <p:cNvPr id="4" name="Slide Number Placeholder 3"/>
          <p:cNvSpPr>
            <a:spLocks noGrp="1"/>
          </p:cNvSpPr>
          <p:nvPr>
            <p:ph type="sldNum" sz="quarter" idx="10"/>
          </p:nvPr>
        </p:nvSpPr>
        <p:spPr/>
        <p:txBody>
          <a:bodyPr/>
          <a:lstStyle/>
          <a:p>
            <a:fld id="{1EADF05C-F74F-7F4C-A046-5B26DB0F3550}" type="slidenum">
              <a:rPr lang="en-US" smtClean="0"/>
              <a:t>41</a:t>
            </a:fld>
            <a:endParaRPr lang="en-US"/>
          </a:p>
        </p:txBody>
      </p:sp>
    </p:spTree>
    <p:extLst>
      <p:ext uri="{BB962C8B-B14F-4D97-AF65-F5344CB8AC3E}">
        <p14:creationId xmlns:p14="http://schemas.microsoft.com/office/powerpoint/2010/main" val="1397793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GUARDIAN ARTICLE: The way</a:t>
            </a:r>
            <a:r>
              <a:rPr lang="en-US" baseline="0" dirty="0" smtClean="0"/>
              <a:t> the day unfolded - https://</a:t>
            </a:r>
            <a:r>
              <a:rPr lang="en-US" baseline="0" dirty="0" err="1" smtClean="0"/>
              <a:t>www.theguardian.com</a:t>
            </a:r>
            <a:r>
              <a:rPr lang="en-US" baseline="0" dirty="0" smtClean="0"/>
              <a:t>/business/2012/</a:t>
            </a:r>
            <a:r>
              <a:rPr lang="en-US" baseline="0" dirty="0" err="1" smtClean="0"/>
              <a:t>sep</a:t>
            </a:r>
            <a:r>
              <a:rPr lang="en-US" baseline="0" dirty="0" smtClean="0"/>
              <a:t>/13/black-wednesday-20-years-pound-erm </a:t>
            </a:r>
            <a:endParaRPr lang="en-US" dirty="0"/>
          </a:p>
        </p:txBody>
      </p:sp>
      <p:sp>
        <p:nvSpPr>
          <p:cNvPr id="4" name="Slide Number Placeholder 3"/>
          <p:cNvSpPr>
            <a:spLocks noGrp="1"/>
          </p:cNvSpPr>
          <p:nvPr>
            <p:ph type="sldNum" sz="quarter" idx="10"/>
          </p:nvPr>
        </p:nvSpPr>
        <p:spPr/>
        <p:txBody>
          <a:bodyPr/>
          <a:lstStyle/>
          <a:p>
            <a:fld id="{1EADF05C-F74F-7F4C-A046-5B26DB0F3550}" type="slidenum">
              <a:rPr lang="en-US" smtClean="0"/>
              <a:t>42</a:t>
            </a:fld>
            <a:endParaRPr lang="en-US"/>
          </a:p>
        </p:txBody>
      </p:sp>
    </p:spTree>
    <p:extLst>
      <p:ext uri="{BB962C8B-B14F-4D97-AF65-F5344CB8AC3E}">
        <p14:creationId xmlns:p14="http://schemas.microsoft.com/office/powerpoint/2010/main" val="3514685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GUARDIAN ARTICLE: What are the </a:t>
            </a:r>
            <a:r>
              <a:rPr lang="en-US" dirty="0" err="1" smtClean="0"/>
              <a:t>Forex</a:t>
            </a:r>
            <a:r>
              <a:rPr lang="en-US" dirty="0" smtClean="0"/>
              <a:t> Markets - https://</a:t>
            </a:r>
            <a:r>
              <a:rPr lang="en-US" dirty="0" err="1" smtClean="0"/>
              <a:t>www.theguardian.com</a:t>
            </a:r>
            <a:r>
              <a:rPr lang="en-US" dirty="0" smtClean="0"/>
              <a:t>/business/2015/may/20/what-is-</a:t>
            </a:r>
            <a:r>
              <a:rPr lang="en-US" dirty="0" err="1" smtClean="0"/>
              <a:t>forex</a:t>
            </a:r>
            <a:r>
              <a:rPr lang="en-US" dirty="0" smtClean="0"/>
              <a:t>-and-why-does-it-matter </a:t>
            </a:r>
          </a:p>
          <a:p>
            <a:r>
              <a:rPr lang="en-US" dirty="0" smtClean="0"/>
              <a:t>GUARDIAN ARTICLE: How</a:t>
            </a:r>
            <a:r>
              <a:rPr lang="en-US" baseline="0" dirty="0" smtClean="0"/>
              <a:t> do you become a FOREX trader? https://</a:t>
            </a:r>
            <a:r>
              <a:rPr lang="en-US" baseline="0" dirty="0" err="1" smtClean="0"/>
              <a:t>www.theguardian.com</a:t>
            </a:r>
            <a:r>
              <a:rPr lang="en-US" baseline="0" dirty="0" smtClean="0"/>
              <a:t>/money/2010/</a:t>
            </a:r>
            <a:r>
              <a:rPr lang="en-US" baseline="0" dirty="0" err="1" smtClean="0"/>
              <a:t>dec</a:t>
            </a:r>
            <a:r>
              <a:rPr lang="en-US" baseline="0" dirty="0" smtClean="0"/>
              <a:t>/11/foreign-currency-dealer </a:t>
            </a:r>
            <a:endParaRPr lang="en-US" dirty="0"/>
          </a:p>
        </p:txBody>
      </p:sp>
      <p:sp>
        <p:nvSpPr>
          <p:cNvPr id="4" name="Slide Number Placeholder 3"/>
          <p:cNvSpPr>
            <a:spLocks noGrp="1"/>
          </p:cNvSpPr>
          <p:nvPr>
            <p:ph type="sldNum" sz="quarter" idx="10"/>
          </p:nvPr>
        </p:nvSpPr>
        <p:spPr/>
        <p:txBody>
          <a:bodyPr/>
          <a:lstStyle/>
          <a:p>
            <a:fld id="{1EADF05C-F74F-7F4C-A046-5B26DB0F3550}" type="slidenum">
              <a:rPr lang="en-US" smtClean="0"/>
              <a:t>5</a:t>
            </a:fld>
            <a:endParaRPr lang="en-US"/>
          </a:p>
        </p:txBody>
      </p:sp>
    </p:spTree>
    <p:extLst>
      <p:ext uri="{BB962C8B-B14F-4D97-AF65-F5344CB8AC3E}">
        <p14:creationId xmlns:p14="http://schemas.microsoft.com/office/powerpoint/2010/main" val="17852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ADF05C-F74F-7F4C-A046-5B26DB0F3550}" type="slidenum">
              <a:rPr lang="en-US" smtClean="0"/>
              <a:t>10</a:t>
            </a:fld>
            <a:endParaRPr lang="en-US"/>
          </a:p>
        </p:txBody>
      </p:sp>
    </p:spTree>
    <p:extLst>
      <p:ext uri="{BB962C8B-B14F-4D97-AF65-F5344CB8AC3E}">
        <p14:creationId xmlns:p14="http://schemas.microsoft.com/office/powerpoint/2010/main" val="1959219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6575" lvl="1"/>
            <a:r>
              <a:rPr lang="en-US" sz="1600" dirty="0" smtClean="0"/>
              <a:t>Problems with the theory?  What constitutes a ‘bundle of goods’?  Might be different for different countries because of different ways of living.</a:t>
            </a:r>
          </a:p>
          <a:p>
            <a:pPr marL="536575" lvl="1"/>
            <a:r>
              <a:rPr lang="en-US" sz="1600" dirty="0" smtClean="0"/>
              <a:t>Solution to this?  BIG MAC INDEX by the Economist newspaper.</a:t>
            </a:r>
          </a:p>
          <a:p>
            <a:endParaRPr lang="en-GB" dirty="0"/>
          </a:p>
        </p:txBody>
      </p:sp>
      <p:sp>
        <p:nvSpPr>
          <p:cNvPr id="4" name="Slide Number Placeholder 3"/>
          <p:cNvSpPr>
            <a:spLocks noGrp="1"/>
          </p:cNvSpPr>
          <p:nvPr>
            <p:ph type="sldNum" sz="quarter" idx="10"/>
          </p:nvPr>
        </p:nvSpPr>
        <p:spPr/>
        <p:txBody>
          <a:bodyPr/>
          <a:lstStyle/>
          <a:p>
            <a:fld id="{1EADF05C-F74F-7F4C-A046-5B26DB0F3550}" type="slidenum">
              <a:rPr lang="en-US" smtClean="0"/>
              <a:pPr/>
              <a:t>16</a:t>
            </a:fld>
            <a:endParaRPr lang="en-US" dirty="0"/>
          </a:p>
        </p:txBody>
      </p:sp>
    </p:spTree>
    <p:extLst>
      <p:ext uri="{BB962C8B-B14F-4D97-AF65-F5344CB8AC3E}">
        <p14:creationId xmlns:p14="http://schemas.microsoft.com/office/powerpoint/2010/main" val="1879750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6575" lvl="1"/>
            <a:r>
              <a:rPr lang="en-US" sz="1600" dirty="0" smtClean="0"/>
              <a:t>Problems with the theory?  What constitutes a ‘bundle of goods’?  Might be different for different countries because of different ways of living.</a:t>
            </a:r>
          </a:p>
          <a:p>
            <a:pPr marL="536575" lvl="1"/>
            <a:r>
              <a:rPr lang="en-US" sz="1600" dirty="0" smtClean="0"/>
              <a:t>Solution to this?  BIG MAC INDEX by the Economist newspaper.</a:t>
            </a:r>
          </a:p>
          <a:p>
            <a:endParaRPr lang="en-GB" dirty="0"/>
          </a:p>
        </p:txBody>
      </p:sp>
      <p:sp>
        <p:nvSpPr>
          <p:cNvPr id="4" name="Slide Number Placeholder 3"/>
          <p:cNvSpPr>
            <a:spLocks noGrp="1"/>
          </p:cNvSpPr>
          <p:nvPr>
            <p:ph type="sldNum" sz="quarter" idx="10"/>
          </p:nvPr>
        </p:nvSpPr>
        <p:spPr/>
        <p:txBody>
          <a:bodyPr/>
          <a:lstStyle/>
          <a:p>
            <a:fld id="{1EADF05C-F74F-7F4C-A046-5B26DB0F3550}" type="slidenum">
              <a:rPr lang="en-US" smtClean="0"/>
              <a:pPr/>
              <a:t>20</a:t>
            </a:fld>
            <a:endParaRPr lang="en-US" dirty="0"/>
          </a:p>
        </p:txBody>
      </p:sp>
    </p:spTree>
    <p:extLst>
      <p:ext uri="{BB962C8B-B14F-4D97-AF65-F5344CB8AC3E}">
        <p14:creationId xmlns:p14="http://schemas.microsoft.com/office/powerpoint/2010/main" val="1902851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6575" lvl="1"/>
            <a:r>
              <a:rPr lang="en-US" sz="1600" dirty="0" smtClean="0"/>
              <a:t>Problems with the theory?  What constitutes a ‘bundle of goods’?  Might be different for different countries because of different ways of living.</a:t>
            </a:r>
          </a:p>
          <a:p>
            <a:pPr marL="536575" lvl="1"/>
            <a:r>
              <a:rPr lang="en-US" sz="1600" dirty="0" smtClean="0"/>
              <a:t>Solution to this?  BIG MAC INDEX by the Economist newspaper.</a:t>
            </a:r>
          </a:p>
          <a:p>
            <a:endParaRPr lang="en-GB" dirty="0"/>
          </a:p>
        </p:txBody>
      </p:sp>
      <p:sp>
        <p:nvSpPr>
          <p:cNvPr id="4" name="Slide Number Placeholder 3"/>
          <p:cNvSpPr>
            <a:spLocks noGrp="1"/>
          </p:cNvSpPr>
          <p:nvPr>
            <p:ph type="sldNum" sz="quarter" idx="10"/>
          </p:nvPr>
        </p:nvSpPr>
        <p:spPr/>
        <p:txBody>
          <a:bodyPr/>
          <a:lstStyle/>
          <a:p>
            <a:fld id="{1EADF05C-F74F-7F4C-A046-5B26DB0F3550}" type="slidenum">
              <a:rPr lang="en-US" smtClean="0"/>
              <a:pPr/>
              <a:t>21</a:t>
            </a:fld>
            <a:endParaRPr lang="en-US" dirty="0"/>
          </a:p>
        </p:txBody>
      </p:sp>
    </p:spTree>
    <p:extLst>
      <p:ext uri="{BB962C8B-B14F-4D97-AF65-F5344CB8AC3E}">
        <p14:creationId xmlns:p14="http://schemas.microsoft.com/office/powerpoint/2010/main" val="99910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3B4633-741F-284A-B38F-B8F549C42859}" type="slidenum">
              <a:rPr lang="en-US" smtClean="0"/>
              <a:t>23</a:t>
            </a:fld>
            <a:endParaRPr lang="en-US"/>
          </a:p>
        </p:txBody>
      </p:sp>
    </p:spTree>
    <p:extLst>
      <p:ext uri="{BB962C8B-B14F-4D97-AF65-F5344CB8AC3E}">
        <p14:creationId xmlns:p14="http://schemas.microsoft.com/office/powerpoint/2010/main" val="3351743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https://www.economist.com/news/2018/07/11/the-big-mac-index </a:t>
            </a:r>
            <a:endParaRPr lang="en-GB" dirty="0"/>
          </a:p>
        </p:txBody>
      </p:sp>
      <p:sp>
        <p:nvSpPr>
          <p:cNvPr id="4" name="Slide Number Placeholder 3"/>
          <p:cNvSpPr>
            <a:spLocks noGrp="1"/>
          </p:cNvSpPr>
          <p:nvPr>
            <p:ph type="sldNum" sz="quarter" idx="10"/>
          </p:nvPr>
        </p:nvSpPr>
        <p:spPr/>
        <p:txBody>
          <a:bodyPr/>
          <a:lstStyle/>
          <a:p>
            <a:fld id="{1EADF05C-F74F-7F4C-A046-5B26DB0F3550}" type="slidenum">
              <a:rPr lang="en-US" smtClean="0"/>
              <a:t>25</a:t>
            </a:fld>
            <a:endParaRPr lang="en-US"/>
          </a:p>
        </p:txBody>
      </p:sp>
    </p:spTree>
    <p:extLst>
      <p:ext uri="{BB962C8B-B14F-4D97-AF65-F5344CB8AC3E}">
        <p14:creationId xmlns:p14="http://schemas.microsoft.com/office/powerpoint/2010/main" val="93254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ADF05C-F74F-7F4C-A046-5B26DB0F3550}" type="slidenum">
              <a:rPr lang="en-US" smtClean="0"/>
              <a:t>31</a:t>
            </a:fld>
            <a:endParaRPr lang="en-US"/>
          </a:p>
        </p:txBody>
      </p:sp>
    </p:spTree>
    <p:extLst>
      <p:ext uri="{BB962C8B-B14F-4D97-AF65-F5344CB8AC3E}">
        <p14:creationId xmlns:p14="http://schemas.microsoft.com/office/powerpoint/2010/main" val="3244520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3F770AA5-8CF3-8145-8D20-DF5ED84958ED}"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0A31B-D6D1-A842-A6DD-002271862195}" type="slidenum">
              <a:rPr lang="en-US" smtClean="0"/>
              <a:t>‹#›</a:t>
            </a:fld>
            <a:endParaRPr lang="en-US"/>
          </a:p>
        </p:txBody>
      </p:sp>
    </p:spTree>
    <p:extLst>
      <p:ext uri="{BB962C8B-B14F-4D97-AF65-F5344CB8AC3E}">
        <p14:creationId xmlns:p14="http://schemas.microsoft.com/office/powerpoint/2010/main" val="3103049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F770AA5-8CF3-8145-8D20-DF5ED84958ED}"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0A31B-D6D1-A842-A6DD-002271862195}" type="slidenum">
              <a:rPr lang="en-US" smtClean="0"/>
              <a:t>‹#›</a:t>
            </a:fld>
            <a:endParaRPr lang="en-US"/>
          </a:p>
        </p:txBody>
      </p:sp>
    </p:spTree>
    <p:extLst>
      <p:ext uri="{BB962C8B-B14F-4D97-AF65-F5344CB8AC3E}">
        <p14:creationId xmlns:p14="http://schemas.microsoft.com/office/powerpoint/2010/main" val="3970286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F770AA5-8CF3-8145-8D20-DF5ED84958ED}"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0A31B-D6D1-A842-A6DD-002271862195}" type="slidenum">
              <a:rPr lang="en-US" smtClean="0"/>
              <a:t>‹#›</a:t>
            </a:fld>
            <a:endParaRPr lang="en-US"/>
          </a:p>
        </p:txBody>
      </p:sp>
    </p:spTree>
    <p:extLst>
      <p:ext uri="{BB962C8B-B14F-4D97-AF65-F5344CB8AC3E}">
        <p14:creationId xmlns:p14="http://schemas.microsoft.com/office/powerpoint/2010/main" val="396741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F770AA5-8CF3-8145-8D20-DF5ED84958ED}"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0A31B-D6D1-A842-A6DD-002271862195}" type="slidenum">
              <a:rPr lang="en-US" smtClean="0"/>
              <a:t>‹#›</a:t>
            </a:fld>
            <a:endParaRPr lang="en-US"/>
          </a:p>
        </p:txBody>
      </p:sp>
    </p:spTree>
    <p:extLst>
      <p:ext uri="{BB962C8B-B14F-4D97-AF65-F5344CB8AC3E}">
        <p14:creationId xmlns:p14="http://schemas.microsoft.com/office/powerpoint/2010/main" val="1520532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F770AA5-8CF3-8145-8D20-DF5ED84958ED}"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0A31B-D6D1-A842-A6DD-002271862195}" type="slidenum">
              <a:rPr lang="en-US" smtClean="0"/>
              <a:t>‹#›</a:t>
            </a:fld>
            <a:endParaRPr lang="en-US"/>
          </a:p>
        </p:txBody>
      </p:sp>
    </p:spTree>
    <p:extLst>
      <p:ext uri="{BB962C8B-B14F-4D97-AF65-F5344CB8AC3E}">
        <p14:creationId xmlns:p14="http://schemas.microsoft.com/office/powerpoint/2010/main" val="3431109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3F770AA5-8CF3-8145-8D20-DF5ED84958ED}" type="datetimeFigureOut">
              <a:rPr lang="en-US" smtClean="0"/>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0A31B-D6D1-A842-A6DD-002271862195}" type="slidenum">
              <a:rPr lang="en-US" smtClean="0"/>
              <a:t>‹#›</a:t>
            </a:fld>
            <a:endParaRPr lang="en-US"/>
          </a:p>
        </p:txBody>
      </p:sp>
    </p:spTree>
    <p:extLst>
      <p:ext uri="{BB962C8B-B14F-4D97-AF65-F5344CB8AC3E}">
        <p14:creationId xmlns:p14="http://schemas.microsoft.com/office/powerpoint/2010/main" val="641087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3F770AA5-8CF3-8145-8D20-DF5ED84958ED}" type="datetimeFigureOut">
              <a:rPr lang="en-US" smtClean="0"/>
              <a:t>5/7/2019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30A31B-D6D1-A842-A6DD-002271862195}" type="slidenum">
              <a:rPr lang="en-US" smtClean="0"/>
              <a:t>‹#›</a:t>
            </a:fld>
            <a:endParaRPr lang="en-US"/>
          </a:p>
        </p:txBody>
      </p:sp>
    </p:spTree>
    <p:extLst>
      <p:ext uri="{BB962C8B-B14F-4D97-AF65-F5344CB8AC3E}">
        <p14:creationId xmlns:p14="http://schemas.microsoft.com/office/powerpoint/2010/main" val="1981115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3F770AA5-8CF3-8145-8D20-DF5ED84958ED}" type="datetimeFigureOut">
              <a:rPr lang="en-US" smtClean="0"/>
              <a:t>5/7/2019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30A31B-D6D1-A842-A6DD-002271862195}" type="slidenum">
              <a:rPr lang="en-US" smtClean="0"/>
              <a:t>‹#›</a:t>
            </a:fld>
            <a:endParaRPr lang="en-US"/>
          </a:p>
        </p:txBody>
      </p:sp>
    </p:spTree>
    <p:extLst>
      <p:ext uri="{BB962C8B-B14F-4D97-AF65-F5344CB8AC3E}">
        <p14:creationId xmlns:p14="http://schemas.microsoft.com/office/powerpoint/2010/main" val="295304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70AA5-8CF3-8145-8D20-DF5ED84958ED}" type="datetimeFigureOut">
              <a:rPr lang="en-US" smtClean="0"/>
              <a:t>5/7/2019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30A31B-D6D1-A842-A6DD-002271862195}" type="slidenum">
              <a:rPr lang="en-US" smtClean="0"/>
              <a:t>‹#›</a:t>
            </a:fld>
            <a:endParaRPr lang="en-US"/>
          </a:p>
        </p:txBody>
      </p:sp>
    </p:spTree>
    <p:extLst>
      <p:ext uri="{BB962C8B-B14F-4D97-AF65-F5344CB8AC3E}">
        <p14:creationId xmlns:p14="http://schemas.microsoft.com/office/powerpoint/2010/main" val="3772248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F770AA5-8CF3-8145-8D20-DF5ED84958ED}" type="datetimeFigureOut">
              <a:rPr lang="en-US" smtClean="0"/>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0A31B-D6D1-A842-A6DD-002271862195}" type="slidenum">
              <a:rPr lang="en-US" smtClean="0"/>
              <a:t>‹#›</a:t>
            </a:fld>
            <a:endParaRPr lang="en-US"/>
          </a:p>
        </p:txBody>
      </p:sp>
    </p:spTree>
    <p:extLst>
      <p:ext uri="{BB962C8B-B14F-4D97-AF65-F5344CB8AC3E}">
        <p14:creationId xmlns:p14="http://schemas.microsoft.com/office/powerpoint/2010/main" val="1119664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F770AA5-8CF3-8145-8D20-DF5ED84958ED}" type="datetimeFigureOut">
              <a:rPr lang="en-US" smtClean="0"/>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0A31B-D6D1-A842-A6DD-002271862195}" type="slidenum">
              <a:rPr lang="en-US" smtClean="0"/>
              <a:t>‹#›</a:t>
            </a:fld>
            <a:endParaRPr lang="en-US"/>
          </a:p>
        </p:txBody>
      </p:sp>
    </p:spTree>
    <p:extLst>
      <p:ext uri="{BB962C8B-B14F-4D97-AF65-F5344CB8AC3E}">
        <p14:creationId xmlns:p14="http://schemas.microsoft.com/office/powerpoint/2010/main" val="1911359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fld id="{3F770AA5-8CF3-8145-8D20-DF5ED84958ED}" type="datetimeFigureOut">
              <a:rPr lang="en-US" smtClean="0"/>
              <a:pPr/>
              <a:t>5/7/2019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w Cen MT Condensed" panose="020B0606020104020203"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8230A31B-D6D1-A842-A6DD-002271862195}" type="slidenum">
              <a:rPr lang="en-US" smtClean="0"/>
              <a:pPr/>
              <a:t>‹#›</a:t>
            </a:fld>
            <a:endParaRPr lang="en-US" dirty="0"/>
          </a:p>
        </p:txBody>
      </p:sp>
    </p:spTree>
    <p:extLst>
      <p:ext uri="{BB962C8B-B14F-4D97-AF65-F5344CB8AC3E}">
        <p14:creationId xmlns:p14="http://schemas.microsoft.com/office/powerpoint/2010/main" val="659672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Tw Cen MT Condensed" panose="020B0606020104020203"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w Cen MT Condensed" panose="020B06060201040202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w Cen MT Condensed" panose="020B0606020104020203"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w Cen MT Condensed" panose="020B0606020104020203"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w Cen MT Condensed" panose="020B0606020104020203"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w Cen MT Condensed" panose="020B0606020104020203"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en.wikipedia.org/wiki/US_dolla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en.wikipedia.org/wiki/Pound_sterling" TargetMode="External"/><Relationship Id="rId5" Type="http://schemas.openxmlformats.org/officeDocument/2006/relationships/hyperlink" Target="https://en.wikipedia.org/wiki/United_Kingdom" TargetMode="External"/><Relationship Id="rId4" Type="http://schemas.openxmlformats.org/officeDocument/2006/relationships/hyperlink" Target="https://en.wikipedia.org/wiki/United_State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United_Stat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en.wikipedia.org/wiki/US_dollar" TargetMode="External"/><Relationship Id="rId5" Type="http://schemas.openxmlformats.org/officeDocument/2006/relationships/hyperlink" Target="https://en.wikipedia.org/wiki/Pound_sterling" TargetMode="External"/><Relationship Id="rId4" Type="http://schemas.openxmlformats.org/officeDocument/2006/relationships/hyperlink" Target="https://en.wikipedia.org/wiki/United_Kingd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66876" y="2197774"/>
            <a:ext cx="1864613" cy="2631490"/>
          </a:xfrm>
          <a:prstGeom prst="rect">
            <a:avLst/>
          </a:prstGeom>
          <a:noFill/>
        </p:spPr>
        <p:txBody>
          <a:bodyPr wrap="none" rtlCol="0">
            <a:spAutoFit/>
          </a:bodyPr>
          <a:lstStyle/>
          <a:p>
            <a:r>
              <a:rPr lang="en-GB" sz="3300" b="1" dirty="0">
                <a:latin typeface="Tw Cen MT Condensed" panose="020B0606020104020203" pitchFamily="34" charset="0"/>
              </a:rPr>
              <a:t>£1 = $2.00</a:t>
            </a:r>
          </a:p>
          <a:p>
            <a:endParaRPr lang="en-GB" sz="3300" b="1" dirty="0">
              <a:latin typeface="Tw Cen MT Condensed" panose="020B0606020104020203" pitchFamily="34" charset="0"/>
            </a:endParaRPr>
          </a:p>
          <a:p>
            <a:r>
              <a:rPr lang="en-GB" sz="3300" b="1" dirty="0">
                <a:latin typeface="Tw Cen MT Condensed" panose="020B0606020104020203" pitchFamily="34" charset="0"/>
              </a:rPr>
              <a:t>£1 = $1.44</a:t>
            </a:r>
          </a:p>
          <a:p>
            <a:endParaRPr lang="en-GB" sz="3300" b="1" dirty="0">
              <a:latin typeface="Tw Cen MT Condensed" panose="020B0606020104020203" pitchFamily="34" charset="0"/>
            </a:endParaRPr>
          </a:p>
          <a:p>
            <a:r>
              <a:rPr lang="en-GB" sz="3300" b="1" dirty="0">
                <a:latin typeface="Tw Cen MT Condensed" panose="020B0606020104020203" pitchFamily="34" charset="0"/>
              </a:rPr>
              <a:t>£1 = $1.30</a:t>
            </a:r>
          </a:p>
        </p:txBody>
      </p:sp>
      <p:sp>
        <p:nvSpPr>
          <p:cNvPr id="5" name="Right Brace 4"/>
          <p:cNvSpPr/>
          <p:nvPr/>
        </p:nvSpPr>
        <p:spPr>
          <a:xfrm>
            <a:off x="3605146" y="1924050"/>
            <a:ext cx="442979" cy="1076325"/>
          </a:xfrm>
          <a:prstGeom prst="rightBrace">
            <a:avLst/>
          </a:prstGeom>
          <a:ln w="3810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dirty="0">
              <a:ln>
                <a:solidFill>
                  <a:schemeClr val="tx1"/>
                </a:solidFill>
              </a:ln>
              <a:latin typeface="Tw Cen MT Condensed" panose="020B0606020104020203" pitchFamily="34" charset="0"/>
            </a:endParaRPr>
          </a:p>
        </p:txBody>
      </p:sp>
      <p:sp>
        <p:nvSpPr>
          <p:cNvPr id="6" name="Right Brace 5"/>
          <p:cNvSpPr/>
          <p:nvPr/>
        </p:nvSpPr>
        <p:spPr>
          <a:xfrm>
            <a:off x="3609843" y="4003580"/>
            <a:ext cx="442979" cy="1076325"/>
          </a:xfrm>
          <a:prstGeom prst="rightBrace">
            <a:avLst/>
          </a:prstGeom>
          <a:ln w="3810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dirty="0">
              <a:ln>
                <a:solidFill>
                  <a:schemeClr val="tx1"/>
                </a:solidFill>
              </a:ln>
              <a:latin typeface="Tw Cen MT Condensed" panose="020B0606020104020203" pitchFamily="34" charset="0"/>
            </a:endParaRPr>
          </a:p>
        </p:txBody>
      </p:sp>
      <p:sp>
        <p:nvSpPr>
          <p:cNvPr id="7" name="TextBox 6"/>
          <p:cNvSpPr txBox="1"/>
          <p:nvPr/>
        </p:nvSpPr>
        <p:spPr>
          <a:xfrm>
            <a:off x="329731" y="3281668"/>
            <a:ext cx="1214504" cy="507831"/>
          </a:xfrm>
          <a:prstGeom prst="rect">
            <a:avLst/>
          </a:prstGeom>
          <a:noFill/>
          <a:ln>
            <a:solidFill>
              <a:schemeClr val="tx1"/>
            </a:solidFill>
          </a:ln>
        </p:spPr>
        <p:txBody>
          <a:bodyPr wrap="square" rtlCol="0">
            <a:spAutoFit/>
          </a:bodyPr>
          <a:lstStyle/>
          <a:p>
            <a:r>
              <a:rPr lang="en-GB" sz="1350" dirty="0">
                <a:latin typeface="Tw Cen MT Condensed" panose="020B0606020104020203" pitchFamily="34" charset="0"/>
              </a:rPr>
              <a:t>Long-term PPP estimate</a:t>
            </a:r>
          </a:p>
        </p:txBody>
      </p:sp>
      <p:sp>
        <p:nvSpPr>
          <p:cNvPr id="8" name="TextBox 7"/>
          <p:cNvSpPr txBox="1"/>
          <p:nvPr/>
        </p:nvSpPr>
        <p:spPr>
          <a:xfrm>
            <a:off x="329730" y="4321433"/>
            <a:ext cx="1265641" cy="507831"/>
          </a:xfrm>
          <a:prstGeom prst="rect">
            <a:avLst/>
          </a:prstGeom>
          <a:noFill/>
          <a:ln>
            <a:solidFill>
              <a:schemeClr val="tx1"/>
            </a:solidFill>
          </a:ln>
        </p:spPr>
        <p:txBody>
          <a:bodyPr wrap="square" rtlCol="0">
            <a:spAutoFit/>
          </a:bodyPr>
          <a:lstStyle/>
          <a:p>
            <a:r>
              <a:rPr lang="en-GB" sz="1350" dirty="0">
                <a:latin typeface="Tw Cen MT Condensed" panose="020B0606020104020203" pitchFamily="34" charset="0"/>
              </a:rPr>
              <a:t>2018 Market Exchange Rate</a:t>
            </a:r>
          </a:p>
        </p:txBody>
      </p:sp>
      <p:sp>
        <p:nvSpPr>
          <p:cNvPr id="9" name="TextBox 8"/>
          <p:cNvSpPr txBox="1"/>
          <p:nvPr/>
        </p:nvSpPr>
        <p:spPr>
          <a:xfrm>
            <a:off x="329731" y="2168966"/>
            <a:ext cx="1265641" cy="715581"/>
          </a:xfrm>
          <a:prstGeom prst="rect">
            <a:avLst/>
          </a:prstGeom>
          <a:noFill/>
          <a:ln>
            <a:solidFill>
              <a:schemeClr val="tx1"/>
            </a:solidFill>
          </a:ln>
        </p:spPr>
        <p:txBody>
          <a:bodyPr wrap="square" rtlCol="0">
            <a:spAutoFit/>
          </a:bodyPr>
          <a:lstStyle/>
          <a:p>
            <a:r>
              <a:rPr lang="en-GB" sz="1350" dirty="0">
                <a:latin typeface="Tw Cen MT Condensed" panose="020B0606020104020203" pitchFamily="34" charset="0"/>
              </a:rPr>
              <a:t>Early 2000’s peak Market Exchange Rate</a:t>
            </a:r>
          </a:p>
        </p:txBody>
      </p:sp>
      <p:sp>
        <p:nvSpPr>
          <p:cNvPr id="10" name="TextBox 9"/>
          <p:cNvSpPr txBox="1"/>
          <p:nvPr/>
        </p:nvSpPr>
        <p:spPr>
          <a:xfrm>
            <a:off x="4276726" y="2035173"/>
            <a:ext cx="1476374" cy="692497"/>
          </a:xfrm>
          <a:prstGeom prst="rect">
            <a:avLst/>
          </a:prstGeom>
          <a:solidFill>
            <a:schemeClr val="bg1"/>
          </a:solidFill>
        </p:spPr>
        <p:txBody>
          <a:bodyPr wrap="square" rtlCol="0">
            <a:spAutoFit/>
          </a:bodyPr>
          <a:lstStyle/>
          <a:p>
            <a:r>
              <a:rPr lang="en-GB" sz="1500" b="1" dirty="0">
                <a:latin typeface="Tw Cen MT Condensed" panose="020B0606020104020203" pitchFamily="34" charset="0"/>
              </a:rPr>
              <a:t>Overvalued </a:t>
            </a:r>
            <a:r>
              <a:rPr lang="en-GB" sz="1200" dirty="0">
                <a:latin typeface="Tw Cen MT Condensed" panose="020B0606020104020203" pitchFamily="34" charset="0"/>
              </a:rPr>
              <a:t>Pound will tend to come down all things remaining equal</a:t>
            </a:r>
          </a:p>
        </p:txBody>
      </p:sp>
      <p:sp>
        <p:nvSpPr>
          <p:cNvPr id="11" name="TextBox 10"/>
          <p:cNvSpPr txBox="1"/>
          <p:nvPr/>
        </p:nvSpPr>
        <p:spPr>
          <a:xfrm>
            <a:off x="4276726" y="4114703"/>
            <a:ext cx="1476374" cy="692497"/>
          </a:xfrm>
          <a:prstGeom prst="rect">
            <a:avLst/>
          </a:prstGeom>
          <a:solidFill>
            <a:schemeClr val="bg1"/>
          </a:solidFill>
        </p:spPr>
        <p:txBody>
          <a:bodyPr wrap="square" rtlCol="0">
            <a:spAutoFit/>
          </a:bodyPr>
          <a:lstStyle/>
          <a:p>
            <a:r>
              <a:rPr lang="en-GB" sz="1500" b="1" dirty="0">
                <a:latin typeface="Tw Cen MT Condensed" panose="020B0606020104020203" pitchFamily="34" charset="0"/>
              </a:rPr>
              <a:t>Undervalued </a:t>
            </a:r>
            <a:r>
              <a:rPr lang="en-GB" sz="1200" dirty="0">
                <a:latin typeface="Tw Cen MT Condensed" panose="020B0606020104020203" pitchFamily="34" charset="0"/>
              </a:rPr>
              <a:t>Pound will tend to come down all things remaining equal</a:t>
            </a:r>
          </a:p>
        </p:txBody>
      </p:sp>
      <p:pic>
        <p:nvPicPr>
          <p:cNvPr id="15" name="Picture 14"/>
          <p:cNvPicPr>
            <a:picLocks noChangeAspect="1"/>
          </p:cNvPicPr>
          <p:nvPr/>
        </p:nvPicPr>
        <p:blipFill>
          <a:blip r:embed="rId2"/>
          <a:stretch>
            <a:fillRect/>
          </a:stretch>
        </p:blipFill>
        <p:spPr>
          <a:xfrm rot="5400000">
            <a:off x="6514642" y="1040678"/>
            <a:ext cx="1730789" cy="2949072"/>
          </a:xfrm>
          <a:prstGeom prst="rect">
            <a:avLst/>
          </a:prstGeom>
        </p:spPr>
      </p:pic>
      <p:pic>
        <p:nvPicPr>
          <p:cNvPr id="16" name="Picture 15"/>
          <p:cNvPicPr>
            <a:picLocks noChangeAspect="1"/>
          </p:cNvPicPr>
          <p:nvPr/>
        </p:nvPicPr>
        <p:blipFill>
          <a:blip r:embed="rId3"/>
          <a:stretch>
            <a:fillRect/>
          </a:stretch>
        </p:blipFill>
        <p:spPr>
          <a:xfrm rot="5400000">
            <a:off x="6515929" y="3504273"/>
            <a:ext cx="1672361" cy="2893221"/>
          </a:xfrm>
          <a:prstGeom prst="rect">
            <a:avLst/>
          </a:prstGeom>
        </p:spPr>
      </p:pic>
    </p:spTree>
    <p:extLst>
      <p:ext uri="{BB962C8B-B14F-4D97-AF65-F5344CB8AC3E}">
        <p14:creationId xmlns:p14="http://schemas.microsoft.com/office/powerpoint/2010/main" val="2744942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8804"/>
          </a:xfrm>
        </p:spPr>
        <p:txBody>
          <a:bodyPr>
            <a:normAutofit fontScale="90000"/>
          </a:bodyPr>
          <a:lstStyle/>
          <a:p>
            <a:r>
              <a:rPr lang="en-US" b="1" dirty="0" smtClean="0"/>
              <a:t>Exchange Rate Flow Chart</a:t>
            </a:r>
            <a:endParaRPr lang="en-US" b="1" dirty="0"/>
          </a:p>
        </p:txBody>
      </p:sp>
      <p:sp>
        <p:nvSpPr>
          <p:cNvPr id="5" name="Rectangle 4"/>
          <p:cNvSpPr/>
          <p:nvPr/>
        </p:nvSpPr>
        <p:spPr>
          <a:xfrm>
            <a:off x="3614907" y="3099709"/>
            <a:ext cx="2159000" cy="122237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latin typeface="Tw Cen MT Condensed" panose="020B0606020104020203" pitchFamily="34" charset="0"/>
              </a:rPr>
              <a:t>EXCHANGE RATES</a:t>
            </a:r>
            <a:endParaRPr lang="en-US" sz="3200" b="1" dirty="0">
              <a:latin typeface="Tw Cen MT Condensed" panose="020B0606020104020203" pitchFamily="34" charset="0"/>
            </a:endParaRPr>
          </a:p>
        </p:txBody>
      </p:sp>
      <p:sp>
        <p:nvSpPr>
          <p:cNvPr id="6" name="TextBox 5"/>
          <p:cNvSpPr txBox="1"/>
          <p:nvPr/>
        </p:nvSpPr>
        <p:spPr>
          <a:xfrm>
            <a:off x="6488282" y="1260877"/>
            <a:ext cx="2491639" cy="830997"/>
          </a:xfrm>
          <a:prstGeom prst="rect">
            <a:avLst/>
          </a:prstGeom>
          <a:solidFill>
            <a:srgbClr val="7030A0"/>
          </a:solidFill>
        </p:spPr>
        <p:txBody>
          <a:bodyPr wrap="square" rtlCol="0">
            <a:spAutoFit/>
          </a:bodyPr>
          <a:lstStyle/>
          <a:p>
            <a:r>
              <a:rPr lang="en-US" sz="2000" b="1" dirty="0" smtClean="0">
                <a:solidFill>
                  <a:schemeClr val="bg1"/>
                </a:solidFill>
                <a:latin typeface="Tw Cen MT Condensed" panose="020B0606020104020203" pitchFamily="34" charset="0"/>
              </a:rPr>
              <a:t>Economic Growth</a:t>
            </a:r>
          </a:p>
          <a:p>
            <a:r>
              <a:rPr lang="en-US" sz="1400" b="1" dirty="0" smtClean="0">
                <a:solidFill>
                  <a:schemeClr val="bg1"/>
                </a:solidFill>
                <a:latin typeface="Tw Cen MT Condensed" panose="020B0606020104020203" pitchFamily="34" charset="0"/>
              </a:rPr>
              <a:t>(Levels of output in the economy, year on year)</a:t>
            </a:r>
            <a:endParaRPr lang="en-US" sz="1400" b="1" dirty="0">
              <a:solidFill>
                <a:schemeClr val="bg1"/>
              </a:solidFill>
              <a:latin typeface="Tw Cen MT Condensed" panose="020B0606020104020203" pitchFamily="34" charset="0"/>
            </a:endParaRPr>
          </a:p>
        </p:txBody>
      </p:sp>
      <p:sp>
        <p:nvSpPr>
          <p:cNvPr id="7" name="TextBox 6"/>
          <p:cNvSpPr txBox="1"/>
          <p:nvPr/>
        </p:nvSpPr>
        <p:spPr>
          <a:xfrm>
            <a:off x="6488283" y="2501380"/>
            <a:ext cx="2491638" cy="830997"/>
          </a:xfrm>
          <a:prstGeom prst="rect">
            <a:avLst/>
          </a:prstGeom>
          <a:solidFill>
            <a:srgbClr val="7030A0"/>
          </a:solidFill>
        </p:spPr>
        <p:txBody>
          <a:bodyPr wrap="square" rtlCol="0">
            <a:spAutoFit/>
          </a:bodyPr>
          <a:lstStyle/>
          <a:p>
            <a:r>
              <a:rPr lang="en-US" sz="2000" b="1" dirty="0" smtClean="0">
                <a:solidFill>
                  <a:schemeClr val="bg1"/>
                </a:solidFill>
                <a:latin typeface="Tw Cen MT Condensed" panose="020B0606020104020203" pitchFamily="34" charset="0"/>
              </a:rPr>
              <a:t>Unemployment</a:t>
            </a:r>
          </a:p>
          <a:p>
            <a:r>
              <a:rPr lang="en-US" sz="1400" b="1" dirty="0" smtClean="0">
                <a:solidFill>
                  <a:schemeClr val="bg1"/>
                </a:solidFill>
                <a:latin typeface="Tw Cen MT Condensed" panose="020B0606020104020203" pitchFamily="34" charset="0"/>
              </a:rPr>
              <a:t>(Number of people who want a job and do not have a job)</a:t>
            </a:r>
            <a:endParaRPr lang="en-US" sz="1400" b="1" dirty="0">
              <a:solidFill>
                <a:schemeClr val="bg1"/>
              </a:solidFill>
              <a:latin typeface="Tw Cen MT Condensed" panose="020B0606020104020203" pitchFamily="34" charset="0"/>
            </a:endParaRPr>
          </a:p>
        </p:txBody>
      </p:sp>
      <p:sp>
        <p:nvSpPr>
          <p:cNvPr id="8" name="TextBox 7"/>
          <p:cNvSpPr txBox="1"/>
          <p:nvPr/>
        </p:nvSpPr>
        <p:spPr>
          <a:xfrm>
            <a:off x="6488282" y="3706531"/>
            <a:ext cx="2491639" cy="615553"/>
          </a:xfrm>
          <a:prstGeom prst="rect">
            <a:avLst/>
          </a:prstGeom>
          <a:solidFill>
            <a:srgbClr val="7030A0"/>
          </a:solidFill>
        </p:spPr>
        <p:txBody>
          <a:bodyPr wrap="square" rtlCol="0">
            <a:spAutoFit/>
          </a:bodyPr>
          <a:lstStyle/>
          <a:p>
            <a:r>
              <a:rPr lang="en-US" sz="2000" b="1" dirty="0" smtClean="0">
                <a:solidFill>
                  <a:schemeClr val="bg1"/>
                </a:solidFill>
                <a:latin typeface="Tw Cen MT Condensed" panose="020B0606020104020203" pitchFamily="34" charset="0"/>
              </a:rPr>
              <a:t>Price Levels</a:t>
            </a:r>
          </a:p>
          <a:p>
            <a:r>
              <a:rPr lang="en-US" sz="1400" b="1" dirty="0" smtClean="0">
                <a:solidFill>
                  <a:schemeClr val="bg1"/>
                </a:solidFill>
                <a:latin typeface="Tw Cen MT Condensed" panose="020B0606020104020203" pitchFamily="34" charset="0"/>
              </a:rPr>
              <a:t>(Inflation and Deflation)</a:t>
            </a:r>
            <a:endParaRPr lang="en-US" sz="1400" b="1" dirty="0">
              <a:solidFill>
                <a:schemeClr val="bg1"/>
              </a:solidFill>
              <a:latin typeface="Tw Cen MT Condensed" panose="020B0606020104020203" pitchFamily="34" charset="0"/>
            </a:endParaRPr>
          </a:p>
        </p:txBody>
      </p:sp>
      <p:sp>
        <p:nvSpPr>
          <p:cNvPr id="9" name="TextBox 8"/>
          <p:cNvSpPr txBox="1"/>
          <p:nvPr/>
        </p:nvSpPr>
        <p:spPr>
          <a:xfrm>
            <a:off x="6488282" y="4751804"/>
            <a:ext cx="2491639" cy="615553"/>
          </a:xfrm>
          <a:prstGeom prst="rect">
            <a:avLst/>
          </a:prstGeom>
          <a:solidFill>
            <a:srgbClr val="7030A0"/>
          </a:solidFill>
        </p:spPr>
        <p:txBody>
          <a:bodyPr wrap="square" rtlCol="0">
            <a:spAutoFit/>
          </a:bodyPr>
          <a:lstStyle/>
          <a:p>
            <a:r>
              <a:rPr lang="en-US" sz="2000" b="1" dirty="0" smtClean="0">
                <a:solidFill>
                  <a:schemeClr val="bg1"/>
                </a:solidFill>
                <a:latin typeface="Tw Cen MT Condensed" panose="020B0606020104020203" pitchFamily="34" charset="0"/>
              </a:rPr>
              <a:t>Balance of Payments </a:t>
            </a:r>
          </a:p>
          <a:p>
            <a:r>
              <a:rPr lang="en-US" sz="1400" b="1" dirty="0" smtClean="0">
                <a:solidFill>
                  <a:schemeClr val="bg1"/>
                </a:solidFill>
                <a:latin typeface="Tw Cen MT Condensed" panose="020B0606020104020203" pitchFamily="34" charset="0"/>
              </a:rPr>
              <a:t>(Current Account)</a:t>
            </a:r>
            <a:endParaRPr lang="en-US" sz="1400" b="1" dirty="0">
              <a:solidFill>
                <a:schemeClr val="bg1"/>
              </a:solidFill>
              <a:latin typeface="Tw Cen MT Condensed" panose="020B0606020104020203" pitchFamily="34" charset="0"/>
            </a:endParaRPr>
          </a:p>
        </p:txBody>
      </p:sp>
      <p:sp>
        <p:nvSpPr>
          <p:cNvPr id="10" name="TextBox 9"/>
          <p:cNvSpPr txBox="1"/>
          <p:nvPr/>
        </p:nvSpPr>
        <p:spPr>
          <a:xfrm>
            <a:off x="85419" y="1081505"/>
            <a:ext cx="2941866" cy="1631216"/>
          </a:xfrm>
          <a:prstGeom prst="rect">
            <a:avLst/>
          </a:prstGeom>
          <a:solidFill>
            <a:schemeClr val="tx2"/>
          </a:solidFill>
        </p:spPr>
        <p:txBody>
          <a:bodyPr wrap="square" rtlCol="0">
            <a:spAutoFit/>
          </a:bodyPr>
          <a:lstStyle/>
          <a:p>
            <a:r>
              <a:rPr lang="en-US" sz="2000" b="1" dirty="0" smtClean="0">
                <a:solidFill>
                  <a:schemeClr val="bg1"/>
                </a:solidFill>
                <a:latin typeface="Tw Cen MT Condensed" panose="020B0606020104020203" pitchFamily="34" charset="0"/>
              </a:rPr>
              <a:t>Floating Exchange Rate System </a:t>
            </a:r>
            <a:r>
              <a:rPr lang="en-US" sz="2000" b="1" u="sng" dirty="0" smtClean="0">
                <a:solidFill>
                  <a:schemeClr val="bg1"/>
                </a:solidFill>
                <a:latin typeface="Tw Cen MT Condensed" panose="020B0606020104020203" pitchFamily="34" charset="0"/>
              </a:rPr>
              <a:t>(Short Run)</a:t>
            </a:r>
          </a:p>
          <a:p>
            <a:pPr marL="285750" indent="-285750">
              <a:buFont typeface="Arial" panose="020B0604020202020204" pitchFamily="34" charset="0"/>
              <a:buChar char="•"/>
            </a:pPr>
            <a:r>
              <a:rPr lang="en-US" sz="1200" b="1" dirty="0" smtClean="0">
                <a:solidFill>
                  <a:schemeClr val="bg1"/>
                </a:solidFill>
                <a:latin typeface="Tw Cen MT Condensed" panose="020B0606020104020203" pitchFamily="34" charset="0"/>
              </a:rPr>
              <a:t>Theoretically NO Government Intervention</a:t>
            </a:r>
          </a:p>
          <a:p>
            <a:pPr marL="285750" indent="-285750">
              <a:buFont typeface="Arial" panose="020B0604020202020204" pitchFamily="34" charset="0"/>
              <a:buChar char="•"/>
            </a:pPr>
            <a:r>
              <a:rPr lang="en-US" sz="1200" b="1" dirty="0" smtClean="0">
                <a:solidFill>
                  <a:schemeClr val="bg1"/>
                </a:solidFill>
                <a:latin typeface="Tw Cen MT Condensed" panose="020B0606020104020203" pitchFamily="34" charset="0"/>
              </a:rPr>
              <a:t>Exchange rate determined by traders on the FOREX markets</a:t>
            </a:r>
          </a:p>
          <a:p>
            <a:pPr marL="285750" indent="-285750">
              <a:buFont typeface="Arial" panose="020B0604020202020204" pitchFamily="34" charset="0"/>
              <a:buChar char="•"/>
            </a:pPr>
            <a:r>
              <a:rPr lang="en-US" sz="1200" b="1" dirty="0" smtClean="0">
                <a:solidFill>
                  <a:schemeClr val="bg1"/>
                </a:solidFill>
                <a:latin typeface="Tw Cen MT Condensed" panose="020B0606020104020203" pitchFamily="34" charset="0"/>
              </a:rPr>
              <a:t>Managed or ‘dirty’ float may occasionally occur (Government Intervention)</a:t>
            </a:r>
            <a:endParaRPr lang="en-US" sz="1200" b="1" dirty="0">
              <a:solidFill>
                <a:schemeClr val="bg1"/>
              </a:solidFill>
              <a:latin typeface="Tw Cen MT Condensed" panose="020B0606020104020203" pitchFamily="34" charset="0"/>
            </a:endParaRPr>
          </a:p>
        </p:txBody>
      </p:sp>
      <p:sp>
        <p:nvSpPr>
          <p:cNvPr id="11" name="TextBox 10"/>
          <p:cNvSpPr txBox="1"/>
          <p:nvPr/>
        </p:nvSpPr>
        <p:spPr>
          <a:xfrm>
            <a:off x="85419" y="5338744"/>
            <a:ext cx="2941866" cy="1138773"/>
          </a:xfrm>
          <a:prstGeom prst="rect">
            <a:avLst/>
          </a:prstGeom>
          <a:solidFill>
            <a:srgbClr val="FF0000"/>
          </a:solidFill>
        </p:spPr>
        <p:txBody>
          <a:bodyPr wrap="square" rtlCol="0">
            <a:spAutoFit/>
          </a:bodyPr>
          <a:lstStyle/>
          <a:p>
            <a:r>
              <a:rPr lang="en-US" sz="2000" b="1" dirty="0" smtClean="0">
                <a:solidFill>
                  <a:schemeClr val="bg1"/>
                </a:solidFill>
                <a:latin typeface="Tw Cen MT Condensed" panose="020B0606020104020203" pitchFamily="34" charset="0"/>
              </a:rPr>
              <a:t>Fixed Exchange Rate System</a:t>
            </a:r>
          </a:p>
          <a:p>
            <a:pPr marL="285750" indent="-285750">
              <a:buFont typeface="Arial" panose="020B0604020202020204" pitchFamily="34" charset="0"/>
              <a:buChar char="•"/>
            </a:pPr>
            <a:r>
              <a:rPr lang="en-US" sz="1200" b="1" dirty="0" smtClean="0">
                <a:solidFill>
                  <a:schemeClr val="bg1"/>
                </a:solidFill>
                <a:latin typeface="Tw Cen MT Condensed" panose="020B0606020104020203" pitchFamily="34" charset="0"/>
              </a:rPr>
              <a:t>Fully-fixed (Gold Standard)</a:t>
            </a:r>
          </a:p>
          <a:p>
            <a:pPr marL="285750" indent="-285750">
              <a:buFont typeface="Arial" panose="020B0604020202020204" pitchFamily="34" charset="0"/>
              <a:buChar char="•"/>
            </a:pPr>
            <a:r>
              <a:rPr lang="en-US" sz="1200" b="1" dirty="0" smtClean="0">
                <a:solidFill>
                  <a:schemeClr val="bg1"/>
                </a:solidFill>
                <a:latin typeface="Tw Cen MT Condensed" panose="020B0606020104020203" pitchFamily="34" charset="0"/>
              </a:rPr>
              <a:t>Semi-fixed or Managed (Adjustable Peg) </a:t>
            </a:r>
          </a:p>
          <a:p>
            <a:pPr marL="742950" lvl="1" indent="-285750">
              <a:buFont typeface="Arial" panose="020B0604020202020204" pitchFamily="34" charset="0"/>
              <a:buChar char="•"/>
            </a:pPr>
            <a:r>
              <a:rPr lang="en-US" sz="1200" b="1" dirty="0" smtClean="0">
                <a:solidFill>
                  <a:schemeClr val="bg1"/>
                </a:solidFill>
                <a:latin typeface="Tw Cen MT Condensed" panose="020B0606020104020203" pitchFamily="34" charset="0"/>
              </a:rPr>
              <a:t>Bretton Woods</a:t>
            </a:r>
          </a:p>
          <a:p>
            <a:pPr marL="742950" lvl="1" indent="-285750">
              <a:buFont typeface="Arial" panose="020B0604020202020204" pitchFamily="34" charset="0"/>
              <a:buChar char="•"/>
            </a:pPr>
            <a:r>
              <a:rPr lang="en-US" sz="1200" b="1" dirty="0" smtClean="0">
                <a:solidFill>
                  <a:schemeClr val="bg1"/>
                </a:solidFill>
                <a:latin typeface="Tw Cen MT Condensed" panose="020B0606020104020203" pitchFamily="34" charset="0"/>
              </a:rPr>
              <a:t>Exchange Rate Mechanism</a:t>
            </a:r>
            <a:endParaRPr lang="en-US" sz="1200" b="1" dirty="0">
              <a:solidFill>
                <a:schemeClr val="bg1"/>
              </a:solidFill>
              <a:latin typeface="Tw Cen MT Condensed" panose="020B0606020104020203" pitchFamily="34" charset="0"/>
            </a:endParaRPr>
          </a:p>
        </p:txBody>
      </p:sp>
      <p:sp>
        <p:nvSpPr>
          <p:cNvPr id="12" name="TextBox 11"/>
          <p:cNvSpPr txBox="1"/>
          <p:nvPr/>
        </p:nvSpPr>
        <p:spPr>
          <a:xfrm>
            <a:off x="619127" y="612956"/>
            <a:ext cx="1356462" cy="369332"/>
          </a:xfrm>
          <a:prstGeom prst="rect">
            <a:avLst/>
          </a:prstGeom>
          <a:noFill/>
        </p:spPr>
        <p:txBody>
          <a:bodyPr wrap="none" rtlCol="0">
            <a:spAutoFit/>
          </a:bodyPr>
          <a:lstStyle/>
          <a:p>
            <a:r>
              <a:rPr lang="en-US" b="1" u="sng" dirty="0" smtClean="0">
                <a:latin typeface="Tw Cen MT Condensed" panose="020B0606020104020203" pitchFamily="34" charset="0"/>
              </a:rPr>
              <a:t>Determination</a:t>
            </a:r>
            <a:endParaRPr lang="en-US" b="1" u="sng" dirty="0">
              <a:latin typeface="Tw Cen MT Condensed" panose="020B0606020104020203" pitchFamily="34" charset="0"/>
            </a:endParaRPr>
          </a:p>
        </p:txBody>
      </p:sp>
      <p:sp>
        <p:nvSpPr>
          <p:cNvPr id="13" name="TextBox 12"/>
          <p:cNvSpPr txBox="1"/>
          <p:nvPr/>
        </p:nvSpPr>
        <p:spPr>
          <a:xfrm>
            <a:off x="6122389" y="712173"/>
            <a:ext cx="2518831" cy="369332"/>
          </a:xfrm>
          <a:prstGeom prst="rect">
            <a:avLst/>
          </a:prstGeom>
          <a:noFill/>
        </p:spPr>
        <p:txBody>
          <a:bodyPr wrap="none" rtlCol="0">
            <a:spAutoFit/>
          </a:bodyPr>
          <a:lstStyle/>
          <a:p>
            <a:r>
              <a:rPr lang="en-US" b="1" u="sng" dirty="0" smtClean="0">
                <a:latin typeface="Tw Cen MT Condensed" panose="020B0606020104020203" pitchFamily="34" charset="0"/>
              </a:rPr>
              <a:t>Effects on the </a:t>
            </a:r>
            <a:r>
              <a:rPr lang="en-US" b="1" u="sng" dirty="0" err="1" smtClean="0">
                <a:latin typeface="Tw Cen MT Condensed" panose="020B0606020104020203" pitchFamily="34" charset="0"/>
              </a:rPr>
              <a:t>Macroeconomy</a:t>
            </a:r>
            <a:endParaRPr lang="en-US" b="1" u="sng" dirty="0">
              <a:latin typeface="Tw Cen MT Condensed" panose="020B0606020104020203" pitchFamily="34" charset="0"/>
            </a:endParaRPr>
          </a:p>
        </p:txBody>
      </p:sp>
      <p:cxnSp>
        <p:nvCxnSpPr>
          <p:cNvPr id="15" name="Straight Arrow Connector 14"/>
          <p:cNvCxnSpPr>
            <a:stCxn id="10" idx="3"/>
          </p:cNvCxnSpPr>
          <p:nvPr/>
        </p:nvCxnSpPr>
        <p:spPr>
          <a:xfrm>
            <a:off x="3027285" y="1743225"/>
            <a:ext cx="587622" cy="13564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25" idx="3"/>
            <a:endCxn id="5" idx="1"/>
          </p:cNvCxnSpPr>
          <p:nvPr/>
        </p:nvCxnSpPr>
        <p:spPr>
          <a:xfrm>
            <a:off x="3027285" y="3710897"/>
            <a:ext cx="58762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5" idx="3"/>
            <a:endCxn id="6" idx="1"/>
          </p:cNvCxnSpPr>
          <p:nvPr/>
        </p:nvCxnSpPr>
        <p:spPr>
          <a:xfrm flipV="1">
            <a:off x="5773907" y="1676376"/>
            <a:ext cx="714375" cy="20345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5" idx="3"/>
            <a:endCxn id="7" idx="1"/>
          </p:cNvCxnSpPr>
          <p:nvPr/>
        </p:nvCxnSpPr>
        <p:spPr>
          <a:xfrm flipV="1">
            <a:off x="5773907" y="2916879"/>
            <a:ext cx="714376" cy="7940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5" idx="3"/>
            <a:endCxn id="8" idx="1"/>
          </p:cNvCxnSpPr>
          <p:nvPr/>
        </p:nvCxnSpPr>
        <p:spPr>
          <a:xfrm>
            <a:off x="5773907" y="3710897"/>
            <a:ext cx="714375" cy="3034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5" idx="3"/>
            <a:endCxn id="9" idx="1"/>
          </p:cNvCxnSpPr>
          <p:nvPr/>
        </p:nvCxnSpPr>
        <p:spPr>
          <a:xfrm>
            <a:off x="5773907" y="3710897"/>
            <a:ext cx="714375" cy="13486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85419" y="3079955"/>
            <a:ext cx="2941866" cy="1261884"/>
          </a:xfrm>
          <a:prstGeom prst="rect">
            <a:avLst/>
          </a:prstGeom>
          <a:solidFill>
            <a:schemeClr val="tx2"/>
          </a:solidFill>
        </p:spPr>
        <p:txBody>
          <a:bodyPr wrap="square" rtlCol="0">
            <a:spAutoFit/>
          </a:bodyPr>
          <a:lstStyle/>
          <a:p>
            <a:r>
              <a:rPr lang="en-US" sz="2000" b="1" dirty="0" smtClean="0">
                <a:solidFill>
                  <a:schemeClr val="bg1"/>
                </a:solidFill>
                <a:latin typeface="Tw Cen MT Condensed" panose="020B0606020104020203" pitchFamily="34" charset="0"/>
              </a:rPr>
              <a:t>Purchasing Power Parity Theory </a:t>
            </a:r>
            <a:r>
              <a:rPr lang="en-US" sz="2000" b="1" u="sng" dirty="0" smtClean="0">
                <a:solidFill>
                  <a:schemeClr val="bg1"/>
                </a:solidFill>
                <a:latin typeface="Tw Cen MT Condensed" panose="020B0606020104020203" pitchFamily="34" charset="0"/>
              </a:rPr>
              <a:t>(Long Run)</a:t>
            </a:r>
          </a:p>
          <a:p>
            <a:pPr marL="285750" indent="-285750">
              <a:buFont typeface="Arial" panose="020B0604020202020204" pitchFamily="34" charset="0"/>
              <a:buChar char="•"/>
            </a:pPr>
            <a:r>
              <a:rPr lang="en-US" sz="1200" b="1" dirty="0" smtClean="0">
                <a:solidFill>
                  <a:schemeClr val="bg1"/>
                </a:solidFill>
                <a:latin typeface="Tw Cen MT Condensed" panose="020B0606020104020203" pitchFamily="34" charset="0"/>
              </a:rPr>
              <a:t>Real Exchange Rate (not nominal)</a:t>
            </a:r>
          </a:p>
          <a:p>
            <a:pPr marL="285750" indent="-285750">
              <a:buFont typeface="Arial" panose="020B0604020202020204" pitchFamily="34" charset="0"/>
              <a:buChar char="•"/>
            </a:pPr>
            <a:r>
              <a:rPr lang="en-US" sz="1200" b="1" dirty="0" smtClean="0">
                <a:solidFill>
                  <a:schemeClr val="bg1"/>
                </a:solidFill>
                <a:latin typeface="Tw Cen MT Condensed" panose="020B0606020104020203" pitchFamily="34" charset="0"/>
              </a:rPr>
              <a:t>Determined by relative changes in price levels of a basket of goods in each country</a:t>
            </a:r>
            <a:endParaRPr lang="en-US" sz="1200" b="1" dirty="0">
              <a:solidFill>
                <a:schemeClr val="bg1"/>
              </a:solidFill>
              <a:latin typeface="Tw Cen MT Condensed" panose="020B0606020104020203" pitchFamily="34" charset="0"/>
            </a:endParaRPr>
          </a:p>
        </p:txBody>
      </p:sp>
      <p:cxnSp>
        <p:nvCxnSpPr>
          <p:cNvPr id="49" name="Straight Arrow Connector 48"/>
          <p:cNvCxnSpPr>
            <a:stCxn id="11" idx="3"/>
          </p:cNvCxnSpPr>
          <p:nvPr/>
        </p:nvCxnSpPr>
        <p:spPr>
          <a:xfrm flipV="1">
            <a:off x="3027285" y="4322086"/>
            <a:ext cx="587622" cy="15860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1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Floating Exchange Rate Systems</a:t>
            </a:r>
            <a:br>
              <a:rPr lang="en-US" b="1" dirty="0" smtClean="0"/>
            </a:br>
            <a:r>
              <a:rPr lang="en-US" sz="3100" b="1" dirty="0" smtClean="0">
                <a:solidFill>
                  <a:srgbClr val="FF0000"/>
                </a:solidFill>
              </a:rPr>
              <a:t>Determinants: Demand and Supply Analysis</a:t>
            </a:r>
            <a:endParaRPr lang="en-US" sz="3100" b="1" dirty="0">
              <a:solidFill>
                <a:srgbClr val="FF0000"/>
              </a:solidFill>
            </a:endParaRPr>
          </a:p>
        </p:txBody>
      </p:sp>
      <p:sp>
        <p:nvSpPr>
          <p:cNvPr id="3" name="Content Placeholder 2"/>
          <p:cNvSpPr>
            <a:spLocks noGrp="1"/>
          </p:cNvSpPr>
          <p:nvPr>
            <p:ph idx="1"/>
          </p:nvPr>
        </p:nvSpPr>
        <p:spPr>
          <a:xfrm>
            <a:off x="187325" y="1635124"/>
            <a:ext cx="4638675" cy="5032375"/>
          </a:xfrm>
        </p:spPr>
        <p:txBody>
          <a:bodyPr>
            <a:normAutofit/>
          </a:bodyPr>
          <a:lstStyle/>
          <a:p>
            <a:r>
              <a:rPr lang="en-US" b="1" dirty="0" smtClean="0"/>
              <a:t>Nominal Exchange Rates</a:t>
            </a:r>
          </a:p>
          <a:p>
            <a:pPr lvl="1"/>
            <a:r>
              <a:rPr lang="en-US" i="1" dirty="0" smtClean="0"/>
              <a:t>Short-Term </a:t>
            </a:r>
            <a:r>
              <a:rPr lang="en-US" dirty="0" smtClean="0"/>
              <a:t>= Speculation</a:t>
            </a:r>
          </a:p>
          <a:p>
            <a:pPr lvl="1"/>
            <a:r>
              <a:rPr lang="en-US" i="1" dirty="0" smtClean="0"/>
              <a:t>Medium to Long-Term </a:t>
            </a:r>
            <a:r>
              <a:rPr lang="en-US" dirty="0" smtClean="0"/>
              <a:t>= Trade and Investment Flows</a:t>
            </a:r>
          </a:p>
          <a:p>
            <a:r>
              <a:rPr lang="en-US" b="1" dirty="0" smtClean="0"/>
              <a:t>Real Exchange Rates</a:t>
            </a:r>
          </a:p>
          <a:p>
            <a:pPr lvl="1"/>
            <a:r>
              <a:rPr lang="en-US" i="1" dirty="0" smtClean="0"/>
              <a:t>Longer Term </a:t>
            </a:r>
            <a:r>
              <a:rPr lang="en-US" dirty="0" smtClean="0"/>
              <a:t>= Relative Inflation Effects – Purchasing Power Parity</a:t>
            </a:r>
            <a:endParaRPr lang="en-US" dirty="0"/>
          </a:p>
        </p:txBody>
      </p:sp>
      <p:sp>
        <p:nvSpPr>
          <p:cNvPr id="4" name="TextBox 3"/>
          <p:cNvSpPr txBox="1"/>
          <p:nvPr/>
        </p:nvSpPr>
        <p:spPr>
          <a:xfrm>
            <a:off x="5048250" y="4508500"/>
            <a:ext cx="3638550" cy="2123658"/>
          </a:xfrm>
          <a:prstGeom prst="rect">
            <a:avLst/>
          </a:prstGeom>
          <a:solidFill>
            <a:srgbClr val="FFFFFF"/>
          </a:solidFill>
        </p:spPr>
        <p:txBody>
          <a:bodyPr wrap="square" rtlCol="0">
            <a:spAutoFit/>
          </a:bodyPr>
          <a:lstStyle/>
          <a:p>
            <a:r>
              <a:rPr lang="en-US" b="1" dirty="0" smtClean="0">
                <a:latin typeface="Tw Cen MT Condensed" panose="020B0606020104020203" pitchFamily="34" charset="0"/>
              </a:rPr>
              <a:t>Factors Affecting Demand and Supply of Pounds</a:t>
            </a:r>
          </a:p>
          <a:p>
            <a:pPr marL="342900" indent="-342900">
              <a:buFont typeface="+mj-lt"/>
              <a:buAutoNum type="arabicPeriod"/>
            </a:pPr>
            <a:r>
              <a:rPr lang="en-US" sz="1200" dirty="0" smtClean="0">
                <a:latin typeface="Tw Cen MT Condensed" panose="020B0606020104020203" pitchFamily="34" charset="0"/>
              </a:rPr>
              <a:t>Inflation</a:t>
            </a:r>
          </a:p>
          <a:p>
            <a:pPr marL="342900" indent="-342900">
              <a:buFont typeface="+mj-lt"/>
              <a:buAutoNum type="arabicPeriod"/>
            </a:pPr>
            <a:r>
              <a:rPr lang="en-US" sz="1200" dirty="0" smtClean="0">
                <a:latin typeface="Tw Cen MT Condensed" panose="020B0606020104020203" pitchFamily="34" charset="0"/>
              </a:rPr>
              <a:t>Interest Rates</a:t>
            </a:r>
          </a:p>
          <a:p>
            <a:pPr marL="342900" indent="-342900">
              <a:buFont typeface="+mj-lt"/>
              <a:buAutoNum type="arabicPeriod"/>
            </a:pPr>
            <a:r>
              <a:rPr lang="en-US" sz="1200" dirty="0" smtClean="0">
                <a:latin typeface="Tw Cen MT Condensed" panose="020B0606020104020203" pitchFamily="34" charset="0"/>
              </a:rPr>
              <a:t>Speculation</a:t>
            </a:r>
          </a:p>
          <a:p>
            <a:pPr marL="342900" indent="-342900">
              <a:buFont typeface="+mj-lt"/>
              <a:buAutoNum type="arabicPeriod"/>
            </a:pPr>
            <a:r>
              <a:rPr lang="en-US" sz="1200" dirty="0" smtClean="0">
                <a:latin typeface="Tw Cen MT Condensed" panose="020B0606020104020203" pitchFamily="34" charset="0"/>
              </a:rPr>
              <a:t>Productivity</a:t>
            </a:r>
          </a:p>
          <a:p>
            <a:pPr marL="342900" indent="-342900">
              <a:buFont typeface="+mj-lt"/>
              <a:buAutoNum type="arabicPeriod"/>
            </a:pPr>
            <a:r>
              <a:rPr lang="en-US" sz="1200" dirty="0" smtClean="0">
                <a:latin typeface="Tw Cen MT Condensed" panose="020B0606020104020203" pitchFamily="34" charset="0"/>
              </a:rPr>
              <a:t>Current Account Surplus/Deficit</a:t>
            </a:r>
          </a:p>
          <a:p>
            <a:pPr marL="342900" indent="-342900">
              <a:buFont typeface="+mj-lt"/>
              <a:buAutoNum type="arabicPeriod"/>
            </a:pPr>
            <a:r>
              <a:rPr lang="en-US" sz="1200" dirty="0" smtClean="0">
                <a:latin typeface="Tw Cen MT Condensed" panose="020B0606020104020203" pitchFamily="34" charset="0"/>
              </a:rPr>
              <a:t>Government Debt</a:t>
            </a:r>
          </a:p>
          <a:p>
            <a:pPr marL="342900" indent="-342900">
              <a:buFont typeface="+mj-lt"/>
              <a:buAutoNum type="arabicPeriod"/>
            </a:pPr>
            <a:r>
              <a:rPr lang="en-US" sz="1200" dirty="0" smtClean="0">
                <a:latin typeface="Tw Cen MT Condensed" panose="020B0606020104020203" pitchFamily="34" charset="0"/>
              </a:rPr>
              <a:t>Government Intervention</a:t>
            </a:r>
          </a:p>
          <a:p>
            <a:pPr marL="342900" indent="-342900">
              <a:buFont typeface="+mj-lt"/>
              <a:buAutoNum type="arabicPeriod"/>
            </a:pPr>
            <a:r>
              <a:rPr lang="en-US" sz="1200" dirty="0" smtClean="0">
                <a:latin typeface="Tw Cen MT Condensed" panose="020B0606020104020203" pitchFamily="34" charset="0"/>
              </a:rPr>
              <a:t>Confidence in the Government/Economy</a:t>
            </a:r>
            <a:endParaRPr lang="en-US" sz="1200" dirty="0">
              <a:latin typeface="Tw Cen MT Condensed" panose="020B0606020104020203" pitchFamily="34" charset="0"/>
            </a:endParaRPr>
          </a:p>
        </p:txBody>
      </p:sp>
      <p:sp>
        <p:nvSpPr>
          <p:cNvPr id="5" name="Rectangle 4"/>
          <p:cNvSpPr/>
          <p:nvPr/>
        </p:nvSpPr>
        <p:spPr>
          <a:xfrm>
            <a:off x="5048250" y="1635124"/>
            <a:ext cx="3638550" cy="258762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w Cen MT Condensed" panose="020B0606020104020203" pitchFamily="34" charset="0"/>
            </a:endParaRPr>
          </a:p>
        </p:txBody>
      </p:sp>
      <p:pic>
        <p:nvPicPr>
          <p:cNvPr id="7" name="Picture 6"/>
          <p:cNvPicPr>
            <a:picLocks noChangeAspect="1"/>
          </p:cNvPicPr>
          <p:nvPr/>
        </p:nvPicPr>
        <p:blipFill>
          <a:blip r:embed="rId2"/>
          <a:stretch>
            <a:fillRect/>
          </a:stretch>
        </p:blipFill>
        <p:spPr>
          <a:xfrm>
            <a:off x="5048250" y="1635124"/>
            <a:ext cx="3638550" cy="2575675"/>
          </a:xfrm>
          <a:prstGeom prst="rect">
            <a:avLst/>
          </a:prstGeom>
        </p:spPr>
      </p:pic>
    </p:spTree>
    <p:extLst>
      <p:ext uri="{BB962C8B-B14F-4D97-AF65-F5344CB8AC3E}">
        <p14:creationId xmlns:p14="http://schemas.microsoft.com/office/powerpoint/2010/main" val="5431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RWS9: Exchange Rate Systems</a:t>
            </a:r>
            <a:r>
              <a:rPr lang="en-GB" dirty="0" smtClean="0"/>
              <a:t/>
            </a:r>
            <a:br>
              <a:rPr lang="en-GB" dirty="0" smtClean="0"/>
            </a:br>
            <a:r>
              <a:rPr lang="en-GB" sz="3600" dirty="0" smtClean="0">
                <a:solidFill>
                  <a:srgbClr val="FF0000"/>
                </a:solidFill>
              </a:rPr>
              <a:t>Floating Exchange Rate System</a:t>
            </a:r>
            <a:endParaRPr lang="en-GB" sz="3600" dirty="0">
              <a:solidFill>
                <a:srgbClr val="FF0000"/>
              </a:solidFill>
            </a:endParaRPr>
          </a:p>
        </p:txBody>
      </p:sp>
      <p:sp>
        <p:nvSpPr>
          <p:cNvPr id="3" name="Content Placeholder 2"/>
          <p:cNvSpPr>
            <a:spLocks noGrp="1"/>
          </p:cNvSpPr>
          <p:nvPr>
            <p:ph idx="1"/>
          </p:nvPr>
        </p:nvSpPr>
        <p:spPr>
          <a:xfrm>
            <a:off x="457200" y="1600200"/>
            <a:ext cx="4095946" cy="4525963"/>
          </a:xfrm>
        </p:spPr>
        <p:txBody>
          <a:bodyPr/>
          <a:lstStyle/>
          <a:p>
            <a:pPr marL="0" indent="0">
              <a:buNone/>
            </a:pPr>
            <a:r>
              <a:rPr lang="en-GB" b="1" dirty="0" smtClean="0"/>
              <a:t>CLASS: </a:t>
            </a:r>
            <a:r>
              <a:rPr lang="en-GB" dirty="0" smtClean="0"/>
              <a:t>Go through PREP2 worksheet together</a:t>
            </a:r>
            <a:endParaRPr lang="en-GB" dirty="0"/>
          </a:p>
        </p:txBody>
      </p:sp>
      <p:pic>
        <p:nvPicPr>
          <p:cNvPr id="4" name="Picture 3"/>
          <p:cNvPicPr>
            <a:picLocks noChangeAspect="1"/>
          </p:cNvPicPr>
          <p:nvPr/>
        </p:nvPicPr>
        <p:blipFill>
          <a:blip r:embed="rId2"/>
          <a:stretch>
            <a:fillRect/>
          </a:stretch>
        </p:blipFill>
        <p:spPr>
          <a:xfrm>
            <a:off x="4890096" y="1781713"/>
            <a:ext cx="3746379" cy="4344450"/>
          </a:xfrm>
          <a:prstGeom prst="rect">
            <a:avLst/>
          </a:prstGeom>
        </p:spPr>
      </p:pic>
    </p:spTree>
    <p:extLst>
      <p:ext uri="{BB962C8B-B14F-4D97-AF65-F5344CB8AC3E}">
        <p14:creationId xmlns:p14="http://schemas.microsoft.com/office/powerpoint/2010/main" val="764598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Floating Exchange Rate Systems</a:t>
            </a:r>
            <a:br>
              <a:rPr lang="en-US" b="1" dirty="0" smtClean="0"/>
            </a:br>
            <a:r>
              <a:rPr lang="en-US" sz="3100" b="1" dirty="0" smtClean="0">
                <a:solidFill>
                  <a:srgbClr val="FF0000"/>
                </a:solidFill>
              </a:rPr>
              <a:t>Determinants: Demand and Supply Analysis</a:t>
            </a:r>
            <a:endParaRPr lang="en-US" sz="3100" b="1" dirty="0">
              <a:solidFill>
                <a:srgbClr val="FF0000"/>
              </a:solidFill>
            </a:endParaRPr>
          </a:p>
        </p:txBody>
      </p:sp>
      <p:sp>
        <p:nvSpPr>
          <p:cNvPr id="3" name="Content Placeholder 2"/>
          <p:cNvSpPr>
            <a:spLocks noGrp="1"/>
          </p:cNvSpPr>
          <p:nvPr>
            <p:ph idx="1"/>
          </p:nvPr>
        </p:nvSpPr>
        <p:spPr>
          <a:xfrm>
            <a:off x="187325" y="1635124"/>
            <a:ext cx="4979479" cy="5032375"/>
          </a:xfrm>
        </p:spPr>
        <p:txBody>
          <a:bodyPr>
            <a:normAutofit fontScale="92500" lnSpcReduction="20000"/>
          </a:bodyPr>
          <a:lstStyle/>
          <a:p>
            <a:pPr marL="0" indent="0">
              <a:buNone/>
            </a:pPr>
            <a:r>
              <a:rPr lang="en-US" b="1" dirty="0" smtClean="0"/>
              <a:t>Scenarios (all for UK exchange rate  - £/$): </a:t>
            </a:r>
          </a:p>
          <a:p>
            <a:pPr marL="514350" indent="-514350">
              <a:buFont typeface="+mj-lt"/>
              <a:buAutoNum type="arabicPeriod"/>
            </a:pPr>
            <a:r>
              <a:rPr lang="en-US" dirty="0" smtClean="0"/>
              <a:t>What happens to the exchange rate when UK banks raise interest rates?</a:t>
            </a:r>
          </a:p>
          <a:p>
            <a:pPr marL="514350" indent="-514350">
              <a:buFont typeface="+mj-lt"/>
              <a:buAutoNum type="arabicPeriod"/>
            </a:pPr>
            <a:r>
              <a:rPr lang="en-US" dirty="0" smtClean="0"/>
              <a:t>What happens to the exchange rate when UK inflation shoots up because of BREXIT?</a:t>
            </a:r>
          </a:p>
          <a:p>
            <a:pPr marL="514350" indent="-514350">
              <a:buFont typeface="+mj-lt"/>
              <a:buAutoNum type="arabicPeriod"/>
            </a:pPr>
            <a:r>
              <a:rPr lang="en-US" dirty="0" smtClean="0"/>
              <a:t>What happens to the exchange rate when US raises interest rate?</a:t>
            </a:r>
          </a:p>
          <a:p>
            <a:pPr marL="514350" indent="-514350">
              <a:buFont typeface="+mj-lt"/>
              <a:buAutoNum type="arabicPeriod"/>
            </a:pPr>
            <a:r>
              <a:rPr lang="en-US" dirty="0" smtClean="0"/>
              <a:t>What happens to the exchange rate when Donald Trump announces large tax cuts</a:t>
            </a:r>
          </a:p>
        </p:txBody>
      </p:sp>
      <p:pic>
        <p:nvPicPr>
          <p:cNvPr id="7" name="Picture 6"/>
          <p:cNvPicPr>
            <a:picLocks noChangeAspect="1"/>
          </p:cNvPicPr>
          <p:nvPr/>
        </p:nvPicPr>
        <p:blipFill>
          <a:blip r:embed="rId2"/>
          <a:stretch>
            <a:fillRect/>
          </a:stretch>
        </p:blipFill>
        <p:spPr>
          <a:xfrm>
            <a:off x="5450888" y="2518636"/>
            <a:ext cx="3456879" cy="3016775"/>
          </a:xfrm>
          <a:prstGeom prst="rect">
            <a:avLst/>
          </a:prstGeom>
        </p:spPr>
      </p:pic>
    </p:spTree>
    <p:extLst>
      <p:ext uri="{BB962C8B-B14F-4D97-AF65-F5344CB8AC3E}">
        <p14:creationId xmlns:p14="http://schemas.microsoft.com/office/powerpoint/2010/main" val="1192221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201362" cy="6858000"/>
          </a:xfrm>
          <a:prstGeom prst="rect">
            <a:avLst/>
          </a:prstGeom>
        </p:spPr>
      </p:pic>
    </p:spTree>
    <p:extLst>
      <p:ext uri="{BB962C8B-B14F-4D97-AF65-F5344CB8AC3E}">
        <p14:creationId xmlns:p14="http://schemas.microsoft.com/office/powerpoint/2010/main" val="3959978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Floating Exchange Rate Systems</a:t>
            </a:r>
            <a:br>
              <a:rPr lang="en-US" b="1" dirty="0" smtClean="0"/>
            </a:br>
            <a:r>
              <a:rPr lang="en-US" sz="3100" b="1" dirty="0" smtClean="0">
                <a:solidFill>
                  <a:srgbClr val="FF0000"/>
                </a:solidFill>
              </a:rPr>
              <a:t>Determinants: Demand and Supply Analysis</a:t>
            </a:r>
            <a:endParaRPr lang="en-US" sz="3100" b="1" dirty="0">
              <a:solidFill>
                <a:srgbClr val="FF0000"/>
              </a:solidFill>
            </a:endParaRPr>
          </a:p>
        </p:txBody>
      </p:sp>
      <p:sp>
        <p:nvSpPr>
          <p:cNvPr id="3" name="Content Placeholder 2"/>
          <p:cNvSpPr>
            <a:spLocks noGrp="1"/>
          </p:cNvSpPr>
          <p:nvPr>
            <p:ph idx="1"/>
          </p:nvPr>
        </p:nvSpPr>
        <p:spPr>
          <a:xfrm>
            <a:off x="187325" y="1635124"/>
            <a:ext cx="4638675" cy="5032375"/>
          </a:xfrm>
        </p:spPr>
        <p:txBody>
          <a:bodyPr>
            <a:normAutofit/>
          </a:bodyPr>
          <a:lstStyle/>
          <a:p>
            <a:r>
              <a:rPr lang="en-US" b="1" dirty="0" smtClean="0"/>
              <a:t>Nominal Exchange Rates</a:t>
            </a:r>
          </a:p>
          <a:p>
            <a:pPr lvl="1"/>
            <a:r>
              <a:rPr lang="en-US" dirty="0" smtClean="0"/>
              <a:t>Short-Term = Speculation</a:t>
            </a:r>
          </a:p>
          <a:p>
            <a:pPr lvl="1"/>
            <a:r>
              <a:rPr lang="en-US" dirty="0" smtClean="0"/>
              <a:t>Medium to Long-Term = Trade and Investment Flows</a:t>
            </a:r>
          </a:p>
          <a:p>
            <a:r>
              <a:rPr lang="en-US" b="1" dirty="0" smtClean="0"/>
              <a:t>Real Exchange Rates</a:t>
            </a:r>
          </a:p>
          <a:p>
            <a:pPr lvl="1"/>
            <a:r>
              <a:rPr lang="en-US" dirty="0" smtClean="0"/>
              <a:t>Longer Term = Relative Inflation Effects – Purchasing Power Parity</a:t>
            </a:r>
            <a:endParaRPr lang="en-US" dirty="0"/>
          </a:p>
        </p:txBody>
      </p:sp>
      <p:sp>
        <p:nvSpPr>
          <p:cNvPr id="4" name="TextBox 3"/>
          <p:cNvSpPr txBox="1"/>
          <p:nvPr/>
        </p:nvSpPr>
        <p:spPr>
          <a:xfrm>
            <a:off x="5048250" y="4508500"/>
            <a:ext cx="3638550" cy="2123658"/>
          </a:xfrm>
          <a:prstGeom prst="rect">
            <a:avLst/>
          </a:prstGeom>
          <a:solidFill>
            <a:srgbClr val="FFFFFF"/>
          </a:solidFill>
        </p:spPr>
        <p:txBody>
          <a:bodyPr wrap="square" rtlCol="0">
            <a:spAutoFit/>
          </a:bodyPr>
          <a:lstStyle/>
          <a:p>
            <a:r>
              <a:rPr lang="en-US" b="1" dirty="0" smtClean="0">
                <a:latin typeface="Tw Cen MT Condensed" panose="020B0606020104020203" pitchFamily="34" charset="0"/>
              </a:rPr>
              <a:t>Factors Affecting Demand and Supply of Pounds</a:t>
            </a:r>
          </a:p>
          <a:p>
            <a:pPr marL="342900" indent="-342900">
              <a:buFont typeface="+mj-lt"/>
              <a:buAutoNum type="arabicPeriod"/>
            </a:pPr>
            <a:r>
              <a:rPr lang="en-US" sz="1200" dirty="0" smtClean="0">
                <a:latin typeface="Tw Cen MT Condensed" panose="020B0606020104020203" pitchFamily="34" charset="0"/>
              </a:rPr>
              <a:t>Inflation</a:t>
            </a:r>
          </a:p>
          <a:p>
            <a:pPr marL="342900" indent="-342900">
              <a:buFont typeface="+mj-lt"/>
              <a:buAutoNum type="arabicPeriod"/>
            </a:pPr>
            <a:r>
              <a:rPr lang="en-US" sz="1200" dirty="0" smtClean="0">
                <a:latin typeface="Tw Cen MT Condensed" panose="020B0606020104020203" pitchFamily="34" charset="0"/>
              </a:rPr>
              <a:t>Interest Rates</a:t>
            </a:r>
          </a:p>
          <a:p>
            <a:pPr marL="342900" indent="-342900">
              <a:buFont typeface="+mj-lt"/>
              <a:buAutoNum type="arabicPeriod"/>
            </a:pPr>
            <a:r>
              <a:rPr lang="en-US" sz="1200" dirty="0" smtClean="0">
                <a:latin typeface="Tw Cen MT Condensed" panose="020B0606020104020203" pitchFamily="34" charset="0"/>
              </a:rPr>
              <a:t>Speculation</a:t>
            </a:r>
          </a:p>
          <a:p>
            <a:pPr marL="342900" indent="-342900">
              <a:buFont typeface="+mj-lt"/>
              <a:buAutoNum type="arabicPeriod"/>
            </a:pPr>
            <a:r>
              <a:rPr lang="en-US" sz="1200" dirty="0" smtClean="0">
                <a:latin typeface="Tw Cen MT Condensed" panose="020B0606020104020203" pitchFamily="34" charset="0"/>
              </a:rPr>
              <a:t>Productivity</a:t>
            </a:r>
          </a:p>
          <a:p>
            <a:pPr marL="342900" indent="-342900">
              <a:buFont typeface="+mj-lt"/>
              <a:buAutoNum type="arabicPeriod"/>
            </a:pPr>
            <a:r>
              <a:rPr lang="en-US" sz="1200" dirty="0" smtClean="0">
                <a:latin typeface="Tw Cen MT Condensed" panose="020B0606020104020203" pitchFamily="34" charset="0"/>
              </a:rPr>
              <a:t>Current Account Surplus/Deficit</a:t>
            </a:r>
          </a:p>
          <a:p>
            <a:pPr marL="342900" indent="-342900">
              <a:buFont typeface="+mj-lt"/>
              <a:buAutoNum type="arabicPeriod"/>
            </a:pPr>
            <a:r>
              <a:rPr lang="en-US" sz="1200" dirty="0" smtClean="0">
                <a:latin typeface="Tw Cen MT Condensed" panose="020B0606020104020203" pitchFamily="34" charset="0"/>
              </a:rPr>
              <a:t>Government Debt</a:t>
            </a:r>
          </a:p>
          <a:p>
            <a:pPr marL="342900" indent="-342900">
              <a:buFont typeface="+mj-lt"/>
              <a:buAutoNum type="arabicPeriod"/>
            </a:pPr>
            <a:r>
              <a:rPr lang="en-US" sz="1200" dirty="0" smtClean="0">
                <a:latin typeface="Tw Cen MT Condensed" panose="020B0606020104020203" pitchFamily="34" charset="0"/>
              </a:rPr>
              <a:t>Government Intervention</a:t>
            </a:r>
          </a:p>
          <a:p>
            <a:pPr marL="342900" indent="-342900">
              <a:buFont typeface="+mj-lt"/>
              <a:buAutoNum type="arabicPeriod"/>
            </a:pPr>
            <a:r>
              <a:rPr lang="en-US" sz="1200" dirty="0" smtClean="0">
                <a:latin typeface="Tw Cen MT Condensed" panose="020B0606020104020203" pitchFamily="34" charset="0"/>
              </a:rPr>
              <a:t>Confidence in the Government/Economy</a:t>
            </a:r>
            <a:endParaRPr lang="en-US" sz="1200" dirty="0">
              <a:latin typeface="Tw Cen MT Condensed" panose="020B0606020104020203" pitchFamily="34" charset="0"/>
            </a:endParaRPr>
          </a:p>
        </p:txBody>
      </p:sp>
      <p:sp>
        <p:nvSpPr>
          <p:cNvPr id="5" name="Rectangle 4"/>
          <p:cNvSpPr/>
          <p:nvPr/>
        </p:nvSpPr>
        <p:spPr>
          <a:xfrm>
            <a:off x="5048250" y="1635124"/>
            <a:ext cx="3638550" cy="258762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w Cen MT Condensed" panose="020B0606020104020203" pitchFamily="34" charset="0"/>
            </a:endParaRPr>
          </a:p>
        </p:txBody>
      </p:sp>
      <p:pic>
        <p:nvPicPr>
          <p:cNvPr id="7" name="Picture 6"/>
          <p:cNvPicPr>
            <a:picLocks noChangeAspect="1"/>
          </p:cNvPicPr>
          <p:nvPr/>
        </p:nvPicPr>
        <p:blipFill>
          <a:blip r:embed="rId2"/>
          <a:stretch>
            <a:fillRect/>
          </a:stretch>
        </p:blipFill>
        <p:spPr>
          <a:xfrm>
            <a:off x="5048250" y="1635124"/>
            <a:ext cx="3638550" cy="2575675"/>
          </a:xfrm>
          <a:prstGeom prst="rect">
            <a:avLst/>
          </a:prstGeom>
        </p:spPr>
      </p:pic>
    </p:spTree>
    <p:extLst>
      <p:ext uri="{BB962C8B-B14F-4D97-AF65-F5344CB8AC3E}">
        <p14:creationId xmlns:p14="http://schemas.microsoft.com/office/powerpoint/2010/main" val="622028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dirty="0" smtClean="0"/>
              <a:t>Determining Exchange Rates</a:t>
            </a:r>
            <a:br>
              <a:rPr lang="en-US" b="1" dirty="0" smtClean="0"/>
            </a:br>
            <a:r>
              <a:rPr lang="en-US" sz="2700" b="1" dirty="0" smtClean="0">
                <a:solidFill>
                  <a:srgbClr val="FF0000"/>
                </a:solidFill>
              </a:rPr>
              <a:t>Real Exchange Rates: Purchasing Power Parity Theory</a:t>
            </a:r>
            <a:endParaRPr lang="en-US" sz="2700" b="1" dirty="0">
              <a:solidFill>
                <a:srgbClr val="FF0000"/>
              </a:solidFill>
            </a:endParaRPr>
          </a:p>
        </p:txBody>
      </p:sp>
      <p:sp>
        <p:nvSpPr>
          <p:cNvPr id="3" name="Content Placeholder 2"/>
          <p:cNvSpPr>
            <a:spLocks noGrp="1"/>
          </p:cNvSpPr>
          <p:nvPr>
            <p:ph idx="1"/>
          </p:nvPr>
        </p:nvSpPr>
        <p:spPr>
          <a:xfrm>
            <a:off x="127000" y="1158597"/>
            <a:ext cx="2229701" cy="5527675"/>
          </a:xfrm>
        </p:spPr>
        <p:txBody>
          <a:bodyPr>
            <a:noAutofit/>
          </a:bodyPr>
          <a:lstStyle/>
          <a:p>
            <a:pPr marL="0" indent="0">
              <a:buNone/>
            </a:pPr>
            <a:r>
              <a:rPr lang="en-US" sz="1600" b="1" dirty="0" smtClean="0"/>
              <a:t>RECAP EXERCISE (Student Discussion): </a:t>
            </a:r>
          </a:p>
          <a:p>
            <a:pPr marL="444500" lvl="1" indent="-177800">
              <a:buFont typeface="+mj-lt"/>
              <a:buAutoNum type="arabicPeriod"/>
            </a:pPr>
            <a:r>
              <a:rPr lang="en-US" sz="1600" dirty="0" smtClean="0"/>
              <a:t>What is the difference between the economic concepts of nominal and real</a:t>
            </a:r>
          </a:p>
          <a:p>
            <a:pPr marL="444500" lvl="1" indent="-177800">
              <a:buFont typeface="+mj-lt"/>
              <a:buAutoNum type="arabicPeriod"/>
            </a:pPr>
            <a:r>
              <a:rPr lang="en-US" sz="1600" dirty="0" smtClean="0"/>
              <a:t>How are exchange rates determined so far have we established?</a:t>
            </a:r>
          </a:p>
          <a:p>
            <a:pPr marL="444500" lvl="1" indent="-177800">
              <a:buFont typeface="+mj-lt"/>
              <a:buAutoNum type="arabicPeriod"/>
            </a:pPr>
            <a:r>
              <a:rPr lang="en-US" sz="1600" dirty="0" smtClean="0"/>
              <a:t>What is inflation?</a:t>
            </a:r>
          </a:p>
          <a:p>
            <a:pPr marL="444500" lvl="1" indent="-177800">
              <a:buFont typeface="+mj-lt"/>
              <a:buAutoNum type="arabicPeriod"/>
            </a:pPr>
            <a:r>
              <a:rPr lang="en-US" sz="1600" dirty="0" smtClean="0"/>
              <a:t>What is the impact of inflation on exchange rates?</a:t>
            </a:r>
          </a:p>
          <a:p>
            <a:pPr marL="444500" lvl="1" indent="-177800">
              <a:buFont typeface="+mj-lt"/>
              <a:buAutoNum type="arabicPeriod"/>
            </a:pPr>
            <a:r>
              <a:rPr lang="en-US" sz="1600" dirty="0" smtClean="0"/>
              <a:t>If you wanted to import something from the US, what would you have to do as a consumer?</a:t>
            </a:r>
          </a:p>
        </p:txBody>
      </p:sp>
      <p:pic>
        <p:nvPicPr>
          <p:cNvPr id="6" name="Picture 5"/>
          <p:cNvPicPr>
            <a:picLocks noChangeAspect="1"/>
          </p:cNvPicPr>
          <p:nvPr/>
        </p:nvPicPr>
        <p:blipFill>
          <a:blip r:embed="rId3"/>
          <a:stretch>
            <a:fillRect/>
          </a:stretch>
        </p:blipFill>
        <p:spPr>
          <a:xfrm>
            <a:off x="6392685" y="1143000"/>
            <a:ext cx="2699744" cy="5527675"/>
          </a:xfrm>
          <a:prstGeom prst="rect">
            <a:avLst/>
          </a:prstGeom>
        </p:spPr>
      </p:pic>
      <p:sp>
        <p:nvSpPr>
          <p:cNvPr id="4" name="TextBox 3"/>
          <p:cNvSpPr txBox="1"/>
          <p:nvPr/>
        </p:nvSpPr>
        <p:spPr>
          <a:xfrm>
            <a:off x="2404490" y="1158597"/>
            <a:ext cx="3854907" cy="5262979"/>
          </a:xfrm>
          <a:prstGeom prst="rect">
            <a:avLst/>
          </a:prstGeom>
          <a:solidFill>
            <a:schemeClr val="bg1"/>
          </a:solidFill>
        </p:spPr>
        <p:txBody>
          <a:bodyPr wrap="square" rtlCol="0">
            <a:spAutoFit/>
          </a:bodyPr>
          <a:lstStyle/>
          <a:p>
            <a:pPr marL="0" lvl="1"/>
            <a:r>
              <a:rPr lang="en-US" sz="1200" b="1" dirty="0" smtClean="0">
                <a:latin typeface="Tw Cen MT Condensed" panose="020B0606020104020203" pitchFamily="34" charset="0"/>
              </a:rPr>
              <a:t>EXAMPLE:</a:t>
            </a:r>
            <a:endParaRPr lang="en-US" sz="1200" dirty="0">
              <a:latin typeface="Tw Cen MT Condensed" panose="020B0606020104020203" pitchFamily="34" charset="0"/>
            </a:endParaRPr>
          </a:p>
          <a:p>
            <a:r>
              <a:rPr lang="en-GB" sz="1200" b="1" u="sng" dirty="0"/>
              <a:t>For example, using figures in July 2008</a:t>
            </a:r>
            <a:r>
              <a:rPr lang="en-GB" sz="1200" b="1" u="sng" dirty="0" smtClean="0"/>
              <a:t>:</a:t>
            </a:r>
            <a:endParaRPr lang="en-GB" sz="1200" b="1" u="sng" dirty="0"/>
          </a:p>
          <a:p>
            <a:pPr marL="171450" indent="-171450">
              <a:buFont typeface="Arial" panose="020B0604020202020204" pitchFamily="34" charset="0"/>
              <a:buChar char="•"/>
            </a:pPr>
            <a:r>
              <a:rPr lang="en-GB" sz="1200" dirty="0"/>
              <a:t>the price of an Apple Mac was $3570 in the </a:t>
            </a:r>
            <a:r>
              <a:rPr lang="en-GB" sz="1200" u="sng" dirty="0">
                <a:hlinkClick r:id="rId4" tooltip="United States"/>
              </a:rPr>
              <a:t>United States</a:t>
            </a:r>
            <a:r>
              <a:rPr lang="en-GB" sz="1200" dirty="0"/>
              <a:t> (varies by store)</a:t>
            </a:r>
          </a:p>
          <a:p>
            <a:pPr marL="171450" indent="-171450">
              <a:buFont typeface="Arial" panose="020B0604020202020204" pitchFamily="34" charset="0"/>
              <a:buChar char="•"/>
            </a:pPr>
            <a:r>
              <a:rPr lang="en-GB" sz="1200" dirty="0"/>
              <a:t>the price of a Apple Mac was £2290 in the </a:t>
            </a:r>
            <a:r>
              <a:rPr lang="en-GB" sz="1200" u="sng" dirty="0">
                <a:hlinkClick r:id="rId5" tooltip="United Kingdom"/>
              </a:rPr>
              <a:t>United Kingdom</a:t>
            </a:r>
            <a:r>
              <a:rPr lang="en-GB" sz="1200" dirty="0"/>
              <a:t> (varies by region)</a:t>
            </a:r>
          </a:p>
          <a:p>
            <a:pPr marL="171450" indent="-171450">
              <a:buFont typeface="Arial" panose="020B0604020202020204" pitchFamily="34" charset="0"/>
              <a:buChar char="•"/>
            </a:pPr>
            <a:r>
              <a:rPr lang="en-GB" sz="1200" dirty="0"/>
              <a:t>the implied purchasing power parity was $1.56 to £1, that is $3570/£2290 = 1.56</a:t>
            </a:r>
          </a:p>
          <a:p>
            <a:pPr marL="171450" indent="-171450">
              <a:buFont typeface="Arial" panose="020B0604020202020204" pitchFamily="34" charset="0"/>
              <a:buChar char="•"/>
            </a:pPr>
            <a:r>
              <a:rPr lang="en-GB" sz="1200" dirty="0"/>
              <a:t>this compares with an actual exchange rate of $2.00 to £1 at the time (2.00-1.56)/1.56 = 28%</a:t>
            </a:r>
          </a:p>
          <a:p>
            <a:pPr marL="171450" indent="-171450">
              <a:buFont typeface="Arial" panose="020B0604020202020204" pitchFamily="34" charset="0"/>
              <a:buChar char="•"/>
            </a:pPr>
            <a:r>
              <a:rPr lang="en-GB" sz="1200" dirty="0"/>
              <a:t>The </a:t>
            </a:r>
            <a:r>
              <a:rPr lang="en-GB" sz="1200" u="sng" dirty="0">
                <a:hlinkClick r:id="rId6" tooltip="Pound sterling"/>
              </a:rPr>
              <a:t>pound</a:t>
            </a:r>
            <a:r>
              <a:rPr lang="en-GB" sz="1200" dirty="0"/>
              <a:t> was thus overvalued against the </a:t>
            </a:r>
            <a:r>
              <a:rPr lang="en-GB" sz="1200" u="sng" dirty="0">
                <a:hlinkClick r:id="rId7" tooltip="US dollar"/>
              </a:rPr>
              <a:t>dollar</a:t>
            </a:r>
            <a:r>
              <a:rPr lang="en-GB" sz="1200" dirty="0"/>
              <a:t> by 28% - this means the pound can buy 28% more than it should be able to!</a:t>
            </a:r>
          </a:p>
          <a:p>
            <a:r>
              <a:rPr lang="en-GB" sz="1200" dirty="0"/>
              <a:t> </a:t>
            </a:r>
          </a:p>
          <a:p>
            <a:pPr marL="228600" indent="-228600">
              <a:buFont typeface="+mj-lt"/>
              <a:buAutoNum type="arabicPeriod"/>
            </a:pPr>
            <a:r>
              <a:rPr lang="en-GB" sz="1200" b="1" dirty="0"/>
              <a:t>If a UK citizen bought a Apple Mac from the US (import), they could demand $3570 from the FOREX markets (how much would this cost them in pounds</a:t>
            </a:r>
            <a:r>
              <a:rPr lang="en-GB" sz="1200" b="1" dirty="0" smtClean="0"/>
              <a:t>?)</a:t>
            </a:r>
          </a:p>
          <a:p>
            <a:pPr marL="536575" lvl="1" indent="-79375">
              <a:buFont typeface="Arial" panose="020B0604020202020204" pitchFamily="34" charset="0"/>
              <a:buChar char="•"/>
            </a:pPr>
            <a:r>
              <a:rPr lang="en-GB" sz="1200" dirty="0" smtClean="0"/>
              <a:t>ANSWER</a:t>
            </a:r>
            <a:r>
              <a:rPr lang="en-GB" sz="1200" dirty="0"/>
              <a:t>: $3570/2 = £1785 (which is a saving of £505 on buying the goods </a:t>
            </a:r>
            <a:r>
              <a:rPr lang="en-GB" sz="1200" dirty="0" smtClean="0"/>
              <a:t>domestically)</a:t>
            </a:r>
          </a:p>
          <a:p>
            <a:pPr marL="228600" indent="-228600">
              <a:buFont typeface="+mj-lt"/>
              <a:buAutoNum type="arabicPeriod"/>
            </a:pPr>
            <a:r>
              <a:rPr lang="en-GB" sz="1200" b="1" dirty="0" smtClean="0"/>
              <a:t>What </a:t>
            </a:r>
            <a:r>
              <a:rPr lang="en-GB" sz="1200" b="1" dirty="0"/>
              <a:t>would happen over time (if all other things remained equal = relative prices and exchange rate</a:t>
            </a:r>
            <a:r>
              <a:rPr lang="en-GB" sz="1200" b="1" dirty="0" smtClean="0"/>
              <a:t>?)</a:t>
            </a:r>
          </a:p>
          <a:p>
            <a:pPr marL="536575" lvl="1" indent="-79375">
              <a:buFont typeface="Arial" panose="020B0604020202020204" pitchFamily="34" charset="0"/>
              <a:buChar char="•"/>
            </a:pPr>
            <a:r>
              <a:rPr lang="en-GB" sz="1200" dirty="0" smtClean="0"/>
              <a:t>ANSWER</a:t>
            </a:r>
            <a:r>
              <a:rPr lang="en-GB" sz="1200" dirty="0"/>
              <a:t>: Imports would continue until the price of Apple Mac in the UK fell and price of US Apple Mac rose (demand for AM in UK falling and demand for AM in US </a:t>
            </a:r>
            <a:r>
              <a:rPr lang="en-GB" sz="1200" dirty="0" smtClean="0"/>
              <a:t>rising)</a:t>
            </a:r>
          </a:p>
          <a:p>
            <a:pPr marL="536575" lvl="1" indent="-79375">
              <a:buFont typeface="Arial" panose="020B0604020202020204" pitchFamily="34" charset="0"/>
              <a:buChar char="•"/>
            </a:pPr>
            <a:r>
              <a:rPr lang="en-GB" sz="1200" dirty="0" smtClean="0"/>
              <a:t>CONCLUSION</a:t>
            </a:r>
            <a:r>
              <a:rPr lang="en-GB" sz="1200" dirty="0"/>
              <a:t>: Purchasing power of a currency DRIVES the exchange </a:t>
            </a:r>
            <a:r>
              <a:rPr lang="en-GB" sz="1200" dirty="0" smtClean="0"/>
              <a:t>rate ultimately</a:t>
            </a:r>
            <a:endParaRPr lang="en-GB" sz="1200" dirty="0"/>
          </a:p>
          <a:p>
            <a:pPr marL="228600" indent="-228600">
              <a:buFont typeface="+mj-lt"/>
              <a:buAutoNum type="arabicPeriod"/>
            </a:pPr>
            <a:r>
              <a:rPr lang="en-GB" sz="1200" b="1" dirty="0" smtClean="0"/>
              <a:t>What </a:t>
            </a:r>
            <a:r>
              <a:rPr lang="en-GB" sz="1200" b="1" dirty="0"/>
              <a:t>problems can you see with this theory?</a:t>
            </a:r>
          </a:p>
        </p:txBody>
      </p:sp>
    </p:spTree>
    <p:extLst>
      <p:ext uri="{BB962C8B-B14F-4D97-AF65-F5344CB8AC3E}">
        <p14:creationId xmlns:p14="http://schemas.microsoft.com/office/powerpoint/2010/main" val="334952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206375"/>
            <a:ext cx="8588375" cy="652462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900" b="1" dirty="0" smtClean="0">
                <a:latin typeface="Tw Cen MT Condensed" panose="020B0606020104020203" pitchFamily="34" charset="0"/>
              </a:rPr>
              <a:t>WEEK </a:t>
            </a:r>
            <a:r>
              <a:rPr lang="en-US" sz="19900" b="1" dirty="0" smtClean="0">
                <a:latin typeface="Tw Cen MT Condensed" panose="020B0606020104020203" pitchFamily="34" charset="0"/>
              </a:rPr>
              <a:t>3</a:t>
            </a:r>
            <a:endParaRPr lang="en-US" sz="19900" b="1" dirty="0">
              <a:latin typeface="Tw Cen MT Condensed" panose="020B0606020104020203" pitchFamily="34" charset="0"/>
            </a:endParaRPr>
          </a:p>
        </p:txBody>
      </p:sp>
    </p:spTree>
    <p:extLst>
      <p:ext uri="{BB962C8B-B14F-4D97-AF65-F5344CB8AC3E}">
        <p14:creationId xmlns:p14="http://schemas.microsoft.com/office/powerpoint/2010/main" val="2795685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206375"/>
            <a:ext cx="8588375" cy="652462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b="1" dirty="0" smtClean="0">
                <a:latin typeface="Tw Cen MT Condensed" panose="020B0606020104020203" pitchFamily="34" charset="0"/>
              </a:rPr>
              <a:t>90</a:t>
            </a:r>
            <a:r>
              <a:rPr lang="en-US" sz="9600" b="1" dirty="0" smtClean="0">
                <a:latin typeface="Tw Cen MT Condensed" panose="020B0606020104020203" pitchFamily="34" charset="0"/>
              </a:rPr>
              <a:t>:</a:t>
            </a:r>
            <a:endParaRPr lang="en-US" sz="9600" b="1" dirty="0">
              <a:latin typeface="Tw Cen MT Condensed" panose="020B0606020104020203" pitchFamily="34" charset="0"/>
            </a:endParaRPr>
          </a:p>
        </p:txBody>
      </p:sp>
    </p:spTree>
    <p:extLst>
      <p:ext uri="{BB962C8B-B14F-4D97-AF65-F5344CB8AC3E}">
        <p14:creationId xmlns:p14="http://schemas.microsoft.com/office/powerpoint/2010/main" val="3489949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RWS9: Exchange Rate Systems</a:t>
            </a:r>
            <a:br>
              <a:rPr lang="en-GB" b="1" dirty="0" smtClean="0"/>
            </a:br>
            <a:r>
              <a:rPr lang="en-GB" sz="2700" b="1" dirty="0" smtClean="0">
                <a:solidFill>
                  <a:srgbClr val="FF0000"/>
                </a:solidFill>
              </a:rPr>
              <a:t>First 10-15 Minutes of Lesson</a:t>
            </a:r>
            <a:endParaRPr lang="en-GB" sz="2700" b="1" dirty="0">
              <a:solidFill>
                <a:srgbClr val="FF0000"/>
              </a:solidFill>
            </a:endParaRPr>
          </a:p>
        </p:txBody>
      </p:sp>
      <p:sp>
        <p:nvSpPr>
          <p:cNvPr id="3" name="Content Placeholder 2"/>
          <p:cNvSpPr>
            <a:spLocks noGrp="1"/>
          </p:cNvSpPr>
          <p:nvPr>
            <p:ph idx="1"/>
          </p:nvPr>
        </p:nvSpPr>
        <p:spPr>
          <a:xfrm>
            <a:off x="179109" y="1600200"/>
            <a:ext cx="8710367" cy="5083404"/>
          </a:xfrm>
        </p:spPr>
        <p:txBody>
          <a:bodyPr>
            <a:normAutofit fontScale="77500" lnSpcReduction="20000"/>
          </a:bodyPr>
          <a:lstStyle/>
          <a:p>
            <a:pPr marL="0" indent="0">
              <a:buNone/>
            </a:pPr>
            <a:r>
              <a:rPr lang="en-GB" b="1" dirty="0" smtClean="0"/>
              <a:t>STARTER ACTIVITY: </a:t>
            </a:r>
            <a:r>
              <a:rPr lang="en-GB" dirty="0" smtClean="0"/>
              <a:t>You should be able to answer these questions now….discuss in threes to make sure you understand.</a:t>
            </a:r>
          </a:p>
          <a:p>
            <a:pPr marL="514350" indent="-514350">
              <a:buFont typeface="+mj-lt"/>
              <a:buAutoNum type="arabicPeriod"/>
            </a:pPr>
            <a:r>
              <a:rPr lang="en-GB" sz="2600" dirty="0" smtClean="0">
                <a:solidFill>
                  <a:srgbClr val="FF0000"/>
                </a:solidFill>
              </a:rPr>
              <a:t>DISCUSSION: </a:t>
            </a:r>
            <a:r>
              <a:rPr lang="en-GB" dirty="0" smtClean="0"/>
              <a:t>What are the two main exchange rate systems?</a:t>
            </a:r>
          </a:p>
          <a:p>
            <a:pPr marL="514350" indent="-514350">
              <a:buFont typeface="+mj-lt"/>
              <a:buAutoNum type="arabicPeriod"/>
            </a:pPr>
            <a:r>
              <a:rPr lang="en-GB" sz="2600" dirty="0" smtClean="0">
                <a:solidFill>
                  <a:srgbClr val="FF0000"/>
                </a:solidFill>
              </a:rPr>
              <a:t>DISCUSSION: </a:t>
            </a:r>
            <a:r>
              <a:rPr lang="en-GB" dirty="0" smtClean="0"/>
              <a:t>Under the ‘floating exchange rate system’, what determines ‘nominal exchange rates’ (think short-term…) and ‘real exchange rates’ (think long-term…)?</a:t>
            </a:r>
          </a:p>
          <a:p>
            <a:pPr marL="514350" indent="-514350">
              <a:buFont typeface="+mj-lt"/>
              <a:buAutoNum type="arabicPeriod"/>
            </a:pPr>
            <a:r>
              <a:rPr lang="en-GB" sz="2600" dirty="0" smtClean="0">
                <a:solidFill>
                  <a:srgbClr val="FF0000"/>
                </a:solidFill>
              </a:rPr>
              <a:t>WRITE ROUGH ANSWER: </a:t>
            </a:r>
            <a:r>
              <a:rPr lang="en-GB" dirty="0" smtClean="0"/>
              <a:t>The UK’s Central Bank decides to cut it’s base interest rate from 0.75% (May 2019) to 0.25% to boost the economy as a result of deflationary worries, following the uncertainty surrounding BREXIT?  If all other things remained equal, what would happen to the UK’s pound compared to the Dollar?  Draw a diagram to demonstrate the effect.</a:t>
            </a:r>
          </a:p>
          <a:p>
            <a:pPr marL="514350" indent="-514350">
              <a:buFont typeface="+mj-lt"/>
              <a:buAutoNum type="arabicPeriod"/>
            </a:pPr>
            <a:r>
              <a:rPr lang="en-GB" sz="2600" dirty="0" smtClean="0">
                <a:solidFill>
                  <a:srgbClr val="FF0000"/>
                </a:solidFill>
              </a:rPr>
              <a:t>WRITE ROUGH ANSWER: </a:t>
            </a:r>
            <a:r>
              <a:rPr lang="en-GB" dirty="0" smtClean="0"/>
              <a:t>The lower interest rate will boost AD (as consumers and firms now have cheaper access to credit/loans) but how will the change to the exchange rate you have established in “Q.3” change the UK economy as well?</a:t>
            </a:r>
          </a:p>
          <a:p>
            <a:pPr marL="514350" indent="-514350">
              <a:buFont typeface="+mj-lt"/>
              <a:buAutoNum type="arabicPeriod"/>
            </a:pPr>
            <a:r>
              <a:rPr lang="en-GB" sz="2600" dirty="0" smtClean="0">
                <a:solidFill>
                  <a:srgbClr val="FF0000"/>
                </a:solidFill>
              </a:rPr>
              <a:t>WRITE ROUGH ANSWER: </a:t>
            </a:r>
            <a:r>
              <a:rPr lang="en-GB" dirty="0" smtClean="0"/>
              <a:t>Why might the effect on the UK economy described in Q4 NOT happen or be mitigated?</a:t>
            </a:r>
          </a:p>
        </p:txBody>
      </p:sp>
    </p:spTree>
    <p:extLst>
      <p:ext uri="{BB962C8B-B14F-4D97-AF65-F5344CB8AC3E}">
        <p14:creationId xmlns:p14="http://schemas.microsoft.com/office/powerpoint/2010/main" val="2814055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206375"/>
            <a:ext cx="8588375" cy="652462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900" b="1" dirty="0" smtClean="0">
                <a:latin typeface="Tw Cen MT Condensed" panose="020B0606020104020203" pitchFamily="34" charset="0"/>
              </a:rPr>
              <a:t>WEEK 1</a:t>
            </a:r>
            <a:endParaRPr lang="en-US" sz="19900" b="1" dirty="0">
              <a:latin typeface="Tw Cen MT Condensed" panose="020B0606020104020203" pitchFamily="34" charset="0"/>
            </a:endParaRPr>
          </a:p>
        </p:txBody>
      </p:sp>
    </p:spTree>
    <p:extLst>
      <p:ext uri="{BB962C8B-B14F-4D97-AF65-F5344CB8AC3E}">
        <p14:creationId xmlns:p14="http://schemas.microsoft.com/office/powerpoint/2010/main" val="1967424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dirty="0" smtClean="0"/>
              <a:t>Determining Exchange Rates</a:t>
            </a:r>
            <a:br>
              <a:rPr lang="en-US" b="1" dirty="0" smtClean="0"/>
            </a:br>
            <a:r>
              <a:rPr lang="en-US" sz="2700" b="1" dirty="0" smtClean="0">
                <a:solidFill>
                  <a:srgbClr val="FF0000"/>
                </a:solidFill>
              </a:rPr>
              <a:t>Real Exchange Rates: Purchasing Power Parity Theory</a:t>
            </a:r>
            <a:endParaRPr lang="en-US" sz="2700" b="1" dirty="0">
              <a:solidFill>
                <a:srgbClr val="FF0000"/>
              </a:solidFill>
            </a:endParaRPr>
          </a:p>
        </p:txBody>
      </p:sp>
      <p:sp>
        <p:nvSpPr>
          <p:cNvPr id="4" name="TextBox 3"/>
          <p:cNvSpPr txBox="1"/>
          <p:nvPr/>
        </p:nvSpPr>
        <p:spPr>
          <a:xfrm>
            <a:off x="325552" y="1714779"/>
            <a:ext cx="8492895" cy="4647426"/>
          </a:xfrm>
          <a:prstGeom prst="rect">
            <a:avLst/>
          </a:prstGeom>
          <a:solidFill>
            <a:schemeClr val="bg1"/>
          </a:solidFill>
        </p:spPr>
        <p:txBody>
          <a:bodyPr wrap="square" rtlCol="0">
            <a:spAutoFit/>
          </a:bodyPr>
          <a:lstStyle/>
          <a:p>
            <a:pPr marL="0" lvl="1"/>
            <a:r>
              <a:rPr lang="en-US" sz="2400" b="1" dirty="0" smtClean="0">
                <a:latin typeface="Tw Cen MT Condensed" panose="020B0606020104020203" pitchFamily="34" charset="0"/>
              </a:rPr>
              <a:t>EXAMPLE RECAP:</a:t>
            </a:r>
            <a:endParaRPr lang="en-US" sz="2400" dirty="0">
              <a:latin typeface="Tw Cen MT Condensed" panose="020B0606020104020203" pitchFamily="34" charset="0"/>
            </a:endParaRPr>
          </a:p>
          <a:p>
            <a:r>
              <a:rPr lang="en-GB" sz="1600" b="1" u="sng" dirty="0"/>
              <a:t>For example, using figures in July 2008</a:t>
            </a:r>
            <a:r>
              <a:rPr lang="en-GB" sz="1600" b="1" u="sng" dirty="0" smtClean="0"/>
              <a:t>:</a:t>
            </a:r>
            <a:endParaRPr lang="en-GB" sz="1600" b="1" u="sng" dirty="0"/>
          </a:p>
          <a:p>
            <a:pPr marL="171450" indent="-171450">
              <a:buFont typeface="Arial" panose="020B0604020202020204" pitchFamily="34" charset="0"/>
              <a:buChar char="•"/>
            </a:pPr>
            <a:r>
              <a:rPr lang="en-GB" sz="1600" dirty="0"/>
              <a:t>the price of an Apple Mac was $3570 in the </a:t>
            </a:r>
            <a:r>
              <a:rPr lang="en-GB" sz="1600" u="sng" dirty="0">
                <a:hlinkClick r:id="rId3" tooltip="United States"/>
              </a:rPr>
              <a:t>United States</a:t>
            </a:r>
            <a:r>
              <a:rPr lang="en-GB" sz="1600" dirty="0"/>
              <a:t> (varies by store)</a:t>
            </a:r>
          </a:p>
          <a:p>
            <a:pPr marL="171450" indent="-171450">
              <a:buFont typeface="Arial" panose="020B0604020202020204" pitchFamily="34" charset="0"/>
              <a:buChar char="•"/>
            </a:pPr>
            <a:r>
              <a:rPr lang="en-GB" sz="1600" dirty="0"/>
              <a:t>the price of a Apple Mac was £2290 in the </a:t>
            </a:r>
            <a:r>
              <a:rPr lang="en-GB" sz="1600" u="sng" dirty="0">
                <a:hlinkClick r:id="rId4" tooltip="United Kingdom"/>
              </a:rPr>
              <a:t>United Kingdom</a:t>
            </a:r>
            <a:r>
              <a:rPr lang="en-GB" sz="1600" dirty="0"/>
              <a:t> (varies by region)</a:t>
            </a:r>
          </a:p>
          <a:p>
            <a:pPr marL="171450" indent="-171450">
              <a:buFont typeface="Arial" panose="020B0604020202020204" pitchFamily="34" charset="0"/>
              <a:buChar char="•"/>
            </a:pPr>
            <a:r>
              <a:rPr lang="en-GB" sz="1600" dirty="0"/>
              <a:t>the implied purchasing power parity was $1.56 to £1, that is $3570/£2290 = 1.56</a:t>
            </a:r>
          </a:p>
          <a:p>
            <a:pPr marL="171450" indent="-171450">
              <a:buFont typeface="Arial" panose="020B0604020202020204" pitchFamily="34" charset="0"/>
              <a:buChar char="•"/>
            </a:pPr>
            <a:r>
              <a:rPr lang="en-GB" sz="1600" dirty="0"/>
              <a:t>this compares with an actual exchange rate of $2.00 to £1 at the time (2.00-1.56)/1.56 = 28%</a:t>
            </a:r>
          </a:p>
          <a:p>
            <a:pPr marL="171450" indent="-171450">
              <a:buFont typeface="Arial" panose="020B0604020202020204" pitchFamily="34" charset="0"/>
              <a:buChar char="•"/>
            </a:pPr>
            <a:r>
              <a:rPr lang="en-GB" sz="1600" dirty="0"/>
              <a:t>The </a:t>
            </a:r>
            <a:r>
              <a:rPr lang="en-GB" sz="1600" u="sng" dirty="0">
                <a:hlinkClick r:id="rId5" tooltip="Pound sterling"/>
              </a:rPr>
              <a:t>pound</a:t>
            </a:r>
            <a:r>
              <a:rPr lang="en-GB" sz="1600" dirty="0"/>
              <a:t> was thus overvalued against the </a:t>
            </a:r>
            <a:r>
              <a:rPr lang="en-GB" sz="1600" u="sng" dirty="0">
                <a:hlinkClick r:id="rId6" tooltip="US dollar"/>
              </a:rPr>
              <a:t>dollar</a:t>
            </a:r>
            <a:r>
              <a:rPr lang="en-GB" sz="1600" dirty="0"/>
              <a:t> by 28% - this means the pound can buy 28% more than it should be able to!</a:t>
            </a:r>
          </a:p>
          <a:p>
            <a:r>
              <a:rPr lang="en-GB" sz="1600" dirty="0"/>
              <a:t> </a:t>
            </a:r>
          </a:p>
          <a:p>
            <a:pPr marL="228600" indent="-228600">
              <a:buFont typeface="+mj-lt"/>
              <a:buAutoNum type="arabicPeriod"/>
            </a:pPr>
            <a:r>
              <a:rPr lang="en-GB" sz="1600" b="1" dirty="0"/>
              <a:t>If a UK citizen bought a Apple Mac from the US (import), they could demand $3570 from the FOREX markets (how much would this cost them in pounds</a:t>
            </a:r>
            <a:r>
              <a:rPr lang="en-GB" sz="1600" b="1" dirty="0" smtClean="0"/>
              <a:t>?)</a:t>
            </a:r>
          </a:p>
          <a:p>
            <a:pPr marL="536575" lvl="1" indent="-79375">
              <a:buFont typeface="Arial" panose="020B0604020202020204" pitchFamily="34" charset="0"/>
              <a:buChar char="•"/>
            </a:pPr>
            <a:r>
              <a:rPr lang="en-GB" sz="1600" dirty="0" smtClean="0"/>
              <a:t>ANSWER</a:t>
            </a:r>
            <a:r>
              <a:rPr lang="en-GB" sz="1600" dirty="0"/>
              <a:t>: $3570/2 = £1785 (which is a saving of £505 on buying the goods </a:t>
            </a:r>
            <a:r>
              <a:rPr lang="en-GB" sz="1600" dirty="0" smtClean="0"/>
              <a:t>domestically)</a:t>
            </a:r>
          </a:p>
          <a:p>
            <a:pPr marL="228600" indent="-228600">
              <a:buFont typeface="+mj-lt"/>
              <a:buAutoNum type="arabicPeriod"/>
            </a:pPr>
            <a:r>
              <a:rPr lang="en-GB" sz="1600" b="1" dirty="0" smtClean="0"/>
              <a:t>What </a:t>
            </a:r>
            <a:r>
              <a:rPr lang="en-GB" sz="1600" b="1" dirty="0"/>
              <a:t>would happen over time (if all other things remained equal = relative prices and exchange rate</a:t>
            </a:r>
            <a:r>
              <a:rPr lang="en-GB" sz="1600" b="1" dirty="0" smtClean="0"/>
              <a:t>?)</a:t>
            </a:r>
          </a:p>
          <a:p>
            <a:pPr marL="536575" lvl="1" indent="-79375">
              <a:buFont typeface="Arial" panose="020B0604020202020204" pitchFamily="34" charset="0"/>
              <a:buChar char="•"/>
            </a:pPr>
            <a:r>
              <a:rPr lang="en-GB" sz="1600" dirty="0" smtClean="0"/>
              <a:t>ANSWER</a:t>
            </a:r>
            <a:r>
              <a:rPr lang="en-GB" sz="1600" dirty="0"/>
              <a:t>: Imports would continue until the price of Apple Mac in the UK fell and price of US Apple Mac rose (demand for AM in UK falling and demand for AM in US </a:t>
            </a:r>
            <a:r>
              <a:rPr lang="en-GB" sz="1600" dirty="0" smtClean="0"/>
              <a:t>rising)</a:t>
            </a:r>
          </a:p>
          <a:p>
            <a:pPr marL="536575" lvl="1" indent="-79375">
              <a:buFont typeface="Arial" panose="020B0604020202020204" pitchFamily="34" charset="0"/>
              <a:buChar char="•"/>
            </a:pPr>
            <a:r>
              <a:rPr lang="en-GB" sz="1600" dirty="0" smtClean="0"/>
              <a:t>CONCLUSION</a:t>
            </a:r>
            <a:r>
              <a:rPr lang="en-GB" sz="1600" dirty="0"/>
              <a:t>: Purchasing power of a currency DRIVES the exchange </a:t>
            </a:r>
            <a:r>
              <a:rPr lang="en-GB" sz="1600" dirty="0" smtClean="0"/>
              <a:t>rate ultimately</a:t>
            </a:r>
            <a:endParaRPr lang="en-GB" sz="1600" dirty="0"/>
          </a:p>
          <a:p>
            <a:pPr marL="228600" indent="-228600">
              <a:buFont typeface="+mj-lt"/>
              <a:buAutoNum type="arabicPeriod"/>
            </a:pPr>
            <a:r>
              <a:rPr lang="en-GB" sz="1600" b="1" dirty="0" smtClean="0"/>
              <a:t>What </a:t>
            </a:r>
            <a:r>
              <a:rPr lang="en-GB" sz="1600" b="1" dirty="0"/>
              <a:t>problems can you see with this theory?</a:t>
            </a:r>
          </a:p>
        </p:txBody>
      </p:sp>
    </p:spTree>
    <p:extLst>
      <p:ext uri="{BB962C8B-B14F-4D97-AF65-F5344CB8AC3E}">
        <p14:creationId xmlns:p14="http://schemas.microsoft.com/office/powerpoint/2010/main" val="335720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dirty="0" smtClean="0"/>
              <a:t>Determining Exchange Rates</a:t>
            </a:r>
            <a:br>
              <a:rPr lang="en-US" b="1" dirty="0" smtClean="0"/>
            </a:br>
            <a:r>
              <a:rPr lang="en-US" sz="2700" b="1" dirty="0" smtClean="0">
                <a:solidFill>
                  <a:srgbClr val="FF0000"/>
                </a:solidFill>
              </a:rPr>
              <a:t>Real Exchange Rates: Purchasing Power Parity Theory</a:t>
            </a:r>
            <a:endParaRPr lang="en-US" sz="2700" b="1" dirty="0">
              <a:solidFill>
                <a:srgbClr val="FF0000"/>
              </a:solidFill>
            </a:endParaRPr>
          </a:p>
        </p:txBody>
      </p:sp>
      <p:sp>
        <p:nvSpPr>
          <p:cNvPr id="3" name="Content Placeholder 2"/>
          <p:cNvSpPr>
            <a:spLocks noGrp="1"/>
          </p:cNvSpPr>
          <p:nvPr>
            <p:ph idx="1"/>
          </p:nvPr>
        </p:nvSpPr>
        <p:spPr>
          <a:xfrm>
            <a:off x="279400" y="1371957"/>
            <a:ext cx="8636000" cy="1965603"/>
          </a:xfrm>
        </p:spPr>
        <p:txBody>
          <a:bodyPr>
            <a:noAutofit/>
          </a:bodyPr>
          <a:lstStyle/>
          <a:p>
            <a:pPr marL="0" indent="0">
              <a:buNone/>
            </a:pPr>
            <a:r>
              <a:rPr lang="en-US" sz="1600" b="1" dirty="0" smtClean="0"/>
              <a:t>What is PPP Theory? SUMMARY</a:t>
            </a:r>
          </a:p>
          <a:p>
            <a:pPr marL="536575" lvl="1"/>
            <a:r>
              <a:rPr lang="en-US" sz="1600" dirty="0" smtClean="0"/>
              <a:t>Long term theory which explains the main reason determining exchange rates is changes in prices levels.  OR changes in the costs of living in different countries.</a:t>
            </a:r>
          </a:p>
          <a:p>
            <a:pPr marL="536575" lvl="1"/>
            <a:r>
              <a:rPr lang="en-US" sz="1600" dirty="0" smtClean="0"/>
              <a:t>At any point in time the nominal rate probably does not equal the real rate.  This is because short term nominal rates are based upon day to day speculation whereas PPP is based upon changes in price levels (inflation) between two countries.</a:t>
            </a:r>
          </a:p>
          <a:p>
            <a:pPr marL="536575" lvl="1"/>
            <a:r>
              <a:rPr lang="en-US" sz="1600" dirty="0" smtClean="0"/>
              <a:t>In the long run, purchasing power parity theory argues that the long run exchange rates will change in line with the prices of a bundle of goods between countries.</a:t>
            </a:r>
          </a:p>
          <a:p>
            <a:pPr marL="536575" indent="-285750"/>
            <a:endParaRPr lang="en-US" sz="1600" dirty="0"/>
          </a:p>
        </p:txBody>
      </p:sp>
      <p:pic>
        <p:nvPicPr>
          <p:cNvPr id="4" name="Content Placeholder 3"/>
          <p:cNvPicPr>
            <a:picLocks noChangeAspect="1"/>
          </p:cNvPicPr>
          <p:nvPr/>
        </p:nvPicPr>
        <p:blipFill>
          <a:blip r:embed="rId3"/>
          <a:stretch>
            <a:fillRect/>
          </a:stretch>
        </p:blipFill>
        <p:spPr>
          <a:xfrm>
            <a:off x="127000" y="3648953"/>
            <a:ext cx="9017000" cy="3052916"/>
          </a:xfrm>
          <a:prstGeom prst="rect">
            <a:avLst/>
          </a:prstGeom>
        </p:spPr>
      </p:pic>
    </p:spTree>
    <p:extLst>
      <p:ext uri="{BB962C8B-B14F-4D97-AF65-F5344CB8AC3E}">
        <p14:creationId xmlns:p14="http://schemas.microsoft.com/office/powerpoint/2010/main" val="428218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685801" y="2514918"/>
            <a:ext cx="3596640" cy="1143000"/>
          </a:xfrm>
        </p:spPr>
        <p:txBody>
          <a:bodyPr/>
          <a:lstStyle/>
          <a:p>
            <a:r>
              <a:rPr lang="en-GB" dirty="0" smtClean="0"/>
              <a:t>Applications of PPP</a:t>
            </a:r>
            <a:endParaRPr lang="en-GB" dirty="0"/>
          </a:p>
        </p:txBody>
      </p:sp>
      <p:pic>
        <p:nvPicPr>
          <p:cNvPr id="4" name="Content Placeholder 3"/>
          <p:cNvPicPr>
            <a:picLocks noGrp="1" noChangeAspect="1"/>
          </p:cNvPicPr>
          <p:nvPr>
            <p:ph idx="1"/>
          </p:nvPr>
        </p:nvPicPr>
        <p:blipFill>
          <a:blip r:embed="rId2"/>
          <a:stretch>
            <a:fillRect/>
          </a:stretch>
        </p:blipFill>
        <p:spPr>
          <a:xfrm>
            <a:off x="2255520" y="0"/>
            <a:ext cx="6888480" cy="6964680"/>
          </a:xfrm>
          <a:prstGeom prst="rect">
            <a:avLst/>
          </a:prstGeom>
        </p:spPr>
      </p:pic>
    </p:spTree>
    <p:extLst>
      <p:ext uri="{BB962C8B-B14F-4D97-AF65-F5344CB8AC3E}">
        <p14:creationId xmlns:p14="http://schemas.microsoft.com/office/powerpoint/2010/main" val="5281513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dirty="0" smtClean="0"/>
              <a:t>Determining Exchange Rates</a:t>
            </a:r>
            <a:br>
              <a:rPr lang="en-US" b="1" dirty="0" smtClean="0"/>
            </a:br>
            <a:r>
              <a:rPr lang="en-US" sz="2700" b="1" dirty="0" smtClean="0">
                <a:solidFill>
                  <a:srgbClr val="FF0000"/>
                </a:solidFill>
              </a:rPr>
              <a:t>Real Exchange Rates: Purchasing Power Parity Theory</a:t>
            </a:r>
            <a:endParaRPr lang="en-US" sz="2700" b="1" dirty="0">
              <a:solidFill>
                <a:srgbClr val="FF0000"/>
              </a:solidFill>
            </a:endParaRPr>
          </a:p>
        </p:txBody>
      </p:sp>
      <p:sp>
        <p:nvSpPr>
          <p:cNvPr id="3" name="Content Placeholder 2"/>
          <p:cNvSpPr>
            <a:spLocks noGrp="1"/>
          </p:cNvSpPr>
          <p:nvPr>
            <p:ph idx="1"/>
          </p:nvPr>
        </p:nvSpPr>
        <p:spPr>
          <a:xfrm>
            <a:off x="126999" y="1187450"/>
            <a:ext cx="5572125" cy="5543550"/>
          </a:xfrm>
        </p:spPr>
        <p:txBody>
          <a:bodyPr>
            <a:normAutofit fontScale="92500" lnSpcReduction="20000"/>
          </a:bodyPr>
          <a:lstStyle/>
          <a:p>
            <a:pPr marL="0" indent="0">
              <a:buNone/>
            </a:pPr>
            <a:r>
              <a:rPr lang="en-US" sz="2200" b="1" u="sng" dirty="0" smtClean="0">
                <a:solidFill>
                  <a:schemeClr val="tx2"/>
                </a:solidFill>
              </a:rPr>
              <a:t>WORKED EXAMPLE :</a:t>
            </a:r>
          </a:p>
          <a:p>
            <a:pPr marL="0" indent="0">
              <a:buNone/>
            </a:pPr>
            <a:r>
              <a:rPr lang="en-US" sz="2000" b="1" dirty="0" smtClean="0"/>
              <a:t>Pre </a:t>
            </a:r>
            <a:r>
              <a:rPr lang="en-US" sz="2000" b="1" dirty="0" err="1"/>
              <a:t>Brexit</a:t>
            </a:r>
            <a:r>
              <a:rPr lang="en-US" sz="2000" b="1" dirty="0"/>
              <a:t> vote June 2016 </a:t>
            </a:r>
            <a:r>
              <a:rPr lang="en-US" sz="2000" b="1" dirty="0" smtClean="0"/>
              <a:t>(nominal or market exchange </a:t>
            </a:r>
            <a:r>
              <a:rPr lang="en-US" sz="2000" b="1" dirty="0"/>
              <a:t>rate £1 = $1.4) </a:t>
            </a:r>
            <a:endParaRPr lang="en-GB" sz="2000" dirty="0"/>
          </a:p>
          <a:p>
            <a:pPr lvl="0"/>
            <a:r>
              <a:rPr lang="en-US" sz="2000" dirty="0"/>
              <a:t>Price of Big Mac UK £2.99 ($4.19)</a:t>
            </a:r>
            <a:endParaRPr lang="en-GB" sz="2000" dirty="0"/>
          </a:p>
          <a:p>
            <a:pPr lvl="0"/>
            <a:r>
              <a:rPr lang="en-US" sz="2000" dirty="0"/>
              <a:t>Price of Big Mac $</a:t>
            </a:r>
            <a:r>
              <a:rPr lang="en-US" sz="2000" dirty="0" smtClean="0"/>
              <a:t>5.04</a:t>
            </a:r>
          </a:p>
          <a:p>
            <a:pPr marL="0" lvl="0" indent="0">
              <a:buNone/>
            </a:pPr>
            <a:r>
              <a:rPr lang="en-US" sz="2000" b="1" dirty="0" smtClean="0"/>
              <a:t>What is the PPP Rate?</a:t>
            </a:r>
          </a:p>
          <a:p>
            <a:pPr marL="0" lvl="0" indent="0">
              <a:buNone/>
            </a:pPr>
            <a:endParaRPr lang="en-US" sz="2000" dirty="0" smtClean="0"/>
          </a:p>
          <a:p>
            <a:pPr marL="0" lvl="0" indent="0">
              <a:buNone/>
            </a:pPr>
            <a:endParaRPr lang="en-US" sz="2000" dirty="0" smtClean="0"/>
          </a:p>
          <a:p>
            <a:pPr marL="0" lvl="0" indent="0">
              <a:buNone/>
            </a:pPr>
            <a:endParaRPr lang="en-US" sz="2000" dirty="0" smtClean="0"/>
          </a:p>
          <a:p>
            <a:pPr marL="0" lvl="0" indent="0">
              <a:buNone/>
            </a:pPr>
            <a:r>
              <a:rPr lang="en-US" sz="2000" b="1" dirty="0" smtClean="0"/>
              <a:t>How does it compare to the Nominal Rate?</a:t>
            </a:r>
          </a:p>
          <a:p>
            <a:pPr marL="0" lvl="0" indent="0">
              <a:buNone/>
            </a:pPr>
            <a:endParaRPr lang="en-US" sz="2000" b="1" dirty="0"/>
          </a:p>
          <a:p>
            <a:pPr marL="0" lvl="0" indent="0">
              <a:buNone/>
            </a:pPr>
            <a:endParaRPr lang="en-US" sz="2000" b="1" dirty="0" smtClean="0"/>
          </a:p>
          <a:p>
            <a:pPr marL="0" lvl="0" indent="0">
              <a:buNone/>
            </a:pPr>
            <a:endParaRPr lang="en-US" sz="2000" b="1" dirty="0"/>
          </a:p>
          <a:p>
            <a:pPr marL="0" lvl="0" indent="0">
              <a:buNone/>
            </a:pPr>
            <a:r>
              <a:rPr lang="en-US" sz="2000" b="1" dirty="0" smtClean="0"/>
              <a:t>What does it mean?</a:t>
            </a:r>
          </a:p>
          <a:p>
            <a:r>
              <a:rPr lang="en-US" sz="2000" dirty="0" smtClean="0"/>
              <a:t>Undervalued = goods are cheaper in UK</a:t>
            </a:r>
          </a:p>
          <a:p>
            <a:r>
              <a:rPr lang="en-US" sz="2000" dirty="0" smtClean="0"/>
              <a:t>Overvalued = goods are more expensive in UK</a:t>
            </a:r>
          </a:p>
          <a:p>
            <a:endParaRPr lang="en-GB" sz="2000" dirty="0"/>
          </a:p>
          <a:p>
            <a:pPr marL="0" indent="0">
              <a:buNone/>
            </a:pPr>
            <a:r>
              <a:rPr lang="en-US" sz="2100" b="1" dirty="0" smtClean="0"/>
              <a:t>Criticisms of the Big Mac Index?</a:t>
            </a:r>
          </a:p>
          <a:p>
            <a:endParaRPr lang="en-US" sz="2800" dirty="0"/>
          </a:p>
        </p:txBody>
      </p:sp>
      <p:sp>
        <p:nvSpPr>
          <p:cNvPr id="4" name="TextBox 3"/>
          <p:cNvSpPr txBox="1"/>
          <p:nvPr/>
        </p:nvSpPr>
        <p:spPr>
          <a:xfrm>
            <a:off x="5873750" y="6273224"/>
            <a:ext cx="3270250" cy="584776"/>
          </a:xfrm>
          <a:prstGeom prst="rect">
            <a:avLst/>
          </a:prstGeom>
          <a:solidFill>
            <a:srgbClr val="FFFFFF"/>
          </a:solidFill>
        </p:spPr>
        <p:txBody>
          <a:bodyPr wrap="square" rtlCol="0">
            <a:spAutoFit/>
          </a:bodyPr>
          <a:lstStyle/>
          <a:p>
            <a:r>
              <a:rPr lang="en-US" sz="1600" dirty="0" smtClean="0">
                <a:latin typeface="Tw Cen MT Condensed" panose="020B0606020104020203" pitchFamily="34" charset="0"/>
              </a:rPr>
              <a:t>EXERCISE: Complete the 5 tasks on the worksheet in groups</a:t>
            </a:r>
            <a:endParaRPr lang="en-US" sz="1600" dirty="0">
              <a:latin typeface="Tw Cen MT Condensed" panose="020B0606020104020203" pitchFamily="34" charset="0"/>
            </a:endParaRPr>
          </a:p>
        </p:txBody>
      </p:sp>
      <p:pic>
        <p:nvPicPr>
          <p:cNvPr id="6" name="Picture 5"/>
          <p:cNvPicPr>
            <a:picLocks noChangeAspect="1"/>
          </p:cNvPicPr>
          <p:nvPr/>
        </p:nvPicPr>
        <p:blipFill>
          <a:blip r:embed="rId3"/>
          <a:stretch>
            <a:fillRect/>
          </a:stretch>
        </p:blipFill>
        <p:spPr>
          <a:xfrm>
            <a:off x="6071942" y="1187450"/>
            <a:ext cx="2774015" cy="4953000"/>
          </a:xfrm>
          <a:prstGeom prst="rect">
            <a:avLst/>
          </a:prstGeom>
        </p:spPr>
      </p:pic>
    </p:spTree>
    <p:extLst>
      <p:ext uri="{BB962C8B-B14F-4D97-AF65-F5344CB8AC3E}">
        <p14:creationId xmlns:p14="http://schemas.microsoft.com/office/powerpoint/2010/main" val="36392613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92336" cy="6858000"/>
          </a:xfrm>
          <a:prstGeom prst="rect">
            <a:avLst/>
          </a:prstGeom>
        </p:spPr>
      </p:pic>
    </p:spTree>
    <p:extLst>
      <p:ext uri="{BB962C8B-B14F-4D97-AF65-F5344CB8AC3E}">
        <p14:creationId xmlns:p14="http://schemas.microsoft.com/office/powerpoint/2010/main" val="38612201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PPP – Big Mac Index</a:t>
            </a:r>
            <a:endParaRPr lang="en-GB" dirty="0"/>
          </a:p>
        </p:txBody>
      </p:sp>
      <p:pic>
        <p:nvPicPr>
          <p:cNvPr id="6" name="Picture 5"/>
          <p:cNvPicPr>
            <a:picLocks noChangeAspect="1"/>
          </p:cNvPicPr>
          <p:nvPr/>
        </p:nvPicPr>
        <p:blipFill>
          <a:blip r:embed="rId3"/>
          <a:stretch>
            <a:fillRect/>
          </a:stretch>
        </p:blipFill>
        <p:spPr>
          <a:xfrm>
            <a:off x="1469010" y="138112"/>
            <a:ext cx="5638800" cy="6581775"/>
          </a:xfrm>
          <a:prstGeom prst="rect">
            <a:avLst/>
          </a:prstGeom>
        </p:spPr>
      </p:pic>
    </p:spTree>
    <p:extLst>
      <p:ext uri="{BB962C8B-B14F-4D97-AF65-F5344CB8AC3E}">
        <p14:creationId xmlns:p14="http://schemas.microsoft.com/office/powerpoint/2010/main" val="20720720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206375"/>
            <a:ext cx="8588375" cy="652462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900" b="1" dirty="0" smtClean="0">
                <a:latin typeface="Tw Cen MT Condensed" panose="020B0606020104020203" pitchFamily="34" charset="0"/>
              </a:rPr>
              <a:t>WEEK 2</a:t>
            </a:r>
            <a:endParaRPr lang="en-US" sz="19900" b="1" dirty="0">
              <a:latin typeface="Tw Cen MT Condensed" panose="020B0606020104020203" pitchFamily="34" charset="0"/>
            </a:endParaRPr>
          </a:p>
        </p:txBody>
      </p:sp>
    </p:spTree>
    <p:extLst>
      <p:ext uri="{BB962C8B-B14F-4D97-AF65-F5344CB8AC3E}">
        <p14:creationId xmlns:p14="http://schemas.microsoft.com/office/powerpoint/2010/main" val="985939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206375"/>
            <a:ext cx="8588375" cy="652462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b="1" dirty="0" smtClean="0">
                <a:latin typeface="Tw Cen MT Condensed" panose="020B0606020104020203" pitchFamily="34" charset="0"/>
              </a:rPr>
              <a:t>60:</a:t>
            </a:r>
            <a:endParaRPr lang="en-US" sz="9600" b="1" dirty="0">
              <a:latin typeface="Tw Cen MT Condensed" panose="020B0606020104020203" pitchFamily="34" charset="0"/>
            </a:endParaRPr>
          </a:p>
        </p:txBody>
      </p:sp>
    </p:spTree>
    <p:extLst>
      <p:ext uri="{BB962C8B-B14F-4D97-AF65-F5344CB8AC3E}">
        <p14:creationId xmlns:p14="http://schemas.microsoft.com/office/powerpoint/2010/main" val="1044742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Chains of Analysis</a:t>
            </a:r>
            <a:br>
              <a:rPr lang="en-GB" b="1" dirty="0" smtClean="0"/>
            </a:br>
            <a:r>
              <a:rPr lang="en-GB" sz="3100" b="1" dirty="0" smtClean="0">
                <a:solidFill>
                  <a:srgbClr val="FF0000"/>
                </a:solidFill>
              </a:rPr>
              <a:t>Depreciating exchange rate</a:t>
            </a:r>
            <a:endParaRPr lang="en-GB" sz="3100" b="1" dirty="0">
              <a:solidFill>
                <a:srgbClr val="FF0000"/>
              </a:solidFill>
            </a:endParaRPr>
          </a:p>
        </p:txBody>
      </p:sp>
      <p:sp>
        <p:nvSpPr>
          <p:cNvPr id="4" name="TextBox 3"/>
          <p:cNvSpPr txBox="1"/>
          <p:nvPr/>
        </p:nvSpPr>
        <p:spPr>
          <a:xfrm>
            <a:off x="158299" y="4111444"/>
            <a:ext cx="856695" cy="646331"/>
          </a:xfrm>
          <a:prstGeom prst="rect">
            <a:avLst/>
          </a:prstGeom>
          <a:solidFill>
            <a:schemeClr val="bg1"/>
          </a:solidFill>
        </p:spPr>
        <p:txBody>
          <a:bodyPr wrap="square" rtlCol="0">
            <a:spAutoFit/>
          </a:bodyPr>
          <a:lstStyle/>
          <a:p>
            <a:r>
              <a:rPr lang="en-GB" sz="3600" b="1" dirty="0" smtClean="0">
                <a:latin typeface="Tw Cen MT Condensed" panose="020B0606020104020203" pitchFamily="34" charset="0"/>
              </a:rPr>
              <a:t>ER</a:t>
            </a:r>
            <a:endParaRPr lang="en-GB" sz="3600" b="1" dirty="0">
              <a:latin typeface="Tw Cen MT Condensed" panose="020B0606020104020203" pitchFamily="34" charset="0"/>
            </a:endParaRPr>
          </a:p>
        </p:txBody>
      </p:sp>
      <p:cxnSp>
        <p:nvCxnSpPr>
          <p:cNvPr id="6" name="Straight Arrow Connector 5"/>
          <p:cNvCxnSpPr/>
          <p:nvPr/>
        </p:nvCxnSpPr>
        <p:spPr>
          <a:xfrm>
            <a:off x="837440" y="4230424"/>
            <a:ext cx="0" cy="4527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535818" y="3361891"/>
            <a:ext cx="856695" cy="646331"/>
          </a:xfrm>
          <a:prstGeom prst="rect">
            <a:avLst/>
          </a:prstGeom>
          <a:solidFill>
            <a:schemeClr val="bg1"/>
          </a:solidFill>
        </p:spPr>
        <p:txBody>
          <a:bodyPr wrap="square" rtlCol="0">
            <a:spAutoFit/>
          </a:bodyPr>
          <a:lstStyle/>
          <a:p>
            <a:r>
              <a:rPr lang="en-GB" sz="3600" b="1" dirty="0" smtClean="0">
                <a:latin typeface="Tw Cen MT Condensed" panose="020B0606020104020203" pitchFamily="34" charset="0"/>
              </a:rPr>
              <a:t>X</a:t>
            </a:r>
            <a:endParaRPr lang="en-GB" sz="3600" b="1" dirty="0">
              <a:latin typeface="Tw Cen MT Condensed" panose="020B0606020104020203" pitchFamily="34" charset="0"/>
            </a:endParaRPr>
          </a:p>
        </p:txBody>
      </p:sp>
      <p:sp>
        <p:nvSpPr>
          <p:cNvPr id="8" name="TextBox 7"/>
          <p:cNvSpPr txBox="1"/>
          <p:nvPr/>
        </p:nvSpPr>
        <p:spPr>
          <a:xfrm>
            <a:off x="1535817" y="4916963"/>
            <a:ext cx="856695" cy="646331"/>
          </a:xfrm>
          <a:prstGeom prst="rect">
            <a:avLst/>
          </a:prstGeom>
          <a:solidFill>
            <a:schemeClr val="bg1"/>
          </a:solidFill>
        </p:spPr>
        <p:txBody>
          <a:bodyPr wrap="square" rtlCol="0">
            <a:spAutoFit/>
          </a:bodyPr>
          <a:lstStyle/>
          <a:p>
            <a:r>
              <a:rPr lang="en-GB" sz="3600" b="1" dirty="0" smtClean="0">
                <a:latin typeface="Tw Cen MT Condensed" panose="020B0606020104020203" pitchFamily="34" charset="0"/>
              </a:rPr>
              <a:t>M</a:t>
            </a:r>
            <a:endParaRPr lang="en-GB" sz="3600" b="1" dirty="0">
              <a:latin typeface="Tw Cen MT Condensed" panose="020B0606020104020203" pitchFamily="34" charset="0"/>
            </a:endParaRPr>
          </a:p>
        </p:txBody>
      </p:sp>
      <p:cxnSp>
        <p:nvCxnSpPr>
          <p:cNvPr id="9" name="Straight Arrow Connector 8"/>
          <p:cNvCxnSpPr/>
          <p:nvPr/>
        </p:nvCxnSpPr>
        <p:spPr>
          <a:xfrm flipV="1">
            <a:off x="2047762" y="3426123"/>
            <a:ext cx="0" cy="5178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136538" y="4980456"/>
            <a:ext cx="0" cy="5193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146082" y="3097361"/>
            <a:ext cx="1315375" cy="584775"/>
          </a:xfrm>
          <a:prstGeom prst="rect">
            <a:avLst/>
          </a:prstGeom>
          <a:solidFill>
            <a:schemeClr val="bg1"/>
          </a:solidFill>
        </p:spPr>
        <p:txBody>
          <a:bodyPr wrap="square" rtlCol="0">
            <a:spAutoFit/>
          </a:bodyPr>
          <a:lstStyle/>
          <a:p>
            <a:r>
              <a:rPr lang="en-GB" sz="1600" b="1" dirty="0" smtClean="0">
                <a:latin typeface="Tw Cen MT Condensed" panose="020B0606020104020203" pitchFamily="34" charset="0"/>
              </a:rPr>
              <a:t>Economic </a:t>
            </a:r>
          </a:p>
          <a:p>
            <a:r>
              <a:rPr lang="en-GB" sz="1600" b="1" dirty="0" smtClean="0">
                <a:latin typeface="Tw Cen MT Condensed" panose="020B0606020104020203" pitchFamily="34" charset="0"/>
              </a:rPr>
              <a:t>Growth</a:t>
            </a:r>
            <a:endParaRPr lang="en-GB" sz="1600" b="1" dirty="0">
              <a:latin typeface="Tw Cen MT Condensed" panose="020B0606020104020203" pitchFamily="34" charset="0"/>
            </a:endParaRPr>
          </a:p>
        </p:txBody>
      </p:sp>
      <p:cxnSp>
        <p:nvCxnSpPr>
          <p:cNvPr id="14" name="Straight Arrow Connector 13"/>
          <p:cNvCxnSpPr/>
          <p:nvPr/>
        </p:nvCxnSpPr>
        <p:spPr>
          <a:xfrm flipV="1">
            <a:off x="6243953" y="3151237"/>
            <a:ext cx="0" cy="4504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843201" y="2321517"/>
            <a:ext cx="1744462" cy="338554"/>
          </a:xfrm>
          <a:prstGeom prst="rect">
            <a:avLst/>
          </a:prstGeom>
          <a:solidFill>
            <a:schemeClr val="bg1"/>
          </a:solidFill>
        </p:spPr>
        <p:txBody>
          <a:bodyPr wrap="square" rtlCol="0">
            <a:spAutoFit/>
          </a:bodyPr>
          <a:lstStyle/>
          <a:p>
            <a:r>
              <a:rPr lang="en-GB" sz="1600" b="1" dirty="0" smtClean="0">
                <a:latin typeface="Tw Cen MT Condensed" panose="020B0606020104020203" pitchFamily="34" charset="0"/>
              </a:rPr>
              <a:t>Unemployment</a:t>
            </a:r>
            <a:endParaRPr lang="en-GB" sz="1600" b="1" dirty="0">
              <a:latin typeface="Tw Cen MT Condensed" panose="020B0606020104020203" pitchFamily="34" charset="0"/>
            </a:endParaRPr>
          </a:p>
        </p:txBody>
      </p:sp>
      <p:cxnSp>
        <p:nvCxnSpPr>
          <p:cNvPr id="17" name="Straight Arrow Connector 16"/>
          <p:cNvCxnSpPr/>
          <p:nvPr/>
        </p:nvCxnSpPr>
        <p:spPr>
          <a:xfrm>
            <a:off x="8370158" y="2325947"/>
            <a:ext cx="0" cy="3341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6843201" y="4117147"/>
            <a:ext cx="1744462" cy="523220"/>
          </a:xfrm>
          <a:prstGeom prst="rect">
            <a:avLst/>
          </a:prstGeom>
          <a:solidFill>
            <a:schemeClr val="bg1"/>
          </a:solidFill>
        </p:spPr>
        <p:txBody>
          <a:bodyPr wrap="square" rtlCol="0">
            <a:spAutoFit/>
          </a:bodyPr>
          <a:lstStyle/>
          <a:p>
            <a:r>
              <a:rPr lang="en-GB" sz="1600" b="1" dirty="0" smtClean="0">
                <a:latin typeface="Tw Cen MT Condensed" panose="020B0606020104020203" pitchFamily="34" charset="0"/>
              </a:rPr>
              <a:t>Price Levels</a:t>
            </a:r>
          </a:p>
          <a:p>
            <a:r>
              <a:rPr lang="en-GB" sz="1100" b="1" dirty="0" smtClean="0">
                <a:latin typeface="Tw Cen MT Condensed" panose="020B0606020104020203" pitchFamily="34" charset="0"/>
              </a:rPr>
              <a:t>(Demand Pull Inflation) </a:t>
            </a:r>
            <a:endParaRPr lang="en-GB" sz="1100" b="1" dirty="0">
              <a:latin typeface="Tw Cen MT Condensed" panose="020B0606020104020203" pitchFamily="34" charset="0"/>
            </a:endParaRPr>
          </a:p>
        </p:txBody>
      </p:sp>
      <p:cxnSp>
        <p:nvCxnSpPr>
          <p:cNvPr id="24" name="Straight Arrow Connector 23"/>
          <p:cNvCxnSpPr/>
          <p:nvPr/>
        </p:nvCxnSpPr>
        <p:spPr>
          <a:xfrm flipV="1">
            <a:off x="8410107" y="4172669"/>
            <a:ext cx="0" cy="3544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6825444" y="2990747"/>
            <a:ext cx="2214982" cy="754053"/>
          </a:xfrm>
          <a:prstGeom prst="rect">
            <a:avLst/>
          </a:prstGeom>
          <a:solidFill>
            <a:schemeClr val="bg1"/>
          </a:solidFill>
        </p:spPr>
        <p:txBody>
          <a:bodyPr wrap="square" rtlCol="0">
            <a:spAutoFit/>
          </a:bodyPr>
          <a:lstStyle/>
          <a:p>
            <a:r>
              <a:rPr lang="en-GB" sz="1600" b="1" dirty="0" smtClean="0">
                <a:latin typeface="Tw Cen MT Condensed" panose="020B0606020104020203" pitchFamily="34" charset="0"/>
              </a:rPr>
              <a:t>Balance of </a:t>
            </a:r>
          </a:p>
          <a:p>
            <a:r>
              <a:rPr lang="en-GB" sz="1600" b="1" dirty="0" smtClean="0">
                <a:latin typeface="Tw Cen MT Condensed" panose="020B0606020104020203" pitchFamily="34" charset="0"/>
              </a:rPr>
              <a:t>Payments</a:t>
            </a:r>
          </a:p>
          <a:p>
            <a:r>
              <a:rPr lang="en-GB" sz="1100" b="1" dirty="0" smtClean="0">
                <a:latin typeface="Tw Cen MT Condensed" panose="020B0606020104020203" pitchFamily="34" charset="0"/>
              </a:rPr>
              <a:t>(Current Account)</a:t>
            </a:r>
            <a:endParaRPr lang="en-GB" sz="1100" b="1" dirty="0">
              <a:latin typeface="Tw Cen MT Condensed" panose="020B0606020104020203" pitchFamily="34" charset="0"/>
            </a:endParaRPr>
          </a:p>
        </p:txBody>
      </p:sp>
      <p:cxnSp>
        <p:nvCxnSpPr>
          <p:cNvPr id="28" name="Straight Arrow Connector 27"/>
          <p:cNvCxnSpPr/>
          <p:nvPr/>
        </p:nvCxnSpPr>
        <p:spPr>
          <a:xfrm flipV="1">
            <a:off x="8222194" y="3162102"/>
            <a:ext cx="0" cy="4134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8328741" y="3102692"/>
            <a:ext cx="711685" cy="584775"/>
          </a:xfrm>
          <a:prstGeom prst="rect">
            <a:avLst/>
          </a:prstGeom>
          <a:noFill/>
        </p:spPr>
        <p:txBody>
          <a:bodyPr wrap="square" rtlCol="0">
            <a:spAutoFit/>
          </a:bodyPr>
          <a:lstStyle/>
          <a:p>
            <a:pPr algn="ctr"/>
            <a:r>
              <a:rPr lang="en-GB" sz="800" b="1" dirty="0" smtClean="0">
                <a:solidFill>
                  <a:srgbClr val="FF0000"/>
                </a:solidFill>
                <a:latin typeface="Tw Cen MT Condensed" panose="020B0606020104020203" pitchFamily="34" charset="0"/>
              </a:rPr>
              <a:t>Move away from deficit towards surplus</a:t>
            </a:r>
            <a:endParaRPr lang="en-GB" sz="800" b="1" dirty="0">
              <a:solidFill>
                <a:srgbClr val="FF0000"/>
              </a:solidFill>
              <a:latin typeface="Tw Cen MT Condensed" panose="020B0606020104020203" pitchFamily="34" charset="0"/>
            </a:endParaRPr>
          </a:p>
        </p:txBody>
      </p:sp>
      <p:sp>
        <p:nvSpPr>
          <p:cNvPr id="32" name="TextBox 31"/>
          <p:cNvSpPr txBox="1"/>
          <p:nvPr/>
        </p:nvSpPr>
        <p:spPr>
          <a:xfrm>
            <a:off x="6843201" y="5157314"/>
            <a:ext cx="1744462" cy="523220"/>
          </a:xfrm>
          <a:prstGeom prst="rect">
            <a:avLst/>
          </a:prstGeom>
          <a:solidFill>
            <a:schemeClr val="bg1"/>
          </a:solidFill>
        </p:spPr>
        <p:txBody>
          <a:bodyPr wrap="square" rtlCol="0">
            <a:spAutoFit/>
          </a:bodyPr>
          <a:lstStyle/>
          <a:p>
            <a:r>
              <a:rPr lang="en-GB" sz="1600" b="1" dirty="0" smtClean="0">
                <a:latin typeface="Tw Cen MT Condensed" panose="020B0606020104020203" pitchFamily="34" charset="0"/>
              </a:rPr>
              <a:t>Price Levels</a:t>
            </a:r>
          </a:p>
          <a:p>
            <a:r>
              <a:rPr lang="en-GB" sz="1100" b="1" dirty="0" smtClean="0">
                <a:latin typeface="Tw Cen MT Condensed" panose="020B0606020104020203" pitchFamily="34" charset="0"/>
              </a:rPr>
              <a:t>(Cost Push Inflation) </a:t>
            </a:r>
            <a:endParaRPr lang="en-GB" sz="1100" b="1" dirty="0">
              <a:latin typeface="Tw Cen MT Condensed" panose="020B0606020104020203" pitchFamily="34" charset="0"/>
            </a:endParaRPr>
          </a:p>
        </p:txBody>
      </p:sp>
      <p:cxnSp>
        <p:nvCxnSpPr>
          <p:cNvPr id="33" name="Straight Arrow Connector 32"/>
          <p:cNvCxnSpPr/>
          <p:nvPr/>
        </p:nvCxnSpPr>
        <p:spPr>
          <a:xfrm flipV="1">
            <a:off x="8410107" y="5212836"/>
            <a:ext cx="0" cy="3544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3925401" y="3158917"/>
            <a:ext cx="856695" cy="461665"/>
          </a:xfrm>
          <a:prstGeom prst="rect">
            <a:avLst/>
          </a:prstGeom>
          <a:solidFill>
            <a:schemeClr val="bg1"/>
          </a:solidFill>
        </p:spPr>
        <p:txBody>
          <a:bodyPr wrap="square" rtlCol="0">
            <a:spAutoFit/>
          </a:bodyPr>
          <a:lstStyle/>
          <a:p>
            <a:r>
              <a:rPr lang="en-GB" sz="2400" b="1" dirty="0" smtClean="0">
                <a:latin typeface="Tw Cen MT Condensed" panose="020B0606020104020203" pitchFamily="34" charset="0"/>
              </a:rPr>
              <a:t>AD</a:t>
            </a:r>
            <a:endParaRPr lang="en-GB" sz="2400" b="1" dirty="0">
              <a:latin typeface="Tw Cen MT Condensed" panose="020B0606020104020203" pitchFamily="34" charset="0"/>
            </a:endParaRPr>
          </a:p>
        </p:txBody>
      </p:sp>
      <p:cxnSp>
        <p:nvCxnSpPr>
          <p:cNvPr id="35" name="Straight Arrow Connector 34"/>
          <p:cNvCxnSpPr/>
          <p:nvPr/>
        </p:nvCxnSpPr>
        <p:spPr>
          <a:xfrm flipV="1">
            <a:off x="4589739" y="3239010"/>
            <a:ext cx="0" cy="336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3832920" y="5218869"/>
            <a:ext cx="1071230" cy="461665"/>
          </a:xfrm>
          <a:prstGeom prst="rect">
            <a:avLst/>
          </a:prstGeom>
          <a:solidFill>
            <a:schemeClr val="bg1"/>
          </a:solidFill>
        </p:spPr>
        <p:txBody>
          <a:bodyPr wrap="square" rtlCol="0">
            <a:spAutoFit/>
          </a:bodyPr>
          <a:lstStyle/>
          <a:p>
            <a:r>
              <a:rPr lang="en-GB" sz="2400" b="1" dirty="0" smtClean="0">
                <a:latin typeface="Tw Cen MT Condensed" panose="020B0606020104020203" pitchFamily="34" charset="0"/>
              </a:rPr>
              <a:t>SRAS</a:t>
            </a:r>
            <a:endParaRPr lang="en-GB" sz="2400" b="1" dirty="0">
              <a:latin typeface="Tw Cen MT Condensed" panose="020B0606020104020203" pitchFamily="34" charset="0"/>
            </a:endParaRPr>
          </a:p>
        </p:txBody>
      </p:sp>
      <p:cxnSp>
        <p:nvCxnSpPr>
          <p:cNvPr id="38" name="Straight Arrow Connector 37"/>
          <p:cNvCxnSpPr/>
          <p:nvPr/>
        </p:nvCxnSpPr>
        <p:spPr>
          <a:xfrm>
            <a:off x="4719935" y="5295345"/>
            <a:ext cx="0" cy="3544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endCxn id="32" idx="1"/>
          </p:cNvCxnSpPr>
          <p:nvPr/>
        </p:nvCxnSpPr>
        <p:spPr>
          <a:xfrm flipV="1">
            <a:off x="4960016" y="5418924"/>
            <a:ext cx="1883185" cy="5599"/>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44" name="Straight Arrow Connector 43"/>
          <p:cNvCxnSpPr>
            <a:endCxn id="13" idx="1"/>
          </p:cNvCxnSpPr>
          <p:nvPr/>
        </p:nvCxnSpPr>
        <p:spPr>
          <a:xfrm flipV="1">
            <a:off x="4782096" y="3389749"/>
            <a:ext cx="363986" cy="20317"/>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46" name="Straight Arrow Connector 45"/>
          <p:cNvCxnSpPr/>
          <p:nvPr/>
        </p:nvCxnSpPr>
        <p:spPr>
          <a:xfrm flipV="1">
            <a:off x="6465898" y="3390988"/>
            <a:ext cx="363986" cy="20317"/>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29" name="Straight Arrow Connector 28"/>
          <p:cNvCxnSpPr/>
          <p:nvPr/>
        </p:nvCxnSpPr>
        <p:spPr>
          <a:xfrm flipV="1">
            <a:off x="6479215" y="2660071"/>
            <a:ext cx="363986" cy="498847"/>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30" name="Straight Arrow Connector 29"/>
          <p:cNvCxnSpPr>
            <a:endCxn id="23" idx="1"/>
          </p:cNvCxnSpPr>
          <p:nvPr/>
        </p:nvCxnSpPr>
        <p:spPr>
          <a:xfrm>
            <a:off x="6465898" y="3704932"/>
            <a:ext cx="377303" cy="673825"/>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36" name="Straight Arrow Connector 35"/>
          <p:cNvCxnSpPr>
            <a:stCxn id="8" idx="3"/>
            <a:endCxn id="37" idx="1"/>
          </p:cNvCxnSpPr>
          <p:nvPr/>
        </p:nvCxnSpPr>
        <p:spPr>
          <a:xfrm>
            <a:off x="2392512" y="5240129"/>
            <a:ext cx="1440408" cy="209573"/>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39" name="Straight Arrow Connector 38"/>
          <p:cNvCxnSpPr>
            <a:stCxn id="7" idx="3"/>
            <a:endCxn id="34" idx="1"/>
          </p:cNvCxnSpPr>
          <p:nvPr/>
        </p:nvCxnSpPr>
        <p:spPr>
          <a:xfrm flipV="1">
            <a:off x="2392513" y="3389750"/>
            <a:ext cx="1532888" cy="295307"/>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40" name="Straight Arrow Connector 39"/>
          <p:cNvCxnSpPr>
            <a:stCxn id="4" idx="3"/>
            <a:endCxn id="7" idx="1"/>
          </p:cNvCxnSpPr>
          <p:nvPr/>
        </p:nvCxnSpPr>
        <p:spPr>
          <a:xfrm flipV="1">
            <a:off x="1014994" y="3685057"/>
            <a:ext cx="520824" cy="749553"/>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41" name="Straight Arrow Connector 40"/>
          <p:cNvCxnSpPr>
            <a:stCxn id="4" idx="3"/>
            <a:endCxn id="8" idx="1"/>
          </p:cNvCxnSpPr>
          <p:nvPr/>
        </p:nvCxnSpPr>
        <p:spPr>
          <a:xfrm>
            <a:off x="1014994" y="4434610"/>
            <a:ext cx="520823" cy="805519"/>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686658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Evaluating the Effects of Exchange Rates on the </a:t>
            </a:r>
            <a:r>
              <a:rPr lang="en-US" sz="3600" b="1" dirty="0" err="1" smtClean="0"/>
              <a:t>Macroeconomy</a:t>
            </a:r>
            <a:r>
              <a:rPr lang="en-US" sz="3600" b="1" dirty="0" smtClean="0"/>
              <a:t> </a:t>
            </a:r>
            <a:br>
              <a:rPr lang="en-US" sz="3600" b="1" dirty="0" smtClean="0"/>
            </a:br>
            <a:r>
              <a:rPr lang="en-US" sz="2000" b="1" dirty="0" smtClean="0">
                <a:solidFill>
                  <a:srgbClr val="FF0000"/>
                </a:solidFill>
              </a:rPr>
              <a:t>‘J-Curve Effect’ and Marshall </a:t>
            </a:r>
            <a:r>
              <a:rPr lang="en-US" sz="2000" b="1" smtClean="0">
                <a:solidFill>
                  <a:srgbClr val="FF0000"/>
                </a:solidFill>
              </a:rPr>
              <a:t>Lerner Condition</a:t>
            </a:r>
            <a:endParaRPr lang="en-US" sz="2000" b="1" dirty="0">
              <a:solidFill>
                <a:srgbClr val="FF0000"/>
              </a:solidFill>
            </a:endParaRPr>
          </a:p>
        </p:txBody>
      </p:sp>
      <p:pic>
        <p:nvPicPr>
          <p:cNvPr id="4" name="Picture 3"/>
          <p:cNvPicPr>
            <a:picLocks noChangeAspect="1"/>
          </p:cNvPicPr>
          <p:nvPr/>
        </p:nvPicPr>
        <p:blipFill>
          <a:blip r:embed="rId2"/>
          <a:stretch>
            <a:fillRect/>
          </a:stretch>
        </p:blipFill>
        <p:spPr>
          <a:xfrm>
            <a:off x="1443037" y="1787834"/>
            <a:ext cx="6257925" cy="4667250"/>
          </a:xfrm>
          <a:prstGeom prst="rect">
            <a:avLst/>
          </a:prstGeom>
        </p:spPr>
      </p:pic>
    </p:spTree>
    <p:extLst>
      <p:ext uri="{BB962C8B-B14F-4D97-AF65-F5344CB8AC3E}">
        <p14:creationId xmlns:p14="http://schemas.microsoft.com/office/powerpoint/2010/main" val="2954435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206375"/>
            <a:ext cx="8588375" cy="652462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b="1" dirty="0" smtClean="0">
                <a:latin typeface="Tw Cen MT Condensed" panose="020B0606020104020203" pitchFamily="34" charset="0"/>
              </a:rPr>
              <a:t>45:</a:t>
            </a:r>
            <a:endParaRPr lang="en-US" sz="9600" b="1" dirty="0">
              <a:latin typeface="Tw Cen MT Condensed" panose="020B0606020104020203" pitchFamily="34" charset="0"/>
            </a:endParaRPr>
          </a:p>
        </p:txBody>
      </p:sp>
    </p:spTree>
    <p:extLst>
      <p:ext uri="{BB962C8B-B14F-4D97-AF65-F5344CB8AC3E}">
        <p14:creationId xmlns:p14="http://schemas.microsoft.com/office/powerpoint/2010/main" val="31691208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Determining Exchange Rates</a:t>
            </a:r>
            <a:br>
              <a:rPr lang="en-US" b="1" dirty="0" smtClean="0"/>
            </a:br>
            <a:r>
              <a:rPr lang="en-US" sz="3100" b="1" dirty="0" smtClean="0">
                <a:solidFill>
                  <a:srgbClr val="FF0000"/>
                </a:solidFill>
              </a:rPr>
              <a:t>Fixed and Floating Systems</a:t>
            </a:r>
            <a:endParaRPr lang="en-US" sz="3100" b="1" dirty="0">
              <a:solidFill>
                <a:srgbClr val="FF0000"/>
              </a:solidFill>
            </a:endParaRPr>
          </a:p>
        </p:txBody>
      </p:sp>
      <p:sp>
        <p:nvSpPr>
          <p:cNvPr id="3" name="Content Placeholder 2"/>
          <p:cNvSpPr>
            <a:spLocks noGrp="1"/>
          </p:cNvSpPr>
          <p:nvPr>
            <p:ph idx="1"/>
          </p:nvPr>
        </p:nvSpPr>
        <p:spPr>
          <a:xfrm>
            <a:off x="298449" y="1600200"/>
            <a:ext cx="4584269" cy="5164584"/>
          </a:xfrm>
        </p:spPr>
        <p:txBody>
          <a:bodyPr>
            <a:normAutofit fontScale="85000" lnSpcReduction="10000"/>
          </a:bodyPr>
          <a:lstStyle/>
          <a:p>
            <a:pPr marL="0" indent="0">
              <a:buNone/>
            </a:pPr>
            <a:r>
              <a:rPr lang="en-US" b="1" dirty="0" smtClean="0"/>
              <a:t>INSTRUCTIONS (10 MINUTES)</a:t>
            </a:r>
            <a:endParaRPr lang="en-US" b="1" dirty="0"/>
          </a:p>
          <a:p>
            <a:pPr marL="514350" indent="-514350">
              <a:buFont typeface="+mj-lt"/>
              <a:buAutoNum type="arabicPeriod"/>
            </a:pPr>
            <a:r>
              <a:rPr lang="en-US" dirty="0" smtClean="0"/>
              <a:t>PAIRS: Swap notes on the two exchange rate systems of the Gold Standard and the Bretton Woods System. Make sure you have answers to both.</a:t>
            </a:r>
          </a:p>
          <a:p>
            <a:pPr marL="514350" indent="-514350">
              <a:buFont typeface="+mj-lt"/>
              <a:buAutoNum type="arabicPeriod"/>
            </a:pPr>
            <a:r>
              <a:rPr lang="en-US" dirty="0" smtClean="0"/>
              <a:t>Draw a Venn diagram and identify as many similarities and differences between the two systems</a:t>
            </a:r>
          </a:p>
          <a:p>
            <a:pPr marL="514350" indent="-514350">
              <a:buFont typeface="+mj-lt"/>
              <a:buAutoNum type="arabicPeriod"/>
            </a:pPr>
            <a:r>
              <a:rPr lang="en-US" i="1" dirty="0" smtClean="0">
                <a:solidFill>
                  <a:srgbClr val="002060"/>
                </a:solidFill>
              </a:rPr>
              <a:t>EXTENSION: Comment on the timeline to the right – what could be significant about it?  What does it tell us?</a:t>
            </a:r>
          </a:p>
          <a:p>
            <a:endParaRPr lang="en-US" dirty="0"/>
          </a:p>
        </p:txBody>
      </p:sp>
      <p:sp>
        <p:nvSpPr>
          <p:cNvPr id="4" name="TextBox 3"/>
          <p:cNvSpPr txBox="1"/>
          <p:nvPr/>
        </p:nvSpPr>
        <p:spPr>
          <a:xfrm>
            <a:off x="5064124" y="1909624"/>
            <a:ext cx="3921125" cy="2985433"/>
          </a:xfrm>
          <a:prstGeom prst="rect">
            <a:avLst/>
          </a:prstGeom>
          <a:solidFill>
            <a:srgbClr val="FFFFFF"/>
          </a:solidFill>
        </p:spPr>
        <p:txBody>
          <a:bodyPr wrap="square" rtlCol="0">
            <a:spAutoFit/>
          </a:bodyPr>
          <a:lstStyle/>
          <a:p>
            <a:r>
              <a:rPr lang="en-US" sz="2000" b="1" dirty="0" smtClean="0">
                <a:latin typeface="Tw Cen MT Condensed" panose="020B0606020104020203" pitchFamily="34" charset="0"/>
              </a:rPr>
              <a:t>HISTORY OF THE UK</a:t>
            </a:r>
          </a:p>
          <a:p>
            <a:pPr marL="285750" indent="-285750">
              <a:buFont typeface="Arial"/>
              <a:buChar char="•"/>
            </a:pPr>
            <a:r>
              <a:rPr lang="en-US" sz="2000" b="1" dirty="0" smtClean="0">
                <a:latin typeface="Tw Cen MT Condensed" panose="020B0606020104020203" pitchFamily="34" charset="0"/>
              </a:rPr>
              <a:t>1816-1914: </a:t>
            </a:r>
            <a:r>
              <a:rPr lang="en-US" sz="2000" dirty="0" smtClean="0">
                <a:latin typeface="Tw Cen MT Condensed" panose="020B0606020104020203" pitchFamily="34" charset="0"/>
              </a:rPr>
              <a:t>Gold Standard (fixed)</a:t>
            </a:r>
          </a:p>
          <a:p>
            <a:pPr marL="285750" indent="-285750">
              <a:buFont typeface="Arial"/>
              <a:buChar char="•"/>
            </a:pPr>
            <a:r>
              <a:rPr lang="en-US" sz="2000" b="1" dirty="0" smtClean="0">
                <a:latin typeface="Tw Cen MT Condensed" panose="020B0606020104020203" pitchFamily="34" charset="0"/>
              </a:rPr>
              <a:t>1914-1944: </a:t>
            </a:r>
            <a:r>
              <a:rPr lang="en-US" sz="2000" dirty="0" smtClean="0">
                <a:latin typeface="Tw Cen MT Condensed" panose="020B0606020104020203" pitchFamily="34" charset="0"/>
              </a:rPr>
              <a:t>WWI and WWII</a:t>
            </a:r>
          </a:p>
          <a:p>
            <a:pPr marL="742950" lvl="1" indent="-285750">
              <a:buFont typeface="Arial"/>
              <a:buChar char="•"/>
            </a:pPr>
            <a:r>
              <a:rPr lang="en-US" sz="1600" b="1" dirty="0" smtClean="0">
                <a:latin typeface="Tw Cen MT Condensed" panose="020B0606020104020203" pitchFamily="34" charset="0"/>
              </a:rPr>
              <a:t>1914-1925: </a:t>
            </a:r>
            <a:r>
              <a:rPr lang="en-US" sz="1600" dirty="0" smtClean="0">
                <a:latin typeface="Tw Cen MT Condensed" panose="020B0606020104020203" pitchFamily="34" charset="0"/>
              </a:rPr>
              <a:t>Floating Exchange Rates</a:t>
            </a:r>
          </a:p>
          <a:p>
            <a:pPr marL="742950" lvl="1" indent="-285750">
              <a:buFont typeface="Arial"/>
              <a:buChar char="•"/>
            </a:pPr>
            <a:r>
              <a:rPr lang="en-US" sz="1600" b="1" dirty="0" smtClean="0">
                <a:latin typeface="Tw Cen MT Condensed" panose="020B0606020104020203" pitchFamily="34" charset="0"/>
              </a:rPr>
              <a:t>1925-1931: </a:t>
            </a:r>
            <a:r>
              <a:rPr lang="en-US" sz="1600" dirty="0" smtClean="0">
                <a:latin typeface="Tw Cen MT Condensed" panose="020B0606020104020203" pitchFamily="34" charset="0"/>
              </a:rPr>
              <a:t>Gold Standard (fixed)</a:t>
            </a:r>
          </a:p>
          <a:p>
            <a:pPr marL="742950" lvl="1" indent="-285750">
              <a:buFont typeface="Arial"/>
              <a:buChar char="•"/>
            </a:pPr>
            <a:r>
              <a:rPr lang="en-US" sz="1600" b="1" dirty="0" smtClean="0">
                <a:latin typeface="Tw Cen MT Condensed" panose="020B0606020104020203" pitchFamily="34" charset="0"/>
              </a:rPr>
              <a:t>1931-1944: </a:t>
            </a:r>
            <a:r>
              <a:rPr lang="en-US" sz="1600" dirty="0" smtClean="0">
                <a:latin typeface="Tw Cen MT Condensed" panose="020B0606020104020203" pitchFamily="34" charset="0"/>
              </a:rPr>
              <a:t>Floating Exchange Rates</a:t>
            </a:r>
          </a:p>
          <a:p>
            <a:pPr marL="285750" indent="-285750">
              <a:buFont typeface="Arial"/>
              <a:buChar char="•"/>
            </a:pPr>
            <a:r>
              <a:rPr lang="en-US" sz="2000" b="1" dirty="0" smtClean="0">
                <a:latin typeface="Tw Cen MT Condensed" panose="020B0606020104020203" pitchFamily="34" charset="0"/>
              </a:rPr>
              <a:t>1944-1971: </a:t>
            </a:r>
            <a:r>
              <a:rPr lang="en-US" sz="2000" dirty="0" smtClean="0">
                <a:latin typeface="Tw Cen MT Condensed" panose="020B0606020104020203" pitchFamily="34" charset="0"/>
              </a:rPr>
              <a:t>Bretton Woods (semi fixed)</a:t>
            </a:r>
          </a:p>
          <a:p>
            <a:pPr marL="285750" indent="-285750">
              <a:buFont typeface="Arial"/>
              <a:buChar char="•"/>
            </a:pPr>
            <a:r>
              <a:rPr lang="en-US" sz="2000" b="1" dirty="0" smtClean="0">
                <a:latin typeface="Tw Cen MT Condensed" panose="020B0606020104020203" pitchFamily="34" charset="0"/>
              </a:rPr>
              <a:t>1971-1990: </a:t>
            </a:r>
            <a:r>
              <a:rPr lang="en-US" sz="2000" dirty="0" smtClean="0">
                <a:latin typeface="Tw Cen MT Condensed" panose="020B0606020104020203" pitchFamily="34" charset="0"/>
              </a:rPr>
              <a:t>Floating Exchange Rates</a:t>
            </a:r>
          </a:p>
          <a:p>
            <a:pPr marL="285750" indent="-285750">
              <a:buFont typeface="Arial"/>
              <a:buChar char="•"/>
            </a:pPr>
            <a:r>
              <a:rPr lang="en-US" sz="2000" b="1" dirty="0" smtClean="0">
                <a:latin typeface="Tw Cen MT Condensed" panose="020B0606020104020203" pitchFamily="34" charset="0"/>
              </a:rPr>
              <a:t>1990-1992: </a:t>
            </a:r>
            <a:r>
              <a:rPr lang="en-US" sz="2000" dirty="0" smtClean="0">
                <a:latin typeface="Tw Cen MT Condensed" panose="020B0606020104020203" pitchFamily="34" charset="0"/>
              </a:rPr>
              <a:t>Joined the ERM (semi fixed)</a:t>
            </a:r>
          </a:p>
          <a:p>
            <a:pPr marL="285750" indent="-285750">
              <a:buFont typeface="Arial"/>
              <a:buChar char="•"/>
            </a:pPr>
            <a:r>
              <a:rPr lang="en-US" sz="2000" b="1" dirty="0" smtClean="0">
                <a:latin typeface="Tw Cen MT Condensed" panose="020B0606020104020203" pitchFamily="34" charset="0"/>
              </a:rPr>
              <a:t>1992-today: </a:t>
            </a:r>
            <a:r>
              <a:rPr lang="en-US" sz="2000" dirty="0" smtClean="0">
                <a:latin typeface="Tw Cen MT Condensed" panose="020B0606020104020203" pitchFamily="34" charset="0"/>
              </a:rPr>
              <a:t>Floating Exchange Rates</a:t>
            </a:r>
            <a:endParaRPr lang="en-US" sz="2000" dirty="0">
              <a:latin typeface="Tw Cen MT Condensed" panose="020B0606020104020203" pitchFamily="34" charset="0"/>
            </a:endParaRPr>
          </a:p>
        </p:txBody>
      </p:sp>
    </p:spTree>
    <p:extLst>
      <p:ext uri="{BB962C8B-B14F-4D97-AF65-F5344CB8AC3E}">
        <p14:creationId xmlns:p14="http://schemas.microsoft.com/office/powerpoint/2010/main" val="20254233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8804"/>
          </a:xfrm>
        </p:spPr>
        <p:txBody>
          <a:bodyPr>
            <a:normAutofit fontScale="90000"/>
          </a:bodyPr>
          <a:lstStyle/>
          <a:p>
            <a:r>
              <a:rPr lang="en-US" b="1" dirty="0" smtClean="0"/>
              <a:t>Exchange Rate Flow Chart</a:t>
            </a:r>
            <a:endParaRPr lang="en-US" b="1" dirty="0"/>
          </a:p>
        </p:txBody>
      </p:sp>
      <p:sp>
        <p:nvSpPr>
          <p:cNvPr id="5" name="Rectangle 4"/>
          <p:cNvSpPr/>
          <p:nvPr/>
        </p:nvSpPr>
        <p:spPr>
          <a:xfrm>
            <a:off x="3614907" y="3099709"/>
            <a:ext cx="2159000" cy="122237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latin typeface="Tw Cen MT Condensed" panose="020B0606020104020203" pitchFamily="34" charset="0"/>
              </a:rPr>
              <a:t>EXCHANGE RATE</a:t>
            </a:r>
            <a:endParaRPr lang="en-US" sz="3200" b="1" dirty="0">
              <a:latin typeface="Tw Cen MT Condensed" panose="020B0606020104020203" pitchFamily="34" charset="0"/>
            </a:endParaRPr>
          </a:p>
        </p:txBody>
      </p:sp>
      <p:sp>
        <p:nvSpPr>
          <p:cNvPr id="6" name="TextBox 5"/>
          <p:cNvSpPr txBox="1"/>
          <p:nvPr/>
        </p:nvSpPr>
        <p:spPr>
          <a:xfrm>
            <a:off x="6488282" y="1260877"/>
            <a:ext cx="2491639" cy="830997"/>
          </a:xfrm>
          <a:prstGeom prst="rect">
            <a:avLst/>
          </a:prstGeom>
          <a:solidFill>
            <a:schemeClr val="tx2"/>
          </a:solidFill>
        </p:spPr>
        <p:txBody>
          <a:bodyPr wrap="square" rtlCol="0">
            <a:spAutoFit/>
          </a:bodyPr>
          <a:lstStyle/>
          <a:p>
            <a:r>
              <a:rPr lang="en-US" sz="2000" b="1" dirty="0" smtClean="0">
                <a:solidFill>
                  <a:schemeClr val="bg1"/>
                </a:solidFill>
                <a:latin typeface="Tw Cen MT Condensed" panose="020B0606020104020203" pitchFamily="34" charset="0"/>
              </a:rPr>
              <a:t>Economic Growth</a:t>
            </a:r>
          </a:p>
          <a:p>
            <a:r>
              <a:rPr lang="en-US" sz="1400" b="1" dirty="0" smtClean="0">
                <a:solidFill>
                  <a:schemeClr val="bg1"/>
                </a:solidFill>
                <a:latin typeface="Tw Cen MT Condensed" panose="020B0606020104020203" pitchFamily="34" charset="0"/>
              </a:rPr>
              <a:t>(Levels of output in the economy, year on year)</a:t>
            </a:r>
            <a:endParaRPr lang="en-US" sz="1400" b="1" dirty="0">
              <a:solidFill>
                <a:schemeClr val="bg1"/>
              </a:solidFill>
              <a:latin typeface="Tw Cen MT Condensed" panose="020B0606020104020203" pitchFamily="34" charset="0"/>
            </a:endParaRPr>
          </a:p>
        </p:txBody>
      </p:sp>
      <p:sp>
        <p:nvSpPr>
          <p:cNvPr id="7" name="TextBox 6"/>
          <p:cNvSpPr txBox="1"/>
          <p:nvPr/>
        </p:nvSpPr>
        <p:spPr>
          <a:xfrm>
            <a:off x="6488283" y="2501380"/>
            <a:ext cx="2491638" cy="830997"/>
          </a:xfrm>
          <a:prstGeom prst="rect">
            <a:avLst/>
          </a:prstGeom>
          <a:solidFill>
            <a:schemeClr val="tx2"/>
          </a:solidFill>
        </p:spPr>
        <p:txBody>
          <a:bodyPr wrap="square" rtlCol="0">
            <a:spAutoFit/>
          </a:bodyPr>
          <a:lstStyle/>
          <a:p>
            <a:r>
              <a:rPr lang="en-US" sz="2000" b="1" dirty="0" smtClean="0">
                <a:solidFill>
                  <a:schemeClr val="bg1"/>
                </a:solidFill>
                <a:latin typeface="Tw Cen MT Condensed" panose="020B0606020104020203" pitchFamily="34" charset="0"/>
              </a:rPr>
              <a:t>Unemployment</a:t>
            </a:r>
          </a:p>
          <a:p>
            <a:r>
              <a:rPr lang="en-US" sz="1400" b="1" dirty="0" smtClean="0">
                <a:solidFill>
                  <a:schemeClr val="bg1"/>
                </a:solidFill>
                <a:latin typeface="Tw Cen MT Condensed" panose="020B0606020104020203" pitchFamily="34" charset="0"/>
              </a:rPr>
              <a:t>(Number of people who want a job and do not have a job)</a:t>
            </a:r>
            <a:endParaRPr lang="en-US" sz="1400" b="1" dirty="0">
              <a:solidFill>
                <a:schemeClr val="bg1"/>
              </a:solidFill>
              <a:latin typeface="Tw Cen MT Condensed" panose="020B0606020104020203" pitchFamily="34" charset="0"/>
            </a:endParaRPr>
          </a:p>
        </p:txBody>
      </p:sp>
      <p:sp>
        <p:nvSpPr>
          <p:cNvPr id="8" name="TextBox 7"/>
          <p:cNvSpPr txBox="1"/>
          <p:nvPr/>
        </p:nvSpPr>
        <p:spPr>
          <a:xfrm>
            <a:off x="6488282" y="3706531"/>
            <a:ext cx="2491639" cy="615553"/>
          </a:xfrm>
          <a:prstGeom prst="rect">
            <a:avLst/>
          </a:prstGeom>
          <a:solidFill>
            <a:schemeClr val="tx2"/>
          </a:solidFill>
        </p:spPr>
        <p:txBody>
          <a:bodyPr wrap="square" rtlCol="0">
            <a:spAutoFit/>
          </a:bodyPr>
          <a:lstStyle/>
          <a:p>
            <a:r>
              <a:rPr lang="en-US" sz="2000" b="1" dirty="0" smtClean="0">
                <a:solidFill>
                  <a:schemeClr val="bg1"/>
                </a:solidFill>
                <a:latin typeface="Tw Cen MT Condensed" panose="020B0606020104020203" pitchFamily="34" charset="0"/>
              </a:rPr>
              <a:t>Price Levels</a:t>
            </a:r>
          </a:p>
          <a:p>
            <a:r>
              <a:rPr lang="en-US" sz="1400" b="1" dirty="0" smtClean="0">
                <a:solidFill>
                  <a:schemeClr val="bg1"/>
                </a:solidFill>
                <a:latin typeface="Tw Cen MT Condensed" panose="020B0606020104020203" pitchFamily="34" charset="0"/>
              </a:rPr>
              <a:t>(Inflation and Deflation)</a:t>
            </a:r>
            <a:endParaRPr lang="en-US" sz="1400" b="1" dirty="0">
              <a:solidFill>
                <a:schemeClr val="bg1"/>
              </a:solidFill>
              <a:latin typeface="Tw Cen MT Condensed" panose="020B0606020104020203" pitchFamily="34" charset="0"/>
            </a:endParaRPr>
          </a:p>
        </p:txBody>
      </p:sp>
      <p:sp>
        <p:nvSpPr>
          <p:cNvPr id="9" name="TextBox 8"/>
          <p:cNvSpPr txBox="1"/>
          <p:nvPr/>
        </p:nvSpPr>
        <p:spPr>
          <a:xfrm>
            <a:off x="6488282" y="4751804"/>
            <a:ext cx="2491639" cy="615553"/>
          </a:xfrm>
          <a:prstGeom prst="rect">
            <a:avLst/>
          </a:prstGeom>
          <a:solidFill>
            <a:schemeClr val="tx2"/>
          </a:solidFill>
        </p:spPr>
        <p:txBody>
          <a:bodyPr wrap="square" rtlCol="0">
            <a:spAutoFit/>
          </a:bodyPr>
          <a:lstStyle/>
          <a:p>
            <a:r>
              <a:rPr lang="en-US" sz="2000" b="1" dirty="0" smtClean="0">
                <a:solidFill>
                  <a:schemeClr val="bg1"/>
                </a:solidFill>
                <a:latin typeface="Tw Cen MT Condensed" panose="020B0606020104020203" pitchFamily="34" charset="0"/>
              </a:rPr>
              <a:t>Balance of Payments </a:t>
            </a:r>
          </a:p>
          <a:p>
            <a:r>
              <a:rPr lang="en-US" sz="1400" b="1" dirty="0" smtClean="0">
                <a:solidFill>
                  <a:schemeClr val="bg1"/>
                </a:solidFill>
                <a:latin typeface="Tw Cen MT Condensed" panose="020B0606020104020203" pitchFamily="34" charset="0"/>
              </a:rPr>
              <a:t>(Current Account)</a:t>
            </a:r>
            <a:endParaRPr lang="en-US" sz="1400" b="1" dirty="0">
              <a:solidFill>
                <a:schemeClr val="bg1"/>
              </a:solidFill>
              <a:latin typeface="Tw Cen MT Condensed" panose="020B0606020104020203" pitchFamily="34" charset="0"/>
            </a:endParaRPr>
          </a:p>
        </p:txBody>
      </p:sp>
      <p:sp>
        <p:nvSpPr>
          <p:cNvPr id="10" name="TextBox 9"/>
          <p:cNvSpPr txBox="1"/>
          <p:nvPr/>
        </p:nvSpPr>
        <p:spPr>
          <a:xfrm>
            <a:off x="85419" y="1081505"/>
            <a:ext cx="2941866" cy="1323439"/>
          </a:xfrm>
          <a:prstGeom prst="rect">
            <a:avLst/>
          </a:prstGeom>
          <a:solidFill>
            <a:schemeClr val="tx2"/>
          </a:solidFill>
        </p:spPr>
        <p:txBody>
          <a:bodyPr wrap="square" rtlCol="0">
            <a:spAutoFit/>
          </a:bodyPr>
          <a:lstStyle/>
          <a:p>
            <a:r>
              <a:rPr lang="en-US" sz="2000" b="1" dirty="0" smtClean="0">
                <a:solidFill>
                  <a:schemeClr val="bg1"/>
                </a:solidFill>
                <a:latin typeface="Tw Cen MT Condensed" panose="020B0606020104020203" pitchFamily="34" charset="0"/>
              </a:rPr>
              <a:t>Floating Exchange Rate System</a:t>
            </a:r>
          </a:p>
          <a:p>
            <a:pPr marL="285750" indent="-285750">
              <a:buFont typeface="Arial" panose="020B0604020202020204" pitchFamily="34" charset="0"/>
              <a:buChar char="•"/>
            </a:pPr>
            <a:r>
              <a:rPr lang="en-US" sz="1200" b="1" dirty="0" smtClean="0">
                <a:solidFill>
                  <a:schemeClr val="bg1"/>
                </a:solidFill>
                <a:latin typeface="Tw Cen MT Condensed" panose="020B0606020104020203" pitchFamily="34" charset="0"/>
              </a:rPr>
              <a:t>Theoretically NO Government Intervention</a:t>
            </a:r>
          </a:p>
          <a:p>
            <a:pPr marL="285750" indent="-285750">
              <a:buFont typeface="Arial" panose="020B0604020202020204" pitchFamily="34" charset="0"/>
              <a:buChar char="•"/>
            </a:pPr>
            <a:r>
              <a:rPr lang="en-US" sz="1200" b="1" dirty="0" smtClean="0">
                <a:solidFill>
                  <a:schemeClr val="bg1"/>
                </a:solidFill>
                <a:latin typeface="Tw Cen MT Condensed" panose="020B0606020104020203" pitchFamily="34" charset="0"/>
              </a:rPr>
              <a:t>Exchange rate determined by traders on the FOREX markets</a:t>
            </a:r>
          </a:p>
          <a:p>
            <a:pPr marL="285750" indent="-285750">
              <a:buFont typeface="Arial" panose="020B0604020202020204" pitchFamily="34" charset="0"/>
              <a:buChar char="•"/>
            </a:pPr>
            <a:r>
              <a:rPr lang="en-US" sz="1200" b="1" dirty="0" smtClean="0">
                <a:solidFill>
                  <a:schemeClr val="bg1"/>
                </a:solidFill>
                <a:latin typeface="Tw Cen MT Condensed" panose="020B0606020104020203" pitchFamily="34" charset="0"/>
              </a:rPr>
              <a:t>Managed or ‘dirty’ float may occasionally occur (Government Intervention)</a:t>
            </a:r>
            <a:endParaRPr lang="en-US" sz="1200" b="1" dirty="0">
              <a:solidFill>
                <a:schemeClr val="bg1"/>
              </a:solidFill>
              <a:latin typeface="Tw Cen MT Condensed" panose="020B0606020104020203" pitchFamily="34" charset="0"/>
            </a:endParaRPr>
          </a:p>
        </p:txBody>
      </p:sp>
      <p:sp>
        <p:nvSpPr>
          <p:cNvPr id="11" name="TextBox 10"/>
          <p:cNvSpPr txBox="1"/>
          <p:nvPr/>
        </p:nvSpPr>
        <p:spPr>
          <a:xfrm>
            <a:off x="85419" y="3198700"/>
            <a:ext cx="2941866" cy="1138773"/>
          </a:xfrm>
          <a:prstGeom prst="rect">
            <a:avLst/>
          </a:prstGeom>
          <a:solidFill>
            <a:schemeClr val="tx2"/>
          </a:solidFill>
        </p:spPr>
        <p:txBody>
          <a:bodyPr wrap="square" rtlCol="0">
            <a:spAutoFit/>
          </a:bodyPr>
          <a:lstStyle/>
          <a:p>
            <a:r>
              <a:rPr lang="en-US" sz="2000" b="1" dirty="0" smtClean="0">
                <a:solidFill>
                  <a:schemeClr val="bg1"/>
                </a:solidFill>
                <a:latin typeface="Tw Cen MT Condensed" panose="020B0606020104020203" pitchFamily="34" charset="0"/>
              </a:rPr>
              <a:t>Fixed Exchange Rate System</a:t>
            </a:r>
          </a:p>
          <a:p>
            <a:pPr marL="285750" indent="-285750">
              <a:buFont typeface="Arial" panose="020B0604020202020204" pitchFamily="34" charset="0"/>
              <a:buChar char="•"/>
            </a:pPr>
            <a:r>
              <a:rPr lang="en-US" sz="1200" b="1" dirty="0" smtClean="0">
                <a:solidFill>
                  <a:schemeClr val="bg1"/>
                </a:solidFill>
                <a:latin typeface="Tw Cen MT Condensed" panose="020B0606020104020203" pitchFamily="34" charset="0"/>
              </a:rPr>
              <a:t>Fully-fixed (Gold Standard)</a:t>
            </a:r>
          </a:p>
          <a:p>
            <a:pPr marL="285750" indent="-285750">
              <a:buFont typeface="Arial" panose="020B0604020202020204" pitchFamily="34" charset="0"/>
              <a:buChar char="•"/>
            </a:pPr>
            <a:r>
              <a:rPr lang="en-US" sz="1200" b="1" dirty="0" smtClean="0">
                <a:solidFill>
                  <a:schemeClr val="bg1"/>
                </a:solidFill>
                <a:latin typeface="Tw Cen MT Condensed" panose="020B0606020104020203" pitchFamily="34" charset="0"/>
              </a:rPr>
              <a:t>Semi-fixed or Managed (Adjustable Peg) </a:t>
            </a:r>
          </a:p>
          <a:p>
            <a:pPr marL="742950" lvl="1" indent="-285750">
              <a:buFont typeface="Arial" panose="020B0604020202020204" pitchFamily="34" charset="0"/>
              <a:buChar char="•"/>
            </a:pPr>
            <a:r>
              <a:rPr lang="en-US" sz="1200" b="1" dirty="0" smtClean="0">
                <a:solidFill>
                  <a:schemeClr val="bg1"/>
                </a:solidFill>
                <a:latin typeface="Tw Cen MT Condensed" panose="020B0606020104020203" pitchFamily="34" charset="0"/>
              </a:rPr>
              <a:t>Bretton Woods</a:t>
            </a:r>
          </a:p>
          <a:p>
            <a:pPr marL="742950" lvl="1" indent="-285750">
              <a:buFont typeface="Arial" panose="020B0604020202020204" pitchFamily="34" charset="0"/>
              <a:buChar char="•"/>
            </a:pPr>
            <a:r>
              <a:rPr lang="en-US" sz="1200" b="1" dirty="0" smtClean="0">
                <a:solidFill>
                  <a:schemeClr val="bg1"/>
                </a:solidFill>
                <a:latin typeface="Tw Cen MT Condensed" panose="020B0606020104020203" pitchFamily="34" charset="0"/>
              </a:rPr>
              <a:t>Exchange Rate Mechanism</a:t>
            </a:r>
            <a:endParaRPr lang="en-US" sz="1200" b="1" dirty="0">
              <a:solidFill>
                <a:schemeClr val="bg1"/>
              </a:solidFill>
              <a:latin typeface="Tw Cen MT Condensed" panose="020B0606020104020203" pitchFamily="34" charset="0"/>
            </a:endParaRPr>
          </a:p>
        </p:txBody>
      </p:sp>
      <p:sp>
        <p:nvSpPr>
          <p:cNvPr id="12" name="TextBox 11"/>
          <p:cNvSpPr txBox="1"/>
          <p:nvPr/>
        </p:nvSpPr>
        <p:spPr>
          <a:xfrm>
            <a:off x="619127" y="612956"/>
            <a:ext cx="1356462" cy="369332"/>
          </a:xfrm>
          <a:prstGeom prst="rect">
            <a:avLst/>
          </a:prstGeom>
          <a:noFill/>
        </p:spPr>
        <p:txBody>
          <a:bodyPr wrap="none" rtlCol="0">
            <a:spAutoFit/>
          </a:bodyPr>
          <a:lstStyle/>
          <a:p>
            <a:r>
              <a:rPr lang="en-US" b="1" u="sng" dirty="0" smtClean="0">
                <a:latin typeface="Tw Cen MT Condensed" panose="020B0606020104020203" pitchFamily="34" charset="0"/>
              </a:rPr>
              <a:t>Determination</a:t>
            </a:r>
            <a:endParaRPr lang="en-US" b="1" u="sng" dirty="0">
              <a:latin typeface="Tw Cen MT Condensed" panose="020B0606020104020203" pitchFamily="34" charset="0"/>
            </a:endParaRPr>
          </a:p>
        </p:txBody>
      </p:sp>
      <p:sp>
        <p:nvSpPr>
          <p:cNvPr id="13" name="TextBox 12"/>
          <p:cNvSpPr txBox="1"/>
          <p:nvPr/>
        </p:nvSpPr>
        <p:spPr>
          <a:xfrm>
            <a:off x="6122389" y="712173"/>
            <a:ext cx="2518831" cy="369332"/>
          </a:xfrm>
          <a:prstGeom prst="rect">
            <a:avLst/>
          </a:prstGeom>
          <a:noFill/>
        </p:spPr>
        <p:txBody>
          <a:bodyPr wrap="none" rtlCol="0">
            <a:spAutoFit/>
          </a:bodyPr>
          <a:lstStyle/>
          <a:p>
            <a:r>
              <a:rPr lang="en-US" b="1" u="sng" dirty="0" smtClean="0">
                <a:latin typeface="Tw Cen MT Condensed" panose="020B0606020104020203" pitchFamily="34" charset="0"/>
              </a:rPr>
              <a:t>Effects on the </a:t>
            </a:r>
            <a:r>
              <a:rPr lang="en-US" b="1" u="sng" dirty="0" err="1" smtClean="0">
                <a:latin typeface="Tw Cen MT Condensed" panose="020B0606020104020203" pitchFamily="34" charset="0"/>
              </a:rPr>
              <a:t>Macroeconomy</a:t>
            </a:r>
            <a:endParaRPr lang="en-US" b="1" u="sng" dirty="0">
              <a:latin typeface="Tw Cen MT Condensed" panose="020B0606020104020203" pitchFamily="34" charset="0"/>
            </a:endParaRPr>
          </a:p>
        </p:txBody>
      </p:sp>
      <p:cxnSp>
        <p:nvCxnSpPr>
          <p:cNvPr id="15" name="Straight Arrow Connector 14"/>
          <p:cNvCxnSpPr>
            <a:stCxn id="10" idx="3"/>
            <a:endCxn id="5" idx="1"/>
          </p:cNvCxnSpPr>
          <p:nvPr/>
        </p:nvCxnSpPr>
        <p:spPr>
          <a:xfrm>
            <a:off x="3027285" y="1743225"/>
            <a:ext cx="587622" cy="19676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1" idx="3"/>
            <a:endCxn id="5" idx="1"/>
          </p:cNvCxnSpPr>
          <p:nvPr/>
        </p:nvCxnSpPr>
        <p:spPr>
          <a:xfrm flipV="1">
            <a:off x="3027285" y="3710897"/>
            <a:ext cx="587622" cy="57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5" idx="3"/>
            <a:endCxn id="6" idx="1"/>
          </p:cNvCxnSpPr>
          <p:nvPr/>
        </p:nvCxnSpPr>
        <p:spPr>
          <a:xfrm flipV="1">
            <a:off x="5773907" y="1676376"/>
            <a:ext cx="714375" cy="20345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5" idx="3"/>
            <a:endCxn id="7" idx="1"/>
          </p:cNvCxnSpPr>
          <p:nvPr/>
        </p:nvCxnSpPr>
        <p:spPr>
          <a:xfrm flipV="1">
            <a:off x="5773907" y="2916879"/>
            <a:ext cx="714376" cy="7940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5" idx="3"/>
            <a:endCxn id="8" idx="1"/>
          </p:cNvCxnSpPr>
          <p:nvPr/>
        </p:nvCxnSpPr>
        <p:spPr>
          <a:xfrm>
            <a:off x="5773907" y="3710897"/>
            <a:ext cx="714375" cy="3034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5" idx="3"/>
            <a:endCxn id="9" idx="1"/>
          </p:cNvCxnSpPr>
          <p:nvPr/>
        </p:nvCxnSpPr>
        <p:spPr>
          <a:xfrm>
            <a:off x="5773907" y="3710897"/>
            <a:ext cx="714375" cy="13486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85419" y="5153672"/>
            <a:ext cx="2941866" cy="1261884"/>
          </a:xfrm>
          <a:prstGeom prst="rect">
            <a:avLst/>
          </a:prstGeom>
          <a:solidFill>
            <a:schemeClr val="tx2"/>
          </a:solidFill>
        </p:spPr>
        <p:txBody>
          <a:bodyPr wrap="square" rtlCol="0">
            <a:spAutoFit/>
          </a:bodyPr>
          <a:lstStyle/>
          <a:p>
            <a:r>
              <a:rPr lang="en-US" sz="2000" b="1" dirty="0" smtClean="0">
                <a:solidFill>
                  <a:schemeClr val="bg1"/>
                </a:solidFill>
                <a:latin typeface="Tw Cen MT Condensed" panose="020B0606020104020203" pitchFamily="34" charset="0"/>
              </a:rPr>
              <a:t>Purchasing Power Parity Theory </a:t>
            </a:r>
            <a:r>
              <a:rPr lang="en-US" sz="2000" b="1" u="sng" dirty="0" smtClean="0">
                <a:solidFill>
                  <a:schemeClr val="bg1"/>
                </a:solidFill>
                <a:latin typeface="Tw Cen MT Condensed" panose="020B0606020104020203" pitchFamily="34" charset="0"/>
              </a:rPr>
              <a:t>(Long Run)</a:t>
            </a:r>
          </a:p>
          <a:p>
            <a:pPr marL="285750" indent="-285750">
              <a:buFont typeface="Arial" panose="020B0604020202020204" pitchFamily="34" charset="0"/>
              <a:buChar char="•"/>
            </a:pPr>
            <a:r>
              <a:rPr lang="en-US" sz="1200" b="1" dirty="0" smtClean="0">
                <a:solidFill>
                  <a:schemeClr val="bg1"/>
                </a:solidFill>
                <a:latin typeface="Tw Cen MT Condensed" panose="020B0606020104020203" pitchFamily="34" charset="0"/>
              </a:rPr>
              <a:t>Real Exchange Rate (not nominal)</a:t>
            </a:r>
          </a:p>
          <a:p>
            <a:pPr marL="285750" indent="-285750">
              <a:buFont typeface="Arial" panose="020B0604020202020204" pitchFamily="34" charset="0"/>
              <a:buChar char="•"/>
            </a:pPr>
            <a:r>
              <a:rPr lang="en-US" sz="1200" b="1" dirty="0" smtClean="0">
                <a:solidFill>
                  <a:schemeClr val="bg1"/>
                </a:solidFill>
                <a:latin typeface="Tw Cen MT Condensed" panose="020B0606020104020203" pitchFamily="34" charset="0"/>
              </a:rPr>
              <a:t>Determined by relative changes in price levels of a basket of goods in each country</a:t>
            </a:r>
            <a:endParaRPr lang="en-US" sz="1200" b="1" dirty="0">
              <a:solidFill>
                <a:schemeClr val="bg1"/>
              </a:solidFill>
              <a:latin typeface="Tw Cen MT Condensed" panose="020B0606020104020203" pitchFamily="34" charset="0"/>
            </a:endParaRPr>
          </a:p>
        </p:txBody>
      </p:sp>
      <p:cxnSp>
        <p:nvCxnSpPr>
          <p:cNvPr id="49" name="Straight Arrow Connector 48"/>
          <p:cNvCxnSpPr>
            <a:stCxn id="25" idx="3"/>
            <a:endCxn id="5" idx="1"/>
          </p:cNvCxnSpPr>
          <p:nvPr/>
        </p:nvCxnSpPr>
        <p:spPr>
          <a:xfrm flipV="1">
            <a:off x="3027285" y="3710897"/>
            <a:ext cx="587622" cy="20737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614907" y="4933272"/>
            <a:ext cx="2614970" cy="1638910"/>
          </a:xfrm>
          <a:prstGeom prst="rect">
            <a:avLst/>
          </a:prstGeom>
          <a:solidFill>
            <a:srgbClr val="FFFFFF"/>
          </a:solidFill>
        </p:spPr>
        <p:txBody>
          <a:bodyPr wrap="square" rtlCol="0">
            <a:spAutoFit/>
          </a:bodyPr>
          <a:lstStyle/>
          <a:p>
            <a:r>
              <a:rPr lang="en-US" sz="1050" b="1" dirty="0" smtClean="0">
                <a:latin typeface="Tw Cen MT Condensed" panose="020B0606020104020203" pitchFamily="34" charset="0"/>
              </a:rPr>
              <a:t>HISTORY OF THE UK</a:t>
            </a:r>
          </a:p>
          <a:p>
            <a:pPr marL="285750" indent="-285750">
              <a:buFont typeface="Arial"/>
              <a:buChar char="•"/>
            </a:pPr>
            <a:r>
              <a:rPr lang="en-US" sz="1050" b="1" dirty="0" smtClean="0">
                <a:latin typeface="Tw Cen MT Condensed" panose="020B0606020104020203" pitchFamily="34" charset="0"/>
              </a:rPr>
              <a:t>1816-1914: </a:t>
            </a:r>
            <a:r>
              <a:rPr lang="en-US" sz="1050" dirty="0" smtClean="0">
                <a:latin typeface="Tw Cen MT Condensed" panose="020B0606020104020203" pitchFamily="34" charset="0"/>
              </a:rPr>
              <a:t>Gold Standard (fixed)</a:t>
            </a:r>
          </a:p>
          <a:p>
            <a:pPr marL="285750" indent="-285750">
              <a:buFont typeface="Arial"/>
              <a:buChar char="•"/>
            </a:pPr>
            <a:r>
              <a:rPr lang="en-US" sz="1050" b="1" dirty="0" smtClean="0">
                <a:latin typeface="Tw Cen MT Condensed" panose="020B0606020104020203" pitchFamily="34" charset="0"/>
              </a:rPr>
              <a:t>1914-1944: </a:t>
            </a:r>
            <a:r>
              <a:rPr lang="en-US" sz="1050" dirty="0" smtClean="0">
                <a:latin typeface="Tw Cen MT Condensed" panose="020B0606020104020203" pitchFamily="34" charset="0"/>
              </a:rPr>
              <a:t>WWI and WWII</a:t>
            </a:r>
          </a:p>
          <a:p>
            <a:pPr marL="742950" lvl="1" indent="-285750">
              <a:buFont typeface="Arial"/>
              <a:buChar char="•"/>
            </a:pPr>
            <a:r>
              <a:rPr lang="en-US" sz="900" b="1" dirty="0" smtClean="0">
                <a:latin typeface="Tw Cen MT Condensed" panose="020B0606020104020203" pitchFamily="34" charset="0"/>
              </a:rPr>
              <a:t>1914-1925: </a:t>
            </a:r>
            <a:r>
              <a:rPr lang="en-US" sz="900" dirty="0" smtClean="0">
                <a:latin typeface="Tw Cen MT Condensed" panose="020B0606020104020203" pitchFamily="34" charset="0"/>
              </a:rPr>
              <a:t>Floating Exchange Rates</a:t>
            </a:r>
          </a:p>
          <a:p>
            <a:pPr marL="742950" lvl="1" indent="-285750">
              <a:buFont typeface="Arial"/>
              <a:buChar char="•"/>
            </a:pPr>
            <a:r>
              <a:rPr lang="en-US" sz="900" b="1" dirty="0" smtClean="0">
                <a:latin typeface="Tw Cen MT Condensed" panose="020B0606020104020203" pitchFamily="34" charset="0"/>
              </a:rPr>
              <a:t>1925-1931: </a:t>
            </a:r>
            <a:r>
              <a:rPr lang="en-US" sz="900" dirty="0" smtClean="0">
                <a:latin typeface="Tw Cen MT Condensed" panose="020B0606020104020203" pitchFamily="34" charset="0"/>
              </a:rPr>
              <a:t>Gold Standard (fixed)</a:t>
            </a:r>
          </a:p>
          <a:p>
            <a:pPr marL="742950" lvl="1" indent="-285750">
              <a:buFont typeface="Arial"/>
              <a:buChar char="•"/>
            </a:pPr>
            <a:r>
              <a:rPr lang="en-US" sz="900" b="1" dirty="0" smtClean="0">
                <a:latin typeface="Tw Cen MT Condensed" panose="020B0606020104020203" pitchFamily="34" charset="0"/>
              </a:rPr>
              <a:t>1931-1944: </a:t>
            </a:r>
            <a:r>
              <a:rPr lang="en-US" sz="900" dirty="0" smtClean="0">
                <a:latin typeface="Tw Cen MT Condensed" panose="020B0606020104020203" pitchFamily="34" charset="0"/>
              </a:rPr>
              <a:t>Floating Exchange Rates</a:t>
            </a:r>
          </a:p>
          <a:p>
            <a:pPr marL="285750" indent="-285750">
              <a:buFont typeface="Arial"/>
              <a:buChar char="•"/>
            </a:pPr>
            <a:r>
              <a:rPr lang="en-US" sz="1050" b="1" dirty="0" smtClean="0">
                <a:latin typeface="Tw Cen MT Condensed" panose="020B0606020104020203" pitchFamily="34" charset="0"/>
              </a:rPr>
              <a:t>1944-1971: </a:t>
            </a:r>
            <a:r>
              <a:rPr lang="en-US" sz="1050" dirty="0" smtClean="0">
                <a:latin typeface="Tw Cen MT Condensed" panose="020B0606020104020203" pitchFamily="34" charset="0"/>
              </a:rPr>
              <a:t>Bretton Woods (semi fixed)</a:t>
            </a:r>
          </a:p>
          <a:p>
            <a:pPr marL="285750" indent="-285750">
              <a:buFont typeface="Arial"/>
              <a:buChar char="•"/>
            </a:pPr>
            <a:r>
              <a:rPr lang="en-US" sz="1050" b="1" dirty="0" smtClean="0">
                <a:latin typeface="Tw Cen MT Condensed" panose="020B0606020104020203" pitchFamily="34" charset="0"/>
              </a:rPr>
              <a:t>1971-1990: </a:t>
            </a:r>
            <a:r>
              <a:rPr lang="en-US" sz="1050" dirty="0" smtClean="0">
                <a:latin typeface="Tw Cen MT Condensed" panose="020B0606020104020203" pitchFamily="34" charset="0"/>
              </a:rPr>
              <a:t>Floating Exchange Rates</a:t>
            </a:r>
          </a:p>
          <a:p>
            <a:pPr marL="285750" indent="-285750">
              <a:buFont typeface="Arial"/>
              <a:buChar char="•"/>
            </a:pPr>
            <a:r>
              <a:rPr lang="en-US" sz="1050" b="1" dirty="0" smtClean="0">
                <a:latin typeface="Tw Cen MT Condensed" panose="020B0606020104020203" pitchFamily="34" charset="0"/>
              </a:rPr>
              <a:t>1990-1992: </a:t>
            </a:r>
            <a:r>
              <a:rPr lang="en-US" sz="1050" dirty="0" smtClean="0">
                <a:latin typeface="Tw Cen MT Condensed" panose="020B0606020104020203" pitchFamily="34" charset="0"/>
              </a:rPr>
              <a:t>Joined the ERM (semi fixed)</a:t>
            </a:r>
          </a:p>
          <a:p>
            <a:pPr marL="285750" indent="-285750">
              <a:buFont typeface="Arial"/>
              <a:buChar char="•"/>
            </a:pPr>
            <a:r>
              <a:rPr lang="en-US" sz="1050" b="1" dirty="0" smtClean="0">
                <a:latin typeface="Tw Cen MT Condensed" panose="020B0606020104020203" pitchFamily="34" charset="0"/>
              </a:rPr>
              <a:t>1992-today: </a:t>
            </a:r>
            <a:r>
              <a:rPr lang="en-US" sz="1050" dirty="0" smtClean="0">
                <a:latin typeface="Tw Cen MT Condensed" panose="020B0606020104020203" pitchFamily="34" charset="0"/>
              </a:rPr>
              <a:t>Floating Exchange Rates</a:t>
            </a:r>
            <a:endParaRPr lang="en-US" sz="1050" dirty="0">
              <a:latin typeface="Tw Cen MT Condensed" panose="020B0606020104020203" pitchFamily="34" charset="0"/>
            </a:endParaRPr>
          </a:p>
        </p:txBody>
      </p:sp>
    </p:spTree>
    <p:extLst>
      <p:ext uri="{BB962C8B-B14F-4D97-AF65-F5344CB8AC3E}">
        <p14:creationId xmlns:p14="http://schemas.microsoft.com/office/powerpoint/2010/main" val="96005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5" grpId="0" animBg="1"/>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Semi-Fixed (Managed) Exchange Rate System</a:t>
            </a:r>
            <a:br>
              <a:rPr lang="en-US" sz="3600" b="1" dirty="0" smtClean="0"/>
            </a:br>
            <a:r>
              <a:rPr lang="en-US" sz="2200" b="1" dirty="0" smtClean="0">
                <a:solidFill>
                  <a:srgbClr val="FF0000"/>
                </a:solidFill>
              </a:rPr>
              <a:t>The UK, the Exchange Rate Mechanism (ERM) and Black Wednesday</a:t>
            </a:r>
            <a:br>
              <a:rPr lang="en-US" sz="2200" b="1" dirty="0" smtClean="0">
                <a:solidFill>
                  <a:srgbClr val="FF0000"/>
                </a:solidFill>
              </a:rPr>
            </a:br>
            <a:r>
              <a:rPr lang="en-US" sz="2200" b="1" dirty="0" smtClean="0">
                <a:solidFill>
                  <a:srgbClr val="FF0000"/>
                </a:solidFill>
              </a:rPr>
              <a:t>1990-1992 CASE STUDY</a:t>
            </a:r>
            <a:endParaRPr lang="en-US" sz="2200" b="1" dirty="0">
              <a:solidFill>
                <a:srgbClr val="FF0000"/>
              </a:solidFill>
            </a:endParaRPr>
          </a:p>
        </p:txBody>
      </p:sp>
      <p:sp>
        <p:nvSpPr>
          <p:cNvPr id="3" name="Content Placeholder 2"/>
          <p:cNvSpPr>
            <a:spLocks noGrp="1"/>
          </p:cNvSpPr>
          <p:nvPr>
            <p:ph idx="1"/>
          </p:nvPr>
        </p:nvSpPr>
        <p:spPr>
          <a:xfrm>
            <a:off x="178572" y="1600200"/>
            <a:ext cx="4479925" cy="5051425"/>
          </a:xfrm>
        </p:spPr>
        <p:txBody>
          <a:bodyPr>
            <a:normAutofit fontScale="92500" lnSpcReduction="10000"/>
          </a:bodyPr>
          <a:lstStyle/>
          <a:p>
            <a:r>
              <a:rPr lang="en-US" b="1" dirty="0" smtClean="0"/>
              <a:t>Background to the ERM</a:t>
            </a:r>
          </a:p>
          <a:p>
            <a:r>
              <a:rPr lang="en-US" b="1" dirty="0" smtClean="0"/>
              <a:t>Black Wednesday and the UK’s expulsion from the ERM</a:t>
            </a:r>
          </a:p>
          <a:p>
            <a:pPr lvl="1"/>
            <a:r>
              <a:rPr lang="en-US" dirty="0" smtClean="0"/>
              <a:t>Key Questions:</a:t>
            </a:r>
          </a:p>
          <a:p>
            <a:pPr lvl="2"/>
            <a:r>
              <a:rPr lang="en-US" dirty="0" smtClean="0"/>
              <a:t>Why did the UK try and raise interest rates so much?</a:t>
            </a:r>
          </a:p>
          <a:p>
            <a:pPr lvl="2"/>
            <a:r>
              <a:rPr lang="en-US" dirty="0" smtClean="0"/>
              <a:t>What were the short run implications for the UK economy?</a:t>
            </a:r>
          </a:p>
          <a:p>
            <a:pPr lvl="2"/>
            <a:r>
              <a:rPr lang="en-US" dirty="0" smtClean="0"/>
              <a:t>What were the longer run implications for the UK economy?</a:t>
            </a:r>
          </a:p>
          <a:p>
            <a:pPr lvl="2"/>
            <a:r>
              <a:rPr lang="en-US" dirty="0" smtClean="0"/>
              <a:t>What does this episode tell us about semi-fixed or managed exchange rate systems?</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920552" y="2079594"/>
            <a:ext cx="1890944" cy="1850979"/>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920552" y="4048217"/>
            <a:ext cx="1890944" cy="1852520"/>
          </a:xfrm>
          <a:prstGeom prst="rect">
            <a:avLst/>
          </a:prstGeom>
          <a:noFill/>
          <a:ln>
            <a:noFill/>
          </a:ln>
        </p:spPr>
      </p:pic>
      <p:pic>
        <p:nvPicPr>
          <p:cNvPr id="6" name="Picture 5"/>
          <p:cNvPicPr/>
          <p:nvPr/>
        </p:nvPicPr>
        <p:blipFill>
          <a:blip r:embed="rId4"/>
          <a:stretch>
            <a:fillRect/>
          </a:stretch>
        </p:blipFill>
        <p:spPr>
          <a:xfrm>
            <a:off x="6985425" y="4048217"/>
            <a:ext cx="1701375" cy="1852520"/>
          </a:xfrm>
          <a:prstGeom prst="rect">
            <a:avLst/>
          </a:prstGeom>
        </p:spPr>
      </p:pic>
      <p:pic>
        <p:nvPicPr>
          <p:cNvPr id="7" name="Picture 6"/>
          <p:cNvPicPr/>
          <p:nvPr/>
        </p:nvPicPr>
        <p:blipFill>
          <a:blip r:embed="rId5">
            <a:extLst>
              <a:ext uri="{28A0092B-C50C-407E-A947-70E740481C1C}">
                <a14:useLocalDpi xmlns:a14="http://schemas.microsoft.com/office/drawing/2010/main" val="0"/>
              </a:ext>
            </a:extLst>
          </a:blip>
          <a:srcRect/>
          <a:stretch>
            <a:fillRect/>
          </a:stretch>
        </p:blipFill>
        <p:spPr bwMode="auto">
          <a:xfrm>
            <a:off x="6985424" y="2079593"/>
            <a:ext cx="1701376" cy="1850979"/>
          </a:xfrm>
          <a:prstGeom prst="rect">
            <a:avLst/>
          </a:prstGeom>
          <a:noFill/>
          <a:ln>
            <a:noFill/>
          </a:ln>
        </p:spPr>
      </p:pic>
    </p:spTree>
    <p:extLst>
      <p:ext uri="{BB962C8B-B14F-4D97-AF65-F5344CB8AC3E}">
        <p14:creationId xmlns:p14="http://schemas.microsoft.com/office/powerpoint/2010/main" val="23953647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8804"/>
          </a:xfrm>
        </p:spPr>
        <p:txBody>
          <a:bodyPr>
            <a:normAutofit fontScale="90000"/>
          </a:bodyPr>
          <a:lstStyle/>
          <a:p>
            <a:r>
              <a:rPr lang="en-US" b="1" dirty="0" smtClean="0"/>
              <a:t>Exchange Rate Flow Chart</a:t>
            </a:r>
            <a:endParaRPr lang="en-US" b="1" dirty="0"/>
          </a:p>
        </p:txBody>
      </p:sp>
      <p:sp>
        <p:nvSpPr>
          <p:cNvPr id="5" name="Rectangle 4"/>
          <p:cNvSpPr/>
          <p:nvPr/>
        </p:nvSpPr>
        <p:spPr>
          <a:xfrm>
            <a:off x="3614907" y="3099709"/>
            <a:ext cx="2159000" cy="122237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latin typeface="Tw Cen MT Condensed" panose="020B0606020104020203" pitchFamily="34" charset="0"/>
              </a:rPr>
              <a:t>EXCHANGE RATE</a:t>
            </a:r>
            <a:endParaRPr lang="en-US" sz="3200" b="1" dirty="0">
              <a:latin typeface="Tw Cen MT Condensed" panose="020B0606020104020203" pitchFamily="34" charset="0"/>
            </a:endParaRPr>
          </a:p>
        </p:txBody>
      </p:sp>
      <p:sp>
        <p:nvSpPr>
          <p:cNvPr id="6" name="TextBox 5"/>
          <p:cNvSpPr txBox="1"/>
          <p:nvPr/>
        </p:nvSpPr>
        <p:spPr>
          <a:xfrm>
            <a:off x="6488282" y="1260877"/>
            <a:ext cx="2491639" cy="830997"/>
          </a:xfrm>
          <a:prstGeom prst="rect">
            <a:avLst/>
          </a:prstGeom>
          <a:solidFill>
            <a:schemeClr val="tx2"/>
          </a:solidFill>
        </p:spPr>
        <p:txBody>
          <a:bodyPr wrap="square" rtlCol="0">
            <a:spAutoFit/>
          </a:bodyPr>
          <a:lstStyle/>
          <a:p>
            <a:r>
              <a:rPr lang="en-US" sz="2000" b="1" dirty="0" smtClean="0">
                <a:solidFill>
                  <a:schemeClr val="bg1"/>
                </a:solidFill>
                <a:latin typeface="Tw Cen MT Condensed" panose="020B0606020104020203" pitchFamily="34" charset="0"/>
              </a:rPr>
              <a:t>Economic Growth</a:t>
            </a:r>
          </a:p>
          <a:p>
            <a:r>
              <a:rPr lang="en-US" sz="1400" b="1" dirty="0" smtClean="0">
                <a:solidFill>
                  <a:schemeClr val="bg1"/>
                </a:solidFill>
                <a:latin typeface="Tw Cen MT Condensed" panose="020B0606020104020203" pitchFamily="34" charset="0"/>
              </a:rPr>
              <a:t>(Levels of output in the economy, year on year)</a:t>
            </a:r>
            <a:endParaRPr lang="en-US" sz="1400" b="1" dirty="0">
              <a:solidFill>
                <a:schemeClr val="bg1"/>
              </a:solidFill>
              <a:latin typeface="Tw Cen MT Condensed" panose="020B0606020104020203" pitchFamily="34" charset="0"/>
            </a:endParaRPr>
          </a:p>
        </p:txBody>
      </p:sp>
      <p:sp>
        <p:nvSpPr>
          <p:cNvPr id="7" name="TextBox 6"/>
          <p:cNvSpPr txBox="1"/>
          <p:nvPr/>
        </p:nvSpPr>
        <p:spPr>
          <a:xfrm>
            <a:off x="6488283" y="2501380"/>
            <a:ext cx="2491638" cy="830997"/>
          </a:xfrm>
          <a:prstGeom prst="rect">
            <a:avLst/>
          </a:prstGeom>
          <a:solidFill>
            <a:schemeClr val="tx2"/>
          </a:solidFill>
        </p:spPr>
        <p:txBody>
          <a:bodyPr wrap="square" rtlCol="0">
            <a:spAutoFit/>
          </a:bodyPr>
          <a:lstStyle/>
          <a:p>
            <a:r>
              <a:rPr lang="en-US" sz="2000" b="1" dirty="0" smtClean="0">
                <a:solidFill>
                  <a:schemeClr val="bg1"/>
                </a:solidFill>
                <a:latin typeface="Tw Cen MT Condensed" panose="020B0606020104020203" pitchFamily="34" charset="0"/>
              </a:rPr>
              <a:t>Unemployment</a:t>
            </a:r>
          </a:p>
          <a:p>
            <a:r>
              <a:rPr lang="en-US" sz="1400" b="1" dirty="0" smtClean="0">
                <a:solidFill>
                  <a:schemeClr val="bg1"/>
                </a:solidFill>
                <a:latin typeface="Tw Cen MT Condensed" panose="020B0606020104020203" pitchFamily="34" charset="0"/>
              </a:rPr>
              <a:t>(Number of people who want a job and do not have a job)</a:t>
            </a:r>
            <a:endParaRPr lang="en-US" sz="1400" b="1" dirty="0">
              <a:solidFill>
                <a:schemeClr val="bg1"/>
              </a:solidFill>
              <a:latin typeface="Tw Cen MT Condensed" panose="020B0606020104020203" pitchFamily="34" charset="0"/>
            </a:endParaRPr>
          </a:p>
        </p:txBody>
      </p:sp>
      <p:sp>
        <p:nvSpPr>
          <p:cNvPr id="8" name="TextBox 7"/>
          <p:cNvSpPr txBox="1"/>
          <p:nvPr/>
        </p:nvSpPr>
        <p:spPr>
          <a:xfrm>
            <a:off x="6488282" y="3706531"/>
            <a:ext cx="2491639" cy="615553"/>
          </a:xfrm>
          <a:prstGeom prst="rect">
            <a:avLst/>
          </a:prstGeom>
          <a:solidFill>
            <a:schemeClr val="tx2"/>
          </a:solidFill>
        </p:spPr>
        <p:txBody>
          <a:bodyPr wrap="square" rtlCol="0">
            <a:spAutoFit/>
          </a:bodyPr>
          <a:lstStyle/>
          <a:p>
            <a:r>
              <a:rPr lang="en-US" sz="2000" b="1" dirty="0" smtClean="0">
                <a:solidFill>
                  <a:schemeClr val="bg1"/>
                </a:solidFill>
                <a:latin typeface="Tw Cen MT Condensed" panose="020B0606020104020203" pitchFamily="34" charset="0"/>
              </a:rPr>
              <a:t>Price Levels</a:t>
            </a:r>
          </a:p>
          <a:p>
            <a:r>
              <a:rPr lang="en-US" sz="1400" b="1" dirty="0" smtClean="0">
                <a:solidFill>
                  <a:schemeClr val="bg1"/>
                </a:solidFill>
                <a:latin typeface="Tw Cen MT Condensed" panose="020B0606020104020203" pitchFamily="34" charset="0"/>
              </a:rPr>
              <a:t>(Inflation and Deflation)</a:t>
            </a:r>
            <a:endParaRPr lang="en-US" sz="1400" b="1" dirty="0">
              <a:solidFill>
                <a:schemeClr val="bg1"/>
              </a:solidFill>
              <a:latin typeface="Tw Cen MT Condensed" panose="020B0606020104020203" pitchFamily="34" charset="0"/>
            </a:endParaRPr>
          </a:p>
        </p:txBody>
      </p:sp>
      <p:sp>
        <p:nvSpPr>
          <p:cNvPr id="9" name="TextBox 8"/>
          <p:cNvSpPr txBox="1"/>
          <p:nvPr/>
        </p:nvSpPr>
        <p:spPr>
          <a:xfrm>
            <a:off x="6488282" y="4751804"/>
            <a:ext cx="2491639" cy="615553"/>
          </a:xfrm>
          <a:prstGeom prst="rect">
            <a:avLst/>
          </a:prstGeom>
          <a:solidFill>
            <a:schemeClr val="tx2"/>
          </a:solidFill>
        </p:spPr>
        <p:txBody>
          <a:bodyPr wrap="square" rtlCol="0">
            <a:spAutoFit/>
          </a:bodyPr>
          <a:lstStyle/>
          <a:p>
            <a:r>
              <a:rPr lang="en-US" sz="2000" b="1" dirty="0" smtClean="0">
                <a:solidFill>
                  <a:schemeClr val="bg1"/>
                </a:solidFill>
                <a:latin typeface="Tw Cen MT Condensed" panose="020B0606020104020203" pitchFamily="34" charset="0"/>
              </a:rPr>
              <a:t>Balance of Payments </a:t>
            </a:r>
          </a:p>
          <a:p>
            <a:r>
              <a:rPr lang="en-US" sz="1400" b="1" dirty="0" smtClean="0">
                <a:solidFill>
                  <a:schemeClr val="bg1"/>
                </a:solidFill>
                <a:latin typeface="Tw Cen MT Condensed" panose="020B0606020104020203" pitchFamily="34" charset="0"/>
              </a:rPr>
              <a:t>(Current Account)</a:t>
            </a:r>
            <a:endParaRPr lang="en-US" sz="1400" b="1" dirty="0">
              <a:solidFill>
                <a:schemeClr val="bg1"/>
              </a:solidFill>
              <a:latin typeface="Tw Cen MT Condensed" panose="020B0606020104020203" pitchFamily="34" charset="0"/>
            </a:endParaRPr>
          </a:p>
        </p:txBody>
      </p:sp>
      <p:sp>
        <p:nvSpPr>
          <p:cNvPr id="10" name="TextBox 9"/>
          <p:cNvSpPr txBox="1"/>
          <p:nvPr/>
        </p:nvSpPr>
        <p:spPr>
          <a:xfrm>
            <a:off x="85419" y="1081505"/>
            <a:ext cx="2941866" cy="1323439"/>
          </a:xfrm>
          <a:prstGeom prst="rect">
            <a:avLst/>
          </a:prstGeom>
          <a:solidFill>
            <a:schemeClr val="tx2"/>
          </a:solidFill>
        </p:spPr>
        <p:txBody>
          <a:bodyPr wrap="square" rtlCol="0">
            <a:spAutoFit/>
          </a:bodyPr>
          <a:lstStyle/>
          <a:p>
            <a:r>
              <a:rPr lang="en-US" sz="2000" b="1" dirty="0" smtClean="0">
                <a:solidFill>
                  <a:schemeClr val="bg1"/>
                </a:solidFill>
                <a:latin typeface="Tw Cen MT Condensed" panose="020B0606020104020203" pitchFamily="34" charset="0"/>
              </a:rPr>
              <a:t>Floating Exchange Rate System</a:t>
            </a:r>
          </a:p>
          <a:p>
            <a:pPr marL="285750" indent="-285750">
              <a:buFont typeface="Arial" panose="020B0604020202020204" pitchFamily="34" charset="0"/>
              <a:buChar char="•"/>
            </a:pPr>
            <a:r>
              <a:rPr lang="en-US" sz="1200" b="1" dirty="0" smtClean="0">
                <a:solidFill>
                  <a:schemeClr val="bg1"/>
                </a:solidFill>
                <a:latin typeface="Tw Cen MT Condensed" panose="020B0606020104020203" pitchFamily="34" charset="0"/>
              </a:rPr>
              <a:t>Theoretically NO Government Intervention</a:t>
            </a:r>
          </a:p>
          <a:p>
            <a:pPr marL="285750" indent="-285750">
              <a:buFont typeface="Arial" panose="020B0604020202020204" pitchFamily="34" charset="0"/>
              <a:buChar char="•"/>
            </a:pPr>
            <a:r>
              <a:rPr lang="en-US" sz="1200" b="1" dirty="0" smtClean="0">
                <a:solidFill>
                  <a:schemeClr val="bg1"/>
                </a:solidFill>
                <a:latin typeface="Tw Cen MT Condensed" panose="020B0606020104020203" pitchFamily="34" charset="0"/>
              </a:rPr>
              <a:t>Exchange rate determined by traders on the FOREX markets</a:t>
            </a:r>
          </a:p>
          <a:p>
            <a:pPr marL="285750" indent="-285750">
              <a:buFont typeface="Arial" panose="020B0604020202020204" pitchFamily="34" charset="0"/>
              <a:buChar char="•"/>
            </a:pPr>
            <a:r>
              <a:rPr lang="en-US" sz="1200" b="1" dirty="0" smtClean="0">
                <a:solidFill>
                  <a:schemeClr val="bg1"/>
                </a:solidFill>
                <a:latin typeface="Tw Cen MT Condensed" panose="020B0606020104020203" pitchFamily="34" charset="0"/>
              </a:rPr>
              <a:t>Managed or ‘dirty’ float may occasionally occur (Government Intervention)</a:t>
            </a:r>
            <a:endParaRPr lang="en-US" sz="1200" b="1" dirty="0">
              <a:solidFill>
                <a:schemeClr val="bg1"/>
              </a:solidFill>
              <a:latin typeface="Tw Cen MT Condensed" panose="020B0606020104020203" pitchFamily="34" charset="0"/>
            </a:endParaRPr>
          </a:p>
        </p:txBody>
      </p:sp>
      <p:sp>
        <p:nvSpPr>
          <p:cNvPr id="11" name="TextBox 10"/>
          <p:cNvSpPr txBox="1"/>
          <p:nvPr/>
        </p:nvSpPr>
        <p:spPr>
          <a:xfrm>
            <a:off x="85419" y="3198700"/>
            <a:ext cx="2941866" cy="1138773"/>
          </a:xfrm>
          <a:prstGeom prst="rect">
            <a:avLst/>
          </a:prstGeom>
          <a:solidFill>
            <a:schemeClr val="tx2"/>
          </a:solidFill>
        </p:spPr>
        <p:txBody>
          <a:bodyPr wrap="square" rtlCol="0">
            <a:spAutoFit/>
          </a:bodyPr>
          <a:lstStyle/>
          <a:p>
            <a:r>
              <a:rPr lang="en-US" sz="2000" b="1" dirty="0" smtClean="0">
                <a:solidFill>
                  <a:schemeClr val="bg1"/>
                </a:solidFill>
                <a:latin typeface="Tw Cen MT Condensed" panose="020B0606020104020203" pitchFamily="34" charset="0"/>
              </a:rPr>
              <a:t>Fixed Exchange Rate System</a:t>
            </a:r>
          </a:p>
          <a:p>
            <a:pPr marL="285750" indent="-285750">
              <a:buFont typeface="Arial" panose="020B0604020202020204" pitchFamily="34" charset="0"/>
              <a:buChar char="•"/>
            </a:pPr>
            <a:r>
              <a:rPr lang="en-US" sz="1200" b="1" dirty="0" smtClean="0">
                <a:solidFill>
                  <a:schemeClr val="bg1"/>
                </a:solidFill>
                <a:latin typeface="Tw Cen MT Condensed" panose="020B0606020104020203" pitchFamily="34" charset="0"/>
              </a:rPr>
              <a:t>Fully-fixed (Gold Standard)</a:t>
            </a:r>
          </a:p>
          <a:p>
            <a:pPr marL="285750" indent="-285750">
              <a:buFont typeface="Arial" panose="020B0604020202020204" pitchFamily="34" charset="0"/>
              <a:buChar char="•"/>
            </a:pPr>
            <a:r>
              <a:rPr lang="en-US" sz="1200" b="1" dirty="0" smtClean="0">
                <a:solidFill>
                  <a:schemeClr val="bg1"/>
                </a:solidFill>
                <a:latin typeface="Tw Cen MT Condensed" panose="020B0606020104020203" pitchFamily="34" charset="0"/>
              </a:rPr>
              <a:t>Semi-fixed or Managed (Adjustable Peg) </a:t>
            </a:r>
          </a:p>
          <a:p>
            <a:pPr marL="742950" lvl="1" indent="-285750">
              <a:buFont typeface="Arial" panose="020B0604020202020204" pitchFamily="34" charset="0"/>
              <a:buChar char="•"/>
            </a:pPr>
            <a:r>
              <a:rPr lang="en-US" sz="1200" b="1" dirty="0" smtClean="0">
                <a:solidFill>
                  <a:schemeClr val="bg1"/>
                </a:solidFill>
                <a:latin typeface="Tw Cen MT Condensed" panose="020B0606020104020203" pitchFamily="34" charset="0"/>
              </a:rPr>
              <a:t>Bretton Woods</a:t>
            </a:r>
          </a:p>
          <a:p>
            <a:pPr marL="742950" lvl="1" indent="-285750">
              <a:buFont typeface="Arial" panose="020B0604020202020204" pitchFamily="34" charset="0"/>
              <a:buChar char="•"/>
            </a:pPr>
            <a:r>
              <a:rPr lang="en-US" sz="1200" b="1" dirty="0" smtClean="0">
                <a:solidFill>
                  <a:schemeClr val="bg1"/>
                </a:solidFill>
                <a:latin typeface="Tw Cen MT Condensed" panose="020B0606020104020203" pitchFamily="34" charset="0"/>
              </a:rPr>
              <a:t>Exchange Rate Mechanism</a:t>
            </a:r>
            <a:endParaRPr lang="en-US" sz="1200" b="1" dirty="0">
              <a:solidFill>
                <a:schemeClr val="bg1"/>
              </a:solidFill>
              <a:latin typeface="Tw Cen MT Condensed" panose="020B0606020104020203" pitchFamily="34" charset="0"/>
            </a:endParaRPr>
          </a:p>
        </p:txBody>
      </p:sp>
      <p:sp>
        <p:nvSpPr>
          <p:cNvPr id="12" name="TextBox 11"/>
          <p:cNvSpPr txBox="1"/>
          <p:nvPr/>
        </p:nvSpPr>
        <p:spPr>
          <a:xfrm>
            <a:off x="619127" y="612956"/>
            <a:ext cx="1356462" cy="369332"/>
          </a:xfrm>
          <a:prstGeom prst="rect">
            <a:avLst/>
          </a:prstGeom>
          <a:noFill/>
        </p:spPr>
        <p:txBody>
          <a:bodyPr wrap="none" rtlCol="0">
            <a:spAutoFit/>
          </a:bodyPr>
          <a:lstStyle/>
          <a:p>
            <a:r>
              <a:rPr lang="en-US" b="1" u="sng" dirty="0" smtClean="0">
                <a:latin typeface="Tw Cen MT Condensed" panose="020B0606020104020203" pitchFamily="34" charset="0"/>
              </a:rPr>
              <a:t>Determination</a:t>
            </a:r>
            <a:endParaRPr lang="en-US" b="1" u="sng" dirty="0">
              <a:latin typeface="Tw Cen MT Condensed" panose="020B0606020104020203" pitchFamily="34" charset="0"/>
            </a:endParaRPr>
          </a:p>
        </p:txBody>
      </p:sp>
      <p:sp>
        <p:nvSpPr>
          <p:cNvPr id="13" name="TextBox 12"/>
          <p:cNvSpPr txBox="1"/>
          <p:nvPr/>
        </p:nvSpPr>
        <p:spPr>
          <a:xfrm>
            <a:off x="6122389" y="712173"/>
            <a:ext cx="2518831" cy="369332"/>
          </a:xfrm>
          <a:prstGeom prst="rect">
            <a:avLst/>
          </a:prstGeom>
          <a:noFill/>
        </p:spPr>
        <p:txBody>
          <a:bodyPr wrap="none" rtlCol="0">
            <a:spAutoFit/>
          </a:bodyPr>
          <a:lstStyle/>
          <a:p>
            <a:r>
              <a:rPr lang="en-US" b="1" u="sng" dirty="0" smtClean="0">
                <a:latin typeface="Tw Cen MT Condensed" panose="020B0606020104020203" pitchFamily="34" charset="0"/>
              </a:rPr>
              <a:t>Effects on the </a:t>
            </a:r>
            <a:r>
              <a:rPr lang="en-US" b="1" u="sng" dirty="0" err="1" smtClean="0">
                <a:latin typeface="Tw Cen MT Condensed" panose="020B0606020104020203" pitchFamily="34" charset="0"/>
              </a:rPr>
              <a:t>Macroeconomy</a:t>
            </a:r>
            <a:endParaRPr lang="en-US" b="1" u="sng" dirty="0">
              <a:latin typeface="Tw Cen MT Condensed" panose="020B0606020104020203" pitchFamily="34" charset="0"/>
            </a:endParaRPr>
          </a:p>
        </p:txBody>
      </p:sp>
      <p:cxnSp>
        <p:nvCxnSpPr>
          <p:cNvPr id="15" name="Straight Arrow Connector 14"/>
          <p:cNvCxnSpPr>
            <a:stCxn id="10" idx="3"/>
            <a:endCxn id="5" idx="1"/>
          </p:cNvCxnSpPr>
          <p:nvPr/>
        </p:nvCxnSpPr>
        <p:spPr>
          <a:xfrm>
            <a:off x="3027285" y="1743225"/>
            <a:ext cx="587622" cy="19676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1" idx="3"/>
            <a:endCxn id="5" idx="1"/>
          </p:cNvCxnSpPr>
          <p:nvPr/>
        </p:nvCxnSpPr>
        <p:spPr>
          <a:xfrm flipV="1">
            <a:off x="3027285" y="3710897"/>
            <a:ext cx="587622" cy="57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5" idx="3"/>
            <a:endCxn id="6" idx="1"/>
          </p:cNvCxnSpPr>
          <p:nvPr/>
        </p:nvCxnSpPr>
        <p:spPr>
          <a:xfrm flipV="1">
            <a:off x="5773907" y="1676376"/>
            <a:ext cx="714375" cy="20345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5" idx="3"/>
            <a:endCxn id="7" idx="1"/>
          </p:cNvCxnSpPr>
          <p:nvPr/>
        </p:nvCxnSpPr>
        <p:spPr>
          <a:xfrm flipV="1">
            <a:off x="5773907" y="2916879"/>
            <a:ext cx="714376" cy="7940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5" idx="3"/>
            <a:endCxn id="8" idx="1"/>
          </p:cNvCxnSpPr>
          <p:nvPr/>
        </p:nvCxnSpPr>
        <p:spPr>
          <a:xfrm>
            <a:off x="5773907" y="3710897"/>
            <a:ext cx="714375" cy="3034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5" idx="3"/>
            <a:endCxn id="9" idx="1"/>
          </p:cNvCxnSpPr>
          <p:nvPr/>
        </p:nvCxnSpPr>
        <p:spPr>
          <a:xfrm>
            <a:off x="5773907" y="3710897"/>
            <a:ext cx="714375" cy="13486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85419" y="5153672"/>
            <a:ext cx="2941866" cy="1261884"/>
          </a:xfrm>
          <a:prstGeom prst="rect">
            <a:avLst/>
          </a:prstGeom>
          <a:solidFill>
            <a:schemeClr val="tx2"/>
          </a:solidFill>
        </p:spPr>
        <p:txBody>
          <a:bodyPr wrap="square" rtlCol="0">
            <a:spAutoFit/>
          </a:bodyPr>
          <a:lstStyle/>
          <a:p>
            <a:r>
              <a:rPr lang="en-US" sz="2000" b="1" dirty="0" smtClean="0">
                <a:solidFill>
                  <a:schemeClr val="bg1"/>
                </a:solidFill>
                <a:latin typeface="Tw Cen MT Condensed" panose="020B0606020104020203" pitchFamily="34" charset="0"/>
              </a:rPr>
              <a:t>Purchasing Power Parity Theory </a:t>
            </a:r>
            <a:r>
              <a:rPr lang="en-US" sz="2000" b="1" u="sng" dirty="0" smtClean="0">
                <a:solidFill>
                  <a:schemeClr val="bg1"/>
                </a:solidFill>
                <a:latin typeface="Tw Cen MT Condensed" panose="020B0606020104020203" pitchFamily="34" charset="0"/>
              </a:rPr>
              <a:t>(Long Run)</a:t>
            </a:r>
          </a:p>
          <a:p>
            <a:pPr marL="285750" indent="-285750">
              <a:buFont typeface="Arial" panose="020B0604020202020204" pitchFamily="34" charset="0"/>
              <a:buChar char="•"/>
            </a:pPr>
            <a:r>
              <a:rPr lang="en-US" sz="1200" b="1" dirty="0" smtClean="0">
                <a:solidFill>
                  <a:schemeClr val="bg1"/>
                </a:solidFill>
                <a:latin typeface="Tw Cen MT Condensed" panose="020B0606020104020203" pitchFamily="34" charset="0"/>
              </a:rPr>
              <a:t>Real Exchange Rate (not nominal)</a:t>
            </a:r>
          </a:p>
          <a:p>
            <a:pPr marL="285750" indent="-285750">
              <a:buFont typeface="Arial" panose="020B0604020202020204" pitchFamily="34" charset="0"/>
              <a:buChar char="•"/>
            </a:pPr>
            <a:r>
              <a:rPr lang="en-US" sz="1200" b="1" dirty="0" smtClean="0">
                <a:solidFill>
                  <a:schemeClr val="bg1"/>
                </a:solidFill>
                <a:latin typeface="Tw Cen MT Condensed" panose="020B0606020104020203" pitchFamily="34" charset="0"/>
              </a:rPr>
              <a:t>Determined by relative changes in price levels of a basket of goods in each country</a:t>
            </a:r>
            <a:endParaRPr lang="en-US" sz="1200" b="1" dirty="0">
              <a:solidFill>
                <a:schemeClr val="bg1"/>
              </a:solidFill>
              <a:latin typeface="Tw Cen MT Condensed" panose="020B0606020104020203" pitchFamily="34" charset="0"/>
            </a:endParaRPr>
          </a:p>
        </p:txBody>
      </p:sp>
      <p:cxnSp>
        <p:nvCxnSpPr>
          <p:cNvPr id="49" name="Straight Arrow Connector 48"/>
          <p:cNvCxnSpPr>
            <a:stCxn id="25" idx="3"/>
            <a:endCxn id="5" idx="1"/>
          </p:cNvCxnSpPr>
          <p:nvPr/>
        </p:nvCxnSpPr>
        <p:spPr>
          <a:xfrm flipV="1">
            <a:off x="3027285" y="3710897"/>
            <a:ext cx="587622" cy="20737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304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206375"/>
            <a:ext cx="8588375" cy="652462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b="1" dirty="0" smtClean="0">
                <a:latin typeface="Tw Cen MT Condensed" panose="020B0606020104020203" pitchFamily="34" charset="0"/>
              </a:rPr>
              <a:t>45:</a:t>
            </a:r>
            <a:endParaRPr lang="en-US" sz="9600" b="1" dirty="0">
              <a:latin typeface="Tw Cen MT Condensed" panose="020B0606020104020203" pitchFamily="34" charset="0"/>
            </a:endParaRPr>
          </a:p>
        </p:txBody>
      </p:sp>
    </p:spTree>
    <p:extLst>
      <p:ext uri="{BB962C8B-B14F-4D97-AF65-F5344CB8AC3E}">
        <p14:creationId xmlns:p14="http://schemas.microsoft.com/office/powerpoint/2010/main" val="20289004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206375"/>
            <a:ext cx="8588375" cy="652462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b="1" dirty="0" smtClean="0">
                <a:latin typeface="Tw Cen MT Condensed" panose="020B0606020104020203" pitchFamily="34" charset="0"/>
              </a:rPr>
              <a:t>45:</a:t>
            </a:r>
            <a:endParaRPr lang="en-US" sz="9600" b="1" dirty="0">
              <a:latin typeface="Tw Cen MT Condensed" panose="020B0606020104020203" pitchFamily="34" charset="0"/>
            </a:endParaRPr>
          </a:p>
        </p:txBody>
      </p:sp>
    </p:spTree>
    <p:extLst>
      <p:ext uri="{BB962C8B-B14F-4D97-AF65-F5344CB8AC3E}">
        <p14:creationId xmlns:p14="http://schemas.microsoft.com/office/powerpoint/2010/main" val="757774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04" y="88207"/>
            <a:ext cx="9006396" cy="1143000"/>
          </a:xfrm>
        </p:spPr>
        <p:txBody>
          <a:bodyPr>
            <a:noAutofit/>
          </a:bodyPr>
          <a:lstStyle/>
          <a:p>
            <a:r>
              <a:rPr lang="en-US" sz="3200" b="1" dirty="0" smtClean="0"/>
              <a:t>Evaluating Fixed .v. Floating Exchange Rates</a:t>
            </a:r>
            <a:endParaRPr lang="en-US"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3031173"/>
              </p:ext>
            </p:extLst>
          </p:nvPr>
        </p:nvGraphicFramePr>
        <p:xfrm>
          <a:off x="204188" y="1360503"/>
          <a:ext cx="8753381" cy="4907956"/>
        </p:xfrm>
        <a:graphic>
          <a:graphicData uri="http://schemas.openxmlformats.org/drawingml/2006/table">
            <a:tbl>
              <a:tblPr firstRow="1" bandRow="1">
                <a:tableStyleId>{5940675A-B579-460E-94D1-54222C63F5DA}</a:tableStyleId>
              </a:tblPr>
              <a:tblGrid>
                <a:gridCol w="2016017">
                  <a:extLst>
                    <a:ext uri="{9D8B030D-6E8A-4147-A177-3AD203B41FA5}">
                      <a16:colId xmlns:a16="http://schemas.microsoft.com/office/drawing/2014/main" val="20000"/>
                    </a:ext>
                  </a:extLst>
                </a:gridCol>
                <a:gridCol w="2096278">
                  <a:extLst>
                    <a:ext uri="{9D8B030D-6E8A-4147-A177-3AD203B41FA5}">
                      <a16:colId xmlns:a16="http://schemas.microsoft.com/office/drawing/2014/main" val="20001"/>
                    </a:ext>
                  </a:extLst>
                </a:gridCol>
                <a:gridCol w="538233">
                  <a:extLst>
                    <a:ext uri="{9D8B030D-6E8A-4147-A177-3AD203B41FA5}">
                      <a16:colId xmlns:a16="http://schemas.microsoft.com/office/drawing/2014/main" val="20002"/>
                    </a:ext>
                  </a:extLst>
                </a:gridCol>
                <a:gridCol w="1973524">
                  <a:extLst>
                    <a:ext uri="{9D8B030D-6E8A-4147-A177-3AD203B41FA5}">
                      <a16:colId xmlns:a16="http://schemas.microsoft.com/office/drawing/2014/main" val="20003"/>
                    </a:ext>
                  </a:extLst>
                </a:gridCol>
                <a:gridCol w="2129329">
                  <a:extLst>
                    <a:ext uri="{9D8B030D-6E8A-4147-A177-3AD203B41FA5}">
                      <a16:colId xmlns:a16="http://schemas.microsoft.com/office/drawing/2014/main" val="20004"/>
                    </a:ext>
                  </a:extLst>
                </a:gridCol>
              </a:tblGrid>
              <a:tr h="600671">
                <a:tc gridSpan="2">
                  <a:txBody>
                    <a:bodyPr/>
                    <a:lstStyle/>
                    <a:p>
                      <a:pPr algn="ctr"/>
                      <a:r>
                        <a:rPr lang="en-GB" b="1" dirty="0" smtClean="0">
                          <a:solidFill>
                            <a:srgbClr val="FF0000"/>
                          </a:solidFill>
                          <a:latin typeface="Tw Cen MT Condensed" panose="020B0606020104020203" pitchFamily="34" charset="0"/>
                        </a:rPr>
                        <a:t>FLOATING</a:t>
                      </a:r>
                      <a:endParaRPr lang="en-GB" b="1" dirty="0">
                        <a:solidFill>
                          <a:srgbClr val="FF0000"/>
                        </a:solidFill>
                      </a:endParaRPr>
                    </a:p>
                  </a:txBody>
                  <a:tcPr anchor="ctr"/>
                </a:tc>
                <a:tc hMerge="1">
                  <a:txBody>
                    <a:bodyPr/>
                    <a:lstStyle/>
                    <a:p>
                      <a:endParaRPr lang="en-GB" dirty="0"/>
                    </a:p>
                  </a:txBody>
                  <a:tcPr/>
                </a:tc>
                <a:tc>
                  <a:txBody>
                    <a:bodyPr/>
                    <a:lstStyle/>
                    <a:p>
                      <a:pPr algn="ctr"/>
                      <a:endParaRPr lang="en-GB" dirty="0">
                        <a:latin typeface="Tw Cen MT Condensed" panose="020B0606020104020203" pitchFamily="34" charset="0"/>
                      </a:endParaRPr>
                    </a:p>
                  </a:txBody>
                  <a:tcPr anchor="ctr">
                    <a:solidFill>
                      <a:schemeClr val="tx1"/>
                    </a:solidFill>
                  </a:tcPr>
                </a:tc>
                <a:tc gridSpan="2">
                  <a:txBody>
                    <a:bodyPr/>
                    <a:lstStyle/>
                    <a:p>
                      <a:pPr algn="ctr"/>
                      <a:r>
                        <a:rPr lang="en-GB" b="1" dirty="0" smtClean="0">
                          <a:solidFill>
                            <a:srgbClr val="FF0000"/>
                          </a:solidFill>
                          <a:latin typeface="Tw Cen MT Condensed" panose="020B0606020104020203" pitchFamily="34" charset="0"/>
                        </a:rPr>
                        <a:t>FIXED</a:t>
                      </a:r>
                      <a:endParaRPr lang="en-GB" b="1" baseline="0" dirty="0" smtClean="0">
                        <a:solidFill>
                          <a:srgbClr val="FF0000"/>
                        </a:solidFill>
                      </a:endParaRPr>
                    </a:p>
                    <a:p>
                      <a:pPr algn="ctr"/>
                      <a:r>
                        <a:rPr lang="en-GB" sz="1200" b="1" baseline="0" dirty="0" smtClean="0"/>
                        <a:t>Including semi-fixed or managed</a:t>
                      </a:r>
                      <a:endParaRPr lang="en-GB" sz="1200" b="1" dirty="0"/>
                    </a:p>
                  </a:txBody>
                  <a:tcPr anchor="ctr"/>
                </a:tc>
                <a:tc hMerge="1">
                  <a:txBody>
                    <a:bodyPr/>
                    <a:lstStyle/>
                    <a:p>
                      <a:endParaRPr lang="en-GB" dirty="0"/>
                    </a:p>
                  </a:txBody>
                  <a:tcPr/>
                </a:tc>
                <a:extLst>
                  <a:ext uri="{0D108BD9-81ED-4DB2-BD59-A6C34878D82A}">
                    <a16:rowId xmlns:a16="http://schemas.microsoft.com/office/drawing/2014/main" val="10000"/>
                  </a:ext>
                </a:extLst>
              </a:tr>
              <a:tr h="249366">
                <a:tc>
                  <a:txBody>
                    <a:bodyPr/>
                    <a:lstStyle/>
                    <a:p>
                      <a:pPr algn="ctr"/>
                      <a:r>
                        <a:rPr lang="en-GB" dirty="0" smtClean="0">
                          <a:latin typeface="Tw Cen MT Condensed" panose="020B0606020104020203" pitchFamily="34" charset="0"/>
                        </a:rPr>
                        <a:t>ADVANTAGES</a:t>
                      </a:r>
                      <a:endParaRPr lang="en-GB" dirty="0"/>
                    </a:p>
                  </a:txBody>
                  <a:tcPr/>
                </a:tc>
                <a:tc>
                  <a:txBody>
                    <a:bodyPr/>
                    <a:lstStyle/>
                    <a:p>
                      <a:pPr algn="ctr"/>
                      <a:r>
                        <a:rPr lang="en-GB" dirty="0" smtClean="0">
                          <a:latin typeface="Tw Cen MT Condensed" panose="020B0606020104020203" pitchFamily="34" charset="0"/>
                        </a:rPr>
                        <a:t>DISADVANTAGES</a:t>
                      </a:r>
                      <a:endParaRPr lang="en-GB" dirty="0"/>
                    </a:p>
                  </a:txBody>
                  <a:tcPr/>
                </a:tc>
                <a:tc>
                  <a:txBody>
                    <a:bodyPr/>
                    <a:lstStyle/>
                    <a:p>
                      <a:pPr algn="ctr"/>
                      <a:endParaRPr lang="en-GB" dirty="0">
                        <a:latin typeface="Tw Cen MT Condensed" panose="020B0606020104020203" pitchFamily="34" charset="0"/>
                      </a:endParaRPr>
                    </a:p>
                  </a:txBody>
                  <a:tcPr>
                    <a:solidFill>
                      <a:schemeClr val="tx1"/>
                    </a:solidFill>
                  </a:tcPr>
                </a:tc>
                <a:tc>
                  <a:txBody>
                    <a:bodyPr/>
                    <a:lstStyle/>
                    <a:p>
                      <a:pPr algn="ctr"/>
                      <a:r>
                        <a:rPr lang="en-GB" dirty="0" smtClean="0">
                          <a:latin typeface="Tw Cen MT Condensed" panose="020B0606020104020203" pitchFamily="34" charset="0"/>
                        </a:rPr>
                        <a:t>ADVANTAGES</a:t>
                      </a:r>
                      <a:endParaRPr lang="en-GB" dirty="0"/>
                    </a:p>
                  </a:txBody>
                  <a:tcPr/>
                </a:tc>
                <a:tc>
                  <a:txBody>
                    <a:bodyPr/>
                    <a:lstStyle/>
                    <a:p>
                      <a:pPr algn="ctr"/>
                      <a:r>
                        <a:rPr lang="en-GB" dirty="0" smtClean="0">
                          <a:latin typeface="Tw Cen MT Condensed" panose="020B0606020104020203" pitchFamily="34" charset="0"/>
                        </a:rPr>
                        <a:t>DISADVANTAGES</a:t>
                      </a:r>
                      <a:endParaRPr lang="en-GB" dirty="0"/>
                    </a:p>
                  </a:txBody>
                  <a:tcPr/>
                </a:tc>
                <a:extLst>
                  <a:ext uri="{0D108BD9-81ED-4DB2-BD59-A6C34878D82A}">
                    <a16:rowId xmlns:a16="http://schemas.microsoft.com/office/drawing/2014/main" val="10001"/>
                  </a:ext>
                </a:extLst>
              </a:tr>
              <a:tr h="1990086">
                <a:tc>
                  <a:txBody>
                    <a:bodyPr/>
                    <a:lstStyle/>
                    <a:p>
                      <a:r>
                        <a:rPr lang="en-GB" sz="1000" u="sng" dirty="0" smtClean="0">
                          <a:latin typeface="Tw Cen MT Condensed" panose="020B0606020104020203" pitchFamily="34" charset="0"/>
                        </a:rPr>
                        <a:t>SMOOTH ADJUSTMENT</a:t>
                      </a:r>
                    </a:p>
                  </a:txBody>
                  <a:tcPr/>
                </a:tc>
                <a:tc>
                  <a:txBody>
                    <a:bodyPr/>
                    <a:lstStyle/>
                    <a:p>
                      <a:r>
                        <a:rPr lang="en-GB" sz="1000" u="sng" dirty="0" smtClean="0">
                          <a:latin typeface="Tw Cen MT Condensed" panose="020B0606020104020203" pitchFamily="34" charset="0"/>
                        </a:rPr>
                        <a:t>SPECULATION</a:t>
                      </a:r>
                      <a:r>
                        <a:rPr lang="en-GB" sz="1000" u="sng" baseline="0" dirty="0" smtClean="0"/>
                        <a:t> ISSUES</a:t>
                      </a:r>
                    </a:p>
                  </a:txBody>
                  <a:tcPr/>
                </a:tc>
                <a:tc>
                  <a:txBody>
                    <a:bodyPr/>
                    <a:lstStyle/>
                    <a:p>
                      <a:endParaRPr lang="en-GB" dirty="0">
                        <a:latin typeface="Tw Cen MT Condensed" panose="020B0606020104020203" pitchFamily="34" charset="0"/>
                      </a:endParaRPr>
                    </a:p>
                  </a:txBody>
                  <a:tcPr>
                    <a:solidFill>
                      <a:schemeClr val="tx1"/>
                    </a:solidFill>
                  </a:tcPr>
                </a:tc>
                <a:tc>
                  <a:txBody>
                    <a:bodyPr/>
                    <a:lstStyle/>
                    <a:p>
                      <a:r>
                        <a:rPr lang="en-GB" sz="1050" u="sng" dirty="0" smtClean="0">
                          <a:latin typeface="Tw Cen MT Condensed" panose="020B0606020104020203" pitchFamily="34" charset="0"/>
                        </a:rPr>
                        <a:t>TRADING CERTAINTY</a:t>
                      </a:r>
                    </a:p>
                  </a:txBody>
                  <a:tcPr/>
                </a:tc>
                <a:tc>
                  <a:txBody>
                    <a:bodyPr/>
                    <a:lstStyle/>
                    <a:p>
                      <a:r>
                        <a:rPr lang="en-GB" sz="1050" u="sng" dirty="0" smtClean="0">
                          <a:latin typeface="Tw Cen MT Condensed" panose="020B0606020104020203" pitchFamily="34" charset="0"/>
                        </a:rPr>
                        <a:t>INFLEXIBILITY: </a:t>
                      </a:r>
                    </a:p>
                  </a:txBody>
                  <a:tcPr/>
                </a:tc>
                <a:extLst>
                  <a:ext uri="{0D108BD9-81ED-4DB2-BD59-A6C34878D82A}">
                    <a16:rowId xmlns:a16="http://schemas.microsoft.com/office/drawing/2014/main" val="10002"/>
                  </a:ext>
                </a:extLst>
              </a:tr>
              <a:tr h="1951439">
                <a:tc>
                  <a:txBody>
                    <a:bodyPr/>
                    <a:lstStyle/>
                    <a:p>
                      <a:r>
                        <a:rPr lang="en-GB" sz="1000" u="sng" dirty="0" smtClean="0">
                          <a:latin typeface="Tw Cen MT Condensed" panose="020B0606020104020203" pitchFamily="34" charset="0"/>
                        </a:rPr>
                        <a:t>PURSUE DOMESTIC MACRO</a:t>
                      </a:r>
                      <a:r>
                        <a:rPr lang="en-GB" sz="1000" u="sng" baseline="0" dirty="0" smtClean="0"/>
                        <a:t> POLICY OBJECTIVES</a:t>
                      </a:r>
                    </a:p>
                    <a:p>
                      <a:endParaRPr lang="en-GB" sz="1000" dirty="0"/>
                    </a:p>
                  </a:txBody>
                  <a:tcPr/>
                </a:tc>
                <a:tc>
                  <a:txBody>
                    <a:bodyPr/>
                    <a:lstStyle/>
                    <a:p>
                      <a:r>
                        <a:rPr lang="en-GB" sz="1000" u="sng" dirty="0" smtClean="0">
                          <a:latin typeface="Tw Cen MT Condensed" panose="020B0606020104020203" pitchFamily="34" charset="0"/>
                        </a:rPr>
                        <a:t>INFLATIONARY TENDENCIES</a:t>
                      </a:r>
                    </a:p>
                    <a:p>
                      <a:endParaRPr lang="en-GB" sz="1000" dirty="0"/>
                    </a:p>
                  </a:txBody>
                  <a:tcPr/>
                </a:tc>
                <a:tc>
                  <a:txBody>
                    <a:bodyPr/>
                    <a:lstStyle/>
                    <a:p>
                      <a:endParaRPr lang="en-GB" dirty="0">
                        <a:latin typeface="Tw Cen MT Condensed" panose="020B0606020104020203" pitchFamily="34" charset="0"/>
                      </a:endParaRPr>
                    </a:p>
                  </a:txBody>
                  <a:tcPr>
                    <a:solidFill>
                      <a:schemeClr val="tx1"/>
                    </a:solidFill>
                  </a:tcPr>
                </a:tc>
                <a:tc>
                  <a:txBody>
                    <a:bodyPr/>
                    <a:lstStyle/>
                    <a:p>
                      <a:r>
                        <a:rPr lang="en-GB" sz="1050" u="sng" dirty="0" smtClean="0">
                          <a:latin typeface="Tw Cen MT Condensed" panose="020B0606020104020203" pitchFamily="34" charset="0"/>
                        </a:rPr>
                        <a:t>ANTI INFLATIONARY</a:t>
                      </a:r>
                    </a:p>
                  </a:txBody>
                  <a:tcPr/>
                </a:tc>
                <a:tc>
                  <a:txBody>
                    <a:bodyPr/>
                    <a:lstStyle/>
                    <a:p>
                      <a:r>
                        <a:rPr lang="en-GB" sz="1050" u="sng" dirty="0" smtClean="0">
                          <a:latin typeface="Tw Cen MT Condensed" panose="020B0606020104020203" pitchFamily="34" charset="0"/>
                        </a:rPr>
                        <a:t>COST OF MAINTAINING CURRENCY</a:t>
                      </a:r>
                      <a:endParaRPr lang="en-GB" sz="1050" u="sng" baseline="0" dirty="0" smtClean="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121601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Evaluating Fixed .v. Floating Exchange Rates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4622940"/>
              </p:ext>
            </p:extLst>
          </p:nvPr>
        </p:nvGraphicFramePr>
        <p:xfrm>
          <a:off x="204188" y="1600200"/>
          <a:ext cx="8753381" cy="4706620"/>
        </p:xfrm>
        <a:graphic>
          <a:graphicData uri="http://schemas.openxmlformats.org/drawingml/2006/table">
            <a:tbl>
              <a:tblPr firstRow="1" bandRow="1">
                <a:tableStyleId>{5940675A-B579-460E-94D1-54222C63F5DA}</a:tableStyleId>
              </a:tblPr>
              <a:tblGrid>
                <a:gridCol w="2016017">
                  <a:extLst>
                    <a:ext uri="{9D8B030D-6E8A-4147-A177-3AD203B41FA5}">
                      <a16:colId xmlns:a16="http://schemas.microsoft.com/office/drawing/2014/main" val="20000"/>
                    </a:ext>
                  </a:extLst>
                </a:gridCol>
                <a:gridCol w="2096278">
                  <a:extLst>
                    <a:ext uri="{9D8B030D-6E8A-4147-A177-3AD203B41FA5}">
                      <a16:colId xmlns:a16="http://schemas.microsoft.com/office/drawing/2014/main" val="20001"/>
                    </a:ext>
                  </a:extLst>
                </a:gridCol>
                <a:gridCol w="538233">
                  <a:extLst>
                    <a:ext uri="{9D8B030D-6E8A-4147-A177-3AD203B41FA5}">
                      <a16:colId xmlns:a16="http://schemas.microsoft.com/office/drawing/2014/main" val="20002"/>
                    </a:ext>
                  </a:extLst>
                </a:gridCol>
                <a:gridCol w="1973524">
                  <a:extLst>
                    <a:ext uri="{9D8B030D-6E8A-4147-A177-3AD203B41FA5}">
                      <a16:colId xmlns:a16="http://schemas.microsoft.com/office/drawing/2014/main" val="20003"/>
                    </a:ext>
                  </a:extLst>
                </a:gridCol>
                <a:gridCol w="2129329">
                  <a:extLst>
                    <a:ext uri="{9D8B030D-6E8A-4147-A177-3AD203B41FA5}">
                      <a16:colId xmlns:a16="http://schemas.microsoft.com/office/drawing/2014/main" val="20004"/>
                    </a:ext>
                  </a:extLst>
                </a:gridCol>
              </a:tblGrid>
              <a:tr h="370840">
                <a:tc gridSpan="2">
                  <a:txBody>
                    <a:bodyPr/>
                    <a:lstStyle/>
                    <a:p>
                      <a:pPr algn="ctr"/>
                      <a:r>
                        <a:rPr lang="en-GB" b="1" dirty="0" smtClean="0">
                          <a:solidFill>
                            <a:srgbClr val="FF0000"/>
                          </a:solidFill>
                          <a:latin typeface="Tw Cen MT Condensed" panose="020B0606020104020203" pitchFamily="34" charset="0"/>
                        </a:rPr>
                        <a:t>FLOATING</a:t>
                      </a:r>
                      <a:endParaRPr lang="en-GB" b="1" dirty="0">
                        <a:solidFill>
                          <a:srgbClr val="FF0000"/>
                        </a:solidFill>
                      </a:endParaRPr>
                    </a:p>
                  </a:txBody>
                  <a:tcPr anchor="ctr"/>
                </a:tc>
                <a:tc hMerge="1">
                  <a:txBody>
                    <a:bodyPr/>
                    <a:lstStyle/>
                    <a:p>
                      <a:endParaRPr lang="en-GB" dirty="0"/>
                    </a:p>
                  </a:txBody>
                  <a:tcPr/>
                </a:tc>
                <a:tc>
                  <a:txBody>
                    <a:bodyPr/>
                    <a:lstStyle/>
                    <a:p>
                      <a:pPr algn="ctr"/>
                      <a:endParaRPr lang="en-GB" dirty="0">
                        <a:latin typeface="Tw Cen MT Condensed" panose="020B0606020104020203" pitchFamily="34" charset="0"/>
                      </a:endParaRPr>
                    </a:p>
                  </a:txBody>
                  <a:tcPr anchor="ctr">
                    <a:solidFill>
                      <a:schemeClr val="tx1"/>
                    </a:solidFill>
                  </a:tcPr>
                </a:tc>
                <a:tc gridSpan="2">
                  <a:txBody>
                    <a:bodyPr/>
                    <a:lstStyle/>
                    <a:p>
                      <a:pPr algn="ctr"/>
                      <a:r>
                        <a:rPr lang="en-GB" b="1" dirty="0" smtClean="0">
                          <a:solidFill>
                            <a:srgbClr val="FF0000"/>
                          </a:solidFill>
                          <a:latin typeface="Tw Cen MT Condensed" panose="020B0606020104020203" pitchFamily="34" charset="0"/>
                        </a:rPr>
                        <a:t>FIXED</a:t>
                      </a:r>
                      <a:endParaRPr lang="en-GB" b="1" baseline="0" dirty="0" smtClean="0">
                        <a:solidFill>
                          <a:srgbClr val="FF0000"/>
                        </a:solidFill>
                      </a:endParaRPr>
                    </a:p>
                    <a:p>
                      <a:pPr algn="ctr"/>
                      <a:r>
                        <a:rPr lang="en-GB" sz="1200" b="1" baseline="0" dirty="0" smtClean="0"/>
                        <a:t>Including semi-fixed or managed</a:t>
                      </a:r>
                      <a:endParaRPr lang="en-GB" sz="1200" b="1" dirty="0"/>
                    </a:p>
                  </a:txBody>
                  <a:tcPr anchor="ctr"/>
                </a:tc>
                <a:tc hMerge="1">
                  <a:txBody>
                    <a:bodyPr/>
                    <a:lstStyle/>
                    <a:p>
                      <a:endParaRPr lang="en-GB" dirty="0"/>
                    </a:p>
                  </a:txBody>
                  <a:tcPr/>
                </a:tc>
                <a:extLst>
                  <a:ext uri="{0D108BD9-81ED-4DB2-BD59-A6C34878D82A}">
                    <a16:rowId xmlns:a16="http://schemas.microsoft.com/office/drawing/2014/main" val="10000"/>
                  </a:ext>
                </a:extLst>
              </a:tr>
              <a:tr h="370840">
                <a:tc>
                  <a:txBody>
                    <a:bodyPr/>
                    <a:lstStyle/>
                    <a:p>
                      <a:pPr algn="ctr"/>
                      <a:r>
                        <a:rPr lang="en-GB" dirty="0" smtClean="0">
                          <a:latin typeface="Tw Cen MT Condensed" panose="020B0606020104020203" pitchFamily="34" charset="0"/>
                        </a:rPr>
                        <a:t>ADVANTAGES</a:t>
                      </a:r>
                      <a:endParaRPr lang="en-GB" dirty="0"/>
                    </a:p>
                  </a:txBody>
                  <a:tcPr/>
                </a:tc>
                <a:tc>
                  <a:txBody>
                    <a:bodyPr/>
                    <a:lstStyle/>
                    <a:p>
                      <a:pPr algn="ctr"/>
                      <a:r>
                        <a:rPr lang="en-GB" dirty="0" smtClean="0">
                          <a:latin typeface="Tw Cen MT Condensed" panose="020B0606020104020203" pitchFamily="34" charset="0"/>
                        </a:rPr>
                        <a:t>DISADVANTAGES</a:t>
                      </a:r>
                      <a:endParaRPr lang="en-GB" dirty="0"/>
                    </a:p>
                  </a:txBody>
                  <a:tcPr/>
                </a:tc>
                <a:tc>
                  <a:txBody>
                    <a:bodyPr/>
                    <a:lstStyle/>
                    <a:p>
                      <a:pPr algn="ctr"/>
                      <a:endParaRPr lang="en-GB" dirty="0">
                        <a:latin typeface="Tw Cen MT Condensed" panose="020B0606020104020203" pitchFamily="34" charset="0"/>
                      </a:endParaRPr>
                    </a:p>
                  </a:txBody>
                  <a:tcPr>
                    <a:solidFill>
                      <a:schemeClr val="tx1"/>
                    </a:solidFill>
                  </a:tcPr>
                </a:tc>
                <a:tc>
                  <a:txBody>
                    <a:bodyPr/>
                    <a:lstStyle/>
                    <a:p>
                      <a:pPr algn="ctr"/>
                      <a:r>
                        <a:rPr lang="en-GB" dirty="0" smtClean="0">
                          <a:latin typeface="Tw Cen MT Condensed" panose="020B0606020104020203" pitchFamily="34" charset="0"/>
                        </a:rPr>
                        <a:t>ADVANTAGES</a:t>
                      </a:r>
                      <a:endParaRPr lang="en-GB" dirty="0"/>
                    </a:p>
                  </a:txBody>
                  <a:tcPr/>
                </a:tc>
                <a:tc>
                  <a:txBody>
                    <a:bodyPr/>
                    <a:lstStyle/>
                    <a:p>
                      <a:pPr algn="ctr"/>
                      <a:r>
                        <a:rPr lang="en-GB" dirty="0" smtClean="0">
                          <a:latin typeface="Tw Cen MT Condensed" panose="020B0606020104020203" pitchFamily="34" charset="0"/>
                        </a:rPr>
                        <a:t>DISADVANTAGES</a:t>
                      </a:r>
                      <a:endParaRPr lang="en-GB" dirty="0"/>
                    </a:p>
                  </a:txBody>
                  <a:tcPr/>
                </a:tc>
                <a:extLst>
                  <a:ext uri="{0D108BD9-81ED-4DB2-BD59-A6C34878D82A}">
                    <a16:rowId xmlns:a16="http://schemas.microsoft.com/office/drawing/2014/main" val="10001"/>
                  </a:ext>
                </a:extLst>
              </a:tr>
              <a:tr h="370840">
                <a:tc>
                  <a:txBody>
                    <a:bodyPr/>
                    <a:lstStyle/>
                    <a:p>
                      <a:r>
                        <a:rPr lang="en-GB" sz="1000" u="sng" dirty="0" smtClean="0">
                          <a:latin typeface="Tw Cen MT Condensed" panose="020B0606020104020203" pitchFamily="34" charset="0"/>
                        </a:rPr>
                        <a:t>SMOOTH ADJUSTMENT</a:t>
                      </a:r>
                    </a:p>
                    <a:p>
                      <a:r>
                        <a:rPr lang="en-GB" sz="1000" dirty="0" smtClean="0"/>
                        <a:t>Balance of payments deficits on the current</a:t>
                      </a:r>
                      <a:r>
                        <a:rPr lang="en-GB" sz="1000" baseline="0" dirty="0" smtClean="0"/>
                        <a:t> or financial account can be adjusted easily.</a:t>
                      </a:r>
                    </a:p>
                    <a:p>
                      <a:r>
                        <a:rPr lang="en-GB" sz="1000" baseline="0" dirty="0" smtClean="0"/>
                        <a:t>Do not have to rely on deflationary policies to rebalance the balance of payments as currency can now devalue.</a:t>
                      </a:r>
                      <a:endParaRPr lang="en-GB" sz="1000" dirty="0"/>
                    </a:p>
                  </a:txBody>
                  <a:tcPr/>
                </a:tc>
                <a:tc>
                  <a:txBody>
                    <a:bodyPr/>
                    <a:lstStyle/>
                    <a:p>
                      <a:r>
                        <a:rPr lang="en-GB" sz="1000" u="sng" dirty="0" smtClean="0">
                          <a:latin typeface="Tw Cen MT Condensed" panose="020B0606020104020203" pitchFamily="34" charset="0"/>
                        </a:rPr>
                        <a:t>SPECULATION</a:t>
                      </a:r>
                      <a:r>
                        <a:rPr lang="en-GB" sz="1000" u="sng" baseline="0" dirty="0" smtClean="0"/>
                        <a:t> ISSUES</a:t>
                      </a:r>
                    </a:p>
                    <a:p>
                      <a:r>
                        <a:rPr lang="en-GB" sz="1000" dirty="0" smtClean="0"/>
                        <a:t>Currency does not just adjust because of trade changes but also because of capital</a:t>
                      </a:r>
                      <a:r>
                        <a:rPr lang="en-GB" sz="1000" baseline="0" dirty="0" smtClean="0"/>
                        <a:t> flows</a:t>
                      </a:r>
                      <a:r>
                        <a:rPr lang="en-GB" sz="1000" dirty="0" smtClean="0"/>
                        <a:t>.  In fact,  90% of currency transactions taking place are due to capital flows.</a:t>
                      </a:r>
                      <a:r>
                        <a:rPr lang="en-GB" sz="1000" baseline="0" dirty="0" smtClean="0"/>
                        <a:t>  Currencies in the short run can be vulnerable to ‘hot money’ flows as wealthy individuals move their money around the world.</a:t>
                      </a:r>
                      <a:endParaRPr lang="en-GB" sz="1000" dirty="0"/>
                    </a:p>
                  </a:txBody>
                  <a:tcPr/>
                </a:tc>
                <a:tc>
                  <a:txBody>
                    <a:bodyPr/>
                    <a:lstStyle/>
                    <a:p>
                      <a:endParaRPr lang="en-GB" dirty="0">
                        <a:latin typeface="Tw Cen MT Condensed" panose="020B0606020104020203" pitchFamily="34" charset="0"/>
                      </a:endParaRPr>
                    </a:p>
                  </a:txBody>
                  <a:tcPr>
                    <a:solidFill>
                      <a:schemeClr val="tx1"/>
                    </a:solidFill>
                  </a:tcPr>
                </a:tc>
                <a:tc>
                  <a:txBody>
                    <a:bodyPr/>
                    <a:lstStyle/>
                    <a:p>
                      <a:r>
                        <a:rPr lang="en-GB" sz="1050" u="sng" dirty="0" smtClean="0">
                          <a:latin typeface="Tw Cen MT Condensed" panose="020B0606020104020203" pitchFamily="34" charset="0"/>
                        </a:rPr>
                        <a:t>TRADING CERTAINTY</a:t>
                      </a:r>
                    </a:p>
                    <a:p>
                      <a:r>
                        <a:rPr lang="en-GB" sz="1050" dirty="0" smtClean="0"/>
                        <a:t>Currency is stable and traders know the relative value</a:t>
                      </a:r>
                      <a:r>
                        <a:rPr lang="en-GB" sz="1050" baseline="0" dirty="0" smtClean="0"/>
                        <a:t> of currencies.</a:t>
                      </a:r>
                      <a:endParaRPr lang="en-GB" sz="1050" dirty="0"/>
                    </a:p>
                  </a:txBody>
                  <a:tcPr/>
                </a:tc>
                <a:tc>
                  <a:txBody>
                    <a:bodyPr/>
                    <a:lstStyle/>
                    <a:p>
                      <a:r>
                        <a:rPr lang="en-GB" sz="1050" u="sng" dirty="0" smtClean="0">
                          <a:latin typeface="Tw Cen MT Condensed" panose="020B0606020104020203" pitchFamily="34" charset="0"/>
                        </a:rPr>
                        <a:t>INFLEXIBILITY: </a:t>
                      </a:r>
                    </a:p>
                    <a:p>
                      <a:r>
                        <a:rPr lang="en-GB" sz="1050" dirty="0" smtClean="0"/>
                        <a:t>Inability to adjust to a </a:t>
                      </a:r>
                      <a:r>
                        <a:rPr lang="en-GB" sz="1050" dirty="0" err="1" smtClean="0"/>
                        <a:t>BoP</a:t>
                      </a:r>
                      <a:r>
                        <a:rPr lang="en-GB" sz="1050" dirty="0" smtClean="0"/>
                        <a:t> surplus or deficit.</a:t>
                      </a:r>
                    </a:p>
                    <a:p>
                      <a:r>
                        <a:rPr lang="en-GB" sz="1050" dirty="0" smtClean="0"/>
                        <a:t>As inflation changes in</a:t>
                      </a:r>
                      <a:r>
                        <a:rPr lang="en-GB" sz="1050" baseline="0" dirty="0" smtClean="0"/>
                        <a:t> different countries</a:t>
                      </a:r>
                      <a:r>
                        <a:rPr lang="en-GB" sz="1050" dirty="0" smtClean="0"/>
                        <a:t>,</a:t>
                      </a:r>
                      <a:r>
                        <a:rPr lang="en-GB" sz="1050" baseline="0" dirty="0" smtClean="0"/>
                        <a:t> the current accounts around the world move into surplus or deficit.  These deficits and surplus’s will stay permanent if ER’s are unable to adjust.</a:t>
                      </a:r>
                    </a:p>
                  </a:txBody>
                  <a:tcPr/>
                </a:tc>
                <a:extLst>
                  <a:ext uri="{0D108BD9-81ED-4DB2-BD59-A6C34878D82A}">
                    <a16:rowId xmlns:a16="http://schemas.microsoft.com/office/drawing/2014/main" val="10002"/>
                  </a:ext>
                </a:extLst>
              </a:tr>
              <a:tr h="435696">
                <a:tc>
                  <a:txBody>
                    <a:bodyPr/>
                    <a:lstStyle/>
                    <a:p>
                      <a:r>
                        <a:rPr lang="en-GB" sz="1000" u="sng" dirty="0" smtClean="0">
                          <a:latin typeface="Tw Cen MT Condensed" panose="020B0606020104020203" pitchFamily="34" charset="0"/>
                        </a:rPr>
                        <a:t>PURSUE DOMESTIC MACRO</a:t>
                      </a:r>
                      <a:r>
                        <a:rPr lang="en-GB" sz="1000" u="sng" baseline="0" dirty="0" smtClean="0"/>
                        <a:t> POLICY OBJECTIVES</a:t>
                      </a:r>
                    </a:p>
                    <a:p>
                      <a:r>
                        <a:rPr lang="en-GB" sz="1000" baseline="0" dirty="0" smtClean="0"/>
                        <a:t>Balance of payments issues (prolonged deficits etc.) can now be ignored to pursue better economic growth, lower unemployment and stable prices</a:t>
                      </a:r>
                    </a:p>
                    <a:p>
                      <a:endParaRPr lang="en-GB" sz="1000" dirty="0"/>
                    </a:p>
                  </a:txBody>
                  <a:tcPr/>
                </a:tc>
                <a:tc>
                  <a:txBody>
                    <a:bodyPr/>
                    <a:lstStyle/>
                    <a:p>
                      <a:r>
                        <a:rPr lang="en-GB" sz="1000" u="sng" dirty="0" smtClean="0">
                          <a:latin typeface="Tw Cen MT Condensed" panose="020B0606020104020203" pitchFamily="34" charset="0"/>
                        </a:rPr>
                        <a:t>INFLATIONARY TENDENCIES</a:t>
                      </a:r>
                    </a:p>
                    <a:p>
                      <a:r>
                        <a:rPr lang="en-GB" sz="1000" baseline="0" dirty="0" smtClean="0"/>
                        <a:t>Devaluation can lead to cost push inflation (SRAS to the left as imports more expensive for firms costs of production) and demand pull inflation (AD boosted due to export growth)</a:t>
                      </a:r>
                    </a:p>
                    <a:p>
                      <a:endParaRPr lang="en-GB" sz="1000" dirty="0"/>
                    </a:p>
                  </a:txBody>
                  <a:tcPr/>
                </a:tc>
                <a:tc>
                  <a:txBody>
                    <a:bodyPr/>
                    <a:lstStyle/>
                    <a:p>
                      <a:endParaRPr lang="en-GB" dirty="0">
                        <a:latin typeface="Tw Cen MT Condensed" panose="020B0606020104020203" pitchFamily="34" charset="0"/>
                      </a:endParaRPr>
                    </a:p>
                  </a:txBody>
                  <a:tcPr>
                    <a:solidFill>
                      <a:schemeClr val="tx1"/>
                    </a:solidFill>
                  </a:tcPr>
                </a:tc>
                <a:tc>
                  <a:txBody>
                    <a:bodyPr/>
                    <a:lstStyle/>
                    <a:p>
                      <a:r>
                        <a:rPr lang="en-GB" sz="1050" u="sng" dirty="0" smtClean="0">
                          <a:latin typeface="Tw Cen MT Condensed" panose="020B0606020104020203" pitchFamily="34" charset="0"/>
                        </a:rPr>
                        <a:t>ANTI INFLATIONARY</a:t>
                      </a:r>
                    </a:p>
                    <a:p>
                      <a:r>
                        <a:rPr lang="en-GB" sz="1050" dirty="0" smtClean="0"/>
                        <a:t>Incentive</a:t>
                      </a:r>
                      <a:r>
                        <a:rPr lang="en-GB" sz="1050" baseline="0" dirty="0" smtClean="0"/>
                        <a:t> to control inflation to prevent balance of payment current account deficits.</a:t>
                      </a:r>
                      <a:endParaRPr lang="en-GB" sz="1050" dirty="0"/>
                    </a:p>
                  </a:txBody>
                  <a:tcPr/>
                </a:tc>
                <a:tc>
                  <a:txBody>
                    <a:bodyPr/>
                    <a:lstStyle/>
                    <a:p>
                      <a:r>
                        <a:rPr lang="en-GB" sz="1050" u="sng" dirty="0" smtClean="0">
                          <a:latin typeface="Tw Cen MT Condensed" panose="020B0606020104020203" pitchFamily="34" charset="0"/>
                        </a:rPr>
                        <a:t>COST OF MAINTAINING CURRENCY</a:t>
                      </a:r>
                      <a:endParaRPr lang="en-GB" sz="1050" u="sng" baseline="0" dirty="0" smtClean="0"/>
                    </a:p>
                    <a:p>
                      <a:r>
                        <a:rPr lang="en-GB" sz="1050" baseline="0" dirty="0" smtClean="0"/>
                        <a:t>Should a deficit on the </a:t>
                      </a:r>
                      <a:r>
                        <a:rPr lang="en-GB" sz="1050" baseline="0" dirty="0" err="1" smtClean="0"/>
                        <a:t>BoP</a:t>
                      </a:r>
                      <a:r>
                        <a:rPr lang="en-GB" sz="1050" baseline="0" dirty="0" smtClean="0"/>
                        <a:t> become unsustainable then pressure for currency to devalue.  If this cannot happen then there must be deflationary reductions (rising interest rates etc.) = hurts living standards.</a:t>
                      </a:r>
                    </a:p>
                    <a:p>
                      <a:r>
                        <a:rPr lang="en-GB" sz="1050" baseline="0" dirty="0" smtClean="0"/>
                        <a:t>Speculators may also attack if they see a weakness in maintaining the fixed currency to force Government’s to spend lots </a:t>
                      </a:r>
                      <a:r>
                        <a:rPr lang="en-GB" sz="1050" baseline="0" dirty="0" err="1" smtClean="0"/>
                        <a:t>oftheir</a:t>
                      </a:r>
                      <a:r>
                        <a:rPr lang="en-GB" sz="1050" baseline="0" dirty="0" smtClean="0"/>
                        <a:t> foreign exchange reserves.</a:t>
                      </a:r>
                      <a:endParaRPr lang="en-GB" sz="105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94538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206375"/>
            <a:ext cx="8588375" cy="652462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b="1" dirty="0" smtClean="0">
                <a:latin typeface="Tw Cen MT Condensed" panose="020B0606020104020203" pitchFamily="34" charset="0"/>
              </a:rPr>
              <a:t>END</a:t>
            </a:r>
            <a:endParaRPr lang="en-US" sz="9600" b="1" dirty="0">
              <a:latin typeface="Tw Cen MT Condensed" panose="020B0606020104020203" pitchFamily="34" charset="0"/>
            </a:endParaRPr>
          </a:p>
        </p:txBody>
      </p:sp>
    </p:spTree>
    <p:extLst>
      <p:ext uri="{BB962C8B-B14F-4D97-AF65-F5344CB8AC3E}">
        <p14:creationId xmlns:p14="http://schemas.microsoft.com/office/powerpoint/2010/main" val="1973661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Speculators</a:t>
            </a:r>
            <a:endParaRPr lang="en-US" b="1"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00790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8804"/>
          </a:xfrm>
        </p:spPr>
        <p:txBody>
          <a:bodyPr>
            <a:normAutofit fontScale="90000"/>
          </a:bodyPr>
          <a:lstStyle/>
          <a:p>
            <a:r>
              <a:rPr lang="en-US" b="1" dirty="0" smtClean="0"/>
              <a:t>Exchange Rate Flow Chart</a:t>
            </a:r>
            <a:endParaRPr lang="en-US" b="1" dirty="0"/>
          </a:p>
        </p:txBody>
      </p:sp>
      <p:sp>
        <p:nvSpPr>
          <p:cNvPr id="5" name="Rectangle 4"/>
          <p:cNvSpPr/>
          <p:nvPr/>
        </p:nvSpPr>
        <p:spPr>
          <a:xfrm>
            <a:off x="3614907" y="3099709"/>
            <a:ext cx="2159000" cy="122237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latin typeface="Tw Cen MT Condensed" panose="020B0606020104020203" pitchFamily="34" charset="0"/>
              </a:rPr>
              <a:t>EXCHANGE RATE</a:t>
            </a:r>
            <a:endParaRPr lang="en-US" sz="3200" b="1" dirty="0">
              <a:latin typeface="Tw Cen MT Condensed" panose="020B0606020104020203" pitchFamily="34" charset="0"/>
            </a:endParaRPr>
          </a:p>
        </p:txBody>
      </p:sp>
      <p:sp>
        <p:nvSpPr>
          <p:cNvPr id="6" name="TextBox 5"/>
          <p:cNvSpPr txBox="1"/>
          <p:nvPr/>
        </p:nvSpPr>
        <p:spPr>
          <a:xfrm>
            <a:off x="6488282" y="1260877"/>
            <a:ext cx="2491639" cy="830997"/>
          </a:xfrm>
          <a:prstGeom prst="rect">
            <a:avLst/>
          </a:prstGeom>
          <a:solidFill>
            <a:srgbClr val="7030A0"/>
          </a:solidFill>
        </p:spPr>
        <p:txBody>
          <a:bodyPr wrap="square" rtlCol="0">
            <a:spAutoFit/>
          </a:bodyPr>
          <a:lstStyle/>
          <a:p>
            <a:r>
              <a:rPr lang="en-US" sz="2000" b="1" dirty="0" smtClean="0">
                <a:solidFill>
                  <a:schemeClr val="bg1"/>
                </a:solidFill>
                <a:latin typeface="Tw Cen MT Condensed" panose="020B0606020104020203" pitchFamily="34" charset="0"/>
              </a:rPr>
              <a:t>Economic Growth</a:t>
            </a:r>
          </a:p>
          <a:p>
            <a:r>
              <a:rPr lang="en-US" sz="1400" b="1" dirty="0" smtClean="0">
                <a:solidFill>
                  <a:schemeClr val="bg1"/>
                </a:solidFill>
                <a:latin typeface="Tw Cen MT Condensed" panose="020B0606020104020203" pitchFamily="34" charset="0"/>
              </a:rPr>
              <a:t>(Levels of output in the economy, year on year)</a:t>
            </a:r>
            <a:endParaRPr lang="en-US" sz="1400" b="1" dirty="0">
              <a:solidFill>
                <a:schemeClr val="bg1"/>
              </a:solidFill>
              <a:latin typeface="Tw Cen MT Condensed" panose="020B0606020104020203" pitchFamily="34" charset="0"/>
            </a:endParaRPr>
          </a:p>
        </p:txBody>
      </p:sp>
      <p:sp>
        <p:nvSpPr>
          <p:cNvPr id="7" name="TextBox 6"/>
          <p:cNvSpPr txBox="1"/>
          <p:nvPr/>
        </p:nvSpPr>
        <p:spPr>
          <a:xfrm>
            <a:off x="6488283" y="2501380"/>
            <a:ext cx="2491638" cy="830997"/>
          </a:xfrm>
          <a:prstGeom prst="rect">
            <a:avLst/>
          </a:prstGeom>
          <a:solidFill>
            <a:srgbClr val="7030A0"/>
          </a:solidFill>
        </p:spPr>
        <p:txBody>
          <a:bodyPr wrap="square" rtlCol="0">
            <a:spAutoFit/>
          </a:bodyPr>
          <a:lstStyle/>
          <a:p>
            <a:r>
              <a:rPr lang="en-US" sz="2000" b="1" dirty="0" smtClean="0">
                <a:solidFill>
                  <a:schemeClr val="bg1"/>
                </a:solidFill>
                <a:latin typeface="Tw Cen MT Condensed" panose="020B0606020104020203" pitchFamily="34" charset="0"/>
              </a:rPr>
              <a:t>Unemployment</a:t>
            </a:r>
          </a:p>
          <a:p>
            <a:r>
              <a:rPr lang="en-US" sz="1400" b="1" dirty="0" smtClean="0">
                <a:solidFill>
                  <a:schemeClr val="bg1"/>
                </a:solidFill>
                <a:latin typeface="Tw Cen MT Condensed" panose="020B0606020104020203" pitchFamily="34" charset="0"/>
              </a:rPr>
              <a:t>(Number of people who want a job and do not have a job)</a:t>
            </a:r>
            <a:endParaRPr lang="en-US" sz="1400" b="1" dirty="0">
              <a:solidFill>
                <a:schemeClr val="bg1"/>
              </a:solidFill>
              <a:latin typeface="Tw Cen MT Condensed" panose="020B0606020104020203" pitchFamily="34" charset="0"/>
            </a:endParaRPr>
          </a:p>
        </p:txBody>
      </p:sp>
      <p:sp>
        <p:nvSpPr>
          <p:cNvPr id="8" name="TextBox 7"/>
          <p:cNvSpPr txBox="1"/>
          <p:nvPr/>
        </p:nvSpPr>
        <p:spPr>
          <a:xfrm>
            <a:off x="6488282" y="3706531"/>
            <a:ext cx="2491639" cy="615553"/>
          </a:xfrm>
          <a:prstGeom prst="rect">
            <a:avLst/>
          </a:prstGeom>
          <a:solidFill>
            <a:srgbClr val="7030A0"/>
          </a:solidFill>
        </p:spPr>
        <p:txBody>
          <a:bodyPr wrap="square" rtlCol="0">
            <a:spAutoFit/>
          </a:bodyPr>
          <a:lstStyle/>
          <a:p>
            <a:r>
              <a:rPr lang="en-US" sz="2000" b="1" dirty="0" smtClean="0">
                <a:solidFill>
                  <a:schemeClr val="bg1"/>
                </a:solidFill>
                <a:latin typeface="Tw Cen MT Condensed" panose="020B0606020104020203" pitchFamily="34" charset="0"/>
              </a:rPr>
              <a:t>Price Levels</a:t>
            </a:r>
          </a:p>
          <a:p>
            <a:r>
              <a:rPr lang="en-US" sz="1400" b="1" dirty="0" smtClean="0">
                <a:solidFill>
                  <a:schemeClr val="bg1"/>
                </a:solidFill>
                <a:latin typeface="Tw Cen MT Condensed" panose="020B0606020104020203" pitchFamily="34" charset="0"/>
              </a:rPr>
              <a:t>(Inflation and Deflation)</a:t>
            </a:r>
            <a:endParaRPr lang="en-US" sz="1400" b="1" dirty="0">
              <a:solidFill>
                <a:schemeClr val="bg1"/>
              </a:solidFill>
              <a:latin typeface="Tw Cen MT Condensed" panose="020B0606020104020203" pitchFamily="34" charset="0"/>
            </a:endParaRPr>
          </a:p>
        </p:txBody>
      </p:sp>
      <p:sp>
        <p:nvSpPr>
          <p:cNvPr id="9" name="TextBox 8"/>
          <p:cNvSpPr txBox="1"/>
          <p:nvPr/>
        </p:nvSpPr>
        <p:spPr>
          <a:xfrm>
            <a:off x="6488282" y="4751804"/>
            <a:ext cx="2491639" cy="615553"/>
          </a:xfrm>
          <a:prstGeom prst="rect">
            <a:avLst/>
          </a:prstGeom>
          <a:solidFill>
            <a:srgbClr val="7030A0"/>
          </a:solidFill>
        </p:spPr>
        <p:txBody>
          <a:bodyPr wrap="square" rtlCol="0">
            <a:spAutoFit/>
          </a:bodyPr>
          <a:lstStyle/>
          <a:p>
            <a:r>
              <a:rPr lang="en-US" sz="2000" b="1" dirty="0" smtClean="0">
                <a:solidFill>
                  <a:schemeClr val="bg1"/>
                </a:solidFill>
                <a:latin typeface="Tw Cen MT Condensed" panose="020B0606020104020203" pitchFamily="34" charset="0"/>
              </a:rPr>
              <a:t>Balance of Payments </a:t>
            </a:r>
          </a:p>
          <a:p>
            <a:r>
              <a:rPr lang="en-US" sz="1400" b="1" dirty="0" smtClean="0">
                <a:solidFill>
                  <a:schemeClr val="bg1"/>
                </a:solidFill>
                <a:latin typeface="Tw Cen MT Condensed" panose="020B0606020104020203" pitchFamily="34" charset="0"/>
              </a:rPr>
              <a:t>(Current Account)</a:t>
            </a:r>
            <a:endParaRPr lang="en-US" sz="1400" b="1" dirty="0">
              <a:solidFill>
                <a:schemeClr val="bg1"/>
              </a:solidFill>
              <a:latin typeface="Tw Cen MT Condensed" panose="020B0606020104020203" pitchFamily="34" charset="0"/>
            </a:endParaRPr>
          </a:p>
        </p:txBody>
      </p:sp>
      <p:sp>
        <p:nvSpPr>
          <p:cNvPr id="10" name="TextBox 9"/>
          <p:cNvSpPr txBox="1"/>
          <p:nvPr/>
        </p:nvSpPr>
        <p:spPr>
          <a:xfrm>
            <a:off x="85419" y="1081505"/>
            <a:ext cx="2941866" cy="1323439"/>
          </a:xfrm>
          <a:prstGeom prst="rect">
            <a:avLst/>
          </a:prstGeom>
          <a:solidFill>
            <a:schemeClr val="tx2"/>
          </a:solidFill>
        </p:spPr>
        <p:txBody>
          <a:bodyPr wrap="square" rtlCol="0">
            <a:spAutoFit/>
          </a:bodyPr>
          <a:lstStyle/>
          <a:p>
            <a:r>
              <a:rPr lang="en-US" sz="2000" b="1" dirty="0" smtClean="0">
                <a:solidFill>
                  <a:schemeClr val="bg1"/>
                </a:solidFill>
                <a:latin typeface="Tw Cen MT Condensed" panose="020B0606020104020203" pitchFamily="34" charset="0"/>
              </a:rPr>
              <a:t>Floating Exchange Rate System</a:t>
            </a:r>
          </a:p>
          <a:p>
            <a:pPr marL="285750" indent="-285750">
              <a:buFont typeface="Arial" panose="020B0604020202020204" pitchFamily="34" charset="0"/>
              <a:buChar char="•"/>
            </a:pPr>
            <a:r>
              <a:rPr lang="en-US" sz="1200" b="1" dirty="0" smtClean="0">
                <a:solidFill>
                  <a:schemeClr val="bg1"/>
                </a:solidFill>
                <a:latin typeface="Tw Cen MT Condensed" panose="020B0606020104020203" pitchFamily="34" charset="0"/>
              </a:rPr>
              <a:t>Theoretically NO Government Intervention</a:t>
            </a:r>
          </a:p>
          <a:p>
            <a:pPr marL="285750" indent="-285750">
              <a:buFont typeface="Arial" panose="020B0604020202020204" pitchFamily="34" charset="0"/>
              <a:buChar char="•"/>
            </a:pPr>
            <a:r>
              <a:rPr lang="en-US" sz="1200" b="1" dirty="0" smtClean="0">
                <a:solidFill>
                  <a:schemeClr val="bg1"/>
                </a:solidFill>
                <a:latin typeface="Tw Cen MT Condensed" panose="020B0606020104020203" pitchFamily="34" charset="0"/>
              </a:rPr>
              <a:t>Exchange rate determined by traders on the FOREX markets</a:t>
            </a:r>
          </a:p>
          <a:p>
            <a:pPr marL="285750" indent="-285750">
              <a:buFont typeface="Arial" panose="020B0604020202020204" pitchFamily="34" charset="0"/>
              <a:buChar char="•"/>
            </a:pPr>
            <a:r>
              <a:rPr lang="en-US" sz="1200" b="1" dirty="0" smtClean="0">
                <a:solidFill>
                  <a:schemeClr val="bg1"/>
                </a:solidFill>
                <a:latin typeface="Tw Cen MT Condensed" panose="020B0606020104020203" pitchFamily="34" charset="0"/>
              </a:rPr>
              <a:t>Managed or ‘dirty’ float may occasionally occur (Government Intervention)</a:t>
            </a:r>
            <a:endParaRPr lang="en-US" sz="1200" b="1" dirty="0">
              <a:solidFill>
                <a:schemeClr val="bg1"/>
              </a:solidFill>
              <a:latin typeface="Tw Cen MT Condensed" panose="020B0606020104020203" pitchFamily="34" charset="0"/>
            </a:endParaRPr>
          </a:p>
        </p:txBody>
      </p:sp>
      <p:sp>
        <p:nvSpPr>
          <p:cNvPr id="11" name="TextBox 10"/>
          <p:cNvSpPr txBox="1"/>
          <p:nvPr/>
        </p:nvSpPr>
        <p:spPr>
          <a:xfrm>
            <a:off x="85419" y="5338744"/>
            <a:ext cx="2941866" cy="1138773"/>
          </a:xfrm>
          <a:prstGeom prst="rect">
            <a:avLst/>
          </a:prstGeom>
          <a:solidFill>
            <a:srgbClr val="FF0000"/>
          </a:solidFill>
        </p:spPr>
        <p:txBody>
          <a:bodyPr wrap="square" rtlCol="0">
            <a:spAutoFit/>
          </a:bodyPr>
          <a:lstStyle/>
          <a:p>
            <a:r>
              <a:rPr lang="en-US" sz="2000" b="1" dirty="0" smtClean="0">
                <a:solidFill>
                  <a:schemeClr val="bg1"/>
                </a:solidFill>
                <a:latin typeface="Tw Cen MT Condensed" panose="020B0606020104020203" pitchFamily="34" charset="0"/>
              </a:rPr>
              <a:t>Fixed Exchange Rate System</a:t>
            </a:r>
          </a:p>
          <a:p>
            <a:pPr marL="285750" indent="-285750">
              <a:buFont typeface="Arial" panose="020B0604020202020204" pitchFamily="34" charset="0"/>
              <a:buChar char="•"/>
            </a:pPr>
            <a:r>
              <a:rPr lang="en-US" sz="1200" b="1" dirty="0" smtClean="0">
                <a:solidFill>
                  <a:schemeClr val="bg1"/>
                </a:solidFill>
                <a:latin typeface="Tw Cen MT Condensed" panose="020B0606020104020203" pitchFamily="34" charset="0"/>
              </a:rPr>
              <a:t>Fully-fixed (Gold Standard)</a:t>
            </a:r>
          </a:p>
          <a:p>
            <a:pPr marL="285750" indent="-285750">
              <a:buFont typeface="Arial" panose="020B0604020202020204" pitchFamily="34" charset="0"/>
              <a:buChar char="•"/>
            </a:pPr>
            <a:r>
              <a:rPr lang="en-US" sz="1200" b="1" dirty="0" smtClean="0">
                <a:solidFill>
                  <a:schemeClr val="bg1"/>
                </a:solidFill>
                <a:latin typeface="Tw Cen MT Condensed" panose="020B0606020104020203" pitchFamily="34" charset="0"/>
              </a:rPr>
              <a:t>Semi-fixed or Managed (Adjustable Peg) </a:t>
            </a:r>
          </a:p>
          <a:p>
            <a:pPr marL="742950" lvl="1" indent="-285750">
              <a:buFont typeface="Arial" panose="020B0604020202020204" pitchFamily="34" charset="0"/>
              <a:buChar char="•"/>
            </a:pPr>
            <a:r>
              <a:rPr lang="en-US" sz="1200" b="1" dirty="0" smtClean="0">
                <a:solidFill>
                  <a:schemeClr val="bg1"/>
                </a:solidFill>
                <a:latin typeface="Tw Cen MT Condensed" panose="020B0606020104020203" pitchFamily="34" charset="0"/>
              </a:rPr>
              <a:t>Bretton Woods</a:t>
            </a:r>
          </a:p>
          <a:p>
            <a:pPr marL="742950" lvl="1" indent="-285750">
              <a:buFont typeface="Arial" panose="020B0604020202020204" pitchFamily="34" charset="0"/>
              <a:buChar char="•"/>
            </a:pPr>
            <a:r>
              <a:rPr lang="en-US" sz="1200" b="1" dirty="0" smtClean="0">
                <a:solidFill>
                  <a:schemeClr val="bg1"/>
                </a:solidFill>
                <a:latin typeface="Tw Cen MT Condensed" panose="020B0606020104020203" pitchFamily="34" charset="0"/>
              </a:rPr>
              <a:t>Exchange Rate Mechanism</a:t>
            </a:r>
            <a:endParaRPr lang="en-US" sz="1200" b="1" dirty="0">
              <a:solidFill>
                <a:schemeClr val="bg1"/>
              </a:solidFill>
              <a:latin typeface="Tw Cen MT Condensed" panose="020B0606020104020203" pitchFamily="34" charset="0"/>
            </a:endParaRPr>
          </a:p>
        </p:txBody>
      </p:sp>
      <p:sp>
        <p:nvSpPr>
          <p:cNvPr id="12" name="TextBox 11"/>
          <p:cNvSpPr txBox="1"/>
          <p:nvPr/>
        </p:nvSpPr>
        <p:spPr>
          <a:xfrm>
            <a:off x="619127" y="612956"/>
            <a:ext cx="1356462" cy="369332"/>
          </a:xfrm>
          <a:prstGeom prst="rect">
            <a:avLst/>
          </a:prstGeom>
          <a:noFill/>
        </p:spPr>
        <p:txBody>
          <a:bodyPr wrap="none" rtlCol="0">
            <a:spAutoFit/>
          </a:bodyPr>
          <a:lstStyle/>
          <a:p>
            <a:r>
              <a:rPr lang="en-US" b="1" u="sng" dirty="0" smtClean="0">
                <a:latin typeface="Tw Cen MT Condensed" panose="020B0606020104020203" pitchFamily="34" charset="0"/>
              </a:rPr>
              <a:t>Determination</a:t>
            </a:r>
            <a:endParaRPr lang="en-US" b="1" u="sng" dirty="0">
              <a:latin typeface="Tw Cen MT Condensed" panose="020B0606020104020203" pitchFamily="34" charset="0"/>
            </a:endParaRPr>
          </a:p>
        </p:txBody>
      </p:sp>
      <p:sp>
        <p:nvSpPr>
          <p:cNvPr id="13" name="TextBox 12"/>
          <p:cNvSpPr txBox="1"/>
          <p:nvPr/>
        </p:nvSpPr>
        <p:spPr>
          <a:xfrm>
            <a:off x="6122389" y="712173"/>
            <a:ext cx="2518831" cy="369332"/>
          </a:xfrm>
          <a:prstGeom prst="rect">
            <a:avLst/>
          </a:prstGeom>
          <a:noFill/>
        </p:spPr>
        <p:txBody>
          <a:bodyPr wrap="none" rtlCol="0">
            <a:spAutoFit/>
          </a:bodyPr>
          <a:lstStyle/>
          <a:p>
            <a:r>
              <a:rPr lang="en-US" b="1" u="sng" dirty="0" smtClean="0">
                <a:latin typeface="Tw Cen MT Condensed" panose="020B0606020104020203" pitchFamily="34" charset="0"/>
              </a:rPr>
              <a:t>Effects on the </a:t>
            </a:r>
            <a:r>
              <a:rPr lang="en-US" b="1" u="sng" dirty="0" err="1" smtClean="0">
                <a:latin typeface="Tw Cen MT Condensed" panose="020B0606020104020203" pitchFamily="34" charset="0"/>
              </a:rPr>
              <a:t>Macroeconomy</a:t>
            </a:r>
            <a:endParaRPr lang="en-US" b="1" u="sng" dirty="0">
              <a:latin typeface="Tw Cen MT Condensed" panose="020B0606020104020203" pitchFamily="34" charset="0"/>
            </a:endParaRPr>
          </a:p>
        </p:txBody>
      </p:sp>
      <p:cxnSp>
        <p:nvCxnSpPr>
          <p:cNvPr id="15" name="Straight Arrow Connector 14"/>
          <p:cNvCxnSpPr>
            <a:stCxn id="10" idx="3"/>
          </p:cNvCxnSpPr>
          <p:nvPr/>
        </p:nvCxnSpPr>
        <p:spPr>
          <a:xfrm>
            <a:off x="3027285" y="1743225"/>
            <a:ext cx="587622" cy="13564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25" idx="3"/>
            <a:endCxn id="5" idx="1"/>
          </p:cNvCxnSpPr>
          <p:nvPr/>
        </p:nvCxnSpPr>
        <p:spPr>
          <a:xfrm>
            <a:off x="3027285" y="3631093"/>
            <a:ext cx="587622" cy="798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5" idx="3"/>
            <a:endCxn id="6" idx="1"/>
          </p:cNvCxnSpPr>
          <p:nvPr/>
        </p:nvCxnSpPr>
        <p:spPr>
          <a:xfrm flipV="1">
            <a:off x="5773907" y="1676376"/>
            <a:ext cx="714375" cy="20345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5" idx="3"/>
            <a:endCxn id="7" idx="1"/>
          </p:cNvCxnSpPr>
          <p:nvPr/>
        </p:nvCxnSpPr>
        <p:spPr>
          <a:xfrm flipV="1">
            <a:off x="5773907" y="2916879"/>
            <a:ext cx="714376" cy="7940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5" idx="3"/>
            <a:endCxn id="8" idx="1"/>
          </p:cNvCxnSpPr>
          <p:nvPr/>
        </p:nvCxnSpPr>
        <p:spPr>
          <a:xfrm>
            <a:off x="5773907" y="3710897"/>
            <a:ext cx="714375" cy="3034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5" idx="3"/>
            <a:endCxn id="9" idx="1"/>
          </p:cNvCxnSpPr>
          <p:nvPr/>
        </p:nvCxnSpPr>
        <p:spPr>
          <a:xfrm>
            <a:off x="5773907" y="3710897"/>
            <a:ext cx="714375" cy="13486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85419" y="3000151"/>
            <a:ext cx="2941866" cy="1261884"/>
          </a:xfrm>
          <a:prstGeom prst="rect">
            <a:avLst/>
          </a:prstGeom>
          <a:solidFill>
            <a:schemeClr val="tx2"/>
          </a:solidFill>
        </p:spPr>
        <p:txBody>
          <a:bodyPr wrap="square" rtlCol="0">
            <a:spAutoFit/>
          </a:bodyPr>
          <a:lstStyle/>
          <a:p>
            <a:r>
              <a:rPr lang="en-US" sz="2000" b="1" dirty="0" smtClean="0">
                <a:solidFill>
                  <a:schemeClr val="bg1"/>
                </a:solidFill>
                <a:latin typeface="Tw Cen MT Condensed" panose="020B0606020104020203" pitchFamily="34" charset="0"/>
              </a:rPr>
              <a:t>Purchasing Power Parity Theory </a:t>
            </a:r>
            <a:r>
              <a:rPr lang="en-US" sz="2000" b="1" u="sng" dirty="0" smtClean="0">
                <a:solidFill>
                  <a:schemeClr val="bg1"/>
                </a:solidFill>
                <a:latin typeface="Tw Cen MT Condensed" panose="020B0606020104020203" pitchFamily="34" charset="0"/>
              </a:rPr>
              <a:t>(Long Run)</a:t>
            </a:r>
          </a:p>
          <a:p>
            <a:pPr marL="285750" indent="-285750">
              <a:buFont typeface="Arial" panose="020B0604020202020204" pitchFamily="34" charset="0"/>
              <a:buChar char="•"/>
            </a:pPr>
            <a:r>
              <a:rPr lang="en-US" sz="1200" b="1" dirty="0" smtClean="0">
                <a:solidFill>
                  <a:schemeClr val="bg1"/>
                </a:solidFill>
                <a:latin typeface="Tw Cen MT Condensed" panose="020B0606020104020203" pitchFamily="34" charset="0"/>
              </a:rPr>
              <a:t>Real Exchange Rate (not nominal)</a:t>
            </a:r>
          </a:p>
          <a:p>
            <a:pPr marL="285750" indent="-285750">
              <a:buFont typeface="Arial" panose="020B0604020202020204" pitchFamily="34" charset="0"/>
              <a:buChar char="•"/>
            </a:pPr>
            <a:r>
              <a:rPr lang="en-US" sz="1200" b="1" dirty="0" smtClean="0">
                <a:solidFill>
                  <a:schemeClr val="bg1"/>
                </a:solidFill>
                <a:latin typeface="Tw Cen MT Condensed" panose="020B0606020104020203" pitchFamily="34" charset="0"/>
              </a:rPr>
              <a:t>Determined by relative changes in price levels of a basket of goods in each country</a:t>
            </a:r>
            <a:endParaRPr lang="en-US" sz="1200" b="1" dirty="0">
              <a:solidFill>
                <a:schemeClr val="bg1"/>
              </a:solidFill>
              <a:latin typeface="Tw Cen MT Condensed" panose="020B0606020104020203" pitchFamily="34" charset="0"/>
            </a:endParaRPr>
          </a:p>
        </p:txBody>
      </p:sp>
      <p:cxnSp>
        <p:nvCxnSpPr>
          <p:cNvPr id="49" name="Straight Arrow Connector 48"/>
          <p:cNvCxnSpPr>
            <a:stCxn id="11" idx="3"/>
          </p:cNvCxnSpPr>
          <p:nvPr/>
        </p:nvCxnSpPr>
        <p:spPr>
          <a:xfrm flipV="1">
            <a:off x="3027285" y="4322086"/>
            <a:ext cx="587622" cy="15860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321096" y="5599036"/>
            <a:ext cx="5681709" cy="954107"/>
          </a:xfrm>
          <a:prstGeom prst="rect">
            <a:avLst/>
          </a:prstGeom>
          <a:solidFill>
            <a:schemeClr val="bg1"/>
          </a:solidFill>
        </p:spPr>
        <p:txBody>
          <a:bodyPr wrap="square" rtlCol="0">
            <a:spAutoFit/>
          </a:bodyPr>
          <a:lstStyle/>
          <a:p>
            <a:r>
              <a:rPr lang="en-US" sz="1400" b="1" dirty="0" smtClean="0">
                <a:latin typeface="Tw Cen MT Condensed" panose="020B0606020104020203" pitchFamily="34" charset="0"/>
              </a:rPr>
              <a:t>Activity 1: </a:t>
            </a:r>
            <a:r>
              <a:rPr lang="en-US" sz="1400" dirty="0" smtClean="0">
                <a:latin typeface="Tw Cen MT Condensed" panose="020B0606020104020203" pitchFamily="34" charset="0"/>
              </a:rPr>
              <a:t>Identify what the effects of a weak exchange rate might be on each macroeconomic indicator (similar to how the UK is at the moment post BREXIT referendum.</a:t>
            </a:r>
          </a:p>
          <a:p>
            <a:r>
              <a:rPr lang="en-US" sz="1400" b="1" dirty="0" smtClean="0">
                <a:latin typeface="Tw Cen MT Condensed" panose="020B0606020104020203" pitchFamily="34" charset="0"/>
              </a:rPr>
              <a:t>Activity 2: </a:t>
            </a:r>
            <a:r>
              <a:rPr lang="en-US" sz="1400" dirty="0" smtClean="0">
                <a:latin typeface="Tw Cen MT Condensed" panose="020B0606020104020203" pitchFamily="34" charset="0"/>
              </a:rPr>
              <a:t>Read what the ‘J-curve effect’ is (on your phones?).  How might you use this theory to evaluate your analysis in Activity 1?</a:t>
            </a:r>
            <a:endParaRPr lang="en-US" sz="1400" dirty="0">
              <a:latin typeface="Tw Cen MT Condensed" panose="020B0606020104020203" pitchFamily="34" charset="0"/>
            </a:endParaRPr>
          </a:p>
        </p:txBody>
      </p:sp>
    </p:spTree>
    <p:extLst>
      <p:ext uri="{BB962C8B-B14F-4D97-AF65-F5344CB8AC3E}">
        <p14:creationId xmlns:p14="http://schemas.microsoft.com/office/powerpoint/2010/main" val="208203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Floating Exchange Rate Systems</a:t>
            </a:r>
            <a:br>
              <a:rPr lang="en-US" b="1" dirty="0" smtClean="0"/>
            </a:br>
            <a:r>
              <a:rPr lang="en-US" sz="3100" b="1" dirty="0" smtClean="0">
                <a:solidFill>
                  <a:srgbClr val="FF0000"/>
                </a:solidFill>
              </a:rPr>
              <a:t>How FOREX brokers/traders can make money</a:t>
            </a:r>
            <a:endParaRPr lang="en-US" sz="3100" b="1" dirty="0">
              <a:solidFill>
                <a:srgbClr val="FF0000"/>
              </a:solidFill>
            </a:endParaRPr>
          </a:p>
        </p:txBody>
      </p:sp>
      <p:sp>
        <p:nvSpPr>
          <p:cNvPr id="3" name="Content Placeholder 2"/>
          <p:cNvSpPr>
            <a:spLocks noGrp="1"/>
          </p:cNvSpPr>
          <p:nvPr>
            <p:ph idx="1"/>
          </p:nvPr>
        </p:nvSpPr>
        <p:spPr>
          <a:xfrm>
            <a:off x="457200" y="1600200"/>
            <a:ext cx="4178300" cy="4908550"/>
          </a:xfrm>
        </p:spPr>
        <p:txBody>
          <a:bodyPr>
            <a:noAutofit/>
          </a:bodyPr>
          <a:lstStyle/>
          <a:p>
            <a:pPr marL="0" indent="0">
              <a:buNone/>
            </a:pPr>
            <a:r>
              <a:rPr lang="en-US" sz="1100" b="1" dirty="0"/>
              <a:t>A step-by-step scenario</a:t>
            </a:r>
          </a:p>
          <a:p>
            <a:r>
              <a:rPr lang="en-US" sz="1100" dirty="0"/>
              <a:t>3:45pm An international client calls the foreign exchange desk of a bank to convert some of its US dollars into £600m of sterling. It asks if the trade can be settled at the market benchmark price – established at 4pm each day and dubbed by the markets as "the fix" or "the fixing".</a:t>
            </a:r>
          </a:p>
          <a:p>
            <a:r>
              <a:rPr lang="en-US" sz="1100" dirty="0"/>
              <a:t>3.48pm The trader immediately buys £50m for the bank's own trading account at the market price of 1.6000 dollars to the pound. He does this as he knows he has a very large amount of pounds to buy over the next 12 minutes meaning there is a good chance that the price will rise</a:t>
            </a:r>
            <a:r>
              <a:rPr lang="en-US" sz="1100" dirty="0" smtClean="0"/>
              <a:t>.</a:t>
            </a:r>
            <a:endParaRPr lang="en-US" sz="1100" dirty="0"/>
          </a:p>
          <a:p>
            <a:r>
              <a:rPr lang="en-US" sz="1100" dirty="0"/>
              <a:t>3.50pm The trader has now made sure that his bank has been looked after. His £50m trade has caused the price of pounds to tick up to 1.6010 and the trader buys £100m at that price. He repeats this trade every two minutes, which drives the price higher each time. He stops when he has bought a total of £600m for his client by 4pm at an average price of 1.6035.</a:t>
            </a:r>
          </a:p>
          <a:p>
            <a:r>
              <a:rPr lang="en-US" sz="1100" dirty="0"/>
              <a:t>4pm The "fixing" states the price of the pound to the dollar is now 1.6060. The trader has filled his client's order and can also sell the £50m he bought for the bank. As the client has asked to pay the fixing price, he receives his £600m at a cost of $963.6m (£600m x 1.6060). But the bank has paid $962.1m (£600m x the average price of 1.6035), meaning it has made $1.5m out of the client's transaction. Add in the $300,000 won on the £50m side bet, and the trader has just made $1.8m for his bank in 15 minutes. Give the boy a bonus.</a:t>
            </a:r>
          </a:p>
        </p:txBody>
      </p:sp>
      <p:pic>
        <p:nvPicPr>
          <p:cNvPr id="4" name="Picture 3"/>
          <p:cNvPicPr>
            <a:picLocks noChangeAspect="1"/>
          </p:cNvPicPr>
          <p:nvPr/>
        </p:nvPicPr>
        <p:blipFill>
          <a:blip r:embed="rId2"/>
          <a:stretch>
            <a:fillRect/>
          </a:stretch>
        </p:blipFill>
        <p:spPr>
          <a:xfrm>
            <a:off x="5127625" y="1740413"/>
            <a:ext cx="3879188" cy="4498461"/>
          </a:xfrm>
          <a:prstGeom prst="rect">
            <a:avLst/>
          </a:prstGeom>
        </p:spPr>
      </p:pic>
    </p:spTree>
    <p:extLst>
      <p:ext uri="{BB962C8B-B14F-4D97-AF65-F5344CB8AC3E}">
        <p14:creationId xmlns:p14="http://schemas.microsoft.com/office/powerpoint/2010/main" val="5524365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Floating Exchange Rate Systems</a:t>
            </a:r>
            <a:br>
              <a:rPr lang="en-US" b="1" dirty="0" smtClean="0"/>
            </a:br>
            <a:r>
              <a:rPr lang="en-US" sz="3100" b="1" dirty="0" smtClean="0">
                <a:solidFill>
                  <a:srgbClr val="FF0000"/>
                </a:solidFill>
              </a:rPr>
              <a:t>How FOREX brokers/traders can make money</a:t>
            </a:r>
            <a:endParaRPr lang="en-US" sz="3100" b="1" dirty="0">
              <a:solidFill>
                <a:srgbClr val="FF0000"/>
              </a:solidFill>
            </a:endParaRPr>
          </a:p>
        </p:txBody>
      </p:sp>
      <p:sp>
        <p:nvSpPr>
          <p:cNvPr id="3" name="Content Placeholder 2"/>
          <p:cNvSpPr>
            <a:spLocks noGrp="1"/>
          </p:cNvSpPr>
          <p:nvPr>
            <p:ph idx="1"/>
          </p:nvPr>
        </p:nvSpPr>
        <p:spPr>
          <a:xfrm>
            <a:off x="457200" y="1600200"/>
            <a:ext cx="4178300" cy="4908550"/>
          </a:xfrm>
        </p:spPr>
        <p:txBody>
          <a:bodyPr>
            <a:noAutofit/>
          </a:bodyPr>
          <a:lstStyle/>
          <a:p>
            <a:pPr marL="0" indent="0">
              <a:buNone/>
            </a:pPr>
            <a:r>
              <a:rPr lang="en-US" sz="1100" dirty="0" smtClean="0"/>
              <a:t>GOING LONG</a:t>
            </a:r>
          </a:p>
          <a:p>
            <a:pPr marL="0" indent="0">
              <a:buNone/>
            </a:pPr>
            <a:r>
              <a:rPr lang="en-US" sz="1100" dirty="0" smtClean="0"/>
              <a:t>You have a tip that a currency will rise in the future.  Therefore you buy up as much as you can today.  When the price rises tomorrow, you then sell it and make a profit as you will be able to sell the currency for more foreign exchange.</a:t>
            </a:r>
          </a:p>
          <a:p>
            <a:pPr marL="0" indent="0">
              <a:buNone/>
            </a:pPr>
            <a:endParaRPr lang="en-US" sz="1100" dirty="0" smtClean="0"/>
          </a:p>
          <a:p>
            <a:pPr marL="0" indent="0">
              <a:buNone/>
            </a:pPr>
            <a:r>
              <a:rPr lang="en-US" sz="1100" dirty="0" smtClean="0"/>
              <a:t>SHORTING</a:t>
            </a:r>
          </a:p>
          <a:p>
            <a:pPr marL="0" indent="0">
              <a:buNone/>
            </a:pPr>
            <a:r>
              <a:rPr lang="en-US" sz="1100" dirty="0" smtClean="0"/>
              <a:t>You expect a currency to fall.  Therefore you borrow money in that currency (from a bank) and then immediately sell it for a stable currency or one that is on the up!  Once the currency has fallen, you buy back up the first currency you just sold at a lower price, pay off your lender and pocket the profits.  Obviously if the price of the currency rises instead, then you will have to pay back your lender more than you borrowed and you will lose money.</a:t>
            </a:r>
          </a:p>
          <a:p>
            <a:pPr marL="0" indent="0">
              <a:buNone/>
            </a:pPr>
            <a:endParaRPr lang="en-US" sz="1100" dirty="0" smtClean="0"/>
          </a:p>
          <a:p>
            <a:pPr marL="0" indent="0">
              <a:buNone/>
            </a:pPr>
            <a:r>
              <a:rPr lang="en-US" sz="1100" dirty="0" smtClean="0"/>
              <a:t>HOW DO I BECOME A TRADER (for under £1000)</a:t>
            </a:r>
          </a:p>
          <a:p>
            <a:pPr marL="0" indent="0">
              <a:buNone/>
            </a:pPr>
            <a:r>
              <a:rPr lang="en-US" sz="1100" dirty="0" smtClean="0"/>
              <a:t>Register with the FSA</a:t>
            </a:r>
          </a:p>
          <a:p>
            <a:pPr marL="0" indent="0">
              <a:buNone/>
            </a:pPr>
            <a:r>
              <a:rPr lang="en-US" sz="1100" dirty="0" smtClean="0"/>
              <a:t>Set up a limited company</a:t>
            </a:r>
          </a:p>
          <a:p>
            <a:pPr marL="0" indent="0">
              <a:buNone/>
            </a:pPr>
            <a:r>
              <a:rPr lang="en-US" sz="1100" dirty="0" smtClean="0"/>
              <a:t>Start a bank account</a:t>
            </a:r>
          </a:p>
          <a:p>
            <a:pPr marL="0" indent="0">
              <a:buNone/>
            </a:pPr>
            <a:r>
              <a:rPr lang="en-US" sz="1100" dirty="0" smtClean="0"/>
              <a:t>Get a laptop and access to the internet</a:t>
            </a:r>
          </a:p>
          <a:p>
            <a:pPr marL="0" indent="0">
              <a:buNone/>
            </a:pPr>
            <a:r>
              <a:rPr lang="en-US" sz="1100" dirty="0" smtClean="0"/>
              <a:t>Start Trading!</a:t>
            </a:r>
            <a:endParaRPr lang="en-US" sz="1100" dirty="0"/>
          </a:p>
        </p:txBody>
      </p:sp>
      <p:pic>
        <p:nvPicPr>
          <p:cNvPr id="4" name="Picture 3"/>
          <p:cNvPicPr>
            <a:picLocks noChangeAspect="1"/>
          </p:cNvPicPr>
          <p:nvPr/>
        </p:nvPicPr>
        <p:blipFill>
          <a:blip r:embed="rId3"/>
          <a:stretch>
            <a:fillRect/>
          </a:stretch>
        </p:blipFill>
        <p:spPr>
          <a:xfrm>
            <a:off x="5127625" y="1740413"/>
            <a:ext cx="3879188" cy="4498461"/>
          </a:xfrm>
          <a:prstGeom prst="rect">
            <a:avLst/>
          </a:prstGeom>
        </p:spPr>
      </p:pic>
    </p:spTree>
    <p:extLst>
      <p:ext uri="{BB962C8B-B14F-4D97-AF65-F5344CB8AC3E}">
        <p14:creationId xmlns:p14="http://schemas.microsoft.com/office/powerpoint/2010/main" val="23605130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Case of the ERM</a:t>
            </a:r>
            <a:endParaRPr lang="en-US" b="1"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047522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Floating Exchange Rate Systems</a:t>
            </a:r>
            <a:br>
              <a:rPr lang="en-US" b="1" dirty="0" smtClean="0"/>
            </a:br>
            <a:r>
              <a:rPr lang="en-US" sz="3100" b="1" dirty="0" smtClean="0">
                <a:solidFill>
                  <a:srgbClr val="FF0000"/>
                </a:solidFill>
              </a:rPr>
              <a:t>Equilibrium and Disequilibrium</a:t>
            </a:r>
            <a:endParaRPr lang="en-US" sz="3100" b="1" dirty="0">
              <a:solidFill>
                <a:srgbClr val="FF0000"/>
              </a:solidFill>
            </a:endParaRPr>
          </a:p>
        </p:txBody>
      </p:sp>
      <p:sp>
        <p:nvSpPr>
          <p:cNvPr id="3" name="Content Placeholder 2"/>
          <p:cNvSpPr>
            <a:spLocks noGrp="1"/>
          </p:cNvSpPr>
          <p:nvPr>
            <p:ph idx="1"/>
          </p:nvPr>
        </p:nvSpPr>
        <p:spPr>
          <a:xfrm>
            <a:off x="187325" y="1694612"/>
            <a:ext cx="2218991" cy="5032375"/>
          </a:xfrm>
        </p:spPr>
        <p:txBody>
          <a:bodyPr>
            <a:noAutofit/>
          </a:bodyPr>
          <a:lstStyle/>
          <a:p>
            <a:r>
              <a:rPr lang="en-US" sz="1800" b="1" dirty="0" smtClean="0"/>
              <a:t>Just Current Account: Just Trade</a:t>
            </a:r>
          </a:p>
          <a:p>
            <a:pPr lvl="1"/>
            <a:r>
              <a:rPr lang="en-US" sz="1600" dirty="0" smtClean="0"/>
              <a:t>Demand and Supply Downward Sloping?</a:t>
            </a:r>
          </a:p>
          <a:p>
            <a:pPr lvl="1"/>
            <a:r>
              <a:rPr lang="en-US" sz="1600" dirty="0" smtClean="0"/>
              <a:t>Shifts in demand and supply?</a:t>
            </a:r>
          </a:p>
          <a:p>
            <a:r>
              <a:rPr lang="en-US" sz="1800" b="1" dirty="0" smtClean="0"/>
              <a:t>Current and Capital/Financial Account: Trade and Financial Flows</a:t>
            </a:r>
          </a:p>
          <a:p>
            <a:pPr lvl="1"/>
            <a:r>
              <a:rPr lang="en-US" sz="1600" dirty="0" smtClean="0"/>
              <a:t>Disequilibrium!</a:t>
            </a:r>
            <a:endParaRPr lang="en-US" sz="1600" dirty="0"/>
          </a:p>
        </p:txBody>
      </p:sp>
      <p:pic>
        <p:nvPicPr>
          <p:cNvPr id="7" name="Picture 6"/>
          <p:cNvPicPr>
            <a:picLocks noChangeAspect="1"/>
          </p:cNvPicPr>
          <p:nvPr/>
        </p:nvPicPr>
        <p:blipFill>
          <a:blip r:embed="rId2"/>
          <a:stretch>
            <a:fillRect/>
          </a:stretch>
        </p:blipFill>
        <p:spPr>
          <a:xfrm>
            <a:off x="5460999" y="1635124"/>
            <a:ext cx="2860675" cy="2377749"/>
          </a:xfrm>
          <a:prstGeom prst="rect">
            <a:avLst/>
          </a:prstGeom>
        </p:spPr>
      </p:pic>
      <p:pic>
        <p:nvPicPr>
          <p:cNvPr id="8" name="Picture 7"/>
          <p:cNvPicPr>
            <a:picLocks noChangeAspect="1"/>
          </p:cNvPicPr>
          <p:nvPr/>
        </p:nvPicPr>
        <p:blipFill>
          <a:blip r:embed="rId2"/>
          <a:stretch>
            <a:fillRect/>
          </a:stretch>
        </p:blipFill>
        <p:spPr>
          <a:xfrm>
            <a:off x="5460999" y="4210800"/>
            <a:ext cx="2860676" cy="2377750"/>
          </a:xfrm>
          <a:prstGeom prst="rect">
            <a:avLst/>
          </a:prstGeom>
        </p:spPr>
      </p:pic>
      <p:sp>
        <p:nvSpPr>
          <p:cNvPr id="10" name="TextBox 9"/>
          <p:cNvSpPr txBox="1"/>
          <p:nvPr/>
        </p:nvSpPr>
        <p:spPr>
          <a:xfrm>
            <a:off x="5215645" y="5076195"/>
            <a:ext cx="612668" cy="253916"/>
          </a:xfrm>
          <a:prstGeom prst="rect">
            <a:avLst/>
          </a:prstGeom>
          <a:solidFill>
            <a:srgbClr val="FFFFFF"/>
          </a:solidFill>
        </p:spPr>
        <p:txBody>
          <a:bodyPr wrap="none" rtlCol="0">
            <a:spAutoFit/>
          </a:bodyPr>
          <a:lstStyle/>
          <a:p>
            <a:r>
              <a:rPr lang="en-US" sz="1050" b="1" dirty="0" smtClean="0">
                <a:latin typeface="Tw Cen MT Condensed" panose="020B0606020104020203" pitchFamily="34" charset="0"/>
              </a:rPr>
              <a:t>£1/$1.24</a:t>
            </a:r>
            <a:endParaRPr lang="en-US" sz="1050" b="1" dirty="0">
              <a:latin typeface="Tw Cen MT Condensed" panose="020B0606020104020203" pitchFamily="34" charset="0"/>
            </a:endParaRPr>
          </a:p>
        </p:txBody>
      </p:sp>
      <p:sp>
        <p:nvSpPr>
          <p:cNvPr id="11" name="TextBox 10"/>
          <p:cNvSpPr txBox="1"/>
          <p:nvPr/>
        </p:nvSpPr>
        <p:spPr>
          <a:xfrm>
            <a:off x="5215645" y="5416755"/>
            <a:ext cx="612668" cy="253916"/>
          </a:xfrm>
          <a:prstGeom prst="rect">
            <a:avLst/>
          </a:prstGeom>
          <a:solidFill>
            <a:srgbClr val="FFFFFF"/>
          </a:solidFill>
        </p:spPr>
        <p:txBody>
          <a:bodyPr wrap="none" rtlCol="0">
            <a:spAutoFit/>
          </a:bodyPr>
          <a:lstStyle/>
          <a:p>
            <a:r>
              <a:rPr lang="en-US" sz="1050" b="1" dirty="0" smtClean="0">
                <a:latin typeface="Tw Cen MT Condensed" panose="020B0606020104020203" pitchFamily="34" charset="0"/>
              </a:rPr>
              <a:t>£1/$1.10</a:t>
            </a:r>
            <a:endParaRPr lang="en-US" sz="1050" b="1" dirty="0">
              <a:latin typeface="Tw Cen MT Condensed" panose="020B0606020104020203" pitchFamily="34" charset="0"/>
            </a:endParaRPr>
          </a:p>
        </p:txBody>
      </p:sp>
      <p:sp>
        <p:nvSpPr>
          <p:cNvPr id="12" name="TextBox 11"/>
          <p:cNvSpPr txBox="1"/>
          <p:nvPr/>
        </p:nvSpPr>
        <p:spPr>
          <a:xfrm>
            <a:off x="5215645" y="2848327"/>
            <a:ext cx="612668" cy="253916"/>
          </a:xfrm>
          <a:prstGeom prst="rect">
            <a:avLst/>
          </a:prstGeom>
          <a:solidFill>
            <a:srgbClr val="FFFFFF"/>
          </a:solidFill>
        </p:spPr>
        <p:txBody>
          <a:bodyPr wrap="none" rtlCol="0">
            <a:spAutoFit/>
          </a:bodyPr>
          <a:lstStyle/>
          <a:p>
            <a:r>
              <a:rPr lang="en-US" sz="1050" b="1" dirty="0" smtClean="0">
                <a:latin typeface="Tw Cen MT Condensed" panose="020B0606020104020203" pitchFamily="34" charset="0"/>
              </a:rPr>
              <a:t>£1/$1.10</a:t>
            </a:r>
            <a:endParaRPr lang="en-US" sz="1050" b="1" dirty="0">
              <a:latin typeface="Tw Cen MT Condensed" panose="020B0606020104020203" pitchFamily="34" charset="0"/>
            </a:endParaRPr>
          </a:p>
        </p:txBody>
      </p:sp>
      <p:cxnSp>
        <p:nvCxnSpPr>
          <p:cNvPr id="14" name="Straight Connector 13"/>
          <p:cNvCxnSpPr/>
          <p:nvPr/>
        </p:nvCxnSpPr>
        <p:spPr>
          <a:xfrm flipH="1">
            <a:off x="7275871" y="5207000"/>
            <a:ext cx="16387" cy="1151194"/>
          </a:xfrm>
          <a:prstGeom prst="line">
            <a:avLst/>
          </a:prstGeom>
          <a:ln w="9525"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6330336" y="5207000"/>
            <a:ext cx="16387" cy="1151194"/>
          </a:xfrm>
          <a:prstGeom prst="line">
            <a:avLst/>
          </a:prstGeom>
          <a:ln w="9525"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077126" y="6450050"/>
            <a:ext cx="303288" cy="276999"/>
          </a:xfrm>
          <a:prstGeom prst="rect">
            <a:avLst/>
          </a:prstGeom>
          <a:solidFill>
            <a:srgbClr val="FFFFFF"/>
          </a:solidFill>
        </p:spPr>
        <p:txBody>
          <a:bodyPr wrap="none" rtlCol="0">
            <a:spAutoFit/>
          </a:bodyPr>
          <a:lstStyle/>
          <a:p>
            <a:r>
              <a:rPr lang="en-US" sz="1200" dirty="0" smtClean="0">
                <a:latin typeface="Tw Cen MT Condensed" panose="020B0606020104020203" pitchFamily="34" charset="0"/>
              </a:rPr>
              <a:t>Qs</a:t>
            </a:r>
            <a:endParaRPr lang="en-US" sz="1200" dirty="0">
              <a:latin typeface="Tw Cen MT Condensed" panose="020B0606020104020203" pitchFamily="34" charset="0"/>
            </a:endParaRPr>
          </a:p>
        </p:txBody>
      </p:sp>
      <p:sp>
        <p:nvSpPr>
          <p:cNvPr id="17" name="TextBox 16"/>
          <p:cNvSpPr txBox="1"/>
          <p:nvPr/>
        </p:nvSpPr>
        <p:spPr>
          <a:xfrm>
            <a:off x="6171034" y="6450050"/>
            <a:ext cx="311304" cy="276999"/>
          </a:xfrm>
          <a:prstGeom prst="rect">
            <a:avLst/>
          </a:prstGeom>
          <a:solidFill>
            <a:srgbClr val="FFFFFF"/>
          </a:solidFill>
        </p:spPr>
        <p:txBody>
          <a:bodyPr wrap="none" rtlCol="0">
            <a:spAutoFit/>
          </a:bodyPr>
          <a:lstStyle/>
          <a:p>
            <a:r>
              <a:rPr lang="en-US" sz="1200" dirty="0" err="1" smtClean="0">
                <a:latin typeface="Tw Cen MT Condensed" panose="020B0606020104020203" pitchFamily="34" charset="0"/>
              </a:rPr>
              <a:t>Qd</a:t>
            </a:r>
            <a:endParaRPr lang="en-US" sz="1200" dirty="0">
              <a:latin typeface="Tw Cen MT Condensed" panose="020B0606020104020203" pitchFamily="34" charset="0"/>
            </a:endParaRPr>
          </a:p>
        </p:txBody>
      </p:sp>
      <p:cxnSp>
        <p:nvCxnSpPr>
          <p:cNvPr id="18" name="Straight Connector 17"/>
          <p:cNvCxnSpPr/>
          <p:nvPr/>
        </p:nvCxnSpPr>
        <p:spPr>
          <a:xfrm>
            <a:off x="6604000" y="4670323"/>
            <a:ext cx="1425677" cy="110612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8029677" y="5687058"/>
            <a:ext cx="295274" cy="261610"/>
          </a:xfrm>
          <a:prstGeom prst="rect">
            <a:avLst/>
          </a:prstGeom>
          <a:solidFill>
            <a:srgbClr val="FFFFFF"/>
          </a:solidFill>
        </p:spPr>
        <p:txBody>
          <a:bodyPr wrap="none" rtlCol="0">
            <a:spAutoFit/>
          </a:bodyPr>
          <a:lstStyle/>
          <a:p>
            <a:r>
              <a:rPr lang="en-US" sz="1100" dirty="0" smtClean="0">
                <a:latin typeface="Tw Cen MT Condensed" panose="020B0606020104020203" pitchFamily="34" charset="0"/>
              </a:rPr>
              <a:t>D2</a:t>
            </a:r>
            <a:endParaRPr lang="en-US" sz="1100" dirty="0">
              <a:latin typeface="Tw Cen MT Condensed" panose="020B0606020104020203" pitchFamily="34" charset="0"/>
            </a:endParaRPr>
          </a:p>
        </p:txBody>
      </p:sp>
      <p:sp>
        <p:nvSpPr>
          <p:cNvPr id="23" name="TextBox 22"/>
          <p:cNvSpPr txBox="1"/>
          <p:nvPr/>
        </p:nvSpPr>
        <p:spPr>
          <a:xfrm>
            <a:off x="7525852" y="6022562"/>
            <a:ext cx="295274" cy="261610"/>
          </a:xfrm>
          <a:prstGeom prst="rect">
            <a:avLst/>
          </a:prstGeom>
          <a:solidFill>
            <a:srgbClr val="FFFFFF"/>
          </a:solidFill>
        </p:spPr>
        <p:txBody>
          <a:bodyPr wrap="none" rtlCol="0">
            <a:spAutoFit/>
          </a:bodyPr>
          <a:lstStyle/>
          <a:p>
            <a:r>
              <a:rPr lang="en-US" sz="1100" dirty="0" smtClean="0">
                <a:latin typeface="Tw Cen MT Condensed" panose="020B0606020104020203" pitchFamily="34" charset="0"/>
              </a:rPr>
              <a:t>D1</a:t>
            </a:r>
            <a:endParaRPr lang="en-US" sz="1100" dirty="0">
              <a:latin typeface="Tw Cen MT Condensed" panose="020B0606020104020203" pitchFamily="34" charset="0"/>
            </a:endParaRPr>
          </a:p>
        </p:txBody>
      </p:sp>
      <p:cxnSp>
        <p:nvCxnSpPr>
          <p:cNvPr id="9" name="Straight Connector 8"/>
          <p:cNvCxnSpPr/>
          <p:nvPr/>
        </p:nvCxnSpPr>
        <p:spPr>
          <a:xfrm>
            <a:off x="5937250" y="5207000"/>
            <a:ext cx="1825625" cy="0"/>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846158" y="2848327"/>
            <a:ext cx="255198" cy="261610"/>
          </a:xfrm>
          <a:prstGeom prst="rect">
            <a:avLst/>
          </a:prstGeom>
          <a:noFill/>
        </p:spPr>
        <p:txBody>
          <a:bodyPr wrap="none" rtlCol="0">
            <a:spAutoFit/>
          </a:bodyPr>
          <a:lstStyle/>
          <a:p>
            <a:r>
              <a:rPr lang="en-US" sz="1100" b="1" dirty="0" smtClean="0">
                <a:latin typeface="Tw Cen MT Condensed" panose="020B0606020104020203" pitchFamily="34" charset="0"/>
              </a:rPr>
              <a:t>A</a:t>
            </a:r>
            <a:endParaRPr lang="en-US" sz="1100" b="1" dirty="0">
              <a:latin typeface="Tw Cen MT Condensed" panose="020B0606020104020203" pitchFamily="34" charset="0"/>
            </a:endParaRPr>
          </a:p>
        </p:txBody>
      </p:sp>
      <p:sp>
        <p:nvSpPr>
          <p:cNvPr id="25" name="TextBox 24"/>
          <p:cNvSpPr txBox="1"/>
          <p:nvPr/>
        </p:nvSpPr>
        <p:spPr>
          <a:xfrm>
            <a:off x="6846158" y="5409061"/>
            <a:ext cx="255198" cy="261610"/>
          </a:xfrm>
          <a:prstGeom prst="rect">
            <a:avLst/>
          </a:prstGeom>
          <a:noFill/>
        </p:spPr>
        <p:txBody>
          <a:bodyPr wrap="none" rtlCol="0">
            <a:spAutoFit/>
          </a:bodyPr>
          <a:lstStyle/>
          <a:p>
            <a:r>
              <a:rPr lang="en-US" sz="1100" b="1" dirty="0" smtClean="0">
                <a:latin typeface="Tw Cen MT Condensed" panose="020B0606020104020203" pitchFamily="34" charset="0"/>
              </a:rPr>
              <a:t>A</a:t>
            </a:r>
            <a:endParaRPr lang="en-US" sz="1100" b="1" dirty="0">
              <a:latin typeface="Tw Cen MT Condensed" panose="020B0606020104020203" pitchFamily="34" charset="0"/>
            </a:endParaRPr>
          </a:p>
        </p:txBody>
      </p:sp>
      <p:sp>
        <p:nvSpPr>
          <p:cNvPr id="26" name="TextBox 25"/>
          <p:cNvSpPr txBox="1"/>
          <p:nvPr/>
        </p:nvSpPr>
        <p:spPr>
          <a:xfrm>
            <a:off x="7120592" y="4814585"/>
            <a:ext cx="251992" cy="261610"/>
          </a:xfrm>
          <a:prstGeom prst="rect">
            <a:avLst/>
          </a:prstGeom>
          <a:noFill/>
        </p:spPr>
        <p:txBody>
          <a:bodyPr wrap="none" rtlCol="0">
            <a:spAutoFit/>
          </a:bodyPr>
          <a:lstStyle/>
          <a:p>
            <a:r>
              <a:rPr lang="en-US" sz="1100" b="1" dirty="0">
                <a:latin typeface="Tw Cen MT Condensed" panose="020B0606020104020203" pitchFamily="34" charset="0"/>
              </a:rPr>
              <a:t>B</a:t>
            </a:r>
          </a:p>
        </p:txBody>
      </p:sp>
      <p:sp>
        <p:nvSpPr>
          <p:cNvPr id="4" name="TextBox 3"/>
          <p:cNvSpPr txBox="1"/>
          <p:nvPr/>
        </p:nvSpPr>
        <p:spPr>
          <a:xfrm>
            <a:off x="2740525" y="1541149"/>
            <a:ext cx="2165685" cy="5078314"/>
          </a:xfrm>
          <a:prstGeom prst="rect">
            <a:avLst/>
          </a:prstGeom>
          <a:noFill/>
          <a:ln>
            <a:solidFill>
              <a:schemeClr val="tx1"/>
            </a:solidFill>
          </a:ln>
        </p:spPr>
        <p:txBody>
          <a:bodyPr wrap="square" rtlCol="0">
            <a:spAutoFit/>
          </a:bodyPr>
          <a:lstStyle/>
          <a:p>
            <a:r>
              <a:rPr lang="en-US" sz="1400" dirty="0" smtClean="0">
                <a:latin typeface="Tw Cen MT Condensed" panose="020B0606020104020203" pitchFamily="34" charset="0"/>
              </a:rPr>
              <a:t>NOTES</a:t>
            </a:r>
          </a:p>
          <a:p>
            <a:endParaRPr lang="en-US" dirty="0">
              <a:latin typeface="Tw Cen MT Condensed" panose="020B0606020104020203" pitchFamily="34" charset="0"/>
            </a:endParaRPr>
          </a:p>
          <a:p>
            <a:endParaRPr lang="en-US" dirty="0" smtClean="0">
              <a:latin typeface="Tw Cen MT Condensed" panose="020B0606020104020203" pitchFamily="34" charset="0"/>
            </a:endParaRPr>
          </a:p>
          <a:p>
            <a:endParaRPr lang="en-US" dirty="0">
              <a:latin typeface="Tw Cen MT Condensed" panose="020B0606020104020203" pitchFamily="34" charset="0"/>
            </a:endParaRPr>
          </a:p>
          <a:p>
            <a:endParaRPr lang="en-US" dirty="0" smtClean="0">
              <a:latin typeface="Tw Cen MT Condensed" panose="020B0606020104020203" pitchFamily="34" charset="0"/>
            </a:endParaRPr>
          </a:p>
          <a:p>
            <a:endParaRPr lang="en-US" dirty="0">
              <a:latin typeface="Tw Cen MT Condensed" panose="020B0606020104020203" pitchFamily="34" charset="0"/>
            </a:endParaRPr>
          </a:p>
          <a:p>
            <a:endParaRPr lang="en-US" dirty="0" smtClean="0">
              <a:latin typeface="Tw Cen MT Condensed" panose="020B0606020104020203" pitchFamily="34" charset="0"/>
            </a:endParaRPr>
          </a:p>
          <a:p>
            <a:endParaRPr lang="en-US" dirty="0">
              <a:latin typeface="Tw Cen MT Condensed" panose="020B0606020104020203" pitchFamily="34" charset="0"/>
            </a:endParaRPr>
          </a:p>
          <a:p>
            <a:endParaRPr lang="en-US" dirty="0" smtClean="0">
              <a:latin typeface="Tw Cen MT Condensed" panose="020B0606020104020203" pitchFamily="34" charset="0"/>
            </a:endParaRPr>
          </a:p>
          <a:p>
            <a:endParaRPr lang="en-US" dirty="0">
              <a:latin typeface="Tw Cen MT Condensed" panose="020B0606020104020203" pitchFamily="34" charset="0"/>
            </a:endParaRPr>
          </a:p>
          <a:p>
            <a:endParaRPr lang="en-US" dirty="0" smtClean="0">
              <a:latin typeface="Tw Cen MT Condensed" panose="020B0606020104020203" pitchFamily="34" charset="0"/>
            </a:endParaRPr>
          </a:p>
          <a:p>
            <a:endParaRPr lang="en-US" dirty="0">
              <a:latin typeface="Tw Cen MT Condensed" panose="020B0606020104020203" pitchFamily="34" charset="0"/>
            </a:endParaRPr>
          </a:p>
          <a:p>
            <a:endParaRPr lang="en-US" dirty="0" smtClean="0">
              <a:latin typeface="Tw Cen MT Condensed" panose="020B0606020104020203" pitchFamily="34" charset="0"/>
            </a:endParaRPr>
          </a:p>
          <a:p>
            <a:endParaRPr lang="en-US" dirty="0">
              <a:latin typeface="Tw Cen MT Condensed" panose="020B0606020104020203" pitchFamily="34" charset="0"/>
            </a:endParaRPr>
          </a:p>
          <a:p>
            <a:endParaRPr lang="en-US" dirty="0" smtClean="0">
              <a:latin typeface="Tw Cen MT Condensed" panose="020B0606020104020203" pitchFamily="34" charset="0"/>
            </a:endParaRPr>
          </a:p>
          <a:p>
            <a:endParaRPr lang="en-US" dirty="0">
              <a:latin typeface="Tw Cen MT Condensed" panose="020B0606020104020203" pitchFamily="34" charset="0"/>
            </a:endParaRPr>
          </a:p>
          <a:p>
            <a:endParaRPr lang="en-US" dirty="0" smtClean="0">
              <a:latin typeface="Tw Cen MT Condensed" panose="020B0606020104020203" pitchFamily="34" charset="0"/>
            </a:endParaRPr>
          </a:p>
          <a:p>
            <a:endParaRPr lang="en-US" dirty="0">
              <a:latin typeface="Tw Cen MT Condensed" panose="020B0606020104020203" pitchFamily="34" charset="0"/>
            </a:endParaRPr>
          </a:p>
        </p:txBody>
      </p:sp>
    </p:spTree>
    <p:extLst>
      <p:ext uri="{BB962C8B-B14F-4D97-AF65-F5344CB8AC3E}">
        <p14:creationId xmlns:p14="http://schemas.microsoft.com/office/powerpoint/2010/main" val="36342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Floating Exchange Rate Systems</a:t>
            </a:r>
            <a:br>
              <a:rPr lang="en-US" b="1" dirty="0" smtClean="0"/>
            </a:br>
            <a:r>
              <a:rPr lang="en-US" sz="3100" b="1" dirty="0" smtClean="0">
                <a:solidFill>
                  <a:srgbClr val="FF0000"/>
                </a:solidFill>
              </a:rPr>
              <a:t>Introduction to the FOREX Markets</a:t>
            </a:r>
            <a:endParaRPr lang="en-US" sz="3100" b="1" dirty="0">
              <a:solidFill>
                <a:srgbClr val="FF0000"/>
              </a:solidFill>
            </a:endParaRPr>
          </a:p>
        </p:txBody>
      </p:sp>
      <p:sp>
        <p:nvSpPr>
          <p:cNvPr id="3" name="Content Placeholder 2"/>
          <p:cNvSpPr>
            <a:spLocks noGrp="1"/>
          </p:cNvSpPr>
          <p:nvPr>
            <p:ph idx="1"/>
          </p:nvPr>
        </p:nvSpPr>
        <p:spPr>
          <a:xfrm>
            <a:off x="457200" y="1600200"/>
            <a:ext cx="3747155" cy="4908550"/>
          </a:xfrm>
        </p:spPr>
        <p:txBody>
          <a:bodyPr>
            <a:normAutofit fontScale="70000" lnSpcReduction="20000"/>
          </a:bodyPr>
          <a:lstStyle/>
          <a:p>
            <a:r>
              <a:rPr lang="en-US" dirty="0"/>
              <a:t>The foreign exchange markets are open 24 hours a day, with 40% of activity taking place in </a:t>
            </a:r>
            <a:r>
              <a:rPr lang="en-US" dirty="0" smtClean="0"/>
              <a:t>London</a:t>
            </a:r>
          </a:p>
          <a:p>
            <a:r>
              <a:rPr lang="en-US" dirty="0"/>
              <a:t>Each day, £3.5tn changes hands in the foreign exchange markets.</a:t>
            </a:r>
          </a:p>
          <a:p>
            <a:r>
              <a:rPr lang="en-US" dirty="0" smtClean="0"/>
              <a:t>Biggest most important currencies</a:t>
            </a:r>
          </a:p>
          <a:p>
            <a:pPr lvl="1"/>
            <a:r>
              <a:rPr lang="en-US" dirty="0" smtClean="0"/>
              <a:t>US Dollar </a:t>
            </a:r>
          </a:p>
          <a:p>
            <a:pPr lvl="1"/>
            <a:r>
              <a:rPr lang="en-US" dirty="0" smtClean="0"/>
              <a:t>Euro (Eurozone Countries)</a:t>
            </a:r>
          </a:p>
          <a:p>
            <a:pPr lvl="1"/>
            <a:r>
              <a:rPr lang="en-US" dirty="0" smtClean="0"/>
              <a:t>Japanese Yen</a:t>
            </a:r>
          </a:p>
          <a:p>
            <a:pPr lvl="1"/>
            <a:r>
              <a:rPr lang="en-US" dirty="0" smtClean="0"/>
              <a:t>Chinese </a:t>
            </a:r>
            <a:r>
              <a:rPr lang="en-US" dirty="0" err="1" smtClean="0"/>
              <a:t>Reminbi</a:t>
            </a:r>
            <a:r>
              <a:rPr lang="en-US" dirty="0" smtClean="0"/>
              <a:t> (Yuan)</a:t>
            </a:r>
          </a:p>
          <a:p>
            <a:pPr lvl="1"/>
            <a:r>
              <a:rPr lang="en-US" dirty="0" smtClean="0"/>
              <a:t>Pound Sterling (UK)</a:t>
            </a:r>
          </a:p>
          <a:p>
            <a:r>
              <a:rPr lang="en-US" dirty="0" smtClean="0"/>
              <a:t>What are the FOREX markets and where are they based?</a:t>
            </a:r>
          </a:p>
          <a:p>
            <a:r>
              <a:rPr lang="en-US" dirty="0" smtClean="0"/>
              <a:t>Speculation</a:t>
            </a:r>
          </a:p>
          <a:p>
            <a:pPr lvl="1"/>
            <a:r>
              <a:rPr lang="en-US" dirty="0" smtClean="0"/>
              <a:t>‘Shorting’</a:t>
            </a:r>
          </a:p>
          <a:p>
            <a:pPr lvl="1"/>
            <a:r>
              <a:rPr lang="en-US" dirty="0" smtClean="0"/>
              <a:t>‘Going Long’</a:t>
            </a:r>
          </a:p>
          <a:p>
            <a:endParaRPr lang="en-US" dirty="0"/>
          </a:p>
        </p:txBody>
      </p:sp>
      <p:pic>
        <p:nvPicPr>
          <p:cNvPr id="4" name="Picture 3"/>
          <p:cNvPicPr>
            <a:picLocks noChangeAspect="1"/>
          </p:cNvPicPr>
          <p:nvPr/>
        </p:nvPicPr>
        <p:blipFill>
          <a:blip r:embed="rId3"/>
          <a:stretch>
            <a:fillRect/>
          </a:stretch>
        </p:blipFill>
        <p:spPr>
          <a:xfrm>
            <a:off x="4286780" y="4562620"/>
            <a:ext cx="1897133" cy="2199991"/>
          </a:xfrm>
          <a:prstGeom prst="rect">
            <a:avLst/>
          </a:prstGeom>
        </p:spPr>
      </p:pic>
      <p:pic>
        <p:nvPicPr>
          <p:cNvPr id="5" name="Picture 4"/>
          <p:cNvPicPr>
            <a:picLocks noChangeAspect="1"/>
          </p:cNvPicPr>
          <p:nvPr/>
        </p:nvPicPr>
        <p:blipFill>
          <a:blip r:embed="rId4"/>
          <a:stretch>
            <a:fillRect/>
          </a:stretch>
        </p:blipFill>
        <p:spPr>
          <a:xfrm>
            <a:off x="5835192" y="1417638"/>
            <a:ext cx="3308808" cy="4062416"/>
          </a:xfrm>
          <a:prstGeom prst="rect">
            <a:avLst/>
          </a:prstGeom>
        </p:spPr>
      </p:pic>
    </p:spTree>
    <p:extLst>
      <p:ext uri="{BB962C8B-B14F-4D97-AF65-F5344CB8AC3E}">
        <p14:creationId xmlns:p14="http://schemas.microsoft.com/office/powerpoint/2010/main" val="754854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Floating Exchange </a:t>
            </a:r>
            <a:r>
              <a:rPr lang="en-GB" smtClean="0"/>
              <a:t>Rate Introduction</a:t>
            </a:r>
            <a:endParaRPr lang="en-GB"/>
          </a:p>
        </p:txBody>
      </p:sp>
    </p:spTree>
    <p:extLst>
      <p:ext uri="{BB962C8B-B14F-4D97-AF65-F5344CB8AC3E}">
        <p14:creationId xmlns:p14="http://schemas.microsoft.com/office/powerpoint/2010/main" val="3805534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206375"/>
            <a:ext cx="8588375" cy="652462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900" b="1" dirty="0" smtClean="0">
                <a:latin typeface="Tw Cen MT Condensed" panose="020B0606020104020203" pitchFamily="34" charset="0"/>
              </a:rPr>
              <a:t>WEEK </a:t>
            </a:r>
            <a:r>
              <a:rPr lang="en-US" sz="19900" b="1" dirty="0" smtClean="0">
                <a:latin typeface="Tw Cen MT Condensed" panose="020B0606020104020203" pitchFamily="34" charset="0"/>
              </a:rPr>
              <a:t>2</a:t>
            </a:r>
            <a:endParaRPr lang="en-US" sz="19900" b="1" dirty="0">
              <a:latin typeface="Tw Cen MT Condensed" panose="020B0606020104020203" pitchFamily="34" charset="0"/>
            </a:endParaRPr>
          </a:p>
        </p:txBody>
      </p:sp>
    </p:spTree>
    <p:extLst>
      <p:ext uri="{BB962C8B-B14F-4D97-AF65-F5344CB8AC3E}">
        <p14:creationId xmlns:p14="http://schemas.microsoft.com/office/powerpoint/2010/main" val="2427535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206375"/>
            <a:ext cx="8588375" cy="652462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b="1" dirty="0" smtClean="0">
                <a:latin typeface="Tw Cen MT Condensed" panose="020B0606020104020203" pitchFamily="34" charset="0"/>
              </a:rPr>
              <a:t>90</a:t>
            </a:r>
            <a:r>
              <a:rPr lang="en-US" sz="9600" b="1" dirty="0" smtClean="0">
                <a:latin typeface="Tw Cen MT Condensed" panose="020B0606020104020203" pitchFamily="34" charset="0"/>
              </a:rPr>
              <a:t>:</a:t>
            </a:r>
            <a:endParaRPr lang="en-US" sz="9600" b="1" dirty="0">
              <a:latin typeface="Tw Cen MT Condensed" panose="020B0606020104020203" pitchFamily="34" charset="0"/>
            </a:endParaRPr>
          </a:p>
        </p:txBody>
      </p:sp>
    </p:spTree>
    <p:extLst>
      <p:ext uri="{BB962C8B-B14F-4D97-AF65-F5344CB8AC3E}">
        <p14:creationId xmlns:p14="http://schemas.microsoft.com/office/powerpoint/2010/main" val="2827281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RWS9: Exchange Rate Systems</a:t>
            </a:r>
            <a:r>
              <a:rPr lang="en-GB" dirty="0" smtClean="0"/>
              <a:t/>
            </a:r>
            <a:br>
              <a:rPr lang="en-GB" dirty="0" smtClean="0"/>
            </a:br>
            <a:r>
              <a:rPr lang="en-GB" sz="3600" dirty="0" smtClean="0">
                <a:solidFill>
                  <a:srgbClr val="FF0000"/>
                </a:solidFill>
              </a:rPr>
              <a:t>Floating Exchange Rate System</a:t>
            </a:r>
            <a:endParaRPr lang="en-GB" sz="3600" dirty="0">
              <a:solidFill>
                <a:srgbClr val="FF0000"/>
              </a:solidFill>
            </a:endParaRPr>
          </a:p>
        </p:txBody>
      </p:sp>
      <p:sp>
        <p:nvSpPr>
          <p:cNvPr id="3" name="Content Placeholder 2"/>
          <p:cNvSpPr>
            <a:spLocks noGrp="1"/>
          </p:cNvSpPr>
          <p:nvPr>
            <p:ph idx="1"/>
          </p:nvPr>
        </p:nvSpPr>
        <p:spPr>
          <a:xfrm>
            <a:off x="457200" y="1600200"/>
            <a:ext cx="4095946" cy="4525963"/>
          </a:xfrm>
        </p:spPr>
        <p:txBody>
          <a:bodyPr/>
          <a:lstStyle/>
          <a:p>
            <a:pPr marL="0" indent="0">
              <a:buNone/>
            </a:pPr>
            <a:r>
              <a:rPr lang="en-GB" b="1" dirty="0" smtClean="0"/>
              <a:t>STARTER: </a:t>
            </a:r>
            <a:r>
              <a:rPr lang="en-GB" dirty="0" smtClean="0"/>
              <a:t>Using PREP2, compare your answers and ? any areas where you are not 100% confident when speaking in your 3’s</a:t>
            </a:r>
          </a:p>
          <a:p>
            <a:pPr marL="0" indent="0">
              <a:buNone/>
            </a:pPr>
            <a:endParaRPr lang="en-GB" dirty="0"/>
          </a:p>
        </p:txBody>
      </p:sp>
      <p:pic>
        <p:nvPicPr>
          <p:cNvPr id="4" name="Picture 3"/>
          <p:cNvPicPr>
            <a:picLocks noChangeAspect="1"/>
          </p:cNvPicPr>
          <p:nvPr/>
        </p:nvPicPr>
        <p:blipFill>
          <a:blip r:embed="rId2"/>
          <a:stretch>
            <a:fillRect/>
          </a:stretch>
        </p:blipFill>
        <p:spPr>
          <a:xfrm>
            <a:off x="4890096" y="1781713"/>
            <a:ext cx="3746379" cy="4344450"/>
          </a:xfrm>
          <a:prstGeom prst="rect">
            <a:avLst/>
          </a:prstGeom>
        </p:spPr>
      </p:pic>
    </p:spTree>
    <p:extLst>
      <p:ext uri="{BB962C8B-B14F-4D97-AF65-F5344CB8AC3E}">
        <p14:creationId xmlns:p14="http://schemas.microsoft.com/office/powerpoint/2010/main" val="3687431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1056</TotalTime>
  <Words>3489</Words>
  <Application>Microsoft Office PowerPoint</Application>
  <PresentationFormat>On-screen Show (4:3)</PresentationFormat>
  <Paragraphs>437</Paragraphs>
  <Slides>43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Tw Cen MT Condensed</vt:lpstr>
      <vt:lpstr>Office Theme</vt:lpstr>
      <vt:lpstr>PowerPoint Presentation</vt:lpstr>
      <vt:lpstr>PowerPoint Presentation</vt:lpstr>
      <vt:lpstr>PowerPoint Presentation</vt:lpstr>
      <vt:lpstr>Exchange Rate Flow Chart</vt:lpstr>
      <vt:lpstr>Floating Exchange Rate Systems Introduction to the FOREX Markets</vt:lpstr>
      <vt:lpstr>Floating Exchange Rate Introduction</vt:lpstr>
      <vt:lpstr>PowerPoint Presentation</vt:lpstr>
      <vt:lpstr>PowerPoint Presentation</vt:lpstr>
      <vt:lpstr>RWS9: Exchange Rate Systems Floating Exchange Rate System</vt:lpstr>
      <vt:lpstr>Exchange Rate Flow Chart</vt:lpstr>
      <vt:lpstr>Floating Exchange Rate Systems Determinants: Demand and Supply Analysis</vt:lpstr>
      <vt:lpstr>RWS9: Exchange Rate Systems Floating Exchange Rate System</vt:lpstr>
      <vt:lpstr>Floating Exchange Rate Systems Determinants: Demand and Supply Analysis</vt:lpstr>
      <vt:lpstr>PowerPoint Presentation</vt:lpstr>
      <vt:lpstr>Floating Exchange Rate Systems Determinants: Demand and Supply Analysis</vt:lpstr>
      <vt:lpstr>Determining Exchange Rates Real Exchange Rates: Purchasing Power Parity Theory</vt:lpstr>
      <vt:lpstr>PowerPoint Presentation</vt:lpstr>
      <vt:lpstr>PowerPoint Presentation</vt:lpstr>
      <vt:lpstr>RWS9: Exchange Rate Systems First 10-15 Minutes of Lesson</vt:lpstr>
      <vt:lpstr>Determining Exchange Rates Real Exchange Rates: Purchasing Power Parity Theory</vt:lpstr>
      <vt:lpstr>Determining Exchange Rates Real Exchange Rates: Purchasing Power Parity Theory</vt:lpstr>
      <vt:lpstr>Applications of PPP</vt:lpstr>
      <vt:lpstr>Determining Exchange Rates Real Exchange Rates: Purchasing Power Parity Theory</vt:lpstr>
      <vt:lpstr>PowerPoint Presentation</vt:lpstr>
      <vt:lpstr>PPP – Big Mac Index</vt:lpstr>
      <vt:lpstr>PowerPoint Presentation</vt:lpstr>
      <vt:lpstr>PowerPoint Presentation</vt:lpstr>
      <vt:lpstr>Chains of Analysis Depreciating exchange rate</vt:lpstr>
      <vt:lpstr>Evaluating the Effects of Exchange Rates on the Macroeconomy  ‘J-Curve Effect’ and Marshall Lerner Condition</vt:lpstr>
      <vt:lpstr>Determining Exchange Rates Fixed and Floating Systems</vt:lpstr>
      <vt:lpstr>Exchange Rate Flow Chart</vt:lpstr>
      <vt:lpstr>Semi-Fixed (Managed) Exchange Rate System The UK, the Exchange Rate Mechanism (ERM) and Black Wednesday 1990-1992 CASE STUDY</vt:lpstr>
      <vt:lpstr>Exchange Rate Flow Chart</vt:lpstr>
      <vt:lpstr>PowerPoint Presentation</vt:lpstr>
      <vt:lpstr>PowerPoint Presentation</vt:lpstr>
      <vt:lpstr>Evaluating Fixed .v. Floating Exchange Rates</vt:lpstr>
      <vt:lpstr>Evaluating Fixed .v. Floating Exchange Rates</vt:lpstr>
      <vt:lpstr>PowerPoint Presentation</vt:lpstr>
      <vt:lpstr>Speculators</vt:lpstr>
      <vt:lpstr>Floating Exchange Rate Systems How FOREX brokers/traders can make money</vt:lpstr>
      <vt:lpstr>Floating Exchange Rate Systems How FOREX brokers/traders can make money</vt:lpstr>
      <vt:lpstr>The Case of the ERM</vt:lpstr>
      <vt:lpstr>Floating Exchange Rate Systems Equilibrium and Disequilibrium</vt:lpstr>
    </vt:vector>
  </TitlesOfParts>
  <Company>Godalming Sixth Form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Stevens</dc:creator>
  <cp:lastModifiedBy>Oliver Stevens</cp:lastModifiedBy>
  <cp:revision>101</cp:revision>
  <cp:lastPrinted>2017-05-03T09:35:33Z</cp:lastPrinted>
  <dcterms:created xsi:type="dcterms:W3CDTF">2017-04-10T13:08:00Z</dcterms:created>
  <dcterms:modified xsi:type="dcterms:W3CDTF">2019-05-07T12:11:11Z</dcterms:modified>
</cp:coreProperties>
</file>