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handoutMasterIdLst>
    <p:handoutMasterId r:id="rId70"/>
  </p:handoutMasterIdLst>
  <p:sldIdLst>
    <p:sldId id="266" r:id="rId2"/>
    <p:sldId id="330" r:id="rId3"/>
    <p:sldId id="267" r:id="rId4"/>
    <p:sldId id="331" r:id="rId5"/>
    <p:sldId id="325" r:id="rId6"/>
    <p:sldId id="351" r:id="rId7"/>
    <p:sldId id="326" r:id="rId8"/>
    <p:sldId id="337" r:id="rId9"/>
    <p:sldId id="332" r:id="rId10"/>
    <p:sldId id="336" r:id="rId11"/>
    <p:sldId id="352" r:id="rId12"/>
    <p:sldId id="353" r:id="rId13"/>
    <p:sldId id="354" r:id="rId14"/>
    <p:sldId id="355" r:id="rId15"/>
    <p:sldId id="356" r:id="rId16"/>
    <p:sldId id="357" r:id="rId17"/>
    <p:sldId id="358" r:id="rId18"/>
    <p:sldId id="371" r:id="rId19"/>
    <p:sldId id="372" r:id="rId20"/>
    <p:sldId id="373" r:id="rId21"/>
    <p:sldId id="374" r:id="rId22"/>
    <p:sldId id="375" r:id="rId23"/>
    <p:sldId id="376" r:id="rId24"/>
    <p:sldId id="359" r:id="rId25"/>
    <p:sldId id="360" r:id="rId26"/>
    <p:sldId id="361" r:id="rId27"/>
    <p:sldId id="362" r:id="rId28"/>
    <p:sldId id="363" r:id="rId29"/>
    <p:sldId id="364" r:id="rId30"/>
    <p:sldId id="365" r:id="rId31"/>
    <p:sldId id="366" r:id="rId32"/>
    <p:sldId id="327" r:id="rId33"/>
    <p:sldId id="328" r:id="rId34"/>
    <p:sldId id="334" r:id="rId35"/>
    <p:sldId id="333" r:id="rId36"/>
    <p:sldId id="315" r:id="rId37"/>
    <p:sldId id="314" r:id="rId38"/>
    <p:sldId id="319" r:id="rId39"/>
    <p:sldId id="377" r:id="rId40"/>
    <p:sldId id="329" r:id="rId41"/>
    <p:sldId id="318" r:id="rId42"/>
    <p:sldId id="324" r:id="rId43"/>
    <p:sldId id="320" r:id="rId44"/>
    <p:sldId id="321" r:id="rId45"/>
    <p:sldId id="323" r:id="rId46"/>
    <p:sldId id="322" r:id="rId47"/>
    <p:sldId id="316" r:id="rId48"/>
    <p:sldId id="317" r:id="rId49"/>
    <p:sldId id="370" r:id="rId50"/>
    <p:sldId id="276" r:id="rId51"/>
    <p:sldId id="277" r:id="rId52"/>
    <p:sldId id="278" r:id="rId53"/>
    <p:sldId id="279" r:id="rId54"/>
    <p:sldId id="281" r:id="rId55"/>
    <p:sldId id="282" r:id="rId56"/>
    <p:sldId id="283" r:id="rId57"/>
    <p:sldId id="284" r:id="rId58"/>
    <p:sldId id="285" r:id="rId59"/>
    <p:sldId id="286" r:id="rId60"/>
    <p:sldId id="287" r:id="rId61"/>
    <p:sldId id="288" r:id="rId62"/>
    <p:sldId id="289" r:id="rId63"/>
    <p:sldId id="290" r:id="rId64"/>
    <p:sldId id="291" r:id="rId65"/>
    <p:sldId id="292" r:id="rId66"/>
    <p:sldId id="293" r:id="rId67"/>
    <p:sldId id="296" r:id="rId6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08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DE968683-0475-4F41-9C77-18EFD09E5426}" type="datetimeFigureOut">
              <a:rPr lang="en-GB" smtClean="0"/>
              <a:t>20/06/2019</a:t>
            </a:fld>
            <a:endParaRPr lang="en-GB"/>
          </a:p>
        </p:txBody>
      </p:sp>
      <p:sp>
        <p:nvSpPr>
          <p:cNvPr id="4" name="Footer Placeholder 3"/>
          <p:cNvSpPr>
            <a:spLocks noGrp="1"/>
          </p:cNvSpPr>
          <p:nvPr>
            <p:ph type="ftr" sz="quarter" idx="2"/>
          </p:nvPr>
        </p:nvSpPr>
        <p:spPr>
          <a:xfrm>
            <a:off x="0" y="9429750"/>
            <a:ext cx="2946400" cy="49688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9" y="9429750"/>
            <a:ext cx="2946400" cy="496889"/>
          </a:xfrm>
          <a:prstGeom prst="rect">
            <a:avLst/>
          </a:prstGeom>
        </p:spPr>
        <p:txBody>
          <a:bodyPr vert="horz" lIns="91440" tIns="45720" rIns="91440" bIns="45720" rtlCol="0" anchor="b"/>
          <a:lstStyle>
            <a:lvl1pPr algn="r">
              <a:defRPr sz="1200"/>
            </a:lvl1pPr>
          </a:lstStyle>
          <a:p>
            <a:fld id="{CF4CDC33-C4A4-4B27-95CF-E9A543151D01}" type="slidenum">
              <a:rPr lang="en-GB" smtClean="0"/>
              <a:t>‹#›</a:t>
            </a:fld>
            <a:endParaRPr lang="en-GB"/>
          </a:p>
        </p:txBody>
      </p:sp>
    </p:spTree>
    <p:extLst>
      <p:ext uri="{BB962C8B-B14F-4D97-AF65-F5344CB8AC3E}">
        <p14:creationId xmlns:p14="http://schemas.microsoft.com/office/powerpoint/2010/main" val="613370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atin typeface="Tw Cen MT Condensed" panose="020B0606020104020203" pitchFamily="34" charset="0"/>
              </a:defRPr>
            </a:lvl1pPr>
          </a:lstStyle>
          <a:p>
            <a:endParaRPr lang="en-GB" dirty="0"/>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atin typeface="Tw Cen MT Condensed" panose="020B0606020104020203" pitchFamily="34" charset="0"/>
              </a:defRPr>
            </a:lvl1pPr>
          </a:lstStyle>
          <a:p>
            <a:fld id="{97CCE9AC-BDF5-4C68-A707-75A9F4FA5324}" type="datetimeFigureOut">
              <a:rPr lang="en-GB" smtClean="0"/>
              <a:pPr/>
              <a:t>20/06/2019</a:t>
            </a:fld>
            <a:endParaRPr lang="en-GB" dirty="0"/>
          </a:p>
        </p:txBody>
      </p:sp>
      <p:sp>
        <p:nvSpPr>
          <p:cNvPr id="4" name="Slide Image Placeholder 3"/>
          <p:cNvSpPr>
            <a:spLocks noGrp="1" noRot="1" noChangeAspect="1"/>
          </p:cNvSpPr>
          <p:nvPr>
            <p:ph type="sldImg" idx="2"/>
          </p:nvPr>
        </p:nvSpPr>
        <p:spPr>
          <a:xfrm>
            <a:off x="1168400" y="1243013"/>
            <a:ext cx="4460875" cy="3346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atin typeface="Tw Cen MT Condensed" panose="020B0606020104020203" pitchFamily="34" charset="0"/>
              </a:defRPr>
            </a:lvl1pPr>
          </a:lstStyle>
          <a:p>
            <a:endParaRPr lang="en-GB" dirty="0"/>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atin typeface="Tw Cen MT Condensed" panose="020B0606020104020203" pitchFamily="34" charset="0"/>
              </a:defRPr>
            </a:lvl1pPr>
          </a:lstStyle>
          <a:p>
            <a:fld id="{8732C1E5-AA4E-4722-8F0B-0A9D7685879F}" type="slidenum">
              <a:rPr lang="en-GB" smtClean="0"/>
              <a:pPr/>
              <a:t>‹#›</a:t>
            </a:fld>
            <a:endParaRPr lang="en-GB" dirty="0"/>
          </a:p>
        </p:txBody>
      </p:sp>
    </p:spTree>
    <p:extLst>
      <p:ext uri="{BB962C8B-B14F-4D97-AF65-F5344CB8AC3E}">
        <p14:creationId xmlns:p14="http://schemas.microsoft.com/office/powerpoint/2010/main" val="395198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w Cen MT Condensed" panose="020B0606020104020203" pitchFamily="34" charset="0"/>
        <a:ea typeface="+mn-ea"/>
        <a:cs typeface="+mn-cs"/>
      </a:defRPr>
    </a:lvl1pPr>
    <a:lvl2pPr marL="457200" algn="l" defTabSz="914400" rtl="0" eaLnBrk="1" latinLnBrk="0" hangingPunct="1">
      <a:defRPr sz="1200" kern="1200">
        <a:solidFill>
          <a:schemeClr val="tx1"/>
        </a:solidFill>
        <a:latin typeface="Tw Cen MT Condensed" panose="020B0606020104020203" pitchFamily="34" charset="0"/>
        <a:ea typeface="+mn-ea"/>
        <a:cs typeface="+mn-cs"/>
      </a:defRPr>
    </a:lvl2pPr>
    <a:lvl3pPr marL="914400" algn="l" defTabSz="914400" rtl="0" eaLnBrk="1" latinLnBrk="0" hangingPunct="1">
      <a:defRPr sz="1200" kern="1200">
        <a:solidFill>
          <a:schemeClr val="tx1"/>
        </a:solidFill>
        <a:latin typeface="Tw Cen MT Condensed" panose="020B0606020104020203" pitchFamily="34" charset="0"/>
        <a:ea typeface="+mn-ea"/>
        <a:cs typeface="+mn-cs"/>
      </a:defRPr>
    </a:lvl3pPr>
    <a:lvl4pPr marL="1371600" algn="l" defTabSz="914400" rtl="0" eaLnBrk="1" latinLnBrk="0" hangingPunct="1">
      <a:defRPr sz="1200" kern="1200">
        <a:solidFill>
          <a:schemeClr val="tx1"/>
        </a:solidFill>
        <a:latin typeface="Tw Cen MT Condensed" panose="020B0606020104020203" pitchFamily="34" charset="0"/>
        <a:ea typeface="+mn-ea"/>
        <a:cs typeface="+mn-cs"/>
      </a:defRPr>
    </a:lvl4pPr>
    <a:lvl5pPr marL="1828800" algn="l" defTabSz="914400" rtl="0" eaLnBrk="1" latinLnBrk="0" hangingPunct="1">
      <a:defRPr sz="1200" kern="1200">
        <a:solidFill>
          <a:schemeClr val="tx1"/>
        </a:solidFill>
        <a:latin typeface="Tw Cen MT Condensed" panose="020B060602010402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2C1E5-AA4E-4722-8F0B-0A9D7685879F}" type="slidenum">
              <a:rPr lang="en-GB" smtClean="0"/>
              <a:t>18</a:t>
            </a:fld>
            <a:endParaRPr lang="en-GB"/>
          </a:p>
        </p:txBody>
      </p:sp>
    </p:spTree>
    <p:extLst>
      <p:ext uri="{BB962C8B-B14F-4D97-AF65-F5344CB8AC3E}">
        <p14:creationId xmlns:p14="http://schemas.microsoft.com/office/powerpoint/2010/main" val="3105147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2C1E5-AA4E-4722-8F0B-0A9D7685879F}" type="slidenum">
              <a:rPr lang="en-GB" smtClean="0"/>
              <a:t>21</a:t>
            </a:fld>
            <a:endParaRPr lang="en-GB"/>
          </a:p>
        </p:txBody>
      </p:sp>
    </p:spTree>
    <p:extLst>
      <p:ext uri="{BB962C8B-B14F-4D97-AF65-F5344CB8AC3E}">
        <p14:creationId xmlns:p14="http://schemas.microsoft.com/office/powerpoint/2010/main" val="3762097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2C1E5-AA4E-4722-8F0B-0A9D7685879F}" type="slidenum">
              <a:rPr lang="en-GB" smtClean="0"/>
              <a:t>30</a:t>
            </a:fld>
            <a:endParaRPr lang="en-GB"/>
          </a:p>
        </p:txBody>
      </p:sp>
    </p:spTree>
    <p:extLst>
      <p:ext uri="{BB962C8B-B14F-4D97-AF65-F5344CB8AC3E}">
        <p14:creationId xmlns:p14="http://schemas.microsoft.com/office/powerpoint/2010/main" val="4111197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2C1E5-AA4E-4722-8F0B-0A9D7685879F}" type="slidenum">
              <a:rPr lang="en-GB" smtClean="0"/>
              <a:t>31</a:t>
            </a:fld>
            <a:endParaRPr lang="en-GB"/>
          </a:p>
        </p:txBody>
      </p:sp>
    </p:spTree>
    <p:extLst>
      <p:ext uri="{BB962C8B-B14F-4D97-AF65-F5344CB8AC3E}">
        <p14:creationId xmlns:p14="http://schemas.microsoft.com/office/powerpoint/2010/main" val="1789320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F770AA5-8CF3-8145-8D20-DF5ED84958ED}"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0A31B-D6D1-A842-A6DD-002271862195}" type="slidenum">
              <a:rPr lang="en-US" smtClean="0"/>
              <a:t>‹#›</a:t>
            </a:fld>
            <a:endParaRPr lang="en-US"/>
          </a:p>
        </p:txBody>
      </p:sp>
    </p:spTree>
    <p:extLst>
      <p:ext uri="{BB962C8B-B14F-4D97-AF65-F5344CB8AC3E}">
        <p14:creationId xmlns:p14="http://schemas.microsoft.com/office/powerpoint/2010/main" val="3103049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F770AA5-8CF3-8145-8D20-DF5ED84958ED}"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0A31B-D6D1-A842-A6DD-002271862195}" type="slidenum">
              <a:rPr lang="en-US" smtClean="0"/>
              <a:t>‹#›</a:t>
            </a:fld>
            <a:endParaRPr lang="en-US"/>
          </a:p>
        </p:txBody>
      </p:sp>
    </p:spTree>
    <p:extLst>
      <p:ext uri="{BB962C8B-B14F-4D97-AF65-F5344CB8AC3E}">
        <p14:creationId xmlns:p14="http://schemas.microsoft.com/office/powerpoint/2010/main" val="3970286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F770AA5-8CF3-8145-8D20-DF5ED84958ED}"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0A31B-D6D1-A842-A6DD-002271862195}" type="slidenum">
              <a:rPr lang="en-US" smtClean="0"/>
              <a:t>‹#›</a:t>
            </a:fld>
            <a:endParaRPr lang="en-US"/>
          </a:p>
        </p:txBody>
      </p:sp>
    </p:spTree>
    <p:extLst>
      <p:ext uri="{BB962C8B-B14F-4D97-AF65-F5344CB8AC3E}">
        <p14:creationId xmlns:p14="http://schemas.microsoft.com/office/powerpoint/2010/main" val="39674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F770AA5-8CF3-8145-8D20-DF5ED84958ED}"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0A31B-D6D1-A842-A6DD-002271862195}" type="slidenum">
              <a:rPr lang="en-US" smtClean="0"/>
              <a:t>‹#›</a:t>
            </a:fld>
            <a:endParaRPr lang="en-US"/>
          </a:p>
        </p:txBody>
      </p:sp>
    </p:spTree>
    <p:extLst>
      <p:ext uri="{BB962C8B-B14F-4D97-AF65-F5344CB8AC3E}">
        <p14:creationId xmlns:p14="http://schemas.microsoft.com/office/powerpoint/2010/main" val="1520532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F770AA5-8CF3-8145-8D20-DF5ED84958ED}"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0A31B-D6D1-A842-A6DD-002271862195}" type="slidenum">
              <a:rPr lang="en-US" smtClean="0"/>
              <a:t>‹#›</a:t>
            </a:fld>
            <a:endParaRPr lang="en-US"/>
          </a:p>
        </p:txBody>
      </p:sp>
    </p:spTree>
    <p:extLst>
      <p:ext uri="{BB962C8B-B14F-4D97-AF65-F5344CB8AC3E}">
        <p14:creationId xmlns:p14="http://schemas.microsoft.com/office/powerpoint/2010/main" val="3431109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F770AA5-8CF3-8145-8D20-DF5ED84958ED}" type="datetimeFigureOut">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0A31B-D6D1-A842-A6DD-002271862195}" type="slidenum">
              <a:rPr lang="en-US" smtClean="0"/>
              <a:t>‹#›</a:t>
            </a:fld>
            <a:endParaRPr lang="en-US"/>
          </a:p>
        </p:txBody>
      </p:sp>
    </p:spTree>
    <p:extLst>
      <p:ext uri="{BB962C8B-B14F-4D97-AF65-F5344CB8AC3E}">
        <p14:creationId xmlns:p14="http://schemas.microsoft.com/office/powerpoint/2010/main" val="64108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F770AA5-8CF3-8145-8D20-DF5ED84958ED}" type="datetimeFigureOut">
              <a:rPr lang="en-US" smtClean="0"/>
              <a:t>6/20/2019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30A31B-D6D1-A842-A6DD-002271862195}" type="slidenum">
              <a:rPr lang="en-US" smtClean="0"/>
              <a:t>‹#›</a:t>
            </a:fld>
            <a:endParaRPr lang="en-US"/>
          </a:p>
        </p:txBody>
      </p:sp>
    </p:spTree>
    <p:extLst>
      <p:ext uri="{BB962C8B-B14F-4D97-AF65-F5344CB8AC3E}">
        <p14:creationId xmlns:p14="http://schemas.microsoft.com/office/powerpoint/2010/main" val="198111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F770AA5-8CF3-8145-8D20-DF5ED84958ED}" type="datetimeFigureOut">
              <a:rPr lang="en-US" smtClean="0"/>
              <a:t>6/20/2019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30A31B-D6D1-A842-A6DD-002271862195}" type="slidenum">
              <a:rPr lang="en-US" smtClean="0"/>
              <a:t>‹#›</a:t>
            </a:fld>
            <a:endParaRPr lang="en-US"/>
          </a:p>
        </p:txBody>
      </p:sp>
    </p:spTree>
    <p:extLst>
      <p:ext uri="{BB962C8B-B14F-4D97-AF65-F5344CB8AC3E}">
        <p14:creationId xmlns:p14="http://schemas.microsoft.com/office/powerpoint/2010/main" val="295304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70AA5-8CF3-8145-8D20-DF5ED84958ED}" type="datetimeFigureOut">
              <a:rPr lang="en-US" smtClean="0"/>
              <a:t>6/20/2019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30A31B-D6D1-A842-A6DD-002271862195}" type="slidenum">
              <a:rPr lang="en-US" smtClean="0"/>
              <a:t>‹#›</a:t>
            </a:fld>
            <a:endParaRPr lang="en-US"/>
          </a:p>
        </p:txBody>
      </p:sp>
    </p:spTree>
    <p:extLst>
      <p:ext uri="{BB962C8B-B14F-4D97-AF65-F5344CB8AC3E}">
        <p14:creationId xmlns:p14="http://schemas.microsoft.com/office/powerpoint/2010/main" val="377224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F770AA5-8CF3-8145-8D20-DF5ED84958ED}" type="datetimeFigureOut">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0A31B-D6D1-A842-A6DD-002271862195}" type="slidenum">
              <a:rPr lang="en-US" smtClean="0"/>
              <a:t>‹#›</a:t>
            </a:fld>
            <a:endParaRPr lang="en-US"/>
          </a:p>
        </p:txBody>
      </p:sp>
    </p:spTree>
    <p:extLst>
      <p:ext uri="{BB962C8B-B14F-4D97-AF65-F5344CB8AC3E}">
        <p14:creationId xmlns:p14="http://schemas.microsoft.com/office/powerpoint/2010/main" val="1119664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F770AA5-8CF3-8145-8D20-DF5ED84958ED}" type="datetimeFigureOut">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0A31B-D6D1-A842-A6DD-002271862195}" type="slidenum">
              <a:rPr lang="en-US" smtClean="0"/>
              <a:t>‹#›</a:t>
            </a:fld>
            <a:endParaRPr lang="en-US"/>
          </a:p>
        </p:txBody>
      </p:sp>
    </p:spTree>
    <p:extLst>
      <p:ext uri="{BB962C8B-B14F-4D97-AF65-F5344CB8AC3E}">
        <p14:creationId xmlns:p14="http://schemas.microsoft.com/office/powerpoint/2010/main" val="1911359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fld id="{3F770AA5-8CF3-8145-8D20-DF5ED84958ED}" type="datetimeFigureOut">
              <a:rPr lang="en-US" smtClean="0"/>
              <a:pPr/>
              <a:t>6/20/2019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w Cen MT Condensed" panose="020B0606020104020203"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8230A31B-D6D1-A842-A6DD-002271862195}" type="slidenum">
              <a:rPr lang="en-US" smtClean="0"/>
              <a:pPr/>
              <a:t>‹#›</a:t>
            </a:fld>
            <a:endParaRPr lang="en-US" dirty="0"/>
          </a:p>
        </p:txBody>
      </p:sp>
    </p:spTree>
    <p:extLst>
      <p:ext uri="{BB962C8B-B14F-4D97-AF65-F5344CB8AC3E}">
        <p14:creationId xmlns:p14="http://schemas.microsoft.com/office/powerpoint/2010/main" val="659672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Tw Cen MT Condensed" panose="020B0606020104020203"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w Cen MT Condensed" panose="020B06060201040202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w Cen MT Condensed" panose="020B0606020104020203"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w Cen MT Condensed" panose="020B0606020104020203"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w Cen MT Condensed" panose="020B0606020104020203"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w Cen MT Condensed" panose="020B0606020104020203"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package" Target="../embeddings/Microsoft_Word_Document.docx"/></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package" Target="../embeddings/Microsoft_Word_Document1.docx"/></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gu.com/p/46dz9" TargetMode="External"/><Relationship Id="rId2" Type="http://schemas.openxmlformats.org/officeDocument/2006/relationships/hyperlink" Target="https://www.youtube.com/watch?v=R0UT6TGstEI"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206375"/>
            <a:ext cx="8588375" cy="652462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900" b="1" dirty="0">
                <a:latin typeface="Tw Cen MT Condensed" panose="020B0606020104020203" pitchFamily="34" charset="0"/>
              </a:rPr>
              <a:t>WEEK 1</a:t>
            </a:r>
          </a:p>
        </p:txBody>
      </p:sp>
    </p:spTree>
    <p:extLst>
      <p:ext uri="{BB962C8B-B14F-4D97-AF65-F5344CB8AC3E}">
        <p14:creationId xmlns:p14="http://schemas.microsoft.com/office/powerpoint/2010/main" val="1967424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85891"/>
            <a:ext cx="8588375" cy="652462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b="1" dirty="0">
                <a:latin typeface="Tw Cen MT Condensed" panose="020B0606020104020203" pitchFamily="34" charset="0"/>
              </a:rPr>
              <a:t>30+90:</a:t>
            </a:r>
          </a:p>
          <a:p>
            <a:pPr algn="ctr"/>
            <a:r>
              <a:rPr lang="en-US" sz="9600" b="1" dirty="0">
                <a:latin typeface="Tw Cen MT Condensed" panose="020B0606020104020203" pitchFamily="34" charset="0"/>
              </a:rPr>
              <a:t>1-2-1s</a:t>
            </a:r>
          </a:p>
        </p:txBody>
      </p:sp>
    </p:spTree>
    <p:extLst>
      <p:ext uri="{BB962C8B-B14F-4D97-AF65-F5344CB8AC3E}">
        <p14:creationId xmlns:p14="http://schemas.microsoft.com/office/powerpoint/2010/main" val="1071687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t>Balance of Payments</a:t>
            </a:r>
            <a:br>
              <a:rPr lang="en-US" b="1" dirty="0"/>
            </a:br>
            <a:r>
              <a:rPr lang="en-US" sz="3600" dirty="0"/>
              <a:t>Measures of Flows in and out of the Economy</a:t>
            </a:r>
            <a:endParaRPr lang="en-US" dirty="0"/>
          </a:p>
        </p:txBody>
      </p:sp>
      <p:pic>
        <p:nvPicPr>
          <p:cNvPr id="7" name="Picture 6"/>
          <p:cNvPicPr>
            <a:picLocks noChangeAspect="1"/>
          </p:cNvPicPr>
          <p:nvPr/>
        </p:nvPicPr>
        <p:blipFill>
          <a:blip r:embed="rId2"/>
          <a:stretch>
            <a:fillRect/>
          </a:stretch>
        </p:blipFill>
        <p:spPr>
          <a:xfrm>
            <a:off x="339724" y="3028949"/>
            <a:ext cx="8648171" cy="3559175"/>
          </a:xfrm>
          <a:prstGeom prst="rect">
            <a:avLst/>
          </a:prstGeom>
        </p:spPr>
      </p:pic>
      <p:sp>
        <p:nvSpPr>
          <p:cNvPr id="8" name="Rectangle 7"/>
          <p:cNvSpPr/>
          <p:nvPr/>
        </p:nvSpPr>
        <p:spPr>
          <a:xfrm>
            <a:off x="457200" y="3028949"/>
            <a:ext cx="3336925" cy="415926"/>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0000"/>
                </a:solidFill>
                <a:latin typeface="Tw Cen MT Condensed" panose="020B0606020104020203" pitchFamily="34" charset="0"/>
              </a:rPr>
              <a:t>FLOWS OUT OF THE ECONOMY</a:t>
            </a:r>
          </a:p>
        </p:txBody>
      </p:sp>
      <p:sp>
        <p:nvSpPr>
          <p:cNvPr id="9" name="Rectangle 8"/>
          <p:cNvSpPr/>
          <p:nvPr/>
        </p:nvSpPr>
        <p:spPr>
          <a:xfrm>
            <a:off x="5349875" y="2973386"/>
            <a:ext cx="3336925" cy="415926"/>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0000"/>
                </a:solidFill>
                <a:latin typeface="Tw Cen MT Condensed" panose="020B0606020104020203" pitchFamily="34" charset="0"/>
              </a:rPr>
              <a:t>FLOWS INTO THE ECONOMY</a:t>
            </a:r>
          </a:p>
        </p:txBody>
      </p:sp>
      <p:sp>
        <p:nvSpPr>
          <p:cNvPr id="10" name="TextBox 9"/>
          <p:cNvSpPr txBox="1"/>
          <p:nvPr/>
        </p:nvSpPr>
        <p:spPr>
          <a:xfrm>
            <a:off x="174625" y="1551621"/>
            <a:ext cx="8636000" cy="1323439"/>
          </a:xfrm>
          <a:prstGeom prst="rect">
            <a:avLst/>
          </a:prstGeom>
          <a:noFill/>
        </p:spPr>
        <p:txBody>
          <a:bodyPr wrap="square" rtlCol="0">
            <a:spAutoFit/>
          </a:bodyPr>
          <a:lstStyle/>
          <a:p>
            <a:pPr marL="342900" indent="-342900">
              <a:buAutoNum type="arabicParenBoth"/>
            </a:pPr>
            <a:r>
              <a:rPr lang="en-US" sz="1600" dirty="0">
                <a:latin typeface="Tw Cen MT Condensed" panose="020B0606020104020203" pitchFamily="34" charset="0"/>
              </a:rPr>
              <a:t>Current Account (Trade, Investment Income, Transfers)</a:t>
            </a:r>
          </a:p>
          <a:p>
            <a:pPr marL="342900" indent="-342900">
              <a:buAutoNum type="arabicParenBoth"/>
            </a:pPr>
            <a:r>
              <a:rPr lang="en-US" sz="1600" dirty="0">
                <a:latin typeface="Tw Cen MT Condensed" panose="020B0606020104020203" pitchFamily="34" charset="0"/>
              </a:rPr>
              <a:t>Financial Account (FDI, Hot Money Flows, Portfolio Investments)</a:t>
            </a:r>
          </a:p>
          <a:p>
            <a:pPr marL="342900" indent="-342900">
              <a:buAutoNum type="arabicParenBoth"/>
            </a:pPr>
            <a:r>
              <a:rPr lang="en-US" sz="1600" dirty="0">
                <a:latin typeface="Tw Cen MT Condensed" panose="020B0606020104020203" pitchFamily="34" charset="0"/>
              </a:rPr>
              <a:t>Capital Account (Government transfers and Re-nationalization of funds abroad)</a:t>
            </a:r>
          </a:p>
          <a:p>
            <a:pPr marL="342900" indent="-342900">
              <a:buAutoNum type="arabicParenBoth"/>
            </a:pPr>
            <a:r>
              <a:rPr lang="en-US" sz="1600" dirty="0">
                <a:latin typeface="Tw Cen MT Condensed" panose="020B0606020104020203" pitchFamily="34" charset="0"/>
              </a:rPr>
              <a:t>Foreign Reserves</a:t>
            </a:r>
          </a:p>
          <a:p>
            <a:pPr marL="342900" indent="-342900">
              <a:buAutoNum type="arabicParenBoth"/>
            </a:pPr>
            <a:r>
              <a:rPr lang="en-US" sz="1600" dirty="0">
                <a:latin typeface="Tw Cen MT Condensed" panose="020B0606020104020203" pitchFamily="34" charset="0"/>
              </a:rPr>
              <a:t>Balancing Item</a:t>
            </a:r>
          </a:p>
        </p:txBody>
      </p:sp>
      <p:sp>
        <p:nvSpPr>
          <p:cNvPr id="2" name="TextBox 1"/>
          <p:cNvSpPr txBox="1"/>
          <p:nvPr/>
        </p:nvSpPr>
        <p:spPr>
          <a:xfrm>
            <a:off x="567891" y="6083166"/>
            <a:ext cx="312906" cy="369332"/>
          </a:xfrm>
          <a:prstGeom prst="rect">
            <a:avLst/>
          </a:prstGeom>
          <a:noFill/>
        </p:spPr>
        <p:txBody>
          <a:bodyPr wrap="none" rtlCol="0">
            <a:spAutoFit/>
          </a:bodyPr>
          <a:lstStyle/>
          <a:p>
            <a:r>
              <a:rPr lang="en-GB" dirty="0">
                <a:latin typeface="Tw Cen MT Condensed" panose="020B0606020104020203" pitchFamily="34" charset="0"/>
              </a:rPr>
              <a:t>5)</a:t>
            </a:r>
          </a:p>
        </p:txBody>
      </p:sp>
      <p:sp>
        <p:nvSpPr>
          <p:cNvPr id="11" name="TextBox 10"/>
          <p:cNvSpPr txBox="1"/>
          <p:nvPr/>
        </p:nvSpPr>
        <p:spPr>
          <a:xfrm>
            <a:off x="5436670" y="6050900"/>
            <a:ext cx="312906" cy="369332"/>
          </a:xfrm>
          <a:prstGeom prst="rect">
            <a:avLst/>
          </a:prstGeom>
          <a:noFill/>
        </p:spPr>
        <p:txBody>
          <a:bodyPr wrap="none" rtlCol="0">
            <a:spAutoFit/>
          </a:bodyPr>
          <a:lstStyle/>
          <a:p>
            <a:r>
              <a:rPr lang="en-GB" dirty="0">
                <a:latin typeface="Tw Cen MT Condensed" panose="020B0606020104020203" pitchFamily="34" charset="0"/>
              </a:rPr>
              <a:t>5)</a:t>
            </a:r>
          </a:p>
        </p:txBody>
      </p:sp>
    </p:spTree>
    <p:extLst>
      <p:ext uri="{BB962C8B-B14F-4D97-AF65-F5344CB8AC3E}">
        <p14:creationId xmlns:p14="http://schemas.microsoft.com/office/powerpoint/2010/main" val="3744702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t>(1) Current Account</a:t>
            </a:r>
            <a:br>
              <a:rPr lang="en-US" b="1" dirty="0"/>
            </a:br>
            <a:r>
              <a:rPr lang="en-US" sz="3600" dirty="0"/>
              <a:t>Examples of IN’s and OUT’s</a:t>
            </a:r>
            <a:endParaRPr lang="en-US" dirty="0"/>
          </a:p>
        </p:txBody>
      </p:sp>
      <p:pic>
        <p:nvPicPr>
          <p:cNvPr id="7" name="Picture 6"/>
          <p:cNvPicPr>
            <a:picLocks noChangeAspect="1"/>
          </p:cNvPicPr>
          <p:nvPr/>
        </p:nvPicPr>
        <p:blipFill>
          <a:blip r:embed="rId2"/>
          <a:stretch>
            <a:fillRect/>
          </a:stretch>
        </p:blipFill>
        <p:spPr>
          <a:xfrm>
            <a:off x="339724" y="2409824"/>
            <a:ext cx="8648171" cy="3559175"/>
          </a:xfrm>
          <a:prstGeom prst="rect">
            <a:avLst/>
          </a:prstGeom>
        </p:spPr>
      </p:pic>
    </p:spTree>
    <p:extLst>
      <p:ext uri="{BB962C8B-B14F-4D97-AF65-F5344CB8AC3E}">
        <p14:creationId xmlns:p14="http://schemas.microsoft.com/office/powerpoint/2010/main" val="406390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679700"/>
            <a:ext cx="9144000" cy="3650942"/>
          </a:xfrm>
          <a:prstGeom prst="rect">
            <a:avLst/>
          </a:prstGeom>
        </p:spPr>
      </p:pic>
      <p:sp>
        <p:nvSpPr>
          <p:cNvPr id="6" name="Title 5"/>
          <p:cNvSpPr>
            <a:spLocks noGrp="1"/>
          </p:cNvSpPr>
          <p:nvPr>
            <p:ph type="title"/>
          </p:nvPr>
        </p:nvSpPr>
        <p:spPr/>
        <p:txBody>
          <a:bodyPr>
            <a:normAutofit fontScale="90000"/>
          </a:bodyPr>
          <a:lstStyle/>
          <a:p>
            <a:r>
              <a:rPr lang="en-US" b="1" dirty="0"/>
              <a:t>(2&amp;3) Financial and Capital Account</a:t>
            </a:r>
            <a:br>
              <a:rPr lang="en-US" b="1" dirty="0"/>
            </a:br>
            <a:r>
              <a:rPr lang="en-US" sz="3600" dirty="0"/>
              <a:t>Examples of IN’s and OUT’s</a:t>
            </a:r>
            <a:endParaRPr lang="en-US" dirty="0"/>
          </a:p>
        </p:txBody>
      </p:sp>
    </p:spTree>
    <p:extLst>
      <p:ext uri="{BB962C8B-B14F-4D97-AF65-F5344CB8AC3E}">
        <p14:creationId xmlns:p14="http://schemas.microsoft.com/office/powerpoint/2010/main" val="1760598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7000" y="274638"/>
            <a:ext cx="8890000" cy="1143000"/>
          </a:xfrm>
        </p:spPr>
        <p:txBody>
          <a:bodyPr>
            <a:normAutofit fontScale="90000"/>
          </a:bodyPr>
          <a:lstStyle/>
          <a:p>
            <a:r>
              <a:rPr lang="en-US" b="1" dirty="0"/>
              <a:t>(4) Gold and Foreign Exchange Reserves </a:t>
            </a:r>
            <a:r>
              <a:rPr lang="en-US" sz="3600" dirty="0"/>
              <a:t>The role of the central bank</a:t>
            </a:r>
            <a:endParaRPr lang="en-US" dirty="0"/>
          </a:p>
        </p:txBody>
      </p:sp>
    </p:spTree>
    <p:extLst>
      <p:ext uri="{BB962C8B-B14F-4D97-AF65-F5344CB8AC3E}">
        <p14:creationId xmlns:p14="http://schemas.microsoft.com/office/powerpoint/2010/main" val="20370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t>(5) The Balancing Item</a:t>
            </a:r>
            <a:br>
              <a:rPr lang="en-US" b="1" dirty="0"/>
            </a:br>
            <a:r>
              <a:rPr lang="en-US" sz="3600" dirty="0"/>
              <a:t>Why it is called the ‘Balance of Payments’</a:t>
            </a:r>
            <a:endParaRPr lang="en-US" dirty="0"/>
          </a:p>
        </p:txBody>
      </p:sp>
    </p:spTree>
    <p:extLst>
      <p:ext uri="{BB962C8B-B14F-4D97-AF65-F5344CB8AC3E}">
        <p14:creationId xmlns:p14="http://schemas.microsoft.com/office/powerpoint/2010/main" val="2153150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486" y="274638"/>
            <a:ext cx="8229600" cy="1143000"/>
          </a:xfrm>
        </p:spPr>
        <p:txBody>
          <a:bodyPr>
            <a:normAutofit fontScale="90000"/>
          </a:bodyPr>
          <a:lstStyle/>
          <a:p>
            <a:r>
              <a:rPr lang="en-US" b="1" dirty="0"/>
              <a:t>Global Imbalances</a:t>
            </a:r>
            <a:br>
              <a:rPr lang="en-US" b="1" dirty="0"/>
            </a:br>
            <a:r>
              <a:rPr lang="en-US" sz="3100" dirty="0"/>
              <a:t>Surplus and Deficits</a:t>
            </a:r>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121361" y="1544002"/>
            <a:ext cx="7403514" cy="5075873"/>
          </a:xfrm>
          <a:prstGeom prst="rect">
            <a:avLst/>
          </a:prstGeom>
          <a:noFill/>
          <a:ln>
            <a:noFill/>
          </a:ln>
        </p:spPr>
      </p:pic>
    </p:spTree>
    <p:extLst>
      <p:ext uri="{BB962C8B-B14F-4D97-AF65-F5344CB8AC3E}">
        <p14:creationId xmlns:p14="http://schemas.microsoft.com/office/powerpoint/2010/main" val="1530677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t>Balance of Payments Exercise</a:t>
            </a:r>
            <a:br>
              <a:rPr lang="en-US" b="1" dirty="0"/>
            </a:br>
            <a:r>
              <a:rPr lang="en-US" sz="2700" b="1" dirty="0"/>
              <a:t>BOP Worksheet</a:t>
            </a:r>
          </a:p>
        </p:txBody>
      </p:sp>
      <p:sp>
        <p:nvSpPr>
          <p:cNvPr id="4" name="Content Placeholder 3"/>
          <p:cNvSpPr>
            <a:spLocks noGrp="1"/>
          </p:cNvSpPr>
          <p:nvPr>
            <p:ph idx="1"/>
          </p:nvPr>
        </p:nvSpPr>
        <p:spPr>
          <a:xfrm>
            <a:off x="457200" y="1600200"/>
            <a:ext cx="2717800" cy="4525963"/>
          </a:xfrm>
        </p:spPr>
        <p:txBody>
          <a:bodyPr>
            <a:normAutofit fontScale="92500" lnSpcReduction="20000"/>
          </a:bodyPr>
          <a:lstStyle/>
          <a:p>
            <a:pPr marL="0" indent="0">
              <a:buNone/>
            </a:pPr>
            <a:r>
              <a:rPr lang="en-US" b="1" dirty="0"/>
              <a:t>INSTRUCTIONS</a:t>
            </a:r>
          </a:p>
          <a:p>
            <a:pPr marL="514350" indent="-514350">
              <a:buFont typeface="+mj-lt"/>
              <a:buAutoNum type="arabicPeriod"/>
            </a:pPr>
            <a:r>
              <a:rPr lang="en-US" dirty="0"/>
              <a:t>Olly Introduction</a:t>
            </a:r>
          </a:p>
          <a:p>
            <a:pPr marL="514350" indent="-514350">
              <a:buFont typeface="+mj-lt"/>
              <a:buAutoNum type="arabicPeriod"/>
            </a:pPr>
            <a:r>
              <a:rPr lang="en-US" dirty="0"/>
              <a:t>Individual Reading of first page of worksheet</a:t>
            </a:r>
          </a:p>
          <a:p>
            <a:pPr marL="514350" indent="-514350">
              <a:buFont typeface="+mj-lt"/>
              <a:buAutoNum type="arabicPeriod"/>
            </a:pPr>
            <a:r>
              <a:rPr lang="en-US" dirty="0"/>
              <a:t>Answering questions in pairs</a:t>
            </a:r>
          </a:p>
          <a:p>
            <a:pPr marL="514350" indent="-514350">
              <a:buFont typeface="+mj-lt"/>
              <a:buAutoNum type="arabicPeriod"/>
            </a:pPr>
            <a:r>
              <a:rPr lang="en-US" dirty="0"/>
              <a:t>Class feedback on those questions</a:t>
            </a:r>
          </a:p>
        </p:txBody>
      </p:sp>
      <p:sp>
        <p:nvSpPr>
          <p:cNvPr id="6" name="Rectangle 5"/>
          <p:cNvSpPr/>
          <p:nvPr/>
        </p:nvSpPr>
        <p:spPr>
          <a:xfrm>
            <a:off x="3746499" y="1417638"/>
            <a:ext cx="5159375" cy="4247317"/>
          </a:xfrm>
          <a:prstGeom prst="rect">
            <a:avLst/>
          </a:prstGeom>
        </p:spPr>
        <p:txBody>
          <a:bodyPr wrap="square">
            <a:spAutoFit/>
          </a:bodyPr>
          <a:lstStyle/>
          <a:p>
            <a:pPr marL="342900" indent="-342900">
              <a:buFont typeface="+mj-lt"/>
              <a:buAutoNum type="arabicPeriod"/>
            </a:pPr>
            <a:r>
              <a:rPr lang="en-US" dirty="0">
                <a:solidFill>
                  <a:schemeClr val="tx2"/>
                </a:solidFill>
                <a:latin typeface="Tw Cen MT Condensed" panose="020B0606020104020203" pitchFamily="34" charset="0"/>
              </a:rPr>
              <a:t>A </a:t>
            </a:r>
            <a:r>
              <a:rPr lang="en-US" dirty="0" err="1">
                <a:solidFill>
                  <a:schemeClr val="tx2"/>
                </a:solidFill>
                <a:latin typeface="Tw Cen MT Condensed" panose="020B0606020104020203" pitchFamily="34" charset="0"/>
              </a:rPr>
              <a:t>BoP</a:t>
            </a:r>
            <a:r>
              <a:rPr lang="en-US" dirty="0">
                <a:solidFill>
                  <a:schemeClr val="tx2"/>
                </a:solidFill>
                <a:latin typeface="Tw Cen MT Condensed" panose="020B0606020104020203" pitchFamily="34" charset="0"/>
              </a:rPr>
              <a:t> must always equal zero (or balance) as the money flows in must equal money flows out. </a:t>
            </a:r>
            <a:r>
              <a:rPr lang="en-US" dirty="0" err="1">
                <a:solidFill>
                  <a:schemeClr val="tx2"/>
                </a:solidFill>
                <a:latin typeface="Tw Cen MT Condensed" panose="020B0606020104020203" pitchFamily="34" charset="0"/>
              </a:rPr>
              <a:t>Thererfore</a:t>
            </a:r>
            <a:r>
              <a:rPr lang="en-US" dirty="0">
                <a:solidFill>
                  <a:schemeClr val="tx2"/>
                </a:solidFill>
                <a:latin typeface="Tw Cen MT Condensed" panose="020B0606020104020203" pitchFamily="34" charset="0"/>
              </a:rPr>
              <a:t> what does </a:t>
            </a:r>
            <a:r>
              <a:rPr lang="en-US" dirty="0" err="1">
                <a:solidFill>
                  <a:schemeClr val="tx2"/>
                </a:solidFill>
                <a:latin typeface="Tw Cen MT Condensed" panose="020B0606020104020203" pitchFamily="34" charset="0"/>
              </a:rPr>
              <a:t>BoP</a:t>
            </a:r>
            <a:r>
              <a:rPr lang="en-US" dirty="0">
                <a:solidFill>
                  <a:schemeClr val="tx2"/>
                </a:solidFill>
                <a:latin typeface="Tw Cen MT Condensed" panose="020B0606020104020203" pitchFamily="34" charset="0"/>
              </a:rPr>
              <a:t> Deficit or Disequilibrium mean?</a:t>
            </a:r>
          </a:p>
          <a:p>
            <a:pPr marL="342900" indent="-342900">
              <a:buFont typeface="+mj-lt"/>
              <a:buAutoNum type="arabicPeriod" startAt="2"/>
            </a:pPr>
            <a:r>
              <a:rPr lang="en-US" dirty="0">
                <a:solidFill>
                  <a:schemeClr val="tx2"/>
                </a:solidFill>
                <a:latin typeface="Tw Cen MT Condensed" panose="020B0606020104020203" pitchFamily="34" charset="0"/>
              </a:rPr>
              <a:t>How might a </a:t>
            </a:r>
            <a:r>
              <a:rPr lang="en-US" dirty="0" err="1">
                <a:solidFill>
                  <a:schemeClr val="tx2"/>
                </a:solidFill>
                <a:latin typeface="Tw Cen MT Condensed" panose="020B0606020104020203" pitchFamily="34" charset="0"/>
              </a:rPr>
              <a:t>BoP</a:t>
            </a:r>
            <a:r>
              <a:rPr lang="en-US" dirty="0">
                <a:solidFill>
                  <a:schemeClr val="tx2"/>
                </a:solidFill>
                <a:latin typeface="Tw Cen MT Condensed" panose="020B0606020104020203" pitchFamily="34" charset="0"/>
              </a:rPr>
              <a:t> deficit or disequilibrium be financed and therefore persist for a long time? </a:t>
            </a:r>
          </a:p>
          <a:p>
            <a:pPr marL="342900" indent="-342900">
              <a:buFont typeface="+mj-lt"/>
              <a:buAutoNum type="arabicPeriod" startAt="2"/>
            </a:pPr>
            <a:r>
              <a:rPr lang="en-US" dirty="0">
                <a:solidFill>
                  <a:schemeClr val="tx2"/>
                </a:solidFill>
                <a:latin typeface="Tw Cen MT Condensed" panose="020B0606020104020203" pitchFamily="34" charset="0"/>
              </a:rPr>
              <a:t>How might exchange rates prevent a long run </a:t>
            </a:r>
            <a:r>
              <a:rPr lang="en-US" dirty="0" err="1">
                <a:solidFill>
                  <a:schemeClr val="tx2"/>
                </a:solidFill>
                <a:latin typeface="Tw Cen MT Condensed" panose="020B0606020104020203" pitchFamily="34" charset="0"/>
              </a:rPr>
              <a:t>BoP</a:t>
            </a:r>
            <a:r>
              <a:rPr lang="en-US" dirty="0">
                <a:solidFill>
                  <a:schemeClr val="tx2"/>
                </a:solidFill>
                <a:latin typeface="Tw Cen MT Condensed" panose="020B0606020104020203" pitchFamily="34" charset="0"/>
              </a:rPr>
              <a:t> deficit from occurring?</a:t>
            </a:r>
          </a:p>
          <a:p>
            <a:pPr marL="342900" indent="-342900">
              <a:buFont typeface="+mj-lt"/>
              <a:buAutoNum type="arabicPeriod" startAt="2"/>
            </a:pPr>
            <a:r>
              <a:rPr lang="en-US" dirty="0">
                <a:latin typeface="Tw Cen MT Condensed" panose="020B0606020104020203" pitchFamily="34" charset="0"/>
              </a:rPr>
              <a:t>Why might certain Eurozone countries running current account deficits face painful adjustments? </a:t>
            </a:r>
          </a:p>
          <a:p>
            <a:pPr marL="342900" indent="-342900">
              <a:buFont typeface="+mj-lt"/>
              <a:buAutoNum type="arabicPeriod" startAt="2"/>
            </a:pPr>
            <a:r>
              <a:rPr lang="en-US" dirty="0">
                <a:latin typeface="Tw Cen MT Condensed" panose="020B0606020104020203" pitchFamily="34" charset="0"/>
              </a:rPr>
              <a:t>In these Eurozone countries, how would their economy adjust to restore their </a:t>
            </a:r>
            <a:r>
              <a:rPr lang="en-US" dirty="0" err="1">
                <a:latin typeface="Tw Cen MT Condensed" panose="020B0606020104020203" pitchFamily="34" charset="0"/>
              </a:rPr>
              <a:t>BoP</a:t>
            </a:r>
            <a:r>
              <a:rPr lang="en-US" dirty="0">
                <a:latin typeface="Tw Cen MT Condensed" panose="020B0606020104020203" pitchFamily="34" charset="0"/>
              </a:rPr>
              <a:t> equilibrium?</a:t>
            </a:r>
          </a:p>
          <a:p>
            <a:pPr marL="342900" indent="-342900">
              <a:buFont typeface="+mj-lt"/>
              <a:buAutoNum type="arabicPeriod" startAt="2"/>
            </a:pPr>
            <a:r>
              <a:rPr lang="en-US" dirty="0">
                <a:latin typeface="Tw Cen MT Condensed" panose="020B0606020104020203" pitchFamily="34" charset="0"/>
              </a:rPr>
              <a:t>Why might developing countries be particularly vulnerable to a persistent </a:t>
            </a:r>
            <a:r>
              <a:rPr lang="en-US" dirty="0" err="1">
                <a:latin typeface="Tw Cen MT Condensed" panose="020B0606020104020203" pitchFamily="34" charset="0"/>
              </a:rPr>
              <a:t>BoP</a:t>
            </a:r>
            <a:r>
              <a:rPr lang="en-US" dirty="0">
                <a:latin typeface="Tw Cen MT Condensed" panose="020B0606020104020203" pitchFamily="34" charset="0"/>
              </a:rPr>
              <a:t> deficit?  What is the worst that could happen?</a:t>
            </a:r>
          </a:p>
          <a:p>
            <a:pPr marL="342900" indent="-342900">
              <a:buFont typeface="+mj-lt"/>
              <a:buAutoNum type="arabicPeriod" startAt="2"/>
            </a:pPr>
            <a:r>
              <a:rPr lang="en-US" dirty="0">
                <a:latin typeface="Tw Cen MT Condensed" panose="020B0606020104020203" pitchFamily="34" charset="0"/>
              </a:rPr>
              <a:t>Read the article on the back – is the UK at risk from its </a:t>
            </a:r>
            <a:r>
              <a:rPr lang="en-US" dirty="0" err="1">
                <a:latin typeface="Tw Cen MT Condensed" panose="020B0606020104020203" pitchFamily="34" charset="0"/>
              </a:rPr>
              <a:t>BoP</a:t>
            </a:r>
            <a:r>
              <a:rPr lang="en-US" dirty="0">
                <a:latin typeface="Tw Cen MT Condensed" panose="020B0606020104020203" pitchFamily="34" charset="0"/>
              </a:rPr>
              <a:t> deficit/ disequilibrium?</a:t>
            </a:r>
          </a:p>
        </p:txBody>
      </p:sp>
    </p:spTree>
    <p:extLst>
      <p:ext uri="{BB962C8B-B14F-4D97-AF65-F5344CB8AC3E}">
        <p14:creationId xmlns:p14="http://schemas.microsoft.com/office/powerpoint/2010/main" val="853460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u="sng" dirty="0"/>
              <a:t>Balance of Payments RECAP Activity</a:t>
            </a:r>
            <a:r>
              <a:rPr lang="en-GB" sz="3600" b="1" u="sng" dirty="0"/>
              <a:t> </a:t>
            </a:r>
            <a:endParaRPr lang="en-US" sz="3600" dirty="0"/>
          </a:p>
        </p:txBody>
      </p:sp>
      <p:sp>
        <p:nvSpPr>
          <p:cNvPr id="3" name="Content Placeholder 2"/>
          <p:cNvSpPr>
            <a:spLocks noGrp="1"/>
          </p:cNvSpPr>
          <p:nvPr>
            <p:ph idx="1"/>
          </p:nvPr>
        </p:nvSpPr>
        <p:spPr/>
        <p:txBody>
          <a:bodyPr>
            <a:normAutofit fontScale="85000" lnSpcReduction="20000"/>
          </a:bodyPr>
          <a:lstStyle/>
          <a:p>
            <a:pPr marL="0" indent="0" fontAlgn="base">
              <a:buNone/>
            </a:pPr>
            <a:r>
              <a:rPr lang="en-GB" dirty="0"/>
              <a:t>A country has the following international transactions on current account: exports of manufactured goods £20bn; imports of food £10bn, earning from foreign tourists £5bn; interests, profits and dividends paid to foreigners £4bn; purchase of oil from abroad £8bn; earnings of nationals working overseas which are repatriated £7bn, sale of coal to foreign countries £2bn, payments by foreigners to domestic financial services firms £1bn.</a:t>
            </a:r>
          </a:p>
          <a:p>
            <a:pPr marL="0" indent="0" fontAlgn="base">
              <a:buNone/>
            </a:pPr>
            <a:endParaRPr lang="en-GB" dirty="0"/>
          </a:p>
          <a:p>
            <a:pPr marL="514350" lvl="0" indent="-514350" fontAlgn="base">
              <a:buFont typeface="+mj-lt"/>
              <a:buAutoNum type="arabicPeriod"/>
            </a:pPr>
            <a:r>
              <a:rPr lang="en-GB" dirty="0"/>
              <a:t>Which of the items are (</a:t>
            </a:r>
            <a:r>
              <a:rPr lang="en-GB" dirty="0" err="1"/>
              <a:t>i</a:t>
            </a:r>
            <a:r>
              <a:rPr lang="en-GB" dirty="0"/>
              <a:t>) visible exports; (ii) exports of services; (iii) income and current transfer credits; (iv) visible imports; (v) imports of services; (vi) income and current transfer debits</a:t>
            </a:r>
          </a:p>
          <a:p>
            <a:pPr marL="514350" lvl="0" indent="-514350" fontAlgn="base">
              <a:buFont typeface="+mj-lt"/>
              <a:buAutoNum type="arabicPeriod"/>
            </a:pPr>
            <a:r>
              <a:rPr lang="en-GB" dirty="0"/>
              <a:t>Calculate (</a:t>
            </a:r>
            <a:r>
              <a:rPr lang="en-GB" dirty="0" err="1"/>
              <a:t>i</a:t>
            </a:r>
            <a:r>
              <a:rPr lang="en-GB" dirty="0"/>
              <a:t>) the balance of trade; (ii) the balance on all invisibles; (iii) the current balance</a:t>
            </a:r>
          </a:p>
          <a:p>
            <a:endParaRPr lang="en-US" dirty="0"/>
          </a:p>
        </p:txBody>
      </p:sp>
    </p:spTree>
    <p:extLst>
      <p:ext uri="{BB962C8B-B14F-4D97-AF65-F5344CB8AC3E}">
        <p14:creationId xmlns:p14="http://schemas.microsoft.com/office/powerpoint/2010/main" val="57923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104637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652"/>
          </a:xfrm>
        </p:spPr>
        <p:txBody>
          <a:bodyPr>
            <a:normAutofit fontScale="90000"/>
          </a:bodyPr>
          <a:lstStyle/>
          <a:p>
            <a:r>
              <a:rPr lang="en-US" b="1" dirty="0"/>
              <a:t>RWS 10: PREP </a:t>
            </a:r>
            <a:br>
              <a:rPr lang="en-US" b="1" dirty="0"/>
            </a:br>
            <a:r>
              <a:rPr lang="en-US" sz="3600" b="1" dirty="0"/>
              <a:t>(5 </a:t>
            </a:r>
            <a:r>
              <a:rPr lang="en-US" sz="3600" b="1" dirty="0" err="1"/>
              <a:t>hrs</a:t>
            </a:r>
            <a:r>
              <a:rPr lang="en-US" sz="3600" b="1" dirty="0"/>
              <a:t> 50 minutes total including Thursday cover work)</a:t>
            </a:r>
            <a:r>
              <a:rPr lang="en-US" b="1" dirty="0"/>
              <a:t/>
            </a:r>
            <a:br>
              <a:rPr lang="en-US" b="1" dirty="0"/>
            </a:br>
            <a:r>
              <a:rPr lang="en-US" sz="3600" b="1" dirty="0">
                <a:solidFill>
                  <a:srgbClr val="FF0000"/>
                </a:solidFill>
              </a:rPr>
              <a:t>Due Monday 10</a:t>
            </a:r>
            <a:r>
              <a:rPr lang="en-US" sz="3600" b="1" baseline="30000" dirty="0">
                <a:solidFill>
                  <a:srgbClr val="FF0000"/>
                </a:solidFill>
              </a:rPr>
              <a:t>th</a:t>
            </a:r>
            <a:r>
              <a:rPr lang="en-US" sz="3600" b="1" dirty="0">
                <a:solidFill>
                  <a:srgbClr val="FF0000"/>
                </a:solidFill>
              </a:rPr>
              <a:t> June at 0845</a:t>
            </a:r>
          </a:p>
        </p:txBody>
      </p:sp>
      <p:sp>
        <p:nvSpPr>
          <p:cNvPr id="3" name="Content Placeholder 2"/>
          <p:cNvSpPr>
            <a:spLocks noGrp="1"/>
          </p:cNvSpPr>
          <p:nvPr>
            <p:ph sz="half" idx="1"/>
          </p:nvPr>
        </p:nvSpPr>
        <p:spPr>
          <a:xfrm>
            <a:off x="457200" y="2418735"/>
            <a:ext cx="4038600" cy="3707428"/>
          </a:xfrm>
        </p:spPr>
        <p:txBody>
          <a:bodyPr>
            <a:normAutofit/>
          </a:bodyPr>
          <a:lstStyle/>
          <a:p>
            <a:pPr marL="0" indent="0">
              <a:buNone/>
            </a:pPr>
            <a:r>
              <a:rPr lang="en-US" b="1" dirty="0"/>
              <a:t>MICRO</a:t>
            </a:r>
          </a:p>
          <a:p>
            <a:r>
              <a:rPr lang="en-US" dirty="0"/>
              <a:t>Worksheet to Complete:</a:t>
            </a:r>
          </a:p>
          <a:p>
            <a:pPr lvl="1"/>
            <a:r>
              <a:rPr lang="en-US" dirty="0"/>
              <a:t>Introduction to </a:t>
            </a:r>
            <a:r>
              <a:rPr lang="en-US" dirty="0" err="1"/>
              <a:t>Labour</a:t>
            </a:r>
            <a:r>
              <a:rPr lang="en-US" dirty="0"/>
              <a:t> Markets and Market Failure</a:t>
            </a:r>
          </a:p>
          <a:p>
            <a:pPr lvl="1"/>
            <a:r>
              <a:rPr lang="en-US" dirty="0"/>
              <a:t>Defining and Measuring Poverty</a:t>
            </a:r>
          </a:p>
          <a:p>
            <a:pPr lvl="1"/>
            <a:r>
              <a:rPr lang="en-US" dirty="0"/>
              <a:t>Defining and Measuring Inequality </a:t>
            </a:r>
          </a:p>
        </p:txBody>
      </p:sp>
      <p:sp>
        <p:nvSpPr>
          <p:cNvPr id="4" name="Content Placeholder 3"/>
          <p:cNvSpPr>
            <a:spLocks noGrp="1"/>
          </p:cNvSpPr>
          <p:nvPr>
            <p:ph sz="half" idx="2"/>
          </p:nvPr>
        </p:nvSpPr>
        <p:spPr>
          <a:xfrm>
            <a:off x="4648200" y="2418735"/>
            <a:ext cx="4038600" cy="3707428"/>
          </a:xfrm>
        </p:spPr>
        <p:txBody>
          <a:bodyPr>
            <a:normAutofit/>
          </a:bodyPr>
          <a:lstStyle/>
          <a:p>
            <a:pPr marL="0" indent="0">
              <a:buNone/>
            </a:pPr>
            <a:r>
              <a:rPr lang="en-US" b="1" dirty="0"/>
              <a:t>MACRO</a:t>
            </a:r>
          </a:p>
          <a:p>
            <a:r>
              <a:rPr lang="en-US" dirty="0"/>
              <a:t>Balance of Payments Crisis’</a:t>
            </a:r>
          </a:p>
          <a:p>
            <a:pPr lvl="1"/>
            <a:r>
              <a:rPr lang="en-US" dirty="0"/>
              <a:t>Reading 1 article (on GOL) followed by 4 newspaper articles (accessed by links on document)</a:t>
            </a:r>
          </a:p>
          <a:p>
            <a:pPr lvl="1"/>
            <a:r>
              <a:rPr lang="en-US" dirty="0"/>
              <a:t>Answering questions on whether UK is at risk and reaching a conclusion for a debate next week</a:t>
            </a:r>
          </a:p>
        </p:txBody>
      </p:sp>
    </p:spTree>
    <p:extLst>
      <p:ext uri="{BB962C8B-B14F-4D97-AF65-F5344CB8AC3E}">
        <p14:creationId xmlns:p14="http://schemas.microsoft.com/office/powerpoint/2010/main" val="1783491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49225" y="91073"/>
            <a:ext cx="5924316" cy="6680612"/>
          </a:xfrm>
          <a:prstGeom prst="rect">
            <a:avLst/>
          </a:prstGeom>
        </p:spPr>
      </p:pic>
      <p:sp>
        <p:nvSpPr>
          <p:cNvPr id="7" name="Rectangle 6"/>
          <p:cNvSpPr/>
          <p:nvPr/>
        </p:nvSpPr>
        <p:spPr>
          <a:xfrm>
            <a:off x="6286499" y="265410"/>
            <a:ext cx="2587625" cy="3724096"/>
          </a:xfrm>
          <a:prstGeom prst="rect">
            <a:avLst/>
          </a:prstGeom>
        </p:spPr>
        <p:txBody>
          <a:bodyPr wrap="square">
            <a:spAutoFit/>
          </a:bodyPr>
          <a:lstStyle/>
          <a:p>
            <a:r>
              <a:rPr lang="en-GB" sz="3200" b="1" u="sng" dirty="0">
                <a:latin typeface="Tw Cen MT Condensed" panose="020B0606020104020203" pitchFamily="34" charset="0"/>
              </a:rPr>
              <a:t>EFFECTS OF BALANCE OF PAYMENTS CHANGES</a:t>
            </a:r>
          </a:p>
          <a:p>
            <a:endParaRPr lang="en-GB" b="1" u="sng" dirty="0">
              <a:latin typeface="Tw Cen MT Condensed" panose="020B0606020104020203" pitchFamily="34" charset="0"/>
            </a:endParaRPr>
          </a:p>
          <a:p>
            <a:r>
              <a:rPr lang="en-GB" b="1" dirty="0">
                <a:latin typeface="Tw Cen MT Condensed" panose="020B0606020104020203" pitchFamily="34" charset="0"/>
              </a:rPr>
              <a:t>Activity:</a:t>
            </a:r>
            <a:r>
              <a:rPr lang="en-GB" dirty="0">
                <a:latin typeface="Tw Cen MT Condensed" panose="020B0606020104020203" pitchFamily="34" charset="0"/>
              </a:rPr>
              <a:t> Identify the correct impact on the UKs current/financial/capital account of the </a:t>
            </a:r>
            <a:r>
              <a:rPr lang="en-GB" dirty="0" err="1">
                <a:latin typeface="Tw Cen MT Condensed" panose="020B0606020104020203" pitchFamily="34" charset="0"/>
              </a:rPr>
              <a:t>BoP</a:t>
            </a:r>
            <a:r>
              <a:rPr lang="en-GB" dirty="0">
                <a:latin typeface="Tw Cen MT Condensed" panose="020B0606020104020203" pitchFamily="34" charset="0"/>
              </a:rPr>
              <a:t>. The first one has been done for you</a:t>
            </a:r>
          </a:p>
        </p:txBody>
      </p:sp>
    </p:spTree>
    <p:extLst>
      <p:ext uri="{BB962C8B-B14F-4D97-AF65-F5344CB8AC3E}">
        <p14:creationId xmlns:p14="http://schemas.microsoft.com/office/powerpoint/2010/main" val="3558060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486" y="274638"/>
            <a:ext cx="8229600" cy="1143000"/>
          </a:xfrm>
        </p:spPr>
        <p:txBody>
          <a:bodyPr>
            <a:normAutofit fontScale="90000"/>
          </a:bodyPr>
          <a:lstStyle/>
          <a:p>
            <a:r>
              <a:rPr lang="en-US" b="1" dirty="0"/>
              <a:t>Current Account</a:t>
            </a:r>
            <a:br>
              <a:rPr lang="en-US" b="1" dirty="0"/>
            </a:br>
            <a:r>
              <a:rPr lang="en-US" sz="3100" dirty="0"/>
              <a:t>Causes of Surplus/Deficits</a:t>
            </a:r>
            <a:endParaRPr lang="en-US" dirty="0"/>
          </a:p>
        </p:txBody>
      </p:sp>
      <p:graphicFrame>
        <p:nvGraphicFramePr>
          <p:cNvPr id="4" name="Object 3"/>
          <p:cNvGraphicFramePr>
            <a:graphicFrameLocks noChangeAspect="1"/>
          </p:cNvGraphicFramePr>
          <p:nvPr/>
        </p:nvGraphicFramePr>
        <p:xfrm>
          <a:off x="282575" y="1557026"/>
          <a:ext cx="8417511" cy="4688631"/>
        </p:xfrm>
        <a:graphic>
          <a:graphicData uri="http://schemas.openxmlformats.org/presentationml/2006/ole">
            <mc:AlternateContent xmlns:mc="http://schemas.openxmlformats.org/markup-compatibility/2006">
              <mc:Choice xmlns:v="urn:schemas-microsoft-com:vml" Requires="v">
                <p:oleObj spid="_x0000_s6150" name="Document" r:id="rId4" imgW="6794500" imgH="3784600" progId="Word.Document.12">
                  <p:embed/>
                </p:oleObj>
              </mc:Choice>
              <mc:Fallback>
                <p:oleObj name="Document" r:id="rId4" imgW="6794500" imgH="3784600" progId="Word.Document.12">
                  <p:embed/>
                  <p:pic>
                    <p:nvPicPr>
                      <p:cNvPr id="4" name="Object 3"/>
                      <p:cNvPicPr/>
                      <p:nvPr/>
                    </p:nvPicPr>
                    <p:blipFill>
                      <a:blip r:embed="rId5"/>
                      <a:stretch>
                        <a:fillRect/>
                      </a:stretch>
                    </p:blipFill>
                    <p:spPr>
                      <a:xfrm>
                        <a:off x="282575" y="1557026"/>
                        <a:ext cx="8417511" cy="4688631"/>
                      </a:xfrm>
                      <a:prstGeom prst="rect">
                        <a:avLst/>
                      </a:prstGeom>
                    </p:spPr>
                  </p:pic>
                </p:oleObj>
              </mc:Fallback>
            </mc:AlternateContent>
          </a:graphicData>
        </a:graphic>
      </p:graphicFrame>
      <p:sp>
        <p:nvSpPr>
          <p:cNvPr id="5" name="TextBox 4"/>
          <p:cNvSpPr txBox="1"/>
          <p:nvPr/>
        </p:nvSpPr>
        <p:spPr>
          <a:xfrm>
            <a:off x="1806575" y="6378815"/>
            <a:ext cx="4772973" cy="369332"/>
          </a:xfrm>
          <a:prstGeom prst="rect">
            <a:avLst/>
          </a:prstGeom>
          <a:noFill/>
        </p:spPr>
        <p:txBody>
          <a:bodyPr wrap="none" rtlCol="0">
            <a:spAutoFit/>
          </a:bodyPr>
          <a:lstStyle/>
          <a:p>
            <a:r>
              <a:rPr lang="en-US" dirty="0">
                <a:latin typeface="Tw Cen MT Condensed" panose="020B0606020104020203" pitchFamily="34" charset="0"/>
              </a:rPr>
              <a:t>EXERCISE: Which of these apply to the UK, China, Germany and USA</a:t>
            </a:r>
          </a:p>
        </p:txBody>
      </p:sp>
    </p:spTree>
    <p:extLst>
      <p:ext uri="{BB962C8B-B14F-4D97-AF65-F5344CB8AC3E}">
        <p14:creationId xmlns:p14="http://schemas.microsoft.com/office/powerpoint/2010/main" val="2513790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941959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Role of Exchange Rates in Correcting Balance of Payments Deficits</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56048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a:xfrm>
            <a:off x="3428260" y="5352313"/>
            <a:ext cx="2874886" cy="149176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nchorCtr="0"/>
          <a:lstStyle/>
          <a:p>
            <a:r>
              <a:rPr lang="en-GB" sz="800" dirty="0">
                <a:solidFill>
                  <a:schemeClr val="tx1"/>
                </a:solidFill>
                <a:latin typeface="Tw Cen MT Condensed" panose="020B0606020104020203" pitchFamily="34" charset="0"/>
              </a:rPr>
              <a:t>QUESTION 2: Explain what is happening in the graph of Stage 2</a:t>
            </a:r>
          </a:p>
        </p:txBody>
      </p:sp>
      <p:sp>
        <p:nvSpPr>
          <p:cNvPr id="2" name="Title 1"/>
          <p:cNvSpPr>
            <a:spLocks noGrp="1"/>
          </p:cNvSpPr>
          <p:nvPr>
            <p:ph type="title"/>
          </p:nvPr>
        </p:nvSpPr>
        <p:spPr>
          <a:xfrm>
            <a:off x="457200" y="26595"/>
            <a:ext cx="8229600" cy="1248578"/>
          </a:xfrm>
        </p:spPr>
        <p:txBody>
          <a:bodyPr>
            <a:normAutofit fontScale="90000"/>
          </a:bodyPr>
          <a:lstStyle/>
          <a:p>
            <a:r>
              <a:rPr lang="en-US" sz="3600" b="1" dirty="0"/>
              <a:t>CORRECTING DEFICITS</a:t>
            </a:r>
            <a:br>
              <a:rPr lang="en-US" sz="3600" b="1" dirty="0"/>
            </a:br>
            <a:r>
              <a:rPr lang="en-US" sz="2000" b="1" dirty="0">
                <a:solidFill>
                  <a:srgbClr val="FF0000"/>
                </a:solidFill>
              </a:rPr>
              <a:t>TASK: In theory, why will a current account deficit not last and correct itself if there is a floating exchange rate?</a:t>
            </a:r>
          </a:p>
        </p:txBody>
      </p:sp>
      <p:grpSp>
        <p:nvGrpSpPr>
          <p:cNvPr id="11" name="Group 10"/>
          <p:cNvGrpSpPr/>
          <p:nvPr/>
        </p:nvGrpSpPr>
        <p:grpSpPr>
          <a:xfrm>
            <a:off x="1189608" y="2299316"/>
            <a:ext cx="1748901" cy="2554545"/>
            <a:chOff x="1189608" y="2743200"/>
            <a:chExt cx="1748901" cy="2554545"/>
          </a:xfrm>
          <a:solidFill>
            <a:schemeClr val="bg1">
              <a:lumMod val="95000"/>
            </a:schemeClr>
          </a:solidFill>
        </p:grpSpPr>
        <p:sp>
          <p:nvSpPr>
            <p:cNvPr id="3" name="TextBox 2"/>
            <p:cNvSpPr txBox="1"/>
            <p:nvPr/>
          </p:nvSpPr>
          <p:spPr>
            <a:xfrm>
              <a:off x="1189608" y="2743200"/>
              <a:ext cx="1748901" cy="2554545"/>
            </a:xfrm>
            <a:prstGeom prst="rect">
              <a:avLst/>
            </a:prstGeom>
            <a:grpFill/>
            <a:ln>
              <a:solidFill>
                <a:schemeClr val="tx1"/>
              </a:solidFill>
            </a:ln>
          </p:spPr>
          <p:txBody>
            <a:bodyPr wrap="square" rtlCol="0">
              <a:spAutoFit/>
            </a:bodyPr>
            <a:lstStyle/>
            <a:p>
              <a:pPr algn="ctr"/>
              <a:r>
                <a:rPr lang="en-GB" sz="3200" dirty="0">
                  <a:latin typeface="Tw Cen MT Condensed" panose="020B0606020104020203" pitchFamily="34" charset="0"/>
                </a:rPr>
                <a:t>Current Account in Deficit  </a:t>
              </a:r>
            </a:p>
            <a:p>
              <a:pPr algn="ctr"/>
              <a:endParaRPr lang="en-GB" sz="3200" dirty="0">
                <a:latin typeface="Tw Cen MT Condensed" panose="020B0606020104020203" pitchFamily="34" charset="0"/>
              </a:endParaRPr>
            </a:p>
            <a:p>
              <a:pPr algn="ctr"/>
              <a:r>
                <a:rPr lang="en-GB" sz="3200" dirty="0">
                  <a:latin typeface="Tw Cen MT Condensed" panose="020B0606020104020203" pitchFamily="34" charset="0"/>
                </a:rPr>
                <a:t>X   	M</a:t>
              </a:r>
            </a:p>
          </p:txBody>
        </p:sp>
        <p:cxnSp>
          <p:nvCxnSpPr>
            <p:cNvPr id="5" name="Straight Arrow Connector 4"/>
            <p:cNvCxnSpPr/>
            <p:nvPr/>
          </p:nvCxnSpPr>
          <p:spPr>
            <a:xfrm>
              <a:off x="1633033" y="4765048"/>
              <a:ext cx="0" cy="450537"/>
            </a:xfrm>
            <a:prstGeom prst="straightConnector1">
              <a:avLst/>
            </a:prstGeom>
            <a:grpFill/>
            <a:ln w="666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2480393" y="4758060"/>
              <a:ext cx="0" cy="426872"/>
            </a:xfrm>
            <a:prstGeom prst="straightConnector1">
              <a:avLst/>
            </a:prstGeom>
            <a:grpFill/>
            <a:ln w="66675">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3428260" y="2299316"/>
            <a:ext cx="2874886" cy="2554545"/>
          </a:xfrm>
          <a:prstGeom prst="rect">
            <a:avLst/>
          </a:prstGeom>
          <a:solidFill>
            <a:schemeClr val="bg1">
              <a:lumMod val="95000"/>
            </a:schemeClr>
          </a:solidFill>
          <a:ln>
            <a:solidFill>
              <a:schemeClr val="tx1"/>
            </a:solidFill>
          </a:ln>
        </p:spPr>
        <p:txBody>
          <a:bodyPr wrap="square" rtlCol="0">
            <a:spAutoFit/>
          </a:bodyPr>
          <a:lstStyle/>
          <a:p>
            <a:pPr algn="ctr"/>
            <a:endParaRPr lang="en-GB" sz="3200" dirty="0">
              <a:latin typeface="Tw Cen MT Condensed" panose="020B0606020104020203" pitchFamily="34" charset="0"/>
            </a:endParaRPr>
          </a:p>
          <a:p>
            <a:pPr algn="ctr"/>
            <a:endParaRPr lang="en-GB" sz="3200" dirty="0">
              <a:latin typeface="Tw Cen MT Condensed" panose="020B0606020104020203" pitchFamily="34" charset="0"/>
            </a:endParaRPr>
          </a:p>
          <a:p>
            <a:pPr algn="ctr"/>
            <a:endParaRPr lang="en-GB" sz="3200" dirty="0">
              <a:latin typeface="Tw Cen MT Condensed" panose="020B0606020104020203" pitchFamily="34" charset="0"/>
            </a:endParaRPr>
          </a:p>
          <a:p>
            <a:pPr algn="ctr"/>
            <a:endParaRPr lang="en-GB" sz="3200" dirty="0">
              <a:latin typeface="Tw Cen MT Condensed" panose="020B0606020104020203" pitchFamily="34" charset="0"/>
            </a:endParaRPr>
          </a:p>
          <a:p>
            <a:pPr algn="ctr"/>
            <a:endParaRPr lang="en-GB" sz="3200" dirty="0">
              <a:latin typeface="Tw Cen MT Condensed" panose="020B0606020104020203" pitchFamily="34" charset="0"/>
            </a:endParaRPr>
          </a:p>
        </p:txBody>
      </p:sp>
      <p:cxnSp>
        <p:nvCxnSpPr>
          <p:cNvPr id="17" name="Straight Connector 16"/>
          <p:cNvCxnSpPr/>
          <p:nvPr/>
        </p:nvCxnSpPr>
        <p:spPr>
          <a:xfrm>
            <a:off x="3959441" y="2592280"/>
            <a:ext cx="0" cy="19353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959441" y="4527612"/>
            <a:ext cx="1837677"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797118" y="4380964"/>
            <a:ext cx="304892" cy="369332"/>
          </a:xfrm>
          <a:prstGeom prst="rect">
            <a:avLst/>
          </a:prstGeom>
          <a:noFill/>
        </p:spPr>
        <p:txBody>
          <a:bodyPr wrap="none" rtlCol="0">
            <a:spAutoFit/>
          </a:bodyPr>
          <a:lstStyle/>
          <a:p>
            <a:r>
              <a:rPr lang="en-GB" b="1" dirty="0">
                <a:latin typeface="Tw Cen MT Condensed" panose="020B0606020104020203" pitchFamily="34" charset="0"/>
              </a:rPr>
              <a:t>Q</a:t>
            </a:r>
          </a:p>
        </p:txBody>
      </p:sp>
      <p:sp>
        <p:nvSpPr>
          <p:cNvPr id="21" name="TextBox 20"/>
          <p:cNvSpPr txBox="1"/>
          <p:nvPr/>
        </p:nvSpPr>
        <p:spPr>
          <a:xfrm>
            <a:off x="3619283" y="2301538"/>
            <a:ext cx="285656" cy="369332"/>
          </a:xfrm>
          <a:prstGeom prst="rect">
            <a:avLst/>
          </a:prstGeom>
          <a:noFill/>
        </p:spPr>
        <p:txBody>
          <a:bodyPr wrap="none" rtlCol="0">
            <a:spAutoFit/>
          </a:bodyPr>
          <a:lstStyle/>
          <a:p>
            <a:r>
              <a:rPr lang="en-GB" b="1" dirty="0">
                <a:latin typeface="Tw Cen MT Condensed" panose="020B0606020104020203" pitchFamily="34" charset="0"/>
              </a:rPr>
              <a:t>£</a:t>
            </a:r>
          </a:p>
        </p:txBody>
      </p:sp>
      <p:cxnSp>
        <p:nvCxnSpPr>
          <p:cNvPr id="23" name="Straight Connector 22"/>
          <p:cNvCxnSpPr/>
          <p:nvPr/>
        </p:nvCxnSpPr>
        <p:spPr>
          <a:xfrm>
            <a:off x="4136994" y="2592280"/>
            <a:ext cx="1526959" cy="178868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4111992" y="2665604"/>
            <a:ext cx="1510610" cy="17153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772388" y="4496670"/>
            <a:ext cx="258404" cy="261610"/>
          </a:xfrm>
          <a:prstGeom prst="rect">
            <a:avLst/>
          </a:prstGeom>
          <a:noFill/>
        </p:spPr>
        <p:txBody>
          <a:bodyPr wrap="none" rtlCol="0">
            <a:spAutoFit/>
          </a:bodyPr>
          <a:lstStyle/>
          <a:p>
            <a:r>
              <a:rPr lang="en-GB" sz="1100" b="1" dirty="0">
                <a:latin typeface="Tw Cen MT Condensed" panose="020B0606020104020203" pitchFamily="34" charset="0"/>
              </a:rPr>
              <a:t>Q</a:t>
            </a:r>
          </a:p>
        </p:txBody>
      </p:sp>
      <p:cxnSp>
        <p:nvCxnSpPr>
          <p:cNvPr id="27" name="Straight Connector 26"/>
          <p:cNvCxnSpPr/>
          <p:nvPr/>
        </p:nvCxnSpPr>
        <p:spPr>
          <a:xfrm flipV="1">
            <a:off x="4572000" y="2921485"/>
            <a:ext cx="1377518" cy="1529927"/>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070641" y="3187083"/>
            <a:ext cx="1115398" cy="123696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5567682" y="2448588"/>
            <a:ext cx="351378" cy="369332"/>
          </a:xfrm>
          <a:prstGeom prst="rect">
            <a:avLst/>
          </a:prstGeom>
          <a:noFill/>
        </p:spPr>
        <p:txBody>
          <a:bodyPr wrap="none" rtlCol="0">
            <a:spAutoFit/>
          </a:bodyPr>
          <a:lstStyle/>
          <a:p>
            <a:r>
              <a:rPr lang="en-GB" b="1" dirty="0">
                <a:latin typeface="Tw Cen MT Condensed" panose="020B0606020104020203" pitchFamily="34" charset="0"/>
              </a:rPr>
              <a:t>S</a:t>
            </a:r>
            <a:r>
              <a:rPr lang="en-GB" sz="1200" b="1" dirty="0">
                <a:latin typeface="Tw Cen MT Condensed" panose="020B0606020104020203" pitchFamily="34" charset="0"/>
              </a:rPr>
              <a:t>1</a:t>
            </a:r>
          </a:p>
        </p:txBody>
      </p:sp>
      <p:sp>
        <p:nvSpPr>
          <p:cNvPr id="33" name="TextBox 32"/>
          <p:cNvSpPr txBox="1"/>
          <p:nvPr/>
        </p:nvSpPr>
        <p:spPr>
          <a:xfrm>
            <a:off x="5891692" y="2643402"/>
            <a:ext cx="351378" cy="369332"/>
          </a:xfrm>
          <a:prstGeom prst="rect">
            <a:avLst/>
          </a:prstGeom>
          <a:noFill/>
        </p:spPr>
        <p:txBody>
          <a:bodyPr wrap="none" rtlCol="0">
            <a:spAutoFit/>
          </a:bodyPr>
          <a:lstStyle/>
          <a:p>
            <a:r>
              <a:rPr lang="en-GB" b="1" dirty="0">
                <a:latin typeface="Tw Cen MT Condensed" panose="020B0606020104020203" pitchFamily="34" charset="0"/>
              </a:rPr>
              <a:t>S</a:t>
            </a:r>
            <a:r>
              <a:rPr lang="en-GB" sz="1200" b="1" dirty="0">
                <a:latin typeface="Tw Cen MT Condensed" panose="020B0606020104020203" pitchFamily="34" charset="0"/>
              </a:rPr>
              <a:t>2</a:t>
            </a:r>
          </a:p>
        </p:txBody>
      </p:sp>
      <p:sp>
        <p:nvSpPr>
          <p:cNvPr id="34" name="TextBox 33"/>
          <p:cNvSpPr txBox="1"/>
          <p:nvPr/>
        </p:nvSpPr>
        <p:spPr>
          <a:xfrm>
            <a:off x="5650587" y="4095885"/>
            <a:ext cx="380232" cy="369332"/>
          </a:xfrm>
          <a:prstGeom prst="rect">
            <a:avLst/>
          </a:prstGeom>
          <a:noFill/>
        </p:spPr>
        <p:txBody>
          <a:bodyPr wrap="none" rtlCol="0">
            <a:spAutoFit/>
          </a:bodyPr>
          <a:lstStyle/>
          <a:p>
            <a:r>
              <a:rPr lang="en-GB" b="1" dirty="0">
                <a:latin typeface="Tw Cen MT Condensed" panose="020B0606020104020203" pitchFamily="34" charset="0"/>
              </a:rPr>
              <a:t>D</a:t>
            </a:r>
            <a:r>
              <a:rPr lang="en-GB" sz="1200" b="1" dirty="0">
                <a:latin typeface="Tw Cen MT Condensed" panose="020B0606020104020203" pitchFamily="34" charset="0"/>
              </a:rPr>
              <a:t>1</a:t>
            </a:r>
          </a:p>
        </p:txBody>
      </p:sp>
      <p:sp>
        <p:nvSpPr>
          <p:cNvPr id="35" name="TextBox 34"/>
          <p:cNvSpPr txBox="1"/>
          <p:nvPr/>
        </p:nvSpPr>
        <p:spPr>
          <a:xfrm>
            <a:off x="5119816" y="4155324"/>
            <a:ext cx="380232" cy="369332"/>
          </a:xfrm>
          <a:prstGeom prst="rect">
            <a:avLst/>
          </a:prstGeom>
          <a:noFill/>
        </p:spPr>
        <p:txBody>
          <a:bodyPr wrap="none" rtlCol="0">
            <a:spAutoFit/>
          </a:bodyPr>
          <a:lstStyle/>
          <a:p>
            <a:r>
              <a:rPr lang="en-GB" b="1" dirty="0">
                <a:latin typeface="Tw Cen MT Condensed" panose="020B0606020104020203" pitchFamily="34" charset="0"/>
              </a:rPr>
              <a:t>D</a:t>
            </a:r>
            <a:r>
              <a:rPr lang="en-GB" sz="1200" b="1" dirty="0">
                <a:latin typeface="Tw Cen MT Condensed" panose="020B0606020104020203" pitchFamily="34" charset="0"/>
              </a:rPr>
              <a:t>2</a:t>
            </a:r>
          </a:p>
        </p:txBody>
      </p:sp>
      <p:cxnSp>
        <p:nvCxnSpPr>
          <p:cNvPr id="37" name="Straight Connector 36"/>
          <p:cNvCxnSpPr/>
          <p:nvPr/>
        </p:nvCxnSpPr>
        <p:spPr>
          <a:xfrm>
            <a:off x="4900473" y="3482479"/>
            <a:ext cx="0" cy="1042177"/>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3966494" y="3482479"/>
            <a:ext cx="919874" cy="0"/>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966494" y="3805565"/>
            <a:ext cx="1169928" cy="0"/>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966494" y="4095885"/>
            <a:ext cx="911785" cy="0"/>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3689794" y="3342447"/>
            <a:ext cx="287258" cy="261610"/>
          </a:xfrm>
          <a:prstGeom prst="rect">
            <a:avLst/>
          </a:prstGeom>
          <a:noFill/>
        </p:spPr>
        <p:txBody>
          <a:bodyPr wrap="none" rtlCol="0">
            <a:spAutoFit/>
          </a:bodyPr>
          <a:lstStyle/>
          <a:p>
            <a:r>
              <a:rPr lang="en-GB" sz="1100" b="1" dirty="0">
                <a:latin typeface="Tw Cen MT Condensed" panose="020B0606020104020203" pitchFamily="34" charset="0"/>
              </a:rPr>
              <a:t>£</a:t>
            </a:r>
            <a:r>
              <a:rPr lang="en-GB" sz="700" b="1" dirty="0">
                <a:latin typeface="Tw Cen MT Condensed" panose="020B0606020104020203" pitchFamily="34" charset="0"/>
              </a:rPr>
              <a:t>1</a:t>
            </a:r>
          </a:p>
        </p:txBody>
      </p:sp>
      <p:sp>
        <p:nvSpPr>
          <p:cNvPr id="49" name="TextBox 48"/>
          <p:cNvSpPr txBox="1"/>
          <p:nvPr/>
        </p:nvSpPr>
        <p:spPr>
          <a:xfrm>
            <a:off x="3691351" y="3664159"/>
            <a:ext cx="287258" cy="261610"/>
          </a:xfrm>
          <a:prstGeom prst="rect">
            <a:avLst/>
          </a:prstGeom>
          <a:noFill/>
        </p:spPr>
        <p:txBody>
          <a:bodyPr wrap="none" rtlCol="0">
            <a:spAutoFit/>
          </a:bodyPr>
          <a:lstStyle/>
          <a:p>
            <a:r>
              <a:rPr lang="en-GB" sz="1100" b="1" dirty="0">
                <a:latin typeface="Tw Cen MT Condensed" panose="020B0606020104020203" pitchFamily="34" charset="0"/>
              </a:rPr>
              <a:t>£</a:t>
            </a:r>
            <a:r>
              <a:rPr lang="en-GB" sz="700" b="1" dirty="0">
                <a:latin typeface="Tw Cen MT Condensed" panose="020B0606020104020203" pitchFamily="34" charset="0"/>
              </a:rPr>
              <a:t>2</a:t>
            </a:r>
          </a:p>
        </p:txBody>
      </p:sp>
      <p:sp>
        <p:nvSpPr>
          <p:cNvPr id="50" name="TextBox 49"/>
          <p:cNvSpPr txBox="1"/>
          <p:nvPr/>
        </p:nvSpPr>
        <p:spPr>
          <a:xfrm>
            <a:off x="3692908" y="3951858"/>
            <a:ext cx="287258" cy="261610"/>
          </a:xfrm>
          <a:prstGeom prst="rect">
            <a:avLst/>
          </a:prstGeom>
          <a:noFill/>
        </p:spPr>
        <p:txBody>
          <a:bodyPr wrap="none" rtlCol="0">
            <a:spAutoFit/>
          </a:bodyPr>
          <a:lstStyle/>
          <a:p>
            <a:r>
              <a:rPr lang="en-GB" sz="1100" b="1" dirty="0">
                <a:latin typeface="Tw Cen MT Condensed" panose="020B0606020104020203" pitchFamily="34" charset="0"/>
              </a:rPr>
              <a:t>£</a:t>
            </a:r>
            <a:r>
              <a:rPr lang="en-GB" sz="700" b="1" dirty="0">
                <a:latin typeface="Tw Cen MT Condensed" panose="020B0606020104020203" pitchFamily="34" charset="0"/>
              </a:rPr>
              <a:t>3</a:t>
            </a:r>
          </a:p>
        </p:txBody>
      </p:sp>
      <p:cxnSp>
        <p:nvCxnSpPr>
          <p:cNvPr id="52" name="Straight Arrow Connector 51"/>
          <p:cNvCxnSpPr/>
          <p:nvPr/>
        </p:nvCxnSpPr>
        <p:spPr>
          <a:xfrm>
            <a:off x="3619283" y="3391314"/>
            <a:ext cx="0" cy="8072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4" name="Oval 53"/>
          <p:cNvSpPr/>
          <p:nvPr/>
        </p:nvSpPr>
        <p:spPr>
          <a:xfrm>
            <a:off x="4829451" y="3408954"/>
            <a:ext cx="142043" cy="14705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b="1" dirty="0">
                <a:latin typeface="Tw Cen MT Condensed" panose="020B0606020104020203" pitchFamily="34" charset="0"/>
              </a:rPr>
              <a:t>A</a:t>
            </a:r>
          </a:p>
        </p:txBody>
      </p:sp>
      <p:sp>
        <p:nvSpPr>
          <p:cNvPr id="55" name="Oval 54"/>
          <p:cNvSpPr/>
          <p:nvPr/>
        </p:nvSpPr>
        <p:spPr>
          <a:xfrm>
            <a:off x="5106140" y="3708074"/>
            <a:ext cx="142043" cy="14705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b="1" dirty="0">
                <a:latin typeface="Tw Cen MT Condensed" panose="020B0606020104020203" pitchFamily="34" charset="0"/>
              </a:rPr>
              <a:t>B</a:t>
            </a:r>
          </a:p>
        </p:txBody>
      </p:sp>
      <p:sp>
        <p:nvSpPr>
          <p:cNvPr id="56" name="Oval 55"/>
          <p:cNvSpPr/>
          <p:nvPr/>
        </p:nvSpPr>
        <p:spPr>
          <a:xfrm>
            <a:off x="4830191" y="4019740"/>
            <a:ext cx="142043" cy="14705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b="1" dirty="0">
                <a:latin typeface="Tw Cen MT Condensed" panose="020B0606020104020203" pitchFamily="34" charset="0"/>
              </a:rPr>
              <a:t>C</a:t>
            </a:r>
          </a:p>
        </p:txBody>
      </p:sp>
      <p:sp>
        <p:nvSpPr>
          <p:cNvPr id="57" name="TextBox 56"/>
          <p:cNvSpPr txBox="1"/>
          <p:nvPr/>
        </p:nvSpPr>
        <p:spPr>
          <a:xfrm>
            <a:off x="7047030" y="2301538"/>
            <a:ext cx="1746554" cy="2554545"/>
          </a:xfrm>
          <a:prstGeom prst="rect">
            <a:avLst/>
          </a:prstGeom>
          <a:solidFill>
            <a:schemeClr val="bg1">
              <a:lumMod val="95000"/>
            </a:schemeClr>
          </a:solidFill>
          <a:ln>
            <a:solidFill>
              <a:schemeClr val="tx1"/>
            </a:solidFill>
          </a:ln>
        </p:spPr>
        <p:txBody>
          <a:bodyPr wrap="square" rtlCol="0">
            <a:spAutoFit/>
          </a:bodyPr>
          <a:lstStyle/>
          <a:p>
            <a:pPr algn="ctr"/>
            <a:endParaRPr lang="en-GB" sz="3200" dirty="0">
              <a:latin typeface="Tw Cen MT Condensed" panose="020B0606020104020203" pitchFamily="34" charset="0"/>
            </a:endParaRPr>
          </a:p>
          <a:p>
            <a:pPr algn="ctr"/>
            <a:endParaRPr lang="en-GB" sz="3200" dirty="0">
              <a:latin typeface="Tw Cen MT Condensed" panose="020B0606020104020203" pitchFamily="34" charset="0"/>
            </a:endParaRPr>
          </a:p>
          <a:p>
            <a:pPr algn="ctr"/>
            <a:endParaRPr lang="en-GB" sz="3200" dirty="0">
              <a:latin typeface="Tw Cen MT Condensed" panose="020B0606020104020203" pitchFamily="34" charset="0"/>
            </a:endParaRPr>
          </a:p>
          <a:p>
            <a:pPr algn="ctr"/>
            <a:endParaRPr lang="en-GB" sz="3200" dirty="0">
              <a:latin typeface="Tw Cen MT Condensed" panose="020B0606020104020203" pitchFamily="34" charset="0"/>
            </a:endParaRPr>
          </a:p>
          <a:p>
            <a:pPr algn="ctr"/>
            <a:endParaRPr lang="en-GB" sz="3200" dirty="0">
              <a:latin typeface="Tw Cen MT Condensed" panose="020B0606020104020203" pitchFamily="34" charset="0"/>
            </a:endParaRPr>
          </a:p>
        </p:txBody>
      </p:sp>
      <p:sp>
        <p:nvSpPr>
          <p:cNvPr id="58" name="TextBox 57"/>
          <p:cNvSpPr txBox="1"/>
          <p:nvPr/>
        </p:nvSpPr>
        <p:spPr>
          <a:xfrm>
            <a:off x="7047649" y="3250049"/>
            <a:ext cx="364202" cy="584775"/>
          </a:xfrm>
          <a:prstGeom prst="rect">
            <a:avLst/>
          </a:prstGeom>
          <a:noFill/>
        </p:spPr>
        <p:txBody>
          <a:bodyPr wrap="none" rtlCol="0">
            <a:spAutoFit/>
          </a:bodyPr>
          <a:lstStyle/>
          <a:p>
            <a:r>
              <a:rPr lang="en-GB" sz="3200" b="1" dirty="0">
                <a:latin typeface="Tw Cen MT Condensed" panose="020B0606020104020203" pitchFamily="34" charset="0"/>
              </a:rPr>
              <a:t>£</a:t>
            </a:r>
          </a:p>
        </p:txBody>
      </p:sp>
      <p:sp>
        <p:nvSpPr>
          <p:cNvPr id="59" name="TextBox 58"/>
          <p:cNvSpPr txBox="1"/>
          <p:nvPr/>
        </p:nvSpPr>
        <p:spPr>
          <a:xfrm>
            <a:off x="7714962" y="2535680"/>
            <a:ext cx="377026" cy="584775"/>
          </a:xfrm>
          <a:prstGeom prst="rect">
            <a:avLst/>
          </a:prstGeom>
          <a:noFill/>
        </p:spPr>
        <p:txBody>
          <a:bodyPr wrap="none" rtlCol="0">
            <a:spAutoFit/>
          </a:bodyPr>
          <a:lstStyle/>
          <a:p>
            <a:r>
              <a:rPr lang="en-GB" sz="3200" b="1" dirty="0">
                <a:latin typeface="Tw Cen MT Condensed" panose="020B0606020104020203" pitchFamily="34" charset="0"/>
              </a:rPr>
              <a:t>X</a:t>
            </a:r>
          </a:p>
        </p:txBody>
      </p:sp>
      <p:sp>
        <p:nvSpPr>
          <p:cNvPr id="60" name="TextBox 59"/>
          <p:cNvSpPr txBox="1"/>
          <p:nvPr/>
        </p:nvSpPr>
        <p:spPr>
          <a:xfrm>
            <a:off x="7608441" y="3879652"/>
            <a:ext cx="449162" cy="584775"/>
          </a:xfrm>
          <a:prstGeom prst="rect">
            <a:avLst/>
          </a:prstGeom>
          <a:noFill/>
        </p:spPr>
        <p:txBody>
          <a:bodyPr wrap="none" rtlCol="0">
            <a:spAutoFit/>
          </a:bodyPr>
          <a:lstStyle/>
          <a:p>
            <a:r>
              <a:rPr lang="en-GB" sz="3200" b="1" dirty="0">
                <a:latin typeface="Tw Cen MT Condensed" panose="020B0606020104020203" pitchFamily="34" charset="0"/>
              </a:rPr>
              <a:t>M</a:t>
            </a:r>
          </a:p>
        </p:txBody>
      </p:sp>
      <p:sp>
        <p:nvSpPr>
          <p:cNvPr id="61" name="TextBox 60"/>
          <p:cNvSpPr txBox="1"/>
          <p:nvPr/>
        </p:nvSpPr>
        <p:spPr>
          <a:xfrm>
            <a:off x="8171440" y="3164943"/>
            <a:ext cx="626666" cy="707886"/>
          </a:xfrm>
          <a:prstGeom prst="rect">
            <a:avLst/>
          </a:prstGeom>
          <a:noFill/>
        </p:spPr>
        <p:txBody>
          <a:bodyPr wrap="square" rtlCol="0">
            <a:spAutoFit/>
          </a:bodyPr>
          <a:lstStyle/>
          <a:p>
            <a:r>
              <a:rPr lang="en-GB" sz="800" b="1" dirty="0">
                <a:solidFill>
                  <a:schemeClr val="tx2"/>
                </a:solidFill>
                <a:latin typeface="Tw Cen MT Condensed" panose="020B0606020104020203" pitchFamily="34" charset="0"/>
              </a:rPr>
              <a:t>Current account increases (so deficit reduces)</a:t>
            </a:r>
          </a:p>
        </p:txBody>
      </p:sp>
      <p:sp>
        <p:nvSpPr>
          <p:cNvPr id="62" name="TextBox 61"/>
          <p:cNvSpPr txBox="1"/>
          <p:nvPr/>
        </p:nvSpPr>
        <p:spPr>
          <a:xfrm>
            <a:off x="81318" y="1809738"/>
            <a:ext cx="771748" cy="507831"/>
          </a:xfrm>
          <a:prstGeom prst="rect">
            <a:avLst/>
          </a:prstGeom>
          <a:solidFill>
            <a:schemeClr val="bg1">
              <a:lumMod val="85000"/>
            </a:schemeClr>
          </a:solidFill>
        </p:spPr>
        <p:txBody>
          <a:bodyPr wrap="square" rtlCol="0">
            <a:spAutoFit/>
          </a:bodyPr>
          <a:lstStyle/>
          <a:p>
            <a:r>
              <a:rPr lang="en-GB" sz="900" b="1" dirty="0">
                <a:latin typeface="Tw Cen MT Condensed" panose="020B0606020104020203" pitchFamily="34" charset="0"/>
              </a:rPr>
              <a:t>UK exports are not good quality</a:t>
            </a:r>
          </a:p>
        </p:txBody>
      </p:sp>
      <p:sp>
        <p:nvSpPr>
          <p:cNvPr id="63" name="TextBox 62"/>
          <p:cNvSpPr txBox="1"/>
          <p:nvPr/>
        </p:nvSpPr>
        <p:spPr>
          <a:xfrm>
            <a:off x="83863" y="2609958"/>
            <a:ext cx="769203" cy="507831"/>
          </a:xfrm>
          <a:prstGeom prst="rect">
            <a:avLst/>
          </a:prstGeom>
          <a:solidFill>
            <a:schemeClr val="bg1">
              <a:lumMod val="85000"/>
            </a:schemeClr>
          </a:solidFill>
        </p:spPr>
        <p:txBody>
          <a:bodyPr wrap="square" rtlCol="0">
            <a:spAutoFit/>
          </a:bodyPr>
          <a:lstStyle/>
          <a:p>
            <a:r>
              <a:rPr lang="en-GB" sz="900" b="1" dirty="0">
                <a:latin typeface="Tw Cen MT Condensed" panose="020B0606020104020203" pitchFamily="34" charset="0"/>
              </a:rPr>
              <a:t>UK productivity is poor</a:t>
            </a:r>
          </a:p>
        </p:txBody>
      </p:sp>
      <p:sp>
        <p:nvSpPr>
          <p:cNvPr id="64" name="TextBox 63"/>
          <p:cNvSpPr txBox="1"/>
          <p:nvPr/>
        </p:nvSpPr>
        <p:spPr>
          <a:xfrm>
            <a:off x="83863" y="3261383"/>
            <a:ext cx="769203" cy="646331"/>
          </a:xfrm>
          <a:prstGeom prst="rect">
            <a:avLst/>
          </a:prstGeom>
          <a:solidFill>
            <a:schemeClr val="bg1">
              <a:lumMod val="85000"/>
            </a:schemeClr>
          </a:solidFill>
        </p:spPr>
        <p:txBody>
          <a:bodyPr wrap="square" rtlCol="0">
            <a:spAutoFit/>
          </a:bodyPr>
          <a:lstStyle/>
          <a:p>
            <a:r>
              <a:rPr lang="en-GB" sz="900" b="1" dirty="0">
                <a:latin typeface="Tw Cen MT Condensed" panose="020B0606020104020203" pitchFamily="34" charset="0"/>
              </a:rPr>
              <a:t>Goods are cheaper to buy in foreign countries</a:t>
            </a:r>
          </a:p>
        </p:txBody>
      </p:sp>
      <p:sp>
        <p:nvSpPr>
          <p:cNvPr id="65" name="TextBox 64"/>
          <p:cNvSpPr txBox="1"/>
          <p:nvPr/>
        </p:nvSpPr>
        <p:spPr>
          <a:xfrm>
            <a:off x="77542" y="4198613"/>
            <a:ext cx="769203" cy="507831"/>
          </a:xfrm>
          <a:prstGeom prst="rect">
            <a:avLst/>
          </a:prstGeom>
          <a:solidFill>
            <a:schemeClr val="bg1">
              <a:lumMod val="85000"/>
            </a:schemeClr>
          </a:solidFill>
        </p:spPr>
        <p:txBody>
          <a:bodyPr wrap="square" rtlCol="0">
            <a:spAutoFit/>
          </a:bodyPr>
          <a:lstStyle/>
          <a:p>
            <a:r>
              <a:rPr lang="en-GB" sz="900" b="1" dirty="0">
                <a:latin typeface="Tw Cen MT Condensed" panose="020B0606020104020203" pitchFamily="34" charset="0"/>
              </a:rPr>
              <a:t>Foreign countries are in a recession</a:t>
            </a:r>
          </a:p>
        </p:txBody>
      </p:sp>
      <p:sp>
        <p:nvSpPr>
          <p:cNvPr id="66" name="TextBox 65"/>
          <p:cNvSpPr txBox="1"/>
          <p:nvPr/>
        </p:nvSpPr>
        <p:spPr>
          <a:xfrm>
            <a:off x="77955" y="5051627"/>
            <a:ext cx="769203" cy="369332"/>
          </a:xfrm>
          <a:prstGeom prst="rect">
            <a:avLst/>
          </a:prstGeom>
          <a:solidFill>
            <a:schemeClr val="bg1">
              <a:lumMod val="85000"/>
            </a:schemeClr>
          </a:solidFill>
        </p:spPr>
        <p:txBody>
          <a:bodyPr wrap="square" rtlCol="0">
            <a:spAutoFit/>
          </a:bodyPr>
          <a:lstStyle/>
          <a:p>
            <a:r>
              <a:rPr lang="en-GB" sz="900" b="1" dirty="0">
                <a:latin typeface="Tw Cen MT Condensed" panose="020B0606020104020203" pitchFamily="34" charset="0"/>
              </a:rPr>
              <a:t>UK is in a boom</a:t>
            </a:r>
          </a:p>
        </p:txBody>
      </p:sp>
      <p:cxnSp>
        <p:nvCxnSpPr>
          <p:cNvPr id="68" name="Straight Arrow Connector 67"/>
          <p:cNvCxnSpPr>
            <a:stCxn id="62" idx="3"/>
          </p:cNvCxnSpPr>
          <p:nvPr/>
        </p:nvCxnSpPr>
        <p:spPr>
          <a:xfrm>
            <a:off x="853066" y="2063654"/>
            <a:ext cx="336542" cy="754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63" idx="3"/>
          </p:cNvCxnSpPr>
          <p:nvPr/>
        </p:nvCxnSpPr>
        <p:spPr>
          <a:xfrm>
            <a:off x="853066" y="2863874"/>
            <a:ext cx="352663" cy="3232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64" idx="3"/>
            <a:endCxn id="3" idx="1"/>
          </p:cNvCxnSpPr>
          <p:nvPr/>
        </p:nvCxnSpPr>
        <p:spPr>
          <a:xfrm flipV="1">
            <a:off x="853066" y="3576589"/>
            <a:ext cx="336542" cy="79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65" idx="3"/>
          </p:cNvCxnSpPr>
          <p:nvPr/>
        </p:nvCxnSpPr>
        <p:spPr>
          <a:xfrm flipV="1">
            <a:off x="846745" y="4019741"/>
            <a:ext cx="358984" cy="4327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V="1">
            <a:off x="885217" y="4560464"/>
            <a:ext cx="310996" cy="6829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7461419" y="3342447"/>
            <a:ext cx="0" cy="450537"/>
          </a:xfrm>
          <a:prstGeom prst="straightConnector1">
            <a:avLst/>
          </a:prstGeom>
          <a:ln w="666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V="1">
            <a:off x="8218049" y="2570823"/>
            <a:ext cx="0" cy="426872"/>
          </a:xfrm>
          <a:prstGeom prst="straightConnector1">
            <a:avLst/>
          </a:prstGeom>
          <a:ln w="666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8201012" y="3983823"/>
            <a:ext cx="0" cy="481394"/>
          </a:xfrm>
          <a:prstGeom prst="straightConnector1">
            <a:avLst/>
          </a:prstGeom>
          <a:ln w="666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2938509" y="3594902"/>
            <a:ext cx="611080" cy="0"/>
          </a:xfrm>
          <a:prstGeom prst="straightConnector1">
            <a:avLst/>
          </a:prstGeom>
          <a:ln w="1206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a:stCxn id="13" idx="3"/>
            <a:endCxn id="57" idx="1"/>
          </p:cNvCxnSpPr>
          <p:nvPr/>
        </p:nvCxnSpPr>
        <p:spPr>
          <a:xfrm>
            <a:off x="6303146" y="3576589"/>
            <a:ext cx="743884" cy="2222"/>
          </a:xfrm>
          <a:prstGeom prst="straightConnector1">
            <a:avLst/>
          </a:prstGeom>
          <a:ln w="1206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V="1">
            <a:off x="7531674" y="3023962"/>
            <a:ext cx="246091" cy="2374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a:off x="7568500" y="3759783"/>
            <a:ext cx="265880" cy="2240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1205729" y="1411630"/>
            <a:ext cx="1748901" cy="553998"/>
          </a:xfrm>
          <a:prstGeom prst="rect">
            <a:avLst/>
          </a:prstGeom>
          <a:noFill/>
        </p:spPr>
        <p:txBody>
          <a:bodyPr wrap="square" rtlCol="0">
            <a:spAutoFit/>
          </a:bodyPr>
          <a:lstStyle/>
          <a:p>
            <a:r>
              <a:rPr lang="en-GB" b="1" dirty="0">
                <a:latin typeface="Tw Cen MT Condensed" panose="020B0606020104020203" pitchFamily="34" charset="0"/>
              </a:rPr>
              <a:t>Stage 1:</a:t>
            </a:r>
          </a:p>
          <a:p>
            <a:r>
              <a:rPr lang="en-GB" sz="1200" dirty="0">
                <a:latin typeface="Tw Cen MT Condensed" panose="020B0606020104020203" pitchFamily="34" charset="0"/>
              </a:rPr>
              <a:t>Current account in deficit</a:t>
            </a:r>
          </a:p>
        </p:txBody>
      </p:sp>
      <p:sp>
        <p:nvSpPr>
          <p:cNvPr id="98" name="TextBox 97"/>
          <p:cNvSpPr txBox="1"/>
          <p:nvPr/>
        </p:nvSpPr>
        <p:spPr>
          <a:xfrm>
            <a:off x="3307293" y="1411789"/>
            <a:ext cx="2599827" cy="738664"/>
          </a:xfrm>
          <a:prstGeom prst="rect">
            <a:avLst/>
          </a:prstGeom>
          <a:noFill/>
        </p:spPr>
        <p:txBody>
          <a:bodyPr wrap="square" rtlCol="0">
            <a:spAutoFit/>
          </a:bodyPr>
          <a:lstStyle/>
          <a:p>
            <a:r>
              <a:rPr lang="en-GB" b="1" dirty="0">
                <a:latin typeface="Tw Cen MT Condensed" panose="020B0606020104020203" pitchFamily="34" charset="0"/>
              </a:rPr>
              <a:t>Stage 2:</a:t>
            </a:r>
          </a:p>
          <a:p>
            <a:r>
              <a:rPr lang="en-GB" sz="1200" dirty="0">
                <a:latin typeface="Tw Cen MT Condensed" panose="020B0606020104020203" pitchFamily="34" charset="0"/>
              </a:rPr>
              <a:t>Why will the exchange rate devalue if the current account is in deficit</a:t>
            </a:r>
          </a:p>
        </p:txBody>
      </p:sp>
      <p:sp>
        <p:nvSpPr>
          <p:cNvPr id="99" name="TextBox 98"/>
          <p:cNvSpPr txBox="1"/>
          <p:nvPr/>
        </p:nvSpPr>
        <p:spPr>
          <a:xfrm>
            <a:off x="5956301" y="1769773"/>
            <a:ext cx="367408" cy="523220"/>
          </a:xfrm>
          <a:prstGeom prst="rect">
            <a:avLst/>
          </a:prstGeom>
          <a:noFill/>
        </p:spPr>
        <p:txBody>
          <a:bodyPr wrap="none" rtlCol="0">
            <a:spAutoFit/>
          </a:bodyPr>
          <a:lstStyle/>
          <a:p>
            <a:r>
              <a:rPr lang="en-GB" sz="2800" dirty="0">
                <a:latin typeface="Tw Cen MT Condensed" panose="020B0606020104020203" pitchFamily="34" charset="0"/>
              </a:rPr>
              <a:t>M</a:t>
            </a:r>
          </a:p>
        </p:txBody>
      </p:sp>
      <p:cxnSp>
        <p:nvCxnSpPr>
          <p:cNvPr id="100" name="Straight Arrow Connector 99"/>
          <p:cNvCxnSpPr/>
          <p:nvPr/>
        </p:nvCxnSpPr>
        <p:spPr>
          <a:xfrm flipV="1">
            <a:off x="6448744" y="1781121"/>
            <a:ext cx="0" cy="426872"/>
          </a:xfrm>
          <a:prstGeom prst="straightConnector1">
            <a:avLst/>
          </a:prstGeom>
          <a:ln w="666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1" name="Oval 100"/>
          <p:cNvSpPr/>
          <p:nvPr/>
        </p:nvSpPr>
        <p:spPr>
          <a:xfrm>
            <a:off x="5367627" y="2433909"/>
            <a:ext cx="1002101" cy="661720"/>
          </a:xfrm>
          <a:prstGeom prst="ellipse">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102" name="Oval 101"/>
          <p:cNvSpPr/>
          <p:nvPr/>
        </p:nvSpPr>
        <p:spPr>
          <a:xfrm>
            <a:off x="5073532" y="3996530"/>
            <a:ext cx="1002101" cy="661720"/>
          </a:xfrm>
          <a:prstGeom prst="ellipse">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103" name="TextBox 102"/>
          <p:cNvSpPr txBox="1"/>
          <p:nvPr/>
        </p:nvSpPr>
        <p:spPr>
          <a:xfrm>
            <a:off x="5907120" y="4874192"/>
            <a:ext cx="316112" cy="523220"/>
          </a:xfrm>
          <a:prstGeom prst="rect">
            <a:avLst/>
          </a:prstGeom>
          <a:noFill/>
        </p:spPr>
        <p:txBody>
          <a:bodyPr wrap="none" rtlCol="0">
            <a:spAutoFit/>
          </a:bodyPr>
          <a:lstStyle/>
          <a:p>
            <a:r>
              <a:rPr lang="en-GB" sz="2800" dirty="0">
                <a:latin typeface="Tw Cen MT Condensed" panose="020B0606020104020203" pitchFamily="34" charset="0"/>
              </a:rPr>
              <a:t>X</a:t>
            </a:r>
          </a:p>
        </p:txBody>
      </p:sp>
      <p:cxnSp>
        <p:nvCxnSpPr>
          <p:cNvPr id="104" name="Straight Arrow Connector 103"/>
          <p:cNvCxnSpPr/>
          <p:nvPr/>
        </p:nvCxnSpPr>
        <p:spPr>
          <a:xfrm>
            <a:off x="6303146" y="4910353"/>
            <a:ext cx="0" cy="531797"/>
          </a:xfrm>
          <a:prstGeom prst="straightConnector1">
            <a:avLst/>
          </a:prstGeom>
          <a:ln w="666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6" name="Oval 105"/>
          <p:cNvSpPr/>
          <p:nvPr/>
        </p:nvSpPr>
        <p:spPr>
          <a:xfrm>
            <a:off x="5835387" y="1671234"/>
            <a:ext cx="1002101" cy="661720"/>
          </a:xfrm>
          <a:prstGeom prst="ellipse">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107" name="Oval 106"/>
          <p:cNvSpPr/>
          <p:nvPr/>
        </p:nvSpPr>
        <p:spPr>
          <a:xfrm>
            <a:off x="5758600" y="4812691"/>
            <a:ext cx="1002101" cy="661720"/>
          </a:xfrm>
          <a:prstGeom prst="ellipse">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cxnSp>
        <p:nvCxnSpPr>
          <p:cNvPr id="109" name="Straight Arrow Connector 108"/>
          <p:cNvCxnSpPr/>
          <p:nvPr/>
        </p:nvCxnSpPr>
        <p:spPr>
          <a:xfrm flipV="1">
            <a:off x="5949518" y="2165132"/>
            <a:ext cx="142909" cy="4782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a:off x="5641698" y="4624892"/>
            <a:ext cx="535233" cy="3631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7004166" y="1446620"/>
            <a:ext cx="1980580" cy="738664"/>
          </a:xfrm>
          <a:prstGeom prst="rect">
            <a:avLst/>
          </a:prstGeom>
          <a:noFill/>
        </p:spPr>
        <p:txBody>
          <a:bodyPr wrap="square" rtlCol="0">
            <a:spAutoFit/>
          </a:bodyPr>
          <a:lstStyle/>
          <a:p>
            <a:r>
              <a:rPr lang="en-GB" b="1" dirty="0">
                <a:latin typeface="Tw Cen MT Condensed" panose="020B0606020104020203" pitchFamily="34" charset="0"/>
              </a:rPr>
              <a:t>Stage 3:</a:t>
            </a:r>
          </a:p>
          <a:p>
            <a:r>
              <a:rPr lang="en-GB" sz="1200" dirty="0">
                <a:latin typeface="Tw Cen MT Condensed" panose="020B0606020104020203" pitchFamily="34" charset="0"/>
              </a:rPr>
              <a:t>Devalued exchange rate’s effect on current account</a:t>
            </a:r>
          </a:p>
        </p:txBody>
      </p:sp>
      <p:sp>
        <p:nvSpPr>
          <p:cNvPr id="7" name="Rectangle 6"/>
          <p:cNvSpPr/>
          <p:nvPr/>
        </p:nvSpPr>
        <p:spPr>
          <a:xfrm>
            <a:off x="1189609" y="5046125"/>
            <a:ext cx="1765022" cy="179795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nchorCtr="0"/>
          <a:lstStyle/>
          <a:p>
            <a:r>
              <a:rPr lang="en-GB" sz="800" dirty="0">
                <a:solidFill>
                  <a:schemeClr val="tx1"/>
                </a:solidFill>
                <a:latin typeface="Tw Cen MT Condensed" panose="020B0606020104020203" pitchFamily="34" charset="0"/>
              </a:rPr>
              <a:t>QUESTION 1: Explain what would be happening to exports and imports if there was a rising current account deficit </a:t>
            </a:r>
          </a:p>
        </p:txBody>
      </p:sp>
      <p:sp>
        <p:nvSpPr>
          <p:cNvPr id="9" name="Rectangle 8"/>
          <p:cNvSpPr/>
          <p:nvPr/>
        </p:nvSpPr>
        <p:spPr>
          <a:xfrm>
            <a:off x="1423447" y="4198613"/>
            <a:ext cx="1197205" cy="61407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5" name="Rectangle 84"/>
          <p:cNvSpPr/>
          <p:nvPr/>
        </p:nvSpPr>
        <p:spPr>
          <a:xfrm>
            <a:off x="6877603" y="5023331"/>
            <a:ext cx="2229511" cy="98694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nchorCtr="0"/>
          <a:lstStyle/>
          <a:p>
            <a:r>
              <a:rPr lang="en-GB" sz="800" dirty="0">
                <a:solidFill>
                  <a:schemeClr val="tx1"/>
                </a:solidFill>
                <a:latin typeface="Tw Cen MT Condensed" panose="020B0606020104020203" pitchFamily="34" charset="0"/>
              </a:rPr>
              <a:t>QUESTION 3: Explain why a falling pound would affect the exports and imports in this way?</a:t>
            </a:r>
          </a:p>
        </p:txBody>
      </p:sp>
      <p:sp>
        <p:nvSpPr>
          <p:cNvPr id="86" name="Rectangle 85"/>
          <p:cNvSpPr/>
          <p:nvPr/>
        </p:nvSpPr>
        <p:spPr>
          <a:xfrm>
            <a:off x="6877602" y="6131134"/>
            <a:ext cx="2229511" cy="72686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nchorCtr="0"/>
          <a:lstStyle/>
          <a:p>
            <a:r>
              <a:rPr lang="en-GB" sz="800" dirty="0">
                <a:solidFill>
                  <a:schemeClr val="tx1"/>
                </a:solidFill>
                <a:latin typeface="Tw Cen MT Condensed" panose="020B0606020104020203" pitchFamily="34" charset="0"/>
              </a:rPr>
              <a:t>QUESTION 4: Why has the exchange rate solved the current account deficit and restored the equilibrium?</a:t>
            </a:r>
          </a:p>
        </p:txBody>
      </p:sp>
    </p:spTree>
    <p:extLst>
      <p:ext uri="{BB962C8B-B14F-4D97-AF65-F5344CB8AC3E}">
        <p14:creationId xmlns:p14="http://schemas.microsoft.com/office/powerpoint/2010/main" val="376585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0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6"/>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0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02"/>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10"/>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07"/>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03"/>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0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7"/>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59"/>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60"/>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61"/>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78"/>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79"/>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80"/>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84"/>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88"/>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49" grpId="0"/>
      <p:bldP spid="50" grpId="0"/>
      <p:bldP spid="55" grpId="0" animBg="1"/>
      <p:bldP spid="56" grpId="0" animBg="1"/>
      <p:bldP spid="57" grpId="0" animBg="1"/>
      <p:bldP spid="58" grpId="0"/>
      <p:bldP spid="59" grpId="0"/>
      <p:bldP spid="60" grpId="0"/>
      <p:bldP spid="61" grpId="0"/>
      <p:bldP spid="99" grpId="0"/>
      <p:bldP spid="101" grpId="0" animBg="1"/>
      <p:bldP spid="102" grpId="0" animBg="1"/>
      <p:bldP spid="103" grpId="0"/>
      <p:bldP spid="106" grpId="0" animBg="1"/>
      <p:bldP spid="107"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1" y="-26545"/>
            <a:ext cx="9168979" cy="1467974"/>
          </a:xfrm>
        </p:spPr>
        <p:txBody>
          <a:bodyPr>
            <a:normAutofit fontScale="90000"/>
          </a:bodyPr>
          <a:lstStyle/>
          <a:p>
            <a:r>
              <a:rPr lang="en-US" sz="3600" b="1" dirty="0"/>
              <a:t>Will exchange rates always correct deficits and surpluses?</a:t>
            </a:r>
            <a:r>
              <a:rPr lang="en-US" dirty="0"/>
              <a:t/>
            </a:r>
            <a:br>
              <a:rPr lang="en-US" dirty="0"/>
            </a:br>
            <a:r>
              <a:rPr lang="en-US" sz="2400" b="1" dirty="0">
                <a:solidFill>
                  <a:srgbClr val="FF0000"/>
                </a:solidFill>
              </a:rPr>
              <a:t>3 KEY EVALUATION POINTS</a:t>
            </a:r>
          </a:p>
        </p:txBody>
      </p:sp>
      <p:sp>
        <p:nvSpPr>
          <p:cNvPr id="3" name="Content Placeholder 2"/>
          <p:cNvSpPr>
            <a:spLocks noGrp="1"/>
          </p:cNvSpPr>
          <p:nvPr>
            <p:ph idx="1"/>
          </p:nvPr>
        </p:nvSpPr>
        <p:spPr>
          <a:xfrm>
            <a:off x="264594" y="1421953"/>
            <a:ext cx="3698235" cy="5436047"/>
          </a:xfrm>
        </p:spPr>
        <p:txBody>
          <a:bodyPr>
            <a:normAutofit/>
          </a:bodyPr>
          <a:lstStyle/>
          <a:p>
            <a:pPr marL="514350" indent="-514350">
              <a:buAutoNum type="arabicParenBoth"/>
            </a:pPr>
            <a:r>
              <a:rPr lang="en-US" sz="2400" b="1" dirty="0"/>
              <a:t>‘Marshall-Lerner Condition’ (Elasticity Considerations)</a:t>
            </a:r>
          </a:p>
          <a:p>
            <a:pPr marL="0" indent="0">
              <a:buNone/>
            </a:pPr>
            <a:r>
              <a:rPr lang="en-US" sz="1600" dirty="0"/>
              <a:t>Elasticities of exports and imports need to be greater than one for exchange rates to have an effect</a:t>
            </a:r>
          </a:p>
          <a:p>
            <a:pPr marL="514350" indent="-514350">
              <a:buFont typeface="Wingdings" panose="05000000000000000000" pitchFamily="2" charset="2"/>
              <a:buAutoNum type="arabicParenBoth" startAt="2"/>
            </a:pPr>
            <a:r>
              <a:rPr lang="en-US" sz="2400" b="1" dirty="0"/>
              <a:t>No floating exchange rate (fixed) - e.g. EU countries</a:t>
            </a:r>
          </a:p>
          <a:p>
            <a:pPr marL="514350" indent="-514350">
              <a:buFont typeface="Wingdings" panose="05000000000000000000" pitchFamily="2" charset="2"/>
              <a:buAutoNum type="arabicParenBoth" startAt="2"/>
            </a:pPr>
            <a:endParaRPr lang="en-US" sz="2400" b="1" dirty="0"/>
          </a:p>
          <a:p>
            <a:pPr marL="514350" indent="-514350">
              <a:buFont typeface="Wingdings" panose="05000000000000000000" pitchFamily="2" charset="2"/>
              <a:buAutoNum type="arabicParenBoth" startAt="2"/>
            </a:pPr>
            <a:endParaRPr lang="en-US" sz="2400" b="1" dirty="0"/>
          </a:p>
          <a:p>
            <a:pPr marL="514350" indent="-514350">
              <a:buAutoNum type="arabicParenBoth" startAt="2"/>
            </a:pPr>
            <a:r>
              <a:rPr lang="en-US" sz="2400" b="1" dirty="0"/>
              <a:t>J-Curve Theory</a:t>
            </a:r>
          </a:p>
        </p:txBody>
      </p:sp>
      <p:sp>
        <p:nvSpPr>
          <p:cNvPr id="4" name="Rectangle 3"/>
          <p:cNvSpPr/>
          <p:nvPr/>
        </p:nvSpPr>
        <p:spPr>
          <a:xfrm>
            <a:off x="4276231" y="3757843"/>
            <a:ext cx="4768378" cy="299874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cxnSp>
        <p:nvCxnSpPr>
          <p:cNvPr id="5" name="Straight Connector 4"/>
          <p:cNvCxnSpPr/>
          <p:nvPr/>
        </p:nvCxnSpPr>
        <p:spPr>
          <a:xfrm>
            <a:off x="4998887" y="3757843"/>
            <a:ext cx="0" cy="2998747"/>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998887" y="5279255"/>
            <a:ext cx="2650660"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581864" y="5148450"/>
            <a:ext cx="516639" cy="261610"/>
          </a:xfrm>
          <a:prstGeom prst="rect">
            <a:avLst/>
          </a:prstGeom>
          <a:noFill/>
        </p:spPr>
        <p:txBody>
          <a:bodyPr wrap="square" rtlCol="0">
            <a:spAutoFit/>
          </a:bodyPr>
          <a:lstStyle/>
          <a:p>
            <a:r>
              <a:rPr lang="en-GB" sz="1100" b="1" dirty="0">
                <a:latin typeface="Tw Cen MT Condensed" panose="020B0606020104020203" pitchFamily="34" charset="0"/>
              </a:rPr>
              <a:t>Time</a:t>
            </a:r>
          </a:p>
        </p:txBody>
      </p:sp>
      <p:sp>
        <p:nvSpPr>
          <p:cNvPr id="8" name="TextBox 7"/>
          <p:cNvSpPr txBox="1"/>
          <p:nvPr/>
        </p:nvSpPr>
        <p:spPr>
          <a:xfrm>
            <a:off x="4715966" y="5094589"/>
            <a:ext cx="437590" cy="369332"/>
          </a:xfrm>
          <a:prstGeom prst="rect">
            <a:avLst/>
          </a:prstGeom>
          <a:noFill/>
        </p:spPr>
        <p:txBody>
          <a:bodyPr wrap="square" rtlCol="0">
            <a:spAutoFit/>
          </a:bodyPr>
          <a:lstStyle/>
          <a:p>
            <a:r>
              <a:rPr lang="en-GB" b="1" dirty="0">
                <a:latin typeface="Tw Cen MT Condensed" panose="020B0606020104020203" pitchFamily="34" charset="0"/>
              </a:rPr>
              <a:t>0</a:t>
            </a:r>
          </a:p>
        </p:txBody>
      </p:sp>
      <p:sp>
        <p:nvSpPr>
          <p:cNvPr id="9" name="TextBox 8"/>
          <p:cNvSpPr txBox="1"/>
          <p:nvPr/>
        </p:nvSpPr>
        <p:spPr>
          <a:xfrm>
            <a:off x="4278482" y="3790071"/>
            <a:ext cx="656279" cy="600164"/>
          </a:xfrm>
          <a:prstGeom prst="rect">
            <a:avLst/>
          </a:prstGeom>
          <a:noFill/>
        </p:spPr>
        <p:txBody>
          <a:bodyPr wrap="square" rtlCol="0">
            <a:spAutoFit/>
          </a:bodyPr>
          <a:lstStyle/>
          <a:p>
            <a:r>
              <a:rPr lang="en-GB" sz="1100" dirty="0">
                <a:latin typeface="Tw Cen MT Condensed" panose="020B0606020104020203" pitchFamily="34" charset="0"/>
              </a:rPr>
              <a:t>Current Account Surplus</a:t>
            </a:r>
          </a:p>
        </p:txBody>
      </p:sp>
      <p:sp>
        <p:nvSpPr>
          <p:cNvPr id="10" name="TextBox 9"/>
          <p:cNvSpPr txBox="1"/>
          <p:nvPr/>
        </p:nvSpPr>
        <p:spPr>
          <a:xfrm>
            <a:off x="4277376" y="5907381"/>
            <a:ext cx="760068" cy="600164"/>
          </a:xfrm>
          <a:prstGeom prst="rect">
            <a:avLst/>
          </a:prstGeom>
          <a:noFill/>
        </p:spPr>
        <p:txBody>
          <a:bodyPr wrap="square" rtlCol="0">
            <a:spAutoFit/>
          </a:bodyPr>
          <a:lstStyle/>
          <a:p>
            <a:r>
              <a:rPr lang="en-GB" sz="1100" dirty="0">
                <a:latin typeface="Tw Cen MT Condensed" panose="020B0606020104020203" pitchFamily="34" charset="0"/>
              </a:rPr>
              <a:t>Current Account Deficit</a:t>
            </a:r>
          </a:p>
        </p:txBody>
      </p:sp>
      <p:sp>
        <p:nvSpPr>
          <p:cNvPr id="11" name="Freeform 10"/>
          <p:cNvSpPr/>
          <p:nvPr/>
        </p:nvSpPr>
        <p:spPr>
          <a:xfrm>
            <a:off x="5034980" y="5286581"/>
            <a:ext cx="1398401" cy="565961"/>
          </a:xfrm>
          <a:custGeom>
            <a:avLst/>
            <a:gdLst>
              <a:gd name="connsiteX0" fmla="*/ 0 w 964095"/>
              <a:gd name="connsiteY0" fmla="*/ 0 h 536784"/>
              <a:gd name="connsiteX1" fmla="*/ 437322 w 964095"/>
              <a:gd name="connsiteY1" fmla="*/ 536713 h 536784"/>
              <a:gd name="connsiteX2" fmla="*/ 964095 w 964095"/>
              <a:gd name="connsiteY2" fmla="*/ 29818 h 536784"/>
            </a:gdLst>
            <a:ahLst/>
            <a:cxnLst>
              <a:cxn ang="0">
                <a:pos x="connsiteX0" y="connsiteY0"/>
              </a:cxn>
              <a:cxn ang="0">
                <a:pos x="connsiteX1" y="connsiteY1"/>
              </a:cxn>
              <a:cxn ang="0">
                <a:pos x="connsiteX2" y="connsiteY2"/>
              </a:cxn>
            </a:cxnLst>
            <a:rect l="l" t="t" r="r" b="b"/>
            <a:pathLst>
              <a:path w="964095" h="536784">
                <a:moveTo>
                  <a:pt x="0" y="0"/>
                </a:moveTo>
                <a:cubicBezTo>
                  <a:pt x="138320" y="265871"/>
                  <a:pt x="276640" y="531743"/>
                  <a:pt x="437322" y="536713"/>
                </a:cubicBezTo>
                <a:cubicBezTo>
                  <a:pt x="598004" y="541683"/>
                  <a:pt x="781049" y="285750"/>
                  <a:pt x="964095" y="29818"/>
                </a:cubicBezTo>
              </a:path>
            </a:pathLst>
          </a:custGeom>
          <a:no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12" name="Oval 11"/>
          <p:cNvSpPr/>
          <p:nvPr/>
        </p:nvSpPr>
        <p:spPr>
          <a:xfrm>
            <a:off x="5117593" y="5394006"/>
            <a:ext cx="259497" cy="309290"/>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b="1" dirty="0">
                <a:latin typeface="Tw Cen MT Condensed" panose="020B0606020104020203" pitchFamily="34" charset="0"/>
              </a:rPr>
              <a:t>1</a:t>
            </a:r>
          </a:p>
        </p:txBody>
      </p:sp>
      <p:sp>
        <p:nvSpPr>
          <p:cNvPr id="13" name="Oval 12"/>
          <p:cNvSpPr/>
          <p:nvPr/>
        </p:nvSpPr>
        <p:spPr>
          <a:xfrm>
            <a:off x="5554050" y="5647075"/>
            <a:ext cx="259497" cy="309290"/>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b="1" dirty="0">
                <a:latin typeface="Tw Cen MT Condensed" panose="020B0606020104020203" pitchFamily="34" charset="0"/>
              </a:rPr>
              <a:t>2</a:t>
            </a:r>
          </a:p>
        </p:txBody>
      </p:sp>
      <p:sp>
        <p:nvSpPr>
          <p:cNvPr id="14" name="Oval 13"/>
          <p:cNvSpPr/>
          <p:nvPr/>
        </p:nvSpPr>
        <p:spPr>
          <a:xfrm>
            <a:off x="6069279" y="5365851"/>
            <a:ext cx="259497" cy="309290"/>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b="1" dirty="0">
                <a:latin typeface="Tw Cen MT Condensed" panose="020B0606020104020203" pitchFamily="34" charset="0"/>
              </a:rPr>
              <a:t>3</a:t>
            </a:r>
          </a:p>
        </p:txBody>
      </p:sp>
      <p:sp>
        <p:nvSpPr>
          <p:cNvPr id="17" name="Freeform 16"/>
          <p:cNvSpPr/>
          <p:nvPr/>
        </p:nvSpPr>
        <p:spPr>
          <a:xfrm>
            <a:off x="5486400" y="4917852"/>
            <a:ext cx="1977887" cy="1425804"/>
          </a:xfrm>
          <a:custGeom>
            <a:avLst/>
            <a:gdLst>
              <a:gd name="connsiteX0" fmla="*/ 0 w 1977887"/>
              <a:gd name="connsiteY0" fmla="*/ 864704 h 1425804"/>
              <a:gd name="connsiteX1" fmla="*/ 904461 w 1977887"/>
              <a:gd name="connsiteY1" fmla="*/ 1391478 h 1425804"/>
              <a:gd name="connsiteX2" fmla="*/ 1977887 w 1977887"/>
              <a:gd name="connsiteY2" fmla="*/ 0 h 1425804"/>
            </a:gdLst>
            <a:ahLst/>
            <a:cxnLst>
              <a:cxn ang="0">
                <a:pos x="connsiteX0" y="connsiteY0"/>
              </a:cxn>
              <a:cxn ang="0">
                <a:pos x="connsiteX1" y="connsiteY1"/>
              </a:cxn>
              <a:cxn ang="0">
                <a:pos x="connsiteX2" y="connsiteY2"/>
              </a:cxn>
            </a:cxnLst>
            <a:rect l="l" t="t" r="r" b="b"/>
            <a:pathLst>
              <a:path w="1977887" h="1425804">
                <a:moveTo>
                  <a:pt x="0" y="864704"/>
                </a:moveTo>
                <a:cubicBezTo>
                  <a:pt x="287406" y="1200149"/>
                  <a:pt x="574813" y="1535595"/>
                  <a:pt x="904461" y="1391478"/>
                </a:cubicBezTo>
                <a:cubicBezTo>
                  <a:pt x="1234109" y="1247361"/>
                  <a:pt x="1605998" y="623680"/>
                  <a:pt x="1977887" y="0"/>
                </a:cubicBezTo>
              </a:path>
            </a:pathLst>
          </a:custGeom>
          <a:no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18" name="Freeform 17"/>
          <p:cNvSpPr/>
          <p:nvPr/>
        </p:nvSpPr>
        <p:spPr>
          <a:xfrm>
            <a:off x="5709934" y="5073563"/>
            <a:ext cx="2640496" cy="1596887"/>
          </a:xfrm>
          <a:custGeom>
            <a:avLst/>
            <a:gdLst>
              <a:gd name="connsiteX0" fmla="*/ 0 w 1977887"/>
              <a:gd name="connsiteY0" fmla="*/ 864704 h 1425804"/>
              <a:gd name="connsiteX1" fmla="*/ 904461 w 1977887"/>
              <a:gd name="connsiteY1" fmla="*/ 1391478 h 1425804"/>
              <a:gd name="connsiteX2" fmla="*/ 1977887 w 1977887"/>
              <a:gd name="connsiteY2" fmla="*/ 0 h 1425804"/>
            </a:gdLst>
            <a:ahLst/>
            <a:cxnLst>
              <a:cxn ang="0">
                <a:pos x="connsiteX0" y="connsiteY0"/>
              </a:cxn>
              <a:cxn ang="0">
                <a:pos x="connsiteX1" y="connsiteY1"/>
              </a:cxn>
              <a:cxn ang="0">
                <a:pos x="connsiteX2" y="connsiteY2"/>
              </a:cxn>
            </a:cxnLst>
            <a:rect l="l" t="t" r="r" b="b"/>
            <a:pathLst>
              <a:path w="1977887" h="1425804">
                <a:moveTo>
                  <a:pt x="0" y="864704"/>
                </a:moveTo>
                <a:cubicBezTo>
                  <a:pt x="287406" y="1200149"/>
                  <a:pt x="574813" y="1535595"/>
                  <a:pt x="904461" y="1391478"/>
                </a:cubicBezTo>
                <a:cubicBezTo>
                  <a:pt x="1234109" y="1247361"/>
                  <a:pt x="1605998" y="623680"/>
                  <a:pt x="1977887" y="0"/>
                </a:cubicBezTo>
              </a:path>
            </a:pathLst>
          </a:custGeom>
          <a:no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20" name="TextBox 19"/>
          <p:cNvSpPr txBox="1"/>
          <p:nvPr/>
        </p:nvSpPr>
        <p:spPr>
          <a:xfrm>
            <a:off x="7217160" y="4306130"/>
            <a:ext cx="696666" cy="646331"/>
          </a:xfrm>
          <a:prstGeom prst="rect">
            <a:avLst/>
          </a:prstGeom>
          <a:noFill/>
        </p:spPr>
        <p:txBody>
          <a:bodyPr wrap="none" rtlCol="0">
            <a:spAutoFit/>
          </a:bodyPr>
          <a:lstStyle/>
          <a:p>
            <a:r>
              <a:rPr lang="en-GB" dirty="0">
                <a:latin typeface="Tw Cen MT Condensed" panose="020B0606020104020203" pitchFamily="34" charset="0"/>
              </a:rPr>
              <a:t>MEDC</a:t>
            </a:r>
          </a:p>
          <a:p>
            <a:r>
              <a:rPr lang="en-GB" dirty="0">
                <a:latin typeface="Tw Cen MT Condensed" panose="020B0606020104020203" pitchFamily="34" charset="0"/>
              </a:rPr>
              <a:t>J-Curve</a:t>
            </a:r>
          </a:p>
        </p:txBody>
      </p:sp>
      <p:sp>
        <p:nvSpPr>
          <p:cNvPr id="22" name="TextBox 21"/>
          <p:cNvSpPr txBox="1"/>
          <p:nvPr/>
        </p:nvSpPr>
        <p:spPr>
          <a:xfrm>
            <a:off x="8147509" y="4502119"/>
            <a:ext cx="696666" cy="646331"/>
          </a:xfrm>
          <a:prstGeom prst="rect">
            <a:avLst/>
          </a:prstGeom>
          <a:noFill/>
        </p:spPr>
        <p:txBody>
          <a:bodyPr wrap="none" rtlCol="0">
            <a:spAutoFit/>
          </a:bodyPr>
          <a:lstStyle/>
          <a:p>
            <a:r>
              <a:rPr lang="en-GB" dirty="0">
                <a:latin typeface="Tw Cen MT Condensed" panose="020B0606020104020203" pitchFamily="34" charset="0"/>
              </a:rPr>
              <a:t>LEDC</a:t>
            </a:r>
          </a:p>
          <a:p>
            <a:r>
              <a:rPr lang="en-GB" dirty="0">
                <a:latin typeface="Tw Cen MT Condensed" panose="020B0606020104020203" pitchFamily="34" charset="0"/>
              </a:rPr>
              <a:t>J-Curve</a:t>
            </a:r>
          </a:p>
        </p:txBody>
      </p:sp>
      <p:sp>
        <p:nvSpPr>
          <p:cNvPr id="25" name="TextBox 24"/>
          <p:cNvSpPr txBox="1"/>
          <p:nvPr/>
        </p:nvSpPr>
        <p:spPr>
          <a:xfrm>
            <a:off x="4930939" y="1226888"/>
            <a:ext cx="1097581" cy="830997"/>
          </a:xfrm>
          <a:prstGeom prst="rect">
            <a:avLst/>
          </a:prstGeom>
          <a:noFill/>
          <a:ln>
            <a:solidFill>
              <a:srgbClr val="FF0000"/>
            </a:solidFill>
          </a:ln>
        </p:spPr>
        <p:txBody>
          <a:bodyPr wrap="square" rtlCol="0">
            <a:spAutoFit/>
          </a:bodyPr>
          <a:lstStyle/>
          <a:p>
            <a:r>
              <a:rPr lang="en-GB" sz="1600" b="1" dirty="0">
                <a:latin typeface="Tw Cen MT Condensed" panose="020B0606020104020203" pitchFamily="34" charset="0"/>
              </a:rPr>
              <a:t>Exports are price inelastic</a:t>
            </a:r>
          </a:p>
        </p:txBody>
      </p:sp>
      <p:sp>
        <p:nvSpPr>
          <p:cNvPr id="26" name="TextBox 25"/>
          <p:cNvSpPr txBox="1"/>
          <p:nvPr/>
        </p:nvSpPr>
        <p:spPr>
          <a:xfrm>
            <a:off x="4930939" y="2172373"/>
            <a:ext cx="1097581" cy="830997"/>
          </a:xfrm>
          <a:prstGeom prst="rect">
            <a:avLst/>
          </a:prstGeom>
          <a:noFill/>
          <a:ln>
            <a:solidFill>
              <a:srgbClr val="FF0000"/>
            </a:solidFill>
          </a:ln>
        </p:spPr>
        <p:txBody>
          <a:bodyPr wrap="square" rtlCol="0">
            <a:spAutoFit/>
          </a:bodyPr>
          <a:lstStyle/>
          <a:p>
            <a:r>
              <a:rPr lang="en-GB" sz="1600" b="1" dirty="0">
                <a:latin typeface="Tw Cen MT Condensed" panose="020B0606020104020203" pitchFamily="34" charset="0"/>
              </a:rPr>
              <a:t>Imports are price inelastic</a:t>
            </a:r>
          </a:p>
        </p:txBody>
      </p:sp>
      <p:cxnSp>
        <p:nvCxnSpPr>
          <p:cNvPr id="30" name="Straight Arrow Connector 29"/>
          <p:cNvCxnSpPr>
            <a:endCxn id="25" idx="1"/>
          </p:cNvCxnSpPr>
          <p:nvPr/>
        </p:nvCxnSpPr>
        <p:spPr>
          <a:xfrm flipV="1">
            <a:off x="3952066" y="1642387"/>
            <a:ext cx="978873" cy="1847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endCxn id="26" idx="1"/>
          </p:cNvCxnSpPr>
          <p:nvPr/>
        </p:nvCxnSpPr>
        <p:spPr>
          <a:xfrm>
            <a:off x="3952066" y="2020025"/>
            <a:ext cx="978873" cy="5678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167451" y="1230200"/>
            <a:ext cx="2947869" cy="769441"/>
          </a:xfrm>
          <a:prstGeom prst="rect">
            <a:avLst/>
          </a:prstGeom>
          <a:noFill/>
          <a:ln>
            <a:solidFill>
              <a:srgbClr val="FF0000"/>
            </a:solidFill>
          </a:ln>
        </p:spPr>
        <p:txBody>
          <a:bodyPr wrap="square" rtlCol="0">
            <a:spAutoFit/>
          </a:bodyPr>
          <a:lstStyle/>
          <a:p>
            <a:pPr marL="171450" indent="-171450">
              <a:buFont typeface="Arial" panose="020B0604020202020204" pitchFamily="34" charset="0"/>
              <a:buChar char="•"/>
            </a:pPr>
            <a:r>
              <a:rPr lang="en-GB" sz="1100" b="1" dirty="0">
                <a:latin typeface="Tw Cen MT Condensed" panose="020B0606020104020203" pitchFamily="34" charset="0"/>
              </a:rPr>
              <a:t>Goods are still cheaper (or better quality) in foreign countries and so exports from this economy are still not demanded.</a:t>
            </a:r>
          </a:p>
          <a:p>
            <a:pPr marL="171450" indent="-171450">
              <a:buFont typeface="Arial" panose="020B0604020202020204" pitchFamily="34" charset="0"/>
              <a:buChar char="•"/>
            </a:pPr>
            <a:endParaRPr lang="en-GB" sz="1100" b="1" dirty="0">
              <a:latin typeface="Tw Cen MT Condensed" panose="020B0606020104020203" pitchFamily="34" charset="0"/>
            </a:endParaRPr>
          </a:p>
        </p:txBody>
      </p:sp>
      <p:sp>
        <p:nvSpPr>
          <p:cNvPr id="34" name="TextBox 33"/>
          <p:cNvSpPr txBox="1"/>
          <p:nvPr/>
        </p:nvSpPr>
        <p:spPr>
          <a:xfrm>
            <a:off x="6201911" y="2166626"/>
            <a:ext cx="2947869" cy="769441"/>
          </a:xfrm>
          <a:prstGeom prst="rect">
            <a:avLst/>
          </a:prstGeom>
          <a:noFill/>
          <a:ln>
            <a:solidFill>
              <a:srgbClr val="FF0000"/>
            </a:solidFill>
          </a:ln>
        </p:spPr>
        <p:txBody>
          <a:bodyPr wrap="square" rtlCol="0">
            <a:spAutoFit/>
          </a:bodyPr>
          <a:lstStyle/>
          <a:p>
            <a:pPr marL="171450" indent="-171450">
              <a:buFont typeface="Arial" panose="020B0604020202020204" pitchFamily="34" charset="0"/>
              <a:buChar char="•"/>
            </a:pPr>
            <a:r>
              <a:rPr lang="en-GB" sz="1100" b="1" dirty="0">
                <a:latin typeface="Tw Cen MT Condensed" panose="020B0606020104020203" pitchFamily="34" charset="0"/>
              </a:rPr>
              <a:t>Firms are tied into contracts which means they cannot change the amount they import instantly</a:t>
            </a:r>
          </a:p>
          <a:p>
            <a:pPr marL="171450" indent="-171450">
              <a:buFont typeface="Arial" panose="020B0604020202020204" pitchFamily="34" charset="0"/>
              <a:buChar char="•"/>
            </a:pPr>
            <a:r>
              <a:rPr lang="en-GB" sz="1100" b="1" dirty="0">
                <a:latin typeface="Tw Cen MT Condensed" panose="020B0606020104020203" pitchFamily="34" charset="0"/>
              </a:rPr>
              <a:t>Goods are better quality (or cheaper) in the domestic country so no need to import still.</a:t>
            </a:r>
          </a:p>
        </p:txBody>
      </p:sp>
      <p:cxnSp>
        <p:nvCxnSpPr>
          <p:cNvPr id="36" name="Straight Arrow Connector 35"/>
          <p:cNvCxnSpPr/>
          <p:nvPr/>
        </p:nvCxnSpPr>
        <p:spPr>
          <a:xfrm>
            <a:off x="2524125" y="4650573"/>
            <a:ext cx="205718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0" y="4917852"/>
            <a:ext cx="4166921" cy="194014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nchorCtr="0"/>
          <a:lstStyle/>
          <a:p>
            <a:r>
              <a:rPr lang="en-GB" sz="800" dirty="0">
                <a:solidFill>
                  <a:schemeClr val="tx1"/>
                </a:solidFill>
                <a:latin typeface="Tw Cen MT Condensed" panose="020B0606020104020203" pitchFamily="34" charset="0"/>
              </a:rPr>
              <a:t>QUESTION2 : Using the graph and the internet, explain how the J-curve works referring to the concepts of elasticity above.</a:t>
            </a:r>
          </a:p>
        </p:txBody>
      </p:sp>
      <p:sp>
        <p:nvSpPr>
          <p:cNvPr id="35" name="Rectangle 34"/>
          <p:cNvSpPr/>
          <p:nvPr/>
        </p:nvSpPr>
        <p:spPr>
          <a:xfrm>
            <a:off x="-54177" y="3568121"/>
            <a:ext cx="4166921" cy="82362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t" anchorCtr="0"/>
          <a:lstStyle/>
          <a:p>
            <a:r>
              <a:rPr lang="en-GB" sz="800" dirty="0">
                <a:solidFill>
                  <a:schemeClr val="tx1"/>
                </a:solidFill>
                <a:latin typeface="Tw Cen MT Condensed" panose="020B0606020104020203" pitchFamily="34" charset="0"/>
              </a:rPr>
              <a:t>QUESTION2 : Explain how a fixed exchange rate would mean that the exchange rate would be useless in trying to correct a balance of payments deficit?</a:t>
            </a:r>
          </a:p>
        </p:txBody>
      </p:sp>
      <p:sp>
        <p:nvSpPr>
          <p:cNvPr id="23" name="Rectangle 22"/>
          <p:cNvSpPr/>
          <p:nvPr/>
        </p:nvSpPr>
        <p:spPr>
          <a:xfrm>
            <a:off x="7565493" y="6317977"/>
            <a:ext cx="1357652" cy="276999"/>
          </a:xfrm>
          <a:prstGeom prst="rect">
            <a:avLst/>
          </a:prstGeom>
        </p:spPr>
        <p:txBody>
          <a:bodyPr wrap="square">
            <a:spAutoFit/>
          </a:bodyPr>
          <a:lstStyle/>
          <a:p>
            <a:pPr marL="0" lvl="1"/>
            <a:r>
              <a:rPr lang="en-US" sz="600" dirty="0"/>
              <a:t>Developed Countries (MEDC’s)</a:t>
            </a:r>
          </a:p>
          <a:p>
            <a:pPr marL="0" lvl="1"/>
            <a:r>
              <a:rPr lang="en-US" sz="600" dirty="0"/>
              <a:t>Developing Countries (LEDC’s)</a:t>
            </a:r>
          </a:p>
        </p:txBody>
      </p:sp>
    </p:spTree>
    <p:extLst>
      <p:ext uri="{BB962C8B-B14F-4D97-AF65-F5344CB8AC3E}">
        <p14:creationId xmlns:p14="http://schemas.microsoft.com/office/powerpoint/2010/main" val="411464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663666" y="3349626"/>
            <a:ext cx="4480334" cy="3508374"/>
          </a:xfrm>
          <a:prstGeom prst="rect">
            <a:avLst/>
          </a:prstGeom>
        </p:spPr>
      </p:pic>
      <p:pic>
        <p:nvPicPr>
          <p:cNvPr id="3" name="Picture 2"/>
          <p:cNvPicPr>
            <a:picLocks noChangeAspect="1"/>
          </p:cNvPicPr>
          <p:nvPr/>
        </p:nvPicPr>
        <p:blipFill>
          <a:blip r:embed="rId3"/>
          <a:stretch>
            <a:fillRect/>
          </a:stretch>
        </p:blipFill>
        <p:spPr>
          <a:xfrm>
            <a:off x="4663666" y="1"/>
            <a:ext cx="4480334" cy="2939960"/>
          </a:xfrm>
          <a:prstGeom prst="rect">
            <a:avLst/>
          </a:prstGeom>
        </p:spPr>
      </p:pic>
      <p:sp>
        <p:nvSpPr>
          <p:cNvPr id="2" name="Title 1"/>
          <p:cNvSpPr>
            <a:spLocks noGrp="1"/>
          </p:cNvSpPr>
          <p:nvPr>
            <p:ph type="title"/>
          </p:nvPr>
        </p:nvSpPr>
        <p:spPr>
          <a:xfrm>
            <a:off x="0" y="1"/>
            <a:ext cx="4572000" cy="1143000"/>
          </a:xfrm>
        </p:spPr>
        <p:txBody>
          <a:bodyPr>
            <a:normAutofit fontScale="90000"/>
          </a:bodyPr>
          <a:lstStyle/>
          <a:p>
            <a:r>
              <a:rPr lang="en-GB" b="1" dirty="0"/>
              <a:t>Does the J-Curve Exist?</a:t>
            </a:r>
          </a:p>
        </p:txBody>
      </p:sp>
      <p:sp>
        <p:nvSpPr>
          <p:cNvPr id="6" name="TextBox 5"/>
          <p:cNvSpPr txBox="1"/>
          <p:nvPr/>
        </p:nvSpPr>
        <p:spPr>
          <a:xfrm>
            <a:off x="4663666" y="1"/>
            <a:ext cx="575799" cy="307777"/>
          </a:xfrm>
          <a:prstGeom prst="rect">
            <a:avLst/>
          </a:prstGeom>
          <a:noFill/>
        </p:spPr>
        <p:txBody>
          <a:bodyPr wrap="none" rtlCol="0">
            <a:spAutoFit/>
          </a:bodyPr>
          <a:lstStyle/>
          <a:p>
            <a:r>
              <a:rPr lang="en-GB" sz="1400" b="1" dirty="0"/>
              <a:t>Fig. 1</a:t>
            </a:r>
          </a:p>
        </p:txBody>
      </p:sp>
      <p:sp>
        <p:nvSpPr>
          <p:cNvPr id="7" name="TextBox 6"/>
          <p:cNvSpPr txBox="1"/>
          <p:nvPr/>
        </p:nvSpPr>
        <p:spPr>
          <a:xfrm>
            <a:off x="4663666" y="3349626"/>
            <a:ext cx="575799" cy="307777"/>
          </a:xfrm>
          <a:prstGeom prst="rect">
            <a:avLst/>
          </a:prstGeom>
          <a:noFill/>
        </p:spPr>
        <p:txBody>
          <a:bodyPr wrap="none" rtlCol="0">
            <a:spAutoFit/>
          </a:bodyPr>
          <a:lstStyle/>
          <a:p>
            <a:r>
              <a:rPr lang="en-GB" sz="1400" b="1" dirty="0"/>
              <a:t>Fig. 2</a:t>
            </a:r>
          </a:p>
        </p:txBody>
      </p:sp>
      <p:sp>
        <p:nvSpPr>
          <p:cNvPr id="10" name="Rectangle 9"/>
          <p:cNvSpPr/>
          <p:nvPr/>
        </p:nvSpPr>
        <p:spPr>
          <a:xfrm>
            <a:off x="155543" y="1006001"/>
            <a:ext cx="4095945" cy="584775"/>
          </a:xfrm>
          <a:prstGeom prst="rect">
            <a:avLst/>
          </a:prstGeom>
        </p:spPr>
        <p:txBody>
          <a:bodyPr wrap="square">
            <a:spAutoFit/>
          </a:bodyPr>
          <a:lstStyle/>
          <a:p>
            <a:r>
              <a:rPr lang="en-GB" sz="1600" dirty="0">
                <a:effectLst/>
              </a:rPr>
              <a:t>Study the graphs and see if you can see whether th</a:t>
            </a:r>
            <a:r>
              <a:rPr lang="en-GB" sz="1600" dirty="0"/>
              <a:t>e data shows the J-Curve?</a:t>
            </a:r>
            <a:endParaRPr lang="en-GB" sz="1600" dirty="0">
              <a:effectLst/>
            </a:endParaRPr>
          </a:p>
        </p:txBody>
      </p:sp>
    </p:spTree>
    <p:extLst>
      <p:ext uri="{BB962C8B-B14F-4D97-AF65-F5344CB8AC3E}">
        <p14:creationId xmlns:p14="http://schemas.microsoft.com/office/powerpoint/2010/main" val="128893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4572000" cy="1143000"/>
          </a:xfrm>
        </p:spPr>
        <p:txBody>
          <a:bodyPr>
            <a:normAutofit fontScale="90000"/>
          </a:bodyPr>
          <a:lstStyle/>
          <a:p>
            <a:r>
              <a:rPr lang="en-GB" b="1" dirty="0"/>
              <a:t>Does the J-Curve Exist?</a:t>
            </a:r>
          </a:p>
        </p:txBody>
      </p:sp>
      <p:pic>
        <p:nvPicPr>
          <p:cNvPr id="4" name="Picture 3"/>
          <p:cNvPicPr>
            <a:picLocks noChangeAspect="1"/>
          </p:cNvPicPr>
          <p:nvPr/>
        </p:nvPicPr>
        <p:blipFill>
          <a:blip r:embed="rId2"/>
          <a:stretch>
            <a:fillRect/>
          </a:stretch>
        </p:blipFill>
        <p:spPr>
          <a:xfrm>
            <a:off x="4663666" y="1"/>
            <a:ext cx="4480333" cy="3422046"/>
          </a:xfrm>
          <a:prstGeom prst="rect">
            <a:avLst/>
          </a:prstGeom>
        </p:spPr>
      </p:pic>
      <p:pic>
        <p:nvPicPr>
          <p:cNvPr id="5" name="Picture 4"/>
          <p:cNvPicPr>
            <a:picLocks noChangeAspect="1"/>
          </p:cNvPicPr>
          <p:nvPr/>
        </p:nvPicPr>
        <p:blipFill>
          <a:blip r:embed="rId3"/>
          <a:stretch>
            <a:fillRect/>
          </a:stretch>
        </p:blipFill>
        <p:spPr>
          <a:xfrm>
            <a:off x="4663666" y="3575934"/>
            <a:ext cx="4480334" cy="3282065"/>
          </a:xfrm>
          <a:prstGeom prst="rect">
            <a:avLst/>
          </a:prstGeom>
        </p:spPr>
      </p:pic>
      <p:sp>
        <p:nvSpPr>
          <p:cNvPr id="6" name="TextBox 5"/>
          <p:cNvSpPr txBox="1"/>
          <p:nvPr/>
        </p:nvSpPr>
        <p:spPr>
          <a:xfrm>
            <a:off x="4663666" y="370953"/>
            <a:ext cx="575799" cy="307777"/>
          </a:xfrm>
          <a:prstGeom prst="rect">
            <a:avLst/>
          </a:prstGeom>
          <a:noFill/>
        </p:spPr>
        <p:txBody>
          <a:bodyPr wrap="none" rtlCol="0">
            <a:spAutoFit/>
          </a:bodyPr>
          <a:lstStyle/>
          <a:p>
            <a:r>
              <a:rPr lang="en-GB" sz="1400" b="1"/>
              <a:t>Fig. </a:t>
            </a:r>
            <a:r>
              <a:rPr lang="en-GB" sz="1400" b="1" dirty="0"/>
              <a:t>1</a:t>
            </a:r>
          </a:p>
        </p:txBody>
      </p:sp>
      <p:sp>
        <p:nvSpPr>
          <p:cNvPr id="7" name="TextBox 6"/>
          <p:cNvSpPr txBox="1"/>
          <p:nvPr/>
        </p:nvSpPr>
        <p:spPr>
          <a:xfrm>
            <a:off x="8568201" y="3575935"/>
            <a:ext cx="575799" cy="307777"/>
          </a:xfrm>
          <a:prstGeom prst="rect">
            <a:avLst/>
          </a:prstGeom>
          <a:noFill/>
        </p:spPr>
        <p:txBody>
          <a:bodyPr wrap="none" rtlCol="0">
            <a:spAutoFit/>
          </a:bodyPr>
          <a:lstStyle/>
          <a:p>
            <a:r>
              <a:rPr lang="en-GB" sz="1400" b="1" dirty="0"/>
              <a:t>Fig. 2</a:t>
            </a:r>
          </a:p>
        </p:txBody>
      </p:sp>
      <p:sp>
        <p:nvSpPr>
          <p:cNvPr id="8" name="Rectangle 7"/>
          <p:cNvSpPr/>
          <p:nvPr/>
        </p:nvSpPr>
        <p:spPr>
          <a:xfrm>
            <a:off x="155543" y="1006001"/>
            <a:ext cx="4095945" cy="584775"/>
          </a:xfrm>
          <a:prstGeom prst="rect">
            <a:avLst/>
          </a:prstGeom>
        </p:spPr>
        <p:txBody>
          <a:bodyPr wrap="square">
            <a:spAutoFit/>
          </a:bodyPr>
          <a:lstStyle/>
          <a:p>
            <a:r>
              <a:rPr lang="en-GB" sz="1600" dirty="0">
                <a:effectLst/>
              </a:rPr>
              <a:t>Study the graphs and see if you can see whether th</a:t>
            </a:r>
            <a:r>
              <a:rPr lang="en-GB" sz="1600" dirty="0"/>
              <a:t>e data shows it?</a:t>
            </a:r>
            <a:endParaRPr lang="en-GB" sz="1600" dirty="0">
              <a:effectLst/>
            </a:endParaRPr>
          </a:p>
        </p:txBody>
      </p:sp>
    </p:spTree>
    <p:extLst>
      <p:ext uri="{BB962C8B-B14F-4D97-AF65-F5344CB8AC3E}">
        <p14:creationId xmlns:p14="http://schemas.microsoft.com/office/powerpoint/2010/main" val="37314532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663666" y="3349626"/>
            <a:ext cx="4480334" cy="3508374"/>
          </a:xfrm>
          <a:prstGeom prst="rect">
            <a:avLst/>
          </a:prstGeom>
        </p:spPr>
      </p:pic>
      <p:pic>
        <p:nvPicPr>
          <p:cNvPr id="3" name="Picture 2"/>
          <p:cNvPicPr>
            <a:picLocks noChangeAspect="1"/>
          </p:cNvPicPr>
          <p:nvPr/>
        </p:nvPicPr>
        <p:blipFill>
          <a:blip r:embed="rId3"/>
          <a:stretch>
            <a:fillRect/>
          </a:stretch>
        </p:blipFill>
        <p:spPr>
          <a:xfrm>
            <a:off x="4663666" y="1"/>
            <a:ext cx="4480334" cy="2939960"/>
          </a:xfrm>
          <a:prstGeom prst="rect">
            <a:avLst/>
          </a:prstGeom>
        </p:spPr>
      </p:pic>
      <p:sp>
        <p:nvSpPr>
          <p:cNvPr id="2" name="Title 1"/>
          <p:cNvSpPr>
            <a:spLocks noGrp="1"/>
          </p:cNvSpPr>
          <p:nvPr>
            <p:ph type="title"/>
          </p:nvPr>
        </p:nvSpPr>
        <p:spPr>
          <a:xfrm>
            <a:off x="0" y="1"/>
            <a:ext cx="4572000" cy="1143000"/>
          </a:xfrm>
        </p:spPr>
        <p:txBody>
          <a:bodyPr>
            <a:normAutofit fontScale="90000"/>
          </a:bodyPr>
          <a:lstStyle/>
          <a:p>
            <a:r>
              <a:rPr lang="en-GB" b="1" dirty="0"/>
              <a:t>Does the J-Curve Exist?</a:t>
            </a:r>
          </a:p>
        </p:txBody>
      </p:sp>
      <p:sp>
        <p:nvSpPr>
          <p:cNvPr id="6" name="TextBox 5"/>
          <p:cNvSpPr txBox="1"/>
          <p:nvPr/>
        </p:nvSpPr>
        <p:spPr>
          <a:xfrm>
            <a:off x="4663666" y="1"/>
            <a:ext cx="575799" cy="307777"/>
          </a:xfrm>
          <a:prstGeom prst="rect">
            <a:avLst/>
          </a:prstGeom>
          <a:noFill/>
        </p:spPr>
        <p:txBody>
          <a:bodyPr wrap="none" rtlCol="0">
            <a:spAutoFit/>
          </a:bodyPr>
          <a:lstStyle/>
          <a:p>
            <a:r>
              <a:rPr lang="en-GB" sz="1400" b="1" dirty="0"/>
              <a:t>Fig. 1</a:t>
            </a:r>
          </a:p>
        </p:txBody>
      </p:sp>
      <p:sp>
        <p:nvSpPr>
          <p:cNvPr id="7" name="TextBox 6"/>
          <p:cNvSpPr txBox="1"/>
          <p:nvPr/>
        </p:nvSpPr>
        <p:spPr>
          <a:xfrm>
            <a:off x="4663666" y="3349626"/>
            <a:ext cx="575799" cy="307777"/>
          </a:xfrm>
          <a:prstGeom prst="rect">
            <a:avLst/>
          </a:prstGeom>
          <a:noFill/>
        </p:spPr>
        <p:txBody>
          <a:bodyPr wrap="none" rtlCol="0">
            <a:spAutoFit/>
          </a:bodyPr>
          <a:lstStyle/>
          <a:p>
            <a:r>
              <a:rPr lang="en-GB" sz="1400" b="1" dirty="0"/>
              <a:t>Fig. 2</a:t>
            </a:r>
          </a:p>
        </p:txBody>
      </p:sp>
      <p:sp>
        <p:nvSpPr>
          <p:cNvPr id="8" name="Rectangle 7"/>
          <p:cNvSpPr/>
          <p:nvPr/>
        </p:nvSpPr>
        <p:spPr>
          <a:xfrm>
            <a:off x="155543" y="1006001"/>
            <a:ext cx="4246775" cy="5847755"/>
          </a:xfrm>
          <a:prstGeom prst="rect">
            <a:avLst/>
          </a:prstGeom>
        </p:spPr>
        <p:txBody>
          <a:bodyPr wrap="square">
            <a:spAutoFit/>
          </a:bodyPr>
          <a:lstStyle/>
          <a:p>
            <a:pPr marL="342900" indent="-342900">
              <a:buFont typeface="+mj-lt"/>
              <a:buAutoNum type="arabicPeriod"/>
            </a:pPr>
            <a:r>
              <a:rPr lang="en-GB" sz="2200" dirty="0"/>
              <a:t>From 2002 to 2006, there is a deterioration in the current account (also caused by strong domestic consumption)</a:t>
            </a:r>
          </a:p>
          <a:p>
            <a:pPr marL="342900" indent="-342900">
              <a:buFont typeface="+mj-lt"/>
              <a:buAutoNum type="arabicPeriod"/>
            </a:pPr>
            <a:r>
              <a:rPr lang="en-GB" sz="2200" dirty="0"/>
              <a:t>After 2006, there is a sharp improvement in the current account. Suggesting that the J-Curve may be coming into play – the current account is finally responding to the depreciation in the dollar.</a:t>
            </a:r>
          </a:p>
          <a:p>
            <a:pPr marL="342900" indent="-342900">
              <a:buFont typeface="+mj-lt"/>
              <a:buAutoNum type="arabicPeriod"/>
            </a:pPr>
            <a:r>
              <a:rPr lang="en-GB" sz="2200" dirty="0"/>
              <a:t>However, the sharp improvement in the current account from 2006 was also due to the slowdown in the US economy and a decline in consumer spending on imports.</a:t>
            </a:r>
            <a:endParaRPr lang="en-GB" sz="2200" dirty="0">
              <a:effectLst/>
            </a:endParaRPr>
          </a:p>
        </p:txBody>
      </p:sp>
    </p:spTree>
    <p:extLst>
      <p:ext uri="{BB962C8B-B14F-4D97-AF65-F5344CB8AC3E}">
        <p14:creationId xmlns:p14="http://schemas.microsoft.com/office/powerpoint/2010/main" val="17079989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4572000" cy="1143000"/>
          </a:xfrm>
        </p:spPr>
        <p:txBody>
          <a:bodyPr>
            <a:normAutofit fontScale="90000"/>
          </a:bodyPr>
          <a:lstStyle/>
          <a:p>
            <a:r>
              <a:rPr lang="en-GB" b="1" dirty="0"/>
              <a:t>Does the J-Curve Exist?</a:t>
            </a:r>
          </a:p>
        </p:txBody>
      </p:sp>
      <p:pic>
        <p:nvPicPr>
          <p:cNvPr id="4" name="Picture 3"/>
          <p:cNvPicPr>
            <a:picLocks noChangeAspect="1"/>
          </p:cNvPicPr>
          <p:nvPr/>
        </p:nvPicPr>
        <p:blipFill>
          <a:blip r:embed="rId2"/>
          <a:stretch>
            <a:fillRect/>
          </a:stretch>
        </p:blipFill>
        <p:spPr>
          <a:xfrm>
            <a:off x="4663666" y="1"/>
            <a:ext cx="4480333" cy="3422046"/>
          </a:xfrm>
          <a:prstGeom prst="rect">
            <a:avLst/>
          </a:prstGeom>
        </p:spPr>
      </p:pic>
      <p:pic>
        <p:nvPicPr>
          <p:cNvPr id="5" name="Picture 4"/>
          <p:cNvPicPr>
            <a:picLocks noChangeAspect="1"/>
          </p:cNvPicPr>
          <p:nvPr/>
        </p:nvPicPr>
        <p:blipFill>
          <a:blip r:embed="rId3"/>
          <a:stretch>
            <a:fillRect/>
          </a:stretch>
        </p:blipFill>
        <p:spPr>
          <a:xfrm>
            <a:off x="4663666" y="3575934"/>
            <a:ext cx="4480334" cy="3282065"/>
          </a:xfrm>
          <a:prstGeom prst="rect">
            <a:avLst/>
          </a:prstGeom>
        </p:spPr>
      </p:pic>
      <p:sp>
        <p:nvSpPr>
          <p:cNvPr id="6" name="TextBox 5"/>
          <p:cNvSpPr txBox="1"/>
          <p:nvPr/>
        </p:nvSpPr>
        <p:spPr>
          <a:xfrm>
            <a:off x="4663666" y="370953"/>
            <a:ext cx="575799" cy="307777"/>
          </a:xfrm>
          <a:prstGeom prst="rect">
            <a:avLst/>
          </a:prstGeom>
          <a:noFill/>
        </p:spPr>
        <p:txBody>
          <a:bodyPr wrap="none" rtlCol="0">
            <a:spAutoFit/>
          </a:bodyPr>
          <a:lstStyle/>
          <a:p>
            <a:r>
              <a:rPr lang="en-GB" sz="1400" b="1"/>
              <a:t>Fig. </a:t>
            </a:r>
            <a:r>
              <a:rPr lang="en-GB" sz="1400" b="1" dirty="0"/>
              <a:t>1</a:t>
            </a:r>
          </a:p>
        </p:txBody>
      </p:sp>
      <p:sp>
        <p:nvSpPr>
          <p:cNvPr id="7" name="TextBox 6"/>
          <p:cNvSpPr txBox="1"/>
          <p:nvPr/>
        </p:nvSpPr>
        <p:spPr>
          <a:xfrm>
            <a:off x="8568201" y="3575935"/>
            <a:ext cx="575799" cy="307777"/>
          </a:xfrm>
          <a:prstGeom prst="rect">
            <a:avLst/>
          </a:prstGeom>
          <a:noFill/>
        </p:spPr>
        <p:txBody>
          <a:bodyPr wrap="none" rtlCol="0">
            <a:spAutoFit/>
          </a:bodyPr>
          <a:lstStyle/>
          <a:p>
            <a:r>
              <a:rPr lang="en-GB" sz="1400" b="1" dirty="0"/>
              <a:t>Fig. 2</a:t>
            </a:r>
          </a:p>
        </p:txBody>
      </p:sp>
      <p:sp>
        <p:nvSpPr>
          <p:cNvPr id="8" name="Rectangle 7"/>
          <p:cNvSpPr/>
          <p:nvPr/>
        </p:nvSpPr>
        <p:spPr>
          <a:xfrm>
            <a:off x="155543" y="1006001"/>
            <a:ext cx="4095945" cy="5755422"/>
          </a:xfrm>
          <a:prstGeom prst="rect">
            <a:avLst/>
          </a:prstGeom>
        </p:spPr>
        <p:txBody>
          <a:bodyPr wrap="square">
            <a:spAutoFit/>
          </a:bodyPr>
          <a:lstStyle/>
          <a:p>
            <a:pPr marL="342900" indent="-342900">
              <a:buFont typeface="+mj-lt"/>
              <a:buAutoNum type="arabicPeriod"/>
            </a:pPr>
            <a:r>
              <a:rPr lang="en-GB" sz="1600" dirty="0"/>
              <a:t>During the depreciation of 2007-09, there is no </a:t>
            </a:r>
            <a:r>
              <a:rPr lang="en-GB" sz="1600" dirty="0" err="1"/>
              <a:t>discernable</a:t>
            </a:r>
            <a:r>
              <a:rPr lang="en-GB" sz="1600" dirty="0"/>
              <a:t> improvement in the UK current account – it is volatile, but remains in deficit.</a:t>
            </a:r>
          </a:p>
          <a:p>
            <a:pPr marL="342900" indent="-342900">
              <a:buFont typeface="+mj-lt"/>
              <a:buAutoNum type="arabicPeriod"/>
            </a:pPr>
            <a:r>
              <a:rPr lang="en-GB" sz="1600" dirty="0"/>
              <a:t>In the longer-term, after the depreciation, we might expect an improvement in the current account, but actually, it worsens.</a:t>
            </a:r>
          </a:p>
          <a:p>
            <a:pPr marL="342900" indent="-342900">
              <a:buFont typeface="+mj-lt"/>
              <a:buAutoNum type="arabicPeriod"/>
            </a:pPr>
            <a:r>
              <a:rPr lang="en-GB" sz="1600" dirty="0"/>
              <a:t>This is not helpful for trying to prove the J-Curve effect. But, it shows many factors can influence the current account balance of payments other than the exchange rate.  And therefore is a good example of why exchange rates do not always leap to the rescue! Other factors other than exchange rates include:</a:t>
            </a:r>
          </a:p>
          <a:p>
            <a:pPr marL="800100" lvl="1" indent="-342900">
              <a:buFont typeface="+mj-lt"/>
              <a:buAutoNum type="arabicPeriod"/>
            </a:pPr>
            <a:r>
              <a:rPr lang="en-GB" sz="1600" dirty="0"/>
              <a:t>State of the economy (in a recession demand for import spending falls)</a:t>
            </a:r>
          </a:p>
          <a:p>
            <a:pPr marL="800100" lvl="1" indent="-342900">
              <a:buFont typeface="+mj-lt"/>
              <a:buAutoNum type="arabicPeriod"/>
            </a:pPr>
            <a:r>
              <a:rPr lang="en-GB" sz="1600" dirty="0"/>
              <a:t>Consumer demand in other countries (e.g. Eurozone recession hit demand for UK exports)</a:t>
            </a:r>
          </a:p>
          <a:p>
            <a:pPr marL="800100" lvl="1" indent="-342900">
              <a:buFont typeface="+mj-lt"/>
              <a:buAutoNum type="arabicPeriod"/>
            </a:pPr>
            <a:r>
              <a:rPr lang="en-GB" sz="1600" dirty="0"/>
              <a:t>Productivity and competitiveness of manufacturing industries – relative to main competitors.</a:t>
            </a:r>
            <a:endParaRPr lang="en-GB" sz="1600" dirty="0">
              <a:effectLst/>
            </a:endParaRPr>
          </a:p>
        </p:txBody>
      </p:sp>
    </p:spTree>
    <p:extLst>
      <p:ext uri="{BB962C8B-B14F-4D97-AF65-F5344CB8AC3E}">
        <p14:creationId xmlns:p14="http://schemas.microsoft.com/office/powerpoint/2010/main" val="3898523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206375"/>
            <a:ext cx="8588375" cy="652462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b="1" dirty="0">
                <a:latin typeface="Tw Cen MT Condensed" panose="020B0606020104020203" pitchFamily="34" charset="0"/>
              </a:rPr>
              <a:t>45:</a:t>
            </a:r>
          </a:p>
        </p:txBody>
      </p:sp>
    </p:spTree>
    <p:extLst>
      <p:ext uri="{BB962C8B-B14F-4D97-AF65-F5344CB8AC3E}">
        <p14:creationId xmlns:p14="http://schemas.microsoft.com/office/powerpoint/2010/main" val="3169120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nvGraphicFramePr>
        <p:xfrm>
          <a:off x="0" y="0"/>
          <a:ext cx="9112624" cy="6788151"/>
        </p:xfrm>
        <a:graphic>
          <a:graphicData uri="http://schemas.openxmlformats.org/presentationml/2006/ole">
            <mc:AlternateContent xmlns:mc="http://schemas.openxmlformats.org/markup-compatibility/2006">
              <mc:Choice xmlns:v="urn:schemas-microsoft-com:vml" Requires="v">
                <p:oleObj spid="_x0000_s4107" name="Document" r:id="rId4" imgW="6705600" imgH="4749800" progId="Word.Document.12">
                  <p:embed/>
                </p:oleObj>
              </mc:Choice>
              <mc:Fallback>
                <p:oleObj name="Document" r:id="rId4" imgW="6705600" imgH="4749800" progId="Word.Document.12">
                  <p:embed/>
                  <p:pic>
                    <p:nvPicPr>
                      <p:cNvPr id="4" name="Object 3"/>
                      <p:cNvPicPr/>
                      <p:nvPr/>
                    </p:nvPicPr>
                    <p:blipFill>
                      <a:blip r:embed="rId5"/>
                      <a:stretch>
                        <a:fillRect/>
                      </a:stretch>
                    </p:blipFill>
                    <p:spPr>
                      <a:xfrm>
                        <a:off x="0" y="0"/>
                        <a:ext cx="9112624" cy="6788151"/>
                      </a:xfrm>
                      <a:prstGeom prst="rect">
                        <a:avLst/>
                      </a:prstGeom>
                    </p:spPr>
                  </p:pic>
                </p:oleObj>
              </mc:Fallback>
            </mc:AlternateContent>
          </a:graphicData>
        </a:graphic>
      </p:graphicFrame>
    </p:spTree>
    <p:extLst>
      <p:ext uri="{BB962C8B-B14F-4D97-AF65-F5344CB8AC3E}">
        <p14:creationId xmlns:p14="http://schemas.microsoft.com/office/powerpoint/2010/main" val="30133511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Balance of Payments Accounts</a:t>
            </a:r>
          </a:p>
        </p:txBody>
      </p:sp>
      <p:sp>
        <p:nvSpPr>
          <p:cNvPr id="3" name="Content Placeholder 2"/>
          <p:cNvSpPr>
            <a:spLocks noGrp="1"/>
          </p:cNvSpPr>
          <p:nvPr>
            <p:ph idx="1"/>
          </p:nvPr>
        </p:nvSpPr>
        <p:spPr>
          <a:xfrm>
            <a:off x="303196" y="1600199"/>
            <a:ext cx="4759693" cy="4993105"/>
          </a:xfrm>
        </p:spPr>
        <p:txBody>
          <a:bodyPr>
            <a:normAutofit fontScale="92500" lnSpcReduction="20000"/>
          </a:bodyPr>
          <a:lstStyle/>
          <a:p>
            <a:pPr marL="514350" indent="-514350">
              <a:buFont typeface="+mj-lt"/>
              <a:buAutoNum type="arabicPeriod"/>
            </a:pPr>
            <a:r>
              <a:rPr lang="en-GB" dirty="0"/>
              <a:t>Why might this countries </a:t>
            </a:r>
            <a:r>
              <a:rPr lang="en-GB" dirty="0" err="1"/>
              <a:t>BoP</a:t>
            </a:r>
            <a:r>
              <a:rPr lang="en-GB" dirty="0"/>
              <a:t> deficit correct itself?</a:t>
            </a:r>
          </a:p>
          <a:p>
            <a:pPr marL="514350" indent="-514350">
              <a:buFont typeface="+mj-lt"/>
              <a:buAutoNum type="arabicPeriod"/>
            </a:pPr>
            <a:r>
              <a:rPr lang="en-GB" dirty="0"/>
              <a:t>What might happen to the economy if this adjustment does not correct the </a:t>
            </a:r>
            <a:r>
              <a:rPr lang="en-GB" dirty="0" err="1"/>
              <a:t>BoP</a:t>
            </a:r>
            <a:r>
              <a:rPr lang="en-GB" dirty="0"/>
              <a:t> deficit?</a:t>
            </a:r>
          </a:p>
          <a:p>
            <a:pPr marL="514350" indent="-514350">
              <a:buFont typeface="+mj-lt"/>
              <a:buAutoNum type="arabicPeriod"/>
            </a:pPr>
            <a:r>
              <a:rPr lang="en-GB" dirty="0"/>
              <a:t>What does the positive change to currency reserves reveal about possible Government action?</a:t>
            </a:r>
          </a:p>
          <a:p>
            <a:pPr marL="514350" indent="-514350">
              <a:buFont typeface="+mj-lt"/>
              <a:buAutoNum type="arabicPeriod"/>
            </a:pPr>
            <a:r>
              <a:rPr lang="en-GB" dirty="0"/>
              <a:t>Overall, what do you think the prospects are for this economy given the info you have? (no right or wrong answer here!)</a:t>
            </a:r>
          </a:p>
        </p:txBody>
      </p:sp>
      <p:sp>
        <p:nvSpPr>
          <p:cNvPr id="4" name="TextBox 3"/>
          <p:cNvSpPr txBox="1"/>
          <p:nvPr/>
        </p:nvSpPr>
        <p:spPr>
          <a:xfrm>
            <a:off x="5515897" y="1914831"/>
            <a:ext cx="3294049" cy="3046988"/>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en-GB" sz="3200" dirty="0">
                <a:latin typeface="Tw Cen MT Condensed" panose="020B0606020104020203" pitchFamily="34" charset="0"/>
              </a:rPr>
              <a:t>UK Current Account Deficit is: £12 billion</a:t>
            </a:r>
          </a:p>
          <a:p>
            <a:pPr marL="457200" indent="-457200">
              <a:buFont typeface="Arial" panose="020B0604020202020204" pitchFamily="34" charset="0"/>
              <a:buChar char="•"/>
            </a:pPr>
            <a:endParaRPr lang="en-GB" sz="3200" dirty="0">
              <a:latin typeface="Tw Cen MT Condensed" panose="020B0606020104020203" pitchFamily="34" charset="0"/>
            </a:endParaRPr>
          </a:p>
          <a:p>
            <a:pPr marL="457200" indent="-457200">
              <a:buFont typeface="Arial" panose="020B0604020202020204" pitchFamily="34" charset="0"/>
              <a:buChar char="•"/>
            </a:pPr>
            <a:r>
              <a:rPr lang="en-GB" sz="3200" dirty="0">
                <a:latin typeface="Tw Cen MT Condensed" panose="020B0606020104020203" pitchFamily="34" charset="0"/>
              </a:rPr>
              <a:t>Currency UK to US $ exchange rate is: £1 to $1.29</a:t>
            </a:r>
          </a:p>
        </p:txBody>
      </p:sp>
    </p:spTree>
    <p:extLst>
      <p:ext uri="{BB962C8B-B14F-4D97-AF65-F5344CB8AC3E}">
        <p14:creationId xmlns:p14="http://schemas.microsoft.com/office/powerpoint/2010/main" val="5327563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206375"/>
            <a:ext cx="8588375" cy="652462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900" b="1" dirty="0">
                <a:latin typeface="Tw Cen MT Condensed" panose="020B0606020104020203" pitchFamily="34" charset="0"/>
              </a:rPr>
              <a:t>WEEK 3</a:t>
            </a:r>
          </a:p>
        </p:txBody>
      </p:sp>
    </p:spTree>
    <p:extLst>
      <p:ext uri="{BB962C8B-B14F-4D97-AF65-F5344CB8AC3E}">
        <p14:creationId xmlns:p14="http://schemas.microsoft.com/office/powerpoint/2010/main" val="34815808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206375"/>
            <a:ext cx="8588375" cy="652462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b="1" dirty="0">
                <a:latin typeface="Tw Cen MT Condensed" panose="020B0606020104020203" pitchFamily="34" charset="0"/>
              </a:rPr>
              <a:t>45:</a:t>
            </a:r>
          </a:p>
        </p:txBody>
      </p:sp>
    </p:spTree>
    <p:extLst>
      <p:ext uri="{BB962C8B-B14F-4D97-AF65-F5344CB8AC3E}">
        <p14:creationId xmlns:p14="http://schemas.microsoft.com/office/powerpoint/2010/main" val="3070247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206375"/>
            <a:ext cx="8588375" cy="652462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b="1" dirty="0">
                <a:latin typeface="Tw Cen MT Condensed" panose="020B0606020104020203" pitchFamily="34" charset="0"/>
              </a:rPr>
              <a:t>45:</a:t>
            </a:r>
          </a:p>
          <a:p>
            <a:pPr algn="ctr"/>
            <a:r>
              <a:rPr lang="en-US" sz="9600" b="1" dirty="0">
                <a:latin typeface="Tw Cen MT Condensed" panose="020B0606020104020203" pitchFamily="34" charset="0"/>
              </a:rPr>
              <a:t>OLLY AWAY</a:t>
            </a:r>
          </a:p>
        </p:txBody>
      </p:sp>
    </p:spTree>
    <p:extLst>
      <p:ext uri="{BB962C8B-B14F-4D97-AF65-F5344CB8AC3E}">
        <p14:creationId xmlns:p14="http://schemas.microsoft.com/office/powerpoint/2010/main" val="41823702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206375"/>
            <a:ext cx="8588375" cy="652462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b="1" dirty="0">
                <a:latin typeface="Tw Cen MT Condensed" panose="020B0606020104020203" pitchFamily="34" charset="0"/>
              </a:rPr>
              <a:t>45:</a:t>
            </a:r>
          </a:p>
        </p:txBody>
      </p:sp>
    </p:spTree>
    <p:extLst>
      <p:ext uri="{BB962C8B-B14F-4D97-AF65-F5344CB8AC3E}">
        <p14:creationId xmlns:p14="http://schemas.microsoft.com/office/powerpoint/2010/main" val="8648937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97"/>
            <a:ext cx="8229600" cy="1143000"/>
          </a:xfrm>
        </p:spPr>
        <p:txBody>
          <a:bodyPr>
            <a:normAutofit fontScale="90000"/>
          </a:bodyPr>
          <a:lstStyle/>
          <a:p>
            <a:r>
              <a:rPr lang="en-US" sz="4900" b="1" dirty="0"/>
              <a:t>Balance of Payments Problems</a:t>
            </a:r>
            <a:r>
              <a:rPr lang="en-US" dirty="0"/>
              <a:t/>
            </a:r>
            <a:br>
              <a:rPr lang="en-US" dirty="0"/>
            </a:br>
            <a:r>
              <a:rPr lang="en-US" sz="3100" b="1" dirty="0">
                <a:solidFill>
                  <a:srgbClr val="FF0000"/>
                </a:solidFill>
              </a:rPr>
              <a:t>Is the UK vulnerable to a </a:t>
            </a:r>
            <a:r>
              <a:rPr lang="en-US" sz="3100" b="1" dirty="0" err="1">
                <a:solidFill>
                  <a:srgbClr val="FF0000"/>
                </a:solidFill>
              </a:rPr>
              <a:t>BoP</a:t>
            </a:r>
            <a:r>
              <a:rPr lang="en-US" sz="3100" b="1" dirty="0">
                <a:solidFill>
                  <a:srgbClr val="FF0000"/>
                </a:solidFill>
              </a:rPr>
              <a:t> Crisis?</a:t>
            </a:r>
            <a:endParaRPr lang="en-US" sz="2200" b="1" dirty="0">
              <a:solidFill>
                <a:srgbClr val="FF0000"/>
              </a:solidFill>
            </a:endParaRPr>
          </a:p>
        </p:txBody>
      </p:sp>
      <p:pic>
        <p:nvPicPr>
          <p:cNvPr id="4" name="Picture 3"/>
          <p:cNvPicPr>
            <a:picLocks noChangeAspect="1"/>
          </p:cNvPicPr>
          <p:nvPr/>
        </p:nvPicPr>
        <p:blipFill>
          <a:blip r:embed="rId2"/>
          <a:stretch>
            <a:fillRect/>
          </a:stretch>
        </p:blipFill>
        <p:spPr>
          <a:xfrm>
            <a:off x="457200" y="1332116"/>
            <a:ext cx="8117498" cy="4331566"/>
          </a:xfrm>
          <a:prstGeom prst="rect">
            <a:avLst/>
          </a:prstGeom>
        </p:spPr>
      </p:pic>
      <p:sp>
        <p:nvSpPr>
          <p:cNvPr id="3" name="TextBox 2"/>
          <p:cNvSpPr txBox="1"/>
          <p:nvPr/>
        </p:nvSpPr>
        <p:spPr>
          <a:xfrm>
            <a:off x="326571" y="6064898"/>
            <a:ext cx="8500188" cy="646331"/>
          </a:xfrm>
          <a:prstGeom prst="rect">
            <a:avLst/>
          </a:prstGeom>
          <a:solidFill>
            <a:schemeClr val="bg1"/>
          </a:solidFill>
        </p:spPr>
        <p:txBody>
          <a:bodyPr wrap="square" rtlCol="0">
            <a:spAutoFit/>
          </a:bodyPr>
          <a:lstStyle/>
          <a:p>
            <a:r>
              <a:rPr lang="en-GB" b="1" dirty="0">
                <a:latin typeface="Tw Cen MT Condensed" panose="020B0606020104020203" pitchFamily="34" charset="0"/>
              </a:rPr>
              <a:t>TASK: </a:t>
            </a:r>
            <a:r>
              <a:rPr lang="en-GB" dirty="0">
                <a:latin typeface="Tw Cen MT Condensed" panose="020B0606020104020203" pitchFamily="34" charset="0"/>
              </a:rPr>
              <a:t>Draw a two columned table and on the left hand side, state THREE key points as to why we should be worried.  Evaluate each point in the right hand column.</a:t>
            </a:r>
          </a:p>
        </p:txBody>
      </p:sp>
    </p:spTree>
    <p:extLst>
      <p:ext uri="{BB962C8B-B14F-4D97-AF65-F5344CB8AC3E}">
        <p14:creationId xmlns:p14="http://schemas.microsoft.com/office/powerpoint/2010/main" val="349515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97"/>
            <a:ext cx="8229600" cy="1143000"/>
          </a:xfrm>
        </p:spPr>
        <p:txBody>
          <a:bodyPr>
            <a:normAutofit fontScale="90000"/>
          </a:bodyPr>
          <a:lstStyle/>
          <a:p>
            <a:r>
              <a:rPr lang="en-US" sz="4900" b="1" dirty="0"/>
              <a:t>Balance of Payments Problems</a:t>
            </a:r>
            <a:r>
              <a:rPr lang="en-US" dirty="0"/>
              <a:t/>
            </a:r>
            <a:br>
              <a:rPr lang="en-US" dirty="0"/>
            </a:br>
            <a:r>
              <a:rPr lang="en-US" sz="3100" b="1" dirty="0">
                <a:solidFill>
                  <a:srgbClr val="FF0000"/>
                </a:solidFill>
              </a:rPr>
              <a:t>Is the UK vulnerable to a </a:t>
            </a:r>
            <a:r>
              <a:rPr lang="en-US" sz="3100" b="1" dirty="0" err="1">
                <a:solidFill>
                  <a:srgbClr val="FF0000"/>
                </a:solidFill>
              </a:rPr>
              <a:t>BoP</a:t>
            </a:r>
            <a:r>
              <a:rPr lang="en-US" sz="3100" b="1" dirty="0">
                <a:solidFill>
                  <a:srgbClr val="FF0000"/>
                </a:solidFill>
              </a:rPr>
              <a:t> Crisis?</a:t>
            </a:r>
            <a:endParaRPr lang="en-US" sz="2200" b="1" dirty="0">
              <a:solidFill>
                <a:srgbClr val="FF0000"/>
              </a:solidFill>
            </a:endParaRPr>
          </a:p>
        </p:txBody>
      </p:sp>
      <p:graphicFrame>
        <p:nvGraphicFramePr>
          <p:cNvPr id="5" name="Table 4"/>
          <p:cNvGraphicFramePr>
            <a:graphicFrameLocks noGrp="1"/>
          </p:cNvGraphicFramePr>
          <p:nvPr/>
        </p:nvGraphicFramePr>
        <p:xfrm>
          <a:off x="115956" y="1149101"/>
          <a:ext cx="8912088" cy="5708899"/>
        </p:xfrm>
        <a:graphic>
          <a:graphicData uri="http://schemas.openxmlformats.org/drawingml/2006/table">
            <a:tbl>
              <a:tblPr firstRow="1" bandRow="1">
                <a:tableStyleId>{5C22544A-7EE6-4342-B048-85BDC9FD1C3A}</a:tableStyleId>
              </a:tblPr>
              <a:tblGrid>
                <a:gridCol w="3793571">
                  <a:extLst>
                    <a:ext uri="{9D8B030D-6E8A-4147-A177-3AD203B41FA5}">
                      <a16:colId xmlns:a16="http://schemas.microsoft.com/office/drawing/2014/main" val="20000"/>
                    </a:ext>
                  </a:extLst>
                </a:gridCol>
                <a:gridCol w="5118517">
                  <a:extLst>
                    <a:ext uri="{9D8B030D-6E8A-4147-A177-3AD203B41FA5}">
                      <a16:colId xmlns:a16="http://schemas.microsoft.com/office/drawing/2014/main" val="20001"/>
                    </a:ext>
                  </a:extLst>
                </a:gridCol>
              </a:tblGrid>
              <a:tr h="35965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latin typeface="Tw Cen MT Condensed" panose="020B0606020104020203" pitchFamily="34" charset="0"/>
                        </a:rPr>
                        <a:t>Yes, we should worry</a:t>
                      </a:r>
                      <a:endParaRPr lang="en-GB"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latin typeface="Tw Cen MT Condensed" panose="020B0606020104020203" pitchFamily="34" charset="0"/>
                        </a:rPr>
                        <a:t>No, we shouldn’t be concerned</a:t>
                      </a:r>
                      <a:endParaRPr lang="en-GB" sz="1400" dirty="0"/>
                    </a:p>
                  </a:txBody>
                  <a:tcPr/>
                </a:tc>
                <a:extLst>
                  <a:ext uri="{0D108BD9-81ED-4DB2-BD59-A6C34878D82A}">
                    <a16:rowId xmlns:a16="http://schemas.microsoft.com/office/drawing/2014/main" val="10000"/>
                  </a:ext>
                </a:extLst>
              </a:tr>
              <a:tr h="5005443">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500" b="1" dirty="0">
                          <a:latin typeface="Tw Cen MT Condensed" panose="020B0606020104020203" pitchFamily="34" charset="0"/>
                        </a:rPr>
                        <a:t>RELIANCE</a:t>
                      </a:r>
                      <a:r>
                        <a:rPr lang="en-US" sz="1500" b="1" baseline="0" dirty="0"/>
                        <a:t> ON FOREIGN CAPITAL FLOWS: </a:t>
                      </a:r>
                      <a:r>
                        <a:rPr lang="en-US" sz="1500" dirty="0"/>
                        <a:t>UK has the largest in the advanced world (2014)</a:t>
                      </a:r>
                      <a:r>
                        <a:rPr lang="en-US" sz="1500" baseline="0" dirty="0"/>
                        <a:t> as a % of GDP!  </a:t>
                      </a:r>
                      <a:r>
                        <a:rPr lang="en-US" sz="1500" dirty="0"/>
                        <a:t>It is a sign of un-competitiveness, which will lead to lower economic growth and poorer prospects in the long run. W</a:t>
                      </a:r>
                      <a:r>
                        <a:rPr lang="en-US" sz="1500" baseline="0" dirty="0"/>
                        <a:t>e are too reliant on financial inflows from foreigners - ‘the kindness of strangers’</a:t>
                      </a:r>
                      <a:endParaRPr lang="en-US" sz="1500" dirty="0"/>
                    </a:p>
                    <a:p>
                      <a:pPr marL="342900" indent="-342900">
                        <a:buFont typeface="+mj-lt"/>
                        <a:buAutoNum type="arabicPeriod"/>
                      </a:pPr>
                      <a:r>
                        <a:rPr lang="en-US" sz="1500" b="1" dirty="0"/>
                        <a:t>SHARP DEVALUATION?</a:t>
                      </a:r>
                      <a:r>
                        <a:rPr lang="en-US" sz="1500" b="1" baseline="0" dirty="0"/>
                        <a:t> </a:t>
                      </a:r>
                      <a:r>
                        <a:rPr lang="en-US" sz="1500" dirty="0"/>
                        <a:t>The UK has had a persistent deficit since the mid</a:t>
                      </a:r>
                      <a:r>
                        <a:rPr lang="en-US" sz="1500" baseline="0" dirty="0"/>
                        <a:t> 1980’s; perhaps it is crunch time?</a:t>
                      </a:r>
                      <a:r>
                        <a:rPr lang="en-GB" sz="1500" baseline="0" dirty="0"/>
                        <a:t> </a:t>
                      </a:r>
                      <a:r>
                        <a:rPr lang="en-US" sz="1500" dirty="0"/>
                        <a:t>If capital / financial flows dry up, it could lead to a sharp depreciation in the exchange rate and a fall in living standards (less imports available)</a:t>
                      </a:r>
                      <a:r>
                        <a:rPr lang="en-US" sz="1500" baseline="0" dirty="0"/>
                        <a:t> and imported inflation which could cause a recession.  UK inflation recently crept up to 2.7% (May 2017) when we were facing deflation in January 2016.</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500" b="1" dirty="0"/>
                        <a:t>UNBALANCED TRADE POSITION: </a:t>
                      </a:r>
                      <a:r>
                        <a:rPr lang="en-US" sz="1500" dirty="0"/>
                        <a:t>It is a sign of an unbalanced economy</a:t>
                      </a:r>
                      <a:r>
                        <a:rPr lang="en-US" sz="1500" baseline="0" dirty="0"/>
                        <a:t> as we are importing much more than we are exporting</a:t>
                      </a:r>
                    </a:p>
                  </a:txBody>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sz="1500" dirty="0">
                          <a:latin typeface="Tw Cen MT Condensed" panose="020B0606020104020203" pitchFamily="34" charset="0"/>
                        </a:rPr>
                        <a:t>In era of </a:t>
                      </a:r>
                      <a:r>
                        <a:rPr lang="en-US" sz="1500" dirty="0" err="1"/>
                        <a:t>globalisation</a:t>
                      </a:r>
                      <a:r>
                        <a:rPr lang="en-US" sz="1500" dirty="0"/>
                        <a:t>, financial flows are easier to attract and therefore the deficit is financed by these capital inflows.</a:t>
                      </a:r>
                      <a:r>
                        <a:rPr lang="en-GB" sz="1500" baseline="0" dirty="0"/>
                        <a:t>  In fact, </a:t>
                      </a:r>
                      <a:r>
                        <a:rPr lang="en-US" sz="1500" dirty="0"/>
                        <a:t>81% of financing is from FDI</a:t>
                      </a:r>
                      <a:r>
                        <a:rPr lang="en-US" sz="1500" baseline="0" dirty="0"/>
                        <a:t> not ‘hot money flows’ which means these capital flows are more stable and cannot be retracted very easily in the short term.</a:t>
                      </a:r>
                      <a:endParaRPr lang="en-US" sz="1500" dirty="0"/>
                    </a:p>
                    <a:p>
                      <a:pPr marL="342900" indent="-342900">
                        <a:buFont typeface="+mj-lt"/>
                        <a:buAutoNum type="arabicPeriod"/>
                      </a:pPr>
                      <a:r>
                        <a:rPr lang="en-US" sz="1500" dirty="0"/>
                        <a:t>The UK has had a persistent deficit since the mid 1980s. Countries with large current account surplus have not necessarily done better, e.g. Japan had a long period of stagnation.</a:t>
                      </a:r>
                      <a:r>
                        <a:rPr lang="en-GB" sz="1500" baseline="0" dirty="0"/>
                        <a:t>  </a:t>
                      </a:r>
                      <a:r>
                        <a:rPr lang="en-US" sz="1500" dirty="0"/>
                        <a:t>If the current account was too large, there would be a gradual depreciation in the exchange rate to restore the balance and so solve</a:t>
                      </a:r>
                      <a:r>
                        <a:rPr lang="en-US" sz="1500" baseline="0" dirty="0"/>
                        <a:t> the issue</a:t>
                      </a:r>
                      <a:r>
                        <a:rPr lang="en-US" sz="1500" dirty="0"/>
                        <a:t>. Arguably</a:t>
                      </a:r>
                      <a:r>
                        <a:rPr lang="en-US" sz="1500" baseline="0" dirty="0"/>
                        <a:t> this has not happened because the deficit is not an issue.  The recent d</a:t>
                      </a:r>
                      <a:r>
                        <a:rPr lang="en-US" sz="1500" dirty="0"/>
                        <a:t>epreciation</a:t>
                      </a:r>
                      <a:r>
                        <a:rPr lang="en-US" sz="1500" baseline="0" dirty="0"/>
                        <a:t> (16/17) only because of BREXIT referendum and uncertainty.  </a:t>
                      </a:r>
                      <a:r>
                        <a:rPr lang="en-US" sz="1500" dirty="0"/>
                        <a:t>A current account deficit is a bigger concern in a fixed exchange rate (like Euro) because there is no option of depreciation. </a:t>
                      </a:r>
                      <a:r>
                        <a:rPr lang="en-US" sz="1500" baseline="0" dirty="0"/>
                        <a:t>about the future NOT because of the current account.</a:t>
                      </a:r>
                    </a:p>
                    <a:p>
                      <a:pPr marL="342900" indent="-342900">
                        <a:buFont typeface="+mj-lt"/>
                        <a:buAutoNum type="arabicPeriod"/>
                      </a:pPr>
                      <a:r>
                        <a:rPr lang="en-US" sz="1500" baseline="0" dirty="0"/>
                        <a:t>The actual trade deficit has not changed hugely; the receipts of investment income have declined because of the Financial Crash of 2008, falls in oil and commodity prices and increasing foreign ownership of our domestic industries.</a:t>
                      </a:r>
                      <a:endParaRPr lang="en-GB" sz="1500" dirty="0"/>
                    </a:p>
                  </a:txBody>
                  <a:tcPr/>
                </a:tc>
                <a:extLst>
                  <a:ext uri="{0D108BD9-81ED-4DB2-BD59-A6C34878D82A}">
                    <a16:rowId xmlns:a16="http://schemas.microsoft.com/office/drawing/2014/main" val="10001"/>
                  </a:ext>
                </a:extLst>
              </a:tr>
            </a:tbl>
          </a:graphicData>
        </a:graphic>
      </p:graphicFrame>
      <p:sp>
        <p:nvSpPr>
          <p:cNvPr id="3" name="Rectangle 2"/>
          <p:cNvSpPr/>
          <p:nvPr/>
        </p:nvSpPr>
        <p:spPr>
          <a:xfrm>
            <a:off x="3929204" y="1484768"/>
            <a:ext cx="5098840" cy="14213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6" name="Rectangle 5"/>
          <p:cNvSpPr/>
          <p:nvPr/>
        </p:nvSpPr>
        <p:spPr>
          <a:xfrm>
            <a:off x="3929204" y="2906161"/>
            <a:ext cx="5098840" cy="27250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7" name="Rectangle 6"/>
          <p:cNvSpPr/>
          <p:nvPr/>
        </p:nvSpPr>
        <p:spPr>
          <a:xfrm>
            <a:off x="3929204" y="5631254"/>
            <a:ext cx="5098840" cy="14213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Tree>
    <p:extLst>
      <p:ext uri="{BB962C8B-B14F-4D97-AF65-F5344CB8AC3E}">
        <p14:creationId xmlns:p14="http://schemas.microsoft.com/office/powerpoint/2010/main" val="332522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7"/>
                                        </p:tgtEl>
                                        <p:attrNameLst>
                                          <p:attrName>ppt_x</p:attrName>
                                        </p:attrNameLst>
                                      </p:cBhvr>
                                      <p:tavLst>
                                        <p:tav tm="0">
                                          <p:val>
                                            <p:strVal val="ppt_x"/>
                                          </p:val>
                                        </p:tav>
                                        <p:tav tm="100000">
                                          <p:val>
                                            <p:strVal val="ppt_x"/>
                                          </p:val>
                                        </p:tav>
                                      </p:tavLst>
                                    </p:anim>
                                    <p:anim calcmode="lin" valueType="num">
                                      <p:cBhvr additive="base">
                                        <p:cTn id="19" dur="500"/>
                                        <p:tgtEl>
                                          <p:spTgt spid="7"/>
                                        </p:tgtEl>
                                        <p:attrNameLst>
                                          <p:attrName>ppt_y</p:attrName>
                                        </p:attrNameLst>
                                      </p:cBhvr>
                                      <p:tavLst>
                                        <p:tav tm="0">
                                          <p:val>
                                            <p:strVal val="ppt_y"/>
                                          </p:val>
                                        </p:tav>
                                        <p:tav tm="100000">
                                          <p:val>
                                            <p:strVal val="1+ppt_h/2"/>
                                          </p:val>
                                        </p:tav>
                                      </p:tavLst>
                                    </p:anim>
                                    <p:set>
                                      <p:cBhvr>
                                        <p:cTn id="2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6"/>
          <p:cNvSpPr txBox="1">
            <a:spLocks noChangeArrowheads="1"/>
          </p:cNvSpPr>
          <p:nvPr/>
        </p:nvSpPr>
        <p:spPr bwMode="auto">
          <a:xfrm>
            <a:off x="179388" y="260350"/>
            <a:ext cx="878522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b="1">
                <a:solidFill>
                  <a:schemeClr val="tx1"/>
                </a:solidFill>
                <a:latin typeface="Calibri" charset="0"/>
                <a:ea typeface="ＭＳ Ｐゴシック" charset="0"/>
              </a:defRPr>
            </a:lvl1pPr>
            <a:lvl2pPr marL="742950" indent="-285750" eaLnBrk="0" hangingPunct="0">
              <a:defRPr sz="1600" b="1">
                <a:solidFill>
                  <a:schemeClr val="tx1"/>
                </a:solidFill>
                <a:latin typeface="Calibri" charset="0"/>
                <a:ea typeface="ＭＳ Ｐゴシック" charset="0"/>
              </a:defRPr>
            </a:lvl2pPr>
            <a:lvl3pPr marL="1143000" indent="-228600" eaLnBrk="0" hangingPunct="0">
              <a:defRPr sz="1600" b="1">
                <a:solidFill>
                  <a:schemeClr val="tx1"/>
                </a:solidFill>
                <a:latin typeface="Calibri" charset="0"/>
                <a:ea typeface="ＭＳ Ｐゴシック" charset="0"/>
              </a:defRPr>
            </a:lvl3pPr>
            <a:lvl4pPr marL="1600200" indent="-228600" eaLnBrk="0" hangingPunct="0">
              <a:defRPr sz="1600" b="1">
                <a:solidFill>
                  <a:schemeClr val="tx1"/>
                </a:solidFill>
                <a:latin typeface="Calibri" charset="0"/>
                <a:ea typeface="ＭＳ Ｐゴシック" charset="0"/>
              </a:defRPr>
            </a:lvl4pPr>
            <a:lvl5pPr marL="2057400" indent="-228600" eaLnBrk="0" hangingPunct="0">
              <a:defRPr sz="1600" b="1">
                <a:solidFill>
                  <a:schemeClr val="tx1"/>
                </a:solidFill>
                <a:latin typeface="Calibri" charset="0"/>
                <a:ea typeface="ＭＳ Ｐゴシック" charset="0"/>
              </a:defRPr>
            </a:lvl5pPr>
            <a:lvl6pPr marL="2514600" indent="-228600" eaLnBrk="0" fontAlgn="base" hangingPunct="0">
              <a:spcBef>
                <a:spcPct val="0"/>
              </a:spcBef>
              <a:spcAft>
                <a:spcPct val="0"/>
              </a:spcAft>
              <a:defRPr sz="1600" b="1">
                <a:solidFill>
                  <a:schemeClr val="tx1"/>
                </a:solidFill>
                <a:latin typeface="Calibri" charset="0"/>
                <a:ea typeface="ＭＳ Ｐゴシック" charset="0"/>
              </a:defRPr>
            </a:lvl6pPr>
            <a:lvl7pPr marL="2971800" indent="-228600" eaLnBrk="0" fontAlgn="base" hangingPunct="0">
              <a:spcBef>
                <a:spcPct val="0"/>
              </a:spcBef>
              <a:spcAft>
                <a:spcPct val="0"/>
              </a:spcAft>
              <a:defRPr sz="1600" b="1">
                <a:solidFill>
                  <a:schemeClr val="tx1"/>
                </a:solidFill>
                <a:latin typeface="Calibri" charset="0"/>
                <a:ea typeface="ＭＳ Ｐゴシック" charset="0"/>
              </a:defRPr>
            </a:lvl7pPr>
            <a:lvl8pPr marL="3429000" indent="-228600" eaLnBrk="0" fontAlgn="base" hangingPunct="0">
              <a:spcBef>
                <a:spcPct val="0"/>
              </a:spcBef>
              <a:spcAft>
                <a:spcPct val="0"/>
              </a:spcAft>
              <a:defRPr sz="1600" b="1">
                <a:solidFill>
                  <a:schemeClr val="tx1"/>
                </a:solidFill>
                <a:latin typeface="Calibri" charset="0"/>
                <a:ea typeface="ＭＳ Ｐゴシック" charset="0"/>
              </a:defRPr>
            </a:lvl8pPr>
            <a:lvl9pPr marL="3886200" indent="-228600" eaLnBrk="0" fontAlgn="base" hangingPunct="0">
              <a:spcBef>
                <a:spcPct val="0"/>
              </a:spcBef>
              <a:spcAft>
                <a:spcPct val="0"/>
              </a:spcAft>
              <a:defRPr sz="1600" b="1">
                <a:solidFill>
                  <a:schemeClr val="tx1"/>
                </a:solidFill>
                <a:latin typeface="Calibri" charset="0"/>
                <a:ea typeface="ＭＳ Ｐゴシック" charset="0"/>
              </a:defRPr>
            </a:lvl9pPr>
          </a:lstStyle>
          <a:p>
            <a:pPr eaLnBrk="1" hangingPunct="1"/>
            <a:r>
              <a:rPr lang="en-GB" sz="2400" dirty="0">
                <a:latin typeface="Tw Cen MT Condensed" panose="020B0606020104020203" pitchFamily="34" charset="0"/>
              </a:rPr>
              <a:t>“In 2014, the UK balance of payments had the worst deficit of any advanced country”.  Evaluate the measures which may be taken to deal with a balance of payments deficit on current account				(25 marks)</a:t>
            </a:r>
          </a:p>
        </p:txBody>
      </p:sp>
      <p:graphicFrame>
        <p:nvGraphicFramePr>
          <p:cNvPr id="4" name="Object 3">
            <a:extLst>
              <a:ext uri="{FF2B5EF4-FFF2-40B4-BE49-F238E27FC236}">
                <a16:creationId xmlns:a16="http://schemas.microsoft.com/office/drawing/2014/main" id="{3E2DD290-7CE5-4CE6-9203-ABA4127B4AB7}"/>
              </a:ext>
            </a:extLst>
          </p:cNvPr>
          <p:cNvGraphicFramePr>
            <a:graphicFrameLocks noChangeAspect="1"/>
          </p:cNvGraphicFramePr>
          <p:nvPr>
            <p:extLst>
              <p:ext uri="{D42A27DB-BD31-4B8C-83A1-F6EECF244321}">
                <p14:modId xmlns:p14="http://schemas.microsoft.com/office/powerpoint/2010/main" val="2246877432"/>
              </p:ext>
            </p:extLst>
          </p:nvPr>
        </p:nvGraphicFramePr>
        <p:xfrm>
          <a:off x="240632" y="1583794"/>
          <a:ext cx="8677841" cy="4759253"/>
        </p:xfrm>
        <a:graphic>
          <a:graphicData uri="http://schemas.openxmlformats.org/presentationml/2006/ole">
            <mc:AlternateContent xmlns:mc="http://schemas.openxmlformats.org/markup-compatibility/2006">
              <mc:Choice xmlns:v="urn:schemas-microsoft-com:vml" Requires="v">
                <p:oleObj spid="_x0000_s7170" name="Document" r:id="rId3" imgW="9759308" imgH="5354491" progId="Word.Document.12">
                  <p:embed/>
                </p:oleObj>
              </mc:Choice>
              <mc:Fallback>
                <p:oleObj name="Document" r:id="rId3" imgW="9759308" imgH="5354491" progId="Word.Document.12">
                  <p:embed/>
                  <p:pic>
                    <p:nvPicPr>
                      <p:cNvPr id="0" name=""/>
                      <p:cNvPicPr/>
                      <p:nvPr/>
                    </p:nvPicPr>
                    <p:blipFill>
                      <a:blip r:embed="rId4"/>
                      <a:stretch>
                        <a:fillRect/>
                      </a:stretch>
                    </p:blipFill>
                    <p:spPr>
                      <a:xfrm>
                        <a:off x="240632" y="1583794"/>
                        <a:ext cx="8677841" cy="4759253"/>
                      </a:xfrm>
                      <a:prstGeom prst="rect">
                        <a:avLst/>
                      </a:prstGeom>
                    </p:spPr>
                  </p:pic>
                </p:oleObj>
              </mc:Fallback>
            </mc:AlternateContent>
          </a:graphicData>
        </a:graphic>
      </p:graphicFrame>
    </p:spTree>
    <p:extLst>
      <p:ext uri="{BB962C8B-B14F-4D97-AF65-F5344CB8AC3E}">
        <p14:creationId xmlns:p14="http://schemas.microsoft.com/office/powerpoint/2010/main" val="13577018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6"/>
          <p:cNvSpPr txBox="1">
            <a:spLocks noChangeArrowheads="1"/>
          </p:cNvSpPr>
          <p:nvPr/>
        </p:nvSpPr>
        <p:spPr bwMode="auto">
          <a:xfrm>
            <a:off x="179388" y="260350"/>
            <a:ext cx="878522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b="1">
                <a:solidFill>
                  <a:schemeClr val="tx1"/>
                </a:solidFill>
                <a:latin typeface="Calibri" charset="0"/>
                <a:ea typeface="ＭＳ Ｐゴシック" charset="0"/>
              </a:defRPr>
            </a:lvl1pPr>
            <a:lvl2pPr marL="742950" indent="-285750" eaLnBrk="0" hangingPunct="0">
              <a:defRPr sz="1600" b="1">
                <a:solidFill>
                  <a:schemeClr val="tx1"/>
                </a:solidFill>
                <a:latin typeface="Calibri" charset="0"/>
                <a:ea typeface="ＭＳ Ｐゴシック" charset="0"/>
              </a:defRPr>
            </a:lvl2pPr>
            <a:lvl3pPr marL="1143000" indent="-228600" eaLnBrk="0" hangingPunct="0">
              <a:defRPr sz="1600" b="1">
                <a:solidFill>
                  <a:schemeClr val="tx1"/>
                </a:solidFill>
                <a:latin typeface="Calibri" charset="0"/>
                <a:ea typeface="ＭＳ Ｐゴシック" charset="0"/>
              </a:defRPr>
            </a:lvl3pPr>
            <a:lvl4pPr marL="1600200" indent="-228600" eaLnBrk="0" hangingPunct="0">
              <a:defRPr sz="1600" b="1">
                <a:solidFill>
                  <a:schemeClr val="tx1"/>
                </a:solidFill>
                <a:latin typeface="Calibri" charset="0"/>
                <a:ea typeface="ＭＳ Ｐゴシック" charset="0"/>
              </a:defRPr>
            </a:lvl4pPr>
            <a:lvl5pPr marL="2057400" indent="-228600" eaLnBrk="0" hangingPunct="0">
              <a:defRPr sz="1600" b="1">
                <a:solidFill>
                  <a:schemeClr val="tx1"/>
                </a:solidFill>
                <a:latin typeface="Calibri" charset="0"/>
                <a:ea typeface="ＭＳ Ｐゴシック" charset="0"/>
              </a:defRPr>
            </a:lvl5pPr>
            <a:lvl6pPr marL="2514600" indent="-228600" eaLnBrk="0" fontAlgn="base" hangingPunct="0">
              <a:spcBef>
                <a:spcPct val="0"/>
              </a:spcBef>
              <a:spcAft>
                <a:spcPct val="0"/>
              </a:spcAft>
              <a:defRPr sz="1600" b="1">
                <a:solidFill>
                  <a:schemeClr val="tx1"/>
                </a:solidFill>
                <a:latin typeface="Calibri" charset="0"/>
                <a:ea typeface="ＭＳ Ｐゴシック" charset="0"/>
              </a:defRPr>
            </a:lvl6pPr>
            <a:lvl7pPr marL="2971800" indent="-228600" eaLnBrk="0" fontAlgn="base" hangingPunct="0">
              <a:spcBef>
                <a:spcPct val="0"/>
              </a:spcBef>
              <a:spcAft>
                <a:spcPct val="0"/>
              </a:spcAft>
              <a:defRPr sz="1600" b="1">
                <a:solidFill>
                  <a:schemeClr val="tx1"/>
                </a:solidFill>
                <a:latin typeface="Calibri" charset="0"/>
                <a:ea typeface="ＭＳ Ｐゴシック" charset="0"/>
              </a:defRPr>
            </a:lvl7pPr>
            <a:lvl8pPr marL="3429000" indent="-228600" eaLnBrk="0" fontAlgn="base" hangingPunct="0">
              <a:spcBef>
                <a:spcPct val="0"/>
              </a:spcBef>
              <a:spcAft>
                <a:spcPct val="0"/>
              </a:spcAft>
              <a:defRPr sz="1600" b="1">
                <a:solidFill>
                  <a:schemeClr val="tx1"/>
                </a:solidFill>
                <a:latin typeface="Calibri" charset="0"/>
                <a:ea typeface="ＭＳ Ｐゴシック" charset="0"/>
              </a:defRPr>
            </a:lvl8pPr>
            <a:lvl9pPr marL="3886200" indent="-228600" eaLnBrk="0" fontAlgn="base" hangingPunct="0">
              <a:spcBef>
                <a:spcPct val="0"/>
              </a:spcBef>
              <a:spcAft>
                <a:spcPct val="0"/>
              </a:spcAft>
              <a:defRPr sz="1600" b="1">
                <a:solidFill>
                  <a:schemeClr val="tx1"/>
                </a:solidFill>
                <a:latin typeface="Calibri" charset="0"/>
                <a:ea typeface="ＭＳ Ｐゴシック" charset="0"/>
              </a:defRPr>
            </a:lvl9pPr>
          </a:lstStyle>
          <a:p>
            <a:pPr eaLnBrk="1" hangingPunct="1"/>
            <a:r>
              <a:rPr lang="en-GB" sz="2400" dirty="0">
                <a:latin typeface="Tw Cen MT Condensed" panose="020B0606020104020203" pitchFamily="34" charset="0"/>
              </a:rPr>
              <a:t>“In 2014, the UK balance of payments had the worst deficit of any advanced country”.  Evaluate the measures which may be taken to deal with a balance of payments deficit on current account				(25 marks)</a:t>
            </a:r>
          </a:p>
        </p:txBody>
      </p:sp>
      <p:graphicFrame>
        <p:nvGraphicFramePr>
          <p:cNvPr id="4" name="Object 3">
            <a:extLst>
              <a:ext uri="{FF2B5EF4-FFF2-40B4-BE49-F238E27FC236}">
                <a16:creationId xmlns:a16="http://schemas.microsoft.com/office/drawing/2014/main" id="{3E2DD290-7CE5-4CE6-9203-ABA4127B4AB7}"/>
              </a:ext>
            </a:extLst>
          </p:cNvPr>
          <p:cNvGraphicFramePr>
            <a:graphicFrameLocks noChangeAspect="1"/>
          </p:cNvGraphicFramePr>
          <p:nvPr>
            <p:extLst>
              <p:ext uri="{D42A27DB-BD31-4B8C-83A1-F6EECF244321}">
                <p14:modId xmlns:p14="http://schemas.microsoft.com/office/powerpoint/2010/main" val="775367670"/>
              </p:ext>
            </p:extLst>
          </p:nvPr>
        </p:nvGraphicFramePr>
        <p:xfrm>
          <a:off x="240632" y="1583794"/>
          <a:ext cx="8677841" cy="4759253"/>
        </p:xfrm>
        <a:graphic>
          <a:graphicData uri="http://schemas.openxmlformats.org/presentationml/2006/ole">
            <mc:AlternateContent xmlns:mc="http://schemas.openxmlformats.org/markup-compatibility/2006">
              <mc:Choice xmlns:v="urn:schemas-microsoft-com:vml" Requires="v">
                <p:oleObj spid="_x0000_s8194" name="Document" r:id="rId3" imgW="9763605" imgH="5355221" progId="Word.Document.12">
                  <p:embed/>
                </p:oleObj>
              </mc:Choice>
              <mc:Fallback>
                <p:oleObj name="Document" r:id="rId3" imgW="9763605" imgH="5355221" progId="Word.Document.12">
                  <p:embed/>
                  <p:pic>
                    <p:nvPicPr>
                      <p:cNvPr id="4" name="Object 3">
                        <a:extLst>
                          <a:ext uri="{FF2B5EF4-FFF2-40B4-BE49-F238E27FC236}">
                            <a16:creationId xmlns:a16="http://schemas.microsoft.com/office/drawing/2014/main" id="{3E2DD290-7CE5-4CE6-9203-ABA4127B4AB7}"/>
                          </a:ext>
                        </a:extLst>
                      </p:cNvPr>
                      <p:cNvPicPr/>
                      <p:nvPr/>
                    </p:nvPicPr>
                    <p:blipFill>
                      <a:blip r:embed="rId4"/>
                      <a:stretch>
                        <a:fillRect/>
                      </a:stretch>
                    </p:blipFill>
                    <p:spPr>
                      <a:xfrm>
                        <a:off x="240632" y="1583794"/>
                        <a:ext cx="8677841" cy="4759253"/>
                      </a:xfrm>
                      <a:prstGeom prst="rect">
                        <a:avLst/>
                      </a:prstGeom>
                    </p:spPr>
                  </p:pic>
                </p:oleObj>
              </mc:Fallback>
            </mc:AlternateContent>
          </a:graphicData>
        </a:graphic>
      </p:graphicFrame>
    </p:spTree>
    <p:extLst>
      <p:ext uri="{BB962C8B-B14F-4D97-AF65-F5344CB8AC3E}">
        <p14:creationId xmlns:p14="http://schemas.microsoft.com/office/powerpoint/2010/main" val="1185993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RWS10 - Summary</a:t>
            </a:r>
          </a:p>
        </p:txBody>
      </p:sp>
      <p:sp>
        <p:nvSpPr>
          <p:cNvPr id="5" name="Content Placeholder 4"/>
          <p:cNvSpPr>
            <a:spLocks noGrp="1"/>
          </p:cNvSpPr>
          <p:nvPr>
            <p:ph sz="half" idx="1"/>
          </p:nvPr>
        </p:nvSpPr>
        <p:spPr>
          <a:xfrm>
            <a:off x="457200" y="1600200"/>
            <a:ext cx="4038600" cy="5003800"/>
          </a:xfrm>
        </p:spPr>
        <p:txBody>
          <a:bodyPr>
            <a:normAutofit fontScale="92500" lnSpcReduction="20000"/>
          </a:bodyPr>
          <a:lstStyle/>
          <a:p>
            <a:pPr marL="0" indent="0">
              <a:buNone/>
            </a:pPr>
            <a:r>
              <a:rPr lang="en-US" b="1" dirty="0"/>
              <a:t>MICRO: </a:t>
            </a:r>
          </a:p>
          <a:p>
            <a:pPr marL="0" indent="0">
              <a:buNone/>
            </a:pPr>
            <a:r>
              <a:rPr lang="en-US" b="1" dirty="0"/>
              <a:t>Inequality and Poverty</a:t>
            </a:r>
          </a:p>
          <a:p>
            <a:pPr marL="514350" indent="-514350">
              <a:buFont typeface="+mj-lt"/>
              <a:buAutoNum type="arabicPeriod"/>
            </a:pPr>
            <a:r>
              <a:rPr lang="en-US" dirty="0"/>
              <a:t>Defining, Measuring and Causes of Inequality and Poverty – why is it a market failure?</a:t>
            </a:r>
          </a:p>
          <a:p>
            <a:pPr marL="514350" indent="-514350">
              <a:buFont typeface="+mj-lt"/>
              <a:buAutoNum type="arabicPeriod"/>
            </a:pPr>
            <a:r>
              <a:rPr lang="en-US" dirty="0"/>
              <a:t>Why might inequality be a market success?</a:t>
            </a:r>
          </a:p>
          <a:p>
            <a:pPr marL="514350" indent="-514350">
              <a:buFont typeface="+mj-lt"/>
              <a:buAutoNum type="arabicPeriod"/>
            </a:pPr>
            <a:r>
              <a:rPr lang="en-US" dirty="0"/>
              <a:t>How can the Government intervene to combat inequality and poverty issues</a:t>
            </a:r>
          </a:p>
          <a:p>
            <a:pPr marL="514350" indent="-514350">
              <a:buFont typeface="+mj-lt"/>
              <a:buAutoNum type="arabicPeriod"/>
            </a:pPr>
            <a:r>
              <a:rPr lang="en-US" dirty="0"/>
              <a:t>Why might Governments have failed in the past?</a:t>
            </a:r>
          </a:p>
          <a:p>
            <a:pPr marL="0" indent="0">
              <a:buNone/>
            </a:pPr>
            <a:r>
              <a:rPr lang="en-US" dirty="0"/>
              <a:t>	</a:t>
            </a:r>
          </a:p>
        </p:txBody>
      </p:sp>
      <p:sp>
        <p:nvSpPr>
          <p:cNvPr id="6" name="Content Placeholder 5"/>
          <p:cNvSpPr>
            <a:spLocks noGrp="1"/>
          </p:cNvSpPr>
          <p:nvPr>
            <p:ph sz="half" idx="2"/>
          </p:nvPr>
        </p:nvSpPr>
        <p:spPr/>
        <p:txBody>
          <a:bodyPr>
            <a:normAutofit fontScale="92500" lnSpcReduction="20000"/>
          </a:bodyPr>
          <a:lstStyle/>
          <a:p>
            <a:pPr marL="0" indent="0">
              <a:buNone/>
            </a:pPr>
            <a:r>
              <a:rPr lang="en-US" b="1" dirty="0"/>
              <a:t>MACRO: </a:t>
            </a:r>
          </a:p>
          <a:p>
            <a:pPr marL="0" indent="0">
              <a:buNone/>
            </a:pPr>
            <a:r>
              <a:rPr lang="en-US" b="1" dirty="0"/>
              <a:t>Balance of Payments</a:t>
            </a:r>
          </a:p>
          <a:p>
            <a:pPr marL="514350" indent="-514350">
              <a:buFont typeface="+mj-lt"/>
              <a:buAutoNum type="arabicPeriod"/>
            </a:pPr>
            <a:r>
              <a:rPr lang="en-US" dirty="0"/>
              <a:t>Balance of Payments RECAP</a:t>
            </a:r>
          </a:p>
          <a:p>
            <a:pPr marL="514350" indent="-514350">
              <a:buFont typeface="+mj-lt"/>
              <a:buAutoNum type="arabicPeriod"/>
            </a:pPr>
            <a:r>
              <a:rPr lang="en-US" dirty="0"/>
              <a:t>Balance of Payments Disequilibrium and Global Imbalances</a:t>
            </a:r>
          </a:p>
          <a:p>
            <a:pPr marL="514350" indent="-514350">
              <a:buFont typeface="+mj-lt"/>
              <a:buAutoNum type="arabicPeriod"/>
            </a:pPr>
            <a:r>
              <a:rPr lang="en-US" dirty="0"/>
              <a:t>Balance of Payments Crisis – is the UK headed for one?</a:t>
            </a:r>
          </a:p>
          <a:p>
            <a:pPr marL="514350" indent="-514350">
              <a:buFont typeface="+mj-lt"/>
              <a:buAutoNum type="arabicPeriod"/>
            </a:pPr>
            <a:r>
              <a:rPr lang="en-US" dirty="0"/>
              <a:t>Government policy to prevent a balance of payments crisis</a:t>
            </a:r>
          </a:p>
        </p:txBody>
      </p:sp>
    </p:spTree>
    <p:extLst>
      <p:ext uri="{BB962C8B-B14F-4D97-AF65-F5344CB8AC3E}">
        <p14:creationId xmlns:p14="http://schemas.microsoft.com/office/powerpoint/2010/main" val="94454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014" y="206375"/>
            <a:ext cx="8588375" cy="652462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b="1" dirty="0">
                <a:latin typeface="Tw Cen MT Condensed" panose="020B0606020104020203" pitchFamily="34" charset="0"/>
              </a:rPr>
              <a:t>END </a:t>
            </a:r>
          </a:p>
        </p:txBody>
      </p:sp>
    </p:spTree>
    <p:extLst>
      <p:ext uri="{BB962C8B-B14F-4D97-AF65-F5344CB8AC3E}">
        <p14:creationId xmlns:p14="http://schemas.microsoft.com/office/powerpoint/2010/main" val="32698707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3374" y="99296"/>
            <a:ext cx="9207374" cy="1437529"/>
          </a:xfrm>
        </p:spPr>
        <p:txBody>
          <a:bodyPr>
            <a:noAutofit/>
          </a:bodyPr>
          <a:lstStyle/>
          <a:p>
            <a:r>
              <a:rPr lang="en-US" sz="3200" b="1" dirty="0"/>
              <a:t>Balance of Payments: Government’s to the Rescue?</a:t>
            </a:r>
            <a:r>
              <a:rPr lang="en-US" sz="4000" b="1" dirty="0"/>
              <a:t/>
            </a:r>
            <a:br>
              <a:rPr lang="en-US" sz="4000" b="1" dirty="0"/>
            </a:br>
            <a:r>
              <a:rPr lang="en-US" sz="2000" b="1" dirty="0">
                <a:solidFill>
                  <a:srgbClr val="FF0000"/>
                </a:solidFill>
              </a:rPr>
              <a:t>How can Government’s control the Balance of Payments Deficit in the UK?</a:t>
            </a:r>
            <a:br>
              <a:rPr lang="en-US" sz="2000" b="1" dirty="0">
                <a:solidFill>
                  <a:srgbClr val="FF0000"/>
                </a:solidFill>
              </a:rPr>
            </a:br>
            <a:r>
              <a:rPr lang="en-US" sz="2000" b="1" dirty="0">
                <a:solidFill>
                  <a:srgbClr val="FF0000"/>
                </a:solidFill>
              </a:rPr>
              <a:t>The THREE D’s!</a:t>
            </a:r>
          </a:p>
        </p:txBody>
      </p:sp>
      <p:sp>
        <p:nvSpPr>
          <p:cNvPr id="8" name="Content Placeholder 7"/>
          <p:cNvSpPr>
            <a:spLocks noGrp="1"/>
          </p:cNvSpPr>
          <p:nvPr>
            <p:ph idx="1"/>
          </p:nvPr>
        </p:nvSpPr>
        <p:spPr>
          <a:xfrm>
            <a:off x="223935" y="1600200"/>
            <a:ext cx="8462865" cy="5043196"/>
          </a:xfrm>
        </p:spPr>
        <p:txBody>
          <a:bodyPr>
            <a:normAutofit fontScale="55000" lnSpcReduction="20000"/>
          </a:bodyPr>
          <a:lstStyle/>
          <a:p>
            <a:pPr marL="0" indent="0">
              <a:buNone/>
            </a:pPr>
            <a:r>
              <a:rPr lang="en-US" b="1" u="sng" dirty="0"/>
              <a:t>CATEGORISING POLICIES: The Three D Policies</a:t>
            </a:r>
          </a:p>
          <a:p>
            <a:r>
              <a:rPr lang="en-US" dirty="0"/>
              <a:t>Deflationary Policies (of the economy) - Expenditure Reduction</a:t>
            </a:r>
          </a:p>
          <a:p>
            <a:r>
              <a:rPr lang="en-US" dirty="0"/>
              <a:t>Direct Controls Implementation (Protectionism) - Expenditure Switching</a:t>
            </a:r>
          </a:p>
          <a:p>
            <a:r>
              <a:rPr lang="en-US" dirty="0"/>
              <a:t>Devaluation (of the currency) - Expenditure Switching</a:t>
            </a:r>
          </a:p>
          <a:p>
            <a:pPr marL="0" indent="0">
              <a:buNone/>
            </a:pPr>
            <a:endParaRPr lang="en-US" dirty="0"/>
          </a:p>
          <a:p>
            <a:pPr marL="0" indent="0">
              <a:buNone/>
            </a:pPr>
            <a:r>
              <a:rPr lang="en-US" dirty="0"/>
              <a:t>OR CATEGORISE THEM AS…..</a:t>
            </a:r>
          </a:p>
          <a:p>
            <a:pPr marL="0" indent="0">
              <a:buNone/>
            </a:pPr>
            <a:endParaRPr lang="en-US" dirty="0"/>
          </a:p>
          <a:p>
            <a:r>
              <a:rPr lang="en-US" dirty="0"/>
              <a:t>Expenditure Reduction (Deflationary Policies)</a:t>
            </a:r>
          </a:p>
          <a:p>
            <a:r>
              <a:rPr lang="en-US" dirty="0"/>
              <a:t>Expenditure Switching (Devaluation and Protectionism)</a:t>
            </a:r>
          </a:p>
          <a:p>
            <a:endParaRPr lang="en-US" dirty="0"/>
          </a:p>
          <a:p>
            <a:pPr marL="0" indent="0">
              <a:buNone/>
            </a:pPr>
            <a:r>
              <a:rPr lang="en-US" b="1" u="sng" dirty="0"/>
              <a:t>TASK:</a:t>
            </a:r>
          </a:p>
          <a:p>
            <a:pPr marL="514350" indent="-514350">
              <a:buAutoNum type="arabicParenBoth"/>
            </a:pPr>
            <a:r>
              <a:rPr lang="en-US" dirty="0"/>
              <a:t>Provide examples of possible options for the UK Government in achieving each of these 3 D’s?</a:t>
            </a:r>
          </a:p>
          <a:p>
            <a:pPr marL="514350" indent="-514350">
              <a:buAutoNum type="arabicParenBoth"/>
            </a:pPr>
            <a:r>
              <a:rPr lang="en-US" dirty="0"/>
              <a:t>Why would each of these policies above reduce the balance of payments deficit?</a:t>
            </a:r>
          </a:p>
          <a:p>
            <a:pPr marL="514350" indent="-514350">
              <a:buAutoNum type="arabicParenBoth"/>
            </a:pPr>
            <a:r>
              <a:rPr lang="en-US" dirty="0"/>
              <a:t>What problems might each of these policies have for the UK economy?</a:t>
            </a:r>
          </a:p>
          <a:p>
            <a:pPr marL="514350" indent="-514350">
              <a:buAutoNum type="arabicParenBoth"/>
            </a:pPr>
            <a:r>
              <a:rPr lang="en-US" dirty="0"/>
              <a:t>Which do you think is the best policy?</a:t>
            </a:r>
          </a:p>
          <a:p>
            <a:pPr marL="514350" indent="-514350">
              <a:buAutoNum type="arabicParenBoth"/>
            </a:pPr>
            <a:r>
              <a:rPr lang="en-US" dirty="0"/>
              <a:t>Any other policy you can think of that the Government should be pursuing that does not come under the three D’s?</a:t>
            </a:r>
          </a:p>
        </p:txBody>
      </p:sp>
    </p:spTree>
    <p:extLst>
      <p:ext uri="{BB962C8B-B14F-4D97-AF65-F5344CB8AC3E}">
        <p14:creationId xmlns:p14="http://schemas.microsoft.com/office/powerpoint/2010/main" val="315063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307"/>
            <a:ext cx="8229600" cy="1530220"/>
          </a:xfrm>
        </p:spPr>
        <p:txBody>
          <a:bodyPr>
            <a:normAutofit fontScale="90000"/>
          </a:bodyPr>
          <a:lstStyle/>
          <a:p>
            <a:r>
              <a:rPr lang="en-GB" sz="4000" b="1" dirty="0"/>
              <a:t>RWS 9 and 10: </a:t>
            </a:r>
            <a:br>
              <a:rPr lang="en-GB" sz="4000" b="1" dirty="0"/>
            </a:br>
            <a:r>
              <a:rPr lang="en-GB" sz="4000" b="1" dirty="0"/>
              <a:t>Exchange Rates and Balance of Payments</a:t>
            </a:r>
            <a:r>
              <a:rPr lang="en-GB" dirty="0"/>
              <a:t/>
            </a:r>
            <a:br>
              <a:rPr lang="en-GB" dirty="0"/>
            </a:br>
            <a:r>
              <a:rPr lang="en-GB" sz="3100" b="1" dirty="0">
                <a:solidFill>
                  <a:srgbClr val="FF0000"/>
                </a:solidFill>
              </a:rPr>
              <a:t>Writing Macro Essays - 2 to 3 Points</a:t>
            </a:r>
          </a:p>
        </p:txBody>
      </p:sp>
      <p:sp>
        <p:nvSpPr>
          <p:cNvPr id="3" name="Content Placeholder 2"/>
          <p:cNvSpPr>
            <a:spLocks noGrp="1"/>
          </p:cNvSpPr>
          <p:nvPr>
            <p:ph idx="1"/>
          </p:nvPr>
        </p:nvSpPr>
        <p:spPr>
          <a:xfrm>
            <a:off x="195942" y="1898779"/>
            <a:ext cx="8789437" cy="4865915"/>
          </a:xfrm>
        </p:spPr>
        <p:txBody>
          <a:bodyPr>
            <a:normAutofit fontScale="85000" lnSpcReduction="20000"/>
          </a:bodyPr>
          <a:lstStyle/>
          <a:p>
            <a:pPr marL="514350" indent="-514350">
              <a:buFont typeface="+mj-lt"/>
              <a:buAutoNum type="arabicPeriod"/>
            </a:pPr>
            <a:r>
              <a:rPr lang="en-GB" sz="3600" dirty="0"/>
              <a:t>“In 2014, the UK balance of payments had the worst deficit of any advanced country”.  Evaluate the measures which may be taken to deal with a balance of payments deficit on current account  (25 marks)</a:t>
            </a:r>
          </a:p>
          <a:p>
            <a:pPr marL="514350" indent="-514350">
              <a:buFont typeface="+mj-lt"/>
              <a:buAutoNum type="arabicPeriod"/>
            </a:pPr>
            <a:r>
              <a:rPr lang="en-GB" altLang="en-US" sz="3600" dirty="0"/>
              <a:t>Assess the importance of a floating exchange rate to a country trying to achieve a period of macroeconomic stability (25 marks)</a:t>
            </a:r>
            <a:endParaRPr lang="en-GB" sz="3600" dirty="0"/>
          </a:p>
          <a:p>
            <a:pPr marL="514350" indent="-514350">
              <a:buFont typeface="+mj-lt"/>
              <a:buAutoNum type="arabicPeriod"/>
            </a:pPr>
            <a:r>
              <a:rPr lang="en-GB" sz="3600" dirty="0"/>
              <a:t>To what extent would the UK benefit from joining the EURO? (25 marks)</a:t>
            </a:r>
          </a:p>
          <a:p>
            <a:pPr marL="514350" indent="-514350">
              <a:buFont typeface="+mj-lt"/>
              <a:buAutoNum type="arabicPeriod"/>
            </a:pPr>
            <a:r>
              <a:rPr lang="en-GB" sz="3600" dirty="0"/>
              <a:t>“The UK’s Trade Deficit seems to be worsening”.  Evaluate the implications for the macroeconomic performance of the UK	(25 marks)</a:t>
            </a:r>
          </a:p>
          <a:p>
            <a:endParaRPr lang="en-GB" dirty="0"/>
          </a:p>
        </p:txBody>
      </p:sp>
    </p:spTree>
    <p:extLst>
      <p:ext uri="{BB962C8B-B14F-4D97-AF65-F5344CB8AC3E}">
        <p14:creationId xmlns:p14="http://schemas.microsoft.com/office/powerpoint/2010/main" val="34878275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4028" name="Group 156"/>
          <p:cNvGraphicFramePr>
            <a:graphicFrameLocks noGrp="1"/>
          </p:cNvGraphicFramePr>
          <p:nvPr/>
        </p:nvGraphicFramePr>
        <p:xfrm>
          <a:off x="0" y="0"/>
          <a:ext cx="9144000" cy="6858001"/>
        </p:xfrm>
        <a:graphic>
          <a:graphicData uri="http://schemas.openxmlformats.org/drawingml/2006/table">
            <a:tbl>
              <a:tblPr/>
              <a:tblGrid>
                <a:gridCol w="877888">
                  <a:extLst>
                    <a:ext uri="{9D8B030D-6E8A-4147-A177-3AD203B41FA5}">
                      <a16:colId xmlns:a16="http://schemas.microsoft.com/office/drawing/2014/main" val="20000"/>
                    </a:ext>
                  </a:extLst>
                </a:gridCol>
                <a:gridCol w="1454150">
                  <a:extLst>
                    <a:ext uri="{9D8B030D-6E8A-4147-A177-3AD203B41FA5}">
                      <a16:colId xmlns:a16="http://schemas.microsoft.com/office/drawing/2014/main" val="20001"/>
                    </a:ext>
                  </a:extLst>
                </a:gridCol>
                <a:gridCol w="2135187">
                  <a:extLst>
                    <a:ext uri="{9D8B030D-6E8A-4147-A177-3AD203B41FA5}">
                      <a16:colId xmlns:a16="http://schemas.microsoft.com/office/drawing/2014/main" val="20002"/>
                    </a:ext>
                  </a:extLst>
                </a:gridCol>
                <a:gridCol w="2565400">
                  <a:extLst>
                    <a:ext uri="{9D8B030D-6E8A-4147-A177-3AD203B41FA5}">
                      <a16:colId xmlns:a16="http://schemas.microsoft.com/office/drawing/2014/main" val="20003"/>
                    </a:ext>
                  </a:extLst>
                </a:gridCol>
                <a:gridCol w="2111375">
                  <a:extLst>
                    <a:ext uri="{9D8B030D-6E8A-4147-A177-3AD203B41FA5}">
                      <a16:colId xmlns:a16="http://schemas.microsoft.com/office/drawing/2014/main" val="20004"/>
                    </a:ext>
                  </a:extLst>
                </a:gridCol>
              </a:tblGrid>
              <a:tr h="108267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Tw Cen MT Condensed" panose="020B0606020104020203" pitchFamily="34" charset="0"/>
                          <a:ea typeface="ＭＳ Ｐゴシック" charset="0"/>
                          <a:cs typeface="Times New Roman" charset="0"/>
                        </a:rPr>
                        <a:t>Government Policies to combat a current account deficit</a:t>
                      </a:r>
                      <a:endParaRPr kumimoji="0" lang="en-GB" sz="2800" b="0" i="0" u="none" strike="noStrike" cap="none" normalizeH="0" baseline="0" dirty="0">
                        <a:ln>
                          <a:noFill/>
                        </a:ln>
                        <a:solidFill>
                          <a:schemeClr val="tx1"/>
                        </a:solidFill>
                        <a:effectLst/>
                        <a:latin typeface="Tw Cen MT Condensed" panose="020B0606020104020203" pitchFamily="34" charset="0"/>
                        <a:ea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Tw Cen MT Condensed" panose="020B0606020104020203" pitchFamily="34" charset="0"/>
                          <a:ea typeface="ＭＳ Ｐゴシック" charset="0"/>
                          <a:cs typeface="Times New Roman" charset="0"/>
                        </a:rPr>
                        <a:t>Positive Evaluation Point</a:t>
                      </a:r>
                      <a:endParaRPr kumimoji="0" lang="en-GB" sz="1600" b="1" i="0" u="none" strike="noStrike" cap="none" normalizeH="0" baseline="0" dirty="0">
                        <a:ln>
                          <a:noFill/>
                        </a:ln>
                        <a:solidFill>
                          <a:schemeClr val="tx1"/>
                        </a:solidFill>
                        <a:effectLst/>
                        <a:latin typeface="Tw Cen MT Condensed" panose="020B0606020104020203" pitchFamily="34"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w Cen MT Condensed" panose="020B0606020104020203" pitchFamily="34" charset="0"/>
                          <a:ea typeface="ＭＳ Ｐゴシック" charset="0"/>
                          <a:cs typeface="Times New Roman" charset="0"/>
                        </a:rPr>
                        <a:t>(remember to use economic analysis and real life examples to back up and analyse your points)</a:t>
                      </a:r>
                      <a:endParaRPr kumimoji="0" lang="en-GB" sz="2800" b="0" i="0" u="none" strike="noStrike" cap="none" normalizeH="0" baseline="0" dirty="0">
                        <a:ln>
                          <a:noFill/>
                        </a:ln>
                        <a:solidFill>
                          <a:schemeClr val="tx1"/>
                        </a:solidFill>
                        <a:effectLst/>
                        <a:latin typeface="Tw Cen MT Condensed" panose="020B0606020104020203" pitchFamily="34" charset="0"/>
                        <a:ea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Tw Cen MT Condensed" panose="020B0606020104020203" pitchFamily="34" charset="0"/>
                          <a:ea typeface="ＭＳ Ｐゴシック" charset="0"/>
                          <a:cs typeface="Times New Roman" charset="0"/>
                        </a:rPr>
                        <a:t>Negative Evaluation Point</a:t>
                      </a:r>
                      <a:endParaRPr kumimoji="0" lang="en-GB" sz="1600" b="1" i="0" u="none" strike="noStrike" cap="none" normalizeH="0" baseline="0" dirty="0">
                        <a:ln>
                          <a:noFill/>
                        </a:ln>
                        <a:solidFill>
                          <a:schemeClr val="tx1"/>
                        </a:solidFill>
                        <a:effectLst/>
                        <a:latin typeface="Tw Cen MT Condensed" panose="020B0606020104020203" pitchFamily="34"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w Cen MT Condensed" panose="020B0606020104020203" pitchFamily="34" charset="0"/>
                          <a:ea typeface="ＭＳ Ｐゴシック" charset="0"/>
                          <a:cs typeface="Times New Roman" charset="0"/>
                        </a:rPr>
                        <a:t>(remember to use economic analysis and real life examples to back up and analyse your points)</a:t>
                      </a:r>
                      <a:endParaRPr kumimoji="0" lang="en-GB" sz="2800" b="0" i="0" u="none" strike="noStrike" cap="none" normalizeH="0" baseline="0" dirty="0">
                        <a:ln>
                          <a:noFill/>
                        </a:ln>
                        <a:solidFill>
                          <a:schemeClr val="tx1"/>
                        </a:solidFill>
                        <a:effectLst/>
                        <a:latin typeface="Tw Cen MT Condensed" panose="020B0606020104020203" pitchFamily="34" charset="0"/>
                        <a:ea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92250">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Tw Cen MT Condensed" panose="020B0606020104020203" pitchFamily="34" charset="0"/>
                          <a:ea typeface="ＭＳ Ｐゴシック" charset="0"/>
                          <a:cs typeface="Times New Roman" charset="0"/>
                        </a:rPr>
                        <a:t>Short Run Policies</a:t>
                      </a:r>
                      <a:endParaRPr kumimoji="0" lang="en-GB" sz="1000" b="1" i="0" u="none" strike="noStrike" cap="none" normalizeH="0" baseline="0" dirty="0">
                        <a:ln>
                          <a:noFill/>
                        </a:ln>
                        <a:solidFill>
                          <a:schemeClr val="tx1"/>
                        </a:solidFill>
                        <a:effectLst/>
                        <a:latin typeface="Tw Cen MT Condensed" panose="020B0606020104020203" pitchFamily="34" charset="0"/>
                        <a:ea typeface="ＭＳ Ｐゴシック"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Tw Cen MT Condensed" panose="020B0606020104020203" pitchFamily="34" charset="0"/>
                          <a:ea typeface="ＭＳ Ｐゴシック" charset="0"/>
                          <a:cs typeface="Times New Roman" charset="0"/>
                        </a:rPr>
                        <a:t>(affecting AD)</a:t>
                      </a:r>
                      <a:endParaRPr kumimoji="0" lang="en-GB" sz="1800" b="0" i="0" u="none" strike="noStrike" cap="none" normalizeH="0" baseline="0" dirty="0">
                        <a:ln>
                          <a:noFill/>
                        </a:ln>
                        <a:solidFill>
                          <a:schemeClr val="tx1"/>
                        </a:solidFill>
                        <a:effectLst/>
                        <a:latin typeface="Tw Cen MT Condensed" panose="020B0606020104020203" pitchFamily="34" charset="0"/>
                        <a:ea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Tw Cen MT Condensed" panose="020B0606020104020203" pitchFamily="34" charset="0"/>
                          <a:ea typeface="ＭＳ Ｐゴシック" charset="0"/>
                          <a:cs typeface="Times New Roman" charset="0"/>
                        </a:rPr>
                        <a:t>Expenditure Reducing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Tw Cen MT Condensed" panose="020B0606020104020203" pitchFamily="34" charset="0"/>
                          <a:ea typeface="ＭＳ Ｐゴシック" charset="0"/>
                          <a:cs typeface="Times New Roman" charset="0"/>
                        </a:rPr>
                        <a:t>(i.e. reducing imports by cutting UK income)</a:t>
                      </a:r>
                      <a:endParaRPr kumimoji="0" lang="en-GB" sz="1800" b="0" i="0" u="none" strike="noStrike" cap="none" normalizeH="0" baseline="0" dirty="0">
                        <a:ln>
                          <a:noFill/>
                        </a:ln>
                        <a:solidFill>
                          <a:schemeClr val="tx1"/>
                        </a:solidFill>
                        <a:effectLst/>
                        <a:latin typeface="Tw Cen MT Condensed" panose="020B0606020104020203" pitchFamily="34" charset="0"/>
                        <a:ea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Tw Cen MT Condensed" panose="020B0606020104020203" pitchFamily="34" charset="0"/>
                          <a:ea typeface="ＭＳ Ｐゴシック" charset="0"/>
                          <a:cs typeface="Times New Roman" charset="0"/>
                        </a:rPr>
                        <a:t>Deflationary Policies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Tw Cen MT Condensed" panose="020B0606020104020203" pitchFamily="34" charset="0"/>
                          <a:ea typeface="ＭＳ Ｐゴシック" charset="0"/>
                          <a:cs typeface="Times New Roman" charset="0"/>
                        </a:rPr>
                        <a:t>Tight monetary and fiscal policy (raising interest rates, increasing taxes and lowering Government spending)</a:t>
                      </a:r>
                      <a:endParaRPr kumimoji="0" lang="en-GB" sz="1800" b="0" i="0" u="none" strike="noStrike" cap="none" normalizeH="0" baseline="0" dirty="0">
                        <a:ln>
                          <a:noFill/>
                        </a:ln>
                        <a:solidFill>
                          <a:schemeClr val="tx1"/>
                        </a:solidFill>
                        <a:effectLst/>
                        <a:latin typeface="Tw Cen MT Condensed" panose="020B0606020104020203" pitchFamily="34" charset="0"/>
                        <a:ea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dirty="0">
                        <a:ln>
                          <a:noFill/>
                        </a:ln>
                        <a:solidFill>
                          <a:schemeClr val="tx1"/>
                        </a:solidFill>
                        <a:effectLst/>
                        <a:latin typeface="Tw Cen MT Condensed" panose="020B0606020104020203" pitchFamily="34"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dirty="0">
                        <a:ln>
                          <a:noFill/>
                        </a:ln>
                        <a:solidFill>
                          <a:schemeClr val="tx1"/>
                        </a:solidFill>
                        <a:effectLst/>
                        <a:latin typeface="Tw Cen MT Condensed" panose="020B0606020104020203" pitchFamily="34"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92238">
                <a:tc vMerge="1">
                  <a:txBody>
                    <a:bodyPr/>
                    <a:lstStyle/>
                    <a:p>
                      <a:endParaRPr lang="en-US"/>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Tw Cen MT Condensed" panose="020B0606020104020203" pitchFamily="34" charset="0"/>
                          <a:ea typeface="ＭＳ Ｐゴシック" charset="0"/>
                          <a:cs typeface="Times New Roman" charset="0"/>
                        </a:rPr>
                        <a:t>Expenditure Switching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Tw Cen MT Condensed" panose="020B0606020104020203" pitchFamily="34" charset="0"/>
                          <a:ea typeface="ＭＳ Ｐゴシック" charset="0"/>
                          <a:cs typeface="Times New Roman" charset="0"/>
                        </a:rPr>
                        <a:t>(i.e. getting UK citizens to switch from buying foreign products to buying UK products.  Also to encourage foreigners to buy UK products)</a:t>
                      </a:r>
                      <a:endParaRPr kumimoji="0" lang="en-GB" sz="1800" b="0" i="0" u="none" strike="noStrike" cap="none" normalizeH="0" baseline="0" dirty="0">
                        <a:ln>
                          <a:noFill/>
                        </a:ln>
                        <a:solidFill>
                          <a:schemeClr val="tx1"/>
                        </a:solidFill>
                        <a:effectLst/>
                        <a:latin typeface="Tw Cen MT Condensed" panose="020B0606020104020203" pitchFamily="34" charset="0"/>
                        <a:ea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Tw Cen MT Condensed" panose="020B0606020104020203" pitchFamily="34" charset="0"/>
                          <a:ea typeface="ＭＳ Ｐゴシック" charset="0"/>
                          <a:cs typeface="Times New Roman" charset="0"/>
                        </a:rPr>
                        <a:t>Devaluing Currency</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Tw Cen MT Condensed" panose="020B0606020104020203" pitchFamily="34" charset="0"/>
                          <a:ea typeface="ＭＳ Ｐゴシック" charset="0"/>
                          <a:cs typeface="Times New Roman" charset="0"/>
                        </a:rPr>
                        <a:t>Lowering interest rates, selling reserves of currency on the FOREX</a:t>
                      </a:r>
                      <a:endParaRPr kumimoji="0" lang="en-GB" sz="1800" b="0" i="0" u="none" strike="noStrike" cap="none" normalizeH="0" baseline="0" dirty="0">
                        <a:ln>
                          <a:noFill/>
                        </a:ln>
                        <a:solidFill>
                          <a:schemeClr val="tx1"/>
                        </a:solidFill>
                        <a:effectLst/>
                        <a:latin typeface="Tw Cen MT Condensed" panose="020B0606020104020203" pitchFamily="34" charset="0"/>
                        <a:ea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dirty="0">
                        <a:ln>
                          <a:noFill/>
                        </a:ln>
                        <a:solidFill>
                          <a:schemeClr val="tx1"/>
                        </a:solidFill>
                        <a:effectLst/>
                        <a:latin typeface="Tw Cen MT Condensed" panose="020B0606020104020203" pitchFamily="34"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dirty="0">
                        <a:ln>
                          <a:noFill/>
                        </a:ln>
                        <a:solidFill>
                          <a:schemeClr val="tx1"/>
                        </a:solidFill>
                        <a:effectLst/>
                        <a:latin typeface="Tw Cen MT Condensed" panose="020B0606020104020203" pitchFamily="34"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95413">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Tw Cen MT Condensed" panose="020B0606020104020203" pitchFamily="34" charset="0"/>
                          <a:ea typeface="ＭＳ Ｐゴシック" charset="0"/>
                          <a:cs typeface="Times New Roman" charset="0"/>
                        </a:rPr>
                        <a:t>Direct Controls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Tw Cen MT Condensed" panose="020B0606020104020203" pitchFamily="34" charset="0"/>
                          <a:ea typeface="ＭＳ Ｐゴシック" charset="0"/>
                          <a:cs typeface="Times New Roman" charset="0"/>
                        </a:rPr>
                        <a:t>Protectionism (tariffs </a:t>
                      </a:r>
                      <a:r>
                        <a:rPr kumimoji="0" lang="en-GB" sz="1000" b="0" i="0" u="none" strike="noStrike" cap="none" normalizeH="0" baseline="0" dirty="0" err="1">
                          <a:ln>
                            <a:noFill/>
                          </a:ln>
                          <a:solidFill>
                            <a:schemeClr val="tx1"/>
                          </a:solidFill>
                          <a:effectLst/>
                          <a:latin typeface="Tw Cen MT Condensed" panose="020B0606020104020203" pitchFamily="34" charset="0"/>
                          <a:ea typeface="ＭＳ Ｐゴシック" charset="0"/>
                          <a:cs typeface="Times New Roman" charset="0"/>
                        </a:rPr>
                        <a:t>etc</a:t>
                      </a:r>
                      <a:r>
                        <a:rPr kumimoji="0" lang="en-GB" sz="1000" b="0" i="0" u="none" strike="noStrike" cap="none" normalizeH="0" baseline="0" dirty="0">
                          <a:ln>
                            <a:noFill/>
                          </a:ln>
                          <a:solidFill>
                            <a:schemeClr val="tx1"/>
                          </a:solidFill>
                          <a:effectLst/>
                          <a:latin typeface="Tw Cen MT Condensed" panose="020B0606020104020203" pitchFamily="34" charset="0"/>
                          <a:ea typeface="ＭＳ Ｐゴシック" charset="0"/>
                          <a:cs typeface="Times New Roman" charset="0"/>
                        </a:rPr>
                        <a:t>)</a:t>
                      </a:r>
                      <a:endParaRPr kumimoji="0" lang="en-GB" sz="1800" b="0" i="0" u="none" strike="noStrike" cap="none" normalizeH="0" baseline="0" dirty="0">
                        <a:ln>
                          <a:noFill/>
                        </a:ln>
                        <a:solidFill>
                          <a:schemeClr val="tx1"/>
                        </a:solidFill>
                        <a:effectLst/>
                        <a:latin typeface="Tw Cen MT Condensed" panose="020B0606020104020203" pitchFamily="34" charset="0"/>
                        <a:ea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dirty="0">
                        <a:ln>
                          <a:noFill/>
                        </a:ln>
                        <a:solidFill>
                          <a:schemeClr val="tx1"/>
                        </a:solidFill>
                        <a:effectLst/>
                        <a:latin typeface="Tw Cen MT Condensed" panose="020B0606020104020203" pitchFamily="34"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dirty="0">
                        <a:ln>
                          <a:noFill/>
                        </a:ln>
                        <a:solidFill>
                          <a:schemeClr val="tx1"/>
                        </a:solidFill>
                        <a:effectLst/>
                        <a:latin typeface="Tw Cen MT Condensed" panose="020B0606020104020203" pitchFamily="34"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95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Tw Cen MT Condensed" panose="020B0606020104020203" pitchFamily="34" charset="0"/>
                          <a:ea typeface="ＭＳ Ｐゴシック" charset="0"/>
                          <a:cs typeface="Times New Roman" charset="0"/>
                        </a:rPr>
                        <a:t>Long Run Policies </a:t>
                      </a:r>
                      <a:r>
                        <a:rPr kumimoji="0" lang="en-GB" sz="1000" b="0" i="0" u="none" strike="noStrike" cap="none" normalizeH="0" baseline="0" dirty="0">
                          <a:ln>
                            <a:noFill/>
                          </a:ln>
                          <a:solidFill>
                            <a:schemeClr val="tx1"/>
                          </a:solidFill>
                          <a:effectLst/>
                          <a:latin typeface="Tw Cen MT Condensed" panose="020B0606020104020203" pitchFamily="34" charset="0"/>
                          <a:ea typeface="ＭＳ Ｐゴシック" charset="0"/>
                          <a:cs typeface="Times New Roman" charset="0"/>
                        </a:rPr>
                        <a:t>(affecting LRAS)</a:t>
                      </a:r>
                      <a:endParaRPr kumimoji="0" lang="en-GB" sz="1800" b="0" i="0" u="none" strike="noStrike" cap="none" normalizeH="0" baseline="0" dirty="0">
                        <a:ln>
                          <a:noFill/>
                        </a:ln>
                        <a:solidFill>
                          <a:schemeClr val="tx1"/>
                        </a:solidFill>
                        <a:effectLst/>
                        <a:latin typeface="Tw Cen MT Condensed" panose="020B0606020104020203" pitchFamily="34" charset="0"/>
                        <a:ea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Tw Cen MT Condensed" panose="020B0606020104020203" pitchFamily="34" charset="0"/>
                          <a:ea typeface="ＭＳ Ｐゴシック" charset="0"/>
                          <a:cs typeface="Times New Roman" charset="0"/>
                        </a:rPr>
                        <a:t>Improve Competitiveness and Productivity</a:t>
                      </a:r>
                      <a:endParaRPr kumimoji="0" lang="en-GB" sz="1800" b="0" i="0" u="none" strike="noStrike" cap="none" normalizeH="0" baseline="0" dirty="0">
                        <a:ln>
                          <a:noFill/>
                        </a:ln>
                        <a:solidFill>
                          <a:schemeClr val="tx1"/>
                        </a:solidFill>
                        <a:effectLst/>
                        <a:latin typeface="Tw Cen MT Condensed" panose="020B0606020104020203" pitchFamily="34" charset="0"/>
                        <a:ea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tx1"/>
                          </a:solidFill>
                          <a:effectLst/>
                          <a:latin typeface="Tw Cen MT Condensed" panose="020B0606020104020203" pitchFamily="34" charset="0"/>
                          <a:ea typeface="ＭＳ Ｐゴシック" charset="0"/>
                          <a:cs typeface="Times New Roman" charset="0"/>
                        </a:rPr>
                        <a:t>Supply Side Policies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Tw Cen MT Condensed" panose="020B0606020104020203" pitchFamily="34" charset="0"/>
                          <a:ea typeface="ＭＳ Ｐゴシック" charset="0"/>
                          <a:cs typeface="Times New Roman" charset="0"/>
                        </a:rPr>
                        <a:t>Free Market – Privatisation (explain)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Tw Cen MT Condensed" panose="020B0606020104020203" pitchFamily="34" charset="0"/>
                          <a:ea typeface="ＭＳ Ｐゴシック" charset="0"/>
                          <a:cs typeface="Times New Roman" charset="0"/>
                        </a:rPr>
                        <a:t>Interventionist – Subsidies for R+D; Better education and training</a:t>
                      </a:r>
                      <a:endParaRPr kumimoji="0" lang="en-GB" sz="1800" b="0" i="0" u="none" strike="noStrike" cap="none" normalizeH="0" baseline="0" dirty="0">
                        <a:ln>
                          <a:noFill/>
                        </a:ln>
                        <a:solidFill>
                          <a:schemeClr val="tx1"/>
                        </a:solidFill>
                        <a:effectLst/>
                        <a:latin typeface="Tw Cen MT Condensed" panose="020B0606020104020203" pitchFamily="34" charset="0"/>
                        <a:ea typeface="ＭＳ Ｐゴシック"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dirty="0">
                        <a:ln>
                          <a:noFill/>
                        </a:ln>
                        <a:solidFill>
                          <a:schemeClr val="tx1"/>
                        </a:solidFill>
                        <a:effectLst/>
                        <a:latin typeface="Tw Cen MT Condensed" panose="020B0606020104020203" pitchFamily="34"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dirty="0">
                        <a:ln>
                          <a:noFill/>
                        </a:ln>
                        <a:solidFill>
                          <a:schemeClr val="tx1"/>
                        </a:solidFill>
                        <a:effectLst/>
                        <a:latin typeface="Tw Cen MT Condensed" panose="020B0606020104020203" pitchFamily="34" charset="0"/>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3621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588" y="0"/>
            <a:ext cx="9142412" cy="1143000"/>
          </a:xfrm>
        </p:spPr>
        <p:txBody>
          <a:bodyPr>
            <a:normAutofit/>
          </a:bodyPr>
          <a:lstStyle/>
          <a:p>
            <a:r>
              <a:rPr lang="en-GB" altLang="en-US" sz="2400" b="1" dirty="0"/>
              <a:t>ESSAY 2: Assess the importance of a floating exchange rate to a country trying to achieve a period of macroeconomic stability (25 marks)</a:t>
            </a:r>
          </a:p>
        </p:txBody>
      </p:sp>
      <p:sp>
        <p:nvSpPr>
          <p:cNvPr id="3" name="Content Placeholder 2"/>
          <p:cNvSpPr>
            <a:spLocks noGrp="1"/>
          </p:cNvSpPr>
          <p:nvPr>
            <p:ph idx="1"/>
          </p:nvPr>
        </p:nvSpPr>
        <p:spPr>
          <a:xfrm>
            <a:off x="107950" y="1125538"/>
            <a:ext cx="8856663" cy="5472112"/>
          </a:xfrm>
        </p:spPr>
        <p:txBody>
          <a:bodyPr>
            <a:normAutofit/>
          </a:bodyPr>
          <a:lstStyle/>
          <a:p>
            <a:pPr marL="0" indent="0">
              <a:buFontTx/>
              <a:buNone/>
              <a:defRPr/>
            </a:pPr>
            <a:r>
              <a:rPr lang="en-GB" sz="1100" b="1" dirty="0">
                <a:solidFill>
                  <a:schemeClr val="accent2"/>
                </a:solidFill>
              </a:rPr>
              <a:t>INTRO</a:t>
            </a:r>
          </a:p>
          <a:p>
            <a:pPr marL="0" indent="0">
              <a:buFontTx/>
              <a:buNone/>
              <a:defRPr/>
            </a:pPr>
            <a:r>
              <a:rPr lang="en-GB" sz="1050" dirty="0"/>
              <a:t>Floating exchange rate - UK has had one since 1992 when it got thrown out of ERM</a:t>
            </a:r>
          </a:p>
          <a:p>
            <a:pPr marL="0" indent="0">
              <a:buFontTx/>
              <a:buNone/>
              <a:defRPr/>
            </a:pPr>
            <a:r>
              <a:rPr lang="en-GB" sz="1050" dirty="0"/>
              <a:t>Alternatives - Fixed Exchange Rates</a:t>
            </a:r>
          </a:p>
          <a:p>
            <a:pPr marL="0" indent="0">
              <a:buFontTx/>
              <a:buNone/>
              <a:defRPr/>
            </a:pPr>
            <a:r>
              <a:rPr lang="en-GB" sz="1050" dirty="0"/>
              <a:t>Macroeconomic Stability?</a:t>
            </a:r>
          </a:p>
          <a:p>
            <a:pPr marL="0" indent="0">
              <a:buFontTx/>
              <a:buNone/>
              <a:defRPr/>
            </a:pPr>
            <a:endParaRPr lang="en-GB" sz="1050" dirty="0"/>
          </a:p>
          <a:p>
            <a:pPr marL="0" indent="0">
              <a:buFontTx/>
              <a:buNone/>
              <a:defRPr/>
            </a:pPr>
            <a:r>
              <a:rPr lang="en-GB" sz="1100" b="1" dirty="0">
                <a:solidFill>
                  <a:schemeClr val="accent2"/>
                </a:solidFill>
              </a:rPr>
              <a:t>MAIN</a:t>
            </a:r>
          </a:p>
          <a:p>
            <a:pPr marL="0" indent="0">
              <a:buFontTx/>
              <a:buNone/>
              <a:defRPr/>
            </a:pPr>
            <a:r>
              <a:rPr lang="en-GB" sz="1050" b="1" dirty="0"/>
              <a:t>P1: Floating exchange rates are important to a country trying to achieve a period of macroeconomic stability because of automatic adjustment and more freedom to the domestic Government to control the economy.</a:t>
            </a:r>
          </a:p>
          <a:p>
            <a:pPr marL="0" indent="0">
              <a:buFontTx/>
              <a:buNone/>
              <a:defRPr/>
            </a:pPr>
            <a:r>
              <a:rPr lang="en-GB" sz="1050" u="sng" dirty="0"/>
              <a:t>As: </a:t>
            </a:r>
            <a:r>
              <a:rPr lang="en-GB" sz="1050" dirty="0"/>
              <a:t>Automatic adjustment arguments provides greater stability.  Also more freedom to set interest rates to control inflation - Goldilocks economy managed to control inflation well.  After ERM, interest rates could be cut to stimulate economy.  During ERM, currency reserves needed and interest rates pushed up, plunging UK into recession in 1992.</a:t>
            </a:r>
          </a:p>
          <a:p>
            <a:pPr marL="0" indent="0">
              <a:buFontTx/>
              <a:buNone/>
              <a:defRPr/>
            </a:pPr>
            <a:r>
              <a:rPr lang="en-GB" sz="1050" u="sng" dirty="0"/>
              <a:t>(Ae): </a:t>
            </a:r>
            <a:r>
              <a:rPr lang="en-GB" sz="1050" dirty="0"/>
              <a:t>Automatic adjustment? Had persistent trade deficit since 1992. Other factors might determine whether exports rise such as the productivity of labour within an economy which might keep exports uncompetitive and therefore a fall in the exchange rate will only have a minimal impact.  Also how automatic?  In response to the Financial Crisis, QE of £375 billion and interest rates cut to 0.5%. This had the potential to increase supply of pounds onto the FOREX markets and depreciate the currency to boost exports.  Therefore do we really have a floating exchange rate?</a:t>
            </a:r>
          </a:p>
          <a:p>
            <a:pPr marL="0" indent="0">
              <a:buFontTx/>
              <a:buNone/>
              <a:defRPr/>
            </a:pPr>
            <a:endParaRPr lang="en-GB" sz="1050" dirty="0"/>
          </a:p>
          <a:p>
            <a:pPr marL="0" indent="0">
              <a:buFontTx/>
              <a:buNone/>
              <a:defRPr/>
            </a:pPr>
            <a:r>
              <a:rPr lang="en-GB" sz="1050" b="1" dirty="0"/>
              <a:t>P2: Floating exchange rates are not important to a country trying to achieve a period of macroeconomic stability due to the threat from speculation</a:t>
            </a:r>
          </a:p>
          <a:p>
            <a:pPr marL="0" indent="0">
              <a:buFontTx/>
              <a:buNone/>
              <a:defRPr/>
            </a:pPr>
            <a:r>
              <a:rPr lang="en-GB" sz="1050" u="sng" dirty="0"/>
              <a:t>As: </a:t>
            </a:r>
            <a:r>
              <a:rPr lang="en-GB" sz="1050" dirty="0"/>
              <a:t>Speculation can lead to greater instability due to exchange rate volatility as speculators bet on the direction of the currency to benefit from ‘Arbitrage’ by holding long and short positions on currency.  This exchange rate instability can lead to uncertainty and a lack of confidence (AD shifting to the left).  This could happen to the UK as we approach a more ‘coalition’ type of Government system.  Also, a real problem for emerging or developing countries</a:t>
            </a:r>
            <a:br>
              <a:rPr lang="en-GB" sz="1050" dirty="0"/>
            </a:br>
            <a:r>
              <a:rPr lang="en-GB" sz="1050" u="sng" dirty="0"/>
              <a:t>Ae: </a:t>
            </a:r>
            <a:r>
              <a:rPr lang="en-GB" sz="1050" dirty="0"/>
              <a:t>Speculation has not affected the UK significantly since 1992; therefore how much of a threat is it?</a:t>
            </a:r>
          </a:p>
          <a:p>
            <a:pPr marL="0" indent="0">
              <a:buFontTx/>
              <a:buNone/>
              <a:defRPr/>
            </a:pPr>
            <a:endParaRPr lang="en-GB" sz="1050" dirty="0"/>
          </a:p>
          <a:p>
            <a:pPr marL="0" indent="0">
              <a:buFontTx/>
              <a:buNone/>
              <a:defRPr/>
            </a:pPr>
            <a:r>
              <a:rPr lang="en-GB" sz="1050" b="1" dirty="0"/>
              <a:t>P2: Floating exchange rates are not necessarily important as fixed exchange rates might be a viable alternative to maintain macroeconomic stability</a:t>
            </a:r>
          </a:p>
          <a:p>
            <a:pPr marL="0" indent="0">
              <a:buFontTx/>
              <a:buNone/>
              <a:defRPr/>
            </a:pPr>
            <a:r>
              <a:rPr lang="en-GB" sz="1050" u="sng" dirty="0"/>
              <a:t>As: </a:t>
            </a:r>
            <a:r>
              <a:rPr lang="en-GB" sz="1050" dirty="0"/>
              <a:t>Can prevent speculation which helps with stability by giving confidence to investors etc.  Also provides discipline to a country especially if they have high inflation as the UK did in 1992</a:t>
            </a:r>
          </a:p>
          <a:p>
            <a:pPr marL="0" indent="0">
              <a:buFontTx/>
              <a:buNone/>
              <a:defRPr/>
            </a:pPr>
            <a:r>
              <a:rPr lang="en-GB" sz="1050" u="sng" dirty="0"/>
              <a:t>Ae: </a:t>
            </a:r>
            <a:r>
              <a:rPr lang="en-GB" sz="1050" dirty="0"/>
              <a:t>Did not prevent speculation with the ERM in 1992?  Can prove very costly to Governments if currency comes under attack and ultimately leads to loss of reserves and possible recession.</a:t>
            </a:r>
          </a:p>
          <a:p>
            <a:pPr marL="0" indent="0">
              <a:buFontTx/>
              <a:buNone/>
              <a:defRPr/>
            </a:pPr>
            <a:endParaRPr lang="en-GB" sz="1050" dirty="0"/>
          </a:p>
          <a:p>
            <a:pPr marL="0" indent="0">
              <a:buFontTx/>
              <a:buNone/>
              <a:defRPr/>
            </a:pPr>
            <a:r>
              <a:rPr lang="en-GB" sz="1100" b="1" dirty="0">
                <a:solidFill>
                  <a:schemeClr val="accent2"/>
                </a:solidFill>
              </a:rPr>
              <a:t>CONCLUSION - Some possible general questions/justifications to help you come to your point….</a:t>
            </a:r>
          </a:p>
          <a:p>
            <a:pPr marL="0" indent="0">
              <a:buFontTx/>
              <a:buNone/>
              <a:defRPr/>
            </a:pPr>
            <a:r>
              <a:rPr lang="en-GB" sz="1050" dirty="0"/>
              <a:t>How automatic</a:t>
            </a:r>
          </a:p>
          <a:p>
            <a:pPr marL="0" indent="0">
              <a:buFontTx/>
              <a:buNone/>
              <a:defRPr/>
            </a:pPr>
            <a:r>
              <a:rPr lang="en-GB" sz="1050" dirty="0"/>
              <a:t>Depends on the development of the country economically, socially and politically?</a:t>
            </a:r>
          </a:p>
          <a:p>
            <a:pPr marL="0" indent="0">
              <a:buFontTx/>
              <a:buNone/>
              <a:defRPr/>
            </a:pPr>
            <a:r>
              <a:rPr lang="en-GB" sz="1050" dirty="0"/>
              <a:t>How important is speculation do you feel to the instability of a country?</a:t>
            </a:r>
          </a:p>
          <a:p>
            <a:pPr marL="0" indent="0">
              <a:buFontTx/>
              <a:buNone/>
              <a:defRPr/>
            </a:pPr>
            <a:r>
              <a:rPr lang="en-GB" sz="1050" dirty="0"/>
              <a:t>Are fixed exchange rates just too costly to maintain?</a:t>
            </a:r>
          </a:p>
          <a:p>
            <a:pPr marL="0" indent="0">
              <a:buFontTx/>
              <a:buNone/>
              <a:defRPr/>
            </a:pPr>
            <a:endParaRPr lang="en-GB" sz="1050" dirty="0"/>
          </a:p>
        </p:txBody>
      </p:sp>
    </p:spTree>
    <p:extLst>
      <p:ext uri="{BB962C8B-B14F-4D97-AF65-F5344CB8AC3E}">
        <p14:creationId xmlns:p14="http://schemas.microsoft.com/office/powerpoint/2010/main" val="37017658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t>ESSAY 3: To what extent would the UK benefit from joining the EURO? (25 marks)</a:t>
            </a:r>
          </a:p>
        </p:txBody>
      </p:sp>
      <p:sp>
        <p:nvSpPr>
          <p:cNvPr id="7" name="Content Placeholder 6"/>
          <p:cNvSpPr>
            <a:spLocks noGrp="1"/>
          </p:cNvSpPr>
          <p:nvPr>
            <p:ph idx="1"/>
          </p:nvPr>
        </p:nvSpPr>
        <p:spPr/>
        <p:txBody>
          <a:bodyPr>
            <a:normAutofit lnSpcReduction="10000"/>
          </a:bodyPr>
          <a:lstStyle/>
          <a:p>
            <a:r>
              <a:rPr lang="en-GB" b="1" dirty="0"/>
              <a:t>INTRO</a:t>
            </a:r>
          </a:p>
          <a:p>
            <a:r>
              <a:rPr lang="en-GB" b="1" dirty="0"/>
              <a:t>MAIN</a:t>
            </a:r>
          </a:p>
          <a:p>
            <a:pPr lvl="1"/>
            <a:r>
              <a:rPr lang="en-GB" dirty="0"/>
              <a:t>Point 1:Euro Beneficial</a:t>
            </a:r>
          </a:p>
          <a:p>
            <a:pPr lvl="2"/>
            <a:r>
              <a:rPr lang="en-GB" dirty="0"/>
              <a:t>As:</a:t>
            </a:r>
          </a:p>
          <a:p>
            <a:pPr lvl="2"/>
            <a:r>
              <a:rPr lang="en-GB" dirty="0"/>
              <a:t>Ae:</a:t>
            </a:r>
          </a:p>
          <a:p>
            <a:pPr lvl="1"/>
            <a:r>
              <a:rPr lang="en-GB" dirty="0"/>
              <a:t>Point 2: Euro Detrimental </a:t>
            </a:r>
          </a:p>
          <a:p>
            <a:pPr lvl="2"/>
            <a:r>
              <a:rPr lang="en-GB" dirty="0"/>
              <a:t>As:</a:t>
            </a:r>
          </a:p>
          <a:p>
            <a:pPr lvl="2"/>
            <a:r>
              <a:rPr lang="en-GB" dirty="0"/>
              <a:t>Ae:</a:t>
            </a:r>
          </a:p>
          <a:p>
            <a:r>
              <a:rPr lang="en-GB" b="1" dirty="0"/>
              <a:t>CONCLUSION</a:t>
            </a:r>
          </a:p>
        </p:txBody>
      </p:sp>
    </p:spTree>
    <p:extLst>
      <p:ext uri="{BB962C8B-B14F-4D97-AF65-F5344CB8AC3E}">
        <p14:creationId xmlns:p14="http://schemas.microsoft.com/office/powerpoint/2010/main" val="33546632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20053" y="31282"/>
          <a:ext cx="9123946" cy="6692602"/>
        </p:xfrm>
        <a:graphic>
          <a:graphicData uri="http://schemas.openxmlformats.org/drawingml/2006/table">
            <a:tbl>
              <a:tblPr firstRow="1" firstCol="1" bandRow="1">
                <a:tableStyleId>{793D81CF-94F2-401A-BA57-92F5A7B2D0C5}</a:tableStyleId>
              </a:tblPr>
              <a:tblGrid>
                <a:gridCol w="2280572">
                  <a:extLst>
                    <a:ext uri="{9D8B030D-6E8A-4147-A177-3AD203B41FA5}">
                      <a16:colId xmlns:a16="http://schemas.microsoft.com/office/drawing/2014/main" val="20000"/>
                    </a:ext>
                  </a:extLst>
                </a:gridCol>
                <a:gridCol w="2280572">
                  <a:extLst>
                    <a:ext uri="{9D8B030D-6E8A-4147-A177-3AD203B41FA5}">
                      <a16:colId xmlns:a16="http://schemas.microsoft.com/office/drawing/2014/main" val="20001"/>
                    </a:ext>
                  </a:extLst>
                </a:gridCol>
                <a:gridCol w="2281401">
                  <a:extLst>
                    <a:ext uri="{9D8B030D-6E8A-4147-A177-3AD203B41FA5}">
                      <a16:colId xmlns:a16="http://schemas.microsoft.com/office/drawing/2014/main" val="20002"/>
                    </a:ext>
                  </a:extLst>
                </a:gridCol>
                <a:gridCol w="2281401">
                  <a:extLst>
                    <a:ext uri="{9D8B030D-6E8A-4147-A177-3AD203B41FA5}">
                      <a16:colId xmlns:a16="http://schemas.microsoft.com/office/drawing/2014/main" val="20003"/>
                    </a:ext>
                  </a:extLst>
                </a:gridCol>
              </a:tblGrid>
              <a:tr h="549012">
                <a:tc gridSpan="2">
                  <a:txBody>
                    <a:bodyPr/>
                    <a:lstStyle/>
                    <a:p>
                      <a:pPr algn="ctr">
                        <a:spcAft>
                          <a:spcPts val="0"/>
                        </a:spcAft>
                      </a:pPr>
                      <a:r>
                        <a:rPr lang="en-US" sz="2100" dirty="0">
                          <a:effectLst/>
                          <a:latin typeface="Tw Cen MT Condensed" panose="020B0606020104020203" pitchFamily="34" charset="0"/>
                        </a:rPr>
                        <a:t>Euro is beneficial</a:t>
                      </a:r>
                      <a:endParaRPr lang="en-GB" sz="700" dirty="0">
                        <a:effectLst/>
                        <a:latin typeface="Tw Cen MT Condensed" panose="020B0606020104020203" pitchFamily="34" charset="0"/>
                        <a:ea typeface="MS Mincho"/>
                        <a:cs typeface="Times New Roman"/>
                      </a:endParaRPr>
                    </a:p>
                  </a:txBody>
                  <a:tcPr marL="51173" marR="51173" marT="0" marB="0"/>
                </a:tc>
                <a:tc hMerge="1">
                  <a:txBody>
                    <a:bodyPr/>
                    <a:lstStyle/>
                    <a:p>
                      <a:endParaRPr lang="en-GB"/>
                    </a:p>
                  </a:txBody>
                  <a:tcPr/>
                </a:tc>
                <a:tc gridSpan="2">
                  <a:txBody>
                    <a:bodyPr/>
                    <a:lstStyle/>
                    <a:p>
                      <a:pPr algn="ctr">
                        <a:spcAft>
                          <a:spcPts val="0"/>
                        </a:spcAft>
                      </a:pPr>
                      <a:r>
                        <a:rPr lang="en-US" sz="2100" dirty="0">
                          <a:effectLst/>
                          <a:latin typeface="Tw Cen MT Condensed" panose="020B0606020104020203" pitchFamily="34" charset="0"/>
                        </a:rPr>
                        <a:t>Euro is detrimental</a:t>
                      </a:r>
                      <a:endParaRPr lang="en-GB" sz="700" dirty="0">
                        <a:effectLst/>
                        <a:latin typeface="Tw Cen MT Condensed" panose="020B0606020104020203" pitchFamily="34" charset="0"/>
                        <a:ea typeface="MS Mincho"/>
                        <a:cs typeface="Times New Roman"/>
                      </a:endParaRPr>
                    </a:p>
                  </a:txBody>
                  <a:tcPr marL="51173" marR="51173" marT="0" marB="0"/>
                </a:tc>
                <a:tc hMerge="1">
                  <a:txBody>
                    <a:bodyPr/>
                    <a:lstStyle/>
                    <a:p>
                      <a:endParaRPr lang="en-GB"/>
                    </a:p>
                  </a:txBody>
                  <a:tcPr/>
                </a:tc>
                <a:extLst>
                  <a:ext uri="{0D108BD9-81ED-4DB2-BD59-A6C34878D82A}">
                    <a16:rowId xmlns:a16="http://schemas.microsoft.com/office/drawing/2014/main" val="10000"/>
                  </a:ext>
                </a:extLst>
              </a:tr>
              <a:tr h="195077">
                <a:tc>
                  <a:txBody>
                    <a:bodyPr/>
                    <a:lstStyle/>
                    <a:p>
                      <a:pPr algn="ctr">
                        <a:spcAft>
                          <a:spcPts val="0"/>
                        </a:spcAft>
                      </a:pPr>
                      <a:r>
                        <a:rPr lang="en-US" sz="1400" dirty="0">
                          <a:effectLst/>
                          <a:latin typeface="Tw Cen MT Condensed" panose="020B0606020104020203" pitchFamily="34" charset="0"/>
                        </a:rPr>
                        <a:t>As</a:t>
                      </a:r>
                      <a:endParaRPr lang="en-GB" sz="1400" b="1" dirty="0">
                        <a:solidFill>
                          <a:srgbClr val="FF0000"/>
                        </a:solidFill>
                        <a:effectLst/>
                        <a:latin typeface="Tw Cen MT Condensed" panose="020B0606020104020203" pitchFamily="34" charset="0"/>
                        <a:ea typeface="MS Mincho"/>
                        <a:cs typeface="Times New Roman"/>
                      </a:endParaRPr>
                    </a:p>
                  </a:txBody>
                  <a:tcPr marL="51173" marR="51173" marT="0" marB="0"/>
                </a:tc>
                <a:tc>
                  <a:txBody>
                    <a:bodyPr/>
                    <a:lstStyle/>
                    <a:p>
                      <a:pPr algn="ctr">
                        <a:spcAft>
                          <a:spcPts val="0"/>
                        </a:spcAft>
                      </a:pPr>
                      <a:r>
                        <a:rPr lang="en-US" sz="1400" dirty="0">
                          <a:effectLst/>
                          <a:latin typeface="Tw Cen MT Condensed" panose="020B0606020104020203" pitchFamily="34" charset="0"/>
                        </a:rPr>
                        <a:t>Ae</a:t>
                      </a:r>
                      <a:endParaRPr lang="en-GB" sz="1400" b="1" dirty="0">
                        <a:solidFill>
                          <a:srgbClr val="FF0000"/>
                        </a:solidFill>
                        <a:effectLst/>
                        <a:latin typeface="Tw Cen MT Condensed" panose="020B0606020104020203" pitchFamily="34" charset="0"/>
                        <a:ea typeface="MS Mincho"/>
                        <a:cs typeface="Times New Roman"/>
                      </a:endParaRPr>
                    </a:p>
                  </a:txBody>
                  <a:tcPr marL="51173" marR="51173" marT="0" marB="0"/>
                </a:tc>
                <a:tc>
                  <a:txBody>
                    <a:bodyPr/>
                    <a:lstStyle/>
                    <a:p>
                      <a:pPr algn="ctr">
                        <a:spcAft>
                          <a:spcPts val="0"/>
                        </a:spcAft>
                      </a:pPr>
                      <a:r>
                        <a:rPr lang="en-US" sz="1400" dirty="0">
                          <a:effectLst/>
                          <a:latin typeface="Tw Cen MT Condensed" panose="020B0606020104020203" pitchFamily="34" charset="0"/>
                        </a:rPr>
                        <a:t>As</a:t>
                      </a:r>
                      <a:endParaRPr lang="en-GB" sz="1400" b="1" dirty="0">
                        <a:solidFill>
                          <a:srgbClr val="FF0000"/>
                        </a:solidFill>
                        <a:effectLst/>
                        <a:latin typeface="Tw Cen MT Condensed" panose="020B0606020104020203" pitchFamily="34" charset="0"/>
                        <a:ea typeface="MS Mincho"/>
                        <a:cs typeface="Times New Roman"/>
                      </a:endParaRPr>
                    </a:p>
                  </a:txBody>
                  <a:tcPr marL="51173" marR="51173" marT="0" marB="0"/>
                </a:tc>
                <a:tc>
                  <a:txBody>
                    <a:bodyPr/>
                    <a:lstStyle/>
                    <a:p>
                      <a:pPr algn="ctr">
                        <a:spcAft>
                          <a:spcPts val="0"/>
                        </a:spcAft>
                      </a:pPr>
                      <a:r>
                        <a:rPr lang="en-US" sz="1400" dirty="0">
                          <a:effectLst/>
                          <a:latin typeface="Tw Cen MT Condensed" panose="020B0606020104020203" pitchFamily="34" charset="0"/>
                        </a:rPr>
                        <a:t>Ae</a:t>
                      </a:r>
                      <a:endParaRPr lang="en-GB" sz="1400" b="1" dirty="0">
                        <a:solidFill>
                          <a:srgbClr val="FF0000"/>
                        </a:solidFill>
                        <a:effectLst/>
                        <a:latin typeface="Tw Cen MT Condensed" panose="020B0606020104020203" pitchFamily="34" charset="0"/>
                        <a:ea typeface="MS Mincho"/>
                        <a:cs typeface="Times New Roman"/>
                      </a:endParaRPr>
                    </a:p>
                  </a:txBody>
                  <a:tcPr marL="51173" marR="51173" marT="0" marB="0"/>
                </a:tc>
                <a:extLst>
                  <a:ext uri="{0D108BD9-81ED-4DB2-BD59-A6C34878D82A}">
                    <a16:rowId xmlns:a16="http://schemas.microsoft.com/office/drawing/2014/main" val="10001"/>
                  </a:ext>
                </a:extLst>
              </a:tr>
              <a:tr h="2926150">
                <a:tc>
                  <a:txBody>
                    <a:bodyPr/>
                    <a:lstStyle/>
                    <a:p>
                      <a:pPr>
                        <a:spcAft>
                          <a:spcPts val="0"/>
                        </a:spcAft>
                      </a:pPr>
                      <a:r>
                        <a:rPr lang="en-US" sz="1200" dirty="0">
                          <a:effectLst/>
                          <a:latin typeface="Tw Cen MT Condensed" panose="020B0606020104020203" pitchFamily="34" charset="0"/>
                        </a:rPr>
                        <a:t>EXCHANGE RATE STABILITY AND LOWER TRANSACTION COSTS</a:t>
                      </a:r>
                      <a:endParaRPr lang="en-GB" sz="1200" dirty="0">
                        <a:effectLst/>
                      </a:endParaRPr>
                    </a:p>
                    <a:p>
                      <a:pPr marL="342900" lvl="0" indent="-342900">
                        <a:spcAft>
                          <a:spcPts val="0"/>
                        </a:spcAft>
                        <a:buFont typeface="Symbol"/>
                        <a:buChar char=""/>
                      </a:pPr>
                      <a:r>
                        <a:rPr lang="en-US" sz="1200" b="0" dirty="0">
                          <a:effectLst/>
                        </a:rPr>
                        <a:t>Removes barrier to trade due to volatility of FOREX markets. Especially true for smaller/less </a:t>
                      </a:r>
                      <a:r>
                        <a:rPr lang="en-US" sz="1200" b="0" dirty="0" err="1">
                          <a:effectLst/>
                        </a:rPr>
                        <a:t>influencial</a:t>
                      </a:r>
                      <a:r>
                        <a:rPr lang="en-US" sz="1200" b="0" dirty="0">
                          <a:effectLst/>
                        </a:rPr>
                        <a:t> members of the Eurozone</a:t>
                      </a:r>
                      <a:endParaRPr lang="en-GB" sz="1200" b="0" dirty="0">
                        <a:effectLst/>
                      </a:endParaRPr>
                    </a:p>
                    <a:p>
                      <a:pPr marL="342900" lvl="0" indent="-342900">
                        <a:spcAft>
                          <a:spcPts val="0"/>
                        </a:spcAft>
                        <a:buFont typeface="Symbol"/>
                        <a:buChar char=""/>
                      </a:pPr>
                      <a:r>
                        <a:rPr lang="en-US" sz="1200" b="0" dirty="0">
                          <a:effectLst/>
                        </a:rPr>
                        <a:t>Encourages greater FDI as a result</a:t>
                      </a:r>
                      <a:endParaRPr lang="en-GB" sz="1200" b="0" dirty="0">
                        <a:effectLst/>
                        <a:latin typeface="Tw Cen MT Condensed" panose="020B0606020104020203" pitchFamily="34" charset="0"/>
                        <a:ea typeface="MS Mincho"/>
                        <a:cs typeface="Times New Roman"/>
                      </a:endParaRPr>
                    </a:p>
                  </a:txBody>
                  <a:tcPr marL="51173" marR="51173" marT="0" marB="0"/>
                </a:tc>
                <a:tc>
                  <a:txBody>
                    <a:bodyPr/>
                    <a:lstStyle/>
                    <a:p>
                      <a:pPr>
                        <a:spcAft>
                          <a:spcPts val="0"/>
                        </a:spcAft>
                      </a:pPr>
                      <a:r>
                        <a:rPr lang="en-US" sz="1200" b="1" dirty="0">
                          <a:effectLst/>
                          <a:latin typeface="Tw Cen MT Condensed" panose="020B0606020104020203" pitchFamily="34" charset="0"/>
                        </a:rPr>
                        <a:t>EXCHANGE RATE STABILITY AND LOWER TRANSACTION COSTS</a:t>
                      </a:r>
                      <a:endParaRPr lang="en-GB" sz="1200" b="1" dirty="0">
                        <a:effectLst/>
                      </a:endParaRPr>
                    </a:p>
                    <a:p>
                      <a:pPr marL="342900" lvl="0" indent="-342900">
                        <a:spcAft>
                          <a:spcPts val="0"/>
                        </a:spcAft>
                        <a:buFont typeface="Symbol"/>
                        <a:buChar char=""/>
                      </a:pPr>
                      <a:r>
                        <a:rPr lang="en-US" sz="1200" dirty="0">
                          <a:effectLst/>
                        </a:rPr>
                        <a:t>Governments can help to control exchange rate volatility; do not need to join another currency to do this</a:t>
                      </a:r>
                      <a:endParaRPr lang="en-GB" sz="1200" dirty="0">
                        <a:effectLst/>
                      </a:endParaRPr>
                    </a:p>
                    <a:p>
                      <a:pPr marL="342900" lvl="0" indent="-342900">
                        <a:spcAft>
                          <a:spcPts val="0"/>
                        </a:spcAft>
                        <a:buFont typeface="Symbol"/>
                        <a:buChar char=""/>
                      </a:pPr>
                      <a:r>
                        <a:rPr lang="en-US" sz="1200" dirty="0">
                          <a:effectLst/>
                        </a:rPr>
                        <a:t>Studies show that no major difference between non-Euro and Euro countries.  E.g. UK benefitted from huge amounts of FDI since launch of Euro</a:t>
                      </a:r>
                      <a:endParaRPr lang="en-GB" sz="1200" dirty="0">
                        <a:effectLst/>
                        <a:latin typeface="Tw Cen MT Condensed" panose="020B0606020104020203" pitchFamily="34" charset="0"/>
                        <a:ea typeface="MS Mincho"/>
                        <a:cs typeface="Times New Roman"/>
                      </a:endParaRPr>
                    </a:p>
                  </a:txBody>
                  <a:tcPr marL="51173" marR="51173" marT="0" marB="0"/>
                </a:tc>
                <a:tc>
                  <a:txBody>
                    <a:bodyPr/>
                    <a:lstStyle/>
                    <a:p>
                      <a:pPr>
                        <a:spcAft>
                          <a:spcPts val="0"/>
                        </a:spcAft>
                      </a:pPr>
                      <a:r>
                        <a:rPr lang="en-US" sz="1200" b="1" dirty="0">
                          <a:effectLst/>
                          <a:latin typeface="Tw Cen MT Condensed" panose="020B0606020104020203" pitchFamily="34" charset="0"/>
                        </a:rPr>
                        <a:t>LOSS OF INDEPENDENT MONETARY POLICY</a:t>
                      </a:r>
                      <a:endParaRPr lang="en-GB" sz="1200" b="1" dirty="0">
                        <a:effectLst/>
                      </a:endParaRPr>
                    </a:p>
                    <a:p>
                      <a:pPr>
                        <a:spcAft>
                          <a:spcPts val="0"/>
                        </a:spcAft>
                      </a:pPr>
                      <a:r>
                        <a:rPr lang="en-US" sz="1200" dirty="0">
                          <a:effectLst/>
                        </a:rPr>
                        <a:t>The argument of ‘one size fitting all’ means common monetary policy is not possible</a:t>
                      </a:r>
                      <a:endParaRPr lang="en-GB" sz="1200" dirty="0">
                        <a:effectLst/>
                      </a:endParaRPr>
                    </a:p>
                    <a:p>
                      <a:pPr>
                        <a:spcAft>
                          <a:spcPts val="0"/>
                        </a:spcAft>
                      </a:pPr>
                      <a:r>
                        <a:rPr lang="en-US" sz="1200" dirty="0">
                          <a:effectLst/>
                        </a:rPr>
                        <a:t>House price sensitivity in the UK might make this worse.  Geographical mobility is not there due to language and cultural differences.</a:t>
                      </a:r>
                      <a:endParaRPr lang="en-GB" sz="1200" dirty="0">
                        <a:effectLst/>
                      </a:endParaRPr>
                    </a:p>
                    <a:p>
                      <a:pPr>
                        <a:spcAft>
                          <a:spcPts val="0"/>
                        </a:spcAft>
                      </a:pPr>
                      <a:r>
                        <a:rPr lang="en-US" sz="1200" dirty="0">
                          <a:effectLst/>
                        </a:rPr>
                        <a:t>Problems in Greece with large trade deficits</a:t>
                      </a:r>
                      <a:endParaRPr lang="en-GB" sz="1200" dirty="0">
                        <a:effectLst/>
                      </a:endParaRPr>
                    </a:p>
                    <a:p>
                      <a:pPr>
                        <a:spcAft>
                          <a:spcPts val="0"/>
                        </a:spcAft>
                      </a:pPr>
                      <a:r>
                        <a:rPr lang="en-US" sz="1200" dirty="0">
                          <a:effectLst/>
                        </a:rPr>
                        <a:t>External shocks affecting one country might not affect another</a:t>
                      </a:r>
                      <a:endParaRPr lang="en-GB" sz="1200" dirty="0">
                        <a:effectLst/>
                        <a:latin typeface="Tw Cen MT Condensed" panose="020B0606020104020203" pitchFamily="34" charset="0"/>
                        <a:ea typeface="MS Mincho"/>
                        <a:cs typeface="Times New Roman"/>
                      </a:endParaRPr>
                    </a:p>
                  </a:txBody>
                  <a:tcPr marL="51173" marR="51173" marT="0" marB="0"/>
                </a:tc>
                <a:tc>
                  <a:txBody>
                    <a:bodyPr/>
                    <a:lstStyle/>
                    <a:p>
                      <a:pPr>
                        <a:spcAft>
                          <a:spcPts val="0"/>
                        </a:spcAft>
                      </a:pPr>
                      <a:r>
                        <a:rPr lang="en-US" sz="1200" b="1" dirty="0">
                          <a:effectLst/>
                          <a:latin typeface="Tw Cen MT Condensed" panose="020B0606020104020203" pitchFamily="34" charset="0"/>
                        </a:rPr>
                        <a:t>LOSS OF INDEPENDENT MONETARY POLICY</a:t>
                      </a:r>
                      <a:endParaRPr lang="en-GB" sz="1200" b="1" dirty="0">
                        <a:effectLst/>
                      </a:endParaRPr>
                    </a:p>
                    <a:p>
                      <a:pPr>
                        <a:spcAft>
                          <a:spcPts val="0"/>
                        </a:spcAft>
                      </a:pPr>
                      <a:r>
                        <a:rPr lang="en-US" sz="1200" dirty="0">
                          <a:effectLst/>
                        </a:rPr>
                        <a:t>Weaker countries before 2008 benefitted from the security the Euro gave them.</a:t>
                      </a:r>
                    </a:p>
                    <a:p>
                      <a:pPr>
                        <a:spcAft>
                          <a:spcPts val="0"/>
                        </a:spcAft>
                      </a:pPr>
                      <a:endParaRPr lang="en-US" sz="1200" dirty="0">
                        <a:effectLst/>
                        <a:latin typeface="Tw Cen MT Condensed" panose="020B0606020104020203" pitchFamily="34" charset="0"/>
                        <a:ea typeface="MS Mincho"/>
                        <a:cs typeface="Times New Roman"/>
                      </a:endParaRPr>
                    </a:p>
                    <a:p>
                      <a:pPr>
                        <a:spcAft>
                          <a:spcPts val="0"/>
                        </a:spcAft>
                      </a:pPr>
                      <a:r>
                        <a:rPr lang="en-US" sz="1200" dirty="0">
                          <a:effectLst/>
                          <a:latin typeface="Tw Cen MT Condensed" panose="020B0606020104020203" pitchFamily="34" charset="0"/>
                          <a:ea typeface="MS Mincho"/>
                          <a:cs typeface="Times New Roman"/>
                        </a:rPr>
                        <a:t>More opportunities for UK</a:t>
                      </a:r>
                      <a:r>
                        <a:rPr lang="en-US" sz="1200" baseline="0" dirty="0">
                          <a:effectLst/>
                          <a:latin typeface="Tw Cen MT Condensed" panose="020B0606020104020203" pitchFamily="34" charset="0"/>
                          <a:ea typeface="MS Mincho"/>
                          <a:cs typeface="Times New Roman"/>
                        </a:rPr>
                        <a:t> to trade to these countries?</a:t>
                      </a:r>
                      <a:endParaRPr lang="en-GB" sz="1200" dirty="0">
                        <a:effectLst/>
                        <a:latin typeface="Tw Cen MT Condensed" panose="020B0606020104020203" pitchFamily="34" charset="0"/>
                        <a:ea typeface="MS Mincho"/>
                        <a:cs typeface="Times New Roman"/>
                      </a:endParaRPr>
                    </a:p>
                  </a:txBody>
                  <a:tcPr marL="51173" marR="51173" marT="0" marB="0"/>
                </a:tc>
                <a:extLst>
                  <a:ext uri="{0D108BD9-81ED-4DB2-BD59-A6C34878D82A}">
                    <a16:rowId xmlns:a16="http://schemas.microsoft.com/office/drawing/2014/main" val="10002"/>
                  </a:ext>
                </a:extLst>
              </a:tr>
              <a:tr h="1755690">
                <a:tc>
                  <a:txBody>
                    <a:bodyPr/>
                    <a:lstStyle/>
                    <a:p>
                      <a:pPr>
                        <a:spcAft>
                          <a:spcPts val="0"/>
                        </a:spcAft>
                      </a:pPr>
                      <a:r>
                        <a:rPr lang="en-US" sz="1200" dirty="0">
                          <a:effectLst/>
                          <a:latin typeface="Tw Cen MT Condensed" panose="020B0606020104020203" pitchFamily="34" charset="0"/>
                        </a:rPr>
                        <a:t>LOW INFLATION</a:t>
                      </a:r>
                      <a:endParaRPr lang="en-GB" sz="1200" dirty="0">
                        <a:effectLst/>
                      </a:endParaRPr>
                    </a:p>
                    <a:p>
                      <a:pPr>
                        <a:spcAft>
                          <a:spcPts val="0"/>
                        </a:spcAft>
                      </a:pPr>
                      <a:r>
                        <a:rPr lang="en-US" sz="1200" b="0" dirty="0">
                          <a:effectLst/>
                        </a:rPr>
                        <a:t>Provides a discipline for volatile economies.</a:t>
                      </a:r>
                      <a:endParaRPr lang="en-GB" sz="1200" b="0" dirty="0">
                        <a:effectLst/>
                        <a:latin typeface="Tw Cen MT Condensed" panose="020B0606020104020203" pitchFamily="34" charset="0"/>
                        <a:ea typeface="MS Mincho"/>
                        <a:cs typeface="Times New Roman"/>
                      </a:endParaRPr>
                    </a:p>
                  </a:txBody>
                  <a:tcPr marL="51173" marR="51173" marT="0" marB="0"/>
                </a:tc>
                <a:tc>
                  <a:txBody>
                    <a:bodyPr/>
                    <a:lstStyle/>
                    <a:p>
                      <a:pPr>
                        <a:spcAft>
                          <a:spcPts val="0"/>
                        </a:spcAft>
                      </a:pPr>
                      <a:r>
                        <a:rPr lang="en-US" sz="1200" b="1" dirty="0">
                          <a:effectLst/>
                          <a:latin typeface="Tw Cen MT Condensed" panose="020B0606020104020203" pitchFamily="34" charset="0"/>
                        </a:rPr>
                        <a:t>LOW INFLATION</a:t>
                      </a:r>
                      <a:endParaRPr lang="en-GB" sz="1200" b="1" dirty="0">
                        <a:effectLst/>
                      </a:endParaRPr>
                    </a:p>
                    <a:p>
                      <a:pPr marL="342900" lvl="0" indent="-342900">
                        <a:spcAft>
                          <a:spcPts val="0"/>
                        </a:spcAft>
                        <a:buFont typeface="Symbol"/>
                        <a:buChar char=""/>
                      </a:pPr>
                      <a:r>
                        <a:rPr lang="en-US" sz="1200" dirty="0">
                          <a:effectLst/>
                        </a:rPr>
                        <a:t>Deflationary pressures heading towards deflationary spiral</a:t>
                      </a:r>
                      <a:endParaRPr lang="en-GB" sz="1200" dirty="0">
                        <a:effectLst/>
                      </a:endParaRPr>
                    </a:p>
                    <a:p>
                      <a:pPr marL="342900" lvl="0" indent="-342900">
                        <a:spcAft>
                          <a:spcPts val="0"/>
                        </a:spcAft>
                        <a:buFont typeface="Symbol"/>
                        <a:buChar char=""/>
                      </a:pPr>
                      <a:r>
                        <a:rPr lang="en-US" sz="1200" dirty="0">
                          <a:effectLst/>
                        </a:rPr>
                        <a:t>Countries outside of the Euro have maintained lower inflation –e.g. UK and the ‘Death of Inflation’</a:t>
                      </a:r>
                      <a:endParaRPr lang="en-GB" sz="1200" dirty="0">
                        <a:effectLst/>
                        <a:latin typeface="Tw Cen MT Condensed" panose="020B0606020104020203" pitchFamily="34" charset="0"/>
                        <a:ea typeface="MS Mincho"/>
                        <a:cs typeface="Times New Roman"/>
                      </a:endParaRPr>
                    </a:p>
                  </a:txBody>
                  <a:tcPr marL="51173" marR="51173" marT="0" marB="0"/>
                </a:tc>
                <a:tc>
                  <a:txBody>
                    <a:bodyPr/>
                    <a:lstStyle/>
                    <a:p>
                      <a:pPr>
                        <a:spcAft>
                          <a:spcPts val="0"/>
                        </a:spcAft>
                      </a:pPr>
                      <a:r>
                        <a:rPr lang="en-US" sz="1200" b="1" dirty="0">
                          <a:effectLst/>
                          <a:latin typeface="Tw Cen MT Condensed" panose="020B0606020104020203" pitchFamily="34" charset="0"/>
                        </a:rPr>
                        <a:t>FISCAL INDEPENDENCE HAS CREATED HUGE ISSUES</a:t>
                      </a:r>
                      <a:endParaRPr lang="en-GB" sz="1200" b="1" dirty="0">
                        <a:effectLst/>
                      </a:endParaRPr>
                    </a:p>
                    <a:p>
                      <a:pPr>
                        <a:spcAft>
                          <a:spcPts val="0"/>
                        </a:spcAft>
                      </a:pPr>
                      <a:r>
                        <a:rPr lang="en-US" sz="1200" dirty="0">
                          <a:effectLst/>
                        </a:rPr>
                        <a:t>A lack of monetary policy has meant undue pressure put on fiscal policy to manage AD in economies.  Greek debt for example</a:t>
                      </a:r>
                      <a:endParaRPr lang="en-GB" sz="1200" dirty="0">
                        <a:effectLst/>
                        <a:latin typeface="Tw Cen MT Condensed" panose="020B0606020104020203" pitchFamily="34" charset="0"/>
                        <a:ea typeface="MS Mincho"/>
                        <a:cs typeface="Times New Roman"/>
                      </a:endParaRPr>
                    </a:p>
                  </a:txBody>
                  <a:tcPr marL="51173" marR="51173" marT="0" marB="0"/>
                </a:tc>
                <a:tc>
                  <a:txBody>
                    <a:bodyPr/>
                    <a:lstStyle/>
                    <a:p>
                      <a:pPr>
                        <a:spcAft>
                          <a:spcPts val="0"/>
                        </a:spcAft>
                      </a:pPr>
                      <a:r>
                        <a:rPr lang="en-US" sz="1200" b="1" dirty="0">
                          <a:effectLst/>
                          <a:latin typeface="Tw Cen MT Condensed" panose="020B0606020104020203" pitchFamily="34" charset="0"/>
                        </a:rPr>
                        <a:t>FISCAL INDEPENDENCE HAS CREATED ISSUES</a:t>
                      </a:r>
                      <a:endParaRPr lang="en-GB" sz="1200" b="1" dirty="0">
                        <a:effectLst/>
                      </a:endParaRPr>
                    </a:p>
                    <a:p>
                      <a:pPr>
                        <a:spcAft>
                          <a:spcPts val="0"/>
                        </a:spcAft>
                      </a:pPr>
                      <a:r>
                        <a:rPr lang="en-US" sz="1200" dirty="0">
                          <a:effectLst/>
                        </a:rPr>
                        <a:t>Fiscal rules were created – Growth and Stability Pact</a:t>
                      </a:r>
                      <a:endParaRPr lang="en-GB" sz="1200" dirty="0">
                        <a:effectLst/>
                        <a:latin typeface="Tw Cen MT Condensed" panose="020B0606020104020203" pitchFamily="34" charset="0"/>
                        <a:ea typeface="MS Mincho"/>
                        <a:cs typeface="Times New Roman"/>
                      </a:endParaRPr>
                    </a:p>
                  </a:txBody>
                  <a:tcPr marL="51173" marR="51173" marT="0" marB="0"/>
                </a:tc>
                <a:extLst>
                  <a:ext uri="{0D108BD9-81ED-4DB2-BD59-A6C34878D82A}">
                    <a16:rowId xmlns:a16="http://schemas.microsoft.com/office/drawing/2014/main" val="10003"/>
                  </a:ext>
                </a:extLst>
              </a:tr>
              <a:tr h="1248390">
                <a:tc>
                  <a:txBody>
                    <a:bodyPr/>
                    <a:lstStyle/>
                    <a:p>
                      <a:pPr>
                        <a:spcAft>
                          <a:spcPts val="0"/>
                        </a:spcAft>
                      </a:pPr>
                      <a:r>
                        <a:rPr lang="en-US" sz="1200" dirty="0">
                          <a:effectLst/>
                          <a:latin typeface="Tw Cen MT Condensed" panose="020B0606020104020203" pitchFamily="34" charset="0"/>
                        </a:rPr>
                        <a:t>SHORT RUN </a:t>
                      </a:r>
                      <a:r>
                        <a:rPr lang="en-US" sz="1200" dirty="0">
                          <a:effectLst/>
                        </a:rPr>
                        <a:t>COSTS in LEAVING</a:t>
                      </a:r>
                      <a:endParaRPr lang="en-GB" sz="1200" dirty="0">
                        <a:effectLst/>
                      </a:endParaRPr>
                    </a:p>
                    <a:p>
                      <a:pPr>
                        <a:spcAft>
                          <a:spcPts val="0"/>
                        </a:spcAft>
                      </a:pPr>
                      <a:r>
                        <a:rPr lang="en-US" sz="1200" b="0" dirty="0">
                          <a:effectLst/>
                        </a:rPr>
                        <a:t>Reverting back to original currencies affects confidence for consumers, firms and investors given uncertainty</a:t>
                      </a:r>
                      <a:endParaRPr lang="en-GB" sz="1200" b="0" dirty="0">
                        <a:effectLst/>
                        <a:latin typeface="Tw Cen MT Condensed" panose="020B0606020104020203" pitchFamily="34" charset="0"/>
                        <a:ea typeface="MS Mincho"/>
                        <a:cs typeface="Times New Roman"/>
                      </a:endParaRPr>
                    </a:p>
                  </a:txBody>
                  <a:tcPr marL="51173" marR="51173" marT="0" marB="0"/>
                </a:tc>
                <a:tc>
                  <a:txBody>
                    <a:bodyPr/>
                    <a:lstStyle/>
                    <a:p>
                      <a:pPr>
                        <a:spcAft>
                          <a:spcPts val="0"/>
                        </a:spcAft>
                      </a:pPr>
                      <a:r>
                        <a:rPr lang="en-US" sz="1200" dirty="0">
                          <a:effectLst/>
                          <a:latin typeface="Tw Cen MT Condensed" panose="020B0606020104020203" pitchFamily="34" charset="0"/>
                        </a:rPr>
                        <a:t> </a:t>
                      </a:r>
                      <a:r>
                        <a:rPr lang="en-US" sz="1200" b="1" dirty="0">
                          <a:effectLst/>
                        </a:rPr>
                        <a:t>SHORT RUN COSTS in LEAVING</a:t>
                      </a:r>
                    </a:p>
                    <a:p>
                      <a:pPr>
                        <a:spcAft>
                          <a:spcPts val="0"/>
                        </a:spcAft>
                      </a:pPr>
                      <a:r>
                        <a:rPr lang="en-US" sz="1200" dirty="0">
                          <a:effectLst/>
                        </a:rPr>
                        <a:t>The last time countries changed currency was the adoption of the Euro and this went smoothly?</a:t>
                      </a:r>
                      <a:r>
                        <a:rPr lang="en-US" sz="1200" baseline="0" dirty="0">
                          <a:effectLst/>
                        </a:rPr>
                        <a:t> Hard to predict what would happen.</a:t>
                      </a:r>
                      <a:endParaRPr lang="en-GB" sz="1200" dirty="0">
                        <a:effectLst/>
                        <a:latin typeface="Tw Cen MT Condensed" panose="020B0606020104020203" pitchFamily="34" charset="0"/>
                        <a:ea typeface="MS Mincho"/>
                        <a:cs typeface="Times New Roman"/>
                      </a:endParaRPr>
                    </a:p>
                  </a:txBody>
                  <a:tcPr marL="51173" marR="51173" marT="0" marB="0"/>
                </a:tc>
                <a:tc>
                  <a:txBody>
                    <a:bodyPr/>
                    <a:lstStyle/>
                    <a:p>
                      <a:pPr>
                        <a:spcAft>
                          <a:spcPts val="0"/>
                        </a:spcAft>
                      </a:pPr>
                      <a:r>
                        <a:rPr lang="en-US" sz="1200" b="1" dirty="0">
                          <a:effectLst/>
                          <a:latin typeface="Tw Cen MT Condensed" panose="020B0606020104020203" pitchFamily="34" charset="0"/>
                        </a:rPr>
                        <a:t>BURDEN OF WEAKER COUNTRIES</a:t>
                      </a:r>
                      <a:endParaRPr lang="en-GB" sz="1200" b="1" dirty="0">
                        <a:effectLst/>
                      </a:endParaRPr>
                    </a:p>
                    <a:p>
                      <a:pPr>
                        <a:spcAft>
                          <a:spcPts val="0"/>
                        </a:spcAft>
                      </a:pPr>
                      <a:r>
                        <a:rPr lang="en-US" sz="1200" dirty="0">
                          <a:effectLst/>
                        </a:rPr>
                        <a:t>Fiscal issues and bailouts – Greece for example. Weaker countries are more vulnerable to external </a:t>
                      </a:r>
                      <a:r>
                        <a:rPr lang="en-US" sz="1200" dirty="0" err="1">
                          <a:effectLst/>
                        </a:rPr>
                        <a:t>shockx</a:t>
                      </a:r>
                      <a:endParaRPr lang="en-GB" sz="1200" dirty="0">
                        <a:effectLst/>
                        <a:latin typeface="Tw Cen MT Condensed" panose="020B0606020104020203" pitchFamily="34" charset="0"/>
                        <a:ea typeface="MS Mincho"/>
                        <a:cs typeface="Times New Roman"/>
                      </a:endParaRPr>
                    </a:p>
                  </a:txBody>
                  <a:tcPr marL="51173" marR="51173" marT="0" marB="0"/>
                </a:tc>
                <a:tc>
                  <a:txBody>
                    <a:bodyPr/>
                    <a:lstStyle/>
                    <a:p>
                      <a:pPr>
                        <a:spcAft>
                          <a:spcPts val="0"/>
                        </a:spcAft>
                      </a:pPr>
                      <a:r>
                        <a:rPr lang="en-US" sz="1200" b="1" dirty="0">
                          <a:effectLst/>
                          <a:latin typeface="Tw Cen MT Condensed" panose="020B0606020104020203" pitchFamily="34" charset="0"/>
                        </a:rPr>
                        <a:t>BURDEN OF WEAKER COUNTRIES</a:t>
                      </a:r>
                      <a:endParaRPr lang="en-GB" sz="1200" b="1" dirty="0">
                        <a:effectLst/>
                      </a:endParaRPr>
                    </a:p>
                    <a:p>
                      <a:pPr>
                        <a:spcAft>
                          <a:spcPts val="0"/>
                        </a:spcAft>
                      </a:pPr>
                      <a:r>
                        <a:rPr lang="en-US" sz="1200" dirty="0">
                          <a:effectLst/>
                        </a:rPr>
                        <a:t>Strong conditions to join the Euro; ERM and other tests mean economies have to be ready. Greece is more of a problem once it was in </a:t>
                      </a:r>
                      <a:endParaRPr lang="en-GB" sz="1200" dirty="0">
                        <a:effectLst/>
                        <a:latin typeface="Tw Cen MT Condensed" panose="020B0606020104020203" pitchFamily="34" charset="0"/>
                        <a:ea typeface="MS Mincho"/>
                        <a:cs typeface="Times New Roman"/>
                      </a:endParaRPr>
                    </a:p>
                  </a:txBody>
                  <a:tcPr marL="51173" marR="51173"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84312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68313" y="549275"/>
            <a:ext cx="8228012" cy="5201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b="1">
                <a:solidFill>
                  <a:schemeClr val="tx1"/>
                </a:solidFill>
                <a:latin typeface="Calibri" charset="0"/>
                <a:ea typeface="ＭＳ Ｐゴシック" charset="0"/>
              </a:defRPr>
            </a:lvl1pPr>
            <a:lvl2pPr marL="742950" indent="-285750" eaLnBrk="0" hangingPunct="0">
              <a:defRPr sz="1600" b="1">
                <a:solidFill>
                  <a:schemeClr val="tx1"/>
                </a:solidFill>
                <a:latin typeface="Calibri" charset="0"/>
                <a:ea typeface="ＭＳ Ｐゴシック" charset="0"/>
              </a:defRPr>
            </a:lvl2pPr>
            <a:lvl3pPr marL="1143000" indent="-228600" eaLnBrk="0" hangingPunct="0">
              <a:defRPr sz="1600" b="1">
                <a:solidFill>
                  <a:schemeClr val="tx1"/>
                </a:solidFill>
                <a:latin typeface="Calibri" charset="0"/>
                <a:ea typeface="ＭＳ Ｐゴシック" charset="0"/>
              </a:defRPr>
            </a:lvl3pPr>
            <a:lvl4pPr marL="1600200" indent="-228600" eaLnBrk="0" hangingPunct="0">
              <a:defRPr sz="1600" b="1">
                <a:solidFill>
                  <a:schemeClr val="tx1"/>
                </a:solidFill>
                <a:latin typeface="Calibri" charset="0"/>
                <a:ea typeface="ＭＳ Ｐゴシック" charset="0"/>
              </a:defRPr>
            </a:lvl4pPr>
            <a:lvl5pPr marL="2057400" indent="-228600" eaLnBrk="0" hangingPunct="0">
              <a:defRPr sz="1600" b="1">
                <a:solidFill>
                  <a:schemeClr val="tx1"/>
                </a:solidFill>
                <a:latin typeface="Calibri" charset="0"/>
                <a:ea typeface="ＭＳ Ｐゴシック" charset="0"/>
              </a:defRPr>
            </a:lvl5pPr>
            <a:lvl6pPr marL="2514600" indent="-228600" eaLnBrk="0" fontAlgn="base" hangingPunct="0">
              <a:spcBef>
                <a:spcPct val="0"/>
              </a:spcBef>
              <a:spcAft>
                <a:spcPct val="0"/>
              </a:spcAft>
              <a:defRPr sz="1600" b="1">
                <a:solidFill>
                  <a:schemeClr val="tx1"/>
                </a:solidFill>
                <a:latin typeface="Calibri" charset="0"/>
                <a:ea typeface="ＭＳ Ｐゴシック" charset="0"/>
              </a:defRPr>
            </a:lvl6pPr>
            <a:lvl7pPr marL="2971800" indent="-228600" eaLnBrk="0" fontAlgn="base" hangingPunct="0">
              <a:spcBef>
                <a:spcPct val="0"/>
              </a:spcBef>
              <a:spcAft>
                <a:spcPct val="0"/>
              </a:spcAft>
              <a:defRPr sz="1600" b="1">
                <a:solidFill>
                  <a:schemeClr val="tx1"/>
                </a:solidFill>
                <a:latin typeface="Calibri" charset="0"/>
                <a:ea typeface="ＭＳ Ｐゴシック" charset="0"/>
              </a:defRPr>
            </a:lvl7pPr>
            <a:lvl8pPr marL="3429000" indent="-228600" eaLnBrk="0" fontAlgn="base" hangingPunct="0">
              <a:spcBef>
                <a:spcPct val="0"/>
              </a:spcBef>
              <a:spcAft>
                <a:spcPct val="0"/>
              </a:spcAft>
              <a:defRPr sz="1600" b="1">
                <a:solidFill>
                  <a:schemeClr val="tx1"/>
                </a:solidFill>
                <a:latin typeface="Calibri" charset="0"/>
                <a:ea typeface="ＭＳ Ｐゴシック" charset="0"/>
              </a:defRPr>
            </a:lvl8pPr>
            <a:lvl9pPr marL="3886200" indent="-228600" eaLnBrk="0" fontAlgn="base" hangingPunct="0">
              <a:spcBef>
                <a:spcPct val="0"/>
              </a:spcBef>
              <a:spcAft>
                <a:spcPct val="0"/>
              </a:spcAft>
              <a:defRPr sz="1600" b="1">
                <a:solidFill>
                  <a:schemeClr val="tx1"/>
                </a:solidFill>
                <a:latin typeface="Calibri" charset="0"/>
                <a:ea typeface="ＭＳ Ｐゴシック" charset="0"/>
              </a:defRPr>
            </a:lvl9pPr>
          </a:lstStyle>
          <a:p>
            <a:pPr eaLnBrk="1" hangingPunct="1"/>
            <a:r>
              <a:rPr lang="en-GB" sz="7200" dirty="0">
                <a:latin typeface="Tw Cen MT Condensed" panose="020B0606020104020203" pitchFamily="34" charset="0"/>
              </a:rPr>
              <a:t>GROUP EXERCISE:</a:t>
            </a:r>
          </a:p>
          <a:p>
            <a:pPr eaLnBrk="1" hangingPunct="1"/>
            <a:endParaRPr lang="en-GB" sz="2000" dirty="0">
              <a:latin typeface="Tw Cen MT Condensed" panose="020B0606020104020203" pitchFamily="34" charset="0"/>
            </a:endParaRPr>
          </a:p>
          <a:p>
            <a:pPr eaLnBrk="1" hangingPunct="1"/>
            <a:r>
              <a:rPr lang="en-GB" sz="4800" dirty="0">
                <a:solidFill>
                  <a:schemeClr val="accent2"/>
                </a:solidFill>
                <a:latin typeface="Tw Cen MT Condensed" panose="020B0606020104020203" pitchFamily="34" charset="0"/>
              </a:rPr>
              <a:t>ESSAY 4: “The UK’s Trade Deficit seems to be worsening.  Evaluate the implications for the macroeconomic performance of the UK”							(25 marks)</a:t>
            </a:r>
          </a:p>
        </p:txBody>
      </p:sp>
    </p:spTree>
    <p:extLst>
      <p:ext uri="{BB962C8B-B14F-4D97-AF65-F5344CB8AC3E}">
        <p14:creationId xmlns:p14="http://schemas.microsoft.com/office/powerpoint/2010/main" val="15577725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7544" y="0"/>
            <a:ext cx="8229600" cy="764704"/>
          </a:xfrm>
        </p:spPr>
        <p:txBody>
          <a:bodyPr/>
          <a:lstStyle/>
          <a:p>
            <a:pPr eaLnBrk="1" hangingPunct="1"/>
            <a:r>
              <a:rPr lang="en-GB" b="1" dirty="0"/>
              <a:t>Suggested Basic Plan of an Answer</a:t>
            </a:r>
          </a:p>
        </p:txBody>
      </p:sp>
      <p:sp>
        <p:nvSpPr>
          <p:cNvPr id="15363" name="Rectangle 3"/>
          <p:cNvSpPr>
            <a:spLocks noGrp="1" noChangeArrowheads="1"/>
          </p:cNvSpPr>
          <p:nvPr>
            <p:ph type="body" idx="1"/>
          </p:nvPr>
        </p:nvSpPr>
        <p:spPr>
          <a:xfrm>
            <a:off x="179512" y="764704"/>
            <a:ext cx="8785100" cy="5904656"/>
          </a:xfrm>
        </p:spPr>
        <p:txBody>
          <a:bodyPr>
            <a:normAutofit/>
          </a:bodyPr>
          <a:lstStyle/>
          <a:p>
            <a:pPr marL="0" indent="0" eaLnBrk="1" hangingPunct="1">
              <a:lnSpc>
                <a:spcPct val="80000"/>
              </a:lnSpc>
              <a:buFontTx/>
              <a:buNone/>
            </a:pPr>
            <a:r>
              <a:rPr lang="en-GB" sz="1800" b="1" dirty="0">
                <a:solidFill>
                  <a:srgbClr val="FF0000"/>
                </a:solidFill>
              </a:rPr>
              <a:t>POINT 1: Trade deficit will lead to decreased </a:t>
            </a:r>
            <a:r>
              <a:rPr lang="en-GB" sz="1800" b="1" u="sng" dirty="0">
                <a:solidFill>
                  <a:srgbClr val="FF0000"/>
                </a:solidFill>
              </a:rPr>
              <a:t>economic growth and unemployment </a:t>
            </a:r>
            <a:r>
              <a:rPr lang="en-GB" sz="1800" b="1" dirty="0">
                <a:solidFill>
                  <a:srgbClr val="FF0000"/>
                </a:solidFill>
              </a:rPr>
              <a:t>are bad macroeconomic implications for the UK economy of a worsening current account deficit</a:t>
            </a:r>
          </a:p>
          <a:p>
            <a:pPr marL="0" indent="0" eaLnBrk="1" hangingPunct="1">
              <a:lnSpc>
                <a:spcPct val="80000"/>
              </a:lnSpc>
              <a:buFontTx/>
              <a:buNone/>
            </a:pPr>
            <a:r>
              <a:rPr lang="en-GB" sz="1800" dirty="0"/>
              <a:t>(As) </a:t>
            </a:r>
            <a:r>
              <a:rPr lang="en-GB" sz="1800" b="1" i="1" dirty="0">
                <a:solidFill>
                  <a:schemeClr val="accent2"/>
                </a:solidFill>
              </a:rPr>
              <a:t>AD falling, </a:t>
            </a:r>
            <a:r>
              <a:rPr lang="en-GB" sz="1800" dirty="0"/>
              <a:t>leading to lower growth and higher unemployment.  Talk about multiplier and reliance on particular regions of the UK – e.g. ship building on Tyneside (exports falling in this industry led to mass unemployment) – Explain using diagram of AD curve shifting to the left</a:t>
            </a:r>
          </a:p>
          <a:p>
            <a:pPr marL="0" indent="0" eaLnBrk="1" hangingPunct="1">
              <a:lnSpc>
                <a:spcPct val="80000"/>
              </a:lnSpc>
              <a:buFontTx/>
              <a:buNone/>
            </a:pPr>
            <a:r>
              <a:rPr lang="en-GB" sz="1800" dirty="0"/>
              <a:t>(As) </a:t>
            </a:r>
            <a:r>
              <a:rPr lang="en-GB" sz="1800" b="1" i="1" dirty="0">
                <a:solidFill>
                  <a:schemeClr val="accent2"/>
                </a:solidFill>
              </a:rPr>
              <a:t>Structural Problem?  </a:t>
            </a:r>
            <a:r>
              <a:rPr lang="en-GB" sz="1800" dirty="0"/>
              <a:t>Makes the situation even worse.  Sign of an unbalanced economy (weakened industrial base with a high level of consumer spending – maybe a sign of too much personal debt?).  Countries cannot always rely on a surplus on the financial account to fund their current account. - Explain</a:t>
            </a:r>
          </a:p>
          <a:p>
            <a:pPr marL="0" indent="0" eaLnBrk="1" hangingPunct="1">
              <a:lnSpc>
                <a:spcPct val="80000"/>
              </a:lnSpc>
              <a:buFontTx/>
              <a:buNone/>
            </a:pPr>
            <a:r>
              <a:rPr lang="en-GB" sz="1800" dirty="0"/>
              <a:t>(Ae) </a:t>
            </a:r>
            <a:r>
              <a:rPr lang="en-GB" sz="1800" b="1" i="1" dirty="0">
                <a:solidFill>
                  <a:schemeClr val="accent2"/>
                </a:solidFill>
              </a:rPr>
              <a:t>Having a floating exchange rate </a:t>
            </a:r>
            <a:r>
              <a:rPr lang="en-GB" sz="1800" dirty="0"/>
              <a:t>(adjustable exchange rate) means the effect might be less because as the deficit worsens, the exchange rate will depreciate and this will mean more exports and less imports</a:t>
            </a:r>
          </a:p>
          <a:p>
            <a:pPr marL="0" indent="0" eaLnBrk="1" hangingPunct="1">
              <a:lnSpc>
                <a:spcPct val="80000"/>
              </a:lnSpc>
              <a:buFontTx/>
              <a:buNone/>
            </a:pPr>
            <a:r>
              <a:rPr lang="en-GB" sz="1800" dirty="0"/>
              <a:t>(Ae) </a:t>
            </a:r>
            <a:r>
              <a:rPr lang="en-GB" sz="1800" b="1" i="1" dirty="0">
                <a:solidFill>
                  <a:schemeClr val="accent2"/>
                </a:solidFill>
              </a:rPr>
              <a:t>Effect might only be cyclical </a:t>
            </a:r>
            <a:r>
              <a:rPr lang="en-GB" sz="1800" dirty="0"/>
              <a:t>(i.e. period of a boom might be sucking more imports in – leads to longer run economic growth? OR a global recession means countries aren’t buying our imports?) – explain.</a:t>
            </a:r>
          </a:p>
          <a:p>
            <a:pPr marL="0" indent="0" eaLnBrk="1" hangingPunct="1">
              <a:lnSpc>
                <a:spcPct val="80000"/>
              </a:lnSpc>
              <a:buFontTx/>
              <a:buNone/>
            </a:pPr>
            <a:r>
              <a:rPr lang="en-GB" sz="1800" dirty="0"/>
              <a:t>(Ae) </a:t>
            </a:r>
            <a:r>
              <a:rPr lang="en-GB" sz="1800" b="1" i="1" dirty="0">
                <a:solidFill>
                  <a:schemeClr val="accent2">
                    <a:lumMod val="75000"/>
                  </a:schemeClr>
                </a:solidFill>
              </a:rPr>
              <a:t>Foreign capital inflows help to pay for this </a:t>
            </a:r>
            <a:r>
              <a:rPr lang="en-GB" sz="1800" dirty="0"/>
              <a:t>- globalisation means these are easy to come by.  81% of UK capital inflows is from stable FDI not unpredictable ‘hot money flows’</a:t>
            </a:r>
          </a:p>
          <a:p>
            <a:pPr marL="0" indent="0" eaLnBrk="1" hangingPunct="1">
              <a:lnSpc>
                <a:spcPct val="80000"/>
              </a:lnSpc>
              <a:buFontTx/>
              <a:buNone/>
            </a:pPr>
            <a:endParaRPr lang="en-GB" sz="1050" dirty="0"/>
          </a:p>
          <a:p>
            <a:pPr marL="0" indent="0" eaLnBrk="1" hangingPunct="1">
              <a:lnSpc>
                <a:spcPct val="80000"/>
              </a:lnSpc>
              <a:buFontTx/>
              <a:buNone/>
            </a:pPr>
            <a:r>
              <a:rPr lang="en-GB" sz="1800" b="1" dirty="0">
                <a:solidFill>
                  <a:srgbClr val="FF0000"/>
                </a:solidFill>
              </a:rPr>
              <a:t>POINT 2: Deflationary pressures are good macroeconomic implications for the UK economy of a worsening current account deficit</a:t>
            </a:r>
          </a:p>
          <a:p>
            <a:pPr marL="0" indent="0" eaLnBrk="1" hangingPunct="1">
              <a:lnSpc>
                <a:spcPct val="80000"/>
              </a:lnSpc>
              <a:buFontTx/>
              <a:buNone/>
            </a:pPr>
            <a:r>
              <a:rPr lang="en-GB" sz="1800" dirty="0"/>
              <a:t>(As) </a:t>
            </a:r>
            <a:r>
              <a:rPr lang="en-GB" sz="1800" b="1" i="1" dirty="0">
                <a:solidFill>
                  <a:schemeClr val="accent2"/>
                </a:solidFill>
              </a:rPr>
              <a:t>AD falling – </a:t>
            </a:r>
            <a:r>
              <a:rPr lang="en-GB" sz="1800" dirty="0"/>
              <a:t>price fall = especially in an overheating economy – consequences of this to the overall economy?  Greater platform for longer term growth etc. – Explain why (referring to initial AD graph).  Can reverse the trade deficit if prices domestically are falling.</a:t>
            </a:r>
          </a:p>
          <a:p>
            <a:pPr marL="0" indent="0" eaLnBrk="1" hangingPunct="1">
              <a:lnSpc>
                <a:spcPct val="80000"/>
              </a:lnSpc>
              <a:buFontTx/>
              <a:buNone/>
            </a:pPr>
            <a:r>
              <a:rPr lang="en-GB" sz="1800" dirty="0"/>
              <a:t>(Ae) </a:t>
            </a:r>
            <a:r>
              <a:rPr lang="en-GB" sz="1800" b="1" i="1" dirty="0">
                <a:solidFill>
                  <a:schemeClr val="accent2"/>
                </a:solidFill>
              </a:rPr>
              <a:t>Danger of deflationary spiral with recession?  </a:t>
            </a:r>
            <a:r>
              <a:rPr lang="en-GB" sz="1800" dirty="0"/>
              <a:t>Especially at the moment in a time of low growth!  We don’t want to be the next Japan (over a decade of stagnant growth and high unemployment – ouch)  Explain.</a:t>
            </a:r>
          </a:p>
        </p:txBody>
      </p:sp>
    </p:spTree>
    <p:extLst>
      <p:ext uri="{BB962C8B-B14F-4D97-AF65-F5344CB8AC3E}">
        <p14:creationId xmlns:p14="http://schemas.microsoft.com/office/powerpoint/2010/main" val="25113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126"/>
          <p:cNvSpPr/>
          <p:nvPr/>
        </p:nvSpPr>
        <p:spPr>
          <a:xfrm>
            <a:off x="2080179" y="4988045"/>
            <a:ext cx="3287448" cy="179044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2" name="Title 1"/>
          <p:cNvSpPr>
            <a:spLocks noGrp="1"/>
          </p:cNvSpPr>
          <p:nvPr>
            <p:ph type="title"/>
          </p:nvPr>
        </p:nvSpPr>
        <p:spPr>
          <a:xfrm>
            <a:off x="457200" y="26595"/>
            <a:ext cx="8229600" cy="1248578"/>
          </a:xfrm>
        </p:spPr>
        <p:txBody>
          <a:bodyPr>
            <a:normAutofit fontScale="90000"/>
          </a:bodyPr>
          <a:lstStyle/>
          <a:p>
            <a:r>
              <a:rPr lang="en-US" sz="3600" b="1" dirty="0"/>
              <a:t>CORRECTING DEFICITS</a:t>
            </a:r>
            <a:br>
              <a:rPr lang="en-US" sz="3600" b="1" dirty="0"/>
            </a:br>
            <a:r>
              <a:rPr lang="en-US" sz="2400" b="1" dirty="0">
                <a:solidFill>
                  <a:srgbClr val="FF0000"/>
                </a:solidFill>
              </a:rPr>
              <a:t>In theory, why will a current account deficit not last and correct itself if there is a floating exchange rate?</a:t>
            </a:r>
            <a:endParaRPr lang="en-US" sz="1800" b="1" dirty="0">
              <a:solidFill>
                <a:srgbClr val="FF0000"/>
              </a:solidFill>
            </a:endParaRPr>
          </a:p>
        </p:txBody>
      </p:sp>
      <p:grpSp>
        <p:nvGrpSpPr>
          <p:cNvPr id="11" name="Group 10"/>
          <p:cNvGrpSpPr/>
          <p:nvPr/>
        </p:nvGrpSpPr>
        <p:grpSpPr>
          <a:xfrm>
            <a:off x="1189608" y="2299316"/>
            <a:ext cx="1748901" cy="2554545"/>
            <a:chOff x="1189608" y="2743200"/>
            <a:chExt cx="1748901" cy="2554545"/>
          </a:xfrm>
        </p:grpSpPr>
        <p:sp>
          <p:nvSpPr>
            <p:cNvPr id="3" name="TextBox 2"/>
            <p:cNvSpPr txBox="1"/>
            <p:nvPr/>
          </p:nvSpPr>
          <p:spPr>
            <a:xfrm>
              <a:off x="1189608" y="2743200"/>
              <a:ext cx="1748901" cy="2554545"/>
            </a:xfrm>
            <a:prstGeom prst="rect">
              <a:avLst/>
            </a:prstGeom>
            <a:solidFill>
              <a:schemeClr val="bg1"/>
            </a:solidFill>
            <a:ln>
              <a:solidFill>
                <a:schemeClr val="tx1"/>
              </a:solidFill>
            </a:ln>
          </p:spPr>
          <p:txBody>
            <a:bodyPr wrap="square" rtlCol="0">
              <a:spAutoFit/>
            </a:bodyPr>
            <a:lstStyle/>
            <a:p>
              <a:pPr algn="ctr"/>
              <a:r>
                <a:rPr lang="en-GB" sz="3200" dirty="0">
                  <a:latin typeface="Tw Cen MT Condensed" panose="020B0606020104020203" pitchFamily="34" charset="0"/>
                </a:rPr>
                <a:t>Current Account in Deficit  </a:t>
              </a:r>
            </a:p>
            <a:p>
              <a:pPr algn="ctr"/>
              <a:endParaRPr lang="en-GB" sz="3200" dirty="0">
                <a:latin typeface="Tw Cen MT Condensed" panose="020B0606020104020203" pitchFamily="34" charset="0"/>
              </a:endParaRPr>
            </a:p>
            <a:p>
              <a:pPr algn="ctr"/>
              <a:r>
                <a:rPr lang="en-GB" sz="3200" dirty="0">
                  <a:latin typeface="Tw Cen MT Condensed" panose="020B0606020104020203" pitchFamily="34" charset="0"/>
                </a:rPr>
                <a:t>X   	M</a:t>
              </a:r>
            </a:p>
          </p:txBody>
        </p:sp>
        <p:cxnSp>
          <p:nvCxnSpPr>
            <p:cNvPr id="5" name="Straight Arrow Connector 4"/>
            <p:cNvCxnSpPr/>
            <p:nvPr/>
          </p:nvCxnSpPr>
          <p:spPr>
            <a:xfrm>
              <a:off x="1793289" y="4767308"/>
              <a:ext cx="0" cy="450537"/>
            </a:xfrm>
            <a:prstGeom prst="straightConnector1">
              <a:avLst/>
            </a:prstGeom>
            <a:ln w="666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2800904" y="4767308"/>
              <a:ext cx="0" cy="426872"/>
            </a:xfrm>
            <a:prstGeom prst="straightConnector1">
              <a:avLst/>
            </a:prstGeom>
            <a:ln w="66675">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3428260" y="2299316"/>
            <a:ext cx="2874886" cy="2554545"/>
          </a:xfrm>
          <a:prstGeom prst="rect">
            <a:avLst/>
          </a:prstGeom>
          <a:solidFill>
            <a:schemeClr val="bg1"/>
          </a:solidFill>
          <a:ln>
            <a:solidFill>
              <a:schemeClr val="tx1"/>
            </a:solidFill>
          </a:ln>
        </p:spPr>
        <p:txBody>
          <a:bodyPr wrap="square" rtlCol="0">
            <a:spAutoFit/>
          </a:bodyPr>
          <a:lstStyle/>
          <a:p>
            <a:pPr algn="ctr"/>
            <a:endParaRPr lang="en-GB" sz="3200" dirty="0">
              <a:latin typeface="Tw Cen MT Condensed" panose="020B0606020104020203" pitchFamily="34" charset="0"/>
            </a:endParaRPr>
          </a:p>
          <a:p>
            <a:pPr algn="ctr"/>
            <a:endParaRPr lang="en-GB" sz="3200" dirty="0">
              <a:latin typeface="Tw Cen MT Condensed" panose="020B0606020104020203" pitchFamily="34" charset="0"/>
            </a:endParaRPr>
          </a:p>
          <a:p>
            <a:pPr algn="ctr"/>
            <a:endParaRPr lang="en-GB" sz="3200" dirty="0">
              <a:latin typeface="Tw Cen MT Condensed" panose="020B0606020104020203" pitchFamily="34" charset="0"/>
            </a:endParaRPr>
          </a:p>
          <a:p>
            <a:pPr algn="ctr"/>
            <a:endParaRPr lang="en-GB" sz="3200" dirty="0">
              <a:latin typeface="Tw Cen MT Condensed" panose="020B0606020104020203" pitchFamily="34" charset="0"/>
            </a:endParaRPr>
          </a:p>
          <a:p>
            <a:pPr algn="ctr"/>
            <a:endParaRPr lang="en-GB" sz="3200" dirty="0">
              <a:latin typeface="Tw Cen MT Condensed" panose="020B0606020104020203" pitchFamily="34" charset="0"/>
            </a:endParaRPr>
          </a:p>
        </p:txBody>
      </p:sp>
      <p:cxnSp>
        <p:nvCxnSpPr>
          <p:cNvPr id="17" name="Straight Connector 16"/>
          <p:cNvCxnSpPr/>
          <p:nvPr/>
        </p:nvCxnSpPr>
        <p:spPr>
          <a:xfrm>
            <a:off x="3959441" y="2592280"/>
            <a:ext cx="0" cy="19353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959441" y="4527612"/>
            <a:ext cx="1837677"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797118" y="4380964"/>
            <a:ext cx="304892" cy="369332"/>
          </a:xfrm>
          <a:prstGeom prst="rect">
            <a:avLst/>
          </a:prstGeom>
          <a:noFill/>
        </p:spPr>
        <p:txBody>
          <a:bodyPr wrap="none" rtlCol="0">
            <a:spAutoFit/>
          </a:bodyPr>
          <a:lstStyle/>
          <a:p>
            <a:r>
              <a:rPr lang="en-GB" b="1" dirty="0">
                <a:latin typeface="Tw Cen MT Condensed" panose="020B0606020104020203" pitchFamily="34" charset="0"/>
              </a:rPr>
              <a:t>Q</a:t>
            </a:r>
          </a:p>
        </p:txBody>
      </p:sp>
      <p:sp>
        <p:nvSpPr>
          <p:cNvPr id="21" name="TextBox 20"/>
          <p:cNvSpPr txBox="1"/>
          <p:nvPr/>
        </p:nvSpPr>
        <p:spPr>
          <a:xfrm>
            <a:off x="3619283" y="2301538"/>
            <a:ext cx="285656" cy="369332"/>
          </a:xfrm>
          <a:prstGeom prst="rect">
            <a:avLst/>
          </a:prstGeom>
          <a:noFill/>
        </p:spPr>
        <p:txBody>
          <a:bodyPr wrap="none" rtlCol="0">
            <a:spAutoFit/>
          </a:bodyPr>
          <a:lstStyle/>
          <a:p>
            <a:r>
              <a:rPr lang="en-GB" b="1" dirty="0">
                <a:latin typeface="Tw Cen MT Condensed" panose="020B0606020104020203" pitchFamily="34" charset="0"/>
              </a:rPr>
              <a:t>£</a:t>
            </a:r>
          </a:p>
        </p:txBody>
      </p:sp>
      <p:cxnSp>
        <p:nvCxnSpPr>
          <p:cNvPr id="23" name="Straight Connector 22"/>
          <p:cNvCxnSpPr/>
          <p:nvPr/>
        </p:nvCxnSpPr>
        <p:spPr>
          <a:xfrm>
            <a:off x="4136994" y="2592280"/>
            <a:ext cx="1526959" cy="178868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4111992" y="2665604"/>
            <a:ext cx="1510610" cy="171536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772388" y="4496670"/>
            <a:ext cx="258404" cy="261610"/>
          </a:xfrm>
          <a:prstGeom prst="rect">
            <a:avLst/>
          </a:prstGeom>
          <a:noFill/>
        </p:spPr>
        <p:txBody>
          <a:bodyPr wrap="none" rtlCol="0">
            <a:spAutoFit/>
          </a:bodyPr>
          <a:lstStyle/>
          <a:p>
            <a:r>
              <a:rPr lang="en-GB" sz="1100" b="1" dirty="0">
                <a:latin typeface="Tw Cen MT Condensed" panose="020B0606020104020203" pitchFamily="34" charset="0"/>
              </a:rPr>
              <a:t>Q</a:t>
            </a:r>
          </a:p>
        </p:txBody>
      </p:sp>
      <p:cxnSp>
        <p:nvCxnSpPr>
          <p:cNvPr id="27" name="Straight Connector 26"/>
          <p:cNvCxnSpPr/>
          <p:nvPr/>
        </p:nvCxnSpPr>
        <p:spPr>
          <a:xfrm flipV="1">
            <a:off x="4572000" y="2921485"/>
            <a:ext cx="1377518" cy="1529927"/>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070641" y="3187083"/>
            <a:ext cx="1115398" cy="123696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5567682" y="2448588"/>
            <a:ext cx="351378" cy="369332"/>
          </a:xfrm>
          <a:prstGeom prst="rect">
            <a:avLst/>
          </a:prstGeom>
          <a:noFill/>
        </p:spPr>
        <p:txBody>
          <a:bodyPr wrap="none" rtlCol="0">
            <a:spAutoFit/>
          </a:bodyPr>
          <a:lstStyle/>
          <a:p>
            <a:r>
              <a:rPr lang="en-GB" b="1" dirty="0">
                <a:latin typeface="Tw Cen MT Condensed" panose="020B0606020104020203" pitchFamily="34" charset="0"/>
              </a:rPr>
              <a:t>S</a:t>
            </a:r>
            <a:r>
              <a:rPr lang="en-GB" sz="1200" b="1" dirty="0">
                <a:latin typeface="Tw Cen MT Condensed" panose="020B0606020104020203" pitchFamily="34" charset="0"/>
              </a:rPr>
              <a:t>1</a:t>
            </a:r>
          </a:p>
        </p:txBody>
      </p:sp>
      <p:sp>
        <p:nvSpPr>
          <p:cNvPr id="33" name="TextBox 32"/>
          <p:cNvSpPr txBox="1"/>
          <p:nvPr/>
        </p:nvSpPr>
        <p:spPr>
          <a:xfrm>
            <a:off x="5891692" y="2643402"/>
            <a:ext cx="351378" cy="369332"/>
          </a:xfrm>
          <a:prstGeom prst="rect">
            <a:avLst/>
          </a:prstGeom>
          <a:noFill/>
        </p:spPr>
        <p:txBody>
          <a:bodyPr wrap="none" rtlCol="0">
            <a:spAutoFit/>
          </a:bodyPr>
          <a:lstStyle/>
          <a:p>
            <a:r>
              <a:rPr lang="en-GB" b="1" dirty="0">
                <a:latin typeface="Tw Cen MT Condensed" panose="020B0606020104020203" pitchFamily="34" charset="0"/>
              </a:rPr>
              <a:t>S</a:t>
            </a:r>
            <a:r>
              <a:rPr lang="en-GB" sz="1200" b="1" dirty="0">
                <a:latin typeface="Tw Cen MT Condensed" panose="020B0606020104020203" pitchFamily="34" charset="0"/>
              </a:rPr>
              <a:t>2</a:t>
            </a:r>
          </a:p>
        </p:txBody>
      </p:sp>
      <p:sp>
        <p:nvSpPr>
          <p:cNvPr id="34" name="TextBox 33"/>
          <p:cNvSpPr txBox="1"/>
          <p:nvPr/>
        </p:nvSpPr>
        <p:spPr>
          <a:xfrm>
            <a:off x="5650587" y="4095885"/>
            <a:ext cx="380232" cy="369332"/>
          </a:xfrm>
          <a:prstGeom prst="rect">
            <a:avLst/>
          </a:prstGeom>
          <a:noFill/>
        </p:spPr>
        <p:txBody>
          <a:bodyPr wrap="none" rtlCol="0">
            <a:spAutoFit/>
          </a:bodyPr>
          <a:lstStyle/>
          <a:p>
            <a:r>
              <a:rPr lang="en-GB" b="1" dirty="0">
                <a:latin typeface="Tw Cen MT Condensed" panose="020B0606020104020203" pitchFamily="34" charset="0"/>
              </a:rPr>
              <a:t>D</a:t>
            </a:r>
            <a:r>
              <a:rPr lang="en-GB" sz="1200" b="1" dirty="0">
                <a:latin typeface="Tw Cen MT Condensed" panose="020B0606020104020203" pitchFamily="34" charset="0"/>
              </a:rPr>
              <a:t>1</a:t>
            </a:r>
          </a:p>
        </p:txBody>
      </p:sp>
      <p:sp>
        <p:nvSpPr>
          <p:cNvPr id="35" name="TextBox 34"/>
          <p:cNvSpPr txBox="1"/>
          <p:nvPr/>
        </p:nvSpPr>
        <p:spPr>
          <a:xfrm>
            <a:off x="5119816" y="4155324"/>
            <a:ext cx="380232" cy="369332"/>
          </a:xfrm>
          <a:prstGeom prst="rect">
            <a:avLst/>
          </a:prstGeom>
          <a:noFill/>
        </p:spPr>
        <p:txBody>
          <a:bodyPr wrap="none" rtlCol="0">
            <a:spAutoFit/>
          </a:bodyPr>
          <a:lstStyle/>
          <a:p>
            <a:r>
              <a:rPr lang="en-GB" b="1" dirty="0">
                <a:latin typeface="Tw Cen MT Condensed" panose="020B0606020104020203" pitchFamily="34" charset="0"/>
              </a:rPr>
              <a:t>D</a:t>
            </a:r>
            <a:r>
              <a:rPr lang="en-GB" sz="1200" b="1" dirty="0">
                <a:latin typeface="Tw Cen MT Condensed" panose="020B0606020104020203" pitchFamily="34" charset="0"/>
              </a:rPr>
              <a:t>2</a:t>
            </a:r>
          </a:p>
        </p:txBody>
      </p:sp>
      <p:cxnSp>
        <p:nvCxnSpPr>
          <p:cNvPr id="37" name="Straight Connector 36"/>
          <p:cNvCxnSpPr/>
          <p:nvPr/>
        </p:nvCxnSpPr>
        <p:spPr>
          <a:xfrm>
            <a:off x="4900473" y="3482479"/>
            <a:ext cx="0" cy="1042177"/>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3966494" y="3482479"/>
            <a:ext cx="919874" cy="0"/>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966494" y="3805565"/>
            <a:ext cx="1169928" cy="0"/>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966494" y="4095885"/>
            <a:ext cx="911785" cy="0"/>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3689794" y="3342447"/>
            <a:ext cx="287258" cy="261610"/>
          </a:xfrm>
          <a:prstGeom prst="rect">
            <a:avLst/>
          </a:prstGeom>
          <a:noFill/>
        </p:spPr>
        <p:txBody>
          <a:bodyPr wrap="none" rtlCol="0">
            <a:spAutoFit/>
          </a:bodyPr>
          <a:lstStyle/>
          <a:p>
            <a:r>
              <a:rPr lang="en-GB" sz="1100" b="1" dirty="0">
                <a:latin typeface="Tw Cen MT Condensed" panose="020B0606020104020203" pitchFamily="34" charset="0"/>
              </a:rPr>
              <a:t>£</a:t>
            </a:r>
            <a:r>
              <a:rPr lang="en-GB" sz="700" b="1" dirty="0">
                <a:latin typeface="Tw Cen MT Condensed" panose="020B0606020104020203" pitchFamily="34" charset="0"/>
              </a:rPr>
              <a:t>1</a:t>
            </a:r>
          </a:p>
        </p:txBody>
      </p:sp>
      <p:sp>
        <p:nvSpPr>
          <p:cNvPr id="49" name="TextBox 48"/>
          <p:cNvSpPr txBox="1"/>
          <p:nvPr/>
        </p:nvSpPr>
        <p:spPr>
          <a:xfrm>
            <a:off x="3691351" y="3664159"/>
            <a:ext cx="287258" cy="261610"/>
          </a:xfrm>
          <a:prstGeom prst="rect">
            <a:avLst/>
          </a:prstGeom>
          <a:noFill/>
        </p:spPr>
        <p:txBody>
          <a:bodyPr wrap="none" rtlCol="0">
            <a:spAutoFit/>
          </a:bodyPr>
          <a:lstStyle/>
          <a:p>
            <a:r>
              <a:rPr lang="en-GB" sz="1100" b="1" dirty="0">
                <a:latin typeface="Tw Cen MT Condensed" panose="020B0606020104020203" pitchFamily="34" charset="0"/>
              </a:rPr>
              <a:t>£</a:t>
            </a:r>
            <a:r>
              <a:rPr lang="en-GB" sz="700" b="1" dirty="0">
                <a:latin typeface="Tw Cen MT Condensed" panose="020B0606020104020203" pitchFamily="34" charset="0"/>
              </a:rPr>
              <a:t>2</a:t>
            </a:r>
          </a:p>
        </p:txBody>
      </p:sp>
      <p:sp>
        <p:nvSpPr>
          <p:cNvPr id="50" name="TextBox 49"/>
          <p:cNvSpPr txBox="1"/>
          <p:nvPr/>
        </p:nvSpPr>
        <p:spPr>
          <a:xfrm>
            <a:off x="3692908" y="3951858"/>
            <a:ext cx="287258" cy="261610"/>
          </a:xfrm>
          <a:prstGeom prst="rect">
            <a:avLst/>
          </a:prstGeom>
          <a:noFill/>
        </p:spPr>
        <p:txBody>
          <a:bodyPr wrap="none" rtlCol="0">
            <a:spAutoFit/>
          </a:bodyPr>
          <a:lstStyle/>
          <a:p>
            <a:r>
              <a:rPr lang="en-GB" sz="1100" b="1" dirty="0">
                <a:latin typeface="Tw Cen MT Condensed" panose="020B0606020104020203" pitchFamily="34" charset="0"/>
              </a:rPr>
              <a:t>£</a:t>
            </a:r>
            <a:r>
              <a:rPr lang="en-GB" sz="700" b="1" dirty="0">
                <a:latin typeface="Tw Cen MT Condensed" panose="020B0606020104020203" pitchFamily="34" charset="0"/>
              </a:rPr>
              <a:t>3</a:t>
            </a:r>
          </a:p>
        </p:txBody>
      </p:sp>
      <p:cxnSp>
        <p:nvCxnSpPr>
          <p:cNvPr id="52" name="Straight Arrow Connector 51"/>
          <p:cNvCxnSpPr/>
          <p:nvPr/>
        </p:nvCxnSpPr>
        <p:spPr>
          <a:xfrm>
            <a:off x="3619283" y="3391314"/>
            <a:ext cx="0" cy="8072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4" name="Oval 53"/>
          <p:cNvSpPr/>
          <p:nvPr/>
        </p:nvSpPr>
        <p:spPr>
          <a:xfrm>
            <a:off x="4829451" y="3408954"/>
            <a:ext cx="142043" cy="14705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b="1" dirty="0">
                <a:latin typeface="Tw Cen MT Condensed" panose="020B0606020104020203" pitchFamily="34" charset="0"/>
              </a:rPr>
              <a:t>A</a:t>
            </a:r>
          </a:p>
        </p:txBody>
      </p:sp>
      <p:sp>
        <p:nvSpPr>
          <p:cNvPr id="55" name="Oval 54"/>
          <p:cNvSpPr/>
          <p:nvPr/>
        </p:nvSpPr>
        <p:spPr>
          <a:xfrm>
            <a:off x="5106140" y="3708074"/>
            <a:ext cx="142043" cy="14705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b="1" dirty="0">
                <a:latin typeface="Tw Cen MT Condensed" panose="020B0606020104020203" pitchFamily="34" charset="0"/>
              </a:rPr>
              <a:t>B</a:t>
            </a:r>
          </a:p>
        </p:txBody>
      </p:sp>
      <p:sp>
        <p:nvSpPr>
          <p:cNvPr id="56" name="Oval 55"/>
          <p:cNvSpPr/>
          <p:nvPr/>
        </p:nvSpPr>
        <p:spPr>
          <a:xfrm>
            <a:off x="4830191" y="4019740"/>
            <a:ext cx="142043" cy="14705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b="1" dirty="0">
                <a:latin typeface="Tw Cen MT Condensed" panose="020B0606020104020203" pitchFamily="34" charset="0"/>
              </a:rPr>
              <a:t>C</a:t>
            </a:r>
          </a:p>
        </p:txBody>
      </p:sp>
      <p:sp>
        <p:nvSpPr>
          <p:cNvPr id="57" name="TextBox 56"/>
          <p:cNvSpPr txBox="1"/>
          <p:nvPr/>
        </p:nvSpPr>
        <p:spPr>
          <a:xfrm>
            <a:off x="7047030" y="2301538"/>
            <a:ext cx="1746554" cy="2554545"/>
          </a:xfrm>
          <a:prstGeom prst="rect">
            <a:avLst/>
          </a:prstGeom>
          <a:solidFill>
            <a:schemeClr val="bg1"/>
          </a:solidFill>
          <a:ln>
            <a:solidFill>
              <a:schemeClr val="tx1"/>
            </a:solidFill>
          </a:ln>
        </p:spPr>
        <p:txBody>
          <a:bodyPr wrap="square" rtlCol="0">
            <a:spAutoFit/>
          </a:bodyPr>
          <a:lstStyle/>
          <a:p>
            <a:pPr algn="ctr"/>
            <a:endParaRPr lang="en-GB" sz="3200" dirty="0">
              <a:latin typeface="Tw Cen MT Condensed" panose="020B0606020104020203" pitchFamily="34" charset="0"/>
            </a:endParaRPr>
          </a:p>
          <a:p>
            <a:pPr algn="ctr"/>
            <a:endParaRPr lang="en-GB" sz="3200" dirty="0">
              <a:latin typeface="Tw Cen MT Condensed" panose="020B0606020104020203" pitchFamily="34" charset="0"/>
            </a:endParaRPr>
          </a:p>
          <a:p>
            <a:pPr algn="ctr"/>
            <a:endParaRPr lang="en-GB" sz="3200" dirty="0">
              <a:latin typeface="Tw Cen MT Condensed" panose="020B0606020104020203" pitchFamily="34" charset="0"/>
            </a:endParaRPr>
          </a:p>
          <a:p>
            <a:pPr algn="ctr"/>
            <a:endParaRPr lang="en-GB" sz="3200" dirty="0">
              <a:latin typeface="Tw Cen MT Condensed" panose="020B0606020104020203" pitchFamily="34" charset="0"/>
            </a:endParaRPr>
          </a:p>
          <a:p>
            <a:pPr algn="ctr"/>
            <a:endParaRPr lang="en-GB" sz="3200" dirty="0">
              <a:latin typeface="Tw Cen MT Condensed" panose="020B0606020104020203" pitchFamily="34" charset="0"/>
            </a:endParaRPr>
          </a:p>
        </p:txBody>
      </p:sp>
      <p:sp>
        <p:nvSpPr>
          <p:cNvPr id="58" name="TextBox 57"/>
          <p:cNvSpPr txBox="1"/>
          <p:nvPr/>
        </p:nvSpPr>
        <p:spPr>
          <a:xfrm>
            <a:off x="7047649" y="3250049"/>
            <a:ext cx="364202" cy="584775"/>
          </a:xfrm>
          <a:prstGeom prst="rect">
            <a:avLst/>
          </a:prstGeom>
          <a:noFill/>
        </p:spPr>
        <p:txBody>
          <a:bodyPr wrap="none" rtlCol="0">
            <a:spAutoFit/>
          </a:bodyPr>
          <a:lstStyle/>
          <a:p>
            <a:r>
              <a:rPr lang="en-GB" sz="3200" b="1" dirty="0">
                <a:latin typeface="Tw Cen MT Condensed" panose="020B0606020104020203" pitchFamily="34" charset="0"/>
              </a:rPr>
              <a:t>£</a:t>
            </a:r>
          </a:p>
        </p:txBody>
      </p:sp>
      <p:sp>
        <p:nvSpPr>
          <p:cNvPr id="59" name="TextBox 58"/>
          <p:cNvSpPr txBox="1"/>
          <p:nvPr/>
        </p:nvSpPr>
        <p:spPr>
          <a:xfrm>
            <a:off x="7714962" y="2535680"/>
            <a:ext cx="377026" cy="584775"/>
          </a:xfrm>
          <a:prstGeom prst="rect">
            <a:avLst/>
          </a:prstGeom>
          <a:noFill/>
        </p:spPr>
        <p:txBody>
          <a:bodyPr wrap="none" rtlCol="0">
            <a:spAutoFit/>
          </a:bodyPr>
          <a:lstStyle/>
          <a:p>
            <a:r>
              <a:rPr lang="en-GB" sz="3200" b="1" dirty="0">
                <a:latin typeface="Tw Cen MT Condensed" panose="020B0606020104020203" pitchFamily="34" charset="0"/>
              </a:rPr>
              <a:t>X</a:t>
            </a:r>
          </a:p>
        </p:txBody>
      </p:sp>
      <p:sp>
        <p:nvSpPr>
          <p:cNvPr id="60" name="TextBox 59"/>
          <p:cNvSpPr txBox="1"/>
          <p:nvPr/>
        </p:nvSpPr>
        <p:spPr>
          <a:xfrm>
            <a:off x="7608441" y="3879652"/>
            <a:ext cx="449162" cy="584775"/>
          </a:xfrm>
          <a:prstGeom prst="rect">
            <a:avLst/>
          </a:prstGeom>
          <a:noFill/>
        </p:spPr>
        <p:txBody>
          <a:bodyPr wrap="none" rtlCol="0">
            <a:spAutoFit/>
          </a:bodyPr>
          <a:lstStyle/>
          <a:p>
            <a:r>
              <a:rPr lang="en-GB" sz="3200" b="1" dirty="0">
                <a:latin typeface="Tw Cen MT Condensed" panose="020B0606020104020203" pitchFamily="34" charset="0"/>
              </a:rPr>
              <a:t>M</a:t>
            </a:r>
          </a:p>
        </p:txBody>
      </p:sp>
      <p:sp>
        <p:nvSpPr>
          <p:cNvPr id="61" name="TextBox 60"/>
          <p:cNvSpPr txBox="1"/>
          <p:nvPr/>
        </p:nvSpPr>
        <p:spPr>
          <a:xfrm>
            <a:off x="8171440" y="3164943"/>
            <a:ext cx="626666" cy="707886"/>
          </a:xfrm>
          <a:prstGeom prst="rect">
            <a:avLst/>
          </a:prstGeom>
          <a:noFill/>
        </p:spPr>
        <p:txBody>
          <a:bodyPr wrap="square" rtlCol="0">
            <a:spAutoFit/>
          </a:bodyPr>
          <a:lstStyle/>
          <a:p>
            <a:r>
              <a:rPr lang="en-GB" sz="800" b="1" dirty="0">
                <a:solidFill>
                  <a:schemeClr val="tx2"/>
                </a:solidFill>
                <a:latin typeface="Tw Cen MT Condensed" panose="020B0606020104020203" pitchFamily="34" charset="0"/>
              </a:rPr>
              <a:t>Current account increases (so deficit reduces)</a:t>
            </a:r>
          </a:p>
        </p:txBody>
      </p:sp>
      <p:sp>
        <p:nvSpPr>
          <p:cNvPr id="62" name="TextBox 61"/>
          <p:cNvSpPr txBox="1"/>
          <p:nvPr/>
        </p:nvSpPr>
        <p:spPr>
          <a:xfrm>
            <a:off x="81318" y="1809738"/>
            <a:ext cx="771748" cy="507831"/>
          </a:xfrm>
          <a:prstGeom prst="rect">
            <a:avLst/>
          </a:prstGeom>
          <a:solidFill>
            <a:schemeClr val="bg1">
              <a:lumMod val="85000"/>
            </a:schemeClr>
          </a:solidFill>
        </p:spPr>
        <p:txBody>
          <a:bodyPr wrap="square" rtlCol="0">
            <a:spAutoFit/>
          </a:bodyPr>
          <a:lstStyle/>
          <a:p>
            <a:r>
              <a:rPr lang="en-GB" sz="900" b="1" dirty="0">
                <a:latin typeface="Tw Cen MT Condensed" panose="020B0606020104020203" pitchFamily="34" charset="0"/>
              </a:rPr>
              <a:t>UK exports are not good quality</a:t>
            </a:r>
          </a:p>
        </p:txBody>
      </p:sp>
      <p:sp>
        <p:nvSpPr>
          <p:cNvPr id="63" name="TextBox 62"/>
          <p:cNvSpPr txBox="1"/>
          <p:nvPr/>
        </p:nvSpPr>
        <p:spPr>
          <a:xfrm>
            <a:off x="83863" y="2609958"/>
            <a:ext cx="769203" cy="507831"/>
          </a:xfrm>
          <a:prstGeom prst="rect">
            <a:avLst/>
          </a:prstGeom>
          <a:solidFill>
            <a:schemeClr val="bg1">
              <a:lumMod val="85000"/>
            </a:schemeClr>
          </a:solidFill>
        </p:spPr>
        <p:txBody>
          <a:bodyPr wrap="square" rtlCol="0">
            <a:spAutoFit/>
          </a:bodyPr>
          <a:lstStyle/>
          <a:p>
            <a:r>
              <a:rPr lang="en-GB" sz="900" b="1" dirty="0">
                <a:latin typeface="Tw Cen MT Condensed" panose="020B0606020104020203" pitchFamily="34" charset="0"/>
              </a:rPr>
              <a:t>UK productivity is poor</a:t>
            </a:r>
          </a:p>
        </p:txBody>
      </p:sp>
      <p:sp>
        <p:nvSpPr>
          <p:cNvPr id="64" name="TextBox 63"/>
          <p:cNvSpPr txBox="1"/>
          <p:nvPr/>
        </p:nvSpPr>
        <p:spPr>
          <a:xfrm>
            <a:off x="83863" y="3261383"/>
            <a:ext cx="769203" cy="646331"/>
          </a:xfrm>
          <a:prstGeom prst="rect">
            <a:avLst/>
          </a:prstGeom>
          <a:solidFill>
            <a:schemeClr val="bg1">
              <a:lumMod val="85000"/>
            </a:schemeClr>
          </a:solidFill>
        </p:spPr>
        <p:txBody>
          <a:bodyPr wrap="square" rtlCol="0">
            <a:spAutoFit/>
          </a:bodyPr>
          <a:lstStyle/>
          <a:p>
            <a:r>
              <a:rPr lang="en-GB" sz="900" b="1" dirty="0">
                <a:latin typeface="Tw Cen MT Condensed" panose="020B0606020104020203" pitchFamily="34" charset="0"/>
              </a:rPr>
              <a:t>Goods are cheaper to buy in foreign countries</a:t>
            </a:r>
          </a:p>
        </p:txBody>
      </p:sp>
      <p:sp>
        <p:nvSpPr>
          <p:cNvPr id="65" name="TextBox 64"/>
          <p:cNvSpPr txBox="1"/>
          <p:nvPr/>
        </p:nvSpPr>
        <p:spPr>
          <a:xfrm>
            <a:off x="77542" y="4198613"/>
            <a:ext cx="769203" cy="507831"/>
          </a:xfrm>
          <a:prstGeom prst="rect">
            <a:avLst/>
          </a:prstGeom>
          <a:solidFill>
            <a:schemeClr val="bg1">
              <a:lumMod val="85000"/>
            </a:schemeClr>
          </a:solidFill>
        </p:spPr>
        <p:txBody>
          <a:bodyPr wrap="square" rtlCol="0">
            <a:spAutoFit/>
          </a:bodyPr>
          <a:lstStyle/>
          <a:p>
            <a:r>
              <a:rPr lang="en-GB" sz="900" b="1" dirty="0">
                <a:latin typeface="Tw Cen MT Condensed" panose="020B0606020104020203" pitchFamily="34" charset="0"/>
              </a:rPr>
              <a:t>Foreign countries are in a recession</a:t>
            </a:r>
          </a:p>
        </p:txBody>
      </p:sp>
      <p:sp>
        <p:nvSpPr>
          <p:cNvPr id="66" name="TextBox 65"/>
          <p:cNvSpPr txBox="1"/>
          <p:nvPr/>
        </p:nvSpPr>
        <p:spPr>
          <a:xfrm>
            <a:off x="77955" y="5051627"/>
            <a:ext cx="769203" cy="369332"/>
          </a:xfrm>
          <a:prstGeom prst="rect">
            <a:avLst/>
          </a:prstGeom>
          <a:solidFill>
            <a:schemeClr val="bg1">
              <a:lumMod val="85000"/>
            </a:schemeClr>
          </a:solidFill>
        </p:spPr>
        <p:txBody>
          <a:bodyPr wrap="square" rtlCol="0">
            <a:spAutoFit/>
          </a:bodyPr>
          <a:lstStyle/>
          <a:p>
            <a:r>
              <a:rPr lang="en-GB" sz="900" b="1" dirty="0">
                <a:latin typeface="Tw Cen MT Condensed" panose="020B0606020104020203" pitchFamily="34" charset="0"/>
              </a:rPr>
              <a:t>UK is in a boom</a:t>
            </a:r>
          </a:p>
        </p:txBody>
      </p:sp>
      <p:cxnSp>
        <p:nvCxnSpPr>
          <p:cNvPr id="68" name="Straight Arrow Connector 67"/>
          <p:cNvCxnSpPr>
            <a:stCxn id="62" idx="3"/>
          </p:cNvCxnSpPr>
          <p:nvPr/>
        </p:nvCxnSpPr>
        <p:spPr>
          <a:xfrm>
            <a:off x="853066" y="2063654"/>
            <a:ext cx="336542" cy="754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63" idx="3"/>
          </p:cNvCxnSpPr>
          <p:nvPr/>
        </p:nvCxnSpPr>
        <p:spPr>
          <a:xfrm>
            <a:off x="853066" y="2863874"/>
            <a:ext cx="352663" cy="3232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64" idx="3"/>
            <a:endCxn id="3" idx="1"/>
          </p:cNvCxnSpPr>
          <p:nvPr/>
        </p:nvCxnSpPr>
        <p:spPr>
          <a:xfrm flipV="1">
            <a:off x="853066" y="3576589"/>
            <a:ext cx="336542" cy="79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65" idx="3"/>
          </p:cNvCxnSpPr>
          <p:nvPr/>
        </p:nvCxnSpPr>
        <p:spPr>
          <a:xfrm flipV="1">
            <a:off x="846745" y="4019741"/>
            <a:ext cx="358984" cy="4327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V="1">
            <a:off x="885217" y="4560464"/>
            <a:ext cx="310996" cy="6829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7461419" y="3342447"/>
            <a:ext cx="0" cy="450537"/>
          </a:xfrm>
          <a:prstGeom prst="straightConnector1">
            <a:avLst/>
          </a:prstGeom>
          <a:ln w="666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V="1">
            <a:off x="8218049" y="2570823"/>
            <a:ext cx="0" cy="426872"/>
          </a:xfrm>
          <a:prstGeom prst="straightConnector1">
            <a:avLst/>
          </a:prstGeom>
          <a:ln w="666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8201012" y="3983823"/>
            <a:ext cx="0" cy="481394"/>
          </a:xfrm>
          <a:prstGeom prst="straightConnector1">
            <a:avLst/>
          </a:prstGeom>
          <a:ln w="666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2938509" y="3594902"/>
            <a:ext cx="611080" cy="0"/>
          </a:xfrm>
          <a:prstGeom prst="straightConnector1">
            <a:avLst/>
          </a:prstGeom>
          <a:ln w="1206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a:stCxn id="13" idx="3"/>
            <a:endCxn id="57" idx="1"/>
          </p:cNvCxnSpPr>
          <p:nvPr/>
        </p:nvCxnSpPr>
        <p:spPr>
          <a:xfrm>
            <a:off x="6303146" y="3576589"/>
            <a:ext cx="743884" cy="2222"/>
          </a:xfrm>
          <a:prstGeom prst="straightConnector1">
            <a:avLst/>
          </a:prstGeom>
          <a:ln w="1206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V="1">
            <a:off x="7531674" y="3023962"/>
            <a:ext cx="246091" cy="2374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a:off x="7568500" y="3759783"/>
            <a:ext cx="265880" cy="2240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1205729" y="1411630"/>
            <a:ext cx="1748901" cy="553998"/>
          </a:xfrm>
          <a:prstGeom prst="rect">
            <a:avLst/>
          </a:prstGeom>
          <a:noFill/>
        </p:spPr>
        <p:txBody>
          <a:bodyPr wrap="square" rtlCol="0">
            <a:spAutoFit/>
          </a:bodyPr>
          <a:lstStyle/>
          <a:p>
            <a:r>
              <a:rPr lang="en-GB" b="1" dirty="0">
                <a:latin typeface="Tw Cen MT Condensed" panose="020B0606020104020203" pitchFamily="34" charset="0"/>
              </a:rPr>
              <a:t>Stage 1:</a:t>
            </a:r>
          </a:p>
          <a:p>
            <a:r>
              <a:rPr lang="en-GB" sz="1200" dirty="0">
                <a:latin typeface="Tw Cen MT Condensed" panose="020B0606020104020203" pitchFamily="34" charset="0"/>
              </a:rPr>
              <a:t>Current account in deficit</a:t>
            </a:r>
          </a:p>
        </p:txBody>
      </p:sp>
      <p:sp>
        <p:nvSpPr>
          <p:cNvPr id="98" name="TextBox 97"/>
          <p:cNvSpPr txBox="1"/>
          <p:nvPr/>
        </p:nvSpPr>
        <p:spPr>
          <a:xfrm>
            <a:off x="3307293" y="1411789"/>
            <a:ext cx="2599827" cy="738664"/>
          </a:xfrm>
          <a:prstGeom prst="rect">
            <a:avLst/>
          </a:prstGeom>
          <a:noFill/>
        </p:spPr>
        <p:txBody>
          <a:bodyPr wrap="square" rtlCol="0">
            <a:spAutoFit/>
          </a:bodyPr>
          <a:lstStyle/>
          <a:p>
            <a:r>
              <a:rPr lang="en-GB" b="1" dirty="0">
                <a:latin typeface="Tw Cen MT Condensed" panose="020B0606020104020203" pitchFamily="34" charset="0"/>
              </a:rPr>
              <a:t>Stage 2:</a:t>
            </a:r>
          </a:p>
          <a:p>
            <a:r>
              <a:rPr lang="en-GB" sz="1200" dirty="0">
                <a:latin typeface="Tw Cen MT Condensed" panose="020B0606020104020203" pitchFamily="34" charset="0"/>
              </a:rPr>
              <a:t>Why will the exchange rate devalue if the current account is in deficit</a:t>
            </a:r>
          </a:p>
        </p:txBody>
      </p:sp>
      <p:sp>
        <p:nvSpPr>
          <p:cNvPr id="99" name="TextBox 98"/>
          <p:cNvSpPr txBox="1"/>
          <p:nvPr/>
        </p:nvSpPr>
        <p:spPr>
          <a:xfrm>
            <a:off x="5956301" y="1769773"/>
            <a:ext cx="367408" cy="523220"/>
          </a:xfrm>
          <a:prstGeom prst="rect">
            <a:avLst/>
          </a:prstGeom>
          <a:noFill/>
        </p:spPr>
        <p:txBody>
          <a:bodyPr wrap="none" rtlCol="0">
            <a:spAutoFit/>
          </a:bodyPr>
          <a:lstStyle/>
          <a:p>
            <a:r>
              <a:rPr lang="en-GB" sz="2800" dirty="0">
                <a:latin typeface="Tw Cen MT Condensed" panose="020B0606020104020203" pitchFamily="34" charset="0"/>
              </a:rPr>
              <a:t>M</a:t>
            </a:r>
          </a:p>
        </p:txBody>
      </p:sp>
      <p:cxnSp>
        <p:nvCxnSpPr>
          <p:cNvPr id="100" name="Straight Arrow Connector 99"/>
          <p:cNvCxnSpPr/>
          <p:nvPr/>
        </p:nvCxnSpPr>
        <p:spPr>
          <a:xfrm flipV="1">
            <a:off x="6448744" y="1781121"/>
            <a:ext cx="0" cy="426872"/>
          </a:xfrm>
          <a:prstGeom prst="straightConnector1">
            <a:avLst/>
          </a:prstGeom>
          <a:ln w="666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1" name="Oval 100"/>
          <p:cNvSpPr/>
          <p:nvPr/>
        </p:nvSpPr>
        <p:spPr>
          <a:xfrm>
            <a:off x="5367627" y="2433909"/>
            <a:ext cx="1002101" cy="661720"/>
          </a:xfrm>
          <a:prstGeom prst="ellipse">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102" name="Oval 101"/>
          <p:cNvSpPr/>
          <p:nvPr/>
        </p:nvSpPr>
        <p:spPr>
          <a:xfrm>
            <a:off x="5073532" y="3996530"/>
            <a:ext cx="1002101" cy="661720"/>
          </a:xfrm>
          <a:prstGeom prst="ellipse">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103" name="TextBox 102"/>
          <p:cNvSpPr txBox="1"/>
          <p:nvPr/>
        </p:nvSpPr>
        <p:spPr>
          <a:xfrm>
            <a:off x="5907120" y="4874192"/>
            <a:ext cx="316112" cy="523220"/>
          </a:xfrm>
          <a:prstGeom prst="rect">
            <a:avLst/>
          </a:prstGeom>
          <a:noFill/>
        </p:spPr>
        <p:txBody>
          <a:bodyPr wrap="none" rtlCol="0">
            <a:spAutoFit/>
          </a:bodyPr>
          <a:lstStyle/>
          <a:p>
            <a:r>
              <a:rPr lang="en-GB" sz="2800" dirty="0">
                <a:latin typeface="Tw Cen MT Condensed" panose="020B0606020104020203" pitchFamily="34" charset="0"/>
              </a:rPr>
              <a:t>X</a:t>
            </a:r>
          </a:p>
        </p:txBody>
      </p:sp>
      <p:cxnSp>
        <p:nvCxnSpPr>
          <p:cNvPr id="104" name="Straight Arrow Connector 103"/>
          <p:cNvCxnSpPr/>
          <p:nvPr/>
        </p:nvCxnSpPr>
        <p:spPr>
          <a:xfrm>
            <a:off x="6303146" y="4910353"/>
            <a:ext cx="0" cy="531797"/>
          </a:xfrm>
          <a:prstGeom prst="straightConnector1">
            <a:avLst/>
          </a:prstGeom>
          <a:ln w="6667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6" name="Oval 105"/>
          <p:cNvSpPr/>
          <p:nvPr/>
        </p:nvSpPr>
        <p:spPr>
          <a:xfrm>
            <a:off x="5835387" y="1671234"/>
            <a:ext cx="1002101" cy="661720"/>
          </a:xfrm>
          <a:prstGeom prst="ellipse">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sp>
        <p:nvSpPr>
          <p:cNvPr id="107" name="Oval 106"/>
          <p:cNvSpPr/>
          <p:nvPr/>
        </p:nvSpPr>
        <p:spPr>
          <a:xfrm>
            <a:off x="5758600" y="4812691"/>
            <a:ext cx="1002101" cy="661720"/>
          </a:xfrm>
          <a:prstGeom prst="ellipse">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cxnSp>
        <p:nvCxnSpPr>
          <p:cNvPr id="109" name="Straight Arrow Connector 108"/>
          <p:cNvCxnSpPr/>
          <p:nvPr/>
        </p:nvCxnSpPr>
        <p:spPr>
          <a:xfrm flipV="1">
            <a:off x="5949518" y="2165132"/>
            <a:ext cx="142909" cy="4782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a:off x="5641698" y="4624892"/>
            <a:ext cx="535233" cy="3631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7004166" y="1446620"/>
            <a:ext cx="1980580" cy="738664"/>
          </a:xfrm>
          <a:prstGeom prst="rect">
            <a:avLst/>
          </a:prstGeom>
          <a:noFill/>
        </p:spPr>
        <p:txBody>
          <a:bodyPr wrap="square" rtlCol="0">
            <a:spAutoFit/>
          </a:bodyPr>
          <a:lstStyle/>
          <a:p>
            <a:r>
              <a:rPr lang="en-GB" b="1" dirty="0">
                <a:latin typeface="Tw Cen MT Condensed" panose="020B0606020104020203" pitchFamily="34" charset="0"/>
              </a:rPr>
              <a:t>Stage 3:</a:t>
            </a:r>
          </a:p>
          <a:p>
            <a:r>
              <a:rPr lang="en-GB" sz="1200" dirty="0">
                <a:latin typeface="Tw Cen MT Condensed" panose="020B0606020104020203" pitchFamily="34" charset="0"/>
              </a:rPr>
              <a:t>Devalued exchange rate’s effect on current account</a:t>
            </a:r>
          </a:p>
        </p:txBody>
      </p:sp>
      <p:cxnSp>
        <p:nvCxnSpPr>
          <p:cNvPr id="119" name="Straight Connector 118"/>
          <p:cNvCxnSpPr/>
          <p:nvPr/>
        </p:nvCxnSpPr>
        <p:spPr>
          <a:xfrm>
            <a:off x="2800904" y="5135802"/>
            <a:ext cx="0" cy="151347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2800904" y="5893904"/>
            <a:ext cx="1827436" cy="0"/>
          </a:xfrm>
          <a:prstGeom prst="line">
            <a:avLst/>
          </a:prstGeom>
        </p:spPr>
        <p:style>
          <a:lnRef idx="2">
            <a:schemeClr val="accent1"/>
          </a:lnRef>
          <a:fillRef idx="0">
            <a:schemeClr val="accent1"/>
          </a:fillRef>
          <a:effectRef idx="1">
            <a:schemeClr val="accent1"/>
          </a:effectRef>
          <a:fontRef idx="minor">
            <a:schemeClr val="tx1"/>
          </a:fontRef>
        </p:style>
      </p:cxnSp>
      <p:sp>
        <p:nvSpPr>
          <p:cNvPr id="122" name="TextBox 121"/>
          <p:cNvSpPr txBox="1"/>
          <p:nvPr/>
        </p:nvSpPr>
        <p:spPr>
          <a:xfrm>
            <a:off x="4661868" y="5744240"/>
            <a:ext cx="577402" cy="369332"/>
          </a:xfrm>
          <a:prstGeom prst="rect">
            <a:avLst/>
          </a:prstGeom>
          <a:noFill/>
        </p:spPr>
        <p:txBody>
          <a:bodyPr wrap="none" rtlCol="0">
            <a:spAutoFit/>
          </a:bodyPr>
          <a:lstStyle/>
          <a:p>
            <a:r>
              <a:rPr lang="en-GB" b="1" dirty="0">
                <a:latin typeface="Tw Cen MT Condensed" panose="020B0606020104020203" pitchFamily="34" charset="0"/>
              </a:rPr>
              <a:t>Time</a:t>
            </a:r>
          </a:p>
        </p:txBody>
      </p:sp>
      <p:sp>
        <p:nvSpPr>
          <p:cNvPr id="123" name="TextBox 122"/>
          <p:cNvSpPr txBox="1"/>
          <p:nvPr/>
        </p:nvSpPr>
        <p:spPr>
          <a:xfrm>
            <a:off x="2499218" y="5709238"/>
            <a:ext cx="285656" cy="369332"/>
          </a:xfrm>
          <a:prstGeom prst="rect">
            <a:avLst/>
          </a:prstGeom>
          <a:noFill/>
        </p:spPr>
        <p:txBody>
          <a:bodyPr wrap="none" rtlCol="0">
            <a:spAutoFit/>
          </a:bodyPr>
          <a:lstStyle/>
          <a:p>
            <a:r>
              <a:rPr lang="en-GB" b="1" dirty="0">
                <a:latin typeface="Tw Cen MT Condensed" panose="020B0606020104020203" pitchFamily="34" charset="0"/>
              </a:rPr>
              <a:t>0</a:t>
            </a:r>
          </a:p>
        </p:txBody>
      </p:sp>
      <p:sp>
        <p:nvSpPr>
          <p:cNvPr id="124" name="TextBox 123"/>
          <p:cNvSpPr txBox="1"/>
          <p:nvPr/>
        </p:nvSpPr>
        <p:spPr>
          <a:xfrm>
            <a:off x="2104138" y="5020273"/>
            <a:ext cx="863293" cy="430887"/>
          </a:xfrm>
          <a:prstGeom prst="rect">
            <a:avLst/>
          </a:prstGeom>
          <a:noFill/>
        </p:spPr>
        <p:txBody>
          <a:bodyPr wrap="square" rtlCol="0">
            <a:spAutoFit/>
          </a:bodyPr>
          <a:lstStyle/>
          <a:p>
            <a:r>
              <a:rPr lang="en-GB" sz="1100" dirty="0">
                <a:latin typeface="Tw Cen MT Condensed" panose="020B0606020104020203" pitchFamily="34" charset="0"/>
              </a:rPr>
              <a:t>Current Account Surplus</a:t>
            </a:r>
          </a:p>
        </p:txBody>
      </p:sp>
      <p:sp>
        <p:nvSpPr>
          <p:cNvPr id="125" name="TextBox 124"/>
          <p:cNvSpPr txBox="1"/>
          <p:nvPr/>
        </p:nvSpPr>
        <p:spPr>
          <a:xfrm>
            <a:off x="2104138" y="6078570"/>
            <a:ext cx="863293" cy="430887"/>
          </a:xfrm>
          <a:prstGeom prst="rect">
            <a:avLst/>
          </a:prstGeom>
          <a:noFill/>
        </p:spPr>
        <p:txBody>
          <a:bodyPr wrap="square" rtlCol="0">
            <a:spAutoFit/>
          </a:bodyPr>
          <a:lstStyle/>
          <a:p>
            <a:r>
              <a:rPr lang="en-GB" sz="1100" dirty="0">
                <a:latin typeface="Tw Cen MT Condensed" panose="020B0606020104020203" pitchFamily="34" charset="0"/>
              </a:rPr>
              <a:t>Current Account Deficit</a:t>
            </a:r>
          </a:p>
        </p:txBody>
      </p:sp>
      <p:sp>
        <p:nvSpPr>
          <p:cNvPr id="126" name="Freeform 125"/>
          <p:cNvSpPr/>
          <p:nvPr/>
        </p:nvSpPr>
        <p:spPr>
          <a:xfrm>
            <a:off x="2802835" y="5893904"/>
            <a:ext cx="964095" cy="536784"/>
          </a:xfrm>
          <a:custGeom>
            <a:avLst/>
            <a:gdLst>
              <a:gd name="connsiteX0" fmla="*/ 0 w 964095"/>
              <a:gd name="connsiteY0" fmla="*/ 0 h 536784"/>
              <a:gd name="connsiteX1" fmla="*/ 437322 w 964095"/>
              <a:gd name="connsiteY1" fmla="*/ 536713 h 536784"/>
              <a:gd name="connsiteX2" fmla="*/ 964095 w 964095"/>
              <a:gd name="connsiteY2" fmla="*/ 29818 h 536784"/>
            </a:gdLst>
            <a:ahLst/>
            <a:cxnLst>
              <a:cxn ang="0">
                <a:pos x="connsiteX0" y="connsiteY0"/>
              </a:cxn>
              <a:cxn ang="0">
                <a:pos x="connsiteX1" y="connsiteY1"/>
              </a:cxn>
              <a:cxn ang="0">
                <a:pos x="connsiteX2" y="connsiteY2"/>
              </a:cxn>
            </a:cxnLst>
            <a:rect l="l" t="t" r="r" b="b"/>
            <a:pathLst>
              <a:path w="964095" h="536784">
                <a:moveTo>
                  <a:pt x="0" y="0"/>
                </a:moveTo>
                <a:cubicBezTo>
                  <a:pt x="138320" y="265871"/>
                  <a:pt x="276640" y="531743"/>
                  <a:pt x="437322" y="536713"/>
                </a:cubicBezTo>
                <a:cubicBezTo>
                  <a:pt x="598004" y="541683"/>
                  <a:pt x="781049" y="285750"/>
                  <a:pt x="964095" y="29818"/>
                </a:cubicBezTo>
              </a:path>
            </a:pathLst>
          </a:custGeom>
          <a:noFill/>
          <a:ln w="31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Tw Cen MT Condensed" panose="020B0606020104020203" pitchFamily="34" charset="0"/>
            </a:endParaRPr>
          </a:p>
        </p:txBody>
      </p:sp>
      <p:cxnSp>
        <p:nvCxnSpPr>
          <p:cNvPr id="129" name="Elbow Connector 128"/>
          <p:cNvCxnSpPr>
            <a:stCxn id="61" idx="2"/>
          </p:cNvCxnSpPr>
          <p:nvPr/>
        </p:nvCxnSpPr>
        <p:spPr>
          <a:xfrm rot="5400000">
            <a:off x="5920983" y="3319475"/>
            <a:ext cx="2010437" cy="3117145"/>
          </a:xfrm>
          <a:prstGeom prst="bentConnector2">
            <a:avLst/>
          </a:prstGeom>
          <a:ln w="1206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2" name="Oval 131"/>
          <p:cNvSpPr/>
          <p:nvPr/>
        </p:nvSpPr>
        <p:spPr>
          <a:xfrm>
            <a:off x="2879909" y="6078570"/>
            <a:ext cx="178904" cy="184666"/>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b="1" dirty="0">
                <a:latin typeface="Tw Cen MT Condensed" panose="020B0606020104020203" pitchFamily="34" charset="0"/>
              </a:rPr>
              <a:t>1</a:t>
            </a:r>
          </a:p>
        </p:txBody>
      </p:sp>
      <p:sp>
        <p:nvSpPr>
          <p:cNvPr id="133" name="Oval 132"/>
          <p:cNvSpPr/>
          <p:nvPr/>
        </p:nvSpPr>
        <p:spPr>
          <a:xfrm>
            <a:off x="3145076" y="6314917"/>
            <a:ext cx="178904" cy="184666"/>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b="1" dirty="0">
                <a:latin typeface="Tw Cen MT Condensed" panose="020B0606020104020203" pitchFamily="34" charset="0"/>
              </a:rPr>
              <a:t>2</a:t>
            </a:r>
          </a:p>
        </p:txBody>
      </p:sp>
      <p:sp>
        <p:nvSpPr>
          <p:cNvPr id="134" name="Oval 133"/>
          <p:cNvSpPr/>
          <p:nvPr/>
        </p:nvSpPr>
        <p:spPr>
          <a:xfrm>
            <a:off x="3692908" y="5811545"/>
            <a:ext cx="178904" cy="184666"/>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b="1" dirty="0">
                <a:latin typeface="Tw Cen MT Condensed" panose="020B0606020104020203" pitchFamily="34" charset="0"/>
              </a:rPr>
              <a:t>3</a:t>
            </a:r>
          </a:p>
        </p:txBody>
      </p:sp>
      <p:sp>
        <p:nvSpPr>
          <p:cNvPr id="4" name="TextBox 3"/>
          <p:cNvSpPr txBox="1"/>
          <p:nvPr/>
        </p:nvSpPr>
        <p:spPr>
          <a:xfrm rot="20237192">
            <a:off x="898972" y="5838882"/>
            <a:ext cx="1259063" cy="369332"/>
          </a:xfrm>
          <a:prstGeom prst="rect">
            <a:avLst/>
          </a:prstGeom>
          <a:noFill/>
        </p:spPr>
        <p:txBody>
          <a:bodyPr wrap="none" rtlCol="0">
            <a:spAutoFit/>
          </a:bodyPr>
          <a:lstStyle/>
          <a:p>
            <a:r>
              <a:rPr lang="en-GB" b="1" dirty="0">
                <a:solidFill>
                  <a:srgbClr val="FF0000"/>
                </a:solidFill>
              </a:rPr>
              <a:t>HOWEVER!</a:t>
            </a:r>
          </a:p>
        </p:txBody>
      </p:sp>
    </p:spTree>
    <p:extLst>
      <p:ext uri="{BB962C8B-B14F-4D97-AF65-F5344CB8AC3E}">
        <p14:creationId xmlns:p14="http://schemas.microsoft.com/office/powerpoint/2010/main" val="307803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8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9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1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2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2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2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2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2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33" grpId="0"/>
      <p:bldP spid="35" grpId="0"/>
      <p:bldP spid="49" grpId="0"/>
      <p:bldP spid="50" grpId="0"/>
      <p:bldP spid="55" grpId="0" animBg="1"/>
      <p:bldP spid="56" grpId="0" animBg="1"/>
      <p:bldP spid="57" grpId="0" animBg="1"/>
      <p:bldP spid="58" grpId="0"/>
      <p:bldP spid="59" grpId="0"/>
      <p:bldP spid="60" grpId="0"/>
      <p:bldP spid="61" grpId="0"/>
      <p:bldP spid="99" grpId="0"/>
      <p:bldP spid="101" grpId="0" animBg="1"/>
      <p:bldP spid="102" grpId="0" animBg="1"/>
      <p:bldP spid="103" grpId="0"/>
      <p:bldP spid="106" grpId="0" animBg="1"/>
      <p:bldP spid="107" grpId="0" animBg="1"/>
      <p:bldP spid="122" grpId="0"/>
      <p:bldP spid="123" grpId="0"/>
      <p:bldP spid="124" grpId="0"/>
      <p:bldP spid="125" grpId="0"/>
      <p:bldP spid="1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206375"/>
            <a:ext cx="8588375" cy="652462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900" b="1" dirty="0">
                <a:latin typeface="Tw Cen MT Condensed" panose="020B0606020104020203" pitchFamily="34" charset="0"/>
              </a:rPr>
              <a:t>WEEK 2</a:t>
            </a:r>
          </a:p>
        </p:txBody>
      </p:sp>
    </p:spTree>
    <p:extLst>
      <p:ext uri="{BB962C8B-B14F-4D97-AF65-F5344CB8AC3E}">
        <p14:creationId xmlns:p14="http://schemas.microsoft.com/office/powerpoint/2010/main" val="42781911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b="1" dirty="0"/>
              <a:t>Balance of Payments</a:t>
            </a:r>
            <a:r>
              <a:rPr lang="en-GB" dirty="0"/>
              <a:t/>
            </a:r>
            <a:br>
              <a:rPr lang="en-GB" dirty="0"/>
            </a:br>
            <a:r>
              <a:rPr lang="en-GB" sz="2400" dirty="0">
                <a:solidFill>
                  <a:srgbClr val="FF0000"/>
                </a:solidFill>
              </a:rPr>
              <a:t>Questions you should be able to answer at this stage….</a:t>
            </a:r>
          </a:p>
        </p:txBody>
      </p:sp>
      <p:sp>
        <p:nvSpPr>
          <p:cNvPr id="3" name="Content Placeholder 2"/>
          <p:cNvSpPr>
            <a:spLocks noGrp="1"/>
          </p:cNvSpPr>
          <p:nvPr>
            <p:ph idx="1"/>
          </p:nvPr>
        </p:nvSpPr>
        <p:spPr>
          <a:xfrm>
            <a:off x="251520" y="1556792"/>
            <a:ext cx="8712968" cy="5301208"/>
          </a:xfrm>
        </p:spPr>
        <p:txBody>
          <a:bodyPr/>
          <a:lstStyle/>
          <a:p>
            <a:pPr marL="514350" indent="-514350">
              <a:buFont typeface="+mj-lt"/>
              <a:buAutoNum type="arabicPeriod"/>
            </a:pPr>
            <a:r>
              <a:rPr lang="en-GB" sz="2400" dirty="0"/>
              <a:t>Define the balance of payments</a:t>
            </a:r>
          </a:p>
          <a:p>
            <a:pPr marL="514350" indent="-514350">
              <a:buFont typeface="+mj-lt"/>
              <a:buAutoNum type="arabicPeriod"/>
            </a:pPr>
            <a:r>
              <a:rPr lang="en-GB" sz="2400" dirty="0"/>
              <a:t>What are the three ‘accounts’ which the Balance of Payments is split up into?</a:t>
            </a:r>
          </a:p>
          <a:p>
            <a:pPr marL="514350" indent="-514350">
              <a:buFont typeface="+mj-lt"/>
              <a:buAutoNum type="arabicPeriod"/>
            </a:pPr>
            <a:r>
              <a:rPr lang="en-GB" sz="2400" dirty="0"/>
              <a:t>What is the name of the account that contains trade, primary and secondary income?</a:t>
            </a:r>
          </a:p>
          <a:p>
            <a:pPr marL="514350" indent="-514350">
              <a:buFont typeface="+mj-lt"/>
              <a:buAutoNum type="arabicPeriod"/>
            </a:pPr>
            <a:r>
              <a:rPr lang="en-GB" sz="2400" dirty="0"/>
              <a:t>What is the name of the account that contains FDI, portfolio investment, hot money flows and Foreign exchange reserves</a:t>
            </a:r>
          </a:p>
          <a:p>
            <a:pPr marL="514350" indent="-514350">
              <a:buFont typeface="+mj-lt"/>
              <a:buAutoNum type="arabicPeriod"/>
            </a:pPr>
            <a:r>
              <a:rPr lang="en-GB" sz="2400" dirty="0"/>
              <a:t>Does the balance of payments record just the actions of the Government?</a:t>
            </a:r>
          </a:p>
          <a:p>
            <a:pPr marL="514350" indent="-514350">
              <a:buFont typeface="+mj-lt"/>
              <a:buAutoNum type="arabicPeriod"/>
            </a:pPr>
            <a:r>
              <a:rPr lang="en-GB" sz="2400" dirty="0"/>
              <a:t>What does a Balance of Payments deficit refer to if the balance of payments is always supposed to balance?!</a:t>
            </a:r>
          </a:p>
          <a:p>
            <a:pPr marL="514350" indent="-514350">
              <a:buFont typeface="+mj-lt"/>
              <a:buAutoNum type="arabicPeriod"/>
            </a:pPr>
            <a:r>
              <a:rPr lang="en-GB" sz="2400" dirty="0"/>
              <a:t>What is causing the current trade deficit in the UK?</a:t>
            </a:r>
          </a:p>
          <a:p>
            <a:pPr marL="514350" indent="-514350">
              <a:buFont typeface="+mj-lt"/>
              <a:buAutoNum type="arabicPeriod"/>
            </a:pPr>
            <a:endParaRPr lang="en-GB" sz="2400" dirty="0"/>
          </a:p>
        </p:txBody>
      </p:sp>
    </p:spTree>
    <p:extLst>
      <p:ext uri="{BB962C8B-B14F-4D97-AF65-F5344CB8AC3E}">
        <p14:creationId xmlns:p14="http://schemas.microsoft.com/office/powerpoint/2010/main" val="25849881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Capital and Financial Account</a:t>
            </a:r>
            <a:br>
              <a:rPr lang="en-US" b="1" dirty="0"/>
            </a:br>
            <a:r>
              <a:rPr lang="en-US" sz="3200" b="1" dirty="0">
                <a:solidFill>
                  <a:srgbClr val="FF0000"/>
                </a:solidFill>
              </a:rPr>
              <a:t>Growth of Global Finance</a:t>
            </a:r>
          </a:p>
        </p:txBody>
      </p:sp>
      <p:sp>
        <p:nvSpPr>
          <p:cNvPr id="3" name="Content Placeholder 2"/>
          <p:cNvSpPr>
            <a:spLocks noGrp="1"/>
          </p:cNvSpPr>
          <p:nvPr>
            <p:ph idx="1"/>
          </p:nvPr>
        </p:nvSpPr>
        <p:spPr>
          <a:xfrm>
            <a:off x="107504" y="1484784"/>
            <a:ext cx="8928992" cy="5256584"/>
          </a:xfrm>
        </p:spPr>
        <p:txBody>
          <a:bodyPr/>
          <a:lstStyle/>
          <a:p>
            <a:r>
              <a:rPr lang="en-US" sz="2000" b="1" dirty="0"/>
              <a:t>FDI and Portfolio Investment</a:t>
            </a:r>
          </a:p>
          <a:p>
            <a:pPr lvl="1"/>
            <a:r>
              <a:rPr lang="en-US" sz="1800" b="1" dirty="0">
                <a:hlinkClick r:id="rId2" action="ppaction://hlinksldjump"/>
              </a:rPr>
              <a:t>CLICK LINK</a:t>
            </a:r>
            <a:endParaRPr lang="en-US" sz="1800" b="1" dirty="0"/>
          </a:p>
          <a:p>
            <a:r>
              <a:rPr lang="en-US" sz="2000" b="1" dirty="0"/>
              <a:t>‘Hot Money Flows’</a:t>
            </a:r>
          </a:p>
          <a:p>
            <a:pPr lvl="1"/>
            <a:r>
              <a:rPr lang="en-US" sz="1800" dirty="0"/>
              <a:t>1986: Deregulation of Financial Markets and Loosening of ‘Capital Controls’ around the World</a:t>
            </a:r>
          </a:p>
          <a:p>
            <a:pPr lvl="1"/>
            <a:r>
              <a:rPr lang="en-US" sz="1800" dirty="0"/>
              <a:t>Good? Easy access to money and credit / economies develop faster</a:t>
            </a:r>
          </a:p>
          <a:p>
            <a:pPr lvl="1"/>
            <a:r>
              <a:rPr lang="en-US" sz="1800" dirty="0"/>
              <a:t>Bad? Volatility for exchange rates and economies</a:t>
            </a:r>
          </a:p>
          <a:p>
            <a:r>
              <a:rPr lang="en-US" sz="2000" b="1" dirty="0"/>
              <a:t>Foreign Exchange Reserves</a:t>
            </a:r>
          </a:p>
          <a:p>
            <a:pPr lvl="1"/>
            <a:r>
              <a:rPr lang="en-US" sz="1800" dirty="0"/>
              <a:t>Owned by the Central Bank</a:t>
            </a:r>
          </a:p>
          <a:p>
            <a:pPr lvl="1"/>
            <a:r>
              <a:rPr lang="en-US" sz="1800" dirty="0"/>
              <a:t>Consists of notes, gold etc.</a:t>
            </a:r>
          </a:p>
          <a:p>
            <a:pPr lvl="1"/>
            <a:r>
              <a:rPr lang="en-US" sz="1800" dirty="0"/>
              <a:t>Outflows and inflows often used to control exchange rates</a:t>
            </a:r>
          </a:p>
          <a:p>
            <a:r>
              <a:rPr lang="en-US" sz="2000" b="1" dirty="0"/>
              <a:t>Funding the current account deficit with the capital account</a:t>
            </a:r>
          </a:p>
          <a:p>
            <a:pPr lvl="1"/>
            <a:r>
              <a:rPr lang="en-US" sz="1800" dirty="0"/>
              <a:t>Selling off foreign assets (credit)</a:t>
            </a:r>
          </a:p>
          <a:p>
            <a:pPr lvl="1"/>
            <a:r>
              <a:rPr lang="en-US" sz="1800" dirty="0"/>
              <a:t>Reliance on FDI and ‘hot money flows’ from abroad (credit)</a:t>
            </a:r>
          </a:p>
          <a:p>
            <a:pPr lvl="1"/>
            <a:r>
              <a:rPr lang="en-US" sz="1800" dirty="0"/>
              <a:t>Loans from abroad (credit)</a:t>
            </a:r>
          </a:p>
        </p:txBody>
      </p:sp>
    </p:spTree>
    <p:extLst>
      <p:ext uri="{BB962C8B-B14F-4D97-AF65-F5344CB8AC3E}">
        <p14:creationId xmlns:p14="http://schemas.microsoft.com/office/powerpoint/2010/main" val="414039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FDI and Portfolio Investment into the UK</a:t>
            </a:r>
          </a:p>
        </p:txBody>
      </p:sp>
      <p:sp>
        <p:nvSpPr>
          <p:cNvPr id="3" name="Content Placeholder 2"/>
          <p:cNvSpPr>
            <a:spLocks noGrp="1"/>
          </p:cNvSpPr>
          <p:nvPr>
            <p:ph idx="1"/>
          </p:nvPr>
        </p:nvSpPr>
        <p:spPr/>
        <p:txBody>
          <a:bodyPr>
            <a:normAutofit fontScale="92500" lnSpcReduction="10000"/>
          </a:bodyPr>
          <a:lstStyle/>
          <a:p>
            <a:r>
              <a:rPr lang="en-US" sz="2800" b="1" dirty="0"/>
              <a:t>Why invest in Britain?</a:t>
            </a:r>
            <a:r>
              <a:rPr lang="en-US" sz="2800" dirty="0"/>
              <a:t> </a:t>
            </a:r>
          </a:p>
          <a:p>
            <a:pPr lvl="1"/>
            <a:r>
              <a:rPr lang="en-US" sz="2400" dirty="0">
                <a:hlinkClick r:id="rId2"/>
              </a:rPr>
              <a:t>GOVT VID</a:t>
            </a:r>
            <a:endParaRPr lang="en-US" sz="2400" dirty="0"/>
          </a:p>
          <a:p>
            <a:r>
              <a:rPr lang="en-US" sz="2800" b="1" dirty="0"/>
              <a:t>Why is FDI good for the UK?</a:t>
            </a:r>
          </a:p>
          <a:p>
            <a:pPr lvl="1"/>
            <a:r>
              <a:rPr lang="en-US" sz="2400" dirty="0"/>
              <a:t>Investment for economic growth and jobs?</a:t>
            </a:r>
          </a:p>
          <a:p>
            <a:pPr lvl="1"/>
            <a:r>
              <a:rPr lang="en-US" sz="2400" dirty="0"/>
              <a:t>Technology and management expertise?</a:t>
            </a:r>
          </a:p>
          <a:p>
            <a:pPr lvl="1"/>
            <a:r>
              <a:rPr lang="en-US" sz="2400" dirty="0"/>
              <a:t>Greater tax revenues?</a:t>
            </a:r>
          </a:p>
          <a:p>
            <a:r>
              <a:rPr lang="en-US" sz="2800" b="1" dirty="0"/>
              <a:t>Why is FDI bad for the UK?</a:t>
            </a:r>
          </a:p>
          <a:p>
            <a:pPr lvl="1"/>
            <a:r>
              <a:rPr lang="en-US" sz="2400" dirty="0"/>
              <a:t>Inflationary pressures?</a:t>
            </a:r>
          </a:p>
          <a:p>
            <a:pPr lvl="1"/>
            <a:r>
              <a:rPr lang="en-US" sz="2400" dirty="0"/>
              <a:t>Sustainable? Will it last?</a:t>
            </a:r>
          </a:p>
          <a:p>
            <a:pPr lvl="1"/>
            <a:r>
              <a:rPr lang="en-US" sz="2400" dirty="0"/>
              <a:t>Loss of political sovereignty: ‘A race to the bottom’?</a:t>
            </a:r>
          </a:p>
          <a:p>
            <a:pPr lvl="1"/>
            <a:r>
              <a:rPr lang="en-US" sz="2400" dirty="0"/>
              <a:t>Tax avoidance?</a:t>
            </a:r>
          </a:p>
        </p:txBody>
      </p:sp>
      <p:sp>
        <p:nvSpPr>
          <p:cNvPr id="4" name="Rectangle 3"/>
          <p:cNvSpPr/>
          <p:nvPr/>
        </p:nvSpPr>
        <p:spPr>
          <a:xfrm>
            <a:off x="4211960" y="1628800"/>
            <a:ext cx="4572000" cy="1200329"/>
          </a:xfrm>
          <a:prstGeom prst="rect">
            <a:avLst/>
          </a:prstGeom>
          <a:solidFill>
            <a:schemeClr val="bg1"/>
          </a:solidFill>
        </p:spPr>
        <p:txBody>
          <a:bodyPr>
            <a:spAutoFit/>
          </a:bodyPr>
          <a:lstStyle/>
          <a:p>
            <a:r>
              <a:rPr lang="en-GB" dirty="0">
                <a:latin typeface="Tw Cen MT Condensed" panose="020B0606020104020203" pitchFamily="34" charset="0"/>
              </a:rPr>
              <a:t>Selling off Britain is not a sign of strength, but profound weakness</a:t>
            </a:r>
          </a:p>
          <a:p>
            <a:r>
              <a:rPr lang="en-GB" u="sng" dirty="0">
                <a:latin typeface="Tw Cen MT Condensed" panose="020B0606020104020203" pitchFamily="34" charset="0"/>
                <a:hlinkClick r:id="rId3"/>
              </a:rPr>
              <a:t>http://gu.com/p/46dz9</a:t>
            </a:r>
            <a:r>
              <a:rPr lang="en-GB" dirty="0">
                <a:latin typeface="Tw Cen MT Condensed" panose="020B0606020104020203" pitchFamily="34" charset="0"/>
              </a:rPr>
              <a:t> Useful article about ever ending FDI to pay for our current account!</a:t>
            </a:r>
          </a:p>
        </p:txBody>
      </p:sp>
    </p:spTree>
    <p:extLst>
      <p:ext uri="{BB962C8B-B14F-4D97-AF65-F5344CB8AC3E}">
        <p14:creationId xmlns:p14="http://schemas.microsoft.com/office/powerpoint/2010/main" val="407048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Text Box 2"/>
          <p:cNvSpPr txBox="1">
            <a:spLocks noChangeArrowheads="1"/>
          </p:cNvSpPr>
          <p:nvPr/>
        </p:nvSpPr>
        <p:spPr bwMode="auto">
          <a:xfrm>
            <a:off x="107950" y="115888"/>
            <a:ext cx="8856663" cy="946150"/>
          </a:xfrm>
          <a:prstGeom prst="rect">
            <a:avLst/>
          </a:prstGeom>
          <a:noFill/>
          <a:ln w="9525">
            <a:noFill/>
            <a:miter lim="800000"/>
            <a:headEnd/>
            <a:tailEnd/>
          </a:ln>
          <a:effectLst/>
        </p:spPr>
        <p:txBody>
          <a:bodyPr>
            <a:spAutoFit/>
          </a:bodyPr>
          <a:lstStyle/>
          <a:p>
            <a:pPr algn="ctr"/>
            <a:r>
              <a:rPr lang="en-GB" sz="2800" dirty="0">
                <a:latin typeface="Tw Cen MT Condensed" panose="020B0606020104020203" pitchFamily="34" charset="0"/>
              </a:rPr>
              <a:t>Evaluate the importance of International Capital Flows to the UK Economy  (25 marks)</a:t>
            </a:r>
          </a:p>
        </p:txBody>
      </p:sp>
      <p:sp>
        <p:nvSpPr>
          <p:cNvPr id="461827" name="Rectangle 3"/>
          <p:cNvSpPr>
            <a:spLocks noChangeArrowheads="1"/>
          </p:cNvSpPr>
          <p:nvPr/>
        </p:nvSpPr>
        <p:spPr bwMode="auto">
          <a:xfrm>
            <a:off x="8172450" y="6237288"/>
            <a:ext cx="971550" cy="620712"/>
          </a:xfrm>
          <a:prstGeom prst="rect">
            <a:avLst/>
          </a:prstGeom>
          <a:solidFill>
            <a:srgbClr val="FFFF00"/>
          </a:solidFill>
          <a:ln w="9525">
            <a:solidFill>
              <a:srgbClr val="FFFF00"/>
            </a:solidFill>
            <a:miter lim="800000"/>
            <a:headEnd/>
            <a:tailEnd/>
          </a:ln>
          <a:effectLst/>
        </p:spPr>
        <p:txBody>
          <a:bodyPr wrap="none" anchor="ctr"/>
          <a:lstStyle/>
          <a:p>
            <a:endParaRPr lang="en-GB" dirty="0">
              <a:latin typeface="Tw Cen MT Condensed" panose="020B0606020104020203" pitchFamily="34" charset="0"/>
            </a:endParaRPr>
          </a:p>
        </p:txBody>
      </p:sp>
      <p:sp>
        <p:nvSpPr>
          <p:cNvPr id="461828" name="Text Box 4"/>
          <p:cNvSpPr txBox="1">
            <a:spLocks noChangeArrowheads="1"/>
          </p:cNvSpPr>
          <p:nvPr/>
        </p:nvSpPr>
        <p:spPr bwMode="auto">
          <a:xfrm>
            <a:off x="0" y="1062038"/>
            <a:ext cx="5867400" cy="4308872"/>
          </a:xfrm>
          <a:prstGeom prst="rect">
            <a:avLst/>
          </a:prstGeom>
          <a:noFill/>
          <a:ln w="9525">
            <a:noFill/>
            <a:miter lim="800000"/>
            <a:headEnd/>
            <a:tailEnd/>
          </a:ln>
          <a:effectLst/>
        </p:spPr>
        <p:txBody>
          <a:bodyPr>
            <a:spAutoFit/>
          </a:bodyPr>
          <a:lstStyle/>
          <a:p>
            <a:r>
              <a:rPr lang="en-GB" sz="3200" dirty="0">
                <a:solidFill>
                  <a:schemeClr val="accent2"/>
                </a:solidFill>
                <a:latin typeface="Tw Cen MT Condensed" panose="020B0606020104020203" pitchFamily="34" charset="0"/>
              </a:rPr>
              <a:t>ADVANTAGE: Improved standard of living and economic welfare</a:t>
            </a:r>
          </a:p>
          <a:p>
            <a:pPr>
              <a:buFontTx/>
              <a:buChar char="•"/>
            </a:pPr>
            <a:r>
              <a:rPr lang="en-GB" sz="1800" b="0" dirty="0">
                <a:latin typeface="Tw Cen MT Condensed" panose="020B0606020104020203" pitchFamily="34" charset="0"/>
              </a:rPr>
              <a:t>  </a:t>
            </a:r>
            <a:r>
              <a:rPr lang="en-GB" sz="1400" dirty="0">
                <a:latin typeface="Tw Cen MT Condensed" panose="020B0606020104020203" pitchFamily="34" charset="0"/>
              </a:rPr>
              <a:t>Helping finance the growth in World Trade by providing capital to firms who might not be able to secure finance in their own countries – provides jobs in the economy – leading to better Economic welfare and a higher standard of living.  Countries are able to exploit their comparative advantage</a:t>
            </a:r>
          </a:p>
          <a:p>
            <a:pPr>
              <a:buFontTx/>
              <a:buChar char="•"/>
            </a:pPr>
            <a:r>
              <a:rPr lang="en-GB" sz="1400" dirty="0">
                <a:latin typeface="Tw Cen MT Condensed" panose="020B0606020104020203" pitchFamily="34" charset="0"/>
              </a:rPr>
              <a:t>  FDI is leading to transfer of skills and technology – some developing countries rely on this heavily</a:t>
            </a:r>
          </a:p>
          <a:p>
            <a:pPr>
              <a:buFontTx/>
              <a:buChar char="•"/>
            </a:pPr>
            <a:r>
              <a:rPr lang="en-GB" sz="1400" dirty="0">
                <a:latin typeface="Tw Cen MT Condensed" panose="020B0606020104020203" pitchFamily="34" charset="0"/>
              </a:rPr>
              <a:t>  Spreading risk – potential savers are less vulnerable if they can save in different ways (e.g. internationally).  This results in an increase of </a:t>
            </a:r>
            <a:r>
              <a:rPr lang="en-GB" sz="1400" dirty="0" err="1">
                <a:latin typeface="Tw Cen MT Condensed" panose="020B0606020104020203" pitchFamily="34" charset="0"/>
              </a:rPr>
              <a:t>loanable</a:t>
            </a:r>
            <a:r>
              <a:rPr lang="en-GB" sz="1400" dirty="0">
                <a:latin typeface="Tw Cen MT Condensed" panose="020B0606020104020203" pitchFamily="34" charset="0"/>
              </a:rPr>
              <a:t> funds and allows for more investments (higher jobs etc.)</a:t>
            </a:r>
          </a:p>
          <a:p>
            <a:endParaRPr lang="en-GB" sz="600" dirty="0">
              <a:latin typeface="Tw Cen MT Condensed" panose="020B0606020104020203" pitchFamily="34" charset="0"/>
            </a:endParaRPr>
          </a:p>
          <a:p>
            <a:r>
              <a:rPr lang="en-GB" sz="3200" dirty="0">
                <a:solidFill>
                  <a:srgbClr val="FF3300"/>
                </a:solidFill>
                <a:latin typeface="Tw Cen MT Condensed" panose="020B0606020104020203" pitchFamily="34" charset="0"/>
              </a:rPr>
              <a:t>DISADVANTAGE: Vulnerability</a:t>
            </a:r>
          </a:p>
          <a:p>
            <a:pPr>
              <a:buFontTx/>
              <a:buChar char="•"/>
            </a:pPr>
            <a:r>
              <a:rPr lang="en-GB" sz="1400" dirty="0">
                <a:latin typeface="Tw Cen MT Condensed" panose="020B0606020104020203" pitchFamily="34" charset="0"/>
              </a:rPr>
              <a:t>  The financial system is vulnerable.  When one area is affected badly, the rest follows – e.g. 2008/09 financial crisis</a:t>
            </a:r>
          </a:p>
          <a:p>
            <a:pPr>
              <a:buFontTx/>
              <a:buChar char="•"/>
            </a:pPr>
            <a:r>
              <a:rPr lang="en-GB" sz="1400" dirty="0">
                <a:latin typeface="Tw Cen MT Condensed" panose="020B0606020104020203" pitchFamily="34" charset="0"/>
              </a:rPr>
              <a:t>  FDI leads to national firms becoming owned by national firms – an issue of national security?</a:t>
            </a:r>
          </a:p>
          <a:p>
            <a:pPr>
              <a:buFontTx/>
              <a:buChar char="•"/>
            </a:pPr>
            <a:r>
              <a:rPr lang="en-GB" sz="1400" dirty="0">
                <a:latin typeface="Tw Cen MT Condensed" panose="020B0606020104020203" pitchFamily="34" charset="0"/>
              </a:rPr>
              <a:t>  </a:t>
            </a:r>
            <a:r>
              <a:rPr lang="en-GB" sz="1400" dirty="0" err="1">
                <a:latin typeface="Tw Cen MT Condensed" panose="020B0606020104020203" pitchFamily="34" charset="0"/>
              </a:rPr>
              <a:t>Overborrowing</a:t>
            </a:r>
            <a:r>
              <a:rPr lang="en-GB" sz="1400" dirty="0">
                <a:latin typeface="Tw Cen MT Condensed" panose="020B0606020104020203" pitchFamily="34" charset="0"/>
              </a:rPr>
              <a:t>?  Government’s ending up in more debt and becoming increasingly vulnerable – e.g. debt crisis in poorest countries in 70’s, 80’s and 90’s</a:t>
            </a:r>
          </a:p>
        </p:txBody>
      </p:sp>
      <p:pic>
        <p:nvPicPr>
          <p:cNvPr id="461829" name="Picture 5"/>
          <p:cNvPicPr>
            <a:picLocks noChangeAspect="1" noChangeArrowheads="1"/>
          </p:cNvPicPr>
          <p:nvPr/>
        </p:nvPicPr>
        <p:blipFill>
          <a:blip r:embed="rId2" cstate="print"/>
          <a:srcRect/>
          <a:stretch>
            <a:fillRect/>
          </a:stretch>
        </p:blipFill>
        <p:spPr bwMode="auto">
          <a:xfrm>
            <a:off x="5940425" y="1196975"/>
            <a:ext cx="3035300" cy="5184775"/>
          </a:xfrm>
          <a:prstGeom prst="rect">
            <a:avLst/>
          </a:prstGeom>
          <a:noFill/>
          <a:ln w="9525">
            <a:noFill/>
            <a:miter lim="800000"/>
            <a:headEnd/>
            <a:tailEnd/>
          </a:ln>
          <a:effectLst/>
        </p:spPr>
      </p:pic>
    </p:spTree>
    <p:extLst>
      <p:ext uri="{BB962C8B-B14F-4D97-AF65-F5344CB8AC3E}">
        <p14:creationId xmlns:p14="http://schemas.microsoft.com/office/powerpoint/2010/main" val="235734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61828">
                                            <p:txEl>
                                              <p:pRg st="0" end="0"/>
                                            </p:txEl>
                                          </p:spTgt>
                                        </p:tgtEl>
                                        <p:attrNameLst>
                                          <p:attrName>style.visibility</p:attrName>
                                        </p:attrNameLst>
                                      </p:cBhvr>
                                      <p:to>
                                        <p:strVal val="visible"/>
                                      </p:to>
                                    </p:set>
                                    <p:animEffect transition="in" filter="box(in)">
                                      <p:cBhvr>
                                        <p:cTn id="7" dur="500"/>
                                        <p:tgtEl>
                                          <p:spTgt spid="4618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61828">
                                            <p:txEl>
                                              <p:pRg st="1" end="1"/>
                                            </p:txEl>
                                          </p:spTgt>
                                        </p:tgtEl>
                                        <p:attrNameLst>
                                          <p:attrName>style.visibility</p:attrName>
                                        </p:attrNameLst>
                                      </p:cBhvr>
                                      <p:to>
                                        <p:strVal val="visible"/>
                                      </p:to>
                                    </p:set>
                                    <p:animEffect transition="in" filter="box(in)">
                                      <p:cBhvr>
                                        <p:cTn id="12" dur="500"/>
                                        <p:tgtEl>
                                          <p:spTgt spid="4618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61828">
                                            <p:txEl>
                                              <p:pRg st="2" end="2"/>
                                            </p:txEl>
                                          </p:spTgt>
                                        </p:tgtEl>
                                        <p:attrNameLst>
                                          <p:attrName>style.visibility</p:attrName>
                                        </p:attrNameLst>
                                      </p:cBhvr>
                                      <p:to>
                                        <p:strVal val="visible"/>
                                      </p:to>
                                    </p:set>
                                    <p:animEffect transition="in" filter="box(in)">
                                      <p:cBhvr>
                                        <p:cTn id="17" dur="500"/>
                                        <p:tgtEl>
                                          <p:spTgt spid="4618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61828">
                                            <p:txEl>
                                              <p:pRg st="3" end="3"/>
                                            </p:txEl>
                                          </p:spTgt>
                                        </p:tgtEl>
                                        <p:attrNameLst>
                                          <p:attrName>style.visibility</p:attrName>
                                        </p:attrNameLst>
                                      </p:cBhvr>
                                      <p:to>
                                        <p:strVal val="visible"/>
                                      </p:to>
                                    </p:set>
                                    <p:animEffect transition="in" filter="box(in)">
                                      <p:cBhvr>
                                        <p:cTn id="22" dur="500"/>
                                        <p:tgtEl>
                                          <p:spTgt spid="4618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61828">
                                            <p:txEl>
                                              <p:pRg st="5" end="5"/>
                                            </p:txEl>
                                          </p:spTgt>
                                        </p:tgtEl>
                                        <p:attrNameLst>
                                          <p:attrName>style.visibility</p:attrName>
                                        </p:attrNameLst>
                                      </p:cBhvr>
                                      <p:to>
                                        <p:strVal val="visible"/>
                                      </p:to>
                                    </p:set>
                                    <p:animEffect transition="in" filter="box(in)">
                                      <p:cBhvr>
                                        <p:cTn id="27" dur="500"/>
                                        <p:tgtEl>
                                          <p:spTgt spid="46182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61828">
                                            <p:txEl>
                                              <p:pRg st="6" end="6"/>
                                            </p:txEl>
                                          </p:spTgt>
                                        </p:tgtEl>
                                        <p:attrNameLst>
                                          <p:attrName>style.visibility</p:attrName>
                                        </p:attrNameLst>
                                      </p:cBhvr>
                                      <p:to>
                                        <p:strVal val="visible"/>
                                      </p:to>
                                    </p:set>
                                    <p:animEffect transition="in" filter="box(in)">
                                      <p:cBhvr>
                                        <p:cTn id="32" dur="500"/>
                                        <p:tgtEl>
                                          <p:spTgt spid="46182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461828">
                                            <p:txEl>
                                              <p:pRg st="7" end="7"/>
                                            </p:txEl>
                                          </p:spTgt>
                                        </p:tgtEl>
                                        <p:attrNameLst>
                                          <p:attrName>style.visibility</p:attrName>
                                        </p:attrNameLst>
                                      </p:cBhvr>
                                      <p:to>
                                        <p:strVal val="visible"/>
                                      </p:to>
                                    </p:set>
                                    <p:animEffect transition="in" filter="box(in)">
                                      <p:cBhvr>
                                        <p:cTn id="37" dur="500"/>
                                        <p:tgtEl>
                                          <p:spTgt spid="46182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61828">
                                            <p:txEl>
                                              <p:pRg st="8" end="8"/>
                                            </p:txEl>
                                          </p:spTgt>
                                        </p:tgtEl>
                                        <p:attrNameLst>
                                          <p:attrName>style.visibility</p:attrName>
                                        </p:attrNameLst>
                                      </p:cBhvr>
                                      <p:to>
                                        <p:strVal val="visible"/>
                                      </p:to>
                                    </p:set>
                                    <p:animEffect transition="in" filter="box(in)">
                                      <p:cBhvr>
                                        <p:cTn id="42" dur="500"/>
                                        <p:tgtEl>
                                          <p:spTgt spid="46182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Exchange Rates</a:t>
            </a:r>
            <a:r>
              <a:rPr lang="en-GB" dirty="0"/>
              <a:t/>
            </a:r>
            <a:br>
              <a:rPr lang="en-GB" dirty="0"/>
            </a:br>
            <a:r>
              <a:rPr lang="en-GB" sz="3200" dirty="0">
                <a:solidFill>
                  <a:srgbClr val="FF0000"/>
                </a:solidFill>
              </a:rPr>
              <a:t>UK Sterling .v. Dollar</a:t>
            </a:r>
            <a:endParaRPr lang="en-GB"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799"/>
            <a:ext cx="8424936" cy="50885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1678726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Exchange Rates</a:t>
            </a:r>
            <a:r>
              <a:rPr lang="en-GB" dirty="0"/>
              <a:t/>
            </a:r>
            <a:br>
              <a:rPr lang="en-GB" dirty="0"/>
            </a:br>
            <a:r>
              <a:rPr lang="en-GB" sz="3200" dirty="0">
                <a:solidFill>
                  <a:srgbClr val="FF0000"/>
                </a:solidFill>
              </a:rPr>
              <a:t>UK Sterling .v. Rest….</a:t>
            </a:r>
            <a:endParaRPr lang="en-GB"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628800"/>
            <a:ext cx="6497960" cy="48734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8184951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Current Account</a:t>
            </a:r>
            <a:br>
              <a:rPr lang="en-US" b="1" dirty="0"/>
            </a:br>
            <a:r>
              <a:rPr lang="en-US" sz="3200" b="1" dirty="0">
                <a:solidFill>
                  <a:srgbClr val="FF0000"/>
                </a:solidFill>
              </a:rPr>
              <a:t>Role of Exchange Rates</a:t>
            </a:r>
          </a:p>
        </p:txBody>
      </p:sp>
      <p:sp>
        <p:nvSpPr>
          <p:cNvPr id="6" name="TextBox 5"/>
          <p:cNvSpPr txBox="1"/>
          <p:nvPr/>
        </p:nvSpPr>
        <p:spPr>
          <a:xfrm>
            <a:off x="6948264" y="2924944"/>
            <a:ext cx="1585627" cy="1569660"/>
          </a:xfrm>
          <a:prstGeom prst="rect">
            <a:avLst/>
          </a:prstGeom>
          <a:solidFill>
            <a:srgbClr val="FF0000"/>
          </a:solidFill>
        </p:spPr>
        <p:txBody>
          <a:bodyPr wrap="none" rtlCol="0">
            <a:spAutoFit/>
          </a:bodyPr>
          <a:lstStyle/>
          <a:p>
            <a:r>
              <a:rPr lang="en-US" sz="3200" b="1" dirty="0">
                <a:solidFill>
                  <a:srgbClr val="FFFFFF"/>
                </a:solidFill>
                <a:latin typeface="Tw Cen MT Condensed" panose="020B0606020104020203" pitchFamily="34" charset="0"/>
              </a:rPr>
              <a:t>EFFECTS</a:t>
            </a:r>
          </a:p>
          <a:p>
            <a:pPr marL="176213" indent="-176213">
              <a:buFont typeface="Arial"/>
              <a:buChar char="•"/>
            </a:pPr>
            <a:r>
              <a:rPr lang="en-US" sz="1600" b="1" dirty="0">
                <a:solidFill>
                  <a:srgbClr val="FFFFFF"/>
                </a:solidFill>
                <a:latin typeface="Tw Cen MT Condensed" panose="020B0606020104020203" pitchFamily="34" charset="0"/>
              </a:rPr>
              <a:t>Current account</a:t>
            </a:r>
          </a:p>
          <a:p>
            <a:pPr marL="176213" indent="-176213">
              <a:buFont typeface="Arial"/>
              <a:buChar char="•"/>
            </a:pPr>
            <a:r>
              <a:rPr lang="en-US" sz="1600" b="1" dirty="0">
                <a:solidFill>
                  <a:srgbClr val="FFFFFF"/>
                </a:solidFill>
                <a:latin typeface="Tw Cen MT Condensed" panose="020B0606020104020203" pitchFamily="34" charset="0"/>
              </a:rPr>
              <a:t>Inflation</a:t>
            </a:r>
          </a:p>
          <a:p>
            <a:pPr marL="176213" indent="-176213">
              <a:buFont typeface="Arial"/>
              <a:buChar char="•"/>
            </a:pPr>
            <a:r>
              <a:rPr lang="en-US" sz="1600" b="1" dirty="0">
                <a:solidFill>
                  <a:srgbClr val="FFFFFF"/>
                </a:solidFill>
                <a:latin typeface="Tw Cen MT Condensed" panose="020B0606020104020203" pitchFamily="34" charset="0"/>
              </a:rPr>
              <a:t>Economic Growth</a:t>
            </a:r>
          </a:p>
          <a:p>
            <a:pPr marL="176213" indent="-176213">
              <a:buFont typeface="Arial"/>
              <a:buChar char="•"/>
            </a:pPr>
            <a:r>
              <a:rPr lang="en-US" sz="1600" b="1" dirty="0">
                <a:solidFill>
                  <a:srgbClr val="FFFFFF"/>
                </a:solidFill>
                <a:latin typeface="Tw Cen MT Condensed" panose="020B0606020104020203" pitchFamily="34" charset="0"/>
              </a:rPr>
              <a:t>Unemployment</a:t>
            </a:r>
          </a:p>
        </p:txBody>
      </p:sp>
      <p:sp>
        <p:nvSpPr>
          <p:cNvPr id="7" name="TextBox 6"/>
          <p:cNvSpPr txBox="1"/>
          <p:nvPr/>
        </p:nvSpPr>
        <p:spPr>
          <a:xfrm>
            <a:off x="3419872" y="2924944"/>
            <a:ext cx="2376264" cy="1569660"/>
          </a:xfrm>
          <a:prstGeom prst="rect">
            <a:avLst/>
          </a:prstGeom>
          <a:solidFill>
            <a:srgbClr val="FFFFFF"/>
          </a:solidFill>
        </p:spPr>
        <p:txBody>
          <a:bodyPr wrap="square" rtlCol="0">
            <a:spAutoFit/>
          </a:bodyPr>
          <a:lstStyle/>
          <a:p>
            <a:pPr algn="ctr"/>
            <a:r>
              <a:rPr lang="en-US" sz="3200" b="1" dirty="0">
                <a:latin typeface="Tw Cen MT Condensed" panose="020B0606020104020203" pitchFamily="34" charset="0"/>
              </a:rPr>
              <a:t>CHANGES IN EXCHANGE RATES</a:t>
            </a:r>
          </a:p>
        </p:txBody>
      </p:sp>
      <p:sp>
        <p:nvSpPr>
          <p:cNvPr id="8" name="TextBox 7"/>
          <p:cNvSpPr txBox="1"/>
          <p:nvPr/>
        </p:nvSpPr>
        <p:spPr>
          <a:xfrm>
            <a:off x="395536" y="2780928"/>
            <a:ext cx="1585627" cy="1815882"/>
          </a:xfrm>
          <a:prstGeom prst="rect">
            <a:avLst/>
          </a:prstGeom>
          <a:solidFill>
            <a:srgbClr val="FF0000"/>
          </a:solidFill>
        </p:spPr>
        <p:txBody>
          <a:bodyPr wrap="none" rtlCol="0">
            <a:spAutoFit/>
          </a:bodyPr>
          <a:lstStyle/>
          <a:p>
            <a:r>
              <a:rPr lang="en-US" sz="3200" b="1" dirty="0">
                <a:solidFill>
                  <a:schemeClr val="bg1"/>
                </a:solidFill>
                <a:latin typeface="Tw Cen MT Condensed" panose="020B0606020104020203" pitchFamily="34" charset="0"/>
              </a:rPr>
              <a:t>CAUSES</a:t>
            </a:r>
          </a:p>
          <a:p>
            <a:pPr marL="176213" indent="-176213">
              <a:buFont typeface="Arial"/>
              <a:buChar char="•"/>
            </a:pPr>
            <a:r>
              <a:rPr lang="en-US" sz="1600" b="1" dirty="0">
                <a:solidFill>
                  <a:schemeClr val="bg1"/>
                </a:solidFill>
                <a:latin typeface="Tw Cen MT Condensed" panose="020B0606020104020203" pitchFamily="34" charset="0"/>
              </a:rPr>
              <a:t>Interest Rates</a:t>
            </a:r>
          </a:p>
          <a:p>
            <a:pPr marL="176213" indent="-176213">
              <a:buFont typeface="Arial"/>
              <a:buChar char="•"/>
            </a:pPr>
            <a:r>
              <a:rPr lang="en-US" sz="1600" b="1" dirty="0">
                <a:solidFill>
                  <a:schemeClr val="bg1"/>
                </a:solidFill>
                <a:latin typeface="Tw Cen MT Condensed" panose="020B0606020104020203" pitchFamily="34" charset="0"/>
              </a:rPr>
              <a:t>Inflation Rates</a:t>
            </a:r>
          </a:p>
          <a:p>
            <a:pPr marL="176213" indent="-176213">
              <a:buFont typeface="Arial"/>
              <a:buChar char="•"/>
            </a:pPr>
            <a:r>
              <a:rPr lang="en-US" sz="1600" b="1" dirty="0">
                <a:solidFill>
                  <a:schemeClr val="bg1"/>
                </a:solidFill>
                <a:latin typeface="Tw Cen MT Condensed" panose="020B0606020104020203" pitchFamily="34" charset="0"/>
              </a:rPr>
              <a:t>Economic Growth</a:t>
            </a:r>
          </a:p>
          <a:p>
            <a:pPr marL="176213" indent="-176213">
              <a:buFont typeface="Arial"/>
              <a:buChar char="•"/>
            </a:pPr>
            <a:r>
              <a:rPr lang="en-US" sz="1600" b="1" dirty="0">
                <a:solidFill>
                  <a:schemeClr val="bg1"/>
                </a:solidFill>
                <a:latin typeface="Tw Cen MT Condensed" panose="020B0606020104020203" pitchFamily="34" charset="0"/>
              </a:rPr>
              <a:t>Current account</a:t>
            </a:r>
          </a:p>
          <a:p>
            <a:pPr marL="176213" indent="-176213">
              <a:buFont typeface="Arial"/>
              <a:buChar char="•"/>
            </a:pPr>
            <a:r>
              <a:rPr lang="en-US" sz="1600" b="1" dirty="0">
                <a:solidFill>
                  <a:schemeClr val="bg1"/>
                </a:solidFill>
                <a:latin typeface="Tw Cen MT Condensed" panose="020B0606020104020203" pitchFamily="34" charset="0"/>
              </a:rPr>
              <a:t>Political factors</a:t>
            </a:r>
          </a:p>
        </p:txBody>
      </p:sp>
      <p:sp>
        <p:nvSpPr>
          <p:cNvPr id="9" name="Right Arrow 8"/>
          <p:cNvSpPr/>
          <p:nvPr/>
        </p:nvSpPr>
        <p:spPr>
          <a:xfrm>
            <a:off x="2411760" y="3356992"/>
            <a:ext cx="936104" cy="72008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latin typeface="Tw Cen MT Condensed" panose="020B0606020104020203" pitchFamily="34" charset="0"/>
            </a:endParaRPr>
          </a:p>
        </p:txBody>
      </p:sp>
      <p:sp>
        <p:nvSpPr>
          <p:cNvPr id="10" name="Right Arrow 9"/>
          <p:cNvSpPr/>
          <p:nvPr/>
        </p:nvSpPr>
        <p:spPr>
          <a:xfrm>
            <a:off x="5868144" y="3356992"/>
            <a:ext cx="936104" cy="72008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latin typeface="Tw Cen MT Condensed" panose="020B0606020104020203" pitchFamily="34" charset="0"/>
            </a:endParaRPr>
          </a:p>
        </p:txBody>
      </p:sp>
      <p:sp>
        <p:nvSpPr>
          <p:cNvPr id="3" name="Oval 2"/>
          <p:cNvSpPr/>
          <p:nvPr/>
        </p:nvSpPr>
        <p:spPr>
          <a:xfrm>
            <a:off x="3347864" y="1700808"/>
            <a:ext cx="5544616" cy="38164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76200">
                <a:solidFill>
                  <a:schemeClr val="tx1"/>
                </a:solidFill>
              </a:ln>
              <a:latin typeface="Tw Cen MT Condensed" panose="020B0606020104020203" pitchFamily="34" charset="0"/>
            </a:endParaRPr>
          </a:p>
        </p:txBody>
      </p:sp>
    </p:spTree>
    <p:extLst>
      <p:ext uri="{BB962C8B-B14F-4D97-AF65-F5344CB8AC3E}">
        <p14:creationId xmlns:p14="http://schemas.microsoft.com/office/powerpoint/2010/main" val="323984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0"/>
            <a:ext cx="8229600" cy="836712"/>
          </a:xfrm>
        </p:spPr>
        <p:txBody>
          <a:bodyPr/>
          <a:lstStyle/>
          <a:p>
            <a:r>
              <a:rPr lang="en-GB" sz="4000" b="1" dirty="0"/>
              <a:t>Role of Exchange Rates Exercise</a:t>
            </a:r>
          </a:p>
        </p:txBody>
      </p:sp>
      <p:sp>
        <p:nvSpPr>
          <p:cNvPr id="5" name="Text Placeholder 4"/>
          <p:cNvSpPr>
            <a:spLocks noGrp="1"/>
          </p:cNvSpPr>
          <p:nvPr>
            <p:ph type="body" idx="1"/>
          </p:nvPr>
        </p:nvSpPr>
        <p:spPr>
          <a:xfrm>
            <a:off x="0" y="980728"/>
            <a:ext cx="4184204" cy="639762"/>
          </a:xfrm>
        </p:spPr>
        <p:txBody>
          <a:bodyPr>
            <a:normAutofit fontScale="92500" lnSpcReduction="20000"/>
          </a:bodyPr>
          <a:lstStyle/>
          <a:p>
            <a:pPr algn="ctr"/>
            <a:r>
              <a:rPr lang="en-GB" dirty="0"/>
              <a:t>JANUARY 2015</a:t>
            </a:r>
          </a:p>
          <a:p>
            <a:pPr algn="ctr"/>
            <a:r>
              <a:rPr lang="en-GB" sz="1800" dirty="0">
                <a:solidFill>
                  <a:srgbClr val="FF0000"/>
                </a:solidFill>
              </a:rPr>
              <a:t>An appreciating Exchange Rate</a:t>
            </a:r>
          </a:p>
        </p:txBody>
      </p:sp>
      <p:sp>
        <p:nvSpPr>
          <p:cNvPr id="6" name="Content Placeholder 5"/>
          <p:cNvSpPr>
            <a:spLocks noGrp="1"/>
          </p:cNvSpPr>
          <p:nvPr>
            <p:ph sz="half" idx="2"/>
          </p:nvPr>
        </p:nvSpPr>
        <p:spPr>
          <a:xfrm>
            <a:off x="73184" y="1556792"/>
            <a:ext cx="3816424" cy="5184576"/>
          </a:xfrm>
        </p:spPr>
        <p:txBody>
          <a:bodyPr/>
          <a:lstStyle/>
          <a:p>
            <a:r>
              <a:rPr lang="en-GB" sz="1800" dirty="0"/>
              <a:t>The Swiss Central Bank stops trying to control it’s exchange rate (managed or ‘dirty’ float) to follow </a:t>
            </a:r>
            <a:r>
              <a:rPr lang="en-GB" sz="1800"/>
              <a:t>the euro’s </a:t>
            </a:r>
            <a:r>
              <a:rPr lang="en-GB" sz="1800" dirty="0"/>
              <a:t>progress and leaves it FULLY to the free market (floating exchange rate).</a:t>
            </a:r>
          </a:p>
          <a:p>
            <a:r>
              <a:rPr lang="en-GB" sz="1800" dirty="0"/>
              <a:t>The exchange rate appreciates immediately by 30%</a:t>
            </a:r>
          </a:p>
          <a:p>
            <a:r>
              <a:rPr lang="en-GB" sz="1800" dirty="0"/>
              <a:t>Explain what the possible consequences will be for:</a:t>
            </a:r>
          </a:p>
          <a:p>
            <a:pPr lvl="1"/>
            <a:r>
              <a:rPr lang="en-GB" sz="1600" dirty="0"/>
              <a:t>The current account</a:t>
            </a:r>
          </a:p>
          <a:p>
            <a:pPr lvl="1"/>
            <a:r>
              <a:rPr lang="en-GB" sz="1600" dirty="0"/>
              <a:t>The overall economy (so growth, inflation and unemployment)</a:t>
            </a:r>
          </a:p>
          <a:p>
            <a:pPr lvl="1"/>
            <a:r>
              <a:rPr lang="en-GB" sz="1600" dirty="0"/>
              <a:t>The capital account</a:t>
            </a:r>
          </a:p>
          <a:p>
            <a:r>
              <a:rPr lang="en-GB" sz="1800" b="1" dirty="0"/>
              <a:t>EXTENSION: </a:t>
            </a:r>
            <a:r>
              <a:rPr lang="en-GB" sz="1800" dirty="0"/>
              <a:t>What can the Government do?</a:t>
            </a:r>
          </a:p>
          <a:p>
            <a:endParaRPr lang="en-GB" sz="1800" dirty="0"/>
          </a:p>
        </p:txBody>
      </p:sp>
      <p:sp>
        <p:nvSpPr>
          <p:cNvPr id="7" name="Text Placeholder 6"/>
          <p:cNvSpPr>
            <a:spLocks noGrp="1"/>
          </p:cNvSpPr>
          <p:nvPr>
            <p:ph type="body" sz="quarter" idx="3"/>
          </p:nvPr>
        </p:nvSpPr>
        <p:spPr>
          <a:xfrm>
            <a:off x="4365164" y="980728"/>
            <a:ext cx="4041775" cy="639762"/>
          </a:xfrm>
        </p:spPr>
        <p:txBody>
          <a:bodyPr>
            <a:normAutofit fontScale="92500" lnSpcReduction="20000"/>
          </a:bodyPr>
          <a:lstStyle/>
          <a:p>
            <a:pPr algn="ctr"/>
            <a:r>
              <a:rPr lang="en-GB" dirty="0"/>
              <a:t>FEBRUARY 2015</a:t>
            </a:r>
          </a:p>
          <a:p>
            <a:pPr algn="ctr"/>
            <a:r>
              <a:rPr lang="en-GB" sz="1800" dirty="0">
                <a:solidFill>
                  <a:srgbClr val="FF0000"/>
                </a:solidFill>
              </a:rPr>
              <a:t>A depreciating Exchange Rate</a:t>
            </a:r>
          </a:p>
        </p:txBody>
      </p:sp>
      <p:sp>
        <p:nvSpPr>
          <p:cNvPr id="8" name="Content Placeholder 7"/>
          <p:cNvSpPr>
            <a:spLocks noGrp="1"/>
          </p:cNvSpPr>
          <p:nvPr>
            <p:ph sz="quarter" idx="4"/>
          </p:nvPr>
        </p:nvSpPr>
        <p:spPr>
          <a:xfrm>
            <a:off x="4149140" y="1628800"/>
            <a:ext cx="4968552" cy="4968552"/>
          </a:xfrm>
        </p:spPr>
        <p:txBody>
          <a:bodyPr>
            <a:normAutofit/>
          </a:bodyPr>
          <a:lstStyle/>
          <a:p>
            <a:r>
              <a:rPr lang="en-GB" sz="1800" dirty="0"/>
              <a:t>The Greek elections take place on the 25</a:t>
            </a:r>
            <a:r>
              <a:rPr lang="en-GB" sz="1800" baseline="30000" dirty="0"/>
              <a:t>th</a:t>
            </a:r>
            <a:r>
              <a:rPr lang="en-GB" sz="1800" dirty="0"/>
              <a:t> January (this Sunday) and the left wing part ‘</a:t>
            </a:r>
            <a:r>
              <a:rPr lang="en-GB" sz="1800" dirty="0" err="1"/>
              <a:t>Syriza</a:t>
            </a:r>
            <a:r>
              <a:rPr lang="en-GB" sz="1800" dirty="0"/>
              <a:t>’ are elected on a platform of ‘anti-austerity’.  This is basically against Germany’s plan for Greece that is should be bailed out as long as it has a plan for ‘Austerity’.</a:t>
            </a:r>
          </a:p>
          <a:p>
            <a:r>
              <a:rPr lang="en-GB" sz="1800" dirty="0"/>
              <a:t>By 1</a:t>
            </a:r>
            <a:r>
              <a:rPr lang="en-GB" sz="1800" baseline="30000" dirty="0"/>
              <a:t>st</a:t>
            </a:r>
            <a:r>
              <a:rPr lang="en-GB" sz="1800" dirty="0"/>
              <a:t> February, this reaches a fever pitch and the Greek’s pull out of the Eurozone and reintroduce the ‘Drachma’ as their currency which immediately depreciates at the level the Greek central bank set it.</a:t>
            </a:r>
          </a:p>
          <a:p>
            <a:r>
              <a:rPr lang="en-GB" sz="1800" dirty="0"/>
              <a:t>Explain what the possible consequences will be for :</a:t>
            </a:r>
          </a:p>
          <a:p>
            <a:pPr lvl="1"/>
            <a:r>
              <a:rPr lang="en-GB" sz="1600" dirty="0"/>
              <a:t>The current account</a:t>
            </a:r>
          </a:p>
          <a:p>
            <a:pPr lvl="1"/>
            <a:r>
              <a:rPr lang="en-GB" sz="1600" dirty="0"/>
              <a:t>The overall economy (so growth, inflation and unemployment)</a:t>
            </a:r>
          </a:p>
          <a:p>
            <a:pPr lvl="1"/>
            <a:r>
              <a:rPr lang="en-GB" sz="1600" dirty="0"/>
              <a:t>The capital account</a:t>
            </a:r>
          </a:p>
          <a:p>
            <a:r>
              <a:rPr lang="en-GB" sz="1800" b="1" dirty="0"/>
              <a:t>EXTENSION: </a:t>
            </a:r>
            <a:r>
              <a:rPr lang="en-GB" sz="1800" dirty="0"/>
              <a:t>What can the Government do?</a:t>
            </a:r>
          </a:p>
          <a:p>
            <a:pPr marL="0" indent="0">
              <a:buNone/>
            </a:pPr>
            <a:endParaRPr lang="en-GB" sz="1800" dirty="0"/>
          </a:p>
        </p:txBody>
      </p:sp>
    </p:spTree>
    <p:extLst>
      <p:ext uri="{BB962C8B-B14F-4D97-AF65-F5344CB8AC3E}">
        <p14:creationId xmlns:p14="http://schemas.microsoft.com/office/powerpoint/2010/main" val="25472613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Further Terminology and Issues with Global Economics</a:t>
            </a:r>
          </a:p>
        </p:txBody>
      </p:sp>
      <p:sp>
        <p:nvSpPr>
          <p:cNvPr id="3" name="Content Placeholder 2"/>
          <p:cNvSpPr>
            <a:spLocks noGrp="1"/>
          </p:cNvSpPr>
          <p:nvPr>
            <p:ph idx="1"/>
          </p:nvPr>
        </p:nvSpPr>
        <p:spPr>
          <a:xfrm>
            <a:off x="457200" y="1600200"/>
            <a:ext cx="4402832" cy="5069160"/>
          </a:xfrm>
        </p:spPr>
        <p:txBody>
          <a:bodyPr/>
          <a:lstStyle/>
          <a:p>
            <a:r>
              <a:rPr lang="en-US" sz="2400" dirty="0"/>
              <a:t>Productivity</a:t>
            </a:r>
          </a:p>
          <a:p>
            <a:r>
              <a:rPr lang="en-US" sz="2400" dirty="0"/>
              <a:t>Export led Multiplier</a:t>
            </a:r>
          </a:p>
          <a:p>
            <a:r>
              <a:rPr lang="en-US" sz="2400" dirty="0" err="1"/>
              <a:t>Globalisation</a:t>
            </a:r>
            <a:endParaRPr lang="en-US" sz="2400" dirty="0"/>
          </a:p>
          <a:p>
            <a:r>
              <a:rPr lang="en-US" sz="2400" dirty="0"/>
              <a:t>BRIC countries – “Emerging Economies”</a:t>
            </a:r>
          </a:p>
          <a:p>
            <a:r>
              <a:rPr lang="en-US" sz="2400" dirty="0"/>
              <a:t>Free Trade .v. Protectionism (Global Economics)</a:t>
            </a:r>
          </a:p>
          <a:p>
            <a:r>
              <a:rPr lang="en-US" sz="2400" dirty="0"/>
              <a:t>Role of WTO (World Trade </a:t>
            </a:r>
            <a:r>
              <a:rPr lang="en-US" sz="2400" dirty="0" err="1"/>
              <a:t>Organisation</a:t>
            </a:r>
            <a:r>
              <a:rPr lang="en-US" sz="2400" dirty="0"/>
              <a:t>)</a:t>
            </a:r>
          </a:p>
          <a:p>
            <a:r>
              <a:rPr lang="en-US" sz="2400" dirty="0"/>
              <a:t>Role of Exchange Rates (Monetary Policy)</a:t>
            </a:r>
          </a:p>
          <a:p>
            <a:r>
              <a:rPr lang="en-US" sz="2400" dirty="0"/>
              <a:t>Trading BLOC: EU, NAFTA etc.</a:t>
            </a:r>
          </a:p>
          <a:p>
            <a:endParaRPr lang="en-US" sz="2400" dirty="0"/>
          </a:p>
        </p:txBody>
      </p:sp>
    </p:spTree>
    <p:extLst>
      <p:ext uri="{BB962C8B-B14F-4D97-AF65-F5344CB8AC3E}">
        <p14:creationId xmlns:p14="http://schemas.microsoft.com/office/powerpoint/2010/main" val="34330797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3" name="Text Box 3"/>
          <p:cNvSpPr txBox="1">
            <a:spLocks noChangeArrowheads="1"/>
          </p:cNvSpPr>
          <p:nvPr/>
        </p:nvSpPr>
        <p:spPr bwMode="auto">
          <a:xfrm>
            <a:off x="179512" y="188640"/>
            <a:ext cx="6264696" cy="1200329"/>
          </a:xfrm>
          <a:prstGeom prst="rect">
            <a:avLst/>
          </a:prstGeom>
          <a:noFill/>
          <a:ln w="9525">
            <a:noFill/>
            <a:miter lim="800000"/>
            <a:headEnd/>
            <a:tailEnd/>
          </a:ln>
          <a:effectLst/>
        </p:spPr>
        <p:txBody>
          <a:bodyPr wrap="square">
            <a:spAutoFit/>
          </a:bodyPr>
          <a:lstStyle/>
          <a:p>
            <a:pPr marL="342900" indent="-342900" algn="ctr"/>
            <a:r>
              <a:rPr lang="en-GB" sz="4000" b="1" dirty="0">
                <a:solidFill>
                  <a:schemeClr val="accent2"/>
                </a:solidFill>
                <a:latin typeface="Tw Cen MT Condensed" panose="020B0606020104020203" pitchFamily="34" charset="0"/>
              </a:rPr>
              <a:t>The WTO</a:t>
            </a:r>
          </a:p>
          <a:p>
            <a:pPr marL="342900" indent="-342900" algn="ctr"/>
            <a:r>
              <a:rPr lang="en-GB" sz="3200" b="1" dirty="0">
                <a:solidFill>
                  <a:srgbClr val="FF0000"/>
                </a:solidFill>
                <a:latin typeface="Tw Cen MT Condensed" panose="020B0606020104020203" pitchFamily="34" charset="0"/>
              </a:rPr>
              <a:t>Free Trade .v. Protectionism</a:t>
            </a:r>
          </a:p>
        </p:txBody>
      </p:sp>
      <p:sp>
        <p:nvSpPr>
          <p:cNvPr id="399364" name="Rectangle 4"/>
          <p:cNvSpPr>
            <a:spLocks noChangeArrowheads="1"/>
          </p:cNvSpPr>
          <p:nvPr/>
        </p:nvSpPr>
        <p:spPr bwMode="auto">
          <a:xfrm>
            <a:off x="8243888" y="6381750"/>
            <a:ext cx="720725" cy="287338"/>
          </a:xfrm>
          <a:prstGeom prst="rect">
            <a:avLst/>
          </a:prstGeom>
          <a:solidFill>
            <a:srgbClr val="FFFF00"/>
          </a:solidFill>
          <a:ln w="9525">
            <a:noFill/>
            <a:miter lim="800000"/>
            <a:headEnd/>
            <a:tailEnd/>
          </a:ln>
          <a:effectLst/>
        </p:spPr>
        <p:txBody>
          <a:bodyPr wrap="none" anchor="ctr"/>
          <a:lstStyle/>
          <a:p>
            <a:endParaRPr lang="en-GB" dirty="0">
              <a:latin typeface="Tw Cen MT Condensed" panose="020B0606020104020203" pitchFamily="34" charset="0"/>
            </a:endParaRPr>
          </a:p>
        </p:txBody>
      </p:sp>
      <p:pic>
        <p:nvPicPr>
          <p:cNvPr id="399368" name="Picture 8" descr="farm-subsidies"/>
          <p:cNvPicPr>
            <a:picLocks noChangeAspect="1" noChangeArrowheads="1"/>
          </p:cNvPicPr>
          <p:nvPr/>
        </p:nvPicPr>
        <p:blipFill>
          <a:blip r:embed="rId2" cstate="print"/>
          <a:srcRect/>
          <a:stretch>
            <a:fillRect/>
          </a:stretch>
        </p:blipFill>
        <p:spPr bwMode="auto">
          <a:xfrm>
            <a:off x="7019925" y="115888"/>
            <a:ext cx="1817688" cy="2276475"/>
          </a:xfrm>
          <a:prstGeom prst="rect">
            <a:avLst/>
          </a:prstGeom>
          <a:noFill/>
        </p:spPr>
      </p:pic>
      <p:pic>
        <p:nvPicPr>
          <p:cNvPr id="399369" name="Picture 9"/>
          <p:cNvPicPr>
            <a:picLocks noChangeAspect="1" noChangeArrowheads="1"/>
          </p:cNvPicPr>
          <p:nvPr/>
        </p:nvPicPr>
        <p:blipFill>
          <a:blip r:embed="rId3" cstate="print"/>
          <a:srcRect/>
          <a:stretch>
            <a:fillRect/>
          </a:stretch>
        </p:blipFill>
        <p:spPr bwMode="auto">
          <a:xfrm>
            <a:off x="179388" y="2492375"/>
            <a:ext cx="8569325" cy="3844925"/>
          </a:xfrm>
          <a:prstGeom prst="rect">
            <a:avLst/>
          </a:prstGeom>
          <a:noFill/>
          <a:ln w="9525">
            <a:noFill/>
            <a:miter lim="800000"/>
            <a:headEnd/>
            <a:tailEnd/>
          </a:ln>
        </p:spPr>
      </p:pic>
    </p:spTree>
    <p:extLst>
      <p:ext uri="{BB962C8B-B14F-4D97-AF65-F5344CB8AC3E}">
        <p14:creationId xmlns:p14="http://schemas.microsoft.com/office/powerpoint/2010/main" val="2984092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RWS 10: PREP </a:t>
            </a:r>
            <a:br>
              <a:rPr lang="en-US" b="1" dirty="0"/>
            </a:br>
            <a:r>
              <a:rPr lang="en-US" sz="2700" b="1" dirty="0"/>
              <a:t>(6 hours in total including class time)</a:t>
            </a:r>
            <a:r>
              <a:rPr lang="en-US" b="1" dirty="0"/>
              <a:t/>
            </a:r>
            <a:br>
              <a:rPr lang="en-US" b="1" dirty="0"/>
            </a:br>
            <a:r>
              <a:rPr lang="en-US" sz="3600" b="1" dirty="0">
                <a:solidFill>
                  <a:srgbClr val="FF0000"/>
                </a:solidFill>
              </a:rPr>
              <a:t>Due w/b 17</a:t>
            </a:r>
            <a:r>
              <a:rPr lang="en-US" sz="3600" b="1" baseline="30000" dirty="0">
                <a:solidFill>
                  <a:srgbClr val="FF0000"/>
                </a:solidFill>
              </a:rPr>
              <a:t>th</a:t>
            </a:r>
            <a:r>
              <a:rPr lang="en-US" sz="3600" b="1" dirty="0">
                <a:solidFill>
                  <a:srgbClr val="FF0000"/>
                </a:solidFill>
              </a:rPr>
              <a:t> May</a:t>
            </a:r>
          </a:p>
        </p:txBody>
      </p:sp>
      <p:sp>
        <p:nvSpPr>
          <p:cNvPr id="3" name="Content Placeholder 2"/>
          <p:cNvSpPr>
            <a:spLocks noGrp="1"/>
          </p:cNvSpPr>
          <p:nvPr>
            <p:ph sz="half" idx="1"/>
          </p:nvPr>
        </p:nvSpPr>
        <p:spPr>
          <a:xfrm>
            <a:off x="432062" y="1649775"/>
            <a:ext cx="4038600" cy="4525963"/>
          </a:xfrm>
        </p:spPr>
        <p:txBody>
          <a:bodyPr>
            <a:normAutofit/>
          </a:bodyPr>
          <a:lstStyle/>
          <a:p>
            <a:pPr marL="0" indent="0">
              <a:buNone/>
            </a:pPr>
            <a:r>
              <a:rPr lang="en-US" b="1" dirty="0"/>
              <a:t>MICRO</a:t>
            </a:r>
          </a:p>
          <a:p>
            <a:r>
              <a:rPr lang="en-US" dirty="0"/>
              <a:t>Causes of Poverty and Inequality WORKSHEET</a:t>
            </a:r>
          </a:p>
        </p:txBody>
      </p:sp>
      <p:sp>
        <p:nvSpPr>
          <p:cNvPr id="4" name="Content Placeholder 3"/>
          <p:cNvSpPr>
            <a:spLocks noGrp="1"/>
          </p:cNvSpPr>
          <p:nvPr>
            <p:ph sz="half" idx="2"/>
          </p:nvPr>
        </p:nvSpPr>
        <p:spPr/>
        <p:txBody>
          <a:bodyPr>
            <a:normAutofit/>
          </a:bodyPr>
          <a:lstStyle/>
          <a:p>
            <a:pPr marL="0" indent="0">
              <a:buNone/>
            </a:pPr>
            <a:r>
              <a:rPr lang="en-US" b="1" dirty="0"/>
              <a:t>MACRO</a:t>
            </a:r>
          </a:p>
          <a:p>
            <a:r>
              <a:rPr lang="en-US" dirty="0"/>
              <a:t>Balance of Payments Solutions</a:t>
            </a:r>
          </a:p>
          <a:p>
            <a:pPr lvl="1"/>
            <a:r>
              <a:rPr lang="en-US" dirty="0"/>
              <a:t>How can Government’s solve a balance of payments deficit?</a:t>
            </a:r>
          </a:p>
          <a:p>
            <a:pPr lvl="1"/>
            <a:r>
              <a:rPr lang="en-US" dirty="0"/>
              <a:t>Research the 3 D’s:</a:t>
            </a:r>
          </a:p>
          <a:p>
            <a:pPr lvl="2"/>
            <a:r>
              <a:rPr lang="en-US" dirty="0"/>
              <a:t>Devaluation…</a:t>
            </a:r>
          </a:p>
          <a:p>
            <a:pPr lvl="2"/>
            <a:r>
              <a:rPr lang="en-US" dirty="0"/>
              <a:t>Deflation…</a:t>
            </a:r>
          </a:p>
          <a:p>
            <a:pPr lvl="2"/>
            <a:r>
              <a:rPr lang="en-US" dirty="0"/>
              <a:t>Direct Controls…</a:t>
            </a:r>
          </a:p>
        </p:txBody>
      </p:sp>
    </p:spTree>
    <p:extLst>
      <p:ext uri="{BB962C8B-B14F-4D97-AF65-F5344CB8AC3E}">
        <p14:creationId xmlns:p14="http://schemas.microsoft.com/office/powerpoint/2010/main" val="28185260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Current Account</a:t>
            </a:r>
            <a:br>
              <a:rPr lang="en-US" b="1" dirty="0"/>
            </a:br>
            <a:r>
              <a:rPr lang="en-US" sz="3200" b="1" dirty="0">
                <a:solidFill>
                  <a:srgbClr val="FF0000"/>
                </a:solidFill>
              </a:rPr>
              <a:t>Trading BLOCs</a:t>
            </a:r>
          </a:p>
        </p:txBody>
      </p:sp>
      <p:sp>
        <p:nvSpPr>
          <p:cNvPr id="3" name="Content Placeholder 2"/>
          <p:cNvSpPr>
            <a:spLocks noGrp="1"/>
          </p:cNvSpPr>
          <p:nvPr>
            <p:ph idx="1"/>
          </p:nvPr>
        </p:nvSpPr>
        <p:spPr>
          <a:xfrm>
            <a:off x="457200" y="1600200"/>
            <a:ext cx="4042792" cy="4525963"/>
          </a:xfrm>
        </p:spPr>
        <p:txBody>
          <a:bodyPr/>
          <a:lstStyle/>
          <a:p>
            <a:r>
              <a:rPr lang="en-US" b="1" dirty="0"/>
              <a:t>EU – </a:t>
            </a:r>
            <a:r>
              <a:rPr lang="en-US" dirty="0"/>
              <a:t>European Union</a:t>
            </a:r>
          </a:p>
          <a:p>
            <a:r>
              <a:rPr lang="en-US" b="1" dirty="0"/>
              <a:t>NAFTA – </a:t>
            </a:r>
            <a:r>
              <a:rPr lang="en-US" dirty="0"/>
              <a:t>North American Free Trade Agreement</a:t>
            </a:r>
          </a:p>
          <a:p>
            <a:r>
              <a:rPr lang="en-US" b="1" dirty="0"/>
              <a:t>EFTA – </a:t>
            </a:r>
            <a:r>
              <a:rPr lang="en-US" dirty="0"/>
              <a:t>European Free Trade Agreement</a:t>
            </a:r>
          </a:p>
        </p:txBody>
      </p:sp>
    </p:spTree>
    <p:extLst>
      <p:ext uri="{BB962C8B-B14F-4D97-AF65-F5344CB8AC3E}">
        <p14:creationId xmlns:p14="http://schemas.microsoft.com/office/powerpoint/2010/main" val="19444193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RECAP: Balance of Payments</a:t>
            </a:r>
            <a:br>
              <a:rPr lang="en-US" b="1" dirty="0"/>
            </a:br>
            <a:r>
              <a:rPr lang="en-US" sz="3200" b="1" dirty="0">
                <a:solidFill>
                  <a:srgbClr val="FF0000"/>
                </a:solidFill>
              </a:rPr>
              <a:t>Factors affecting the Balance of Payments</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buNone/>
            </a:pPr>
            <a:r>
              <a:rPr lang="en-US" sz="2800" dirty="0"/>
              <a:t>Define and explain how each of these factors could affect the Balance of Payments</a:t>
            </a:r>
          </a:p>
          <a:p>
            <a:pPr marL="514350" indent="-514350">
              <a:buFont typeface="+mj-lt"/>
              <a:buAutoNum type="arabicPeriod"/>
            </a:pPr>
            <a:r>
              <a:rPr lang="en-US" sz="2800" dirty="0"/>
              <a:t>GDP growth and lower unemployment</a:t>
            </a:r>
          </a:p>
          <a:p>
            <a:pPr marL="514350" indent="-514350">
              <a:buFont typeface="+mj-lt"/>
              <a:buAutoNum type="arabicPeriod"/>
            </a:pPr>
            <a:r>
              <a:rPr lang="en-US" sz="2800" dirty="0"/>
              <a:t>Productivity</a:t>
            </a:r>
          </a:p>
          <a:p>
            <a:pPr marL="514350" indent="-514350">
              <a:buFont typeface="+mj-lt"/>
              <a:buAutoNum type="arabicPeriod"/>
            </a:pPr>
            <a:r>
              <a:rPr lang="en-US" sz="2800" dirty="0"/>
              <a:t>Inflation</a:t>
            </a:r>
          </a:p>
          <a:p>
            <a:pPr marL="514350" indent="-514350">
              <a:buFont typeface="+mj-lt"/>
              <a:buAutoNum type="arabicPeriod"/>
            </a:pPr>
            <a:r>
              <a:rPr lang="en-US" sz="2800" dirty="0"/>
              <a:t>Interest Rates (Base Rate set by Bank of England)</a:t>
            </a:r>
          </a:p>
          <a:p>
            <a:pPr marL="514350" indent="-514350">
              <a:buFont typeface="+mj-lt"/>
              <a:buAutoNum type="arabicPeriod"/>
            </a:pPr>
            <a:r>
              <a:rPr lang="en-US" sz="2800" dirty="0"/>
              <a:t>FDI Levels</a:t>
            </a:r>
          </a:p>
          <a:p>
            <a:pPr marL="514350" indent="-514350">
              <a:buFont typeface="+mj-lt"/>
              <a:buAutoNum type="arabicPeriod"/>
            </a:pPr>
            <a:r>
              <a:rPr lang="en-US" sz="2800" dirty="0"/>
              <a:t>High propensity to save</a:t>
            </a:r>
          </a:p>
          <a:p>
            <a:pPr marL="514350" indent="-514350">
              <a:buFont typeface="+mj-lt"/>
              <a:buAutoNum type="arabicPeriod"/>
            </a:pPr>
            <a:r>
              <a:rPr lang="en-US" sz="2800" dirty="0"/>
              <a:t>Health of the Global Economy</a:t>
            </a:r>
          </a:p>
        </p:txBody>
      </p:sp>
    </p:spTree>
    <p:extLst>
      <p:ext uri="{BB962C8B-B14F-4D97-AF65-F5344CB8AC3E}">
        <p14:creationId xmlns:p14="http://schemas.microsoft.com/office/powerpoint/2010/main" val="34557370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92696"/>
            <a:ext cx="8229600" cy="5433467"/>
          </a:xfrm>
          <a:solidFill>
            <a:schemeClr val="tx1"/>
          </a:solidFill>
          <a:ln>
            <a:solidFill>
              <a:srgbClr val="000000"/>
            </a:solidFill>
          </a:ln>
        </p:spPr>
        <p:txBody>
          <a:bodyPr>
            <a:normAutofit/>
          </a:bodyPr>
          <a:lstStyle/>
          <a:p>
            <a:pPr marL="0" indent="0">
              <a:buNone/>
            </a:pPr>
            <a:r>
              <a:rPr lang="en-US" sz="4400" b="1" u="sng" dirty="0">
                <a:solidFill>
                  <a:schemeClr val="bg1"/>
                </a:solidFill>
              </a:rPr>
              <a:t>90: </a:t>
            </a:r>
            <a:r>
              <a:rPr lang="en-US" sz="4400" b="1" dirty="0">
                <a:solidFill>
                  <a:schemeClr val="bg1"/>
                </a:solidFill>
              </a:rPr>
              <a:t>Controlling Deficits and Surpluses</a:t>
            </a:r>
          </a:p>
        </p:txBody>
      </p:sp>
    </p:spTree>
    <p:extLst>
      <p:ext uri="{BB962C8B-B14F-4D97-AF65-F5344CB8AC3E}">
        <p14:creationId xmlns:p14="http://schemas.microsoft.com/office/powerpoint/2010/main" val="740547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904656"/>
          </a:xfrm>
          <a:solidFill>
            <a:schemeClr val="bg1">
              <a:lumMod val="50000"/>
            </a:schemeClr>
          </a:solidFill>
        </p:spPr>
        <p:txBody>
          <a:bodyPr/>
          <a:lstStyle/>
          <a:p>
            <a:endParaRPr lang="en-US" dirty="0"/>
          </a:p>
        </p:txBody>
      </p:sp>
    </p:spTree>
    <p:extLst>
      <p:ext uri="{BB962C8B-B14F-4D97-AF65-F5344CB8AC3E}">
        <p14:creationId xmlns:p14="http://schemas.microsoft.com/office/powerpoint/2010/main" val="36975602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b="1" dirty="0"/>
              <a:t>Balance of Payments</a:t>
            </a:r>
            <a:r>
              <a:rPr lang="en-GB" dirty="0"/>
              <a:t/>
            </a:r>
            <a:br>
              <a:rPr lang="en-GB" dirty="0"/>
            </a:br>
            <a:r>
              <a:rPr lang="en-GB" sz="2400" dirty="0">
                <a:solidFill>
                  <a:srgbClr val="FF0000"/>
                </a:solidFill>
              </a:rPr>
              <a:t>Questions you should be able to answer at this stage….</a:t>
            </a:r>
          </a:p>
        </p:txBody>
      </p:sp>
      <p:sp>
        <p:nvSpPr>
          <p:cNvPr id="3" name="Content Placeholder 2"/>
          <p:cNvSpPr>
            <a:spLocks noGrp="1"/>
          </p:cNvSpPr>
          <p:nvPr>
            <p:ph idx="1"/>
          </p:nvPr>
        </p:nvSpPr>
        <p:spPr>
          <a:xfrm>
            <a:off x="251520" y="1556792"/>
            <a:ext cx="8712968" cy="5301208"/>
          </a:xfrm>
        </p:spPr>
        <p:txBody>
          <a:bodyPr/>
          <a:lstStyle/>
          <a:p>
            <a:pPr marL="0" indent="0">
              <a:buNone/>
            </a:pPr>
            <a:r>
              <a:rPr lang="en-GB" sz="2400" b="1" dirty="0"/>
              <a:t>TASK 1: Read the article and summarise why Larry Elliot thinks the current account deficit is worrying and why it is like this.</a:t>
            </a:r>
          </a:p>
          <a:p>
            <a:pPr marL="0" indent="0">
              <a:buNone/>
            </a:pPr>
            <a:endParaRPr lang="en-GB" sz="1400" b="1" dirty="0"/>
          </a:p>
          <a:p>
            <a:pPr marL="0" indent="0">
              <a:buNone/>
            </a:pPr>
            <a:r>
              <a:rPr lang="en-GB" sz="2400" b="1" dirty="0"/>
              <a:t>TASK 2: Be able to answer these questions</a:t>
            </a:r>
          </a:p>
          <a:p>
            <a:pPr marL="514350" indent="-514350">
              <a:buFont typeface="+mj-lt"/>
              <a:buAutoNum type="arabicPeriod"/>
            </a:pPr>
            <a:r>
              <a:rPr lang="en-GB" sz="2400" dirty="0"/>
              <a:t>Define the balance of payments</a:t>
            </a:r>
          </a:p>
          <a:p>
            <a:pPr marL="514350" indent="-514350">
              <a:buFont typeface="+mj-lt"/>
              <a:buAutoNum type="arabicPeriod"/>
            </a:pPr>
            <a:r>
              <a:rPr lang="en-GB" sz="2400" dirty="0"/>
              <a:t>Does the balance of payments record just the actions of the Government?</a:t>
            </a:r>
          </a:p>
          <a:p>
            <a:pPr marL="514350" indent="-514350">
              <a:buFont typeface="+mj-lt"/>
              <a:buAutoNum type="arabicPeriod"/>
            </a:pPr>
            <a:r>
              <a:rPr lang="en-GB" sz="2400" dirty="0"/>
              <a:t>What is causing the current trade deficit in the UK?</a:t>
            </a:r>
          </a:p>
          <a:p>
            <a:pPr marL="514350" indent="-514350">
              <a:buFont typeface="+mj-lt"/>
              <a:buAutoNum type="arabicPeriod"/>
            </a:pPr>
            <a:r>
              <a:rPr lang="en-GB" sz="2400" dirty="0"/>
              <a:t>What is causing the capital account surplus in the UK?</a:t>
            </a:r>
          </a:p>
          <a:p>
            <a:pPr marL="514350" indent="-514350">
              <a:buFont typeface="+mj-lt"/>
              <a:buAutoNum type="arabicPeriod"/>
            </a:pPr>
            <a:r>
              <a:rPr lang="en-GB" sz="2400" dirty="0"/>
              <a:t>What might happen to the current account of Greece if it adopted the Drachma as its currency?</a:t>
            </a:r>
          </a:p>
          <a:p>
            <a:pPr marL="514350" indent="-514350">
              <a:buFont typeface="+mj-lt"/>
              <a:buAutoNum type="arabicPeriod"/>
            </a:pPr>
            <a:r>
              <a:rPr lang="en-GB" sz="2400" dirty="0"/>
              <a:t>If the current account is in deficit, what should the capital account be?  Surplus or deficit?</a:t>
            </a:r>
          </a:p>
          <a:p>
            <a:pPr marL="514350" indent="-514350">
              <a:buFont typeface="+mj-lt"/>
              <a:buAutoNum type="arabicPeriod"/>
            </a:pPr>
            <a:endParaRPr lang="en-GB" sz="2400" dirty="0"/>
          </a:p>
          <a:p>
            <a:pPr marL="514350" indent="-514350">
              <a:buFont typeface="+mj-lt"/>
              <a:buAutoNum type="arabicPeriod"/>
            </a:pPr>
            <a:endParaRPr lang="en-GB" sz="2400" dirty="0"/>
          </a:p>
        </p:txBody>
      </p:sp>
    </p:spTree>
    <p:extLst>
      <p:ext uri="{BB962C8B-B14F-4D97-AF65-F5344CB8AC3E}">
        <p14:creationId xmlns:p14="http://schemas.microsoft.com/office/powerpoint/2010/main" val="39091799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t>Balance of Payments ‘Deficit/Surplus’</a:t>
            </a:r>
            <a:r>
              <a:rPr lang="en-US" b="1" dirty="0"/>
              <a:t/>
            </a:r>
            <a:br>
              <a:rPr lang="en-US" b="1" dirty="0"/>
            </a:br>
            <a:r>
              <a:rPr lang="en-US" sz="3200" b="1" dirty="0">
                <a:solidFill>
                  <a:srgbClr val="FF0000"/>
                </a:solidFill>
              </a:rPr>
              <a:t>Case Study: The UK and Chinese Economies</a:t>
            </a:r>
            <a:endParaRPr lang="en-US" b="1" dirty="0">
              <a:solidFill>
                <a:srgbClr val="FF0000"/>
              </a:solidFill>
            </a:endParaRPr>
          </a:p>
        </p:txBody>
      </p:sp>
      <p:sp>
        <p:nvSpPr>
          <p:cNvPr id="3" name="Content Placeholder 2"/>
          <p:cNvSpPr>
            <a:spLocks noGrp="1"/>
          </p:cNvSpPr>
          <p:nvPr>
            <p:ph idx="1"/>
          </p:nvPr>
        </p:nvSpPr>
        <p:spPr>
          <a:xfrm>
            <a:off x="251520" y="1700808"/>
            <a:ext cx="3960440" cy="4306869"/>
          </a:xfrm>
        </p:spPr>
        <p:txBody>
          <a:bodyPr/>
          <a:lstStyle/>
          <a:p>
            <a:r>
              <a:rPr lang="en-US" sz="2000" dirty="0"/>
              <a:t>A capital account surplus pays for (finances) a current account deficit. If the deficit reflects the import of machinery and equipment that will raise future growth, this is good and sustainable. If it merely funds the import of consumption goods, it may not be.</a:t>
            </a:r>
          </a:p>
          <a:p>
            <a:r>
              <a:rPr lang="en-US" sz="2000" dirty="0"/>
              <a:t>Long run, could there be a balance of payments crisis if all these foreign firms pulled their money out of the UK?</a:t>
            </a:r>
          </a:p>
        </p:txBody>
      </p:sp>
      <p:sp>
        <p:nvSpPr>
          <p:cNvPr id="4" name="Content Placeholder 2"/>
          <p:cNvSpPr txBox="1">
            <a:spLocks/>
          </p:cNvSpPr>
          <p:nvPr/>
        </p:nvSpPr>
        <p:spPr bwMode="auto">
          <a:xfrm>
            <a:off x="4860032" y="1700808"/>
            <a:ext cx="3960440" cy="4824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800" kern="0" dirty="0">
                <a:latin typeface="Tw Cen MT Condensed" panose="020B0606020104020203" pitchFamily="34" charset="0"/>
              </a:rPr>
              <a:t>The Chinese Economy</a:t>
            </a:r>
          </a:p>
          <a:p>
            <a:r>
              <a:rPr lang="en-US" sz="1800" dirty="0">
                <a:latin typeface="Tw Cen MT Condensed" panose="020B0606020104020203" pitchFamily="34" charset="0"/>
              </a:rPr>
              <a:t>Imbalances with the USA?</a:t>
            </a:r>
          </a:p>
          <a:p>
            <a:pPr lvl="1"/>
            <a:r>
              <a:rPr lang="en-US" sz="1800" dirty="0">
                <a:latin typeface="Tw Cen MT Condensed" panose="020B0606020104020203" pitchFamily="34" charset="0"/>
              </a:rPr>
              <a:t>China sells USA plastic toys</a:t>
            </a:r>
          </a:p>
          <a:p>
            <a:pPr lvl="1"/>
            <a:r>
              <a:rPr lang="en-US" sz="1800" dirty="0">
                <a:latin typeface="Tw Cen MT Condensed" panose="020B0606020104020203" pitchFamily="34" charset="0"/>
              </a:rPr>
              <a:t>USA borrows money from China to pay for the toys</a:t>
            </a:r>
          </a:p>
          <a:p>
            <a:pPr lvl="1"/>
            <a:r>
              <a:rPr lang="en-US" sz="1800" dirty="0">
                <a:latin typeface="Tw Cen MT Condensed" panose="020B0606020104020203" pitchFamily="34" charset="0"/>
              </a:rPr>
              <a:t>Chinas Foreign Reserves increase as they stockpile US treasury bonds</a:t>
            </a:r>
          </a:p>
          <a:p>
            <a:endParaRPr lang="en-US" sz="2000" kern="0" dirty="0">
              <a:latin typeface="Tw Cen MT Condensed" panose="020B0606020104020203" pitchFamily="34" charset="0"/>
            </a:endParaRPr>
          </a:p>
        </p:txBody>
      </p:sp>
    </p:spTree>
    <p:extLst>
      <p:ext uri="{BB962C8B-B14F-4D97-AF65-F5344CB8AC3E}">
        <p14:creationId xmlns:p14="http://schemas.microsoft.com/office/powerpoint/2010/main" val="26430406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299514"/>
            <a:ext cx="4040188" cy="798795"/>
          </a:xfrm>
          <a:ln>
            <a:solidFill>
              <a:schemeClr val="tx1"/>
            </a:solidFill>
          </a:ln>
        </p:spPr>
        <p:txBody>
          <a:bodyPr>
            <a:normAutofit fontScale="85000" lnSpcReduction="20000"/>
          </a:bodyPr>
          <a:lstStyle/>
          <a:p>
            <a:pPr algn="ctr"/>
            <a:r>
              <a:rPr lang="en-US" sz="3600" dirty="0"/>
              <a:t>UK CASE STUDY</a:t>
            </a:r>
          </a:p>
          <a:p>
            <a:pPr algn="ctr"/>
            <a:r>
              <a:rPr lang="en-US" dirty="0">
                <a:solidFill>
                  <a:srgbClr val="FF0000"/>
                </a:solidFill>
              </a:rPr>
              <a:t>Balance of Payment Deficit</a:t>
            </a:r>
          </a:p>
        </p:txBody>
      </p:sp>
      <p:graphicFrame>
        <p:nvGraphicFramePr>
          <p:cNvPr id="10" name="Content Placeholder 9"/>
          <p:cNvGraphicFramePr>
            <a:graphicFrameLocks noGrp="1"/>
          </p:cNvGraphicFramePr>
          <p:nvPr>
            <p:ph sz="half" idx="2"/>
          </p:nvPr>
        </p:nvGraphicFramePr>
        <p:xfrm>
          <a:off x="395536" y="1268761"/>
          <a:ext cx="4248472" cy="5477636"/>
        </p:xfrm>
        <a:graphic>
          <a:graphicData uri="http://schemas.openxmlformats.org/drawingml/2006/table">
            <a:tbl>
              <a:tblPr firstRow="1" bandRow="1">
                <a:tableStyleId>{00A15C55-8517-42AA-B614-E9B94910E393}</a:tableStyleId>
              </a:tblPr>
              <a:tblGrid>
                <a:gridCol w="1938791">
                  <a:extLst>
                    <a:ext uri="{9D8B030D-6E8A-4147-A177-3AD203B41FA5}">
                      <a16:colId xmlns:a16="http://schemas.microsoft.com/office/drawing/2014/main" val="20000"/>
                    </a:ext>
                  </a:extLst>
                </a:gridCol>
                <a:gridCol w="2309681">
                  <a:extLst>
                    <a:ext uri="{9D8B030D-6E8A-4147-A177-3AD203B41FA5}">
                      <a16:colId xmlns:a16="http://schemas.microsoft.com/office/drawing/2014/main" val="20001"/>
                    </a:ext>
                  </a:extLst>
                </a:gridCol>
              </a:tblGrid>
              <a:tr h="299771">
                <a:tc>
                  <a:txBody>
                    <a:bodyPr/>
                    <a:lstStyle/>
                    <a:p>
                      <a:pPr algn="ctr"/>
                      <a:r>
                        <a:rPr lang="en-US" sz="1400" dirty="0">
                          <a:latin typeface="Tw Cen MT Condensed" panose="020B0606020104020203" pitchFamily="34" charset="0"/>
                        </a:rPr>
                        <a:t>Advantages</a:t>
                      </a:r>
                      <a:endParaRPr lang="en-US" sz="1400" dirty="0">
                        <a:solidFill>
                          <a:schemeClr val="tx1"/>
                        </a:solidFill>
                        <a:latin typeface="Tw Cen MT Condensed" panose="020B0606020104020203" pitchFamily="34" charset="0"/>
                      </a:endParaRPr>
                    </a:p>
                  </a:txBody>
                  <a:tcPr/>
                </a:tc>
                <a:tc>
                  <a:txBody>
                    <a:bodyPr/>
                    <a:lstStyle/>
                    <a:p>
                      <a:pPr algn="ctr"/>
                      <a:r>
                        <a:rPr lang="en-US" sz="1400" dirty="0">
                          <a:latin typeface="Tw Cen MT Condensed" panose="020B0606020104020203" pitchFamily="34" charset="0"/>
                        </a:rPr>
                        <a:t>Disadvantage</a:t>
                      </a:r>
                      <a:endParaRPr lang="en-US" sz="1400" dirty="0">
                        <a:solidFill>
                          <a:schemeClr val="tx1"/>
                        </a:solidFill>
                        <a:latin typeface="Tw Cen MT Condensed" panose="020B0606020104020203" pitchFamily="34" charset="0"/>
                      </a:endParaRPr>
                    </a:p>
                  </a:txBody>
                  <a:tcPr/>
                </a:tc>
                <a:extLst>
                  <a:ext uri="{0D108BD9-81ED-4DB2-BD59-A6C34878D82A}">
                    <a16:rowId xmlns:a16="http://schemas.microsoft.com/office/drawing/2014/main" val="10000"/>
                  </a:ext>
                </a:extLst>
              </a:tr>
              <a:tr h="1289016">
                <a:tc>
                  <a:txBody>
                    <a:bodyPr/>
                    <a:lstStyle/>
                    <a:p>
                      <a:r>
                        <a:rPr lang="en-US" sz="1000" dirty="0">
                          <a:latin typeface="Tw Cen MT Condensed" panose="020B0606020104020203" pitchFamily="34" charset="0"/>
                        </a:rPr>
                        <a:t>Boost to living standards</a:t>
                      </a:r>
                      <a:r>
                        <a:rPr lang="en-US" sz="1000" baseline="0" dirty="0">
                          <a:latin typeface="Tw Cen MT Condensed" panose="020B0606020104020203" pitchFamily="34" charset="0"/>
                        </a:rPr>
                        <a:t> – consumers buying more imports (UK’s standard of living has risen since 1980’s especially through the ‘Goldilocks years’)</a:t>
                      </a:r>
                      <a:endParaRPr lang="en-US" sz="1000" b="1" baseline="0" dirty="0">
                        <a:solidFill>
                          <a:srgbClr val="008000"/>
                        </a:solidFill>
                        <a:latin typeface="Tw Cen MT Condensed" panose="020B0606020104020203" pitchFamily="34" charset="0"/>
                      </a:endParaRPr>
                    </a:p>
                  </a:txBody>
                  <a:tcPr/>
                </a:tc>
                <a:tc>
                  <a:txBody>
                    <a:bodyPr/>
                    <a:lstStyle/>
                    <a:p>
                      <a:r>
                        <a:rPr lang="en-US" sz="1000" dirty="0">
                          <a:latin typeface="Tw Cen MT Condensed" panose="020B0606020104020203" pitchFamily="34" charset="0"/>
                        </a:rPr>
                        <a:t>Does rampant consumerism</a:t>
                      </a:r>
                      <a:r>
                        <a:rPr lang="en-US" sz="1000" baseline="0" dirty="0">
                          <a:latin typeface="Tw Cen MT Condensed" panose="020B0606020104020203" pitchFamily="34" charset="0"/>
                        </a:rPr>
                        <a:t> arguably as a result of lower imports</a:t>
                      </a:r>
                      <a:r>
                        <a:rPr lang="en-US" sz="1000" dirty="0">
                          <a:latin typeface="Tw Cen MT Condensed" panose="020B0606020104020203" pitchFamily="34" charset="0"/>
                        </a:rPr>
                        <a:t> lead to</a:t>
                      </a:r>
                      <a:r>
                        <a:rPr lang="en-US" sz="1000" baseline="0" dirty="0">
                          <a:latin typeface="Tw Cen MT Condensed" panose="020B0606020104020203" pitchFamily="34" charset="0"/>
                        </a:rPr>
                        <a:t> less of a propensity to save (which might affect the levels of domestic loan funds available?). Causes agents in the economy to borrow money from abroad.</a:t>
                      </a:r>
                      <a:endParaRPr lang="en-US" sz="1000" b="1" dirty="0">
                        <a:solidFill>
                          <a:srgbClr val="FF0000"/>
                        </a:solidFill>
                        <a:latin typeface="Tw Cen MT Condensed" panose="020B0606020104020203" pitchFamily="34" charset="0"/>
                      </a:endParaRPr>
                    </a:p>
                  </a:txBody>
                  <a:tcPr/>
                </a:tc>
                <a:extLst>
                  <a:ext uri="{0D108BD9-81ED-4DB2-BD59-A6C34878D82A}">
                    <a16:rowId xmlns:a16="http://schemas.microsoft.com/office/drawing/2014/main" val="10001"/>
                  </a:ext>
                </a:extLst>
              </a:tr>
              <a:tr h="1139130">
                <a:tc>
                  <a:txBody>
                    <a:bodyPr/>
                    <a:lstStyle/>
                    <a:p>
                      <a:r>
                        <a:rPr lang="en-US" sz="1000" dirty="0">
                          <a:latin typeface="Tw Cen MT Condensed" panose="020B0606020104020203" pitchFamily="34" charset="0"/>
                        </a:rPr>
                        <a:t>Fall</a:t>
                      </a:r>
                      <a:r>
                        <a:rPr lang="en-US" sz="1000" baseline="0" dirty="0">
                          <a:latin typeface="Tw Cen MT Condensed" panose="020B0606020104020203" pitchFamily="34" charset="0"/>
                        </a:rPr>
                        <a:t> in AD prevents an overheating economy – deflationary effects</a:t>
                      </a:r>
                      <a:endParaRPr lang="en-US" sz="1000" b="1" dirty="0">
                        <a:solidFill>
                          <a:srgbClr val="008000"/>
                        </a:solidFill>
                        <a:latin typeface="Tw Cen MT Condensed" panose="020B0606020104020203" pitchFamily="34" charset="0"/>
                      </a:endParaRPr>
                    </a:p>
                  </a:txBody>
                  <a:tcPr/>
                </a:tc>
                <a:tc>
                  <a:txBody>
                    <a:bodyPr/>
                    <a:lstStyle/>
                    <a:p>
                      <a:r>
                        <a:rPr lang="en-US" sz="1000" dirty="0">
                          <a:latin typeface="Tw Cen MT Condensed" panose="020B0606020104020203" pitchFamily="34" charset="0"/>
                        </a:rPr>
                        <a:t>Fall in AD could</a:t>
                      </a:r>
                      <a:r>
                        <a:rPr lang="en-US" sz="1000" baseline="0" dirty="0">
                          <a:latin typeface="Tw Cen MT Condensed" panose="020B0606020104020203" pitchFamily="34" charset="0"/>
                        </a:rPr>
                        <a:t> lead to greater unemployment and slower economic growth or even a recession.</a:t>
                      </a:r>
                    </a:p>
                    <a:p>
                      <a:r>
                        <a:rPr lang="en-US" sz="1000" baseline="0" dirty="0">
                          <a:latin typeface="Tw Cen MT Condensed" panose="020B0606020104020203" pitchFamily="34" charset="0"/>
                        </a:rPr>
                        <a:t>Consumers rely on foreign goods rather than domestic; not sustainable in the long run</a:t>
                      </a:r>
                      <a:endParaRPr lang="en-US" sz="1000" b="1" dirty="0">
                        <a:solidFill>
                          <a:srgbClr val="FF0000"/>
                        </a:solidFill>
                        <a:latin typeface="Tw Cen MT Condensed" panose="020B0606020104020203" pitchFamily="34" charset="0"/>
                      </a:endParaRPr>
                    </a:p>
                  </a:txBody>
                  <a:tcPr/>
                </a:tc>
                <a:extLst>
                  <a:ext uri="{0D108BD9-81ED-4DB2-BD59-A6C34878D82A}">
                    <a16:rowId xmlns:a16="http://schemas.microsoft.com/office/drawing/2014/main" val="10002"/>
                  </a:ext>
                </a:extLst>
              </a:tr>
              <a:tr h="203844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latin typeface="Tw Cen MT Condensed" panose="020B0606020104020203" pitchFamily="34" charset="0"/>
                        </a:rPr>
                        <a:t>Short run a trade deficit can just be financed through foreign borrowing,</a:t>
                      </a:r>
                      <a:r>
                        <a:rPr lang="en-US" sz="1000" baseline="0" dirty="0">
                          <a:latin typeface="Tw Cen MT Condensed" panose="020B0606020104020203" pitchFamily="34" charset="0"/>
                        </a:rPr>
                        <a:t> selling off foreign assets or encouraging FDI (UK economy from 1980’s until today)</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baseline="0" dirty="0">
                          <a:latin typeface="Tw Cen MT Condensed" panose="020B0606020104020203" pitchFamily="34" charset="0"/>
                        </a:rPr>
                        <a:t>Also, the deficit will not get too out of control if the exchange rate is floating. The Global FOREX markets will ensure that equilibrium is eventually restored</a:t>
                      </a:r>
                      <a:endParaRPr lang="en-US" sz="1000" dirty="0">
                        <a:latin typeface="Tw Cen MT Condensed" panose="020B0606020104020203" pitchFamily="34" charset="0"/>
                      </a:endParaRPr>
                    </a:p>
                  </a:txBody>
                  <a:tcPr/>
                </a:tc>
                <a:tc>
                  <a:txBody>
                    <a:bodyPr/>
                    <a:lstStyle/>
                    <a:p>
                      <a:r>
                        <a:rPr lang="en-US" sz="1000" dirty="0">
                          <a:latin typeface="Tw Cen MT Condensed" panose="020B0606020104020203" pitchFamily="34" charset="0"/>
                        </a:rPr>
                        <a:t>Long run, a trade deficit can be unsustainable and eventually might trigger a ‘balance of payments crisis’ as the country is unable to attract</a:t>
                      </a:r>
                      <a:r>
                        <a:rPr lang="en-US" sz="1000" baseline="0" dirty="0">
                          <a:latin typeface="Tw Cen MT Condensed" panose="020B0606020104020203" pitchFamily="34" charset="0"/>
                        </a:rPr>
                        <a:t> more capital from abroad.  T</a:t>
                      </a:r>
                      <a:r>
                        <a:rPr lang="en-US" sz="1000" dirty="0">
                          <a:latin typeface="Tw Cen MT Condensed" panose="020B0606020104020203" pitchFamily="34" charset="0"/>
                        </a:rPr>
                        <a:t>he currency might devalue</a:t>
                      </a:r>
                      <a:r>
                        <a:rPr lang="en-US" sz="1000" baseline="0" dirty="0">
                          <a:latin typeface="Tw Cen MT Condensed" panose="020B0606020104020203" pitchFamily="34" charset="0"/>
                        </a:rPr>
                        <a:t> causing an immediate stop to imports and ‘Capital Flight’. This will result in a fall in living standards(East Asian Financial Crisis 1997)</a:t>
                      </a:r>
                    </a:p>
                    <a:p>
                      <a:r>
                        <a:rPr lang="en-US" sz="1000" baseline="0" dirty="0">
                          <a:latin typeface="Tw Cen MT Condensed" panose="020B0606020104020203" pitchFamily="34" charset="0"/>
                        </a:rPr>
                        <a:t>What if the deficit is caused by long term lack of competitiveness?</a:t>
                      </a:r>
                      <a:endParaRPr lang="en-US" sz="1000" b="1" dirty="0">
                        <a:solidFill>
                          <a:srgbClr val="FF0000"/>
                        </a:solidFill>
                        <a:latin typeface="Tw Cen MT Condensed" panose="020B0606020104020203" pitchFamily="34" charset="0"/>
                      </a:endParaRPr>
                    </a:p>
                  </a:txBody>
                  <a:tcPr/>
                </a:tc>
                <a:extLst>
                  <a:ext uri="{0D108BD9-81ED-4DB2-BD59-A6C34878D82A}">
                    <a16:rowId xmlns:a16="http://schemas.microsoft.com/office/drawing/2014/main" val="10003"/>
                  </a:ext>
                </a:extLst>
              </a:tr>
              <a:tr h="7062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a:latin typeface="Tw Cen MT Condensed" panose="020B0606020104020203" pitchFamily="34" charset="0"/>
                      </a:endParaRPr>
                    </a:p>
                  </a:txBody>
                  <a:tcPr/>
                </a:tc>
                <a:tc>
                  <a:txBody>
                    <a:bodyPr/>
                    <a:lstStyle/>
                    <a:p>
                      <a:r>
                        <a:rPr lang="en-US" sz="1000" b="1" dirty="0">
                          <a:solidFill>
                            <a:srgbClr val="FF0000"/>
                          </a:solidFill>
                          <a:latin typeface="Tw Cen MT Condensed" panose="020B0606020104020203" pitchFamily="34" charset="0"/>
                        </a:rPr>
                        <a:t>In the short run,</a:t>
                      </a:r>
                      <a:r>
                        <a:rPr lang="en-US" sz="1000" b="1" baseline="0" dirty="0">
                          <a:solidFill>
                            <a:srgbClr val="FF0000"/>
                          </a:solidFill>
                          <a:latin typeface="Tw Cen MT Condensed" panose="020B0606020104020203" pitchFamily="34" charset="0"/>
                        </a:rPr>
                        <a:t> if investment income is falling, this suggest that the country is either too reliant on FDI inflows or/and it has sold off a lot of foreign assets</a:t>
                      </a:r>
                      <a:endParaRPr lang="en-US" sz="1000" b="1" dirty="0">
                        <a:solidFill>
                          <a:srgbClr val="FF0000"/>
                        </a:solidFill>
                        <a:latin typeface="Tw Cen MT Condensed" panose="020B0606020104020203" pitchFamily="34" charset="0"/>
                      </a:endParaRPr>
                    </a:p>
                  </a:txBody>
                  <a:tcPr/>
                </a:tc>
                <a:extLst>
                  <a:ext uri="{0D108BD9-81ED-4DB2-BD59-A6C34878D82A}">
                    <a16:rowId xmlns:a16="http://schemas.microsoft.com/office/drawing/2014/main" val="10004"/>
                  </a:ext>
                </a:extLst>
              </a:tr>
            </a:tbl>
          </a:graphicData>
        </a:graphic>
      </p:graphicFrame>
      <p:sp>
        <p:nvSpPr>
          <p:cNvPr id="7" name="Text Placeholder 6"/>
          <p:cNvSpPr>
            <a:spLocks noGrp="1"/>
          </p:cNvSpPr>
          <p:nvPr>
            <p:ph type="body" sz="quarter" idx="3"/>
          </p:nvPr>
        </p:nvSpPr>
        <p:spPr>
          <a:xfrm>
            <a:off x="4645025" y="290129"/>
            <a:ext cx="4041775" cy="808181"/>
          </a:xfrm>
          <a:ln>
            <a:solidFill>
              <a:schemeClr val="tx1"/>
            </a:solidFill>
          </a:ln>
        </p:spPr>
        <p:txBody>
          <a:bodyPr>
            <a:normAutofit fontScale="85000" lnSpcReduction="20000"/>
          </a:bodyPr>
          <a:lstStyle/>
          <a:p>
            <a:pPr algn="ctr"/>
            <a:r>
              <a:rPr lang="en-US" sz="3400" dirty="0"/>
              <a:t>CHINA CASE STUDY</a:t>
            </a:r>
          </a:p>
          <a:p>
            <a:pPr algn="ctr"/>
            <a:r>
              <a:rPr lang="en-US" dirty="0">
                <a:solidFill>
                  <a:srgbClr val="FF0000"/>
                </a:solidFill>
              </a:rPr>
              <a:t>Balance of Payment Surplus</a:t>
            </a:r>
          </a:p>
        </p:txBody>
      </p:sp>
      <p:graphicFrame>
        <p:nvGraphicFramePr>
          <p:cNvPr id="11" name="Content Placeholder 10"/>
          <p:cNvGraphicFramePr>
            <a:graphicFrameLocks noGrp="1"/>
          </p:cNvGraphicFramePr>
          <p:nvPr>
            <p:ph sz="quarter" idx="4"/>
          </p:nvPr>
        </p:nvGraphicFramePr>
        <p:xfrm>
          <a:off x="4932040" y="1268760"/>
          <a:ext cx="4041776" cy="1772920"/>
        </p:xfrm>
        <a:graphic>
          <a:graphicData uri="http://schemas.openxmlformats.org/drawingml/2006/table">
            <a:tbl>
              <a:tblPr firstRow="1" bandRow="1">
                <a:tableStyleId>{00A15C55-8517-42AA-B614-E9B94910E393}</a:tableStyleId>
              </a:tblPr>
              <a:tblGrid>
                <a:gridCol w="2020888">
                  <a:extLst>
                    <a:ext uri="{9D8B030D-6E8A-4147-A177-3AD203B41FA5}">
                      <a16:colId xmlns:a16="http://schemas.microsoft.com/office/drawing/2014/main" val="20000"/>
                    </a:ext>
                  </a:extLst>
                </a:gridCol>
                <a:gridCol w="2020888">
                  <a:extLst>
                    <a:ext uri="{9D8B030D-6E8A-4147-A177-3AD203B41FA5}">
                      <a16:colId xmlns:a16="http://schemas.microsoft.com/office/drawing/2014/main" val="20001"/>
                    </a:ext>
                  </a:extLst>
                </a:gridCol>
              </a:tblGrid>
              <a:tr h="370840">
                <a:tc>
                  <a:txBody>
                    <a:bodyPr/>
                    <a:lstStyle/>
                    <a:p>
                      <a:pPr algn="ctr"/>
                      <a:r>
                        <a:rPr lang="en-US" sz="1400" dirty="0">
                          <a:latin typeface="Tw Cen MT Condensed" panose="020B0606020104020203" pitchFamily="34" charset="0"/>
                        </a:rPr>
                        <a:t>Advantages</a:t>
                      </a:r>
                      <a:endParaRPr lang="en-US" sz="1400" dirty="0">
                        <a:solidFill>
                          <a:schemeClr val="tx1"/>
                        </a:solidFill>
                        <a:latin typeface="Tw Cen MT Condensed" panose="020B0606020104020203" pitchFamily="34" charset="0"/>
                      </a:endParaRPr>
                    </a:p>
                  </a:txBody>
                  <a:tcPr/>
                </a:tc>
                <a:tc>
                  <a:txBody>
                    <a:bodyPr/>
                    <a:lstStyle/>
                    <a:p>
                      <a:pPr algn="ctr"/>
                      <a:r>
                        <a:rPr lang="en-US" sz="1400" dirty="0">
                          <a:latin typeface="Tw Cen MT Condensed" panose="020B0606020104020203" pitchFamily="34" charset="0"/>
                        </a:rPr>
                        <a:t>Disadvantages</a:t>
                      </a:r>
                      <a:endParaRPr lang="en-US" sz="1400" dirty="0">
                        <a:solidFill>
                          <a:schemeClr val="tx1"/>
                        </a:solidFill>
                        <a:latin typeface="Tw Cen MT Condensed" panose="020B0606020104020203" pitchFamily="34" charset="0"/>
                      </a:endParaRPr>
                    </a:p>
                  </a:txBody>
                  <a:tcPr/>
                </a:tc>
                <a:extLst>
                  <a:ext uri="{0D108BD9-81ED-4DB2-BD59-A6C34878D82A}">
                    <a16:rowId xmlns:a16="http://schemas.microsoft.com/office/drawing/2014/main" val="10000"/>
                  </a:ext>
                </a:extLst>
              </a:tr>
              <a:tr h="370840">
                <a:tc>
                  <a:txBody>
                    <a:bodyPr/>
                    <a:lstStyle/>
                    <a:p>
                      <a:r>
                        <a:rPr lang="en-US" sz="1000" dirty="0">
                          <a:latin typeface="Tw Cen MT Condensed" panose="020B0606020104020203" pitchFamily="34" charset="0"/>
                        </a:rPr>
                        <a:t>Increase in</a:t>
                      </a:r>
                      <a:r>
                        <a:rPr lang="en-US" sz="1000" baseline="0" dirty="0">
                          <a:latin typeface="Tw Cen MT Condensed" panose="020B0606020104020203" pitchFamily="34" charset="0"/>
                        </a:rPr>
                        <a:t> AD leads to jobs and stronger economic growth especially with the ‘export-led’ multiplier</a:t>
                      </a:r>
                      <a:endParaRPr lang="en-US" sz="1000" b="1" dirty="0">
                        <a:solidFill>
                          <a:srgbClr val="008000"/>
                        </a:solidFill>
                        <a:latin typeface="Tw Cen MT Condensed" panose="020B0606020104020203" pitchFamily="34" charset="0"/>
                      </a:endParaRPr>
                    </a:p>
                  </a:txBody>
                  <a:tcPr/>
                </a:tc>
                <a:tc>
                  <a:txBody>
                    <a:bodyPr/>
                    <a:lstStyle/>
                    <a:p>
                      <a:r>
                        <a:rPr lang="en-US" sz="1000" dirty="0">
                          <a:latin typeface="Tw Cen MT Condensed" panose="020B0606020104020203" pitchFamily="34" charset="0"/>
                        </a:rPr>
                        <a:t>Imports</a:t>
                      </a:r>
                      <a:r>
                        <a:rPr lang="en-US" sz="1000" baseline="0" dirty="0">
                          <a:latin typeface="Tw Cen MT Condensed" panose="020B0606020104020203" pitchFamily="34" charset="0"/>
                        </a:rPr>
                        <a:t> are more expensive which can lead to inflationary cost-push pressures</a:t>
                      </a:r>
                    </a:p>
                    <a:p>
                      <a:r>
                        <a:rPr lang="en-US" sz="1000" baseline="0" dirty="0">
                          <a:latin typeface="Tw Cen MT Condensed" panose="020B0606020104020203" pitchFamily="34" charset="0"/>
                        </a:rPr>
                        <a:t>Demand pull inflationary pressures from the ‘export multiplier’ from large flows of money from export revenue</a:t>
                      </a:r>
                      <a:endParaRPr lang="en-US" sz="1000" b="1" dirty="0">
                        <a:solidFill>
                          <a:srgbClr val="FF0000"/>
                        </a:solidFill>
                        <a:latin typeface="Tw Cen MT Condensed" panose="020B0606020104020203" pitchFamily="34" charset="0"/>
                      </a:endParaRPr>
                    </a:p>
                  </a:txBody>
                  <a:tcPr/>
                </a:tc>
                <a:extLst>
                  <a:ext uri="{0D108BD9-81ED-4DB2-BD59-A6C34878D82A}">
                    <a16:rowId xmlns:a16="http://schemas.microsoft.com/office/drawing/2014/main" val="10001"/>
                  </a:ext>
                </a:extLst>
              </a:tr>
              <a:tr h="370840">
                <a:tc>
                  <a:txBody>
                    <a:bodyPr/>
                    <a:lstStyle/>
                    <a:p>
                      <a:endParaRPr lang="en-US" sz="1000" b="1" dirty="0">
                        <a:solidFill>
                          <a:srgbClr val="008000"/>
                        </a:solidFill>
                        <a:latin typeface="Tw Cen MT Condensed" panose="020B0606020104020203" pitchFamily="34" charset="0"/>
                      </a:endParaRPr>
                    </a:p>
                  </a:txBody>
                  <a:tcPr/>
                </a:tc>
                <a:tc>
                  <a:txBody>
                    <a:bodyPr/>
                    <a:lstStyle/>
                    <a:p>
                      <a:r>
                        <a:rPr lang="en-US" sz="1000" dirty="0">
                          <a:latin typeface="Tw Cen MT Condensed" panose="020B0606020104020203" pitchFamily="34" charset="0"/>
                        </a:rPr>
                        <a:t>Can cause global issues – one countries surplus is another</a:t>
                      </a:r>
                      <a:r>
                        <a:rPr lang="en-US" sz="1000" baseline="0" dirty="0">
                          <a:latin typeface="Tw Cen MT Condensed" panose="020B0606020104020203" pitchFamily="34" charset="0"/>
                        </a:rPr>
                        <a:t> countries deficit (China and the US 2011)</a:t>
                      </a:r>
                      <a:endParaRPr lang="en-US" sz="1000" b="1" baseline="0" dirty="0">
                        <a:solidFill>
                          <a:srgbClr val="FF0000"/>
                        </a:solidFill>
                        <a:latin typeface="Tw Cen MT Condensed" panose="020B0606020104020203"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395258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904656"/>
          </a:xfrm>
          <a:solidFill>
            <a:schemeClr val="bg1">
              <a:lumMod val="50000"/>
            </a:schemeClr>
          </a:solidFill>
        </p:spPr>
        <p:txBody>
          <a:bodyPr/>
          <a:lstStyle/>
          <a:p>
            <a:endParaRPr lang="en-US" dirty="0"/>
          </a:p>
        </p:txBody>
      </p:sp>
    </p:spTree>
    <p:extLst>
      <p:ext uri="{BB962C8B-B14F-4D97-AF65-F5344CB8AC3E}">
        <p14:creationId xmlns:p14="http://schemas.microsoft.com/office/powerpoint/2010/main" val="2620869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206375"/>
            <a:ext cx="8588375" cy="652462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b="1" dirty="0">
                <a:latin typeface="Tw Cen MT Condensed" panose="020B0606020104020203" pitchFamily="34" charset="0"/>
              </a:rPr>
              <a:t>45:</a:t>
            </a:r>
          </a:p>
        </p:txBody>
      </p:sp>
    </p:spTree>
    <p:extLst>
      <p:ext uri="{BB962C8B-B14F-4D97-AF65-F5344CB8AC3E}">
        <p14:creationId xmlns:p14="http://schemas.microsoft.com/office/powerpoint/2010/main" val="2839053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684"/>
            <a:ext cx="4506012" cy="1143000"/>
          </a:xfrm>
        </p:spPr>
        <p:txBody>
          <a:bodyPr>
            <a:normAutofit/>
          </a:bodyPr>
          <a:lstStyle/>
          <a:p>
            <a:r>
              <a:rPr lang="en-US" sz="3300" b="1" dirty="0"/>
              <a:t>RWS10: Market Failure 5</a:t>
            </a:r>
            <a:r>
              <a:rPr lang="en-US" sz="3600" b="1" dirty="0"/>
              <a:t/>
            </a:r>
            <a:br>
              <a:rPr lang="en-US" sz="3600" b="1" dirty="0"/>
            </a:br>
            <a:r>
              <a:rPr lang="en-US" sz="2600" b="1" dirty="0">
                <a:solidFill>
                  <a:srgbClr val="FF0000"/>
                </a:solidFill>
              </a:rPr>
              <a:t>Inequality and Poverty</a:t>
            </a:r>
          </a:p>
        </p:txBody>
      </p:sp>
      <p:sp>
        <p:nvSpPr>
          <p:cNvPr id="4" name="Content Placeholder 3"/>
          <p:cNvSpPr>
            <a:spLocks noGrp="1"/>
          </p:cNvSpPr>
          <p:nvPr>
            <p:ph idx="1"/>
          </p:nvPr>
        </p:nvSpPr>
        <p:spPr>
          <a:xfrm>
            <a:off x="123186" y="2221813"/>
            <a:ext cx="4259640" cy="4720640"/>
          </a:xfrm>
        </p:spPr>
        <p:txBody>
          <a:bodyPr>
            <a:normAutofit/>
          </a:bodyPr>
          <a:lstStyle/>
          <a:p>
            <a:pPr marL="269875" indent="-269875">
              <a:buFont typeface="+mj-lt"/>
              <a:buAutoNum type="arabicPeriod"/>
            </a:pPr>
            <a:r>
              <a:rPr lang="en-US" sz="2000" dirty="0"/>
              <a:t>Get out a fresh page of note paper and write the heading at the top and then give written answers (note form only) to the following questions:</a:t>
            </a:r>
          </a:p>
          <a:p>
            <a:pPr marL="765175" lvl="1" indent="-365125">
              <a:buFont typeface="+mj-lt"/>
              <a:buAutoNum type="alphaUcPeriod"/>
            </a:pPr>
            <a:r>
              <a:rPr lang="en-US" sz="1800" dirty="0"/>
              <a:t>Why does Cristiano Ronaldo get paid more than a Nurse?</a:t>
            </a:r>
          </a:p>
          <a:p>
            <a:pPr marL="765175" lvl="1" indent="-365125">
              <a:buFont typeface="+mj-lt"/>
              <a:buAutoNum type="alphaUcPeriod"/>
            </a:pPr>
            <a:r>
              <a:rPr lang="en-US" sz="1800" dirty="0"/>
              <a:t>Is it right that Wayne Rooney gets paid more than a Nurse?</a:t>
            </a:r>
          </a:p>
          <a:p>
            <a:pPr marL="765175" lvl="1" indent="-365125">
              <a:buFont typeface="+mj-lt"/>
              <a:buAutoNum type="alphaUcPeriod"/>
            </a:pPr>
            <a:r>
              <a:rPr lang="en-US" sz="1800" dirty="0"/>
              <a:t>Why might inequality and poverty be considered a failure of what Market?</a:t>
            </a:r>
          </a:p>
        </p:txBody>
      </p:sp>
      <p:sp>
        <p:nvSpPr>
          <p:cNvPr id="5" name="TextBox 4"/>
          <p:cNvSpPr txBox="1"/>
          <p:nvPr/>
        </p:nvSpPr>
        <p:spPr>
          <a:xfrm>
            <a:off x="711723" y="5144440"/>
            <a:ext cx="3256962" cy="1600438"/>
          </a:xfrm>
          <a:prstGeom prst="rect">
            <a:avLst/>
          </a:prstGeom>
          <a:solidFill>
            <a:schemeClr val="bg1"/>
          </a:solidFill>
        </p:spPr>
        <p:txBody>
          <a:bodyPr wrap="square" rtlCol="0">
            <a:spAutoFit/>
          </a:bodyPr>
          <a:lstStyle/>
          <a:p>
            <a:r>
              <a:rPr lang="en-US" b="1" dirty="0">
                <a:latin typeface="Tw Cen MT Condensed" panose="020B0606020104020203" pitchFamily="34" charset="0"/>
              </a:rPr>
              <a:t>Occupations by wage (annual)</a:t>
            </a:r>
          </a:p>
          <a:p>
            <a:pPr marL="285750" indent="-285750">
              <a:buFont typeface="Arial"/>
              <a:buChar char="•"/>
            </a:pPr>
            <a:r>
              <a:rPr lang="en-US" sz="1600" dirty="0">
                <a:latin typeface="Tw Cen MT Condensed" panose="020B0606020104020203" pitchFamily="34" charset="0"/>
              </a:rPr>
              <a:t>Cristiano Ronaldo (Footballer) = £20 million</a:t>
            </a:r>
          </a:p>
          <a:p>
            <a:pPr marL="285750" indent="-285750">
              <a:buFont typeface="Arial"/>
              <a:buChar char="•"/>
            </a:pPr>
            <a:r>
              <a:rPr lang="en-US" sz="1600" dirty="0">
                <a:latin typeface="Tw Cen MT Condensed" panose="020B0606020104020203" pitchFamily="34" charset="0"/>
              </a:rPr>
              <a:t>CEO = £1 million</a:t>
            </a:r>
          </a:p>
          <a:p>
            <a:pPr marL="285750" indent="-285750">
              <a:buFont typeface="Arial"/>
              <a:buChar char="•"/>
            </a:pPr>
            <a:r>
              <a:rPr lang="en-US" sz="1600" dirty="0">
                <a:latin typeface="Tw Cen MT Condensed" panose="020B0606020104020203" pitchFamily="34" charset="0"/>
              </a:rPr>
              <a:t>Teacher = £35,000</a:t>
            </a:r>
          </a:p>
          <a:p>
            <a:pPr marL="285750" indent="-285750">
              <a:buFont typeface="Arial"/>
              <a:buChar char="•"/>
            </a:pPr>
            <a:r>
              <a:rPr lang="en-US" sz="1600" dirty="0">
                <a:latin typeface="Tw Cen MT Condensed" panose="020B0606020104020203" pitchFamily="34" charset="0"/>
              </a:rPr>
              <a:t>Nurse = £25,000</a:t>
            </a:r>
          </a:p>
          <a:p>
            <a:pPr marL="285750" indent="-285750">
              <a:buFont typeface="Arial"/>
              <a:buChar char="•"/>
            </a:pPr>
            <a:r>
              <a:rPr lang="en-US" sz="1600" dirty="0">
                <a:latin typeface="Tw Cen MT Condensed" panose="020B0606020104020203" pitchFamily="34" charset="0"/>
              </a:rPr>
              <a:t>Factory worker = £15000</a:t>
            </a:r>
          </a:p>
        </p:txBody>
      </p:sp>
      <p:sp>
        <p:nvSpPr>
          <p:cNvPr id="7" name="Title 2"/>
          <p:cNvSpPr txBox="1">
            <a:spLocks/>
          </p:cNvSpPr>
          <p:nvPr/>
        </p:nvSpPr>
        <p:spPr>
          <a:xfrm>
            <a:off x="4383464" y="12684"/>
            <a:ext cx="4592358"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Tw Cen MT Condensed" panose="020B0606020104020203" pitchFamily="34" charset="0"/>
                <a:ea typeface="+mj-ea"/>
                <a:cs typeface="+mj-cs"/>
              </a:defRPr>
            </a:lvl1pPr>
          </a:lstStyle>
          <a:p>
            <a:r>
              <a:rPr lang="en-US" sz="3600" b="1" dirty="0"/>
              <a:t>RWS10: Balance of Payments</a:t>
            </a:r>
            <a:br>
              <a:rPr lang="en-US" sz="3600" b="1" dirty="0"/>
            </a:br>
            <a:r>
              <a:rPr lang="en-US" sz="2800" b="1" dirty="0">
                <a:solidFill>
                  <a:srgbClr val="FF0000"/>
                </a:solidFill>
              </a:rPr>
              <a:t>Crisis’ and Solutions</a:t>
            </a:r>
          </a:p>
        </p:txBody>
      </p:sp>
      <p:sp>
        <p:nvSpPr>
          <p:cNvPr id="2" name="Rectangle 1"/>
          <p:cNvSpPr/>
          <p:nvPr/>
        </p:nvSpPr>
        <p:spPr>
          <a:xfrm>
            <a:off x="207390" y="1227083"/>
            <a:ext cx="8682086" cy="923330"/>
          </a:xfrm>
          <a:prstGeom prst="rect">
            <a:avLst/>
          </a:prstGeom>
          <a:solidFill>
            <a:schemeClr val="bg1"/>
          </a:solidFill>
        </p:spPr>
        <p:txBody>
          <a:bodyPr wrap="square">
            <a:spAutoFit/>
          </a:bodyPr>
          <a:lstStyle/>
          <a:p>
            <a:r>
              <a:rPr lang="en-US" b="1" dirty="0">
                <a:latin typeface="Tw Cen MT Condensed" panose="020B0606020104020203" pitchFamily="34" charset="0"/>
              </a:rPr>
              <a:t>STARTER (First 15 Minutes)</a:t>
            </a:r>
          </a:p>
          <a:p>
            <a:pPr marL="342900" indent="-342900">
              <a:buFont typeface="+mj-lt"/>
              <a:buAutoNum type="arabicPeriod"/>
            </a:pPr>
            <a:r>
              <a:rPr lang="en-US" dirty="0">
                <a:latin typeface="Tw Cen MT Condensed" panose="020B0606020104020203" pitchFamily="34" charset="0"/>
              </a:rPr>
              <a:t>Homework out for collection</a:t>
            </a:r>
          </a:p>
          <a:p>
            <a:pPr marL="342900" indent="-342900">
              <a:buFont typeface="+mj-lt"/>
              <a:buAutoNum type="arabicPeriod"/>
            </a:pPr>
            <a:r>
              <a:rPr lang="en-US" dirty="0">
                <a:latin typeface="Tw Cen MT Condensed" panose="020B0606020104020203" pitchFamily="34" charset="0"/>
              </a:rPr>
              <a:t>Answer the Questions for both micro and macro below</a:t>
            </a:r>
          </a:p>
        </p:txBody>
      </p:sp>
      <p:sp>
        <p:nvSpPr>
          <p:cNvPr id="8" name="Content Placeholder 3"/>
          <p:cNvSpPr txBox="1">
            <a:spLocks/>
          </p:cNvSpPr>
          <p:nvPr/>
        </p:nvSpPr>
        <p:spPr>
          <a:xfrm>
            <a:off x="4649623" y="2221813"/>
            <a:ext cx="4259640" cy="47206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Tw Cen MT Condensed" panose="020B06060201040202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w Cen MT Condensed" panose="020B0606020104020203"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w Cen MT Condensed" panose="020B0606020104020203"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w Cen MT Condensed" panose="020B0606020104020203"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w Cen MT Condensed" panose="020B0606020104020203"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9875" indent="-269875">
              <a:buFont typeface="+mj-lt"/>
              <a:buAutoNum type="arabicPeriod"/>
            </a:pPr>
            <a:r>
              <a:rPr lang="en-US" sz="2000" dirty="0"/>
              <a:t>Get out another fresh page of note paper and write the heading at the top and then give written answers (note form only) to the following questions:</a:t>
            </a:r>
          </a:p>
          <a:p>
            <a:pPr marL="765175" lvl="1" indent="-365125">
              <a:buFont typeface="+mj-lt"/>
              <a:buAutoNum type="alphaUcPeriod"/>
            </a:pPr>
            <a:r>
              <a:rPr lang="en-US" sz="1800" dirty="0"/>
              <a:t>What is the balance of payments?</a:t>
            </a:r>
          </a:p>
          <a:p>
            <a:pPr marL="765175" lvl="1" indent="-365125">
              <a:buFont typeface="+mj-lt"/>
              <a:buAutoNum type="alphaUcPeriod"/>
            </a:pPr>
            <a:r>
              <a:rPr lang="en-US" sz="1800" dirty="0"/>
              <a:t>What is the difference between the ‘current account’ and the ‘financial account’?</a:t>
            </a:r>
          </a:p>
          <a:p>
            <a:pPr marL="765175" lvl="1" indent="-365125">
              <a:buFont typeface="+mj-lt"/>
              <a:buAutoNum type="alphaUcPeriod"/>
            </a:pPr>
            <a:r>
              <a:rPr lang="en-US" sz="1800" dirty="0"/>
              <a:t>What does ‘Balance of Payment’ disequilibrium mean?</a:t>
            </a:r>
          </a:p>
          <a:p>
            <a:pPr marL="765175" lvl="1" indent="-365125">
              <a:buFont typeface="+mj-lt"/>
              <a:buAutoNum type="alphaUcPeriod"/>
            </a:pPr>
            <a:r>
              <a:rPr lang="en-US" sz="1800" dirty="0"/>
              <a:t>Why might ‘developing countries’ be particularly vulnerable to a ‘Balance of Payments’ deficit?  What would the effect be on the countries economy?</a:t>
            </a:r>
          </a:p>
          <a:p>
            <a:pPr marL="765175" lvl="1" indent="-365125">
              <a:buFont typeface="+mj-lt"/>
              <a:buAutoNum type="alphaUcPeriod"/>
            </a:pPr>
            <a:r>
              <a:rPr lang="en-US" sz="1800" dirty="0"/>
              <a:t>What role should the exchange rate play in correcting a balance of payments deficit?</a:t>
            </a:r>
          </a:p>
        </p:txBody>
      </p:sp>
    </p:spTree>
    <p:extLst>
      <p:ext uri="{BB962C8B-B14F-4D97-AF65-F5344CB8AC3E}">
        <p14:creationId xmlns:p14="http://schemas.microsoft.com/office/powerpoint/2010/main" val="3697420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85891"/>
            <a:ext cx="8588375" cy="652462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b="1" dirty="0">
                <a:latin typeface="Tw Cen MT Condensed" panose="020B0606020104020203" pitchFamily="34" charset="0"/>
              </a:rPr>
              <a:t>60:</a:t>
            </a:r>
          </a:p>
          <a:p>
            <a:pPr algn="ctr"/>
            <a:r>
              <a:rPr lang="en-US" sz="9600" b="1" dirty="0">
                <a:latin typeface="Tw Cen MT Condensed" panose="020B0606020104020203" pitchFamily="34" charset="0"/>
              </a:rPr>
              <a:t>Benchmarks Back</a:t>
            </a:r>
          </a:p>
        </p:txBody>
      </p:sp>
    </p:spTree>
    <p:extLst>
      <p:ext uri="{BB962C8B-B14F-4D97-AF65-F5344CB8AC3E}">
        <p14:creationId xmlns:p14="http://schemas.microsoft.com/office/powerpoint/2010/main" val="1104121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5330</Words>
  <Application>Microsoft Office PowerPoint</Application>
  <PresentationFormat>On-screen Show (4:3)</PresentationFormat>
  <Paragraphs>550</Paragraphs>
  <Slides>67</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78" baseType="lpstr">
      <vt:lpstr>ＭＳ Ｐゴシック</vt:lpstr>
      <vt:lpstr>Arial</vt:lpstr>
      <vt:lpstr>Calibri</vt:lpstr>
      <vt:lpstr>MS Mincho</vt:lpstr>
      <vt:lpstr>Symbol</vt:lpstr>
      <vt:lpstr>Times New Roman</vt:lpstr>
      <vt:lpstr>Tw Cen MT Condensed</vt:lpstr>
      <vt:lpstr>Wingdings</vt:lpstr>
      <vt:lpstr>Office Theme</vt:lpstr>
      <vt:lpstr>Document</vt:lpstr>
      <vt:lpstr>Microsoft Word Document</vt:lpstr>
      <vt:lpstr>PowerPoint Presentation</vt:lpstr>
      <vt:lpstr>RWS 10: PREP  (5 hrs 50 minutes total including Thursday cover work) Due Monday 10th June at 0845</vt:lpstr>
      <vt:lpstr>PowerPoint Presentation</vt:lpstr>
      <vt:lpstr>RWS10 - Summary</vt:lpstr>
      <vt:lpstr>PowerPoint Presentation</vt:lpstr>
      <vt:lpstr>RWS 10: PREP  (6 hours in total including class time) Due w/b 17th May</vt:lpstr>
      <vt:lpstr>PowerPoint Presentation</vt:lpstr>
      <vt:lpstr>RWS10: Market Failure 5 Inequality and Poverty</vt:lpstr>
      <vt:lpstr>PowerPoint Presentation</vt:lpstr>
      <vt:lpstr>PowerPoint Presentation</vt:lpstr>
      <vt:lpstr>Balance of Payments Measures of Flows in and out of the Economy</vt:lpstr>
      <vt:lpstr>(1) Current Account Examples of IN’s and OUT’s</vt:lpstr>
      <vt:lpstr>(2&amp;3) Financial and Capital Account Examples of IN’s and OUT’s</vt:lpstr>
      <vt:lpstr>(4) Gold and Foreign Exchange Reserves The role of the central bank</vt:lpstr>
      <vt:lpstr>(5) The Balancing Item Why it is called the ‘Balance of Payments’</vt:lpstr>
      <vt:lpstr>Global Imbalances Surplus and Deficits</vt:lpstr>
      <vt:lpstr>Balance of Payments Exercise BOP Worksheet</vt:lpstr>
      <vt:lpstr>Balance of Payments RECAP Activity </vt:lpstr>
      <vt:lpstr>PowerPoint Presentation</vt:lpstr>
      <vt:lpstr>PowerPoint Presentation</vt:lpstr>
      <vt:lpstr>Current Account Causes of Surplus/Deficits</vt:lpstr>
      <vt:lpstr>PowerPoint Presentation</vt:lpstr>
      <vt:lpstr>Role of Exchange Rates in Correcting Balance of Payments Deficits</vt:lpstr>
      <vt:lpstr>CORRECTING DEFICITS TASK: In theory, why will a current account deficit not last and correct itself if there is a floating exchange rate?</vt:lpstr>
      <vt:lpstr>Will exchange rates always correct deficits and surpluses? 3 KEY EVALUATION POINTS</vt:lpstr>
      <vt:lpstr>Does the J-Curve Exist?</vt:lpstr>
      <vt:lpstr>Does the J-Curve Exist?</vt:lpstr>
      <vt:lpstr>Does the J-Curve Exist?</vt:lpstr>
      <vt:lpstr>Does the J-Curve Exist?</vt:lpstr>
      <vt:lpstr>PowerPoint Presentation</vt:lpstr>
      <vt:lpstr>Balance of Payments Accounts</vt:lpstr>
      <vt:lpstr>PowerPoint Presentation</vt:lpstr>
      <vt:lpstr>PowerPoint Presentation</vt:lpstr>
      <vt:lpstr>PowerPoint Presentation</vt:lpstr>
      <vt:lpstr>PowerPoint Presentation</vt:lpstr>
      <vt:lpstr>Balance of Payments Problems Is the UK vulnerable to a BoP Crisis?</vt:lpstr>
      <vt:lpstr>Balance of Payments Problems Is the UK vulnerable to a BoP Crisis?</vt:lpstr>
      <vt:lpstr>PowerPoint Presentation</vt:lpstr>
      <vt:lpstr>PowerPoint Presentation</vt:lpstr>
      <vt:lpstr>PowerPoint Presentation</vt:lpstr>
      <vt:lpstr>Balance of Payments: Government’s to the Rescue? How can Government’s control the Balance of Payments Deficit in the UK? The THREE D’s!</vt:lpstr>
      <vt:lpstr>RWS 9 and 10:  Exchange Rates and Balance of Payments Writing Macro Essays - 2 to 3 Points</vt:lpstr>
      <vt:lpstr>PowerPoint Presentation</vt:lpstr>
      <vt:lpstr>ESSAY 2: Assess the importance of a floating exchange rate to a country trying to achieve a period of macroeconomic stability (25 marks)</vt:lpstr>
      <vt:lpstr>ESSAY 3: To what extent would the UK benefit from joining the EURO? (25 marks)</vt:lpstr>
      <vt:lpstr>PowerPoint Presentation</vt:lpstr>
      <vt:lpstr>PowerPoint Presentation</vt:lpstr>
      <vt:lpstr>Suggested Basic Plan of an Answer</vt:lpstr>
      <vt:lpstr>CORRECTING DEFICITS In theory, why will a current account deficit not last and correct itself if there is a floating exchange rate?</vt:lpstr>
      <vt:lpstr>Balance of Payments Questions you should be able to answer at this stage….</vt:lpstr>
      <vt:lpstr>Capital and Financial Account Growth of Global Finance</vt:lpstr>
      <vt:lpstr>FDI and Portfolio Investment into the UK</vt:lpstr>
      <vt:lpstr>PowerPoint Presentation</vt:lpstr>
      <vt:lpstr>Exchange Rates UK Sterling .v. Dollar</vt:lpstr>
      <vt:lpstr>Exchange Rates UK Sterling .v. Rest….</vt:lpstr>
      <vt:lpstr>Current Account Role of Exchange Rates</vt:lpstr>
      <vt:lpstr>Role of Exchange Rates Exercise</vt:lpstr>
      <vt:lpstr>Further Terminology and Issues with Global Economics</vt:lpstr>
      <vt:lpstr>PowerPoint Presentation</vt:lpstr>
      <vt:lpstr>Current Account Trading BLOCs</vt:lpstr>
      <vt:lpstr>RECAP: Balance of Payments Factors affecting the Balance of Payments</vt:lpstr>
      <vt:lpstr>PowerPoint Presentation</vt:lpstr>
      <vt:lpstr>PowerPoint Presentation</vt:lpstr>
      <vt:lpstr>Balance of Payments Questions you should be able to answer at this stage….</vt:lpstr>
      <vt:lpstr>Balance of Payments ‘Deficit/Surplus’ Case Study: The UK and Chinese Economies</vt:lpstr>
      <vt:lpstr>PowerPoint Presentation</vt:lpstr>
      <vt:lpstr>PowerPoint Presentation</vt:lpstr>
    </vt:vector>
  </TitlesOfParts>
  <Company>Godalming Sixth Form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Stevens</dc:creator>
  <cp:lastModifiedBy>Oliver Stevens</cp:lastModifiedBy>
  <cp:revision>81</cp:revision>
  <cp:lastPrinted>2019-06-11T10:10:20Z</cp:lastPrinted>
  <dcterms:created xsi:type="dcterms:W3CDTF">2017-04-10T13:08:00Z</dcterms:created>
  <dcterms:modified xsi:type="dcterms:W3CDTF">2019-06-20T11:13:31Z</dcterms:modified>
</cp:coreProperties>
</file>