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4" r:id="rId8"/>
    <p:sldId id="265"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7BE4792-4D04-4695-B7A6-8557777B6B7F}" type="datetimeFigureOut">
              <a:rPr lang="en-GB" smtClean="0"/>
              <a:t>09/10/2018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64749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BE4792-4D04-4695-B7A6-8557777B6B7F}" type="datetimeFigureOut">
              <a:rPr lang="en-GB" smtClean="0"/>
              <a:t>09/10/2018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345439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BE4792-4D04-4695-B7A6-8557777B6B7F}" type="datetimeFigureOut">
              <a:rPr lang="en-GB" smtClean="0"/>
              <a:t>09/10/2018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2485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BE4792-4D04-4695-B7A6-8557777B6B7F}" type="datetimeFigureOut">
              <a:rPr lang="en-GB" smtClean="0"/>
              <a:t>09/10/2018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691331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BE4792-4D04-4695-B7A6-8557777B6B7F}" type="datetimeFigureOut">
              <a:rPr lang="en-GB" smtClean="0"/>
              <a:t>09/10/2018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49904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BE4792-4D04-4695-B7A6-8557777B6B7F}" type="datetimeFigureOut">
              <a:rPr lang="en-GB" smtClean="0"/>
              <a:t>09/10/2018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361363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BE4792-4D04-4695-B7A6-8557777B6B7F}" type="datetimeFigureOut">
              <a:rPr lang="en-GB" smtClean="0"/>
              <a:t>09/10/2018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424535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BE4792-4D04-4695-B7A6-8557777B6B7F}" type="datetimeFigureOut">
              <a:rPr lang="en-GB" smtClean="0"/>
              <a:t>09/10/2018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53205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E4792-4D04-4695-B7A6-8557777B6B7F}" type="datetimeFigureOut">
              <a:rPr lang="en-GB" smtClean="0"/>
              <a:t>09/10/2018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841263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BE4792-4D04-4695-B7A6-8557777B6B7F}" type="datetimeFigureOut">
              <a:rPr lang="en-GB" smtClean="0"/>
              <a:t>09/10/2018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2799767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BE4792-4D04-4695-B7A6-8557777B6B7F}" type="datetimeFigureOut">
              <a:rPr lang="en-GB" smtClean="0"/>
              <a:t>09/10/2018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C0AAA3-0F8F-44E4-A5B0-A13D15758FF1}" type="slidenum">
              <a:rPr lang="en-GB" smtClean="0"/>
              <a:t>‹#›</a:t>
            </a:fld>
            <a:endParaRPr lang="en-GB"/>
          </a:p>
        </p:txBody>
      </p:sp>
    </p:spTree>
    <p:extLst>
      <p:ext uri="{BB962C8B-B14F-4D97-AF65-F5344CB8AC3E}">
        <p14:creationId xmlns:p14="http://schemas.microsoft.com/office/powerpoint/2010/main" val="48433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E4792-4D04-4695-B7A6-8557777B6B7F}" type="datetimeFigureOut">
              <a:rPr lang="en-GB" smtClean="0"/>
              <a:t>09/10/2018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0AAA3-0F8F-44E4-A5B0-A13D15758FF1}" type="slidenum">
              <a:rPr lang="en-GB" smtClean="0"/>
              <a:t>‹#›</a:t>
            </a:fld>
            <a:endParaRPr lang="en-GB"/>
          </a:p>
        </p:txBody>
      </p:sp>
    </p:spTree>
    <p:extLst>
      <p:ext uri="{BB962C8B-B14F-4D97-AF65-F5344CB8AC3E}">
        <p14:creationId xmlns:p14="http://schemas.microsoft.com/office/powerpoint/2010/main" val="3411991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515600" cy="1325563"/>
          </a:xfrm>
        </p:spPr>
        <p:txBody>
          <a:bodyPr/>
          <a:lstStyle/>
          <a:p>
            <a:r>
              <a:rPr lang="en-GB" b="1" dirty="0" smtClean="0">
                <a:latin typeface="+mn-lt"/>
              </a:rPr>
              <a:t>Introduction to Benchmark 1</a:t>
            </a:r>
            <a:endParaRPr lang="en-GB" b="1" dirty="0">
              <a:latin typeface="+mn-lt"/>
            </a:endParaRPr>
          </a:p>
        </p:txBody>
      </p:sp>
      <p:sp>
        <p:nvSpPr>
          <p:cNvPr id="5" name="Content Placeholder 4"/>
          <p:cNvSpPr>
            <a:spLocks noGrp="1"/>
          </p:cNvSpPr>
          <p:nvPr>
            <p:ph idx="1"/>
          </p:nvPr>
        </p:nvSpPr>
        <p:spPr>
          <a:xfrm>
            <a:off x="302941" y="1177751"/>
            <a:ext cx="4191001" cy="5267653"/>
          </a:xfrm>
        </p:spPr>
        <p:txBody>
          <a:bodyPr>
            <a:normAutofit fontScale="92500" lnSpcReduction="20000"/>
          </a:bodyPr>
          <a:lstStyle/>
          <a:p>
            <a:pPr marL="0" indent="0">
              <a:lnSpc>
                <a:spcPct val="110000"/>
              </a:lnSpc>
              <a:buNone/>
            </a:pPr>
            <a:r>
              <a:rPr lang="en-GB" b="1" u="sng" dirty="0" smtClean="0"/>
              <a:t>STARTER:</a:t>
            </a:r>
            <a:r>
              <a:rPr lang="en-GB" b="1" u="sng" dirty="0"/>
              <a:t> </a:t>
            </a:r>
            <a:r>
              <a:rPr lang="en-GB" b="1" u="sng" dirty="0" smtClean="0"/>
              <a:t>Task A and B to be completed in 1</a:t>
            </a:r>
            <a:r>
              <a:rPr lang="en-GB" b="1" u="sng" baseline="30000" dirty="0" smtClean="0"/>
              <a:t>st</a:t>
            </a:r>
            <a:r>
              <a:rPr lang="en-GB" b="1" u="sng" dirty="0" smtClean="0"/>
              <a:t> 10 Minutes</a:t>
            </a:r>
          </a:p>
          <a:p>
            <a:pPr marL="0" indent="0">
              <a:buNone/>
            </a:pPr>
            <a:endParaRPr lang="en-GB" b="1" dirty="0"/>
          </a:p>
          <a:p>
            <a:pPr marL="0" indent="0">
              <a:buNone/>
            </a:pPr>
            <a:r>
              <a:rPr lang="en-GB" b="1" dirty="0" smtClean="0"/>
              <a:t>TASK A: </a:t>
            </a:r>
            <a:r>
              <a:rPr lang="en-GB" dirty="0" smtClean="0"/>
              <a:t>Please get out the following for inspection:</a:t>
            </a:r>
          </a:p>
          <a:p>
            <a:pPr marL="514350" indent="-514350">
              <a:buAutoNum type="arabicParenBoth"/>
            </a:pPr>
            <a:r>
              <a:rPr lang="en-GB" dirty="0" smtClean="0"/>
              <a:t>Mind Map</a:t>
            </a:r>
          </a:p>
          <a:p>
            <a:pPr marL="514350" indent="-514350">
              <a:buAutoNum type="arabicParenBoth"/>
            </a:pPr>
            <a:r>
              <a:rPr lang="en-GB" dirty="0" smtClean="0"/>
              <a:t>Price determination sheet answers</a:t>
            </a:r>
          </a:p>
          <a:p>
            <a:pPr marL="0" indent="0">
              <a:buNone/>
            </a:pPr>
            <a:endParaRPr lang="en-GB" dirty="0"/>
          </a:p>
          <a:p>
            <a:pPr marL="0" indent="0">
              <a:buNone/>
            </a:pPr>
            <a:r>
              <a:rPr lang="en-GB" b="1" dirty="0" smtClean="0"/>
              <a:t>TASK B: </a:t>
            </a:r>
            <a:r>
              <a:rPr lang="en-GB" dirty="0" smtClean="0"/>
              <a:t>In three’s, look through the exam papers on display and work out how the final exam in two years is structured</a:t>
            </a:r>
          </a:p>
        </p:txBody>
      </p:sp>
      <p:sp>
        <p:nvSpPr>
          <p:cNvPr id="6" name="TextBox 5"/>
          <p:cNvSpPr txBox="1"/>
          <p:nvPr/>
        </p:nvSpPr>
        <p:spPr>
          <a:xfrm>
            <a:off x="8539509" y="88477"/>
            <a:ext cx="3652491" cy="6724918"/>
          </a:xfrm>
          <a:prstGeom prst="rect">
            <a:avLst/>
          </a:prstGeom>
          <a:solidFill>
            <a:schemeClr val="bg1"/>
          </a:solidFill>
        </p:spPr>
        <p:txBody>
          <a:bodyPr wrap="square" rtlCol="0">
            <a:spAutoFit/>
          </a:bodyPr>
          <a:lstStyle/>
          <a:p>
            <a:r>
              <a:rPr lang="en-GB" sz="2400" b="1" dirty="0" smtClean="0"/>
              <a:t>Introduction to the EXAM</a:t>
            </a:r>
          </a:p>
          <a:p>
            <a:endParaRPr lang="en-GB" dirty="0"/>
          </a:p>
          <a:p>
            <a:r>
              <a:rPr lang="en-GB" b="1" dirty="0" smtClean="0"/>
              <a:t>Paper 1 (Microeconomics)</a:t>
            </a:r>
          </a:p>
          <a:p>
            <a:r>
              <a:rPr lang="en-GB" sz="1300" u="sng" dirty="0" smtClean="0"/>
              <a:t>Choice of 2 Data Response Questions</a:t>
            </a:r>
          </a:p>
          <a:p>
            <a:pPr marL="177800" indent="-177800">
              <a:buFont typeface="Arial" panose="020B0604020202020204" pitchFamily="34" charset="0"/>
              <a:buChar char="•"/>
            </a:pPr>
            <a:r>
              <a:rPr lang="en-GB" sz="1300" dirty="0" smtClean="0">
                <a:solidFill>
                  <a:srgbClr val="FF0000"/>
                </a:solidFill>
              </a:rPr>
              <a:t>2 Mark:   Calculation</a:t>
            </a:r>
          </a:p>
          <a:p>
            <a:pPr marL="177800" indent="-177800">
              <a:buFont typeface="Arial" panose="020B0604020202020204" pitchFamily="34" charset="0"/>
              <a:buChar char="•"/>
            </a:pPr>
            <a:r>
              <a:rPr lang="en-GB" sz="1300" dirty="0" smtClean="0">
                <a:solidFill>
                  <a:srgbClr val="FF0000"/>
                </a:solidFill>
              </a:rPr>
              <a:t>4 Mark:   Definition and Data</a:t>
            </a:r>
          </a:p>
          <a:p>
            <a:pPr marL="177800" indent="-177800">
              <a:buFont typeface="Arial" panose="020B0604020202020204" pitchFamily="34" charset="0"/>
              <a:buChar char="•"/>
            </a:pPr>
            <a:r>
              <a:rPr lang="en-GB" sz="1300" dirty="0" smtClean="0">
                <a:solidFill>
                  <a:srgbClr val="FF0000"/>
                </a:solidFill>
              </a:rPr>
              <a:t>9 Mark:   Explanation (Application of Theory)</a:t>
            </a:r>
          </a:p>
          <a:p>
            <a:pPr marL="177800" indent="-177800">
              <a:buFont typeface="Arial" panose="020B0604020202020204" pitchFamily="34" charset="0"/>
              <a:buChar char="•"/>
            </a:pPr>
            <a:r>
              <a:rPr lang="en-GB" sz="1300" dirty="0" smtClean="0"/>
              <a:t>25 Mark: Essay (Evaluation)</a:t>
            </a:r>
          </a:p>
          <a:p>
            <a:endParaRPr lang="en-GB" sz="1300" dirty="0" smtClean="0"/>
          </a:p>
          <a:p>
            <a:r>
              <a:rPr lang="en-GB" sz="1300" u="sng" dirty="0" smtClean="0"/>
              <a:t>Choice of 3 Questions</a:t>
            </a:r>
          </a:p>
          <a:p>
            <a:pPr marL="177800" indent="-177800">
              <a:buFont typeface="Arial" panose="020B0604020202020204" pitchFamily="34" charset="0"/>
              <a:buChar char="•"/>
            </a:pPr>
            <a:r>
              <a:rPr lang="en-GB" sz="1300" dirty="0" smtClean="0"/>
              <a:t>15 Mark: Explanation</a:t>
            </a:r>
          </a:p>
          <a:p>
            <a:pPr marL="177800" indent="-177800">
              <a:buFont typeface="Arial" panose="020B0604020202020204" pitchFamily="34" charset="0"/>
              <a:buChar char="•"/>
            </a:pPr>
            <a:r>
              <a:rPr lang="en-GB" sz="1300" dirty="0" smtClean="0"/>
              <a:t>25 Mark: Essay (Evaluation)</a:t>
            </a:r>
          </a:p>
          <a:p>
            <a:endParaRPr lang="en-GB" dirty="0"/>
          </a:p>
          <a:p>
            <a:r>
              <a:rPr lang="en-GB" b="1" dirty="0" smtClean="0"/>
              <a:t>Paper 2 (Macroeconomics)</a:t>
            </a:r>
          </a:p>
          <a:p>
            <a:r>
              <a:rPr lang="en-GB" sz="1300" u="sng" dirty="0" smtClean="0"/>
              <a:t>Choice of 2 Data Response Questions</a:t>
            </a:r>
          </a:p>
          <a:p>
            <a:pPr marL="177800" indent="-177800">
              <a:buFont typeface="Arial" panose="020B0604020202020204" pitchFamily="34" charset="0"/>
              <a:buChar char="•"/>
            </a:pPr>
            <a:r>
              <a:rPr lang="en-GB" sz="1300" dirty="0" smtClean="0">
                <a:solidFill>
                  <a:srgbClr val="FF0000"/>
                </a:solidFill>
              </a:rPr>
              <a:t>2 </a:t>
            </a:r>
            <a:r>
              <a:rPr lang="en-GB" sz="1300" dirty="0">
                <a:solidFill>
                  <a:srgbClr val="FF0000"/>
                </a:solidFill>
              </a:rPr>
              <a:t>Mark:   Calculation</a:t>
            </a:r>
          </a:p>
          <a:p>
            <a:pPr marL="177800" indent="-177800">
              <a:buFont typeface="Arial" panose="020B0604020202020204" pitchFamily="34" charset="0"/>
              <a:buChar char="•"/>
            </a:pPr>
            <a:r>
              <a:rPr lang="en-GB" sz="1300" dirty="0">
                <a:solidFill>
                  <a:srgbClr val="FF0000"/>
                </a:solidFill>
              </a:rPr>
              <a:t>4 Mark:   Definition and Data</a:t>
            </a:r>
          </a:p>
          <a:p>
            <a:pPr marL="177800" indent="-177800">
              <a:buFont typeface="Arial" panose="020B0604020202020204" pitchFamily="34" charset="0"/>
              <a:buChar char="•"/>
            </a:pPr>
            <a:r>
              <a:rPr lang="en-GB" sz="1300" dirty="0">
                <a:solidFill>
                  <a:srgbClr val="FF0000"/>
                </a:solidFill>
              </a:rPr>
              <a:t>9 Mark:   Explanation</a:t>
            </a:r>
          </a:p>
          <a:p>
            <a:pPr marL="177800" indent="-177800">
              <a:buFont typeface="Arial" panose="020B0604020202020204" pitchFamily="34" charset="0"/>
              <a:buChar char="•"/>
            </a:pPr>
            <a:r>
              <a:rPr lang="en-GB" sz="1300" dirty="0"/>
              <a:t>25 Mark: Essay (Evaluation</a:t>
            </a:r>
            <a:r>
              <a:rPr lang="en-GB" sz="1300" dirty="0" smtClean="0"/>
              <a:t>)</a:t>
            </a:r>
          </a:p>
          <a:p>
            <a:endParaRPr lang="en-GB" sz="1300" dirty="0"/>
          </a:p>
          <a:p>
            <a:r>
              <a:rPr lang="en-GB" sz="1300" u="sng" dirty="0" smtClean="0"/>
              <a:t>Choice of 3 Questions</a:t>
            </a:r>
            <a:endParaRPr lang="en-GB" sz="1300" u="sng" dirty="0"/>
          </a:p>
          <a:p>
            <a:pPr marL="177800" indent="-177800">
              <a:buFont typeface="Arial" panose="020B0604020202020204" pitchFamily="34" charset="0"/>
              <a:buChar char="•"/>
            </a:pPr>
            <a:r>
              <a:rPr lang="en-GB" sz="1300" dirty="0"/>
              <a:t>15 Mark: Explanation</a:t>
            </a:r>
          </a:p>
          <a:p>
            <a:pPr marL="177800" indent="-177800">
              <a:buFont typeface="Arial" panose="020B0604020202020204" pitchFamily="34" charset="0"/>
              <a:buChar char="•"/>
            </a:pPr>
            <a:r>
              <a:rPr lang="en-GB" sz="1300" dirty="0"/>
              <a:t>25 Mark: Essay (Evaluation)</a:t>
            </a:r>
          </a:p>
          <a:p>
            <a:endParaRPr lang="en-GB" dirty="0"/>
          </a:p>
          <a:p>
            <a:r>
              <a:rPr lang="en-GB" b="1" dirty="0" smtClean="0"/>
              <a:t>Paper 3 (Synoptic)</a:t>
            </a:r>
          </a:p>
          <a:p>
            <a:r>
              <a:rPr lang="en-GB" sz="1300" u="sng" dirty="0" smtClean="0"/>
              <a:t>Choice of 1 Unseen Case Study</a:t>
            </a:r>
          </a:p>
          <a:p>
            <a:pPr marL="177800" indent="-177800">
              <a:buFont typeface="Arial" panose="020B0604020202020204" pitchFamily="34" charset="0"/>
              <a:buChar char="•"/>
            </a:pPr>
            <a:r>
              <a:rPr lang="en-GB" sz="1300" dirty="0" smtClean="0">
                <a:solidFill>
                  <a:srgbClr val="FF0000"/>
                </a:solidFill>
              </a:rPr>
              <a:t>25 Marks: Multiple Choice</a:t>
            </a:r>
          </a:p>
          <a:p>
            <a:pPr marL="177800" indent="-177800">
              <a:buFont typeface="Arial" panose="020B0604020202020204" pitchFamily="34" charset="0"/>
              <a:buChar char="•"/>
            </a:pPr>
            <a:r>
              <a:rPr lang="en-GB" sz="1300" dirty="0" smtClean="0"/>
              <a:t>10 Mark: Data Evaluative </a:t>
            </a:r>
          </a:p>
          <a:p>
            <a:pPr marL="177800" indent="-177800">
              <a:buFont typeface="Arial" panose="020B0604020202020204" pitchFamily="34" charset="0"/>
              <a:buChar char="•"/>
            </a:pPr>
            <a:r>
              <a:rPr lang="en-GB" sz="1300" dirty="0" smtClean="0"/>
              <a:t>15 Mark: Explanation</a:t>
            </a:r>
          </a:p>
          <a:p>
            <a:pPr marL="177800" indent="-177800">
              <a:buFont typeface="Arial" panose="020B0604020202020204" pitchFamily="34" charset="0"/>
              <a:buChar char="•"/>
            </a:pPr>
            <a:r>
              <a:rPr lang="en-GB" sz="1300" dirty="0" smtClean="0"/>
              <a:t>25 Mark: Essay (Evaluative)</a:t>
            </a:r>
          </a:p>
        </p:txBody>
      </p:sp>
      <p:sp>
        <p:nvSpPr>
          <p:cNvPr id="7" name="TextBox 6"/>
          <p:cNvSpPr txBox="1"/>
          <p:nvPr/>
        </p:nvSpPr>
        <p:spPr>
          <a:xfrm>
            <a:off x="4993664" y="1038551"/>
            <a:ext cx="3178098" cy="5693866"/>
          </a:xfrm>
          <a:prstGeom prst="rect">
            <a:avLst/>
          </a:prstGeom>
          <a:solidFill>
            <a:schemeClr val="bg1">
              <a:lumMod val="95000"/>
            </a:schemeClr>
          </a:solidFill>
        </p:spPr>
        <p:txBody>
          <a:bodyPr wrap="square" rtlCol="0">
            <a:spAutoFit/>
          </a:bodyPr>
          <a:lstStyle/>
          <a:p>
            <a:r>
              <a:rPr lang="en-GB" sz="1400" b="1" dirty="0" smtClean="0"/>
              <a:t>TODAY</a:t>
            </a:r>
          </a:p>
          <a:p>
            <a:pPr marL="342900" indent="-342900">
              <a:buFont typeface="+mj-lt"/>
              <a:buAutoNum type="arabicPeriod"/>
            </a:pPr>
            <a:r>
              <a:rPr lang="en-GB" sz="1400" dirty="0" smtClean="0"/>
              <a:t>Introduction to the final assessment</a:t>
            </a:r>
          </a:p>
          <a:p>
            <a:pPr marL="342900" indent="-342900">
              <a:buFont typeface="+mj-lt"/>
              <a:buAutoNum type="arabicPeriod"/>
            </a:pPr>
            <a:r>
              <a:rPr lang="en-GB" sz="1400" dirty="0" smtClean="0"/>
              <a:t>Introduction to Benchmark 1 (and homework)</a:t>
            </a:r>
          </a:p>
          <a:p>
            <a:pPr marL="342900" indent="-342900">
              <a:buFont typeface="+mj-lt"/>
              <a:buAutoNum type="arabicPeriod"/>
            </a:pPr>
            <a:r>
              <a:rPr lang="en-GB" sz="1400" dirty="0" smtClean="0"/>
              <a:t>Review of Mind Map</a:t>
            </a:r>
          </a:p>
          <a:p>
            <a:pPr marL="342900" indent="-342900">
              <a:buFont typeface="+mj-lt"/>
              <a:buAutoNum type="arabicPeriod"/>
            </a:pPr>
            <a:r>
              <a:rPr lang="en-GB" sz="1400" dirty="0" smtClean="0"/>
              <a:t>Price determination questions</a:t>
            </a:r>
          </a:p>
          <a:p>
            <a:pPr marL="342900" indent="-342900">
              <a:buFont typeface="+mj-lt"/>
              <a:buAutoNum type="arabicPeriod"/>
            </a:pPr>
            <a:r>
              <a:rPr lang="en-GB" sz="1400" dirty="0" smtClean="0"/>
              <a:t>Taxation and Subsidies</a:t>
            </a:r>
          </a:p>
          <a:p>
            <a:pPr marL="342900" indent="-342900">
              <a:buFont typeface="+mj-lt"/>
              <a:buAutoNum type="arabicPeriod"/>
            </a:pPr>
            <a:r>
              <a:rPr lang="en-GB" sz="1400" dirty="0" smtClean="0"/>
              <a:t>Introduction </a:t>
            </a:r>
            <a:r>
              <a:rPr lang="en-GB" sz="1400" dirty="0"/>
              <a:t>to 2, 4 and 9 Mark Questions</a:t>
            </a:r>
          </a:p>
          <a:p>
            <a:endParaRPr lang="en-GB" sz="1400" dirty="0" smtClean="0"/>
          </a:p>
          <a:p>
            <a:r>
              <a:rPr lang="en-GB" sz="1400" b="1" dirty="0" smtClean="0"/>
              <a:t>THURSDAY (Olly Away) – work on GOL</a:t>
            </a:r>
          </a:p>
          <a:p>
            <a:pPr marL="342900" indent="-342900">
              <a:buFont typeface="+mj-lt"/>
              <a:buAutoNum type="arabicPeriod"/>
            </a:pPr>
            <a:r>
              <a:rPr lang="en-GB" sz="1400" dirty="0" smtClean="0"/>
              <a:t>Price determination questions</a:t>
            </a:r>
          </a:p>
          <a:p>
            <a:pPr marL="342900" indent="-342900">
              <a:buFont typeface="+mj-lt"/>
              <a:buAutoNum type="arabicPeriod"/>
            </a:pPr>
            <a:r>
              <a:rPr lang="en-GB" sz="1400" dirty="0" smtClean="0"/>
              <a:t>PPF and Circular Flow questions</a:t>
            </a:r>
          </a:p>
          <a:p>
            <a:pPr marL="342900" indent="-342900">
              <a:buFont typeface="+mj-lt"/>
              <a:buAutoNum type="arabicPeriod"/>
            </a:pPr>
            <a:r>
              <a:rPr lang="en-GB" sz="1400" dirty="0" smtClean="0"/>
              <a:t>Revision </a:t>
            </a:r>
          </a:p>
          <a:p>
            <a:endParaRPr lang="en-GB" sz="1400" dirty="0"/>
          </a:p>
          <a:p>
            <a:r>
              <a:rPr lang="en-GB" sz="1400" b="1" dirty="0" smtClean="0"/>
              <a:t>MONDAY</a:t>
            </a:r>
          </a:p>
          <a:p>
            <a:pPr marL="342900" indent="-342900">
              <a:buFont typeface="+mj-lt"/>
              <a:buAutoNum type="arabicPeriod"/>
            </a:pPr>
            <a:r>
              <a:rPr lang="en-GB" sz="1400" dirty="0" smtClean="0"/>
              <a:t>Price determination</a:t>
            </a:r>
          </a:p>
          <a:p>
            <a:pPr marL="342900" indent="-342900">
              <a:buFont typeface="+mj-lt"/>
              <a:buAutoNum type="arabicPeriod"/>
            </a:pPr>
            <a:r>
              <a:rPr lang="en-GB" sz="1400" dirty="0" smtClean="0"/>
              <a:t>PPF Questions</a:t>
            </a:r>
          </a:p>
          <a:p>
            <a:endParaRPr lang="en-GB" sz="1400" dirty="0"/>
          </a:p>
          <a:p>
            <a:r>
              <a:rPr lang="en-GB" sz="1400" b="1" dirty="0" smtClean="0"/>
              <a:t>TUESDAY</a:t>
            </a:r>
          </a:p>
          <a:p>
            <a:pPr marL="342900" indent="-342900">
              <a:buFont typeface="+mj-lt"/>
              <a:buAutoNum type="arabicPeriod"/>
            </a:pPr>
            <a:r>
              <a:rPr lang="en-GB" sz="1400" dirty="0" smtClean="0"/>
              <a:t>Benchmark!</a:t>
            </a:r>
          </a:p>
          <a:p>
            <a:endParaRPr lang="en-GB" sz="1400" dirty="0" smtClean="0"/>
          </a:p>
          <a:p>
            <a:r>
              <a:rPr lang="en-GB" sz="1400" b="1" dirty="0" smtClean="0"/>
              <a:t>THURSDAY</a:t>
            </a:r>
          </a:p>
          <a:p>
            <a:pPr marL="342900" indent="-342900">
              <a:buFont typeface="+mj-lt"/>
              <a:buAutoNum type="arabicPeriod"/>
            </a:pPr>
            <a:r>
              <a:rPr lang="en-GB" sz="1400" dirty="0" smtClean="0"/>
              <a:t>Introduction to RWS 3 and Half-term Homework</a:t>
            </a:r>
            <a:endParaRPr lang="en-GB" sz="1400" dirty="0"/>
          </a:p>
        </p:txBody>
      </p:sp>
    </p:spTree>
    <p:extLst>
      <p:ext uri="{BB962C8B-B14F-4D97-AF65-F5344CB8AC3E}">
        <p14:creationId xmlns:p14="http://schemas.microsoft.com/office/powerpoint/2010/main" val="190738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24" end="2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xEl>
                                              <p:pRg st="25" end="2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
                                            <p:txEl>
                                              <p:pRg st="27" end="2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6">
                                            <p:txEl>
                                              <p:pRg st="28" end="28"/>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6">
                                            <p:txEl>
                                              <p:pRg st="29" end="2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Benchmark 1 = 1Hour Long</a:t>
            </a:r>
            <a:endParaRPr lang="en-GB" b="1" dirty="0">
              <a:latin typeface="+mn-lt"/>
            </a:endParaRPr>
          </a:p>
        </p:txBody>
      </p:sp>
      <p:sp>
        <p:nvSpPr>
          <p:cNvPr id="3" name="Content Placeholder 2"/>
          <p:cNvSpPr>
            <a:spLocks noGrp="1"/>
          </p:cNvSpPr>
          <p:nvPr>
            <p:ph sz="half" idx="1"/>
          </p:nvPr>
        </p:nvSpPr>
        <p:spPr/>
        <p:txBody>
          <a:bodyPr>
            <a:normAutofit lnSpcReduction="10000"/>
          </a:bodyPr>
          <a:lstStyle/>
          <a:p>
            <a:pPr marL="0" indent="0">
              <a:buNone/>
            </a:pPr>
            <a:r>
              <a:rPr lang="en-GB" b="1" dirty="0" smtClean="0"/>
              <a:t>MICRO – 30 Minutes</a:t>
            </a:r>
          </a:p>
          <a:p>
            <a:pPr marL="0" indent="0">
              <a:buNone/>
            </a:pPr>
            <a:endParaRPr lang="en-GB" dirty="0" smtClean="0"/>
          </a:p>
          <a:p>
            <a:pPr marL="0" indent="0">
              <a:buNone/>
            </a:pPr>
            <a:r>
              <a:rPr lang="en-GB" u="sng" dirty="0" smtClean="0"/>
              <a:t>Multiple Choice</a:t>
            </a:r>
            <a:endParaRPr lang="en-GB" u="sng" dirty="0"/>
          </a:p>
          <a:p>
            <a:pPr marL="0" indent="0">
              <a:buNone/>
            </a:pPr>
            <a:r>
              <a:rPr lang="en-GB" dirty="0" smtClean="0"/>
              <a:t>10 MC Q’s</a:t>
            </a:r>
          </a:p>
          <a:p>
            <a:pPr marL="0" indent="0">
              <a:buNone/>
            </a:pPr>
            <a:endParaRPr lang="en-GB" dirty="0"/>
          </a:p>
          <a:p>
            <a:pPr marL="0" indent="0">
              <a:buNone/>
            </a:pPr>
            <a:r>
              <a:rPr lang="en-GB" u="sng" dirty="0" smtClean="0"/>
              <a:t>Unseen Case Study (no choice)</a:t>
            </a:r>
          </a:p>
          <a:p>
            <a:pPr marL="0" indent="0">
              <a:buNone/>
            </a:pPr>
            <a:r>
              <a:rPr lang="en-GB" dirty="0" smtClean="0"/>
              <a:t>2 Mark</a:t>
            </a:r>
          </a:p>
          <a:p>
            <a:pPr marL="0" indent="0">
              <a:buNone/>
            </a:pPr>
            <a:r>
              <a:rPr lang="en-GB" dirty="0" smtClean="0"/>
              <a:t>4 Mark</a:t>
            </a:r>
          </a:p>
          <a:p>
            <a:pPr marL="0" indent="0">
              <a:buNone/>
            </a:pPr>
            <a:r>
              <a:rPr lang="en-GB" dirty="0" smtClean="0"/>
              <a:t>9 Mark</a:t>
            </a:r>
          </a:p>
        </p:txBody>
      </p:sp>
      <p:sp>
        <p:nvSpPr>
          <p:cNvPr id="4" name="Content Placeholder 3"/>
          <p:cNvSpPr>
            <a:spLocks noGrp="1"/>
          </p:cNvSpPr>
          <p:nvPr>
            <p:ph sz="half" idx="2"/>
          </p:nvPr>
        </p:nvSpPr>
        <p:spPr/>
        <p:txBody>
          <a:bodyPr>
            <a:normAutofit lnSpcReduction="10000"/>
          </a:bodyPr>
          <a:lstStyle/>
          <a:p>
            <a:pPr marL="0" indent="0">
              <a:buNone/>
            </a:pPr>
            <a:r>
              <a:rPr lang="en-GB" b="1" dirty="0" smtClean="0"/>
              <a:t>MACRO – 30 Minutes</a:t>
            </a:r>
          </a:p>
          <a:p>
            <a:pPr marL="0" indent="0">
              <a:buNone/>
            </a:pPr>
            <a:endParaRPr lang="en-GB" u="sng" dirty="0" smtClean="0"/>
          </a:p>
          <a:p>
            <a:pPr marL="0" indent="0">
              <a:buNone/>
            </a:pPr>
            <a:r>
              <a:rPr lang="en-GB" u="sng" dirty="0" smtClean="0"/>
              <a:t>Multiple Choice</a:t>
            </a:r>
          </a:p>
          <a:p>
            <a:pPr marL="0" indent="0">
              <a:buNone/>
            </a:pPr>
            <a:r>
              <a:rPr lang="en-GB" dirty="0" smtClean="0"/>
              <a:t>10 MC Q’s</a:t>
            </a:r>
          </a:p>
          <a:p>
            <a:pPr marL="0" indent="0">
              <a:buNone/>
            </a:pPr>
            <a:endParaRPr lang="en-GB" dirty="0" smtClean="0"/>
          </a:p>
          <a:p>
            <a:pPr marL="0" indent="0">
              <a:buNone/>
            </a:pPr>
            <a:r>
              <a:rPr lang="en-GB" u="sng" dirty="0" smtClean="0"/>
              <a:t>Unseen Case Study (no choice)</a:t>
            </a:r>
          </a:p>
          <a:p>
            <a:pPr marL="0" indent="0">
              <a:buNone/>
            </a:pPr>
            <a:r>
              <a:rPr lang="en-GB" dirty="0" smtClean="0"/>
              <a:t>2 Mark</a:t>
            </a:r>
          </a:p>
          <a:p>
            <a:pPr marL="0" indent="0">
              <a:buNone/>
            </a:pPr>
            <a:r>
              <a:rPr lang="en-GB" dirty="0" smtClean="0"/>
              <a:t>4 Mark</a:t>
            </a:r>
          </a:p>
          <a:p>
            <a:pPr marL="0" indent="0">
              <a:buNone/>
            </a:pPr>
            <a:r>
              <a:rPr lang="en-GB" dirty="0" smtClean="0"/>
              <a:t>9 Mark</a:t>
            </a:r>
          </a:p>
          <a:p>
            <a:pPr marL="0" indent="0">
              <a:buNone/>
            </a:pPr>
            <a:endParaRPr lang="en-GB" dirty="0"/>
          </a:p>
        </p:txBody>
      </p:sp>
    </p:spTree>
    <p:extLst>
      <p:ext uri="{BB962C8B-B14F-4D97-AF65-F5344CB8AC3E}">
        <p14:creationId xmlns:p14="http://schemas.microsoft.com/office/powerpoint/2010/main" val="1238472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Benchmark 1 = Revision Methods</a:t>
            </a:r>
            <a:endParaRPr lang="en-GB" b="1" dirty="0">
              <a:latin typeface="+mn-lt"/>
            </a:endParaRPr>
          </a:p>
        </p:txBody>
      </p:sp>
      <p:sp>
        <p:nvSpPr>
          <p:cNvPr id="3" name="Content Placeholder 2"/>
          <p:cNvSpPr>
            <a:spLocks noGrp="1"/>
          </p:cNvSpPr>
          <p:nvPr>
            <p:ph idx="1"/>
          </p:nvPr>
        </p:nvSpPr>
        <p:spPr>
          <a:xfrm>
            <a:off x="838200" y="1825625"/>
            <a:ext cx="4250635" cy="4351338"/>
          </a:xfrm>
        </p:spPr>
        <p:txBody>
          <a:bodyPr>
            <a:normAutofit/>
          </a:bodyPr>
          <a:lstStyle/>
          <a:p>
            <a:pPr marL="0" indent="0">
              <a:buNone/>
            </a:pPr>
            <a:r>
              <a:rPr lang="en-GB" b="1" dirty="0" smtClean="0"/>
              <a:t>Best way to revise?</a:t>
            </a:r>
          </a:p>
          <a:p>
            <a:pPr marL="0" indent="0">
              <a:buNone/>
            </a:pPr>
            <a:endParaRPr lang="en-GB" b="1" dirty="0"/>
          </a:p>
          <a:p>
            <a:pPr marL="514350" indent="-514350">
              <a:buFont typeface="+mj-lt"/>
              <a:buAutoNum type="arabicPeriod"/>
            </a:pPr>
            <a:r>
              <a:rPr lang="en-GB" b="1" dirty="0" smtClean="0"/>
              <a:t>CONTENT: Mind map overview – connections, remind yourself of key words etc.</a:t>
            </a:r>
          </a:p>
          <a:p>
            <a:pPr marL="514350" indent="-514350">
              <a:buFont typeface="+mj-lt"/>
              <a:buAutoNum type="arabicPeriod"/>
            </a:pPr>
            <a:r>
              <a:rPr lang="en-GB" b="1" dirty="0" smtClean="0"/>
              <a:t>SKILLS: Practice past questions (available on GOL)</a:t>
            </a:r>
            <a:endParaRPr lang="en-GB" dirty="0" smtClean="0"/>
          </a:p>
        </p:txBody>
      </p:sp>
    </p:spTree>
    <p:extLst>
      <p:ext uri="{BB962C8B-B14F-4D97-AF65-F5344CB8AC3E}">
        <p14:creationId xmlns:p14="http://schemas.microsoft.com/office/powerpoint/2010/main" val="334980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MIND MAP OVERVIEW</a:t>
            </a:r>
            <a:endParaRPr lang="en-GB" b="1" dirty="0"/>
          </a:p>
        </p:txBody>
      </p:sp>
      <p:sp>
        <p:nvSpPr>
          <p:cNvPr id="4" name="Rectangle 3"/>
          <p:cNvSpPr/>
          <p:nvPr/>
        </p:nvSpPr>
        <p:spPr>
          <a:xfrm>
            <a:off x="4863548" y="2875722"/>
            <a:ext cx="2146852" cy="12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Benchmark 1</a:t>
            </a:r>
            <a:endParaRPr lang="en-GB" dirty="0"/>
          </a:p>
        </p:txBody>
      </p:sp>
      <p:sp>
        <p:nvSpPr>
          <p:cNvPr id="5" name="Rectangle 4"/>
          <p:cNvSpPr/>
          <p:nvPr/>
        </p:nvSpPr>
        <p:spPr>
          <a:xfrm>
            <a:off x="2014330" y="3299791"/>
            <a:ext cx="1630018" cy="556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Micro</a:t>
            </a:r>
            <a:endParaRPr lang="en-GB" dirty="0"/>
          </a:p>
        </p:txBody>
      </p:sp>
      <p:sp>
        <p:nvSpPr>
          <p:cNvPr id="6" name="Rectangle 5"/>
          <p:cNvSpPr/>
          <p:nvPr/>
        </p:nvSpPr>
        <p:spPr>
          <a:xfrm>
            <a:off x="8229600" y="3299791"/>
            <a:ext cx="1630018" cy="556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Macro</a:t>
            </a:r>
            <a:endParaRPr lang="en-GB" dirty="0"/>
          </a:p>
        </p:txBody>
      </p:sp>
      <p:sp>
        <p:nvSpPr>
          <p:cNvPr id="7" name="Oval 6"/>
          <p:cNvSpPr/>
          <p:nvPr/>
        </p:nvSpPr>
        <p:spPr>
          <a:xfrm>
            <a:off x="8415130" y="5022574"/>
            <a:ext cx="1616766" cy="8878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RWS 2</a:t>
            </a:r>
            <a:endParaRPr lang="en-GB" dirty="0"/>
          </a:p>
        </p:txBody>
      </p:sp>
      <p:sp>
        <p:nvSpPr>
          <p:cNvPr id="8" name="Oval 7"/>
          <p:cNvSpPr/>
          <p:nvPr/>
        </p:nvSpPr>
        <p:spPr>
          <a:xfrm>
            <a:off x="8401878" y="1490870"/>
            <a:ext cx="1616766" cy="8878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RWS 1</a:t>
            </a:r>
            <a:endParaRPr lang="en-GB" dirty="0"/>
          </a:p>
        </p:txBody>
      </p:sp>
      <p:sp>
        <p:nvSpPr>
          <p:cNvPr id="9" name="Oval 8"/>
          <p:cNvSpPr/>
          <p:nvPr/>
        </p:nvSpPr>
        <p:spPr>
          <a:xfrm>
            <a:off x="1822173" y="5022574"/>
            <a:ext cx="1616766" cy="8878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RWS 2</a:t>
            </a:r>
            <a:endParaRPr lang="en-GB" dirty="0"/>
          </a:p>
        </p:txBody>
      </p:sp>
      <p:sp>
        <p:nvSpPr>
          <p:cNvPr id="10" name="Oval 9"/>
          <p:cNvSpPr/>
          <p:nvPr/>
        </p:nvSpPr>
        <p:spPr>
          <a:xfrm>
            <a:off x="1808921" y="1490870"/>
            <a:ext cx="1616766" cy="8878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RWS 1</a:t>
            </a:r>
            <a:endParaRPr lang="en-GB" dirty="0"/>
          </a:p>
        </p:txBody>
      </p:sp>
      <p:cxnSp>
        <p:nvCxnSpPr>
          <p:cNvPr id="12" name="Straight Connector 11"/>
          <p:cNvCxnSpPr>
            <a:stCxn id="4" idx="3"/>
            <a:endCxn id="6" idx="1"/>
          </p:cNvCxnSpPr>
          <p:nvPr/>
        </p:nvCxnSpPr>
        <p:spPr>
          <a:xfrm>
            <a:off x="7010400" y="3511826"/>
            <a:ext cx="1219200" cy="662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1"/>
          </p:cNvCxnSpPr>
          <p:nvPr/>
        </p:nvCxnSpPr>
        <p:spPr>
          <a:xfrm flipH="1">
            <a:off x="3438939" y="3511826"/>
            <a:ext cx="1424609" cy="26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0"/>
            <a:endCxn id="8" idx="4"/>
          </p:cNvCxnSpPr>
          <p:nvPr/>
        </p:nvCxnSpPr>
        <p:spPr>
          <a:xfrm flipV="1">
            <a:off x="9044609" y="2378766"/>
            <a:ext cx="165652" cy="921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2"/>
          </p:cNvCxnSpPr>
          <p:nvPr/>
        </p:nvCxnSpPr>
        <p:spPr>
          <a:xfrm>
            <a:off x="9044609" y="3856383"/>
            <a:ext cx="139148" cy="13517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5" idx="2"/>
            <a:endCxn id="9" idx="0"/>
          </p:cNvCxnSpPr>
          <p:nvPr/>
        </p:nvCxnSpPr>
        <p:spPr>
          <a:xfrm flipH="1">
            <a:off x="2630556" y="3856383"/>
            <a:ext cx="198783" cy="1166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4"/>
            <a:endCxn id="5" idx="0"/>
          </p:cNvCxnSpPr>
          <p:nvPr/>
        </p:nvCxnSpPr>
        <p:spPr>
          <a:xfrm>
            <a:off x="2617304" y="2378766"/>
            <a:ext cx="212035" cy="92102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763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573696" cy="1325563"/>
          </a:xfrm>
        </p:spPr>
        <p:txBody>
          <a:bodyPr/>
          <a:lstStyle/>
          <a:p>
            <a:r>
              <a:rPr lang="en-GB" dirty="0" smtClean="0"/>
              <a:t>Or……</a:t>
            </a:r>
            <a:endParaRPr lang="en-GB" dirty="0"/>
          </a:p>
        </p:txBody>
      </p:sp>
      <p:pic>
        <p:nvPicPr>
          <p:cNvPr id="4" name="Content Placeholder 3"/>
          <p:cNvPicPr>
            <a:picLocks noGrp="1" noChangeAspect="1"/>
          </p:cNvPicPr>
          <p:nvPr>
            <p:ph idx="1"/>
          </p:nvPr>
        </p:nvPicPr>
        <p:blipFill>
          <a:blip r:embed="rId2"/>
          <a:stretch>
            <a:fillRect/>
          </a:stretch>
        </p:blipFill>
        <p:spPr>
          <a:xfrm>
            <a:off x="1573696" y="142600"/>
            <a:ext cx="9507439" cy="6715400"/>
          </a:xfrm>
          <a:prstGeom prst="rect">
            <a:avLst/>
          </a:prstGeom>
        </p:spPr>
      </p:pic>
    </p:spTree>
    <p:extLst>
      <p:ext uri="{BB962C8B-B14F-4D97-AF65-F5344CB8AC3E}">
        <p14:creationId xmlns:p14="http://schemas.microsoft.com/office/powerpoint/2010/main" val="3288002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Price Determination Questions</a:t>
            </a:r>
            <a:endParaRPr lang="en-GB" b="1" dirty="0">
              <a:latin typeface="+mn-lt"/>
            </a:endParaRPr>
          </a:p>
        </p:txBody>
      </p:sp>
      <p:sp>
        <p:nvSpPr>
          <p:cNvPr id="3" name="Content Placeholder 2"/>
          <p:cNvSpPr>
            <a:spLocks noGrp="1"/>
          </p:cNvSpPr>
          <p:nvPr>
            <p:ph idx="1"/>
          </p:nvPr>
        </p:nvSpPr>
        <p:spPr/>
        <p:txBody>
          <a:bodyPr>
            <a:normAutofit fontScale="92500"/>
          </a:bodyPr>
          <a:lstStyle/>
          <a:p>
            <a:r>
              <a:rPr lang="en-GB" dirty="0" smtClean="0"/>
              <a:t>Compare in 3’s the first 10 questions</a:t>
            </a:r>
          </a:p>
          <a:p>
            <a:r>
              <a:rPr lang="en-GB" dirty="0" smtClean="0"/>
              <a:t>Answer the following questions as well.  Each question will need a diagram:</a:t>
            </a:r>
          </a:p>
          <a:p>
            <a:pPr marL="914400" lvl="1" indent="-457200">
              <a:buFont typeface="+mj-lt"/>
              <a:buAutoNum type="arabicPeriod"/>
            </a:pPr>
            <a:r>
              <a:rPr lang="en-GB" dirty="0" smtClean="0"/>
              <a:t>The Government imposes an indirect tax (VAT) onto cabbages…explain what would happen to the price and quantity of cabbages</a:t>
            </a:r>
          </a:p>
          <a:p>
            <a:pPr marL="914400" lvl="1" indent="-457200">
              <a:buFont typeface="+mj-lt"/>
              <a:buAutoNum type="arabicPeriod"/>
            </a:pPr>
            <a:r>
              <a:rPr lang="en-GB" dirty="0" smtClean="0"/>
              <a:t>The Government provide subsidies to firms who pursue clean technologies.  What would happen to the price and quantity of car manufacturers who develop electric cars rather than fossil fuelled cars?</a:t>
            </a:r>
          </a:p>
          <a:p>
            <a:pPr marL="914400" lvl="1" indent="-457200">
              <a:buFont typeface="+mj-lt"/>
              <a:buAutoNum type="arabicPeriod"/>
            </a:pPr>
            <a:r>
              <a:rPr lang="en-GB" dirty="0" smtClean="0"/>
              <a:t>The agricultural market in the UK will suffer because of BREXIT as the market will lose the EU subsidies it currently enjoys.  What will happen to the price of food stuffs in the UK as a result?</a:t>
            </a:r>
          </a:p>
          <a:p>
            <a:pPr marL="914400" lvl="1" indent="-457200">
              <a:buFont typeface="+mj-lt"/>
              <a:buAutoNum type="arabicPeriod"/>
            </a:pPr>
            <a:r>
              <a:rPr lang="en-GB" dirty="0" smtClean="0"/>
              <a:t>Government decides to cut income tax received by workers. What might happen to the price and quantity of cabbages as a result?</a:t>
            </a:r>
          </a:p>
          <a:p>
            <a:pPr lvl="1"/>
            <a:endParaRPr lang="en-GB" dirty="0"/>
          </a:p>
        </p:txBody>
      </p:sp>
    </p:spTree>
    <p:extLst>
      <p:ext uri="{BB962C8B-B14F-4D97-AF65-F5344CB8AC3E}">
        <p14:creationId xmlns:p14="http://schemas.microsoft.com/office/powerpoint/2010/main" val="52777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443060" y="169682"/>
            <a:ext cx="11048214" cy="62122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b="1" dirty="0" smtClean="0"/>
              <a:t>90</a:t>
            </a:r>
            <a:endParaRPr lang="en-GB" sz="8000" b="1" dirty="0"/>
          </a:p>
        </p:txBody>
      </p:sp>
    </p:spTree>
    <p:extLst>
      <p:ext uri="{BB962C8B-B14F-4D97-AF65-F5344CB8AC3E}">
        <p14:creationId xmlns:p14="http://schemas.microsoft.com/office/powerpoint/2010/main" val="139417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515600" cy="1325563"/>
          </a:xfrm>
        </p:spPr>
        <p:txBody>
          <a:bodyPr/>
          <a:lstStyle/>
          <a:p>
            <a:r>
              <a:rPr lang="en-GB" b="1" dirty="0" smtClean="0">
                <a:latin typeface="+mn-lt"/>
              </a:rPr>
              <a:t>Introduction to Benchmark 1</a:t>
            </a:r>
            <a:endParaRPr lang="en-GB" b="1" dirty="0">
              <a:latin typeface="+mn-lt"/>
            </a:endParaRPr>
          </a:p>
        </p:txBody>
      </p:sp>
      <p:sp>
        <p:nvSpPr>
          <p:cNvPr id="5" name="Content Placeholder 4"/>
          <p:cNvSpPr>
            <a:spLocks noGrp="1"/>
          </p:cNvSpPr>
          <p:nvPr>
            <p:ph idx="1"/>
          </p:nvPr>
        </p:nvSpPr>
        <p:spPr>
          <a:xfrm>
            <a:off x="169683" y="1177751"/>
            <a:ext cx="4324260" cy="5554666"/>
          </a:xfrm>
        </p:spPr>
        <p:txBody>
          <a:bodyPr>
            <a:normAutofit fontScale="85000" lnSpcReduction="20000"/>
          </a:bodyPr>
          <a:lstStyle/>
          <a:p>
            <a:pPr marL="0" indent="0">
              <a:lnSpc>
                <a:spcPct val="110000"/>
              </a:lnSpc>
              <a:buNone/>
            </a:pPr>
            <a:r>
              <a:rPr lang="en-GB" b="1" u="sng" dirty="0" smtClean="0"/>
              <a:t>STARTER:</a:t>
            </a:r>
            <a:r>
              <a:rPr lang="en-GB" b="1" u="sng" dirty="0"/>
              <a:t> </a:t>
            </a:r>
            <a:r>
              <a:rPr lang="en-GB" b="1" u="sng" dirty="0" smtClean="0"/>
              <a:t>Task A and B to be completed in 1</a:t>
            </a:r>
            <a:r>
              <a:rPr lang="en-GB" b="1" u="sng" baseline="30000" dirty="0" smtClean="0"/>
              <a:t>st</a:t>
            </a:r>
            <a:r>
              <a:rPr lang="en-GB" b="1" u="sng" dirty="0" smtClean="0"/>
              <a:t> 10 Minutes</a:t>
            </a:r>
          </a:p>
          <a:p>
            <a:pPr marL="0" indent="0">
              <a:buNone/>
            </a:pPr>
            <a:endParaRPr lang="en-GB" b="1" dirty="0"/>
          </a:p>
          <a:p>
            <a:pPr marL="0" indent="0">
              <a:buNone/>
            </a:pPr>
            <a:r>
              <a:rPr lang="en-GB" b="1" dirty="0" smtClean="0"/>
              <a:t>TASK A: </a:t>
            </a:r>
            <a:r>
              <a:rPr lang="en-GB" dirty="0" smtClean="0"/>
              <a:t>Please get out the following for </a:t>
            </a:r>
            <a:r>
              <a:rPr lang="en-GB" dirty="0" smtClean="0"/>
              <a:t>inspection Thursdays tasks:</a:t>
            </a:r>
            <a:endParaRPr lang="en-GB" dirty="0" smtClean="0"/>
          </a:p>
          <a:p>
            <a:pPr marL="514350" indent="-514350">
              <a:buAutoNum type="arabicParenBoth"/>
            </a:pPr>
            <a:r>
              <a:rPr lang="en-GB" dirty="0" smtClean="0"/>
              <a:t>Price Determination Questions</a:t>
            </a:r>
          </a:p>
          <a:p>
            <a:pPr marL="514350" indent="-514350">
              <a:buAutoNum type="arabicParenBoth"/>
            </a:pPr>
            <a:r>
              <a:rPr lang="en-GB" dirty="0" smtClean="0"/>
              <a:t>PPF and CFI Questions</a:t>
            </a:r>
            <a:endParaRPr lang="en-GB" dirty="0" smtClean="0"/>
          </a:p>
          <a:p>
            <a:pPr marL="0" indent="0">
              <a:buNone/>
            </a:pPr>
            <a:endParaRPr lang="en-GB" dirty="0"/>
          </a:p>
          <a:p>
            <a:pPr marL="0" indent="0">
              <a:buNone/>
            </a:pPr>
            <a:r>
              <a:rPr lang="en-GB" b="1" dirty="0" smtClean="0"/>
              <a:t>TASK B: </a:t>
            </a:r>
            <a:r>
              <a:rPr lang="en-GB" dirty="0" smtClean="0"/>
              <a:t>Compare the answers to your questions above…have you got them correct…if there are any differences, why?  Perhaps make a note of disagreements to share with the class</a:t>
            </a:r>
            <a:endParaRPr lang="en-GB" dirty="0" smtClean="0"/>
          </a:p>
        </p:txBody>
      </p:sp>
      <p:sp>
        <p:nvSpPr>
          <p:cNvPr id="6" name="TextBox 5"/>
          <p:cNvSpPr txBox="1"/>
          <p:nvPr/>
        </p:nvSpPr>
        <p:spPr>
          <a:xfrm>
            <a:off x="8539509" y="88477"/>
            <a:ext cx="3652491" cy="6724918"/>
          </a:xfrm>
          <a:prstGeom prst="rect">
            <a:avLst/>
          </a:prstGeom>
          <a:solidFill>
            <a:schemeClr val="bg1"/>
          </a:solidFill>
        </p:spPr>
        <p:txBody>
          <a:bodyPr wrap="square" rtlCol="0">
            <a:spAutoFit/>
          </a:bodyPr>
          <a:lstStyle/>
          <a:p>
            <a:r>
              <a:rPr lang="en-GB" sz="2400" b="1" dirty="0" smtClean="0"/>
              <a:t>Introduction to the EXAM</a:t>
            </a:r>
          </a:p>
          <a:p>
            <a:endParaRPr lang="en-GB" dirty="0"/>
          </a:p>
          <a:p>
            <a:r>
              <a:rPr lang="en-GB" b="1" dirty="0" smtClean="0"/>
              <a:t>Paper 1 (Microeconomics)</a:t>
            </a:r>
          </a:p>
          <a:p>
            <a:r>
              <a:rPr lang="en-GB" sz="1300" u="sng" dirty="0" smtClean="0"/>
              <a:t>Choice of 2 Data Response Questions</a:t>
            </a:r>
          </a:p>
          <a:p>
            <a:pPr marL="177800" indent="-177800">
              <a:buFont typeface="Arial" panose="020B0604020202020204" pitchFamily="34" charset="0"/>
              <a:buChar char="•"/>
            </a:pPr>
            <a:r>
              <a:rPr lang="en-GB" sz="1300" dirty="0" smtClean="0">
                <a:solidFill>
                  <a:srgbClr val="FF0000"/>
                </a:solidFill>
              </a:rPr>
              <a:t>2 Mark:   Calculation</a:t>
            </a:r>
          </a:p>
          <a:p>
            <a:pPr marL="177800" indent="-177800">
              <a:buFont typeface="Arial" panose="020B0604020202020204" pitchFamily="34" charset="0"/>
              <a:buChar char="•"/>
            </a:pPr>
            <a:r>
              <a:rPr lang="en-GB" sz="1300" dirty="0" smtClean="0">
                <a:solidFill>
                  <a:srgbClr val="FF0000"/>
                </a:solidFill>
              </a:rPr>
              <a:t>4 Mark:   Definition and Data</a:t>
            </a:r>
          </a:p>
          <a:p>
            <a:pPr marL="177800" indent="-177800">
              <a:buFont typeface="Arial" panose="020B0604020202020204" pitchFamily="34" charset="0"/>
              <a:buChar char="•"/>
            </a:pPr>
            <a:r>
              <a:rPr lang="en-GB" sz="1300" dirty="0" smtClean="0">
                <a:solidFill>
                  <a:srgbClr val="FF0000"/>
                </a:solidFill>
              </a:rPr>
              <a:t>9 Mark:   Explanation (Application of Theory)</a:t>
            </a:r>
          </a:p>
          <a:p>
            <a:pPr marL="177800" indent="-177800">
              <a:buFont typeface="Arial" panose="020B0604020202020204" pitchFamily="34" charset="0"/>
              <a:buChar char="•"/>
            </a:pPr>
            <a:r>
              <a:rPr lang="en-GB" sz="1300" dirty="0" smtClean="0"/>
              <a:t>25 Mark: Essay (Evaluation)</a:t>
            </a:r>
          </a:p>
          <a:p>
            <a:endParaRPr lang="en-GB" sz="1300" dirty="0" smtClean="0"/>
          </a:p>
          <a:p>
            <a:r>
              <a:rPr lang="en-GB" sz="1300" u="sng" dirty="0" smtClean="0"/>
              <a:t>Choice of 3 Questions</a:t>
            </a:r>
          </a:p>
          <a:p>
            <a:pPr marL="177800" indent="-177800">
              <a:buFont typeface="Arial" panose="020B0604020202020204" pitchFamily="34" charset="0"/>
              <a:buChar char="•"/>
            </a:pPr>
            <a:r>
              <a:rPr lang="en-GB" sz="1300" dirty="0" smtClean="0"/>
              <a:t>15 Mark: Explanation</a:t>
            </a:r>
          </a:p>
          <a:p>
            <a:pPr marL="177800" indent="-177800">
              <a:buFont typeface="Arial" panose="020B0604020202020204" pitchFamily="34" charset="0"/>
              <a:buChar char="•"/>
            </a:pPr>
            <a:r>
              <a:rPr lang="en-GB" sz="1300" dirty="0" smtClean="0"/>
              <a:t>25 Mark: Essay (Evaluation)</a:t>
            </a:r>
          </a:p>
          <a:p>
            <a:endParaRPr lang="en-GB" dirty="0"/>
          </a:p>
          <a:p>
            <a:r>
              <a:rPr lang="en-GB" b="1" dirty="0" smtClean="0"/>
              <a:t>Paper 2 (Macroeconomics)</a:t>
            </a:r>
          </a:p>
          <a:p>
            <a:r>
              <a:rPr lang="en-GB" sz="1300" u="sng" dirty="0" smtClean="0"/>
              <a:t>Choice of 2 Data Response Questions</a:t>
            </a:r>
          </a:p>
          <a:p>
            <a:pPr marL="177800" indent="-177800">
              <a:buFont typeface="Arial" panose="020B0604020202020204" pitchFamily="34" charset="0"/>
              <a:buChar char="•"/>
            </a:pPr>
            <a:r>
              <a:rPr lang="en-GB" sz="1300" dirty="0" smtClean="0">
                <a:solidFill>
                  <a:srgbClr val="FF0000"/>
                </a:solidFill>
              </a:rPr>
              <a:t>2 </a:t>
            </a:r>
            <a:r>
              <a:rPr lang="en-GB" sz="1300" dirty="0">
                <a:solidFill>
                  <a:srgbClr val="FF0000"/>
                </a:solidFill>
              </a:rPr>
              <a:t>Mark:   Calculation</a:t>
            </a:r>
          </a:p>
          <a:p>
            <a:pPr marL="177800" indent="-177800">
              <a:buFont typeface="Arial" panose="020B0604020202020204" pitchFamily="34" charset="0"/>
              <a:buChar char="•"/>
            </a:pPr>
            <a:r>
              <a:rPr lang="en-GB" sz="1300" dirty="0">
                <a:solidFill>
                  <a:srgbClr val="FF0000"/>
                </a:solidFill>
              </a:rPr>
              <a:t>4 Mark:   Definition and Data</a:t>
            </a:r>
          </a:p>
          <a:p>
            <a:pPr marL="177800" indent="-177800">
              <a:buFont typeface="Arial" panose="020B0604020202020204" pitchFamily="34" charset="0"/>
              <a:buChar char="•"/>
            </a:pPr>
            <a:r>
              <a:rPr lang="en-GB" sz="1300" dirty="0">
                <a:solidFill>
                  <a:srgbClr val="FF0000"/>
                </a:solidFill>
              </a:rPr>
              <a:t>9 Mark:   Explanation</a:t>
            </a:r>
          </a:p>
          <a:p>
            <a:pPr marL="177800" indent="-177800">
              <a:buFont typeface="Arial" panose="020B0604020202020204" pitchFamily="34" charset="0"/>
              <a:buChar char="•"/>
            </a:pPr>
            <a:r>
              <a:rPr lang="en-GB" sz="1300" dirty="0"/>
              <a:t>25 Mark: Essay (Evaluation</a:t>
            </a:r>
            <a:r>
              <a:rPr lang="en-GB" sz="1300" dirty="0" smtClean="0"/>
              <a:t>)</a:t>
            </a:r>
          </a:p>
          <a:p>
            <a:endParaRPr lang="en-GB" sz="1300" dirty="0"/>
          </a:p>
          <a:p>
            <a:r>
              <a:rPr lang="en-GB" sz="1300" u="sng" dirty="0" smtClean="0"/>
              <a:t>Choice of 3 Questions</a:t>
            </a:r>
            <a:endParaRPr lang="en-GB" sz="1300" u="sng" dirty="0"/>
          </a:p>
          <a:p>
            <a:pPr marL="177800" indent="-177800">
              <a:buFont typeface="Arial" panose="020B0604020202020204" pitchFamily="34" charset="0"/>
              <a:buChar char="•"/>
            </a:pPr>
            <a:r>
              <a:rPr lang="en-GB" sz="1300" dirty="0"/>
              <a:t>15 Mark: Explanation</a:t>
            </a:r>
          </a:p>
          <a:p>
            <a:pPr marL="177800" indent="-177800">
              <a:buFont typeface="Arial" panose="020B0604020202020204" pitchFamily="34" charset="0"/>
              <a:buChar char="•"/>
            </a:pPr>
            <a:r>
              <a:rPr lang="en-GB" sz="1300" dirty="0"/>
              <a:t>25 Mark: Essay (Evaluation)</a:t>
            </a:r>
          </a:p>
          <a:p>
            <a:endParaRPr lang="en-GB" dirty="0"/>
          </a:p>
          <a:p>
            <a:r>
              <a:rPr lang="en-GB" b="1" dirty="0" smtClean="0"/>
              <a:t>Paper 3 (Synoptic)</a:t>
            </a:r>
          </a:p>
          <a:p>
            <a:r>
              <a:rPr lang="en-GB" sz="1300" u="sng" dirty="0" smtClean="0"/>
              <a:t>Choice of 1 Unseen Case Study</a:t>
            </a:r>
          </a:p>
          <a:p>
            <a:pPr marL="177800" indent="-177800">
              <a:buFont typeface="Arial" panose="020B0604020202020204" pitchFamily="34" charset="0"/>
              <a:buChar char="•"/>
            </a:pPr>
            <a:r>
              <a:rPr lang="en-GB" sz="1300" dirty="0" smtClean="0">
                <a:solidFill>
                  <a:srgbClr val="FF0000"/>
                </a:solidFill>
              </a:rPr>
              <a:t>25 Marks: Multiple Choice</a:t>
            </a:r>
          </a:p>
          <a:p>
            <a:pPr marL="177800" indent="-177800">
              <a:buFont typeface="Arial" panose="020B0604020202020204" pitchFamily="34" charset="0"/>
              <a:buChar char="•"/>
            </a:pPr>
            <a:r>
              <a:rPr lang="en-GB" sz="1300" dirty="0" smtClean="0"/>
              <a:t>10 Mark: Data Evaluative </a:t>
            </a:r>
          </a:p>
          <a:p>
            <a:pPr marL="177800" indent="-177800">
              <a:buFont typeface="Arial" panose="020B0604020202020204" pitchFamily="34" charset="0"/>
              <a:buChar char="•"/>
            </a:pPr>
            <a:r>
              <a:rPr lang="en-GB" sz="1300" dirty="0" smtClean="0"/>
              <a:t>15 Mark: Explanation</a:t>
            </a:r>
          </a:p>
          <a:p>
            <a:pPr marL="177800" indent="-177800">
              <a:buFont typeface="Arial" panose="020B0604020202020204" pitchFamily="34" charset="0"/>
              <a:buChar char="•"/>
            </a:pPr>
            <a:r>
              <a:rPr lang="en-GB" sz="1300" dirty="0" smtClean="0"/>
              <a:t>25 Mark: Essay (Evaluative)</a:t>
            </a:r>
          </a:p>
        </p:txBody>
      </p:sp>
      <p:sp>
        <p:nvSpPr>
          <p:cNvPr id="7" name="TextBox 6"/>
          <p:cNvSpPr txBox="1"/>
          <p:nvPr/>
        </p:nvSpPr>
        <p:spPr>
          <a:xfrm>
            <a:off x="4927677" y="2219829"/>
            <a:ext cx="3178098" cy="3754874"/>
          </a:xfrm>
          <a:prstGeom prst="rect">
            <a:avLst/>
          </a:prstGeom>
          <a:solidFill>
            <a:schemeClr val="bg1">
              <a:lumMod val="95000"/>
            </a:schemeClr>
          </a:solidFill>
        </p:spPr>
        <p:txBody>
          <a:bodyPr wrap="square" rtlCol="0">
            <a:spAutoFit/>
          </a:bodyPr>
          <a:lstStyle/>
          <a:p>
            <a:r>
              <a:rPr lang="en-GB" sz="1400" b="1" dirty="0" smtClean="0"/>
              <a:t>MONDAY</a:t>
            </a:r>
            <a:endParaRPr lang="en-GB" sz="1400" b="1" dirty="0" smtClean="0"/>
          </a:p>
          <a:p>
            <a:pPr marL="342900" indent="-342900">
              <a:buFont typeface="+mj-lt"/>
              <a:buAutoNum type="arabicPeriod"/>
            </a:pPr>
            <a:r>
              <a:rPr lang="en-GB" sz="1400" dirty="0" smtClean="0"/>
              <a:t>Price </a:t>
            </a:r>
            <a:r>
              <a:rPr lang="en-GB" sz="1400" dirty="0" smtClean="0"/>
              <a:t>determination</a:t>
            </a:r>
          </a:p>
          <a:p>
            <a:pPr marL="342900" indent="-342900">
              <a:buFont typeface="+mj-lt"/>
              <a:buAutoNum type="arabicPeriod"/>
            </a:pPr>
            <a:r>
              <a:rPr lang="en-GB" sz="1400" dirty="0" smtClean="0"/>
              <a:t>PPF </a:t>
            </a:r>
            <a:r>
              <a:rPr lang="en-GB" sz="1400" dirty="0" smtClean="0"/>
              <a:t>Questions</a:t>
            </a:r>
          </a:p>
          <a:p>
            <a:pPr marL="342900" indent="-342900">
              <a:buFont typeface="+mj-lt"/>
              <a:buAutoNum type="arabicPeriod"/>
            </a:pPr>
            <a:r>
              <a:rPr lang="en-GB" sz="1400" dirty="0" smtClean="0"/>
              <a:t>Exam Technique</a:t>
            </a:r>
          </a:p>
          <a:p>
            <a:pPr marL="342900" indent="-342900">
              <a:buFont typeface="+mj-lt"/>
              <a:buAutoNum type="arabicPeriod"/>
            </a:pPr>
            <a:r>
              <a:rPr lang="en-GB" sz="1400" dirty="0" smtClean="0"/>
              <a:t>Final bits of info:</a:t>
            </a:r>
          </a:p>
          <a:p>
            <a:pPr marL="800100" lvl="1" indent="-342900">
              <a:buFont typeface="+mj-lt"/>
              <a:buAutoNum type="arabicPeriod"/>
            </a:pPr>
            <a:r>
              <a:rPr lang="en-GB" sz="1400" dirty="0" smtClean="0"/>
              <a:t>Economic Growth: Concept of ‘spare capacity’</a:t>
            </a:r>
          </a:p>
          <a:p>
            <a:pPr marL="800100" lvl="1" indent="-342900">
              <a:buFont typeface="+mj-lt"/>
              <a:buAutoNum type="arabicPeriod"/>
            </a:pPr>
            <a:r>
              <a:rPr lang="en-GB" sz="1400" dirty="0" smtClean="0"/>
              <a:t>Economic Growth: PPF work</a:t>
            </a:r>
          </a:p>
          <a:p>
            <a:pPr marL="800100" lvl="1" indent="-342900">
              <a:buFont typeface="+mj-lt"/>
              <a:buAutoNum type="arabicPeriod"/>
            </a:pPr>
            <a:r>
              <a:rPr lang="en-GB" sz="1400" dirty="0" smtClean="0"/>
              <a:t>Unemployment: Work .v. Leisure</a:t>
            </a:r>
          </a:p>
          <a:p>
            <a:endParaRPr lang="en-GB" sz="1400" dirty="0"/>
          </a:p>
          <a:p>
            <a:r>
              <a:rPr lang="en-GB" sz="1400" b="1" dirty="0" smtClean="0"/>
              <a:t>TUESDAY</a:t>
            </a:r>
          </a:p>
          <a:p>
            <a:pPr marL="342900" indent="-342900">
              <a:buFont typeface="+mj-lt"/>
              <a:buAutoNum type="arabicPeriod"/>
            </a:pPr>
            <a:r>
              <a:rPr lang="en-GB" sz="1400" dirty="0" smtClean="0"/>
              <a:t>Benchmark!</a:t>
            </a:r>
          </a:p>
          <a:p>
            <a:endParaRPr lang="en-GB" sz="1400" dirty="0" smtClean="0"/>
          </a:p>
          <a:p>
            <a:r>
              <a:rPr lang="en-GB" sz="1400" b="1" dirty="0" smtClean="0"/>
              <a:t>THURSDAY</a:t>
            </a:r>
          </a:p>
          <a:p>
            <a:pPr marL="342900" indent="-342900">
              <a:buFont typeface="+mj-lt"/>
              <a:buAutoNum type="arabicPeriod"/>
            </a:pPr>
            <a:r>
              <a:rPr lang="en-GB" sz="1400" dirty="0" smtClean="0"/>
              <a:t>Introduction to RWS 3 and Half-term Homework</a:t>
            </a:r>
            <a:endParaRPr lang="en-GB" sz="1400" dirty="0"/>
          </a:p>
        </p:txBody>
      </p:sp>
    </p:spTree>
    <p:extLst>
      <p:ext uri="{BB962C8B-B14F-4D97-AF65-F5344CB8AC3E}">
        <p14:creationId xmlns:p14="http://schemas.microsoft.com/office/powerpoint/2010/main" val="104356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24" end="2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xEl>
                                              <p:pRg st="25" end="2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
                                            <p:txEl>
                                              <p:pRg st="27" end="2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6">
                                            <p:txEl>
                                              <p:pRg st="28" end="28"/>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6">
                                            <p:txEl>
                                              <p:pRg st="29" end="2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EXAM TECHNIQUE PRACTICE</a:t>
            </a:r>
            <a:endParaRPr lang="en-GB" b="1" dirty="0"/>
          </a:p>
        </p:txBody>
      </p:sp>
      <p:sp>
        <p:nvSpPr>
          <p:cNvPr id="3" name="Content Placeholder 2"/>
          <p:cNvSpPr>
            <a:spLocks noGrp="1"/>
          </p:cNvSpPr>
          <p:nvPr>
            <p:ph idx="1"/>
          </p:nvPr>
        </p:nvSpPr>
        <p:spPr>
          <a:xfrm>
            <a:off x="329152" y="1690688"/>
            <a:ext cx="5044125" cy="4964636"/>
          </a:xfrm>
        </p:spPr>
        <p:txBody>
          <a:bodyPr>
            <a:normAutofit lnSpcReduction="10000"/>
          </a:bodyPr>
          <a:lstStyle/>
          <a:p>
            <a:pPr marL="0" indent="0">
              <a:buNone/>
            </a:pPr>
            <a:r>
              <a:rPr lang="en-GB" b="1" dirty="0" smtClean="0"/>
              <a:t>2 Mark: Calculation</a:t>
            </a:r>
          </a:p>
          <a:p>
            <a:pPr lvl="1"/>
            <a:r>
              <a:rPr lang="en-GB" dirty="0" smtClean="0"/>
              <a:t>Display any working out</a:t>
            </a:r>
          </a:p>
          <a:p>
            <a:pPr lvl="1"/>
            <a:r>
              <a:rPr lang="en-GB" dirty="0" smtClean="0"/>
              <a:t>Display units correctly</a:t>
            </a:r>
          </a:p>
          <a:p>
            <a:pPr marL="0" indent="0">
              <a:buNone/>
            </a:pPr>
            <a:r>
              <a:rPr lang="en-GB" b="1" dirty="0" smtClean="0"/>
              <a:t>4 Mark: Definition and Data</a:t>
            </a:r>
          </a:p>
          <a:p>
            <a:pPr lvl="1"/>
            <a:r>
              <a:rPr lang="en-GB" dirty="0" smtClean="0"/>
              <a:t>Define</a:t>
            </a:r>
          </a:p>
          <a:p>
            <a:pPr lvl="1"/>
            <a:r>
              <a:rPr lang="en-GB" dirty="0" smtClean="0"/>
              <a:t>Evidence</a:t>
            </a:r>
          </a:p>
          <a:p>
            <a:pPr lvl="1"/>
            <a:r>
              <a:rPr lang="en-GB" dirty="0" smtClean="0"/>
              <a:t>Explanation</a:t>
            </a:r>
          </a:p>
          <a:p>
            <a:pPr marL="0" indent="0">
              <a:buNone/>
            </a:pPr>
            <a:r>
              <a:rPr lang="en-GB" b="1" dirty="0" smtClean="0"/>
              <a:t>9 Mark: Explanation (Application of Theory)</a:t>
            </a:r>
          </a:p>
          <a:p>
            <a:pPr lvl="1"/>
            <a:r>
              <a:rPr lang="en-GB" dirty="0" smtClean="0"/>
              <a:t>Definition of key </a:t>
            </a:r>
            <a:r>
              <a:rPr lang="en-GB" dirty="0" smtClean="0"/>
              <a:t>terms</a:t>
            </a:r>
          </a:p>
          <a:p>
            <a:pPr lvl="1"/>
            <a:r>
              <a:rPr lang="en-GB" dirty="0" smtClean="0"/>
              <a:t>Explanation Paragraph</a:t>
            </a:r>
          </a:p>
          <a:p>
            <a:pPr lvl="1"/>
            <a:r>
              <a:rPr lang="en-GB" dirty="0" smtClean="0"/>
              <a:t>Explanation Paragraph 2 if appropriate</a:t>
            </a:r>
          </a:p>
          <a:p>
            <a:pPr lvl="1"/>
            <a:endParaRPr lang="en-GB" dirty="0" smtClean="0"/>
          </a:p>
          <a:p>
            <a:pPr lvl="1"/>
            <a:endParaRPr lang="en-GB" dirty="0" smtClean="0"/>
          </a:p>
          <a:p>
            <a:pPr lvl="1"/>
            <a:endParaRPr lang="en-GB" dirty="0"/>
          </a:p>
        </p:txBody>
      </p:sp>
      <p:sp>
        <p:nvSpPr>
          <p:cNvPr id="4" name="Rectangle 3"/>
          <p:cNvSpPr/>
          <p:nvPr/>
        </p:nvSpPr>
        <p:spPr>
          <a:xfrm>
            <a:off x="5891752" y="1955328"/>
            <a:ext cx="6108569" cy="3847207"/>
          </a:xfrm>
          <a:prstGeom prst="rect">
            <a:avLst/>
          </a:prstGeom>
          <a:solidFill>
            <a:schemeClr val="bg1"/>
          </a:solidFill>
        </p:spPr>
        <p:txBody>
          <a:bodyPr wrap="square">
            <a:spAutoFit/>
          </a:bodyPr>
          <a:lstStyle/>
          <a:p>
            <a:pPr lvl="0"/>
            <a:r>
              <a:rPr lang="en-US" sz="2400" b="1" u="sng" dirty="0"/>
              <a:t>WRITING PARAGRAPHS for 9, 15 and 25 </a:t>
            </a:r>
            <a:r>
              <a:rPr lang="en-US" sz="2400" b="1" u="sng" dirty="0" smtClean="0"/>
              <a:t>marks</a:t>
            </a:r>
            <a:endParaRPr lang="en-US" sz="2400" dirty="0"/>
          </a:p>
          <a:p>
            <a:pPr marL="342900" lvl="0" indent="-342900">
              <a:buFont typeface="+mj-lt"/>
              <a:buAutoNum type="arabicPeriod"/>
            </a:pPr>
            <a:r>
              <a:rPr lang="en-US" sz="2000" dirty="0"/>
              <a:t>Point (sentence)</a:t>
            </a:r>
            <a:endParaRPr lang="en-GB" sz="2000" dirty="0"/>
          </a:p>
          <a:p>
            <a:pPr marL="342900" lvl="0" indent="-342900">
              <a:buFont typeface="+mj-lt"/>
              <a:buAutoNum type="arabicPeriod"/>
            </a:pPr>
            <a:r>
              <a:rPr lang="en-US" sz="2000" dirty="0"/>
              <a:t>Analysis (theory, diagrams and chains of logical explanation)</a:t>
            </a:r>
            <a:endParaRPr lang="en-GB" sz="2000" dirty="0"/>
          </a:p>
          <a:p>
            <a:pPr marL="342900" lvl="0" indent="-342900">
              <a:buFont typeface="+mj-lt"/>
              <a:buAutoNum type="arabicPeriod"/>
            </a:pPr>
            <a:r>
              <a:rPr lang="en-US" sz="2000" dirty="0"/>
              <a:t>Application (real life examples and reference to extracts if appropriate)</a:t>
            </a:r>
            <a:endParaRPr lang="en-GB" sz="2000" dirty="0"/>
          </a:p>
          <a:p>
            <a:pPr marL="342900" lvl="0" indent="-342900">
              <a:buFont typeface="+mj-lt"/>
              <a:buAutoNum type="arabicPeriod"/>
            </a:pPr>
            <a:r>
              <a:rPr lang="en-US" sz="2000" dirty="0"/>
              <a:t>Link back to Question using the wording in the question (sentence)</a:t>
            </a:r>
            <a:endParaRPr lang="en-GB" sz="2000" dirty="0"/>
          </a:p>
          <a:p>
            <a:endParaRPr lang="en-US" sz="2000" dirty="0" smtClean="0"/>
          </a:p>
          <a:p>
            <a:r>
              <a:rPr lang="en-US" sz="2000" dirty="0" smtClean="0"/>
              <a:t>N.B</a:t>
            </a:r>
            <a:r>
              <a:rPr lang="en-US" sz="2000" dirty="0"/>
              <a:t>. Some paragraphs will contain more Analysis or more Application depending on the point; do not assume it is 50:50</a:t>
            </a:r>
            <a:endParaRPr lang="en-GB" sz="2000" dirty="0"/>
          </a:p>
        </p:txBody>
      </p:sp>
    </p:spTree>
    <p:extLst>
      <p:ext uri="{BB962C8B-B14F-4D97-AF65-F5344CB8AC3E}">
        <p14:creationId xmlns:p14="http://schemas.microsoft.com/office/powerpoint/2010/main" val="342484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865</Words>
  <Application>Microsoft Office PowerPoint</Application>
  <PresentationFormat>Widescreen</PresentationFormat>
  <Paragraphs>173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Introduction to Benchmark 1</vt:lpstr>
      <vt:lpstr>Benchmark 1 = 1Hour Long</vt:lpstr>
      <vt:lpstr>Benchmark 1 = Revision Methods</vt:lpstr>
      <vt:lpstr>MIND MAP OVERVIEW</vt:lpstr>
      <vt:lpstr>Or……</vt:lpstr>
      <vt:lpstr>Price Determination Questions</vt:lpstr>
      <vt:lpstr>PowerPoint Presentation</vt:lpstr>
      <vt:lpstr>Introduction to Benchmark 1</vt:lpstr>
      <vt:lpstr>EXAM TECHNIQUE PRACTICE</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Benchmark 1</dc:title>
  <dc:creator>Oliver Stevens</dc:creator>
  <cp:lastModifiedBy>Oliver Stevens</cp:lastModifiedBy>
  <cp:revision>21</cp:revision>
  <dcterms:created xsi:type="dcterms:W3CDTF">2018-10-09T10:26:38Z</dcterms:created>
  <dcterms:modified xsi:type="dcterms:W3CDTF">2018-10-09T14:59:03Z</dcterms:modified>
</cp:coreProperties>
</file>