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61" r:id="rId3"/>
    <p:sldId id="259" r:id="rId4"/>
    <p:sldId id="260" r:id="rId5"/>
    <p:sldId id="257" r:id="rId6"/>
    <p:sldId id="258" r:id="rId7"/>
    <p:sldId id="263" r:id="rId8"/>
    <p:sldId id="264" r:id="rId9"/>
    <p:sldId id="265" r:id="rId10"/>
    <p:sldId id="266"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25B04CE-53DA-4682-A564-0DE5C536E433}" type="datetimeFigureOut">
              <a:rPr lang="en-GB" smtClean="0"/>
              <a:t>03/12/2018</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25FD7C1-C96F-419B-AFE3-5BEC2459059B}" type="slidenum">
              <a:rPr lang="en-GB" smtClean="0"/>
              <a:t>‹#›</a:t>
            </a:fld>
            <a:endParaRPr lang="en-GB"/>
          </a:p>
        </p:txBody>
      </p:sp>
    </p:spTree>
    <p:extLst>
      <p:ext uri="{BB962C8B-B14F-4D97-AF65-F5344CB8AC3E}">
        <p14:creationId xmlns:p14="http://schemas.microsoft.com/office/powerpoint/2010/main" val="34744249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F5C81D-D690-4D75-9836-B8F2108F1DBB}" type="datetimeFigureOut">
              <a:rPr lang="en-GB" smtClean="0"/>
              <a:t>03/12/2018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279033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F5C81D-D690-4D75-9836-B8F2108F1DBB}" type="datetimeFigureOut">
              <a:rPr lang="en-GB" smtClean="0"/>
              <a:t>03/12/2018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122704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F5C81D-D690-4D75-9836-B8F2108F1DBB}" type="datetimeFigureOut">
              <a:rPr lang="en-GB" smtClean="0"/>
              <a:t>03/12/2018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85708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F5C81D-D690-4D75-9836-B8F2108F1DBB}" type="datetimeFigureOut">
              <a:rPr lang="en-GB" smtClean="0"/>
              <a:t>03/12/2018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39739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F5C81D-D690-4D75-9836-B8F2108F1DBB}" type="datetimeFigureOut">
              <a:rPr lang="en-GB" smtClean="0"/>
              <a:t>03/12/2018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951265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F5C81D-D690-4D75-9836-B8F2108F1DBB}" type="datetimeFigureOut">
              <a:rPr lang="en-GB" smtClean="0"/>
              <a:t>03/12/2018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287913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F5C81D-D690-4D75-9836-B8F2108F1DBB}" type="datetimeFigureOut">
              <a:rPr lang="en-GB" smtClean="0"/>
              <a:t>03/12/2018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2685820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F5C81D-D690-4D75-9836-B8F2108F1DBB}" type="datetimeFigureOut">
              <a:rPr lang="en-GB" smtClean="0"/>
              <a:t>03/12/2018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482091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5C81D-D690-4D75-9836-B8F2108F1DBB}" type="datetimeFigureOut">
              <a:rPr lang="en-GB" smtClean="0"/>
              <a:t>03/12/2018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4117873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F5C81D-D690-4D75-9836-B8F2108F1DBB}" type="datetimeFigureOut">
              <a:rPr lang="en-GB" smtClean="0"/>
              <a:t>03/12/2018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153781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F5C81D-D690-4D75-9836-B8F2108F1DBB}" type="datetimeFigureOut">
              <a:rPr lang="en-GB" smtClean="0"/>
              <a:t>03/12/2018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F7D54B-3BED-46DE-8430-9BDA991F8A80}" type="slidenum">
              <a:rPr lang="en-GB" smtClean="0"/>
              <a:t>‹#›</a:t>
            </a:fld>
            <a:endParaRPr lang="en-GB"/>
          </a:p>
        </p:txBody>
      </p:sp>
    </p:spTree>
    <p:extLst>
      <p:ext uri="{BB962C8B-B14F-4D97-AF65-F5344CB8AC3E}">
        <p14:creationId xmlns:p14="http://schemas.microsoft.com/office/powerpoint/2010/main" val="307606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5C81D-D690-4D75-9836-B8F2108F1DBB}" type="datetimeFigureOut">
              <a:rPr lang="en-GB" smtClean="0"/>
              <a:t>03/12/2018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7D54B-3BED-46DE-8430-9BDA991F8A80}" type="slidenum">
              <a:rPr lang="en-GB" smtClean="0"/>
              <a:t>‹#›</a:t>
            </a:fld>
            <a:endParaRPr lang="en-GB"/>
          </a:p>
        </p:txBody>
      </p:sp>
    </p:spTree>
    <p:extLst>
      <p:ext uri="{BB962C8B-B14F-4D97-AF65-F5344CB8AC3E}">
        <p14:creationId xmlns:p14="http://schemas.microsoft.com/office/powerpoint/2010/main" val="2854545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chemeClr val="bg1"/>
                </a:solidFill>
              </a:rPr>
              <a:t>MICROECONOMICS</a:t>
            </a:r>
            <a:endParaRPr lang="en-GB" b="1" dirty="0">
              <a:solidFill>
                <a:schemeClr val="bg1"/>
              </a:solidFill>
            </a:endParaRPr>
          </a:p>
        </p:txBody>
      </p:sp>
      <p:sp>
        <p:nvSpPr>
          <p:cNvPr id="3" name="Subtitle 2"/>
          <p:cNvSpPr>
            <a:spLocks noGrp="1"/>
          </p:cNvSpPr>
          <p:nvPr>
            <p:ph type="subTitle" idx="1"/>
          </p:nvPr>
        </p:nvSpPr>
        <p:spPr/>
        <p:txBody>
          <a:bodyPr/>
          <a:lstStyle/>
          <a:p>
            <a:r>
              <a:rPr lang="en-GB" b="1" dirty="0" smtClean="0">
                <a:solidFill>
                  <a:schemeClr val="bg1"/>
                </a:solidFill>
              </a:rPr>
              <a:t>DATA RESPONSE QUESTIONS</a:t>
            </a:r>
            <a:endParaRPr lang="en-GB" b="1" dirty="0">
              <a:solidFill>
                <a:schemeClr val="bg1"/>
              </a:solidFill>
            </a:endParaRPr>
          </a:p>
        </p:txBody>
      </p:sp>
    </p:spTree>
    <p:extLst>
      <p:ext uri="{BB962C8B-B14F-4D97-AF65-F5344CB8AC3E}">
        <p14:creationId xmlns:p14="http://schemas.microsoft.com/office/powerpoint/2010/main" val="2987052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575"/>
            <a:ext cx="10515600" cy="1325563"/>
          </a:xfrm>
        </p:spPr>
        <p:txBody>
          <a:bodyPr/>
          <a:lstStyle/>
          <a:p>
            <a:r>
              <a:rPr lang="en-GB" b="1" dirty="0" smtClean="0"/>
              <a:t>Question 4 </a:t>
            </a:r>
            <a:endParaRPr lang="en-GB" b="1" dirty="0"/>
          </a:p>
        </p:txBody>
      </p:sp>
      <p:sp>
        <p:nvSpPr>
          <p:cNvPr id="3" name="Content Placeholder 2"/>
          <p:cNvSpPr>
            <a:spLocks noGrp="1"/>
          </p:cNvSpPr>
          <p:nvPr>
            <p:ph idx="1"/>
          </p:nvPr>
        </p:nvSpPr>
        <p:spPr>
          <a:xfrm>
            <a:off x="66675" y="5495925"/>
            <a:ext cx="11830050" cy="1239472"/>
          </a:xfrm>
        </p:spPr>
        <p:txBody>
          <a:bodyPr>
            <a:normAutofit/>
          </a:bodyPr>
          <a:lstStyle/>
          <a:p>
            <a:pPr marL="514350" indent="-514350">
              <a:buFont typeface="+mj-lt"/>
              <a:buAutoNum type="arabicPeriod"/>
            </a:pPr>
            <a:r>
              <a:rPr lang="en-GB" sz="1400" dirty="0" smtClean="0"/>
              <a:t>Calculate the index number of the 03</a:t>
            </a:r>
            <a:r>
              <a:rPr lang="en-GB" sz="1400" baseline="30000" dirty="0" smtClean="0"/>
              <a:t>rd</a:t>
            </a:r>
            <a:r>
              <a:rPr lang="en-GB" sz="1400" dirty="0" smtClean="0"/>
              <a:t> January 2009 ($1.35 to £1) if the base year is 03</a:t>
            </a:r>
            <a:r>
              <a:rPr lang="en-GB" sz="1400" baseline="30000" dirty="0" smtClean="0"/>
              <a:t>rd</a:t>
            </a:r>
            <a:r>
              <a:rPr lang="en-GB" sz="1400" dirty="0" smtClean="0"/>
              <a:t> January 2008 ($2.10 to £1) 		(2 marks)</a:t>
            </a:r>
          </a:p>
          <a:p>
            <a:pPr marL="514350" indent="-514350">
              <a:buFont typeface="+mj-lt"/>
              <a:buAutoNum type="arabicPeriod"/>
            </a:pPr>
            <a:r>
              <a:rPr lang="en-GB" sz="1400" dirty="0" smtClean="0"/>
              <a:t>Explain </a:t>
            </a:r>
            <a:r>
              <a:rPr lang="en-GB" sz="1400" dirty="0" smtClean="0"/>
              <a:t>why the </a:t>
            </a:r>
            <a:r>
              <a:rPr lang="en-GB" sz="1400" dirty="0" smtClean="0"/>
              <a:t>graph demonstrates </a:t>
            </a:r>
            <a:r>
              <a:rPr lang="en-GB" sz="1400" dirty="0" smtClean="0"/>
              <a:t>a possible reasons for why the current account deficit </a:t>
            </a:r>
            <a:r>
              <a:rPr lang="en-GB" sz="1400" smtClean="0"/>
              <a:t>is improving</a:t>
            </a:r>
            <a:r>
              <a:rPr lang="en-GB" sz="1400" dirty="0" smtClean="0"/>
              <a:t>	 		(4 marks)</a:t>
            </a:r>
          </a:p>
          <a:p>
            <a:pPr marL="514350" indent="-514350">
              <a:buFont typeface="+mj-lt"/>
              <a:buAutoNum type="arabicPeriod"/>
            </a:pPr>
            <a:r>
              <a:rPr lang="en-GB" sz="1400" dirty="0" smtClean="0"/>
              <a:t>Using the extracts and your own economic knowledge explain how the weakening pound can benefit the UK economy’s macroeconomic indicators?			</a:t>
            </a:r>
            <a:r>
              <a:rPr lang="en-GB" sz="1400" dirty="0"/>
              <a:t>	</a:t>
            </a:r>
            <a:r>
              <a:rPr lang="en-GB" sz="1400" dirty="0" smtClean="0"/>
              <a:t>							(9 marks)</a:t>
            </a:r>
            <a:endParaRPr lang="en-GB" sz="1400" dirty="0"/>
          </a:p>
        </p:txBody>
      </p:sp>
      <p:sp>
        <p:nvSpPr>
          <p:cNvPr id="8" name="TextBox 7"/>
          <p:cNvSpPr txBox="1"/>
          <p:nvPr/>
        </p:nvSpPr>
        <p:spPr>
          <a:xfrm>
            <a:off x="214825" y="1197106"/>
            <a:ext cx="1042017" cy="369332"/>
          </a:xfrm>
          <a:prstGeom prst="rect">
            <a:avLst/>
          </a:prstGeom>
          <a:noFill/>
        </p:spPr>
        <p:txBody>
          <a:bodyPr wrap="none" rtlCol="0">
            <a:spAutoFit/>
          </a:bodyPr>
          <a:lstStyle/>
          <a:p>
            <a:r>
              <a:rPr lang="en-GB" b="1" dirty="0" smtClean="0"/>
              <a:t>Extract A</a:t>
            </a:r>
            <a:endParaRPr lang="en-GB" b="1" dirty="0"/>
          </a:p>
        </p:txBody>
      </p:sp>
      <p:pic>
        <p:nvPicPr>
          <p:cNvPr id="5" name="Picture 4"/>
          <p:cNvPicPr>
            <a:picLocks noChangeAspect="1"/>
          </p:cNvPicPr>
          <p:nvPr/>
        </p:nvPicPr>
        <p:blipFill>
          <a:blip r:embed="rId2"/>
          <a:stretch>
            <a:fillRect/>
          </a:stretch>
        </p:blipFill>
        <p:spPr>
          <a:xfrm>
            <a:off x="323851" y="1670685"/>
            <a:ext cx="4933950" cy="3560077"/>
          </a:xfrm>
          <a:prstGeom prst="rect">
            <a:avLst/>
          </a:prstGeom>
        </p:spPr>
      </p:pic>
      <p:sp>
        <p:nvSpPr>
          <p:cNvPr id="7" name="TextBox 6"/>
          <p:cNvSpPr txBox="1"/>
          <p:nvPr/>
        </p:nvSpPr>
        <p:spPr>
          <a:xfrm>
            <a:off x="5534025" y="157514"/>
            <a:ext cx="6362700" cy="4955203"/>
          </a:xfrm>
          <a:prstGeom prst="rect">
            <a:avLst/>
          </a:prstGeom>
          <a:noFill/>
        </p:spPr>
        <p:txBody>
          <a:bodyPr wrap="square" rtlCol="0">
            <a:spAutoFit/>
          </a:bodyPr>
          <a:lstStyle/>
          <a:p>
            <a:r>
              <a:rPr lang="en-GB" b="1" dirty="0" smtClean="0"/>
              <a:t>EXTRACT B: Weak Pound and UK Farmers</a:t>
            </a:r>
          </a:p>
          <a:p>
            <a:r>
              <a:rPr lang="en-GB" sz="1200" dirty="0" smtClean="0"/>
              <a:t>You </a:t>
            </a:r>
            <a:r>
              <a:rPr lang="en-GB" sz="1200" dirty="0"/>
              <a:t>might think the most important thing happening in the UK farming industry is the summer </a:t>
            </a:r>
            <a:r>
              <a:rPr lang="en-GB" sz="1200" dirty="0" smtClean="0"/>
              <a:t>harvest.  But </a:t>
            </a:r>
            <a:r>
              <a:rPr lang="en-GB" sz="1200" dirty="0"/>
              <a:t>as the fields of wheat and barley are brought in for the winter, farmers will have their eye on something other than the weather.</a:t>
            </a:r>
          </a:p>
          <a:p>
            <a:endParaRPr lang="en-GB" sz="1200" dirty="0"/>
          </a:p>
          <a:p>
            <a:r>
              <a:rPr lang="en-GB" sz="1200" dirty="0"/>
              <a:t>"The exchange rate between the pound and the euro is absolutely vital. It is the single biggest determinant of the profitability of British farming," says </a:t>
            </a:r>
            <a:r>
              <a:rPr lang="en-GB" sz="1200" dirty="0" err="1"/>
              <a:t>Anand</a:t>
            </a:r>
            <a:r>
              <a:rPr lang="en-GB" sz="1200" dirty="0"/>
              <a:t> </a:t>
            </a:r>
            <a:r>
              <a:rPr lang="en-GB" sz="1200" dirty="0" err="1"/>
              <a:t>Dossa</a:t>
            </a:r>
            <a:r>
              <a:rPr lang="en-GB" sz="1200" dirty="0"/>
              <a:t>, economist at the National Farmers Union.</a:t>
            </a:r>
          </a:p>
          <a:p>
            <a:endParaRPr lang="en-GB" sz="1200" dirty="0"/>
          </a:p>
          <a:p>
            <a:r>
              <a:rPr lang="en-GB" sz="1200" dirty="0"/>
              <a:t>The average exchange rate between the euro and the pound in September will determine how much money UK farmers get from the European Union's Common Agricultural Policy (CAP) - the source of more than half of UK farming's income last year.</a:t>
            </a:r>
          </a:p>
          <a:p>
            <a:endParaRPr lang="en-GB" sz="1200" dirty="0"/>
          </a:p>
          <a:p>
            <a:r>
              <a:rPr lang="en-GB" sz="1200" dirty="0"/>
              <a:t>CAP payments are set in euros, so what British farmers get depends on the exchange rate; last year they got the worst rate in eight years.</a:t>
            </a:r>
          </a:p>
          <a:p>
            <a:endParaRPr lang="en-GB" sz="1200" dirty="0"/>
          </a:p>
          <a:p>
            <a:r>
              <a:rPr lang="en-GB" sz="1200" dirty="0" smtClean="0"/>
              <a:t>Since </a:t>
            </a:r>
            <a:r>
              <a:rPr lang="en-GB" sz="1200" dirty="0"/>
              <a:t>the EU referendum the pound has fallen to 30-year lows against the dollar and has weakened significantly against the euro.</a:t>
            </a:r>
          </a:p>
          <a:p>
            <a:endParaRPr lang="en-GB" sz="1200" dirty="0"/>
          </a:p>
          <a:p>
            <a:r>
              <a:rPr lang="en-GB" sz="1200" dirty="0"/>
              <a:t>This means there could be a 15% increase in farmers' EU subsidies once they're converted into sterling - about an extra £500m.</a:t>
            </a:r>
          </a:p>
          <a:p>
            <a:endParaRPr lang="en-GB" sz="1200" dirty="0"/>
          </a:p>
          <a:p>
            <a:r>
              <a:rPr lang="en-GB" sz="1200" dirty="0" smtClean="0"/>
              <a:t>However</a:t>
            </a:r>
            <a:r>
              <a:rPr lang="en-GB" sz="1200" dirty="0"/>
              <a:t>, the weaker pound can make fuel, fertiliser and food for animals more expensive, but there is some evidence that in some areas it has already given a boost to UK produce, both at home and abroad. </a:t>
            </a:r>
            <a:endParaRPr lang="en-GB" sz="1200" dirty="0" smtClean="0"/>
          </a:p>
          <a:p>
            <a:pPr algn="r"/>
            <a:r>
              <a:rPr lang="en-GB" sz="1200" i="1" dirty="0" smtClean="0"/>
              <a:t>Adapted from BBC News Sources August 2016</a:t>
            </a:r>
            <a:endParaRPr lang="en-GB" sz="1200" i="1" dirty="0"/>
          </a:p>
        </p:txBody>
      </p:sp>
    </p:spTree>
    <p:extLst>
      <p:ext uri="{BB962C8B-B14F-4D97-AF65-F5344CB8AC3E}">
        <p14:creationId xmlns:p14="http://schemas.microsoft.com/office/powerpoint/2010/main" val="4150550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102658"/>
            <a:ext cx="10515600" cy="1325563"/>
          </a:xfrm>
        </p:spPr>
        <p:txBody>
          <a:bodyPr/>
          <a:lstStyle/>
          <a:p>
            <a:r>
              <a:rPr lang="en-GB" b="1" dirty="0" smtClean="0"/>
              <a:t>Question 1 </a:t>
            </a:r>
            <a:endParaRPr lang="en-GB" b="1" dirty="0"/>
          </a:p>
        </p:txBody>
      </p:sp>
      <p:sp>
        <p:nvSpPr>
          <p:cNvPr id="3" name="Content Placeholder 2"/>
          <p:cNvSpPr>
            <a:spLocks noGrp="1"/>
          </p:cNvSpPr>
          <p:nvPr>
            <p:ph idx="1"/>
          </p:nvPr>
        </p:nvSpPr>
        <p:spPr>
          <a:xfrm>
            <a:off x="76729" y="5102314"/>
            <a:ext cx="10438871" cy="1528763"/>
          </a:xfrm>
        </p:spPr>
        <p:txBody>
          <a:bodyPr>
            <a:normAutofit/>
          </a:bodyPr>
          <a:lstStyle/>
          <a:p>
            <a:pPr marL="514350" indent="-514350">
              <a:buFont typeface="+mj-lt"/>
              <a:buAutoNum type="arabicPeriod"/>
            </a:pPr>
            <a:r>
              <a:rPr lang="en-GB" sz="1400" dirty="0" smtClean="0"/>
              <a:t>If the Price elasticity of demand for fast food is -0.3, what would the percentage increase in price be if the quantity demanded fell from 100 fast food meals to 90 fast food meals </a:t>
            </a:r>
            <a:r>
              <a:rPr lang="en-GB" sz="1400" dirty="0" smtClean="0"/>
              <a:t>							(</a:t>
            </a:r>
            <a:r>
              <a:rPr lang="en-GB" sz="1400" dirty="0" smtClean="0"/>
              <a:t>2 marks)</a:t>
            </a:r>
          </a:p>
          <a:p>
            <a:pPr marL="514350" indent="-514350">
              <a:buFont typeface="+mj-lt"/>
              <a:buAutoNum type="arabicPeriod"/>
            </a:pPr>
            <a:r>
              <a:rPr lang="en-GB" sz="1400" dirty="0" smtClean="0"/>
              <a:t>Explain using Extract A </a:t>
            </a:r>
            <a:r>
              <a:rPr lang="en-GB" sz="1400" dirty="0" smtClean="0"/>
              <a:t>how </a:t>
            </a:r>
            <a:r>
              <a:rPr lang="en-GB" sz="1400" dirty="0" smtClean="0"/>
              <a:t>the household survey data on income elasticity of demand </a:t>
            </a:r>
            <a:r>
              <a:rPr lang="en-GB" sz="1400" dirty="0" smtClean="0"/>
              <a:t>demonstrates why obesity levels maybe rising								</a:t>
            </a:r>
            <a:r>
              <a:rPr lang="en-GB" sz="1400" dirty="0" smtClean="0"/>
              <a:t>		</a:t>
            </a:r>
            <a:r>
              <a:rPr lang="en-GB" sz="1400" dirty="0" smtClean="0"/>
              <a:t>(</a:t>
            </a:r>
            <a:r>
              <a:rPr lang="en-GB" sz="1400" dirty="0" smtClean="0"/>
              <a:t>4 marks)</a:t>
            </a:r>
          </a:p>
          <a:p>
            <a:pPr marL="514350" indent="-514350">
              <a:buFont typeface="+mj-lt"/>
              <a:buAutoNum type="arabicPeriod"/>
            </a:pPr>
            <a:r>
              <a:rPr lang="en-GB" sz="1400" dirty="0" smtClean="0"/>
              <a:t>Explain the effect of a tax on both consumers and producers and explain using some of the information in extract B why a tax on sugar might be effective in reducing the problems of obesity in children 					(9 marks)</a:t>
            </a:r>
            <a:endParaRPr lang="en-GB" sz="1400" dirty="0"/>
          </a:p>
        </p:txBody>
      </p:sp>
      <p:sp>
        <p:nvSpPr>
          <p:cNvPr id="4" name="TextBox 3"/>
          <p:cNvSpPr txBox="1"/>
          <p:nvPr/>
        </p:nvSpPr>
        <p:spPr>
          <a:xfrm>
            <a:off x="5994400" y="365125"/>
            <a:ext cx="5579534" cy="4401205"/>
          </a:xfrm>
          <a:prstGeom prst="rect">
            <a:avLst/>
          </a:prstGeom>
          <a:noFill/>
        </p:spPr>
        <p:txBody>
          <a:bodyPr wrap="square" rtlCol="0">
            <a:spAutoFit/>
          </a:bodyPr>
          <a:lstStyle/>
          <a:p>
            <a:r>
              <a:rPr lang="en-GB" sz="1600" b="1" dirty="0" smtClean="0"/>
              <a:t>Extract B</a:t>
            </a:r>
          </a:p>
          <a:p>
            <a:r>
              <a:rPr lang="en-GB" sz="1200" dirty="0" smtClean="0"/>
              <a:t>It </a:t>
            </a:r>
            <a:r>
              <a:rPr lang="en-GB" sz="1200" dirty="0"/>
              <a:t>is estimated that today’s obesity epidemic costs the global economy about $2tn (£1.6tn) or some 3% of GDP. For individuals, deciding what to eat is a jealously guarded privilege, but for economists obesity is not really about people exercising free-market choice. Instead it is a market failure.</a:t>
            </a:r>
          </a:p>
          <a:p>
            <a:endParaRPr lang="en-GB" sz="1200" dirty="0"/>
          </a:p>
          <a:p>
            <a:r>
              <a:rPr lang="en-GB" sz="1200" dirty="0" smtClean="0"/>
              <a:t>The </a:t>
            </a:r>
            <a:r>
              <a:rPr lang="en-GB" sz="1200" dirty="0"/>
              <a:t>political spotlight is now on sugar, with “environmental” changes proposed to reduce the appeal of sugary foods, such as warning labels and nutritional information panels. There’s serious talk of taxing them, in the way that tobacco has been. None of this is supported by any real evidence, but certainly new taxes are always popular with governments. (It’s pretty obvious, after all, that there are plenty of thin children who enjoy sugary foods, and plenty of overweight people whose tastes lie elsewhere.)</a:t>
            </a:r>
          </a:p>
          <a:p>
            <a:endParaRPr lang="en-GB" sz="1200" dirty="0"/>
          </a:p>
          <a:p>
            <a:r>
              <a:rPr lang="en-GB" sz="1200" dirty="0" smtClean="0"/>
              <a:t>Obesity </a:t>
            </a:r>
            <a:r>
              <a:rPr lang="en-GB" sz="1200" dirty="0"/>
              <a:t>affects poor households far more than their richer neighbours – and the cost of eating healthily is a very practical reason why.</a:t>
            </a:r>
          </a:p>
          <a:p>
            <a:r>
              <a:rPr lang="en-GB" sz="1200" dirty="0" smtClean="0"/>
              <a:t>  </a:t>
            </a:r>
            <a:endParaRPr lang="en-GB" sz="1200" dirty="0"/>
          </a:p>
          <a:p>
            <a:r>
              <a:rPr lang="en-GB" sz="1200" dirty="0"/>
              <a:t>And, as the US economist Richard McKenzie has pointed out, much of the rise of obesity is precisely a consequence of free-market economics. For example, fast food has become cheaper, in part because of mechanisation and in part because the workers producing it are paid less and less. At the same time, the economic forces that propelled 1960s women away from the kitchen and into jobs also propelled families towards processed foodstuffs and eating out … or just snacking</a:t>
            </a:r>
            <a:r>
              <a:rPr lang="en-GB" sz="1200" dirty="0" smtClean="0"/>
              <a:t>.</a:t>
            </a:r>
          </a:p>
          <a:p>
            <a:pPr algn="r"/>
            <a:r>
              <a:rPr lang="en-GB" sz="1200" i="1" dirty="0" smtClean="0"/>
              <a:t>Adapted from Guardian article 24</a:t>
            </a:r>
            <a:r>
              <a:rPr lang="en-GB" sz="1200" i="1" baseline="30000" dirty="0" smtClean="0"/>
              <a:t>th</a:t>
            </a:r>
            <a:r>
              <a:rPr lang="en-GB" sz="1200" i="1" dirty="0" smtClean="0"/>
              <a:t> November 2016</a:t>
            </a:r>
            <a:endParaRPr lang="en-GB" sz="1200" i="1" dirty="0"/>
          </a:p>
        </p:txBody>
      </p:sp>
      <p:sp>
        <p:nvSpPr>
          <p:cNvPr id="6" name="Rectangle 5"/>
          <p:cNvSpPr/>
          <p:nvPr/>
        </p:nvSpPr>
        <p:spPr>
          <a:xfrm>
            <a:off x="203200" y="1203024"/>
            <a:ext cx="1042017" cy="369332"/>
          </a:xfrm>
          <a:prstGeom prst="rect">
            <a:avLst/>
          </a:prstGeom>
        </p:spPr>
        <p:txBody>
          <a:bodyPr wrap="none">
            <a:spAutoFit/>
          </a:bodyPr>
          <a:lstStyle/>
          <a:p>
            <a:r>
              <a:rPr lang="en-GB" b="1" dirty="0"/>
              <a:t>Extract A</a:t>
            </a:r>
          </a:p>
        </p:txBody>
      </p:sp>
      <p:pic>
        <p:nvPicPr>
          <p:cNvPr id="7" name="Picture 6"/>
          <p:cNvPicPr>
            <a:picLocks noChangeAspect="1"/>
          </p:cNvPicPr>
          <p:nvPr/>
        </p:nvPicPr>
        <p:blipFill>
          <a:blip r:embed="rId2"/>
          <a:stretch>
            <a:fillRect/>
          </a:stretch>
        </p:blipFill>
        <p:spPr>
          <a:xfrm>
            <a:off x="244475" y="1572356"/>
            <a:ext cx="3136900" cy="3198610"/>
          </a:xfrm>
          <a:prstGeom prst="rect">
            <a:avLst/>
          </a:prstGeom>
        </p:spPr>
      </p:pic>
    </p:spTree>
    <p:extLst>
      <p:ext uri="{BB962C8B-B14F-4D97-AF65-F5344CB8AC3E}">
        <p14:creationId xmlns:p14="http://schemas.microsoft.com/office/powerpoint/2010/main" val="202599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175713"/>
            <a:ext cx="10515600" cy="1325563"/>
          </a:xfrm>
        </p:spPr>
        <p:txBody>
          <a:bodyPr/>
          <a:lstStyle/>
          <a:p>
            <a:r>
              <a:rPr lang="en-GB" b="1" dirty="0" smtClean="0"/>
              <a:t>Question 2 </a:t>
            </a:r>
            <a:endParaRPr lang="en-GB" b="1" dirty="0"/>
          </a:p>
        </p:txBody>
      </p:sp>
      <p:sp>
        <p:nvSpPr>
          <p:cNvPr id="3" name="Content Placeholder 2"/>
          <p:cNvSpPr>
            <a:spLocks noGrp="1"/>
          </p:cNvSpPr>
          <p:nvPr>
            <p:ph idx="1"/>
          </p:nvPr>
        </p:nvSpPr>
        <p:spPr>
          <a:xfrm>
            <a:off x="133349" y="5600700"/>
            <a:ext cx="11877675" cy="1138237"/>
          </a:xfrm>
        </p:spPr>
        <p:txBody>
          <a:bodyPr>
            <a:normAutofit fontScale="92500" lnSpcReduction="10000"/>
          </a:bodyPr>
          <a:lstStyle/>
          <a:p>
            <a:pPr marL="514350" indent="-514350">
              <a:buFont typeface="+mj-lt"/>
              <a:buAutoNum type="arabicPeriod"/>
            </a:pPr>
            <a:r>
              <a:rPr lang="en-GB" sz="1400" dirty="0" smtClean="0"/>
              <a:t>If the price of apple </a:t>
            </a:r>
            <a:r>
              <a:rPr lang="en-GB" sz="1400" dirty="0" err="1" smtClean="0"/>
              <a:t>iphones</a:t>
            </a:r>
            <a:r>
              <a:rPr lang="en-GB" sz="1400" dirty="0" smtClean="0"/>
              <a:t> increases by 10% and the quantity of </a:t>
            </a:r>
            <a:r>
              <a:rPr lang="en-GB" sz="1400" dirty="0" err="1" smtClean="0"/>
              <a:t>iphones</a:t>
            </a:r>
            <a:r>
              <a:rPr lang="en-GB" sz="1400" dirty="0" smtClean="0"/>
              <a:t> sold falls by 1%, calculate the PED to 1 decimal place 	</a:t>
            </a:r>
            <a:r>
              <a:rPr lang="en-GB" sz="1400" dirty="0" smtClean="0"/>
              <a:t>	</a:t>
            </a:r>
            <a:r>
              <a:rPr lang="en-GB" sz="1400" dirty="0" smtClean="0"/>
              <a:t>	 (2 marks)</a:t>
            </a:r>
          </a:p>
          <a:p>
            <a:pPr marL="514350" indent="-514350">
              <a:buFont typeface="+mj-lt"/>
              <a:buAutoNum type="arabicPeriod"/>
            </a:pPr>
            <a:r>
              <a:rPr lang="en-GB" sz="1400" dirty="0" smtClean="0"/>
              <a:t>Explain how the data in extract D shows that the market for smartphones remained </a:t>
            </a:r>
            <a:r>
              <a:rPr lang="en-GB" sz="1400" dirty="0" err="1" smtClean="0"/>
              <a:t>allocatively</a:t>
            </a:r>
            <a:r>
              <a:rPr lang="en-GB" sz="1400" dirty="0" smtClean="0"/>
              <a:t> efficiency when some consumers decided they did not like Blackberry phones anymore									</a:t>
            </a:r>
            <a:r>
              <a:rPr lang="en-GB" sz="1400" dirty="0" smtClean="0"/>
              <a:t>		 (4 marks)</a:t>
            </a:r>
          </a:p>
          <a:p>
            <a:pPr marL="514350" indent="-514350">
              <a:buFont typeface="+mj-lt"/>
              <a:buAutoNum type="arabicPeriod"/>
            </a:pPr>
            <a:r>
              <a:rPr lang="en-GB" sz="1400" dirty="0" smtClean="0"/>
              <a:t>With </a:t>
            </a:r>
            <a:r>
              <a:rPr lang="en-GB" sz="1400" dirty="0"/>
              <a:t>the help of the information in </a:t>
            </a:r>
            <a:r>
              <a:rPr lang="en-GB" sz="1400" b="1" dirty="0"/>
              <a:t>Extract </a:t>
            </a:r>
            <a:r>
              <a:rPr lang="en-GB" sz="1400" b="1" dirty="0" smtClean="0"/>
              <a:t>E </a:t>
            </a:r>
            <a:r>
              <a:rPr lang="en-GB" sz="1400" dirty="0" smtClean="0"/>
              <a:t>and taking elasticity into account, explain using a diagram </a:t>
            </a:r>
            <a:r>
              <a:rPr lang="en-GB" sz="1400" b="1" dirty="0"/>
              <a:t>two </a:t>
            </a:r>
            <a:r>
              <a:rPr lang="en-GB" sz="1400" dirty="0"/>
              <a:t>possible reasons for </a:t>
            </a:r>
            <a:r>
              <a:rPr lang="en-GB" sz="1400" dirty="0" smtClean="0"/>
              <a:t>the change </a:t>
            </a:r>
            <a:r>
              <a:rPr lang="en-GB" sz="1400" dirty="0"/>
              <a:t>in the sales of smartphones in </a:t>
            </a:r>
            <a:r>
              <a:rPr lang="en-GB" sz="1400" dirty="0" smtClean="0"/>
              <a:t>2011 										(9 marks)</a:t>
            </a:r>
            <a:endParaRPr lang="en-GB" sz="1400" dirty="0"/>
          </a:p>
        </p:txBody>
      </p:sp>
      <p:pic>
        <p:nvPicPr>
          <p:cNvPr id="4" name="Picture 3"/>
          <p:cNvPicPr>
            <a:picLocks noChangeAspect="1"/>
          </p:cNvPicPr>
          <p:nvPr/>
        </p:nvPicPr>
        <p:blipFill>
          <a:blip r:embed="rId2"/>
          <a:stretch>
            <a:fillRect/>
          </a:stretch>
        </p:blipFill>
        <p:spPr>
          <a:xfrm>
            <a:off x="342900" y="1339351"/>
            <a:ext cx="5819775" cy="4099424"/>
          </a:xfrm>
          <a:prstGeom prst="rect">
            <a:avLst/>
          </a:prstGeom>
        </p:spPr>
      </p:pic>
      <p:pic>
        <p:nvPicPr>
          <p:cNvPr id="5" name="Picture 4"/>
          <p:cNvPicPr>
            <a:picLocks noChangeAspect="1"/>
          </p:cNvPicPr>
          <p:nvPr/>
        </p:nvPicPr>
        <p:blipFill>
          <a:blip r:embed="rId3"/>
          <a:stretch>
            <a:fillRect/>
          </a:stretch>
        </p:blipFill>
        <p:spPr>
          <a:xfrm>
            <a:off x="5706113" y="296346"/>
            <a:ext cx="6304911" cy="2955211"/>
          </a:xfrm>
          <a:prstGeom prst="rect">
            <a:avLst/>
          </a:prstGeom>
        </p:spPr>
      </p:pic>
      <p:pic>
        <p:nvPicPr>
          <p:cNvPr id="6" name="Picture 5"/>
          <p:cNvPicPr>
            <a:picLocks noChangeAspect="1"/>
          </p:cNvPicPr>
          <p:nvPr/>
        </p:nvPicPr>
        <p:blipFill>
          <a:blip r:embed="rId4"/>
          <a:stretch>
            <a:fillRect/>
          </a:stretch>
        </p:blipFill>
        <p:spPr>
          <a:xfrm>
            <a:off x="5750523" y="3217353"/>
            <a:ext cx="6216090" cy="1534923"/>
          </a:xfrm>
          <a:prstGeom prst="rect">
            <a:avLst/>
          </a:prstGeom>
        </p:spPr>
      </p:pic>
    </p:spTree>
    <p:extLst>
      <p:ext uri="{BB962C8B-B14F-4D97-AF65-F5344CB8AC3E}">
        <p14:creationId xmlns:p14="http://schemas.microsoft.com/office/powerpoint/2010/main" val="321426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75" y="-27124"/>
            <a:ext cx="10515600" cy="1325563"/>
          </a:xfrm>
        </p:spPr>
        <p:txBody>
          <a:bodyPr/>
          <a:lstStyle/>
          <a:p>
            <a:r>
              <a:rPr lang="en-GB" b="1" dirty="0" smtClean="0"/>
              <a:t>Question 3 </a:t>
            </a:r>
            <a:endParaRPr lang="en-GB" b="1" dirty="0"/>
          </a:p>
        </p:txBody>
      </p:sp>
      <p:sp>
        <p:nvSpPr>
          <p:cNvPr id="3" name="Content Placeholder 2"/>
          <p:cNvSpPr>
            <a:spLocks noGrp="1"/>
          </p:cNvSpPr>
          <p:nvPr>
            <p:ph idx="1"/>
          </p:nvPr>
        </p:nvSpPr>
        <p:spPr>
          <a:xfrm>
            <a:off x="104775" y="5361057"/>
            <a:ext cx="11982450" cy="1373117"/>
          </a:xfrm>
        </p:spPr>
        <p:txBody>
          <a:bodyPr>
            <a:noAutofit/>
          </a:bodyPr>
          <a:lstStyle/>
          <a:p>
            <a:pPr marL="514350" indent="-514350">
              <a:buFont typeface="+mj-lt"/>
              <a:buAutoNum type="arabicPeriod"/>
            </a:pPr>
            <a:r>
              <a:rPr lang="en-GB" sz="1400" dirty="0" smtClean="0"/>
              <a:t>Calculate how much income would have to rise by as a percentage if the quantity demanded of cigarettes increased by 2% and the income elasticity of demand for cigarettes is +0.4										(2 marks)</a:t>
            </a:r>
          </a:p>
          <a:p>
            <a:pPr marL="514350" indent="-514350">
              <a:buFont typeface="+mj-lt"/>
              <a:buAutoNum type="arabicPeriod"/>
            </a:pPr>
            <a:r>
              <a:rPr lang="en-GB" sz="1400" dirty="0" smtClean="0"/>
              <a:t>Explain how the data in Extract D shows that taxes on cigarettes have been successful in reducing cigarette consumption 		(4 marks)</a:t>
            </a:r>
          </a:p>
          <a:p>
            <a:pPr marL="514350" indent="-514350">
              <a:buFont typeface="+mj-lt"/>
              <a:buAutoNum type="arabicPeriod"/>
            </a:pPr>
            <a:r>
              <a:rPr lang="en-GB" sz="1400" dirty="0" smtClean="0"/>
              <a:t>Explain what the basic economic problem is and analyse why the scenario in Extract B is a good example of why markets work in efficiently allocating scarce resources 											(9 marks)</a:t>
            </a:r>
            <a:endParaRPr lang="en-GB" sz="1400" dirty="0"/>
          </a:p>
        </p:txBody>
      </p:sp>
      <p:pic>
        <p:nvPicPr>
          <p:cNvPr id="4" name="Picture 3"/>
          <p:cNvPicPr>
            <a:picLocks noChangeAspect="1"/>
          </p:cNvPicPr>
          <p:nvPr/>
        </p:nvPicPr>
        <p:blipFill>
          <a:blip r:embed="rId2"/>
          <a:stretch>
            <a:fillRect/>
          </a:stretch>
        </p:blipFill>
        <p:spPr>
          <a:xfrm>
            <a:off x="266699" y="1558233"/>
            <a:ext cx="4829175" cy="3548112"/>
          </a:xfrm>
          <a:prstGeom prst="rect">
            <a:avLst/>
          </a:prstGeom>
        </p:spPr>
      </p:pic>
      <p:sp>
        <p:nvSpPr>
          <p:cNvPr id="5" name="TextBox 4"/>
          <p:cNvSpPr txBox="1"/>
          <p:nvPr/>
        </p:nvSpPr>
        <p:spPr>
          <a:xfrm>
            <a:off x="190500" y="1254057"/>
            <a:ext cx="1042017" cy="369332"/>
          </a:xfrm>
          <a:prstGeom prst="rect">
            <a:avLst/>
          </a:prstGeom>
          <a:noFill/>
        </p:spPr>
        <p:txBody>
          <a:bodyPr wrap="none" rtlCol="0">
            <a:spAutoFit/>
          </a:bodyPr>
          <a:lstStyle/>
          <a:p>
            <a:r>
              <a:rPr lang="en-GB" b="1" dirty="0" smtClean="0"/>
              <a:t>Extract A</a:t>
            </a:r>
            <a:endParaRPr lang="en-GB" b="1" dirty="0"/>
          </a:p>
        </p:txBody>
      </p:sp>
      <p:sp>
        <p:nvSpPr>
          <p:cNvPr id="10" name="TextBox 9"/>
          <p:cNvSpPr txBox="1"/>
          <p:nvPr/>
        </p:nvSpPr>
        <p:spPr>
          <a:xfrm>
            <a:off x="5857875" y="1254057"/>
            <a:ext cx="5686425" cy="3847207"/>
          </a:xfrm>
          <a:prstGeom prst="rect">
            <a:avLst/>
          </a:prstGeom>
          <a:noFill/>
        </p:spPr>
        <p:txBody>
          <a:bodyPr wrap="square" rtlCol="0">
            <a:spAutoFit/>
          </a:bodyPr>
          <a:lstStyle/>
          <a:p>
            <a:r>
              <a:rPr lang="en-GB" b="1" dirty="0" smtClean="0"/>
              <a:t>Extract B</a:t>
            </a:r>
          </a:p>
          <a:p>
            <a:r>
              <a:rPr lang="en-GB" sz="1200" dirty="0" smtClean="0"/>
              <a:t>Philip </a:t>
            </a:r>
            <a:r>
              <a:rPr lang="en-GB" sz="1200" dirty="0"/>
              <a:t>Morris has launched a new, less harmful cigarette in the UK which it says could mean halting sales of its conventional tobacco products. </a:t>
            </a:r>
            <a:r>
              <a:rPr lang="en-GB" sz="1200" dirty="0" smtClean="0"/>
              <a:t>  The </a:t>
            </a:r>
            <a:r>
              <a:rPr lang="en-GB" sz="1200" dirty="0"/>
              <a:t>so called </a:t>
            </a:r>
            <a:r>
              <a:rPr lang="en-GB" sz="1200" dirty="0" smtClean="0"/>
              <a:t>IQOS </a:t>
            </a:r>
            <a:r>
              <a:rPr lang="en-GB" sz="1200" dirty="0"/>
              <a:t>product heats tobacco rather than burning it.</a:t>
            </a:r>
          </a:p>
          <a:p>
            <a:endParaRPr lang="en-GB" sz="1200" dirty="0"/>
          </a:p>
          <a:p>
            <a:r>
              <a:rPr lang="en-GB" sz="1200" dirty="0"/>
              <a:t>The tobacco giant claims this means smokers get the same nicotine hit, but 90% less of the nasty toxins that come with cigarette </a:t>
            </a:r>
            <a:r>
              <a:rPr lang="en-GB" sz="1200" dirty="0" smtClean="0"/>
              <a:t>smoke.  The new product is likely to cause less harm than compared to a conventional cigarette.</a:t>
            </a:r>
          </a:p>
          <a:p>
            <a:endParaRPr lang="en-GB" sz="1200" dirty="0"/>
          </a:p>
          <a:p>
            <a:r>
              <a:rPr lang="en-GB" sz="1200" dirty="0" smtClean="0"/>
              <a:t>The IQOS </a:t>
            </a:r>
            <a:r>
              <a:rPr lang="en-GB" sz="1200" dirty="0"/>
              <a:t>is a £45 battery pack that looks like a small, dumpy mobile phone. </a:t>
            </a:r>
            <a:r>
              <a:rPr lang="en-GB" sz="1200" dirty="0" smtClean="0"/>
              <a:t>The </a:t>
            </a:r>
            <a:r>
              <a:rPr lang="en-GB" sz="1200" dirty="0"/>
              <a:t>IQOS creates much less smoke than a conventional </a:t>
            </a:r>
            <a:r>
              <a:rPr lang="en-GB" sz="1200" dirty="0" smtClean="0"/>
              <a:t>cigarette.</a:t>
            </a:r>
            <a:endParaRPr lang="en-GB" sz="1200" dirty="0"/>
          </a:p>
          <a:p>
            <a:endParaRPr lang="en-GB" sz="1200" dirty="0"/>
          </a:p>
          <a:p>
            <a:r>
              <a:rPr lang="en-GB" sz="1200" dirty="0"/>
              <a:t>It charges a slim cigarette holder. You buy packets of tobacco sticks - a packet of 20 will cost £8 - that look like someone has taken a pair of scissors to normal cigarettes and chopped them in half. </a:t>
            </a:r>
          </a:p>
          <a:p>
            <a:endParaRPr lang="en-GB" sz="1200" dirty="0"/>
          </a:p>
          <a:p>
            <a:r>
              <a:rPr lang="en-GB" sz="1200" dirty="0"/>
              <a:t>The stick goes in the holder, and you puff away. </a:t>
            </a:r>
            <a:r>
              <a:rPr lang="en-GB" sz="1200" dirty="0" smtClean="0"/>
              <a:t>  There </a:t>
            </a:r>
            <a:r>
              <a:rPr lang="en-GB" sz="1200" dirty="0"/>
              <a:t>is much less smoke than a conventional cigarette, and, users say, the smell does not stick to your clothes. Other cigarette companies are not far off producing rival versions</a:t>
            </a:r>
            <a:r>
              <a:rPr lang="en-GB" sz="1200" dirty="0" smtClean="0"/>
              <a:t>.</a:t>
            </a:r>
          </a:p>
          <a:p>
            <a:pPr algn="r"/>
            <a:r>
              <a:rPr lang="en-GB" sz="1000" i="1" dirty="0" smtClean="0"/>
              <a:t>Adapted from BBC News article 30</a:t>
            </a:r>
            <a:r>
              <a:rPr lang="en-GB" sz="1000" i="1" baseline="30000" dirty="0" smtClean="0"/>
              <a:t>th</a:t>
            </a:r>
            <a:r>
              <a:rPr lang="en-GB" sz="1000" i="1" dirty="0" smtClean="0"/>
              <a:t> November 2016</a:t>
            </a:r>
            <a:endParaRPr lang="en-GB" sz="1000" i="1" dirty="0"/>
          </a:p>
        </p:txBody>
      </p:sp>
    </p:spTree>
    <p:extLst>
      <p:ext uri="{BB962C8B-B14F-4D97-AF65-F5344CB8AC3E}">
        <p14:creationId xmlns:p14="http://schemas.microsoft.com/office/powerpoint/2010/main" val="961243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575"/>
            <a:ext cx="10515600" cy="1325563"/>
          </a:xfrm>
        </p:spPr>
        <p:txBody>
          <a:bodyPr/>
          <a:lstStyle/>
          <a:p>
            <a:r>
              <a:rPr lang="en-GB" b="1" smtClean="0"/>
              <a:t>Question 4 </a:t>
            </a:r>
            <a:endParaRPr lang="en-GB" b="1" dirty="0"/>
          </a:p>
        </p:txBody>
      </p:sp>
      <p:sp>
        <p:nvSpPr>
          <p:cNvPr id="3" name="Content Placeholder 2"/>
          <p:cNvSpPr>
            <a:spLocks noGrp="1"/>
          </p:cNvSpPr>
          <p:nvPr>
            <p:ph idx="1"/>
          </p:nvPr>
        </p:nvSpPr>
        <p:spPr>
          <a:xfrm>
            <a:off x="152400" y="5457825"/>
            <a:ext cx="11830050" cy="1239472"/>
          </a:xfrm>
        </p:spPr>
        <p:txBody>
          <a:bodyPr>
            <a:normAutofit/>
          </a:bodyPr>
          <a:lstStyle/>
          <a:p>
            <a:pPr marL="514350" indent="-514350">
              <a:buFont typeface="+mj-lt"/>
              <a:buAutoNum type="arabicPeriod"/>
            </a:pPr>
            <a:r>
              <a:rPr lang="en-GB" sz="1400" dirty="0" smtClean="0"/>
              <a:t>Calculate the percentage increase in full and part-time undergraduate students from 1980/81 to 2008/09     		 (2 marks)</a:t>
            </a:r>
          </a:p>
          <a:p>
            <a:pPr marL="514350" indent="-514350">
              <a:buFont typeface="+mj-lt"/>
              <a:buAutoNum type="arabicPeriod"/>
            </a:pPr>
            <a:r>
              <a:rPr lang="en-GB" sz="1400" dirty="0" smtClean="0"/>
              <a:t>Explain why the </a:t>
            </a:r>
            <a:r>
              <a:rPr lang="en-GB" sz="1400" dirty="0" smtClean="0"/>
              <a:t>data in extract A </a:t>
            </a:r>
            <a:r>
              <a:rPr lang="en-GB" sz="1400" dirty="0" smtClean="0"/>
              <a:t>shows there might have been an effect on labour productivity for UK firms?		</a:t>
            </a:r>
            <a:r>
              <a:rPr lang="en-GB" sz="1400" dirty="0" smtClean="0"/>
              <a:t>(</a:t>
            </a:r>
            <a:r>
              <a:rPr lang="en-GB" sz="1400" dirty="0" smtClean="0"/>
              <a:t>4 marks)</a:t>
            </a:r>
          </a:p>
          <a:p>
            <a:pPr marL="514350" indent="-514350">
              <a:buFont typeface="+mj-lt"/>
              <a:buAutoNum type="arabicPeriod"/>
            </a:pPr>
            <a:r>
              <a:rPr lang="en-GB" sz="1400" dirty="0" smtClean="0"/>
              <a:t>Higher education refers to students going to University.  Explain why subsidising Universities might lead to benefits for prospective students?     (9 marks)</a:t>
            </a:r>
            <a:endParaRPr lang="en-GB" sz="1400" dirty="0"/>
          </a:p>
        </p:txBody>
      </p:sp>
      <p:pic>
        <p:nvPicPr>
          <p:cNvPr id="4" name="Picture 3"/>
          <p:cNvPicPr>
            <a:picLocks noChangeAspect="1"/>
          </p:cNvPicPr>
          <p:nvPr/>
        </p:nvPicPr>
        <p:blipFill>
          <a:blip r:embed="rId2"/>
          <a:stretch>
            <a:fillRect/>
          </a:stretch>
        </p:blipFill>
        <p:spPr>
          <a:xfrm>
            <a:off x="331454" y="1328737"/>
            <a:ext cx="6242717" cy="3214688"/>
          </a:xfrm>
          <a:prstGeom prst="rect">
            <a:avLst/>
          </a:prstGeom>
        </p:spPr>
      </p:pic>
      <p:pic>
        <p:nvPicPr>
          <p:cNvPr id="5" name="Picture 4"/>
          <p:cNvPicPr>
            <a:picLocks noChangeAspect="1"/>
          </p:cNvPicPr>
          <p:nvPr/>
        </p:nvPicPr>
        <p:blipFill>
          <a:blip r:embed="rId3"/>
          <a:stretch>
            <a:fillRect/>
          </a:stretch>
        </p:blipFill>
        <p:spPr>
          <a:xfrm>
            <a:off x="6753225" y="1402138"/>
            <a:ext cx="5048250" cy="3141287"/>
          </a:xfrm>
          <a:prstGeom prst="rect">
            <a:avLst/>
          </a:prstGeom>
        </p:spPr>
      </p:pic>
    </p:spTree>
    <p:extLst>
      <p:ext uri="{BB962C8B-B14F-4D97-AF65-F5344CB8AC3E}">
        <p14:creationId xmlns:p14="http://schemas.microsoft.com/office/powerpoint/2010/main" val="191417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chemeClr val="bg1"/>
                </a:solidFill>
              </a:rPr>
              <a:t>MACROECONOMICS</a:t>
            </a:r>
            <a:endParaRPr lang="en-GB" b="1" dirty="0">
              <a:solidFill>
                <a:schemeClr val="bg1"/>
              </a:solidFill>
            </a:endParaRPr>
          </a:p>
        </p:txBody>
      </p:sp>
      <p:sp>
        <p:nvSpPr>
          <p:cNvPr id="3" name="Subtitle 2"/>
          <p:cNvSpPr>
            <a:spLocks noGrp="1"/>
          </p:cNvSpPr>
          <p:nvPr>
            <p:ph type="subTitle" idx="1"/>
          </p:nvPr>
        </p:nvSpPr>
        <p:spPr/>
        <p:txBody>
          <a:bodyPr/>
          <a:lstStyle/>
          <a:p>
            <a:r>
              <a:rPr lang="en-GB" b="1" dirty="0" smtClean="0">
                <a:solidFill>
                  <a:schemeClr val="bg1"/>
                </a:solidFill>
              </a:rPr>
              <a:t>DATA RESPONSE QUESTIONS</a:t>
            </a:r>
            <a:endParaRPr lang="en-GB" b="1" dirty="0">
              <a:solidFill>
                <a:schemeClr val="bg1"/>
              </a:solidFill>
            </a:endParaRPr>
          </a:p>
        </p:txBody>
      </p:sp>
    </p:spTree>
    <p:extLst>
      <p:ext uri="{BB962C8B-B14F-4D97-AF65-F5344CB8AC3E}">
        <p14:creationId xmlns:p14="http://schemas.microsoft.com/office/powerpoint/2010/main" val="288450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575"/>
            <a:ext cx="10515600" cy="1325563"/>
          </a:xfrm>
        </p:spPr>
        <p:txBody>
          <a:bodyPr/>
          <a:lstStyle/>
          <a:p>
            <a:r>
              <a:rPr lang="en-GB" b="1" dirty="0" smtClean="0"/>
              <a:t>Question 1 </a:t>
            </a:r>
            <a:endParaRPr lang="en-GB" b="1" dirty="0"/>
          </a:p>
        </p:txBody>
      </p:sp>
      <p:sp>
        <p:nvSpPr>
          <p:cNvPr id="3" name="Content Placeholder 2"/>
          <p:cNvSpPr>
            <a:spLocks noGrp="1"/>
          </p:cNvSpPr>
          <p:nvPr>
            <p:ph idx="1"/>
          </p:nvPr>
        </p:nvSpPr>
        <p:spPr>
          <a:xfrm>
            <a:off x="152400" y="5457825"/>
            <a:ext cx="11830050" cy="1239472"/>
          </a:xfrm>
        </p:spPr>
        <p:txBody>
          <a:bodyPr>
            <a:normAutofit/>
          </a:bodyPr>
          <a:lstStyle/>
          <a:p>
            <a:pPr marL="514350" indent="-514350">
              <a:buFont typeface="+mj-lt"/>
              <a:buAutoNum type="arabicPeriod"/>
            </a:pPr>
            <a:r>
              <a:rPr lang="en-GB" sz="1400" dirty="0" smtClean="0"/>
              <a:t>Calculate the percentage decrease from 2010 Q2 to 2012 Q3 on the current account for the UK			(2 marks)</a:t>
            </a:r>
          </a:p>
          <a:p>
            <a:pPr marL="514350" indent="-514350">
              <a:buFont typeface="+mj-lt"/>
              <a:buAutoNum type="arabicPeriod"/>
            </a:pPr>
            <a:r>
              <a:rPr lang="en-GB" sz="1400" dirty="0" smtClean="0"/>
              <a:t>Explain how the diagram shows a current account deficit on the balance of payments account for the UK in this period		(4 marks)</a:t>
            </a:r>
          </a:p>
          <a:p>
            <a:pPr marL="514350" indent="-514350">
              <a:buFont typeface="+mj-lt"/>
              <a:buAutoNum type="arabicPeriod"/>
            </a:pPr>
            <a:r>
              <a:rPr lang="en-GB" sz="1400" dirty="0" smtClean="0"/>
              <a:t>Using information from extract B as well as your own economic knowledge, explain why a current account deficit might be considered to be both beneficial and detrimental to the UK economy’s macroeconomic indicators?					(9 marks)</a:t>
            </a:r>
            <a:endParaRPr lang="en-GB" sz="1400" dirty="0"/>
          </a:p>
        </p:txBody>
      </p:sp>
      <p:pic>
        <p:nvPicPr>
          <p:cNvPr id="7" name="Content Placeholder 3"/>
          <p:cNvPicPr>
            <a:picLocks noChangeAspect="1"/>
          </p:cNvPicPr>
          <p:nvPr/>
        </p:nvPicPr>
        <p:blipFill>
          <a:blip r:embed="rId2"/>
          <a:stretch>
            <a:fillRect/>
          </a:stretch>
        </p:blipFill>
        <p:spPr>
          <a:xfrm>
            <a:off x="214825" y="1566438"/>
            <a:ext cx="5738300" cy="3738521"/>
          </a:xfrm>
          <a:prstGeom prst="rect">
            <a:avLst/>
          </a:prstGeom>
        </p:spPr>
      </p:pic>
      <p:sp>
        <p:nvSpPr>
          <p:cNvPr id="8" name="TextBox 7"/>
          <p:cNvSpPr txBox="1"/>
          <p:nvPr/>
        </p:nvSpPr>
        <p:spPr>
          <a:xfrm>
            <a:off x="214825" y="1197106"/>
            <a:ext cx="1042017" cy="369332"/>
          </a:xfrm>
          <a:prstGeom prst="rect">
            <a:avLst/>
          </a:prstGeom>
          <a:noFill/>
        </p:spPr>
        <p:txBody>
          <a:bodyPr wrap="none" rtlCol="0">
            <a:spAutoFit/>
          </a:bodyPr>
          <a:lstStyle/>
          <a:p>
            <a:r>
              <a:rPr lang="en-GB" b="1" dirty="0" smtClean="0"/>
              <a:t>Extract A</a:t>
            </a:r>
            <a:endParaRPr lang="en-GB" b="1" dirty="0"/>
          </a:p>
        </p:txBody>
      </p:sp>
      <p:sp>
        <p:nvSpPr>
          <p:cNvPr id="9" name="TextBox 8"/>
          <p:cNvSpPr txBox="1"/>
          <p:nvPr/>
        </p:nvSpPr>
        <p:spPr>
          <a:xfrm>
            <a:off x="6296025" y="818356"/>
            <a:ext cx="5658541" cy="4154984"/>
          </a:xfrm>
          <a:prstGeom prst="rect">
            <a:avLst/>
          </a:prstGeom>
          <a:noFill/>
        </p:spPr>
        <p:txBody>
          <a:bodyPr wrap="square" rtlCol="0">
            <a:spAutoFit/>
          </a:bodyPr>
          <a:lstStyle/>
          <a:p>
            <a:r>
              <a:rPr lang="en-GB" sz="1200" dirty="0"/>
              <a:t>One of the most important features of the current account is that it </a:t>
            </a:r>
            <a:r>
              <a:rPr lang="en-GB" sz="1200" dirty="0" smtClean="0"/>
              <a:t>can be </a:t>
            </a:r>
            <a:r>
              <a:rPr lang="en-GB" sz="1200" dirty="0"/>
              <a:t>a sign of relative competitiveness. </a:t>
            </a:r>
            <a:endParaRPr lang="en-GB" sz="1200" dirty="0" smtClean="0"/>
          </a:p>
          <a:p>
            <a:endParaRPr lang="en-GB" sz="1200" dirty="0"/>
          </a:p>
          <a:p>
            <a:r>
              <a:rPr lang="en-GB" sz="1200" dirty="0"/>
              <a:t>This is particularly noticeable for countries in the Eurozone with a fixed exchange rate. Southern European economies </a:t>
            </a:r>
            <a:r>
              <a:rPr lang="en-GB" sz="1200" dirty="0" smtClean="0"/>
              <a:t>such as Italy which </a:t>
            </a:r>
            <a:r>
              <a:rPr lang="en-GB" sz="1200" dirty="0"/>
              <a:t>became uncompetitive saw record current account deficits. Because prices and costs increased in southern Europe, it was more attractive </a:t>
            </a:r>
            <a:r>
              <a:rPr lang="en-GB" sz="1200" dirty="0" smtClean="0"/>
              <a:t>for countries to </a:t>
            </a:r>
            <a:r>
              <a:rPr lang="en-GB" sz="1200" dirty="0"/>
              <a:t>import from northern Europe. </a:t>
            </a:r>
            <a:r>
              <a:rPr lang="en-GB" sz="1200" dirty="0" smtClean="0"/>
              <a:t>In </a:t>
            </a:r>
            <a:r>
              <a:rPr lang="en-GB" sz="1200" dirty="0"/>
              <a:t>the Euro, there is no scope for uncompetitive countries to devalue the exchange rate, therefore the imbalances can be large.</a:t>
            </a:r>
          </a:p>
          <a:p>
            <a:endParaRPr lang="en-GB" sz="1200" dirty="0" smtClean="0"/>
          </a:p>
          <a:p>
            <a:r>
              <a:rPr lang="en-GB" sz="1200" dirty="0"/>
              <a:t>In the case of the US, they experienced a current account deficit of nearly 6% of GDP at the end of the 2000s economic boom. However, the downturn of 2008-09 helped to gradually restore equilibrium. The dollar has slightly fallen against the Chinese currency to slowly erode the disequilibrium that exists</a:t>
            </a:r>
            <a:r>
              <a:rPr lang="en-GB" sz="1200" dirty="0" smtClean="0"/>
              <a:t>.</a:t>
            </a:r>
          </a:p>
          <a:p>
            <a:endParaRPr lang="en-GB" sz="1200" dirty="0"/>
          </a:p>
          <a:p>
            <a:r>
              <a:rPr lang="en-GB" sz="1200" dirty="0" smtClean="0"/>
              <a:t>For developing counties who </a:t>
            </a:r>
            <a:r>
              <a:rPr lang="en-GB" sz="1200" dirty="0"/>
              <a:t>may run a current account </a:t>
            </a:r>
            <a:r>
              <a:rPr lang="en-GB" sz="1200" dirty="0" smtClean="0"/>
              <a:t>deficit, there maybe advantages </a:t>
            </a:r>
            <a:r>
              <a:rPr lang="en-GB" sz="1200" dirty="0"/>
              <a:t>in the short term to increase local productivity and exports in the future.  </a:t>
            </a:r>
            <a:r>
              <a:rPr lang="en-GB" sz="1200" dirty="0" smtClean="0"/>
              <a:t> In </a:t>
            </a:r>
            <a:r>
              <a:rPr lang="en-GB" sz="1200" dirty="0"/>
              <a:t>the short-term, a current account deficit is mostly advantageous. Foreigners are willing to invest capital into a country to drive economic growth beyond what it could manage on its own. However, in the long term, a current account deficit can drain economic </a:t>
            </a:r>
            <a:r>
              <a:rPr lang="en-GB" sz="1200" dirty="0" smtClean="0"/>
              <a:t>vitality and maybe unsustainable.</a:t>
            </a:r>
            <a:endParaRPr lang="en-GB" sz="1200" dirty="0"/>
          </a:p>
          <a:p>
            <a:pPr algn="r"/>
            <a:r>
              <a:rPr lang="en-GB" sz="1200" i="1" dirty="0" smtClean="0"/>
              <a:t>Adapted from various news sources</a:t>
            </a:r>
            <a:endParaRPr lang="en-GB" sz="1200" i="1" dirty="0"/>
          </a:p>
        </p:txBody>
      </p:sp>
      <p:sp>
        <p:nvSpPr>
          <p:cNvPr id="12" name="TextBox 11"/>
          <p:cNvSpPr txBox="1"/>
          <p:nvPr/>
        </p:nvSpPr>
        <p:spPr>
          <a:xfrm>
            <a:off x="6171507" y="155575"/>
            <a:ext cx="6067425" cy="646331"/>
          </a:xfrm>
          <a:prstGeom prst="rect">
            <a:avLst/>
          </a:prstGeom>
          <a:noFill/>
        </p:spPr>
        <p:txBody>
          <a:bodyPr wrap="square" rtlCol="0">
            <a:spAutoFit/>
          </a:bodyPr>
          <a:lstStyle/>
          <a:p>
            <a:r>
              <a:rPr lang="en-GB" b="1" dirty="0" smtClean="0"/>
              <a:t>Extract B: Current Account Deficits in the US, Developing Countries and the Eurozone</a:t>
            </a:r>
            <a:endParaRPr lang="en-GB" b="1" dirty="0"/>
          </a:p>
        </p:txBody>
      </p:sp>
    </p:spTree>
    <p:extLst>
      <p:ext uri="{BB962C8B-B14F-4D97-AF65-F5344CB8AC3E}">
        <p14:creationId xmlns:p14="http://schemas.microsoft.com/office/powerpoint/2010/main" val="419801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575"/>
            <a:ext cx="10515600" cy="1325563"/>
          </a:xfrm>
        </p:spPr>
        <p:txBody>
          <a:bodyPr/>
          <a:lstStyle/>
          <a:p>
            <a:r>
              <a:rPr lang="en-GB" b="1" dirty="0" smtClean="0"/>
              <a:t>Question 2 </a:t>
            </a:r>
            <a:endParaRPr lang="en-GB" b="1" dirty="0"/>
          </a:p>
        </p:txBody>
      </p:sp>
      <p:sp>
        <p:nvSpPr>
          <p:cNvPr id="3" name="Content Placeholder 2"/>
          <p:cNvSpPr>
            <a:spLocks noGrp="1"/>
          </p:cNvSpPr>
          <p:nvPr>
            <p:ph idx="1"/>
          </p:nvPr>
        </p:nvSpPr>
        <p:spPr>
          <a:xfrm>
            <a:off x="152400" y="5457825"/>
            <a:ext cx="11830050" cy="1239472"/>
          </a:xfrm>
        </p:spPr>
        <p:txBody>
          <a:bodyPr>
            <a:normAutofit/>
          </a:bodyPr>
          <a:lstStyle/>
          <a:p>
            <a:pPr marL="514350" indent="-514350">
              <a:buFont typeface="+mj-lt"/>
              <a:buAutoNum type="arabicPeriod"/>
            </a:pPr>
            <a:r>
              <a:rPr lang="en-GB" sz="1400" dirty="0" smtClean="0"/>
              <a:t>Calculate the percentage increase of the UK’s official inflation rate today from 1988 to 2010		 		(2 marks)</a:t>
            </a:r>
          </a:p>
          <a:p>
            <a:pPr marL="514350" indent="-514350">
              <a:buFont typeface="+mj-lt"/>
              <a:buAutoNum type="arabicPeriod"/>
            </a:pPr>
            <a:r>
              <a:rPr lang="en-GB" sz="1400" dirty="0" smtClean="0"/>
              <a:t>Explain how the graph shows that for this data, there has been no deflation in the UK in this period		 	(4 marks)</a:t>
            </a:r>
          </a:p>
          <a:p>
            <a:pPr marL="514350" indent="-514350">
              <a:buFont typeface="+mj-lt"/>
              <a:buAutoNum type="arabicPeriod"/>
            </a:pPr>
            <a:r>
              <a:rPr lang="en-GB" sz="1400" dirty="0"/>
              <a:t>Explain what </a:t>
            </a:r>
            <a:r>
              <a:rPr lang="en-GB" sz="1400" dirty="0" smtClean="0"/>
              <a:t>inflation </a:t>
            </a:r>
            <a:r>
              <a:rPr lang="en-GB" sz="1400" dirty="0"/>
              <a:t>is and why should the UK </a:t>
            </a:r>
            <a:r>
              <a:rPr lang="en-GB" sz="1400" dirty="0" smtClean="0"/>
              <a:t>not be worried about inflation </a:t>
            </a:r>
            <a:r>
              <a:rPr lang="en-GB" sz="1400" dirty="0"/>
              <a:t>in </a:t>
            </a:r>
            <a:r>
              <a:rPr lang="en-GB" sz="1400" dirty="0" smtClean="0"/>
              <a:t>2017?</a:t>
            </a:r>
            <a:r>
              <a:rPr lang="en-GB" sz="1400" dirty="0"/>
              <a:t>	 </a:t>
            </a:r>
            <a:r>
              <a:rPr lang="en-GB" sz="1400" dirty="0" smtClean="0"/>
              <a:t>			(9 marks)</a:t>
            </a:r>
            <a:endParaRPr lang="en-GB" sz="1400" dirty="0"/>
          </a:p>
        </p:txBody>
      </p:sp>
      <p:sp>
        <p:nvSpPr>
          <p:cNvPr id="8" name="TextBox 7"/>
          <p:cNvSpPr txBox="1"/>
          <p:nvPr/>
        </p:nvSpPr>
        <p:spPr>
          <a:xfrm>
            <a:off x="214825" y="1197106"/>
            <a:ext cx="1042017" cy="369332"/>
          </a:xfrm>
          <a:prstGeom prst="rect">
            <a:avLst/>
          </a:prstGeom>
          <a:noFill/>
        </p:spPr>
        <p:txBody>
          <a:bodyPr wrap="none" rtlCol="0">
            <a:spAutoFit/>
          </a:bodyPr>
          <a:lstStyle/>
          <a:p>
            <a:r>
              <a:rPr lang="en-GB" b="1" dirty="0" smtClean="0"/>
              <a:t>Extract A</a:t>
            </a:r>
            <a:endParaRPr lang="en-GB" b="1" dirty="0"/>
          </a:p>
        </p:txBody>
      </p:sp>
      <p:sp>
        <p:nvSpPr>
          <p:cNvPr id="9" name="TextBox 8"/>
          <p:cNvSpPr txBox="1"/>
          <p:nvPr/>
        </p:nvSpPr>
        <p:spPr>
          <a:xfrm>
            <a:off x="5314951" y="818356"/>
            <a:ext cx="6639616" cy="4093428"/>
          </a:xfrm>
          <a:prstGeom prst="rect">
            <a:avLst/>
          </a:prstGeom>
          <a:noFill/>
        </p:spPr>
        <p:txBody>
          <a:bodyPr wrap="square" rtlCol="0">
            <a:spAutoFit/>
          </a:bodyPr>
          <a:lstStyle/>
          <a:p>
            <a:r>
              <a:rPr lang="en-GB" sz="1000" i="1" dirty="0"/>
              <a:t>The UK inflation rate registered a surprise fall in </a:t>
            </a:r>
            <a:r>
              <a:rPr lang="en-GB" sz="1000" i="1" dirty="0" smtClean="0"/>
              <a:t>October 2016.  Consumer </a:t>
            </a:r>
            <a:r>
              <a:rPr lang="en-GB" sz="1000" i="1" dirty="0"/>
              <a:t>Prices Index (CPI) inflation fell to 0.9%, from 1% in September, the Office for National Statistics said. </a:t>
            </a:r>
          </a:p>
          <a:p>
            <a:endParaRPr lang="en-GB" sz="1000" i="1" dirty="0"/>
          </a:p>
          <a:p>
            <a:r>
              <a:rPr lang="en-GB" sz="1000" i="1" dirty="0"/>
              <a:t>That was below the 1.1% predicted by economists, who said sterling's fall would push October's CPI </a:t>
            </a:r>
            <a:r>
              <a:rPr lang="en-GB" sz="1000" i="1" dirty="0" smtClean="0"/>
              <a:t>higher.  However</a:t>
            </a:r>
            <a:r>
              <a:rPr lang="en-GB" sz="1000" i="1" dirty="0"/>
              <a:t>, the ONS said </a:t>
            </a:r>
            <a:r>
              <a:rPr lang="en-GB" sz="1000" i="1" dirty="0" smtClean="0"/>
              <a:t>the </a:t>
            </a:r>
            <a:r>
              <a:rPr lang="en-GB" sz="1000" i="1" dirty="0"/>
              <a:t>costs of raw materials rose much faster in </a:t>
            </a:r>
            <a:r>
              <a:rPr lang="en-GB" sz="1000" i="1" dirty="0" smtClean="0"/>
              <a:t>October.  The </a:t>
            </a:r>
            <a:r>
              <a:rPr lang="en-GB" sz="1000" i="1" dirty="0"/>
              <a:t>price of goods leaving factories rose by 2.1%, faster than expected and the biggest increase since April 2012. And costs faced by producers for raw materials and oil showed a record monthly jump in October, up by 4.6%.</a:t>
            </a:r>
          </a:p>
          <a:p>
            <a:endParaRPr lang="en-GB" sz="1000" i="1" dirty="0"/>
          </a:p>
          <a:p>
            <a:r>
              <a:rPr lang="en-GB" sz="1000" i="1" dirty="0" smtClean="0"/>
              <a:t>"</a:t>
            </a:r>
            <a:r>
              <a:rPr lang="en-GB" sz="1000" i="1" dirty="0"/>
              <a:t>After initially pushing up the prices of raw materials, the recent fall in the value of the pound is now starting to boost the price of goods leaving factories as well," ONS statistician Mike </a:t>
            </a:r>
            <a:r>
              <a:rPr lang="en-GB" sz="1000" i="1" dirty="0" err="1"/>
              <a:t>Prestwood</a:t>
            </a:r>
            <a:r>
              <a:rPr lang="en-GB" sz="1000" i="1" dirty="0"/>
              <a:t> said.</a:t>
            </a:r>
          </a:p>
          <a:p>
            <a:endParaRPr lang="en-GB" sz="1000" i="1" dirty="0"/>
          </a:p>
          <a:p>
            <a:r>
              <a:rPr lang="en-GB" sz="1000" i="1" dirty="0"/>
              <a:t>"However, aside from fuel, there is no clear evidence that these pressures have so far fed through to the prices in shops," he said.</a:t>
            </a:r>
          </a:p>
          <a:p>
            <a:endParaRPr lang="en-GB" sz="1000" i="1" dirty="0"/>
          </a:p>
          <a:p>
            <a:r>
              <a:rPr lang="en-GB" sz="1000" i="1" dirty="0"/>
              <a:t>The cost of clothing and university tuition fees rose more slowly than in 2015, however, helping to keep inflation in check. The ONS said certain games and toys, overnight hotel stays and non-alcoholic beverages fell in </a:t>
            </a:r>
            <a:r>
              <a:rPr lang="en-GB" sz="1000" i="1" dirty="0" smtClean="0"/>
              <a:t>price.   The </a:t>
            </a:r>
            <a:r>
              <a:rPr lang="en-GB" sz="1000" i="1" dirty="0"/>
              <a:t>pound has fallen about 16% against the dollar and about 11% against the euro since </a:t>
            </a:r>
            <a:r>
              <a:rPr lang="en-GB" sz="1000" i="1" dirty="0" smtClean="0"/>
              <a:t>June.   Nick </a:t>
            </a:r>
            <a:r>
              <a:rPr lang="en-GB" sz="1000" i="1" dirty="0"/>
              <a:t>Dixon, investment director at </a:t>
            </a:r>
            <a:r>
              <a:rPr lang="en-GB" sz="1000" i="1" dirty="0" err="1"/>
              <a:t>Aegon</a:t>
            </a:r>
            <a:r>
              <a:rPr lang="en-GB" sz="1000" i="1" dirty="0"/>
              <a:t>, said the trajectory for interest rates was also upwards.</a:t>
            </a:r>
          </a:p>
          <a:p>
            <a:endParaRPr lang="en-GB" sz="1000" i="1" dirty="0"/>
          </a:p>
          <a:p>
            <a:r>
              <a:rPr lang="en-GB" sz="1000" i="1" dirty="0"/>
              <a:t>"While slowing price growth may have come as a surprise to the markets, the days of low interest rates are numbered," he said.</a:t>
            </a:r>
          </a:p>
          <a:p>
            <a:endParaRPr lang="en-GB" sz="1000" i="1" dirty="0" smtClean="0"/>
          </a:p>
          <a:p>
            <a:r>
              <a:rPr lang="en-GB" sz="1000" i="1" dirty="0" smtClean="0"/>
              <a:t>The </a:t>
            </a:r>
            <a:r>
              <a:rPr lang="en-GB" sz="1000" i="1" dirty="0"/>
              <a:t>Retail Prices Index (RPI) - a separate measure of inflation, which includes housing costs - was 2% in October, unchanged from September, the ONS said</a:t>
            </a:r>
            <a:r>
              <a:rPr lang="en-GB" sz="1000" i="1" dirty="0" smtClean="0"/>
              <a:t>.</a:t>
            </a:r>
          </a:p>
          <a:p>
            <a:pPr algn="r"/>
            <a:r>
              <a:rPr lang="en-GB" sz="1000" i="1" dirty="0" smtClean="0"/>
              <a:t>Adapted from various news sources</a:t>
            </a:r>
            <a:endParaRPr lang="en-GB" sz="1000" i="1" dirty="0"/>
          </a:p>
        </p:txBody>
      </p:sp>
      <p:sp>
        <p:nvSpPr>
          <p:cNvPr id="12" name="TextBox 11"/>
          <p:cNvSpPr txBox="1"/>
          <p:nvPr/>
        </p:nvSpPr>
        <p:spPr>
          <a:xfrm>
            <a:off x="5314951" y="375108"/>
            <a:ext cx="6067425" cy="369332"/>
          </a:xfrm>
          <a:prstGeom prst="rect">
            <a:avLst/>
          </a:prstGeom>
          <a:noFill/>
        </p:spPr>
        <p:txBody>
          <a:bodyPr wrap="square" rtlCol="0">
            <a:spAutoFit/>
          </a:bodyPr>
          <a:lstStyle/>
          <a:p>
            <a:r>
              <a:rPr lang="en-GB" b="1" dirty="0" smtClean="0"/>
              <a:t>Extract B: UK inflation in October 2016</a:t>
            </a:r>
          </a:p>
        </p:txBody>
      </p:sp>
      <p:pic>
        <p:nvPicPr>
          <p:cNvPr id="5" name="Picture 4"/>
          <p:cNvPicPr>
            <a:picLocks noChangeAspect="1"/>
          </p:cNvPicPr>
          <p:nvPr/>
        </p:nvPicPr>
        <p:blipFill>
          <a:blip r:embed="rId2"/>
          <a:stretch>
            <a:fillRect/>
          </a:stretch>
        </p:blipFill>
        <p:spPr>
          <a:xfrm>
            <a:off x="214826" y="1613407"/>
            <a:ext cx="4538150" cy="3696586"/>
          </a:xfrm>
          <a:prstGeom prst="rect">
            <a:avLst/>
          </a:prstGeom>
        </p:spPr>
      </p:pic>
    </p:spTree>
    <p:extLst>
      <p:ext uri="{BB962C8B-B14F-4D97-AF65-F5344CB8AC3E}">
        <p14:creationId xmlns:p14="http://schemas.microsoft.com/office/powerpoint/2010/main" val="2392686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575"/>
            <a:ext cx="10515600" cy="1325563"/>
          </a:xfrm>
        </p:spPr>
        <p:txBody>
          <a:bodyPr/>
          <a:lstStyle/>
          <a:p>
            <a:r>
              <a:rPr lang="en-GB" b="1" dirty="0" smtClean="0"/>
              <a:t>Question 3 </a:t>
            </a:r>
            <a:endParaRPr lang="en-GB" b="1" dirty="0"/>
          </a:p>
        </p:txBody>
      </p:sp>
      <p:sp>
        <p:nvSpPr>
          <p:cNvPr id="3" name="Content Placeholder 2"/>
          <p:cNvSpPr>
            <a:spLocks noGrp="1"/>
          </p:cNvSpPr>
          <p:nvPr>
            <p:ph idx="1"/>
          </p:nvPr>
        </p:nvSpPr>
        <p:spPr>
          <a:xfrm>
            <a:off x="152400" y="5457825"/>
            <a:ext cx="11830050" cy="1239472"/>
          </a:xfrm>
        </p:spPr>
        <p:txBody>
          <a:bodyPr>
            <a:normAutofit/>
          </a:bodyPr>
          <a:lstStyle/>
          <a:p>
            <a:pPr marL="514350" indent="-514350">
              <a:buFont typeface="+mj-lt"/>
              <a:buAutoNum type="arabicPeriod"/>
            </a:pPr>
            <a:r>
              <a:rPr lang="en-GB" sz="1400" dirty="0" smtClean="0"/>
              <a:t>Calculate the percentage increase in World Trade from 1991 (55) to 2011 (160)			 		(2 marks)</a:t>
            </a:r>
          </a:p>
          <a:p>
            <a:pPr marL="514350" indent="-514350">
              <a:buFont typeface="+mj-lt"/>
              <a:buAutoNum type="arabicPeriod"/>
            </a:pPr>
            <a:r>
              <a:rPr lang="en-GB" sz="1400" dirty="0" smtClean="0"/>
              <a:t>Explain how the graph shows that Globalisation has become more prevalent in the world from 1991 to 2011	 	(4 marks)</a:t>
            </a:r>
          </a:p>
          <a:p>
            <a:pPr marL="514350" indent="-514350">
              <a:buFont typeface="+mj-lt"/>
              <a:buAutoNum type="arabicPeriod"/>
            </a:pPr>
            <a:r>
              <a:rPr lang="en-GB" sz="1400" dirty="0" smtClean="0"/>
              <a:t>Using elements of extract C and your own economic knowledge, explain why Globalisation has arguably had a detrimental effect on the world economy? 											(9 marks)</a:t>
            </a:r>
            <a:endParaRPr lang="en-GB" sz="1400" dirty="0"/>
          </a:p>
        </p:txBody>
      </p:sp>
      <p:sp>
        <p:nvSpPr>
          <p:cNvPr id="8" name="TextBox 7"/>
          <p:cNvSpPr txBox="1"/>
          <p:nvPr/>
        </p:nvSpPr>
        <p:spPr>
          <a:xfrm>
            <a:off x="214825" y="1197106"/>
            <a:ext cx="1042017" cy="369332"/>
          </a:xfrm>
          <a:prstGeom prst="rect">
            <a:avLst/>
          </a:prstGeom>
          <a:noFill/>
        </p:spPr>
        <p:txBody>
          <a:bodyPr wrap="none" rtlCol="0">
            <a:spAutoFit/>
          </a:bodyPr>
          <a:lstStyle/>
          <a:p>
            <a:r>
              <a:rPr lang="en-GB" b="1" dirty="0" smtClean="0"/>
              <a:t>Extract A</a:t>
            </a:r>
            <a:endParaRPr lang="en-GB" b="1" dirty="0"/>
          </a:p>
        </p:txBody>
      </p:sp>
      <p:pic>
        <p:nvPicPr>
          <p:cNvPr id="4" name="Picture 3"/>
          <p:cNvPicPr>
            <a:picLocks noChangeAspect="1"/>
          </p:cNvPicPr>
          <p:nvPr/>
        </p:nvPicPr>
        <p:blipFill>
          <a:blip r:embed="rId2"/>
          <a:stretch>
            <a:fillRect/>
          </a:stretch>
        </p:blipFill>
        <p:spPr>
          <a:xfrm>
            <a:off x="285750" y="1566438"/>
            <a:ext cx="4591050" cy="3295650"/>
          </a:xfrm>
          <a:prstGeom prst="rect">
            <a:avLst/>
          </a:prstGeom>
        </p:spPr>
      </p:pic>
      <p:pic>
        <p:nvPicPr>
          <p:cNvPr id="6" name="Picture 5"/>
          <p:cNvPicPr>
            <a:picLocks noChangeAspect="1"/>
          </p:cNvPicPr>
          <p:nvPr/>
        </p:nvPicPr>
        <p:blipFill>
          <a:blip r:embed="rId3"/>
          <a:stretch>
            <a:fillRect/>
          </a:stretch>
        </p:blipFill>
        <p:spPr>
          <a:xfrm>
            <a:off x="5343525" y="328612"/>
            <a:ext cx="6478779" cy="4624388"/>
          </a:xfrm>
          <a:prstGeom prst="rect">
            <a:avLst/>
          </a:prstGeom>
        </p:spPr>
      </p:pic>
    </p:spTree>
    <p:extLst>
      <p:ext uri="{BB962C8B-B14F-4D97-AF65-F5344CB8AC3E}">
        <p14:creationId xmlns:p14="http://schemas.microsoft.com/office/powerpoint/2010/main" val="2931081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1559</Words>
  <Application>Microsoft Office PowerPoint</Application>
  <PresentationFormat>Widescreen</PresentationFormat>
  <Paragraphs>101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MICROECONOMICS</vt:lpstr>
      <vt:lpstr>Question 1 </vt:lpstr>
      <vt:lpstr>Question 2 </vt:lpstr>
      <vt:lpstr>Question 3 </vt:lpstr>
      <vt:lpstr>Question 4 </vt:lpstr>
      <vt:lpstr>MACROECONOMICS</vt:lpstr>
      <vt:lpstr>Question 1 </vt:lpstr>
      <vt:lpstr>Question 2 </vt:lpstr>
      <vt:lpstr>Question 3 </vt:lpstr>
      <vt:lpstr>Question 4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MICROECONOMICS</dc:title>
  <dc:creator>Oliver Stevens</dc:creator>
  <cp:lastModifiedBy>Oliver Stevens</cp:lastModifiedBy>
  <cp:revision>30</cp:revision>
  <cp:lastPrinted>2018-02-19T14:25:35Z</cp:lastPrinted>
  <dcterms:created xsi:type="dcterms:W3CDTF">2016-12-02T16:22:23Z</dcterms:created>
  <dcterms:modified xsi:type="dcterms:W3CDTF">2018-12-03T11:50:17Z</dcterms:modified>
</cp:coreProperties>
</file>